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82" r:id="rId1"/>
  </p:sldMasterIdLst>
  <p:notesMasterIdLst>
    <p:notesMasterId r:id="rId43"/>
  </p:notesMasterIdLst>
  <p:handoutMasterIdLst>
    <p:handoutMasterId r:id="rId44"/>
  </p:handoutMasterIdLst>
  <p:sldIdLst>
    <p:sldId id="279" r:id="rId2"/>
    <p:sldId id="336" r:id="rId3"/>
    <p:sldId id="373" r:id="rId4"/>
    <p:sldId id="338" r:id="rId5"/>
    <p:sldId id="382" r:id="rId6"/>
    <p:sldId id="370" r:id="rId7"/>
    <p:sldId id="385" r:id="rId8"/>
    <p:sldId id="340" r:id="rId9"/>
    <p:sldId id="376" r:id="rId10"/>
    <p:sldId id="342" r:id="rId11"/>
    <p:sldId id="378" r:id="rId12"/>
    <p:sldId id="343" r:id="rId13"/>
    <p:sldId id="344" r:id="rId14"/>
    <p:sldId id="345" r:id="rId15"/>
    <p:sldId id="374" r:id="rId16"/>
    <p:sldId id="347" r:id="rId17"/>
    <p:sldId id="348" r:id="rId18"/>
    <p:sldId id="349" r:id="rId19"/>
    <p:sldId id="350" r:id="rId20"/>
    <p:sldId id="351" r:id="rId21"/>
    <p:sldId id="352" r:id="rId22"/>
    <p:sldId id="377" r:id="rId23"/>
    <p:sldId id="371" r:id="rId24"/>
    <p:sldId id="381" r:id="rId25"/>
    <p:sldId id="355" r:id="rId26"/>
    <p:sldId id="357" r:id="rId27"/>
    <p:sldId id="358" r:id="rId28"/>
    <p:sldId id="360" r:id="rId29"/>
    <p:sldId id="380" r:id="rId30"/>
    <p:sldId id="361" r:id="rId31"/>
    <p:sldId id="362" r:id="rId32"/>
    <p:sldId id="363" r:id="rId33"/>
    <p:sldId id="364" r:id="rId34"/>
    <p:sldId id="365" r:id="rId35"/>
    <p:sldId id="366" r:id="rId36"/>
    <p:sldId id="367" r:id="rId37"/>
    <p:sldId id="372" r:id="rId38"/>
    <p:sldId id="369" r:id="rId39"/>
    <p:sldId id="383" r:id="rId40"/>
    <p:sldId id="384" r:id="rId41"/>
    <p:sldId id="305" r:id="rId42"/>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624" userDrawn="1">
          <p15:clr>
            <a:srgbClr val="A4A3A4"/>
          </p15:clr>
        </p15:guide>
        <p15:guide id="2" pos="335" userDrawn="1">
          <p15:clr>
            <a:srgbClr val="A4A3A4"/>
          </p15:clr>
        </p15:guide>
        <p15:guide id="3" pos="6047" userDrawn="1">
          <p15:clr>
            <a:srgbClr val="A4A3A4"/>
          </p15:clr>
        </p15:guide>
        <p15:guide id="4" orient="horz" pos="432" userDrawn="1">
          <p15:clr>
            <a:srgbClr val="A4A3A4"/>
          </p15:clr>
        </p15:guide>
        <p15:guide id="5" pos="5567" userDrawn="1">
          <p15:clr>
            <a:srgbClr val="A4A3A4"/>
          </p15:clr>
        </p15:guide>
        <p15:guide id="6" orient="horz" pos="816" userDrawn="1">
          <p15:clr>
            <a:srgbClr val="A4A3A4"/>
          </p15:clr>
        </p15:guide>
        <p15:guide id="7" pos="30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 id="1" name="Margaret Mcgrath" initials="MM" lastIdx="3" clrIdx="1">
    <p:extLst>
      <p:ext uri="{19B8F6BF-5375-455C-9EA6-DF929625EA0E}">
        <p15:presenceInfo xmlns:p15="http://schemas.microsoft.com/office/powerpoint/2012/main" userId="Margaret Mcgra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BCB"/>
    <a:srgbClr val="EDE7E7"/>
    <a:srgbClr val="CBD3D3"/>
    <a:srgbClr val="FF0000"/>
    <a:srgbClr val="D40000"/>
    <a:srgbClr val="AA0000"/>
    <a:srgbClr val="006666"/>
    <a:srgbClr val="016666"/>
    <a:srgbClr val="0B1F65"/>
    <a:srgbClr val="360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434" autoAdjust="0"/>
  </p:normalViewPr>
  <p:slideViewPr>
    <p:cSldViewPr snapToObjects="1">
      <p:cViewPr varScale="1">
        <p:scale>
          <a:sx n="71" d="100"/>
          <a:sy n="71" d="100"/>
        </p:scale>
        <p:origin x="1050" y="54"/>
      </p:cViewPr>
      <p:guideLst>
        <p:guide orient="horz" pos="624"/>
        <p:guide pos="335"/>
        <p:guide pos="6047"/>
        <p:guide orient="horz" pos="432"/>
        <p:guide pos="5567"/>
        <p:guide orient="horz" pos="816"/>
        <p:guide pos="3071"/>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4" d="100"/>
          <a:sy n="64" d="100"/>
        </p:scale>
        <p:origin x="235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hf hdr="0" ftr="0" dt="0"/>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0953F23-C7CB-44C8-9DFB-11CE62DB3350}" type="slidenum">
              <a:rPr lang="en-US" smtClean="0"/>
              <a:pPr>
                <a:defRPr/>
              </a:pPr>
              <a:t>15</a:t>
            </a:fld>
            <a:endParaRPr lang="en-US"/>
          </a:p>
        </p:txBody>
      </p:sp>
    </p:spTree>
    <p:extLst>
      <p:ext uri="{BB962C8B-B14F-4D97-AF65-F5344CB8AC3E}">
        <p14:creationId xmlns:p14="http://schemas.microsoft.com/office/powerpoint/2010/main" val="226218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0953F23-C7CB-44C8-9DFB-11CE62DB3350}" type="slidenum">
              <a:rPr lang="en-US" smtClean="0"/>
              <a:pPr>
                <a:defRPr/>
              </a:pPr>
              <a:t>19</a:t>
            </a:fld>
            <a:endParaRPr lang="en-US"/>
          </a:p>
        </p:txBody>
      </p:sp>
    </p:spTree>
    <p:extLst>
      <p:ext uri="{BB962C8B-B14F-4D97-AF65-F5344CB8AC3E}">
        <p14:creationId xmlns:p14="http://schemas.microsoft.com/office/powerpoint/2010/main" val="313678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0953F23-C7CB-44C8-9DFB-11CE62DB3350}" type="slidenum">
              <a:rPr lang="en-US" smtClean="0"/>
              <a:pPr>
                <a:defRPr/>
              </a:pPr>
              <a:t>20</a:t>
            </a:fld>
            <a:endParaRPr lang="en-US"/>
          </a:p>
        </p:txBody>
      </p:sp>
    </p:spTree>
    <p:extLst>
      <p:ext uri="{BB962C8B-B14F-4D97-AF65-F5344CB8AC3E}">
        <p14:creationId xmlns:p14="http://schemas.microsoft.com/office/powerpoint/2010/main" val="2917069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7.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0" name="Picture 10" descr="puzz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42" y="2"/>
            <a:ext cx="9899387" cy="68564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45288" y="1322392"/>
            <a:ext cx="5051128" cy="1252537"/>
          </a:xfrm>
        </p:spPr>
        <p:txBody>
          <a:bodyPr lIns="0" tIns="0" rIns="0" bIns="0" anchor="b">
            <a:noAutofit/>
          </a:bodyPr>
          <a:lstStyle>
            <a:lvl1pPr>
              <a:lnSpc>
                <a:spcPct val="90000"/>
              </a:lnSpc>
              <a:defRPr sz="3200"/>
            </a:lvl1pPr>
          </a:lstStyle>
          <a:p>
            <a:r>
              <a:rPr/>
              <a:t>Type Title Here</a:t>
            </a:r>
          </a:p>
        </p:txBody>
      </p:sp>
      <p:sp>
        <p:nvSpPr>
          <p:cNvPr id="3" name="Subtitle 2"/>
          <p:cNvSpPr>
            <a:spLocks noGrp="1"/>
          </p:cNvSpPr>
          <p:nvPr>
            <p:ph type="subTitle" idx="1" hasCustomPrompt="1"/>
          </p:nvPr>
        </p:nvSpPr>
        <p:spPr>
          <a:xfrm>
            <a:off x="445288" y="2698757"/>
            <a:ext cx="5051128" cy="714375"/>
          </a:xfrm>
        </p:spPr>
        <p:txBody>
          <a:bodyPr lIns="0" tIns="0" rIns="0" bIns="0">
            <a:noAutofit/>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Type Subtitle/Sub-brand/Business Here</a:t>
            </a:r>
          </a:p>
        </p:txBody>
      </p:sp>
      <p:pic>
        <p:nvPicPr>
          <p:cNvPr id="9" name="Picture 5" descr="TD Logo 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42" y="419100"/>
            <a:ext cx="100231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TD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hidden">
          <a:xfrm>
            <a:off x="450442" y="419100"/>
            <a:ext cx="100231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819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712" y="381000"/>
            <a:ext cx="7344595" cy="808038"/>
          </a:xfrm>
        </p:spPr>
        <p:txBody>
          <a:bodyPr anchor="ctr"/>
          <a:lstStyle>
            <a:lvl1pPr algn="l">
              <a:defRPr sz="2800" b="1"/>
            </a:lvl1pPr>
          </a:lstStyle>
          <a:p>
            <a:r>
              <a:rPr lang="en-US" smtClean="0"/>
              <a:t>Click to edit Master title style</a:t>
            </a:r>
            <a:endParaRPr/>
          </a:p>
        </p:txBody>
      </p:sp>
      <p:sp>
        <p:nvSpPr>
          <p:cNvPr id="3" name="Picture Placeholder 2"/>
          <p:cNvSpPr>
            <a:spLocks noGrp="1"/>
          </p:cNvSpPr>
          <p:nvPr>
            <p:ph type="pic" idx="1"/>
          </p:nvPr>
        </p:nvSpPr>
        <p:spPr>
          <a:xfrm>
            <a:off x="742712" y="1482731"/>
            <a:ext cx="8417401" cy="4308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2712" y="5867400"/>
            <a:ext cx="8417401" cy="304800"/>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3492184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28615725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7213" y="1189038"/>
            <a:ext cx="1402900" cy="4983162"/>
          </a:xfrm>
        </p:spPr>
        <p:txBody>
          <a:bodyPr vert="eaVert" anchor="b"/>
          <a:lstStyle/>
          <a:p>
            <a:r>
              <a:rPr lang="en-US" smtClean="0"/>
              <a:t>Click to edit Master title style</a:t>
            </a:r>
            <a:endParaRPr/>
          </a:p>
        </p:txBody>
      </p:sp>
      <p:sp>
        <p:nvSpPr>
          <p:cNvPr id="3" name="Vertical Text Placeholder 2"/>
          <p:cNvSpPr>
            <a:spLocks noGrp="1"/>
          </p:cNvSpPr>
          <p:nvPr>
            <p:ph type="body" orient="vert" idx="1"/>
          </p:nvPr>
        </p:nvSpPr>
        <p:spPr>
          <a:xfrm>
            <a:off x="742712" y="1189038"/>
            <a:ext cx="6849454" cy="4983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41132261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fontAlgn="auto" hangingPunct="1">
              <a:spcBef>
                <a:spcPts val="0"/>
              </a:spcBef>
              <a:spcAft>
                <a:spcPts val="0"/>
              </a:spcAft>
              <a:buClrTx/>
            </a:pPr>
            <a:endParaRPr lang="en-US">
              <a:latin typeface="Arial"/>
              <a:cs typeface="+mn-cs"/>
            </a:endParaRPr>
          </a:p>
        </p:txBody>
      </p:sp>
      <p:sp>
        <p:nvSpPr>
          <p:cNvPr id="4" name="Footer Placeholder 3"/>
          <p:cNvSpPr>
            <a:spLocks noGrp="1"/>
          </p:cNvSpPr>
          <p:nvPr>
            <p:ph type="ftr" sz="quarter" idx="11"/>
          </p:nvPr>
        </p:nvSpPr>
        <p:spPr/>
        <p:txBody>
          <a:bodyPr/>
          <a:lstStyle/>
          <a:p>
            <a:pPr eaLnBrk="1" fontAlgn="auto" hangingPunct="1">
              <a:spcBef>
                <a:spcPts val="0"/>
              </a:spcBef>
              <a:spcAft>
                <a:spcPts val="0"/>
              </a:spcAft>
              <a:buClrTx/>
            </a:pPr>
            <a:endParaRPr lang="en-US">
              <a:latin typeface="Arial"/>
              <a:cs typeface="+mn-cs"/>
            </a:endParaRPr>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a:t>
            </a:fld>
            <a:endParaRPr lang="en-US">
              <a:latin typeface="Arial"/>
              <a:cs typeface="+mn-cs"/>
            </a:endParaRPr>
          </a:p>
        </p:txBody>
      </p:sp>
    </p:spTree>
    <p:extLst>
      <p:ext uri="{BB962C8B-B14F-4D97-AF65-F5344CB8AC3E}">
        <p14:creationId xmlns:p14="http://schemas.microsoft.com/office/powerpoint/2010/main" val="15220940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499" y="990600"/>
            <a:ext cx="4629914" cy="5105400"/>
          </a:xfrm>
          <a:prstGeom prst="rect">
            <a:avLst/>
          </a:prstGeom>
        </p:spPr>
        <p:txBody>
          <a:bodyPr/>
          <a:lstStyle>
            <a:lvl1pPr>
              <a:defRPr sz="1600" b="1"/>
            </a:lvl1pPr>
            <a:lvl2pPr>
              <a:defRPr sz="1400"/>
            </a:lvl2pPr>
            <a:lvl3pPr>
              <a:defRPr sz="1200"/>
            </a:lvl3pPr>
            <a:lvl4pPr>
              <a:defRPr sz="1100"/>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Rectangle 5"/>
          <p:cNvSpPr>
            <a:spLocks noGrp="1" noChangeArrowheads="1"/>
          </p:cNvSpPr>
          <p:nvPr>
            <p:ph type="sldNum" sz="quarter" idx="10"/>
          </p:nvPr>
        </p:nvSpPr>
        <p:spPr>
          <a:ln/>
        </p:spPr>
        <p:txBody>
          <a:bodyPr/>
          <a:lstStyle>
            <a:lvl1pPr>
              <a:defRPr/>
            </a:lvl1pPr>
          </a:lstStyle>
          <a:p>
            <a:pPr>
              <a:defRPr/>
            </a:pPr>
            <a:fld id="{F351E748-48EB-45E4-9260-AF8FE4A8C1D4}" type="slidenum">
              <a:rPr lang="en-US"/>
              <a:pPr>
                <a:defRPr/>
              </a:pPr>
              <a:t>‹#›</a:t>
            </a:fld>
            <a:endParaRPr lang="en-US"/>
          </a:p>
        </p:txBody>
      </p:sp>
      <p:sp>
        <p:nvSpPr>
          <p:cNvPr id="5" name="Rectangle 7"/>
          <p:cNvSpPr>
            <a:spLocks noGrp="1" noChangeArrowheads="1"/>
          </p:cNvSpPr>
          <p:nvPr>
            <p:ph type="title"/>
          </p:nvPr>
        </p:nvSpPr>
        <p:spPr bwMode="auto">
          <a:xfrm>
            <a:off x="330095" y="297737"/>
            <a:ext cx="8558892" cy="388063"/>
          </a:xfrm>
          <a:prstGeom prst="rect">
            <a:avLst/>
          </a:prstGeom>
          <a:noFill/>
          <a:ln w="9525" algn="ctr">
            <a:noFill/>
            <a:miter lim="800000"/>
            <a:headEnd/>
            <a:tailEnd/>
          </a:ln>
        </p:spPr>
        <p:txBody>
          <a:bodyPr vert="horz" wrap="square" lIns="17998" tIns="10799" rIns="17998" bIns="10799" numCol="1" anchor="b" anchorCtr="0" compatLnSpc="1">
            <a:prstTxWarp prst="textNoShape">
              <a:avLst/>
            </a:prstTxWarp>
            <a:spAutoFit/>
          </a:bodyPr>
          <a:lstStyle/>
          <a:p>
            <a:pPr lvl="0"/>
            <a:r>
              <a:rPr lang="en-US"/>
              <a:t>Click to edit Master title style</a:t>
            </a:r>
            <a:endParaRPr lang="en-US" dirty="0"/>
          </a:p>
        </p:txBody>
      </p:sp>
      <p:sp>
        <p:nvSpPr>
          <p:cNvPr id="6" name="Content Placeholder 2"/>
          <p:cNvSpPr>
            <a:spLocks noGrp="1"/>
          </p:cNvSpPr>
          <p:nvPr>
            <p:ph idx="11"/>
          </p:nvPr>
        </p:nvSpPr>
        <p:spPr>
          <a:xfrm>
            <a:off x="5033937" y="990600"/>
            <a:ext cx="4629914" cy="5105400"/>
          </a:xfrm>
          <a:prstGeom prst="rect">
            <a:avLst/>
          </a:prstGeom>
        </p:spPr>
        <p:txBody>
          <a:bodyPr/>
          <a:lstStyle>
            <a:lvl1pPr>
              <a:defRPr sz="1600" b="1"/>
            </a:lvl1pPr>
            <a:lvl2pPr>
              <a:defRPr sz="1400"/>
            </a:lvl2pPr>
            <a:lvl3pPr>
              <a:defRPr sz="1200"/>
            </a:lvl3pPr>
            <a:lvl4pPr>
              <a:defRPr sz="1100"/>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graphicFrame>
        <p:nvGraphicFramePr>
          <p:cNvPr id="7" name="Object 113"/>
          <p:cNvGraphicFramePr>
            <a:graphicFrameLocks noChangeAspect="1"/>
          </p:cNvGraphicFramePr>
          <p:nvPr userDrawn="1">
            <p:extLst/>
          </p:nvPr>
        </p:nvGraphicFramePr>
        <p:xfrm>
          <a:off x="8804231" y="134938"/>
          <a:ext cx="1098594" cy="550863"/>
        </p:xfrm>
        <a:graphic>
          <a:graphicData uri="http://schemas.openxmlformats.org/presentationml/2006/ole">
            <mc:AlternateContent xmlns:mc="http://schemas.openxmlformats.org/markup-compatibility/2006">
              <mc:Choice xmlns:v="urn:schemas-microsoft-com:vml" Requires="v">
                <p:oleObj spid="_x0000_s2268" name="Bitmap Image" r:id="rId3" imgW="1800360" imgH="1800360" progId="Paint.Picture">
                  <p:embed/>
                </p:oleObj>
              </mc:Choice>
              <mc:Fallback>
                <p:oleObj name="Bitmap Image" r:id="rId3" imgW="1800360" imgH="1800360" progId="Paint.Picture">
                  <p:embed/>
                  <p:pic>
                    <p:nvPicPr>
                      <p:cNvPr id="0" name=""/>
                      <p:cNvPicPr>
                        <a:picLocks noChangeAspect="1" noChangeArrowheads="1"/>
                      </p:cNvPicPr>
                      <p:nvPr/>
                    </p:nvPicPr>
                    <p:blipFill>
                      <a:blip r:embed="rId4"/>
                      <a:srcRect/>
                      <a:stretch>
                        <a:fillRect/>
                      </a:stretch>
                    </p:blipFill>
                    <p:spPr bwMode="auto">
                      <a:xfrm>
                        <a:off x="8804231" y="134938"/>
                        <a:ext cx="1098594" cy="550863"/>
                      </a:xfrm>
                      <a:prstGeom prst="rect">
                        <a:avLst/>
                      </a:prstGeom>
                      <a:noFill/>
                      <a:extLst/>
                    </p:spPr>
                  </p:pic>
                </p:oleObj>
              </mc:Fallback>
            </mc:AlternateContent>
          </a:graphicData>
        </a:graphic>
      </p:graphicFrame>
    </p:spTree>
    <p:extLst>
      <p:ext uri="{BB962C8B-B14F-4D97-AF65-F5344CB8AC3E}">
        <p14:creationId xmlns:p14="http://schemas.microsoft.com/office/powerpoint/2010/main" val="224124466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Date Placeholder 12"/>
          <p:cNvSpPr>
            <a:spLocks noGrp="1"/>
          </p:cNvSpPr>
          <p:nvPr>
            <p:ph type="dt" sz="half" idx="10"/>
          </p:nvPr>
        </p:nvSpPr>
        <p:spPr/>
        <p:txBody>
          <a:bodyPr/>
          <a:lstStyle/>
          <a:p>
            <a:pPr eaLnBrk="1" fontAlgn="auto" hangingPunct="1">
              <a:spcBef>
                <a:spcPts val="0"/>
              </a:spcBef>
              <a:spcAft>
                <a:spcPts val="0"/>
              </a:spcAft>
              <a:buClrTx/>
            </a:pPr>
            <a:endParaRPr lang="en-US">
              <a:latin typeface="Arial"/>
              <a:cs typeface="+mn-cs"/>
            </a:endParaRPr>
          </a:p>
        </p:txBody>
      </p:sp>
      <p:sp>
        <p:nvSpPr>
          <p:cNvPr id="14" name="Footer Placeholder 13"/>
          <p:cNvSpPr>
            <a:spLocks noGrp="1"/>
          </p:cNvSpPr>
          <p:nvPr>
            <p:ph type="ftr" sz="quarter" idx="11"/>
          </p:nvPr>
        </p:nvSpPr>
        <p:spPr/>
        <p:txBody>
          <a:bodyPr/>
          <a:lstStyle/>
          <a:p>
            <a:pPr eaLnBrk="1" fontAlgn="auto" hangingPunct="1">
              <a:spcBef>
                <a:spcPts val="0"/>
              </a:spcBef>
              <a:spcAft>
                <a:spcPts val="0"/>
              </a:spcAft>
              <a:buClrTx/>
            </a:pPr>
            <a:endParaRPr lang="en-US">
              <a:latin typeface="Arial"/>
              <a:cs typeface="+mn-cs"/>
            </a:endParaRPr>
          </a:p>
        </p:txBody>
      </p:sp>
      <p:sp>
        <p:nvSpPr>
          <p:cNvPr id="15" name="Slide Number Placeholder 14"/>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a:t>
            </a:fld>
            <a:endParaRPr lang="en-US">
              <a:latin typeface="Arial"/>
              <a:cs typeface="+mn-cs"/>
            </a:endParaRPr>
          </a:p>
        </p:txBody>
      </p:sp>
    </p:spTree>
    <p:extLst>
      <p:ext uri="{BB962C8B-B14F-4D97-AF65-F5344CB8AC3E}">
        <p14:creationId xmlns:p14="http://schemas.microsoft.com/office/powerpoint/2010/main" val="25326765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Date">
    <p:spTree>
      <p:nvGrpSpPr>
        <p:cNvPr id="1" name=""/>
        <p:cNvGrpSpPr/>
        <p:nvPr/>
      </p:nvGrpSpPr>
      <p:grpSpPr>
        <a:xfrm>
          <a:off x="0" y="0"/>
          <a:ext cx="0" cy="0"/>
          <a:chOff x="0" y="0"/>
          <a:chExt cx="0" cy="0"/>
        </a:xfrm>
      </p:grpSpPr>
      <p:pic>
        <p:nvPicPr>
          <p:cNvPr id="22" name="Picture 10" descr="puzz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42" y="2"/>
            <a:ext cx="9899387" cy="68564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45288" y="1322392"/>
            <a:ext cx="5051128" cy="1252537"/>
          </a:xfrm>
        </p:spPr>
        <p:txBody>
          <a:bodyPr lIns="0" tIns="0" rIns="0" bIns="0" anchor="b">
            <a:noAutofit/>
          </a:bodyPr>
          <a:lstStyle>
            <a:lvl1pPr>
              <a:lnSpc>
                <a:spcPct val="90000"/>
              </a:lnSpc>
              <a:defRPr sz="3200"/>
            </a:lvl1pPr>
          </a:lstStyle>
          <a:p>
            <a:r>
              <a:rPr/>
              <a:t>Type Title Here</a:t>
            </a:r>
          </a:p>
        </p:txBody>
      </p:sp>
      <p:sp>
        <p:nvSpPr>
          <p:cNvPr id="3" name="Subtitle 2"/>
          <p:cNvSpPr>
            <a:spLocks noGrp="1"/>
          </p:cNvSpPr>
          <p:nvPr>
            <p:ph type="subTitle" idx="1" hasCustomPrompt="1"/>
          </p:nvPr>
        </p:nvSpPr>
        <p:spPr>
          <a:xfrm>
            <a:off x="445288" y="2698757"/>
            <a:ext cx="5051128" cy="714375"/>
          </a:xfrm>
        </p:spPr>
        <p:txBody>
          <a:bodyPr lIns="0" tIns="0" rIns="0" bIns="0">
            <a:noAutofit/>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Type Subtitle/Sub-brand/Business Here</a:t>
            </a:r>
          </a:p>
        </p:txBody>
      </p:sp>
      <p:pic>
        <p:nvPicPr>
          <p:cNvPr id="9" name="Picture 5" descr="TD Logo 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42" y="419100"/>
            <a:ext cx="100231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TD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hidden">
          <a:xfrm>
            <a:off x="450442" y="419100"/>
            <a:ext cx="100231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10" hasCustomPrompt="1"/>
          </p:nvPr>
        </p:nvSpPr>
        <p:spPr>
          <a:xfrm>
            <a:off x="445283" y="3436938"/>
            <a:ext cx="4176036" cy="296862"/>
          </a:xfrm>
        </p:spPr>
        <p:txBody>
          <a:bodyPr lIns="0" tIns="0" rIns="0" bIns="0" anchor="ctr"/>
          <a:lstStyle>
            <a:lvl1pPr marL="0" indent="0">
              <a:spcBef>
                <a:spcPts val="0"/>
              </a:spcBef>
              <a:buNone/>
              <a:defRPr sz="1600">
                <a:latin typeface="+mj-lt"/>
              </a:defRPr>
            </a:lvl1pPr>
            <a:lvl2pPr marL="0" indent="0">
              <a:spcBef>
                <a:spcPts val="0"/>
              </a:spcBef>
              <a:buNone/>
              <a:defRPr sz="1600">
                <a:latin typeface="+mj-lt"/>
              </a:defRPr>
            </a:lvl2pPr>
            <a:lvl3pPr marL="0" indent="0">
              <a:spcBef>
                <a:spcPts val="0"/>
              </a:spcBef>
              <a:buNone/>
              <a:defRPr sz="1600">
                <a:latin typeface="+mj-lt"/>
              </a:defRPr>
            </a:lvl3pPr>
            <a:lvl4pPr marL="0" indent="0">
              <a:spcBef>
                <a:spcPts val="0"/>
              </a:spcBef>
              <a:buNone/>
              <a:defRPr sz="1600">
                <a:latin typeface="+mj-lt"/>
              </a:defRPr>
            </a:lvl4pPr>
            <a:lvl5pPr marL="0" indent="0">
              <a:spcBef>
                <a:spcPts val="0"/>
              </a:spcBef>
              <a:buNone/>
              <a:defRPr sz="1600">
                <a:latin typeface="+mj-lt"/>
              </a:defRPr>
            </a:lvl5pPr>
          </a:lstStyle>
          <a:p>
            <a:pPr lvl="0"/>
            <a:r>
              <a:rPr/>
              <a:t>Date</a:t>
            </a:r>
          </a:p>
        </p:txBody>
      </p:sp>
    </p:spTree>
    <p:extLst>
      <p:ext uri="{BB962C8B-B14F-4D97-AF65-F5344CB8AC3E}">
        <p14:creationId xmlns:p14="http://schemas.microsoft.com/office/powerpoint/2010/main" val="20835248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5285" y="1322392"/>
            <a:ext cx="7031693" cy="1252537"/>
          </a:xfrm>
        </p:spPr>
        <p:txBody>
          <a:bodyPr lIns="0" tIns="0" rIns="0" bIns="0" anchor="b" anchorCtr="0">
            <a:noAutofit/>
          </a:bodyPr>
          <a:lstStyle>
            <a:lvl1pPr algn="l">
              <a:lnSpc>
                <a:spcPct val="90000"/>
              </a:lnSpc>
              <a:defRPr sz="3200" b="1" cap="none" baseline="0"/>
            </a:lvl1pPr>
          </a:lstStyle>
          <a:p>
            <a:r>
              <a:rPr/>
              <a:t>Type Section Title Here</a:t>
            </a:r>
          </a:p>
        </p:txBody>
      </p:sp>
      <p:sp>
        <p:nvSpPr>
          <p:cNvPr id="3" name="Text Placeholder 2"/>
          <p:cNvSpPr>
            <a:spLocks noGrp="1"/>
          </p:cNvSpPr>
          <p:nvPr>
            <p:ph type="body" idx="1" hasCustomPrompt="1"/>
          </p:nvPr>
        </p:nvSpPr>
        <p:spPr>
          <a:xfrm>
            <a:off x="445285" y="2698757"/>
            <a:ext cx="7031693" cy="714375"/>
          </a:xfrm>
        </p:spPr>
        <p:txBody>
          <a:bodyPr lIns="0" tIns="0" rIns="0" bIns="0" anchor="t">
            <a:noAutofit/>
          </a:bodyPr>
          <a:lstStyle>
            <a:lvl1pPr marL="0" indent="0">
              <a:spcBef>
                <a:spcPts val="0"/>
              </a:spcBef>
              <a:buNone/>
              <a:defRPr sz="20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Section #1</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pic>
        <p:nvPicPr>
          <p:cNvPr id="7" name="Picture 4" descr="TD Logo BW"/>
          <p:cNvPicPr>
            <a:picLocks noChangeAspect="1" noChangeArrowheads="1"/>
          </p:cNvPicPr>
          <p:nvPr/>
        </p:nvPicPr>
        <p:blipFill>
          <a:blip r:embed="rId2" cstate="print"/>
          <a:srcRect/>
          <a:stretch>
            <a:fillRect/>
          </a:stretch>
        </p:blipFill>
        <p:spPr bwMode="auto">
          <a:xfrm>
            <a:off x="450442" y="419100"/>
            <a:ext cx="1002318" cy="827088"/>
          </a:xfrm>
          <a:prstGeom prst="rect">
            <a:avLst/>
          </a:prstGeom>
          <a:noFill/>
        </p:spPr>
      </p:pic>
      <p:pic>
        <p:nvPicPr>
          <p:cNvPr id="8" name="Picture 5" descr="TD Logo"/>
          <p:cNvPicPr>
            <a:picLocks noChangeAspect="1" noChangeArrowheads="1"/>
          </p:cNvPicPr>
          <p:nvPr/>
        </p:nvPicPr>
        <p:blipFill>
          <a:blip r:embed="rId3" cstate="print"/>
          <a:srcRect/>
          <a:stretch>
            <a:fillRect/>
          </a:stretch>
        </p:blipFill>
        <p:spPr bwMode="hidden">
          <a:xfrm>
            <a:off x="450442" y="419100"/>
            <a:ext cx="1002318" cy="827088"/>
          </a:xfrm>
          <a:prstGeom prst="rect">
            <a:avLst/>
          </a:prstGeom>
          <a:noFill/>
        </p:spPr>
      </p:pic>
    </p:spTree>
    <p:extLst>
      <p:ext uri="{BB962C8B-B14F-4D97-AF65-F5344CB8AC3E}">
        <p14:creationId xmlns:p14="http://schemas.microsoft.com/office/powerpoint/2010/main" val="2950654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2712" y="1482732"/>
            <a:ext cx="4129478"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030635" y="1482732"/>
            <a:ext cx="4129478"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42182018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2712" y="1482725"/>
            <a:ext cx="4127994"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2712" y="2220912"/>
            <a:ext cx="4127994"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030501" y="1482725"/>
            <a:ext cx="4129616"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501" y="2220912"/>
            <a:ext cx="4129616"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13527632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780295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5662227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712" y="381000"/>
            <a:ext cx="7344595" cy="808038"/>
          </a:xfrm>
        </p:spPr>
        <p:txBody>
          <a:bodyPr anchor="ctr"/>
          <a:lstStyle>
            <a:lvl1pPr algn="l">
              <a:defRPr sz="2800" b="1"/>
            </a:lvl1pPr>
          </a:lstStyle>
          <a:p>
            <a:r>
              <a:rPr lang="en-US" smtClean="0"/>
              <a:t>Click to edit Master title style</a:t>
            </a:r>
            <a:endParaRPr/>
          </a:p>
        </p:txBody>
      </p:sp>
      <p:sp>
        <p:nvSpPr>
          <p:cNvPr id="3" name="Content Placeholder 2"/>
          <p:cNvSpPr>
            <a:spLocks noGrp="1"/>
          </p:cNvSpPr>
          <p:nvPr>
            <p:ph idx="1"/>
          </p:nvPr>
        </p:nvSpPr>
        <p:spPr>
          <a:xfrm>
            <a:off x="3871729" y="1482724"/>
            <a:ext cx="5288384" cy="4689475"/>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2715" y="1482724"/>
            <a:ext cx="3010391" cy="4689475"/>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721046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2712" y="381001"/>
            <a:ext cx="7344595" cy="8080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42712" y="1482726"/>
            <a:ext cx="8417401" cy="468947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922260" y="6573838"/>
            <a:ext cx="958475" cy="182880"/>
          </a:xfrm>
          <a:prstGeom prst="rect">
            <a:avLst/>
          </a:prstGeom>
        </p:spPr>
        <p:txBody>
          <a:bodyPr vert="horz" lIns="91440" tIns="45720" rIns="91440" bIns="45720" rtlCol="0" anchor="ctr"/>
          <a:lstStyle>
            <a:lvl1pPr algn="l">
              <a:defRPr sz="1100">
                <a:solidFill>
                  <a:srgbClr val="6A737B"/>
                </a:solidFill>
              </a:defRPr>
            </a:lvl1pPr>
          </a:lstStyle>
          <a:p>
            <a:pPr eaLnBrk="1" fontAlgn="auto" hangingPunct="1">
              <a:spcBef>
                <a:spcPts val="0"/>
              </a:spcBef>
              <a:spcAft>
                <a:spcPts val="0"/>
              </a:spcAft>
              <a:buClrTx/>
            </a:pPr>
            <a:endParaRPr lang="en-US">
              <a:latin typeface="Arial"/>
              <a:cs typeface="+mn-cs"/>
            </a:endParaRPr>
          </a:p>
        </p:txBody>
      </p:sp>
      <p:sp>
        <p:nvSpPr>
          <p:cNvPr id="5" name="Footer Placeholder 4"/>
          <p:cNvSpPr>
            <a:spLocks noGrp="1"/>
          </p:cNvSpPr>
          <p:nvPr>
            <p:ph type="ftr" sz="quarter" idx="3"/>
          </p:nvPr>
        </p:nvSpPr>
        <p:spPr>
          <a:xfrm>
            <a:off x="742712" y="6573838"/>
            <a:ext cx="5529077" cy="182880"/>
          </a:xfrm>
          <a:prstGeom prst="rect">
            <a:avLst/>
          </a:prstGeom>
        </p:spPr>
        <p:txBody>
          <a:bodyPr vert="horz" lIns="91440" tIns="45720" rIns="91440" bIns="45720" rtlCol="0" anchor="ctr"/>
          <a:lstStyle>
            <a:lvl1pPr algn="l">
              <a:defRPr sz="1100" b="0">
                <a:solidFill>
                  <a:srgbClr val="6A737B"/>
                </a:solidFill>
              </a:defRPr>
            </a:lvl1pPr>
          </a:lstStyle>
          <a:p>
            <a:pPr eaLnBrk="1" fontAlgn="auto" hangingPunct="1">
              <a:spcBef>
                <a:spcPts val="0"/>
              </a:spcBef>
              <a:spcAft>
                <a:spcPts val="0"/>
              </a:spcAft>
              <a:buClrTx/>
            </a:pPr>
            <a:endParaRPr lang="en-US">
              <a:latin typeface="Arial"/>
              <a:cs typeface="+mn-cs"/>
            </a:endParaRPr>
          </a:p>
        </p:txBody>
      </p:sp>
      <p:sp>
        <p:nvSpPr>
          <p:cNvPr id="6" name="Slide Number Placeholder 5"/>
          <p:cNvSpPr>
            <a:spLocks noGrp="1"/>
          </p:cNvSpPr>
          <p:nvPr>
            <p:ph type="sldNum" sz="quarter" idx="4"/>
          </p:nvPr>
        </p:nvSpPr>
        <p:spPr>
          <a:xfrm>
            <a:off x="8880736" y="6573838"/>
            <a:ext cx="752169" cy="182880"/>
          </a:xfrm>
          <a:prstGeom prst="rect">
            <a:avLst/>
          </a:prstGeom>
        </p:spPr>
        <p:txBody>
          <a:bodyPr vert="horz" lIns="91440" tIns="45720" rIns="91440" bIns="45720" rtlCol="0" anchor="ctr"/>
          <a:lstStyle>
            <a:lvl1pPr algn="r">
              <a:defRPr sz="1100">
                <a:solidFill>
                  <a:srgbClr val="163D22"/>
                </a:solidFill>
              </a:defRPr>
            </a:lvl1p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a:t>
            </a:fld>
            <a:endParaRPr lang="en-US">
              <a:latin typeface="Arial"/>
              <a:cs typeface="+mn-cs"/>
            </a:endParaRPr>
          </a:p>
        </p:txBody>
      </p:sp>
      <p:sp>
        <p:nvSpPr>
          <p:cNvPr id="8" name="Line 7"/>
          <p:cNvSpPr>
            <a:spLocks noChangeShapeType="1"/>
          </p:cNvSpPr>
          <p:nvPr/>
        </p:nvSpPr>
        <p:spPr bwMode="auto">
          <a:xfrm>
            <a:off x="1723" y="6477000"/>
            <a:ext cx="9899387" cy="0"/>
          </a:xfrm>
          <a:prstGeom prst="line">
            <a:avLst/>
          </a:prstGeom>
          <a:noFill/>
          <a:ln w="44450">
            <a:solidFill>
              <a:schemeClr val="bg2"/>
            </a:solidFill>
            <a:round/>
            <a:headEnd/>
            <a:tailEnd/>
          </a:ln>
          <a:effectLst/>
        </p:spPr>
        <p:txBody>
          <a:bodyPr/>
          <a:lstStyle/>
          <a:p>
            <a:pPr algn="l" eaLnBrk="1" fontAlgn="auto" hangingPunct="1">
              <a:spcBef>
                <a:spcPts val="0"/>
              </a:spcBef>
              <a:spcAft>
                <a:spcPts val="0"/>
              </a:spcAft>
              <a:buClrTx/>
              <a:buFontTx/>
              <a:buNone/>
            </a:pPr>
            <a:endParaRPr sz="1800">
              <a:solidFill>
                <a:srgbClr val="6A737B"/>
              </a:solidFill>
              <a:latin typeface="Arial"/>
              <a:cs typeface="+mn-cs"/>
            </a:endParaRPr>
          </a:p>
        </p:txBody>
      </p:sp>
      <p:pic>
        <p:nvPicPr>
          <p:cNvPr id="11" name="Picture 15" descr="TD Log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hidden">
          <a:xfrm>
            <a:off x="9038050" y="152407"/>
            <a:ext cx="534684"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 descr="Internal"/>
          <p:cNvSpPr txBox="1"/>
          <p:nvPr/>
        </p:nvSpPr>
        <p:spPr>
          <a:xfrm>
            <a:off x="0" y="6533896"/>
            <a:ext cx="954107" cy="355482"/>
          </a:xfrm>
          <a:prstGeom prst="rect">
            <a:avLst/>
          </a:prstGeom>
          <a:noFill/>
        </p:spPr>
        <p:txBody>
          <a:bodyPr vert="horz" wrap="none" rtlCol="0">
            <a:spAutoFit/>
          </a:bodyPr>
          <a:lstStyle/>
          <a:p>
            <a:pPr algn="l" eaLnBrk="1" fontAlgn="auto" hangingPunct="1">
              <a:lnSpc>
                <a:spcPct val="95000"/>
              </a:lnSpc>
              <a:spcBef>
                <a:spcPts val="0"/>
              </a:spcBef>
              <a:spcAft>
                <a:spcPts val="0"/>
              </a:spcAft>
              <a:buClrTx/>
              <a:buFontTx/>
              <a:buNone/>
            </a:pPr>
            <a:r>
              <a:rPr lang="en-US" sz="1800" smtClean="0">
                <a:solidFill>
                  <a:srgbClr val="6A737B"/>
                </a:solidFill>
                <a:latin typeface="Arial"/>
                <a:cs typeface="+mn-cs"/>
              </a:rPr>
              <a:t>Internal</a:t>
            </a:r>
            <a:endParaRPr lang="en-US" sz="1800">
              <a:solidFill>
                <a:srgbClr val="6A737B"/>
              </a:solidFill>
              <a:latin typeface="Arial"/>
              <a:cs typeface="+mn-cs"/>
            </a:endParaRPr>
          </a:p>
        </p:txBody>
      </p:sp>
    </p:spTree>
    <p:extLst>
      <p:ext uri="{BB962C8B-B14F-4D97-AF65-F5344CB8AC3E}">
        <p14:creationId xmlns:p14="http://schemas.microsoft.com/office/powerpoint/2010/main" val="189116587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6" r:id="rId13"/>
    <p:sldLayoutId id="2147483797" r:id="rId14"/>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744" indent="-237744" algn="l" defTabSz="914400"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80"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2pPr>
      <a:lvl3pPr marL="576072"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3pPr>
      <a:lvl4pPr marL="749808"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4pPr>
      <a:lvl5pPr marL="914400"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5pPr>
      <a:lvl6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6pPr>
      <a:lvl7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7pPr>
      <a:lvl8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8pPr>
      <a:lvl9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2/library/function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pandas.pydata.org/" TargetMode="External"/><Relationship Id="rId2" Type="http://schemas.openxmlformats.org/officeDocument/2006/relationships/hyperlink" Target="http://www.numpy.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continuum.io/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665" y="1414465"/>
            <a:ext cx="8159151" cy="1252537"/>
          </a:xfrm>
        </p:spPr>
        <p:txBody>
          <a:bodyPr/>
          <a:lstStyle/>
          <a:p>
            <a:pPr algn="ctr"/>
            <a:r>
              <a:rPr lang="en-US" smtClean="0"/>
              <a:t>Python Basics</a:t>
            </a:r>
            <a:br>
              <a:rPr lang="en-US" smtClean="0"/>
            </a:br>
            <a:r>
              <a:rPr lang="en-US" sz="1600" smtClean="0"/>
              <a:t>Level: Fundamental</a:t>
            </a:r>
            <a:endParaRPr lang="en-US" sz="1600"/>
          </a:p>
        </p:txBody>
      </p:sp>
      <p:sp>
        <p:nvSpPr>
          <p:cNvPr id="4" name="Slide Number Placeholder 3"/>
          <p:cNvSpPr>
            <a:spLocks noGrp="1"/>
          </p:cNvSpPr>
          <p:nvPr>
            <p:ph type="sldNum" sz="quarter" idx="12"/>
          </p:nvPr>
        </p:nvSpPr>
        <p:spPr/>
        <p:txBody>
          <a:bodyPr/>
          <a:lstStyle/>
          <a:p>
            <a:fld id="{5CBDBD4D-7B7B-4EC0-AB6E-424933B04FED}" type="slidenum">
              <a:rPr lang="en-US" smtClean="0"/>
              <a:pPr/>
              <a:t>0</a:t>
            </a:fld>
            <a:endParaRPr lang="en-US"/>
          </a:p>
        </p:txBody>
      </p:sp>
      <p:pic>
        <p:nvPicPr>
          <p:cNvPr id="6" name="Picture 2" descr="C:\Users\Redirection\Grovea5\Desktop\TeamMeeting.jpg"/>
          <p:cNvPicPr>
            <a:picLocks noChangeAspect="1" noChangeArrowheads="1"/>
          </p:cNvPicPr>
          <p:nvPr/>
        </p:nvPicPr>
        <p:blipFill>
          <a:blip r:embed="rId2" cstate="print">
            <a:clrChange>
              <a:clrFrom>
                <a:srgbClr val="F9F9F9"/>
              </a:clrFrom>
              <a:clrTo>
                <a:srgbClr val="F9F9F9">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0212" y="2895600"/>
            <a:ext cx="3962400" cy="33534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4259" y="152400"/>
            <a:ext cx="1226583" cy="1262065"/>
          </a:xfrm>
          <a:prstGeom prst="rect">
            <a:avLst/>
          </a:prstGeom>
        </p:spPr>
      </p:pic>
    </p:spTree>
    <p:extLst>
      <p:ext uri="{BB962C8B-B14F-4D97-AF65-F5344CB8AC3E}">
        <p14:creationId xmlns:p14="http://schemas.microsoft.com/office/powerpoint/2010/main" val="398406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875213" y="1295400"/>
            <a:ext cx="3962400" cy="4696670"/>
          </a:xfrm>
          <a:prstGeom prst="rect">
            <a:avLst/>
          </a:prstGeom>
          <a:solidFill>
            <a:schemeClr val="bg1">
              <a:lumMod val="95000"/>
            </a:schemeClr>
          </a:solidFill>
          <a:ln>
            <a:solidFill>
              <a:schemeClr val="bg1">
                <a:lumMod val="75000"/>
              </a:schemeClr>
            </a:solidFill>
          </a:ln>
        </p:spPr>
        <p:txBody>
          <a:bodyPr wrap="square" rtlCol="0">
            <a:spAutoFit/>
          </a:bodyPr>
          <a:lstStyle/>
          <a:p>
            <a:pPr algn="l"/>
            <a:endParaRPr lang="en-US" dirty="0">
              <a:solidFill>
                <a:schemeClr val="accent1">
                  <a:lumMod val="75000"/>
                </a:schemeClr>
              </a:solidFill>
              <a:latin typeface="+mj-lt"/>
              <a:cs typeface="Consolas" panose="020B0609020204030204" pitchFamily="49" charset="0"/>
            </a:endParaRPr>
          </a:p>
          <a:p>
            <a:pPr algn="l"/>
            <a:r>
              <a:rPr lang="en-US" dirty="0" smtClean="0">
                <a:solidFill>
                  <a:schemeClr val="accent1">
                    <a:lumMod val="75000"/>
                  </a:schemeClr>
                </a:solidFill>
                <a:latin typeface="+mj-lt"/>
                <a:cs typeface="Consolas" panose="020B0609020204030204" pitchFamily="49" charset="0"/>
              </a:rPr>
              <a:t>#</a:t>
            </a:r>
            <a:r>
              <a:rPr lang="en-US" dirty="0">
                <a:solidFill>
                  <a:schemeClr val="accent1">
                    <a:lumMod val="75000"/>
                  </a:schemeClr>
                </a:solidFill>
                <a:latin typeface="+mj-lt"/>
                <a:cs typeface="Consolas" panose="020B0609020204030204" pitchFamily="49" charset="0"/>
              </a:rPr>
              <a:t>Boolean</a:t>
            </a:r>
          </a:p>
          <a:p>
            <a:pPr algn="l"/>
            <a:r>
              <a:rPr lang="en-US" dirty="0">
                <a:latin typeface="+mj-lt"/>
                <a:cs typeface="Consolas" panose="020B0609020204030204" pitchFamily="49" charset="0"/>
              </a:rPr>
              <a:t>b = True</a:t>
            </a:r>
          </a:p>
          <a:p>
            <a:pPr algn="l"/>
            <a:r>
              <a:rPr lang="en-US" dirty="0" smtClean="0">
                <a:latin typeface="+mj-lt"/>
                <a:cs typeface="Consolas" panose="020B0609020204030204" pitchFamily="49" charset="0"/>
              </a:rPr>
              <a:t>Print (b)</a:t>
            </a:r>
            <a:endParaRPr lang="en-US" dirty="0">
              <a:latin typeface="+mj-lt"/>
              <a:cs typeface="Consolas" panose="020B0609020204030204" pitchFamily="49" charset="0"/>
            </a:endParaRPr>
          </a:p>
          <a:p>
            <a:pPr algn="l"/>
            <a:r>
              <a:rPr lang="en-US" dirty="0">
                <a:solidFill>
                  <a:schemeClr val="accent1">
                    <a:lumMod val="75000"/>
                  </a:schemeClr>
                </a:solidFill>
                <a:latin typeface="+mj-lt"/>
                <a:cs typeface="Consolas" panose="020B0609020204030204" pitchFamily="49" charset="0"/>
              </a:rPr>
              <a:t># Output: </a:t>
            </a:r>
            <a:r>
              <a:rPr lang="en-US" dirty="0" smtClean="0">
                <a:solidFill>
                  <a:schemeClr val="accent1">
                    <a:lumMod val="75000"/>
                  </a:schemeClr>
                </a:solidFill>
                <a:latin typeface="+mj-lt"/>
                <a:cs typeface="Consolas" panose="020B0609020204030204" pitchFamily="49" charset="0"/>
              </a:rPr>
              <a:t>True</a:t>
            </a:r>
          </a:p>
          <a:p>
            <a:pPr algn="l"/>
            <a:r>
              <a:rPr lang="en-US" dirty="0">
                <a:latin typeface="+mj-lt"/>
                <a:cs typeface="Consolas" panose="020B0609020204030204" pitchFamily="49" charset="0"/>
              </a:rPr>
              <a:t>type(b)</a:t>
            </a:r>
          </a:p>
          <a:p>
            <a:pPr algn="l"/>
            <a:r>
              <a:rPr lang="en-US" dirty="0">
                <a:solidFill>
                  <a:schemeClr val="accent1">
                    <a:lumMod val="75000"/>
                  </a:schemeClr>
                </a:solidFill>
                <a:latin typeface="+mj-lt"/>
                <a:cs typeface="Consolas" panose="020B0609020204030204" pitchFamily="49" charset="0"/>
              </a:rPr>
              <a:t># Output: &lt;type ‘bool’&gt;</a:t>
            </a:r>
          </a:p>
          <a:p>
            <a:pPr algn="l"/>
            <a:endParaRPr lang="en-US" dirty="0" smtClean="0">
              <a:solidFill>
                <a:schemeClr val="accent1">
                  <a:lumMod val="75000"/>
                </a:schemeClr>
              </a:solidFill>
              <a:latin typeface="+mj-lt"/>
              <a:cs typeface="Consolas" panose="020B0609020204030204" pitchFamily="49" charset="0"/>
            </a:endParaRPr>
          </a:p>
          <a:p>
            <a:pPr algn="l"/>
            <a:r>
              <a:rPr lang="en-US" dirty="0">
                <a:solidFill>
                  <a:schemeClr val="accent1">
                    <a:lumMod val="75000"/>
                  </a:schemeClr>
                </a:solidFill>
                <a:latin typeface="+mj-lt"/>
                <a:cs typeface="Consolas" panose="020B0609020204030204" pitchFamily="49" charset="0"/>
              </a:rPr>
              <a:t>#Integer        </a:t>
            </a:r>
            <a:r>
              <a:rPr lang="en-US" dirty="0" smtClean="0">
                <a:solidFill>
                  <a:schemeClr val="accent1">
                    <a:lumMod val="75000"/>
                  </a:schemeClr>
                </a:solidFill>
                <a:latin typeface="+mj-lt"/>
                <a:cs typeface="Consolas" panose="020B0609020204030204" pitchFamily="49" charset="0"/>
              </a:rPr>
              <a:t>                   </a:t>
            </a:r>
            <a:r>
              <a:rPr lang="en-US" dirty="0">
                <a:solidFill>
                  <a:schemeClr val="accent1">
                    <a:lumMod val="75000"/>
                  </a:schemeClr>
                </a:solidFill>
                <a:latin typeface="+mj-lt"/>
                <a:cs typeface="Consolas" panose="020B0609020204030204" pitchFamily="49" charset="0"/>
              </a:rPr>
              <a:t>#Integers can be of any length, it is only limited by the memory available</a:t>
            </a:r>
          </a:p>
          <a:p>
            <a:pPr algn="l"/>
            <a:r>
              <a:rPr lang="pt-BR" dirty="0">
                <a:solidFill>
                  <a:schemeClr val="accent1">
                    <a:lumMod val="75000"/>
                  </a:schemeClr>
                </a:solidFill>
                <a:latin typeface="+mj-lt"/>
                <a:cs typeface="Consolas" panose="020B0609020204030204" pitchFamily="49" charset="0"/>
              </a:rPr>
              <a:t> a = 1234567890123456789</a:t>
            </a:r>
          </a:p>
          <a:p>
            <a:pPr algn="l"/>
            <a:r>
              <a:rPr lang="pt-BR" dirty="0" smtClean="0">
                <a:solidFill>
                  <a:schemeClr val="accent1">
                    <a:lumMod val="75000"/>
                  </a:schemeClr>
                </a:solidFill>
                <a:latin typeface="+mj-lt"/>
                <a:cs typeface="Consolas" panose="020B0609020204030204" pitchFamily="49" charset="0"/>
              </a:rPr>
              <a:t> </a:t>
            </a:r>
            <a:r>
              <a:rPr lang="pt-BR" dirty="0">
                <a:solidFill>
                  <a:schemeClr val="accent1">
                    <a:lumMod val="75000"/>
                  </a:schemeClr>
                </a:solidFill>
                <a:latin typeface="+mj-lt"/>
                <a:cs typeface="Consolas" panose="020B0609020204030204" pitchFamily="49" charset="0"/>
              </a:rPr>
              <a:t>a</a:t>
            </a:r>
          </a:p>
          <a:p>
            <a:pPr algn="l"/>
            <a:r>
              <a:rPr lang="pt-BR" dirty="0" smtClean="0">
                <a:solidFill>
                  <a:schemeClr val="accent1">
                    <a:lumMod val="75000"/>
                  </a:schemeClr>
                </a:solidFill>
                <a:latin typeface="+mj-lt"/>
                <a:cs typeface="Consolas" panose="020B0609020204030204" pitchFamily="49" charset="0"/>
              </a:rPr>
              <a:t># 1234567890123456789</a:t>
            </a:r>
          </a:p>
          <a:p>
            <a:pPr algn="l"/>
            <a:endParaRPr lang="pt-BR" dirty="0">
              <a:solidFill>
                <a:schemeClr val="accent1">
                  <a:lumMod val="75000"/>
                </a:schemeClr>
              </a:solidFill>
              <a:latin typeface="+mj-lt"/>
              <a:cs typeface="Consolas" panose="020B0609020204030204" pitchFamily="49" charset="0"/>
            </a:endParaRPr>
          </a:p>
          <a:p>
            <a:pPr algn="l"/>
            <a:r>
              <a:rPr lang="pt-BR" dirty="0" smtClean="0">
                <a:solidFill>
                  <a:schemeClr val="accent1">
                    <a:lumMod val="75000"/>
                  </a:schemeClr>
                </a:solidFill>
                <a:latin typeface="+mj-lt"/>
                <a:cs typeface="Consolas" panose="020B0609020204030204" pitchFamily="49" charset="0"/>
              </a:rPr>
              <a:t>#Float</a:t>
            </a:r>
            <a:endParaRPr lang="pt-BR" dirty="0">
              <a:solidFill>
                <a:schemeClr val="accent1">
                  <a:lumMod val="75000"/>
                </a:schemeClr>
              </a:solidFill>
              <a:latin typeface="+mj-lt"/>
              <a:cs typeface="Consolas" panose="020B0609020204030204" pitchFamily="49" charset="0"/>
            </a:endParaRPr>
          </a:p>
          <a:p>
            <a:pPr algn="l"/>
            <a:r>
              <a:rPr lang="pt-BR" dirty="0" smtClean="0">
                <a:solidFill>
                  <a:schemeClr val="accent1">
                    <a:lumMod val="75000"/>
                  </a:schemeClr>
                </a:solidFill>
                <a:latin typeface="+mj-lt"/>
                <a:cs typeface="Consolas" panose="020B0609020204030204" pitchFamily="49" charset="0"/>
              </a:rPr>
              <a:t> </a:t>
            </a:r>
            <a:r>
              <a:rPr lang="pt-BR" dirty="0">
                <a:solidFill>
                  <a:schemeClr val="accent1">
                    <a:lumMod val="75000"/>
                  </a:schemeClr>
                </a:solidFill>
                <a:latin typeface="+mj-lt"/>
                <a:cs typeface="Consolas" panose="020B0609020204030204" pitchFamily="49" charset="0"/>
              </a:rPr>
              <a:t>b = 0.1234567890123456789</a:t>
            </a:r>
          </a:p>
          <a:p>
            <a:pPr algn="l"/>
            <a:r>
              <a:rPr lang="pt-BR" dirty="0" smtClean="0">
                <a:solidFill>
                  <a:schemeClr val="accent1">
                    <a:lumMod val="75000"/>
                  </a:schemeClr>
                </a:solidFill>
                <a:latin typeface="+mj-lt"/>
                <a:cs typeface="Consolas" panose="020B0609020204030204" pitchFamily="49" charset="0"/>
              </a:rPr>
              <a:t> </a:t>
            </a:r>
            <a:r>
              <a:rPr lang="pt-BR" dirty="0">
                <a:solidFill>
                  <a:schemeClr val="accent1">
                    <a:lumMod val="75000"/>
                  </a:schemeClr>
                </a:solidFill>
                <a:latin typeface="+mj-lt"/>
                <a:cs typeface="Consolas" panose="020B0609020204030204" pitchFamily="49" charset="0"/>
              </a:rPr>
              <a:t>b</a:t>
            </a:r>
          </a:p>
          <a:p>
            <a:pPr algn="l"/>
            <a:r>
              <a:rPr lang="pt-BR" dirty="0" smtClean="0">
                <a:solidFill>
                  <a:schemeClr val="accent1">
                    <a:lumMod val="75000"/>
                  </a:schemeClr>
                </a:solidFill>
                <a:latin typeface="+mj-lt"/>
                <a:cs typeface="Consolas" panose="020B0609020204030204" pitchFamily="49" charset="0"/>
              </a:rPr>
              <a:t># 0.12345678901234568   #Note that float is truncated</a:t>
            </a:r>
            <a:r>
              <a:rPr lang="en-US" dirty="0" smtClean="0">
                <a:solidFill>
                  <a:schemeClr val="accent1">
                    <a:lumMod val="75000"/>
                  </a:schemeClr>
                </a:solidFill>
                <a:latin typeface="+mj-lt"/>
                <a:cs typeface="Consolas" panose="020B0609020204030204" pitchFamily="49" charset="0"/>
              </a:rPr>
              <a:t> as </a:t>
            </a:r>
            <a:r>
              <a:rPr lang="en-US" dirty="0">
                <a:solidFill>
                  <a:schemeClr val="accent1">
                    <a:lumMod val="75000"/>
                  </a:schemeClr>
                </a:solidFill>
                <a:latin typeface="+mj-lt"/>
                <a:cs typeface="Consolas" panose="020B0609020204030204" pitchFamily="49" charset="0"/>
              </a:rPr>
              <a:t>floating point number is accurate up to 15 decimal places.</a:t>
            </a:r>
            <a:r>
              <a:rPr lang="pt-BR" dirty="0" smtClean="0">
                <a:solidFill>
                  <a:schemeClr val="accent1">
                    <a:lumMod val="75000"/>
                  </a:schemeClr>
                </a:solidFill>
                <a:latin typeface="+mj-lt"/>
                <a:cs typeface="Consolas" panose="020B0609020204030204" pitchFamily="49" charset="0"/>
              </a:rPr>
              <a:t> </a:t>
            </a:r>
            <a:endParaRPr lang="pt-BR" dirty="0">
              <a:solidFill>
                <a:schemeClr val="accent1">
                  <a:lumMod val="75000"/>
                </a:schemeClr>
              </a:solidFill>
              <a:latin typeface="+mj-lt"/>
              <a:cs typeface="Consolas" panose="020B0609020204030204" pitchFamily="49" charset="0"/>
            </a:endParaRPr>
          </a:p>
          <a:p>
            <a:pPr algn="l"/>
            <a:endParaRPr lang="pt-BR" dirty="0" smtClean="0">
              <a:solidFill>
                <a:schemeClr val="accent1">
                  <a:lumMod val="75000"/>
                </a:schemeClr>
              </a:solidFill>
              <a:latin typeface="+mj-lt"/>
              <a:cs typeface="Consolas" panose="020B0609020204030204" pitchFamily="49" charset="0"/>
            </a:endParaRPr>
          </a:p>
          <a:p>
            <a:pPr algn="l"/>
            <a:r>
              <a:rPr lang="pt-BR" dirty="0" smtClean="0">
                <a:solidFill>
                  <a:schemeClr val="accent1">
                    <a:lumMod val="75000"/>
                  </a:schemeClr>
                </a:solidFill>
                <a:latin typeface="+mj-lt"/>
                <a:cs typeface="Consolas" panose="020B0609020204030204" pitchFamily="49" charset="0"/>
              </a:rPr>
              <a:t>#Complex number </a:t>
            </a:r>
          </a:p>
          <a:p>
            <a:pPr algn="l"/>
            <a:r>
              <a:rPr lang="pt-BR" dirty="0" smtClean="0">
                <a:solidFill>
                  <a:schemeClr val="accent1">
                    <a:lumMod val="75000"/>
                  </a:schemeClr>
                </a:solidFill>
                <a:latin typeface="+mj-lt"/>
                <a:cs typeface="Consolas" panose="020B0609020204030204" pitchFamily="49" charset="0"/>
              </a:rPr>
              <a:t>c </a:t>
            </a:r>
            <a:r>
              <a:rPr lang="pt-BR" dirty="0">
                <a:solidFill>
                  <a:schemeClr val="accent1">
                    <a:lumMod val="75000"/>
                  </a:schemeClr>
                </a:solidFill>
                <a:latin typeface="+mj-lt"/>
                <a:cs typeface="Consolas" panose="020B0609020204030204" pitchFamily="49" charset="0"/>
              </a:rPr>
              <a:t>= </a:t>
            </a:r>
            <a:r>
              <a:rPr lang="pt-BR" dirty="0" smtClean="0">
                <a:solidFill>
                  <a:schemeClr val="accent1">
                    <a:lumMod val="75000"/>
                  </a:schemeClr>
                </a:solidFill>
                <a:latin typeface="+mj-lt"/>
                <a:cs typeface="Consolas" panose="020B0609020204030204" pitchFamily="49" charset="0"/>
              </a:rPr>
              <a:t>1+2j</a:t>
            </a:r>
            <a:endParaRPr lang="pt-BR" dirty="0">
              <a:solidFill>
                <a:schemeClr val="accent1">
                  <a:lumMod val="75000"/>
                </a:schemeClr>
              </a:solidFill>
              <a:latin typeface="+mj-lt"/>
              <a:cs typeface="Consolas" panose="020B0609020204030204" pitchFamily="49" charset="0"/>
            </a:endParaRPr>
          </a:p>
          <a:p>
            <a:pPr algn="l"/>
            <a:r>
              <a:rPr lang="pt-BR" dirty="0" smtClean="0">
                <a:solidFill>
                  <a:schemeClr val="accent1">
                    <a:lumMod val="75000"/>
                  </a:schemeClr>
                </a:solidFill>
                <a:latin typeface="+mj-lt"/>
                <a:cs typeface="Consolas" panose="020B0609020204030204" pitchFamily="49" charset="0"/>
              </a:rPr>
              <a:t> </a:t>
            </a:r>
            <a:r>
              <a:rPr lang="pt-BR" dirty="0">
                <a:solidFill>
                  <a:schemeClr val="accent1">
                    <a:lumMod val="75000"/>
                  </a:schemeClr>
                </a:solidFill>
                <a:latin typeface="+mj-lt"/>
                <a:cs typeface="Consolas" panose="020B0609020204030204" pitchFamily="49" charset="0"/>
              </a:rPr>
              <a:t>c</a:t>
            </a:r>
          </a:p>
          <a:p>
            <a:pPr algn="l"/>
            <a:r>
              <a:rPr lang="pt-BR" dirty="0" smtClean="0">
                <a:solidFill>
                  <a:schemeClr val="accent1">
                    <a:lumMod val="75000"/>
                  </a:schemeClr>
                </a:solidFill>
                <a:latin typeface="+mj-lt"/>
                <a:cs typeface="Consolas" panose="020B0609020204030204" pitchFamily="49" charset="0"/>
              </a:rPr>
              <a:t># (</a:t>
            </a:r>
            <a:r>
              <a:rPr lang="pt-BR" dirty="0">
                <a:solidFill>
                  <a:schemeClr val="accent1">
                    <a:lumMod val="75000"/>
                  </a:schemeClr>
                </a:solidFill>
                <a:latin typeface="+mj-lt"/>
                <a:cs typeface="Consolas" panose="020B0609020204030204" pitchFamily="49" charset="0"/>
              </a:rPr>
              <a:t>1+2j)</a:t>
            </a:r>
            <a:endParaRPr lang="en-US" dirty="0" smtClean="0">
              <a:solidFill>
                <a:schemeClr val="accent1">
                  <a:lumMod val="75000"/>
                </a:schemeClr>
              </a:solidFill>
              <a:latin typeface="+mj-lt"/>
              <a:cs typeface="Consolas" panose="020B0609020204030204" pitchFamily="49" charset="0"/>
            </a:endParaRPr>
          </a:p>
          <a:p>
            <a:pPr algn="l"/>
            <a:endParaRPr lang="en-US" dirty="0">
              <a:latin typeface="+mj-lt"/>
              <a:cs typeface="Consolas" panose="020B0609020204030204" pitchFamily="49" charset="0"/>
            </a:endParaRPr>
          </a:p>
        </p:txBody>
      </p:sp>
      <p:sp>
        <p:nvSpPr>
          <p:cNvPr id="13" name="Content Placeholder 4"/>
          <p:cNvSpPr txBox="1">
            <a:spLocks/>
          </p:cNvSpPr>
          <p:nvPr/>
        </p:nvSpPr>
        <p:spPr>
          <a:xfrm>
            <a:off x="489919" y="1295400"/>
            <a:ext cx="4385294" cy="3733800"/>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marR="0" lvl="0" latinLnBrk="0">
              <a:lnSpc>
                <a:spcPct val="100000"/>
              </a:lnSpc>
              <a:buClr>
                <a:srgbClr val="9D9DA1"/>
              </a:buClr>
              <a:buSzTx/>
              <a:buFont typeface="Wingdings" panose="05000000000000000000" pitchFamily="2" charset="2"/>
              <a:buChar char="§"/>
              <a:tabLst/>
              <a:defRPr/>
            </a:pPr>
            <a:r>
              <a:rPr lang="en-US" b="0" kern="0">
                <a:latin typeface="+mj-lt"/>
                <a:ea typeface="Segoe UI" panose="020B0502040204020203" pitchFamily="34" charset="0"/>
                <a:cs typeface="Segoe UI" panose="020B0502040204020203" pitchFamily="34" charset="0"/>
              </a:rPr>
              <a:t>A variable is used to store data of any datatype </a:t>
            </a:r>
            <a:endParaRPr lang="en-US" b="0" kern="0" smtClean="0">
              <a:latin typeface="+mj-lt"/>
              <a:ea typeface="Segoe UI" panose="020B0502040204020203" pitchFamily="34" charset="0"/>
              <a:cs typeface="Segoe UI" panose="020B0502040204020203" pitchFamily="34" charset="0"/>
            </a:endParaRPr>
          </a:p>
          <a:p>
            <a:pPr marR="0" lvl="0" latinLnBrk="0">
              <a:lnSpc>
                <a:spcPct val="100000"/>
              </a:lnSpc>
              <a:buClr>
                <a:srgbClr val="9D9DA1"/>
              </a:buClr>
              <a:buSzTx/>
              <a:buFont typeface="Wingdings" panose="05000000000000000000" pitchFamily="2" charset="2"/>
              <a:buChar char="§"/>
              <a:tabLst/>
              <a:defRPr/>
            </a:pPr>
            <a:endParaRPr lang="en-US" b="0" kern="0">
              <a:latin typeface="+mj-lt"/>
              <a:ea typeface="Segoe UI" panose="020B0502040204020203" pitchFamily="34" charset="0"/>
              <a:cs typeface="Segoe UI" panose="020B0502040204020203" pitchFamily="34" charset="0"/>
            </a:endParaRPr>
          </a:p>
          <a:p>
            <a:pPr marR="0" lvl="0" latinLnBrk="0">
              <a:lnSpc>
                <a:spcPct val="100000"/>
              </a:lnSpc>
              <a:buClr>
                <a:srgbClr val="9D9DA1"/>
              </a:buClr>
              <a:buSzTx/>
              <a:buFont typeface="Wingdings" panose="05000000000000000000" pitchFamily="2" charset="2"/>
              <a:buChar char="§"/>
              <a:tabLst/>
              <a:defRPr/>
            </a:pPr>
            <a:r>
              <a:rPr lang="en-US" b="0" kern="0">
                <a:latin typeface="+mj-lt"/>
                <a:ea typeface="Segoe UI" panose="020B0502040204020203" pitchFamily="34" charset="0"/>
                <a:cs typeface="Segoe UI" panose="020B0502040204020203" pitchFamily="34" charset="0"/>
              </a:rPr>
              <a:t>Different data types that </a:t>
            </a:r>
            <a:r>
              <a:rPr lang="en-US" b="0" kern="0" smtClean="0">
                <a:latin typeface="+mj-lt"/>
                <a:ea typeface="Segoe UI" panose="020B0502040204020203" pitchFamily="34" charset="0"/>
                <a:cs typeface="Segoe UI" panose="020B0502040204020203" pitchFamily="34" charset="0"/>
              </a:rPr>
              <a:t>Python </a:t>
            </a:r>
            <a:r>
              <a:rPr lang="en-US" b="0" kern="0">
                <a:latin typeface="+mj-lt"/>
                <a:ea typeface="Segoe UI" panose="020B0502040204020203" pitchFamily="34" charset="0"/>
                <a:cs typeface="Segoe UI" panose="020B0502040204020203" pitchFamily="34" charset="0"/>
              </a:rPr>
              <a:t>support include </a:t>
            </a:r>
            <a:r>
              <a:rPr lang="en-US" b="0" kern="0" err="1">
                <a:latin typeface="+mj-lt"/>
                <a:ea typeface="Segoe UI" panose="020B0502040204020203" pitchFamily="34" charset="0"/>
                <a:cs typeface="Segoe UI" panose="020B0502040204020203" pitchFamily="34" charset="0"/>
              </a:rPr>
              <a:t>int</a:t>
            </a:r>
            <a:r>
              <a:rPr lang="en-US" b="0" kern="0">
                <a:latin typeface="+mj-lt"/>
                <a:ea typeface="Segoe UI" panose="020B0502040204020203" pitchFamily="34" charset="0"/>
                <a:cs typeface="Segoe UI" panose="020B0502040204020203" pitchFamily="34" charset="0"/>
              </a:rPr>
              <a:t>, float, strings, Boolean, nulls, lists, dictionaries, </a:t>
            </a:r>
            <a:r>
              <a:rPr lang="en-US" b="0" kern="0" smtClean="0">
                <a:latin typeface="+mj-lt"/>
                <a:ea typeface="Segoe UI" panose="020B0502040204020203" pitchFamily="34" charset="0"/>
                <a:cs typeface="Segoe UI" panose="020B0502040204020203" pitchFamily="34" charset="0"/>
              </a:rPr>
              <a:t>tuples</a:t>
            </a:r>
            <a:endParaRPr lang="en-US" b="0" kern="0">
              <a:latin typeface="+mj-lt"/>
              <a:ea typeface="Segoe UI" panose="020B0502040204020203" pitchFamily="34" charset="0"/>
              <a:cs typeface="Segoe UI" panose="020B0502040204020203" pitchFamily="34" charset="0"/>
            </a:endParaRPr>
          </a:p>
          <a:p>
            <a:pPr marL="457200" lvl="2" indent="-228600">
              <a:spcBef>
                <a:spcPct val="75000"/>
              </a:spcBef>
              <a:buClr>
                <a:srgbClr val="9D9DA1"/>
              </a:buClr>
            </a:pPr>
            <a:r>
              <a:rPr lang="en-US" sz="1100" kern="0">
                <a:latin typeface="+mj-lt"/>
                <a:ea typeface="Segoe UI" panose="020B0502040204020203" pitchFamily="34" charset="0"/>
                <a:cs typeface="Segoe UI" panose="020B0502040204020203" pitchFamily="34" charset="0"/>
              </a:rPr>
              <a:t>E.g. of different datatypes: 1, 2.0, “</a:t>
            </a:r>
            <a:r>
              <a:rPr lang="en-US" sz="1100" kern="0" err="1">
                <a:latin typeface="+mj-lt"/>
                <a:ea typeface="Segoe UI" panose="020B0502040204020203" pitchFamily="34" charset="0"/>
                <a:cs typeface="Segoe UI" panose="020B0502040204020203" pitchFamily="34" charset="0"/>
              </a:rPr>
              <a:t>hai</a:t>
            </a:r>
            <a:r>
              <a:rPr lang="en-US" sz="1100" kern="0">
                <a:latin typeface="+mj-lt"/>
                <a:ea typeface="Segoe UI" panose="020B0502040204020203" pitchFamily="34" charset="0"/>
                <a:cs typeface="Segoe UI" panose="020B0502040204020203" pitchFamily="34" charset="0"/>
              </a:rPr>
              <a:t>”, True, None, [1,2,3], {1:”hai”}, (1,2,3</a:t>
            </a:r>
            <a:r>
              <a:rPr lang="en-US" sz="1100" kern="0" smtClean="0">
                <a:latin typeface="+mj-lt"/>
                <a:ea typeface="Segoe UI" panose="020B0502040204020203" pitchFamily="34" charset="0"/>
                <a:cs typeface="Segoe UI" panose="020B0502040204020203" pitchFamily="34" charset="0"/>
              </a:rPr>
              <a:t>)</a:t>
            </a:r>
          </a:p>
          <a:p>
            <a:pPr marL="457200" lvl="2" indent="-228600">
              <a:spcBef>
                <a:spcPct val="75000"/>
              </a:spcBef>
              <a:buClr>
                <a:srgbClr val="9D9DA1"/>
              </a:buClr>
            </a:pPr>
            <a:endParaRPr lang="en-US" sz="1100" kern="0">
              <a:latin typeface="+mj-lt"/>
              <a:ea typeface="Segoe UI" panose="020B0502040204020203" pitchFamily="34" charset="0"/>
              <a:cs typeface="Segoe UI" panose="020B0502040204020203" pitchFamily="34" charset="0"/>
            </a:endParaRPr>
          </a:p>
          <a:p>
            <a:pPr marR="0" lvl="0" latinLnBrk="0">
              <a:lnSpc>
                <a:spcPct val="100000"/>
              </a:lnSpc>
              <a:buClr>
                <a:srgbClr val="9D9DA1"/>
              </a:buClr>
              <a:buSzTx/>
              <a:buFont typeface="Wingdings" panose="05000000000000000000" pitchFamily="2" charset="2"/>
              <a:buChar char="§"/>
              <a:tabLst/>
              <a:defRPr/>
            </a:pPr>
            <a:r>
              <a:rPr lang="en-US" b="0" kern="0" smtClean="0">
                <a:latin typeface="+mj-lt"/>
                <a:ea typeface="Segoe UI" panose="020B0502040204020203" pitchFamily="34" charset="0"/>
                <a:cs typeface="Segoe UI" panose="020B0502040204020203" pitchFamily="34" charset="0"/>
              </a:rPr>
              <a:t>Python </a:t>
            </a:r>
            <a:r>
              <a:rPr lang="en-US" b="0" kern="0">
                <a:latin typeface="+mj-lt"/>
                <a:ea typeface="Segoe UI" panose="020B0502040204020203" pitchFamily="34" charset="0"/>
                <a:cs typeface="Segoe UI" panose="020B0502040204020203" pitchFamily="34" charset="0"/>
              </a:rPr>
              <a:t>has reserved key words which can’t be used as variable names (given in Appendix for reference</a:t>
            </a:r>
            <a:r>
              <a:rPr lang="en-US" b="0" kern="0" smtClean="0">
                <a:latin typeface="+mj-lt"/>
                <a:ea typeface="Segoe UI" panose="020B0502040204020203" pitchFamily="34" charset="0"/>
                <a:cs typeface="Segoe UI" panose="020B0502040204020203" pitchFamily="34" charset="0"/>
              </a:rPr>
              <a:t>)</a:t>
            </a:r>
          </a:p>
          <a:p>
            <a:pPr marR="0" lvl="0" latinLnBrk="0">
              <a:lnSpc>
                <a:spcPct val="100000"/>
              </a:lnSpc>
              <a:buClr>
                <a:srgbClr val="9D9DA1"/>
              </a:buClr>
              <a:buSzTx/>
              <a:buFont typeface="Wingdings" panose="05000000000000000000" pitchFamily="2" charset="2"/>
              <a:buChar char="§"/>
              <a:tabLst/>
              <a:defRPr/>
            </a:pPr>
            <a:endParaRPr lang="en-US" b="0" kern="0">
              <a:latin typeface="+mj-lt"/>
              <a:ea typeface="Segoe UI" panose="020B0502040204020203" pitchFamily="34" charset="0"/>
              <a:cs typeface="Segoe UI" panose="020B0502040204020203" pitchFamily="34" charset="0"/>
            </a:endParaRPr>
          </a:p>
          <a:p>
            <a:pPr marR="0" lvl="0" latinLnBrk="0">
              <a:lnSpc>
                <a:spcPct val="100000"/>
              </a:lnSpc>
              <a:buClr>
                <a:srgbClr val="9D9DA1"/>
              </a:buClr>
              <a:buSzTx/>
              <a:buFont typeface="Wingdings" panose="05000000000000000000" pitchFamily="2" charset="2"/>
              <a:buChar char="§"/>
              <a:tabLst/>
              <a:defRPr/>
            </a:pPr>
            <a:r>
              <a:rPr lang="en-US" b="0" kern="0">
                <a:latin typeface="+mj-lt"/>
                <a:ea typeface="Segoe UI" panose="020B0502040204020203" pitchFamily="34" charset="0"/>
                <a:cs typeface="Segoe UI" panose="020B0502040204020203" pitchFamily="34" charset="0"/>
              </a:rPr>
              <a:t>Variable name shouldn’t start with numbers and can contain numbers, underscores, </a:t>
            </a:r>
            <a:r>
              <a:rPr lang="en-US" b="0" kern="0" smtClean="0">
                <a:latin typeface="+mj-lt"/>
                <a:ea typeface="Segoe UI" panose="020B0502040204020203" pitchFamily="34" charset="0"/>
                <a:cs typeface="Segoe UI" panose="020B0502040204020203" pitchFamily="34" charset="0"/>
              </a:rPr>
              <a:t>letters</a:t>
            </a:r>
            <a:endParaRPr lang="en-US" b="0" kern="0">
              <a:latin typeface="+mj-lt"/>
              <a:ea typeface="Segoe UI" panose="020B0502040204020203" pitchFamily="34" charset="0"/>
              <a:cs typeface="Segoe UI" panose="020B0502040204020203" pitchFamily="34" charset="0"/>
            </a:endParaRPr>
          </a:p>
          <a:p>
            <a:pPr marL="457200" lvl="2" indent="-228600">
              <a:spcBef>
                <a:spcPct val="75000"/>
              </a:spcBef>
              <a:buClr>
                <a:srgbClr val="9D9DA1"/>
              </a:buClr>
            </a:pPr>
            <a:r>
              <a:rPr lang="en-US" sz="1100" kern="0">
                <a:latin typeface="+mj-lt"/>
                <a:ea typeface="Segoe UI" panose="020B0502040204020203" pitchFamily="34" charset="0"/>
                <a:cs typeface="Segoe UI" panose="020B0502040204020203" pitchFamily="34" charset="0"/>
              </a:rPr>
              <a:t>E.g. of invalid variable names:  1foo, debt rate, char etc.,</a:t>
            </a:r>
          </a:p>
          <a:p>
            <a:pPr marL="457200" lvl="2" indent="-228600">
              <a:spcBef>
                <a:spcPct val="75000"/>
              </a:spcBef>
              <a:buClr>
                <a:srgbClr val="9D9DA1"/>
              </a:buClr>
            </a:pPr>
            <a:r>
              <a:rPr lang="en-US" sz="1100" kern="0">
                <a:latin typeface="+mj-lt"/>
                <a:ea typeface="Segoe UI" panose="020B0502040204020203" pitchFamily="34" charset="0"/>
                <a:cs typeface="Segoe UI" panose="020B0502040204020203" pitchFamily="34" charset="0"/>
              </a:rPr>
              <a:t>E.g. of valid variable names: </a:t>
            </a:r>
            <a:r>
              <a:rPr lang="en-US" sz="1100" kern="0" err="1">
                <a:latin typeface="+mj-lt"/>
                <a:ea typeface="Segoe UI" panose="020B0502040204020203" pitchFamily="34" charset="0"/>
                <a:cs typeface="Segoe UI" panose="020B0502040204020203" pitchFamily="34" charset="0"/>
              </a:rPr>
              <a:t>f_dt</a:t>
            </a:r>
            <a:r>
              <a:rPr lang="en-US" sz="1100" kern="0">
                <a:latin typeface="+mj-lt"/>
                <a:ea typeface="Segoe UI" panose="020B0502040204020203" pitchFamily="34" charset="0"/>
                <a:cs typeface="Segoe UI" panose="020B0502040204020203" pitchFamily="34" charset="0"/>
              </a:rPr>
              <a:t>, fe2, fast </a:t>
            </a:r>
          </a:p>
        </p:txBody>
      </p:sp>
      <p:sp>
        <p:nvSpPr>
          <p:cNvPr id="14" name="Title 5"/>
          <p:cNvSpPr txBox="1">
            <a:spLocks/>
          </p:cNvSpPr>
          <p:nvPr/>
        </p:nvSpPr>
        <p:spPr>
          <a:xfrm>
            <a:off x="684213" y="263100"/>
            <a:ext cx="7543799" cy="679808"/>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fontAlgn="auto">
              <a:spcAft>
                <a:spcPts val="0"/>
              </a:spcAft>
              <a:buClrTx/>
              <a:buFontTx/>
            </a:pPr>
            <a:r>
              <a:rPr lang="en-US" sz="2600">
                <a:ea typeface="Segoe UI" panose="020B0502040204020203" pitchFamily="34" charset="0"/>
                <a:cs typeface="Segoe UI" panose="020B0502040204020203" pitchFamily="34" charset="0"/>
              </a:rPr>
              <a:t>Variables let you keep track of things while programming </a:t>
            </a:r>
            <a:endParaRPr lang="en-US" sz="2600">
              <a:latin typeface="+mj-lt"/>
              <a:ea typeface="Segoe UI" panose="020B0502040204020203" pitchFamily="34" charset="0"/>
              <a:cs typeface="Segoe UI" panose="020B0502040204020203" pitchFamily="34" charset="0"/>
            </a:endParaRPr>
          </a:p>
        </p:txBody>
      </p:sp>
      <p:sp>
        <p:nvSpPr>
          <p:cNvPr id="18" name="TextBox 17"/>
          <p:cNvSpPr txBox="1"/>
          <p:nvPr/>
        </p:nvSpPr>
        <p:spPr>
          <a:xfrm>
            <a:off x="-1588" y="-10885"/>
            <a:ext cx="12192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Variables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9</a:t>
            </a:fld>
            <a:endParaRPr lang="en-US">
              <a:latin typeface="Arial"/>
              <a:cs typeface="+mn-cs"/>
            </a:endParaRPr>
          </a:p>
        </p:txBody>
      </p:sp>
    </p:spTree>
    <p:extLst>
      <p:ext uri="{BB962C8B-B14F-4D97-AF65-F5344CB8AC3E}">
        <p14:creationId xmlns:p14="http://schemas.microsoft.com/office/powerpoint/2010/main" val="3745164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75213" y="1295400"/>
            <a:ext cx="3962400" cy="1937453"/>
          </a:xfrm>
          <a:prstGeom prst="rect">
            <a:avLst/>
          </a:prstGeom>
          <a:solidFill>
            <a:schemeClr val="bg1">
              <a:lumMod val="95000"/>
            </a:schemeClr>
          </a:solidFill>
          <a:ln>
            <a:solidFill>
              <a:schemeClr val="bg1">
                <a:lumMod val="75000"/>
              </a:schemeClr>
            </a:solidFill>
          </a:ln>
        </p:spPr>
        <p:txBody>
          <a:bodyPr wrap="square" rtlCol="0">
            <a:spAutoFit/>
          </a:bodyPr>
          <a:lstStyle/>
          <a:p>
            <a:pPr algn="l"/>
            <a:endParaRPr lang="en-US" dirty="0">
              <a:solidFill>
                <a:schemeClr val="accent1">
                  <a:lumMod val="75000"/>
                </a:schemeClr>
              </a:solidFill>
              <a:latin typeface="+mj-lt"/>
              <a:cs typeface="Consolas" panose="020B0609020204030204" pitchFamily="49" charset="0"/>
            </a:endParaRPr>
          </a:p>
          <a:p>
            <a:pPr algn="l"/>
            <a:r>
              <a:rPr lang="en-US" dirty="0" smtClean="0">
                <a:solidFill>
                  <a:schemeClr val="accent1">
                    <a:lumMod val="75000"/>
                  </a:schemeClr>
                </a:solidFill>
                <a:latin typeface="+mj-lt"/>
                <a:cs typeface="Consolas" panose="020B0609020204030204" pitchFamily="49" charset="0"/>
              </a:rPr>
              <a:t>#</a:t>
            </a:r>
            <a:r>
              <a:rPr lang="en-US" dirty="0">
                <a:solidFill>
                  <a:schemeClr val="accent1">
                    <a:lumMod val="75000"/>
                  </a:schemeClr>
                </a:solidFill>
                <a:latin typeface="+mj-lt"/>
                <a:cs typeface="Consolas" panose="020B0609020204030204" pitchFamily="49" charset="0"/>
              </a:rPr>
              <a:t>string datatype</a:t>
            </a:r>
          </a:p>
          <a:p>
            <a:pPr algn="l"/>
            <a:r>
              <a:rPr lang="en-US" dirty="0">
                <a:latin typeface="+mj-lt"/>
                <a:cs typeface="Consolas" panose="020B0609020204030204" pitchFamily="49" charset="0"/>
              </a:rPr>
              <a:t>a = "wall-e"</a:t>
            </a:r>
          </a:p>
          <a:p>
            <a:pPr algn="l"/>
            <a:r>
              <a:rPr lang="en-US" dirty="0">
                <a:latin typeface="+mj-lt"/>
                <a:cs typeface="Consolas" panose="020B0609020204030204" pitchFamily="49" charset="0"/>
              </a:rPr>
              <a:t>print </a:t>
            </a:r>
            <a:r>
              <a:rPr lang="en-US" dirty="0" smtClean="0">
                <a:latin typeface="+mj-lt"/>
                <a:cs typeface="Consolas" panose="020B0609020204030204" pitchFamily="49" charset="0"/>
              </a:rPr>
              <a:t>(</a:t>
            </a:r>
            <a:r>
              <a:rPr lang="en-US" dirty="0" smtClean="0">
                <a:latin typeface="+mj-lt"/>
                <a:cs typeface="Consolas" panose="020B0609020204030204" pitchFamily="49" charset="0"/>
              </a:rPr>
              <a:t>a)</a:t>
            </a:r>
            <a:endParaRPr lang="en-US" dirty="0">
              <a:latin typeface="+mj-lt"/>
              <a:cs typeface="Consolas" panose="020B0609020204030204" pitchFamily="49" charset="0"/>
            </a:endParaRPr>
          </a:p>
          <a:p>
            <a:pPr algn="l"/>
            <a:r>
              <a:rPr lang="en-US" dirty="0">
                <a:solidFill>
                  <a:schemeClr val="accent1">
                    <a:lumMod val="75000"/>
                  </a:schemeClr>
                </a:solidFill>
                <a:latin typeface="+mj-lt"/>
                <a:cs typeface="Consolas" panose="020B0609020204030204" pitchFamily="49" charset="0"/>
              </a:rPr>
              <a:t># Output: wall-e</a:t>
            </a:r>
          </a:p>
          <a:p>
            <a:pPr algn="l"/>
            <a:endParaRPr lang="en-US" dirty="0" smtClean="0">
              <a:latin typeface="+mj-lt"/>
              <a:cs typeface="Consolas" panose="020B0609020204030204" pitchFamily="49" charset="0"/>
            </a:endParaRPr>
          </a:p>
          <a:p>
            <a:pPr algn="l"/>
            <a:endParaRPr lang="en-US" dirty="0">
              <a:latin typeface="+mj-lt"/>
              <a:cs typeface="Consolas" panose="020B0609020204030204" pitchFamily="49" charset="0"/>
            </a:endParaRPr>
          </a:p>
          <a:p>
            <a:pPr algn="l"/>
            <a:endParaRPr lang="en-US" dirty="0">
              <a:latin typeface="+mj-lt"/>
              <a:cs typeface="Consolas" panose="020B0609020204030204" pitchFamily="49" charset="0"/>
            </a:endParaRPr>
          </a:p>
          <a:p>
            <a:pPr algn="l"/>
            <a:r>
              <a:rPr lang="en-US" dirty="0">
                <a:latin typeface="+mj-lt"/>
                <a:cs typeface="Consolas" panose="020B0609020204030204" pitchFamily="49" charset="0"/>
              </a:rPr>
              <a:t>print(type(</a:t>
            </a:r>
            <a:r>
              <a:rPr lang="en-US" dirty="0" err="1">
                <a:latin typeface="+mj-lt"/>
                <a:cs typeface="Consolas" panose="020B0609020204030204" pitchFamily="49" charset="0"/>
              </a:rPr>
              <a:t>str</a:t>
            </a:r>
            <a:r>
              <a:rPr lang="en-US" dirty="0">
                <a:latin typeface="+mj-lt"/>
                <a:cs typeface="Consolas" panose="020B0609020204030204" pitchFamily="49" charset="0"/>
              </a:rPr>
              <a:t>(12)))</a:t>
            </a:r>
          </a:p>
          <a:p>
            <a:pPr algn="l"/>
            <a:r>
              <a:rPr lang="en-US" dirty="0">
                <a:solidFill>
                  <a:schemeClr val="accent1">
                    <a:lumMod val="75000"/>
                  </a:schemeClr>
                </a:solidFill>
                <a:latin typeface="+mj-lt"/>
                <a:cs typeface="Consolas" panose="020B0609020204030204" pitchFamily="49" charset="0"/>
              </a:rPr>
              <a:t># Output: string</a:t>
            </a:r>
            <a:endParaRPr lang="en-US" dirty="0">
              <a:solidFill>
                <a:schemeClr val="accent1">
                  <a:lumMod val="75000"/>
                </a:schemeClr>
              </a:solidFill>
              <a:latin typeface="+mj-lt"/>
              <a:ea typeface="Segoe UI" panose="020B0502040204020203" pitchFamily="34" charset="0"/>
              <a:cs typeface="Segoe UI" panose="020B0502040204020203" pitchFamily="34" charset="0"/>
            </a:endParaRPr>
          </a:p>
        </p:txBody>
      </p:sp>
      <p:sp>
        <p:nvSpPr>
          <p:cNvPr id="13" name="Content Placeholder 4"/>
          <p:cNvSpPr txBox="1">
            <a:spLocks/>
          </p:cNvSpPr>
          <p:nvPr/>
        </p:nvSpPr>
        <p:spPr>
          <a:xfrm>
            <a:off x="489919" y="1295400"/>
            <a:ext cx="4385294" cy="2971800"/>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marR="0" lvl="0" latinLnBrk="0">
              <a:lnSpc>
                <a:spcPct val="100000"/>
              </a:lnSpc>
              <a:buClr>
                <a:srgbClr val="9D9DA1"/>
              </a:buClr>
              <a:buSzTx/>
              <a:buFont typeface="Wingdings" panose="05000000000000000000" pitchFamily="2" charset="2"/>
              <a:buChar char="§"/>
              <a:tabLst/>
              <a:defRPr/>
            </a:pPr>
            <a:r>
              <a:rPr lang="en-US" b="0" kern="0">
                <a:ea typeface="Segoe UI" panose="020B0502040204020203" pitchFamily="34" charset="0"/>
                <a:cs typeface="Segoe UI" panose="020B0502040204020203" pitchFamily="34" charset="0"/>
              </a:rPr>
              <a:t>Unlike other programming languages </a:t>
            </a:r>
            <a:r>
              <a:rPr lang="en-US" b="0" kern="0" smtClean="0">
                <a:ea typeface="Segoe UI" panose="020B0502040204020203" pitchFamily="34" charset="0"/>
                <a:cs typeface="Segoe UI" panose="020B0502040204020203" pitchFamily="34" charset="0"/>
              </a:rPr>
              <a:t>declaring the datatypes of the </a:t>
            </a:r>
            <a:r>
              <a:rPr lang="en-US" b="0" kern="0">
                <a:ea typeface="Segoe UI" panose="020B0502040204020203" pitchFamily="34" charset="0"/>
                <a:cs typeface="Segoe UI" panose="020B0502040204020203" pitchFamily="34" charset="0"/>
              </a:rPr>
              <a:t>variables is not required in </a:t>
            </a:r>
            <a:r>
              <a:rPr lang="en-US" b="0" kern="0" smtClean="0">
                <a:ea typeface="Segoe UI" panose="020B0502040204020203" pitchFamily="34" charset="0"/>
                <a:cs typeface="Segoe UI" panose="020B0502040204020203" pitchFamily="34" charset="0"/>
              </a:rPr>
              <a:t>Python</a:t>
            </a:r>
          </a:p>
          <a:p>
            <a:pPr marR="0" lvl="0" latinLnBrk="0">
              <a:lnSpc>
                <a:spcPct val="100000"/>
              </a:lnSpc>
              <a:buClr>
                <a:srgbClr val="9D9DA1"/>
              </a:buClr>
              <a:buSzTx/>
              <a:buFont typeface="Wingdings" panose="05000000000000000000" pitchFamily="2" charset="2"/>
              <a:buChar char="§"/>
              <a:tabLst/>
              <a:defRPr/>
            </a:pPr>
            <a:endParaRPr lang="en-US" b="0" kern="0">
              <a:ea typeface="Segoe UI" panose="020B0502040204020203" pitchFamily="34" charset="0"/>
              <a:cs typeface="Segoe UI" panose="020B0502040204020203" pitchFamily="34" charset="0"/>
            </a:endParaRPr>
          </a:p>
          <a:p>
            <a:pPr marR="0" lvl="0" latinLnBrk="0">
              <a:lnSpc>
                <a:spcPct val="100000"/>
              </a:lnSpc>
              <a:buClr>
                <a:srgbClr val="9D9DA1"/>
              </a:buClr>
              <a:buSzTx/>
              <a:buFont typeface="Wingdings" panose="05000000000000000000" pitchFamily="2" charset="2"/>
              <a:buChar char="§"/>
              <a:tabLst/>
              <a:defRPr/>
            </a:pPr>
            <a:r>
              <a:rPr lang="en-US" b="0" kern="0">
                <a:ea typeface="Segoe UI" panose="020B0502040204020203" pitchFamily="34" charset="0"/>
                <a:cs typeface="Segoe UI" panose="020B0502040204020203" pitchFamily="34" charset="0"/>
              </a:rPr>
              <a:t>The value of a variable can be reassigned at any point of the </a:t>
            </a:r>
            <a:r>
              <a:rPr lang="en-US" b="0" kern="0" smtClean="0">
                <a:ea typeface="Segoe UI" panose="020B0502040204020203" pitchFamily="34" charset="0"/>
                <a:cs typeface="Segoe UI" panose="020B0502040204020203" pitchFamily="34" charset="0"/>
              </a:rPr>
              <a:t>code</a:t>
            </a:r>
          </a:p>
          <a:p>
            <a:pPr marR="0" lvl="0" latinLnBrk="0">
              <a:lnSpc>
                <a:spcPct val="100000"/>
              </a:lnSpc>
              <a:buClr>
                <a:srgbClr val="9D9DA1"/>
              </a:buClr>
              <a:buSzTx/>
              <a:buFont typeface="Wingdings" panose="05000000000000000000" pitchFamily="2" charset="2"/>
              <a:buChar char="§"/>
              <a:tabLst/>
              <a:defRPr/>
            </a:pPr>
            <a:endParaRPr lang="en-US" b="0" kern="0">
              <a:ea typeface="Segoe UI" panose="020B0502040204020203" pitchFamily="34" charset="0"/>
              <a:cs typeface="Segoe UI" panose="020B0502040204020203" pitchFamily="34" charset="0"/>
            </a:endParaRPr>
          </a:p>
          <a:p>
            <a:pPr marR="0" lvl="0" latinLnBrk="0">
              <a:lnSpc>
                <a:spcPct val="100000"/>
              </a:lnSpc>
              <a:buClr>
                <a:srgbClr val="9D9DA1"/>
              </a:buClr>
              <a:buSzTx/>
              <a:buFont typeface="Wingdings" panose="05000000000000000000" pitchFamily="2" charset="2"/>
              <a:buChar char="§"/>
              <a:tabLst/>
              <a:defRPr/>
            </a:pPr>
            <a:r>
              <a:rPr lang="en-US" b="0" kern="0">
                <a:ea typeface="Segoe UI" panose="020B0502040204020203" pitchFamily="34" charset="0"/>
                <a:cs typeface="Segoe UI" panose="020B0502040204020203" pitchFamily="34" charset="0"/>
              </a:rPr>
              <a:t>The type of a variable can be found by using </a:t>
            </a:r>
            <a:r>
              <a:rPr lang="en-US" b="0" kern="0" smtClean="0">
                <a:ea typeface="Segoe UI" panose="020B0502040204020203" pitchFamily="34" charset="0"/>
                <a:cs typeface="Segoe UI" panose="020B0502040204020203" pitchFamily="34" charset="0"/>
              </a:rPr>
              <a:t>                </a:t>
            </a:r>
            <a:r>
              <a:rPr lang="en-US" kern="0" smtClean="0">
                <a:ea typeface="Segoe UI" panose="020B0502040204020203" pitchFamily="34" charset="0"/>
                <a:cs typeface="Segoe UI" panose="020B0502040204020203" pitchFamily="34" charset="0"/>
              </a:rPr>
              <a:t>type</a:t>
            </a:r>
            <a:r>
              <a:rPr lang="en-US" kern="0">
                <a:ea typeface="Segoe UI" panose="020B0502040204020203" pitchFamily="34" charset="0"/>
                <a:cs typeface="Segoe UI" panose="020B0502040204020203" pitchFamily="34" charset="0"/>
              </a:rPr>
              <a:t>( “variable name</a:t>
            </a:r>
            <a:r>
              <a:rPr lang="en-US" kern="0" smtClean="0">
                <a:ea typeface="Segoe UI" panose="020B0502040204020203" pitchFamily="34" charset="0"/>
                <a:cs typeface="Segoe UI" panose="020B0502040204020203" pitchFamily="34" charset="0"/>
              </a:rPr>
              <a:t>”)</a:t>
            </a:r>
          </a:p>
          <a:p>
            <a:pPr marR="0" lvl="0" latinLnBrk="0">
              <a:lnSpc>
                <a:spcPct val="100000"/>
              </a:lnSpc>
              <a:buClr>
                <a:srgbClr val="9D9DA1"/>
              </a:buClr>
              <a:buSzTx/>
              <a:buFont typeface="Wingdings" panose="05000000000000000000" pitchFamily="2" charset="2"/>
              <a:buChar char="§"/>
              <a:tabLst/>
              <a:defRPr/>
            </a:pPr>
            <a:endParaRPr lang="en-US" b="0" kern="0">
              <a:ea typeface="Segoe UI" panose="020B0502040204020203" pitchFamily="34" charset="0"/>
              <a:cs typeface="Segoe UI" panose="020B0502040204020203" pitchFamily="34" charset="0"/>
            </a:endParaRPr>
          </a:p>
          <a:p>
            <a:pPr marR="0" lvl="0" latinLnBrk="0">
              <a:lnSpc>
                <a:spcPct val="100000"/>
              </a:lnSpc>
              <a:buClr>
                <a:srgbClr val="9D9DA1"/>
              </a:buClr>
              <a:buSzTx/>
              <a:buFont typeface="Wingdings" panose="05000000000000000000" pitchFamily="2" charset="2"/>
              <a:buChar char="§"/>
              <a:tabLst/>
              <a:defRPr/>
            </a:pPr>
            <a:r>
              <a:rPr lang="en-US" b="0" kern="0">
                <a:ea typeface="Segoe UI" panose="020B0502040204020203" pitchFamily="34" charset="0"/>
                <a:cs typeface="Segoe UI" panose="020B0502040204020203" pitchFamily="34" charset="0"/>
              </a:rPr>
              <a:t>Type of a variable can be changed by using </a:t>
            </a:r>
            <a:r>
              <a:rPr lang="en-US" kern="0">
                <a:ea typeface="Segoe UI" panose="020B0502040204020203" pitchFamily="34" charset="0"/>
                <a:cs typeface="Segoe UI" panose="020B0502040204020203" pitchFamily="34" charset="0"/>
              </a:rPr>
              <a:t>datatype(variable</a:t>
            </a:r>
            <a:r>
              <a:rPr lang="en-US" kern="0" smtClean="0">
                <a:ea typeface="Segoe UI" panose="020B0502040204020203" pitchFamily="34" charset="0"/>
                <a:cs typeface="Segoe UI" panose="020B0502040204020203" pitchFamily="34" charset="0"/>
              </a:rPr>
              <a:t>)</a:t>
            </a:r>
          </a:p>
        </p:txBody>
      </p:sp>
      <p:sp>
        <p:nvSpPr>
          <p:cNvPr id="14" name="Title 5"/>
          <p:cNvSpPr txBox="1">
            <a:spLocks/>
          </p:cNvSpPr>
          <p:nvPr/>
        </p:nvSpPr>
        <p:spPr>
          <a:xfrm>
            <a:off x="684213" y="228600"/>
            <a:ext cx="7543799" cy="679808"/>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fontAlgn="auto">
              <a:spcAft>
                <a:spcPts val="0"/>
              </a:spcAft>
              <a:buClrTx/>
              <a:buFontTx/>
            </a:pPr>
            <a:r>
              <a:rPr lang="en-US" sz="2600" smtClean="0">
                <a:ea typeface="Segoe UI" panose="020B0502040204020203" pitchFamily="34" charset="0"/>
                <a:cs typeface="Segoe UI" panose="020B0502040204020203" pitchFamily="34" charset="0"/>
              </a:rPr>
              <a:t>More on Variables</a:t>
            </a:r>
            <a:endParaRPr lang="en-US" sz="2600">
              <a:latin typeface="+mj-lt"/>
              <a:ea typeface="Segoe UI" panose="020B0502040204020203" pitchFamily="34" charset="0"/>
              <a:cs typeface="Segoe UI" panose="020B0502040204020203" pitchFamily="34" charset="0"/>
            </a:endParaRPr>
          </a:p>
        </p:txBody>
      </p:sp>
      <p:sp>
        <p:nvSpPr>
          <p:cNvPr id="18" name="TextBox 17"/>
          <p:cNvSpPr txBox="1"/>
          <p:nvPr/>
        </p:nvSpPr>
        <p:spPr>
          <a:xfrm>
            <a:off x="-1588" y="-10885"/>
            <a:ext cx="12192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Variables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2" name="TextBox 1"/>
          <p:cNvSpPr txBox="1"/>
          <p:nvPr/>
        </p:nvSpPr>
        <p:spPr>
          <a:xfrm>
            <a:off x="836612" y="5410200"/>
            <a:ext cx="7924801" cy="439351"/>
          </a:xfrm>
          <a:prstGeom prst="rect">
            <a:avLst/>
          </a:prstGeom>
          <a:noFill/>
          <a:ln>
            <a:solidFill>
              <a:srgbClr val="92D050"/>
            </a:solidFill>
            <a:prstDash val="dash"/>
          </a:ln>
        </p:spPr>
        <p:txBody>
          <a:bodyPr wrap="square" rtlCol="0">
            <a:spAutoFit/>
          </a:bodyPr>
          <a:lstStyle/>
          <a:p>
            <a:pPr>
              <a:lnSpc>
                <a:spcPct val="95000"/>
              </a:lnSpc>
            </a:pPr>
            <a:r>
              <a:rPr lang="en-US" kern="0">
                <a:ea typeface="Segoe UI" panose="020B0502040204020203" pitchFamily="34" charset="0"/>
                <a:cs typeface="Segoe UI" panose="020B0502040204020203" pitchFamily="34" charset="0"/>
              </a:rPr>
              <a:t>Python is a case sensitive language and it interprets same variable name in lower and upper case as different variables</a:t>
            </a:r>
          </a:p>
          <a:p>
            <a:pPr>
              <a:lnSpc>
                <a:spcPct val="95000"/>
              </a:lnSpc>
            </a:pPr>
            <a:endParaRPr lang="en-US"/>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10</a:t>
            </a:fld>
            <a:endParaRPr lang="en-US">
              <a:latin typeface="Arial"/>
              <a:cs typeface="+mn-cs"/>
            </a:endParaRPr>
          </a:p>
        </p:txBody>
      </p:sp>
    </p:spTree>
    <p:extLst>
      <p:ext uri="{BB962C8B-B14F-4D97-AF65-F5344CB8AC3E}">
        <p14:creationId xmlns:p14="http://schemas.microsoft.com/office/powerpoint/2010/main" val="391953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386992"/>
            <a:ext cx="7903049" cy="298808"/>
          </a:xfrm>
        </p:spPr>
        <p:txBody>
          <a:bodyPr/>
          <a:lstStyle/>
          <a:p>
            <a:r>
              <a:rPr lang="en-US" sz="2600">
                <a:ea typeface="Segoe UI" panose="020B0502040204020203" pitchFamily="34" charset="0"/>
                <a:cs typeface="Segoe UI" panose="020B0502040204020203" pitchFamily="34" charset="0"/>
              </a:rPr>
              <a:t>Type of Operators</a:t>
            </a:r>
          </a:p>
        </p:txBody>
      </p:sp>
      <p:sp>
        <p:nvSpPr>
          <p:cNvPr id="2" name="TextBox 1"/>
          <p:cNvSpPr txBox="1"/>
          <p:nvPr/>
        </p:nvSpPr>
        <p:spPr>
          <a:xfrm>
            <a:off x="-915988" y="6642556"/>
            <a:ext cx="6566197" cy="215444"/>
          </a:xfrm>
          <a:prstGeom prst="rect">
            <a:avLst/>
          </a:prstGeom>
          <a:noFill/>
        </p:spPr>
        <p:txBody>
          <a:bodyPr wrap="square" rtlCol="0">
            <a:spAutoFit/>
          </a:bodyPr>
          <a:lstStyle/>
          <a:p>
            <a:r>
              <a:rPr lang="en-US" sz="800" i="1">
                <a:latin typeface="Segoe UI" panose="020B0502040204020203" pitchFamily="34" charset="0"/>
                <a:ea typeface="Segoe UI" panose="020B0502040204020203" pitchFamily="34" charset="0"/>
                <a:cs typeface="Segoe UI" panose="020B0502040204020203" pitchFamily="34" charset="0"/>
              </a:rPr>
              <a:t>* List of operators and their precedence given in Appendix</a:t>
            </a:r>
          </a:p>
        </p:txBody>
      </p:sp>
      <p:sp>
        <p:nvSpPr>
          <p:cNvPr id="9" name="TextBox 8"/>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Basic Operators</a:t>
            </a:r>
            <a:endParaRPr lang="en-US" sz="900" b="1" i="1">
              <a:solidFill>
                <a:srgbClr val="5F5F5F"/>
              </a:solidFill>
              <a:latin typeface="+mj-lt"/>
              <a:ea typeface="Segoe UI" panose="020B0502040204020203" pitchFamily="34" charset="0"/>
              <a:cs typeface="Segoe UI" panose="020B0502040204020203"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43308494"/>
              </p:ext>
            </p:extLst>
          </p:nvPr>
        </p:nvGraphicFramePr>
        <p:xfrm>
          <a:off x="490538" y="1295400"/>
          <a:ext cx="7737474" cy="3045077"/>
        </p:xfrm>
        <a:graphic>
          <a:graphicData uri="http://schemas.openxmlformats.org/drawingml/2006/table">
            <a:tbl>
              <a:tblPr firstRow="1" bandRow="1">
                <a:tableStyleId>{F5AB1C69-6EDB-4FF4-983F-18BD219EF322}</a:tableStyleId>
              </a:tblPr>
              <a:tblGrid>
                <a:gridCol w="2579158"/>
                <a:gridCol w="2579158"/>
                <a:gridCol w="2579158"/>
              </a:tblGrid>
              <a:tr h="37084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635" marR="0">
                        <a:lnSpc>
                          <a:spcPct val="107000"/>
                        </a:lnSpc>
                        <a:spcBef>
                          <a:spcPts val="0"/>
                        </a:spcBef>
                        <a:spcAft>
                          <a:spcPts val="0"/>
                        </a:spcAft>
                      </a:pPr>
                      <a:r>
                        <a:rPr lang="en-US" sz="1200" dirty="0" smtClean="0">
                          <a:effectLst/>
                        </a:rPr>
                        <a:t>Operators</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6710" marR="69248" marT="52387" marB="0"/>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635" marR="0" algn="l" defTabSz="914400" rtl="0" eaLnBrk="1" latinLnBrk="0" hangingPunct="1">
                        <a:lnSpc>
                          <a:spcPct val="107000"/>
                        </a:lnSpc>
                        <a:spcBef>
                          <a:spcPts val="0"/>
                        </a:spcBef>
                        <a:spcAft>
                          <a:spcPts val="0"/>
                        </a:spcAft>
                      </a:pPr>
                      <a:r>
                        <a:rPr lang="en-US" sz="1200" kern="1200" smtClean="0">
                          <a:effectLst/>
                        </a:rPr>
                        <a:t>Descriptors</a:t>
                      </a:r>
                      <a:endParaRPr lang="en-US" sz="1200" b="1" kern="1200">
                        <a:solidFill>
                          <a:schemeClr val="lt1"/>
                        </a:solidFill>
                        <a:effectLst/>
                        <a:latin typeface="Arial"/>
                        <a:ea typeface="+mn-ea"/>
                        <a:cs typeface="+mn-cs"/>
                      </a:endParaRPr>
                    </a:p>
                  </a:txBody>
                  <a:tcPr marL="86710" marR="69248" marT="52387" marB="0"/>
                </a:tc>
                <a:tc>
                  <a:txBody>
                    <a:bodyPr/>
                    <a:lstStyle/>
                    <a:p>
                      <a:pPr marL="635" marR="0" algn="l" defTabSz="914400" rtl="0" eaLnBrk="1" latinLnBrk="0" hangingPunct="1">
                        <a:lnSpc>
                          <a:spcPct val="107000"/>
                        </a:lnSpc>
                        <a:spcBef>
                          <a:spcPts val="0"/>
                        </a:spcBef>
                        <a:spcAft>
                          <a:spcPts val="0"/>
                        </a:spcAft>
                      </a:pPr>
                      <a:r>
                        <a:rPr lang="en-US" sz="1200" kern="1200" smtClean="0">
                          <a:effectLst/>
                        </a:rPr>
                        <a:t>Example</a:t>
                      </a:r>
                      <a:endParaRPr lang="en-US" sz="1200" b="1" kern="1200">
                        <a:solidFill>
                          <a:schemeClr val="lt1"/>
                        </a:solidFill>
                        <a:effectLst/>
                        <a:latin typeface="Arial"/>
                        <a:ea typeface="+mn-ea"/>
                        <a:cs typeface="+mn-cs"/>
                      </a:endParaRPr>
                    </a:p>
                  </a:txBody>
                  <a:tcPr marL="86710" marR="69248" marT="52387" marB="0"/>
                </a:tc>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nSpc>
                          <a:spcPct val="107000"/>
                        </a:lnSpc>
                        <a:spcBef>
                          <a:spcPts val="0"/>
                        </a:spcBef>
                        <a:spcAft>
                          <a:spcPts val="0"/>
                        </a:spcAft>
                      </a:pPr>
                      <a:r>
                        <a:rPr lang="en-US" sz="1200" smtClean="0">
                          <a:effectLst/>
                        </a:rPr>
                        <a:t>Arithmetic</a:t>
                      </a:r>
                      <a:r>
                        <a:rPr lang="en-US" sz="1200" baseline="0" smtClean="0">
                          <a:effectLst/>
                        </a:rPr>
                        <a:t> Operators</a:t>
                      </a:r>
                      <a:endPar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6710" marR="69248" marT="52387" marB="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635" marR="0">
                        <a:lnSpc>
                          <a:spcPct val="107000"/>
                        </a:lnSpc>
                        <a:spcBef>
                          <a:spcPts val="0"/>
                        </a:spcBef>
                        <a:spcAft>
                          <a:spcPts val="0"/>
                        </a:spcAft>
                      </a:pPr>
                      <a:r>
                        <a:rPr kumimoji="1" lang="en-US" sz="1200" kern="0" smtClean="0"/>
                        <a:t>Mathematical operators like +, - ,/ .</a:t>
                      </a:r>
                      <a:r>
                        <a:rPr kumimoji="1" lang="en-US" sz="1200" kern="0" err="1" smtClean="0"/>
                        <a:t>etc</a:t>
                      </a:r>
                      <a:endPar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6710" marR="69248" marT="52387" marB="0"/>
                </a:tc>
                <a:tc>
                  <a:txBody>
                    <a:bodyPr/>
                    <a:lstStyle/>
                    <a:p>
                      <a:pPr marL="635" marR="0" lvl="0" indent="0" algn="l" defTabSz="914400" rtl="0" eaLnBrk="1" fontAlgn="auto" latinLnBrk="0" hangingPunct="1">
                        <a:lnSpc>
                          <a:spcPct val="107000"/>
                        </a:lnSpc>
                        <a:spcBef>
                          <a:spcPts val="0"/>
                        </a:spcBef>
                        <a:spcAft>
                          <a:spcPts val="0"/>
                        </a:spcAft>
                        <a:buClrTx/>
                        <a:buSzTx/>
                        <a:buFontTx/>
                        <a:buNone/>
                        <a:tabLst/>
                        <a:defRPr/>
                      </a:pPr>
                      <a:r>
                        <a:rPr kumimoji="1" lang="en-US" sz="1200" kern="0" smtClean="0"/>
                        <a:t>a = 3+2</a:t>
                      </a:r>
                      <a:endParaRPr kumimoji="1" lang="en-US" sz="1200" kern="0" smtClean="0">
                        <a:solidFill>
                          <a:schemeClr val="tx1"/>
                        </a:solidFill>
                        <a:latin typeface="+mn-lt"/>
                        <a:ea typeface="Segoe UI" panose="020B0502040204020203" pitchFamily="34" charset="0"/>
                        <a:cs typeface="Segoe UI" panose="020B0502040204020203" pitchFamily="34" charset="0"/>
                      </a:endParaRPr>
                    </a:p>
                  </a:txBody>
                  <a:tcPr marL="86710" marR="69248" marT="52387" marB="0"/>
                </a:tc>
              </a:tr>
              <a:tr h="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nSpc>
                          <a:spcPct val="107000"/>
                        </a:lnSpc>
                        <a:spcBef>
                          <a:spcPts val="0"/>
                        </a:spcBef>
                        <a:spcAft>
                          <a:spcPts val="0"/>
                        </a:spcAft>
                      </a:pPr>
                      <a:r>
                        <a:rPr lang="en-US" sz="1200" smtClean="0">
                          <a:effectLst/>
                        </a:rPr>
                        <a:t>Relational Operators</a:t>
                      </a:r>
                      <a:endPar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6710" marR="69248" marT="52387" marB="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None/>
                        <a:tabLst/>
                        <a:defRPr/>
                      </a:pPr>
                      <a:r>
                        <a:rPr kumimoji="1" lang="en-US" sz="1200" kern="0" smtClean="0"/>
                        <a:t>Tests for relation between two variables like &gt; ,&lt; ,==, &gt;= , &lt;=</a:t>
                      </a:r>
                      <a:endParaRPr kumimoji="1" lang="en-US" sz="1200" kern="0" smtClean="0">
                        <a:solidFill>
                          <a:schemeClr val="dk1"/>
                        </a:solidFill>
                        <a:latin typeface="Arial"/>
                        <a:ea typeface="Segoe UI" panose="020B0502040204020203" pitchFamily="34" charset="0"/>
                        <a:cs typeface="Segoe UI" panose="020B0502040204020203" pitchFamily="34" charset="0"/>
                      </a:endParaRPr>
                    </a:p>
                  </a:txBody>
                  <a:tcPr marL="86710" marR="69248" marT="52387" marB="0"/>
                </a:tc>
                <a:tc>
                  <a:txBody>
                    <a:bodyPr/>
                    <a:lstStyle/>
                    <a:p>
                      <a:pPr marL="0" marR="0" lvl="1" indent="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None/>
                        <a:tabLst/>
                        <a:defRPr/>
                      </a:pPr>
                      <a:r>
                        <a:rPr kumimoji="1" lang="en-US" sz="1200" kern="0" dirty="0" smtClean="0"/>
                        <a:t>If a&gt;3</a:t>
                      </a:r>
                    </a:p>
                    <a:p>
                      <a:pPr marL="0" marR="0" lvl="1" indent="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None/>
                        <a:tabLst/>
                        <a:defRPr/>
                      </a:pPr>
                      <a:r>
                        <a:rPr kumimoji="1" lang="en-US" sz="1200" kern="0" dirty="0" smtClean="0"/>
                        <a:t>Print </a:t>
                      </a:r>
                      <a:r>
                        <a:rPr kumimoji="1" lang="en-US" sz="1200" kern="0" dirty="0" smtClean="0"/>
                        <a:t>(a) </a:t>
                      </a:r>
                      <a:endParaRPr kumimoji="1" lang="en-US" sz="1200" kern="0" dirty="0" smtClean="0">
                        <a:solidFill>
                          <a:schemeClr val="dk1"/>
                        </a:solidFill>
                        <a:latin typeface="Arial"/>
                        <a:ea typeface="Segoe UI" panose="020B0502040204020203" pitchFamily="34" charset="0"/>
                        <a:cs typeface="Segoe UI" panose="020B0502040204020203" pitchFamily="34" charset="0"/>
                      </a:endParaRPr>
                    </a:p>
                  </a:txBody>
                  <a:tcPr marL="86710" marR="69248" marT="52387" marB="0"/>
                </a:tc>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a:lnSpc>
                          <a:spcPct val="107000"/>
                        </a:lnSpc>
                        <a:spcBef>
                          <a:spcPts val="0"/>
                        </a:spcBef>
                        <a:spcAft>
                          <a:spcPts val="0"/>
                        </a:spcAft>
                      </a:pPr>
                      <a:r>
                        <a:rPr lang="en-US" sz="1200" smtClean="0">
                          <a:effectLst/>
                        </a:rPr>
                        <a:t>Assignment</a:t>
                      </a:r>
                      <a:r>
                        <a:rPr lang="en-US" sz="1200" baseline="0" smtClean="0">
                          <a:effectLst/>
                        </a:rPr>
                        <a:t> Operators</a:t>
                      </a:r>
                      <a:endPar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6710" marR="69248" marT="52387" marB="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lvl="1" indent="0" defTabSz="965200" fontAlgn="base">
                        <a:lnSpc>
                          <a:spcPct val="100000"/>
                        </a:lnSpc>
                        <a:spcBef>
                          <a:spcPct val="75000"/>
                        </a:spcBef>
                        <a:spcAft>
                          <a:spcPct val="0"/>
                        </a:spcAft>
                        <a:buClr>
                          <a:srgbClr val="9D9DA1"/>
                        </a:buClr>
                        <a:buSzTx/>
                        <a:buFont typeface="Wingdings" panose="05000000000000000000" pitchFamily="2" charset="2"/>
                        <a:buNone/>
                      </a:pPr>
                      <a:r>
                        <a:rPr kumimoji="1" lang="en-US" sz="1200" kern="0" smtClean="0"/>
                        <a:t>Assigns value of right side variable to left side variable / value</a:t>
                      </a:r>
                      <a:endParaRPr kumimoji="1" lang="en-US" sz="1200" kern="0">
                        <a:solidFill>
                          <a:schemeClr val="dk1"/>
                        </a:solidFill>
                        <a:latin typeface="Arial"/>
                        <a:ea typeface="Segoe UI" panose="020B0502040204020203" pitchFamily="34" charset="0"/>
                        <a:cs typeface="Segoe UI" panose="020B0502040204020203" pitchFamily="34" charset="0"/>
                      </a:endParaRPr>
                    </a:p>
                  </a:txBody>
                  <a:tcPr marL="86710" marR="69248" marT="52387" marB="0"/>
                </a:tc>
                <a:tc>
                  <a:txBody>
                    <a:bodyPr/>
                    <a:lstStyle/>
                    <a:p>
                      <a:pPr marL="0" marR="0" lvl="1" indent="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None/>
                        <a:tabLst/>
                        <a:defRPr/>
                      </a:pPr>
                      <a:r>
                        <a:rPr kumimoji="1" lang="en-US" sz="1200" kern="0" smtClean="0"/>
                        <a:t>a = 2</a:t>
                      </a:r>
                      <a:endParaRPr kumimoji="1" lang="en-US" sz="1200" kern="0" smtClean="0">
                        <a:solidFill>
                          <a:schemeClr val="tx1"/>
                        </a:solidFill>
                        <a:latin typeface="+mn-lt"/>
                        <a:ea typeface="Segoe UI" panose="020B0502040204020203" pitchFamily="34" charset="0"/>
                        <a:cs typeface="Segoe UI" panose="020B0502040204020203" pitchFamily="34" charset="0"/>
                      </a:endParaRPr>
                    </a:p>
                  </a:txBody>
                  <a:tcPr marL="86710" marR="69248" marT="52387" marB="0"/>
                </a:tc>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indent="0" defTabSz="965200" fontAlgn="base">
                        <a:lnSpc>
                          <a:spcPct val="100000"/>
                        </a:lnSpc>
                        <a:spcBef>
                          <a:spcPct val="75000"/>
                        </a:spcBef>
                        <a:spcAft>
                          <a:spcPct val="0"/>
                        </a:spcAft>
                        <a:buClr>
                          <a:srgbClr val="9D9DA1"/>
                        </a:buClr>
                        <a:buSzTx/>
                        <a:buFont typeface="Wingdings" panose="05000000000000000000" pitchFamily="2" charset="2"/>
                        <a:buNone/>
                      </a:pPr>
                      <a:r>
                        <a:rPr kumimoji="1" lang="en-US" sz="1200" kern="0" smtClean="0"/>
                        <a:t>Logical operators</a:t>
                      </a:r>
                      <a:endParaRPr kumimoji="1" lang="en-US" sz="1200" kern="0">
                        <a:solidFill>
                          <a:schemeClr val="dk1"/>
                        </a:solidFill>
                        <a:latin typeface="Arial"/>
                        <a:ea typeface="Segoe UI" panose="020B0502040204020203" pitchFamily="34" charset="0"/>
                        <a:cs typeface="Segoe UI" panose="020B0502040204020203" pitchFamily="34" charset="0"/>
                      </a:endParaRPr>
                    </a:p>
                  </a:txBody>
                  <a:tcPr marL="86710" marR="69248" marT="52387" marB="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lvl="1" indent="0" defTabSz="965200" fontAlgn="base">
                        <a:lnSpc>
                          <a:spcPct val="100000"/>
                        </a:lnSpc>
                        <a:spcBef>
                          <a:spcPct val="75000"/>
                        </a:spcBef>
                        <a:spcAft>
                          <a:spcPct val="0"/>
                        </a:spcAft>
                        <a:buClr>
                          <a:srgbClr val="9D9DA1"/>
                        </a:buClr>
                        <a:buSzTx/>
                        <a:buFont typeface="Wingdings" panose="05000000000000000000" pitchFamily="2" charset="2"/>
                        <a:buNone/>
                      </a:pPr>
                      <a:r>
                        <a:rPr kumimoji="1" lang="en-US" sz="1200" kern="0" smtClean="0"/>
                        <a:t>Logical AND (and) , Logical OR (or), Logical NOT (not) operators</a:t>
                      </a:r>
                      <a:endParaRPr kumimoji="1" lang="en-US" sz="1200" kern="0">
                        <a:solidFill>
                          <a:schemeClr val="dk1"/>
                        </a:solidFill>
                        <a:latin typeface="Arial"/>
                        <a:ea typeface="Segoe UI" panose="020B0502040204020203" pitchFamily="34" charset="0"/>
                        <a:cs typeface="Segoe UI" panose="020B0502040204020203" pitchFamily="34" charset="0"/>
                      </a:endParaRPr>
                    </a:p>
                  </a:txBody>
                  <a:tcPr marL="86710" marR="69248" marT="52387" marB="0"/>
                </a:tc>
                <a:tc>
                  <a:txBody>
                    <a:bodyPr/>
                    <a:lstStyle/>
                    <a:p>
                      <a:pPr marL="0" marR="0" lvl="1" indent="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None/>
                        <a:tabLst/>
                        <a:defRPr/>
                      </a:pPr>
                      <a:r>
                        <a:rPr kumimoji="1" lang="en-US" sz="1200" kern="0" smtClean="0"/>
                        <a:t>(a &lt;= 2) and (not(a+2 == 4))</a:t>
                      </a:r>
                      <a:endParaRPr kumimoji="1" lang="en-US" sz="1200" kern="0" smtClean="0">
                        <a:solidFill>
                          <a:schemeClr val="tx1"/>
                        </a:solidFill>
                        <a:latin typeface="+mn-lt"/>
                        <a:ea typeface="Segoe UI" panose="020B0502040204020203" pitchFamily="34" charset="0"/>
                        <a:cs typeface="Segoe UI" panose="020B0502040204020203" pitchFamily="34" charset="0"/>
                      </a:endParaRPr>
                    </a:p>
                  </a:txBody>
                  <a:tcPr marL="86710" marR="69248" marT="52387" marB="0"/>
                </a:tc>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1" lang="en-US" sz="1200" kern="0" smtClean="0"/>
                        <a:t>Bitwise operators</a:t>
                      </a:r>
                      <a:endParaRPr kumimoji="1" lang="en-US" sz="1200" kern="0" smtClean="0">
                        <a:solidFill>
                          <a:schemeClr val="dk1"/>
                        </a:solidFill>
                        <a:latin typeface="Arial"/>
                        <a:ea typeface="Segoe UI" panose="020B0502040204020203" pitchFamily="34" charset="0"/>
                        <a:cs typeface="Segoe UI" panose="020B0502040204020203" pitchFamily="34" charset="0"/>
                      </a:endParaRPr>
                    </a:p>
                  </a:txBody>
                  <a:tcPr marL="86710" marR="69248" marT="52387" marB="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lvl="1" indent="0" defTabSz="965200" fontAlgn="base">
                        <a:lnSpc>
                          <a:spcPct val="100000"/>
                        </a:lnSpc>
                        <a:spcBef>
                          <a:spcPct val="75000"/>
                        </a:spcBef>
                        <a:spcAft>
                          <a:spcPct val="0"/>
                        </a:spcAft>
                        <a:buClr>
                          <a:srgbClr val="9D9DA1"/>
                        </a:buClr>
                        <a:buSzTx/>
                        <a:buFont typeface="Wingdings" panose="05000000000000000000" pitchFamily="2" charset="2"/>
                        <a:buNone/>
                      </a:pPr>
                      <a:r>
                        <a:rPr kumimoji="1" lang="en-US" sz="1100" kern="0" smtClean="0"/>
                        <a:t>Binary bitwise comparison of bit patterns of equal length</a:t>
                      </a:r>
                    </a:p>
                    <a:p>
                      <a:pPr marL="0" lvl="1" indent="0" defTabSz="965200" fontAlgn="base">
                        <a:lnSpc>
                          <a:spcPct val="100000"/>
                        </a:lnSpc>
                        <a:spcBef>
                          <a:spcPct val="75000"/>
                        </a:spcBef>
                        <a:spcAft>
                          <a:spcPct val="0"/>
                        </a:spcAft>
                        <a:buClr>
                          <a:srgbClr val="9D9DA1"/>
                        </a:buClr>
                        <a:buSzTx/>
                        <a:buFont typeface="Wingdings" panose="05000000000000000000" pitchFamily="2" charset="2"/>
                        <a:buNone/>
                      </a:pPr>
                      <a:r>
                        <a:rPr kumimoji="1" lang="en-US" sz="1100" kern="0" smtClean="0"/>
                        <a:t>Bitwise operators include &amp; , |, ^, ~, &lt;&lt;, &gt;&gt;</a:t>
                      </a:r>
                      <a:endParaRPr kumimoji="1" lang="en-US" sz="1100" kern="0">
                        <a:solidFill>
                          <a:schemeClr val="dk1"/>
                        </a:solidFill>
                        <a:latin typeface="Arial"/>
                        <a:ea typeface="Segoe UI" panose="020B0502040204020203" pitchFamily="34" charset="0"/>
                        <a:cs typeface="Segoe UI" panose="020B0502040204020203" pitchFamily="34" charset="0"/>
                      </a:endParaRPr>
                    </a:p>
                  </a:txBody>
                  <a:tcPr marL="86710" marR="69248" marT="52387" marB="0"/>
                </a:tc>
                <a:tc>
                  <a:txBody>
                    <a:bodyPr/>
                    <a:lstStyle/>
                    <a:p>
                      <a:pPr marL="0" marR="0" lvl="1" indent="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None/>
                        <a:tabLst/>
                        <a:defRPr/>
                      </a:pPr>
                      <a:r>
                        <a:rPr kumimoji="1" lang="en-US" sz="1100" kern="0" smtClean="0"/>
                        <a:t>4 &amp; 2</a:t>
                      </a:r>
                      <a:endParaRPr kumimoji="1" lang="en-US" sz="1100" kern="0" smtClean="0">
                        <a:solidFill>
                          <a:schemeClr val="tx1"/>
                        </a:solidFill>
                        <a:latin typeface="+mn-lt"/>
                        <a:ea typeface="Segoe UI" panose="020B0502040204020203" pitchFamily="34" charset="0"/>
                        <a:cs typeface="Segoe UI" panose="020B0502040204020203" pitchFamily="34" charset="0"/>
                      </a:endParaRPr>
                    </a:p>
                  </a:txBody>
                  <a:tcPr marL="86710" marR="69248" marT="52387" marB="0"/>
                </a:tc>
              </a:tr>
            </a:tbl>
          </a:graphicData>
        </a:graphic>
      </p:graphicFrame>
      <p:sp>
        <p:nvSpPr>
          <p:cNvPr id="11" name="Slide Number Placeholder 10"/>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11</a:t>
            </a:fld>
            <a:endParaRPr lang="en-US">
              <a:latin typeface="Arial"/>
              <a:cs typeface="+mn-cs"/>
            </a:endParaRPr>
          </a:p>
        </p:txBody>
      </p:sp>
    </p:spTree>
    <p:extLst>
      <p:ext uri="{BB962C8B-B14F-4D97-AF65-F5344CB8AC3E}">
        <p14:creationId xmlns:p14="http://schemas.microsoft.com/office/powerpoint/2010/main" val="4200275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86992"/>
            <a:ext cx="8229599" cy="527408"/>
          </a:xfrm>
        </p:spPr>
        <p:txBody>
          <a:bodyPr/>
          <a:lstStyle/>
          <a:p>
            <a:r>
              <a:rPr lang="en-US" sz="2600">
                <a:solidFill>
                  <a:schemeClr val="bg2"/>
                </a:solidFill>
                <a:latin typeface="+mj-lt"/>
                <a:ea typeface="Segoe UI" panose="020B0502040204020203" pitchFamily="34" charset="0"/>
                <a:cs typeface="Segoe UI" panose="020B0502040204020203" pitchFamily="34" charset="0"/>
              </a:rPr>
              <a:t>Control flow is the order of execution of instructions</a:t>
            </a:r>
          </a:p>
        </p:txBody>
      </p:sp>
      <p:sp>
        <p:nvSpPr>
          <p:cNvPr id="4" name="TextBox 3"/>
          <p:cNvSpPr txBox="1"/>
          <p:nvPr/>
        </p:nvSpPr>
        <p:spPr>
          <a:xfrm>
            <a:off x="4875213" y="4419600"/>
            <a:ext cx="3962400" cy="447815"/>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a:latin typeface="+mj-lt"/>
                <a:ea typeface="Segoe UI" panose="020B0502040204020203" pitchFamily="34" charset="0"/>
                <a:cs typeface="Segoe UI" panose="020B0502040204020203" pitchFamily="34" charset="0"/>
              </a:rPr>
              <a:t>range(0, -5, -1)</a:t>
            </a:r>
          </a:p>
          <a:p>
            <a:pPr algn="l"/>
            <a:r>
              <a:rPr lang="en-US">
                <a:solidFill>
                  <a:schemeClr val="accent1">
                    <a:lumMod val="75000"/>
                  </a:schemeClr>
                </a:solidFill>
                <a:latin typeface="+mj-lt"/>
                <a:ea typeface="Segoe UI" panose="020B0502040204020203" pitchFamily="34" charset="0"/>
                <a:cs typeface="Segoe UI" panose="020B0502040204020203" pitchFamily="34" charset="0"/>
              </a:rPr>
              <a:t># Output: [0, -1, -2, -3, -4]</a:t>
            </a:r>
          </a:p>
        </p:txBody>
      </p:sp>
      <p:sp>
        <p:nvSpPr>
          <p:cNvPr id="5" name="TextBox 4"/>
          <p:cNvSpPr txBox="1"/>
          <p:nvPr/>
        </p:nvSpPr>
        <p:spPr>
          <a:xfrm>
            <a:off x="4875213" y="1299881"/>
            <a:ext cx="3962400" cy="2682273"/>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#age.py</a:t>
            </a:r>
          </a:p>
          <a:p>
            <a:pPr algn="l"/>
            <a:r>
              <a:rPr lang="en-US" dirty="0">
                <a:latin typeface="+mj-lt"/>
                <a:ea typeface="Segoe UI" panose="020B0502040204020203" pitchFamily="34" charset="0"/>
                <a:cs typeface="Segoe UI" panose="020B0502040204020203" pitchFamily="34" charset="0"/>
              </a:rPr>
              <a:t>age = input("enter your age: ")</a:t>
            </a:r>
          </a:p>
          <a:p>
            <a:pPr algn="l"/>
            <a:endParaRPr lang="en-US" dirty="0">
              <a:latin typeface="+mj-lt"/>
              <a:ea typeface="Segoe UI" panose="020B0502040204020203" pitchFamily="34" charset="0"/>
              <a:cs typeface="Segoe UI" panose="020B0502040204020203" pitchFamily="34" charset="0"/>
            </a:endParaRPr>
          </a:p>
          <a:p>
            <a:pPr algn="l"/>
            <a:r>
              <a:rPr lang="en-US" dirty="0">
                <a:latin typeface="+mj-lt"/>
                <a:ea typeface="Segoe UI" panose="020B0502040204020203" pitchFamily="34" charset="0"/>
                <a:cs typeface="Segoe UI" panose="020B0502040204020203" pitchFamily="34" charset="0"/>
              </a:rPr>
              <a:t>if age &lt; 15:</a:t>
            </a:r>
          </a:p>
          <a:p>
            <a:pPr algn="l"/>
            <a:r>
              <a:rPr lang="en-US" dirty="0">
                <a:latin typeface="+mj-lt"/>
                <a:ea typeface="Segoe UI" panose="020B0502040204020203" pitchFamily="34" charset="0"/>
                <a:cs typeface="Segoe UI" panose="020B0502040204020203" pitchFamily="34" charset="0"/>
              </a:rPr>
              <a:t>    print </a:t>
            </a:r>
            <a:r>
              <a:rPr lang="en-US" dirty="0" smtClean="0">
                <a:latin typeface="+mj-lt"/>
                <a:ea typeface="Segoe UI" panose="020B0502040204020203" pitchFamily="34" charset="0"/>
                <a:cs typeface="Segoe UI" panose="020B0502040204020203" pitchFamily="34" charset="0"/>
              </a:rPr>
              <a:t>("Child“)</a:t>
            </a:r>
            <a:endParaRPr lang="en-US" dirty="0">
              <a:latin typeface="+mj-lt"/>
              <a:ea typeface="Segoe UI" panose="020B0502040204020203" pitchFamily="34" charset="0"/>
              <a:cs typeface="Segoe UI" panose="020B0502040204020203" pitchFamily="34" charset="0"/>
            </a:endParaRPr>
          </a:p>
          <a:p>
            <a:pPr algn="l"/>
            <a:r>
              <a:rPr lang="en-US" dirty="0" err="1">
                <a:latin typeface="+mj-lt"/>
                <a:ea typeface="Segoe UI" panose="020B0502040204020203" pitchFamily="34" charset="0"/>
                <a:cs typeface="Segoe UI" panose="020B0502040204020203" pitchFamily="34" charset="0"/>
              </a:rPr>
              <a:t>elif</a:t>
            </a:r>
            <a:r>
              <a:rPr lang="en-US" dirty="0">
                <a:latin typeface="+mj-lt"/>
                <a:ea typeface="Segoe UI" panose="020B0502040204020203" pitchFamily="34" charset="0"/>
                <a:cs typeface="Segoe UI" panose="020B0502040204020203" pitchFamily="34" charset="0"/>
              </a:rPr>
              <a:t> age &lt; 30:</a:t>
            </a:r>
          </a:p>
          <a:p>
            <a:pPr algn="l"/>
            <a:r>
              <a:rPr lang="en-US" dirty="0">
                <a:latin typeface="+mj-lt"/>
                <a:ea typeface="Segoe UI" panose="020B0502040204020203" pitchFamily="34" charset="0"/>
                <a:cs typeface="Segoe UI" panose="020B0502040204020203" pitchFamily="34" charset="0"/>
              </a:rPr>
              <a:t>    print </a:t>
            </a:r>
            <a:r>
              <a:rPr lang="en-US" dirty="0" smtClean="0">
                <a:latin typeface="+mj-lt"/>
                <a:ea typeface="Segoe UI" panose="020B0502040204020203" pitchFamily="34" charset="0"/>
                <a:cs typeface="Segoe UI" panose="020B0502040204020203" pitchFamily="34" charset="0"/>
              </a:rPr>
              <a:t>("Young“)</a:t>
            </a:r>
            <a:endParaRPr lang="en-US" dirty="0">
              <a:latin typeface="+mj-lt"/>
              <a:ea typeface="Segoe UI" panose="020B0502040204020203" pitchFamily="34" charset="0"/>
              <a:cs typeface="Segoe UI" panose="020B0502040204020203" pitchFamily="34" charset="0"/>
            </a:endParaRPr>
          </a:p>
          <a:p>
            <a:pPr algn="l"/>
            <a:r>
              <a:rPr lang="en-US" dirty="0" err="1">
                <a:latin typeface="+mj-lt"/>
                <a:ea typeface="Segoe UI" panose="020B0502040204020203" pitchFamily="34" charset="0"/>
                <a:cs typeface="Segoe UI" panose="020B0502040204020203" pitchFamily="34" charset="0"/>
              </a:rPr>
              <a:t>elif</a:t>
            </a:r>
            <a:r>
              <a:rPr lang="en-US" dirty="0">
                <a:latin typeface="+mj-lt"/>
                <a:ea typeface="Segoe UI" panose="020B0502040204020203" pitchFamily="34" charset="0"/>
                <a:cs typeface="Segoe UI" panose="020B0502040204020203" pitchFamily="34" charset="0"/>
              </a:rPr>
              <a:t> age &lt; 45:</a:t>
            </a:r>
          </a:p>
          <a:p>
            <a:pPr algn="l"/>
            <a:r>
              <a:rPr lang="en-US" dirty="0">
                <a:latin typeface="+mj-lt"/>
                <a:ea typeface="Segoe UI" panose="020B0502040204020203" pitchFamily="34" charset="0"/>
                <a:cs typeface="Segoe UI" panose="020B0502040204020203" pitchFamily="34" charset="0"/>
              </a:rPr>
              <a:t>    print </a:t>
            </a:r>
            <a:r>
              <a:rPr lang="en-US" dirty="0" smtClean="0">
                <a:latin typeface="+mj-lt"/>
                <a:ea typeface="Segoe UI" panose="020B0502040204020203" pitchFamily="34" charset="0"/>
                <a:cs typeface="Segoe UI" panose="020B0502040204020203" pitchFamily="34" charset="0"/>
              </a:rPr>
              <a:t>("Senior“)</a:t>
            </a:r>
            <a:endParaRPr lang="en-US" dirty="0">
              <a:latin typeface="+mj-lt"/>
              <a:ea typeface="Segoe UI" panose="020B0502040204020203" pitchFamily="34" charset="0"/>
              <a:cs typeface="Segoe UI" panose="020B0502040204020203" pitchFamily="34" charset="0"/>
            </a:endParaRPr>
          </a:p>
          <a:p>
            <a:pPr algn="l"/>
            <a:r>
              <a:rPr lang="en-US" dirty="0">
                <a:latin typeface="+mj-lt"/>
                <a:ea typeface="Segoe UI" panose="020B0502040204020203" pitchFamily="34" charset="0"/>
                <a:cs typeface="Segoe UI" panose="020B0502040204020203" pitchFamily="34" charset="0"/>
              </a:rPr>
              <a:t>else:</a:t>
            </a:r>
          </a:p>
          <a:p>
            <a:pPr algn="l"/>
            <a:r>
              <a:rPr lang="en-US" dirty="0">
                <a:latin typeface="+mj-lt"/>
                <a:ea typeface="Segoe UI" panose="020B0502040204020203" pitchFamily="34" charset="0"/>
                <a:cs typeface="Segoe UI" panose="020B0502040204020203" pitchFamily="34" charset="0"/>
              </a:rPr>
              <a:t>    print </a:t>
            </a:r>
            <a:r>
              <a:rPr lang="en-US" dirty="0" smtClean="0">
                <a:latin typeface="+mj-lt"/>
                <a:ea typeface="Segoe UI" panose="020B0502040204020203" pitchFamily="34" charset="0"/>
                <a:cs typeface="Segoe UI" panose="020B0502040204020203" pitchFamily="34" charset="0"/>
              </a:rPr>
              <a:t>("Old“)</a:t>
            </a:r>
            <a:endParaRPr lang="en-US" dirty="0">
              <a:latin typeface="+mj-lt"/>
              <a:ea typeface="Segoe UI" panose="020B0502040204020203" pitchFamily="34" charset="0"/>
              <a:cs typeface="Segoe UI" panose="020B0502040204020203" pitchFamily="34" charset="0"/>
            </a:endParaRPr>
          </a:p>
          <a:p>
            <a:pPr algn="l"/>
            <a:endParaRPr lang="en-US" dirty="0">
              <a:latin typeface="+mj-lt"/>
              <a:ea typeface="Segoe UI" panose="020B0502040204020203" pitchFamily="34" charset="0"/>
              <a:cs typeface="Segoe UI" panose="020B0502040204020203" pitchFamily="34" charset="0"/>
            </a:endParaRP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 Input: enter your age: 40</a:t>
            </a: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#Output : Senior</a:t>
            </a:r>
          </a:p>
        </p:txBody>
      </p:sp>
      <p:sp>
        <p:nvSpPr>
          <p:cNvPr id="8" name="Rectangle 7"/>
          <p:cNvSpPr/>
          <p:nvPr/>
        </p:nvSpPr>
        <p:spPr>
          <a:xfrm>
            <a:off x="488330" y="1295400"/>
            <a:ext cx="3851894" cy="3970318"/>
          </a:xfrm>
          <a:prstGeom prst="rect">
            <a:avLst/>
          </a:prstGeom>
        </p:spPr>
        <p:txBody>
          <a:bodyPr wrap="square">
            <a:spAutoFit/>
          </a:bodyPr>
          <a:lstStyle/>
          <a:p>
            <a:pPr marL="228600" lvl="0" indent="-228600" algn="l" defTabSz="965200" eaLnBrk="1" hangingPunct="1">
              <a:spcBef>
                <a:spcPct val="75000"/>
              </a:spcBef>
              <a:buClr>
                <a:srgbClr val="9D9DA1"/>
              </a:buClr>
              <a:buFont typeface="Wingdings" panose="05000000000000000000" pitchFamily="2" charset="2"/>
              <a:buChar char="§"/>
            </a:pPr>
            <a:r>
              <a:rPr kumimoji="1" lang="en-US" sz="1200" kern="0">
                <a:solidFill>
                  <a:schemeClr val="bg1">
                    <a:lumMod val="50000"/>
                  </a:schemeClr>
                </a:solidFill>
                <a:latin typeface="+mj-lt"/>
                <a:ea typeface="Segoe UI" panose="020B0502040204020203" pitchFamily="34" charset="0"/>
                <a:cs typeface="Segoe UI" panose="020B0502040204020203" pitchFamily="34" charset="0"/>
              </a:rPr>
              <a:t>Control flow is the order in which the program’s code executes</a:t>
            </a:r>
          </a:p>
          <a:p>
            <a:pPr marL="228600" lvl="0" indent="-228600" algn="l" defTabSz="965200" eaLnBrk="1" hangingPunct="1">
              <a:spcBef>
                <a:spcPct val="75000"/>
              </a:spcBef>
              <a:buClr>
                <a:srgbClr val="9D9DA1"/>
              </a:buClr>
              <a:buFont typeface="Wingdings" panose="05000000000000000000" pitchFamily="2" charset="2"/>
              <a:buChar char="§"/>
            </a:pPr>
            <a:r>
              <a:rPr kumimoji="1" lang="en-US" sz="1200" kern="0">
                <a:solidFill>
                  <a:schemeClr val="bg1">
                    <a:lumMod val="50000"/>
                  </a:schemeClr>
                </a:solidFill>
                <a:latin typeface="+mj-lt"/>
                <a:ea typeface="Segoe UI" panose="020B0502040204020203" pitchFamily="34" charset="0"/>
                <a:cs typeface="Segoe UI" panose="020B0502040204020203" pitchFamily="34" charset="0"/>
              </a:rPr>
              <a:t>Control flow in </a:t>
            </a:r>
            <a:r>
              <a:rPr kumimoji="1" lang="en-US" sz="1200" kern="0" smtClean="0">
                <a:solidFill>
                  <a:schemeClr val="bg1">
                    <a:lumMod val="50000"/>
                  </a:schemeClr>
                </a:solidFill>
                <a:latin typeface="+mj-lt"/>
                <a:ea typeface="Segoe UI" panose="020B0502040204020203" pitchFamily="34" charset="0"/>
                <a:cs typeface="Segoe UI" panose="020B0502040204020203" pitchFamily="34" charset="0"/>
              </a:rPr>
              <a:t>python </a:t>
            </a:r>
            <a:r>
              <a:rPr kumimoji="1" lang="en-US" sz="1200" kern="0">
                <a:solidFill>
                  <a:schemeClr val="bg1">
                    <a:lumMod val="50000"/>
                  </a:schemeClr>
                </a:solidFill>
                <a:latin typeface="+mj-lt"/>
                <a:ea typeface="Segoe UI" panose="020B0502040204020203" pitchFamily="34" charset="0"/>
                <a:cs typeface="Segoe UI" panose="020B0502040204020203" pitchFamily="34" charset="0"/>
              </a:rPr>
              <a:t>is regulated by conditional statements, loops and function calls</a:t>
            </a:r>
          </a:p>
          <a:p>
            <a:pPr marL="685800" lvl="1" indent="-228600" algn="l" defTabSz="965200" eaLnBrk="1" hangingPunct="1">
              <a:spcBef>
                <a:spcPct val="75000"/>
              </a:spcBef>
              <a:buClr>
                <a:srgbClr val="9D9DA1"/>
              </a:buClr>
              <a:buFont typeface="Wingdings" panose="05000000000000000000" pitchFamily="2" charset="2"/>
              <a:buChar char="§"/>
            </a:pPr>
            <a:r>
              <a:rPr kumimoji="1" lang="en-US" sz="1200" kern="0">
                <a:solidFill>
                  <a:schemeClr val="bg1">
                    <a:lumMod val="50000"/>
                  </a:schemeClr>
                </a:solidFill>
                <a:latin typeface="+mj-lt"/>
                <a:ea typeface="Segoe UI" panose="020B0502040204020203" pitchFamily="34" charset="0"/>
                <a:cs typeface="Segoe UI" panose="020B0502040204020203" pitchFamily="34" charset="0"/>
              </a:rPr>
              <a:t>If and </a:t>
            </a:r>
            <a:r>
              <a:rPr kumimoji="1" lang="en-US" sz="1200" kern="0" err="1" smtClean="0">
                <a:solidFill>
                  <a:schemeClr val="bg1">
                    <a:lumMod val="50000"/>
                  </a:schemeClr>
                </a:solidFill>
                <a:latin typeface="+mj-lt"/>
                <a:ea typeface="Segoe UI" panose="020B0502040204020203" pitchFamily="34" charset="0"/>
                <a:cs typeface="Segoe UI" panose="020B0502040204020203" pitchFamily="34" charset="0"/>
              </a:rPr>
              <a:t>elif</a:t>
            </a:r>
            <a:r>
              <a:rPr kumimoji="1" lang="en-US" sz="1200" kern="0" smtClean="0">
                <a:solidFill>
                  <a:schemeClr val="bg1">
                    <a:lumMod val="50000"/>
                  </a:schemeClr>
                </a:solidFill>
                <a:latin typeface="+mj-lt"/>
                <a:ea typeface="Segoe UI" panose="020B0502040204020203" pitchFamily="34" charset="0"/>
                <a:cs typeface="Segoe UI" panose="020B0502040204020203" pitchFamily="34" charset="0"/>
              </a:rPr>
              <a:t> </a:t>
            </a:r>
            <a:r>
              <a:rPr kumimoji="1" lang="en-US" sz="1200" kern="0">
                <a:solidFill>
                  <a:schemeClr val="bg1">
                    <a:lumMod val="50000"/>
                  </a:schemeClr>
                </a:solidFill>
                <a:latin typeface="+mj-lt"/>
                <a:ea typeface="Segoe UI" panose="020B0502040204020203" pitchFamily="34" charset="0"/>
                <a:cs typeface="Segoe UI" panose="020B0502040204020203" pitchFamily="34" charset="0"/>
              </a:rPr>
              <a:t>statements are conditional statements used for branching of code</a:t>
            </a:r>
          </a:p>
          <a:p>
            <a:pPr marL="230188" lvl="1" algn="l" defTabSz="965200" eaLnBrk="1" hangingPunct="1">
              <a:spcBef>
                <a:spcPct val="50000"/>
              </a:spcBef>
              <a:buClr>
                <a:srgbClr val="9D9DA1"/>
              </a:buClr>
            </a:pPr>
            <a:r>
              <a:rPr kumimoji="1" lang="en-US" sz="1000" b="1" kern="0" smtClean="0">
                <a:solidFill>
                  <a:schemeClr val="bg1">
                    <a:lumMod val="50000"/>
                  </a:schemeClr>
                </a:solidFill>
                <a:latin typeface="+mj-lt"/>
                <a:ea typeface="Segoe UI" panose="020B0502040204020203" pitchFamily="34" charset="0"/>
                <a:cs typeface="Segoe UI" panose="020B0502040204020203" pitchFamily="34" charset="0"/>
              </a:rPr>
              <a:t>Syntax</a:t>
            </a:r>
            <a:r>
              <a:rPr kumimoji="1" lang="en-US" sz="1000" kern="0">
                <a:solidFill>
                  <a:schemeClr val="bg1">
                    <a:lumMod val="50000"/>
                  </a:schemeClr>
                </a:solidFill>
                <a:latin typeface="+mj-lt"/>
                <a:ea typeface="Segoe UI" panose="020B0502040204020203" pitchFamily="34" charset="0"/>
                <a:cs typeface="Segoe UI" panose="020B0502040204020203" pitchFamily="34" charset="0"/>
              </a:rPr>
              <a:t>: </a:t>
            </a:r>
            <a:r>
              <a:rPr kumimoji="1" lang="en-US" sz="1000" kern="0" smtClean="0">
                <a:solidFill>
                  <a:schemeClr val="bg1">
                    <a:lumMod val="50000"/>
                  </a:schemeClr>
                </a:solidFill>
                <a:latin typeface="+mj-lt"/>
                <a:ea typeface="Segoe UI" panose="020B0502040204020203" pitchFamily="34" charset="0"/>
                <a:cs typeface="Segoe UI" panose="020B0502040204020203" pitchFamily="34" charset="0"/>
              </a:rPr>
              <a:t>          </a:t>
            </a:r>
            <a:r>
              <a:rPr kumimoji="1" lang="en-US" sz="1000" i="1" kern="0" smtClean="0">
                <a:solidFill>
                  <a:schemeClr val="bg1">
                    <a:lumMod val="50000"/>
                  </a:schemeClr>
                </a:solidFill>
                <a:latin typeface="+mj-lt"/>
                <a:ea typeface="Segoe UI" panose="020B0502040204020203" pitchFamily="34" charset="0"/>
                <a:cs typeface="Segoe UI" panose="020B0502040204020203" pitchFamily="34" charset="0"/>
              </a:rPr>
              <a:t>if </a:t>
            </a:r>
            <a:r>
              <a:rPr kumimoji="1" lang="en-US" sz="1000" kern="0">
                <a:solidFill>
                  <a:schemeClr val="bg1">
                    <a:lumMod val="50000"/>
                  </a:schemeClr>
                </a:solidFill>
                <a:latin typeface="+mj-lt"/>
                <a:ea typeface="Segoe UI" panose="020B0502040204020203" pitchFamily="34" charset="0"/>
                <a:cs typeface="Segoe UI" panose="020B0502040204020203" pitchFamily="34" charset="0"/>
              </a:rPr>
              <a:t>condition</a:t>
            </a:r>
            <a:r>
              <a:rPr kumimoji="1" lang="en-US" sz="1000" i="1" kern="0">
                <a:solidFill>
                  <a:schemeClr val="bg1">
                    <a:lumMod val="50000"/>
                  </a:schemeClr>
                </a:solidFill>
                <a:latin typeface="+mj-lt"/>
                <a:ea typeface="Segoe UI" panose="020B0502040204020203" pitchFamily="34" charset="0"/>
                <a:cs typeface="Segoe UI" panose="020B0502040204020203" pitchFamily="34" charset="0"/>
              </a:rPr>
              <a:t>:</a:t>
            </a:r>
          </a:p>
          <a:p>
            <a:pPr marL="230188" lvl="1" algn="l" defTabSz="965200" eaLnBrk="1" hangingPunct="1">
              <a:spcBef>
                <a:spcPct val="50000"/>
              </a:spcBef>
              <a:buClr>
                <a:srgbClr val="9D9DA1"/>
              </a:buClr>
            </a:pPr>
            <a:r>
              <a:rPr kumimoji="1" lang="en-US" sz="1000" i="1" kern="0">
                <a:solidFill>
                  <a:schemeClr val="bg1">
                    <a:lumMod val="50000"/>
                  </a:schemeClr>
                </a:solidFill>
                <a:latin typeface="+mj-lt"/>
                <a:ea typeface="Segoe UI" panose="020B0502040204020203" pitchFamily="34" charset="0"/>
                <a:cs typeface="Segoe UI" panose="020B0502040204020203" pitchFamily="34" charset="0"/>
              </a:rPr>
              <a:t>	   </a:t>
            </a:r>
            <a:r>
              <a:rPr kumimoji="1" lang="en-US" sz="1000" kern="0">
                <a:solidFill>
                  <a:schemeClr val="bg1">
                    <a:lumMod val="50000"/>
                  </a:schemeClr>
                </a:solidFill>
                <a:latin typeface="+mj-lt"/>
                <a:ea typeface="Segoe UI" panose="020B0502040204020203" pitchFamily="34" charset="0"/>
                <a:cs typeface="Segoe UI" panose="020B0502040204020203" pitchFamily="34" charset="0"/>
              </a:rPr>
              <a:t>code block</a:t>
            </a:r>
          </a:p>
          <a:p>
            <a:pPr marL="230188" lvl="1" algn="l" defTabSz="965200" eaLnBrk="1" hangingPunct="1">
              <a:spcBef>
                <a:spcPct val="50000"/>
              </a:spcBef>
              <a:buClr>
                <a:srgbClr val="9D9DA1"/>
              </a:buClr>
            </a:pPr>
            <a:r>
              <a:rPr kumimoji="1" lang="en-US" sz="1000" i="1" kern="0">
                <a:solidFill>
                  <a:schemeClr val="bg1">
                    <a:lumMod val="50000"/>
                  </a:schemeClr>
                </a:solidFill>
                <a:latin typeface="+mj-lt"/>
                <a:ea typeface="Segoe UI" panose="020B0502040204020203" pitchFamily="34" charset="0"/>
                <a:cs typeface="Segoe UI" panose="020B0502040204020203" pitchFamily="34" charset="0"/>
              </a:rPr>
              <a:t>                    </a:t>
            </a:r>
            <a:r>
              <a:rPr kumimoji="1" lang="en-US" sz="1000" i="1" kern="0" err="1">
                <a:solidFill>
                  <a:schemeClr val="bg1">
                    <a:lumMod val="50000"/>
                  </a:schemeClr>
                </a:solidFill>
                <a:latin typeface="+mj-lt"/>
                <a:ea typeface="Segoe UI" panose="020B0502040204020203" pitchFamily="34" charset="0"/>
                <a:cs typeface="Segoe UI" panose="020B0502040204020203" pitchFamily="34" charset="0"/>
              </a:rPr>
              <a:t>elif</a:t>
            </a:r>
            <a:r>
              <a:rPr kumimoji="1" lang="en-US" sz="1000" i="1" kern="0">
                <a:solidFill>
                  <a:schemeClr val="bg1">
                    <a:lumMod val="50000"/>
                  </a:schemeClr>
                </a:solidFill>
                <a:latin typeface="+mj-lt"/>
                <a:ea typeface="Segoe UI" panose="020B0502040204020203" pitchFamily="34" charset="0"/>
                <a:cs typeface="Segoe UI" panose="020B0502040204020203" pitchFamily="34" charset="0"/>
              </a:rPr>
              <a:t> </a:t>
            </a:r>
            <a:r>
              <a:rPr kumimoji="1" lang="en-US" sz="1000" kern="0">
                <a:solidFill>
                  <a:schemeClr val="bg1">
                    <a:lumMod val="50000"/>
                  </a:schemeClr>
                </a:solidFill>
                <a:latin typeface="+mj-lt"/>
                <a:ea typeface="Segoe UI" panose="020B0502040204020203" pitchFamily="34" charset="0"/>
                <a:cs typeface="Segoe UI" panose="020B0502040204020203" pitchFamily="34" charset="0"/>
              </a:rPr>
              <a:t>condition</a:t>
            </a:r>
            <a:r>
              <a:rPr kumimoji="1" lang="en-US" sz="1000" i="1" kern="0" smtClean="0">
                <a:solidFill>
                  <a:schemeClr val="bg1">
                    <a:lumMod val="50000"/>
                  </a:schemeClr>
                </a:solidFill>
                <a:latin typeface="+mj-lt"/>
                <a:ea typeface="Segoe UI" panose="020B0502040204020203" pitchFamily="34" charset="0"/>
                <a:cs typeface="Segoe UI" panose="020B0502040204020203" pitchFamily="34" charset="0"/>
              </a:rPr>
              <a:t>:</a:t>
            </a:r>
          </a:p>
          <a:p>
            <a:pPr marL="230188" lvl="1" algn="l" defTabSz="965200" eaLnBrk="1" hangingPunct="1">
              <a:spcBef>
                <a:spcPct val="50000"/>
              </a:spcBef>
              <a:buClr>
                <a:srgbClr val="9D9DA1"/>
              </a:buClr>
            </a:pPr>
            <a:r>
              <a:rPr kumimoji="1" lang="en-US" sz="1000" i="1" kern="0">
                <a:solidFill>
                  <a:schemeClr val="bg1">
                    <a:lumMod val="50000"/>
                  </a:schemeClr>
                </a:solidFill>
                <a:latin typeface="+mj-lt"/>
                <a:ea typeface="Segoe UI" panose="020B0502040204020203" pitchFamily="34" charset="0"/>
                <a:cs typeface="Segoe UI" panose="020B0502040204020203" pitchFamily="34" charset="0"/>
              </a:rPr>
              <a:t>	   </a:t>
            </a:r>
            <a:r>
              <a:rPr kumimoji="1" lang="en-US" sz="1000" kern="0">
                <a:solidFill>
                  <a:schemeClr val="bg1">
                    <a:lumMod val="50000"/>
                  </a:schemeClr>
                </a:solidFill>
                <a:latin typeface="+mj-lt"/>
                <a:ea typeface="Segoe UI" panose="020B0502040204020203" pitchFamily="34" charset="0"/>
                <a:cs typeface="Segoe UI" panose="020B0502040204020203" pitchFamily="34" charset="0"/>
              </a:rPr>
              <a:t>code </a:t>
            </a:r>
            <a:r>
              <a:rPr kumimoji="1" lang="en-US" sz="1000" kern="0" smtClean="0">
                <a:solidFill>
                  <a:schemeClr val="bg1">
                    <a:lumMod val="50000"/>
                  </a:schemeClr>
                </a:solidFill>
                <a:latin typeface="+mj-lt"/>
                <a:ea typeface="Segoe UI" panose="020B0502040204020203" pitchFamily="34" charset="0"/>
                <a:cs typeface="Segoe UI" panose="020B0502040204020203" pitchFamily="34" charset="0"/>
              </a:rPr>
              <a:t>block</a:t>
            </a:r>
          </a:p>
          <a:p>
            <a:pPr marL="401638" lvl="1" indent="-171450" algn="l" defTabSz="965200" eaLnBrk="1" hangingPunct="1">
              <a:spcBef>
                <a:spcPct val="50000"/>
              </a:spcBef>
              <a:buClr>
                <a:srgbClr val="9D9DA1"/>
              </a:buClr>
              <a:buFont typeface="Wingdings" panose="05000000000000000000" pitchFamily="2" charset="2"/>
              <a:buChar char="§"/>
            </a:pPr>
            <a:endParaRPr kumimoji="1" lang="en-US" sz="1200" kern="0" smtClean="0">
              <a:solidFill>
                <a:schemeClr val="bg1">
                  <a:lumMod val="50000"/>
                </a:schemeClr>
              </a:solidFill>
              <a:latin typeface="+mj-lt"/>
              <a:ea typeface="Segoe UI" panose="020B0502040204020203" pitchFamily="34" charset="0"/>
              <a:cs typeface="Segoe UI" panose="020B0502040204020203" pitchFamily="34" charset="0"/>
            </a:endParaRPr>
          </a:p>
          <a:p>
            <a:pPr marL="230188" lvl="1" algn="l" defTabSz="965200" eaLnBrk="1" hangingPunct="1">
              <a:spcBef>
                <a:spcPct val="50000"/>
              </a:spcBef>
              <a:buClr>
                <a:srgbClr val="9D9DA1"/>
              </a:buClr>
            </a:pPr>
            <a:endParaRPr kumimoji="1" lang="en-US" sz="1200" kern="0">
              <a:solidFill>
                <a:schemeClr val="bg1">
                  <a:lumMod val="50000"/>
                </a:schemeClr>
              </a:solidFill>
              <a:latin typeface="+mj-lt"/>
              <a:ea typeface="Segoe UI" panose="020B0502040204020203" pitchFamily="34" charset="0"/>
              <a:cs typeface="Segoe UI" panose="020B0502040204020203" pitchFamily="34" charset="0"/>
            </a:endParaRPr>
          </a:p>
          <a:p>
            <a:pPr marL="228600" lvl="0" indent="-228600" algn="l" defTabSz="965200" eaLnBrk="1" hangingPunct="1">
              <a:spcBef>
                <a:spcPct val="75000"/>
              </a:spcBef>
              <a:buClr>
                <a:srgbClr val="9D9DA1"/>
              </a:buClr>
              <a:buFont typeface="Wingdings" panose="05000000000000000000" pitchFamily="2" charset="2"/>
              <a:buChar char="§"/>
            </a:pPr>
            <a:r>
              <a:rPr kumimoji="1" lang="en-US" sz="1200" kern="0" smtClean="0">
                <a:solidFill>
                  <a:schemeClr val="bg1">
                    <a:lumMod val="50000"/>
                  </a:schemeClr>
                </a:solidFill>
                <a:latin typeface="+mj-lt"/>
                <a:ea typeface="Segoe UI" panose="020B0502040204020203" pitchFamily="34" charset="0"/>
                <a:cs typeface="Segoe UI" panose="020B0502040204020203" pitchFamily="34" charset="0"/>
              </a:rPr>
              <a:t>Range </a:t>
            </a:r>
            <a:r>
              <a:rPr kumimoji="1" lang="en-US" sz="1200" kern="0">
                <a:solidFill>
                  <a:schemeClr val="bg1">
                    <a:lumMod val="50000"/>
                  </a:schemeClr>
                </a:solidFill>
                <a:latin typeface="+mj-lt"/>
                <a:ea typeface="Segoe UI" panose="020B0502040204020203" pitchFamily="34" charset="0"/>
                <a:cs typeface="Segoe UI" panose="020B0502040204020203" pitchFamily="34" charset="0"/>
              </a:rPr>
              <a:t>function generates sequence of numbers used to iterate </a:t>
            </a:r>
            <a:r>
              <a:rPr kumimoji="1" lang="en-US" sz="1200" kern="0" smtClean="0">
                <a:solidFill>
                  <a:schemeClr val="bg1">
                    <a:lumMod val="50000"/>
                  </a:schemeClr>
                </a:solidFill>
                <a:latin typeface="+mj-lt"/>
                <a:ea typeface="Segoe UI" panose="020B0502040204020203" pitchFamily="34" charset="0"/>
                <a:cs typeface="Segoe UI" panose="020B0502040204020203" pitchFamily="34" charset="0"/>
              </a:rPr>
              <a:t>over with ‘For’ </a:t>
            </a:r>
            <a:r>
              <a:rPr kumimoji="1" lang="en-US" sz="1200" kern="0">
                <a:solidFill>
                  <a:schemeClr val="bg1">
                    <a:lumMod val="50000"/>
                  </a:schemeClr>
                </a:solidFill>
                <a:latin typeface="+mj-lt"/>
                <a:ea typeface="Segoe UI" panose="020B0502040204020203" pitchFamily="34" charset="0"/>
                <a:cs typeface="Segoe UI" panose="020B0502040204020203" pitchFamily="34" charset="0"/>
              </a:rPr>
              <a:t>loops</a:t>
            </a:r>
          </a:p>
          <a:p>
            <a:pPr marL="455613" lvl="1" indent="-225425" algn="l" defTabSz="965200" eaLnBrk="1" hangingPunct="1">
              <a:spcBef>
                <a:spcPct val="50000"/>
              </a:spcBef>
              <a:buClr>
                <a:srgbClr val="9D9DA1"/>
              </a:buClr>
              <a:buFont typeface="Wingdings" panose="05000000000000000000" pitchFamily="2" charset="2"/>
              <a:buChar char="§"/>
            </a:pPr>
            <a:r>
              <a:rPr kumimoji="1" lang="en-US" sz="1000" b="1" kern="0">
                <a:solidFill>
                  <a:schemeClr val="bg1">
                    <a:lumMod val="50000"/>
                  </a:schemeClr>
                </a:solidFill>
                <a:latin typeface="+mj-lt"/>
                <a:ea typeface="Segoe UI" panose="020B0502040204020203" pitchFamily="34" charset="0"/>
                <a:cs typeface="Segoe UI" panose="020B0502040204020203" pitchFamily="34" charset="0"/>
              </a:rPr>
              <a:t>Syntax</a:t>
            </a:r>
            <a:r>
              <a:rPr kumimoji="1" lang="en-US" sz="1000" kern="0">
                <a:solidFill>
                  <a:schemeClr val="bg1">
                    <a:lumMod val="50000"/>
                  </a:schemeClr>
                </a:solidFill>
                <a:latin typeface="+mj-lt"/>
                <a:ea typeface="Segoe UI" panose="020B0502040204020203" pitchFamily="34" charset="0"/>
                <a:cs typeface="Segoe UI" panose="020B0502040204020203" pitchFamily="34" charset="0"/>
              </a:rPr>
              <a:t>: </a:t>
            </a:r>
            <a:r>
              <a:rPr kumimoji="1" lang="en-US" sz="1000" i="1" kern="0">
                <a:solidFill>
                  <a:schemeClr val="bg1">
                    <a:lumMod val="50000"/>
                  </a:schemeClr>
                </a:solidFill>
                <a:latin typeface="+mj-lt"/>
                <a:ea typeface="Segoe UI" panose="020B0502040204020203" pitchFamily="34" charset="0"/>
                <a:cs typeface="Segoe UI" panose="020B0502040204020203" pitchFamily="34" charset="0"/>
              </a:rPr>
              <a:t>range</a:t>
            </a:r>
            <a:r>
              <a:rPr kumimoji="1" lang="en-US" sz="1000" kern="0">
                <a:solidFill>
                  <a:schemeClr val="bg1">
                    <a:lumMod val="50000"/>
                  </a:schemeClr>
                </a:solidFill>
                <a:latin typeface="+mj-lt"/>
                <a:ea typeface="Segoe UI" panose="020B0502040204020203" pitchFamily="34" charset="0"/>
                <a:cs typeface="Segoe UI" panose="020B0502040204020203" pitchFamily="34" charset="0"/>
              </a:rPr>
              <a:t>([start], stop, [step])</a:t>
            </a:r>
          </a:p>
          <a:p>
            <a:pPr marL="401638" lvl="1" indent="-171450" algn="l" defTabSz="965200" eaLnBrk="1" hangingPunct="1">
              <a:spcBef>
                <a:spcPct val="50000"/>
              </a:spcBef>
              <a:buClr>
                <a:srgbClr val="9D9DA1"/>
              </a:buClr>
              <a:buFont typeface="Wingdings" panose="05000000000000000000" pitchFamily="2" charset="2"/>
              <a:buChar char="§"/>
            </a:pPr>
            <a:endParaRPr kumimoji="1" lang="en-US" sz="1200" kern="0">
              <a:solidFill>
                <a:srgbClr val="000000"/>
              </a:solidFill>
              <a:latin typeface="+mj-lt"/>
              <a:ea typeface="Segoe UI" panose="020B0502040204020203" pitchFamily="34" charset="0"/>
              <a:cs typeface="Segoe UI" panose="020B0502040204020203" pitchFamily="34" charset="0"/>
            </a:endParaRPr>
          </a:p>
        </p:txBody>
      </p:sp>
      <p:sp>
        <p:nvSpPr>
          <p:cNvPr id="11" name="TextBox 10"/>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Control Flow</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12</a:t>
            </a:fld>
            <a:endParaRPr lang="en-US">
              <a:latin typeface="Arial"/>
              <a:cs typeface="+mn-cs"/>
            </a:endParaRPr>
          </a:p>
        </p:txBody>
      </p:sp>
    </p:spTree>
    <p:extLst>
      <p:ext uri="{BB962C8B-B14F-4D97-AF65-F5344CB8AC3E}">
        <p14:creationId xmlns:p14="http://schemas.microsoft.com/office/powerpoint/2010/main" val="2972367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84511" y="1295400"/>
            <a:ext cx="3963988" cy="1378839"/>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 compute sum of numbers 1-10</a:t>
            </a:r>
          </a:p>
          <a:p>
            <a:pPr algn="l"/>
            <a:r>
              <a:rPr lang="en-US" dirty="0">
                <a:latin typeface="+mj-lt"/>
                <a:ea typeface="Segoe UI" panose="020B0502040204020203" pitchFamily="34" charset="0"/>
                <a:cs typeface="Segoe UI" panose="020B0502040204020203" pitchFamily="34" charset="0"/>
              </a:rPr>
              <a:t>sum = 0</a:t>
            </a:r>
          </a:p>
          <a:p>
            <a:pPr algn="l"/>
            <a:r>
              <a:rPr lang="en-US" dirty="0">
                <a:latin typeface="+mj-lt"/>
                <a:ea typeface="Segoe UI" panose="020B0502040204020203" pitchFamily="34" charset="0"/>
                <a:cs typeface="Segoe UI" panose="020B0502040204020203" pitchFamily="34" charset="0"/>
              </a:rPr>
              <a:t>for x in range(1, 11):</a:t>
            </a:r>
          </a:p>
          <a:p>
            <a:pPr algn="l"/>
            <a:r>
              <a:rPr lang="en-US" dirty="0">
                <a:latin typeface="+mj-lt"/>
                <a:ea typeface="Segoe UI" panose="020B0502040204020203" pitchFamily="34" charset="0"/>
                <a:cs typeface="Segoe UI" panose="020B0502040204020203" pitchFamily="34" charset="0"/>
              </a:rPr>
              <a:t>    sum += x</a:t>
            </a:r>
          </a:p>
          <a:p>
            <a:pPr algn="l"/>
            <a:r>
              <a:rPr lang="en-US" dirty="0">
                <a:latin typeface="+mj-lt"/>
                <a:ea typeface="Segoe UI" panose="020B0502040204020203" pitchFamily="34" charset="0"/>
                <a:cs typeface="Segoe UI" panose="020B0502040204020203" pitchFamily="34" charset="0"/>
              </a:rPr>
              <a:t>    print </a:t>
            </a:r>
            <a:r>
              <a:rPr lang="en-US" dirty="0" smtClean="0">
                <a:latin typeface="+mj-lt"/>
                <a:ea typeface="Segoe UI" panose="020B0502040204020203" pitchFamily="34" charset="0"/>
                <a:cs typeface="Segoe UI" panose="020B0502040204020203" pitchFamily="34" charset="0"/>
              </a:rPr>
              <a:t>(sum)</a:t>
            </a:r>
            <a:endParaRPr lang="en-US" dirty="0" smtClean="0">
              <a:latin typeface="+mj-lt"/>
              <a:ea typeface="Segoe UI" panose="020B0502040204020203" pitchFamily="34" charset="0"/>
              <a:cs typeface="Segoe UI" panose="020B0502040204020203" pitchFamily="34" charset="0"/>
            </a:endParaRPr>
          </a:p>
          <a:p>
            <a:pPr algn="l"/>
            <a:endParaRPr lang="en-US" dirty="0">
              <a:latin typeface="+mj-lt"/>
              <a:ea typeface="Segoe UI" panose="020B0502040204020203" pitchFamily="34" charset="0"/>
              <a:cs typeface="Segoe UI" panose="020B0502040204020203" pitchFamily="34" charset="0"/>
            </a:endParaRP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#Output: 55</a:t>
            </a:r>
          </a:p>
        </p:txBody>
      </p:sp>
      <p:sp>
        <p:nvSpPr>
          <p:cNvPr id="7" name="TextBox 6"/>
          <p:cNvSpPr txBox="1"/>
          <p:nvPr/>
        </p:nvSpPr>
        <p:spPr>
          <a:xfrm>
            <a:off x="4873625" y="3175970"/>
            <a:ext cx="3963988" cy="3054682"/>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dirty="0">
                <a:latin typeface="+mj-lt"/>
                <a:ea typeface="Segoe UI" panose="020B0502040204020203" pitchFamily="34" charset="0"/>
                <a:cs typeface="Segoe UI" panose="020B0502040204020203" pitchFamily="34" charset="0"/>
              </a:rPr>
              <a:t>x = 0</a:t>
            </a:r>
          </a:p>
          <a:p>
            <a:pPr algn="l"/>
            <a:r>
              <a:rPr lang="en-US" dirty="0">
                <a:latin typeface="+mj-lt"/>
                <a:ea typeface="Segoe UI" panose="020B0502040204020203" pitchFamily="34" charset="0"/>
                <a:cs typeface="Segoe UI" panose="020B0502040204020203" pitchFamily="34" charset="0"/>
              </a:rPr>
              <a:t>	</a:t>
            </a:r>
          </a:p>
          <a:p>
            <a:pPr algn="l"/>
            <a:r>
              <a:rPr lang="en-US" dirty="0">
                <a:latin typeface="+mj-lt"/>
                <a:ea typeface="Segoe UI" panose="020B0502040204020203" pitchFamily="34" charset="0"/>
                <a:cs typeface="Segoe UI" panose="020B0502040204020203" pitchFamily="34" charset="0"/>
              </a:rPr>
              <a:t>while (x &lt; 7):</a:t>
            </a:r>
          </a:p>
          <a:p>
            <a:pPr algn="l"/>
            <a:r>
              <a:rPr lang="en-US" dirty="0">
                <a:latin typeface="+mj-lt"/>
                <a:ea typeface="Segoe UI" panose="020B0502040204020203" pitchFamily="34" charset="0"/>
                <a:cs typeface="Segoe UI" panose="020B0502040204020203" pitchFamily="34" charset="0"/>
              </a:rPr>
              <a:t>   x += 1</a:t>
            </a:r>
          </a:p>
          <a:p>
            <a:pPr algn="l"/>
            <a:r>
              <a:rPr lang="en-US" dirty="0">
                <a:latin typeface="+mj-lt"/>
                <a:ea typeface="Segoe UI" panose="020B0502040204020203" pitchFamily="34" charset="0"/>
                <a:cs typeface="Segoe UI" panose="020B0502040204020203" pitchFamily="34" charset="0"/>
              </a:rPr>
              <a:t>   if x == 3:</a:t>
            </a:r>
          </a:p>
          <a:p>
            <a:pPr algn="l"/>
            <a:r>
              <a:rPr lang="en-US" dirty="0">
                <a:latin typeface="+mj-lt"/>
                <a:ea typeface="Segoe UI" panose="020B0502040204020203" pitchFamily="34" charset="0"/>
                <a:cs typeface="Segoe UI" panose="020B0502040204020203" pitchFamily="34" charset="0"/>
              </a:rPr>
              <a:t>       continue</a:t>
            </a:r>
          </a:p>
          <a:p>
            <a:pPr algn="l"/>
            <a:r>
              <a:rPr lang="en-US" dirty="0">
                <a:latin typeface="+mj-lt"/>
                <a:ea typeface="Segoe UI" panose="020B0502040204020203" pitchFamily="34" charset="0"/>
                <a:cs typeface="Segoe UI" panose="020B0502040204020203" pitchFamily="34" charset="0"/>
              </a:rPr>
              <a:t>   print </a:t>
            </a:r>
            <a:r>
              <a:rPr lang="en-US" dirty="0" smtClean="0">
                <a:latin typeface="+mj-lt"/>
                <a:ea typeface="Segoe UI" panose="020B0502040204020203" pitchFamily="34" charset="0"/>
                <a:cs typeface="Segoe UI" panose="020B0502040204020203" pitchFamily="34" charset="0"/>
              </a:rPr>
              <a:t>(x)</a:t>
            </a:r>
            <a:endParaRPr lang="en-US" dirty="0">
              <a:latin typeface="+mj-lt"/>
              <a:ea typeface="Segoe UI" panose="020B0502040204020203" pitchFamily="34" charset="0"/>
              <a:cs typeface="Segoe UI" panose="020B0502040204020203" pitchFamily="34" charset="0"/>
            </a:endParaRPr>
          </a:p>
          <a:p>
            <a:pPr algn="l"/>
            <a:r>
              <a:rPr lang="en-US" dirty="0">
                <a:latin typeface="+mj-lt"/>
                <a:ea typeface="Segoe UI" panose="020B0502040204020203" pitchFamily="34" charset="0"/>
                <a:cs typeface="Segoe UI" panose="020B0502040204020203" pitchFamily="34" charset="0"/>
              </a:rPr>
              <a:t>   if x == 5:</a:t>
            </a:r>
          </a:p>
          <a:p>
            <a:pPr algn="l"/>
            <a:r>
              <a:rPr lang="en-US" dirty="0">
                <a:latin typeface="+mj-lt"/>
                <a:ea typeface="Segoe UI" panose="020B0502040204020203" pitchFamily="34" charset="0"/>
                <a:cs typeface="Segoe UI" panose="020B0502040204020203" pitchFamily="34" charset="0"/>
              </a:rPr>
              <a:t>       break</a:t>
            </a:r>
          </a:p>
          <a:p>
            <a:pPr algn="l"/>
            <a:endParaRPr lang="en-US" dirty="0" smtClean="0">
              <a:latin typeface="+mj-lt"/>
              <a:ea typeface="Segoe UI" panose="020B0502040204020203" pitchFamily="34" charset="0"/>
              <a:cs typeface="Segoe UI" panose="020B0502040204020203" pitchFamily="34" charset="0"/>
            </a:endParaRPr>
          </a:p>
          <a:p>
            <a:pPr algn="l"/>
            <a:endParaRPr lang="en-US" dirty="0">
              <a:latin typeface="+mj-lt"/>
              <a:ea typeface="Segoe UI" panose="020B0502040204020203" pitchFamily="34" charset="0"/>
              <a:cs typeface="Segoe UI" panose="020B0502040204020203" pitchFamily="34" charset="0"/>
            </a:endParaRP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#output</a:t>
            </a: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1</a:t>
            </a: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2</a:t>
            </a: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4</a:t>
            </a: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5</a:t>
            </a:r>
          </a:p>
        </p:txBody>
      </p:sp>
      <p:sp>
        <p:nvSpPr>
          <p:cNvPr id="10" name="Content Placeholder 2"/>
          <p:cNvSpPr txBox="1">
            <a:spLocks/>
          </p:cNvSpPr>
          <p:nvPr/>
        </p:nvSpPr>
        <p:spPr>
          <a:xfrm>
            <a:off x="490538" y="1295400"/>
            <a:ext cx="4156074" cy="4800600"/>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For loops help in executing a block of code multiple times without necessity of rewriting it again</a:t>
            </a:r>
          </a:p>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For loop is commonly used in conjunction with “in” operator and “range()” function</a:t>
            </a:r>
            <a:endParaRPr kumimoji="1" lang="en-US" sz="10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endParaRPr>
          </a:p>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endParaRPr kumimoji="1" lang="en-US" sz="10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endParaRPr>
          </a:p>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endParaRPr kumimoji="1" lang="en-US" sz="10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endParaRPr>
          </a:p>
          <a:p>
            <a:pPr marL="0" marR="0" lvl="0" indent="0" defTabSz="965200" rtl="0" eaLnBrk="1" fontAlgn="base" latinLnBrk="0" hangingPunct="1">
              <a:lnSpc>
                <a:spcPct val="100000"/>
              </a:lnSpc>
              <a:spcBef>
                <a:spcPct val="75000"/>
              </a:spcBef>
              <a:spcAft>
                <a:spcPct val="0"/>
              </a:spcAft>
              <a:buClr>
                <a:srgbClr val="9D9DA1"/>
              </a:buClr>
              <a:buSzTx/>
              <a:buNone/>
              <a:tabLst/>
              <a:defRPr/>
            </a:pPr>
            <a:endPar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endParaRPr>
          </a:p>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While loop executes a block indefinitely until given condition is satisfied or control statement is used</a:t>
            </a:r>
          </a:p>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Continue – Continue with next iteration of loop without completing current iteration.</a:t>
            </a:r>
          </a:p>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Break – Breaks out of the smallest enclosing for or while loop</a:t>
            </a:r>
          </a:p>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endParaRPr kumimoji="1" lang="en-US" sz="1100" b="0" i="0" u="none" strike="noStrike" kern="0" cap="none" spc="0" normalizeH="0" baseline="0" noProof="0" smtClean="0">
              <a:ln>
                <a:noFill/>
              </a:ln>
              <a:solidFill>
                <a:srgbClr val="000000"/>
              </a:solidFill>
              <a:effectLst/>
              <a:uLnTx/>
              <a:uFillTx/>
              <a:latin typeface="+mj-lt"/>
            </a:endParaRPr>
          </a:p>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endParaRPr kumimoji="1" lang="en-US" sz="1300" b="0" i="0" u="none" strike="noStrike" kern="0" cap="none" spc="0" normalizeH="0" baseline="0" noProof="0" smtClean="0">
              <a:ln>
                <a:noFill/>
              </a:ln>
              <a:solidFill>
                <a:srgbClr val="000000"/>
              </a:solidFill>
              <a:effectLst/>
              <a:uLnTx/>
              <a:uFillTx/>
              <a:latin typeface="+mj-lt"/>
            </a:endParaRPr>
          </a:p>
          <a:p>
            <a:pPr marR="0" lvl="0"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endParaRPr kumimoji="1" lang="en-US" sz="1300" b="1" i="0" u="none" strike="noStrike" kern="0" cap="none" spc="0" normalizeH="0" baseline="0" noProof="0">
              <a:ln>
                <a:noFill/>
              </a:ln>
              <a:solidFill>
                <a:srgbClr val="000000"/>
              </a:solidFill>
              <a:effectLst/>
              <a:uLnTx/>
              <a:uFillTx/>
              <a:latin typeface="+mj-lt"/>
            </a:endParaRPr>
          </a:p>
        </p:txBody>
      </p:sp>
      <p:sp>
        <p:nvSpPr>
          <p:cNvPr id="16" name="TextBox 15"/>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Loops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13</a:t>
            </a:fld>
            <a:endParaRPr lang="en-US">
              <a:latin typeface="Arial"/>
              <a:cs typeface="+mn-cs"/>
            </a:endParaRPr>
          </a:p>
        </p:txBody>
      </p:sp>
      <p:sp>
        <p:nvSpPr>
          <p:cNvPr id="9" name="Title 1"/>
          <p:cNvSpPr>
            <a:spLocks noGrp="1"/>
          </p:cNvSpPr>
          <p:nvPr>
            <p:ph type="title"/>
          </p:nvPr>
        </p:nvSpPr>
        <p:spPr>
          <a:xfrm>
            <a:off x="684213" y="304800"/>
            <a:ext cx="8229599" cy="527408"/>
          </a:xfrm>
        </p:spPr>
        <p:txBody>
          <a:bodyPr/>
          <a:lstStyle/>
          <a:p>
            <a:pPr fontAlgn="auto">
              <a:spcAft>
                <a:spcPts val="0"/>
              </a:spcAft>
              <a:buClrTx/>
              <a:buFontTx/>
            </a:pPr>
            <a:r>
              <a:rPr lang="en-US" sz="2400">
                <a:ea typeface="Segoe UI" panose="020B0502040204020203" pitchFamily="34" charset="0"/>
                <a:cs typeface="Segoe UI" panose="020B0502040204020203" pitchFamily="34" charset="0"/>
              </a:rPr>
              <a:t>Loops help in iterating same code multiple times</a:t>
            </a:r>
          </a:p>
        </p:txBody>
      </p:sp>
    </p:spTree>
    <p:extLst>
      <p:ext uri="{BB962C8B-B14F-4D97-AF65-F5344CB8AC3E}">
        <p14:creationId xmlns:p14="http://schemas.microsoft.com/office/powerpoint/2010/main" val="1319145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Datatype and structures in </a:t>
            </a:r>
            <a:r>
              <a:rPr lang="en-US" smtClean="0"/>
              <a:t>Python</a:t>
            </a:r>
            <a:endParaRPr lang="en-US"/>
          </a:p>
        </p:txBody>
      </p:sp>
      <p:sp>
        <p:nvSpPr>
          <p:cNvPr id="3" name="Text Placeholder 2"/>
          <p:cNvSpPr>
            <a:spLocks noGrp="1"/>
          </p:cNvSpPr>
          <p:nvPr>
            <p:ph type="body" idx="1"/>
          </p:nvPr>
        </p:nvSpPr>
        <p:spPr>
          <a:xfrm>
            <a:off x="445285" y="2698757"/>
            <a:ext cx="9001927" cy="3016243"/>
          </a:xfrm>
        </p:spPr>
        <p:txBody>
          <a:bodyPr/>
          <a:lstStyle/>
          <a:p>
            <a:pPr marL="457200" indent="-457200" fontAlgn="auto">
              <a:spcAft>
                <a:spcPts val="0"/>
              </a:spcAft>
              <a:buFont typeface="+mj-lt"/>
              <a:buAutoNum type="arabicPeriod"/>
            </a:pPr>
            <a:r>
              <a:rPr lang="en-US" sz="1600" smtClean="0"/>
              <a:t>What are lists?</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r>
              <a:rPr lang="en-US" sz="1600" smtClean="0"/>
              <a:t>What are methods and how to use them?</a:t>
            </a:r>
          </a:p>
          <a:p>
            <a:pPr marL="457200" indent="-457200" fontAlgn="auto">
              <a:spcAft>
                <a:spcPts val="0"/>
              </a:spcAft>
              <a:buFont typeface="+mj-lt"/>
              <a:buAutoNum type="arabicPeriod"/>
            </a:pPr>
            <a:endParaRPr lang="en-US" sz="1600"/>
          </a:p>
          <a:p>
            <a:pPr marL="457200" indent="-457200" fontAlgn="auto">
              <a:spcAft>
                <a:spcPts val="0"/>
              </a:spcAft>
              <a:buFont typeface="+mj-lt"/>
              <a:buAutoNum type="arabicPeriod"/>
            </a:pPr>
            <a:r>
              <a:rPr lang="en-US" sz="1600" smtClean="0"/>
              <a:t>Introduction to Tuples, Dictionaries and Arrays</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r>
              <a:rPr lang="en-US" sz="1600" smtClean="0"/>
              <a:t>Dataframes in Python</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endParaRPr lang="en-US" sz="1600" smtClean="0"/>
          </a:p>
          <a:p>
            <a:endParaRPr lang="en-US" sz="1600"/>
          </a:p>
        </p:txBody>
      </p:sp>
      <p:sp>
        <p:nvSpPr>
          <p:cNvPr id="4" name="Slide Number Placeholder 3"/>
          <p:cNvSpPr>
            <a:spLocks noGrp="1"/>
          </p:cNvSpPr>
          <p:nvPr>
            <p:ph type="sldNum" sz="quarter" idx="12"/>
          </p:nvPr>
        </p:nvSpPr>
        <p:spPr/>
        <p:txBody>
          <a:bodyPr/>
          <a:lstStyle/>
          <a:p>
            <a:fld id="{5CBDBD4D-7B7B-4EC0-AB6E-424933B04FED}" type="slidenum">
              <a:rPr lang="en-US" smtClean="0"/>
              <a:pPr/>
              <a:t>14</a:t>
            </a:fld>
            <a:endParaRPr lang="en-US"/>
          </a:p>
        </p:txBody>
      </p:sp>
    </p:spTree>
    <p:extLst>
      <p:ext uri="{BB962C8B-B14F-4D97-AF65-F5344CB8AC3E}">
        <p14:creationId xmlns:p14="http://schemas.microsoft.com/office/powerpoint/2010/main" val="3222711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73625" y="1295400"/>
            <a:ext cx="3936695" cy="1565044"/>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dirty="0" smtClean="0">
                <a:latin typeface="+mj-lt"/>
                <a:ea typeface="Segoe UI" panose="020B0502040204020203" pitchFamily="34" charset="0"/>
                <a:cs typeface="Segoe UI" panose="020B0502040204020203" pitchFamily="34" charset="0"/>
              </a:rPr>
              <a:t>a = [5, 3, -2, 7, 0] </a:t>
            </a:r>
          </a:p>
          <a:p>
            <a:pPr algn="l"/>
            <a:r>
              <a:rPr lang="en-US" dirty="0" smtClean="0">
                <a:latin typeface="+mj-lt"/>
                <a:ea typeface="Segoe UI" panose="020B0502040204020203" pitchFamily="34" charset="0"/>
                <a:cs typeface="Segoe UI" panose="020B0502040204020203" pitchFamily="34" charset="0"/>
              </a:rPr>
              <a:t>b = [1, 2, 4, 5, 1]</a:t>
            </a:r>
          </a:p>
          <a:p>
            <a:pPr algn="l"/>
            <a:r>
              <a:rPr lang="en-US" dirty="0" smtClean="0">
                <a:latin typeface="+mj-lt"/>
                <a:ea typeface="Segoe UI" panose="020B0502040204020203" pitchFamily="34" charset="0"/>
                <a:cs typeface="Segoe UI" panose="020B0502040204020203" pitchFamily="34" charset="0"/>
              </a:rPr>
              <a:t>print </a:t>
            </a:r>
            <a:r>
              <a:rPr lang="en-US" dirty="0" smtClean="0">
                <a:latin typeface="+mj-lt"/>
                <a:ea typeface="Segoe UI" panose="020B0502040204020203" pitchFamily="34" charset="0"/>
                <a:cs typeface="Segoe UI" panose="020B0502040204020203" pitchFamily="34" charset="0"/>
              </a:rPr>
              <a:t>(a[0])</a:t>
            </a:r>
            <a:endParaRPr lang="en-US" dirty="0" smtClean="0">
              <a:latin typeface="+mj-lt"/>
              <a:ea typeface="Segoe UI" panose="020B0502040204020203" pitchFamily="34" charset="0"/>
              <a:cs typeface="Segoe UI" panose="020B0502040204020203" pitchFamily="34" charset="0"/>
            </a:endParaRPr>
          </a:p>
          <a:p>
            <a:pPr algn="l"/>
            <a:r>
              <a:rPr lang="en-US" dirty="0" smtClean="0">
                <a:solidFill>
                  <a:schemeClr val="accent1">
                    <a:lumMod val="75000"/>
                  </a:schemeClr>
                </a:solidFill>
                <a:latin typeface="+mj-lt"/>
                <a:ea typeface="Segoe UI" panose="020B0502040204020203" pitchFamily="34" charset="0"/>
                <a:cs typeface="Segoe UI" panose="020B0502040204020203" pitchFamily="34" charset="0"/>
              </a:rPr>
              <a:t>#Output: 5</a:t>
            </a:r>
          </a:p>
          <a:p>
            <a:pPr algn="l"/>
            <a:endParaRPr lang="en-US" dirty="0">
              <a:solidFill>
                <a:schemeClr val="accent1">
                  <a:lumMod val="75000"/>
                </a:schemeClr>
              </a:solidFill>
              <a:latin typeface="+mj-lt"/>
              <a:ea typeface="Segoe UI" panose="020B0502040204020203" pitchFamily="34" charset="0"/>
              <a:cs typeface="Segoe UI" panose="020B0502040204020203" pitchFamily="34" charset="0"/>
            </a:endParaRPr>
          </a:p>
          <a:p>
            <a:pPr algn="l"/>
            <a:endParaRPr lang="en-US" dirty="0" smtClean="0">
              <a:solidFill>
                <a:schemeClr val="accent1">
                  <a:lumMod val="75000"/>
                </a:schemeClr>
              </a:solidFill>
              <a:latin typeface="+mj-lt"/>
              <a:ea typeface="Segoe UI" panose="020B0502040204020203" pitchFamily="34" charset="0"/>
              <a:cs typeface="Segoe UI" panose="020B0502040204020203" pitchFamily="34" charset="0"/>
            </a:endParaRPr>
          </a:p>
          <a:p>
            <a:pPr algn="l"/>
            <a:r>
              <a:rPr lang="en-US" dirty="0" smtClean="0">
                <a:latin typeface="+mj-lt"/>
                <a:ea typeface="Segoe UI" panose="020B0502040204020203" pitchFamily="34" charset="0"/>
                <a:cs typeface="Segoe UI" panose="020B0502040204020203" pitchFamily="34" charset="0"/>
              </a:rPr>
              <a:t>print </a:t>
            </a:r>
            <a:r>
              <a:rPr lang="en-US" dirty="0" smtClean="0">
                <a:latin typeface="+mj-lt"/>
                <a:ea typeface="Segoe UI" panose="020B0502040204020203" pitchFamily="34" charset="0"/>
                <a:cs typeface="Segoe UI" panose="020B0502040204020203" pitchFamily="34" charset="0"/>
              </a:rPr>
              <a:t>(a[2:])</a:t>
            </a:r>
            <a:endParaRPr lang="en-US" dirty="0" smtClean="0">
              <a:latin typeface="+mj-lt"/>
              <a:ea typeface="Segoe UI" panose="020B0502040204020203" pitchFamily="34" charset="0"/>
              <a:cs typeface="Segoe UI" panose="020B0502040204020203" pitchFamily="34" charset="0"/>
            </a:endParaRPr>
          </a:p>
          <a:p>
            <a:pPr algn="l"/>
            <a:r>
              <a:rPr lang="en-US" dirty="0" smtClean="0">
                <a:solidFill>
                  <a:schemeClr val="accent1">
                    <a:lumMod val="75000"/>
                  </a:schemeClr>
                </a:solidFill>
                <a:latin typeface="+mj-lt"/>
                <a:ea typeface="Segoe UI" panose="020B0502040204020203" pitchFamily="34" charset="0"/>
                <a:cs typeface="Segoe UI" panose="020B0502040204020203" pitchFamily="34" charset="0"/>
              </a:rPr>
              <a:t># Output: [-2, 7, 0]</a:t>
            </a:r>
            <a:endParaRPr lang="en-US" dirty="0">
              <a:solidFill>
                <a:schemeClr val="accent1">
                  <a:lumMod val="75000"/>
                </a:schemeClr>
              </a:solidFill>
              <a:latin typeface="+mj-lt"/>
              <a:ea typeface="Segoe UI" panose="020B0502040204020203" pitchFamily="34" charset="0"/>
              <a:cs typeface="Segoe UI" panose="020B0502040204020203" pitchFamily="34" charset="0"/>
            </a:endParaRPr>
          </a:p>
        </p:txBody>
      </p:sp>
      <p:sp>
        <p:nvSpPr>
          <p:cNvPr id="8" name="TextBox 7"/>
          <p:cNvSpPr txBox="1"/>
          <p:nvPr/>
        </p:nvSpPr>
        <p:spPr>
          <a:xfrm>
            <a:off x="4898574" y="3441893"/>
            <a:ext cx="3939044" cy="447815"/>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dirty="0" smtClean="0">
                <a:latin typeface="+mj-lt"/>
                <a:ea typeface="Segoe UI" panose="020B0502040204020203" pitchFamily="34" charset="0"/>
                <a:cs typeface="Segoe UI" panose="020B0502040204020203" pitchFamily="34" charset="0"/>
              </a:rPr>
              <a:t>print </a:t>
            </a:r>
            <a:r>
              <a:rPr lang="en-US" dirty="0" smtClean="0">
                <a:latin typeface="+mj-lt"/>
                <a:ea typeface="Segoe UI" panose="020B0502040204020203" pitchFamily="34" charset="0"/>
                <a:cs typeface="Segoe UI" panose="020B0502040204020203" pitchFamily="34" charset="0"/>
              </a:rPr>
              <a:t>(a </a:t>
            </a:r>
            <a:r>
              <a:rPr lang="en-US" dirty="0" smtClean="0">
                <a:latin typeface="+mj-lt"/>
                <a:ea typeface="Segoe UI" panose="020B0502040204020203" pitchFamily="34" charset="0"/>
                <a:cs typeface="Segoe UI" panose="020B0502040204020203" pitchFamily="34" charset="0"/>
              </a:rPr>
              <a:t>+ </a:t>
            </a:r>
            <a:r>
              <a:rPr lang="en-US" dirty="0" smtClean="0">
                <a:latin typeface="+mj-lt"/>
                <a:ea typeface="Segoe UI" panose="020B0502040204020203" pitchFamily="34" charset="0"/>
                <a:cs typeface="Segoe UI" panose="020B0502040204020203" pitchFamily="34" charset="0"/>
              </a:rPr>
              <a:t>b)</a:t>
            </a:r>
            <a:endParaRPr lang="en-US" dirty="0" smtClean="0">
              <a:latin typeface="+mj-lt"/>
              <a:ea typeface="Segoe UI" panose="020B0502040204020203" pitchFamily="34" charset="0"/>
              <a:cs typeface="Segoe UI" panose="020B0502040204020203" pitchFamily="34" charset="0"/>
            </a:endParaRPr>
          </a:p>
          <a:p>
            <a:pPr algn="l"/>
            <a:r>
              <a:rPr lang="en-US" dirty="0" smtClean="0">
                <a:solidFill>
                  <a:schemeClr val="accent1">
                    <a:lumMod val="75000"/>
                  </a:schemeClr>
                </a:solidFill>
                <a:latin typeface="+mj-lt"/>
                <a:ea typeface="Segoe UI" panose="020B0502040204020203" pitchFamily="34" charset="0"/>
                <a:cs typeface="Segoe UI" panose="020B0502040204020203" pitchFamily="34" charset="0"/>
              </a:rPr>
              <a:t># Output: [5, 3, -2, 7, 0 , 1, 2, 4, 5, 1]</a:t>
            </a:r>
            <a:endParaRPr lang="en-US" dirty="0">
              <a:solidFill>
                <a:schemeClr val="accent1">
                  <a:lumMod val="75000"/>
                </a:schemeClr>
              </a:solidFill>
              <a:latin typeface="+mj-lt"/>
              <a:ea typeface="Segoe UI" panose="020B0502040204020203" pitchFamily="34" charset="0"/>
              <a:cs typeface="Segoe UI" panose="020B0502040204020203" pitchFamily="34" charset="0"/>
            </a:endParaRPr>
          </a:p>
        </p:txBody>
      </p:sp>
      <p:sp>
        <p:nvSpPr>
          <p:cNvPr id="10" name="TextBox 9"/>
          <p:cNvSpPr txBox="1"/>
          <p:nvPr/>
        </p:nvSpPr>
        <p:spPr>
          <a:xfrm>
            <a:off x="4896986" y="4304975"/>
            <a:ext cx="3939044" cy="447815"/>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dirty="0" smtClean="0">
                <a:latin typeface="+mj-lt"/>
                <a:ea typeface="Segoe UI" panose="020B0502040204020203" pitchFamily="34" charset="0"/>
                <a:cs typeface="Segoe UI" panose="020B0502040204020203" pitchFamily="34" charset="0"/>
              </a:rPr>
              <a:t>print </a:t>
            </a:r>
            <a:r>
              <a:rPr lang="en-US" dirty="0" smtClean="0">
                <a:latin typeface="+mj-lt"/>
                <a:ea typeface="Segoe UI" panose="020B0502040204020203" pitchFamily="34" charset="0"/>
                <a:cs typeface="Segoe UI" panose="020B0502040204020203" pitchFamily="34" charset="0"/>
              </a:rPr>
              <a:t>([</a:t>
            </a:r>
            <a:r>
              <a:rPr lang="en-US" dirty="0" smtClean="0">
                <a:latin typeface="+mj-lt"/>
                <a:ea typeface="Segoe UI" panose="020B0502040204020203" pitchFamily="34" charset="0"/>
                <a:cs typeface="Segoe UI" panose="020B0502040204020203" pitchFamily="34" charset="0"/>
              </a:rPr>
              <a:t>'I'] * </a:t>
            </a:r>
            <a:r>
              <a:rPr lang="en-US" dirty="0" smtClean="0">
                <a:latin typeface="+mj-lt"/>
                <a:ea typeface="Segoe UI" panose="020B0502040204020203" pitchFamily="34" charset="0"/>
                <a:cs typeface="Segoe UI" panose="020B0502040204020203" pitchFamily="34" charset="0"/>
              </a:rPr>
              <a:t>2)</a:t>
            </a:r>
            <a:endParaRPr lang="en-US" dirty="0" smtClean="0">
              <a:latin typeface="+mj-lt"/>
              <a:ea typeface="Segoe UI" panose="020B0502040204020203" pitchFamily="34" charset="0"/>
              <a:cs typeface="Segoe UI" panose="020B0502040204020203" pitchFamily="34" charset="0"/>
            </a:endParaRPr>
          </a:p>
          <a:p>
            <a:pPr algn="l"/>
            <a:r>
              <a:rPr lang="en-US" dirty="0" smtClean="0">
                <a:solidFill>
                  <a:schemeClr val="accent1">
                    <a:lumMod val="75000"/>
                  </a:schemeClr>
                </a:solidFill>
                <a:latin typeface="+mj-lt"/>
                <a:ea typeface="Segoe UI" panose="020B0502040204020203" pitchFamily="34" charset="0"/>
                <a:cs typeface="Segoe UI" panose="020B0502040204020203" pitchFamily="34" charset="0"/>
              </a:rPr>
              <a:t>#Output: [‘I’,’I’]</a:t>
            </a:r>
            <a:endParaRPr lang="en-US" dirty="0">
              <a:solidFill>
                <a:schemeClr val="accent1">
                  <a:lumMod val="75000"/>
                </a:schemeClr>
              </a:solidFill>
              <a:latin typeface="+mj-lt"/>
              <a:ea typeface="Segoe UI" panose="020B0502040204020203" pitchFamily="34" charset="0"/>
              <a:cs typeface="Segoe UI" panose="020B0502040204020203" pitchFamily="34" charset="0"/>
            </a:endParaRPr>
          </a:p>
        </p:txBody>
      </p:sp>
      <p:sp>
        <p:nvSpPr>
          <p:cNvPr id="11" name="TextBox 10"/>
          <p:cNvSpPr txBox="1"/>
          <p:nvPr/>
        </p:nvSpPr>
        <p:spPr>
          <a:xfrm>
            <a:off x="4896984" y="5100459"/>
            <a:ext cx="3939040" cy="447815"/>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dirty="0" smtClean="0">
                <a:latin typeface="+mj-lt"/>
                <a:ea typeface="Segoe UI" panose="020B0502040204020203" pitchFamily="34" charset="0"/>
                <a:cs typeface="Segoe UI" panose="020B0502040204020203" pitchFamily="34" charset="0"/>
              </a:rPr>
              <a:t>print </a:t>
            </a:r>
            <a:r>
              <a:rPr lang="en-US" dirty="0" smtClean="0">
                <a:latin typeface="+mj-lt"/>
                <a:ea typeface="Segoe UI" panose="020B0502040204020203" pitchFamily="34" charset="0"/>
                <a:cs typeface="Segoe UI" panose="020B0502040204020203" pitchFamily="34" charset="0"/>
              </a:rPr>
              <a:t>(min(a))</a:t>
            </a:r>
            <a:endParaRPr lang="en-US" dirty="0" smtClean="0">
              <a:latin typeface="+mj-lt"/>
              <a:ea typeface="Segoe UI" panose="020B0502040204020203" pitchFamily="34" charset="0"/>
              <a:cs typeface="Segoe UI" panose="020B0502040204020203" pitchFamily="34" charset="0"/>
            </a:endParaRPr>
          </a:p>
          <a:p>
            <a:pPr algn="l"/>
            <a:r>
              <a:rPr lang="en-US" dirty="0" smtClean="0">
                <a:solidFill>
                  <a:schemeClr val="accent1">
                    <a:lumMod val="75000"/>
                  </a:schemeClr>
                </a:solidFill>
                <a:latin typeface="+mj-lt"/>
                <a:ea typeface="Segoe UI" panose="020B0502040204020203" pitchFamily="34" charset="0"/>
                <a:cs typeface="Segoe UI" panose="020B0502040204020203" pitchFamily="34" charset="0"/>
              </a:rPr>
              <a:t># Output: -2</a:t>
            </a:r>
            <a:endParaRPr lang="en-US" dirty="0">
              <a:solidFill>
                <a:schemeClr val="accent1">
                  <a:lumMod val="75000"/>
                </a:schemeClr>
              </a:solidFill>
              <a:latin typeface="+mj-lt"/>
              <a:ea typeface="Segoe UI" panose="020B0502040204020203" pitchFamily="34" charset="0"/>
              <a:cs typeface="Segoe UI" panose="020B0502040204020203" pitchFamily="34" charset="0"/>
            </a:endParaRPr>
          </a:p>
        </p:txBody>
      </p:sp>
      <p:sp>
        <p:nvSpPr>
          <p:cNvPr id="12" name="TextBox 11"/>
          <p:cNvSpPr txBox="1"/>
          <p:nvPr/>
        </p:nvSpPr>
        <p:spPr>
          <a:xfrm>
            <a:off x="4898573" y="5929187"/>
            <a:ext cx="3939040" cy="447815"/>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dirty="0" smtClean="0">
                <a:latin typeface="+mj-lt"/>
                <a:ea typeface="Segoe UI" panose="020B0502040204020203" pitchFamily="34" charset="0"/>
                <a:cs typeface="Segoe UI" panose="020B0502040204020203" pitchFamily="34" charset="0"/>
              </a:rPr>
              <a:t>print </a:t>
            </a:r>
            <a:r>
              <a:rPr lang="en-US" dirty="0" smtClean="0">
                <a:latin typeface="+mj-lt"/>
                <a:ea typeface="Segoe UI" panose="020B0502040204020203" pitchFamily="34" charset="0"/>
                <a:cs typeface="Segoe UI" panose="020B0502040204020203" pitchFamily="34" charset="0"/>
              </a:rPr>
              <a:t>(</a:t>
            </a:r>
            <a:r>
              <a:rPr lang="en-US" dirty="0" err="1" smtClean="0">
                <a:latin typeface="+mj-lt"/>
                <a:ea typeface="Segoe UI" panose="020B0502040204020203" pitchFamily="34" charset="0"/>
                <a:cs typeface="Segoe UI" panose="020B0502040204020203" pitchFamily="34" charset="0"/>
              </a:rPr>
              <a:t>len</a:t>
            </a:r>
            <a:r>
              <a:rPr lang="en-US" dirty="0" smtClean="0">
                <a:latin typeface="+mj-lt"/>
                <a:ea typeface="Segoe UI" panose="020B0502040204020203" pitchFamily="34" charset="0"/>
                <a:cs typeface="Segoe UI" panose="020B0502040204020203" pitchFamily="34" charset="0"/>
              </a:rPr>
              <a:t>(a))</a:t>
            </a:r>
            <a:endParaRPr lang="en-US" dirty="0" smtClean="0">
              <a:latin typeface="+mj-lt"/>
              <a:ea typeface="Segoe UI" panose="020B0502040204020203" pitchFamily="34" charset="0"/>
              <a:cs typeface="Segoe UI" panose="020B0502040204020203" pitchFamily="34" charset="0"/>
            </a:endParaRPr>
          </a:p>
          <a:p>
            <a:pPr algn="l"/>
            <a:r>
              <a:rPr lang="en-US" dirty="0" smtClean="0">
                <a:solidFill>
                  <a:schemeClr val="accent1">
                    <a:lumMod val="75000"/>
                  </a:schemeClr>
                </a:solidFill>
                <a:latin typeface="+mj-lt"/>
                <a:ea typeface="Segoe UI" panose="020B0502040204020203" pitchFamily="34" charset="0"/>
                <a:cs typeface="Segoe UI" panose="020B0502040204020203" pitchFamily="34" charset="0"/>
              </a:rPr>
              <a:t># Output: 5</a:t>
            </a:r>
            <a:endParaRPr lang="en-US" dirty="0">
              <a:solidFill>
                <a:schemeClr val="accent1">
                  <a:lumMod val="75000"/>
                </a:schemeClr>
              </a:solidFill>
              <a:latin typeface="+mj-lt"/>
              <a:ea typeface="Segoe UI" panose="020B0502040204020203" pitchFamily="34" charset="0"/>
              <a:cs typeface="Segoe UI" panose="020B0502040204020203" pitchFamily="34" charset="0"/>
            </a:endParaRPr>
          </a:p>
        </p:txBody>
      </p:sp>
      <p:sp>
        <p:nvSpPr>
          <p:cNvPr id="14" name="TextBox 13"/>
          <p:cNvSpPr txBox="1"/>
          <p:nvPr/>
        </p:nvSpPr>
        <p:spPr>
          <a:xfrm>
            <a:off x="4875213" y="3155744"/>
            <a:ext cx="2133600" cy="276999"/>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Concatenate</a:t>
            </a:r>
          </a:p>
        </p:txBody>
      </p:sp>
      <p:sp>
        <p:nvSpPr>
          <p:cNvPr id="15" name="TextBox 14"/>
          <p:cNvSpPr txBox="1"/>
          <p:nvPr/>
        </p:nvSpPr>
        <p:spPr>
          <a:xfrm>
            <a:off x="4873625" y="4037898"/>
            <a:ext cx="2133600" cy="276999"/>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Repetition</a:t>
            </a:r>
          </a:p>
        </p:txBody>
      </p:sp>
      <p:sp>
        <p:nvSpPr>
          <p:cNvPr id="16" name="TextBox 15"/>
          <p:cNvSpPr txBox="1"/>
          <p:nvPr/>
        </p:nvSpPr>
        <p:spPr>
          <a:xfrm>
            <a:off x="4873625" y="4843303"/>
            <a:ext cx="2133600" cy="276999"/>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Min &amp; Max</a:t>
            </a:r>
          </a:p>
        </p:txBody>
      </p:sp>
      <p:sp>
        <p:nvSpPr>
          <p:cNvPr id="17" name="TextBox 16"/>
          <p:cNvSpPr txBox="1"/>
          <p:nvPr/>
        </p:nvSpPr>
        <p:spPr>
          <a:xfrm>
            <a:off x="4898572" y="5634934"/>
            <a:ext cx="2133600" cy="276999"/>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Length</a:t>
            </a:r>
          </a:p>
        </p:txBody>
      </p:sp>
      <p:sp>
        <p:nvSpPr>
          <p:cNvPr id="19" name="Content Placeholder 4"/>
          <p:cNvSpPr txBox="1">
            <a:spLocks/>
          </p:cNvSpPr>
          <p:nvPr/>
        </p:nvSpPr>
        <p:spPr>
          <a:xfrm>
            <a:off x="490538" y="1295400"/>
            <a:ext cx="3470893" cy="3762403"/>
          </a:xfrm>
          <a:prstGeom prst="rect">
            <a:avLst/>
          </a:prstGeom>
        </p:spPr>
        <p:txBody>
          <a:bodyPr>
            <a:normAutofit/>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Lists are used to store ordered collection of items and can contain any data type </a:t>
            </a:r>
          </a:p>
          <a:p>
            <a:pPr>
              <a:buClr>
                <a:srgbClr val="9D9DA1"/>
              </a:buClr>
              <a:buFont typeface="Wingdings" panose="05000000000000000000" pitchFamily="2" charset="2"/>
              <a:buChar char="§"/>
            </a:pPr>
            <a:endParaRPr lang="en-US" b="0" kern="0" smtClean="0">
              <a:latin typeface="+mj-lt"/>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Each item in list can be accessed by their index value and indexing in Python starts with zero</a:t>
            </a:r>
          </a:p>
          <a:p>
            <a:pPr>
              <a:buClr>
                <a:srgbClr val="9D9DA1"/>
              </a:buClr>
              <a:buFont typeface="Wingdings" panose="05000000000000000000" pitchFamily="2" charset="2"/>
              <a:buChar char="§"/>
            </a:pPr>
            <a:endParaRPr lang="en-US" b="0" kern="0" smtClean="0">
              <a:latin typeface="+mj-lt"/>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Negative indices can be used to access list starting with the last element</a:t>
            </a:r>
          </a:p>
          <a:p>
            <a:pPr>
              <a:buClr>
                <a:srgbClr val="9D9DA1"/>
              </a:buClr>
              <a:buFont typeface="Wingdings" panose="05000000000000000000" pitchFamily="2" charset="2"/>
              <a:buChar char="§"/>
            </a:pPr>
            <a:endParaRPr lang="en-US" b="0" kern="0" smtClean="0">
              <a:latin typeface="+mj-lt"/>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Multiple items in list can be accessed by giving range of numbers as index</a:t>
            </a:r>
          </a:p>
          <a:p>
            <a:pPr>
              <a:buClr>
                <a:srgbClr val="9D9DA1"/>
              </a:buClr>
              <a:buFont typeface="Wingdings" panose="05000000000000000000" pitchFamily="2" charset="2"/>
              <a:buChar char="§"/>
            </a:pPr>
            <a:endParaRPr lang="en-US" b="0" kern="0" smtClean="0">
              <a:latin typeface="+mj-lt"/>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endParaRPr lang="en-US" b="0" kern="0">
              <a:latin typeface="+mj-lt"/>
              <a:ea typeface="Segoe UI" panose="020B0502040204020203" pitchFamily="34" charset="0"/>
              <a:cs typeface="Segoe UI" panose="020B0502040204020203" pitchFamily="34" charset="0"/>
            </a:endParaRPr>
          </a:p>
        </p:txBody>
      </p:sp>
      <p:sp>
        <p:nvSpPr>
          <p:cNvPr id="20" name="Title 1"/>
          <p:cNvSpPr txBox="1">
            <a:spLocks/>
          </p:cNvSpPr>
          <p:nvPr/>
        </p:nvSpPr>
        <p:spPr>
          <a:xfrm>
            <a:off x="684213" y="386992"/>
            <a:ext cx="8229599" cy="527408"/>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fontAlgn="auto">
              <a:spcAft>
                <a:spcPts val="0"/>
              </a:spcAft>
              <a:buClrTx/>
              <a:buFontTx/>
            </a:pPr>
            <a:r>
              <a:rPr lang="en-US" sz="2600">
                <a:ea typeface="Segoe UI" panose="020B0502040204020203" pitchFamily="34" charset="0"/>
                <a:cs typeface="Segoe UI" panose="020B0502040204020203" pitchFamily="34" charset="0"/>
              </a:rPr>
              <a:t>Lists are most common data structure used in </a:t>
            </a:r>
            <a:r>
              <a:rPr lang="en-US" sz="2600" smtClean="0">
                <a:ea typeface="Segoe UI" panose="020B0502040204020203" pitchFamily="34" charset="0"/>
                <a:cs typeface="Segoe UI" panose="020B0502040204020203" pitchFamily="34" charset="0"/>
              </a:rPr>
              <a:t>python</a:t>
            </a:r>
            <a:endParaRPr lang="en-US" sz="2600">
              <a:latin typeface="+mj-lt"/>
              <a:ea typeface="Segoe UI" panose="020B0502040204020203" pitchFamily="34" charset="0"/>
              <a:cs typeface="Segoe UI" panose="020B0502040204020203" pitchFamily="34" charset="0"/>
            </a:endParaRPr>
          </a:p>
        </p:txBody>
      </p:sp>
      <p:sp>
        <p:nvSpPr>
          <p:cNvPr id="22" name="TextBox 21"/>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Data Structures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15</a:t>
            </a:fld>
            <a:endParaRPr lang="en-US">
              <a:latin typeface="Arial"/>
              <a:cs typeface="+mn-cs"/>
            </a:endParaRPr>
          </a:p>
        </p:txBody>
      </p:sp>
    </p:spTree>
    <p:extLst>
      <p:ext uri="{BB962C8B-B14F-4D97-AF65-F5344CB8AC3E}">
        <p14:creationId xmlns:p14="http://schemas.microsoft.com/office/powerpoint/2010/main" val="1672631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06281" y="1295400"/>
            <a:ext cx="3931331" cy="4164217"/>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smtClean="0">
                <a:latin typeface="+mj-lt"/>
                <a:ea typeface="Segoe UI" panose="020B0502040204020203" pitchFamily="34" charset="0"/>
                <a:cs typeface="Segoe UI" panose="020B0502040204020203" pitchFamily="34" charset="0"/>
              </a:rPr>
              <a:t>a </a:t>
            </a:r>
            <a:r>
              <a:rPr lang="en-US" sz="1050" dirty="0">
                <a:latin typeface="+mj-lt"/>
                <a:ea typeface="Segoe UI" panose="020B0502040204020203" pitchFamily="34" charset="0"/>
                <a:cs typeface="Segoe UI" panose="020B0502040204020203" pitchFamily="34" charset="0"/>
              </a:rPr>
              <a:t>= [5, 3, -2, 7, 0]</a:t>
            </a:r>
          </a:p>
          <a:p>
            <a:pPr algn="l"/>
            <a:r>
              <a:rPr lang="en-US" sz="1050" dirty="0" smtClean="0">
                <a:latin typeface="+mj-lt"/>
                <a:ea typeface="Segoe UI" panose="020B0502040204020203" pitchFamily="34" charset="0"/>
                <a:cs typeface="Segoe UI" panose="020B0502040204020203" pitchFamily="34" charset="0"/>
              </a:rPr>
              <a:t>print (</a:t>
            </a:r>
            <a:r>
              <a:rPr lang="en-US" sz="1050" dirty="0" err="1" smtClean="0">
                <a:latin typeface="+mj-lt"/>
                <a:ea typeface="Segoe UI" panose="020B0502040204020203" pitchFamily="34" charset="0"/>
                <a:cs typeface="Segoe UI" panose="020B0502040204020203" pitchFamily="34" charset="0"/>
              </a:rPr>
              <a:t>len</a:t>
            </a:r>
            <a:r>
              <a:rPr lang="en-US" sz="1050" dirty="0" smtClean="0">
                <a:latin typeface="+mj-lt"/>
                <a:ea typeface="Segoe UI" panose="020B0502040204020203" pitchFamily="34" charset="0"/>
                <a:cs typeface="Segoe UI" panose="020B0502040204020203" pitchFamily="34" charset="0"/>
              </a:rPr>
              <a:t>(a</a:t>
            </a:r>
            <a:r>
              <a:rPr lang="en-US" sz="1050" dirty="0">
                <a:latin typeface="+mj-lt"/>
                <a:ea typeface="Segoe UI" panose="020B0502040204020203" pitchFamily="34" charset="0"/>
                <a:cs typeface="Segoe UI" panose="020B0502040204020203" pitchFamily="34" charset="0"/>
              </a:rPr>
              <a:t>))</a:t>
            </a:r>
          </a:p>
          <a:p>
            <a:pPr algn="l"/>
            <a:r>
              <a:rPr lang="en-US" sz="1050" dirty="0">
                <a:solidFill>
                  <a:schemeClr val="accent1">
                    <a:lumMod val="75000"/>
                  </a:schemeClr>
                </a:solidFill>
                <a:latin typeface="+mj-lt"/>
                <a:ea typeface="Segoe UI" panose="020B0502040204020203" pitchFamily="34" charset="0"/>
                <a:cs typeface="Segoe UI" panose="020B0502040204020203" pitchFamily="34" charset="0"/>
              </a:rPr>
              <a:t># Output : 5</a:t>
            </a:r>
          </a:p>
          <a:p>
            <a:pPr algn="l"/>
            <a:endParaRPr lang="en-US" sz="1050" dirty="0">
              <a:latin typeface="+mj-lt"/>
              <a:ea typeface="Segoe UI" panose="020B0502040204020203" pitchFamily="34" charset="0"/>
              <a:cs typeface="Segoe UI" panose="020B0502040204020203" pitchFamily="34" charset="0"/>
            </a:endParaRPr>
          </a:p>
          <a:p>
            <a:pPr algn="l"/>
            <a:r>
              <a:rPr lang="en-US" sz="1050" dirty="0" err="1">
                <a:latin typeface="+mj-lt"/>
                <a:ea typeface="Segoe UI" panose="020B0502040204020203" pitchFamily="34" charset="0"/>
                <a:cs typeface="Segoe UI" panose="020B0502040204020203" pitchFamily="34" charset="0"/>
              </a:rPr>
              <a:t>a.sort</a:t>
            </a:r>
            <a:r>
              <a:rPr lang="en-US" sz="1050" dirty="0">
                <a:latin typeface="+mj-lt"/>
                <a:ea typeface="Segoe UI" panose="020B0502040204020203" pitchFamily="34" charset="0"/>
                <a:cs typeface="Segoe UI" panose="020B0502040204020203" pitchFamily="34" charset="0"/>
              </a:rPr>
              <a:t>() # </a:t>
            </a:r>
            <a:r>
              <a:rPr lang="en-US" sz="1050" dirty="0" err="1">
                <a:latin typeface="+mj-lt"/>
                <a:ea typeface="Segoe UI" panose="020B0502040204020203" pitchFamily="34" charset="0"/>
                <a:cs typeface="Segoe UI" panose="020B0502040204020203" pitchFamily="34" charset="0"/>
              </a:rPr>
              <a:t>a.sort</a:t>
            </a:r>
            <a:r>
              <a:rPr lang="en-US" sz="1050" dirty="0">
                <a:latin typeface="+mj-lt"/>
                <a:ea typeface="Segoe UI" panose="020B0502040204020203" pitchFamily="34" charset="0"/>
                <a:cs typeface="Segoe UI" panose="020B0502040204020203" pitchFamily="34" charset="0"/>
              </a:rPr>
              <a:t>(reverse = True) for </a:t>
            </a:r>
            <a:r>
              <a:rPr lang="en-US" sz="1050" dirty="0" err="1">
                <a:latin typeface="+mj-lt"/>
                <a:ea typeface="Segoe UI" panose="020B0502040204020203" pitchFamily="34" charset="0"/>
                <a:cs typeface="Segoe UI" panose="020B0502040204020203" pitchFamily="34" charset="0"/>
              </a:rPr>
              <a:t>desc</a:t>
            </a:r>
            <a:endParaRPr lang="en-US" sz="1050" dirty="0">
              <a:latin typeface="+mj-lt"/>
              <a:ea typeface="Segoe UI" panose="020B0502040204020203" pitchFamily="34" charset="0"/>
              <a:cs typeface="Segoe UI" panose="020B0502040204020203" pitchFamily="34" charset="0"/>
            </a:endParaRPr>
          </a:p>
          <a:p>
            <a:pPr algn="l"/>
            <a:r>
              <a:rPr lang="en-US" sz="1050" dirty="0" smtClean="0">
                <a:latin typeface="+mj-lt"/>
                <a:ea typeface="Segoe UI" panose="020B0502040204020203" pitchFamily="34" charset="0"/>
                <a:cs typeface="Segoe UI" panose="020B0502040204020203" pitchFamily="34" charset="0"/>
              </a:rPr>
              <a:t>print (a)</a:t>
            </a:r>
            <a:endParaRPr lang="en-US" sz="1050" dirty="0">
              <a:latin typeface="+mj-lt"/>
              <a:ea typeface="Segoe UI" panose="020B0502040204020203" pitchFamily="34" charset="0"/>
              <a:cs typeface="Segoe UI" panose="020B0502040204020203" pitchFamily="34" charset="0"/>
            </a:endParaRPr>
          </a:p>
          <a:p>
            <a:pPr algn="l"/>
            <a:r>
              <a:rPr lang="en-US" sz="1050" dirty="0">
                <a:solidFill>
                  <a:schemeClr val="accent1">
                    <a:lumMod val="75000"/>
                  </a:schemeClr>
                </a:solidFill>
                <a:latin typeface="+mj-lt"/>
                <a:ea typeface="Segoe UI" panose="020B0502040204020203" pitchFamily="34" charset="0"/>
                <a:cs typeface="Segoe UI" panose="020B0502040204020203" pitchFamily="34" charset="0"/>
              </a:rPr>
              <a:t># Output : [-2, 0, 3, 5, 7]</a:t>
            </a:r>
          </a:p>
          <a:p>
            <a:pPr algn="l"/>
            <a:endParaRPr lang="en-US" sz="1050" dirty="0">
              <a:latin typeface="+mj-lt"/>
              <a:ea typeface="Segoe UI" panose="020B0502040204020203" pitchFamily="34" charset="0"/>
              <a:cs typeface="Segoe UI" panose="020B0502040204020203" pitchFamily="34" charset="0"/>
            </a:endParaRPr>
          </a:p>
          <a:p>
            <a:pPr algn="l"/>
            <a:r>
              <a:rPr lang="en-US" sz="1050" dirty="0" err="1">
                <a:latin typeface="+mj-lt"/>
                <a:ea typeface="Segoe UI" panose="020B0502040204020203" pitchFamily="34" charset="0"/>
                <a:cs typeface="Segoe UI" panose="020B0502040204020203" pitchFamily="34" charset="0"/>
              </a:rPr>
              <a:t>a.reverse</a:t>
            </a:r>
            <a:r>
              <a:rPr lang="en-US" sz="1050" dirty="0">
                <a:latin typeface="+mj-lt"/>
                <a:ea typeface="Segoe UI" panose="020B0502040204020203" pitchFamily="34" charset="0"/>
                <a:cs typeface="Segoe UI" panose="020B0502040204020203" pitchFamily="34" charset="0"/>
              </a:rPr>
              <a:t>()</a:t>
            </a:r>
          </a:p>
          <a:p>
            <a:pPr algn="l"/>
            <a:r>
              <a:rPr lang="en-US" sz="1050" dirty="0" smtClean="0">
                <a:latin typeface="+mj-lt"/>
                <a:ea typeface="Segoe UI" panose="020B0502040204020203" pitchFamily="34" charset="0"/>
                <a:cs typeface="Segoe UI" panose="020B0502040204020203" pitchFamily="34" charset="0"/>
              </a:rPr>
              <a:t>print (a)</a:t>
            </a:r>
            <a:endParaRPr lang="en-US" sz="1050" dirty="0">
              <a:latin typeface="+mj-lt"/>
              <a:ea typeface="Segoe UI" panose="020B0502040204020203" pitchFamily="34" charset="0"/>
              <a:cs typeface="Segoe UI" panose="020B0502040204020203" pitchFamily="34" charset="0"/>
            </a:endParaRPr>
          </a:p>
          <a:p>
            <a:pPr algn="l"/>
            <a:r>
              <a:rPr lang="en-US" sz="1050" dirty="0">
                <a:solidFill>
                  <a:schemeClr val="accent1">
                    <a:lumMod val="75000"/>
                  </a:schemeClr>
                </a:solidFill>
                <a:latin typeface="+mj-lt"/>
                <a:ea typeface="Segoe UI" panose="020B0502040204020203" pitchFamily="34" charset="0"/>
                <a:cs typeface="Segoe UI" panose="020B0502040204020203" pitchFamily="34" charset="0"/>
              </a:rPr>
              <a:t># Output : [7, 5, 3, 0, -2]</a:t>
            </a:r>
          </a:p>
          <a:p>
            <a:pPr algn="l"/>
            <a:endParaRPr lang="en-US" sz="1050" dirty="0">
              <a:latin typeface="+mj-lt"/>
              <a:ea typeface="Segoe UI" panose="020B0502040204020203" pitchFamily="34" charset="0"/>
              <a:cs typeface="Segoe UI" panose="020B0502040204020203" pitchFamily="34" charset="0"/>
            </a:endParaRPr>
          </a:p>
          <a:p>
            <a:pPr algn="l"/>
            <a:r>
              <a:rPr lang="en-US" sz="1050" dirty="0" err="1">
                <a:latin typeface="+mj-lt"/>
                <a:ea typeface="Segoe UI" panose="020B0502040204020203" pitchFamily="34" charset="0"/>
                <a:cs typeface="Segoe UI" panose="020B0502040204020203" pitchFamily="34" charset="0"/>
              </a:rPr>
              <a:t>a.append</a:t>
            </a:r>
            <a:r>
              <a:rPr lang="en-US" sz="1050" dirty="0">
                <a:latin typeface="+mj-lt"/>
                <a:ea typeface="Segoe UI" panose="020B0502040204020203" pitchFamily="34" charset="0"/>
                <a:cs typeface="Segoe UI" panose="020B0502040204020203" pitchFamily="34" charset="0"/>
              </a:rPr>
              <a:t>([1,2,3])</a:t>
            </a:r>
          </a:p>
          <a:p>
            <a:pPr algn="l"/>
            <a:r>
              <a:rPr lang="en-US" sz="1050" dirty="0" smtClean="0">
                <a:latin typeface="+mj-lt"/>
                <a:ea typeface="Segoe UI" panose="020B0502040204020203" pitchFamily="34" charset="0"/>
                <a:cs typeface="Segoe UI" panose="020B0502040204020203" pitchFamily="34" charset="0"/>
              </a:rPr>
              <a:t>print (a)</a:t>
            </a:r>
            <a:endParaRPr lang="en-US" sz="1050" dirty="0">
              <a:latin typeface="+mj-lt"/>
              <a:ea typeface="Segoe UI" panose="020B0502040204020203" pitchFamily="34" charset="0"/>
              <a:cs typeface="Segoe UI" panose="020B0502040204020203" pitchFamily="34" charset="0"/>
            </a:endParaRPr>
          </a:p>
          <a:p>
            <a:pPr algn="l"/>
            <a:r>
              <a:rPr lang="en-US" sz="1050" dirty="0">
                <a:solidFill>
                  <a:schemeClr val="accent1">
                    <a:lumMod val="75000"/>
                  </a:schemeClr>
                </a:solidFill>
                <a:latin typeface="+mj-lt"/>
                <a:ea typeface="Segoe UI" panose="020B0502040204020203" pitchFamily="34" charset="0"/>
                <a:cs typeface="Segoe UI" panose="020B0502040204020203" pitchFamily="34" charset="0"/>
              </a:rPr>
              <a:t># Output : [7, 5, 3, 0, [1,2,3]]</a:t>
            </a:r>
          </a:p>
          <a:p>
            <a:pPr algn="l"/>
            <a:endParaRPr lang="en-US" sz="1050" dirty="0">
              <a:latin typeface="+mj-lt"/>
              <a:ea typeface="Segoe UI" panose="020B0502040204020203" pitchFamily="34" charset="0"/>
              <a:cs typeface="Segoe UI" panose="020B0502040204020203" pitchFamily="34" charset="0"/>
            </a:endParaRPr>
          </a:p>
          <a:p>
            <a:pPr algn="l"/>
            <a:r>
              <a:rPr lang="en-US" sz="1050" dirty="0" err="1">
                <a:latin typeface="+mj-lt"/>
                <a:ea typeface="Segoe UI" panose="020B0502040204020203" pitchFamily="34" charset="0"/>
                <a:cs typeface="Segoe UI" panose="020B0502040204020203" pitchFamily="34" charset="0"/>
              </a:rPr>
              <a:t>a.extend</a:t>
            </a:r>
            <a:r>
              <a:rPr lang="en-US" sz="1050" dirty="0">
                <a:latin typeface="+mj-lt"/>
                <a:ea typeface="Segoe UI" panose="020B0502040204020203" pitchFamily="34" charset="0"/>
                <a:cs typeface="Segoe UI" panose="020B0502040204020203" pitchFamily="34" charset="0"/>
              </a:rPr>
              <a:t>([1,2,3])</a:t>
            </a:r>
          </a:p>
          <a:p>
            <a:pPr algn="l"/>
            <a:r>
              <a:rPr lang="en-US" sz="1050" dirty="0" smtClean="0">
                <a:latin typeface="+mj-lt"/>
                <a:ea typeface="Segoe UI" panose="020B0502040204020203" pitchFamily="34" charset="0"/>
                <a:cs typeface="Segoe UI" panose="020B0502040204020203" pitchFamily="34" charset="0"/>
              </a:rPr>
              <a:t>print (a)</a:t>
            </a:r>
            <a:endParaRPr lang="en-US" sz="1050" dirty="0">
              <a:latin typeface="+mj-lt"/>
              <a:ea typeface="Segoe UI" panose="020B0502040204020203" pitchFamily="34" charset="0"/>
              <a:cs typeface="Segoe UI" panose="020B0502040204020203" pitchFamily="34" charset="0"/>
            </a:endParaRPr>
          </a:p>
          <a:p>
            <a:pPr algn="l"/>
            <a:r>
              <a:rPr lang="en-US" sz="1050" dirty="0">
                <a:solidFill>
                  <a:schemeClr val="accent1">
                    <a:lumMod val="75000"/>
                  </a:schemeClr>
                </a:solidFill>
                <a:latin typeface="+mj-lt"/>
                <a:ea typeface="Segoe UI" panose="020B0502040204020203" pitchFamily="34" charset="0"/>
                <a:cs typeface="Segoe UI" panose="020B0502040204020203" pitchFamily="34" charset="0"/>
              </a:rPr>
              <a:t># Output : [7, 5, 3, 0, 1,2,3]</a:t>
            </a:r>
          </a:p>
          <a:p>
            <a:pPr algn="l"/>
            <a:endParaRPr lang="en-US" sz="1050" dirty="0">
              <a:latin typeface="+mj-lt"/>
              <a:ea typeface="Segoe UI" panose="020B0502040204020203" pitchFamily="34" charset="0"/>
              <a:cs typeface="Segoe UI" panose="020B0502040204020203" pitchFamily="34" charset="0"/>
            </a:endParaRPr>
          </a:p>
          <a:p>
            <a:pPr algn="l"/>
            <a:r>
              <a:rPr lang="en-US" sz="1050" dirty="0">
                <a:latin typeface="+mj-lt"/>
                <a:ea typeface="Segoe UI" panose="020B0502040204020203" pitchFamily="34" charset="0"/>
                <a:cs typeface="Segoe UI" panose="020B0502040204020203" pitchFamily="34" charset="0"/>
              </a:rPr>
              <a:t>del a[0]</a:t>
            </a:r>
          </a:p>
          <a:p>
            <a:pPr algn="l"/>
            <a:r>
              <a:rPr lang="en-US" sz="1050" dirty="0" smtClean="0">
                <a:latin typeface="+mj-lt"/>
                <a:ea typeface="Segoe UI" panose="020B0502040204020203" pitchFamily="34" charset="0"/>
                <a:cs typeface="Segoe UI" panose="020B0502040204020203" pitchFamily="34" charset="0"/>
              </a:rPr>
              <a:t>print (a)</a:t>
            </a:r>
            <a:endParaRPr lang="en-US" sz="1050" dirty="0">
              <a:latin typeface="+mj-lt"/>
              <a:ea typeface="Segoe UI" panose="020B0502040204020203" pitchFamily="34" charset="0"/>
              <a:cs typeface="Segoe UI" panose="020B0502040204020203" pitchFamily="34" charset="0"/>
            </a:endParaRPr>
          </a:p>
          <a:p>
            <a:pPr algn="l"/>
            <a:r>
              <a:rPr lang="en-US" sz="1050" dirty="0">
                <a:solidFill>
                  <a:schemeClr val="accent1">
                    <a:lumMod val="75000"/>
                  </a:schemeClr>
                </a:solidFill>
                <a:latin typeface="+mj-lt"/>
                <a:ea typeface="Segoe UI" panose="020B0502040204020203" pitchFamily="34" charset="0"/>
                <a:cs typeface="Segoe UI" panose="020B0502040204020203" pitchFamily="34" charset="0"/>
              </a:rPr>
              <a:t># Output : [ 5, 3, 0, 1,2,3]</a:t>
            </a:r>
          </a:p>
        </p:txBody>
      </p:sp>
      <p:sp>
        <p:nvSpPr>
          <p:cNvPr id="9" name="Content Placeholder 4"/>
          <p:cNvSpPr txBox="1">
            <a:spLocks/>
          </p:cNvSpPr>
          <p:nvPr/>
        </p:nvSpPr>
        <p:spPr>
          <a:xfrm>
            <a:off x="466559" y="1295400"/>
            <a:ext cx="4385295" cy="4976306"/>
          </a:xfrm>
          <a:prstGeom prst="rect">
            <a:avLst/>
          </a:prstGeom>
        </p:spPr>
        <p:txBody>
          <a:bodyPr>
            <a:normAutofit/>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marR="0" lvl="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Methods makes working with lists easier and efficient</a:t>
            </a:r>
          </a:p>
          <a:p>
            <a:pPr marR="0" lvl="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Syntax for calling any method on object x is: </a:t>
            </a:r>
            <a:r>
              <a:rPr kumimoji="1" lang="en-US" sz="1200" b="0" i="0" u="none" strike="noStrike" kern="0" cap="none" spc="0" normalizeH="0" baseline="0" noProof="0" err="1"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x.sort</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a:t>
            </a:r>
            <a:b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b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r>
            <a:b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b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r>
            <a:b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b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r>
            <a:b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br>
            <a:r>
              <a:rPr kumimoji="1" lang="en-US" sz="1400" b="1" i="0" u="sng"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Few common routines include : </a:t>
            </a:r>
            <a:endParaRPr kumimoji="1" lang="en-US" sz="1200" b="1" i="0" u="sng"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endParaRP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append(x)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add a single item to the end of the list.</a:t>
            </a: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extend(x)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add all the elements in list x to the end of the list.</a:t>
            </a: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sort()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sort the list (defaults to ascending order).</a:t>
            </a: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reverse()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reverse the order of the list’s elements.</a:t>
            </a: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Remove(</a:t>
            </a:r>
            <a:r>
              <a:rPr kumimoji="1" lang="en-US" sz="1200" b="1" i="0" u="none" strike="noStrike" kern="0" cap="none" spc="0" normalizeH="0" baseline="0" noProof="0" err="1"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obj</a:t>
            </a: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remove the </a:t>
            </a:r>
            <a:r>
              <a:rPr kumimoji="1" lang="en-US" sz="1200" b="0" i="0" u="none" strike="noStrike" kern="0" cap="none" spc="0" normalizeH="0" baseline="0" noProof="0" err="1"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obj</a:t>
            </a:r>
            <a:endPar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endParaRP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Index(</a:t>
            </a:r>
            <a:r>
              <a:rPr kumimoji="1" lang="en-US" sz="1200" b="1" i="0" u="none" strike="noStrike" kern="0" cap="none" spc="0" normalizeH="0" baseline="0" noProof="0" err="1"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obj</a:t>
            </a: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return the index of first </a:t>
            </a:r>
            <a:r>
              <a:rPr kumimoji="1" lang="en-US" sz="1200" b="0" i="0" u="none" strike="noStrike" kern="0" cap="none" spc="0" normalizeH="0" baseline="0" noProof="0" err="1"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obj</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match in list</a:t>
            </a: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Count(</a:t>
            </a:r>
            <a:r>
              <a:rPr kumimoji="1" lang="en-US" sz="1200" b="1" i="0" u="none" strike="noStrike" kern="0" cap="none" spc="0" normalizeH="0" baseline="0" noProof="0" err="1"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obj</a:t>
            </a: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count the number of times </a:t>
            </a:r>
            <a:r>
              <a:rPr kumimoji="1" lang="en-US" sz="1200" b="0" i="0" u="none" strike="noStrike" kern="0" cap="none" spc="0" normalizeH="0" baseline="0" noProof="0" err="1"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obj</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appears in list</a:t>
            </a: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Pop(n)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remove item at given position and return it</a:t>
            </a: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Insert(</a:t>
            </a:r>
            <a:r>
              <a:rPr kumimoji="1" lang="en-US" sz="1200" b="1" i="0" u="none" strike="noStrike" kern="0" cap="none" spc="0" normalizeH="0" baseline="0" noProof="0" err="1"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n,obj</a:t>
            </a: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insert the </a:t>
            </a:r>
            <a:r>
              <a:rPr kumimoji="1" lang="en-US" sz="1200" b="0" i="0" u="none" strike="noStrike" kern="0" cap="none" spc="0" normalizeH="0" baseline="0" noProof="0" err="1"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obj</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at given position</a:t>
            </a:r>
          </a:p>
          <a:p>
            <a:pPr marR="0" lvl="1" algn="l" defTabSz="965200" rtl="0" eaLnBrk="1" fontAlgn="base" latinLnBrk="0" hangingPunct="1">
              <a:lnSpc>
                <a:spcPct val="100000"/>
              </a:lnSpc>
              <a:spcBef>
                <a:spcPct val="50000"/>
              </a:spcBef>
              <a:spcAft>
                <a:spcPct val="0"/>
              </a:spcAft>
              <a:buClr>
                <a:srgbClr val="9D9DA1"/>
              </a:buClr>
              <a:buSzTx/>
              <a:buFont typeface="Wingdings" panose="05000000000000000000" pitchFamily="2" charset="2"/>
              <a:buChar char="§"/>
              <a:tabLst/>
              <a:defRPr/>
            </a:pPr>
            <a:r>
              <a:rPr kumimoji="1" lang="en-US" sz="1200" b="1"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Del list[n] –</a:t>
            </a:r>
            <a:r>
              <a:rPr kumimoji="1" lang="en-US" sz="1200" b="0" i="0" u="none" strike="noStrike" kern="0" cap="none" spc="0" normalizeH="0" baseline="0" noProof="0" smtClean="0">
                <a:ln>
                  <a:noFill/>
                </a:ln>
                <a:solidFill>
                  <a:schemeClr val="bg1">
                    <a:lumMod val="50000"/>
                  </a:schemeClr>
                </a:solidFill>
                <a:effectLst/>
                <a:uLnTx/>
                <a:uFillTx/>
                <a:latin typeface="+mj-lt"/>
                <a:ea typeface="Segoe UI" panose="020B0502040204020203" pitchFamily="34" charset="0"/>
                <a:cs typeface="Segoe UI" panose="020B0502040204020203" pitchFamily="34" charset="0"/>
              </a:rPr>
              <a:t> delete item at given position</a:t>
            </a:r>
          </a:p>
          <a:p>
            <a:pPr marR="0" lvl="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endParaRPr kumimoji="1" lang="en-US" sz="1300" b="0" i="0" u="none" strike="noStrike" kern="0" cap="none" spc="0" normalizeH="0" baseline="0" noProof="0" smtClean="0">
              <a:ln>
                <a:noFill/>
              </a:ln>
              <a:solidFill>
                <a:schemeClr val="bg1">
                  <a:lumMod val="50000"/>
                </a:schemeClr>
              </a:solidFill>
              <a:effectLst/>
              <a:uLnTx/>
              <a:uFillTx/>
              <a:latin typeface="+mj-lt"/>
            </a:endParaRPr>
          </a:p>
          <a:p>
            <a:pPr marR="0" lvl="0" algn="l" defTabSz="965200" rtl="0" eaLnBrk="1" fontAlgn="base" latinLnBrk="0" hangingPunct="1">
              <a:lnSpc>
                <a:spcPct val="100000"/>
              </a:lnSpc>
              <a:spcBef>
                <a:spcPct val="75000"/>
              </a:spcBef>
              <a:spcAft>
                <a:spcPct val="0"/>
              </a:spcAft>
              <a:buClr>
                <a:srgbClr val="9D9DA1"/>
              </a:buClr>
              <a:buSzTx/>
              <a:buFont typeface="Wingdings" panose="05000000000000000000" pitchFamily="2" charset="2"/>
              <a:buChar char="§"/>
              <a:tabLst/>
              <a:defRPr/>
            </a:pPr>
            <a:endParaRPr kumimoji="1" lang="en-US" sz="1300" b="0" i="0" u="none" strike="noStrike" kern="0" cap="none" spc="0" normalizeH="0" baseline="0" noProof="0">
              <a:ln>
                <a:noFill/>
              </a:ln>
              <a:solidFill>
                <a:srgbClr val="000000"/>
              </a:solidFill>
              <a:effectLst/>
              <a:uLnTx/>
              <a:uFillTx/>
              <a:latin typeface="+mj-lt"/>
            </a:endParaRPr>
          </a:p>
        </p:txBody>
      </p:sp>
      <p:sp>
        <p:nvSpPr>
          <p:cNvPr id="10" name="Title 1"/>
          <p:cNvSpPr txBox="1">
            <a:spLocks/>
          </p:cNvSpPr>
          <p:nvPr/>
        </p:nvSpPr>
        <p:spPr>
          <a:xfrm>
            <a:off x="684213" y="304800"/>
            <a:ext cx="8229599" cy="527408"/>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fontAlgn="auto">
              <a:spcAft>
                <a:spcPts val="0"/>
              </a:spcAft>
              <a:buClrTx/>
              <a:buFontTx/>
            </a:pPr>
            <a:r>
              <a:rPr lang="en-US" sz="2600">
                <a:latin typeface="+mj-lt"/>
                <a:ea typeface="Segoe UI" panose="020B0502040204020203" pitchFamily="34" charset="0"/>
                <a:cs typeface="Segoe UI" panose="020B0502040204020203" pitchFamily="34" charset="0"/>
              </a:rPr>
              <a:t>Methods helps in efficient utilization of lists</a:t>
            </a:r>
          </a:p>
        </p:txBody>
      </p:sp>
      <p:sp>
        <p:nvSpPr>
          <p:cNvPr id="12" name="TextBox 11"/>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Data Structures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16</a:t>
            </a:fld>
            <a:endParaRPr lang="en-US">
              <a:latin typeface="Arial"/>
              <a:cs typeface="+mn-cs"/>
            </a:endParaRPr>
          </a:p>
        </p:txBody>
      </p:sp>
    </p:spTree>
    <p:extLst>
      <p:ext uri="{BB962C8B-B14F-4D97-AF65-F5344CB8AC3E}">
        <p14:creationId xmlns:p14="http://schemas.microsoft.com/office/powerpoint/2010/main" val="3080205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875213" y="1767267"/>
            <a:ext cx="3933882" cy="431657"/>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err="1">
                <a:latin typeface="+mj-lt"/>
                <a:ea typeface="Segoe UI" panose="020B0502040204020203" pitchFamily="34" charset="0"/>
                <a:cs typeface="Segoe UI" panose="020B0502040204020203" pitchFamily="34" charset="0"/>
              </a:rPr>
              <a:t>dict</a:t>
            </a:r>
            <a:r>
              <a:rPr lang="en-US" sz="1050" dirty="0">
                <a:latin typeface="+mj-lt"/>
                <a:ea typeface="Segoe UI" panose="020B0502040204020203" pitchFamily="34" charset="0"/>
                <a:cs typeface="Segoe UI" panose="020B0502040204020203" pitchFamily="34" charset="0"/>
              </a:rPr>
              <a:t> = {'Name': 'Zara', 'Age': 7, 'Class': 'First'}</a:t>
            </a:r>
          </a:p>
          <a:p>
            <a:pPr algn="l"/>
            <a:r>
              <a:rPr lang="en-US" sz="1050" dirty="0">
                <a:latin typeface="+mj-lt"/>
                <a:ea typeface="Segoe UI" panose="020B0502040204020203" pitchFamily="34" charset="0"/>
                <a:cs typeface="Segoe UI" panose="020B0502040204020203" pitchFamily="34" charset="0"/>
              </a:rPr>
              <a:t>print </a:t>
            </a:r>
            <a:r>
              <a:rPr lang="en-US" sz="1050" dirty="0" err="1">
                <a:latin typeface="+mj-lt"/>
                <a:ea typeface="Segoe UI" panose="020B0502040204020203" pitchFamily="34" charset="0"/>
                <a:cs typeface="Segoe UI" panose="020B0502040204020203" pitchFamily="34" charset="0"/>
              </a:rPr>
              <a:t>dict</a:t>
            </a:r>
            <a:r>
              <a:rPr lang="en-US" sz="1050" dirty="0">
                <a:latin typeface="+mj-lt"/>
                <a:ea typeface="Segoe UI" panose="020B0502040204020203" pitchFamily="34" charset="0"/>
                <a:cs typeface="Segoe UI" panose="020B0502040204020203" pitchFamily="34" charset="0"/>
              </a:rPr>
              <a:t>[</a:t>
            </a:r>
            <a:r>
              <a:rPr lang="en-US" sz="1050" dirty="0" smtClean="0">
                <a:latin typeface="+mj-lt"/>
                <a:ea typeface="Segoe UI" panose="020B0502040204020203" pitchFamily="34" charset="0"/>
                <a:cs typeface="Segoe UI" panose="020B0502040204020203" pitchFamily="34" charset="0"/>
              </a:rPr>
              <a:t>'Name</a:t>
            </a:r>
            <a:r>
              <a:rPr lang="en-US" sz="1050" dirty="0">
                <a:latin typeface="+mj-lt"/>
                <a:ea typeface="Segoe UI" panose="020B0502040204020203" pitchFamily="34" charset="0"/>
                <a:cs typeface="Segoe UI" panose="020B0502040204020203" pitchFamily="34" charset="0"/>
              </a:rPr>
              <a:t>']</a:t>
            </a:r>
          </a:p>
        </p:txBody>
      </p:sp>
      <p:sp>
        <p:nvSpPr>
          <p:cNvPr id="19" name="TextBox 18"/>
          <p:cNvSpPr txBox="1"/>
          <p:nvPr/>
        </p:nvSpPr>
        <p:spPr>
          <a:xfrm>
            <a:off x="4870126" y="2499040"/>
            <a:ext cx="3952391" cy="609398"/>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a:latin typeface="+mj-lt"/>
                <a:ea typeface="Segoe UI" panose="020B0502040204020203" pitchFamily="34" charset="0"/>
                <a:cs typeface="Segoe UI" panose="020B0502040204020203" pitchFamily="34" charset="0"/>
              </a:rPr>
              <a:t>Print </a:t>
            </a:r>
            <a:r>
              <a:rPr lang="en-US" sz="1050" dirty="0" err="1">
                <a:latin typeface="+mj-lt"/>
                <a:ea typeface="Segoe UI" panose="020B0502040204020203" pitchFamily="34" charset="0"/>
                <a:cs typeface="Segoe UI" panose="020B0502040204020203" pitchFamily="34" charset="0"/>
              </a:rPr>
              <a:t>dict</a:t>
            </a:r>
            <a:endParaRPr lang="en-US" sz="1050" dirty="0">
              <a:latin typeface="+mj-lt"/>
              <a:ea typeface="Segoe UI" panose="020B0502040204020203" pitchFamily="34" charset="0"/>
              <a:cs typeface="Segoe UI" panose="020B0502040204020203" pitchFamily="34" charset="0"/>
            </a:endParaRPr>
          </a:p>
          <a:p>
            <a:pPr algn="l"/>
            <a:r>
              <a:rPr lang="en-US" sz="1050" dirty="0" err="1">
                <a:latin typeface="+mj-lt"/>
                <a:ea typeface="Segoe UI" panose="020B0502040204020203" pitchFamily="34" charset="0"/>
                <a:cs typeface="Segoe UI" panose="020B0502040204020203" pitchFamily="34" charset="0"/>
              </a:rPr>
              <a:t>dict</a:t>
            </a:r>
            <a:r>
              <a:rPr lang="en-US" sz="1050" dirty="0">
                <a:latin typeface="+mj-lt"/>
                <a:ea typeface="Segoe UI" panose="020B0502040204020203" pitchFamily="34" charset="0"/>
                <a:cs typeface="Segoe UI" panose="020B0502040204020203" pitchFamily="34" charset="0"/>
              </a:rPr>
              <a:t>[‘Age’] = 8 </a:t>
            </a:r>
          </a:p>
          <a:p>
            <a:pPr algn="l"/>
            <a:r>
              <a:rPr lang="en-US" sz="1050" dirty="0">
                <a:latin typeface="+mj-lt"/>
                <a:ea typeface="Segoe UI" panose="020B0502040204020203" pitchFamily="34" charset="0"/>
                <a:cs typeface="Segoe UI" panose="020B0502040204020203" pitchFamily="34" charset="0"/>
              </a:rPr>
              <a:t>print </a:t>
            </a:r>
            <a:r>
              <a:rPr lang="en-US" sz="1050" dirty="0" err="1">
                <a:latin typeface="+mj-lt"/>
                <a:ea typeface="Segoe UI" panose="020B0502040204020203" pitchFamily="34" charset="0"/>
                <a:cs typeface="Segoe UI" panose="020B0502040204020203" pitchFamily="34" charset="0"/>
              </a:rPr>
              <a:t>dict</a:t>
            </a:r>
            <a:r>
              <a:rPr lang="en-US" sz="1050" dirty="0">
                <a:latin typeface="+mj-lt"/>
                <a:ea typeface="Segoe UI" panose="020B0502040204020203" pitchFamily="34" charset="0"/>
                <a:cs typeface="Segoe UI" panose="020B0502040204020203" pitchFamily="34" charset="0"/>
              </a:rPr>
              <a:t>[‘Age’]</a:t>
            </a:r>
          </a:p>
        </p:txBody>
      </p:sp>
      <p:sp>
        <p:nvSpPr>
          <p:cNvPr id="3" name="TextBox 2"/>
          <p:cNvSpPr txBox="1"/>
          <p:nvPr/>
        </p:nvSpPr>
        <p:spPr>
          <a:xfrm>
            <a:off x="4799012" y="3434035"/>
            <a:ext cx="1828800" cy="276999"/>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Delete a dictionary</a:t>
            </a:r>
          </a:p>
        </p:txBody>
      </p:sp>
      <p:sp>
        <p:nvSpPr>
          <p:cNvPr id="21" name="TextBox 20"/>
          <p:cNvSpPr txBox="1"/>
          <p:nvPr/>
        </p:nvSpPr>
        <p:spPr>
          <a:xfrm>
            <a:off x="4885223" y="3659366"/>
            <a:ext cx="3952389" cy="253916"/>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err="1" smtClean="0">
                <a:latin typeface="+mj-lt"/>
                <a:ea typeface="Segoe UI" panose="020B0502040204020203" pitchFamily="34" charset="0"/>
                <a:cs typeface="Segoe UI" panose="020B0502040204020203" pitchFamily="34" charset="0"/>
              </a:rPr>
              <a:t>dict.clear</a:t>
            </a:r>
            <a:r>
              <a:rPr lang="en-US" sz="1050">
                <a:latin typeface="+mj-lt"/>
                <a:ea typeface="Segoe UI" panose="020B0502040204020203" pitchFamily="34" charset="0"/>
                <a:cs typeface="Segoe UI" panose="020B0502040204020203" pitchFamily="34" charset="0"/>
              </a:rPr>
              <a:t>()                  </a:t>
            </a:r>
            <a:r>
              <a:rPr lang="en-US" sz="1050">
                <a:solidFill>
                  <a:schemeClr val="accent1">
                    <a:lumMod val="75000"/>
                  </a:schemeClr>
                </a:solidFill>
                <a:latin typeface="+mj-lt"/>
                <a:ea typeface="Segoe UI" panose="020B0502040204020203" pitchFamily="34" charset="0"/>
                <a:cs typeface="Segoe UI" panose="020B0502040204020203" pitchFamily="34" charset="0"/>
              </a:rPr>
              <a:t> # clears the entire dictionary</a:t>
            </a:r>
          </a:p>
        </p:txBody>
      </p:sp>
      <p:sp>
        <p:nvSpPr>
          <p:cNvPr id="22" name="TextBox 21"/>
          <p:cNvSpPr txBox="1"/>
          <p:nvPr/>
        </p:nvSpPr>
        <p:spPr>
          <a:xfrm>
            <a:off x="4816019" y="4138167"/>
            <a:ext cx="2057400" cy="276999"/>
          </a:xfrm>
          <a:prstGeom prst="rect">
            <a:avLst/>
          </a:prstGeom>
          <a:noFill/>
        </p:spPr>
        <p:txBody>
          <a:bodyPr wrap="square" rtlCol="0">
            <a:spAutoFit/>
          </a:bodyPr>
          <a:lstStyle/>
          <a:p>
            <a:pPr algn="l">
              <a:buClr>
                <a:schemeClr val="bg2"/>
              </a:buClr>
            </a:pPr>
            <a:r>
              <a:rPr lang="en-US" sz="1200" b="1" smtClean="0">
                <a:latin typeface="+mj-lt"/>
                <a:ea typeface="Segoe UI" panose="020B0502040204020203" pitchFamily="34" charset="0"/>
                <a:cs typeface="Segoe UI" panose="020B0502040204020203" pitchFamily="34" charset="0"/>
              </a:rPr>
              <a:t>To </a:t>
            </a:r>
            <a:r>
              <a:rPr lang="en-US" sz="1200" b="1">
                <a:latin typeface="+mj-lt"/>
                <a:ea typeface="Segoe UI" panose="020B0502040204020203" pitchFamily="34" charset="0"/>
                <a:cs typeface="Segoe UI" panose="020B0502040204020203" pitchFamily="34" charset="0"/>
              </a:rPr>
              <a:t>find if a key is present</a:t>
            </a:r>
          </a:p>
        </p:txBody>
      </p:sp>
      <p:sp>
        <p:nvSpPr>
          <p:cNvPr id="23" name="TextBox 22"/>
          <p:cNvSpPr txBox="1"/>
          <p:nvPr/>
        </p:nvSpPr>
        <p:spPr>
          <a:xfrm>
            <a:off x="4885223" y="4403052"/>
            <a:ext cx="3952389" cy="415498"/>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err="1">
                <a:latin typeface="+mj-lt"/>
                <a:ea typeface="Segoe UI" panose="020B0502040204020203" pitchFamily="34" charset="0"/>
                <a:cs typeface="Segoe UI" panose="020B0502040204020203" pitchFamily="34" charset="0"/>
              </a:rPr>
              <a:t>dict.has_key</a:t>
            </a:r>
            <a:r>
              <a:rPr lang="en-US" sz="1050">
                <a:latin typeface="+mj-lt"/>
                <a:ea typeface="Segoe UI" panose="020B0502040204020203" pitchFamily="34" charset="0"/>
                <a:cs typeface="Segoe UI" panose="020B0502040204020203" pitchFamily="34" charset="0"/>
              </a:rPr>
              <a:t>(key)       </a:t>
            </a:r>
            <a:r>
              <a:rPr lang="en-US" sz="1050">
                <a:solidFill>
                  <a:schemeClr val="accent1">
                    <a:lumMod val="75000"/>
                  </a:schemeClr>
                </a:solidFill>
                <a:latin typeface="+mj-lt"/>
                <a:ea typeface="Segoe UI" panose="020B0502040204020203" pitchFamily="34" charset="0"/>
                <a:cs typeface="Segoe UI" panose="020B0502040204020203" pitchFamily="34" charset="0"/>
              </a:rPr>
              <a:t># returns True if the key is in dictionary else false</a:t>
            </a:r>
          </a:p>
        </p:txBody>
      </p:sp>
      <p:sp>
        <p:nvSpPr>
          <p:cNvPr id="25" name="TextBox 24"/>
          <p:cNvSpPr txBox="1"/>
          <p:nvPr/>
        </p:nvSpPr>
        <p:spPr>
          <a:xfrm>
            <a:off x="4903819" y="5314001"/>
            <a:ext cx="3952389" cy="253916"/>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err="1">
                <a:latin typeface="+mj-lt"/>
                <a:ea typeface="Segoe UI" panose="020B0502040204020203" pitchFamily="34" charset="0"/>
                <a:cs typeface="Segoe UI" panose="020B0502040204020203" pitchFamily="34" charset="0"/>
              </a:rPr>
              <a:t>dict.keys</a:t>
            </a:r>
            <a:r>
              <a:rPr lang="en-US" sz="1050">
                <a:latin typeface="+mj-lt"/>
                <a:ea typeface="Segoe UI" panose="020B0502040204020203" pitchFamily="34" charset="0"/>
                <a:cs typeface="Segoe UI" panose="020B0502040204020203" pitchFamily="34" charset="0"/>
              </a:rPr>
              <a:t>()                   </a:t>
            </a:r>
            <a:r>
              <a:rPr lang="en-US" sz="1050">
                <a:solidFill>
                  <a:schemeClr val="accent1">
                    <a:lumMod val="75000"/>
                  </a:schemeClr>
                </a:solidFill>
                <a:latin typeface="+mj-lt"/>
                <a:ea typeface="Segoe UI" panose="020B0502040204020203" pitchFamily="34" charset="0"/>
                <a:cs typeface="Segoe UI" panose="020B0502040204020203" pitchFamily="34" charset="0"/>
              </a:rPr>
              <a:t># returns all keys in the dictionary </a:t>
            </a:r>
          </a:p>
        </p:txBody>
      </p:sp>
      <p:sp>
        <p:nvSpPr>
          <p:cNvPr id="26" name="TextBox 25"/>
          <p:cNvSpPr txBox="1"/>
          <p:nvPr/>
        </p:nvSpPr>
        <p:spPr>
          <a:xfrm>
            <a:off x="4828493" y="5789981"/>
            <a:ext cx="2057400" cy="276999"/>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Get list of values</a:t>
            </a:r>
          </a:p>
        </p:txBody>
      </p:sp>
      <p:sp>
        <p:nvSpPr>
          <p:cNvPr id="27" name="TextBox 26"/>
          <p:cNvSpPr txBox="1"/>
          <p:nvPr/>
        </p:nvSpPr>
        <p:spPr>
          <a:xfrm>
            <a:off x="4885223" y="6030307"/>
            <a:ext cx="3952389" cy="253916"/>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err="1">
                <a:latin typeface="+mj-lt"/>
                <a:ea typeface="Segoe UI" panose="020B0502040204020203" pitchFamily="34" charset="0"/>
                <a:cs typeface="Segoe UI" panose="020B0502040204020203" pitchFamily="34" charset="0"/>
              </a:rPr>
              <a:t>dict.values</a:t>
            </a:r>
            <a:r>
              <a:rPr lang="en-US" sz="1050">
                <a:latin typeface="+mj-lt"/>
                <a:ea typeface="Segoe UI" panose="020B0502040204020203" pitchFamily="34" charset="0"/>
                <a:cs typeface="Segoe UI" panose="020B0502040204020203" pitchFamily="34" charset="0"/>
              </a:rPr>
              <a:t>()                </a:t>
            </a:r>
            <a:r>
              <a:rPr lang="en-US" sz="1050">
                <a:solidFill>
                  <a:schemeClr val="accent1">
                    <a:lumMod val="75000"/>
                  </a:schemeClr>
                </a:solidFill>
                <a:latin typeface="+mj-lt"/>
                <a:ea typeface="Segoe UI" panose="020B0502040204020203" pitchFamily="34" charset="0"/>
                <a:cs typeface="Segoe UI" panose="020B0502040204020203" pitchFamily="34" charset="0"/>
              </a:rPr>
              <a:t># returns values in the dictionary</a:t>
            </a:r>
          </a:p>
        </p:txBody>
      </p:sp>
      <p:sp>
        <p:nvSpPr>
          <p:cNvPr id="28" name="TextBox 27"/>
          <p:cNvSpPr txBox="1"/>
          <p:nvPr/>
        </p:nvSpPr>
        <p:spPr>
          <a:xfrm>
            <a:off x="4816019" y="5078087"/>
            <a:ext cx="2057400" cy="276999"/>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Get list of keys</a:t>
            </a:r>
          </a:p>
        </p:txBody>
      </p:sp>
      <p:sp>
        <p:nvSpPr>
          <p:cNvPr id="14" name="TextBox 13"/>
          <p:cNvSpPr txBox="1"/>
          <p:nvPr/>
        </p:nvSpPr>
        <p:spPr>
          <a:xfrm>
            <a:off x="379412" y="0"/>
            <a:ext cx="2743200" cy="261610"/>
          </a:xfrm>
          <a:prstGeom prst="rect">
            <a:avLst/>
          </a:prstGeom>
          <a:noFill/>
        </p:spPr>
        <p:txBody>
          <a:bodyPr wrap="square" rtlCol="0">
            <a:spAutoFit/>
          </a:bodyPr>
          <a:lstStyle/>
          <a:p>
            <a:endParaRPr lang="en-US">
              <a:latin typeface="+mj-lt"/>
            </a:endParaRPr>
          </a:p>
        </p:txBody>
      </p:sp>
      <p:sp>
        <p:nvSpPr>
          <p:cNvPr id="16" name="TextBox 15"/>
          <p:cNvSpPr txBox="1"/>
          <p:nvPr/>
        </p:nvSpPr>
        <p:spPr>
          <a:xfrm>
            <a:off x="4837763" y="1246181"/>
            <a:ext cx="4191001" cy="461665"/>
          </a:xfrm>
          <a:prstGeom prst="rect">
            <a:avLst/>
          </a:prstGeom>
          <a:noFill/>
        </p:spPr>
        <p:txBody>
          <a:bodyPr wrap="square" rtlCol="0">
            <a:spAutoFit/>
          </a:bodyPr>
          <a:lstStyle/>
          <a:p>
            <a:pPr algn="l">
              <a:buClr>
                <a:schemeClr val="bg2"/>
              </a:buClr>
            </a:pPr>
            <a:r>
              <a:rPr lang="en-US" sz="1200" smtClean="0">
                <a:latin typeface="+mj-lt"/>
                <a:ea typeface="Segoe UI" panose="020B0502040204020203" pitchFamily="34" charset="0"/>
                <a:cs typeface="Segoe UI" panose="020B0502040204020203" pitchFamily="34" charset="0"/>
              </a:rPr>
              <a:t>Dictionary </a:t>
            </a:r>
            <a:r>
              <a:rPr lang="en-US" sz="1200">
                <a:latin typeface="+mj-lt"/>
                <a:ea typeface="Segoe UI" panose="020B0502040204020203" pitchFamily="34" charset="0"/>
                <a:cs typeface="Segoe UI" panose="020B0502040204020203" pitchFamily="34" charset="0"/>
              </a:rPr>
              <a:t>can either be updated by adding a new key, value pair or changing value of existing key</a:t>
            </a:r>
          </a:p>
        </p:txBody>
      </p:sp>
      <p:sp>
        <p:nvSpPr>
          <p:cNvPr id="20" name="Content Placeholder 4"/>
          <p:cNvSpPr txBox="1">
            <a:spLocks/>
          </p:cNvSpPr>
          <p:nvPr/>
        </p:nvSpPr>
        <p:spPr>
          <a:xfrm>
            <a:off x="449423" y="1303532"/>
            <a:ext cx="4273389" cy="3497068"/>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Dictionaries are data structures which have key and value pairs enclosed within curly braces and </a:t>
            </a:r>
            <a:r>
              <a:rPr lang="en-US" b="0" kern="0" smtClean="0">
                <a:latin typeface="+mj-lt"/>
                <a:ea typeface="Segoe UI" panose="020B0502040204020203" pitchFamily="34" charset="0"/>
                <a:cs typeface="Segoe UI" panose="020B0502040204020203" pitchFamily="34" charset="0"/>
              </a:rPr>
              <a:t>are colon </a:t>
            </a:r>
            <a:r>
              <a:rPr lang="en-US" b="0" kern="0" smtClean="0">
                <a:latin typeface="+mj-lt"/>
                <a:ea typeface="Segoe UI" panose="020B0502040204020203" pitchFamily="34" charset="0"/>
                <a:cs typeface="Segoe UI" panose="020B0502040204020203" pitchFamily="34" charset="0"/>
              </a:rPr>
              <a:t>separated</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Keys are unique within the dictionary while values need not be</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Values can be of any data type but keys should be immutable data types that means it cannot be dynamic like lists</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Values in dictionary can be accessed by enclosing key within square brackets</a:t>
            </a:r>
          </a:p>
        </p:txBody>
      </p:sp>
      <p:sp>
        <p:nvSpPr>
          <p:cNvPr id="24" name="Title 1"/>
          <p:cNvSpPr txBox="1">
            <a:spLocks/>
          </p:cNvSpPr>
          <p:nvPr/>
        </p:nvSpPr>
        <p:spPr>
          <a:xfrm>
            <a:off x="684213" y="304800"/>
            <a:ext cx="8229599" cy="527408"/>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fontAlgn="auto">
              <a:spcAft>
                <a:spcPts val="0"/>
              </a:spcAft>
              <a:buClrTx/>
              <a:buFontTx/>
            </a:pPr>
            <a:r>
              <a:rPr lang="en-US" sz="2600">
                <a:ea typeface="Segoe UI" panose="020B0502040204020203" pitchFamily="34" charset="0"/>
                <a:cs typeface="Segoe UI" panose="020B0502040204020203" pitchFamily="34" charset="0"/>
              </a:rPr>
              <a:t>Dictionary stores a set of key/value pairs</a:t>
            </a:r>
            <a:endParaRPr lang="en-US" sz="2600">
              <a:latin typeface="+mj-lt"/>
              <a:ea typeface="Segoe UI" panose="020B0502040204020203" pitchFamily="34" charset="0"/>
              <a:cs typeface="Segoe UI" panose="020B0502040204020203" pitchFamily="34" charset="0"/>
            </a:endParaRPr>
          </a:p>
        </p:txBody>
      </p:sp>
      <p:sp>
        <p:nvSpPr>
          <p:cNvPr id="32" name="TextBox 31"/>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Data Structures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17</a:t>
            </a:fld>
            <a:endParaRPr lang="en-US">
              <a:latin typeface="Arial"/>
              <a:cs typeface="+mn-cs"/>
            </a:endParaRPr>
          </a:p>
        </p:txBody>
      </p:sp>
    </p:spTree>
    <p:extLst>
      <p:ext uri="{BB962C8B-B14F-4D97-AF65-F5344CB8AC3E}">
        <p14:creationId xmlns:p14="http://schemas.microsoft.com/office/powerpoint/2010/main" val="1291985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386991"/>
            <a:ext cx="8381999" cy="519715"/>
          </a:xfrm>
          <a:noFill/>
        </p:spPr>
        <p:txBody>
          <a:bodyPr/>
          <a:lstStyle/>
          <a:p>
            <a:r>
              <a:rPr lang="en-US" sz="2600">
                <a:solidFill>
                  <a:schemeClr val="bg2"/>
                </a:solidFill>
                <a:latin typeface="+mj-lt"/>
                <a:ea typeface="Segoe UI" panose="020B0502040204020203" pitchFamily="34" charset="0"/>
                <a:cs typeface="Segoe UI" panose="020B0502040204020203" pitchFamily="34" charset="0"/>
              </a:rPr>
              <a:t>Tuples are similar to lists but cannot be modified once created</a:t>
            </a:r>
          </a:p>
        </p:txBody>
      </p:sp>
      <p:sp>
        <p:nvSpPr>
          <p:cNvPr id="2" name="TextBox 1"/>
          <p:cNvSpPr txBox="1"/>
          <p:nvPr/>
        </p:nvSpPr>
        <p:spPr>
          <a:xfrm>
            <a:off x="4864326" y="1295400"/>
            <a:ext cx="3886200" cy="2031325"/>
          </a:xfrm>
          <a:prstGeom prst="rect">
            <a:avLst/>
          </a:prstGeom>
          <a:solidFill>
            <a:schemeClr val="bg1">
              <a:lumMod val="95000"/>
            </a:schemeClr>
          </a:solidFill>
          <a:ln>
            <a:solidFill>
              <a:schemeClr val="bg1">
                <a:lumMod val="75000"/>
              </a:schemeClr>
            </a:solidFill>
          </a:ln>
        </p:spPr>
        <p:txBody>
          <a:bodyPr wrap="square" rtlCol="0">
            <a:spAutoFit/>
          </a:bodyPr>
          <a:lstStyle/>
          <a:p>
            <a:pPr algn="l" eaLnBrk="1" fontAlgn="auto" hangingPunct="1">
              <a:spcBef>
                <a:spcPts val="0"/>
              </a:spcBef>
              <a:spcAft>
                <a:spcPts val="0"/>
              </a:spcAft>
              <a:defRPr/>
            </a:pPr>
            <a:r>
              <a:rPr lang="en-US" sz="1050" dirty="0">
                <a:latin typeface="+mj-lt"/>
                <a:ea typeface="Segoe UI" panose="020B0502040204020203" pitchFamily="34" charset="0"/>
                <a:cs typeface="Calibri" panose="020F0502020204030204" pitchFamily="34" charset="0"/>
              </a:rPr>
              <a:t>t = 12345, 54321, 'hello!' </a:t>
            </a:r>
          </a:p>
          <a:p>
            <a:pPr algn="l" eaLnBrk="1" fontAlgn="auto" hangingPunct="1">
              <a:spcBef>
                <a:spcPts val="0"/>
              </a:spcBef>
              <a:spcAft>
                <a:spcPts val="0"/>
              </a:spcAft>
              <a:defRPr/>
            </a:pPr>
            <a:endParaRPr lang="en-US" sz="1050" dirty="0">
              <a:latin typeface="+mj-lt"/>
              <a:ea typeface="Segoe UI" panose="020B0502040204020203" pitchFamily="34" charset="0"/>
              <a:cs typeface="Calibri" panose="020F0502020204030204" pitchFamily="34" charset="0"/>
            </a:endParaRPr>
          </a:p>
          <a:p>
            <a:pPr algn="l" eaLnBrk="1" fontAlgn="auto" hangingPunct="1">
              <a:spcBef>
                <a:spcPts val="0"/>
              </a:spcBef>
              <a:spcAft>
                <a:spcPts val="0"/>
              </a:spcAft>
              <a:defRPr/>
            </a:pPr>
            <a:r>
              <a:rPr lang="en-US" sz="1050" dirty="0">
                <a:latin typeface="+mj-lt"/>
                <a:ea typeface="Segoe UI" panose="020B0502040204020203" pitchFamily="34" charset="0"/>
                <a:cs typeface="Calibri" panose="020F0502020204030204" pitchFamily="34" charset="0"/>
              </a:rPr>
              <a:t>t[0] </a:t>
            </a:r>
            <a:r>
              <a:rPr lang="en-US" sz="1050" dirty="0" smtClean="0">
                <a:latin typeface="+mj-lt"/>
                <a:ea typeface="Segoe UI" panose="020B0502040204020203" pitchFamily="34" charset="0"/>
                <a:cs typeface="Calibri" panose="020F0502020204030204" pitchFamily="34" charset="0"/>
              </a:rPr>
              <a:t>a</a:t>
            </a:r>
            <a:endParaRPr lang="en-US" sz="1050" dirty="0">
              <a:latin typeface="+mj-lt"/>
              <a:ea typeface="Segoe UI" panose="020B0502040204020203" pitchFamily="34" charset="0"/>
              <a:cs typeface="Calibri" panose="020F0502020204030204" pitchFamily="34" charset="0"/>
            </a:endParaRPr>
          </a:p>
          <a:p>
            <a:pPr algn="l" eaLnBrk="1" fontAlgn="auto" hangingPunct="1">
              <a:spcBef>
                <a:spcPts val="0"/>
              </a:spcBef>
              <a:spcAft>
                <a:spcPts val="0"/>
              </a:spcAft>
              <a:defRPr/>
            </a:pPr>
            <a:r>
              <a:rPr lang="en-US" sz="1050" dirty="0">
                <a:solidFill>
                  <a:schemeClr val="accent1">
                    <a:lumMod val="75000"/>
                  </a:schemeClr>
                </a:solidFill>
                <a:latin typeface="+mj-lt"/>
                <a:ea typeface="Segoe UI" panose="020B0502040204020203" pitchFamily="34" charset="0"/>
                <a:cs typeface="Calibri" panose="020F0502020204030204" pitchFamily="34" charset="0"/>
              </a:rPr>
              <a:t># Output : 12345 </a:t>
            </a:r>
          </a:p>
          <a:p>
            <a:pPr algn="l" eaLnBrk="1" fontAlgn="auto" hangingPunct="1">
              <a:spcBef>
                <a:spcPts val="0"/>
              </a:spcBef>
              <a:spcAft>
                <a:spcPts val="0"/>
              </a:spcAft>
              <a:defRPr/>
            </a:pPr>
            <a:r>
              <a:rPr lang="en-US" sz="1050" dirty="0">
                <a:latin typeface="+mj-lt"/>
                <a:ea typeface="Segoe UI" panose="020B0502040204020203" pitchFamily="34" charset="0"/>
                <a:cs typeface="Calibri" panose="020F0502020204030204" pitchFamily="34" charset="0"/>
              </a:rPr>
              <a:t> </a:t>
            </a:r>
            <a:endParaRPr lang="en-US" sz="1050" dirty="0">
              <a:solidFill>
                <a:schemeClr val="accent1">
                  <a:lumMod val="75000"/>
                </a:schemeClr>
              </a:solidFill>
              <a:latin typeface="+mj-lt"/>
              <a:ea typeface="Segoe UI" panose="020B0502040204020203" pitchFamily="34" charset="0"/>
              <a:cs typeface="Calibri" panose="020F0502020204030204" pitchFamily="34" charset="0"/>
            </a:endParaRPr>
          </a:p>
          <a:p>
            <a:pPr algn="l" eaLnBrk="1" fontAlgn="auto" hangingPunct="1">
              <a:spcBef>
                <a:spcPts val="0"/>
              </a:spcBef>
              <a:spcAft>
                <a:spcPts val="0"/>
              </a:spcAft>
              <a:defRPr/>
            </a:pPr>
            <a:r>
              <a:rPr lang="en-US" sz="1050" dirty="0">
                <a:solidFill>
                  <a:schemeClr val="accent1">
                    <a:lumMod val="75000"/>
                  </a:schemeClr>
                </a:solidFill>
                <a:latin typeface="+mj-lt"/>
                <a:ea typeface="Segoe UI" panose="020B0502040204020203" pitchFamily="34" charset="0"/>
                <a:cs typeface="Calibri" panose="020F0502020204030204" pitchFamily="34" charset="0"/>
              </a:rPr>
              <a:t># Tuples may be nested: </a:t>
            </a:r>
          </a:p>
          <a:p>
            <a:pPr algn="l" eaLnBrk="1" fontAlgn="auto" hangingPunct="1">
              <a:spcBef>
                <a:spcPts val="0"/>
              </a:spcBef>
              <a:spcAft>
                <a:spcPts val="0"/>
              </a:spcAft>
              <a:defRPr/>
            </a:pPr>
            <a:r>
              <a:rPr lang="en-US" sz="1050" dirty="0">
                <a:latin typeface="+mj-lt"/>
                <a:ea typeface="Segoe UI" panose="020B0502040204020203" pitchFamily="34" charset="0"/>
                <a:cs typeface="Calibri" panose="020F0502020204030204" pitchFamily="34" charset="0"/>
              </a:rPr>
              <a:t>u = t, (1, 2, 3, 4, 5)</a:t>
            </a:r>
          </a:p>
          <a:p>
            <a:pPr algn="l" eaLnBrk="1" fontAlgn="auto" hangingPunct="1">
              <a:spcBef>
                <a:spcPts val="0"/>
              </a:spcBef>
              <a:spcAft>
                <a:spcPts val="0"/>
              </a:spcAft>
              <a:defRPr/>
            </a:pPr>
            <a:r>
              <a:rPr lang="en-US" sz="1050" dirty="0">
                <a:latin typeface="+mj-lt"/>
                <a:ea typeface="Segoe UI" panose="020B0502040204020203" pitchFamily="34" charset="0"/>
                <a:cs typeface="Calibri" panose="020F0502020204030204" pitchFamily="34" charset="0"/>
              </a:rPr>
              <a:t>print </a:t>
            </a:r>
            <a:r>
              <a:rPr lang="en-US" sz="1050" dirty="0" smtClean="0">
                <a:latin typeface="+mj-lt"/>
                <a:ea typeface="Segoe UI" panose="020B0502040204020203" pitchFamily="34" charset="0"/>
                <a:cs typeface="Calibri" panose="020F0502020204030204" pitchFamily="34" charset="0"/>
              </a:rPr>
              <a:t>(u)</a:t>
            </a:r>
            <a:endParaRPr lang="en-US" sz="1050" dirty="0">
              <a:latin typeface="+mj-lt"/>
              <a:ea typeface="Segoe UI" panose="020B0502040204020203" pitchFamily="34" charset="0"/>
              <a:cs typeface="Calibri" panose="020F0502020204030204" pitchFamily="34" charset="0"/>
            </a:endParaRPr>
          </a:p>
          <a:p>
            <a:pPr algn="l" eaLnBrk="1" fontAlgn="auto" hangingPunct="1">
              <a:spcBef>
                <a:spcPts val="0"/>
              </a:spcBef>
              <a:spcAft>
                <a:spcPts val="0"/>
              </a:spcAft>
              <a:defRPr/>
            </a:pPr>
            <a:r>
              <a:rPr lang="en-US" sz="1050" dirty="0">
                <a:solidFill>
                  <a:schemeClr val="accent1">
                    <a:lumMod val="75000"/>
                  </a:schemeClr>
                </a:solidFill>
                <a:latin typeface="+mj-lt"/>
                <a:ea typeface="Segoe UI" panose="020B0502040204020203" pitchFamily="34" charset="0"/>
                <a:cs typeface="Calibri" panose="020F0502020204030204" pitchFamily="34" charset="0"/>
              </a:rPr>
              <a:t># Output : ((12345, 54321, 'hello!'), (1, 2, 3, 4, 5))</a:t>
            </a:r>
          </a:p>
          <a:p>
            <a:pPr algn="l" eaLnBrk="1" fontAlgn="auto" hangingPunct="1">
              <a:spcBef>
                <a:spcPts val="0"/>
              </a:spcBef>
              <a:spcAft>
                <a:spcPts val="0"/>
              </a:spcAft>
              <a:defRPr/>
            </a:pPr>
            <a:endParaRPr lang="en-US" sz="1050" dirty="0">
              <a:latin typeface="+mj-lt"/>
              <a:ea typeface="Segoe UI" panose="020B0502040204020203" pitchFamily="34" charset="0"/>
              <a:cs typeface="Calibri" panose="020F0502020204030204" pitchFamily="34" charset="0"/>
            </a:endParaRPr>
          </a:p>
          <a:p>
            <a:pPr algn="l" eaLnBrk="1" fontAlgn="auto" hangingPunct="1">
              <a:spcBef>
                <a:spcPts val="0"/>
              </a:spcBef>
              <a:spcAft>
                <a:spcPts val="0"/>
              </a:spcAft>
              <a:defRPr/>
            </a:pPr>
            <a:r>
              <a:rPr lang="en-US" sz="1050" dirty="0">
                <a:latin typeface="+mj-lt"/>
                <a:ea typeface="Segoe UI" panose="020B0502040204020203" pitchFamily="34" charset="0"/>
                <a:cs typeface="Calibri" panose="020F0502020204030204" pitchFamily="34" charset="0"/>
              </a:rPr>
              <a:t>singleton = 'hello’,</a:t>
            </a:r>
            <a:r>
              <a:rPr lang="en-US" sz="1050" dirty="0">
                <a:solidFill>
                  <a:schemeClr val="accent1">
                    <a:lumMod val="75000"/>
                  </a:schemeClr>
                </a:solidFill>
                <a:latin typeface="+mj-lt"/>
                <a:ea typeface="Segoe UI" panose="020B0502040204020203" pitchFamily="34" charset="0"/>
                <a:cs typeface="Calibri" panose="020F0502020204030204" pitchFamily="34" charset="0"/>
              </a:rPr>
              <a:t>  # &lt;-- note trailing comma</a:t>
            </a:r>
          </a:p>
          <a:p>
            <a:pPr algn="l" eaLnBrk="1" fontAlgn="auto" hangingPunct="1">
              <a:spcBef>
                <a:spcPts val="0"/>
              </a:spcBef>
              <a:spcAft>
                <a:spcPts val="0"/>
              </a:spcAft>
              <a:defRPr/>
            </a:pPr>
            <a:r>
              <a:rPr lang="en-US" sz="1050" dirty="0">
                <a:latin typeface="+mj-lt"/>
                <a:ea typeface="Segoe UI" panose="020B0502040204020203" pitchFamily="34" charset="0"/>
                <a:cs typeface="Calibri" panose="020F0502020204030204" pitchFamily="34" charset="0"/>
              </a:rPr>
              <a:t>print </a:t>
            </a:r>
            <a:r>
              <a:rPr lang="en-US" sz="1050" dirty="0" smtClean="0">
                <a:latin typeface="+mj-lt"/>
                <a:ea typeface="Segoe UI" panose="020B0502040204020203" pitchFamily="34" charset="0"/>
                <a:cs typeface="Calibri" panose="020F0502020204030204" pitchFamily="34" charset="0"/>
              </a:rPr>
              <a:t>(singleton)</a:t>
            </a:r>
            <a:endParaRPr lang="en-US" sz="1050" dirty="0">
              <a:latin typeface="+mj-lt"/>
              <a:ea typeface="Segoe UI" panose="020B0502040204020203" pitchFamily="34" charset="0"/>
              <a:cs typeface="Calibri" panose="020F0502020204030204" pitchFamily="34" charset="0"/>
            </a:endParaRPr>
          </a:p>
        </p:txBody>
      </p:sp>
      <p:sp>
        <p:nvSpPr>
          <p:cNvPr id="8" name="TextBox 7"/>
          <p:cNvSpPr txBox="1"/>
          <p:nvPr/>
        </p:nvSpPr>
        <p:spPr>
          <a:xfrm>
            <a:off x="4864326" y="3715419"/>
            <a:ext cx="3886200" cy="2031325"/>
          </a:xfrm>
          <a:prstGeom prst="rect">
            <a:avLst/>
          </a:prstGeom>
          <a:solidFill>
            <a:schemeClr val="bg1">
              <a:lumMod val="95000"/>
            </a:schemeClr>
          </a:solidFill>
          <a:ln>
            <a:solidFill>
              <a:schemeClr val="bg1">
                <a:lumMod val="75000"/>
              </a:schemeClr>
            </a:solidFill>
          </a:ln>
        </p:spPr>
        <p:txBody>
          <a:bodyPr wrap="square" rtlCol="0">
            <a:spAutoFit/>
          </a:bodyPr>
          <a:lstStyle/>
          <a:p>
            <a:pPr algn="l" eaLnBrk="1" fontAlgn="auto" hangingPunct="1">
              <a:spcBef>
                <a:spcPts val="0"/>
              </a:spcBef>
              <a:spcAft>
                <a:spcPts val="0"/>
              </a:spcAft>
              <a:defRPr/>
            </a:pPr>
            <a:r>
              <a:rPr lang="en-US" sz="1050" smtClean="0">
                <a:solidFill>
                  <a:schemeClr val="accent1">
                    <a:lumMod val="75000"/>
                  </a:schemeClr>
                </a:solidFill>
                <a:latin typeface="+mj-lt"/>
                <a:ea typeface="Segoe UI" panose="020B0502040204020203" pitchFamily="34" charset="0"/>
                <a:cs typeface="Calibri" panose="020F0502020204030204" pitchFamily="34" charset="0"/>
              </a:rPr>
              <a:t># </a:t>
            </a:r>
            <a:r>
              <a:rPr lang="en-US" sz="1050">
                <a:solidFill>
                  <a:schemeClr val="accent1">
                    <a:lumMod val="75000"/>
                  </a:schemeClr>
                </a:solidFill>
                <a:latin typeface="+mj-lt"/>
                <a:ea typeface="Segoe UI" panose="020B0502040204020203" pitchFamily="34" charset="0"/>
                <a:cs typeface="Calibri" panose="020F0502020204030204" pitchFamily="34" charset="0"/>
              </a:rPr>
              <a:t>Tuples are immutable:</a:t>
            </a:r>
          </a:p>
          <a:p>
            <a:pPr algn="l" eaLnBrk="1" fontAlgn="auto" hangingPunct="1">
              <a:spcBef>
                <a:spcPts val="0"/>
              </a:spcBef>
              <a:spcAft>
                <a:spcPts val="0"/>
              </a:spcAft>
              <a:defRPr/>
            </a:pPr>
            <a:r>
              <a:rPr lang="en-US" sz="1050">
                <a:latin typeface="+mj-lt"/>
                <a:ea typeface="Segoe UI" panose="020B0502040204020203" pitchFamily="34" charset="0"/>
                <a:cs typeface="Calibri" panose="020F0502020204030204" pitchFamily="34" charset="0"/>
              </a:rPr>
              <a:t>t[0] = 88888 </a:t>
            </a:r>
          </a:p>
          <a:p>
            <a:pPr algn="l" eaLnBrk="1" fontAlgn="auto" hangingPunct="1">
              <a:spcBef>
                <a:spcPts val="0"/>
              </a:spcBef>
              <a:spcAft>
                <a:spcPts val="0"/>
              </a:spcAft>
              <a:defRPr/>
            </a:pPr>
            <a:endParaRPr lang="en-US" sz="1050" smtClean="0">
              <a:solidFill>
                <a:schemeClr val="accent1">
                  <a:lumMod val="75000"/>
                </a:schemeClr>
              </a:solidFill>
              <a:latin typeface="+mj-lt"/>
              <a:ea typeface="Segoe UI" panose="020B0502040204020203" pitchFamily="34" charset="0"/>
              <a:cs typeface="Calibri" panose="020F0502020204030204" pitchFamily="34" charset="0"/>
            </a:endParaRPr>
          </a:p>
          <a:p>
            <a:pPr algn="l" eaLnBrk="1" fontAlgn="auto" hangingPunct="1">
              <a:spcBef>
                <a:spcPts val="0"/>
              </a:spcBef>
              <a:spcAft>
                <a:spcPts val="0"/>
              </a:spcAft>
              <a:defRPr/>
            </a:pPr>
            <a:endParaRPr lang="en-US" sz="1050">
              <a:solidFill>
                <a:schemeClr val="accent1">
                  <a:lumMod val="75000"/>
                </a:schemeClr>
              </a:solidFill>
              <a:latin typeface="+mj-lt"/>
              <a:ea typeface="Segoe UI" panose="020B0502040204020203" pitchFamily="34" charset="0"/>
              <a:cs typeface="Calibri" panose="020F0502020204030204" pitchFamily="34" charset="0"/>
            </a:endParaRPr>
          </a:p>
          <a:p>
            <a:pPr algn="l" eaLnBrk="1" fontAlgn="auto" hangingPunct="1">
              <a:spcBef>
                <a:spcPts val="0"/>
              </a:spcBef>
              <a:spcAft>
                <a:spcPts val="0"/>
              </a:spcAft>
              <a:defRPr/>
            </a:pPr>
            <a:r>
              <a:rPr lang="en-US" sz="1050">
                <a:solidFill>
                  <a:schemeClr val="accent1">
                    <a:lumMod val="75000"/>
                  </a:schemeClr>
                </a:solidFill>
                <a:latin typeface="+mj-lt"/>
                <a:ea typeface="Segoe UI" panose="020B0502040204020203" pitchFamily="34" charset="0"/>
                <a:cs typeface="Calibri" panose="020F0502020204030204" pitchFamily="34" charset="0"/>
              </a:rPr>
              <a:t># Output :</a:t>
            </a:r>
          </a:p>
          <a:p>
            <a:pPr algn="l" eaLnBrk="1" fontAlgn="auto" hangingPunct="1">
              <a:spcBef>
                <a:spcPts val="0"/>
              </a:spcBef>
              <a:spcAft>
                <a:spcPts val="0"/>
              </a:spcAft>
              <a:defRPr/>
            </a:pPr>
            <a:r>
              <a:rPr lang="en-US" sz="1050" err="1">
                <a:solidFill>
                  <a:schemeClr val="accent1">
                    <a:lumMod val="75000"/>
                  </a:schemeClr>
                </a:solidFill>
                <a:latin typeface="+mj-lt"/>
                <a:ea typeface="Segoe UI" panose="020B0502040204020203" pitchFamily="34" charset="0"/>
                <a:cs typeface="Calibri" panose="020F0502020204030204" pitchFamily="34" charset="0"/>
              </a:rPr>
              <a:t>Traceback</a:t>
            </a:r>
            <a:r>
              <a:rPr lang="en-US" sz="1050">
                <a:solidFill>
                  <a:schemeClr val="accent1">
                    <a:lumMod val="75000"/>
                  </a:schemeClr>
                </a:solidFill>
                <a:latin typeface="+mj-lt"/>
                <a:ea typeface="Segoe UI" panose="020B0502040204020203" pitchFamily="34" charset="0"/>
                <a:cs typeface="Calibri" panose="020F0502020204030204" pitchFamily="34" charset="0"/>
              </a:rPr>
              <a:t> (most recent call last):</a:t>
            </a:r>
          </a:p>
          <a:p>
            <a:pPr algn="l" eaLnBrk="1" fontAlgn="auto" hangingPunct="1">
              <a:spcBef>
                <a:spcPts val="0"/>
              </a:spcBef>
              <a:spcAft>
                <a:spcPts val="0"/>
              </a:spcAft>
              <a:defRPr/>
            </a:pPr>
            <a:r>
              <a:rPr lang="en-US" sz="1050">
                <a:solidFill>
                  <a:schemeClr val="accent1">
                    <a:lumMod val="75000"/>
                  </a:schemeClr>
                </a:solidFill>
                <a:latin typeface="+mj-lt"/>
                <a:ea typeface="Segoe UI" panose="020B0502040204020203" pitchFamily="34" charset="0"/>
                <a:cs typeface="Calibri" panose="020F0502020204030204" pitchFamily="34" charset="0"/>
              </a:rPr>
              <a:t> File "&lt;</a:t>
            </a:r>
            <a:r>
              <a:rPr lang="en-US" sz="1050" err="1">
                <a:solidFill>
                  <a:schemeClr val="accent1">
                    <a:lumMod val="75000"/>
                  </a:schemeClr>
                </a:solidFill>
                <a:latin typeface="+mj-lt"/>
                <a:ea typeface="Segoe UI" panose="020B0502040204020203" pitchFamily="34" charset="0"/>
                <a:cs typeface="Calibri" panose="020F0502020204030204" pitchFamily="34" charset="0"/>
              </a:rPr>
              <a:t>stdin</a:t>
            </a:r>
            <a:r>
              <a:rPr lang="en-US" sz="1050">
                <a:solidFill>
                  <a:schemeClr val="accent1">
                    <a:lumMod val="75000"/>
                  </a:schemeClr>
                </a:solidFill>
                <a:latin typeface="+mj-lt"/>
                <a:ea typeface="Segoe UI" panose="020B0502040204020203" pitchFamily="34" charset="0"/>
                <a:cs typeface="Calibri" panose="020F0502020204030204" pitchFamily="34" charset="0"/>
              </a:rPr>
              <a:t>&gt;", line 1, in &lt;module&gt;</a:t>
            </a:r>
          </a:p>
          <a:p>
            <a:pPr algn="l" eaLnBrk="1" fontAlgn="auto" hangingPunct="1">
              <a:spcBef>
                <a:spcPts val="0"/>
              </a:spcBef>
              <a:spcAft>
                <a:spcPts val="0"/>
              </a:spcAft>
              <a:defRPr/>
            </a:pPr>
            <a:r>
              <a:rPr lang="en-US" sz="1050">
                <a:solidFill>
                  <a:schemeClr val="accent1">
                    <a:lumMod val="75000"/>
                  </a:schemeClr>
                </a:solidFill>
                <a:latin typeface="+mj-lt"/>
                <a:ea typeface="Segoe UI" panose="020B0502040204020203" pitchFamily="34" charset="0"/>
                <a:cs typeface="Calibri" panose="020F0502020204030204" pitchFamily="34" charset="0"/>
              </a:rPr>
              <a:t> Type Error: 'tuple' object does not support item assignment</a:t>
            </a:r>
            <a:r>
              <a:rPr lang="en-US" sz="1050">
                <a:latin typeface="+mj-lt"/>
                <a:ea typeface="Segoe UI" panose="020B0502040204020203" pitchFamily="34" charset="0"/>
                <a:cs typeface="Calibri" panose="020F0502020204030204" pitchFamily="34" charset="0"/>
              </a:rPr>
              <a:t> </a:t>
            </a:r>
          </a:p>
          <a:p>
            <a:pPr algn="l" eaLnBrk="1" fontAlgn="auto" hangingPunct="1">
              <a:spcBef>
                <a:spcPts val="0"/>
              </a:spcBef>
              <a:spcAft>
                <a:spcPts val="0"/>
              </a:spcAft>
              <a:defRPr/>
            </a:pPr>
            <a:endParaRPr lang="en-US" sz="1050">
              <a:latin typeface="+mj-lt"/>
              <a:ea typeface="Segoe UI" panose="020B0502040204020203" pitchFamily="34" charset="0"/>
              <a:cs typeface="Calibri" panose="020F0502020204030204" pitchFamily="34" charset="0"/>
            </a:endParaRPr>
          </a:p>
          <a:p>
            <a:pPr algn="l" eaLnBrk="1" fontAlgn="auto" hangingPunct="1">
              <a:spcBef>
                <a:spcPts val="0"/>
              </a:spcBef>
              <a:spcAft>
                <a:spcPts val="0"/>
              </a:spcAft>
              <a:defRPr/>
            </a:pPr>
            <a:endParaRPr lang="en-US" sz="1050">
              <a:latin typeface="+mj-lt"/>
              <a:ea typeface="Segoe UI" panose="020B0502040204020203" pitchFamily="34" charset="0"/>
              <a:cs typeface="Calibri" panose="020F0502020204030204" pitchFamily="34" charset="0"/>
            </a:endParaRPr>
          </a:p>
          <a:p>
            <a:pPr algn="l" eaLnBrk="1" fontAlgn="auto" hangingPunct="1">
              <a:spcBef>
                <a:spcPts val="0"/>
              </a:spcBef>
              <a:spcAft>
                <a:spcPts val="0"/>
              </a:spcAft>
              <a:defRPr/>
            </a:pPr>
            <a:r>
              <a:rPr lang="en-US" sz="1050">
                <a:solidFill>
                  <a:schemeClr val="accent1">
                    <a:lumMod val="75000"/>
                  </a:schemeClr>
                </a:solidFill>
                <a:latin typeface="+mj-lt"/>
                <a:ea typeface="Segoe UI" panose="020B0502040204020203" pitchFamily="34" charset="0"/>
                <a:cs typeface="Calibri" panose="020F0502020204030204" pitchFamily="34" charset="0"/>
              </a:rPr>
              <a:t># but they can contain mutable objects:</a:t>
            </a:r>
          </a:p>
          <a:p>
            <a:pPr algn="l" eaLnBrk="1" fontAlgn="auto" hangingPunct="1">
              <a:spcBef>
                <a:spcPts val="0"/>
              </a:spcBef>
              <a:spcAft>
                <a:spcPts val="0"/>
              </a:spcAft>
              <a:defRPr/>
            </a:pPr>
            <a:r>
              <a:rPr lang="en-US" sz="1050">
                <a:latin typeface="+mj-lt"/>
                <a:ea typeface="Segoe UI" panose="020B0502040204020203" pitchFamily="34" charset="0"/>
                <a:cs typeface="Calibri" panose="020F0502020204030204" pitchFamily="34" charset="0"/>
              </a:rPr>
              <a:t>v = ([1, 2, 3], [3, 2, 1]) </a:t>
            </a:r>
          </a:p>
        </p:txBody>
      </p:sp>
      <p:sp>
        <p:nvSpPr>
          <p:cNvPr id="6" name="TextBox 5"/>
          <p:cNvSpPr txBox="1"/>
          <p:nvPr/>
        </p:nvSpPr>
        <p:spPr>
          <a:xfrm>
            <a:off x="379412" y="0"/>
            <a:ext cx="2743200" cy="261610"/>
          </a:xfrm>
          <a:prstGeom prst="rect">
            <a:avLst/>
          </a:prstGeom>
          <a:noFill/>
        </p:spPr>
        <p:txBody>
          <a:bodyPr wrap="square" rtlCol="0">
            <a:spAutoFit/>
          </a:bodyPr>
          <a:lstStyle/>
          <a:p>
            <a:endParaRPr lang="en-US">
              <a:latin typeface="+mj-lt"/>
            </a:endParaRPr>
          </a:p>
        </p:txBody>
      </p:sp>
      <p:sp>
        <p:nvSpPr>
          <p:cNvPr id="9" name="Content Placeholder 2"/>
          <p:cNvSpPr txBox="1">
            <a:spLocks/>
          </p:cNvSpPr>
          <p:nvPr/>
        </p:nvSpPr>
        <p:spPr>
          <a:xfrm>
            <a:off x="490538" y="1269504"/>
            <a:ext cx="3699494" cy="4270411"/>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Tuples are sequence of Python objects enclosed within parenthesis </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Parenthesis is optional but its good practice to use it</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Elements in tuples can be accessed similar to lists using index values enclosed within square brackets</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Tuple is immutable which means its values cannot be modified directly</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Individual items in tuple can not be deleted where as whole tuple can be deleted </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Basic operations like </a:t>
            </a:r>
            <a:r>
              <a:rPr lang="en-US" b="0" kern="0" err="1" smtClean="0">
                <a:latin typeface="+mj-lt"/>
                <a:ea typeface="Segoe UI" panose="020B0502040204020203" pitchFamily="34" charset="0"/>
                <a:cs typeface="Segoe UI" panose="020B0502040204020203" pitchFamily="34" charset="0"/>
              </a:rPr>
              <a:t>len</a:t>
            </a:r>
            <a:r>
              <a:rPr lang="en-US" b="0" kern="0" smtClean="0">
                <a:latin typeface="+mj-lt"/>
                <a:ea typeface="Segoe UI" panose="020B0502040204020203" pitchFamily="34" charset="0"/>
                <a:cs typeface="Segoe UI" panose="020B0502040204020203" pitchFamily="34" charset="0"/>
              </a:rPr>
              <a:t>(), concatenate , repetition , looping can be applied on tuples similar to lists</a:t>
            </a:r>
            <a:endParaRPr lang="en-US" b="0" kern="0">
              <a:latin typeface="+mj-lt"/>
              <a:ea typeface="Segoe UI" panose="020B0502040204020203" pitchFamily="34" charset="0"/>
              <a:cs typeface="Segoe UI" panose="020B0502040204020203" pitchFamily="34" charset="0"/>
            </a:endParaRPr>
          </a:p>
        </p:txBody>
      </p:sp>
      <p:sp>
        <p:nvSpPr>
          <p:cNvPr id="13" name="TextBox 12"/>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Data Structures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18</a:t>
            </a:fld>
            <a:endParaRPr lang="en-US">
              <a:latin typeface="Arial"/>
              <a:cs typeface="+mn-cs"/>
            </a:endParaRPr>
          </a:p>
        </p:txBody>
      </p:sp>
    </p:spTree>
    <p:extLst>
      <p:ext uri="{BB962C8B-B14F-4D97-AF65-F5344CB8AC3E}">
        <p14:creationId xmlns:p14="http://schemas.microsoft.com/office/powerpoint/2010/main" val="3677653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6356978"/>
              </p:ext>
            </p:extLst>
          </p:nvPr>
        </p:nvGraphicFramePr>
        <p:xfrm>
          <a:off x="820377" y="1447800"/>
          <a:ext cx="8245836" cy="5064760"/>
        </p:xfrm>
        <a:graphic>
          <a:graphicData uri="http://schemas.openxmlformats.org/drawingml/2006/table">
            <a:tbl>
              <a:tblPr firstRow="1" bandRow="1">
                <a:tableStyleId>{5940675A-B579-460E-94D1-54222C63F5DA}</a:tableStyleId>
              </a:tblPr>
              <a:tblGrid>
                <a:gridCol w="3662320"/>
                <a:gridCol w="4583516"/>
              </a:tblGrid>
              <a:tr h="370840">
                <a:tc>
                  <a:txBody>
                    <a:bodyPr/>
                    <a:lstStyle/>
                    <a:p>
                      <a:pPr algn="ctr"/>
                      <a:r>
                        <a:rPr lang="en-US" sz="1800" dirty="0" smtClean="0"/>
                        <a:t>Sections</a:t>
                      </a:r>
                      <a:endParaRPr lang="en-US" sz="1800" dirty="0"/>
                    </a:p>
                  </a:txBody>
                  <a:tcPr>
                    <a:solidFill>
                      <a:schemeClr val="bg1">
                        <a:lumMod val="75000"/>
                      </a:schemeClr>
                    </a:solidFill>
                  </a:tcPr>
                </a:tc>
                <a:tc>
                  <a:txBody>
                    <a:bodyPr/>
                    <a:lstStyle/>
                    <a:p>
                      <a:pPr algn="ctr"/>
                      <a:r>
                        <a:rPr lang="en-US" sz="1800" smtClean="0"/>
                        <a:t>Topics</a:t>
                      </a:r>
                      <a:endParaRPr lang="en-US" sz="1800"/>
                    </a:p>
                  </a:txBody>
                  <a:tcPr>
                    <a:solidFill>
                      <a:schemeClr val="bg1">
                        <a:lumMod val="75000"/>
                      </a:schemeClr>
                    </a:solidFill>
                  </a:tcPr>
                </a:tc>
              </a:tr>
              <a:tr h="772160">
                <a:tc>
                  <a:txBody>
                    <a:bodyPr/>
                    <a:lstStyle/>
                    <a:p>
                      <a:r>
                        <a:rPr lang="en-US" sz="1400" smtClean="0"/>
                        <a:t>Introduction</a:t>
                      </a:r>
                      <a:r>
                        <a:rPr lang="en-US" sz="1400" baseline="0" smtClean="0"/>
                        <a:t> to Python</a:t>
                      </a:r>
                      <a:endParaRPr lang="en-US" sz="1400"/>
                    </a:p>
                  </a:txBody>
                  <a:tcPr anchor="ctr"/>
                </a:tc>
                <a:tc>
                  <a:txBody>
                    <a:bodyPr/>
                    <a:lstStyle/>
                    <a:p>
                      <a:pPr marL="285750" indent="-285750">
                        <a:buFont typeface="Courier New" panose="02070309020205020404" pitchFamily="49" charset="0"/>
                        <a:buChar char="o"/>
                      </a:pPr>
                      <a:r>
                        <a:rPr lang="en-US" sz="1400" baseline="0" dirty="0" smtClean="0"/>
                        <a:t>Overview- What &amp; Why </a:t>
                      </a:r>
                    </a:p>
                    <a:p>
                      <a:pPr marL="285750" indent="-285750">
                        <a:buFont typeface="Courier New" panose="02070309020205020404" pitchFamily="49" charset="0"/>
                        <a:buChar char="o"/>
                      </a:pPr>
                      <a:r>
                        <a:rPr lang="en-US" sz="1400" baseline="0" dirty="0" smtClean="0"/>
                        <a:t>Python </a:t>
                      </a:r>
                      <a:r>
                        <a:rPr lang="en-US" sz="1400" baseline="0" dirty="0" smtClean="0"/>
                        <a:t>Interpreter</a:t>
                      </a:r>
                    </a:p>
                    <a:p>
                      <a:pPr marL="285750" indent="-285750">
                        <a:buFont typeface="Courier New" panose="02070309020205020404" pitchFamily="49" charset="0"/>
                        <a:buChar char="o"/>
                      </a:pPr>
                      <a:r>
                        <a:rPr lang="en-US" sz="1400" baseline="0" dirty="0" smtClean="0"/>
                        <a:t>Anaconda</a:t>
                      </a:r>
                      <a:endParaRPr lang="en-US" sz="1400" baseline="0" dirty="0" smtClean="0"/>
                    </a:p>
                    <a:p>
                      <a:pPr marL="285750" indent="-285750">
                        <a:buFont typeface="Courier New" panose="02070309020205020404" pitchFamily="49" charset="0"/>
                        <a:buChar char="o"/>
                      </a:pPr>
                      <a:r>
                        <a:rPr lang="en-US" sz="1400" baseline="0" dirty="0" smtClean="0"/>
                        <a:t>Indentation &amp; Commenting</a:t>
                      </a:r>
                    </a:p>
                  </a:txBody>
                  <a:tcPr/>
                </a:tc>
              </a:tr>
              <a:tr h="370840">
                <a:tc>
                  <a:txBody>
                    <a:bodyPr/>
                    <a:lstStyle/>
                    <a:p>
                      <a:r>
                        <a:rPr lang="en-US" sz="1400" smtClean="0">
                          <a:hlinkClick r:id="rId2" action="ppaction://hlinksldjump"/>
                        </a:rPr>
                        <a:t>Basic Operations and</a:t>
                      </a:r>
                      <a:r>
                        <a:rPr lang="en-US" sz="1400" baseline="0" smtClean="0">
                          <a:hlinkClick r:id="rId2" action="ppaction://hlinksldjump"/>
                        </a:rPr>
                        <a:t> Variables</a:t>
                      </a:r>
                      <a:endParaRPr lang="en-US" sz="1400"/>
                    </a:p>
                  </a:txBody>
                  <a:tcPr anchor="ctr"/>
                </a:tc>
                <a:tc>
                  <a:txBody>
                    <a:bodyPr/>
                    <a:lstStyle/>
                    <a:p>
                      <a:pPr marL="285750" indent="-285750">
                        <a:buFont typeface="Courier New" panose="02070309020205020404" pitchFamily="49" charset="0"/>
                        <a:buChar char="o"/>
                      </a:pPr>
                      <a:r>
                        <a:rPr lang="en-US" sz="1400" baseline="0" smtClean="0"/>
                        <a:t>What are variables</a:t>
                      </a:r>
                    </a:p>
                    <a:p>
                      <a:pPr marL="285750" indent="-285750">
                        <a:buFont typeface="Courier New" panose="02070309020205020404" pitchFamily="49" charset="0"/>
                        <a:buChar char="o"/>
                      </a:pPr>
                      <a:r>
                        <a:rPr lang="en-US" sz="1400" baseline="0" smtClean="0"/>
                        <a:t>Basic Operations</a:t>
                      </a:r>
                    </a:p>
                    <a:p>
                      <a:pPr marL="285750" indent="-285750">
                        <a:buFont typeface="Courier New" panose="02070309020205020404" pitchFamily="49" charset="0"/>
                        <a:buChar char="o"/>
                      </a:pPr>
                      <a:r>
                        <a:rPr lang="en-US" sz="1400" baseline="0" smtClean="0"/>
                        <a:t>Control Flow, Conditional Statements &amp; Loops</a:t>
                      </a:r>
                    </a:p>
                    <a:p>
                      <a:pPr marL="285750" indent="-285750">
                        <a:buFont typeface="Courier New" panose="02070309020205020404" pitchFamily="49" charset="0"/>
                        <a:buChar char="o"/>
                      </a:pPr>
                      <a:r>
                        <a:rPr lang="en-US" sz="1400" baseline="0" smtClean="0"/>
                        <a:t>More on K-means</a:t>
                      </a:r>
                    </a:p>
                  </a:txBody>
                  <a:tcPr/>
                </a:tc>
              </a:tr>
              <a:tr h="370840">
                <a:tc>
                  <a:txBody>
                    <a:bodyPr/>
                    <a:lstStyle/>
                    <a:p>
                      <a:r>
                        <a:rPr lang="en-US" sz="1400" smtClean="0">
                          <a:hlinkClick r:id="rId3" action="ppaction://hlinksldjump"/>
                        </a:rPr>
                        <a:t>Basic Datatype and structures</a:t>
                      </a:r>
                      <a:r>
                        <a:rPr lang="en-US" sz="1400" baseline="0" smtClean="0">
                          <a:hlinkClick r:id="rId3" action="ppaction://hlinksldjump"/>
                        </a:rPr>
                        <a:t> in Python</a:t>
                      </a:r>
                      <a:endParaRPr lang="en-US" sz="1400"/>
                    </a:p>
                  </a:txBody>
                  <a:tcPr anchor="ctr"/>
                </a:tc>
                <a:tc>
                  <a:txBody>
                    <a:bodyPr/>
                    <a:lstStyle/>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Lists &amp; List Methods</a:t>
                      </a:r>
                    </a:p>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Dictionaries</a:t>
                      </a:r>
                    </a:p>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Tuples</a:t>
                      </a:r>
                    </a:p>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Arrays</a:t>
                      </a:r>
                    </a:p>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DataFrames</a:t>
                      </a:r>
                      <a:endParaRPr lang="en-US" sz="1400" kern="1200" baseline="0">
                        <a:solidFill>
                          <a:schemeClr val="tx1"/>
                        </a:solidFill>
                        <a:latin typeface="+mn-lt"/>
                        <a:ea typeface="+mn-ea"/>
                        <a:cs typeface="+mn-cs"/>
                      </a:endParaRPr>
                    </a:p>
                  </a:txBody>
                  <a:tcPr/>
                </a:tc>
              </a:tr>
              <a:tr h="487680">
                <a:tc>
                  <a:txBody>
                    <a:bodyPr/>
                    <a:lstStyle/>
                    <a:p>
                      <a:r>
                        <a:rPr lang="en-US" sz="1400" smtClean="0">
                          <a:hlinkClick r:id="rId4" action="ppaction://hlinksldjump"/>
                        </a:rPr>
                        <a:t>Various Functions in</a:t>
                      </a:r>
                      <a:r>
                        <a:rPr lang="en-US" sz="1400" baseline="0" smtClean="0">
                          <a:hlinkClick r:id="rId4" action="ppaction://hlinksldjump"/>
                        </a:rPr>
                        <a:t> Python</a:t>
                      </a:r>
                      <a:endParaRPr lang="en-US" sz="1400"/>
                    </a:p>
                  </a:txBody>
                  <a:tcPr anchor="ctr"/>
                </a:tc>
                <a:tc>
                  <a:txBody>
                    <a:bodyPr/>
                    <a:lstStyle/>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Functions, Built in functions &amp; import functions</a:t>
                      </a:r>
                    </a:p>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Global vs Local scope</a:t>
                      </a:r>
                    </a:p>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File Handling in Python</a:t>
                      </a:r>
                    </a:p>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Data Science in Python</a:t>
                      </a:r>
                    </a:p>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Data import, manipulation and aggregation</a:t>
                      </a:r>
                      <a:endParaRPr lang="en-US" sz="1400" kern="1200" baseline="0">
                        <a:solidFill>
                          <a:schemeClr val="tx1"/>
                        </a:solidFill>
                        <a:latin typeface="+mn-lt"/>
                        <a:ea typeface="+mn-ea"/>
                        <a:cs typeface="+mn-cs"/>
                      </a:endParaRPr>
                    </a:p>
                  </a:txBody>
                  <a:tcPr/>
                </a:tc>
              </a:tr>
              <a:tr h="487680">
                <a:tc>
                  <a:txBody>
                    <a:bodyPr/>
                    <a:lstStyle/>
                    <a:p>
                      <a:r>
                        <a:rPr lang="en-US" sz="1400" smtClean="0">
                          <a:hlinkClick r:id="rId5" action="ppaction://hlinksldjump"/>
                        </a:rPr>
                        <a:t>Appendix</a:t>
                      </a:r>
                      <a:endParaRPr lang="en-US" sz="1400"/>
                    </a:p>
                  </a:txBody>
                  <a:tcPr anchor="ctr"/>
                </a:tc>
                <a:tc>
                  <a:txBody>
                    <a:bodyPr/>
                    <a:lstStyle/>
                    <a:p>
                      <a:pPr marL="285750" lvl="1" indent="-285750" algn="l" defTabSz="914400" rtl="0" eaLnBrk="1" latinLnBrk="0" hangingPunct="1">
                        <a:buFont typeface="Courier New" panose="02070309020205020404" pitchFamily="49" charset="0"/>
                        <a:buChar char="o"/>
                      </a:pPr>
                      <a:r>
                        <a:rPr lang="en-US" sz="1400" kern="1200" baseline="0" smtClean="0">
                          <a:solidFill>
                            <a:schemeClr val="tx1"/>
                          </a:solidFill>
                          <a:latin typeface="+mn-lt"/>
                          <a:ea typeface="+mn-ea"/>
                          <a:cs typeface="+mn-cs"/>
                        </a:rPr>
                        <a:t>Keywords, operation precedence and use cases</a:t>
                      </a:r>
                      <a:endParaRPr lang="en-US" sz="1400" kern="1200" baseline="0">
                        <a:solidFill>
                          <a:schemeClr val="tx1"/>
                        </a:solidFill>
                        <a:latin typeface="+mn-lt"/>
                        <a:ea typeface="+mn-ea"/>
                        <a:cs typeface="+mn-cs"/>
                      </a:endParaRPr>
                    </a:p>
                  </a:txBody>
                  <a:tcPr/>
                </a:tc>
              </a:tr>
            </a:tbl>
          </a:graphicData>
        </a:graphic>
      </p:graphicFrame>
      <p:sp>
        <p:nvSpPr>
          <p:cNvPr id="4" name="Slide Number Placeholder 3"/>
          <p:cNvSpPr>
            <a:spLocks noGrp="1"/>
          </p:cNvSpPr>
          <p:nvPr>
            <p:ph type="sldNum" sz="quarter" idx="12"/>
          </p:nvPr>
        </p:nvSpPr>
        <p:spPr>
          <a:xfrm>
            <a:off x="8880736" y="6573838"/>
            <a:ext cx="752169" cy="182880"/>
          </a:xfrm>
        </p:spPr>
        <p:txBody>
          <a:bodyPr/>
          <a:lstStyle/>
          <a:p>
            <a:fld id="{5CBDBD4D-7B7B-4EC0-AB6E-424933B04FED}" type="slidenum">
              <a:rPr lang="en-US" smtClean="0"/>
              <a:pPr/>
              <a:t>1</a:t>
            </a:fld>
            <a:endParaRPr lang="en-US"/>
          </a:p>
        </p:txBody>
      </p:sp>
    </p:spTree>
    <p:extLst>
      <p:ext uri="{BB962C8B-B14F-4D97-AF65-F5344CB8AC3E}">
        <p14:creationId xmlns:p14="http://schemas.microsoft.com/office/powerpoint/2010/main" val="313532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62737" y="1565587"/>
            <a:ext cx="3987672" cy="1465786"/>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a:latin typeface="+mj-lt"/>
                <a:ea typeface="Segoe UI" panose="020B0502040204020203" pitchFamily="34" charset="0"/>
                <a:cs typeface="Segoe UI" panose="020B0502040204020203" pitchFamily="34" charset="0"/>
              </a:rPr>
              <a:t>import </a:t>
            </a:r>
            <a:r>
              <a:rPr lang="en-US" sz="1050" dirty="0" err="1">
                <a:latin typeface="+mj-lt"/>
                <a:ea typeface="Segoe UI" panose="020B0502040204020203" pitchFamily="34" charset="0"/>
                <a:cs typeface="Segoe UI" panose="020B0502040204020203" pitchFamily="34" charset="0"/>
              </a:rPr>
              <a:t>numpy</a:t>
            </a:r>
            <a:r>
              <a:rPr lang="en-US" sz="1050" dirty="0">
                <a:latin typeface="+mj-lt"/>
                <a:ea typeface="Segoe UI" panose="020B0502040204020203" pitchFamily="34" charset="0"/>
                <a:cs typeface="Segoe UI" panose="020B0502040204020203" pitchFamily="34" charset="0"/>
              </a:rPr>
              <a:t> as np</a:t>
            </a:r>
          </a:p>
          <a:p>
            <a:pPr algn="l"/>
            <a:endParaRPr lang="en-US" sz="1050" dirty="0">
              <a:latin typeface="+mj-lt"/>
              <a:ea typeface="Segoe UI" panose="020B0502040204020203" pitchFamily="34" charset="0"/>
              <a:cs typeface="Segoe UI" panose="020B0502040204020203" pitchFamily="34" charset="0"/>
            </a:endParaRPr>
          </a:p>
          <a:p>
            <a:pPr algn="l"/>
            <a:r>
              <a:rPr lang="en-US" sz="1050" dirty="0">
                <a:latin typeface="+mj-lt"/>
                <a:ea typeface="Segoe UI" panose="020B0502040204020203" pitchFamily="34" charset="0"/>
                <a:cs typeface="Segoe UI" panose="020B0502040204020203" pitchFamily="34" charset="0"/>
              </a:rPr>
              <a:t>a = </a:t>
            </a:r>
            <a:r>
              <a:rPr lang="en-US" sz="1050" dirty="0" err="1">
                <a:latin typeface="+mj-lt"/>
                <a:ea typeface="Segoe UI" panose="020B0502040204020203" pitchFamily="34" charset="0"/>
                <a:cs typeface="Segoe UI" panose="020B0502040204020203" pitchFamily="34" charset="0"/>
              </a:rPr>
              <a:t>np.array</a:t>
            </a:r>
            <a:r>
              <a:rPr lang="en-US" sz="1050" dirty="0">
                <a:latin typeface="+mj-lt"/>
                <a:ea typeface="Segoe UI" panose="020B0502040204020203" pitchFamily="34" charset="0"/>
                <a:cs typeface="Segoe UI" panose="020B0502040204020203" pitchFamily="34" charset="0"/>
              </a:rPr>
              <a:t> ( [ [1, 2, 3, 4], [1, 2, 3, 4] ], float)                   </a:t>
            </a:r>
            <a:r>
              <a:rPr lang="en-US" sz="1050" dirty="0" smtClean="0">
                <a:latin typeface="+mj-lt"/>
                <a:ea typeface="Segoe UI" panose="020B0502040204020203" pitchFamily="34" charset="0"/>
                <a:cs typeface="Segoe UI" panose="020B0502040204020203" pitchFamily="34" charset="0"/>
              </a:rPr>
              <a:t>    </a:t>
            </a:r>
            <a:r>
              <a:rPr lang="en-US" sz="1050" dirty="0" smtClean="0">
                <a:solidFill>
                  <a:schemeClr val="accent1">
                    <a:lumMod val="75000"/>
                  </a:schemeClr>
                </a:solidFill>
                <a:latin typeface="+mj-lt"/>
                <a:ea typeface="Segoe UI" panose="020B0502040204020203" pitchFamily="34" charset="0"/>
                <a:cs typeface="Segoe UI" panose="020B0502040204020203" pitchFamily="34" charset="0"/>
              </a:rPr>
              <a:t>#</a:t>
            </a:r>
            <a:r>
              <a:rPr lang="en-US" sz="1050" dirty="0">
                <a:solidFill>
                  <a:schemeClr val="accent1">
                    <a:lumMod val="75000"/>
                  </a:schemeClr>
                </a:solidFill>
                <a:latin typeface="+mj-lt"/>
                <a:ea typeface="Segoe UI" panose="020B0502040204020203" pitchFamily="34" charset="0"/>
                <a:cs typeface="Segoe UI" panose="020B0502040204020203" pitchFamily="34" charset="0"/>
              </a:rPr>
              <a:t>converting list into Array</a:t>
            </a:r>
            <a:r>
              <a:rPr lang="en-US" sz="1050" dirty="0">
                <a:latin typeface="+mj-lt"/>
                <a:ea typeface="Segoe UI" panose="020B0502040204020203" pitchFamily="34" charset="0"/>
                <a:cs typeface="Segoe UI" panose="020B0502040204020203" pitchFamily="34" charset="0"/>
              </a:rPr>
              <a:t> </a:t>
            </a:r>
          </a:p>
          <a:p>
            <a:pPr algn="l"/>
            <a:r>
              <a:rPr lang="en-US" sz="1050" dirty="0" smtClean="0">
                <a:latin typeface="+mj-lt"/>
                <a:ea typeface="Segoe UI" panose="020B0502040204020203" pitchFamily="34" charset="0"/>
                <a:cs typeface="Segoe UI" panose="020B0502040204020203" pitchFamily="34" charset="0"/>
              </a:rPr>
              <a:t>print (a)</a:t>
            </a:r>
            <a:endParaRPr lang="en-US" sz="1050" dirty="0">
              <a:latin typeface="+mj-lt"/>
              <a:ea typeface="Segoe UI" panose="020B0502040204020203" pitchFamily="34" charset="0"/>
              <a:cs typeface="Segoe UI" panose="020B0502040204020203" pitchFamily="34" charset="0"/>
            </a:endParaRPr>
          </a:p>
          <a:p>
            <a:pPr algn="l"/>
            <a:endParaRPr lang="en-US" sz="1050" dirty="0">
              <a:latin typeface="+mj-lt"/>
              <a:ea typeface="Segoe UI" panose="020B0502040204020203" pitchFamily="34" charset="0"/>
              <a:cs typeface="Segoe UI" panose="020B0502040204020203" pitchFamily="34" charset="0"/>
            </a:endParaRPr>
          </a:p>
          <a:p>
            <a:pPr algn="l"/>
            <a:r>
              <a:rPr lang="en-US" sz="1050" dirty="0">
                <a:latin typeface="+mj-lt"/>
                <a:ea typeface="Segoe UI" panose="020B0502040204020203" pitchFamily="34" charset="0"/>
                <a:cs typeface="Segoe UI" panose="020B0502040204020203" pitchFamily="34" charset="0"/>
              </a:rPr>
              <a:t>print </a:t>
            </a:r>
            <a:r>
              <a:rPr lang="en-US" sz="1050" dirty="0" smtClean="0">
                <a:latin typeface="+mj-lt"/>
                <a:ea typeface="Segoe UI" panose="020B0502040204020203" pitchFamily="34" charset="0"/>
                <a:cs typeface="Segoe UI" panose="020B0502040204020203" pitchFamily="34" charset="0"/>
              </a:rPr>
              <a:t>(a[1,:])                                                                          </a:t>
            </a:r>
            <a:r>
              <a:rPr lang="en-US" sz="1050" dirty="0" smtClean="0">
                <a:latin typeface="+mj-lt"/>
                <a:ea typeface="Segoe UI" panose="020B0502040204020203" pitchFamily="34" charset="0"/>
                <a:cs typeface="Segoe UI" panose="020B0502040204020203" pitchFamily="34" charset="0"/>
              </a:rPr>
              <a:t>	   </a:t>
            </a:r>
            <a:r>
              <a:rPr lang="en-US" sz="1050" dirty="0">
                <a:solidFill>
                  <a:schemeClr val="accent1">
                    <a:lumMod val="75000"/>
                  </a:schemeClr>
                </a:solidFill>
                <a:latin typeface="+mj-lt"/>
                <a:ea typeface="Segoe UI" panose="020B0502040204020203" pitchFamily="34" charset="0"/>
                <a:cs typeface="Segoe UI" panose="020B0502040204020203" pitchFamily="34" charset="0"/>
              </a:rPr>
              <a:t># Accessing entire Row of Multidimensional array</a:t>
            </a:r>
          </a:p>
        </p:txBody>
      </p:sp>
      <p:sp>
        <p:nvSpPr>
          <p:cNvPr id="10" name="TextBox 9"/>
          <p:cNvSpPr txBox="1"/>
          <p:nvPr/>
        </p:nvSpPr>
        <p:spPr>
          <a:xfrm>
            <a:off x="4862737" y="5857276"/>
            <a:ext cx="3974876" cy="415498"/>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a:latin typeface="+mj-lt"/>
                <a:ea typeface="Segoe UI" panose="020B0502040204020203" pitchFamily="34" charset="0"/>
                <a:cs typeface="Segoe UI" panose="020B0502040204020203" pitchFamily="34" charset="0"/>
              </a:rPr>
              <a:t>print </a:t>
            </a:r>
            <a:r>
              <a:rPr lang="en-US" sz="1050" dirty="0" smtClean="0">
                <a:latin typeface="+mj-lt"/>
                <a:ea typeface="Segoe UI" panose="020B0502040204020203" pitchFamily="34" charset="0"/>
                <a:cs typeface="Segoe UI" panose="020B0502040204020203" pitchFamily="34" charset="0"/>
              </a:rPr>
              <a:t>(</a:t>
            </a:r>
            <a:r>
              <a:rPr lang="en-US" sz="1050" dirty="0" err="1" smtClean="0">
                <a:latin typeface="+mj-lt"/>
                <a:ea typeface="Segoe UI" panose="020B0502040204020203" pitchFamily="34" charset="0"/>
                <a:cs typeface="Segoe UI" panose="020B0502040204020203" pitchFamily="34" charset="0"/>
              </a:rPr>
              <a:t>np.where</a:t>
            </a:r>
            <a:r>
              <a:rPr lang="en-US" sz="1050" dirty="0" smtClean="0">
                <a:latin typeface="+mj-lt"/>
                <a:ea typeface="Segoe UI" panose="020B0502040204020203" pitchFamily="34" charset="0"/>
                <a:cs typeface="Segoe UI" panose="020B0502040204020203" pitchFamily="34" charset="0"/>
              </a:rPr>
              <a:t> </a:t>
            </a:r>
            <a:r>
              <a:rPr lang="en-US" sz="1050" dirty="0">
                <a:latin typeface="+mj-lt"/>
                <a:ea typeface="Segoe UI" panose="020B0502040204020203" pitchFamily="34" charset="0"/>
                <a:cs typeface="Segoe UI" panose="020B0502040204020203" pitchFamily="34" charset="0"/>
              </a:rPr>
              <a:t>(a != 3, 1, a</a:t>
            </a:r>
            <a:r>
              <a:rPr lang="en-US" sz="1050" dirty="0" smtClean="0">
                <a:latin typeface="+mj-lt"/>
                <a:ea typeface="Segoe UI" panose="020B0502040204020203" pitchFamily="34" charset="0"/>
                <a:cs typeface="Segoe UI" panose="020B0502040204020203" pitchFamily="34" charset="0"/>
              </a:rPr>
              <a:t>))                                                          </a:t>
            </a:r>
            <a:r>
              <a:rPr lang="en-US" sz="1050" dirty="0">
                <a:solidFill>
                  <a:schemeClr val="accent1">
                    <a:lumMod val="75000"/>
                  </a:schemeClr>
                </a:solidFill>
                <a:latin typeface="+mj-lt"/>
                <a:ea typeface="Segoe UI" panose="020B0502040204020203" pitchFamily="34" charset="0"/>
                <a:cs typeface="Segoe UI" panose="020B0502040204020203" pitchFamily="34" charset="0"/>
              </a:rPr>
              <a:t># value is assigned 1 if </a:t>
            </a:r>
            <a:r>
              <a:rPr lang="en-US" sz="1050" dirty="0" err="1">
                <a:solidFill>
                  <a:schemeClr val="accent1">
                    <a:lumMod val="75000"/>
                  </a:schemeClr>
                </a:solidFill>
                <a:latin typeface="+mj-lt"/>
                <a:ea typeface="Segoe UI" panose="020B0502040204020203" pitchFamily="34" charset="0"/>
                <a:cs typeface="Segoe UI" panose="020B0502040204020203" pitchFamily="34" charset="0"/>
              </a:rPr>
              <a:t>exp</a:t>
            </a:r>
            <a:r>
              <a:rPr lang="en-US" sz="1050" dirty="0">
                <a:solidFill>
                  <a:schemeClr val="accent1">
                    <a:lumMod val="75000"/>
                  </a:schemeClr>
                </a:solidFill>
                <a:latin typeface="+mj-lt"/>
                <a:ea typeface="Segoe UI" panose="020B0502040204020203" pitchFamily="34" charset="0"/>
                <a:cs typeface="Segoe UI" panose="020B0502040204020203" pitchFamily="34" charset="0"/>
              </a:rPr>
              <a:t> is true else retain array value</a:t>
            </a:r>
          </a:p>
        </p:txBody>
      </p:sp>
      <p:sp>
        <p:nvSpPr>
          <p:cNvPr id="11" name="TextBox 10"/>
          <p:cNvSpPr txBox="1"/>
          <p:nvPr/>
        </p:nvSpPr>
        <p:spPr>
          <a:xfrm>
            <a:off x="4882920" y="3533956"/>
            <a:ext cx="3954693" cy="261610"/>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a:latin typeface="+mj-lt"/>
                <a:ea typeface="Segoe UI" panose="020B0502040204020203" pitchFamily="34" charset="0"/>
                <a:cs typeface="Segoe UI" panose="020B0502040204020203" pitchFamily="34" charset="0"/>
              </a:rPr>
              <a:t>print </a:t>
            </a:r>
            <a:r>
              <a:rPr lang="en-US" sz="1050" dirty="0" smtClean="0">
                <a:latin typeface="+mj-lt"/>
                <a:ea typeface="Segoe UI" panose="020B0502040204020203" pitchFamily="34" charset="0"/>
                <a:cs typeface="Segoe UI" panose="020B0502040204020203" pitchFamily="34" charset="0"/>
              </a:rPr>
              <a:t>(</a:t>
            </a:r>
            <a:r>
              <a:rPr lang="en-US" sz="1050" dirty="0" err="1" smtClean="0">
                <a:latin typeface="+mj-lt"/>
                <a:ea typeface="Segoe UI" panose="020B0502040204020203" pitchFamily="34" charset="0"/>
                <a:cs typeface="Segoe UI" panose="020B0502040204020203" pitchFamily="34" charset="0"/>
              </a:rPr>
              <a:t>a.shape</a:t>
            </a:r>
            <a:r>
              <a:rPr lang="en-US" sz="1050" dirty="0" smtClean="0">
                <a:latin typeface="+mj-lt"/>
                <a:ea typeface="Segoe UI" panose="020B0502040204020203" pitchFamily="34" charset="0"/>
                <a:cs typeface="Segoe UI" panose="020B0502040204020203" pitchFamily="34" charset="0"/>
              </a:rPr>
              <a:t>)</a:t>
            </a:r>
            <a:endParaRPr lang="en-US" sz="1050" dirty="0">
              <a:latin typeface="+mj-lt"/>
              <a:ea typeface="Segoe UI" panose="020B0502040204020203" pitchFamily="34" charset="0"/>
              <a:cs typeface="Segoe UI" panose="020B0502040204020203" pitchFamily="34" charset="0"/>
            </a:endParaRPr>
          </a:p>
        </p:txBody>
      </p:sp>
      <p:sp>
        <p:nvSpPr>
          <p:cNvPr id="12" name="TextBox 11"/>
          <p:cNvSpPr txBox="1"/>
          <p:nvPr/>
        </p:nvSpPr>
        <p:spPr>
          <a:xfrm>
            <a:off x="4882920" y="4208252"/>
            <a:ext cx="3954693" cy="1255728"/>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a:latin typeface="+mj-lt"/>
                <a:ea typeface="Segoe UI" panose="020B0502040204020203" pitchFamily="34" charset="0"/>
                <a:cs typeface="Segoe UI" panose="020B0502040204020203" pitchFamily="34" charset="0"/>
              </a:rPr>
              <a:t>print </a:t>
            </a:r>
            <a:r>
              <a:rPr lang="en-US" sz="1050" dirty="0" smtClean="0">
                <a:latin typeface="+mj-lt"/>
                <a:ea typeface="Segoe UI" panose="020B0502040204020203" pitchFamily="34" charset="0"/>
                <a:cs typeface="Segoe UI" panose="020B0502040204020203" pitchFamily="34" charset="0"/>
              </a:rPr>
              <a:t>(a </a:t>
            </a:r>
            <a:r>
              <a:rPr lang="en-US" sz="1050" dirty="0">
                <a:latin typeface="+mj-lt"/>
                <a:ea typeface="Segoe UI" panose="020B0502040204020203" pitchFamily="34" charset="0"/>
                <a:cs typeface="Segoe UI" panose="020B0502040204020203" pitchFamily="34" charset="0"/>
              </a:rPr>
              <a:t>+ </a:t>
            </a:r>
            <a:r>
              <a:rPr lang="en-US" sz="1050" dirty="0" smtClean="0">
                <a:latin typeface="+mj-lt"/>
                <a:ea typeface="Segoe UI" panose="020B0502040204020203" pitchFamily="34" charset="0"/>
                <a:cs typeface="Segoe UI" panose="020B0502040204020203" pitchFamily="34" charset="0"/>
              </a:rPr>
              <a:t>a)</a:t>
            </a:r>
            <a:r>
              <a:rPr lang="en-US" sz="1050" dirty="0" smtClean="0">
                <a:solidFill>
                  <a:schemeClr val="accent1">
                    <a:lumMod val="75000"/>
                  </a:schemeClr>
                </a:solidFill>
                <a:latin typeface="+mj-lt"/>
                <a:ea typeface="Segoe UI" panose="020B0502040204020203" pitchFamily="34" charset="0"/>
                <a:cs typeface="Segoe UI" panose="020B0502040204020203" pitchFamily="34" charset="0"/>
              </a:rPr>
              <a:t>                                                                                       </a:t>
            </a:r>
            <a:r>
              <a:rPr lang="en-US" sz="1050" dirty="0" smtClean="0">
                <a:solidFill>
                  <a:schemeClr val="accent1">
                    <a:lumMod val="75000"/>
                  </a:schemeClr>
                </a:solidFill>
                <a:latin typeface="+mj-lt"/>
                <a:ea typeface="Segoe UI" panose="020B0502040204020203" pitchFamily="34" charset="0"/>
                <a:cs typeface="Segoe UI" panose="020B0502040204020203" pitchFamily="34" charset="0"/>
              </a:rPr>
              <a:t># </a:t>
            </a:r>
            <a:r>
              <a:rPr lang="en-US" sz="1050" dirty="0">
                <a:solidFill>
                  <a:schemeClr val="accent1">
                    <a:lumMod val="75000"/>
                  </a:schemeClr>
                </a:solidFill>
                <a:latin typeface="+mj-lt"/>
                <a:ea typeface="Segoe UI" panose="020B0502040204020203" pitchFamily="34" charset="0"/>
                <a:cs typeface="Segoe UI" panose="020B0502040204020203" pitchFamily="34" charset="0"/>
              </a:rPr>
              <a:t>Similar to this other math operators can be applied </a:t>
            </a:r>
          </a:p>
          <a:p>
            <a:pPr algn="l"/>
            <a:r>
              <a:rPr lang="en-US" sz="1050" dirty="0">
                <a:latin typeface="+mj-lt"/>
                <a:ea typeface="Segoe UI" panose="020B0502040204020203" pitchFamily="34" charset="0"/>
                <a:cs typeface="Segoe UI" panose="020B0502040204020203" pitchFamily="34" charset="0"/>
              </a:rPr>
              <a:t>print  </a:t>
            </a:r>
            <a:r>
              <a:rPr lang="en-US" sz="1050" dirty="0" smtClean="0">
                <a:latin typeface="+mj-lt"/>
                <a:ea typeface="Segoe UI" panose="020B0502040204020203" pitchFamily="34" charset="0"/>
                <a:cs typeface="Segoe UI" panose="020B0502040204020203" pitchFamily="34" charset="0"/>
              </a:rPr>
              <a:t>(</a:t>
            </a:r>
            <a:r>
              <a:rPr lang="en-US" sz="1050" dirty="0" err="1" smtClean="0">
                <a:latin typeface="+mj-lt"/>
                <a:ea typeface="Segoe UI" panose="020B0502040204020203" pitchFamily="34" charset="0"/>
                <a:cs typeface="Segoe UI" panose="020B0502040204020203" pitchFamily="34" charset="0"/>
              </a:rPr>
              <a:t>a.mean</a:t>
            </a:r>
            <a:r>
              <a:rPr lang="en-US" sz="1050" dirty="0" smtClean="0">
                <a:latin typeface="+mj-lt"/>
                <a:ea typeface="Segoe UI" panose="020B0502040204020203" pitchFamily="34" charset="0"/>
                <a:cs typeface="Segoe UI" panose="020B0502040204020203" pitchFamily="34" charset="0"/>
              </a:rPr>
              <a:t>())</a:t>
            </a:r>
            <a:r>
              <a:rPr lang="en-US" sz="1050" dirty="0" smtClean="0">
                <a:solidFill>
                  <a:schemeClr val="accent1">
                    <a:lumMod val="75000"/>
                  </a:schemeClr>
                </a:solidFill>
                <a:latin typeface="+mj-lt"/>
                <a:ea typeface="Segoe UI" panose="020B0502040204020203" pitchFamily="34" charset="0"/>
                <a:cs typeface="Segoe UI" panose="020B0502040204020203" pitchFamily="34" charset="0"/>
              </a:rPr>
              <a:t>                                                                               </a:t>
            </a:r>
            <a:r>
              <a:rPr lang="en-US" sz="1050" dirty="0" smtClean="0">
                <a:solidFill>
                  <a:schemeClr val="accent1">
                    <a:lumMod val="75000"/>
                  </a:schemeClr>
                </a:solidFill>
                <a:latin typeface="+mj-lt"/>
                <a:ea typeface="Segoe UI" panose="020B0502040204020203" pitchFamily="34" charset="0"/>
                <a:cs typeface="Segoe UI" panose="020B0502040204020203" pitchFamily="34" charset="0"/>
              </a:rPr>
              <a:t># </a:t>
            </a:r>
            <a:r>
              <a:rPr lang="en-US" sz="1050" dirty="0">
                <a:solidFill>
                  <a:schemeClr val="accent1">
                    <a:lumMod val="75000"/>
                  </a:schemeClr>
                </a:solidFill>
                <a:latin typeface="+mj-lt"/>
                <a:ea typeface="Segoe UI" panose="020B0502040204020203" pitchFamily="34" charset="0"/>
                <a:cs typeface="Segoe UI" panose="020B0502040204020203" pitchFamily="34" charset="0"/>
              </a:rPr>
              <a:t>Similarly </a:t>
            </a:r>
            <a:r>
              <a:rPr lang="en-US" sz="1050" dirty="0" err="1">
                <a:solidFill>
                  <a:schemeClr val="accent1">
                    <a:lumMod val="75000"/>
                  </a:schemeClr>
                </a:solidFill>
                <a:latin typeface="+mj-lt"/>
                <a:ea typeface="Segoe UI" panose="020B0502040204020203" pitchFamily="34" charset="0"/>
                <a:cs typeface="Segoe UI" panose="020B0502040204020203" pitchFamily="34" charset="0"/>
              </a:rPr>
              <a:t>avg</a:t>
            </a:r>
            <a:r>
              <a:rPr lang="en-US" sz="1050" dirty="0">
                <a:solidFill>
                  <a:schemeClr val="accent1">
                    <a:lumMod val="75000"/>
                  </a:schemeClr>
                </a:solidFill>
                <a:latin typeface="+mj-lt"/>
                <a:ea typeface="Segoe UI" panose="020B0502040204020203" pitchFamily="34" charset="0"/>
                <a:cs typeface="Segoe UI" panose="020B0502040204020203" pitchFamily="34" charset="0"/>
              </a:rPr>
              <a:t>, max, min, </a:t>
            </a:r>
            <a:r>
              <a:rPr lang="en-US" sz="1050" dirty="0" err="1">
                <a:solidFill>
                  <a:schemeClr val="accent1">
                    <a:lumMod val="75000"/>
                  </a:schemeClr>
                </a:solidFill>
                <a:latin typeface="+mj-lt"/>
                <a:ea typeface="Segoe UI" panose="020B0502040204020203" pitchFamily="34" charset="0"/>
                <a:cs typeface="Segoe UI" panose="020B0502040204020203" pitchFamily="34" charset="0"/>
              </a:rPr>
              <a:t>var</a:t>
            </a:r>
            <a:r>
              <a:rPr lang="en-US" sz="1050" dirty="0">
                <a:solidFill>
                  <a:schemeClr val="accent1">
                    <a:lumMod val="75000"/>
                  </a:schemeClr>
                </a:solidFill>
                <a:latin typeface="+mj-lt"/>
                <a:ea typeface="Segoe UI" panose="020B0502040204020203" pitchFamily="34" charset="0"/>
                <a:cs typeface="Segoe UI" panose="020B0502040204020203" pitchFamily="34" charset="0"/>
              </a:rPr>
              <a:t>, product can be applied on all elements</a:t>
            </a:r>
          </a:p>
          <a:p>
            <a:pPr algn="l"/>
            <a:r>
              <a:rPr lang="en-US" sz="1050" dirty="0">
                <a:latin typeface="+mj-lt"/>
                <a:ea typeface="Segoe UI" panose="020B0502040204020203" pitchFamily="34" charset="0"/>
                <a:cs typeface="Segoe UI" panose="020B0502040204020203" pitchFamily="34" charset="0"/>
              </a:rPr>
              <a:t>print </a:t>
            </a:r>
            <a:r>
              <a:rPr lang="en-US" sz="1050" dirty="0" smtClean="0">
                <a:latin typeface="+mj-lt"/>
                <a:ea typeface="Segoe UI" panose="020B0502040204020203" pitchFamily="34" charset="0"/>
                <a:cs typeface="Segoe UI" panose="020B0502040204020203" pitchFamily="34" charset="0"/>
              </a:rPr>
              <a:t>(</a:t>
            </a:r>
            <a:r>
              <a:rPr lang="en-US" sz="1050" dirty="0" err="1" smtClean="0">
                <a:latin typeface="+mj-lt"/>
                <a:ea typeface="Segoe UI" panose="020B0502040204020203" pitchFamily="34" charset="0"/>
                <a:cs typeface="Segoe UI" panose="020B0502040204020203" pitchFamily="34" charset="0"/>
              </a:rPr>
              <a:t>np.logical_and</a:t>
            </a:r>
            <a:r>
              <a:rPr lang="en-US" sz="1050" dirty="0" smtClean="0">
                <a:latin typeface="+mj-lt"/>
                <a:ea typeface="Segoe UI" panose="020B0502040204020203" pitchFamily="34" charset="0"/>
                <a:cs typeface="Segoe UI" panose="020B0502040204020203" pitchFamily="34" charset="0"/>
              </a:rPr>
              <a:t> </a:t>
            </a:r>
            <a:r>
              <a:rPr lang="en-US" sz="1050" dirty="0">
                <a:latin typeface="+mj-lt"/>
                <a:ea typeface="Segoe UI" panose="020B0502040204020203" pitchFamily="34" charset="0"/>
                <a:cs typeface="Segoe UI" panose="020B0502040204020203" pitchFamily="34" charset="0"/>
              </a:rPr>
              <a:t>( a &gt; 2 ,   a&lt;3</a:t>
            </a:r>
            <a:r>
              <a:rPr lang="en-US" sz="1050" dirty="0" smtClean="0">
                <a:latin typeface="+mj-lt"/>
                <a:ea typeface="Segoe UI" panose="020B0502040204020203" pitchFamily="34" charset="0"/>
                <a:cs typeface="Segoe UI" panose="020B0502040204020203" pitchFamily="34" charset="0"/>
              </a:rPr>
              <a:t>))                                               </a:t>
            </a:r>
            <a:r>
              <a:rPr lang="en-US" sz="1050" dirty="0" smtClean="0">
                <a:solidFill>
                  <a:schemeClr val="accent1">
                    <a:lumMod val="75000"/>
                  </a:schemeClr>
                </a:solidFill>
                <a:latin typeface="+mj-lt"/>
                <a:ea typeface="Segoe UI" panose="020B0502040204020203" pitchFamily="34" charset="0"/>
                <a:cs typeface="Segoe UI" panose="020B0502040204020203" pitchFamily="34" charset="0"/>
              </a:rPr>
              <a:t># </a:t>
            </a:r>
            <a:r>
              <a:rPr lang="en-US" sz="1050" dirty="0">
                <a:solidFill>
                  <a:schemeClr val="accent1">
                    <a:lumMod val="75000"/>
                  </a:schemeClr>
                </a:solidFill>
                <a:latin typeface="+mj-lt"/>
                <a:ea typeface="Segoe UI" panose="020B0502040204020203" pitchFamily="34" charset="0"/>
                <a:cs typeface="Segoe UI" panose="020B0502040204020203" pitchFamily="34" charset="0"/>
              </a:rPr>
              <a:t>Logical or and logical not can also be applied</a:t>
            </a:r>
          </a:p>
        </p:txBody>
      </p:sp>
      <p:sp>
        <p:nvSpPr>
          <p:cNvPr id="14" name="TextBox 13"/>
          <p:cNvSpPr txBox="1"/>
          <p:nvPr/>
        </p:nvSpPr>
        <p:spPr>
          <a:xfrm>
            <a:off x="4862737" y="1271820"/>
            <a:ext cx="2133600" cy="276999"/>
          </a:xfrm>
          <a:prstGeom prst="rect">
            <a:avLst/>
          </a:prstGeom>
          <a:noFill/>
        </p:spPr>
        <p:txBody>
          <a:bodyPr wrap="square" rtlCol="0">
            <a:spAutoFit/>
          </a:bodyPr>
          <a:lstStyle/>
          <a:p>
            <a:pPr algn="l">
              <a:buClr>
                <a:schemeClr val="bg2"/>
              </a:buClr>
            </a:pPr>
            <a:r>
              <a:rPr lang="en-US" sz="1200" b="1">
                <a:latin typeface="Segoe UI" panose="020B0502040204020203" pitchFamily="34" charset="0"/>
                <a:ea typeface="Segoe UI" panose="020B0502040204020203" pitchFamily="34" charset="0"/>
                <a:cs typeface="Segoe UI" panose="020B0502040204020203" pitchFamily="34" charset="0"/>
              </a:rPr>
              <a:t>Accessing Elements</a:t>
            </a:r>
          </a:p>
        </p:txBody>
      </p:sp>
      <p:sp>
        <p:nvSpPr>
          <p:cNvPr id="15" name="TextBox 14"/>
          <p:cNvSpPr txBox="1"/>
          <p:nvPr/>
        </p:nvSpPr>
        <p:spPr>
          <a:xfrm>
            <a:off x="4861150" y="5609343"/>
            <a:ext cx="2743199" cy="276999"/>
          </a:xfrm>
          <a:prstGeom prst="rect">
            <a:avLst/>
          </a:prstGeom>
          <a:noFill/>
        </p:spPr>
        <p:txBody>
          <a:bodyPr wrap="square" rtlCol="0">
            <a:spAutoFit/>
          </a:bodyPr>
          <a:lstStyle/>
          <a:p>
            <a:pPr algn="l">
              <a:buClr>
                <a:schemeClr val="bg2"/>
              </a:buClr>
            </a:pPr>
            <a:r>
              <a:rPr lang="en-US" sz="1200" b="1">
                <a:latin typeface="Segoe UI" panose="020B0502040204020203" pitchFamily="34" charset="0"/>
                <a:ea typeface="Segoe UI" panose="020B0502040204020203" pitchFamily="34" charset="0"/>
                <a:cs typeface="Segoe UI" panose="020B0502040204020203" pitchFamily="34" charset="0"/>
              </a:rPr>
              <a:t>Data Manipulation using Arrays </a:t>
            </a:r>
          </a:p>
        </p:txBody>
      </p:sp>
      <p:sp>
        <p:nvSpPr>
          <p:cNvPr id="16" name="TextBox 15"/>
          <p:cNvSpPr txBox="1"/>
          <p:nvPr/>
        </p:nvSpPr>
        <p:spPr>
          <a:xfrm>
            <a:off x="4862737" y="3245415"/>
            <a:ext cx="2133600" cy="276999"/>
          </a:xfrm>
          <a:prstGeom prst="rect">
            <a:avLst/>
          </a:prstGeom>
          <a:noFill/>
        </p:spPr>
        <p:txBody>
          <a:bodyPr wrap="square" rtlCol="0">
            <a:spAutoFit/>
          </a:bodyPr>
          <a:lstStyle/>
          <a:p>
            <a:pPr algn="l">
              <a:buClr>
                <a:schemeClr val="bg2"/>
              </a:buClr>
            </a:pPr>
            <a:r>
              <a:rPr lang="en-US" sz="1200" b="1">
                <a:latin typeface="Segoe UI" panose="020B0502040204020203" pitchFamily="34" charset="0"/>
                <a:ea typeface="Segoe UI" panose="020B0502040204020203" pitchFamily="34" charset="0"/>
                <a:cs typeface="Segoe UI" panose="020B0502040204020203" pitchFamily="34" charset="0"/>
              </a:rPr>
              <a:t>Dimensions</a:t>
            </a:r>
          </a:p>
        </p:txBody>
      </p:sp>
      <p:sp>
        <p:nvSpPr>
          <p:cNvPr id="17" name="TextBox 16"/>
          <p:cNvSpPr txBox="1"/>
          <p:nvPr/>
        </p:nvSpPr>
        <p:spPr>
          <a:xfrm>
            <a:off x="4861150" y="3935100"/>
            <a:ext cx="2133600" cy="276999"/>
          </a:xfrm>
          <a:prstGeom prst="rect">
            <a:avLst/>
          </a:prstGeom>
          <a:noFill/>
        </p:spPr>
        <p:txBody>
          <a:bodyPr wrap="square" rtlCol="0">
            <a:spAutoFit/>
          </a:bodyPr>
          <a:lstStyle/>
          <a:p>
            <a:pPr algn="l">
              <a:buClr>
                <a:schemeClr val="bg2"/>
              </a:buClr>
            </a:pPr>
            <a:r>
              <a:rPr lang="en-US" sz="1200" b="1">
                <a:latin typeface="Segoe UI" panose="020B0502040204020203" pitchFamily="34" charset="0"/>
                <a:ea typeface="Segoe UI" panose="020B0502040204020203" pitchFamily="34" charset="0"/>
                <a:cs typeface="Segoe UI" panose="020B0502040204020203" pitchFamily="34" charset="0"/>
              </a:rPr>
              <a:t>Array Operations</a:t>
            </a:r>
          </a:p>
        </p:txBody>
      </p:sp>
      <p:sp>
        <p:nvSpPr>
          <p:cNvPr id="20" name="Title 3"/>
          <p:cNvSpPr txBox="1">
            <a:spLocks/>
          </p:cNvSpPr>
          <p:nvPr/>
        </p:nvSpPr>
        <p:spPr>
          <a:xfrm>
            <a:off x="684213" y="386991"/>
            <a:ext cx="8381999" cy="519715"/>
          </a:xfrm>
          <a:prstGeom prst="rect">
            <a:avLst/>
          </a:prstGeom>
          <a:noFill/>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fontAlgn="auto">
              <a:spcAft>
                <a:spcPts val="0"/>
              </a:spcAft>
              <a:buClrTx/>
              <a:buFontTx/>
            </a:pPr>
            <a:r>
              <a:rPr lang="en-US" sz="2600">
                <a:ea typeface="Segoe UI" panose="020B0502040204020203" pitchFamily="34" charset="0"/>
                <a:cs typeface="Segoe UI" panose="020B0502040204020203" pitchFamily="34" charset="0"/>
              </a:rPr>
              <a:t>Arrays are similar to lists but faster in numerical operations</a:t>
            </a:r>
            <a:endParaRPr lang="en-US" sz="2600">
              <a:latin typeface="+mj-lt"/>
              <a:ea typeface="Segoe UI" panose="020B0502040204020203" pitchFamily="34" charset="0"/>
              <a:cs typeface="Segoe UI" panose="020B0502040204020203" pitchFamily="34" charset="0"/>
            </a:endParaRPr>
          </a:p>
        </p:txBody>
      </p:sp>
      <p:sp>
        <p:nvSpPr>
          <p:cNvPr id="22" name="Content Placeholder 2"/>
          <p:cNvSpPr txBox="1">
            <a:spLocks/>
          </p:cNvSpPr>
          <p:nvPr/>
        </p:nvSpPr>
        <p:spPr>
          <a:xfrm>
            <a:off x="488330" y="1275756"/>
            <a:ext cx="3928094" cy="1981201"/>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smtClean="0">
                <a:ea typeface="Segoe UI" panose="020B0502040204020203" pitchFamily="34" charset="0"/>
                <a:cs typeface="Segoe UI" panose="020B0502040204020203" pitchFamily="34" charset="0"/>
              </a:rPr>
              <a:t>Arrays </a:t>
            </a:r>
            <a:r>
              <a:rPr lang="en-US" b="0">
                <a:ea typeface="Segoe UI" panose="020B0502040204020203" pitchFamily="34" charset="0"/>
                <a:cs typeface="Segoe UI" panose="020B0502040204020203" pitchFamily="34" charset="0"/>
              </a:rPr>
              <a:t>are similar to lists but each element in Array should be of same datatype typically a numeric type like </a:t>
            </a:r>
            <a:r>
              <a:rPr lang="en-US" b="0" err="1">
                <a:ea typeface="Segoe UI" panose="020B0502040204020203" pitchFamily="34" charset="0"/>
                <a:cs typeface="Segoe UI" panose="020B0502040204020203" pitchFamily="34" charset="0"/>
              </a:rPr>
              <a:t>int</a:t>
            </a:r>
            <a:r>
              <a:rPr lang="en-US" b="0">
                <a:ea typeface="Segoe UI" panose="020B0502040204020203" pitchFamily="34" charset="0"/>
                <a:cs typeface="Segoe UI" panose="020B0502040204020203" pitchFamily="34" charset="0"/>
              </a:rPr>
              <a:t> or float.</a:t>
            </a:r>
          </a:p>
          <a:p>
            <a:pPr>
              <a:buClr>
                <a:srgbClr val="9D9DA1"/>
              </a:buClr>
              <a:buFont typeface="Wingdings" panose="05000000000000000000" pitchFamily="2" charset="2"/>
              <a:buChar char="§"/>
            </a:pPr>
            <a:r>
              <a:rPr lang="en-US" b="0">
                <a:ea typeface="Segoe UI" panose="020B0502040204020203" pitchFamily="34" charset="0"/>
                <a:cs typeface="Segoe UI" panose="020B0502040204020203" pitchFamily="34" charset="0"/>
              </a:rPr>
              <a:t>Accessing, slicing, manipulating Arrays is just like Lists  and lists can be converted into Array as well</a:t>
            </a:r>
          </a:p>
          <a:p>
            <a:pPr>
              <a:buClr>
                <a:srgbClr val="9D9DA1"/>
              </a:buClr>
              <a:buFont typeface="Wingdings" panose="05000000000000000000" pitchFamily="2" charset="2"/>
              <a:buChar char="§"/>
            </a:pPr>
            <a:r>
              <a:rPr lang="en-US" b="0">
                <a:ea typeface="Segoe UI" panose="020B0502040204020203" pitchFamily="34" charset="0"/>
                <a:cs typeface="Segoe UI" panose="020B0502040204020203" pitchFamily="34" charset="0"/>
              </a:rPr>
              <a:t>Arrays make operations with large amounts of numeric data very fast and are generally much more efficient than lists</a:t>
            </a:r>
          </a:p>
          <a:p>
            <a:pPr>
              <a:buClr>
                <a:srgbClr val="9D9DA1"/>
              </a:buClr>
              <a:buFont typeface="Wingdings" panose="05000000000000000000" pitchFamily="2" charset="2"/>
              <a:buChar char="§"/>
            </a:pPr>
            <a:r>
              <a:rPr lang="en-US" b="0" err="1">
                <a:ea typeface="Segoe UI" panose="020B0502040204020203" pitchFamily="34" charset="0"/>
                <a:cs typeface="Segoe UI" panose="020B0502040204020203" pitchFamily="34" charset="0"/>
              </a:rPr>
              <a:t>NumPy</a:t>
            </a:r>
            <a:r>
              <a:rPr lang="en-US" b="0">
                <a:ea typeface="Segoe UI" panose="020B0502040204020203" pitchFamily="34" charset="0"/>
                <a:cs typeface="Segoe UI" panose="020B0502040204020203" pitchFamily="34" charset="0"/>
              </a:rPr>
              <a:t> package is used to generate and manipulate Arrays in </a:t>
            </a:r>
            <a:r>
              <a:rPr lang="en-US" b="0" smtClean="0">
                <a:ea typeface="Segoe UI" panose="020B0502040204020203" pitchFamily="34" charset="0"/>
                <a:cs typeface="Segoe UI" panose="020B0502040204020203" pitchFamily="34" charset="0"/>
              </a:rPr>
              <a:t>Python</a:t>
            </a:r>
            <a:endParaRPr lang="en-US" b="0">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a:ea typeface="Segoe UI" panose="020B0502040204020203" pitchFamily="34" charset="0"/>
                <a:cs typeface="Segoe UI" panose="020B0502040204020203" pitchFamily="34" charset="0"/>
              </a:rPr>
              <a:t>Although </a:t>
            </a:r>
            <a:r>
              <a:rPr lang="en-US" b="0" err="1">
                <a:ea typeface="Segoe UI" panose="020B0502040204020203" pitchFamily="34" charset="0"/>
                <a:cs typeface="Segoe UI" panose="020B0502040204020203" pitchFamily="34" charset="0"/>
              </a:rPr>
              <a:t>ndarrays</a:t>
            </a:r>
            <a:r>
              <a:rPr lang="en-US" b="0">
                <a:ea typeface="Segoe UI" panose="020B0502040204020203" pitchFamily="34" charset="0"/>
                <a:cs typeface="Segoe UI" panose="020B0502040204020203" pitchFamily="34" charset="0"/>
              </a:rPr>
              <a:t> expose multi-dimensional indexing, their contents are actually stored in a linear index</a:t>
            </a:r>
          </a:p>
          <a:p>
            <a:pPr marL="0" indent="0">
              <a:buClr>
                <a:srgbClr val="9D9DA1"/>
              </a:buClr>
              <a:buNone/>
            </a:pPr>
            <a:endParaRPr lang="en-US" b="0" kern="0">
              <a:ea typeface="Segoe UI" panose="020B0502040204020203" pitchFamily="34" charset="0"/>
              <a:cs typeface="Segoe UI" panose="020B0502040204020203" pitchFamily="34" charset="0"/>
            </a:endParaRPr>
          </a:p>
        </p:txBody>
      </p:sp>
      <p:sp>
        <p:nvSpPr>
          <p:cNvPr id="24" name="TextBox 23"/>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Data Structures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19</a:t>
            </a:fld>
            <a:endParaRPr lang="en-US">
              <a:latin typeface="Arial"/>
              <a:cs typeface="+mn-cs"/>
            </a:endParaRPr>
          </a:p>
        </p:txBody>
      </p:sp>
    </p:spTree>
    <p:extLst>
      <p:ext uri="{BB962C8B-B14F-4D97-AF65-F5344CB8AC3E}">
        <p14:creationId xmlns:p14="http://schemas.microsoft.com/office/powerpoint/2010/main" val="2382790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684213" y="304800"/>
            <a:ext cx="8229599" cy="527408"/>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fontAlgn="auto">
              <a:spcAft>
                <a:spcPts val="0"/>
              </a:spcAft>
              <a:buClrTx/>
              <a:buFontTx/>
            </a:pPr>
            <a:r>
              <a:rPr lang="en-US" sz="2600" smtClean="0">
                <a:ea typeface="Segoe UI" panose="020B0502040204020203" pitchFamily="34" charset="0"/>
                <a:cs typeface="Segoe UI" panose="020B0502040204020203" pitchFamily="34" charset="0"/>
              </a:rPr>
              <a:t>Dataframes </a:t>
            </a:r>
            <a:r>
              <a:rPr lang="en-US" sz="2600">
                <a:ea typeface="Segoe UI" panose="020B0502040204020203" pitchFamily="34" charset="0"/>
                <a:cs typeface="Segoe UI" panose="020B0502040204020203" pitchFamily="34" charset="0"/>
              </a:rPr>
              <a:t>are similar to SQL tables</a:t>
            </a:r>
            <a:endParaRPr lang="en-US" sz="2600">
              <a:latin typeface="+mj-lt"/>
              <a:ea typeface="Segoe UI" panose="020B0502040204020203" pitchFamily="34" charset="0"/>
              <a:cs typeface="Segoe UI" panose="020B0502040204020203" pitchFamily="34" charset="0"/>
            </a:endParaRPr>
          </a:p>
        </p:txBody>
      </p:sp>
      <p:sp>
        <p:nvSpPr>
          <p:cNvPr id="41" name="Content Placeholder 2"/>
          <p:cNvSpPr txBox="1">
            <a:spLocks/>
          </p:cNvSpPr>
          <p:nvPr/>
        </p:nvSpPr>
        <p:spPr>
          <a:xfrm>
            <a:off x="488330" y="1312604"/>
            <a:ext cx="3699494" cy="4630996"/>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a:ea typeface="Segoe UI" panose="020B0502040204020203" pitchFamily="34" charset="0"/>
                <a:cs typeface="Segoe UI" panose="020B0502040204020203" pitchFamily="34" charset="0"/>
              </a:rPr>
              <a:t>DataFrame is 2-dimensional labeled data </a:t>
            </a:r>
            <a:r>
              <a:rPr lang="en-US" b="0" smtClean="0">
                <a:ea typeface="Segoe UI" panose="020B0502040204020203" pitchFamily="34" charset="0"/>
                <a:cs typeface="Segoe UI" panose="020B0502040204020203" pitchFamily="34" charset="0"/>
              </a:rPr>
              <a:t>structure </a:t>
            </a:r>
            <a:r>
              <a:rPr lang="en-US" b="0" smtClean="0"/>
              <a:t>i.e., </a:t>
            </a:r>
            <a:r>
              <a:rPr lang="en-US" b="0"/>
              <a:t>data is aligned in a tabular fashion in rows and columns </a:t>
            </a:r>
            <a:endParaRPr lang="en-US" b="0" smtClean="0"/>
          </a:p>
          <a:p>
            <a:pPr>
              <a:buClr>
                <a:srgbClr val="9D9DA1"/>
              </a:buClr>
              <a:buFont typeface="Wingdings" panose="05000000000000000000" pitchFamily="2" charset="2"/>
              <a:buChar char="§"/>
            </a:pPr>
            <a:r>
              <a:rPr lang="en-US" b="0" smtClean="0">
                <a:ea typeface="Segoe UI" panose="020B0502040204020203" pitchFamily="34" charset="0"/>
                <a:cs typeface="Segoe UI" panose="020B0502040204020203" pitchFamily="34" charset="0"/>
              </a:rPr>
              <a:t>Along </a:t>
            </a:r>
            <a:r>
              <a:rPr lang="en-US" b="0">
                <a:ea typeface="Segoe UI" panose="020B0502040204020203" pitchFamily="34" charset="0"/>
                <a:cs typeface="Segoe UI" panose="020B0502040204020203" pitchFamily="34" charset="0"/>
              </a:rPr>
              <a:t>with the data, you can optionally pass index (row labels) and columns (column labels) arguments</a:t>
            </a:r>
          </a:p>
          <a:p>
            <a:pPr>
              <a:buClr>
                <a:srgbClr val="9D9DA1"/>
              </a:buClr>
              <a:buFont typeface="Wingdings" panose="05000000000000000000" pitchFamily="2" charset="2"/>
              <a:buChar char="§"/>
            </a:pPr>
            <a:r>
              <a:rPr lang="en-US" b="0">
                <a:ea typeface="Segoe UI" panose="020B0502040204020203" pitchFamily="34" charset="0"/>
                <a:cs typeface="Segoe UI" panose="020B0502040204020203" pitchFamily="34" charset="0"/>
              </a:rPr>
              <a:t>Dataframes can be generated using </a:t>
            </a:r>
            <a:r>
              <a:rPr lang="en-US" b="0" err="1">
                <a:ea typeface="Segoe UI" panose="020B0502040204020203" pitchFamily="34" charset="0"/>
                <a:cs typeface="Segoe UI" panose="020B0502040204020203" pitchFamily="34" charset="0"/>
              </a:rPr>
              <a:t>dicts</a:t>
            </a:r>
            <a:r>
              <a:rPr lang="en-US" b="0">
                <a:ea typeface="Segoe UI" panose="020B0502040204020203" pitchFamily="34" charset="0"/>
                <a:cs typeface="Segoe UI" panose="020B0502040204020203" pitchFamily="34" charset="0"/>
              </a:rPr>
              <a:t>, lists, </a:t>
            </a:r>
            <a:r>
              <a:rPr lang="en-US" b="0" err="1">
                <a:ea typeface="Segoe UI" panose="020B0502040204020203" pitchFamily="34" charset="0"/>
                <a:cs typeface="Segoe UI" panose="020B0502040204020203" pitchFamily="34" charset="0"/>
              </a:rPr>
              <a:t>ndarrays</a:t>
            </a:r>
            <a:r>
              <a:rPr lang="en-US" b="0">
                <a:ea typeface="Segoe UI" panose="020B0502040204020203" pitchFamily="34" charset="0"/>
                <a:cs typeface="Segoe UI" panose="020B0502040204020203" pitchFamily="34" charset="0"/>
              </a:rPr>
              <a:t>, Series or another DataFrame</a:t>
            </a:r>
          </a:p>
          <a:p>
            <a:pPr>
              <a:buClr>
                <a:srgbClr val="9D9DA1"/>
              </a:buClr>
              <a:buFont typeface="Wingdings" panose="05000000000000000000" pitchFamily="2" charset="2"/>
              <a:buChar char="§"/>
            </a:pPr>
            <a:r>
              <a:rPr lang="en-US" b="0">
                <a:ea typeface="Segoe UI" panose="020B0502040204020203" pitchFamily="34" charset="0"/>
                <a:cs typeface="Segoe UI" panose="020B0502040204020203" pitchFamily="34" charset="0"/>
              </a:rPr>
              <a:t>DataFrame can be created and manipulated using Pandas </a:t>
            </a:r>
            <a:r>
              <a:rPr lang="en-US" b="0" smtClean="0">
                <a:ea typeface="Segoe UI" panose="020B0502040204020203" pitchFamily="34" charset="0"/>
                <a:cs typeface="Segoe UI" panose="020B0502040204020203" pitchFamily="34" charset="0"/>
              </a:rPr>
              <a:t>library</a:t>
            </a:r>
          </a:p>
          <a:p>
            <a:pPr>
              <a:buClr>
                <a:srgbClr val="9D9DA1"/>
              </a:buClr>
              <a:buFont typeface="Wingdings" panose="05000000000000000000" pitchFamily="2" charset="2"/>
              <a:buChar char="§"/>
            </a:pPr>
            <a:r>
              <a:rPr lang="en-US" b="0" smtClean="0">
                <a:ea typeface="Segoe UI" panose="020B0502040204020203" pitchFamily="34" charset="0"/>
                <a:cs typeface="Segoe UI" panose="020B0502040204020203" pitchFamily="34" charset="0"/>
              </a:rPr>
              <a:t>Pandas library can be installed using the command </a:t>
            </a:r>
            <a:r>
              <a:rPr lang="en-US" i="1" smtClean="0">
                <a:ea typeface="Segoe UI" panose="020B0502040204020203" pitchFamily="34" charset="0"/>
                <a:cs typeface="Segoe UI" panose="020B0502040204020203" pitchFamily="34" charset="0"/>
              </a:rPr>
              <a:t>pip install pandas </a:t>
            </a:r>
            <a:r>
              <a:rPr lang="en-US" b="0" smtClean="0">
                <a:ea typeface="Segoe UI" panose="020B0502040204020203" pitchFamily="34" charset="0"/>
                <a:cs typeface="Segoe UI" panose="020B0502040204020203" pitchFamily="34" charset="0"/>
              </a:rPr>
              <a:t>and then import it whenever needed usin</a:t>
            </a:r>
            <a:r>
              <a:rPr lang="en-US" b="0" smtClean="0">
                <a:ea typeface="Segoe UI" panose="020B0502040204020203" pitchFamily="34" charset="0"/>
                <a:cs typeface="Segoe UI" panose="020B0502040204020203" pitchFamily="34" charset="0"/>
              </a:rPr>
              <a:t>g the command </a:t>
            </a:r>
            <a:r>
              <a:rPr lang="en-US" i="1" smtClean="0">
                <a:ea typeface="Segoe UI" panose="020B0502040204020203" pitchFamily="34" charset="0"/>
                <a:cs typeface="Segoe UI" panose="020B0502040204020203" pitchFamily="34" charset="0"/>
              </a:rPr>
              <a:t>import pandas</a:t>
            </a:r>
            <a:endParaRPr lang="en-US" i="1">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i="1" u="sng">
                <a:ea typeface="Segoe UI" panose="020B0502040204020203" pitchFamily="34" charset="0"/>
                <a:cs typeface="Segoe UI" panose="020B0502040204020203" pitchFamily="34" charset="0"/>
              </a:rPr>
              <a:t>Syntax:</a:t>
            </a:r>
            <a:r>
              <a:rPr lang="en-US" b="0" i="1">
                <a:ea typeface="Segoe UI" panose="020B0502040204020203" pitchFamily="34" charset="0"/>
                <a:cs typeface="Segoe UI" panose="020B0502040204020203" pitchFamily="34" charset="0"/>
              </a:rPr>
              <a:t> DataFrame( data= </a:t>
            </a:r>
            <a:r>
              <a:rPr lang="en-US" i="1">
                <a:ea typeface="Segoe UI" panose="020B0502040204020203" pitchFamily="34" charset="0"/>
                <a:cs typeface="Segoe UI" panose="020B0502040204020203" pitchFamily="34" charset="0"/>
              </a:rPr>
              <a:t>Data </a:t>
            </a:r>
            <a:r>
              <a:rPr lang="en-US" b="0" i="1">
                <a:ea typeface="Segoe UI" panose="020B0502040204020203" pitchFamily="34" charset="0"/>
                <a:cs typeface="Segoe UI" panose="020B0502040204020203" pitchFamily="34" charset="0"/>
              </a:rPr>
              <a:t>, index= </a:t>
            </a:r>
            <a:r>
              <a:rPr lang="en-US" i="1" err="1">
                <a:ea typeface="Segoe UI" panose="020B0502040204020203" pitchFamily="34" charset="0"/>
                <a:cs typeface="Segoe UI" panose="020B0502040204020203" pitchFamily="34" charset="0"/>
              </a:rPr>
              <a:t>rowlables</a:t>
            </a:r>
            <a:r>
              <a:rPr lang="en-US" i="1">
                <a:ea typeface="Segoe UI" panose="020B0502040204020203" pitchFamily="34" charset="0"/>
                <a:cs typeface="Segoe UI" panose="020B0502040204020203" pitchFamily="34" charset="0"/>
              </a:rPr>
              <a:t> </a:t>
            </a:r>
            <a:r>
              <a:rPr lang="en-US" b="0" i="1">
                <a:ea typeface="Segoe UI" panose="020B0502040204020203" pitchFamily="34" charset="0"/>
                <a:cs typeface="Segoe UI" panose="020B0502040204020203" pitchFamily="34" charset="0"/>
              </a:rPr>
              <a:t>, columns = </a:t>
            </a:r>
            <a:r>
              <a:rPr lang="en-US" i="1" err="1">
                <a:ea typeface="Segoe UI" panose="020B0502040204020203" pitchFamily="34" charset="0"/>
                <a:cs typeface="Segoe UI" panose="020B0502040204020203" pitchFamily="34" charset="0"/>
              </a:rPr>
              <a:t>columnnames</a:t>
            </a:r>
            <a:r>
              <a:rPr lang="en-US" b="0" i="1">
                <a:ea typeface="Segoe UI" panose="020B0502040204020203" pitchFamily="34" charset="0"/>
                <a:cs typeface="Segoe UI" panose="020B0502040204020203" pitchFamily="34" charset="0"/>
              </a:rPr>
              <a:t>)</a:t>
            </a:r>
          </a:p>
          <a:p>
            <a:pPr>
              <a:buClr>
                <a:srgbClr val="9D9DA1"/>
              </a:buClr>
              <a:buFont typeface="Wingdings" panose="05000000000000000000" pitchFamily="2" charset="2"/>
              <a:buChar char="§"/>
            </a:pPr>
            <a:r>
              <a:rPr lang="en-US" b="0">
                <a:ea typeface="Segoe UI" panose="020B0502040204020203" pitchFamily="34" charset="0"/>
                <a:cs typeface="Segoe UI" panose="020B0502040204020203" pitchFamily="34" charset="0"/>
              </a:rPr>
              <a:t>More on DataFrames </a:t>
            </a:r>
            <a:r>
              <a:rPr lang="en-US" i="1" u="sng">
                <a:solidFill>
                  <a:schemeClr val="accent1"/>
                </a:solidFill>
                <a:latin typeface="Segoe UI" panose="020B0502040204020203" pitchFamily="34" charset="0"/>
                <a:ea typeface="Segoe UI" panose="020B0502040204020203" pitchFamily="34" charset="0"/>
                <a:cs typeface="Segoe UI" panose="020B0502040204020203" pitchFamily="34" charset="0"/>
              </a:rPr>
              <a:t>http://pandas.pydata.org/pandas-docs/stable/generated/pandas.DataFrame.html</a:t>
            </a:r>
          </a:p>
        </p:txBody>
      </p:sp>
      <p:sp>
        <p:nvSpPr>
          <p:cNvPr id="43" name="TextBox 42"/>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Data Structures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38" name="TextBox 37"/>
          <p:cNvSpPr txBox="1"/>
          <p:nvPr/>
        </p:nvSpPr>
        <p:spPr>
          <a:xfrm>
            <a:off x="4875213" y="1545692"/>
            <a:ext cx="3962401" cy="415498"/>
          </a:xfrm>
          <a:prstGeom prst="rect">
            <a:avLst/>
          </a:prstGeom>
          <a:solidFill>
            <a:schemeClr val="bg1">
              <a:lumMod val="95000"/>
            </a:schemeClr>
          </a:solidFill>
          <a:ln>
            <a:solidFill>
              <a:schemeClr val="bg1">
                <a:lumMod val="75000"/>
              </a:schemeClr>
            </a:solidFill>
          </a:ln>
        </p:spPr>
        <p:txBody>
          <a:bodyPr wrap="square" rtlCol="0">
            <a:spAutoFit/>
          </a:bodyPr>
          <a:lstStyle/>
          <a:p>
            <a:pPr algn="l">
              <a:buClr>
                <a:schemeClr val="bg2"/>
              </a:buClr>
            </a:pPr>
            <a:r>
              <a:rPr lang="en-US" sz="1050" err="1">
                <a:ea typeface="Segoe UI" panose="020B0502040204020203" pitchFamily="34" charset="0"/>
                <a:cs typeface="Segoe UI" panose="020B0502040204020203" pitchFamily="34" charset="0"/>
              </a:rPr>
              <a:t>df</a:t>
            </a:r>
            <a:r>
              <a:rPr lang="en-US" sz="1050">
                <a:ea typeface="Segoe UI" panose="020B0502040204020203" pitchFamily="34" charset="0"/>
                <a:cs typeface="Segoe UI" panose="020B0502040204020203" pitchFamily="34" charset="0"/>
              </a:rPr>
              <a:t> = </a:t>
            </a:r>
            <a:r>
              <a:rPr lang="en-US" sz="1050" err="1">
                <a:ea typeface="Segoe UI" panose="020B0502040204020203" pitchFamily="34" charset="0"/>
                <a:cs typeface="Segoe UI" panose="020B0502040204020203" pitchFamily="34" charset="0"/>
              </a:rPr>
              <a:t>DataFrame</a:t>
            </a:r>
            <a:r>
              <a:rPr lang="en-US" sz="1050">
                <a:ea typeface="Segoe UI" panose="020B0502040204020203" pitchFamily="34" charset="0"/>
                <a:cs typeface="Segoe UI" panose="020B0502040204020203" pitchFamily="34" charset="0"/>
              </a:rPr>
              <a:t>( </a:t>
            </a:r>
            <a:r>
              <a:rPr lang="en-US" sz="1050" err="1">
                <a:ea typeface="Segoe UI" panose="020B0502040204020203" pitchFamily="34" charset="0"/>
                <a:cs typeface="Segoe UI" panose="020B0502040204020203" pitchFamily="34" charset="0"/>
              </a:rPr>
              <a:t>np.random.randn</a:t>
            </a:r>
            <a:r>
              <a:rPr lang="en-US" sz="1050">
                <a:ea typeface="Segoe UI" panose="020B0502040204020203" pitchFamily="34" charset="0"/>
                <a:cs typeface="Segoe UI" panose="020B0502040204020203" pitchFamily="34" charset="0"/>
              </a:rPr>
              <a:t>(10,5), columns = list('data‘) )    </a:t>
            </a:r>
            <a:r>
              <a:rPr lang="en-US" sz="1050">
                <a:solidFill>
                  <a:schemeClr val="accent1">
                    <a:lumMod val="75000"/>
                  </a:schemeClr>
                </a:solidFill>
                <a:ea typeface="Segoe UI" panose="020B0502040204020203" pitchFamily="34" charset="0"/>
                <a:cs typeface="Segoe UI" panose="020B0502040204020203" pitchFamily="34" charset="0"/>
              </a:rPr>
              <a:t># column labels can also be used to access data</a:t>
            </a:r>
          </a:p>
        </p:txBody>
      </p:sp>
      <p:sp>
        <p:nvSpPr>
          <p:cNvPr id="40" name="TextBox 39"/>
          <p:cNvSpPr txBox="1"/>
          <p:nvPr/>
        </p:nvSpPr>
        <p:spPr>
          <a:xfrm>
            <a:off x="4875213" y="2790307"/>
            <a:ext cx="3962401" cy="415498"/>
          </a:xfrm>
          <a:prstGeom prst="rect">
            <a:avLst/>
          </a:prstGeom>
          <a:solidFill>
            <a:schemeClr val="bg1">
              <a:lumMod val="95000"/>
            </a:schemeClr>
          </a:solidFill>
          <a:ln>
            <a:solidFill>
              <a:schemeClr val="bg1">
                <a:lumMod val="75000"/>
              </a:schemeClr>
            </a:solidFill>
          </a:ln>
        </p:spPr>
        <p:txBody>
          <a:bodyPr wrap="square" rtlCol="0">
            <a:spAutoFit/>
          </a:bodyPr>
          <a:lstStyle/>
          <a:p>
            <a:pPr algn="l">
              <a:buClr>
                <a:schemeClr val="bg2"/>
              </a:buClr>
            </a:pPr>
            <a:r>
              <a:rPr lang="en-US" sz="1050" err="1">
                <a:ea typeface="Segoe UI" panose="020B0502040204020203" pitchFamily="34" charset="0"/>
                <a:cs typeface="Segoe UI" panose="020B0502040204020203" pitchFamily="34" charset="0"/>
              </a:rPr>
              <a:t>df.shape</a:t>
            </a:r>
            <a:r>
              <a:rPr lang="en-US" sz="1050">
                <a:ea typeface="Segoe UI" panose="020B0502040204020203" pitchFamily="34" charset="0"/>
                <a:cs typeface="Segoe UI" panose="020B0502040204020203" pitchFamily="34" charset="0"/>
              </a:rPr>
              <a:t>                                                                       </a:t>
            </a:r>
            <a:r>
              <a:rPr lang="en-US" sz="1050" smtClean="0">
                <a:ea typeface="Segoe UI" panose="020B0502040204020203" pitchFamily="34" charset="0"/>
                <a:cs typeface="Segoe UI" panose="020B0502040204020203" pitchFamily="34" charset="0"/>
              </a:rPr>
              <a:t>                 </a:t>
            </a:r>
            <a:r>
              <a:rPr lang="en-US" sz="1050">
                <a:solidFill>
                  <a:schemeClr val="accent1">
                    <a:lumMod val="75000"/>
                  </a:schemeClr>
                </a:solidFill>
                <a:ea typeface="Segoe UI" panose="020B0502040204020203" pitchFamily="34" charset="0"/>
                <a:cs typeface="Segoe UI" panose="020B0502040204020203" pitchFamily="34" charset="0"/>
              </a:rPr>
              <a:t># Displays the rows, column count</a:t>
            </a:r>
          </a:p>
        </p:txBody>
      </p:sp>
      <p:sp>
        <p:nvSpPr>
          <p:cNvPr id="42" name="TextBox 41"/>
          <p:cNvSpPr txBox="1"/>
          <p:nvPr/>
        </p:nvSpPr>
        <p:spPr>
          <a:xfrm>
            <a:off x="4850263" y="3860498"/>
            <a:ext cx="3962401" cy="415498"/>
          </a:xfrm>
          <a:prstGeom prst="rect">
            <a:avLst/>
          </a:prstGeom>
          <a:solidFill>
            <a:schemeClr val="bg1">
              <a:lumMod val="95000"/>
            </a:schemeClr>
          </a:solidFill>
          <a:ln>
            <a:solidFill>
              <a:schemeClr val="bg1">
                <a:lumMod val="75000"/>
              </a:schemeClr>
            </a:solidFill>
          </a:ln>
        </p:spPr>
        <p:txBody>
          <a:bodyPr wrap="square" rtlCol="0">
            <a:spAutoFit/>
          </a:bodyPr>
          <a:lstStyle/>
          <a:p>
            <a:pPr algn="l">
              <a:buClr>
                <a:schemeClr val="bg2"/>
              </a:buClr>
            </a:pPr>
            <a:r>
              <a:rPr lang="en-US" sz="1050" err="1">
                <a:ea typeface="Segoe UI" panose="020B0502040204020203" pitchFamily="34" charset="0"/>
                <a:cs typeface="Segoe UI" panose="020B0502040204020203" pitchFamily="34" charset="0"/>
              </a:rPr>
              <a:t>df.loc</a:t>
            </a:r>
            <a:r>
              <a:rPr lang="en-US" sz="1050">
                <a:ea typeface="Segoe UI" panose="020B0502040204020203" pitchFamily="34" charset="0"/>
                <a:cs typeface="Segoe UI" panose="020B0502040204020203" pitchFamily="34" charset="0"/>
              </a:rPr>
              <a:t>[1:5:2]                                                                    </a:t>
            </a:r>
            <a:r>
              <a:rPr lang="en-US" sz="1050" smtClean="0">
                <a:ea typeface="Segoe UI" panose="020B0502040204020203" pitchFamily="34" charset="0"/>
                <a:cs typeface="Segoe UI" panose="020B0502040204020203" pitchFamily="34" charset="0"/>
              </a:rPr>
              <a:t>	  </a:t>
            </a:r>
            <a:r>
              <a:rPr lang="en-US" sz="1050" smtClean="0">
                <a:solidFill>
                  <a:schemeClr val="accent1">
                    <a:lumMod val="75000"/>
                  </a:schemeClr>
                </a:solidFill>
                <a:ea typeface="Segoe UI" panose="020B0502040204020203" pitchFamily="34" charset="0"/>
                <a:cs typeface="Segoe UI" panose="020B0502040204020203" pitchFamily="34" charset="0"/>
              </a:rPr>
              <a:t># </a:t>
            </a:r>
            <a:r>
              <a:rPr lang="en-US" sz="1050">
                <a:solidFill>
                  <a:schemeClr val="accent1">
                    <a:lumMod val="75000"/>
                  </a:schemeClr>
                </a:solidFill>
                <a:ea typeface="Segoe UI" panose="020B0502040204020203" pitchFamily="34" charset="0"/>
                <a:cs typeface="Segoe UI" panose="020B0502040204020203" pitchFamily="34" charset="0"/>
              </a:rPr>
              <a:t>.</a:t>
            </a:r>
            <a:r>
              <a:rPr lang="en-US" sz="1050" err="1">
                <a:solidFill>
                  <a:schemeClr val="accent1">
                    <a:lumMod val="75000"/>
                  </a:schemeClr>
                </a:solidFill>
                <a:ea typeface="Segoe UI" panose="020B0502040204020203" pitchFamily="34" charset="0"/>
                <a:cs typeface="Segoe UI" panose="020B0502040204020203" pitchFamily="34" charset="0"/>
              </a:rPr>
              <a:t>loc</a:t>
            </a:r>
            <a:r>
              <a:rPr lang="en-US" sz="1050">
                <a:solidFill>
                  <a:schemeClr val="accent1">
                    <a:lumMod val="75000"/>
                  </a:schemeClr>
                </a:solidFill>
                <a:ea typeface="Segoe UI" panose="020B0502040204020203" pitchFamily="34" charset="0"/>
                <a:cs typeface="Segoe UI" panose="020B0502040204020203" pitchFamily="34" charset="0"/>
              </a:rPr>
              <a:t>[</a:t>
            </a:r>
            <a:r>
              <a:rPr lang="en-US" sz="1050" err="1">
                <a:solidFill>
                  <a:schemeClr val="accent1">
                    <a:lumMod val="75000"/>
                  </a:schemeClr>
                </a:solidFill>
                <a:ea typeface="Segoe UI" panose="020B0502040204020203" pitchFamily="34" charset="0"/>
                <a:cs typeface="Segoe UI" panose="020B0502040204020203" pitchFamily="34" charset="0"/>
              </a:rPr>
              <a:t>start_pos:stop_pos:step</a:t>
            </a:r>
            <a:r>
              <a:rPr lang="en-US" sz="1050">
                <a:solidFill>
                  <a:schemeClr val="accent1">
                    <a:lumMod val="75000"/>
                  </a:schemeClr>
                </a:solidFill>
                <a:ea typeface="Segoe UI" panose="020B0502040204020203" pitchFamily="34" charset="0"/>
                <a:cs typeface="Segoe UI" panose="020B0502040204020203" pitchFamily="34" charset="0"/>
              </a:rPr>
              <a:t>] row labels</a:t>
            </a:r>
          </a:p>
        </p:txBody>
      </p:sp>
      <p:sp>
        <p:nvSpPr>
          <p:cNvPr id="44" name="TextBox 43"/>
          <p:cNvSpPr txBox="1"/>
          <p:nvPr/>
        </p:nvSpPr>
        <p:spPr>
          <a:xfrm>
            <a:off x="4875211" y="4758649"/>
            <a:ext cx="3962401" cy="415498"/>
          </a:xfrm>
          <a:prstGeom prst="rect">
            <a:avLst/>
          </a:prstGeom>
          <a:solidFill>
            <a:schemeClr val="bg1">
              <a:lumMod val="95000"/>
            </a:schemeClr>
          </a:solidFill>
          <a:ln>
            <a:solidFill>
              <a:schemeClr val="bg1">
                <a:lumMod val="75000"/>
              </a:schemeClr>
            </a:solidFill>
          </a:ln>
        </p:spPr>
        <p:txBody>
          <a:bodyPr wrap="square" rtlCol="0">
            <a:spAutoFit/>
          </a:bodyPr>
          <a:lstStyle/>
          <a:p>
            <a:pPr algn="l">
              <a:buClr>
                <a:schemeClr val="bg2"/>
              </a:buClr>
            </a:pPr>
            <a:r>
              <a:rPr lang="en-US" sz="1050" err="1">
                <a:ea typeface="Segoe UI" panose="020B0502040204020203" pitchFamily="34" charset="0"/>
                <a:cs typeface="Segoe UI" panose="020B0502040204020203" pitchFamily="34" charset="0"/>
              </a:rPr>
              <a:t>df</a:t>
            </a:r>
            <a:r>
              <a:rPr lang="en-US" sz="1050">
                <a:ea typeface="Segoe UI" panose="020B0502040204020203" pitchFamily="34" charset="0"/>
                <a:cs typeface="Segoe UI" panose="020B0502040204020203" pitchFamily="34" charset="0"/>
              </a:rPr>
              <a:t>[‘z’] = range( 1, 11)                                                    </a:t>
            </a:r>
            <a:r>
              <a:rPr lang="en-US" sz="1050" smtClean="0">
                <a:ea typeface="Segoe UI" panose="020B0502040204020203" pitchFamily="34" charset="0"/>
                <a:cs typeface="Segoe UI" panose="020B0502040204020203" pitchFamily="34" charset="0"/>
              </a:rPr>
              <a:t>                </a:t>
            </a:r>
            <a:r>
              <a:rPr lang="en-US" sz="1050" smtClean="0">
                <a:solidFill>
                  <a:schemeClr val="accent1">
                    <a:lumMod val="75000"/>
                  </a:schemeClr>
                </a:solidFill>
                <a:ea typeface="Segoe UI" panose="020B0502040204020203" pitchFamily="34" charset="0"/>
                <a:cs typeface="Segoe UI" panose="020B0502040204020203" pitchFamily="34" charset="0"/>
              </a:rPr>
              <a:t># </a:t>
            </a:r>
            <a:r>
              <a:rPr lang="en-US" sz="1050">
                <a:solidFill>
                  <a:schemeClr val="accent1">
                    <a:lumMod val="75000"/>
                  </a:schemeClr>
                </a:solidFill>
                <a:ea typeface="Segoe UI" panose="020B0502040204020203" pitchFamily="34" charset="0"/>
                <a:cs typeface="Segoe UI" panose="020B0502040204020203" pitchFamily="34" charset="0"/>
              </a:rPr>
              <a:t>New column should have same length as index </a:t>
            </a:r>
            <a:r>
              <a:rPr lang="en-US" sz="1050" err="1">
                <a:solidFill>
                  <a:schemeClr val="accent1">
                    <a:lumMod val="75000"/>
                  </a:schemeClr>
                </a:solidFill>
                <a:ea typeface="Segoe UI" panose="020B0502040204020203" pitchFamily="34" charset="0"/>
                <a:cs typeface="Segoe UI" panose="020B0502040204020203" pitchFamily="34" charset="0"/>
              </a:rPr>
              <a:t>DataFrame</a:t>
            </a:r>
            <a:endParaRPr lang="en-US" sz="1050">
              <a:solidFill>
                <a:schemeClr val="accent1">
                  <a:lumMod val="75000"/>
                </a:schemeClr>
              </a:solidFill>
              <a:ea typeface="Segoe UI" panose="020B0502040204020203" pitchFamily="34" charset="0"/>
              <a:cs typeface="Segoe UI" panose="020B0502040204020203" pitchFamily="34" charset="0"/>
            </a:endParaRPr>
          </a:p>
        </p:txBody>
      </p:sp>
      <p:sp>
        <p:nvSpPr>
          <p:cNvPr id="45" name="TextBox 44"/>
          <p:cNvSpPr txBox="1"/>
          <p:nvPr/>
        </p:nvSpPr>
        <p:spPr>
          <a:xfrm>
            <a:off x="4875212" y="5715000"/>
            <a:ext cx="3962401" cy="415498"/>
          </a:xfrm>
          <a:prstGeom prst="rect">
            <a:avLst/>
          </a:prstGeom>
          <a:solidFill>
            <a:schemeClr val="bg1">
              <a:lumMod val="95000"/>
            </a:schemeClr>
          </a:solidFill>
          <a:ln>
            <a:solidFill>
              <a:schemeClr val="bg1">
                <a:lumMod val="75000"/>
              </a:schemeClr>
            </a:solidFill>
          </a:ln>
        </p:spPr>
        <p:txBody>
          <a:bodyPr wrap="square" rtlCol="0">
            <a:spAutoFit/>
          </a:bodyPr>
          <a:lstStyle/>
          <a:p>
            <a:pPr algn="l">
              <a:buClr>
                <a:schemeClr val="bg2"/>
              </a:buClr>
            </a:pPr>
            <a:r>
              <a:rPr lang="en-US" sz="1050" err="1">
                <a:ea typeface="Segoe UI" panose="020B0502040204020203" pitchFamily="34" charset="0"/>
                <a:cs typeface="Segoe UI" panose="020B0502040204020203" pitchFamily="34" charset="0"/>
              </a:rPr>
              <a:t>df.sort_values</a:t>
            </a:r>
            <a:r>
              <a:rPr lang="en-US" sz="1050">
                <a:ea typeface="Segoe UI" panose="020B0502040204020203" pitchFamily="34" charset="0"/>
                <a:cs typeface="Segoe UI" panose="020B0502040204020203" pitchFamily="34" charset="0"/>
              </a:rPr>
              <a:t>(by = 'z', ascending = True)                     </a:t>
            </a:r>
            <a:r>
              <a:rPr lang="en-US" sz="1050" smtClean="0">
                <a:ea typeface="Segoe UI" panose="020B0502040204020203" pitchFamily="34" charset="0"/>
                <a:cs typeface="Segoe UI" panose="020B0502040204020203" pitchFamily="34" charset="0"/>
              </a:rPr>
              <a:t>              </a:t>
            </a:r>
            <a:r>
              <a:rPr lang="en-US" sz="1050" smtClean="0">
                <a:solidFill>
                  <a:schemeClr val="accent1">
                    <a:lumMod val="75000"/>
                  </a:schemeClr>
                </a:solidFill>
                <a:ea typeface="Segoe UI" panose="020B0502040204020203" pitchFamily="34" charset="0"/>
                <a:cs typeface="Segoe UI" panose="020B0502040204020203" pitchFamily="34" charset="0"/>
              </a:rPr>
              <a:t># </a:t>
            </a:r>
            <a:r>
              <a:rPr lang="en-US" sz="1050">
                <a:solidFill>
                  <a:schemeClr val="accent1">
                    <a:lumMod val="75000"/>
                  </a:schemeClr>
                </a:solidFill>
                <a:ea typeface="Segoe UI" panose="020B0502040204020203" pitchFamily="34" charset="0"/>
                <a:cs typeface="Segoe UI" panose="020B0502040204020203" pitchFamily="34" charset="0"/>
              </a:rPr>
              <a:t>Sorting by column values</a:t>
            </a:r>
          </a:p>
        </p:txBody>
      </p:sp>
      <p:sp>
        <p:nvSpPr>
          <p:cNvPr id="46" name="TextBox 45"/>
          <p:cNvSpPr txBox="1"/>
          <p:nvPr/>
        </p:nvSpPr>
        <p:spPr>
          <a:xfrm>
            <a:off x="4847468" y="1303644"/>
            <a:ext cx="1944624"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Creating a DataFrame</a:t>
            </a:r>
          </a:p>
        </p:txBody>
      </p:sp>
      <p:sp>
        <p:nvSpPr>
          <p:cNvPr id="47" name="TextBox 46"/>
          <p:cNvSpPr txBox="1"/>
          <p:nvPr/>
        </p:nvSpPr>
        <p:spPr>
          <a:xfrm>
            <a:off x="4862738" y="2523787"/>
            <a:ext cx="2156135" cy="274320"/>
          </a:xfrm>
          <a:prstGeom prst="rect">
            <a:avLst/>
          </a:prstGeom>
          <a:noFill/>
        </p:spPr>
        <p:txBody>
          <a:bodyPr wrap="square" rtlCol="0">
            <a:spAutoFit/>
          </a:bodyPr>
          <a:lstStyle/>
          <a:p>
            <a:pPr algn="l">
              <a:buClr>
                <a:schemeClr val="bg2"/>
              </a:buClr>
            </a:pPr>
            <a:r>
              <a:rPr lang="en-US" sz="1200" b="1" smtClean="0">
                <a:latin typeface="+mj-lt"/>
                <a:ea typeface="Segoe UI" panose="020B0502040204020203" pitchFamily="34" charset="0"/>
                <a:cs typeface="Segoe UI" panose="020B0502040204020203" pitchFamily="34" charset="0"/>
              </a:rPr>
              <a:t>Dimensions </a:t>
            </a:r>
            <a:r>
              <a:rPr lang="en-US" sz="1200" b="1">
                <a:latin typeface="+mj-lt"/>
                <a:ea typeface="Segoe UI" panose="020B0502040204020203" pitchFamily="34" charset="0"/>
                <a:cs typeface="Segoe UI" panose="020B0502040204020203" pitchFamily="34" charset="0"/>
              </a:rPr>
              <a:t>of DataFrame</a:t>
            </a:r>
          </a:p>
        </p:txBody>
      </p:sp>
      <p:sp>
        <p:nvSpPr>
          <p:cNvPr id="48" name="TextBox 47"/>
          <p:cNvSpPr txBox="1"/>
          <p:nvPr/>
        </p:nvSpPr>
        <p:spPr>
          <a:xfrm>
            <a:off x="4850263" y="3586178"/>
            <a:ext cx="2156135"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Accessing by Row Labels</a:t>
            </a:r>
          </a:p>
        </p:txBody>
      </p:sp>
      <p:sp>
        <p:nvSpPr>
          <p:cNvPr id="49" name="TextBox 48"/>
          <p:cNvSpPr txBox="1"/>
          <p:nvPr/>
        </p:nvSpPr>
        <p:spPr>
          <a:xfrm>
            <a:off x="4830081" y="4532001"/>
            <a:ext cx="1822676"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Creating new column</a:t>
            </a:r>
          </a:p>
        </p:txBody>
      </p:sp>
      <p:sp>
        <p:nvSpPr>
          <p:cNvPr id="50" name="TextBox 49"/>
          <p:cNvSpPr txBox="1"/>
          <p:nvPr/>
        </p:nvSpPr>
        <p:spPr>
          <a:xfrm>
            <a:off x="4881332" y="5440680"/>
            <a:ext cx="1887991"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Sorting</a:t>
            </a: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20</a:t>
            </a:fld>
            <a:endParaRPr lang="en-US">
              <a:latin typeface="Arial"/>
              <a:cs typeface="+mn-cs"/>
            </a:endParaRPr>
          </a:p>
        </p:txBody>
      </p:sp>
    </p:spTree>
    <p:extLst>
      <p:ext uri="{BB962C8B-B14F-4D97-AF65-F5344CB8AC3E}">
        <p14:creationId xmlns:p14="http://schemas.microsoft.com/office/powerpoint/2010/main" val="3968794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Various Functions in </a:t>
            </a:r>
            <a:r>
              <a:rPr lang="en-US" smtClean="0"/>
              <a:t>Python</a:t>
            </a:r>
            <a:endParaRPr lang="en-US"/>
          </a:p>
        </p:txBody>
      </p:sp>
      <p:sp>
        <p:nvSpPr>
          <p:cNvPr id="3" name="Text Placeholder 2"/>
          <p:cNvSpPr>
            <a:spLocks noGrp="1"/>
          </p:cNvSpPr>
          <p:nvPr>
            <p:ph type="body" idx="1"/>
          </p:nvPr>
        </p:nvSpPr>
        <p:spPr>
          <a:xfrm>
            <a:off x="445285" y="2698757"/>
            <a:ext cx="9001927" cy="3016243"/>
          </a:xfrm>
        </p:spPr>
        <p:txBody>
          <a:bodyPr/>
          <a:lstStyle/>
          <a:p>
            <a:pPr marL="457200" indent="-457200" fontAlgn="auto">
              <a:spcAft>
                <a:spcPts val="0"/>
              </a:spcAft>
              <a:buFont typeface="+mj-lt"/>
              <a:buAutoNum type="arabicPeriod"/>
            </a:pPr>
            <a:r>
              <a:rPr lang="en-US" sz="1600" smtClean="0"/>
              <a:t>What are functions?</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r>
              <a:rPr lang="en-US" sz="1600" smtClean="0"/>
              <a:t>Python Built-in functions</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r>
              <a:rPr lang="en-US" sz="1600" smtClean="0"/>
              <a:t>File operations in Python</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r>
              <a:rPr lang="en-US" sz="1600" smtClean="0"/>
              <a:t>Data science in Python</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r>
              <a:rPr lang="en-US" sz="1600" smtClean="0"/>
              <a:t>Data import and manipulations</a:t>
            </a:r>
          </a:p>
          <a:p>
            <a:pPr marL="457200" indent="-457200" fontAlgn="auto">
              <a:spcAft>
                <a:spcPts val="0"/>
              </a:spcAft>
              <a:buFont typeface="+mj-lt"/>
              <a:buAutoNum type="arabicPeriod"/>
            </a:pPr>
            <a:endParaRPr lang="en-US" sz="1600"/>
          </a:p>
          <a:p>
            <a:pPr marL="457200" indent="-457200" fontAlgn="auto">
              <a:spcAft>
                <a:spcPts val="0"/>
              </a:spcAft>
              <a:buFont typeface="+mj-lt"/>
              <a:buAutoNum type="arabicPeriod"/>
            </a:pPr>
            <a:r>
              <a:rPr lang="en-US" sz="1600" smtClean="0"/>
              <a:t>Data Aggregations</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endParaRPr lang="en-US" sz="1600" smtClean="0"/>
          </a:p>
          <a:p>
            <a:endParaRPr lang="en-US" sz="1600"/>
          </a:p>
        </p:txBody>
      </p:sp>
      <p:sp>
        <p:nvSpPr>
          <p:cNvPr id="4" name="Slide Number Placeholder 3"/>
          <p:cNvSpPr>
            <a:spLocks noGrp="1"/>
          </p:cNvSpPr>
          <p:nvPr>
            <p:ph type="sldNum" sz="quarter" idx="12"/>
          </p:nvPr>
        </p:nvSpPr>
        <p:spPr/>
        <p:txBody>
          <a:bodyPr/>
          <a:lstStyle/>
          <a:p>
            <a:fld id="{5CBDBD4D-7B7B-4EC0-AB6E-424933B04FED}" type="slidenum">
              <a:rPr lang="en-US" smtClean="0"/>
              <a:pPr/>
              <a:t>21</a:t>
            </a:fld>
            <a:endParaRPr lang="en-US"/>
          </a:p>
        </p:txBody>
      </p:sp>
    </p:spTree>
    <p:extLst>
      <p:ext uri="{BB962C8B-B14F-4D97-AF65-F5344CB8AC3E}">
        <p14:creationId xmlns:p14="http://schemas.microsoft.com/office/powerpoint/2010/main" val="2041708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04800"/>
            <a:ext cx="8077199" cy="527408"/>
          </a:xfrm>
          <a:noFill/>
        </p:spPr>
        <p:txBody>
          <a:bodyPr/>
          <a:lstStyle/>
          <a:p>
            <a:r>
              <a:rPr lang="en-US" sz="2600">
                <a:solidFill>
                  <a:schemeClr val="bg2"/>
                </a:solidFill>
                <a:latin typeface="+mj-lt"/>
                <a:ea typeface="Segoe UI" panose="020B0502040204020203" pitchFamily="34" charset="0"/>
                <a:cs typeface="Segoe UI" panose="020B0502040204020203" pitchFamily="34" charset="0"/>
              </a:rPr>
              <a:t>Function is a block of code that can be reused</a:t>
            </a:r>
          </a:p>
        </p:txBody>
      </p:sp>
      <p:sp>
        <p:nvSpPr>
          <p:cNvPr id="5" name="TextBox 4"/>
          <p:cNvSpPr txBox="1"/>
          <p:nvPr/>
        </p:nvSpPr>
        <p:spPr>
          <a:xfrm>
            <a:off x="379412" y="0"/>
            <a:ext cx="2743200" cy="261610"/>
          </a:xfrm>
          <a:prstGeom prst="rect">
            <a:avLst/>
          </a:prstGeom>
          <a:noFill/>
        </p:spPr>
        <p:txBody>
          <a:bodyPr wrap="square" rtlCol="0">
            <a:spAutoFit/>
          </a:bodyPr>
          <a:lstStyle/>
          <a:p>
            <a:endParaRPr lang="en-US">
              <a:latin typeface="+mj-lt"/>
            </a:endParaRPr>
          </a:p>
        </p:txBody>
      </p:sp>
      <p:sp>
        <p:nvSpPr>
          <p:cNvPr id="9" name="Content Placeholder 2"/>
          <p:cNvSpPr txBox="1">
            <a:spLocks/>
          </p:cNvSpPr>
          <p:nvPr/>
        </p:nvSpPr>
        <p:spPr>
          <a:xfrm>
            <a:off x="489918" y="855717"/>
            <a:ext cx="5985494" cy="1201683"/>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marL="228600" lvl="1" indent="-228600">
              <a:spcBef>
                <a:spcPct val="75000"/>
              </a:spcBef>
              <a:buClr>
                <a:srgbClr val="9D9DA1"/>
              </a:buClr>
              <a:buFont typeface="Wingdings" panose="05000000000000000000" pitchFamily="2" charset="2"/>
              <a:buChar char="§"/>
            </a:pPr>
            <a:endParaRPr lang="en-US" sz="1200" kern="0">
              <a:latin typeface="+mj-lt"/>
              <a:ea typeface="Segoe UI" panose="020B0502040204020203" pitchFamily="34" charset="0"/>
              <a:cs typeface="Segoe UI" panose="020B0502040204020203" pitchFamily="34" charset="0"/>
            </a:endParaRPr>
          </a:p>
        </p:txBody>
      </p:sp>
      <p:sp>
        <p:nvSpPr>
          <p:cNvPr id="4" name="Rectangle 3"/>
          <p:cNvSpPr/>
          <p:nvPr/>
        </p:nvSpPr>
        <p:spPr>
          <a:xfrm>
            <a:off x="488331" y="1295400"/>
            <a:ext cx="3777282" cy="4041491"/>
          </a:xfrm>
          <a:prstGeom prst="rect">
            <a:avLst/>
          </a:prstGeom>
        </p:spPr>
        <p:txBody>
          <a:bodyPr wrap="square">
            <a:spAutoFit/>
          </a:bodyPr>
          <a:lstStyle/>
          <a:p>
            <a:pPr marL="228600" lvl="1" indent="-228600" algn="l">
              <a:spcBef>
                <a:spcPct val="75000"/>
              </a:spcBef>
              <a:buClr>
                <a:srgbClr val="9D9DA1"/>
              </a:buClr>
              <a:buFont typeface="Wingdings" panose="05000000000000000000" pitchFamily="2" charset="2"/>
              <a:buChar char="§"/>
            </a:pPr>
            <a:r>
              <a:rPr lang="en-US" sz="1200" kern="0">
                <a:ea typeface="Segoe UI" panose="020B0502040204020203" pitchFamily="34" charset="0"/>
                <a:cs typeface="Segoe UI" panose="020B0502040204020203" pitchFamily="34" charset="0"/>
              </a:rPr>
              <a:t>Function is a block of code that can be reused to perform a single certain </a:t>
            </a:r>
            <a:r>
              <a:rPr lang="en-US" sz="1200" kern="0" smtClean="0">
                <a:ea typeface="Segoe UI" panose="020B0502040204020203" pitchFamily="34" charset="0"/>
                <a:cs typeface="Segoe UI" panose="020B0502040204020203" pitchFamily="34" charset="0"/>
              </a:rPr>
              <a:t>action</a:t>
            </a:r>
          </a:p>
          <a:p>
            <a:pPr marL="228600" lvl="1" indent="-228600" algn="l">
              <a:spcBef>
                <a:spcPct val="75000"/>
              </a:spcBef>
              <a:buClr>
                <a:srgbClr val="9D9DA1"/>
              </a:buClr>
              <a:buFont typeface="Wingdings" panose="05000000000000000000" pitchFamily="2" charset="2"/>
              <a:buChar char="§"/>
            </a:pPr>
            <a:endParaRPr lang="en-US" sz="1200" kern="0">
              <a:ea typeface="Segoe UI" panose="020B0502040204020203" pitchFamily="34" charset="0"/>
              <a:cs typeface="Segoe UI" panose="020B0502040204020203" pitchFamily="34" charset="0"/>
            </a:endParaRPr>
          </a:p>
          <a:p>
            <a:pPr marL="228600" lvl="1" indent="-228600" algn="l">
              <a:spcBef>
                <a:spcPct val="75000"/>
              </a:spcBef>
              <a:buClr>
                <a:srgbClr val="9D9DA1"/>
              </a:buClr>
              <a:buFont typeface="Wingdings" panose="05000000000000000000" pitchFamily="2" charset="2"/>
              <a:buChar char="§"/>
            </a:pPr>
            <a:r>
              <a:rPr lang="en-US" sz="1200" kern="0" smtClean="0">
                <a:ea typeface="Segoe UI" panose="020B0502040204020203" pitchFamily="34" charset="0"/>
                <a:cs typeface="Segoe UI" panose="020B0502040204020203" pitchFamily="34" charset="0"/>
              </a:rPr>
              <a:t>The </a:t>
            </a:r>
            <a:r>
              <a:rPr lang="en-US" sz="1200" kern="0">
                <a:ea typeface="Segoe UI" panose="020B0502040204020203" pitchFamily="34" charset="0"/>
                <a:cs typeface="Segoe UI" panose="020B0502040204020203" pitchFamily="34" charset="0"/>
              </a:rPr>
              <a:t>code block within every function starts with a colon : and should be </a:t>
            </a:r>
            <a:r>
              <a:rPr lang="en-US" sz="1200" kern="0" smtClean="0">
                <a:ea typeface="Segoe UI" panose="020B0502040204020203" pitchFamily="34" charset="0"/>
                <a:cs typeface="Segoe UI" panose="020B0502040204020203" pitchFamily="34" charset="0"/>
              </a:rPr>
              <a:t>indented</a:t>
            </a:r>
          </a:p>
          <a:p>
            <a:pPr marL="228600" lvl="1" indent="-228600" algn="l">
              <a:spcBef>
                <a:spcPct val="75000"/>
              </a:spcBef>
              <a:buClr>
                <a:srgbClr val="9D9DA1"/>
              </a:buClr>
              <a:buFont typeface="Wingdings" panose="05000000000000000000" pitchFamily="2" charset="2"/>
              <a:buChar char="§"/>
            </a:pPr>
            <a:endParaRPr lang="en-US" sz="1200" kern="0">
              <a:ea typeface="Segoe UI" panose="020B0502040204020203" pitchFamily="34" charset="0"/>
              <a:cs typeface="Segoe UI" panose="020B0502040204020203" pitchFamily="34" charset="0"/>
            </a:endParaRPr>
          </a:p>
          <a:p>
            <a:pPr marL="228600" lvl="1" indent="-228600" algn="l">
              <a:spcBef>
                <a:spcPct val="75000"/>
              </a:spcBef>
              <a:buClr>
                <a:srgbClr val="9D9DA1"/>
              </a:buClr>
              <a:buFont typeface="Wingdings" panose="05000000000000000000" pitchFamily="2" charset="2"/>
              <a:buChar char="§"/>
            </a:pPr>
            <a:r>
              <a:rPr lang="en-US" sz="1200" kern="0">
                <a:ea typeface="Segoe UI" panose="020B0502040204020203" pitchFamily="34" charset="0"/>
                <a:cs typeface="Segoe UI" panose="020B0502040204020203" pitchFamily="34" charset="0"/>
              </a:rPr>
              <a:t>A function may have zero or more inputs and can either return a value or </a:t>
            </a:r>
            <a:r>
              <a:rPr lang="en-US" sz="1200" kern="0" smtClean="0">
                <a:ea typeface="Segoe UI" panose="020B0502040204020203" pitchFamily="34" charset="0"/>
                <a:cs typeface="Segoe UI" panose="020B0502040204020203" pitchFamily="34" charset="0"/>
              </a:rPr>
              <a:t>none</a:t>
            </a:r>
          </a:p>
          <a:p>
            <a:pPr marL="228600" lvl="1" indent="-228600" algn="l">
              <a:spcBef>
                <a:spcPct val="75000"/>
              </a:spcBef>
              <a:buClr>
                <a:srgbClr val="9D9DA1"/>
              </a:buClr>
              <a:buFont typeface="Wingdings" panose="05000000000000000000" pitchFamily="2" charset="2"/>
              <a:buChar char="§"/>
            </a:pPr>
            <a:endParaRPr lang="en-US" sz="1200" kern="0">
              <a:ea typeface="Segoe UI" panose="020B0502040204020203" pitchFamily="34" charset="0"/>
              <a:cs typeface="Segoe UI" panose="020B0502040204020203" pitchFamily="34" charset="0"/>
            </a:endParaRPr>
          </a:p>
          <a:p>
            <a:pPr marL="228600" lvl="1" indent="-228600" algn="l">
              <a:spcBef>
                <a:spcPct val="75000"/>
              </a:spcBef>
              <a:buClr>
                <a:srgbClr val="9D9DA1"/>
              </a:buClr>
              <a:buFont typeface="Wingdings" panose="05000000000000000000" pitchFamily="2" charset="2"/>
              <a:buChar char="§"/>
            </a:pPr>
            <a:r>
              <a:rPr lang="en-US" sz="1200" kern="0">
                <a:ea typeface="Segoe UI" panose="020B0502040204020203" pitchFamily="34" charset="0"/>
                <a:cs typeface="Segoe UI" panose="020B0502040204020203" pitchFamily="34" charset="0"/>
              </a:rPr>
              <a:t>Return is used to exit a function, optionally passing back an expression to the </a:t>
            </a:r>
            <a:r>
              <a:rPr lang="en-US" sz="1200" kern="0" smtClean="0">
                <a:ea typeface="Segoe UI" panose="020B0502040204020203" pitchFamily="34" charset="0"/>
                <a:cs typeface="Segoe UI" panose="020B0502040204020203" pitchFamily="34" charset="0"/>
              </a:rPr>
              <a:t>caller</a:t>
            </a:r>
          </a:p>
          <a:p>
            <a:pPr marL="228600" lvl="1" indent="-228600" algn="l">
              <a:spcBef>
                <a:spcPct val="75000"/>
              </a:spcBef>
              <a:buClr>
                <a:srgbClr val="9D9DA1"/>
              </a:buClr>
              <a:buFont typeface="Wingdings" panose="05000000000000000000" pitchFamily="2" charset="2"/>
              <a:buChar char="§"/>
            </a:pPr>
            <a:endParaRPr lang="en-US" sz="1200" kern="0">
              <a:ea typeface="Segoe UI" panose="020B0502040204020203" pitchFamily="34" charset="0"/>
              <a:cs typeface="Segoe UI" panose="020B0502040204020203" pitchFamily="34" charset="0"/>
            </a:endParaRPr>
          </a:p>
          <a:p>
            <a:pPr marL="228600" lvl="1" indent="-228600" algn="l">
              <a:spcBef>
                <a:spcPct val="75000"/>
              </a:spcBef>
              <a:buClr>
                <a:srgbClr val="9D9DA1"/>
              </a:buClr>
              <a:buFont typeface="Wingdings" panose="05000000000000000000" pitchFamily="2" charset="2"/>
              <a:buChar char="§"/>
            </a:pPr>
            <a:r>
              <a:rPr lang="en-US" sz="1200" kern="0">
                <a:ea typeface="Segoe UI" panose="020B0502040204020203" pitchFamily="34" charset="0"/>
                <a:cs typeface="Segoe UI" panose="020B0502040204020203" pitchFamily="34" charset="0"/>
              </a:rPr>
              <a:t>Function can be called </a:t>
            </a:r>
            <a:r>
              <a:rPr lang="en-US" sz="1200" kern="0" smtClean="0">
                <a:ea typeface="Segoe UI" panose="020B0502040204020203" pitchFamily="34" charset="0"/>
                <a:cs typeface="Segoe UI" panose="020B0502040204020203" pitchFamily="34" charset="0"/>
              </a:rPr>
              <a:t>in</a:t>
            </a:r>
            <a:r>
              <a:rPr lang="en-US" sz="1200" kern="0" smtClean="0">
                <a:ea typeface="Segoe UI" panose="020B0502040204020203" pitchFamily="34" charset="0"/>
                <a:cs typeface="Segoe UI" panose="020B0502040204020203" pitchFamily="34" charset="0"/>
              </a:rPr>
              <a:t> </a:t>
            </a:r>
            <a:r>
              <a:rPr lang="en-US" sz="1200" kern="0">
                <a:ea typeface="Segoe UI" panose="020B0502040204020203" pitchFamily="34" charset="0"/>
                <a:cs typeface="Segoe UI" panose="020B0502040204020203" pitchFamily="34" charset="0"/>
              </a:rPr>
              <a:t>other function or directly by its name followed by </a:t>
            </a:r>
            <a:r>
              <a:rPr lang="en-US" sz="1200" kern="0" smtClean="0">
                <a:ea typeface="Segoe UI" panose="020B0502040204020203" pitchFamily="34" charset="0"/>
                <a:cs typeface="Segoe UI" panose="020B0502040204020203" pitchFamily="34" charset="0"/>
              </a:rPr>
              <a:t>“()”</a:t>
            </a:r>
            <a:endParaRPr lang="en-US" sz="900" kern="0">
              <a:ea typeface="Segoe UI" panose="020B0502040204020203" pitchFamily="34" charset="0"/>
              <a:cs typeface="Segoe UI" panose="020B0502040204020203" pitchFamily="34" charset="0"/>
            </a:endParaRPr>
          </a:p>
          <a:p>
            <a:pPr marL="685800" lvl="2" indent="-228600" algn="l">
              <a:spcBef>
                <a:spcPct val="75000"/>
              </a:spcBef>
              <a:buClr>
                <a:srgbClr val="9D9DA1"/>
              </a:buClr>
              <a:buFont typeface="Wingdings" panose="05000000000000000000" pitchFamily="2" charset="2"/>
              <a:buChar char="§"/>
            </a:pPr>
            <a:r>
              <a:rPr lang="en-US" sz="950" b="1" kern="0" smtClean="0">
                <a:ea typeface="Segoe UI" panose="020B0502040204020203" pitchFamily="34" charset="0"/>
                <a:cs typeface="Segoe UI" panose="020B0502040204020203" pitchFamily="34" charset="0"/>
              </a:rPr>
              <a:t>Syntax</a:t>
            </a:r>
            <a:r>
              <a:rPr lang="en-US" sz="950" b="1" kern="0">
                <a:ea typeface="Segoe UI" panose="020B0502040204020203" pitchFamily="34" charset="0"/>
                <a:cs typeface="Segoe UI" panose="020B0502040204020203" pitchFamily="34" charset="0"/>
              </a:rPr>
              <a:t>: </a:t>
            </a:r>
            <a:r>
              <a:rPr lang="en-US" sz="950" kern="0" err="1">
                <a:ea typeface="Segoe UI" panose="020B0502040204020203" pitchFamily="34" charset="0"/>
                <a:cs typeface="Segoe UI" panose="020B0502040204020203" pitchFamily="34" charset="0"/>
              </a:rPr>
              <a:t>function_name</a:t>
            </a:r>
            <a:r>
              <a:rPr lang="en-US" sz="950" kern="0">
                <a:ea typeface="Segoe UI" panose="020B0502040204020203" pitchFamily="34" charset="0"/>
                <a:cs typeface="Segoe UI" panose="020B0502040204020203" pitchFamily="34" charset="0"/>
              </a:rPr>
              <a:t>(param1, param2</a:t>
            </a:r>
            <a:r>
              <a:rPr lang="en-US" sz="950" kern="0" smtClean="0">
                <a:ea typeface="Segoe UI" panose="020B0502040204020203" pitchFamily="34" charset="0"/>
                <a:cs typeface="Segoe UI" panose="020B0502040204020203" pitchFamily="34" charset="0"/>
              </a:rPr>
              <a:t>,..)</a:t>
            </a:r>
            <a:endParaRPr lang="en-US" sz="950" kern="0">
              <a:ea typeface="Segoe UI" panose="020B0502040204020203" pitchFamily="34" charset="0"/>
              <a:cs typeface="Segoe UI" panose="020B0502040204020203" pitchFamily="34" charset="0"/>
            </a:endParaRPr>
          </a:p>
        </p:txBody>
      </p:sp>
      <p:sp>
        <p:nvSpPr>
          <p:cNvPr id="11" name="TextBox 10"/>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Functions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10" name="TextBox 9"/>
          <p:cNvSpPr txBox="1"/>
          <p:nvPr/>
        </p:nvSpPr>
        <p:spPr>
          <a:xfrm>
            <a:off x="4864099" y="4876800"/>
            <a:ext cx="3962400" cy="1039131"/>
          </a:xfrm>
          <a:prstGeom prst="rect">
            <a:avLst/>
          </a:prstGeom>
          <a:solidFill>
            <a:schemeClr val="bg1">
              <a:lumMod val="95000"/>
            </a:schemeClr>
          </a:solidFill>
          <a:ln>
            <a:solidFill>
              <a:schemeClr val="bg1">
                <a:lumMod val="75000"/>
              </a:schemeClr>
            </a:solidFill>
          </a:ln>
        </p:spPr>
        <p:txBody>
          <a:bodyPr wrap="square" rtlCol="0">
            <a:spAutoFit/>
          </a:bodyPr>
          <a:lstStyle/>
          <a:p>
            <a:pPr marL="0" lvl="1" algn="l">
              <a:spcBef>
                <a:spcPct val="75000"/>
              </a:spcBef>
              <a:buClr>
                <a:srgbClr val="9D9DA1"/>
              </a:buClr>
            </a:pPr>
            <a:r>
              <a:rPr lang="en-US" sz="1200" kern="0">
                <a:ea typeface="Segoe UI" panose="020B0502040204020203" pitchFamily="34" charset="0"/>
                <a:cs typeface="Segoe UI" panose="020B0502040204020203" pitchFamily="34" charset="0"/>
              </a:rPr>
              <a:t>Function starts with </a:t>
            </a:r>
            <a:r>
              <a:rPr lang="en-US" sz="1200" b="1" kern="0" err="1">
                <a:ea typeface="Segoe UI" panose="020B0502040204020203" pitchFamily="34" charset="0"/>
                <a:cs typeface="Segoe UI" panose="020B0502040204020203" pitchFamily="34" charset="0"/>
              </a:rPr>
              <a:t>def</a:t>
            </a:r>
            <a:r>
              <a:rPr lang="en-US" sz="1200" kern="0">
                <a:ea typeface="Segoe UI" panose="020B0502040204020203" pitchFamily="34" charset="0"/>
                <a:cs typeface="Segoe UI" panose="020B0502040204020203" pitchFamily="34" charset="0"/>
              </a:rPr>
              <a:t> and followed by parameters are enclosed with in the </a:t>
            </a:r>
            <a:r>
              <a:rPr lang="en-US" sz="1200" kern="0" smtClean="0">
                <a:ea typeface="Segoe UI" panose="020B0502040204020203" pitchFamily="34" charset="0"/>
                <a:cs typeface="Segoe UI" panose="020B0502040204020203" pitchFamily="34" charset="0"/>
              </a:rPr>
              <a:t>parenthesis</a:t>
            </a:r>
            <a:endParaRPr lang="en-US" sz="900" kern="0" smtClean="0">
              <a:ea typeface="Segoe UI" panose="020B0502040204020203" pitchFamily="34" charset="0"/>
              <a:cs typeface="Segoe UI" panose="020B0502040204020203" pitchFamily="34" charset="0"/>
            </a:endParaRPr>
          </a:p>
          <a:p>
            <a:pPr marL="0" lvl="1" algn="l">
              <a:spcBef>
                <a:spcPct val="75000"/>
              </a:spcBef>
              <a:buClr>
                <a:srgbClr val="9D9DA1"/>
              </a:buClr>
            </a:pPr>
            <a:r>
              <a:rPr lang="en-US" sz="950" b="1" kern="0" smtClean="0">
                <a:ea typeface="Segoe UI" panose="020B0502040204020203" pitchFamily="34" charset="0"/>
                <a:cs typeface="Segoe UI" panose="020B0502040204020203" pitchFamily="34" charset="0"/>
              </a:rPr>
              <a:t>Syntax </a:t>
            </a:r>
            <a:r>
              <a:rPr lang="en-US" sz="950" b="1" kern="0">
                <a:ea typeface="Segoe UI" panose="020B0502040204020203" pitchFamily="34" charset="0"/>
                <a:cs typeface="Segoe UI" panose="020B0502040204020203" pitchFamily="34" charset="0"/>
              </a:rPr>
              <a:t>:  </a:t>
            </a:r>
            <a:r>
              <a:rPr lang="en-US" sz="950" i="1" kern="0" err="1">
                <a:ea typeface="Segoe UI" panose="020B0502040204020203" pitchFamily="34" charset="0"/>
                <a:cs typeface="Segoe UI" panose="020B0502040204020203" pitchFamily="34" charset="0"/>
              </a:rPr>
              <a:t>def</a:t>
            </a:r>
            <a:r>
              <a:rPr lang="en-US" sz="950" kern="0">
                <a:ea typeface="Segoe UI" panose="020B0502040204020203" pitchFamily="34" charset="0"/>
                <a:cs typeface="Segoe UI" panose="020B0502040204020203" pitchFamily="34" charset="0"/>
              </a:rPr>
              <a:t> </a:t>
            </a:r>
            <a:r>
              <a:rPr lang="en-US" sz="950" kern="0" err="1">
                <a:ea typeface="Segoe UI" panose="020B0502040204020203" pitchFamily="34" charset="0"/>
                <a:cs typeface="Segoe UI" panose="020B0502040204020203" pitchFamily="34" charset="0"/>
              </a:rPr>
              <a:t>function_name</a:t>
            </a:r>
            <a:r>
              <a:rPr lang="en-US" sz="950" kern="0">
                <a:ea typeface="Segoe UI" panose="020B0502040204020203" pitchFamily="34" charset="0"/>
                <a:cs typeface="Segoe UI" panose="020B0502040204020203" pitchFamily="34" charset="0"/>
              </a:rPr>
              <a:t> (param1,  param2, ..):  </a:t>
            </a:r>
          </a:p>
          <a:p>
            <a:pPr marL="230188" lvl="1" indent="0" algn="l">
              <a:buFontTx/>
              <a:buNone/>
            </a:pPr>
            <a:r>
              <a:rPr lang="en-US" sz="950" i="1" kern="0">
                <a:ea typeface="Segoe UI" panose="020B0502040204020203" pitchFamily="34" charset="0"/>
                <a:cs typeface="Segoe UI" panose="020B0502040204020203" pitchFamily="34" charset="0"/>
              </a:rPr>
              <a:t>	</a:t>
            </a:r>
            <a:r>
              <a:rPr lang="en-US" sz="950" kern="0">
                <a:ea typeface="Segoe UI" panose="020B0502040204020203" pitchFamily="34" charset="0"/>
                <a:cs typeface="Segoe UI" panose="020B0502040204020203" pitchFamily="34" charset="0"/>
              </a:rPr>
              <a:t>     code block</a:t>
            </a:r>
          </a:p>
          <a:p>
            <a:pPr marL="230188" lvl="1" indent="0" algn="l">
              <a:buFontTx/>
              <a:buNone/>
            </a:pPr>
            <a:r>
              <a:rPr lang="en-US" sz="950" i="1" kern="0">
                <a:ea typeface="Segoe UI" panose="020B0502040204020203" pitchFamily="34" charset="0"/>
                <a:cs typeface="Segoe UI" panose="020B0502040204020203" pitchFamily="34" charset="0"/>
              </a:rPr>
              <a:t>                          return</a:t>
            </a:r>
            <a:endParaRPr lang="en-US" sz="950" b="1" kern="0">
              <a:ea typeface="Segoe UI" panose="020B0502040204020203" pitchFamily="34" charset="0"/>
              <a:cs typeface="Segoe UI" panose="020B0502040204020203" pitchFamily="34" charset="0"/>
            </a:endParaRPr>
          </a:p>
        </p:txBody>
      </p:sp>
      <p:sp>
        <p:nvSpPr>
          <p:cNvPr id="8" name="Slide Number Placeholder 7"/>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22</a:t>
            </a:fld>
            <a:endParaRPr lang="en-US">
              <a:latin typeface="Arial"/>
              <a:cs typeface="+mn-cs"/>
            </a:endParaRPr>
          </a:p>
        </p:txBody>
      </p:sp>
      <p:pic>
        <p:nvPicPr>
          <p:cNvPr id="12" name="Picture 11"/>
          <p:cNvPicPr>
            <a:picLocks noChangeAspect="1"/>
          </p:cNvPicPr>
          <p:nvPr/>
        </p:nvPicPr>
        <p:blipFill>
          <a:blip r:embed="rId2"/>
          <a:stretch>
            <a:fillRect/>
          </a:stretch>
        </p:blipFill>
        <p:spPr>
          <a:xfrm>
            <a:off x="4875213" y="1295400"/>
            <a:ext cx="3962400" cy="2667000"/>
          </a:xfrm>
          <a:prstGeom prst="rect">
            <a:avLst/>
          </a:prstGeom>
        </p:spPr>
      </p:pic>
    </p:spTree>
    <p:extLst>
      <p:ext uri="{BB962C8B-B14F-4D97-AF65-F5344CB8AC3E}">
        <p14:creationId xmlns:p14="http://schemas.microsoft.com/office/powerpoint/2010/main" val="3169115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04800"/>
            <a:ext cx="8077199" cy="527408"/>
          </a:xfrm>
          <a:noFill/>
        </p:spPr>
        <p:txBody>
          <a:bodyPr/>
          <a:lstStyle/>
          <a:p>
            <a:r>
              <a:rPr lang="en-US" sz="2600" smtClean="0">
                <a:solidFill>
                  <a:schemeClr val="bg2"/>
                </a:solidFill>
                <a:latin typeface="+mj-lt"/>
                <a:ea typeface="Segoe UI" panose="020B0502040204020203" pitchFamily="34" charset="0"/>
                <a:cs typeface="Segoe UI" panose="020B0502040204020203" pitchFamily="34" charset="0"/>
              </a:rPr>
              <a:t>More on Functions</a:t>
            </a:r>
            <a:endParaRPr lang="en-US" sz="2600">
              <a:solidFill>
                <a:schemeClr val="bg2"/>
              </a:solidFill>
              <a:latin typeface="+mj-lt"/>
              <a:ea typeface="Segoe UI" panose="020B0502040204020203" pitchFamily="34" charset="0"/>
              <a:cs typeface="Segoe UI" panose="020B0502040204020203" pitchFamily="34" charset="0"/>
            </a:endParaRPr>
          </a:p>
        </p:txBody>
      </p:sp>
      <p:sp>
        <p:nvSpPr>
          <p:cNvPr id="6" name="TextBox 5"/>
          <p:cNvSpPr txBox="1"/>
          <p:nvPr/>
        </p:nvSpPr>
        <p:spPr>
          <a:xfrm>
            <a:off x="4877060" y="1295400"/>
            <a:ext cx="3962400" cy="1417311"/>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err="1">
                <a:latin typeface="+mj-lt"/>
                <a:ea typeface="Segoe UI" panose="020B0502040204020203" pitchFamily="34" charset="0"/>
                <a:cs typeface="Segoe UI" panose="020B0502040204020203" pitchFamily="34" charset="0"/>
              </a:rPr>
              <a:t>def</a:t>
            </a:r>
            <a:r>
              <a:rPr lang="en-US" sz="1050" dirty="0">
                <a:latin typeface="+mj-lt"/>
                <a:ea typeface="Segoe UI" panose="020B0502040204020203" pitchFamily="34" charset="0"/>
                <a:cs typeface="Segoe UI" panose="020B0502040204020203" pitchFamily="34" charset="0"/>
              </a:rPr>
              <a:t> </a:t>
            </a:r>
            <a:r>
              <a:rPr lang="en-US" sz="1050" dirty="0" err="1">
                <a:latin typeface="+mj-lt"/>
                <a:ea typeface="Segoe UI" panose="020B0502040204020203" pitchFamily="34" charset="0"/>
                <a:cs typeface="Segoe UI" panose="020B0502040204020203" pitchFamily="34" charset="0"/>
              </a:rPr>
              <a:t>Func</a:t>
            </a:r>
            <a:r>
              <a:rPr lang="en-US" sz="1050" dirty="0">
                <a:latin typeface="+mj-lt"/>
                <a:ea typeface="Segoe UI" panose="020B0502040204020203" pitchFamily="34" charset="0"/>
                <a:cs typeface="Segoe UI" panose="020B0502040204020203" pitchFamily="34" charset="0"/>
              </a:rPr>
              <a:t>(a):	    </a:t>
            </a:r>
            <a:r>
              <a:rPr lang="en-US" sz="1050" dirty="0">
                <a:solidFill>
                  <a:schemeClr val="accent1">
                    <a:lumMod val="75000"/>
                  </a:schemeClr>
                </a:solidFill>
                <a:latin typeface="+mj-lt"/>
                <a:ea typeface="Segoe UI" panose="020B0502040204020203" pitchFamily="34" charset="0"/>
                <a:cs typeface="Segoe UI" panose="020B0502040204020203" pitchFamily="34" charset="0"/>
              </a:rPr>
              <a:t># defining a function</a:t>
            </a:r>
          </a:p>
          <a:p>
            <a:pPr algn="l"/>
            <a:r>
              <a:rPr lang="en-US" sz="1050" dirty="0">
                <a:latin typeface="+mj-lt"/>
                <a:ea typeface="Segoe UI" panose="020B0502040204020203" pitchFamily="34" charset="0"/>
                <a:cs typeface="Segoe UI" panose="020B0502040204020203" pitchFamily="34" charset="0"/>
              </a:rPr>
              <a:t>    b = 2 * a  </a:t>
            </a:r>
            <a:r>
              <a:rPr lang="en-US" sz="1050" b="1" dirty="0">
                <a:latin typeface="+mj-lt"/>
                <a:ea typeface="Segoe UI" panose="020B0502040204020203" pitchFamily="34" charset="0"/>
                <a:cs typeface="Segoe UI" panose="020B0502040204020203" pitchFamily="34" charset="0"/>
              </a:rPr>
              <a:t>           </a:t>
            </a:r>
            <a:r>
              <a:rPr lang="en-US" sz="1050" b="1" dirty="0">
                <a:solidFill>
                  <a:schemeClr val="accent1">
                    <a:lumMod val="75000"/>
                  </a:schemeClr>
                </a:solidFill>
                <a:latin typeface="+mj-lt"/>
                <a:ea typeface="Segoe UI" panose="020B0502040204020203" pitchFamily="34" charset="0"/>
                <a:cs typeface="Segoe UI" panose="020B0502040204020203" pitchFamily="34" charset="0"/>
              </a:rPr>
              <a:t># b is  a local variable</a:t>
            </a:r>
          </a:p>
          <a:p>
            <a:pPr algn="l"/>
            <a:r>
              <a:rPr lang="en-US" sz="1050" dirty="0">
                <a:latin typeface="+mj-lt"/>
                <a:ea typeface="Segoe UI" panose="020B0502040204020203" pitchFamily="34" charset="0"/>
                <a:cs typeface="Segoe UI" panose="020B0502040204020203" pitchFamily="34" charset="0"/>
              </a:rPr>
              <a:t>    return b</a:t>
            </a:r>
          </a:p>
          <a:p>
            <a:pPr algn="l" eaLnBrk="1" fontAlgn="auto" hangingPunct="1">
              <a:spcBef>
                <a:spcPts val="0"/>
              </a:spcBef>
              <a:spcAft>
                <a:spcPts val="0"/>
              </a:spcAft>
              <a:defRPr/>
            </a:pPr>
            <a:endParaRPr lang="en-US" sz="1050" dirty="0">
              <a:latin typeface="+mj-lt"/>
              <a:ea typeface="Segoe UI" panose="020B0502040204020203" pitchFamily="34" charset="0"/>
              <a:cs typeface="Segoe UI" panose="020B0502040204020203" pitchFamily="34" charset="0"/>
            </a:endParaRPr>
          </a:p>
          <a:p>
            <a:pPr algn="l" eaLnBrk="1" fontAlgn="auto" hangingPunct="1">
              <a:spcBef>
                <a:spcPts val="0"/>
              </a:spcBef>
              <a:spcAft>
                <a:spcPts val="0"/>
              </a:spcAft>
              <a:defRPr/>
            </a:pPr>
            <a:r>
              <a:rPr lang="en-US" sz="1050" dirty="0">
                <a:latin typeface="+mj-lt"/>
                <a:ea typeface="Segoe UI" panose="020B0502040204020203" pitchFamily="34" charset="0"/>
                <a:cs typeface="Segoe UI" panose="020B0502040204020203" pitchFamily="34" charset="0"/>
              </a:rPr>
              <a:t>x = </a:t>
            </a:r>
            <a:r>
              <a:rPr lang="en-US" sz="1050" dirty="0" err="1">
                <a:latin typeface="+mj-lt"/>
                <a:ea typeface="Segoe UI" panose="020B0502040204020203" pitchFamily="34" charset="0"/>
                <a:cs typeface="Segoe UI" panose="020B0502040204020203" pitchFamily="34" charset="0"/>
              </a:rPr>
              <a:t>Func</a:t>
            </a:r>
            <a:r>
              <a:rPr lang="en-US" sz="1050" dirty="0">
                <a:latin typeface="+mj-lt"/>
                <a:ea typeface="Segoe UI" panose="020B0502040204020203" pitchFamily="34" charset="0"/>
                <a:cs typeface="Segoe UI" panose="020B0502040204020203" pitchFamily="34" charset="0"/>
              </a:rPr>
              <a:t>(10)         </a:t>
            </a:r>
            <a:r>
              <a:rPr lang="en-US" sz="1050" dirty="0">
                <a:solidFill>
                  <a:schemeClr val="accent1">
                    <a:lumMod val="75000"/>
                  </a:schemeClr>
                </a:solidFill>
                <a:latin typeface="+mj-lt"/>
                <a:ea typeface="Segoe UI" panose="020B0502040204020203" pitchFamily="34" charset="0"/>
                <a:cs typeface="Segoe UI" panose="020B0502040204020203" pitchFamily="34" charset="0"/>
              </a:rPr>
              <a:t> </a:t>
            </a:r>
            <a:r>
              <a:rPr lang="en-US" sz="1050" b="1" dirty="0">
                <a:solidFill>
                  <a:schemeClr val="accent1">
                    <a:lumMod val="75000"/>
                  </a:schemeClr>
                </a:solidFill>
                <a:latin typeface="+mj-lt"/>
                <a:ea typeface="Segoe UI" panose="020B0502040204020203" pitchFamily="34" charset="0"/>
                <a:cs typeface="Segoe UI" panose="020B0502040204020203" pitchFamily="34" charset="0"/>
              </a:rPr>
              <a:t> # x is a global variable</a:t>
            </a:r>
          </a:p>
          <a:p>
            <a:pPr algn="l" eaLnBrk="1" fontAlgn="auto" hangingPunct="1">
              <a:spcBef>
                <a:spcPts val="0"/>
              </a:spcBef>
              <a:spcAft>
                <a:spcPts val="0"/>
              </a:spcAft>
              <a:defRPr/>
            </a:pPr>
            <a:r>
              <a:rPr lang="en-US" sz="1050" dirty="0">
                <a:latin typeface="+mj-lt"/>
                <a:ea typeface="Segoe UI" panose="020B0502040204020203" pitchFamily="34" charset="0"/>
                <a:cs typeface="Segoe UI" panose="020B0502040204020203" pitchFamily="34" charset="0"/>
              </a:rPr>
              <a:t>y = </a:t>
            </a:r>
            <a:r>
              <a:rPr lang="en-US" sz="1050" dirty="0" err="1">
                <a:latin typeface="+mj-lt"/>
                <a:ea typeface="Segoe UI" panose="020B0502040204020203" pitchFamily="34" charset="0"/>
                <a:cs typeface="Segoe UI" panose="020B0502040204020203" pitchFamily="34" charset="0"/>
              </a:rPr>
              <a:t>Func</a:t>
            </a:r>
            <a:r>
              <a:rPr lang="en-US" sz="1050" dirty="0">
                <a:latin typeface="+mj-lt"/>
                <a:ea typeface="Segoe UI" panose="020B0502040204020203" pitchFamily="34" charset="0"/>
                <a:cs typeface="Segoe UI" panose="020B0502040204020203" pitchFamily="34" charset="0"/>
              </a:rPr>
              <a:t>(20)	    </a:t>
            </a:r>
            <a:r>
              <a:rPr lang="en-US" sz="1050" dirty="0">
                <a:solidFill>
                  <a:schemeClr val="accent1">
                    <a:lumMod val="75000"/>
                  </a:schemeClr>
                </a:solidFill>
                <a:latin typeface="+mj-lt"/>
                <a:ea typeface="Segoe UI" panose="020B0502040204020203" pitchFamily="34" charset="0"/>
                <a:cs typeface="Segoe UI" panose="020B0502040204020203" pitchFamily="34" charset="0"/>
              </a:rPr>
              <a:t># Function calling</a:t>
            </a:r>
          </a:p>
          <a:p>
            <a:pPr algn="l" eaLnBrk="1" fontAlgn="auto" hangingPunct="1">
              <a:spcBef>
                <a:spcPts val="0"/>
              </a:spcBef>
              <a:spcAft>
                <a:spcPts val="0"/>
              </a:spcAft>
              <a:defRPr/>
            </a:pPr>
            <a:r>
              <a:rPr lang="en-US" sz="1050" dirty="0">
                <a:latin typeface="+mj-lt"/>
                <a:ea typeface="Segoe UI" panose="020B0502040204020203" pitchFamily="34" charset="0"/>
                <a:cs typeface="Segoe UI" panose="020B0502040204020203" pitchFamily="34" charset="0"/>
              </a:rPr>
              <a:t>print </a:t>
            </a:r>
            <a:r>
              <a:rPr lang="en-US" sz="1050" dirty="0" smtClean="0">
                <a:latin typeface="+mj-lt"/>
                <a:ea typeface="Segoe UI" panose="020B0502040204020203" pitchFamily="34" charset="0"/>
                <a:cs typeface="Segoe UI" panose="020B0502040204020203" pitchFamily="34" charset="0"/>
              </a:rPr>
              <a:t>(x)</a:t>
            </a:r>
            <a:endParaRPr lang="en-US" sz="1050" dirty="0">
              <a:latin typeface="+mj-lt"/>
              <a:ea typeface="Segoe UI" panose="020B0502040204020203" pitchFamily="34" charset="0"/>
              <a:cs typeface="Segoe UI" panose="020B0502040204020203" pitchFamily="34" charset="0"/>
            </a:endParaRPr>
          </a:p>
          <a:p>
            <a:pPr algn="l" eaLnBrk="1" fontAlgn="auto" hangingPunct="1">
              <a:spcBef>
                <a:spcPts val="0"/>
              </a:spcBef>
              <a:spcAft>
                <a:spcPts val="0"/>
              </a:spcAft>
              <a:defRPr/>
            </a:pPr>
            <a:r>
              <a:rPr lang="en-US" sz="1050" dirty="0">
                <a:latin typeface="+mj-lt"/>
                <a:ea typeface="Segoe UI" panose="020B0502040204020203" pitchFamily="34" charset="0"/>
                <a:cs typeface="Segoe UI" panose="020B0502040204020203" pitchFamily="34" charset="0"/>
              </a:rPr>
              <a:t>print </a:t>
            </a:r>
            <a:r>
              <a:rPr lang="en-US" sz="1050" dirty="0" smtClean="0">
                <a:latin typeface="+mj-lt"/>
                <a:ea typeface="Segoe UI" panose="020B0502040204020203" pitchFamily="34" charset="0"/>
                <a:cs typeface="Segoe UI" panose="020B0502040204020203" pitchFamily="34" charset="0"/>
              </a:rPr>
              <a:t>(y)</a:t>
            </a:r>
            <a:endParaRPr lang="en-US" sz="1050" dirty="0">
              <a:latin typeface="+mj-lt"/>
              <a:ea typeface="Segoe UI" panose="020B0502040204020203" pitchFamily="34" charset="0"/>
              <a:cs typeface="Segoe UI" panose="020B0502040204020203" pitchFamily="34" charset="0"/>
            </a:endParaRPr>
          </a:p>
        </p:txBody>
      </p:sp>
      <p:sp>
        <p:nvSpPr>
          <p:cNvPr id="5" name="TextBox 4"/>
          <p:cNvSpPr txBox="1"/>
          <p:nvPr/>
        </p:nvSpPr>
        <p:spPr>
          <a:xfrm>
            <a:off x="379412" y="0"/>
            <a:ext cx="2743200" cy="261610"/>
          </a:xfrm>
          <a:prstGeom prst="rect">
            <a:avLst/>
          </a:prstGeom>
          <a:noFill/>
        </p:spPr>
        <p:txBody>
          <a:bodyPr wrap="square" rtlCol="0">
            <a:spAutoFit/>
          </a:bodyPr>
          <a:lstStyle/>
          <a:p>
            <a:endParaRPr lang="en-US">
              <a:latin typeface="+mj-lt"/>
            </a:endParaRPr>
          </a:p>
        </p:txBody>
      </p:sp>
      <p:sp>
        <p:nvSpPr>
          <p:cNvPr id="9" name="Content Placeholder 2"/>
          <p:cNvSpPr txBox="1">
            <a:spLocks/>
          </p:cNvSpPr>
          <p:nvPr/>
        </p:nvSpPr>
        <p:spPr>
          <a:xfrm>
            <a:off x="489918" y="855717"/>
            <a:ext cx="5985494" cy="1201683"/>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marL="228600" lvl="1" indent="-228600">
              <a:spcBef>
                <a:spcPct val="75000"/>
              </a:spcBef>
              <a:buClr>
                <a:srgbClr val="9D9DA1"/>
              </a:buClr>
              <a:buFont typeface="Wingdings" panose="05000000000000000000" pitchFamily="2" charset="2"/>
              <a:buChar char="§"/>
            </a:pPr>
            <a:endParaRPr lang="en-US" sz="1200" kern="0">
              <a:latin typeface="+mj-lt"/>
              <a:ea typeface="Segoe UI" panose="020B0502040204020203" pitchFamily="34" charset="0"/>
              <a:cs typeface="Segoe UI" panose="020B0502040204020203" pitchFamily="34" charset="0"/>
            </a:endParaRPr>
          </a:p>
        </p:txBody>
      </p:sp>
      <p:sp>
        <p:nvSpPr>
          <p:cNvPr id="4" name="Rectangle 3"/>
          <p:cNvSpPr/>
          <p:nvPr/>
        </p:nvSpPr>
        <p:spPr>
          <a:xfrm>
            <a:off x="488331" y="1295400"/>
            <a:ext cx="3777282" cy="3046988"/>
          </a:xfrm>
          <a:prstGeom prst="rect">
            <a:avLst/>
          </a:prstGeom>
        </p:spPr>
        <p:txBody>
          <a:bodyPr wrap="square">
            <a:spAutoFit/>
          </a:bodyPr>
          <a:lstStyle/>
          <a:p>
            <a:pPr marL="228600" lvl="1" indent="-228600" algn="l">
              <a:spcBef>
                <a:spcPct val="75000"/>
              </a:spcBef>
              <a:buClr>
                <a:srgbClr val="9D9DA1"/>
              </a:buClr>
              <a:buFont typeface="Wingdings" panose="05000000000000000000" pitchFamily="2" charset="2"/>
              <a:buChar char="§"/>
            </a:pPr>
            <a:r>
              <a:rPr lang="en-US" sz="1200" kern="0" smtClean="0">
                <a:ea typeface="Segoe UI" panose="020B0502040204020203" pitchFamily="34" charset="0"/>
                <a:cs typeface="Segoe UI" panose="020B0502040204020203" pitchFamily="34" charset="0"/>
              </a:rPr>
              <a:t>In python parameters are passed by reference that means if the value of parameter is changed in function it will be reflected outside of the function as well</a:t>
            </a:r>
          </a:p>
          <a:p>
            <a:pPr marL="228600" lvl="1" indent="-228600" algn="l">
              <a:spcBef>
                <a:spcPct val="75000"/>
              </a:spcBef>
              <a:buClr>
                <a:srgbClr val="9D9DA1"/>
              </a:buClr>
              <a:buFont typeface="Wingdings" panose="05000000000000000000" pitchFamily="2" charset="2"/>
              <a:buChar char="§"/>
            </a:pPr>
            <a:endParaRPr lang="en-US" sz="1200" kern="0" smtClean="0">
              <a:ea typeface="Segoe UI" panose="020B0502040204020203" pitchFamily="34" charset="0"/>
              <a:cs typeface="Segoe UI" panose="020B0502040204020203" pitchFamily="34" charset="0"/>
            </a:endParaRPr>
          </a:p>
          <a:p>
            <a:pPr marL="228600" lvl="1" indent="-228600" algn="l">
              <a:spcBef>
                <a:spcPct val="75000"/>
              </a:spcBef>
              <a:buClr>
                <a:srgbClr val="9D9DA1"/>
              </a:buClr>
              <a:buFont typeface="Wingdings" panose="05000000000000000000" pitchFamily="2" charset="2"/>
              <a:buChar char="§"/>
            </a:pPr>
            <a:r>
              <a:rPr lang="en-US" sz="1200" b="1" kern="0" smtClean="0">
                <a:ea typeface="Segoe UI" panose="020B0502040204020203" pitchFamily="34" charset="0"/>
                <a:cs typeface="Segoe UI" panose="020B0502040204020203" pitchFamily="34" charset="0"/>
              </a:rPr>
              <a:t>Global Variables:</a:t>
            </a:r>
            <a:r>
              <a:rPr lang="en-US" sz="1200" kern="0" smtClean="0">
                <a:ea typeface="Segoe UI" panose="020B0502040204020203" pitchFamily="34" charset="0"/>
                <a:cs typeface="Segoe UI" panose="020B0502040204020203" pitchFamily="34" charset="0"/>
              </a:rPr>
              <a:t> Variables that are defined within a function are called local variables and those that are defined outside have a global scope</a:t>
            </a:r>
          </a:p>
          <a:p>
            <a:pPr marL="228600" lvl="1" indent="-228600" algn="l">
              <a:spcBef>
                <a:spcPct val="75000"/>
              </a:spcBef>
              <a:buClr>
                <a:srgbClr val="9D9DA1"/>
              </a:buClr>
              <a:buFont typeface="Wingdings" panose="05000000000000000000" pitchFamily="2" charset="2"/>
              <a:buChar char="§"/>
            </a:pPr>
            <a:endParaRPr lang="en-US" sz="1200" kern="0" smtClean="0">
              <a:ea typeface="Segoe UI" panose="020B0502040204020203" pitchFamily="34" charset="0"/>
              <a:cs typeface="Segoe UI" panose="020B0502040204020203" pitchFamily="34" charset="0"/>
            </a:endParaRPr>
          </a:p>
          <a:p>
            <a:pPr marL="228600" lvl="1" indent="-228600" algn="l">
              <a:spcBef>
                <a:spcPct val="75000"/>
              </a:spcBef>
              <a:buClr>
                <a:srgbClr val="9D9DA1"/>
              </a:buClr>
              <a:buFont typeface="Wingdings" panose="05000000000000000000" pitchFamily="2" charset="2"/>
              <a:buChar char="§"/>
            </a:pPr>
            <a:r>
              <a:rPr lang="en-US" sz="1200" b="1" kern="0" smtClean="0">
                <a:ea typeface="Segoe UI" panose="020B0502040204020203" pitchFamily="34" charset="0"/>
                <a:cs typeface="Segoe UI" panose="020B0502040204020203" pitchFamily="34" charset="0"/>
              </a:rPr>
              <a:t>Local Variables:</a:t>
            </a:r>
            <a:r>
              <a:rPr lang="en-US" sz="1200" kern="0" smtClean="0">
                <a:ea typeface="Segoe UI" panose="020B0502040204020203" pitchFamily="34" charset="0"/>
                <a:cs typeface="Segoe UI" panose="020B0502040204020203" pitchFamily="34" charset="0"/>
              </a:rPr>
              <a:t> Variables that are defined within a function can be accessed only inside the function they are declared</a:t>
            </a:r>
            <a:endParaRPr lang="en-US" sz="1200" kern="0">
              <a:ea typeface="Segoe UI" panose="020B0502040204020203" pitchFamily="34" charset="0"/>
              <a:cs typeface="Segoe UI" panose="020B0502040204020203" pitchFamily="34" charset="0"/>
            </a:endParaRPr>
          </a:p>
        </p:txBody>
      </p:sp>
      <p:sp>
        <p:nvSpPr>
          <p:cNvPr id="11" name="TextBox 10"/>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Functions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8" name="Slide Number Placeholder 7"/>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23</a:t>
            </a:fld>
            <a:endParaRPr lang="en-US">
              <a:latin typeface="Arial"/>
              <a:cs typeface="+mn-cs"/>
            </a:endParaRPr>
          </a:p>
        </p:txBody>
      </p:sp>
    </p:spTree>
    <p:extLst>
      <p:ext uri="{BB962C8B-B14F-4D97-AF65-F5344CB8AC3E}">
        <p14:creationId xmlns:p14="http://schemas.microsoft.com/office/powerpoint/2010/main" val="1713892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75213" y="3733800"/>
            <a:ext cx="3962400" cy="2031325"/>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a:solidFill>
                  <a:schemeClr val="accent1">
                    <a:lumMod val="75000"/>
                  </a:schemeClr>
                </a:solidFill>
                <a:latin typeface="+mj-lt"/>
                <a:ea typeface="Segoe UI" panose="020B0502040204020203" pitchFamily="34" charset="0"/>
                <a:cs typeface="Calibri" panose="020F0502020204030204" pitchFamily="34" charset="0"/>
              </a:rPr>
              <a:t># importing libraries in </a:t>
            </a:r>
            <a:r>
              <a:rPr lang="en-US" sz="1050" dirty="0" smtClean="0">
                <a:solidFill>
                  <a:schemeClr val="accent1">
                    <a:lumMod val="75000"/>
                  </a:schemeClr>
                </a:solidFill>
                <a:latin typeface="+mj-lt"/>
                <a:ea typeface="Segoe UI" panose="020B0502040204020203" pitchFamily="34" charset="0"/>
                <a:cs typeface="Calibri" panose="020F0502020204030204" pitchFamily="34" charset="0"/>
              </a:rPr>
              <a:t>python</a:t>
            </a:r>
            <a:endParaRPr lang="en-US" sz="1050" dirty="0">
              <a:solidFill>
                <a:schemeClr val="accent1">
                  <a:lumMod val="75000"/>
                </a:schemeClr>
              </a:solidFill>
              <a:latin typeface="+mj-lt"/>
              <a:ea typeface="Segoe UI" panose="020B0502040204020203" pitchFamily="34" charset="0"/>
              <a:cs typeface="Calibri" panose="020F0502020204030204" pitchFamily="34" charset="0"/>
            </a:endParaRPr>
          </a:p>
          <a:p>
            <a:pPr algn="l"/>
            <a:endParaRPr lang="en-US" sz="1050" dirty="0">
              <a:latin typeface="+mj-lt"/>
              <a:ea typeface="Segoe UI" panose="020B0502040204020203" pitchFamily="34" charset="0"/>
              <a:cs typeface="Calibri" panose="020F0502020204030204" pitchFamily="34" charset="0"/>
            </a:endParaRPr>
          </a:p>
          <a:p>
            <a:pPr algn="l"/>
            <a:r>
              <a:rPr lang="en-US" sz="1050" dirty="0">
                <a:latin typeface="+mj-lt"/>
                <a:ea typeface="Segoe UI" panose="020B0502040204020203" pitchFamily="34" charset="0"/>
                <a:cs typeface="Calibri" panose="020F0502020204030204" pitchFamily="34" charset="0"/>
              </a:rPr>
              <a:t>import </a:t>
            </a:r>
            <a:r>
              <a:rPr lang="en-US" sz="1050" dirty="0" smtClean="0">
                <a:latin typeface="+mj-lt"/>
                <a:ea typeface="Segoe UI" panose="020B0502040204020203" pitchFamily="34" charset="0"/>
                <a:cs typeface="Calibri" panose="020F0502020204030204" pitchFamily="34" charset="0"/>
              </a:rPr>
              <a:t>math </a:t>
            </a:r>
            <a:endParaRPr lang="en-US" sz="1050" dirty="0">
              <a:latin typeface="+mj-lt"/>
              <a:ea typeface="Segoe UI" panose="020B0502040204020203" pitchFamily="34" charset="0"/>
              <a:cs typeface="Calibri" panose="020F0502020204030204" pitchFamily="34" charset="0"/>
            </a:endParaRPr>
          </a:p>
          <a:p>
            <a:pPr algn="l"/>
            <a:r>
              <a:rPr lang="en-US" sz="1050" dirty="0">
                <a:latin typeface="+mj-lt"/>
                <a:ea typeface="Segoe UI" panose="020B0502040204020203" pitchFamily="34" charset="0"/>
                <a:cs typeface="Calibri" panose="020F0502020204030204" pitchFamily="34" charset="0"/>
              </a:rPr>
              <a:t>p = </a:t>
            </a:r>
            <a:r>
              <a:rPr lang="en-US" sz="1050" dirty="0" err="1" smtClean="0">
                <a:latin typeface="+mj-lt"/>
                <a:ea typeface="Segoe UI" panose="020B0502040204020203" pitchFamily="34" charset="0"/>
                <a:cs typeface="Calibri" panose="020F0502020204030204" pitchFamily="34" charset="0"/>
              </a:rPr>
              <a:t>math.pi</a:t>
            </a:r>
            <a:r>
              <a:rPr lang="en-US" sz="1050" dirty="0" smtClean="0">
                <a:latin typeface="+mj-lt"/>
                <a:ea typeface="Segoe UI" panose="020B0502040204020203" pitchFamily="34" charset="0"/>
                <a:cs typeface="Calibri" panose="020F0502020204030204" pitchFamily="34" charset="0"/>
              </a:rPr>
              <a:t>  </a:t>
            </a:r>
            <a:endParaRPr lang="en-US" sz="1050" dirty="0">
              <a:latin typeface="+mj-lt"/>
              <a:ea typeface="Segoe UI" panose="020B0502040204020203" pitchFamily="34" charset="0"/>
              <a:cs typeface="Calibri" panose="020F0502020204030204" pitchFamily="34" charset="0"/>
            </a:endParaRPr>
          </a:p>
          <a:p>
            <a:pPr algn="l"/>
            <a:r>
              <a:rPr lang="en-US" sz="1050" dirty="0">
                <a:latin typeface="+mj-lt"/>
                <a:ea typeface="Segoe UI" panose="020B0502040204020203" pitchFamily="34" charset="0"/>
                <a:cs typeface="Calibri" panose="020F0502020204030204" pitchFamily="34" charset="0"/>
              </a:rPr>
              <a:t>r = 10</a:t>
            </a:r>
          </a:p>
          <a:p>
            <a:pPr algn="l"/>
            <a:r>
              <a:rPr lang="en-US" sz="1050" dirty="0">
                <a:latin typeface="+mj-lt"/>
                <a:ea typeface="Segoe UI" panose="020B0502040204020203" pitchFamily="34" charset="0"/>
                <a:cs typeface="Calibri" panose="020F0502020204030204" pitchFamily="34" charset="0"/>
              </a:rPr>
              <a:t>print </a:t>
            </a:r>
            <a:r>
              <a:rPr lang="en-US" sz="1050" dirty="0" smtClean="0">
                <a:latin typeface="+mj-lt"/>
                <a:ea typeface="Segoe UI" panose="020B0502040204020203" pitchFamily="34" charset="0"/>
                <a:cs typeface="Calibri" panose="020F0502020204030204" pitchFamily="34" charset="0"/>
              </a:rPr>
              <a:t>(p </a:t>
            </a:r>
            <a:r>
              <a:rPr lang="en-US" sz="1050" dirty="0">
                <a:latin typeface="+mj-lt"/>
                <a:ea typeface="Segoe UI" panose="020B0502040204020203" pitchFamily="34" charset="0"/>
                <a:cs typeface="Calibri" panose="020F0502020204030204" pitchFamily="34" charset="0"/>
              </a:rPr>
              <a:t>* </a:t>
            </a:r>
            <a:r>
              <a:rPr lang="en-US" sz="1050" dirty="0" err="1">
                <a:latin typeface="+mj-lt"/>
                <a:ea typeface="Segoe UI" panose="020B0502040204020203" pitchFamily="34" charset="0"/>
                <a:cs typeface="Calibri" panose="020F0502020204030204" pitchFamily="34" charset="0"/>
              </a:rPr>
              <a:t>math.pow</a:t>
            </a:r>
            <a:r>
              <a:rPr lang="en-US" sz="1050" dirty="0">
                <a:latin typeface="+mj-lt"/>
                <a:ea typeface="Segoe UI" panose="020B0502040204020203" pitchFamily="34" charset="0"/>
                <a:cs typeface="Calibri" panose="020F0502020204030204" pitchFamily="34" charset="0"/>
              </a:rPr>
              <a:t>(r, 2</a:t>
            </a:r>
            <a:r>
              <a:rPr lang="en-US" sz="1050" dirty="0" smtClean="0">
                <a:latin typeface="+mj-lt"/>
                <a:ea typeface="Segoe UI" panose="020B0502040204020203" pitchFamily="34" charset="0"/>
                <a:cs typeface="Calibri" panose="020F0502020204030204" pitchFamily="34" charset="0"/>
              </a:rPr>
              <a:t>))</a:t>
            </a:r>
            <a:endParaRPr lang="en-US" sz="1050" dirty="0">
              <a:latin typeface="+mj-lt"/>
              <a:ea typeface="Segoe UI" panose="020B0502040204020203" pitchFamily="34" charset="0"/>
              <a:cs typeface="Calibri" panose="020F0502020204030204" pitchFamily="34" charset="0"/>
            </a:endParaRPr>
          </a:p>
          <a:p>
            <a:pPr algn="l"/>
            <a:r>
              <a:rPr lang="en-US" sz="1050" dirty="0">
                <a:solidFill>
                  <a:schemeClr val="accent1">
                    <a:lumMod val="75000"/>
                  </a:schemeClr>
                </a:solidFill>
                <a:latin typeface="+mj-lt"/>
                <a:ea typeface="Segoe UI" panose="020B0502040204020203" pitchFamily="34" charset="0"/>
                <a:cs typeface="Calibri" panose="020F0502020204030204" pitchFamily="34" charset="0"/>
              </a:rPr>
              <a:t>#  Output : 314.159265359</a:t>
            </a:r>
          </a:p>
          <a:p>
            <a:pPr algn="l"/>
            <a:endParaRPr lang="en-US" sz="1050" dirty="0">
              <a:latin typeface="+mj-lt"/>
              <a:ea typeface="Segoe UI" panose="020B0502040204020203" pitchFamily="34" charset="0"/>
              <a:cs typeface="Calibri" panose="020F0502020204030204" pitchFamily="34" charset="0"/>
            </a:endParaRPr>
          </a:p>
          <a:p>
            <a:pPr algn="l"/>
            <a:r>
              <a:rPr lang="en-US" sz="1050" dirty="0">
                <a:latin typeface="+mj-lt"/>
                <a:ea typeface="Segoe UI" panose="020B0502040204020203" pitchFamily="34" charset="0"/>
                <a:cs typeface="Calibri" panose="020F0502020204030204" pitchFamily="34" charset="0"/>
              </a:rPr>
              <a:t>print </a:t>
            </a:r>
            <a:r>
              <a:rPr lang="en-US" sz="1050" dirty="0" smtClean="0">
                <a:latin typeface="+mj-lt"/>
                <a:ea typeface="Segoe UI" panose="020B0502040204020203" pitchFamily="34" charset="0"/>
                <a:cs typeface="Calibri" panose="020F0502020204030204" pitchFamily="34" charset="0"/>
              </a:rPr>
              <a:t>(2 </a:t>
            </a:r>
            <a:r>
              <a:rPr lang="en-US" sz="1050" dirty="0">
                <a:latin typeface="+mj-lt"/>
                <a:ea typeface="Segoe UI" panose="020B0502040204020203" pitchFamily="34" charset="0"/>
                <a:cs typeface="Calibri" panose="020F0502020204030204" pitchFamily="34" charset="0"/>
              </a:rPr>
              <a:t>* p * </a:t>
            </a:r>
            <a:r>
              <a:rPr lang="en-US" sz="1050" dirty="0" smtClean="0">
                <a:latin typeface="+mj-lt"/>
                <a:ea typeface="Segoe UI" panose="020B0502040204020203" pitchFamily="34" charset="0"/>
                <a:cs typeface="Calibri" panose="020F0502020204030204" pitchFamily="34" charset="0"/>
              </a:rPr>
              <a:t>r)</a:t>
            </a:r>
            <a:endParaRPr lang="en-US" sz="1050" dirty="0">
              <a:latin typeface="+mj-lt"/>
              <a:ea typeface="Segoe UI" panose="020B0502040204020203" pitchFamily="34" charset="0"/>
              <a:cs typeface="Calibri" panose="020F0502020204030204" pitchFamily="34" charset="0"/>
            </a:endParaRPr>
          </a:p>
          <a:p>
            <a:pPr algn="l"/>
            <a:r>
              <a:rPr lang="en-US" sz="1050" dirty="0">
                <a:solidFill>
                  <a:schemeClr val="accent1">
                    <a:lumMod val="75000"/>
                  </a:schemeClr>
                </a:solidFill>
                <a:latin typeface="+mj-lt"/>
                <a:ea typeface="Segoe UI" panose="020B0502040204020203" pitchFamily="34" charset="0"/>
                <a:cs typeface="Calibri" panose="020F0502020204030204" pitchFamily="34" charset="0"/>
              </a:rPr>
              <a:t>#  Output :  62.8318530718</a:t>
            </a:r>
          </a:p>
          <a:p>
            <a:pPr algn="l"/>
            <a:endParaRPr lang="en-US" sz="1050" dirty="0">
              <a:solidFill>
                <a:schemeClr val="accent1">
                  <a:lumMod val="75000"/>
                </a:schemeClr>
              </a:solidFill>
              <a:latin typeface="+mj-lt"/>
              <a:cs typeface="Calibri" panose="020F0502020204030204" pitchFamily="34" charset="0"/>
            </a:endParaRPr>
          </a:p>
        </p:txBody>
      </p:sp>
      <p:sp>
        <p:nvSpPr>
          <p:cNvPr id="10" name="TextBox 9"/>
          <p:cNvSpPr txBox="1"/>
          <p:nvPr/>
        </p:nvSpPr>
        <p:spPr>
          <a:xfrm>
            <a:off x="4884511" y="1295400"/>
            <a:ext cx="3952754" cy="2386807"/>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a:solidFill>
                  <a:schemeClr val="accent1">
                    <a:lumMod val="75000"/>
                  </a:schemeClr>
                </a:solidFill>
                <a:latin typeface="+mj-lt"/>
                <a:ea typeface="Segoe UI" panose="020B0502040204020203" pitchFamily="34" charset="0"/>
                <a:cs typeface="Calibri" panose="020F0502020204030204" pitchFamily="34" charset="0"/>
              </a:rPr>
              <a:t># built in functions</a:t>
            </a:r>
          </a:p>
          <a:p>
            <a:pPr algn="l"/>
            <a:endParaRPr lang="en-US" sz="1050" dirty="0">
              <a:latin typeface="+mj-lt"/>
              <a:ea typeface="Segoe UI" panose="020B0502040204020203" pitchFamily="34" charset="0"/>
              <a:cs typeface="Calibri" panose="020F0502020204030204" pitchFamily="34" charset="0"/>
            </a:endParaRPr>
          </a:p>
          <a:p>
            <a:pPr algn="l"/>
            <a:r>
              <a:rPr lang="en-US" sz="1050" dirty="0">
                <a:latin typeface="+mj-lt"/>
                <a:ea typeface="Segoe UI" panose="020B0502040204020203" pitchFamily="34" charset="0"/>
                <a:cs typeface="Calibri" panose="020F0502020204030204" pitchFamily="34" charset="0"/>
              </a:rPr>
              <a:t>a = input("Enter value of a </a:t>
            </a:r>
            <a:r>
              <a:rPr lang="en-US" sz="1050" dirty="0" smtClean="0">
                <a:latin typeface="+mj-lt"/>
                <a:ea typeface="Segoe UI" panose="020B0502040204020203" pitchFamily="34" charset="0"/>
                <a:cs typeface="Calibri" panose="020F0502020204030204" pitchFamily="34" charset="0"/>
              </a:rPr>
              <a:t>:")</a:t>
            </a:r>
            <a:endParaRPr lang="en-US" sz="1050" dirty="0">
              <a:latin typeface="+mj-lt"/>
              <a:ea typeface="Segoe UI" panose="020B0502040204020203" pitchFamily="34" charset="0"/>
              <a:cs typeface="Calibri" panose="020F0502020204030204" pitchFamily="34" charset="0"/>
            </a:endParaRPr>
          </a:p>
          <a:p>
            <a:pPr algn="l"/>
            <a:r>
              <a:rPr lang="en-US" sz="1050" dirty="0">
                <a:latin typeface="+mj-lt"/>
                <a:ea typeface="Segoe UI" panose="020B0502040204020203" pitchFamily="34" charset="0"/>
                <a:cs typeface="Calibri" panose="020F0502020204030204" pitchFamily="34" charset="0"/>
              </a:rPr>
              <a:t>b = a +3</a:t>
            </a:r>
          </a:p>
          <a:p>
            <a:pPr algn="l"/>
            <a:r>
              <a:rPr lang="en-US" sz="1050" dirty="0">
                <a:latin typeface="+mj-lt"/>
                <a:ea typeface="Segoe UI" panose="020B0502040204020203" pitchFamily="34" charset="0"/>
                <a:cs typeface="Calibri" panose="020F0502020204030204" pitchFamily="34" charset="0"/>
              </a:rPr>
              <a:t>print </a:t>
            </a:r>
            <a:r>
              <a:rPr lang="en-US" sz="1050" dirty="0" smtClean="0">
                <a:latin typeface="+mj-lt"/>
                <a:ea typeface="Segoe UI" panose="020B0502040204020203" pitchFamily="34" charset="0"/>
                <a:cs typeface="Calibri" panose="020F0502020204030204" pitchFamily="34" charset="0"/>
              </a:rPr>
              <a:t>(b)</a:t>
            </a:r>
          </a:p>
          <a:p>
            <a:pPr algn="l"/>
            <a:endParaRPr lang="en-US" sz="1050" dirty="0" smtClean="0">
              <a:latin typeface="+mj-lt"/>
              <a:ea typeface="Segoe UI" panose="020B0502040204020203" pitchFamily="34" charset="0"/>
              <a:cs typeface="Calibri" panose="020F0502020204030204" pitchFamily="34" charset="0"/>
            </a:endParaRPr>
          </a:p>
          <a:p>
            <a:pPr algn="l"/>
            <a:r>
              <a:rPr lang="en-US" sz="1050" u="sng" dirty="0" smtClean="0">
                <a:latin typeface="+mj-lt"/>
                <a:ea typeface="Segoe UI" panose="020B0502040204020203" pitchFamily="34" charset="0"/>
                <a:cs typeface="Calibri" panose="020F0502020204030204" pitchFamily="34" charset="0"/>
              </a:rPr>
              <a:t>#Output:</a:t>
            </a:r>
            <a:endParaRPr lang="en-US" sz="1050" u="sng" dirty="0">
              <a:latin typeface="+mj-lt"/>
              <a:ea typeface="Segoe UI" panose="020B0502040204020203" pitchFamily="34" charset="0"/>
              <a:cs typeface="Calibri" panose="020F0502020204030204" pitchFamily="34" charset="0"/>
            </a:endParaRPr>
          </a:p>
          <a:p>
            <a:pPr algn="l"/>
            <a:r>
              <a:rPr lang="en-US" sz="1050" dirty="0" smtClean="0">
                <a:solidFill>
                  <a:schemeClr val="accent1">
                    <a:lumMod val="75000"/>
                  </a:schemeClr>
                </a:solidFill>
                <a:latin typeface="+mj-lt"/>
                <a:ea typeface="Segoe UI" panose="020B0502040204020203" pitchFamily="34" charset="0"/>
                <a:cs typeface="Calibri" panose="020F0502020204030204" pitchFamily="34" charset="0"/>
              </a:rPr>
              <a:t>Enter </a:t>
            </a:r>
            <a:r>
              <a:rPr lang="en-US" sz="1050" dirty="0">
                <a:solidFill>
                  <a:schemeClr val="accent1">
                    <a:lumMod val="75000"/>
                  </a:schemeClr>
                </a:solidFill>
                <a:latin typeface="+mj-lt"/>
                <a:ea typeface="Segoe UI" panose="020B0502040204020203" pitchFamily="34" charset="0"/>
                <a:cs typeface="Calibri" panose="020F0502020204030204" pitchFamily="34" charset="0"/>
              </a:rPr>
              <a:t>value of a : 3</a:t>
            </a:r>
          </a:p>
          <a:p>
            <a:pPr algn="l"/>
            <a:r>
              <a:rPr lang="en-US" sz="1050" dirty="0" smtClean="0">
                <a:solidFill>
                  <a:schemeClr val="accent1">
                    <a:lumMod val="75000"/>
                  </a:schemeClr>
                </a:solidFill>
                <a:latin typeface="+mj-lt"/>
                <a:ea typeface="Segoe UI" panose="020B0502040204020203" pitchFamily="34" charset="0"/>
                <a:cs typeface="Calibri" panose="020F0502020204030204" pitchFamily="34" charset="0"/>
              </a:rPr>
              <a:t>6</a:t>
            </a:r>
            <a:endParaRPr lang="en-US" sz="1050" dirty="0">
              <a:solidFill>
                <a:schemeClr val="accent1">
                  <a:lumMod val="75000"/>
                </a:schemeClr>
              </a:solidFill>
              <a:latin typeface="+mj-lt"/>
              <a:ea typeface="Segoe UI" panose="020B0502040204020203" pitchFamily="34" charset="0"/>
              <a:cs typeface="Calibri" panose="020F0502020204030204" pitchFamily="34" charset="0"/>
            </a:endParaRPr>
          </a:p>
          <a:p>
            <a:pPr algn="l"/>
            <a:endParaRPr lang="en-US" sz="1050" dirty="0" smtClean="0">
              <a:latin typeface="+mj-lt"/>
              <a:ea typeface="Segoe UI" panose="020B0502040204020203" pitchFamily="34" charset="0"/>
              <a:cs typeface="Calibri" panose="020F0502020204030204" pitchFamily="34" charset="0"/>
            </a:endParaRPr>
          </a:p>
          <a:p>
            <a:pPr algn="l"/>
            <a:r>
              <a:rPr lang="en-US" sz="1050" dirty="0" smtClean="0">
                <a:latin typeface="+mj-lt"/>
                <a:ea typeface="Segoe UI" panose="020B0502040204020203" pitchFamily="34" charset="0"/>
                <a:cs typeface="Calibri" panose="020F0502020204030204" pitchFamily="34" charset="0"/>
              </a:rPr>
              <a:t>print(</a:t>
            </a:r>
            <a:r>
              <a:rPr lang="en-US" sz="1050" dirty="0" err="1" smtClean="0">
                <a:latin typeface="+mj-lt"/>
                <a:ea typeface="Segoe UI" panose="020B0502040204020203" pitchFamily="34" charset="0"/>
                <a:cs typeface="Calibri" panose="020F0502020204030204" pitchFamily="34" charset="0"/>
              </a:rPr>
              <a:t>len</a:t>
            </a:r>
            <a:r>
              <a:rPr lang="en-US" sz="1050" dirty="0">
                <a:latin typeface="+mj-lt"/>
                <a:ea typeface="Segoe UI" panose="020B0502040204020203" pitchFamily="34" charset="0"/>
                <a:cs typeface="Calibri" panose="020F0502020204030204" pitchFamily="34" charset="0"/>
              </a:rPr>
              <a:t>([1,2,3]))</a:t>
            </a:r>
          </a:p>
          <a:p>
            <a:pPr algn="l"/>
            <a:r>
              <a:rPr lang="en-US" sz="1050" dirty="0">
                <a:solidFill>
                  <a:schemeClr val="accent1">
                    <a:lumMod val="75000"/>
                  </a:schemeClr>
                </a:solidFill>
                <a:latin typeface="+mj-lt"/>
                <a:ea typeface="Segoe UI" panose="020B0502040204020203" pitchFamily="34" charset="0"/>
                <a:cs typeface="Calibri" panose="020F0502020204030204" pitchFamily="34" charset="0"/>
              </a:rPr>
              <a:t># </a:t>
            </a:r>
            <a:r>
              <a:rPr lang="en-US" sz="1050" dirty="0" smtClean="0">
                <a:solidFill>
                  <a:schemeClr val="accent1">
                    <a:lumMod val="75000"/>
                  </a:schemeClr>
                </a:solidFill>
                <a:latin typeface="+mj-lt"/>
                <a:ea typeface="Segoe UI" panose="020B0502040204020203" pitchFamily="34" charset="0"/>
                <a:cs typeface="Calibri" panose="020F0502020204030204" pitchFamily="34" charset="0"/>
              </a:rPr>
              <a:t>Output </a:t>
            </a:r>
            <a:r>
              <a:rPr lang="en-US" sz="1050" dirty="0">
                <a:solidFill>
                  <a:schemeClr val="accent1">
                    <a:lumMod val="75000"/>
                  </a:schemeClr>
                </a:solidFill>
                <a:latin typeface="+mj-lt"/>
                <a:ea typeface="Segoe UI" panose="020B0502040204020203" pitchFamily="34" charset="0"/>
                <a:cs typeface="Calibri" panose="020F0502020204030204" pitchFamily="34" charset="0"/>
              </a:rPr>
              <a:t>: 3</a:t>
            </a:r>
          </a:p>
          <a:p>
            <a:pPr algn="l"/>
            <a:endParaRPr lang="en-US" sz="1050" dirty="0">
              <a:latin typeface="+mj-lt"/>
              <a:ea typeface="Segoe UI" panose="020B0502040204020203" pitchFamily="34" charset="0"/>
              <a:cs typeface="Segoe UI" panose="020B0502040204020203" pitchFamily="34" charset="0"/>
            </a:endParaRPr>
          </a:p>
        </p:txBody>
      </p:sp>
      <p:sp>
        <p:nvSpPr>
          <p:cNvPr id="9" name="Content Placeholder 4"/>
          <p:cNvSpPr txBox="1">
            <a:spLocks/>
          </p:cNvSpPr>
          <p:nvPr/>
        </p:nvSpPr>
        <p:spPr>
          <a:xfrm>
            <a:off x="489918" y="1317170"/>
            <a:ext cx="4385295" cy="3635829"/>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marL="228600" marR="0" lvl="1" indent="-228600" latinLnBrk="0">
              <a:lnSpc>
                <a:spcPct val="100000"/>
              </a:lnSpc>
              <a:spcBef>
                <a:spcPct val="75000"/>
              </a:spcBef>
              <a:buClr>
                <a:srgbClr val="9D9DA1"/>
              </a:buClr>
              <a:buSzTx/>
              <a:buFont typeface="Wingdings" panose="05000000000000000000" pitchFamily="2" charset="2"/>
              <a:buChar char="§"/>
              <a:tabLst/>
              <a:defRPr/>
            </a:pPr>
            <a:r>
              <a:rPr lang="en-US" sz="1200" kern="0" smtClean="0">
                <a:latin typeface="+mj-lt"/>
                <a:ea typeface="Segoe UI" panose="020B0502040204020203" pitchFamily="34" charset="0"/>
                <a:cs typeface="Segoe UI" panose="020B0502040204020203" pitchFamily="34" charset="0"/>
              </a:rPr>
              <a:t>Python </a:t>
            </a:r>
            <a:r>
              <a:rPr lang="en-US" sz="1200" kern="0">
                <a:latin typeface="+mj-lt"/>
                <a:ea typeface="Segoe UI" panose="020B0502040204020203" pitchFamily="34" charset="0"/>
                <a:cs typeface="Segoe UI" panose="020B0502040204020203" pitchFamily="34" charset="0"/>
              </a:rPr>
              <a:t>has built in functions like </a:t>
            </a:r>
            <a:r>
              <a:rPr lang="en-US" sz="1200" b="1" kern="0">
                <a:latin typeface="+mj-lt"/>
                <a:ea typeface="Segoe UI" panose="020B0502040204020203" pitchFamily="34" charset="0"/>
                <a:cs typeface="Segoe UI" panose="020B0502040204020203" pitchFamily="34" charset="0"/>
              </a:rPr>
              <a:t>input(), print(), </a:t>
            </a:r>
            <a:r>
              <a:rPr lang="en-US" sz="1200" b="1" kern="0" err="1">
                <a:latin typeface="+mj-lt"/>
                <a:ea typeface="Segoe UI" panose="020B0502040204020203" pitchFamily="34" charset="0"/>
                <a:cs typeface="Segoe UI" panose="020B0502040204020203" pitchFamily="34" charset="0"/>
              </a:rPr>
              <a:t>len</a:t>
            </a:r>
            <a:r>
              <a:rPr lang="en-US" sz="1200" b="1" kern="0">
                <a:latin typeface="+mj-lt"/>
                <a:ea typeface="Segoe UI" panose="020B0502040204020203" pitchFamily="34" charset="0"/>
                <a:cs typeface="Segoe UI" panose="020B0502040204020203" pitchFamily="34" charset="0"/>
              </a:rPr>
              <a:t>(), </a:t>
            </a:r>
            <a:r>
              <a:rPr lang="en-US" sz="1200" b="1" kern="0" err="1">
                <a:latin typeface="+mj-lt"/>
                <a:ea typeface="Segoe UI" panose="020B0502040204020203" pitchFamily="34" charset="0"/>
                <a:cs typeface="Segoe UI" panose="020B0502040204020203" pitchFamily="34" charset="0"/>
              </a:rPr>
              <a:t>str</a:t>
            </a:r>
            <a:r>
              <a:rPr lang="en-US" sz="1200" b="1" kern="0">
                <a:latin typeface="+mj-lt"/>
                <a:ea typeface="Segoe UI" panose="020B0502040204020203" pitchFamily="34" charset="0"/>
                <a:cs typeface="Segoe UI" panose="020B0502040204020203" pitchFamily="34" charset="0"/>
              </a:rPr>
              <a:t>() </a:t>
            </a:r>
            <a:r>
              <a:rPr lang="en-US" sz="1200" kern="0">
                <a:latin typeface="+mj-lt"/>
                <a:ea typeface="Segoe UI" panose="020B0502040204020203" pitchFamily="34" charset="0"/>
                <a:cs typeface="Segoe UI" panose="020B0502040204020203" pitchFamily="34" charset="0"/>
              </a:rPr>
              <a:t>etc.., which are used for basic functionalities</a:t>
            </a:r>
          </a:p>
          <a:p>
            <a:pPr marL="228600" marR="0" lvl="1" indent="-228600" latinLnBrk="0">
              <a:lnSpc>
                <a:spcPct val="100000"/>
              </a:lnSpc>
              <a:spcBef>
                <a:spcPct val="75000"/>
              </a:spcBef>
              <a:buClr>
                <a:srgbClr val="9D9DA1"/>
              </a:buClr>
              <a:buSzTx/>
              <a:buFont typeface="Wingdings" panose="05000000000000000000" pitchFamily="2" charset="2"/>
              <a:buChar char="§"/>
              <a:tabLst/>
              <a:defRPr/>
            </a:pPr>
            <a:r>
              <a:rPr lang="en-US" sz="1200" kern="0">
                <a:latin typeface="+mj-lt"/>
                <a:ea typeface="Segoe UI" panose="020B0502040204020203" pitchFamily="34" charset="0"/>
                <a:cs typeface="Segoe UI" panose="020B0502040204020203" pitchFamily="34" charset="0"/>
              </a:rPr>
              <a:t>A full list of built-in functions can be acquired from : </a:t>
            </a:r>
            <a:r>
              <a:rPr lang="en-US" sz="1200" kern="0">
                <a:latin typeface="+mj-lt"/>
                <a:ea typeface="Segoe UI" panose="020B0502040204020203" pitchFamily="34" charset="0"/>
                <a:cs typeface="Segoe UI" panose="020B0502040204020203" pitchFamily="34" charset="0"/>
                <a:hlinkClick r:id="rId2"/>
              </a:rPr>
              <a:t>https://</a:t>
            </a:r>
            <a:r>
              <a:rPr lang="en-US" sz="1200" kern="0" smtClean="0">
                <a:latin typeface="+mj-lt"/>
                <a:ea typeface="Segoe UI" panose="020B0502040204020203" pitchFamily="34" charset="0"/>
                <a:cs typeface="Segoe UI" panose="020B0502040204020203" pitchFamily="34" charset="0"/>
                <a:hlinkClick r:id="rId2"/>
              </a:rPr>
              <a:t>docs.python.org/2/library/functions.html</a:t>
            </a:r>
            <a:endParaRPr lang="en-US" sz="1200" kern="0">
              <a:latin typeface="+mj-lt"/>
              <a:ea typeface="Segoe UI" panose="020B0502040204020203" pitchFamily="34" charset="0"/>
              <a:cs typeface="Segoe UI" panose="020B0502040204020203" pitchFamily="34" charset="0"/>
            </a:endParaRPr>
          </a:p>
          <a:p>
            <a:pPr marL="228600" marR="0" lvl="1" indent="-228600" latinLnBrk="0">
              <a:lnSpc>
                <a:spcPct val="100000"/>
              </a:lnSpc>
              <a:spcBef>
                <a:spcPct val="75000"/>
              </a:spcBef>
              <a:buClr>
                <a:srgbClr val="9D9DA1"/>
              </a:buClr>
              <a:buSzTx/>
              <a:buFont typeface="Wingdings" panose="05000000000000000000" pitchFamily="2" charset="2"/>
              <a:buChar char="§"/>
              <a:tabLst/>
              <a:defRPr/>
            </a:pPr>
            <a:r>
              <a:rPr lang="en-US" sz="1200" kern="0" smtClean="0">
                <a:latin typeface="+mj-lt"/>
                <a:ea typeface="Segoe UI" panose="020B0502040204020203" pitchFamily="34" charset="0"/>
                <a:cs typeface="Segoe UI" panose="020B0502040204020203" pitchFamily="34" charset="0"/>
              </a:rPr>
              <a:t>Python </a:t>
            </a:r>
            <a:r>
              <a:rPr lang="en-US" sz="1200" kern="0">
                <a:latin typeface="+mj-lt"/>
                <a:ea typeface="Segoe UI" panose="020B0502040204020203" pitchFamily="34" charset="0"/>
                <a:cs typeface="Segoe UI" panose="020B0502040204020203" pitchFamily="34" charset="0"/>
              </a:rPr>
              <a:t>also has import option for using functions from other libraries, use </a:t>
            </a:r>
            <a:r>
              <a:rPr lang="en-US" sz="1200" b="1" kern="0">
                <a:latin typeface="+mj-lt"/>
                <a:ea typeface="Segoe UI" panose="020B0502040204020203" pitchFamily="34" charset="0"/>
                <a:cs typeface="Segoe UI" panose="020B0502040204020203" pitchFamily="34" charset="0"/>
              </a:rPr>
              <a:t>import &lt;library name&gt; </a:t>
            </a:r>
            <a:r>
              <a:rPr lang="en-US" sz="1200" kern="0">
                <a:latin typeface="+mj-lt"/>
                <a:ea typeface="Segoe UI" panose="020B0502040204020203" pitchFamily="34" charset="0"/>
                <a:cs typeface="Segoe UI" panose="020B0502040204020203" pitchFamily="34" charset="0"/>
              </a:rPr>
              <a:t>and any function could be called using </a:t>
            </a:r>
            <a:r>
              <a:rPr lang="en-US" sz="1200" b="1" kern="0">
                <a:latin typeface="+mj-lt"/>
                <a:ea typeface="Segoe UI" panose="020B0502040204020203" pitchFamily="34" charset="0"/>
                <a:cs typeface="Segoe UI" panose="020B0502040204020203" pitchFamily="34" charset="0"/>
              </a:rPr>
              <a:t>&lt;library name&gt;.function()</a:t>
            </a:r>
          </a:p>
          <a:p>
            <a:pPr marL="228600" marR="0" lvl="1" indent="-228600" latinLnBrk="0">
              <a:lnSpc>
                <a:spcPct val="100000"/>
              </a:lnSpc>
              <a:spcBef>
                <a:spcPct val="75000"/>
              </a:spcBef>
              <a:buClr>
                <a:srgbClr val="9D9DA1"/>
              </a:buClr>
              <a:buSzTx/>
              <a:buFont typeface="Wingdings" panose="05000000000000000000" pitchFamily="2" charset="2"/>
              <a:buChar char="§"/>
              <a:tabLst/>
              <a:defRPr/>
            </a:pPr>
            <a:r>
              <a:rPr lang="en-US" sz="1200" kern="0" smtClean="0">
                <a:latin typeface="+mj-lt"/>
                <a:ea typeface="Segoe UI" panose="020B0502040204020203" pitchFamily="34" charset="0"/>
                <a:cs typeface="Segoe UI" panose="020B0502040204020203" pitchFamily="34" charset="0"/>
              </a:rPr>
              <a:t>Python </a:t>
            </a:r>
            <a:r>
              <a:rPr lang="en-US" sz="1200" kern="0">
                <a:latin typeface="+mj-lt"/>
                <a:ea typeface="Segoe UI" panose="020B0502040204020203" pitchFamily="34" charset="0"/>
                <a:cs typeface="Segoe UI" panose="020B0502040204020203" pitchFamily="34" charset="0"/>
              </a:rPr>
              <a:t>has wide set of libraries which are used for data science applications, web applications, web frameworks, statistical analysis</a:t>
            </a:r>
          </a:p>
          <a:p>
            <a:pPr marL="228600" marR="0" lvl="1" indent="-228600" latinLnBrk="0">
              <a:lnSpc>
                <a:spcPct val="100000"/>
              </a:lnSpc>
              <a:spcBef>
                <a:spcPct val="75000"/>
              </a:spcBef>
              <a:buClr>
                <a:srgbClr val="9D9DA1"/>
              </a:buClr>
              <a:buSzTx/>
              <a:buFont typeface="Wingdings" panose="05000000000000000000" pitchFamily="2" charset="2"/>
              <a:buChar char="§"/>
              <a:tabLst/>
              <a:defRPr/>
            </a:pPr>
            <a:r>
              <a:rPr lang="en-US" sz="1200" kern="0" smtClean="0">
                <a:latin typeface="+mj-lt"/>
                <a:ea typeface="Segoe UI" panose="020B0502040204020203" pitchFamily="34" charset="0"/>
                <a:cs typeface="Segoe UI" panose="020B0502040204020203" pitchFamily="34" charset="0"/>
              </a:rPr>
              <a:t>Python </a:t>
            </a:r>
            <a:r>
              <a:rPr lang="en-US" sz="1200" kern="0">
                <a:latin typeface="+mj-lt"/>
                <a:ea typeface="Segoe UI" panose="020B0502040204020203" pitchFamily="34" charset="0"/>
                <a:cs typeface="Segoe UI" panose="020B0502040204020203" pitchFamily="34" charset="0"/>
              </a:rPr>
              <a:t>is widely used in big data world due to wide set of data processing libraries and easily integrate with web applications</a:t>
            </a:r>
          </a:p>
          <a:p>
            <a:pPr marL="228600" marR="0" lvl="1" indent="-228600" latinLnBrk="0">
              <a:lnSpc>
                <a:spcPct val="100000"/>
              </a:lnSpc>
              <a:spcBef>
                <a:spcPct val="75000"/>
              </a:spcBef>
              <a:buClr>
                <a:srgbClr val="9D9DA1"/>
              </a:buClr>
              <a:buSzTx/>
              <a:buFont typeface="Wingdings" panose="05000000000000000000" pitchFamily="2" charset="2"/>
              <a:buChar char="§"/>
              <a:tabLst/>
              <a:defRPr/>
            </a:pPr>
            <a:r>
              <a:rPr lang="en-US" sz="1200" kern="0">
                <a:latin typeface="+mj-lt"/>
                <a:ea typeface="Segoe UI" panose="020B0502040204020203" pitchFamily="34" charset="0"/>
                <a:cs typeface="Segoe UI" panose="020B0502040204020203" pitchFamily="34" charset="0"/>
              </a:rPr>
              <a:t>Prominent data science </a:t>
            </a:r>
            <a:r>
              <a:rPr lang="en-US" sz="1200" kern="0" smtClean="0">
                <a:latin typeface="+mj-lt"/>
                <a:ea typeface="Segoe UI" panose="020B0502040204020203" pitchFamily="34" charset="0"/>
                <a:cs typeface="Segoe UI" panose="020B0502040204020203" pitchFamily="34" charset="0"/>
              </a:rPr>
              <a:t>Python </a:t>
            </a:r>
            <a:r>
              <a:rPr lang="en-US" sz="1200" kern="0">
                <a:latin typeface="+mj-lt"/>
                <a:ea typeface="Segoe UI" panose="020B0502040204020203" pitchFamily="34" charset="0"/>
                <a:cs typeface="Segoe UI" panose="020B0502040204020203" pitchFamily="34" charset="0"/>
              </a:rPr>
              <a:t>libraries </a:t>
            </a:r>
            <a:r>
              <a:rPr lang="en-US" sz="1200" b="1" kern="0">
                <a:latin typeface="+mj-lt"/>
                <a:ea typeface="Segoe UI" panose="020B0502040204020203" pitchFamily="34" charset="0"/>
                <a:cs typeface="Segoe UI" panose="020B0502040204020203" pitchFamily="34" charset="0"/>
              </a:rPr>
              <a:t>include </a:t>
            </a:r>
            <a:r>
              <a:rPr lang="en-US" sz="1200" b="1" kern="0" err="1">
                <a:latin typeface="+mj-lt"/>
                <a:ea typeface="Segoe UI" panose="020B0502040204020203" pitchFamily="34" charset="0"/>
                <a:cs typeface="Segoe UI" panose="020B0502040204020203" pitchFamily="34" charset="0"/>
              </a:rPr>
              <a:t>Numpy</a:t>
            </a:r>
            <a:r>
              <a:rPr lang="en-US" sz="1200" b="1" kern="0">
                <a:latin typeface="+mj-lt"/>
                <a:ea typeface="Segoe UI" panose="020B0502040204020203" pitchFamily="34" charset="0"/>
                <a:cs typeface="Segoe UI" panose="020B0502040204020203" pitchFamily="34" charset="0"/>
              </a:rPr>
              <a:t>, </a:t>
            </a:r>
            <a:r>
              <a:rPr lang="en-US" sz="1200" b="1" kern="0" err="1">
                <a:latin typeface="+mj-lt"/>
                <a:ea typeface="Segoe UI" panose="020B0502040204020203" pitchFamily="34" charset="0"/>
                <a:cs typeface="Segoe UI" panose="020B0502040204020203" pitchFamily="34" charset="0"/>
              </a:rPr>
              <a:t>SciPy</a:t>
            </a:r>
            <a:r>
              <a:rPr lang="en-US" sz="1200" b="1" kern="0">
                <a:latin typeface="+mj-lt"/>
                <a:ea typeface="Segoe UI" panose="020B0502040204020203" pitchFamily="34" charset="0"/>
                <a:cs typeface="Segoe UI" panose="020B0502040204020203" pitchFamily="34" charset="0"/>
              </a:rPr>
              <a:t>, pandas, </a:t>
            </a:r>
            <a:r>
              <a:rPr lang="en-US" sz="1200" b="1" kern="0" err="1">
                <a:latin typeface="+mj-lt"/>
                <a:ea typeface="Segoe UI" panose="020B0502040204020203" pitchFamily="34" charset="0"/>
                <a:cs typeface="Segoe UI" panose="020B0502040204020203" pitchFamily="34" charset="0"/>
              </a:rPr>
              <a:t>nltk</a:t>
            </a:r>
            <a:r>
              <a:rPr lang="en-US" sz="1200" b="1" kern="0">
                <a:latin typeface="+mj-lt"/>
                <a:ea typeface="Segoe UI" panose="020B0502040204020203" pitchFamily="34" charset="0"/>
                <a:cs typeface="Segoe UI" panose="020B0502040204020203" pitchFamily="34" charset="0"/>
              </a:rPr>
              <a:t>, </a:t>
            </a:r>
            <a:r>
              <a:rPr lang="en-US" sz="1200" b="1" kern="0" err="1">
                <a:latin typeface="+mj-lt"/>
                <a:ea typeface="Segoe UI" panose="020B0502040204020203" pitchFamily="34" charset="0"/>
                <a:cs typeface="Segoe UI" panose="020B0502040204020203" pitchFamily="34" charset="0"/>
              </a:rPr>
              <a:t>theanos</a:t>
            </a:r>
            <a:r>
              <a:rPr lang="en-US" sz="1200" b="1" kern="0">
                <a:latin typeface="+mj-lt"/>
                <a:ea typeface="Segoe UI" panose="020B0502040204020203" pitchFamily="34" charset="0"/>
                <a:cs typeface="Segoe UI" panose="020B0502040204020203" pitchFamily="34" charset="0"/>
              </a:rPr>
              <a:t>, </a:t>
            </a:r>
            <a:r>
              <a:rPr lang="en-US" sz="1200" b="1" kern="0" err="1" smtClean="0">
                <a:latin typeface="+mj-lt"/>
                <a:ea typeface="Segoe UI" panose="020B0502040204020203" pitchFamily="34" charset="0"/>
                <a:cs typeface="Segoe UI" panose="020B0502040204020203" pitchFamily="34" charset="0"/>
              </a:rPr>
              <a:t>statsmodel,sklearn</a:t>
            </a:r>
            <a:r>
              <a:rPr lang="en-US" sz="1200" kern="0" smtClean="0">
                <a:latin typeface="+mj-lt"/>
                <a:ea typeface="Segoe UI" panose="020B0502040204020203" pitchFamily="34" charset="0"/>
                <a:cs typeface="Segoe UI" panose="020B0502040204020203" pitchFamily="34" charset="0"/>
              </a:rPr>
              <a:t> </a:t>
            </a:r>
            <a:r>
              <a:rPr lang="en-US" sz="1200" kern="0">
                <a:latin typeface="+mj-lt"/>
                <a:ea typeface="Segoe UI" panose="020B0502040204020203" pitchFamily="34" charset="0"/>
                <a:cs typeface="Segoe UI" panose="020B0502040204020203" pitchFamily="34" charset="0"/>
              </a:rPr>
              <a:t>etc.,</a:t>
            </a:r>
          </a:p>
        </p:txBody>
      </p:sp>
      <p:sp>
        <p:nvSpPr>
          <p:cNvPr id="16" name="TextBox 15"/>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Functions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24</a:t>
            </a:fld>
            <a:endParaRPr lang="en-US">
              <a:latin typeface="Arial"/>
              <a:cs typeface="+mn-cs"/>
            </a:endParaRPr>
          </a:p>
        </p:txBody>
      </p:sp>
      <p:sp>
        <p:nvSpPr>
          <p:cNvPr id="11" name="Title 3"/>
          <p:cNvSpPr>
            <a:spLocks noGrp="1"/>
          </p:cNvSpPr>
          <p:nvPr>
            <p:ph type="title"/>
          </p:nvPr>
        </p:nvSpPr>
        <p:spPr>
          <a:xfrm>
            <a:off x="741506" y="355537"/>
            <a:ext cx="7344595" cy="701995"/>
          </a:xfrm>
          <a:noFill/>
        </p:spPr>
        <p:txBody>
          <a:bodyPr/>
          <a:lstStyle/>
          <a:p>
            <a:pPr fontAlgn="auto">
              <a:spcAft>
                <a:spcPts val="0"/>
              </a:spcAft>
              <a:buClrTx/>
            </a:pPr>
            <a:r>
              <a:rPr lang="en-US">
                <a:ea typeface="Segoe UI" panose="020B0502040204020203" pitchFamily="34" charset="0"/>
                <a:cs typeface="Segoe UI" panose="020B0502040204020203" pitchFamily="34" charset="0"/>
              </a:rPr>
              <a:t>Python has built in functions &amp; can import additional packages</a:t>
            </a:r>
            <a:endParaRPr lang="en-US">
              <a:latin typeface="+mj-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05215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129950596"/>
              </p:ext>
            </p:extLst>
          </p:nvPr>
        </p:nvGraphicFramePr>
        <p:xfrm>
          <a:off x="4875213" y="1357019"/>
          <a:ext cx="3962400" cy="3498194"/>
        </p:xfrm>
        <a:graphic>
          <a:graphicData uri="http://schemas.openxmlformats.org/drawingml/2006/table">
            <a:tbl>
              <a:tblPr firstRow="1" bandRow="1">
                <a:tableStyleId>{F5AB1C69-6EDB-4FF4-983F-18BD219EF322}</a:tableStyleId>
              </a:tblPr>
              <a:tblGrid>
                <a:gridCol w="389936">
                  <a:extLst>
                    <a:ext uri="{9D8B030D-6E8A-4147-A177-3AD203B41FA5}">
                      <a16:colId xmlns="" xmlns:a16="http://schemas.microsoft.com/office/drawing/2014/main" val="20000"/>
                    </a:ext>
                  </a:extLst>
                </a:gridCol>
                <a:gridCol w="905463">
                  <a:extLst>
                    <a:ext uri="{9D8B030D-6E8A-4147-A177-3AD203B41FA5}">
                      <a16:colId xmlns="" xmlns:a16="http://schemas.microsoft.com/office/drawing/2014/main" val="20001"/>
                    </a:ext>
                  </a:extLst>
                </a:gridCol>
                <a:gridCol w="2667001">
                  <a:extLst>
                    <a:ext uri="{9D8B030D-6E8A-4147-A177-3AD203B41FA5}">
                      <a16:colId xmlns="" xmlns:a16="http://schemas.microsoft.com/office/drawing/2014/main" val="20002"/>
                    </a:ext>
                  </a:extLst>
                </a:gridCol>
              </a:tblGrid>
              <a:tr h="381000">
                <a:tc>
                  <a:txBody>
                    <a:bodyPr/>
                    <a:lstStyle/>
                    <a:p>
                      <a:pPr algn="ctr"/>
                      <a:r>
                        <a:rPr lang="en-US" sz="1300"/>
                        <a:t>Sr.</a:t>
                      </a:r>
                      <a:r>
                        <a:rPr lang="en-US" sz="1300" baseline="0"/>
                        <a:t> No</a:t>
                      </a:r>
                      <a:endParaRPr lang="en-US" sz="1300"/>
                    </a:p>
                  </a:txBody>
                  <a:tcPr marL="84433" marR="84433" marT="42217" marB="42217" anchor="ctr"/>
                </a:tc>
                <a:tc>
                  <a:txBody>
                    <a:bodyPr/>
                    <a:lstStyle/>
                    <a:p>
                      <a:pPr algn="ctr"/>
                      <a:r>
                        <a:rPr lang="en-US" sz="1300" smtClean="0"/>
                        <a:t>Access modes</a:t>
                      </a:r>
                      <a:endParaRPr lang="en-US" sz="1300"/>
                    </a:p>
                  </a:txBody>
                  <a:tcPr marL="84433" marR="84433" marT="42217" marB="42217" anchor="ctr"/>
                </a:tc>
                <a:tc>
                  <a:txBody>
                    <a:bodyPr/>
                    <a:lstStyle/>
                    <a:p>
                      <a:pPr algn="ctr"/>
                      <a:r>
                        <a:rPr lang="en-US" sz="1300"/>
                        <a:t>Purpose</a:t>
                      </a:r>
                    </a:p>
                  </a:txBody>
                  <a:tcPr marL="84433" marR="84433" marT="42217" marB="42217" anchor="ctr"/>
                </a:tc>
                <a:extLst>
                  <a:ext uri="{0D108BD9-81ED-4DB2-BD59-A6C34878D82A}">
                    <a16:rowId xmlns="" xmlns:a16="http://schemas.microsoft.com/office/drawing/2014/main" val="10000"/>
                  </a:ext>
                </a:extLst>
              </a:tr>
              <a:tr h="533498">
                <a:tc>
                  <a:txBody>
                    <a:bodyPr/>
                    <a:lstStyle/>
                    <a:p>
                      <a:r>
                        <a:rPr lang="en-US" sz="1100"/>
                        <a:t>1</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0" indent="0" algn="l" defTabSz="914400" rtl="0" eaLnBrk="1" latinLnBrk="0" hangingPunct="1">
                        <a:buFontTx/>
                        <a:buNone/>
                      </a:pPr>
                      <a:r>
                        <a:rPr lang="en-US" sz="1200" kern="1200"/>
                        <a:t>w</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marL="171450" indent="-171450" algn="l" defTabSz="914400" rtl="0" eaLnBrk="1" latinLnBrk="0" hangingPunct="1">
                        <a:buClr>
                          <a:schemeClr val="bg2"/>
                        </a:buClr>
                        <a:buFont typeface="Arial" panose="020B0604020202020204" pitchFamily="34" charset="0"/>
                        <a:buChar char="•"/>
                      </a:pPr>
                      <a:r>
                        <a:rPr lang="en-US" sz="1200" kern="1200"/>
                        <a:t>Used for writing to files</a:t>
                      </a:r>
                    </a:p>
                    <a:p>
                      <a:pPr marL="171450" indent="-171450" algn="l" defTabSz="914400" rtl="0" eaLnBrk="1" latinLnBrk="0" hangingPunct="1">
                        <a:buClr>
                          <a:schemeClr val="bg2"/>
                        </a:buClr>
                        <a:buFont typeface="Arial" panose="020B0604020202020204" pitchFamily="34" charset="0"/>
                        <a:buChar char="•"/>
                      </a:pPr>
                      <a:r>
                        <a:rPr lang="en-US" sz="1200" kern="1200"/>
                        <a:t>If the file is not present, it creates a new file else overwrites the file</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extLst>
                  <a:ext uri="{0D108BD9-81ED-4DB2-BD59-A6C34878D82A}">
                    <a16:rowId xmlns="" xmlns:a16="http://schemas.microsoft.com/office/drawing/2014/main" val="10001"/>
                  </a:ext>
                </a:extLst>
              </a:tr>
              <a:tr h="504078">
                <a:tc>
                  <a:txBody>
                    <a:bodyPr/>
                    <a:lstStyle/>
                    <a:p>
                      <a:r>
                        <a:rPr lang="en-US" sz="1100"/>
                        <a:t>2</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0" indent="0" algn="l" defTabSz="914400" rtl="0" eaLnBrk="1" latinLnBrk="0" hangingPunct="1">
                        <a:buFontTx/>
                        <a:buNone/>
                      </a:pPr>
                      <a:r>
                        <a:rPr lang="en-US" sz="1200" kern="1200"/>
                        <a:t>r</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marL="171450" indent="-171450" algn="l" defTabSz="914400" rtl="0" eaLnBrk="1" latinLnBrk="0" hangingPunct="1">
                        <a:buClr>
                          <a:schemeClr val="bg2"/>
                        </a:buClr>
                        <a:buFont typeface="Arial" panose="020B0604020202020204" pitchFamily="34" charset="0"/>
                        <a:buChar char="•"/>
                      </a:pPr>
                      <a:r>
                        <a:rPr lang="en-US" sz="1200" kern="1200"/>
                        <a:t>This mode is used for reading files</a:t>
                      </a:r>
                    </a:p>
                    <a:p>
                      <a:pPr marL="171450" indent="-171450" algn="l" defTabSz="914400" rtl="0" eaLnBrk="1" latinLnBrk="0" hangingPunct="1">
                        <a:buClr>
                          <a:schemeClr val="bg2"/>
                        </a:buClr>
                        <a:buFont typeface="Arial" panose="020B0604020202020204" pitchFamily="34" charset="0"/>
                        <a:buChar char="•"/>
                      </a:pPr>
                      <a:r>
                        <a:rPr lang="en-US" sz="1200" kern="1200"/>
                        <a:t>This is the default mode</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extLst>
                  <a:ext uri="{0D108BD9-81ED-4DB2-BD59-A6C34878D82A}">
                    <a16:rowId xmlns="" xmlns:a16="http://schemas.microsoft.com/office/drawing/2014/main" val="10002"/>
                  </a:ext>
                </a:extLst>
              </a:tr>
              <a:tr h="302447">
                <a:tc>
                  <a:txBody>
                    <a:bodyPr/>
                    <a:lstStyle/>
                    <a:p>
                      <a:r>
                        <a:rPr lang="en-US" sz="1100"/>
                        <a:t>3</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0" indent="0" algn="l" defTabSz="914400" rtl="0" eaLnBrk="1" latinLnBrk="0" hangingPunct="1">
                        <a:buFontTx/>
                        <a:buNone/>
                      </a:pPr>
                      <a:r>
                        <a:rPr lang="en-US" sz="1200" kern="1200"/>
                        <a:t>rb</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marL="171450" indent="-171450" algn="l" defTabSz="914400" rtl="0" eaLnBrk="1" latinLnBrk="0" hangingPunct="1">
                        <a:buClr>
                          <a:schemeClr val="bg2"/>
                        </a:buClr>
                        <a:buFont typeface="Arial" panose="020B0604020202020204" pitchFamily="34" charset="0"/>
                        <a:buChar char="•"/>
                      </a:pPr>
                      <a:r>
                        <a:rPr lang="en-US" sz="1200" kern="1200"/>
                        <a:t>Used for opening the file to read only in binary mode</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extLst>
                  <a:ext uri="{0D108BD9-81ED-4DB2-BD59-A6C34878D82A}">
                    <a16:rowId xmlns="" xmlns:a16="http://schemas.microsoft.com/office/drawing/2014/main" val="10003"/>
                  </a:ext>
                </a:extLst>
              </a:tr>
              <a:tr h="302447">
                <a:tc>
                  <a:txBody>
                    <a:bodyPr/>
                    <a:lstStyle/>
                    <a:p>
                      <a:r>
                        <a:rPr lang="en-US" sz="1100"/>
                        <a:t>4</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0" indent="0" algn="l" defTabSz="914400" rtl="0" eaLnBrk="1" latinLnBrk="0" hangingPunct="1">
                        <a:buFontTx/>
                        <a:buNone/>
                      </a:pPr>
                      <a:r>
                        <a:rPr lang="en-US" sz="1200" kern="1200"/>
                        <a:t>w+</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marL="171450" indent="-171450" algn="l" defTabSz="914400" rtl="0" eaLnBrk="1" latinLnBrk="0" hangingPunct="1">
                        <a:buClr>
                          <a:schemeClr val="bg2"/>
                        </a:buClr>
                        <a:buFont typeface="Arial" panose="020B0604020202020204" pitchFamily="34" charset="0"/>
                        <a:buChar char="•"/>
                      </a:pPr>
                      <a:r>
                        <a:rPr lang="en-US" sz="1200" kern="1200"/>
                        <a:t>This mode is used to both read and write a file</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extLst>
                  <a:ext uri="{0D108BD9-81ED-4DB2-BD59-A6C34878D82A}">
                    <a16:rowId xmlns="" xmlns:a16="http://schemas.microsoft.com/office/drawing/2014/main" val="10004"/>
                  </a:ext>
                </a:extLst>
              </a:tr>
              <a:tr h="504078">
                <a:tc>
                  <a:txBody>
                    <a:bodyPr/>
                    <a:lstStyle/>
                    <a:p>
                      <a:r>
                        <a:rPr lang="en-US" sz="1100"/>
                        <a:t>5</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0" indent="0" algn="l" defTabSz="914400" rtl="0" eaLnBrk="1" latinLnBrk="0" hangingPunct="1">
                        <a:buFontTx/>
                        <a:buNone/>
                      </a:pPr>
                      <a:r>
                        <a:rPr lang="en-US" sz="1200" kern="1200"/>
                        <a:t>a</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marL="171450" indent="-171450" algn="l" defTabSz="914400" rtl="0" eaLnBrk="1" latinLnBrk="0" hangingPunct="1">
                        <a:buClr>
                          <a:schemeClr val="bg2"/>
                        </a:buClr>
                        <a:buFont typeface="Arial" panose="020B0604020202020204" pitchFamily="34" charset="0"/>
                        <a:buChar char="•"/>
                      </a:pPr>
                      <a:r>
                        <a:rPr lang="en-US" sz="1200" kern="1200"/>
                        <a:t>This mode is used to append to a file instead of overwriting as in ‘w’ mode</a:t>
                      </a:r>
                    </a:p>
                    <a:p>
                      <a:pPr marL="171450" indent="-171450" algn="l" defTabSz="914400" rtl="0" eaLnBrk="1" latinLnBrk="0" hangingPunct="1">
                        <a:buClr>
                          <a:schemeClr val="bg2"/>
                        </a:buClr>
                        <a:buFont typeface="Arial" panose="020B0604020202020204" pitchFamily="34" charset="0"/>
                        <a:buChar char="•"/>
                      </a:pPr>
                      <a:r>
                        <a:rPr lang="en-US" sz="1200" kern="1200"/>
                        <a:t>The cursor is at the end of the file</a:t>
                      </a:r>
                      <a:endParaRPr lang="en-US" sz="1200" kern="1200">
                        <a:solidFill>
                          <a:schemeClr val="dk1"/>
                        </a:solidFill>
                        <a:latin typeface="Segoe UI" panose="020B0502040204020203" pitchFamily="34" charset="0"/>
                        <a:ea typeface="Segoe UI" panose="020B0502040204020203" pitchFamily="34" charset="0"/>
                        <a:cs typeface="Segoe UI" panose="020B0502040204020203" pitchFamily="34" charset="0"/>
                      </a:endParaRPr>
                    </a:p>
                  </a:txBody>
                  <a:tcPr anchor="ctr"/>
                </a:tc>
                <a:extLst>
                  <a:ext uri="{0D108BD9-81ED-4DB2-BD59-A6C34878D82A}">
                    <a16:rowId xmlns="" xmlns:a16="http://schemas.microsoft.com/office/drawing/2014/main" val="10005"/>
                  </a:ext>
                </a:extLst>
              </a:tr>
            </a:tbl>
          </a:graphicData>
        </a:graphic>
      </p:graphicFrame>
      <p:sp>
        <p:nvSpPr>
          <p:cNvPr id="10" name="TextBox 9"/>
          <p:cNvSpPr txBox="1"/>
          <p:nvPr/>
        </p:nvSpPr>
        <p:spPr>
          <a:xfrm>
            <a:off x="490537" y="1295400"/>
            <a:ext cx="4384675" cy="4247317"/>
          </a:xfrm>
          <a:prstGeom prst="rect">
            <a:avLst/>
          </a:prstGeom>
          <a:noFill/>
        </p:spPr>
        <p:txBody>
          <a:bodyPr wrap="square" rtlCol="0">
            <a:spAutoFit/>
          </a:bodyPr>
          <a:lstStyle/>
          <a:p>
            <a:pPr marL="225425" lvl="1" indent="-225425" algn="l" defTabSz="965200" eaLnBrk="1" hangingPunct="1">
              <a:spcBef>
                <a:spcPct val="50000"/>
              </a:spcBef>
              <a:buClr>
                <a:srgbClr val="9D9DA1"/>
              </a:buClr>
              <a:buFont typeface="Wingdings" panose="05000000000000000000" pitchFamily="2" charset="2"/>
              <a:buChar char="§"/>
            </a:pPr>
            <a:r>
              <a:rPr kumimoji="1" lang="en-US" sz="1200" kern="0" smtClean="0">
                <a:latin typeface="+mj-lt"/>
                <a:ea typeface="Segoe UI" panose="020B0502040204020203" pitchFamily="34" charset="0"/>
                <a:cs typeface="Segoe UI" panose="020B0502040204020203" pitchFamily="34" charset="0"/>
              </a:rPr>
              <a:t>Python </a:t>
            </a:r>
            <a:r>
              <a:rPr kumimoji="1" lang="en-US" sz="1200" kern="0">
                <a:latin typeface="+mj-lt"/>
                <a:ea typeface="Segoe UI" panose="020B0502040204020203" pitchFamily="34" charset="0"/>
                <a:cs typeface="Segoe UI" panose="020B0502040204020203" pitchFamily="34" charset="0"/>
              </a:rPr>
              <a:t>enables the user to read any external file like how a notepad editor would read a file and perform operations on it that vary from as basic as finding if a particular word is present or not to complex statistical models to identify patterns in </a:t>
            </a:r>
            <a:r>
              <a:rPr kumimoji="1" lang="en-US" sz="1200" kern="0" smtClean="0">
                <a:latin typeface="+mj-lt"/>
                <a:ea typeface="Segoe UI" panose="020B0502040204020203" pitchFamily="34" charset="0"/>
                <a:cs typeface="Segoe UI" panose="020B0502040204020203" pitchFamily="34" charset="0"/>
              </a:rPr>
              <a:t>documents</a:t>
            </a:r>
          </a:p>
          <a:p>
            <a:pPr marL="225425" lvl="1" indent="-225425" algn="l" defTabSz="965200" eaLnBrk="1" hangingPunct="1">
              <a:spcBef>
                <a:spcPct val="50000"/>
              </a:spcBef>
              <a:buClr>
                <a:srgbClr val="9D9DA1"/>
              </a:buClr>
              <a:buFont typeface="Wingdings" panose="05000000000000000000" pitchFamily="2" charset="2"/>
              <a:buChar char="§"/>
            </a:pPr>
            <a:endParaRPr kumimoji="1" lang="en-US" sz="1200" kern="0">
              <a:latin typeface="+mj-lt"/>
              <a:ea typeface="Segoe UI" panose="020B0502040204020203" pitchFamily="34" charset="0"/>
              <a:cs typeface="Segoe UI" panose="020B0502040204020203" pitchFamily="34" charset="0"/>
            </a:endParaRPr>
          </a:p>
          <a:p>
            <a:pPr marL="225425" lvl="1" indent="-225425" algn="l" defTabSz="965200" eaLnBrk="1" hangingPunct="1">
              <a:spcBef>
                <a:spcPct val="50000"/>
              </a:spcBef>
              <a:buClr>
                <a:srgbClr val="9D9DA1"/>
              </a:buClr>
              <a:buFont typeface="Wingdings" panose="05000000000000000000" pitchFamily="2" charset="2"/>
              <a:buChar char="§"/>
            </a:pPr>
            <a:endParaRPr kumimoji="1" lang="en-US" sz="1200" kern="0">
              <a:latin typeface="+mj-lt"/>
              <a:ea typeface="Segoe UI" panose="020B0502040204020203" pitchFamily="34" charset="0"/>
              <a:cs typeface="Segoe UI" panose="020B0502040204020203" pitchFamily="34" charset="0"/>
            </a:endParaRPr>
          </a:p>
          <a:p>
            <a:pPr marL="225425" lvl="1" indent="-225425" algn="l" defTabSz="965200" eaLnBrk="1" hangingPunct="1">
              <a:spcBef>
                <a:spcPct val="50000"/>
              </a:spcBef>
              <a:buClr>
                <a:srgbClr val="9D9DA1"/>
              </a:buClr>
              <a:buFont typeface="Wingdings" panose="05000000000000000000" pitchFamily="2" charset="2"/>
              <a:buChar char="§"/>
            </a:pPr>
            <a:r>
              <a:rPr kumimoji="1" lang="en-US" sz="1200" kern="0">
                <a:latin typeface="+mj-lt"/>
                <a:ea typeface="Segoe UI" panose="020B0502040204020203" pitchFamily="34" charset="0"/>
                <a:cs typeface="Segoe UI" panose="020B0502040204020203" pitchFamily="34" charset="0"/>
              </a:rPr>
              <a:t>To read or write a file should be opened using built-in </a:t>
            </a:r>
            <a:r>
              <a:rPr kumimoji="1" lang="en-US" sz="1200" b="1" kern="0">
                <a:latin typeface="+mj-lt"/>
                <a:ea typeface="Segoe UI" panose="020B0502040204020203" pitchFamily="34" charset="0"/>
                <a:cs typeface="Segoe UI" panose="020B0502040204020203" pitchFamily="34" charset="0"/>
              </a:rPr>
              <a:t>open()</a:t>
            </a:r>
            <a:r>
              <a:rPr kumimoji="1" lang="en-US" sz="1200" kern="0">
                <a:latin typeface="+mj-lt"/>
                <a:ea typeface="Segoe UI" panose="020B0502040204020203" pitchFamily="34" charset="0"/>
                <a:cs typeface="Segoe UI" panose="020B0502040204020203" pitchFamily="34" charset="0"/>
              </a:rPr>
              <a:t> function and default mode is read</a:t>
            </a:r>
          </a:p>
          <a:p>
            <a:pPr marL="225425" lvl="1" indent="-225425" algn="l" defTabSz="965200" eaLnBrk="1" hangingPunct="1">
              <a:spcBef>
                <a:spcPct val="50000"/>
              </a:spcBef>
              <a:buClr>
                <a:srgbClr val="9D9DA1"/>
              </a:buClr>
              <a:buFont typeface="Wingdings" panose="05000000000000000000" pitchFamily="2" charset="2"/>
              <a:buChar char="§"/>
            </a:pPr>
            <a:endParaRPr kumimoji="1" lang="en-US" sz="1200" kern="0" smtClean="0">
              <a:latin typeface="+mj-lt"/>
              <a:ea typeface="Segoe UI" panose="020B0502040204020203" pitchFamily="34" charset="0"/>
              <a:cs typeface="Segoe UI" panose="020B0502040204020203" pitchFamily="34" charset="0"/>
            </a:endParaRPr>
          </a:p>
          <a:p>
            <a:pPr marL="225425" lvl="1" indent="-225425" algn="l" defTabSz="965200" eaLnBrk="1" hangingPunct="1">
              <a:spcBef>
                <a:spcPct val="50000"/>
              </a:spcBef>
              <a:buClr>
                <a:srgbClr val="9D9DA1"/>
              </a:buClr>
              <a:buFont typeface="Wingdings" panose="05000000000000000000" pitchFamily="2" charset="2"/>
              <a:buChar char="§"/>
            </a:pPr>
            <a:endParaRPr kumimoji="1" lang="en-US" sz="1200" kern="0">
              <a:latin typeface="+mj-lt"/>
              <a:ea typeface="Segoe UI" panose="020B0502040204020203" pitchFamily="34" charset="0"/>
              <a:cs typeface="Segoe UI" panose="020B0502040204020203" pitchFamily="34" charset="0"/>
            </a:endParaRPr>
          </a:p>
          <a:p>
            <a:pPr marL="225425" lvl="1" indent="-225425" algn="l" defTabSz="965200" eaLnBrk="1" hangingPunct="1">
              <a:spcBef>
                <a:spcPct val="50000"/>
              </a:spcBef>
              <a:buClr>
                <a:srgbClr val="9D9DA1"/>
              </a:buClr>
              <a:buFont typeface="Wingdings" panose="05000000000000000000" pitchFamily="2" charset="2"/>
              <a:buChar char="§"/>
            </a:pPr>
            <a:r>
              <a:rPr kumimoji="1" lang="en-US" sz="1200" kern="0">
                <a:latin typeface="+mj-lt"/>
                <a:ea typeface="Segoe UI" panose="020B0502040204020203" pitchFamily="34" charset="0"/>
                <a:cs typeface="Segoe UI" panose="020B0502040204020203" pitchFamily="34" charset="0"/>
              </a:rPr>
              <a:t>Syntax : file object = open(file_name [, access_mode] [, buffering])</a:t>
            </a:r>
          </a:p>
          <a:p>
            <a:pPr marL="682625" lvl="2" indent="-225425" algn="l" defTabSz="965200" eaLnBrk="1" hangingPunct="1">
              <a:spcBef>
                <a:spcPct val="50000"/>
              </a:spcBef>
              <a:buClr>
                <a:srgbClr val="9D9DA1"/>
              </a:buClr>
              <a:buFont typeface="Courier New" panose="02070309020205020404" pitchFamily="49" charset="0"/>
              <a:buChar char="o"/>
            </a:pPr>
            <a:r>
              <a:rPr kumimoji="1" lang="en-US" sz="1200" b="1" kern="0">
                <a:latin typeface="+mj-lt"/>
                <a:ea typeface="Segoe UI" panose="020B0502040204020203" pitchFamily="34" charset="0"/>
                <a:cs typeface="Segoe UI" panose="020B0502040204020203" pitchFamily="34" charset="0"/>
              </a:rPr>
              <a:t>file_name </a:t>
            </a:r>
            <a:r>
              <a:rPr kumimoji="1" lang="en-US" sz="1200" kern="0">
                <a:latin typeface="+mj-lt"/>
                <a:ea typeface="Segoe UI" panose="020B0502040204020203" pitchFamily="34" charset="0"/>
                <a:cs typeface="Segoe UI" panose="020B0502040204020203" pitchFamily="34" charset="0"/>
              </a:rPr>
              <a:t>–  Contains the name of the file that you want to access</a:t>
            </a:r>
          </a:p>
          <a:p>
            <a:pPr marL="682625" lvl="2" indent="-225425" algn="l" defTabSz="965200" eaLnBrk="1" hangingPunct="1">
              <a:spcBef>
                <a:spcPct val="50000"/>
              </a:spcBef>
              <a:buClr>
                <a:srgbClr val="9D9DA1"/>
              </a:buClr>
              <a:buFont typeface="Courier New" panose="02070309020205020404" pitchFamily="49" charset="0"/>
              <a:buChar char="o"/>
            </a:pPr>
            <a:r>
              <a:rPr kumimoji="1" lang="en-US" sz="1200" b="1" kern="0">
                <a:latin typeface="+mj-lt"/>
                <a:ea typeface="Segoe UI" panose="020B0502040204020203" pitchFamily="34" charset="0"/>
                <a:cs typeface="Segoe UI" panose="020B0502040204020203" pitchFamily="34" charset="0"/>
              </a:rPr>
              <a:t>access_mode</a:t>
            </a:r>
            <a:r>
              <a:rPr kumimoji="1" lang="en-US" sz="1200" kern="0">
                <a:latin typeface="+mj-lt"/>
                <a:ea typeface="Segoe UI" panose="020B0502040204020203" pitchFamily="34" charset="0"/>
                <a:cs typeface="Segoe UI" panose="020B0502040204020203" pitchFamily="34" charset="0"/>
              </a:rPr>
              <a:t> -  read (r), write (w), append (a)</a:t>
            </a:r>
          </a:p>
          <a:p>
            <a:pPr marL="682625" lvl="2" indent="-225425" algn="l" defTabSz="965200" eaLnBrk="1" hangingPunct="1">
              <a:spcBef>
                <a:spcPct val="50000"/>
              </a:spcBef>
              <a:buClr>
                <a:srgbClr val="9D9DA1"/>
              </a:buClr>
              <a:buFont typeface="Courier New" panose="02070309020205020404" pitchFamily="49" charset="0"/>
              <a:buChar char="o"/>
            </a:pPr>
            <a:r>
              <a:rPr kumimoji="1" lang="en-US" sz="1200" b="1" kern="0">
                <a:latin typeface="+mj-lt"/>
                <a:ea typeface="Segoe UI" panose="020B0502040204020203" pitchFamily="34" charset="0"/>
                <a:cs typeface="Segoe UI" panose="020B0502040204020203" pitchFamily="34" charset="0"/>
              </a:rPr>
              <a:t>Buffering</a:t>
            </a:r>
            <a:r>
              <a:rPr kumimoji="1" lang="en-US" sz="1200" kern="0">
                <a:latin typeface="+mj-lt"/>
                <a:ea typeface="Segoe UI" panose="020B0502040204020203" pitchFamily="34" charset="0"/>
                <a:cs typeface="Segoe UI" panose="020B0502040204020203" pitchFamily="34" charset="0"/>
              </a:rPr>
              <a:t> – enable buffer (1), no buffering takes place (0)</a:t>
            </a:r>
          </a:p>
        </p:txBody>
      </p:sp>
      <p:sp>
        <p:nvSpPr>
          <p:cNvPr id="3" name="Slide Number Placeholder 2"/>
          <p:cNvSpPr>
            <a:spLocks noGrp="1"/>
          </p:cNvSpPr>
          <p:nvPr>
            <p:ph type="sldNum" sz="quarter" idx="12"/>
          </p:nvPr>
        </p:nvSpPr>
        <p:spPr/>
        <p:txBody>
          <a:bodyPr/>
          <a:lstStyle/>
          <a:p>
            <a:pPr>
              <a:defRPr/>
            </a:pPr>
            <a:fld id="{F351E748-48EB-45E4-9260-AF8FE4A8C1D4}" type="slidenum">
              <a:rPr lang="en-US" smtClean="0"/>
              <a:pPr>
                <a:defRPr/>
              </a:pPr>
              <a:t>25</a:t>
            </a:fld>
            <a:endParaRPr lang="en-US"/>
          </a:p>
        </p:txBody>
      </p:sp>
      <p:sp>
        <p:nvSpPr>
          <p:cNvPr id="19" name="TextBox 18"/>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File Handling</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5" name="Title 4"/>
          <p:cNvSpPr>
            <a:spLocks noGrp="1"/>
          </p:cNvSpPr>
          <p:nvPr>
            <p:ph type="title"/>
          </p:nvPr>
        </p:nvSpPr>
        <p:spPr>
          <a:xfrm>
            <a:off x="742712" y="304800"/>
            <a:ext cx="7344595" cy="808038"/>
          </a:xfrm>
        </p:spPr>
        <p:txBody>
          <a:bodyPr/>
          <a:lstStyle/>
          <a:p>
            <a:r>
              <a:rPr lang="en-US">
                <a:ea typeface="Segoe UI" panose="020B0502040204020203" pitchFamily="34" charset="0"/>
                <a:cs typeface="Segoe UI" panose="020B0502040204020203" pitchFamily="34" charset="0"/>
              </a:rPr>
              <a:t>Python provides extensive file operations in various modes</a:t>
            </a:r>
            <a:endParaRPr lang="en-US"/>
          </a:p>
        </p:txBody>
      </p:sp>
    </p:spTree>
    <p:extLst>
      <p:ext uri="{BB962C8B-B14F-4D97-AF65-F5344CB8AC3E}">
        <p14:creationId xmlns:p14="http://schemas.microsoft.com/office/powerpoint/2010/main" val="2232679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712" y="487362"/>
            <a:ext cx="7344595" cy="808038"/>
          </a:xfrm>
        </p:spPr>
        <p:txBody>
          <a:bodyPr/>
          <a:lstStyle/>
          <a:p>
            <a:r>
              <a:rPr lang="en-US">
                <a:ea typeface="Segoe UI" panose="020B0502040204020203" pitchFamily="34" charset="0"/>
                <a:cs typeface="Segoe UI" panose="020B0502040204020203" pitchFamily="34" charset="0"/>
              </a:rPr>
              <a:t>Python allows changes to the directories to support file handling</a:t>
            </a:r>
            <a:br>
              <a:rPr lang="en-US">
                <a:ea typeface="Segoe UI" panose="020B0502040204020203" pitchFamily="34" charset="0"/>
                <a:cs typeface="Segoe UI" panose="020B0502040204020203" pitchFamily="34" charset="0"/>
              </a:rPr>
            </a:b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202624134"/>
              </p:ext>
            </p:extLst>
          </p:nvPr>
        </p:nvGraphicFramePr>
        <p:xfrm>
          <a:off x="486682" y="1371600"/>
          <a:ext cx="8359977" cy="4675510"/>
        </p:xfrm>
        <a:graphic>
          <a:graphicData uri="http://schemas.openxmlformats.org/drawingml/2006/table">
            <a:tbl>
              <a:tblPr firstRow="1" bandRow="1">
                <a:tableStyleId>{F5AB1C69-6EDB-4FF4-983F-18BD219EF322}</a:tableStyleId>
              </a:tblPr>
              <a:tblGrid>
                <a:gridCol w="838200">
                  <a:extLst>
                    <a:ext uri="{9D8B030D-6E8A-4147-A177-3AD203B41FA5}">
                      <a16:colId xmlns="" xmlns:a16="http://schemas.microsoft.com/office/drawing/2014/main" val="20000"/>
                    </a:ext>
                  </a:extLst>
                </a:gridCol>
                <a:gridCol w="3886200">
                  <a:extLst>
                    <a:ext uri="{9D8B030D-6E8A-4147-A177-3AD203B41FA5}">
                      <a16:colId xmlns="" xmlns:a16="http://schemas.microsoft.com/office/drawing/2014/main" val="20001"/>
                    </a:ext>
                  </a:extLst>
                </a:gridCol>
                <a:gridCol w="3635577">
                  <a:extLst>
                    <a:ext uri="{9D8B030D-6E8A-4147-A177-3AD203B41FA5}">
                      <a16:colId xmlns="" xmlns:a16="http://schemas.microsoft.com/office/drawing/2014/main" val="20002"/>
                    </a:ext>
                  </a:extLst>
                </a:gridCol>
              </a:tblGrid>
              <a:tr h="343701">
                <a:tc>
                  <a:txBody>
                    <a:bodyPr/>
                    <a:lstStyle/>
                    <a:p>
                      <a:pPr algn="ctr"/>
                      <a:r>
                        <a:rPr lang="en-US" sz="1300"/>
                        <a:t>Sr.</a:t>
                      </a:r>
                      <a:r>
                        <a:rPr lang="en-US" sz="1300" baseline="0"/>
                        <a:t> No</a:t>
                      </a:r>
                      <a:endParaRPr lang="en-US" sz="1300"/>
                    </a:p>
                  </a:txBody>
                  <a:tcPr marL="84433" marR="84433" marT="42217" marB="42217" anchor="ctr"/>
                </a:tc>
                <a:tc>
                  <a:txBody>
                    <a:bodyPr/>
                    <a:lstStyle/>
                    <a:p>
                      <a:pPr algn="ctr"/>
                      <a:r>
                        <a:rPr lang="en-US" sz="1300"/>
                        <a:t>Function</a:t>
                      </a:r>
                    </a:p>
                  </a:txBody>
                  <a:tcPr marL="84433" marR="84433" marT="42217" marB="42217" anchor="ctr"/>
                </a:tc>
                <a:tc>
                  <a:txBody>
                    <a:bodyPr/>
                    <a:lstStyle/>
                    <a:p>
                      <a:pPr algn="ctr"/>
                      <a:r>
                        <a:rPr lang="en-US" sz="1300"/>
                        <a:t>Purpose</a:t>
                      </a:r>
                    </a:p>
                  </a:txBody>
                  <a:tcPr marL="84433" marR="84433" marT="42217" marB="42217" anchor="ctr"/>
                </a:tc>
                <a:extLst>
                  <a:ext uri="{0D108BD9-81ED-4DB2-BD59-A6C34878D82A}">
                    <a16:rowId xmlns="" xmlns:a16="http://schemas.microsoft.com/office/drawing/2014/main" val="10000"/>
                  </a:ext>
                </a:extLst>
              </a:tr>
              <a:tr h="494516">
                <a:tc>
                  <a:txBody>
                    <a:bodyPr/>
                    <a:lstStyle/>
                    <a:p>
                      <a:r>
                        <a:rPr lang="en-US" sz="1100"/>
                        <a:t>1</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algn="l"/>
                      <a:r>
                        <a:rPr lang="en-US" sz="1100"/>
                        <a:t>os.rename(</a:t>
                      </a:r>
                      <a:r>
                        <a:rPr lang="en-US" sz="1100" err="1"/>
                        <a:t>current_file_name</a:t>
                      </a:r>
                      <a:r>
                        <a:rPr lang="en-US" sz="1100"/>
                        <a:t>, new_file_name)</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171450" indent="-171450">
                        <a:buFont typeface="Arial" panose="020B0604020202020204" pitchFamily="34" charset="0"/>
                        <a:buChar char="•"/>
                      </a:pPr>
                      <a:r>
                        <a:rPr lang="en-US" sz="1100" baseline="0"/>
                        <a:t>Renames the file given as the first parameter to the second parameter</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extLst>
                  <a:ext uri="{0D108BD9-81ED-4DB2-BD59-A6C34878D82A}">
                    <a16:rowId xmlns="" xmlns:a16="http://schemas.microsoft.com/office/drawing/2014/main" val="10001"/>
                  </a:ext>
                </a:extLst>
              </a:tr>
              <a:tr h="387888">
                <a:tc>
                  <a:txBody>
                    <a:bodyPr/>
                    <a:lstStyle/>
                    <a:p>
                      <a:r>
                        <a:rPr lang="en-US" sz="1100"/>
                        <a:t>2</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algn="l"/>
                      <a:r>
                        <a:rPr lang="en-US" sz="1100"/>
                        <a:t>os.remove(file_name)</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171450" indent="-171450">
                        <a:buFont typeface="Arial" panose="020B0604020202020204" pitchFamily="34" charset="0"/>
                        <a:buChar char="•"/>
                      </a:pPr>
                      <a:r>
                        <a:rPr lang="en-US" sz="1100" baseline="0"/>
                        <a:t>Deletes the file specified in the parameter</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extLst>
                  <a:ext uri="{0D108BD9-81ED-4DB2-BD59-A6C34878D82A}">
                    <a16:rowId xmlns="" xmlns:a16="http://schemas.microsoft.com/office/drawing/2014/main" val="10002"/>
                  </a:ext>
                </a:extLst>
              </a:tr>
              <a:tr h="570614">
                <a:tc>
                  <a:txBody>
                    <a:bodyPr/>
                    <a:lstStyle/>
                    <a:p>
                      <a:r>
                        <a:rPr lang="en-US" sz="1100"/>
                        <a:t>3</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algn="l"/>
                      <a:r>
                        <a:rPr lang="en-US" sz="1100"/>
                        <a:t>os.mkdir(</a:t>
                      </a:r>
                      <a:r>
                        <a:rPr lang="en-US" sz="1100" err="1"/>
                        <a:t>foldername</a:t>
                      </a:r>
                      <a:r>
                        <a:rPr lang="en-US" sz="1100"/>
                        <a:t>)</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171450" indent="-171450">
                        <a:buFont typeface="Arial" panose="020B0604020202020204" pitchFamily="34" charset="0"/>
                        <a:buChar char="•"/>
                      </a:pPr>
                      <a:r>
                        <a:rPr lang="en-US" sz="1100"/>
                        <a:t>The</a:t>
                      </a:r>
                      <a:r>
                        <a:rPr lang="en-US" sz="1100" baseline="0"/>
                        <a:t> function creates a new directory specified as the parameter</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extLst>
                  <a:ext uri="{0D108BD9-81ED-4DB2-BD59-A6C34878D82A}">
                    <a16:rowId xmlns="" xmlns:a16="http://schemas.microsoft.com/office/drawing/2014/main" val="10003"/>
                  </a:ext>
                </a:extLst>
              </a:tr>
              <a:tr h="733647">
                <a:tc>
                  <a:txBody>
                    <a:bodyPr/>
                    <a:lstStyle/>
                    <a:p>
                      <a:r>
                        <a:rPr lang="en-US" sz="1100"/>
                        <a:t>4</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algn="l"/>
                      <a:r>
                        <a:rPr lang="en-US" sz="1100"/>
                        <a:t>os.rmdir('</a:t>
                      </a:r>
                      <a:r>
                        <a:rPr lang="en-US" sz="1100" err="1"/>
                        <a:t>dirname</a:t>
                      </a:r>
                      <a:r>
                        <a:rPr lang="en-US" sz="1100"/>
                        <a:t>')</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171450" indent="-171450">
                        <a:buFont typeface="Arial" panose="020B0604020202020204" pitchFamily="34" charset="0"/>
                        <a:buChar char="•"/>
                      </a:pPr>
                      <a:r>
                        <a:rPr lang="en-US" sz="1100"/>
                        <a:t>The function is similar to that of remove()</a:t>
                      </a:r>
                    </a:p>
                    <a:p>
                      <a:pPr marL="171450" indent="-171450">
                        <a:buFont typeface="Arial" panose="020B0604020202020204" pitchFamily="34" charset="0"/>
                        <a:buChar char="•"/>
                      </a:pPr>
                      <a:r>
                        <a:rPr lang="en-US" sz="1100"/>
                        <a:t>While</a:t>
                      </a:r>
                      <a:r>
                        <a:rPr lang="en-US" sz="1100" baseline="0"/>
                        <a:t> remove() deletes files, rmdir() deletes directories specified as parameter</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extLst>
                  <a:ext uri="{0D108BD9-81ED-4DB2-BD59-A6C34878D82A}">
                    <a16:rowId xmlns="" xmlns:a16="http://schemas.microsoft.com/office/drawing/2014/main" val="10004"/>
                  </a:ext>
                </a:extLst>
              </a:tr>
              <a:tr h="465905">
                <a:tc>
                  <a:txBody>
                    <a:bodyPr/>
                    <a:lstStyle/>
                    <a:p>
                      <a:r>
                        <a:rPr lang="en-US" sz="1100"/>
                        <a:t>5</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algn="l"/>
                      <a:r>
                        <a:rPr lang="en-US" sz="1100"/>
                        <a:t>Os.chdir(‘newdir’)</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171450" indent="-171450">
                        <a:buFont typeface="Arial" panose="020B0604020202020204" pitchFamily="34" charset="0"/>
                        <a:buChar char="•"/>
                      </a:pPr>
                      <a:r>
                        <a:rPr lang="en-US" sz="1100"/>
                        <a:t>Change</a:t>
                      </a:r>
                      <a:r>
                        <a:rPr lang="en-US" sz="1100" baseline="0"/>
                        <a:t> the current directory to specified directory</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extLst>
                  <a:ext uri="{0D108BD9-81ED-4DB2-BD59-A6C34878D82A}">
                    <a16:rowId xmlns="" xmlns:a16="http://schemas.microsoft.com/office/drawing/2014/main" val="10005"/>
                  </a:ext>
                </a:extLst>
              </a:tr>
              <a:tr h="481604">
                <a:tc>
                  <a:txBody>
                    <a:bodyPr/>
                    <a:lstStyle/>
                    <a:p>
                      <a:r>
                        <a:rPr lang="en-US" sz="1100"/>
                        <a:t>6</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Os.getcwd()</a:t>
                      </a:r>
                    </a:p>
                    <a:p>
                      <a:pPr algn="l"/>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171450" indent="-171450">
                        <a:buFont typeface="Arial" panose="020B0604020202020204" pitchFamily="34" charset="0"/>
                        <a:buChar char="•"/>
                      </a:pPr>
                      <a:r>
                        <a:rPr lang="en-US" sz="1100"/>
                        <a:t>Displays current</a:t>
                      </a:r>
                      <a:r>
                        <a:rPr lang="en-US" sz="1100" baseline="0"/>
                        <a:t> directory</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extLst>
                  <a:ext uri="{0D108BD9-81ED-4DB2-BD59-A6C34878D82A}">
                    <a16:rowId xmlns="" xmlns:a16="http://schemas.microsoft.com/office/drawing/2014/main" val="10006"/>
                  </a:ext>
                </a:extLst>
              </a:tr>
              <a:tr h="382470">
                <a:tc>
                  <a:txBody>
                    <a:bodyPr/>
                    <a:lstStyle/>
                    <a:p>
                      <a:r>
                        <a:rPr lang="en-US" sz="1100"/>
                        <a:t>7</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algn="l"/>
                      <a:r>
                        <a:rPr lang="en-US" sz="1100"/>
                        <a:t>File.write(“string”)</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171450" indent="-171450">
                        <a:buFont typeface="Arial" panose="020B0604020202020204" pitchFamily="34" charset="0"/>
                        <a:buChar char="•"/>
                      </a:pPr>
                      <a:r>
                        <a:rPr lang="en-US" sz="1100"/>
                        <a:t>Writes string</a:t>
                      </a:r>
                      <a:r>
                        <a:rPr lang="en-US" sz="1100" baseline="0"/>
                        <a:t> to opened file</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extLst>
                  <a:ext uri="{0D108BD9-81ED-4DB2-BD59-A6C34878D82A}">
                    <a16:rowId xmlns="" xmlns:a16="http://schemas.microsoft.com/office/drawing/2014/main" val="10007"/>
                  </a:ext>
                </a:extLst>
              </a:tr>
              <a:tr h="326066">
                <a:tc>
                  <a:txBody>
                    <a:bodyPr/>
                    <a:lstStyle/>
                    <a:p>
                      <a:r>
                        <a:rPr lang="en-US" sz="1100"/>
                        <a:t>8</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algn="l"/>
                      <a:r>
                        <a:rPr lang="en-US" sz="1100"/>
                        <a:t>File.read(n)</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171450" indent="-171450">
                        <a:buFont typeface="Arial" panose="020B0604020202020204" pitchFamily="34" charset="0"/>
                        <a:buChar char="•"/>
                      </a:pPr>
                      <a:r>
                        <a:rPr lang="en-US" sz="1100"/>
                        <a:t>Used to read</a:t>
                      </a:r>
                      <a:r>
                        <a:rPr lang="en-US" sz="1100" baseline="0"/>
                        <a:t> n number of bytes from opened file</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extLst>
                  <a:ext uri="{0D108BD9-81ED-4DB2-BD59-A6C34878D82A}">
                    <a16:rowId xmlns="" xmlns:a16="http://schemas.microsoft.com/office/drawing/2014/main" val="10008"/>
                  </a:ext>
                </a:extLst>
              </a:tr>
              <a:tr h="489099">
                <a:tc>
                  <a:txBody>
                    <a:bodyPr/>
                    <a:lstStyle/>
                    <a:p>
                      <a:r>
                        <a:rPr lang="en-US" sz="1100"/>
                        <a:t>9</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algn="l"/>
                      <a:r>
                        <a:rPr lang="en-US" sz="1100"/>
                        <a:t>File.tell()</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tc>
                  <a:txBody>
                    <a:bodyPr/>
                    <a:lstStyle/>
                    <a:p>
                      <a:pPr marL="171450" indent="-171450">
                        <a:buFont typeface="Arial" panose="020B0604020202020204" pitchFamily="34" charset="0"/>
                        <a:buChar char="•"/>
                      </a:pPr>
                      <a:r>
                        <a:rPr lang="en-US" sz="1100"/>
                        <a:t>Used to return the current position of cursor in file</a:t>
                      </a:r>
                      <a:endParaRPr lang="en-US" sz="1100">
                        <a:latin typeface="Calibri" panose="020F0502020204030204" pitchFamily="34" charset="0"/>
                        <a:ea typeface="Segoe UI" panose="020B0502040204020203" pitchFamily="34" charset="0"/>
                        <a:cs typeface="Segoe UI" panose="020B0502040204020203" pitchFamily="34" charset="0"/>
                      </a:endParaRPr>
                    </a:p>
                  </a:txBody>
                  <a:tcPr marL="84433" marR="84433" marT="42217" marB="42217" anchor="ctr"/>
                </a:tc>
                <a:extLst>
                  <a:ext uri="{0D108BD9-81ED-4DB2-BD59-A6C34878D82A}">
                    <a16:rowId xmlns="" xmlns:a16="http://schemas.microsoft.com/office/drawing/2014/main" val="10009"/>
                  </a:ext>
                </a:extLst>
              </a:tr>
            </a:tbl>
          </a:graphicData>
        </a:graphic>
      </p:graphicFrame>
      <p:sp>
        <p:nvSpPr>
          <p:cNvPr id="6" name="TextBox 5"/>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File Handling</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pPr>
              <a:defRPr/>
            </a:pPr>
            <a:fld id="{F351E748-48EB-45E4-9260-AF8FE4A8C1D4}" type="slidenum">
              <a:rPr lang="en-US" smtClean="0"/>
              <a:pPr>
                <a:defRPr/>
              </a:pPr>
              <a:t>26</a:t>
            </a:fld>
            <a:endParaRPr lang="en-US"/>
          </a:p>
        </p:txBody>
      </p:sp>
    </p:spTree>
    <p:extLst>
      <p:ext uri="{BB962C8B-B14F-4D97-AF65-F5344CB8AC3E}">
        <p14:creationId xmlns:p14="http://schemas.microsoft.com/office/powerpoint/2010/main" val="4201450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712" y="152400"/>
            <a:ext cx="7344595" cy="808038"/>
          </a:xfrm>
        </p:spPr>
        <p:txBody>
          <a:bodyPr/>
          <a:lstStyle/>
          <a:p>
            <a:r>
              <a:rPr lang="en-US">
                <a:ea typeface="Segoe UI" panose="020B0502040204020203" pitchFamily="34" charset="0"/>
                <a:cs typeface="Segoe UI" panose="020B0502040204020203" pitchFamily="34" charset="0"/>
              </a:rPr>
              <a:t>Data Science using </a:t>
            </a:r>
            <a:r>
              <a:rPr lang="en-US" smtClean="0">
                <a:ea typeface="Segoe UI" panose="020B0502040204020203" pitchFamily="34" charset="0"/>
                <a:cs typeface="Segoe UI" panose="020B0502040204020203" pitchFamily="34" charset="0"/>
              </a:rPr>
              <a:t>Python</a:t>
            </a:r>
            <a:endParaRPr lang="en-US"/>
          </a:p>
        </p:txBody>
      </p:sp>
      <p:sp>
        <p:nvSpPr>
          <p:cNvPr id="16" name="TextBox 15"/>
          <p:cNvSpPr txBox="1"/>
          <p:nvPr/>
        </p:nvSpPr>
        <p:spPr>
          <a:xfrm>
            <a:off x="379412" y="0"/>
            <a:ext cx="2743200" cy="261610"/>
          </a:xfrm>
          <a:prstGeom prst="rect">
            <a:avLst/>
          </a:prstGeom>
          <a:noFill/>
        </p:spPr>
        <p:txBody>
          <a:bodyPr wrap="square" rtlCol="0">
            <a:spAutoFit/>
          </a:bodyPr>
          <a:lstStyle/>
          <a:p>
            <a:endParaRPr lang="en-US"/>
          </a:p>
        </p:txBody>
      </p:sp>
      <p:sp>
        <p:nvSpPr>
          <p:cNvPr id="8" name="TextBox 7"/>
          <p:cNvSpPr txBox="1"/>
          <p:nvPr/>
        </p:nvSpPr>
        <p:spPr>
          <a:xfrm>
            <a:off x="489918" y="1295400"/>
            <a:ext cx="8382000" cy="3416320"/>
          </a:xfrm>
          <a:prstGeom prst="rect">
            <a:avLst/>
          </a:prstGeom>
          <a:noFill/>
        </p:spPr>
        <p:txBody>
          <a:bodyPr wrap="square" rtlCol="0">
            <a:spAutoFit/>
          </a:bodyPr>
          <a:lstStyle/>
          <a:p>
            <a:pPr algn="l">
              <a:spcBef>
                <a:spcPct val="0"/>
              </a:spcBef>
              <a:buClr>
                <a:srgbClr val="9D9DA1"/>
              </a:buClr>
            </a:pPr>
            <a:r>
              <a:rPr lang="en-US" sz="1200" smtClean="0">
                <a:solidFill>
                  <a:schemeClr val="bg1">
                    <a:lumMod val="50000"/>
                  </a:schemeClr>
                </a:solidFill>
                <a:latin typeface="+mj-lt"/>
                <a:ea typeface="Segoe UI" panose="020B0502040204020203" pitchFamily="34" charset="0"/>
                <a:cs typeface="Segoe UI" panose="020B0502040204020203" pitchFamily="34" charset="0"/>
              </a:rPr>
              <a:t>Following are the fundamental and prominent data science libraries in Python :</a:t>
            </a:r>
          </a:p>
          <a:p>
            <a:pPr algn="l">
              <a:spcBef>
                <a:spcPct val="0"/>
              </a:spcBef>
              <a:buClr>
                <a:srgbClr val="9D9DA1"/>
              </a:buClr>
            </a:pPr>
            <a:endParaRPr lang="en-US" sz="1200" smtClean="0">
              <a:solidFill>
                <a:schemeClr val="bg1">
                  <a:lumMod val="50000"/>
                </a:schemeClr>
              </a:solidFill>
              <a:latin typeface="+mj-lt"/>
              <a:ea typeface="Segoe UI" panose="020B0502040204020203" pitchFamily="34" charset="0"/>
              <a:cs typeface="Segoe UI" panose="020B0502040204020203" pitchFamily="34" charset="0"/>
            </a:endParaRPr>
          </a:p>
          <a:p>
            <a:pPr marL="171450" indent="-171450" algn="l">
              <a:spcBef>
                <a:spcPct val="0"/>
              </a:spcBef>
              <a:buClr>
                <a:srgbClr val="9D9DA1"/>
              </a:buClr>
              <a:buFont typeface="Wingdings" panose="05000000000000000000" pitchFamily="2" charset="2"/>
              <a:buChar char="§"/>
            </a:pPr>
            <a:r>
              <a:rPr lang="en-US" sz="1200" b="1" u="sng" smtClean="0">
                <a:solidFill>
                  <a:schemeClr val="bg1">
                    <a:lumMod val="50000"/>
                  </a:schemeClr>
                </a:solidFill>
                <a:latin typeface="+mj-lt"/>
                <a:ea typeface="Segoe UI" panose="020B0502040204020203" pitchFamily="34" charset="0"/>
                <a:cs typeface="Segoe UI" panose="020B0502040204020203" pitchFamily="34" charset="0"/>
              </a:rPr>
              <a:t>NumPy:</a:t>
            </a:r>
            <a:r>
              <a:rPr lang="en-US" sz="1200" b="1" smtClean="0">
                <a:solidFill>
                  <a:schemeClr val="bg1">
                    <a:lumMod val="50000"/>
                  </a:schemeClr>
                </a:solidFill>
                <a:latin typeface="+mj-lt"/>
                <a:ea typeface="Segoe UI" panose="020B0502040204020203" pitchFamily="34" charset="0"/>
                <a:cs typeface="Segoe UI" panose="020B0502040204020203" pitchFamily="34" charset="0"/>
              </a:rPr>
              <a:t> </a:t>
            </a:r>
          </a:p>
          <a:p>
            <a:pPr marL="628650" lvl="1" indent="-171450" algn="l">
              <a:spcBef>
                <a:spcPct val="0"/>
              </a:spcBef>
              <a:buClr>
                <a:srgbClr val="9D9DA1"/>
              </a:buClr>
              <a:buFont typeface="Wingdings" panose="05000000000000000000" pitchFamily="2" charset="2"/>
              <a:buChar char="§"/>
            </a:pPr>
            <a:r>
              <a:rPr lang="en-US" sz="1200" smtClean="0">
                <a:solidFill>
                  <a:schemeClr val="bg1">
                    <a:lumMod val="50000"/>
                  </a:schemeClr>
                </a:solidFill>
                <a:latin typeface="+mj-lt"/>
                <a:ea typeface="Segoe UI" panose="020B0502040204020203" pitchFamily="34" charset="0"/>
                <a:cs typeface="Segoe UI" panose="020B0502040204020203" pitchFamily="34" charset="0"/>
              </a:rPr>
              <a:t>NumPy open source </a:t>
            </a:r>
            <a:r>
              <a:rPr lang="en-US" sz="1200">
                <a:solidFill>
                  <a:schemeClr val="bg1">
                    <a:lumMod val="50000"/>
                  </a:schemeClr>
                </a:solidFill>
                <a:latin typeface="+mj-lt"/>
                <a:ea typeface="Segoe UI" panose="020B0502040204020203" pitchFamily="34" charset="0"/>
                <a:cs typeface="Segoe UI" panose="020B0502040204020203" pitchFamily="34" charset="0"/>
              </a:rPr>
              <a:t>fundamental scientific computing </a:t>
            </a:r>
            <a:r>
              <a:rPr lang="en-US" sz="1200" smtClean="0">
                <a:solidFill>
                  <a:schemeClr val="bg1">
                    <a:lumMod val="50000"/>
                  </a:schemeClr>
                </a:solidFill>
                <a:latin typeface="+mj-lt"/>
                <a:ea typeface="Segoe UI" panose="020B0502040204020203" pitchFamily="34" charset="0"/>
                <a:cs typeface="Segoe UI" panose="020B0502040204020203" pitchFamily="34" charset="0"/>
              </a:rPr>
              <a:t>Python library that provides basic routines for manipulating large </a:t>
            </a:r>
            <a:r>
              <a:rPr lang="en-US" sz="1200" b="1" smtClean="0">
                <a:solidFill>
                  <a:schemeClr val="bg1">
                    <a:lumMod val="50000"/>
                  </a:schemeClr>
                </a:solidFill>
                <a:latin typeface="+mj-lt"/>
                <a:ea typeface="Segoe UI" panose="020B0502040204020203" pitchFamily="34" charset="0"/>
                <a:cs typeface="Segoe UI" panose="020B0502040204020203" pitchFamily="34" charset="0"/>
              </a:rPr>
              <a:t>Arrays</a:t>
            </a:r>
            <a:r>
              <a:rPr lang="en-US" sz="1200" smtClean="0">
                <a:solidFill>
                  <a:schemeClr val="bg1">
                    <a:lumMod val="50000"/>
                  </a:schemeClr>
                </a:solidFill>
                <a:latin typeface="+mj-lt"/>
                <a:ea typeface="Segoe UI" panose="020B0502040204020203" pitchFamily="34" charset="0"/>
                <a:cs typeface="Segoe UI" panose="020B0502040204020203" pitchFamily="34" charset="0"/>
              </a:rPr>
              <a:t> faster</a:t>
            </a:r>
          </a:p>
          <a:p>
            <a:pPr marL="628650" lvl="1" indent="-171450" algn="l">
              <a:spcBef>
                <a:spcPct val="0"/>
              </a:spcBef>
              <a:buClr>
                <a:srgbClr val="9D9DA1"/>
              </a:buClr>
              <a:buFont typeface="Wingdings" panose="05000000000000000000" pitchFamily="2" charset="2"/>
              <a:buChar char="§"/>
            </a:pPr>
            <a:r>
              <a:rPr lang="en-US" sz="1200" b="1" i="1" u="sng" smtClean="0">
                <a:solidFill>
                  <a:schemeClr val="bg1">
                    <a:lumMod val="50000"/>
                  </a:schemeClr>
                </a:solidFill>
                <a:latin typeface="+mj-lt"/>
                <a:ea typeface="Segoe UI" panose="020B0502040204020203" pitchFamily="34" charset="0"/>
                <a:cs typeface="Segoe UI" panose="020B0502040204020203" pitchFamily="34" charset="0"/>
              </a:rPr>
              <a:t>Syntax</a:t>
            </a:r>
            <a:r>
              <a:rPr lang="en-US" sz="1200" i="1" smtClean="0">
                <a:solidFill>
                  <a:schemeClr val="bg1">
                    <a:lumMod val="50000"/>
                  </a:schemeClr>
                </a:solidFill>
                <a:latin typeface="+mj-lt"/>
                <a:ea typeface="Segoe UI" panose="020B0502040204020203" pitchFamily="34" charset="0"/>
                <a:cs typeface="Segoe UI" panose="020B0502040204020203" pitchFamily="34" charset="0"/>
              </a:rPr>
              <a:t> import </a:t>
            </a:r>
            <a:r>
              <a:rPr lang="en-US" sz="1200" i="1" err="1" smtClean="0">
                <a:solidFill>
                  <a:schemeClr val="bg1">
                    <a:lumMod val="50000"/>
                  </a:schemeClr>
                </a:solidFill>
                <a:latin typeface="+mj-lt"/>
                <a:ea typeface="Segoe UI" panose="020B0502040204020203" pitchFamily="34" charset="0"/>
                <a:cs typeface="Segoe UI" panose="020B0502040204020203" pitchFamily="34" charset="0"/>
              </a:rPr>
              <a:t>numpy</a:t>
            </a:r>
            <a:r>
              <a:rPr lang="en-US" sz="1200" i="1" smtClean="0">
                <a:solidFill>
                  <a:schemeClr val="bg1">
                    <a:lumMod val="50000"/>
                  </a:schemeClr>
                </a:solidFill>
                <a:latin typeface="+mj-lt"/>
                <a:ea typeface="Segoe UI" panose="020B0502040204020203" pitchFamily="34" charset="0"/>
                <a:cs typeface="Segoe UI" panose="020B0502040204020203" pitchFamily="34" charset="0"/>
              </a:rPr>
              <a:t> as np</a:t>
            </a:r>
          </a:p>
          <a:p>
            <a:pPr marL="628650" lvl="1" indent="-171450" algn="l">
              <a:spcBef>
                <a:spcPct val="0"/>
              </a:spcBef>
              <a:buClr>
                <a:srgbClr val="9D9DA1"/>
              </a:buClr>
              <a:buFont typeface="Wingdings" panose="05000000000000000000" pitchFamily="2" charset="2"/>
              <a:buChar char="§"/>
            </a:pPr>
            <a:r>
              <a:rPr lang="en-US" sz="1200" smtClean="0">
                <a:solidFill>
                  <a:schemeClr val="bg1">
                    <a:lumMod val="50000"/>
                  </a:schemeClr>
                </a:solidFill>
                <a:latin typeface="+mj-lt"/>
                <a:ea typeface="Segoe UI" panose="020B0502040204020203" pitchFamily="34" charset="0"/>
                <a:cs typeface="Segoe UI" panose="020B0502040204020203" pitchFamily="34" charset="0"/>
              </a:rPr>
              <a:t>More </a:t>
            </a:r>
            <a:r>
              <a:rPr lang="en-US" sz="1200">
                <a:solidFill>
                  <a:schemeClr val="bg1">
                    <a:lumMod val="50000"/>
                  </a:schemeClr>
                </a:solidFill>
                <a:latin typeface="+mj-lt"/>
                <a:ea typeface="Segoe UI" panose="020B0502040204020203" pitchFamily="34" charset="0"/>
                <a:cs typeface="Segoe UI" panose="020B0502040204020203" pitchFamily="34" charset="0"/>
              </a:rPr>
              <a:t>on NumPy</a:t>
            </a:r>
            <a:r>
              <a:rPr lang="en-US" sz="1200" i="1">
                <a:solidFill>
                  <a:schemeClr val="bg1">
                    <a:lumMod val="50000"/>
                  </a:schemeClr>
                </a:solidFill>
                <a:latin typeface="+mj-lt"/>
                <a:ea typeface="Segoe UI" panose="020B0502040204020203" pitchFamily="34" charset="0"/>
                <a:cs typeface="Segoe UI" panose="020B0502040204020203" pitchFamily="34" charset="0"/>
              </a:rPr>
              <a:t> </a:t>
            </a:r>
            <a:r>
              <a:rPr lang="en-US" sz="1200" i="1">
                <a:solidFill>
                  <a:schemeClr val="bg1">
                    <a:lumMod val="50000"/>
                  </a:schemeClr>
                </a:solidFill>
                <a:latin typeface="+mj-lt"/>
                <a:ea typeface="Segoe UI" panose="020B0502040204020203" pitchFamily="34" charset="0"/>
                <a:cs typeface="Segoe UI" panose="020B0502040204020203" pitchFamily="34" charset="0"/>
                <a:hlinkClick r:id="rId2"/>
              </a:rPr>
              <a:t>http://www.numpy.org</a:t>
            </a:r>
            <a:r>
              <a:rPr lang="en-US" sz="1200" i="1" smtClean="0">
                <a:solidFill>
                  <a:schemeClr val="bg1">
                    <a:lumMod val="50000"/>
                  </a:schemeClr>
                </a:solidFill>
                <a:latin typeface="+mj-lt"/>
                <a:ea typeface="Segoe UI" panose="020B0502040204020203" pitchFamily="34" charset="0"/>
                <a:cs typeface="Segoe UI" panose="020B0502040204020203" pitchFamily="34" charset="0"/>
                <a:hlinkClick r:id="rId2"/>
              </a:rPr>
              <a:t>/</a:t>
            </a:r>
            <a:endParaRPr lang="en-US" sz="1200" i="1" smtClean="0">
              <a:solidFill>
                <a:schemeClr val="bg1">
                  <a:lumMod val="50000"/>
                </a:schemeClr>
              </a:solidFill>
              <a:latin typeface="+mj-lt"/>
              <a:ea typeface="Segoe UI" panose="020B0502040204020203" pitchFamily="34" charset="0"/>
              <a:cs typeface="Segoe UI" panose="020B0502040204020203" pitchFamily="34" charset="0"/>
            </a:endParaRPr>
          </a:p>
          <a:p>
            <a:pPr marL="628650" lvl="1" indent="-171450" algn="l">
              <a:spcBef>
                <a:spcPct val="0"/>
              </a:spcBef>
              <a:buClr>
                <a:srgbClr val="9D9DA1"/>
              </a:buClr>
              <a:buFont typeface="Wingdings" panose="05000000000000000000" pitchFamily="2" charset="2"/>
              <a:buChar char="§"/>
            </a:pPr>
            <a:endParaRPr lang="en-US" sz="1200" i="1" smtClean="0">
              <a:solidFill>
                <a:schemeClr val="bg1">
                  <a:lumMod val="50000"/>
                </a:schemeClr>
              </a:solidFill>
              <a:latin typeface="+mj-lt"/>
              <a:ea typeface="Segoe UI" panose="020B0502040204020203" pitchFamily="34" charset="0"/>
              <a:cs typeface="Segoe UI" panose="020B0502040204020203" pitchFamily="34" charset="0"/>
            </a:endParaRPr>
          </a:p>
          <a:p>
            <a:pPr marL="628650" lvl="1" indent="-171450" algn="l">
              <a:spcBef>
                <a:spcPct val="0"/>
              </a:spcBef>
              <a:buClr>
                <a:srgbClr val="9D9DA1"/>
              </a:buClr>
              <a:buFont typeface="Wingdings" panose="05000000000000000000" pitchFamily="2" charset="2"/>
              <a:buChar char="§"/>
            </a:pPr>
            <a:endParaRPr lang="en-US" sz="1200" i="1" smtClean="0">
              <a:solidFill>
                <a:schemeClr val="bg1">
                  <a:lumMod val="50000"/>
                </a:schemeClr>
              </a:solidFill>
              <a:latin typeface="+mj-lt"/>
              <a:ea typeface="Segoe UI" panose="020B0502040204020203" pitchFamily="34" charset="0"/>
              <a:cs typeface="Segoe UI" panose="020B0502040204020203" pitchFamily="34" charset="0"/>
            </a:endParaRPr>
          </a:p>
          <a:p>
            <a:pPr marL="171450" indent="-171450" algn="l">
              <a:spcBef>
                <a:spcPct val="0"/>
              </a:spcBef>
              <a:buClr>
                <a:srgbClr val="9D9DA1"/>
              </a:buClr>
              <a:buFont typeface="Wingdings" panose="05000000000000000000" pitchFamily="2" charset="2"/>
              <a:buChar char="§"/>
            </a:pPr>
            <a:r>
              <a:rPr lang="en-US" sz="1200" b="1" u="sng" smtClean="0">
                <a:solidFill>
                  <a:schemeClr val="bg1">
                    <a:lumMod val="50000"/>
                  </a:schemeClr>
                </a:solidFill>
                <a:latin typeface="+mj-lt"/>
                <a:ea typeface="Segoe UI" panose="020B0502040204020203" pitchFamily="34" charset="0"/>
                <a:cs typeface="Segoe UI" panose="020B0502040204020203" pitchFamily="34" charset="0"/>
              </a:rPr>
              <a:t>Pandas: </a:t>
            </a:r>
          </a:p>
          <a:p>
            <a:pPr marL="628650" lvl="1" indent="-171450" algn="l">
              <a:spcBef>
                <a:spcPct val="0"/>
              </a:spcBef>
              <a:buClr>
                <a:srgbClr val="9D9DA1"/>
              </a:buClr>
              <a:buFont typeface="Wingdings" panose="05000000000000000000" pitchFamily="2" charset="2"/>
              <a:buChar char="§"/>
            </a:pPr>
            <a:r>
              <a:rPr lang="en-US" sz="1200" smtClean="0">
                <a:solidFill>
                  <a:schemeClr val="bg1">
                    <a:lumMod val="50000"/>
                  </a:schemeClr>
                </a:solidFill>
                <a:latin typeface="+mj-lt"/>
                <a:ea typeface="Segoe UI" panose="020B0502040204020203" pitchFamily="34" charset="0"/>
                <a:cs typeface="Segoe UI" panose="020B0502040204020203" pitchFamily="34" charset="0"/>
              </a:rPr>
              <a:t>Pandas is </a:t>
            </a:r>
            <a:r>
              <a:rPr lang="en-US" sz="1200">
                <a:solidFill>
                  <a:schemeClr val="bg1">
                    <a:lumMod val="50000"/>
                  </a:schemeClr>
                </a:solidFill>
                <a:latin typeface="+mj-lt"/>
                <a:ea typeface="Segoe UI" panose="020B0502040204020203" pitchFamily="34" charset="0"/>
                <a:cs typeface="Segoe UI" panose="020B0502040204020203" pitchFamily="34" charset="0"/>
              </a:rPr>
              <a:t>an open </a:t>
            </a:r>
            <a:r>
              <a:rPr lang="en-US" sz="1200" smtClean="0">
                <a:solidFill>
                  <a:schemeClr val="bg1">
                    <a:lumMod val="50000"/>
                  </a:schemeClr>
                </a:solidFill>
                <a:latin typeface="+mj-lt"/>
                <a:ea typeface="Segoe UI" panose="020B0502040204020203" pitchFamily="34" charset="0"/>
                <a:cs typeface="Segoe UI" panose="020B0502040204020203" pitchFamily="34" charset="0"/>
              </a:rPr>
              <a:t>source library </a:t>
            </a:r>
            <a:r>
              <a:rPr lang="en-US" sz="1200">
                <a:solidFill>
                  <a:schemeClr val="bg1">
                    <a:lumMod val="50000"/>
                  </a:schemeClr>
                </a:solidFill>
                <a:latin typeface="+mj-lt"/>
                <a:ea typeface="Segoe UI" panose="020B0502040204020203" pitchFamily="34" charset="0"/>
                <a:cs typeface="Segoe UI" panose="020B0502040204020203" pitchFamily="34" charset="0"/>
              </a:rPr>
              <a:t>providing high-performance, easy-to-use data structures and data analysis tools for the </a:t>
            </a:r>
            <a:r>
              <a:rPr lang="en-US" sz="1200" smtClean="0">
                <a:solidFill>
                  <a:schemeClr val="bg1">
                    <a:lumMod val="50000"/>
                  </a:schemeClr>
                </a:solidFill>
                <a:latin typeface="+mj-lt"/>
                <a:ea typeface="Segoe UI" panose="020B0502040204020203" pitchFamily="34" charset="0"/>
                <a:cs typeface="Segoe UI" panose="020B0502040204020203" pitchFamily="34" charset="0"/>
              </a:rPr>
              <a:t>Python</a:t>
            </a:r>
            <a:r>
              <a:rPr lang="en-US" sz="1200">
                <a:solidFill>
                  <a:schemeClr val="bg1">
                    <a:lumMod val="50000"/>
                  </a:schemeClr>
                </a:solidFill>
                <a:latin typeface="+mj-lt"/>
                <a:ea typeface="Segoe UI" panose="020B0502040204020203" pitchFamily="34" charset="0"/>
                <a:cs typeface="Segoe UI" panose="020B0502040204020203" pitchFamily="34" charset="0"/>
              </a:rPr>
              <a:t> programming </a:t>
            </a:r>
            <a:r>
              <a:rPr lang="en-US" sz="1200" smtClean="0">
                <a:solidFill>
                  <a:schemeClr val="bg1">
                    <a:lumMod val="50000"/>
                  </a:schemeClr>
                </a:solidFill>
                <a:latin typeface="+mj-lt"/>
                <a:ea typeface="Segoe UI" panose="020B0502040204020203" pitchFamily="34" charset="0"/>
                <a:cs typeface="Segoe UI" panose="020B0502040204020203" pitchFamily="34" charset="0"/>
              </a:rPr>
              <a:t>language</a:t>
            </a:r>
          </a:p>
          <a:p>
            <a:pPr marL="628650" lvl="1" indent="-171450" algn="l">
              <a:spcBef>
                <a:spcPct val="0"/>
              </a:spcBef>
              <a:buClr>
                <a:srgbClr val="9D9DA1"/>
              </a:buClr>
              <a:buFont typeface="Wingdings" panose="05000000000000000000" pitchFamily="2" charset="2"/>
              <a:buChar char="§"/>
            </a:pPr>
            <a:r>
              <a:rPr lang="en-US" sz="1200" smtClean="0">
                <a:solidFill>
                  <a:schemeClr val="bg1">
                    <a:lumMod val="50000"/>
                  </a:schemeClr>
                </a:solidFill>
                <a:latin typeface="+mj-lt"/>
                <a:ea typeface="Segoe UI" panose="020B0502040204020203" pitchFamily="34" charset="0"/>
                <a:cs typeface="Segoe UI" panose="020B0502040204020203" pitchFamily="34" charset="0"/>
              </a:rPr>
              <a:t>Pandas provides a </a:t>
            </a:r>
            <a:r>
              <a:rPr lang="en-US" sz="1200">
                <a:solidFill>
                  <a:schemeClr val="bg1">
                    <a:lumMod val="50000"/>
                  </a:schemeClr>
                </a:solidFill>
                <a:latin typeface="+mj-lt"/>
                <a:ea typeface="Segoe UI" panose="020B0502040204020203" pitchFamily="34" charset="0"/>
                <a:cs typeface="Segoe UI" panose="020B0502040204020203" pitchFamily="34" charset="0"/>
              </a:rPr>
              <a:t>fast and efficient </a:t>
            </a:r>
            <a:r>
              <a:rPr lang="en-US" sz="1200" b="1">
                <a:solidFill>
                  <a:schemeClr val="bg1">
                    <a:lumMod val="50000"/>
                  </a:schemeClr>
                </a:solidFill>
                <a:latin typeface="+mj-lt"/>
                <a:ea typeface="Segoe UI" panose="020B0502040204020203" pitchFamily="34" charset="0"/>
                <a:cs typeface="Segoe UI" panose="020B0502040204020203" pitchFamily="34" charset="0"/>
              </a:rPr>
              <a:t>DataFrame</a:t>
            </a:r>
            <a:r>
              <a:rPr lang="en-US" sz="1200">
                <a:solidFill>
                  <a:schemeClr val="bg1">
                    <a:lumMod val="50000"/>
                  </a:schemeClr>
                </a:solidFill>
                <a:latin typeface="+mj-lt"/>
                <a:ea typeface="Segoe UI" panose="020B0502040204020203" pitchFamily="34" charset="0"/>
                <a:cs typeface="Segoe UI" panose="020B0502040204020203" pitchFamily="34" charset="0"/>
              </a:rPr>
              <a:t> object for data manipulation with integrated </a:t>
            </a:r>
            <a:r>
              <a:rPr lang="en-US" sz="1200" smtClean="0">
                <a:solidFill>
                  <a:schemeClr val="bg1">
                    <a:lumMod val="50000"/>
                  </a:schemeClr>
                </a:solidFill>
                <a:latin typeface="+mj-lt"/>
                <a:ea typeface="Segoe UI" panose="020B0502040204020203" pitchFamily="34" charset="0"/>
                <a:cs typeface="Segoe UI" panose="020B0502040204020203" pitchFamily="34" charset="0"/>
              </a:rPr>
              <a:t>indexing</a:t>
            </a:r>
          </a:p>
          <a:p>
            <a:pPr marL="628650" lvl="1" indent="-171450" algn="l">
              <a:spcBef>
                <a:spcPct val="0"/>
              </a:spcBef>
              <a:buClr>
                <a:srgbClr val="9D9DA1"/>
              </a:buClr>
              <a:buFont typeface="Wingdings" panose="05000000000000000000" pitchFamily="2" charset="2"/>
              <a:buChar char="§"/>
            </a:pPr>
            <a:r>
              <a:rPr lang="en-US" sz="1200" smtClean="0">
                <a:solidFill>
                  <a:schemeClr val="bg1">
                    <a:lumMod val="50000"/>
                  </a:schemeClr>
                </a:solidFill>
                <a:latin typeface="+mj-lt"/>
                <a:ea typeface="Segoe UI" panose="020B0502040204020203" pitchFamily="34" charset="0"/>
                <a:cs typeface="Segoe UI" panose="020B0502040204020203" pitchFamily="34" charset="0"/>
              </a:rPr>
              <a:t>Pandas also provides functionalities like Aggregating data using </a:t>
            </a:r>
            <a:r>
              <a:rPr lang="en-US" sz="1200" b="1" smtClean="0">
                <a:solidFill>
                  <a:schemeClr val="bg1">
                    <a:lumMod val="50000"/>
                  </a:schemeClr>
                </a:solidFill>
                <a:latin typeface="+mj-lt"/>
                <a:ea typeface="Segoe UI" panose="020B0502040204020203" pitchFamily="34" charset="0"/>
                <a:cs typeface="Segoe UI" panose="020B0502040204020203" pitchFamily="34" charset="0"/>
              </a:rPr>
              <a:t>group by, merging </a:t>
            </a:r>
            <a:r>
              <a:rPr lang="en-US" sz="1200" smtClean="0">
                <a:solidFill>
                  <a:schemeClr val="bg1">
                    <a:lumMod val="50000"/>
                  </a:schemeClr>
                </a:solidFill>
                <a:latin typeface="+mj-lt"/>
                <a:ea typeface="Segoe UI" panose="020B0502040204020203" pitchFamily="34" charset="0"/>
                <a:cs typeface="Segoe UI" panose="020B0502040204020203" pitchFamily="34" charset="0"/>
              </a:rPr>
              <a:t>datasets, </a:t>
            </a:r>
            <a:r>
              <a:rPr lang="en-US" sz="1200" b="1" smtClean="0">
                <a:solidFill>
                  <a:schemeClr val="bg1">
                    <a:lumMod val="50000"/>
                  </a:schemeClr>
                </a:solidFill>
                <a:latin typeface="+mj-lt"/>
                <a:ea typeface="Segoe UI" panose="020B0502040204020203" pitchFamily="34" charset="0"/>
                <a:cs typeface="Segoe UI" panose="020B0502040204020203" pitchFamily="34" charset="0"/>
              </a:rPr>
              <a:t>missing data </a:t>
            </a:r>
            <a:r>
              <a:rPr lang="en-US" sz="1200" smtClean="0">
                <a:solidFill>
                  <a:schemeClr val="bg1">
                    <a:lumMod val="50000"/>
                  </a:schemeClr>
                </a:solidFill>
                <a:latin typeface="+mj-lt"/>
                <a:ea typeface="Segoe UI" panose="020B0502040204020203" pitchFamily="34" charset="0"/>
                <a:cs typeface="Segoe UI" panose="020B0502040204020203" pitchFamily="34" charset="0"/>
              </a:rPr>
              <a:t>handling, label based </a:t>
            </a:r>
            <a:r>
              <a:rPr lang="en-US" sz="1200" b="1" smtClean="0">
                <a:solidFill>
                  <a:schemeClr val="bg1">
                    <a:lumMod val="50000"/>
                  </a:schemeClr>
                </a:solidFill>
                <a:latin typeface="+mj-lt"/>
                <a:ea typeface="Segoe UI" panose="020B0502040204020203" pitchFamily="34" charset="0"/>
                <a:cs typeface="Segoe UI" panose="020B0502040204020203" pitchFamily="34" charset="0"/>
              </a:rPr>
              <a:t>slicing, fancy indexing and </a:t>
            </a:r>
            <a:r>
              <a:rPr lang="en-US" sz="1200" b="1" err="1" smtClean="0">
                <a:solidFill>
                  <a:schemeClr val="bg1">
                    <a:lumMod val="50000"/>
                  </a:schemeClr>
                </a:solidFill>
                <a:latin typeface="+mj-lt"/>
                <a:ea typeface="Segoe UI" panose="020B0502040204020203" pitchFamily="34" charset="0"/>
                <a:cs typeface="Segoe UI" panose="020B0502040204020203" pitchFamily="34" charset="0"/>
              </a:rPr>
              <a:t>subsetting</a:t>
            </a:r>
            <a:r>
              <a:rPr lang="en-US" sz="1200" b="1" smtClean="0">
                <a:solidFill>
                  <a:schemeClr val="bg1">
                    <a:lumMod val="50000"/>
                  </a:schemeClr>
                </a:solidFill>
                <a:latin typeface="+mj-lt"/>
                <a:ea typeface="Segoe UI" panose="020B0502040204020203" pitchFamily="34" charset="0"/>
                <a:cs typeface="Segoe UI" panose="020B0502040204020203" pitchFamily="34" charset="0"/>
              </a:rPr>
              <a:t> </a:t>
            </a:r>
            <a:r>
              <a:rPr lang="en-US" sz="1200" smtClean="0">
                <a:solidFill>
                  <a:schemeClr val="bg1">
                    <a:lumMod val="50000"/>
                  </a:schemeClr>
                </a:solidFill>
                <a:latin typeface="+mj-lt"/>
                <a:ea typeface="Segoe UI" panose="020B0502040204020203" pitchFamily="34" charset="0"/>
                <a:cs typeface="Segoe UI" panose="020B0502040204020203" pitchFamily="34" charset="0"/>
              </a:rPr>
              <a:t>of large datasets</a:t>
            </a:r>
          </a:p>
          <a:p>
            <a:pPr marL="628650" lvl="1" indent="-171450" algn="l">
              <a:spcBef>
                <a:spcPct val="0"/>
              </a:spcBef>
              <a:buClr>
                <a:srgbClr val="9D9DA1"/>
              </a:buClr>
              <a:buFont typeface="Wingdings" panose="05000000000000000000" pitchFamily="2" charset="2"/>
              <a:buChar char="§"/>
            </a:pPr>
            <a:r>
              <a:rPr lang="en-US" sz="1200" b="1" i="1" u="sng">
                <a:solidFill>
                  <a:schemeClr val="bg1">
                    <a:lumMod val="50000"/>
                  </a:schemeClr>
                </a:solidFill>
                <a:latin typeface="+mj-lt"/>
                <a:ea typeface="Segoe UI" panose="020B0502040204020203" pitchFamily="34" charset="0"/>
                <a:cs typeface="Segoe UI" panose="020B0502040204020203" pitchFamily="34" charset="0"/>
              </a:rPr>
              <a:t>Syntax</a:t>
            </a:r>
            <a:r>
              <a:rPr lang="en-US" sz="1200" i="1">
                <a:solidFill>
                  <a:schemeClr val="bg1">
                    <a:lumMod val="50000"/>
                  </a:schemeClr>
                </a:solidFill>
                <a:latin typeface="+mj-lt"/>
                <a:ea typeface="Segoe UI" panose="020B0502040204020203" pitchFamily="34" charset="0"/>
                <a:cs typeface="Segoe UI" panose="020B0502040204020203" pitchFamily="34" charset="0"/>
              </a:rPr>
              <a:t> import </a:t>
            </a:r>
            <a:r>
              <a:rPr lang="en-US" sz="1200" i="1" smtClean="0">
                <a:solidFill>
                  <a:schemeClr val="bg1">
                    <a:lumMod val="50000"/>
                  </a:schemeClr>
                </a:solidFill>
                <a:latin typeface="+mj-lt"/>
                <a:ea typeface="Segoe UI" panose="020B0502040204020203" pitchFamily="34" charset="0"/>
                <a:cs typeface="Segoe UI" panose="020B0502040204020203" pitchFamily="34" charset="0"/>
              </a:rPr>
              <a:t>pandas as </a:t>
            </a:r>
            <a:r>
              <a:rPr lang="en-US" sz="1200" i="1" err="1" smtClean="0">
                <a:solidFill>
                  <a:schemeClr val="bg1">
                    <a:lumMod val="50000"/>
                  </a:schemeClr>
                </a:solidFill>
                <a:latin typeface="+mj-lt"/>
                <a:ea typeface="Segoe UI" panose="020B0502040204020203" pitchFamily="34" charset="0"/>
                <a:cs typeface="Segoe UI" panose="020B0502040204020203" pitchFamily="34" charset="0"/>
              </a:rPr>
              <a:t>pd</a:t>
            </a:r>
            <a:endParaRPr lang="en-US" sz="1200" smtClean="0">
              <a:solidFill>
                <a:schemeClr val="bg1">
                  <a:lumMod val="50000"/>
                </a:schemeClr>
              </a:solidFill>
              <a:latin typeface="+mj-lt"/>
              <a:ea typeface="Segoe UI" panose="020B0502040204020203" pitchFamily="34" charset="0"/>
              <a:cs typeface="Segoe UI" panose="020B0502040204020203" pitchFamily="34" charset="0"/>
            </a:endParaRPr>
          </a:p>
          <a:p>
            <a:pPr marL="628650" lvl="1" indent="-171450" algn="l">
              <a:spcBef>
                <a:spcPct val="0"/>
              </a:spcBef>
              <a:buClr>
                <a:srgbClr val="9D9DA1"/>
              </a:buClr>
              <a:buFont typeface="Wingdings" panose="05000000000000000000" pitchFamily="2" charset="2"/>
              <a:buChar char="§"/>
            </a:pPr>
            <a:r>
              <a:rPr lang="en-US" sz="1200">
                <a:solidFill>
                  <a:schemeClr val="bg1">
                    <a:lumMod val="50000"/>
                  </a:schemeClr>
                </a:solidFill>
                <a:latin typeface="+mj-lt"/>
                <a:ea typeface="Segoe UI" panose="020B0502040204020203" pitchFamily="34" charset="0"/>
                <a:cs typeface="Segoe UI" panose="020B0502040204020203" pitchFamily="34" charset="0"/>
              </a:rPr>
              <a:t>More on Pandas </a:t>
            </a:r>
            <a:r>
              <a:rPr lang="en-US" sz="1200" i="1" u="sng">
                <a:solidFill>
                  <a:schemeClr val="bg1">
                    <a:lumMod val="50000"/>
                  </a:schemeClr>
                </a:solidFill>
                <a:latin typeface="+mj-lt"/>
                <a:ea typeface="Segoe UI" panose="020B0502040204020203" pitchFamily="34" charset="0"/>
                <a:cs typeface="Segoe UI" panose="020B0502040204020203" pitchFamily="34" charset="0"/>
                <a:hlinkClick r:id="rId3"/>
              </a:rPr>
              <a:t>http://pandas.pydata.org</a:t>
            </a:r>
            <a:r>
              <a:rPr lang="en-US" sz="1200" i="1" u="sng" smtClean="0">
                <a:solidFill>
                  <a:schemeClr val="bg1">
                    <a:lumMod val="50000"/>
                  </a:schemeClr>
                </a:solidFill>
                <a:latin typeface="+mj-lt"/>
                <a:ea typeface="Segoe UI" panose="020B0502040204020203" pitchFamily="34" charset="0"/>
                <a:cs typeface="Segoe UI" panose="020B0502040204020203" pitchFamily="34" charset="0"/>
                <a:hlinkClick r:id="rId3"/>
              </a:rPr>
              <a:t>/</a:t>
            </a:r>
            <a:endParaRPr lang="en-US" sz="1200" i="1" u="sng" smtClean="0">
              <a:solidFill>
                <a:schemeClr val="bg1">
                  <a:lumMod val="50000"/>
                </a:schemeClr>
              </a:solidFill>
              <a:latin typeface="+mj-lt"/>
              <a:ea typeface="Segoe UI" panose="020B0502040204020203" pitchFamily="34" charset="0"/>
              <a:cs typeface="Segoe UI" panose="020B0502040204020203" pitchFamily="34" charset="0"/>
            </a:endParaRPr>
          </a:p>
          <a:p>
            <a:pPr lvl="1" algn="l">
              <a:spcBef>
                <a:spcPct val="0"/>
              </a:spcBef>
              <a:buClr>
                <a:srgbClr val="9D9DA1"/>
              </a:buClr>
            </a:pPr>
            <a:endParaRPr lang="en-US" sz="1200" i="1" u="sng" smtClean="0">
              <a:solidFill>
                <a:schemeClr val="bg1">
                  <a:lumMod val="50000"/>
                </a:schemeClr>
              </a:solidFill>
              <a:latin typeface="+mj-lt"/>
              <a:ea typeface="Segoe UI" panose="020B0502040204020203" pitchFamily="34" charset="0"/>
              <a:cs typeface="Segoe UI" panose="020B0502040204020203" pitchFamily="34" charset="0"/>
            </a:endParaRPr>
          </a:p>
        </p:txBody>
      </p:sp>
      <p:sp>
        <p:nvSpPr>
          <p:cNvPr id="21" name="TextBox 20"/>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Python Data Science</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pPr>
              <a:defRPr/>
            </a:pPr>
            <a:fld id="{F351E748-48EB-45E4-9260-AF8FE4A8C1D4}" type="slidenum">
              <a:rPr lang="en-US" smtClean="0"/>
              <a:pPr>
                <a:defRPr/>
              </a:pPr>
              <a:t>27</a:t>
            </a:fld>
            <a:endParaRPr lang="en-US"/>
          </a:p>
        </p:txBody>
      </p:sp>
    </p:spTree>
    <p:extLst>
      <p:ext uri="{BB962C8B-B14F-4D97-AF65-F5344CB8AC3E}">
        <p14:creationId xmlns:p14="http://schemas.microsoft.com/office/powerpoint/2010/main" val="2465407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712" y="152400"/>
            <a:ext cx="7344595" cy="808038"/>
          </a:xfrm>
        </p:spPr>
        <p:txBody>
          <a:bodyPr/>
          <a:lstStyle/>
          <a:p>
            <a:r>
              <a:rPr lang="en-US">
                <a:ea typeface="Segoe UI" panose="020B0502040204020203" pitchFamily="34" charset="0"/>
                <a:cs typeface="Segoe UI" panose="020B0502040204020203" pitchFamily="34" charset="0"/>
              </a:rPr>
              <a:t>Data Science using </a:t>
            </a:r>
            <a:r>
              <a:rPr lang="en-US" smtClean="0">
                <a:ea typeface="Segoe UI" panose="020B0502040204020203" pitchFamily="34" charset="0"/>
                <a:cs typeface="Segoe UI" panose="020B0502040204020203" pitchFamily="34" charset="0"/>
              </a:rPr>
              <a:t>Python</a:t>
            </a:r>
            <a:endParaRPr lang="en-US"/>
          </a:p>
        </p:txBody>
      </p:sp>
      <p:sp>
        <p:nvSpPr>
          <p:cNvPr id="16" name="TextBox 15"/>
          <p:cNvSpPr txBox="1"/>
          <p:nvPr/>
        </p:nvSpPr>
        <p:spPr>
          <a:xfrm>
            <a:off x="379412" y="0"/>
            <a:ext cx="2743200" cy="261610"/>
          </a:xfrm>
          <a:prstGeom prst="rect">
            <a:avLst/>
          </a:prstGeom>
          <a:noFill/>
        </p:spPr>
        <p:txBody>
          <a:bodyPr wrap="square" rtlCol="0">
            <a:spAutoFit/>
          </a:bodyPr>
          <a:lstStyle/>
          <a:p>
            <a:endParaRPr lang="en-US"/>
          </a:p>
        </p:txBody>
      </p:sp>
      <p:sp>
        <p:nvSpPr>
          <p:cNvPr id="8" name="TextBox 7"/>
          <p:cNvSpPr txBox="1"/>
          <p:nvPr/>
        </p:nvSpPr>
        <p:spPr>
          <a:xfrm>
            <a:off x="489918" y="1295400"/>
            <a:ext cx="8382000" cy="3231654"/>
          </a:xfrm>
          <a:prstGeom prst="rect">
            <a:avLst/>
          </a:prstGeom>
          <a:noFill/>
        </p:spPr>
        <p:txBody>
          <a:bodyPr wrap="square" rtlCol="0">
            <a:spAutoFit/>
          </a:bodyPr>
          <a:lstStyle/>
          <a:p>
            <a:pPr algn="l">
              <a:spcBef>
                <a:spcPct val="0"/>
              </a:spcBef>
              <a:buClr>
                <a:srgbClr val="9D9DA1"/>
              </a:buClr>
            </a:pPr>
            <a:r>
              <a:rPr lang="en-US" sz="1200" dirty="0" smtClean="0">
                <a:solidFill>
                  <a:schemeClr val="bg1">
                    <a:lumMod val="50000"/>
                  </a:schemeClr>
                </a:solidFill>
                <a:latin typeface="+mj-lt"/>
                <a:ea typeface="Segoe UI" panose="020B0502040204020203" pitchFamily="34" charset="0"/>
                <a:cs typeface="Segoe UI" panose="020B0502040204020203" pitchFamily="34" charset="0"/>
              </a:rPr>
              <a:t>Following are the fundamental and prominent data science libraries in Python :</a:t>
            </a:r>
          </a:p>
          <a:p>
            <a:pPr algn="l">
              <a:spcBef>
                <a:spcPct val="0"/>
              </a:spcBef>
              <a:buClr>
                <a:srgbClr val="9D9DA1"/>
              </a:buClr>
            </a:pPr>
            <a:endParaRPr lang="en-US" sz="1200" dirty="0" smtClean="0">
              <a:solidFill>
                <a:schemeClr val="bg1">
                  <a:lumMod val="50000"/>
                </a:schemeClr>
              </a:solidFill>
              <a:latin typeface="+mj-lt"/>
              <a:ea typeface="Segoe UI" panose="020B0502040204020203" pitchFamily="34" charset="0"/>
              <a:cs typeface="Segoe UI" panose="020B0502040204020203" pitchFamily="34" charset="0"/>
            </a:endParaRPr>
          </a:p>
          <a:p>
            <a:pPr marL="171450" indent="-171450" algn="l">
              <a:spcBef>
                <a:spcPct val="0"/>
              </a:spcBef>
              <a:buClr>
                <a:srgbClr val="9D9DA1"/>
              </a:buClr>
              <a:buFont typeface="Wingdings" panose="05000000000000000000" pitchFamily="2" charset="2"/>
              <a:buChar char="§"/>
            </a:pPr>
            <a:r>
              <a:rPr lang="en-US" sz="1200" b="1" u="sng" dirty="0" err="1">
                <a:solidFill>
                  <a:schemeClr val="bg1">
                    <a:lumMod val="50000"/>
                  </a:schemeClr>
                </a:solidFill>
                <a:ea typeface="Segoe UI" panose="020B0502040204020203" pitchFamily="34" charset="0"/>
                <a:cs typeface="Segoe UI" panose="020B0502040204020203" pitchFamily="34" charset="0"/>
              </a:rPr>
              <a:t>Matplotlib</a:t>
            </a:r>
            <a:r>
              <a:rPr lang="en-US" sz="1200" b="1" u="sng" dirty="0">
                <a:solidFill>
                  <a:schemeClr val="bg1">
                    <a:lumMod val="50000"/>
                  </a:schemeClr>
                </a:solidFill>
                <a:ea typeface="Segoe UI" panose="020B0502040204020203" pitchFamily="34" charset="0"/>
                <a:cs typeface="Segoe UI" panose="020B0502040204020203" pitchFamily="34" charset="0"/>
              </a:rPr>
              <a:t>:</a:t>
            </a:r>
          </a:p>
          <a:p>
            <a:pPr marL="628650" lvl="1" indent="-171450" algn="l">
              <a:spcBef>
                <a:spcPct val="0"/>
              </a:spcBef>
              <a:buClr>
                <a:srgbClr val="9D9DA1"/>
              </a:buClr>
              <a:buFont typeface="Wingdings" panose="05000000000000000000" pitchFamily="2" charset="2"/>
              <a:buChar char="§"/>
            </a:pPr>
            <a:r>
              <a:rPr lang="en-US" sz="1200" dirty="0" err="1">
                <a:solidFill>
                  <a:schemeClr val="bg1">
                    <a:lumMod val="50000"/>
                  </a:schemeClr>
                </a:solidFill>
                <a:ea typeface="Segoe UI" panose="020B0502040204020203" pitchFamily="34" charset="0"/>
                <a:cs typeface="Segoe UI" panose="020B0502040204020203" pitchFamily="34" charset="0"/>
              </a:rPr>
              <a:t>Matplotlib</a:t>
            </a:r>
            <a:r>
              <a:rPr lang="en-US" sz="1200" dirty="0">
                <a:solidFill>
                  <a:schemeClr val="bg1">
                    <a:lumMod val="50000"/>
                  </a:schemeClr>
                </a:solidFill>
                <a:ea typeface="Segoe UI" panose="020B0502040204020203" pitchFamily="34" charset="0"/>
                <a:cs typeface="Segoe UI" panose="020B0502040204020203" pitchFamily="34" charset="0"/>
              </a:rPr>
              <a:t> is a Python 2D plotting and visualization used for generating scatter plots, histograms, bar charts, etc.,</a:t>
            </a:r>
          </a:p>
          <a:p>
            <a:pPr marL="628650" lvl="1" indent="-171450" algn="l">
              <a:spcBef>
                <a:spcPct val="0"/>
              </a:spcBef>
              <a:buClr>
                <a:srgbClr val="9D9DA1"/>
              </a:buClr>
              <a:buFont typeface="Wingdings" panose="05000000000000000000" pitchFamily="2" charset="2"/>
              <a:buChar char="§"/>
            </a:pPr>
            <a:r>
              <a:rPr lang="en-US" sz="1200" b="1" i="1" u="sng" dirty="0">
                <a:solidFill>
                  <a:schemeClr val="bg1">
                    <a:lumMod val="50000"/>
                  </a:schemeClr>
                </a:solidFill>
                <a:ea typeface="Segoe UI" panose="020B0502040204020203" pitchFamily="34" charset="0"/>
                <a:cs typeface="Segoe UI" panose="020B0502040204020203" pitchFamily="34" charset="0"/>
              </a:rPr>
              <a:t>Syntax:</a:t>
            </a:r>
            <a:r>
              <a:rPr lang="en-US" sz="1200" b="1" i="1" dirty="0">
                <a:solidFill>
                  <a:schemeClr val="bg1">
                    <a:lumMod val="50000"/>
                  </a:schemeClr>
                </a:solidFill>
                <a:ea typeface="Segoe UI" panose="020B0502040204020203" pitchFamily="34" charset="0"/>
                <a:cs typeface="Segoe UI" panose="020B0502040204020203" pitchFamily="34" charset="0"/>
              </a:rPr>
              <a:t> </a:t>
            </a:r>
            <a:r>
              <a:rPr lang="en-US" sz="1200" i="1" dirty="0">
                <a:solidFill>
                  <a:schemeClr val="bg1">
                    <a:lumMod val="50000"/>
                  </a:schemeClr>
                </a:solidFill>
                <a:ea typeface="Segoe UI" panose="020B0502040204020203" pitchFamily="34" charset="0"/>
                <a:cs typeface="Segoe UI" panose="020B0502040204020203" pitchFamily="34" charset="0"/>
              </a:rPr>
              <a:t>from </a:t>
            </a:r>
            <a:r>
              <a:rPr lang="en-US" sz="1200" i="1" dirty="0" err="1">
                <a:solidFill>
                  <a:schemeClr val="bg1">
                    <a:lumMod val="50000"/>
                  </a:schemeClr>
                </a:solidFill>
                <a:ea typeface="Segoe UI" panose="020B0502040204020203" pitchFamily="34" charset="0"/>
                <a:cs typeface="Segoe UI" panose="020B0502040204020203" pitchFamily="34" charset="0"/>
              </a:rPr>
              <a:t>matplotlib</a:t>
            </a:r>
            <a:r>
              <a:rPr lang="en-US" sz="1200" i="1" dirty="0">
                <a:solidFill>
                  <a:schemeClr val="bg1">
                    <a:lumMod val="50000"/>
                  </a:schemeClr>
                </a:solidFill>
                <a:ea typeface="Segoe UI" panose="020B0502040204020203" pitchFamily="34" charset="0"/>
                <a:cs typeface="Segoe UI" panose="020B0502040204020203" pitchFamily="34" charset="0"/>
              </a:rPr>
              <a:t> import </a:t>
            </a:r>
            <a:r>
              <a:rPr lang="en-US" sz="1200" i="1" dirty="0" err="1">
                <a:solidFill>
                  <a:schemeClr val="bg1">
                    <a:lumMod val="50000"/>
                  </a:schemeClr>
                </a:solidFill>
                <a:ea typeface="Segoe UI" panose="020B0502040204020203" pitchFamily="34" charset="0"/>
                <a:cs typeface="Segoe UI" panose="020B0502040204020203" pitchFamily="34" charset="0"/>
              </a:rPr>
              <a:t>pyplot</a:t>
            </a:r>
            <a:r>
              <a:rPr lang="en-US" sz="1200" i="1" dirty="0">
                <a:solidFill>
                  <a:schemeClr val="bg1">
                    <a:lumMod val="50000"/>
                  </a:schemeClr>
                </a:solidFill>
                <a:ea typeface="Segoe UI" panose="020B0502040204020203" pitchFamily="34" charset="0"/>
                <a:cs typeface="Segoe UI" panose="020B0502040204020203" pitchFamily="34" charset="0"/>
              </a:rPr>
              <a:t> as </a:t>
            </a:r>
            <a:r>
              <a:rPr lang="en-US" sz="1200" i="1" dirty="0" err="1" smtClean="0">
                <a:solidFill>
                  <a:schemeClr val="bg1">
                    <a:lumMod val="50000"/>
                  </a:schemeClr>
                </a:solidFill>
                <a:ea typeface="Segoe UI" panose="020B0502040204020203" pitchFamily="34" charset="0"/>
                <a:cs typeface="Segoe UI" panose="020B0502040204020203" pitchFamily="34" charset="0"/>
              </a:rPr>
              <a:t>plt</a:t>
            </a:r>
            <a:endParaRPr lang="en-US" sz="1200" i="1" dirty="0" smtClean="0">
              <a:solidFill>
                <a:schemeClr val="bg1">
                  <a:lumMod val="50000"/>
                </a:schemeClr>
              </a:solidFill>
              <a:ea typeface="Segoe UI" panose="020B0502040204020203" pitchFamily="34" charset="0"/>
              <a:cs typeface="Segoe UI" panose="020B0502040204020203" pitchFamily="34" charset="0"/>
            </a:endParaRPr>
          </a:p>
          <a:p>
            <a:pPr marL="628650" lvl="1" indent="-171450" algn="l">
              <a:spcBef>
                <a:spcPct val="0"/>
              </a:spcBef>
              <a:buClr>
                <a:srgbClr val="9D9DA1"/>
              </a:buClr>
              <a:buFont typeface="Wingdings" panose="05000000000000000000" pitchFamily="2" charset="2"/>
              <a:buChar char="§"/>
            </a:pPr>
            <a:endParaRPr lang="en-US" sz="1200" i="1" dirty="0">
              <a:solidFill>
                <a:schemeClr val="bg1">
                  <a:lumMod val="50000"/>
                </a:schemeClr>
              </a:solidFill>
              <a:ea typeface="Segoe UI" panose="020B0502040204020203" pitchFamily="34" charset="0"/>
              <a:cs typeface="Segoe UI" panose="020B0502040204020203" pitchFamily="34" charset="0"/>
            </a:endParaRPr>
          </a:p>
          <a:p>
            <a:pPr marL="628650" lvl="1" indent="-171450" algn="l">
              <a:spcBef>
                <a:spcPct val="0"/>
              </a:spcBef>
              <a:buClr>
                <a:srgbClr val="9D9DA1"/>
              </a:buClr>
              <a:buFont typeface="Wingdings" panose="05000000000000000000" pitchFamily="2" charset="2"/>
              <a:buChar char="§"/>
            </a:pPr>
            <a:endParaRPr lang="en-US" sz="1200" i="1" dirty="0">
              <a:solidFill>
                <a:schemeClr val="bg1">
                  <a:lumMod val="50000"/>
                </a:schemeClr>
              </a:solidFill>
              <a:ea typeface="Segoe UI" panose="020B0502040204020203" pitchFamily="34" charset="0"/>
              <a:cs typeface="Segoe UI" panose="020B0502040204020203" pitchFamily="34" charset="0"/>
            </a:endParaRPr>
          </a:p>
          <a:p>
            <a:pPr marL="171450" indent="-171450" algn="l">
              <a:spcBef>
                <a:spcPct val="0"/>
              </a:spcBef>
              <a:buClr>
                <a:srgbClr val="9D9DA1"/>
              </a:buClr>
              <a:buFont typeface="Wingdings" panose="05000000000000000000" pitchFamily="2" charset="2"/>
              <a:buChar char="§"/>
            </a:pPr>
            <a:r>
              <a:rPr lang="en-US" sz="1200" b="1" i="1" u="sng" dirty="0" err="1">
                <a:solidFill>
                  <a:schemeClr val="bg1">
                    <a:lumMod val="50000"/>
                  </a:schemeClr>
                </a:solidFill>
                <a:ea typeface="Segoe UI" panose="020B0502040204020203" pitchFamily="34" charset="0"/>
                <a:cs typeface="Segoe UI" panose="020B0502040204020203" pitchFamily="34" charset="0"/>
              </a:rPr>
              <a:t>Scikit</a:t>
            </a:r>
            <a:r>
              <a:rPr lang="en-US" sz="1200" b="1" i="1" u="sng" dirty="0">
                <a:solidFill>
                  <a:schemeClr val="bg1">
                    <a:lumMod val="50000"/>
                  </a:schemeClr>
                </a:solidFill>
                <a:ea typeface="Segoe UI" panose="020B0502040204020203" pitchFamily="34" charset="0"/>
                <a:cs typeface="Segoe UI" panose="020B0502040204020203" pitchFamily="34" charset="0"/>
              </a:rPr>
              <a:t>-learn:</a:t>
            </a:r>
          </a:p>
          <a:p>
            <a:pPr marL="628650" lvl="1" indent="-171450" algn="l">
              <a:spcBef>
                <a:spcPct val="0"/>
              </a:spcBef>
              <a:buClr>
                <a:srgbClr val="9D9DA1"/>
              </a:buClr>
              <a:buFont typeface="Wingdings" panose="05000000000000000000" pitchFamily="2" charset="2"/>
              <a:buChar char="§"/>
            </a:pPr>
            <a:r>
              <a:rPr lang="en-US" sz="1200" err="1">
                <a:solidFill>
                  <a:schemeClr val="bg1">
                    <a:lumMod val="50000"/>
                  </a:schemeClr>
                </a:solidFill>
                <a:ea typeface="Segoe UI" panose="020B0502040204020203" pitchFamily="34" charset="0"/>
                <a:cs typeface="Segoe UI" panose="020B0502040204020203" pitchFamily="34" charset="0"/>
              </a:rPr>
              <a:t>Scikit</a:t>
            </a:r>
            <a:r>
              <a:rPr lang="en-US" sz="1200">
                <a:solidFill>
                  <a:schemeClr val="bg1">
                    <a:lumMod val="50000"/>
                  </a:schemeClr>
                </a:solidFill>
                <a:ea typeface="Segoe UI" panose="020B0502040204020203" pitchFamily="34" charset="0"/>
                <a:cs typeface="Segoe UI" panose="020B0502040204020203" pitchFamily="34" charset="0"/>
              </a:rPr>
              <a:t>-learn </a:t>
            </a:r>
            <a:r>
              <a:rPr lang="en-US" sz="1200" smtClean="0">
                <a:solidFill>
                  <a:schemeClr val="bg1">
                    <a:lumMod val="50000"/>
                  </a:schemeClr>
                </a:solidFill>
                <a:ea typeface="Segoe UI" panose="020B0502040204020203" pitchFamily="34" charset="0"/>
                <a:cs typeface="Segoe UI" panose="020B0502040204020203" pitchFamily="34" charset="0"/>
              </a:rPr>
              <a:t> supports </a:t>
            </a:r>
            <a:r>
              <a:rPr lang="en-US" sz="1200" dirty="0">
                <a:solidFill>
                  <a:schemeClr val="bg1">
                    <a:lumMod val="50000"/>
                  </a:schemeClr>
                </a:solidFill>
                <a:ea typeface="Segoe UI" panose="020B0502040204020203" pitchFamily="34" charset="0"/>
                <a:cs typeface="Segoe UI" panose="020B0502040204020203" pitchFamily="34" charset="0"/>
              </a:rPr>
              <a:t>both supervised and unsupervised learning like classification, regression, clustering, model selection, dimensionality reduction and preprocessing</a:t>
            </a:r>
          </a:p>
          <a:p>
            <a:pPr marL="628650" lvl="1" indent="-171450" algn="l">
              <a:spcBef>
                <a:spcPct val="0"/>
              </a:spcBef>
              <a:buClr>
                <a:srgbClr val="9D9DA1"/>
              </a:buClr>
              <a:buFont typeface="Wingdings" panose="05000000000000000000" pitchFamily="2" charset="2"/>
              <a:buChar char="§"/>
            </a:pPr>
            <a:r>
              <a:rPr lang="en-US" sz="1200" b="1" i="1" u="sng" dirty="0">
                <a:solidFill>
                  <a:schemeClr val="bg1">
                    <a:lumMod val="50000"/>
                  </a:schemeClr>
                </a:solidFill>
                <a:ea typeface="Segoe UI" panose="020B0502040204020203" pitchFamily="34" charset="0"/>
                <a:cs typeface="Segoe UI" panose="020B0502040204020203" pitchFamily="34" charset="0"/>
              </a:rPr>
              <a:t>Syntax:</a:t>
            </a:r>
            <a:r>
              <a:rPr lang="en-US" sz="1200" i="1" dirty="0">
                <a:solidFill>
                  <a:schemeClr val="bg1">
                    <a:lumMod val="50000"/>
                  </a:schemeClr>
                </a:solidFill>
                <a:ea typeface="Segoe UI" panose="020B0502040204020203" pitchFamily="34" charset="0"/>
                <a:cs typeface="Segoe UI" panose="020B0502040204020203" pitchFamily="34" charset="0"/>
              </a:rPr>
              <a:t> from </a:t>
            </a:r>
            <a:r>
              <a:rPr lang="en-US" sz="1200" i="1" dirty="0" err="1">
                <a:solidFill>
                  <a:schemeClr val="bg1">
                    <a:lumMod val="50000"/>
                  </a:schemeClr>
                </a:solidFill>
                <a:ea typeface="Segoe UI" panose="020B0502040204020203" pitchFamily="34" charset="0"/>
                <a:cs typeface="Segoe UI" panose="020B0502040204020203" pitchFamily="34" charset="0"/>
              </a:rPr>
              <a:t>sklearn</a:t>
            </a:r>
            <a:r>
              <a:rPr lang="en-US" sz="1200" i="1" dirty="0">
                <a:solidFill>
                  <a:schemeClr val="bg1">
                    <a:lumMod val="50000"/>
                  </a:schemeClr>
                </a:solidFill>
                <a:ea typeface="Segoe UI" panose="020B0502040204020203" pitchFamily="34" charset="0"/>
                <a:cs typeface="Segoe UI" panose="020B0502040204020203" pitchFamily="34" charset="0"/>
              </a:rPr>
              <a:t> import &lt;sub </a:t>
            </a:r>
            <a:r>
              <a:rPr lang="en-US" sz="1200" i="1" dirty="0" err="1">
                <a:solidFill>
                  <a:schemeClr val="bg1">
                    <a:lumMod val="50000"/>
                  </a:schemeClr>
                </a:solidFill>
                <a:ea typeface="Segoe UI" panose="020B0502040204020203" pitchFamily="34" charset="0"/>
                <a:cs typeface="Segoe UI" panose="020B0502040204020203" pitchFamily="34" charset="0"/>
              </a:rPr>
              <a:t>pacakge</a:t>
            </a:r>
            <a:r>
              <a:rPr lang="en-US" sz="1200" i="1" dirty="0" smtClean="0">
                <a:solidFill>
                  <a:schemeClr val="bg1">
                    <a:lumMod val="50000"/>
                  </a:schemeClr>
                </a:solidFill>
                <a:ea typeface="Segoe UI" panose="020B0502040204020203" pitchFamily="34" charset="0"/>
                <a:cs typeface="Segoe UI" panose="020B0502040204020203" pitchFamily="34" charset="0"/>
              </a:rPr>
              <a:t>&gt;</a:t>
            </a:r>
          </a:p>
          <a:p>
            <a:pPr marL="628650" lvl="1" indent="-171450" algn="l">
              <a:spcBef>
                <a:spcPct val="0"/>
              </a:spcBef>
              <a:buClr>
                <a:srgbClr val="9D9DA1"/>
              </a:buClr>
              <a:buFont typeface="Wingdings" panose="05000000000000000000" pitchFamily="2" charset="2"/>
              <a:buChar char="§"/>
            </a:pPr>
            <a:endParaRPr lang="en-US" sz="1200" i="1" dirty="0">
              <a:solidFill>
                <a:schemeClr val="bg1">
                  <a:lumMod val="50000"/>
                </a:schemeClr>
              </a:solidFill>
              <a:ea typeface="Segoe UI" panose="020B0502040204020203" pitchFamily="34" charset="0"/>
              <a:cs typeface="Segoe UI" panose="020B0502040204020203" pitchFamily="34" charset="0"/>
            </a:endParaRPr>
          </a:p>
          <a:p>
            <a:pPr marL="628650" lvl="1" indent="-171450" algn="l">
              <a:spcBef>
                <a:spcPct val="0"/>
              </a:spcBef>
              <a:buClr>
                <a:srgbClr val="9D9DA1"/>
              </a:buClr>
              <a:buFont typeface="Wingdings" panose="05000000000000000000" pitchFamily="2" charset="2"/>
              <a:buChar char="§"/>
            </a:pPr>
            <a:endParaRPr lang="en-US" sz="1200" i="1" dirty="0" smtClean="0">
              <a:solidFill>
                <a:schemeClr val="bg1">
                  <a:lumMod val="50000"/>
                </a:schemeClr>
              </a:solidFill>
              <a:ea typeface="Segoe UI" panose="020B0502040204020203" pitchFamily="34" charset="0"/>
              <a:cs typeface="Segoe UI" panose="020B0502040204020203" pitchFamily="34" charset="0"/>
            </a:endParaRPr>
          </a:p>
          <a:p>
            <a:pPr marL="171450" indent="-171450" algn="l">
              <a:spcBef>
                <a:spcPct val="0"/>
              </a:spcBef>
              <a:buClr>
                <a:srgbClr val="9D9DA1"/>
              </a:buClr>
              <a:buFont typeface="Wingdings" panose="05000000000000000000" pitchFamily="2" charset="2"/>
              <a:buChar char="§"/>
            </a:pPr>
            <a:r>
              <a:rPr lang="en-US" sz="1200" b="1" u="sng" dirty="0" err="1" smtClean="0">
                <a:solidFill>
                  <a:schemeClr val="bg1">
                    <a:lumMod val="50000"/>
                  </a:schemeClr>
                </a:solidFill>
                <a:ea typeface="Segoe UI" panose="020B0502040204020203" pitchFamily="34" charset="0"/>
                <a:cs typeface="Segoe UI" panose="020B0502040204020203" pitchFamily="34" charset="0"/>
              </a:rPr>
              <a:t>Statsmodels</a:t>
            </a:r>
            <a:r>
              <a:rPr lang="en-US" sz="1200" b="1" u="sng" dirty="0">
                <a:solidFill>
                  <a:schemeClr val="bg1">
                    <a:lumMod val="50000"/>
                  </a:schemeClr>
                </a:solidFill>
                <a:ea typeface="Segoe UI" panose="020B0502040204020203" pitchFamily="34" charset="0"/>
                <a:cs typeface="Segoe UI" panose="020B0502040204020203" pitchFamily="34" charset="0"/>
              </a:rPr>
              <a:t>:</a:t>
            </a:r>
          </a:p>
          <a:p>
            <a:pPr marL="628650" lvl="1" indent="-171450" algn="l">
              <a:spcBef>
                <a:spcPct val="0"/>
              </a:spcBef>
              <a:buClr>
                <a:srgbClr val="9D9DA1"/>
              </a:buClr>
              <a:buFont typeface="Wingdings" panose="05000000000000000000" pitchFamily="2" charset="2"/>
              <a:buChar char="§"/>
            </a:pPr>
            <a:r>
              <a:rPr lang="en-US" sz="1200" dirty="0">
                <a:solidFill>
                  <a:schemeClr val="bg1">
                    <a:lumMod val="50000"/>
                  </a:schemeClr>
                </a:solidFill>
                <a:ea typeface="Segoe UI" panose="020B0502040204020203" pitchFamily="34" charset="0"/>
                <a:cs typeface="Segoe UI" panose="020B0502040204020203" pitchFamily="34" charset="0"/>
              </a:rPr>
              <a:t>It provides functions for statistical models as well as conducting statistical tests and various statistics</a:t>
            </a:r>
          </a:p>
          <a:p>
            <a:pPr marL="628650" lvl="1" indent="-171450" algn="l">
              <a:spcBef>
                <a:spcPct val="0"/>
              </a:spcBef>
              <a:buClr>
                <a:srgbClr val="9D9DA1"/>
              </a:buClr>
              <a:buFont typeface="Wingdings" panose="05000000000000000000" pitchFamily="2" charset="2"/>
              <a:buChar char="§"/>
            </a:pPr>
            <a:r>
              <a:rPr lang="en-US" sz="1200" b="1" i="1" u="sng" dirty="0">
                <a:solidFill>
                  <a:schemeClr val="bg1">
                    <a:lumMod val="50000"/>
                  </a:schemeClr>
                </a:solidFill>
                <a:ea typeface="Segoe UI" panose="020B0502040204020203" pitchFamily="34" charset="0"/>
                <a:cs typeface="Segoe UI" panose="020B0502040204020203" pitchFamily="34" charset="0"/>
              </a:rPr>
              <a:t>Syntax:</a:t>
            </a:r>
            <a:r>
              <a:rPr lang="en-US" sz="1200" i="1" dirty="0">
                <a:solidFill>
                  <a:schemeClr val="bg1">
                    <a:lumMod val="50000"/>
                  </a:schemeClr>
                </a:solidFill>
                <a:ea typeface="Segoe UI" panose="020B0502040204020203" pitchFamily="34" charset="0"/>
                <a:cs typeface="Segoe UI" panose="020B0502040204020203" pitchFamily="34" charset="0"/>
              </a:rPr>
              <a:t> import </a:t>
            </a:r>
            <a:r>
              <a:rPr lang="en-US" sz="1200" i="1" dirty="0" err="1">
                <a:solidFill>
                  <a:schemeClr val="bg1">
                    <a:lumMod val="50000"/>
                  </a:schemeClr>
                </a:solidFill>
                <a:ea typeface="Segoe UI" panose="020B0502040204020203" pitchFamily="34" charset="0"/>
                <a:cs typeface="Segoe UI" panose="020B0502040204020203" pitchFamily="34" charset="0"/>
              </a:rPr>
              <a:t>statsmodels</a:t>
            </a:r>
            <a:r>
              <a:rPr lang="en-US" sz="1200" i="1" dirty="0">
                <a:solidFill>
                  <a:schemeClr val="bg1">
                    <a:lumMod val="50000"/>
                  </a:schemeClr>
                </a:solidFill>
                <a:ea typeface="Segoe UI" panose="020B0502040204020203" pitchFamily="34" charset="0"/>
                <a:cs typeface="Segoe UI" panose="020B0502040204020203" pitchFamily="34" charset="0"/>
              </a:rPr>
              <a:t> as </a:t>
            </a:r>
            <a:r>
              <a:rPr lang="en-US" sz="1200" i="1" dirty="0" err="1">
                <a:solidFill>
                  <a:schemeClr val="bg1">
                    <a:lumMod val="50000"/>
                  </a:schemeClr>
                </a:solidFill>
                <a:ea typeface="Segoe UI" panose="020B0502040204020203" pitchFamily="34" charset="0"/>
                <a:cs typeface="Segoe UI" panose="020B0502040204020203" pitchFamily="34" charset="0"/>
              </a:rPr>
              <a:t>sm</a:t>
            </a:r>
            <a:endParaRPr lang="en-US" sz="1200" dirty="0">
              <a:solidFill>
                <a:schemeClr val="bg1">
                  <a:lumMod val="50000"/>
                </a:schemeClr>
              </a:solidFill>
              <a:ea typeface="Segoe UI" panose="020B0502040204020203" pitchFamily="34" charset="0"/>
              <a:cs typeface="Segoe UI" panose="020B0502040204020203" pitchFamily="34" charset="0"/>
            </a:endParaRPr>
          </a:p>
          <a:p>
            <a:pPr lvl="1" algn="l">
              <a:spcBef>
                <a:spcPct val="0"/>
              </a:spcBef>
              <a:buClr>
                <a:srgbClr val="9D9DA1"/>
              </a:buClr>
            </a:pPr>
            <a:endParaRPr lang="en-US" sz="1200" i="1" u="sng" dirty="0" smtClean="0">
              <a:solidFill>
                <a:schemeClr val="bg1">
                  <a:lumMod val="50000"/>
                </a:schemeClr>
              </a:solidFill>
              <a:latin typeface="+mj-lt"/>
              <a:ea typeface="Segoe UI" panose="020B0502040204020203" pitchFamily="34" charset="0"/>
              <a:cs typeface="Segoe UI" panose="020B0502040204020203" pitchFamily="34" charset="0"/>
            </a:endParaRPr>
          </a:p>
        </p:txBody>
      </p:sp>
      <p:sp>
        <p:nvSpPr>
          <p:cNvPr id="21" name="TextBox 20"/>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Python Data Science</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pPr>
              <a:defRPr/>
            </a:pPr>
            <a:fld id="{F351E748-48EB-45E4-9260-AF8FE4A8C1D4}" type="slidenum">
              <a:rPr lang="en-US" smtClean="0"/>
              <a:pPr>
                <a:defRPr/>
              </a:pPr>
              <a:t>28</a:t>
            </a:fld>
            <a:endParaRPr lang="en-US"/>
          </a:p>
        </p:txBody>
      </p:sp>
    </p:spTree>
    <p:extLst>
      <p:ext uri="{BB962C8B-B14F-4D97-AF65-F5344CB8AC3E}">
        <p14:creationId xmlns:p14="http://schemas.microsoft.com/office/powerpoint/2010/main" val="937152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Python</a:t>
            </a:r>
            <a:endParaRPr lang="en-US"/>
          </a:p>
        </p:txBody>
      </p:sp>
      <p:sp>
        <p:nvSpPr>
          <p:cNvPr id="3" name="Text Placeholder 2"/>
          <p:cNvSpPr>
            <a:spLocks noGrp="1"/>
          </p:cNvSpPr>
          <p:nvPr>
            <p:ph type="body" idx="1"/>
          </p:nvPr>
        </p:nvSpPr>
        <p:spPr>
          <a:xfrm>
            <a:off x="445285" y="2698757"/>
            <a:ext cx="9001927" cy="3016243"/>
          </a:xfrm>
        </p:spPr>
        <p:txBody>
          <a:bodyPr/>
          <a:lstStyle/>
          <a:p>
            <a:pPr marL="457200" indent="-457200" fontAlgn="auto">
              <a:spcAft>
                <a:spcPts val="0"/>
              </a:spcAft>
              <a:buFont typeface="+mj-lt"/>
              <a:buAutoNum type="arabicPeriod"/>
            </a:pPr>
            <a:r>
              <a:rPr lang="en-US" sz="1600" smtClean="0"/>
              <a:t>What is Python and why is it used?</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r>
              <a:rPr lang="en-US" sz="1600" smtClean="0"/>
              <a:t>How does a Python interpreter work?</a:t>
            </a:r>
          </a:p>
          <a:p>
            <a:pPr marL="457200" indent="-457200" fontAlgn="auto">
              <a:spcAft>
                <a:spcPts val="0"/>
              </a:spcAft>
              <a:buFont typeface="+mj-lt"/>
              <a:buAutoNum type="arabicPeriod"/>
            </a:pPr>
            <a:endParaRPr lang="en-US" sz="1600"/>
          </a:p>
          <a:p>
            <a:pPr marL="457200" indent="-457200" fontAlgn="auto">
              <a:spcAft>
                <a:spcPts val="0"/>
              </a:spcAft>
              <a:buFont typeface="+mj-lt"/>
              <a:buAutoNum type="arabicPeriod"/>
            </a:pPr>
            <a:endParaRPr lang="en-US" sz="1600" smtClean="0"/>
          </a:p>
          <a:p>
            <a:endParaRPr lang="en-US" sz="1600"/>
          </a:p>
        </p:txBody>
      </p:sp>
      <p:sp>
        <p:nvSpPr>
          <p:cNvPr id="4" name="Slide Number Placeholder 3"/>
          <p:cNvSpPr>
            <a:spLocks noGrp="1"/>
          </p:cNvSpPr>
          <p:nvPr>
            <p:ph type="sldNum" sz="quarter" idx="12"/>
          </p:nvPr>
        </p:nvSpPr>
        <p:spPr/>
        <p:txBody>
          <a:bodyPr/>
          <a:lstStyle/>
          <a:p>
            <a:fld id="{5CBDBD4D-7B7B-4EC0-AB6E-424933B04FED}" type="slidenum">
              <a:rPr lang="en-US" smtClean="0"/>
              <a:pPr/>
              <a:t>2</a:t>
            </a:fld>
            <a:endParaRPr lang="en-US"/>
          </a:p>
        </p:txBody>
      </p:sp>
    </p:spTree>
    <p:extLst>
      <p:ext uri="{BB962C8B-B14F-4D97-AF65-F5344CB8AC3E}">
        <p14:creationId xmlns:p14="http://schemas.microsoft.com/office/powerpoint/2010/main" val="1145352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712" y="152400"/>
            <a:ext cx="7344595" cy="808038"/>
          </a:xfrm>
        </p:spPr>
        <p:txBody>
          <a:bodyPr/>
          <a:lstStyle/>
          <a:p>
            <a:r>
              <a:rPr lang="en-US">
                <a:ea typeface="Segoe UI" panose="020B0502040204020203" pitchFamily="34" charset="0"/>
                <a:cs typeface="Segoe UI" panose="020B0502040204020203" pitchFamily="34" charset="0"/>
              </a:rPr>
              <a:t>Import data &amp; Data </a:t>
            </a:r>
            <a:r>
              <a:rPr lang="en-US" smtClean="0">
                <a:ea typeface="Segoe UI" panose="020B0502040204020203" pitchFamily="34" charset="0"/>
                <a:cs typeface="Segoe UI" panose="020B0502040204020203" pitchFamily="34" charset="0"/>
              </a:rPr>
              <a:t>manipulations</a:t>
            </a:r>
            <a:endParaRPr lang="en-US"/>
          </a:p>
        </p:txBody>
      </p:sp>
      <p:sp>
        <p:nvSpPr>
          <p:cNvPr id="7" name="TextBox 6"/>
          <p:cNvSpPr txBox="1"/>
          <p:nvPr/>
        </p:nvSpPr>
        <p:spPr>
          <a:xfrm>
            <a:off x="684212" y="1330114"/>
            <a:ext cx="8385048"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Importing data using csv files</a:t>
            </a:r>
          </a:p>
        </p:txBody>
      </p:sp>
      <p:sp>
        <p:nvSpPr>
          <p:cNvPr id="9" name="TextBox 8"/>
          <p:cNvSpPr txBox="1"/>
          <p:nvPr/>
        </p:nvSpPr>
        <p:spPr>
          <a:xfrm>
            <a:off x="722312" y="1630450"/>
            <a:ext cx="8385048" cy="447815"/>
          </a:xfrm>
          <a:prstGeom prst="rect">
            <a:avLst/>
          </a:prstGeom>
          <a:solidFill>
            <a:schemeClr val="bg1">
              <a:lumMod val="95000"/>
            </a:schemeClr>
          </a:solidFill>
          <a:ln>
            <a:solidFill>
              <a:schemeClr val="tx1"/>
            </a:solidFill>
          </a:ln>
        </p:spPr>
        <p:txBody>
          <a:bodyPr wrap="square" rtlCol="0">
            <a:spAutoFit/>
          </a:bodyPr>
          <a:lstStyle/>
          <a:p>
            <a:pPr algn="l">
              <a:buClr>
                <a:schemeClr val="bg2"/>
              </a:buClr>
            </a:pPr>
            <a:r>
              <a:rPr lang="en-US">
                <a:latin typeface="+mj-lt"/>
                <a:ea typeface="Segoe UI" panose="020B0502040204020203" pitchFamily="34" charset="0"/>
                <a:cs typeface="Segoe UI" panose="020B0502040204020203" pitchFamily="34" charset="0"/>
              </a:rPr>
              <a:t>import pandas as </a:t>
            </a:r>
            <a:r>
              <a:rPr lang="en-US" err="1">
                <a:latin typeface="+mj-lt"/>
                <a:ea typeface="Segoe UI" panose="020B0502040204020203" pitchFamily="34" charset="0"/>
                <a:cs typeface="Segoe UI" panose="020B0502040204020203" pitchFamily="34" charset="0"/>
              </a:rPr>
              <a:t>pd</a:t>
            </a:r>
            <a:r>
              <a:rPr lang="en-US">
                <a:latin typeface="+mj-lt"/>
                <a:ea typeface="Segoe UI" panose="020B0502040204020203" pitchFamily="34" charset="0"/>
                <a:cs typeface="Segoe UI" panose="020B0502040204020203" pitchFamily="34" charset="0"/>
              </a:rPr>
              <a:t>			</a:t>
            </a:r>
            <a:r>
              <a:rPr lang="en-US" smtClean="0">
                <a:latin typeface="+mj-lt"/>
                <a:ea typeface="Segoe UI" panose="020B0502040204020203" pitchFamily="34" charset="0"/>
                <a:cs typeface="Segoe UI" panose="020B0502040204020203" pitchFamily="34" charset="0"/>
              </a:rPr>
              <a:t>         </a:t>
            </a:r>
            <a:r>
              <a:rPr lang="en-US" smtClean="0">
                <a:solidFill>
                  <a:schemeClr val="accent1">
                    <a:lumMod val="75000"/>
                  </a:schemeClr>
                </a:solidFill>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import Pandas module for </a:t>
            </a:r>
            <a:r>
              <a:rPr lang="en-US" err="1">
                <a:solidFill>
                  <a:schemeClr val="accent1">
                    <a:lumMod val="75000"/>
                  </a:schemeClr>
                </a:solidFill>
                <a:latin typeface="+mj-lt"/>
                <a:ea typeface="Segoe UI" panose="020B0502040204020203" pitchFamily="34" charset="0"/>
                <a:cs typeface="Segoe UI" panose="020B0502040204020203" pitchFamily="34" charset="0"/>
              </a:rPr>
              <a:t>dataframe</a:t>
            </a:r>
            <a:r>
              <a:rPr lang="en-US">
                <a:solidFill>
                  <a:schemeClr val="accent1">
                    <a:lumMod val="75000"/>
                  </a:schemeClr>
                </a:solidFill>
                <a:latin typeface="+mj-lt"/>
                <a:ea typeface="Segoe UI" panose="020B0502040204020203" pitchFamily="34" charset="0"/>
                <a:cs typeface="Segoe UI" panose="020B0502040204020203" pitchFamily="34" charset="0"/>
              </a:rPr>
              <a:t> routines</a:t>
            </a:r>
          </a:p>
          <a:p>
            <a:pPr algn="l">
              <a:buClr>
                <a:schemeClr val="bg2"/>
              </a:buClr>
            </a:pPr>
            <a:r>
              <a:rPr lang="en-US" err="1">
                <a:latin typeface="+mj-lt"/>
                <a:ea typeface="Segoe UI" panose="020B0502040204020203" pitchFamily="34" charset="0"/>
                <a:cs typeface="Segoe UI" panose="020B0502040204020203" pitchFamily="34" charset="0"/>
              </a:rPr>
              <a:t>df</a:t>
            </a:r>
            <a:r>
              <a:rPr lang="en-US">
                <a:latin typeface="+mj-lt"/>
                <a:ea typeface="Segoe UI" panose="020B0502040204020203" pitchFamily="34" charset="0"/>
                <a:cs typeface="Segoe UI" panose="020B0502040204020203" pitchFamily="34" charset="0"/>
              </a:rPr>
              <a:t> = </a:t>
            </a:r>
            <a:r>
              <a:rPr lang="en-US" err="1">
                <a:latin typeface="+mj-lt"/>
                <a:ea typeface="Segoe UI" panose="020B0502040204020203" pitchFamily="34" charset="0"/>
                <a:cs typeface="Segoe UI" panose="020B0502040204020203" pitchFamily="34" charset="0"/>
              </a:rPr>
              <a:t>pd.read_csv</a:t>
            </a:r>
            <a:r>
              <a:rPr lang="en-US">
                <a:latin typeface="+mj-lt"/>
                <a:ea typeface="Segoe UI" panose="020B0502040204020203" pitchFamily="34" charset="0"/>
                <a:cs typeface="Segoe UI" panose="020B0502040204020203" pitchFamily="34" charset="0"/>
              </a:rPr>
              <a:t>("height_gpa.csv")</a:t>
            </a:r>
          </a:p>
        </p:txBody>
      </p:sp>
      <p:sp>
        <p:nvSpPr>
          <p:cNvPr id="12" name="TextBox 11"/>
          <p:cNvSpPr txBox="1"/>
          <p:nvPr/>
        </p:nvSpPr>
        <p:spPr>
          <a:xfrm>
            <a:off x="684212" y="2915485"/>
            <a:ext cx="8385048"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Attributes of the data</a:t>
            </a:r>
          </a:p>
        </p:txBody>
      </p:sp>
      <p:sp>
        <p:nvSpPr>
          <p:cNvPr id="5" name="Rectangle 4"/>
          <p:cNvSpPr/>
          <p:nvPr/>
        </p:nvSpPr>
        <p:spPr bwMode="auto">
          <a:xfrm>
            <a:off x="722312" y="3204073"/>
            <a:ext cx="8385048" cy="510806"/>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14" name="TextBox 13"/>
          <p:cNvSpPr txBox="1"/>
          <p:nvPr/>
        </p:nvSpPr>
        <p:spPr>
          <a:xfrm>
            <a:off x="766647" y="3177396"/>
            <a:ext cx="7696200"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df.index</a:t>
            </a:r>
            <a:r>
              <a:rPr lang="en-US">
                <a:latin typeface="+mj-lt"/>
                <a:ea typeface="Segoe UI" panose="020B0502040204020203" pitchFamily="34" charset="0"/>
                <a:cs typeface="Segoe UI" panose="020B0502040204020203" pitchFamily="34" charset="0"/>
              </a:rPr>
              <a:t>()                                                                        </a:t>
            </a:r>
            <a:r>
              <a:rPr lang="en-US" smtClean="0">
                <a:latin typeface="+mj-lt"/>
                <a:ea typeface="Segoe UI" panose="020B0502040204020203" pitchFamily="34" charset="0"/>
                <a:cs typeface="Segoe UI" panose="020B0502040204020203" pitchFamily="34" charset="0"/>
              </a:rPr>
              <a:t>	        </a:t>
            </a:r>
            <a:r>
              <a:rPr lang="en-US" smtClean="0">
                <a:solidFill>
                  <a:schemeClr val="accent1"/>
                </a:solidFill>
                <a:latin typeface="+mj-lt"/>
                <a:ea typeface="Segoe UI" panose="020B0502040204020203" pitchFamily="34" charset="0"/>
                <a:cs typeface="Segoe UI" panose="020B0502040204020203" pitchFamily="34" charset="0"/>
              </a:rPr>
              <a:t># </a:t>
            </a:r>
            <a:r>
              <a:rPr lang="en-US">
                <a:solidFill>
                  <a:schemeClr val="accent1"/>
                </a:solidFill>
                <a:latin typeface="+mj-lt"/>
                <a:ea typeface="Segoe UI" panose="020B0502040204020203" pitchFamily="34" charset="0"/>
                <a:cs typeface="Segoe UI" panose="020B0502040204020203" pitchFamily="34" charset="0"/>
              </a:rPr>
              <a:t>Row labels</a:t>
            </a:r>
          </a:p>
        </p:txBody>
      </p:sp>
      <p:sp>
        <p:nvSpPr>
          <p:cNvPr id="15" name="TextBox 14"/>
          <p:cNvSpPr txBox="1"/>
          <p:nvPr/>
        </p:nvSpPr>
        <p:spPr>
          <a:xfrm>
            <a:off x="766647" y="3472955"/>
            <a:ext cx="5638800"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df.columns</a:t>
            </a:r>
            <a:r>
              <a:rPr lang="en-US">
                <a:latin typeface="+mj-lt"/>
                <a:ea typeface="Segoe UI" panose="020B0502040204020203" pitchFamily="34" charset="0"/>
                <a:cs typeface="Segoe UI" panose="020B0502040204020203" pitchFamily="34" charset="0"/>
              </a:rPr>
              <a:t>()                                                                  </a:t>
            </a:r>
            <a:r>
              <a:rPr lang="en-US" smtClean="0">
                <a:latin typeface="+mj-lt"/>
                <a:ea typeface="Segoe UI" panose="020B0502040204020203" pitchFamily="34" charset="0"/>
                <a:cs typeface="Segoe UI" panose="020B0502040204020203" pitchFamily="34" charset="0"/>
              </a:rPr>
              <a:t>                  </a:t>
            </a:r>
            <a:r>
              <a:rPr lang="en-US">
                <a:solidFill>
                  <a:schemeClr val="accent1"/>
                </a:solidFill>
                <a:latin typeface="+mj-lt"/>
                <a:ea typeface="Segoe UI" panose="020B0502040204020203" pitchFamily="34" charset="0"/>
                <a:cs typeface="Segoe UI" panose="020B0502040204020203" pitchFamily="34" charset="0"/>
              </a:rPr>
              <a:t># Column labels</a:t>
            </a:r>
          </a:p>
        </p:txBody>
      </p:sp>
      <p:sp>
        <p:nvSpPr>
          <p:cNvPr id="32" name="TextBox 31"/>
          <p:cNvSpPr txBox="1"/>
          <p:nvPr/>
        </p:nvSpPr>
        <p:spPr>
          <a:xfrm>
            <a:off x="684212" y="2092113"/>
            <a:ext cx="8385048"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View the data</a:t>
            </a:r>
          </a:p>
        </p:txBody>
      </p:sp>
      <p:sp>
        <p:nvSpPr>
          <p:cNvPr id="34" name="Rectangle 33"/>
          <p:cNvSpPr/>
          <p:nvPr/>
        </p:nvSpPr>
        <p:spPr bwMode="auto">
          <a:xfrm>
            <a:off x="715281" y="2371234"/>
            <a:ext cx="8385048" cy="48288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35" name="TextBox 34"/>
          <p:cNvSpPr txBox="1"/>
          <p:nvPr/>
        </p:nvSpPr>
        <p:spPr>
          <a:xfrm>
            <a:off x="766648" y="2346113"/>
            <a:ext cx="7766165"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df.head</a:t>
            </a:r>
            <a:r>
              <a:rPr lang="en-US">
                <a:latin typeface="+mj-lt"/>
                <a:ea typeface="Segoe UI" panose="020B0502040204020203" pitchFamily="34" charset="0"/>
                <a:cs typeface="Segoe UI" panose="020B0502040204020203" pitchFamily="34" charset="0"/>
              </a:rPr>
              <a:t>(10)				</a:t>
            </a:r>
            <a:r>
              <a:rPr lang="en-US" smtClean="0">
                <a:latin typeface="+mj-lt"/>
                <a:ea typeface="Segoe UI" panose="020B0502040204020203" pitchFamily="34" charset="0"/>
                <a:cs typeface="Segoe UI" panose="020B0502040204020203" pitchFamily="34" charset="0"/>
              </a:rPr>
              <a:t>        </a:t>
            </a:r>
            <a:r>
              <a:rPr lang="en-US" smtClean="0">
                <a:solidFill>
                  <a:schemeClr val="accent1">
                    <a:lumMod val="75000"/>
                  </a:schemeClr>
                </a:solidFill>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Displays the top 10 records</a:t>
            </a:r>
          </a:p>
        </p:txBody>
      </p:sp>
      <p:sp>
        <p:nvSpPr>
          <p:cNvPr id="36" name="TextBox 35"/>
          <p:cNvSpPr txBox="1"/>
          <p:nvPr/>
        </p:nvSpPr>
        <p:spPr>
          <a:xfrm>
            <a:off x="766646" y="2600115"/>
            <a:ext cx="6318366"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df.tail</a:t>
            </a:r>
            <a:r>
              <a:rPr lang="en-US">
                <a:latin typeface="+mj-lt"/>
                <a:ea typeface="Segoe UI" panose="020B0502040204020203" pitchFamily="34" charset="0"/>
                <a:cs typeface="Segoe UI" panose="020B0502040204020203" pitchFamily="34" charset="0"/>
              </a:rPr>
              <a:t>(10)				</a:t>
            </a:r>
            <a:r>
              <a:rPr lang="en-US" smtClean="0">
                <a:latin typeface="+mj-lt"/>
                <a:ea typeface="Segoe UI" panose="020B0502040204020203" pitchFamily="34" charset="0"/>
                <a:cs typeface="Segoe UI" panose="020B0502040204020203" pitchFamily="34" charset="0"/>
              </a:rPr>
              <a:t>        </a:t>
            </a:r>
            <a:r>
              <a:rPr lang="en-US" smtClean="0">
                <a:solidFill>
                  <a:schemeClr val="accent1">
                    <a:lumMod val="75000"/>
                  </a:schemeClr>
                </a:solidFill>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Displays bottom 10 records</a:t>
            </a:r>
          </a:p>
        </p:txBody>
      </p:sp>
      <p:sp>
        <p:nvSpPr>
          <p:cNvPr id="38" name="TextBox 37"/>
          <p:cNvSpPr txBox="1"/>
          <p:nvPr/>
        </p:nvSpPr>
        <p:spPr>
          <a:xfrm>
            <a:off x="684212" y="3810000"/>
            <a:ext cx="8385048"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Summary statistics of the data</a:t>
            </a:r>
          </a:p>
        </p:txBody>
      </p:sp>
      <p:sp>
        <p:nvSpPr>
          <p:cNvPr id="40" name="Rectangle 39"/>
          <p:cNvSpPr/>
          <p:nvPr/>
        </p:nvSpPr>
        <p:spPr bwMode="auto">
          <a:xfrm>
            <a:off x="722312" y="4079885"/>
            <a:ext cx="8385048" cy="28112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41" name="TextBox 40"/>
          <p:cNvSpPr txBox="1"/>
          <p:nvPr/>
        </p:nvSpPr>
        <p:spPr>
          <a:xfrm>
            <a:off x="766647" y="4064634"/>
            <a:ext cx="8114089"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df.describe</a:t>
            </a:r>
            <a:r>
              <a:rPr lang="en-US">
                <a:latin typeface="+mj-lt"/>
                <a:ea typeface="Segoe UI" panose="020B0502040204020203" pitchFamily="34" charset="0"/>
                <a:cs typeface="Segoe UI" panose="020B0502040204020203" pitchFamily="34" charset="0"/>
              </a:rPr>
              <a:t>()				</a:t>
            </a:r>
            <a:r>
              <a:rPr lang="en-US" smtClean="0">
                <a:latin typeface="+mj-lt"/>
                <a:ea typeface="Segoe UI" panose="020B0502040204020203" pitchFamily="34" charset="0"/>
                <a:cs typeface="Segoe UI" panose="020B0502040204020203" pitchFamily="34" charset="0"/>
              </a:rPr>
              <a:t>        </a:t>
            </a:r>
            <a:r>
              <a:rPr lang="en-US" smtClean="0">
                <a:solidFill>
                  <a:schemeClr val="accent1">
                    <a:lumMod val="75000"/>
                  </a:schemeClr>
                </a:solidFill>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Summary statistics like min, max, mean etc., for columns</a:t>
            </a:r>
          </a:p>
        </p:txBody>
      </p:sp>
      <p:sp>
        <p:nvSpPr>
          <p:cNvPr id="44" name="TextBox 43"/>
          <p:cNvSpPr txBox="1"/>
          <p:nvPr/>
        </p:nvSpPr>
        <p:spPr>
          <a:xfrm>
            <a:off x="684212" y="4549633"/>
            <a:ext cx="8385048"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Count of Non Null values</a:t>
            </a:r>
          </a:p>
        </p:txBody>
      </p:sp>
      <p:sp>
        <p:nvSpPr>
          <p:cNvPr id="46" name="Rectangle 45"/>
          <p:cNvSpPr/>
          <p:nvPr/>
        </p:nvSpPr>
        <p:spPr bwMode="auto">
          <a:xfrm>
            <a:off x="722312" y="4812366"/>
            <a:ext cx="8385048" cy="340161"/>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47" name="TextBox 46"/>
          <p:cNvSpPr txBox="1"/>
          <p:nvPr/>
        </p:nvSpPr>
        <p:spPr>
          <a:xfrm>
            <a:off x="766647" y="4826633"/>
            <a:ext cx="7696200"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df.count</a:t>
            </a:r>
            <a:r>
              <a:rPr lang="en-US">
                <a:latin typeface="+mj-lt"/>
                <a:ea typeface="Segoe UI" panose="020B0502040204020203" pitchFamily="34" charset="0"/>
                <a:cs typeface="Segoe UI" panose="020B0502040204020203" pitchFamily="34" charset="0"/>
              </a:rPr>
              <a:t>()				</a:t>
            </a:r>
            <a:r>
              <a:rPr lang="en-US" smtClean="0">
                <a:latin typeface="+mj-lt"/>
                <a:ea typeface="Segoe UI" panose="020B0502040204020203" pitchFamily="34" charset="0"/>
                <a:cs typeface="Segoe UI" panose="020B0502040204020203" pitchFamily="34" charset="0"/>
              </a:rPr>
              <a:t>        </a:t>
            </a:r>
            <a:r>
              <a:rPr lang="en-US" smtClean="0">
                <a:solidFill>
                  <a:schemeClr val="accent1">
                    <a:lumMod val="75000"/>
                  </a:schemeClr>
                </a:solidFill>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Prints out count of non null records</a:t>
            </a:r>
          </a:p>
        </p:txBody>
      </p:sp>
      <p:sp>
        <p:nvSpPr>
          <p:cNvPr id="54" name="TextBox 53"/>
          <p:cNvSpPr txBox="1"/>
          <p:nvPr/>
        </p:nvSpPr>
        <p:spPr>
          <a:xfrm>
            <a:off x="684212" y="5197335"/>
            <a:ext cx="8385048" cy="274320"/>
          </a:xfrm>
          <a:prstGeom prst="rect">
            <a:avLst/>
          </a:prstGeom>
          <a:noFill/>
        </p:spPr>
        <p:txBody>
          <a:bodyPr wrap="square" rtlCol="0">
            <a:spAutoFit/>
          </a:bodyPr>
          <a:lstStyle/>
          <a:p>
            <a:pPr algn="l">
              <a:buClr>
                <a:schemeClr val="bg2"/>
              </a:buClr>
            </a:pPr>
            <a:r>
              <a:rPr lang="en-US" sz="1200" b="1">
                <a:latin typeface="+mj-lt"/>
                <a:ea typeface="Segoe UI" panose="020B0502040204020203" pitchFamily="34" charset="0"/>
                <a:cs typeface="Segoe UI" panose="020B0502040204020203" pitchFamily="34" charset="0"/>
              </a:rPr>
              <a:t>Selection &amp; Dropping </a:t>
            </a:r>
          </a:p>
        </p:txBody>
      </p:sp>
      <p:sp>
        <p:nvSpPr>
          <p:cNvPr id="56" name="Rectangle 55"/>
          <p:cNvSpPr/>
          <p:nvPr/>
        </p:nvSpPr>
        <p:spPr bwMode="auto">
          <a:xfrm>
            <a:off x="722312" y="5474335"/>
            <a:ext cx="8385048" cy="863643"/>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57" name="TextBox 56"/>
          <p:cNvSpPr txBox="1"/>
          <p:nvPr/>
        </p:nvSpPr>
        <p:spPr>
          <a:xfrm>
            <a:off x="766647" y="5501293"/>
            <a:ext cx="7696200"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a:t>
            </a:r>
            <a:r>
              <a:rPr lang="en-US">
                <a:latin typeface="+mj-lt"/>
                <a:ea typeface="Segoe UI" panose="020B0502040204020203" pitchFamily="34" charset="0"/>
                <a:cs typeface="Segoe UI" panose="020B0502040204020203" pitchFamily="34" charset="0"/>
              </a:rPr>
              <a:t>[‘d’]				</a:t>
            </a:r>
            <a:r>
              <a:rPr lang="en-US" smtClean="0">
                <a:latin typeface="+mj-lt"/>
                <a:ea typeface="Segoe UI" panose="020B0502040204020203" pitchFamily="34" charset="0"/>
                <a:cs typeface="Segoe UI" panose="020B0502040204020203" pitchFamily="34" charset="0"/>
              </a:rPr>
              <a:t>        </a:t>
            </a:r>
            <a:r>
              <a:rPr lang="en-US" smtClean="0">
                <a:solidFill>
                  <a:schemeClr val="accent1">
                    <a:lumMod val="75000"/>
                  </a:schemeClr>
                </a:solidFill>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Selecting by using Column labels</a:t>
            </a:r>
          </a:p>
        </p:txBody>
      </p:sp>
      <p:sp>
        <p:nvSpPr>
          <p:cNvPr id="58" name="TextBox 57"/>
          <p:cNvSpPr txBox="1"/>
          <p:nvPr/>
        </p:nvSpPr>
        <p:spPr>
          <a:xfrm>
            <a:off x="766646" y="5796852"/>
            <a:ext cx="6927965"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a:t>
            </a:r>
            <a:r>
              <a:rPr lang="en-US">
                <a:latin typeface="+mj-lt"/>
                <a:ea typeface="Segoe UI" panose="020B0502040204020203" pitchFamily="34" charset="0"/>
                <a:cs typeface="Segoe UI" panose="020B0502040204020203" pitchFamily="34" charset="0"/>
              </a:rPr>
              <a:t>[1:3]				</a:t>
            </a:r>
            <a:r>
              <a:rPr lang="en-US" smtClean="0">
                <a:latin typeface="+mj-lt"/>
                <a:ea typeface="Segoe UI" panose="020B0502040204020203" pitchFamily="34" charset="0"/>
                <a:cs typeface="Segoe UI" panose="020B0502040204020203" pitchFamily="34" charset="0"/>
              </a:rPr>
              <a:t>        </a:t>
            </a:r>
            <a:r>
              <a:rPr lang="en-US" smtClean="0">
                <a:solidFill>
                  <a:schemeClr val="accent1">
                    <a:lumMod val="75000"/>
                  </a:schemeClr>
                </a:solidFill>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Selection by Row labels</a:t>
            </a:r>
          </a:p>
        </p:txBody>
      </p:sp>
      <p:sp>
        <p:nvSpPr>
          <p:cNvPr id="61" name="TextBox 60"/>
          <p:cNvSpPr txBox="1"/>
          <p:nvPr/>
        </p:nvSpPr>
        <p:spPr>
          <a:xfrm>
            <a:off x="766647" y="6092410"/>
            <a:ext cx="7080365"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df.drop</a:t>
            </a:r>
            <a:r>
              <a:rPr lang="en-US">
                <a:latin typeface="+mj-lt"/>
                <a:ea typeface="Segoe UI" panose="020B0502040204020203" pitchFamily="34" charset="0"/>
                <a:cs typeface="Segoe UI" panose="020B0502040204020203" pitchFamily="34" charset="0"/>
              </a:rPr>
              <a:t>[‘d’, axis = 1, </a:t>
            </a:r>
            <a:r>
              <a:rPr lang="en-US" err="1">
                <a:latin typeface="+mj-lt"/>
                <a:ea typeface="Segoe UI" panose="020B0502040204020203" pitchFamily="34" charset="0"/>
                <a:cs typeface="Segoe UI" panose="020B0502040204020203" pitchFamily="34" charset="0"/>
              </a:rPr>
              <a:t>inplace</a:t>
            </a:r>
            <a:r>
              <a:rPr lang="en-US">
                <a:latin typeface="+mj-lt"/>
                <a:ea typeface="Segoe UI" panose="020B0502040204020203" pitchFamily="34" charset="0"/>
                <a:cs typeface="Segoe UI" panose="020B0502040204020203" pitchFamily="34" charset="0"/>
              </a:rPr>
              <a:t> = True)		</a:t>
            </a:r>
            <a:r>
              <a:rPr lang="en-US" smtClean="0">
                <a:latin typeface="+mj-lt"/>
                <a:ea typeface="Segoe UI" panose="020B0502040204020203" pitchFamily="34" charset="0"/>
                <a:cs typeface="Segoe UI" panose="020B0502040204020203" pitchFamily="34" charset="0"/>
              </a:rPr>
              <a:t>        </a:t>
            </a:r>
            <a:r>
              <a:rPr lang="en-US" smtClean="0">
                <a:solidFill>
                  <a:schemeClr val="accent1">
                    <a:lumMod val="75000"/>
                  </a:schemeClr>
                </a:solidFill>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in place specifies to replace original data</a:t>
            </a:r>
          </a:p>
        </p:txBody>
      </p:sp>
      <p:sp>
        <p:nvSpPr>
          <p:cNvPr id="28" name="TextBox 27"/>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Python Data Science</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pPr>
              <a:defRPr/>
            </a:pPr>
            <a:fld id="{F351E748-48EB-45E4-9260-AF8FE4A8C1D4}" type="slidenum">
              <a:rPr lang="en-US" smtClean="0"/>
              <a:pPr>
                <a:defRPr/>
              </a:pPr>
              <a:t>29</a:t>
            </a:fld>
            <a:endParaRPr lang="en-US"/>
          </a:p>
        </p:txBody>
      </p:sp>
    </p:spTree>
    <p:extLst>
      <p:ext uri="{BB962C8B-B14F-4D97-AF65-F5344CB8AC3E}">
        <p14:creationId xmlns:p14="http://schemas.microsoft.com/office/powerpoint/2010/main" val="285411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712" y="152400"/>
            <a:ext cx="7344595" cy="808038"/>
          </a:xfrm>
        </p:spPr>
        <p:txBody>
          <a:bodyPr/>
          <a:lstStyle/>
          <a:p>
            <a:r>
              <a:rPr lang="en-US">
                <a:ea typeface="Segoe UI" panose="020B0502040204020203" pitchFamily="34" charset="0"/>
                <a:cs typeface="Segoe UI" panose="020B0502040204020203" pitchFamily="34" charset="0"/>
              </a:rPr>
              <a:t>Aggregating &amp; Transforming </a:t>
            </a:r>
            <a:r>
              <a:rPr lang="en-US" smtClean="0">
                <a:ea typeface="Segoe UI" panose="020B0502040204020203" pitchFamily="34" charset="0"/>
                <a:cs typeface="Segoe UI" panose="020B0502040204020203" pitchFamily="34" charset="0"/>
              </a:rPr>
              <a:t>Data</a:t>
            </a:r>
            <a:endParaRPr lang="en-US"/>
          </a:p>
        </p:txBody>
      </p:sp>
      <p:sp>
        <p:nvSpPr>
          <p:cNvPr id="16" name="TextBox 15"/>
          <p:cNvSpPr txBox="1"/>
          <p:nvPr/>
        </p:nvSpPr>
        <p:spPr>
          <a:xfrm>
            <a:off x="379412" y="0"/>
            <a:ext cx="2743200" cy="261610"/>
          </a:xfrm>
          <a:prstGeom prst="rect">
            <a:avLst/>
          </a:prstGeom>
          <a:noFill/>
        </p:spPr>
        <p:txBody>
          <a:bodyPr wrap="square" rtlCol="0">
            <a:spAutoFit/>
          </a:bodyPr>
          <a:lstStyle/>
          <a:p>
            <a:pPr algn="l"/>
            <a:endParaRPr lang="en-US">
              <a:latin typeface="+mj-lt"/>
            </a:endParaRPr>
          </a:p>
        </p:txBody>
      </p:sp>
      <p:grpSp>
        <p:nvGrpSpPr>
          <p:cNvPr id="26" name="Group 25"/>
          <p:cNvGrpSpPr/>
          <p:nvPr/>
        </p:nvGrpSpPr>
        <p:grpSpPr>
          <a:xfrm>
            <a:off x="670151" y="1457748"/>
            <a:ext cx="8472261" cy="580613"/>
            <a:chOff x="217587" y="819531"/>
            <a:chExt cx="8472261" cy="580613"/>
          </a:xfrm>
        </p:grpSpPr>
        <p:sp>
          <p:nvSpPr>
            <p:cNvPr id="7" name="TextBox 6"/>
            <p:cNvSpPr txBox="1"/>
            <p:nvPr/>
          </p:nvSpPr>
          <p:spPr>
            <a:xfrm>
              <a:off x="217587" y="819531"/>
              <a:ext cx="8385048" cy="274320"/>
            </a:xfrm>
            <a:prstGeom prst="rect">
              <a:avLst/>
            </a:prstGeom>
            <a:noFill/>
          </p:spPr>
          <p:txBody>
            <a:bodyPr wrap="square" rtlCol="0">
              <a:spAutoFit/>
            </a:bodyPr>
            <a:lstStyle/>
            <a:p>
              <a:pPr marL="171450" indent="-171450" algn="l">
                <a:buClr>
                  <a:schemeClr val="bg2"/>
                </a:buClr>
                <a:buFont typeface="Arial" panose="020B0604020202020204" pitchFamily="34" charset="0"/>
                <a:buChar char="•"/>
              </a:pPr>
              <a:r>
                <a:rPr lang="en-US" sz="1200" b="1">
                  <a:latin typeface="+mj-lt"/>
                  <a:ea typeface="Segoe UI" panose="020B0502040204020203" pitchFamily="34" charset="0"/>
                  <a:cs typeface="Segoe UI" panose="020B0502040204020203" pitchFamily="34" charset="0"/>
                </a:rPr>
                <a:t>Check for missing values</a:t>
              </a:r>
            </a:p>
          </p:txBody>
        </p:sp>
        <p:sp>
          <p:nvSpPr>
            <p:cNvPr id="9" name="TextBox 8"/>
            <p:cNvSpPr txBox="1"/>
            <p:nvPr/>
          </p:nvSpPr>
          <p:spPr>
            <a:xfrm>
              <a:off x="304800" y="1138534"/>
              <a:ext cx="8385048" cy="261610"/>
            </a:xfrm>
            <a:prstGeom prst="rect">
              <a:avLst/>
            </a:prstGeom>
            <a:solidFill>
              <a:schemeClr val="bg1">
                <a:lumMod val="95000"/>
              </a:schemeClr>
            </a:solidFill>
            <a:ln>
              <a:solidFill>
                <a:schemeClr val="tx1"/>
              </a:solidFill>
            </a:ln>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df.isnull</a:t>
              </a:r>
              <a:r>
                <a:rPr lang="en-US">
                  <a:latin typeface="+mj-lt"/>
                  <a:ea typeface="Segoe UI" panose="020B0502040204020203" pitchFamily="34" charset="0"/>
                  <a:cs typeface="Segoe UI" panose="020B0502040204020203" pitchFamily="34" charset="0"/>
                </a:rPr>
                <a:t>()				    </a:t>
              </a:r>
              <a:r>
                <a:rPr lang="en-US" smtClean="0">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 Checking for the missing values in Data</a:t>
              </a:r>
            </a:p>
          </p:txBody>
        </p:sp>
      </p:grpSp>
      <p:grpSp>
        <p:nvGrpSpPr>
          <p:cNvPr id="24" name="Group 23"/>
          <p:cNvGrpSpPr/>
          <p:nvPr/>
        </p:nvGrpSpPr>
        <p:grpSpPr>
          <a:xfrm>
            <a:off x="682625" y="2935340"/>
            <a:ext cx="8459788" cy="565265"/>
            <a:chOff x="230060" y="2297124"/>
            <a:chExt cx="8459788" cy="565265"/>
          </a:xfrm>
        </p:grpSpPr>
        <p:sp>
          <p:nvSpPr>
            <p:cNvPr id="12" name="TextBox 11"/>
            <p:cNvSpPr txBox="1"/>
            <p:nvPr/>
          </p:nvSpPr>
          <p:spPr>
            <a:xfrm>
              <a:off x="230060" y="2297124"/>
              <a:ext cx="8385048" cy="274320"/>
            </a:xfrm>
            <a:prstGeom prst="rect">
              <a:avLst/>
            </a:prstGeom>
            <a:noFill/>
          </p:spPr>
          <p:txBody>
            <a:bodyPr wrap="square" rtlCol="0">
              <a:spAutoFit/>
            </a:bodyPr>
            <a:lstStyle/>
            <a:p>
              <a:pPr marL="171450" indent="-171450" algn="l">
                <a:buClr>
                  <a:schemeClr val="bg2"/>
                </a:buClr>
                <a:buFont typeface="Arial" panose="020B0604020202020204" pitchFamily="34" charset="0"/>
                <a:buChar char="•"/>
              </a:pPr>
              <a:r>
                <a:rPr lang="en-US" sz="1200" b="1">
                  <a:latin typeface="+mj-lt"/>
                  <a:ea typeface="Segoe UI" panose="020B0502040204020203" pitchFamily="34" charset="0"/>
                  <a:cs typeface="Segoe UI" panose="020B0502040204020203" pitchFamily="34" charset="0"/>
                </a:rPr>
                <a:t>Merging the Dataframes</a:t>
              </a:r>
            </a:p>
          </p:txBody>
        </p:sp>
        <p:sp>
          <p:nvSpPr>
            <p:cNvPr id="5" name="Rectangle 4"/>
            <p:cNvSpPr/>
            <p:nvPr/>
          </p:nvSpPr>
          <p:spPr bwMode="auto">
            <a:xfrm>
              <a:off x="304800" y="2571444"/>
              <a:ext cx="8385048" cy="29094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14" name="TextBox 13"/>
            <p:cNvSpPr txBox="1"/>
            <p:nvPr/>
          </p:nvSpPr>
          <p:spPr>
            <a:xfrm>
              <a:off x="304799" y="2564368"/>
              <a:ext cx="7766165"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pd.merge</a:t>
              </a:r>
              <a:r>
                <a:rPr lang="en-US">
                  <a:latin typeface="+mj-lt"/>
                  <a:ea typeface="Segoe UI" panose="020B0502040204020203" pitchFamily="34" charset="0"/>
                  <a:cs typeface="Segoe UI" panose="020B0502040204020203" pitchFamily="34" charset="0"/>
                </a:rPr>
                <a:t>(</a:t>
              </a:r>
              <a:r>
                <a:rPr lang="en-US" err="1">
                  <a:latin typeface="+mj-lt"/>
                  <a:ea typeface="Segoe UI" panose="020B0502040204020203" pitchFamily="34" charset="0"/>
                  <a:cs typeface="Segoe UI" panose="020B0502040204020203" pitchFamily="34" charset="0"/>
                </a:rPr>
                <a:t>df</a:t>
              </a:r>
              <a:r>
                <a:rPr lang="en-US">
                  <a:latin typeface="+mj-lt"/>
                  <a:ea typeface="Segoe UI" panose="020B0502040204020203" pitchFamily="34" charset="0"/>
                  <a:cs typeface="Segoe UI" panose="020B0502040204020203" pitchFamily="34" charset="0"/>
                </a:rPr>
                <a:t>, </a:t>
              </a:r>
              <a:r>
                <a:rPr lang="en-US" err="1">
                  <a:latin typeface="+mj-lt"/>
                  <a:ea typeface="Segoe UI" panose="020B0502040204020203" pitchFamily="34" charset="0"/>
                  <a:cs typeface="Segoe UI" panose="020B0502040204020203" pitchFamily="34" charset="0"/>
                </a:rPr>
                <a:t>df</a:t>
              </a:r>
              <a:r>
                <a:rPr lang="en-US">
                  <a:latin typeface="+mj-lt"/>
                  <a:ea typeface="Segoe UI" panose="020B0502040204020203" pitchFamily="34" charset="0"/>
                  <a:cs typeface="Segoe UI" panose="020B0502040204020203" pitchFamily="34" charset="0"/>
                </a:rPr>
                <a:t>, how='inner', </a:t>
              </a:r>
              <a:r>
                <a:rPr lang="en-US" err="1">
                  <a:latin typeface="+mj-lt"/>
                  <a:ea typeface="Segoe UI" panose="020B0502040204020203" pitchFamily="34" charset="0"/>
                  <a:cs typeface="Segoe UI" panose="020B0502040204020203" pitchFamily="34" charset="0"/>
                </a:rPr>
                <a:t>left_on</a:t>
              </a:r>
              <a:r>
                <a:rPr lang="en-US">
                  <a:latin typeface="+mj-lt"/>
                  <a:ea typeface="Segoe UI" panose="020B0502040204020203" pitchFamily="34" charset="0"/>
                  <a:cs typeface="Segoe UI" panose="020B0502040204020203" pitchFamily="34" charset="0"/>
                </a:rPr>
                <a:t> = [‘d'], </a:t>
              </a:r>
              <a:r>
                <a:rPr lang="en-US" err="1">
                  <a:latin typeface="+mj-lt"/>
                  <a:ea typeface="Segoe UI" panose="020B0502040204020203" pitchFamily="34" charset="0"/>
                  <a:cs typeface="Segoe UI" panose="020B0502040204020203" pitchFamily="34" charset="0"/>
                </a:rPr>
                <a:t>right_on</a:t>
              </a:r>
              <a:r>
                <a:rPr lang="en-US">
                  <a:latin typeface="+mj-lt"/>
                  <a:ea typeface="Segoe UI" panose="020B0502040204020203" pitchFamily="34" charset="0"/>
                  <a:cs typeface="Segoe UI" panose="020B0502040204020203" pitchFamily="34" charset="0"/>
                </a:rPr>
                <a:t> = [‘d</a:t>
              </a:r>
              <a:r>
                <a:rPr lang="en-US" smtClean="0">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 Merging Datasets</a:t>
              </a:r>
            </a:p>
          </p:txBody>
        </p:sp>
      </p:grpSp>
      <p:grpSp>
        <p:nvGrpSpPr>
          <p:cNvPr id="25" name="Group 24"/>
          <p:cNvGrpSpPr/>
          <p:nvPr/>
        </p:nvGrpSpPr>
        <p:grpSpPr>
          <a:xfrm>
            <a:off x="684213" y="2162216"/>
            <a:ext cx="8458199" cy="612526"/>
            <a:chOff x="231649" y="1524000"/>
            <a:chExt cx="8458199" cy="612526"/>
          </a:xfrm>
        </p:grpSpPr>
        <p:sp>
          <p:nvSpPr>
            <p:cNvPr id="32" name="TextBox 31"/>
            <p:cNvSpPr txBox="1"/>
            <p:nvPr/>
          </p:nvSpPr>
          <p:spPr>
            <a:xfrm>
              <a:off x="231649" y="1524000"/>
              <a:ext cx="8385048" cy="274320"/>
            </a:xfrm>
            <a:prstGeom prst="rect">
              <a:avLst/>
            </a:prstGeom>
            <a:noFill/>
          </p:spPr>
          <p:txBody>
            <a:bodyPr wrap="square" rtlCol="0">
              <a:spAutoFit/>
            </a:bodyPr>
            <a:lstStyle/>
            <a:p>
              <a:pPr marL="171450" indent="-171450" algn="l">
                <a:buClr>
                  <a:schemeClr val="bg2"/>
                </a:buClr>
                <a:buFont typeface="Arial" panose="020B0604020202020204" pitchFamily="34" charset="0"/>
                <a:buChar char="•"/>
              </a:pPr>
              <a:r>
                <a:rPr lang="en-US" sz="1200" b="1">
                  <a:latin typeface="+mj-lt"/>
                  <a:ea typeface="Segoe UI" panose="020B0502040204020203" pitchFamily="34" charset="0"/>
                  <a:cs typeface="Segoe UI" panose="020B0502040204020203" pitchFamily="34" charset="0"/>
                </a:rPr>
                <a:t>Filtering Data</a:t>
              </a:r>
            </a:p>
          </p:txBody>
        </p:sp>
        <p:sp>
          <p:nvSpPr>
            <p:cNvPr id="34" name="Rectangle 33"/>
            <p:cNvSpPr/>
            <p:nvPr/>
          </p:nvSpPr>
          <p:spPr bwMode="auto">
            <a:xfrm>
              <a:off x="304800" y="1845581"/>
              <a:ext cx="8385048" cy="29094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35" name="TextBox 34"/>
            <p:cNvSpPr txBox="1"/>
            <p:nvPr/>
          </p:nvSpPr>
          <p:spPr>
            <a:xfrm>
              <a:off x="304800" y="1840351"/>
              <a:ext cx="7766165"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a:t>
              </a:r>
              <a:r>
                <a:rPr lang="en-US">
                  <a:latin typeface="+mj-lt"/>
                  <a:ea typeface="Segoe UI" panose="020B0502040204020203" pitchFamily="34" charset="0"/>
                  <a:cs typeface="Segoe UI" panose="020B0502040204020203" pitchFamily="34" charset="0"/>
                </a:rPr>
                <a:t>[</a:t>
              </a:r>
              <a:r>
                <a:rPr lang="en-US" err="1">
                  <a:latin typeface="+mj-lt"/>
                  <a:ea typeface="Segoe UI" panose="020B0502040204020203" pitchFamily="34" charset="0"/>
                  <a:cs typeface="Segoe UI" panose="020B0502040204020203" pitchFamily="34" charset="0"/>
                </a:rPr>
                <a:t>df</a:t>
              </a:r>
              <a:r>
                <a:rPr lang="en-US">
                  <a:latin typeface="+mj-lt"/>
                  <a:ea typeface="Segoe UI" panose="020B0502040204020203" pitchFamily="34" charset="0"/>
                  <a:cs typeface="Segoe UI" panose="020B0502040204020203" pitchFamily="34" charset="0"/>
                </a:rPr>
                <a:t>[‘d’]  &gt;.01]			</a:t>
              </a:r>
              <a:r>
                <a:rPr lang="en-US" smtClean="0">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 Filtering Data using conditions</a:t>
              </a:r>
            </a:p>
          </p:txBody>
        </p:sp>
      </p:grpSp>
      <p:grpSp>
        <p:nvGrpSpPr>
          <p:cNvPr id="23" name="Group 22"/>
          <p:cNvGrpSpPr/>
          <p:nvPr/>
        </p:nvGrpSpPr>
        <p:grpSpPr>
          <a:xfrm>
            <a:off x="682625" y="3620283"/>
            <a:ext cx="8459787" cy="602021"/>
            <a:chOff x="230061" y="2982066"/>
            <a:chExt cx="8459787" cy="602021"/>
          </a:xfrm>
        </p:grpSpPr>
        <p:sp>
          <p:nvSpPr>
            <p:cNvPr id="44" name="TextBox 43"/>
            <p:cNvSpPr txBox="1"/>
            <p:nvPr/>
          </p:nvSpPr>
          <p:spPr>
            <a:xfrm>
              <a:off x="230061" y="2982066"/>
              <a:ext cx="8385048" cy="274320"/>
            </a:xfrm>
            <a:prstGeom prst="rect">
              <a:avLst/>
            </a:prstGeom>
            <a:noFill/>
          </p:spPr>
          <p:txBody>
            <a:bodyPr wrap="square" rtlCol="0">
              <a:spAutoFit/>
            </a:bodyPr>
            <a:lstStyle/>
            <a:p>
              <a:pPr marL="171450" indent="-171450" algn="l">
                <a:buClr>
                  <a:schemeClr val="bg2"/>
                </a:buClr>
                <a:buFont typeface="Arial" panose="020B0604020202020204" pitchFamily="34" charset="0"/>
                <a:buChar char="•"/>
              </a:pPr>
              <a:r>
                <a:rPr lang="en-US" sz="1200" b="1">
                  <a:latin typeface="+mj-lt"/>
                  <a:ea typeface="Segoe UI" panose="020B0502040204020203" pitchFamily="34" charset="0"/>
                  <a:cs typeface="Segoe UI" panose="020B0502040204020203" pitchFamily="34" charset="0"/>
                </a:rPr>
                <a:t>Group By</a:t>
              </a:r>
            </a:p>
          </p:txBody>
        </p:sp>
        <p:sp>
          <p:nvSpPr>
            <p:cNvPr id="46" name="Rectangle 45"/>
            <p:cNvSpPr/>
            <p:nvPr/>
          </p:nvSpPr>
          <p:spPr bwMode="auto">
            <a:xfrm>
              <a:off x="304800" y="3293142"/>
              <a:ext cx="8385048" cy="29094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47" name="TextBox 46"/>
            <p:cNvSpPr txBox="1"/>
            <p:nvPr/>
          </p:nvSpPr>
          <p:spPr>
            <a:xfrm>
              <a:off x="304800" y="3297281"/>
              <a:ext cx="7766164"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df.groupby</a:t>
              </a:r>
              <a:r>
                <a:rPr lang="en-US">
                  <a:latin typeface="+mj-lt"/>
                  <a:ea typeface="Segoe UI" panose="020B0502040204020203" pitchFamily="34" charset="0"/>
                  <a:cs typeface="Segoe UI" panose="020B0502040204020203" pitchFamily="34" charset="0"/>
                </a:rPr>
                <a:t>(‘d’).sum()			 </a:t>
              </a:r>
              <a:r>
                <a:rPr lang="en-US" smtClean="0">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 Grouping and Aggregating the columns</a:t>
              </a:r>
            </a:p>
          </p:txBody>
        </p:sp>
      </p:grpSp>
      <p:grpSp>
        <p:nvGrpSpPr>
          <p:cNvPr id="20" name="Group 19"/>
          <p:cNvGrpSpPr/>
          <p:nvPr/>
        </p:nvGrpSpPr>
        <p:grpSpPr>
          <a:xfrm>
            <a:off x="715282" y="5709585"/>
            <a:ext cx="8427130" cy="538815"/>
            <a:chOff x="262718" y="5269488"/>
            <a:chExt cx="8427130" cy="538815"/>
          </a:xfrm>
        </p:grpSpPr>
        <p:sp>
          <p:nvSpPr>
            <p:cNvPr id="38" name="TextBox 37"/>
            <p:cNvSpPr txBox="1"/>
            <p:nvPr/>
          </p:nvSpPr>
          <p:spPr>
            <a:xfrm>
              <a:off x="262718" y="5269488"/>
              <a:ext cx="8385048" cy="274320"/>
            </a:xfrm>
            <a:prstGeom prst="rect">
              <a:avLst/>
            </a:prstGeom>
            <a:noFill/>
          </p:spPr>
          <p:txBody>
            <a:bodyPr wrap="square" rtlCol="0">
              <a:spAutoFit/>
            </a:bodyPr>
            <a:lstStyle/>
            <a:p>
              <a:pPr marL="171450" indent="-171450" algn="l">
                <a:buClr>
                  <a:schemeClr val="bg2"/>
                </a:buClr>
                <a:buFont typeface="Arial" panose="020B0604020202020204" pitchFamily="34" charset="0"/>
                <a:buChar char="•"/>
              </a:pPr>
              <a:r>
                <a:rPr lang="en-US" sz="1200" b="1">
                  <a:latin typeface="+mj-lt"/>
                  <a:ea typeface="Segoe UI" panose="020B0502040204020203" pitchFamily="34" charset="0"/>
                  <a:cs typeface="Segoe UI" panose="020B0502040204020203" pitchFamily="34" charset="0"/>
                </a:rPr>
                <a:t>Exporting the files</a:t>
              </a:r>
            </a:p>
          </p:txBody>
        </p:sp>
        <p:sp>
          <p:nvSpPr>
            <p:cNvPr id="40" name="Rectangle 39"/>
            <p:cNvSpPr/>
            <p:nvPr/>
          </p:nvSpPr>
          <p:spPr bwMode="auto">
            <a:xfrm>
              <a:off x="304800" y="5543808"/>
              <a:ext cx="8385048" cy="26449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41" name="TextBox 40"/>
            <p:cNvSpPr txBox="1"/>
            <p:nvPr/>
          </p:nvSpPr>
          <p:spPr>
            <a:xfrm>
              <a:off x="304800" y="5516880"/>
              <a:ext cx="7696200"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df.to_csv</a:t>
              </a:r>
              <a:r>
                <a:rPr lang="en-US">
                  <a:latin typeface="+mj-lt"/>
                  <a:ea typeface="Segoe UI" panose="020B0502040204020203" pitchFamily="34" charset="0"/>
                  <a:cs typeface="Segoe UI" panose="020B0502040204020203" pitchFamily="34" charset="0"/>
                </a:rPr>
                <a:t>(‘mydata.csv’)                                                      </a:t>
              </a:r>
              <a:r>
                <a:rPr lang="en-US" smtClean="0">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 Exporting the results as csv files</a:t>
              </a:r>
            </a:p>
          </p:txBody>
        </p:sp>
      </p:grpSp>
      <p:grpSp>
        <p:nvGrpSpPr>
          <p:cNvPr id="22" name="Group 21"/>
          <p:cNvGrpSpPr/>
          <p:nvPr/>
        </p:nvGrpSpPr>
        <p:grpSpPr>
          <a:xfrm>
            <a:off x="684213" y="4295816"/>
            <a:ext cx="8458199" cy="599062"/>
            <a:chOff x="231649" y="3657600"/>
            <a:chExt cx="8458199" cy="599062"/>
          </a:xfrm>
        </p:grpSpPr>
        <p:sp>
          <p:nvSpPr>
            <p:cNvPr id="29" name="TextBox 28"/>
            <p:cNvSpPr txBox="1"/>
            <p:nvPr/>
          </p:nvSpPr>
          <p:spPr>
            <a:xfrm>
              <a:off x="231649" y="3657600"/>
              <a:ext cx="8385048" cy="274320"/>
            </a:xfrm>
            <a:prstGeom prst="rect">
              <a:avLst/>
            </a:prstGeom>
            <a:noFill/>
          </p:spPr>
          <p:txBody>
            <a:bodyPr wrap="square" rtlCol="0">
              <a:spAutoFit/>
            </a:bodyPr>
            <a:lstStyle/>
            <a:p>
              <a:pPr marL="171450" indent="-171450" algn="l">
                <a:buClr>
                  <a:schemeClr val="bg2"/>
                </a:buClr>
                <a:buFont typeface="Arial" panose="020B0604020202020204" pitchFamily="34" charset="0"/>
                <a:buChar char="•"/>
              </a:pPr>
              <a:r>
                <a:rPr lang="en-US" sz="1200" b="1">
                  <a:latin typeface="+mj-lt"/>
                  <a:ea typeface="Segoe UI" panose="020B0502040204020203" pitchFamily="34" charset="0"/>
                  <a:cs typeface="Segoe UI" panose="020B0502040204020203" pitchFamily="34" charset="0"/>
                </a:rPr>
                <a:t>Statistics</a:t>
              </a:r>
            </a:p>
          </p:txBody>
        </p:sp>
        <p:sp>
          <p:nvSpPr>
            <p:cNvPr id="36" name="Rectangle 35"/>
            <p:cNvSpPr/>
            <p:nvPr/>
          </p:nvSpPr>
          <p:spPr bwMode="auto">
            <a:xfrm>
              <a:off x="304800" y="3992167"/>
              <a:ext cx="8385048" cy="26449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37" name="TextBox 36"/>
            <p:cNvSpPr txBox="1"/>
            <p:nvPr/>
          </p:nvSpPr>
          <p:spPr>
            <a:xfrm>
              <a:off x="304800" y="3965448"/>
              <a:ext cx="7696200" cy="261610"/>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df.mean</a:t>
              </a:r>
              <a:r>
                <a:rPr lang="en-US">
                  <a:latin typeface="+mj-lt"/>
                  <a:ea typeface="Segoe UI" panose="020B0502040204020203" pitchFamily="34" charset="0"/>
                  <a:cs typeface="Segoe UI" panose="020B0502040204020203" pitchFamily="34" charset="0"/>
                </a:rPr>
                <a:t>() 				</a:t>
              </a:r>
              <a:r>
                <a:rPr lang="en-US" smtClean="0">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 Mean, Median, Variance on each column</a:t>
              </a:r>
            </a:p>
          </p:txBody>
        </p:sp>
      </p:grpSp>
      <p:grpSp>
        <p:nvGrpSpPr>
          <p:cNvPr id="18" name="Group 17"/>
          <p:cNvGrpSpPr/>
          <p:nvPr/>
        </p:nvGrpSpPr>
        <p:grpSpPr>
          <a:xfrm>
            <a:off x="730957" y="5006682"/>
            <a:ext cx="8411455" cy="695382"/>
            <a:chOff x="278393" y="4520865"/>
            <a:chExt cx="8411455" cy="695382"/>
          </a:xfrm>
        </p:grpSpPr>
        <p:sp>
          <p:nvSpPr>
            <p:cNvPr id="48" name="TextBox 47"/>
            <p:cNvSpPr txBox="1"/>
            <p:nvPr/>
          </p:nvSpPr>
          <p:spPr>
            <a:xfrm>
              <a:off x="278393" y="4520865"/>
              <a:ext cx="8385048" cy="274320"/>
            </a:xfrm>
            <a:prstGeom prst="rect">
              <a:avLst/>
            </a:prstGeom>
            <a:noFill/>
          </p:spPr>
          <p:txBody>
            <a:bodyPr wrap="square" rtlCol="0">
              <a:spAutoFit/>
            </a:bodyPr>
            <a:lstStyle/>
            <a:p>
              <a:pPr marL="171450" indent="-171450" algn="l">
                <a:buClr>
                  <a:schemeClr val="bg2"/>
                </a:buClr>
                <a:buFont typeface="Arial" panose="020B0604020202020204" pitchFamily="34" charset="0"/>
                <a:buChar char="•"/>
              </a:pPr>
              <a:r>
                <a:rPr lang="en-US" sz="1200" b="1">
                  <a:latin typeface="+mj-lt"/>
                  <a:ea typeface="Segoe UI" panose="020B0502040204020203" pitchFamily="34" charset="0"/>
                  <a:cs typeface="Segoe UI" panose="020B0502040204020203" pitchFamily="34" charset="0"/>
                </a:rPr>
                <a:t>Apply</a:t>
              </a:r>
            </a:p>
          </p:txBody>
        </p:sp>
        <p:sp>
          <p:nvSpPr>
            <p:cNvPr id="50" name="Rectangle 49"/>
            <p:cNvSpPr/>
            <p:nvPr/>
          </p:nvSpPr>
          <p:spPr bwMode="auto">
            <a:xfrm>
              <a:off x="304800" y="4766700"/>
              <a:ext cx="8385048" cy="29094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spcBef>
                  <a:spcPct val="0"/>
                </a:spcBef>
                <a:buClrTx/>
              </a:pPr>
              <a:endParaRPr lang="en-US" sz="1200">
                <a:latin typeface="+mj-lt"/>
              </a:endParaRPr>
            </a:p>
          </p:txBody>
        </p:sp>
        <p:sp>
          <p:nvSpPr>
            <p:cNvPr id="51" name="TextBox 50"/>
            <p:cNvSpPr txBox="1"/>
            <p:nvPr/>
          </p:nvSpPr>
          <p:spPr>
            <a:xfrm>
              <a:off x="304800" y="4785360"/>
              <a:ext cx="7696200" cy="430887"/>
            </a:xfrm>
            <a:prstGeom prst="rect">
              <a:avLst/>
            </a:prstGeom>
            <a:noFill/>
          </p:spPr>
          <p:txBody>
            <a:bodyPr wrap="square" rtlCol="0">
              <a:spAutoFit/>
            </a:bodyPr>
            <a:lstStyle/>
            <a:p>
              <a:pPr algn="l">
                <a:buClr>
                  <a:schemeClr val="bg2"/>
                </a:buClr>
              </a:pPr>
              <a:r>
                <a:rPr lang="en-US" err="1">
                  <a:latin typeface="+mj-lt"/>
                  <a:ea typeface="Segoe UI" panose="020B0502040204020203" pitchFamily="34" charset="0"/>
                  <a:cs typeface="Segoe UI" panose="020B0502040204020203" pitchFamily="34" charset="0"/>
                </a:rPr>
                <a:t>df.apply</a:t>
              </a:r>
              <a:r>
                <a:rPr lang="en-US">
                  <a:latin typeface="+mj-lt"/>
                  <a:ea typeface="Segoe UI" panose="020B0502040204020203" pitchFamily="34" charset="0"/>
                  <a:cs typeface="Segoe UI" panose="020B0502040204020203" pitchFamily="34" charset="0"/>
                </a:rPr>
                <a:t>(lambda </a:t>
              </a:r>
              <a:r>
                <a:rPr lang="en-US" err="1">
                  <a:latin typeface="+mj-lt"/>
                  <a:ea typeface="Segoe UI" panose="020B0502040204020203" pitchFamily="34" charset="0"/>
                  <a:cs typeface="Segoe UI" panose="020B0502040204020203" pitchFamily="34" charset="0"/>
                </a:rPr>
                <a:t>df</a:t>
              </a:r>
              <a:r>
                <a:rPr lang="en-US">
                  <a:latin typeface="+mj-lt"/>
                  <a:ea typeface="Segoe UI" panose="020B0502040204020203" pitchFamily="34" charset="0"/>
                  <a:cs typeface="Segoe UI" panose="020B0502040204020203" pitchFamily="34" charset="0"/>
                </a:rPr>
                <a:t>: </a:t>
              </a:r>
              <a:r>
                <a:rPr lang="en-US" err="1">
                  <a:latin typeface="+mj-lt"/>
                  <a:ea typeface="Segoe UI" panose="020B0502040204020203" pitchFamily="34" charset="0"/>
                  <a:cs typeface="Segoe UI" panose="020B0502040204020203" pitchFamily="34" charset="0"/>
                </a:rPr>
                <a:t>df.max</a:t>
              </a:r>
              <a:r>
                <a:rPr lang="en-US">
                  <a:latin typeface="+mj-lt"/>
                  <a:ea typeface="Segoe UI" panose="020B0502040204020203" pitchFamily="34" charset="0"/>
                  <a:cs typeface="Segoe UI" panose="020B0502040204020203" pitchFamily="34" charset="0"/>
                </a:rPr>
                <a:t>() - </a:t>
              </a:r>
              <a:r>
                <a:rPr lang="en-US" err="1">
                  <a:latin typeface="+mj-lt"/>
                  <a:ea typeface="Segoe UI" panose="020B0502040204020203" pitchFamily="34" charset="0"/>
                  <a:cs typeface="Segoe UI" panose="020B0502040204020203" pitchFamily="34" charset="0"/>
                </a:rPr>
                <a:t>df.min</a:t>
              </a:r>
              <a:r>
                <a:rPr lang="en-US">
                  <a:latin typeface="+mj-lt"/>
                  <a:ea typeface="Segoe UI" panose="020B0502040204020203" pitchFamily="34" charset="0"/>
                  <a:cs typeface="Segoe UI" panose="020B0502040204020203" pitchFamily="34" charset="0"/>
                </a:rPr>
                <a:t>()) 		 </a:t>
              </a:r>
              <a:r>
                <a:rPr lang="en-US" smtClean="0">
                  <a:latin typeface="+mj-lt"/>
                  <a:ea typeface="Segoe UI" panose="020B0502040204020203" pitchFamily="34" charset="0"/>
                  <a:cs typeface="Segoe UI" panose="020B0502040204020203" pitchFamily="34" charset="0"/>
                </a:rPr>
                <a:t>       </a:t>
              </a:r>
              <a:r>
                <a:rPr lang="en-US">
                  <a:solidFill>
                    <a:schemeClr val="accent1">
                      <a:lumMod val="75000"/>
                    </a:schemeClr>
                  </a:solidFill>
                  <a:latin typeface="+mj-lt"/>
                  <a:ea typeface="Segoe UI" panose="020B0502040204020203" pitchFamily="34" charset="0"/>
                  <a:cs typeface="Segoe UI" panose="020B0502040204020203" pitchFamily="34" charset="0"/>
                </a:rPr>
                <a:t># Applying </a:t>
              </a:r>
              <a:r>
                <a:rPr lang="en-US" smtClean="0">
                  <a:solidFill>
                    <a:schemeClr val="accent1">
                      <a:lumMod val="75000"/>
                    </a:schemeClr>
                  </a:solidFill>
                  <a:latin typeface="+mj-lt"/>
                  <a:ea typeface="Segoe UI" panose="020B0502040204020203" pitchFamily="34" charset="0"/>
                  <a:cs typeface="Segoe UI" panose="020B0502040204020203" pitchFamily="34" charset="0"/>
                </a:rPr>
                <a:t>User Defined Functions (UDF) </a:t>
              </a:r>
              <a:r>
                <a:rPr lang="en-US">
                  <a:solidFill>
                    <a:schemeClr val="accent1">
                      <a:lumMod val="75000"/>
                    </a:schemeClr>
                  </a:solidFill>
                  <a:latin typeface="+mj-lt"/>
                  <a:ea typeface="Segoe UI" panose="020B0502040204020203" pitchFamily="34" charset="0"/>
                  <a:cs typeface="Segoe UI" panose="020B0502040204020203" pitchFamily="34" charset="0"/>
                </a:rPr>
                <a:t>to individual column</a:t>
              </a:r>
            </a:p>
          </p:txBody>
        </p:sp>
      </p:grpSp>
      <p:sp>
        <p:nvSpPr>
          <p:cNvPr id="42" name="TextBox 41"/>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Python Data Science</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pPr>
              <a:defRPr/>
            </a:pPr>
            <a:fld id="{F351E748-48EB-45E4-9260-AF8FE4A8C1D4}" type="slidenum">
              <a:rPr lang="en-US" smtClean="0"/>
              <a:pPr>
                <a:defRPr/>
              </a:pPr>
              <a:t>30</a:t>
            </a:fld>
            <a:endParaRPr lang="en-US"/>
          </a:p>
        </p:txBody>
      </p:sp>
    </p:spTree>
    <p:extLst>
      <p:ext uri="{BB962C8B-B14F-4D97-AF65-F5344CB8AC3E}">
        <p14:creationId xmlns:p14="http://schemas.microsoft.com/office/powerpoint/2010/main" val="215168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
          <p:cNvSpPr txBox="1">
            <a:spLocks/>
          </p:cNvSpPr>
          <p:nvPr/>
        </p:nvSpPr>
        <p:spPr>
          <a:xfrm>
            <a:off x="2066612" y="1887454"/>
            <a:ext cx="5717312" cy="4004183"/>
          </a:xfrm>
          <a:prstGeom prst="rect">
            <a:avLst/>
          </a:prstGeom>
        </p:spPr>
        <p:txBody>
          <a:bodyPr/>
          <a:lstStyle>
            <a:lvl1pPr marL="228600" indent="-228600" algn="l" defTabSz="965200" rtl="0" eaLnBrk="1" fontAlgn="base" hangingPunct="1">
              <a:spcBef>
                <a:spcPct val="75000"/>
              </a:spcBef>
              <a:spcAft>
                <a:spcPct val="0"/>
              </a:spcAft>
              <a:buClr>
                <a:schemeClr val="accent2"/>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chemeClr val="accent2"/>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chemeClr val="accent2"/>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chemeClr val="accent2"/>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223274"/>
              </a:buClr>
            </a:pPr>
            <a:endParaRPr lang="en-US" sz="1293" b="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itle 4"/>
          <p:cNvSpPr>
            <a:spLocks noGrp="1"/>
          </p:cNvSpPr>
          <p:nvPr>
            <p:ph type="title"/>
          </p:nvPr>
        </p:nvSpPr>
        <p:spPr/>
        <p:txBody>
          <a:bodyPr/>
          <a:lstStyle/>
          <a:p>
            <a:r>
              <a:rPr lang="en-US" smtClean="0"/>
              <a:t>Appendix</a:t>
            </a:r>
            <a:endParaRPr lang="en-US"/>
          </a:p>
        </p:txBody>
      </p:sp>
      <p:sp>
        <p:nvSpPr>
          <p:cNvPr id="4" name="Slide Number Placeholder 3"/>
          <p:cNvSpPr>
            <a:spLocks noGrp="1"/>
          </p:cNvSpPr>
          <p:nvPr>
            <p:ph type="sldNum" sz="quarter" idx="12"/>
          </p:nvPr>
        </p:nvSpPr>
        <p:spPr/>
        <p:txBody>
          <a:bodyPr/>
          <a:lstStyle/>
          <a:p>
            <a:fld id="{5CBDBD4D-7B7B-4EC0-AB6E-424933B04FED}" type="slidenum">
              <a:rPr lang="en-US" smtClean="0"/>
              <a:pPr/>
              <a:t>31</a:t>
            </a:fld>
            <a:endParaRPr lang="en-US"/>
          </a:p>
        </p:txBody>
      </p:sp>
    </p:spTree>
    <p:extLst>
      <p:ext uri="{BB962C8B-B14F-4D97-AF65-F5344CB8AC3E}">
        <p14:creationId xmlns:p14="http://schemas.microsoft.com/office/powerpoint/2010/main" val="11198002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92367140"/>
              </p:ext>
            </p:extLst>
          </p:nvPr>
        </p:nvGraphicFramePr>
        <p:xfrm>
          <a:off x="490538" y="990600"/>
          <a:ext cx="8382000" cy="4729530"/>
        </p:xfrm>
        <a:graphic>
          <a:graphicData uri="http://schemas.openxmlformats.org/drawingml/2006/table">
            <a:tbl>
              <a:tblPr firstRow="1" bandRow="1">
                <a:tableStyleId>{F5AB1C69-6EDB-4FF4-983F-18BD219EF322}</a:tableStyleId>
              </a:tblPr>
              <a:tblGrid>
                <a:gridCol w="3581400">
                  <a:extLst>
                    <a:ext uri="{9D8B030D-6E8A-4147-A177-3AD203B41FA5}">
                      <a16:colId xmlns="" xmlns:a16="http://schemas.microsoft.com/office/drawing/2014/main" val="20000"/>
                    </a:ext>
                  </a:extLst>
                </a:gridCol>
                <a:gridCol w="4800600">
                  <a:extLst>
                    <a:ext uri="{9D8B030D-6E8A-4147-A177-3AD203B41FA5}">
                      <a16:colId xmlns="" xmlns:a16="http://schemas.microsoft.com/office/drawing/2014/main" val="20001"/>
                    </a:ext>
                  </a:extLst>
                </a:gridCol>
              </a:tblGrid>
              <a:tr h="366429">
                <a:tc>
                  <a:txBody>
                    <a:bodyPr/>
                    <a:lstStyle/>
                    <a:p>
                      <a:pPr marL="0" algn="l" defTabSz="914400" rtl="0" eaLnBrk="1" fontAlgn="t" latinLnBrk="0" hangingPunct="1">
                        <a:lnSpc>
                          <a:spcPct val="150000"/>
                        </a:lnSpc>
                      </a:pPr>
                      <a:r>
                        <a:rPr lang="en-US" sz="1300" kern="1200"/>
                        <a:t>Operator</a:t>
                      </a:r>
                      <a:endParaRPr lang="en-US" sz="1300" b="1" kern="1200">
                        <a:solidFill>
                          <a:schemeClr val="lt1"/>
                        </a:solidFill>
                        <a:latin typeface="+mj-lt"/>
                        <a:ea typeface="Segoe UI" panose="020B0502040204020203" pitchFamily="34" charset="0"/>
                        <a:cs typeface="Segoe UI" panose="020B0502040204020203" pitchFamily="34" charset="0"/>
                      </a:endParaRPr>
                    </a:p>
                  </a:txBody>
                  <a:tcPr marL="9525" marR="9525" marT="9525" marB="0"/>
                </a:tc>
                <a:tc>
                  <a:txBody>
                    <a:bodyPr/>
                    <a:lstStyle/>
                    <a:p>
                      <a:pPr marL="0" algn="l" defTabSz="914400" rtl="0" eaLnBrk="1" fontAlgn="t" latinLnBrk="0" hangingPunct="1">
                        <a:lnSpc>
                          <a:spcPct val="150000"/>
                        </a:lnSpc>
                      </a:pPr>
                      <a:r>
                        <a:rPr lang="en-US" sz="1300" kern="1200"/>
                        <a:t>Description</a:t>
                      </a:r>
                      <a:endParaRPr lang="en-US" sz="1300" b="1" kern="1200">
                        <a:solidFill>
                          <a:schemeClr val="lt1"/>
                        </a:solidFill>
                        <a:latin typeface="+mj-lt"/>
                        <a:ea typeface="Segoe UI" panose="020B0502040204020203" pitchFamily="34" charset="0"/>
                        <a:cs typeface="Segoe UI" panose="020B0502040204020203" pitchFamily="34" charset="0"/>
                      </a:endParaRPr>
                    </a:p>
                  </a:txBody>
                  <a:tcPr marL="9525" marR="9525" marT="9525" marB="0"/>
                </a:tc>
                <a:extLst>
                  <a:ext uri="{0D108BD9-81ED-4DB2-BD59-A6C34878D82A}">
                    <a16:rowId xmlns="" xmlns:a16="http://schemas.microsoft.com/office/drawing/2014/main" val="10000"/>
                  </a:ext>
                </a:extLst>
              </a:tr>
              <a:tr h="332318">
                <a:tc>
                  <a:txBody>
                    <a:bodyPr/>
                    <a:lstStyle/>
                    <a:p>
                      <a:pPr algn="l" fontAlgn="t"/>
                      <a:r>
                        <a:rPr lang="en-US" sz="1200" u="none" strike="noStrike">
                          <a:effectLst/>
                        </a:rPr>
                        <a:t>**</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Exponentiation (raise to the power)</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01"/>
                  </a:ext>
                </a:extLst>
              </a:tr>
              <a:tr h="375285">
                <a:tc>
                  <a:txBody>
                    <a:bodyPr/>
                    <a:lstStyle/>
                    <a:p>
                      <a:pPr algn="l" fontAlgn="t"/>
                      <a:r>
                        <a:rPr lang="en-US" sz="1200" u="none" strike="noStrike">
                          <a:effectLst/>
                        </a:rPr>
                        <a:t>~ </a:t>
                      </a:r>
                      <a:r>
                        <a:rPr lang="en-US" sz="1200" u="none" strike="noStrike" smtClean="0">
                          <a:effectLst/>
                        </a:rPr>
                        <a:t>, + , -</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Complement, unary plus and minus (method names for the last two are +@ and -@)</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02"/>
                  </a:ext>
                </a:extLst>
              </a:tr>
              <a:tr h="332318">
                <a:tc>
                  <a:txBody>
                    <a:bodyPr/>
                    <a:lstStyle/>
                    <a:p>
                      <a:pPr algn="l" fontAlgn="t"/>
                      <a:r>
                        <a:rPr lang="en-US" sz="1200" u="none" strike="noStrike">
                          <a:effectLst/>
                        </a:rPr>
                        <a:t>* </a:t>
                      </a:r>
                      <a:r>
                        <a:rPr lang="en-US" sz="1200" u="none" strike="noStrike" smtClean="0">
                          <a:effectLst/>
                        </a:rPr>
                        <a:t>, /,  %,  </a:t>
                      </a:r>
                      <a:r>
                        <a:rPr lang="en-US" sz="1200" u="none" strike="noStrike">
                          <a:effectLst/>
                        </a:rPr>
                        <a:t>//</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Multiply, divide, modulo and floor division</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03"/>
                  </a:ext>
                </a:extLst>
              </a:tr>
              <a:tr h="332318">
                <a:tc>
                  <a:txBody>
                    <a:bodyPr/>
                    <a:lstStyle/>
                    <a:p>
                      <a:pPr algn="l" fontAlgn="t"/>
                      <a:r>
                        <a:rPr lang="en-US" sz="1200" u="none" strike="noStrike">
                          <a:effectLst/>
                        </a:rPr>
                        <a:t>+ </a:t>
                      </a:r>
                      <a:r>
                        <a:rPr lang="en-US" sz="1200" u="none" strike="noStrike" smtClean="0">
                          <a:effectLst/>
                        </a:rPr>
                        <a:t>, -</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Addition and subtraction</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04"/>
                  </a:ext>
                </a:extLst>
              </a:tr>
              <a:tr h="332318">
                <a:tc>
                  <a:txBody>
                    <a:bodyPr/>
                    <a:lstStyle/>
                    <a:p>
                      <a:pPr algn="l" fontAlgn="t"/>
                      <a:r>
                        <a:rPr lang="en-US" sz="1200" u="none" strike="noStrike">
                          <a:effectLst/>
                        </a:rPr>
                        <a:t>&gt;&gt; </a:t>
                      </a:r>
                      <a:r>
                        <a:rPr lang="en-US" sz="1200" u="none" strike="noStrike" smtClean="0">
                          <a:effectLst/>
                        </a:rPr>
                        <a:t>, &lt;&lt;</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Right and left bitwise shift</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05"/>
                  </a:ext>
                </a:extLst>
              </a:tr>
              <a:tr h="332318">
                <a:tc>
                  <a:txBody>
                    <a:bodyPr/>
                    <a:lstStyle/>
                    <a:p>
                      <a:pPr algn="l" fontAlgn="t"/>
                      <a:r>
                        <a:rPr lang="en-US" sz="1200" u="none" strike="noStrike">
                          <a:effectLst/>
                        </a:rPr>
                        <a:t>&amp;</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Bitwise 'AND'</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06"/>
                  </a:ext>
                </a:extLst>
              </a:tr>
              <a:tr h="332318">
                <a:tc>
                  <a:txBody>
                    <a:bodyPr/>
                    <a:lstStyle/>
                    <a:p>
                      <a:pPr algn="l" fontAlgn="t"/>
                      <a:r>
                        <a:rPr lang="en-US" sz="1200" u="none" strike="noStrike" smtClean="0">
                          <a:effectLst/>
                        </a:rPr>
                        <a:t>^, </a:t>
                      </a:r>
                      <a:r>
                        <a:rPr lang="en-US" sz="1200" u="none" strike="noStrike">
                          <a:effectLst/>
                        </a:rPr>
                        <a:t>|</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Bitwise exclusive `OR' and regular `OR'</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07"/>
                  </a:ext>
                </a:extLst>
              </a:tr>
              <a:tr h="332318">
                <a:tc>
                  <a:txBody>
                    <a:bodyPr/>
                    <a:lstStyle/>
                    <a:p>
                      <a:pPr algn="l" fontAlgn="t"/>
                      <a:r>
                        <a:rPr lang="en-US" sz="1200" u="none" strike="noStrike" smtClean="0">
                          <a:effectLst/>
                        </a:rPr>
                        <a:t>&lt;=, &lt;, &gt;, </a:t>
                      </a:r>
                      <a:r>
                        <a:rPr lang="en-US" sz="1200" u="none" strike="noStrike">
                          <a:effectLst/>
                        </a:rPr>
                        <a:t>&gt;=</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Comparison operators</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08"/>
                  </a:ext>
                </a:extLst>
              </a:tr>
              <a:tr h="332318">
                <a:tc>
                  <a:txBody>
                    <a:bodyPr/>
                    <a:lstStyle/>
                    <a:p>
                      <a:pPr algn="l" fontAlgn="t"/>
                      <a:r>
                        <a:rPr lang="en-US" sz="1200" u="none" strike="noStrike" smtClean="0">
                          <a:effectLst/>
                        </a:rPr>
                        <a:t>&lt;, &gt;, ==, </a:t>
                      </a:r>
                      <a:r>
                        <a:rPr lang="en-US" sz="1200" u="none" strike="noStrike">
                          <a:effectLst/>
                        </a:rPr>
                        <a:t>!=</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Equality operators</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09"/>
                  </a:ext>
                </a:extLst>
              </a:tr>
              <a:tr h="332318">
                <a:tc>
                  <a:txBody>
                    <a:bodyPr/>
                    <a:lstStyle/>
                    <a:p>
                      <a:pPr algn="l" fontAlgn="t"/>
                      <a:r>
                        <a:rPr lang="en-US" sz="1200" u="none" strike="noStrike" smtClean="0">
                          <a:effectLst/>
                        </a:rPr>
                        <a:t>=, %=, /=, //=, -=, +=, *=, </a:t>
                      </a:r>
                      <a:r>
                        <a:rPr lang="en-US" sz="1200" u="none" strike="noStrike">
                          <a:effectLst/>
                        </a:rPr>
                        <a:t>**=</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Assignment operators</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10"/>
                  </a:ext>
                </a:extLst>
              </a:tr>
              <a:tr h="332318">
                <a:tc>
                  <a:txBody>
                    <a:bodyPr/>
                    <a:lstStyle/>
                    <a:p>
                      <a:pPr algn="l" fontAlgn="t"/>
                      <a:r>
                        <a:rPr lang="en-US" sz="1200" u="none" strike="noStrike" smtClean="0">
                          <a:effectLst/>
                        </a:rPr>
                        <a:t>is, </a:t>
                      </a:r>
                      <a:r>
                        <a:rPr lang="en-US" sz="1200" u="none" strike="noStrike">
                          <a:effectLst/>
                        </a:rPr>
                        <a:t>is not</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Identity operators</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11"/>
                  </a:ext>
                </a:extLst>
              </a:tr>
              <a:tr h="332318">
                <a:tc>
                  <a:txBody>
                    <a:bodyPr/>
                    <a:lstStyle/>
                    <a:p>
                      <a:pPr algn="l" fontAlgn="t"/>
                      <a:r>
                        <a:rPr lang="en-US" sz="1200" u="none" strike="noStrike" smtClean="0">
                          <a:effectLst/>
                        </a:rPr>
                        <a:t>in, </a:t>
                      </a:r>
                      <a:r>
                        <a:rPr lang="en-US" sz="1200" u="none" strike="noStrike">
                          <a:effectLst/>
                        </a:rPr>
                        <a:t>not in</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Membership operators</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12"/>
                  </a:ext>
                </a:extLst>
              </a:tr>
              <a:tr h="332318">
                <a:tc>
                  <a:txBody>
                    <a:bodyPr/>
                    <a:lstStyle/>
                    <a:p>
                      <a:pPr algn="l" fontAlgn="t"/>
                      <a:r>
                        <a:rPr lang="en-US" sz="1200" u="none" strike="noStrike" smtClean="0">
                          <a:effectLst/>
                        </a:rPr>
                        <a:t>not, or, </a:t>
                      </a:r>
                      <a:r>
                        <a:rPr lang="en-US" sz="1200" u="none" strike="noStrike">
                          <a:effectLst/>
                        </a:rPr>
                        <a:t>and</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tc>
                  <a:txBody>
                    <a:bodyPr/>
                    <a:lstStyle/>
                    <a:p>
                      <a:pPr algn="l" fontAlgn="t"/>
                      <a:r>
                        <a:rPr lang="en-US" sz="1200" u="none" strike="noStrike">
                          <a:effectLst/>
                        </a:rPr>
                        <a:t>Logical operators</a:t>
                      </a:r>
                      <a:endParaRPr lang="en-US" sz="1200" b="0" i="0" u="none" strike="noStrike">
                        <a:solidFill>
                          <a:srgbClr val="313131"/>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tc>
                <a:extLst>
                  <a:ext uri="{0D108BD9-81ED-4DB2-BD59-A6C34878D82A}">
                    <a16:rowId xmlns="" xmlns:a16="http://schemas.microsoft.com/office/drawing/2014/main" val="10013"/>
                  </a:ext>
                </a:extLst>
              </a:tr>
            </a:tbl>
          </a:graphicData>
        </a:graphic>
      </p:graphicFrame>
      <p:sp>
        <p:nvSpPr>
          <p:cNvPr id="4" name="TextBox 3"/>
          <p:cNvSpPr txBox="1"/>
          <p:nvPr/>
        </p:nvSpPr>
        <p:spPr>
          <a:xfrm>
            <a:off x="379412" y="30480"/>
            <a:ext cx="2743200" cy="261610"/>
          </a:xfrm>
          <a:prstGeom prst="rect">
            <a:avLst/>
          </a:prstGeom>
          <a:noFill/>
        </p:spPr>
        <p:txBody>
          <a:bodyPr wrap="square" rtlCol="0">
            <a:spAutoFit/>
          </a:bodyPr>
          <a:lstStyle/>
          <a:p>
            <a:endParaRPr lang="en-US">
              <a:latin typeface="+mj-lt"/>
            </a:endParaRPr>
          </a:p>
        </p:txBody>
      </p:sp>
      <p:sp>
        <p:nvSpPr>
          <p:cNvPr id="8" name="Title 3"/>
          <p:cNvSpPr>
            <a:spLocks noGrp="1"/>
          </p:cNvSpPr>
          <p:nvPr>
            <p:ph type="title"/>
          </p:nvPr>
        </p:nvSpPr>
        <p:spPr>
          <a:xfrm>
            <a:off x="684213" y="386992"/>
            <a:ext cx="7903049" cy="298808"/>
          </a:xfrm>
        </p:spPr>
        <p:txBody>
          <a:bodyPr/>
          <a:lstStyle/>
          <a:p>
            <a:pPr fontAlgn="auto">
              <a:spcAft>
                <a:spcPts val="0"/>
              </a:spcAft>
              <a:buClrTx/>
              <a:buFontTx/>
            </a:pPr>
            <a:r>
              <a:rPr lang="en-US" sz="2600" smtClean="0">
                <a:ea typeface="Segoe UI" panose="020B0502040204020203" pitchFamily="34" charset="0"/>
                <a:cs typeface="Segoe UI" panose="020B0502040204020203" pitchFamily="34" charset="0"/>
              </a:rPr>
              <a:t>Python Operators </a:t>
            </a:r>
            <a:r>
              <a:rPr lang="en-US" sz="2600">
                <a:ea typeface="Segoe UI" panose="020B0502040204020203" pitchFamily="34" charset="0"/>
                <a:cs typeface="Segoe UI" panose="020B0502040204020203" pitchFamily="34" charset="0"/>
              </a:rPr>
              <a:t>precedence </a:t>
            </a:r>
          </a:p>
        </p:txBody>
      </p:sp>
      <p:sp>
        <p:nvSpPr>
          <p:cNvPr id="9" name="TextBox 8"/>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Operating Precedence</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32</a:t>
            </a:fld>
            <a:endParaRPr lang="en-US">
              <a:latin typeface="Arial"/>
              <a:cs typeface="+mn-cs"/>
            </a:endParaRPr>
          </a:p>
        </p:txBody>
      </p:sp>
    </p:spTree>
    <p:extLst>
      <p:ext uri="{BB962C8B-B14F-4D97-AF65-F5344CB8AC3E}">
        <p14:creationId xmlns:p14="http://schemas.microsoft.com/office/powerpoint/2010/main" val="142899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386992"/>
            <a:ext cx="7903049" cy="298808"/>
          </a:xfrm>
        </p:spPr>
        <p:txBody>
          <a:bodyPr/>
          <a:lstStyle/>
          <a:p>
            <a:r>
              <a:rPr lang="en-US" sz="2600">
                <a:solidFill>
                  <a:schemeClr val="bg2"/>
                </a:solidFill>
                <a:latin typeface="+mj-lt"/>
                <a:ea typeface="Segoe UI" panose="020B0502040204020203" pitchFamily="34" charset="0"/>
                <a:cs typeface="Segoe UI" panose="020B0502040204020203" pitchFamily="34" charset="0"/>
              </a:rPr>
              <a:t>Built-in functions in </a:t>
            </a:r>
            <a:r>
              <a:rPr lang="en-US" sz="2600" smtClean="0">
                <a:solidFill>
                  <a:schemeClr val="bg2"/>
                </a:solidFill>
                <a:latin typeface="+mj-lt"/>
                <a:ea typeface="Segoe UI" panose="020B0502040204020203" pitchFamily="34" charset="0"/>
                <a:cs typeface="Segoe UI" panose="020B0502040204020203" pitchFamily="34" charset="0"/>
              </a:rPr>
              <a:t>Python</a:t>
            </a:r>
            <a:endParaRPr lang="en-US" sz="2600">
              <a:solidFill>
                <a:schemeClr val="bg2"/>
              </a:solidFill>
              <a:latin typeface="+mj-lt"/>
              <a:ea typeface="Segoe UI" panose="020B0502040204020203" pitchFamily="34" charset="0"/>
              <a:cs typeface="Segoe UI" panose="020B0502040204020203"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399707656"/>
              </p:ext>
            </p:extLst>
          </p:nvPr>
        </p:nvGraphicFramePr>
        <p:xfrm>
          <a:off x="464911" y="990600"/>
          <a:ext cx="8382002" cy="3779016"/>
        </p:xfrm>
        <a:graphic>
          <a:graphicData uri="http://schemas.openxmlformats.org/drawingml/2006/table">
            <a:tbl>
              <a:tblPr firstRow="1" bandRow="1">
                <a:tableStyleId>{F5AB1C69-6EDB-4FF4-983F-18BD219EF322}</a:tableStyleId>
              </a:tblPr>
              <a:tblGrid>
                <a:gridCol w="1600201">
                  <a:extLst>
                    <a:ext uri="{9D8B030D-6E8A-4147-A177-3AD203B41FA5}">
                      <a16:colId xmlns="" xmlns:a16="http://schemas.microsoft.com/office/drawing/2014/main" val="1907092876"/>
                    </a:ext>
                  </a:extLst>
                </a:gridCol>
                <a:gridCol w="3544445">
                  <a:extLst>
                    <a:ext uri="{9D8B030D-6E8A-4147-A177-3AD203B41FA5}">
                      <a16:colId xmlns="" xmlns:a16="http://schemas.microsoft.com/office/drawing/2014/main" val="4152253895"/>
                    </a:ext>
                  </a:extLst>
                </a:gridCol>
                <a:gridCol w="3237356">
                  <a:extLst>
                    <a:ext uri="{9D8B030D-6E8A-4147-A177-3AD203B41FA5}">
                      <a16:colId xmlns="" xmlns:a16="http://schemas.microsoft.com/office/drawing/2014/main" val="2975276728"/>
                    </a:ext>
                  </a:extLst>
                </a:gridCol>
              </a:tblGrid>
              <a:tr h="276214">
                <a:tc>
                  <a:txBody>
                    <a:bodyPr/>
                    <a:lstStyle/>
                    <a:p>
                      <a:r>
                        <a:rPr lang="en-US" sz="1300" dirty="0"/>
                        <a:t>Function</a:t>
                      </a:r>
                      <a:endParaRPr lang="en-US" sz="1300" dirty="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tc>
                <a:tc>
                  <a:txBody>
                    <a:bodyPr/>
                    <a:lstStyle/>
                    <a:p>
                      <a:r>
                        <a:rPr lang="en-US" sz="1300"/>
                        <a:t>Description</a:t>
                      </a:r>
                      <a:endParaRPr lang="en-US" sz="13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tc>
                <a:tc>
                  <a:txBody>
                    <a:bodyPr/>
                    <a:lstStyle/>
                    <a:p>
                      <a:r>
                        <a:rPr lang="en-US" sz="1300"/>
                        <a:t>Category</a:t>
                      </a:r>
                      <a:endParaRPr lang="en-US" sz="13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tc>
                <a:extLst>
                  <a:ext uri="{0D108BD9-81ED-4DB2-BD59-A6C34878D82A}">
                    <a16:rowId xmlns="" xmlns:a16="http://schemas.microsoft.com/office/drawing/2014/main" val="4144063733"/>
                  </a:ext>
                </a:extLst>
              </a:tr>
              <a:tr h="449708">
                <a:tc>
                  <a:txBody>
                    <a:bodyPr/>
                    <a:lstStyle/>
                    <a:p>
                      <a:r>
                        <a:rPr lang="en-US" sz="1200"/>
                        <a:t>id()</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Determine memory location of object</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Informational</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1458519414"/>
                  </a:ext>
                </a:extLst>
              </a:tr>
              <a:tr h="319377">
                <a:tc>
                  <a:txBody>
                    <a:bodyPr/>
                    <a:lstStyle/>
                    <a:p>
                      <a:r>
                        <a:rPr lang="en-US" sz="1200"/>
                        <a:t>input()</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Query user for input</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Interaction</a:t>
                      </a:r>
                      <a:r>
                        <a:rPr lang="en-US" sz="1200" baseline="0"/>
                        <a:t> with user</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1093794899"/>
                  </a:ext>
                </a:extLst>
              </a:tr>
              <a:tr h="319377">
                <a:tc>
                  <a:txBody>
                    <a:bodyPr/>
                    <a:lstStyle/>
                    <a:p>
                      <a:r>
                        <a:rPr lang="en-US" sz="1200"/>
                        <a:t>int()</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Convert input to int</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Typecasting</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1573098063"/>
                  </a:ext>
                </a:extLst>
              </a:tr>
              <a:tr h="319377">
                <a:tc>
                  <a:txBody>
                    <a:bodyPr/>
                    <a:lstStyle/>
                    <a:p>
                      <a:r>
                        <a:rPr lang="en-US" sz="1200"/>
                        <a:t>float()</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Convert input to float</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Typecasting</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2607498472"/>
                  </a:ext>
                </a:extLst>
              </a:tr>
              <a:tr h="498078">
                <a:tc>
                  <a:txBody>
                    <a:bodyPr/>
                    <a:lstStyle/>
                    <a:p>
                      <a:r>
                        <a:rPr lang="en-US" sz="1200"/>
                        <a:t>len()</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Determine the length of a list/string/etc.</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Tool</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39435692"/>
                  </a:ext>
                </a:extLst>
              </a:tr>
              <a:tr h="319377">
                <a:tc>
                  <a:txBody>
                    <a:bodyPr/>
                    <a:lstStyle/>
                    <a:p>
                      <a:r>
                        <a:rPr lang="en-US" sz="1200"/>
                        <a:t>print()</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dirty="0"/>
                        <a:t>Print something to the user</a:t>
                      </a:r>
                      <a:endParaRPr lang="en-US" sz="1200" dirty="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Interaction with user</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2121457180"/>
                  </a:ext>
                </a:extLst>
              </a:tr>
              <a:tr h="319377">
                <a:tc>
                  <a:txBody>
                    <a:bodyPr/>
                    <a:lstStyle/>
                    <a:p>
                      <a:r>
                        <a:rPr lang="en-US" sz="1200"/>
                        <a:t>range()</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Returns a list of integers</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Tool</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1650664216"/>
                  </a:ext>
                </a:extLst>
              </a:tr>
              <a:tr h="319377">
                <a:tc>
                  <a:txBody>
                    <a:bodyPr/>
                    <a:lstStyle/>
                    <a:p>
                      <a:r>
                        <a:rPr lang="en-US" sz="1200"/>
                        <a:t>str()</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Convert input to string</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Typecasting</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1897013732"/>
                  </a:ext>
                </a:extLst>
              </a:tr>
              <a:tr h="319377">
                <a:tc>
                  <a:txBody>
                    <a:bodyPr/>
                    <a:lstStyle/>
                    <a:p>
                      <a:r>
                        <a:rPr lang="en-US" sz="1200"/>
                        <a:t>upper()</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Converts string to uppercase</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Tool</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10009"/>
                  </a:ext>
                </a:extLst>
              </a:tr>
              <a:tr h="319377">
                <a:tc>
                  <a:txBody>
                    <a:bodyPr/>
                    <a:lstStyle/>
                    <a:p>
                      <a:r>
                        <a:rPr lang="en-US" sz="1200"/>
                        <a:t>type()</a:t>
                      </a:r>
                      <a:r>
                        <a:rPr lang="en-US" sz="1200" baseline="0"/>
                        <a:t> </a:t>
                      </a:r>
                      <a:endParaRPr lang="en-US" sz="1200" b="1">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Determine type of object</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tc>
                  <a:txBody>
                    <a:bodyPr/>
                    <a:lstStyle/>
                    <a:p>
                      <a:r>
                        <a:rPr lang="en-US" sz="1200"/>
                        <a:t>Informational</a:t>
                      </a:r>
                      <a:endParaRPr lang="en-US" sz="1200">
                        <a:latin typeface="Segoe UI" panose="020B0502040204020203" pitchFamily="34" charset="0"/>
                        <a:ea typeface="Segoe UI" panose="020B0502040204020203" pitchFamily="34" charset="0"/>
                        <a:cs typeface="Segoe UI" panose="020B0502040204020203" pitchFamily="34" charset="0"/>
                      </a:endParaRPr>
                    </a:p>
                  </a:txBody>
                  <a:tcPr marL="68580" marR="68580" marT="34290" marB="34290" anchor="ctr"/>
                </a:tc>
                <a:extLst>
                  <a:ext uri="{0D108BD9-81ED-4DB2-BD59-A6C34878D82A}">
                    <a16:rowId xmlns="" xmlns:a16="http://schemas.microsoft.com/office/drawing/2014/main" val="144420525"/>
                  </a:ext>
                </a:extLst>
              </a:tr>
            </a:tbl>
          </a:graphicData>
        </a:graphic>
      </p:graphicFrame>
      <p:sp>
        <p:nvSpPr>
          <p:cNvPr id="6" name="TextBox 5"/>
          <p:cNvSpPr txBox="1"/>
          <p:nvPr/>
        </p:nvSpPr>
        <p:spPr>
          <a:xfrm>
            <a:off x="379412" y="0"/>
            <a:ext cx="2743200" cy="261610"/>
          </a:xfrm>
          <a:prstGeom prst="rect">
            <a:avLst/>
          </a:prstGeom>
          <a:noFill/>
        </p:spPr>
        <p:txBody>
          <a:bodyPr wrap="square" rtlCol="0">
            <a:spAutoFit/>
          </a:bodyPr>
          <a:lstStyle/>
          <a:p>
            <a:endParaRPr lang="en-US"/>
          </a:p>
        </p:txBody>
      </p:sp>
      <p:sp>
        <p:nvSpPr>
          <p:cNvPr id="10" name="TextBox 9"/>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Built-in Functions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33</a:t>
            </a:fld>
            <a:endParaRPr lang="en-US">
              <a:latin typeface="Arial"/>
              <a:cs typeface="+mn-cs"/>
            </a:endParaRPr>
          </a:p>
        </p:txBody>
      </p:sp>
    </p:spTree>
    <p:extLst>
      <p:ext uri="{BB962C8B-B14F-4D97-AF65-F5344CB8AC3E}">
        <p14:creationId xmlns:p14="http://schemas.microsoft.com/office/powerpoint/2010/main" val="6598219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386992"/>
            <a:ext cx="7903049" cy="298808"/>
          </a:xfrm>
        </p:spPr>
        <p:txBody>
          <a:bodyPr/>
          <a:lstStyle/>
          <a:p>
            <a:r>
              <a:rPr lang="en-US" sz="2600" smtClean="0">
                <a:solidFill>
                  <a:schemeClr val="bg2"/>
                </a:solidFill>
                <a:latin typeface="+mj-lt"/>
                <a:ea typeface="Segoe UI" panose="020B0502040204020203" pitchFamily="34" charset="0"/>
                <a:cs typeface="Segoe UI" panose="020B0502040204020203" pitchFamily="34" charset="0"/>
              </a:rPr>
              <a:t>Python </a:t>
            </a:r>
            <a:r>
              <a:rPr lang="en-US" sz="2600">
                <a:solidFill>
                  <a:schemeClr val="bg2"/>
                </a:solidFill>
                <a:latin typeface="+mj-lt"/>
                <a:ea typeface="Segoe UI" panose="020B0502040204020203" pitchFamily="34" charset="0"/>
                <a:cs typeface="Segoe UI" panose="020B0502040204020203" pitchFamily="34" charset="0"/>
              </a:rPr>
              <a:t>Keywords</a:t>
            </a:r>
          </a:p>
        </p:txBody>
      </p:sp>
      <p:pic>
        <p:nvPicPr>
          <p:cNvPr id="28674" name="Picture 2" descr="Image result for keywords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752600"/>
            <a:ext cx="7086600" cy="44143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Keywords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34</a:t>
            </a:fld>
            <a:endParaRPr lang="en-US">
              <a:latin typeface="Arial"/>
              <a:cs typeface="+mn-cs"/>
            </a:endParaRPr>
          </a:p>
        </p:txBody>
      </p:sp>
      <p:sp>
        <p:nvSpPr>
          <p:cNvPr id="7" name="TextBox 6"/>
          <p:cNvSpPr txBox="1"/>
          <p:nvPr/>
        </p:nvSpPr>
        <p:spPr>
          <a:xfrm>
            <a:off x="511175" y="1285875"/>
            <a:ext cx="7045326" cy="428579"/>
          </a:xfrm>
          <a:prstGeom prst="rect">
            <a:avLst/>
          </a:prstGeom>
          <a:noFill/>
        </p:spPr>
        <p:txBody>
          <a:bodyPr wrap="square" rtlCol="0">
            <a:spAutoFit/>
          </a:bodyPr>
          <a:lstStyle/>
          <a:p>
            <a:pPr algn="l">
              <a:lnSpc>
                <a:spcPct val="95000"/>
              </a:lnSpc>
            </a:pPr>
            <a:r>
              <a:rPr lang="en-US"/>
              <a:t>The </a:t>
            </a:r>
            <a:r>
              <a:rPr lang="en-US" sz="1200"/>
              <a:t>following</a:t>
            </a:r>
            <a:r>
              <a:rPr lang="en-US"/>
              <a:t> identifiers are used as reserved words, or </a:t>
            </a:r>
            <a:r>
              <a:rPr lang="en-US" b="1"/>
              <a:t>keywords</a:t>
            </a:r>
            <a:r>
              <a:rPr lang="en-US"/>
              <a:t> of the language, and cannot be used as ordinary identifiers</a:t>
            </a:r>
          </a:p>
        </p:txBody>
      </p:sp>
    </p:spTree>
    <p:extLst>
      <p:ext uri="{BB962C8B-B14F-4D97-AF65-F5344CB8AC3E}">
        <p14:creationId xmlns:p14="http://schemas.microsoft.com/office/powerpoint/2010/main" val="549958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9412" y="0"/>
            <a:ext cx="2743200" cy="261610"/>
          </a:xfrm>
          <a:prstGeom prst="rect">
            <a:avLst/>
          </a:prstGeom>
          <a:noFill/>
        </p:spPr>
        <p:txBody>
          <a:bodyPr wrap="square" rtlCol="0">
            <a:spAutoFit/>
          </a:bodyPr>
          <a:lstStyle/>
          <a:p>
            <a:endParaRPr lang="en-US"/>
          </a:p>
        </p:txBody>
      </p:sp>
      <p:sp>
        <p:nvSpPr>
          <p:cNvPr id="9" name="TextBox 8"/>
          <p:cNvSpPr txBox="1"/>
          <p:nvPr/>
        </p:nvSpPr>
        <p:spPr>
          <a:xfrm>
            <a:off x="1141412" y="2954422"/>
            <a:ext cx="2743200" cy="754822"/>
          </a:xfrm>
          <a:prstGeom prst="rect">
            <a:avLst/>
          </a:prstGeom>
          <a:solidFill>
            <a:schemeClr val="bg1">
              <a:lumMod val="95000"/>
            </a:schemeClr>
          </a:solidFill>
          <a:ln>
            <a:solidFill>
              <a:schemeClr val="bg1">
                <a:lumMod val="75000"/>
              </a:schemeClr>
            </a:solidFill>
          </a:ln>
        </p:spPr>
        <p:txBody>
          <a:bodyPr wrap="square" rtlCol="0">
            <a:spAutoFit/>
          </a:bodyPr>
          <a:lstStyle/>
          <a:p>
            <a:pPr algn="l" eaLnBrk="1" fontAlgn="auto" hangingPunct="1">
              <a:spcBef>
                <a:spcPts val="0"/>
              </a:spcBef>
              <a:spcAft>
                <a:spcPts val="0"/>
              </a:spcAft>
              <a:defRPr/>
            </a:pPr>
            <a:r>
              <a:rPr lang="en-US" sz="1050">
                <a:latin typeface="+mj-lt"/>
                <a:cs typeface="Consolas" panose="020B0609020204030204" pitchFamily="49" charset="0"/>
              </a:rPr>
              <a:t>&gt; </a:t>
            </a:r>
            <a:r>
              <a:rPr lang="en-US" sz="1050" smtClean="0">
                <a:latin typeface="+mj-lt"/>
                <a:cs typeface="Calibri" panose="020F0502020204030204" pitchFamily="34" charset="0"/>
              </a:rPr>
              <a:t>python </a:t>
            </a:r>
            <a:r>
              <a:rPr lang="en-US" sz="1050">
                <a:latin typeface="+mj-lt"/>
                <a:cs typeface="Calibri" panose="020F0502020204030204" pitchFamily="34" charset="0"/>
              </a:rPr>
              <a:t>Game.py</a:t>
            </a:r>
          </a:p>
          <a:p>
            <a:pPr marL="171450" indent="-171450" algn="l" eaLnBrk="1" fontAlgn="auto" hangingPunct="1">
              <a:spcBef>
                <a:spcPts val="0"/>
              </a:spcBef>
              <a:spcAft>
                <a:spcPts val="0"/>
              </a:spcAft>
              <a:buFont typeface="Wingdings" panose="05000000000000000000" pitchFamily="2" charset="2"/>
              <a:buChar char="Ø"/>
              <a:defRPr/>
            </a:pPr>
            <a:endParaRPr lang="en-US" sz="1050">
              <a:latin typeface="+mj-lt"/>
              <a:cs typeface="Calibri" panose="020F0502020204030204" pitchFamily="34" charset="0"/>
            </a:endParaRPr>
          </a:p>
          <a:p>
            <a:pPr algn="l" eaLnBrk="1" fontAlgn="auto" hangingPunct="1">
              <a:spcBef>
                <a:spcPts val="0"/>
              </a:spcBef>
              <a:spcAft>
                <a:spcPts val="0"/>
              </a:spcAft>
              <a:defRPr/>
            </a:pPr>
            <a:r>
              <a:rPr lang="en-US" sz="1050">
                <a:latin typeface="+mj-lt"/>
                <a:cs typeface="Calibri" panose="020F0502020204030204" pitchFamily="34" charset="0"/>
              </a:rPr>
              <a:t>player wins!</a:t>
            </a:r>
          </a:p>
          <a:p>
            <a:pPr algn="l"/>
            <a:endParaRPr lang="en-US" sz="1050">
              <a:latin typeface="+mj-lt"/>
            </a:endParaRPr>
          </a:p>
        </p:txBody>
      </p:sp>
      <p:sp>
        <p:nvSpPr>
          <p:cNvPr id="10" name="TextBox 9"/>
          <p:cNvSpPr txBox="1"/>
          <p:nvPr/>
        </p:nvSpPr>
        <p:spPr>
          <a:xfrm>
            <a:off x="5637212" y="2353751"/>
            <a:ext cx="3276600" cy="2370649"/>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a:solidFill>
                  <a:schemeClr val="accent1">
                    <a:lumMod val="75000"/>
                  </a:schemeClr>
                </a:solidFill>
                <a:latin typeface="+mj-lt"/>
                <a:ea typeface="Segoe UI" panose="020B0502040204020203" pitchFamily="34" charset="0"/>
                <a:cs typeface="Calibri" panose="020F0502020204030204" pitchFamily="34" charset="0"/>
              </a:rPr>
              <a:t># set up characters</a:t>
            </a:r>
          </a:p>
          <a:p>
            <a:pPr algn="l"/>
            <a:r>
              <a:rPr lang="en-US" sz="1050" dirty="0">
                <a:latin typeface="+mj-lt"/>
                <a:ea typeface="Segoe UI" panose="020B0502040204020203" pitchFamily="34" charset="0"/>
                <a:cs typeface="Calibri" panose="020F0502020204030204" pitchFamily="34" charset="0"/>
              </a:rPr>
              <a:t>player = {'health': 50, 'damage': 300, 'armor': []}</a:t>
            </a:r>
          </a:p>
          <a:p>
            <a:pPr algn="l"/>
            <a:r>
              <a:rPr lang="en-US" sz="1050" dirty="0">
                <a:latin typeface="+mj-lt"/>
                <a:ea typeface="Segoe UI" panose="020B0502040204020203" pitchFamily="34" charset="0"/>
                <a:cs typeface="Calibri" panose="020F0502020204030204" pitchFamily="34" charset="0"/>
              </a:rPr>
              <a:t>enemy = {'health': 250, 'damage': 200, 'armor': ['Laser Armor']}</a:t>
            </a:r>
          </a:p>
          <a:p>
            <a:pPr algn="l"/>
            <a:r>
              <a:rPr lang="en-US" sz="1050" dirty="0">
                <a:latin typeface="+mj-lt"/>
                <a:ea typeface="Segoe UI" panose="020B0502040204020203" pitchFamily="34" charset="0"/>
                <a:cs typeface="Calibri" panose="020F0502020204030204" pitchFamily="34" charset="0"/>
              </a:rPr>
              <a:t>	</a:t>
            </a:r>
          </a:p>
          <a:p>
            <a:pPr algn="l"/>
            <a:r>
              <a:rPr lang="en-US" sz="1050" dirty="0">
                <a:solidFill>
                  <a:schemeClr val="accent1">
                    <a:lumMod val="75000"/>
                  </a:schemeClr>
                </a:solidFill>
                <a:latin typeface="+mj-lt"/>
                <a:ea typeface="Segoe UI" panose="020B0502040204020203" pitchFamily="34" charset="0"/>
                <a:cs typeface="Calibri" panose="020F0502020204030204" pitchFamily="34" charset="0"/>
              </a:rPr>
              <a:t># fight!</a:t>
            </a:r>
          </a:p>
          <a:p>
            <a:pPr algn="l"/>
            <a:r>
              <a:rPr lang="en-US" sz="1050" dirty="0">
                <a:latin typeface="+mj-lt"/>
                <a:ea typeface="Segoe UI" panose="020B0502040204020203" pitchFamily="34" charset="0"/>
                <a:cs typeface="Calibri" panose="020F0502020204030204" pitchFamily="34" charset="0"/>
              </a:rPr>
              <a:t>if player['damage'] &gt; enemy['health']:</a:t>
            </a:r>
          </a:p>
          <a:p>
            <a:pPr algn="l"/>
            <a:r>
              <a:rPr lang="en-US" sz="1050" dirty="0">
                <a:latin typeface="+mj-lt"/>
                <a:ea typeface="Segoe UI" panose="020B0502040204020203" pitchFamily="34" charset="0"/>
                <a:cs typeface="Calibri" panose="020F0502020204030204" pitchFamily="34" charset="0"/>
              </a:rPr>
              <a:t>    print </a:t>
            </a:r>
            <a:r>
              <a:rPr lang="en-US" sz="1050" dirty="0" smtClean="0">
                <a:latin typeface="+mj-lt"/>
                <a:ea typeface="Segoe UI" panose="020B0502040204020203" pitchFamily="34" charset="0"/>
                <a:cs typeface="Calibri" panose="020F0502020204030204" pitchFamily="34" charset="0"/>
              </a:rPr>
              <a:t>("</a:t>
            </a:r>
            <a:r>
              <a:rPr lang="en-US" sz="1050" dirty="0">
                <a:latin typeface="+mj-lt"/>
                <a:ea typeface="Segoe UI" panose="020B0502040204020203" pitchFamily="34" charset="0"/>
                <a:cs typeface="Calibri" panose="020F0502020204030204" pitchFamily="34" charset="0"/>
              </a:rPr>
              <a:t>player wins</a:t>
            </a:r>
            <a:r>
              <a:rPr lang="en-US" sz="1050" dirty="0" smtClean="0">
                <a:latin typeface="+mj-lt"/>
                <a:ea typeface="Segoe UI" panose="020B0502040204020203" pitchFamily="34" charset="0"/>
                <a:cs typeface="Calibri" panose="020F0502020204030204" pitchFamily="34" charset="0"/>
              </a:rPr>
              <a:t>!“)</a:t>
            </a:r>
            <a:endParaRPr lang="en-US" sz="1050" dirty="0">
              <a:latin typeface="+mj-lt"/>
              <a:ea typeface="Segoe UI" panose="020B0502040204020203" pitchFamily="34" charset="0"/>
              <a:cs typeface="Calibri" panose="020F0502020204030204" pitchFamily="34" charset="0"/>
            </a:endParaRPr>
          </a:p>
          <a:p>
            <a:pPr algn="l"/>
            <a:r>
              <a:rPr lang="en-US" sz="1050" dirty="0" err="1">
                <a:latin typeface="+mj-lt"/>
                <a:ea typeface="Segoe UI" panose="020B0502040204020203" pitchFamily="34" charset="0"/>
                <a:cs typeface="Calibri" panose="020F0502020204030204" pitchFamily="34" charset="0"/>
              </a:rPr>
              <a:t>elif</a:t>
            </a:r>
            <a:r>
              <a:rPr lang="en-US" sz="1050" dirty="0">
                <a:latin typeface="+mj-lt"/>
                <a:ea typeface="Segoe UI" panose="020B0502040204020203" pitchFamily="34" charset="0"/>
                <a:cs typeface="Calibri" panose="020F0502020204030204" pitchFamily="34" charset="0"/>
              </a:rPr>
              <a:t> enemy['damage'] &gt; player['health']:</a:t>
            </a:r>
          </a:p>
          <a:p>
            <a:pPr algn="l"/>
            <a:r>
              <a:rPr lang="en-US" sz="1050" dirty="0">
                <a:latin typeface="+mj-lt"/>
                <a:ea typeface="Segoe UI" panose="020B0502040204020203" pitchFamily="34" charset="0"/>
                <a:cs typeface="Calibri" panose="020F0502020204030204" pitchFamily="34" charset="0"/>
              </a:rPr>
              <a:t>    print </a:t>
            </a:r>
            <a:r>
              <a:rPr lang="en-US" sz="1050" dirty="0" smtClean="0">
                <a:latin typeface="+mj-lt"/>
                <a:ea typeface="Segoe UI" panose="020B0502040204020203" pitchFamily="34" charset="0"/>
                <a:cs typeface="Calibri" panose="020F0502020204030204" pitchFamily="34" charset="0"/>
              </a:rPr>
              <a:t>("</a:t>
            </a:r>
            <a:r>
              <a:rPr lang="en-US" sz="1050" dirty="0">
                <a:latin typeface="+mj-lt"/>
                <a:ea typeface="Segoe UI" panose="020B0502040204020203" pitchFamily="34" charset="0"/>
                <a:cs typeface="Calibri" panose="020F0502020204030204" pitchFamily="34" charset="0"/>
              </a:rPr>
              <a:t>player loses</a:t>
            </a:r>
            <a:r>
              <a:rPr lang="en-US" sz="1050" dirty="0" smtClean="0">
                <a:latin typeface="+mj-lt"/>
                <a:ea typeface="Segoe UI" panose="020B0502040204020203" pitchFamily="34" charset="0"/>
                <a:cs typeface="Calibri" panose="020F0502020204030204" pitchFamily="34" charset="0"/>
              </a:rPr>
              <a:t>!“)</a:t>
            </a:r>
            <a:endParaRPr lang="en-US" sz="1050" dirty="0">
              <a:latin typeface="+mj-lt"/>
              <a:ea typeface="Segoe UI" panose="020B0502040204020203" pitchFamily="34" charset="0"/>
              <a:cs typeface="Calibri" panose="020F0502020204030204" pitchFamily="34" charset="0"/>
            </a:endParaRPr>
          </a:p>
          <a:p>
            <a:pPr algn="l"/>
            <a:r>
              <a:rPr lang="en-US" sz="1050" dirty="0">
                <a:latin typeface="+mj-lt"/>
                <a:ea typeface="Segoe UI" panose="020B0502040204020203" pitchFamily="34" charset="0"/>
                <a:cs typeface="Calibri" panose="020F0502020204030204" pitchFamily="34" charset="0"/>
              </a:rPr>
              <a:t>else:</a:t>
            </a:r>
          </a:p>
          <a:p>
            <a:pPr algn="l"/>
            <a:r>
              <a:rPr lang="en-US" sz="1050" dirty="0">
                <a:latin typeface="+mj-lt"/>
                <a:ea typeface="Segoe UI" panose="020B0502040204020203" pitchFamily="34" charset="0"/>
                <a:cs typeface="Calibri" panose="020F0502020204030204" pitchFamily="34" charset="0"/>
              </a:rPr>
              <a:t>    print </a:t>
            </a:r>
            <a:r>
              <a:rPr lang="en-US" sz="1050" dirty="0" smtClean="0">
                <a:latin typeface="+mj-lt"/>
                <a:ea typeface="Segoe UI" panose="020B0502040204020203" pitchFamily="34" charset="0"/>
                <a:cs typeface="Calibri" panose="020F0502020204030204" pitchFamily="34" charset="0"/>
              </a:rPr>
              <a:t>("</a:t>
            </a:r>
            <a:r>
              <a:rPr lang="en-US" sz="1050" dirty="0">
                <a:latin typeface="+mj-lt"/>
                <a:ea typeface="Segoe UI" panose="020B0502040204020203" pitchFamily="34" charset="0"/>
                <a:cs typeface="Calibri" panose="020F0502020204030204" pitchFamily="34" charset="0"/>
              </a:rPr>
              <a:t>stalemate</a:t>
            </a:r>
            <a:r>
              <a:rPr lang="en-US" sz="1050" dirty="0" smtClean="0">
                <a:latin typeface="+mj-lt"/>
                <a:ea typeface="Segoe UI" panose="020B0502040204020203" pitchFamily="34" charset="0"/>
                <a:cs typeface="Calibri" panose="020F0502020204030204" pitchFamily="34" charset="0"/>
              </a:rPr>
              <a:t>!“)</a:t>
            </a:r>
            <a:endParaRPr lang="en-US" sz="1050" dirty="0">
              <a:latin typeface="+mj-lt"/>
              <a:ea typeface="Segoe UI" panose="020B0502040204020203" pitchFamily="34" charset="0"/>
              <a:cs typeface="Calibri" panose="020F0502020204030204" pitchFamily="34" charset="0"/>
            </a:endParaRPr>
          </a:p>
          <a:p>
            <a:pPr algn="l"/>
            <a:endParaRPr lang="en-US" sz="1050" dirty="0">
              <a:latin typeface="+mj-lt"/>
            </a:endParaRPr>
          </a:p>
        </p:txBody>
      </p:sp>
      <p:sp>
        <p:nvSpPr>
          <p:cNvPr id="11" name="TextBox 10"/>
          <p:cNvSpPr txBox="1"/>
          <p:nvPr/>
        </p:nvSpPr>
        <p:spPr>
          <a:xfrm>
            <a:off x="5637212" y="2048953"/>
            <a:ext cx="3276600" cy="276999"/>
          </a:xfrm>
          <a:prstGeom prst="rect">
            <a:avLst/>
          </a:prstGeom>
          <a:solidFill>
            <a:srgbClr val="8CC63F"/>
          </a:solidFill>
          <a:ln>
            <a:solidFill>
              <a:schemeClr val="bg2"/>
            </a:solidFill>
          </a:ln>
        </p:spPr>
        <p:txBody>
          <a:bodyPr wrap="square" rtlCol="0">
            <a:spAutoFit/>
          </a:bodyPr>
          <a:lstStyle/>
          <a:p>
            <a:pPr eaLnBrk="1" fontAlgn="auto" hangingPunct="1">
              <a:spcBef>
                <a:spcPts val="0"/>
              </a:spcBef>
              <a:spcAft>
                <a:spcPts val="0"/>
              </a:spcAft>
              <a:defRPr/>
            </a:pPr>
            <a:r>
              <a:rPr lang="en-US" sz="1200" b="1">
                <a:solidFill>
                  <a:schemeClr val="bg1"/>
                </a:solidFill>
                <a:latin typeface="+mj-lt"/>
                <a:ea typeface="Segoe UI" panose="020B0502040204020203" pitchFamily="34" charset="0"/>
                <a:cs typeface="Segoe UI" panose="020B0502040204020203" pitchFamily="34" charset="0"/>
              </a:rPr>
              <a:t>Game.py</a:t>
            </a:r>
            <a:endParaRPr lang="en-US" b="1">
              <a:solidFill>
                <a:schemeClr val="bg1"/>
              </a:solidFill>
              <a:latin typeface="+mj-lt"/>
              <a:ea typeface="Segoe UI" panose="020B0502040204020203" pitchFamily="34" charset="0"/>
              <a:cs typeface="Segoe UI" panose="020B0502040204020203" pitchFamily="34" charset="0"/>
            </a:endParaRPr>
          </a:p>
        </p:txBody>
      </p:sp>
      <p:sp>
        <p:nvSpPr>
          <p:cNvPr id="12" name="TextBox 11"/>
          <p:cNvSpPr txBox="1"/>
          <p:nvPr/>
        </p:nvSpPr>
        <p:spPr>
          <a:xfrm>
            <a:off x="1141412" y="2658553"/>
            <a:ext cx="2743200" cy="276999"/>
          </a:xfrm>
          <a:prstGeom prst="rect">
            <a:avLst/>
          </a:prstGeom>
          <a:solidFill>
            <a:srgbClr val="8CC63F"/>
          </a:solidFill>
          <a:ln>
            <a:solidFill>
              <a:schemeClr val="bg2"/>
            </a:solidFill>
          </a:ln>
        </p:spPr>
        <p:txBody>
          <a:bodyPr wrap="square" rtlCol="0">
            <a:spAutoFit/>
          </a:bodyPr>
          <a:lstStyle/>
          <a:p>
            <a:pPr eaLnBrk="1" fontAlgn="auto" hangingPunct="1">
              <a:spcBef>
                <a:spcPts val="0"/>
              </a:spcBef>
              <a:spcAft>
                <a:spcPts val="0"/>
              </a:spcAft>
              <a:defRPr/>
            </a:pPr>
            <a:r>
              <a:rPr lang="en-US" sz="1200" b="1">
                <a:solidFill>
                  <a:schemeClr val="bg1"/>
                </a:solidFill>
                <a:latin typeface="+mj-lt"/>
                <a:ea typeface="Segoe UI" panose="020B0502040204020203" pitchFamily="34" charset="0"/>
                <a:cs typeface="Segoe UI" panose="020B0502040204020203" pitchFamily="34" charset="0"/>
              </a:rPr>
              <a:t>Output</a:t>
            </a:r>
          </a:p>
        </p:txBody>
      </p:sp>
      <p:sp>
        <p:nvSpPr>
          <p:cNvPr id="15" name="Content Placeholder 2"/>
          <p:cNvSpPr txBox="1">
            <a:spLocks/>
          </p:cNvSpPr>
          <p:nvPr/>
        </p:nvSpPr>
        <p:spPr>
          <a:xfrm>
            <a:off x="836613" y="1350969"/>
            <a:ext cx="8229600" cy="663536"/>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kern="0" smtClean="0">
                <a:ea typeface="Segoe UI" panose="020B0502040204020203" pitchFamily="34" charset="0"/>
                <a:cs typeface="Segoe UI" panose="020B0502040204020203" pitchFamily="34" charset="0"/>
              </a:rPr>
              <a:t>A dictionary is a great way to count unique elements</a:t>
            </a:r>
          </a:p>
          <a:p>
            <a:pPr>
              <a:buClr>
                <a:srgbClr val="9D9DA1"/>
              </a:buClr>
              <a:buFont typeface="Wingdings" panose="05000000000000000000" pitchFamily="2" charset="2"/>
              <a:buChar char="§"/>
            </a:pPr>
            <a:r>
              <a:rPr lang="en-US" b="0" kern="0" smtClean="0">
                <a:ea typeface="Segoe UI" panose="020B0502040204020203" pitchFamily="34" charset="0"/>
                <a:cs typeface="Segoe UI" panose="020B0502040204020203" pitchFamily="34" charset="0"/>
              </a:rPr>
              <a:t>Dictionary is used to keep track of each character’s attributes</a:t>
            </a:r>
            <a:endParaRPr lang="en-US" b="0" kern="0">
              <a:ea typeface="Segoe UI" panose="020B0502040204020203" pitchFamily="34" charset="0"/>
              <a:cs typeface="Segoe UI" panose="020B0502040204020203" pitchFamily="34" charset="0"/>
            </a:endParaRPr>
          </a:p>
        </p:txBody>
      </p:sp>
      <p:sp>
        <p:nvSpPr>
          <p:cNvPr id="16" name="Title 1"/>
          <p:cNvSpPr>
            <a:spLocks noGrp="1"/>
          </p:cNvSpPr>
          <p:nvPr>
            <p:ph type="title"/>
          </p:nvPr>
        </p:nvSpPr>
        <p:spPr>
          <a:xfrm>
            <a:off x="684213" y="228600"/>
            <a:ext cx="8305799" cy="679808"/>
          </a:xfrm>
          <a:noFill/>
        </p:spPr>
        <p:txBody>
          <a:bodyPr/>
          <a:lstStyle/>
          <a:p>
            <a:pPr fontAlgn="auto">
              <a:spcAft>
                <a:spcPts val="0"/>
              </a:spcAft>
              <a:buClrTx/>
              <a:buFontTx/>
            </a:pPr>
            <a:r>
              <a:rPr lang="en-US" sz="2600">
                <a:ea typeface="Segoe UI" panose="020B0502040204020203" pitchFamily="34" charset="0"/>
                <a:cs typeface="Segoe UI" panose="020B0502040204020203" pitchFamily="34" charset="0"/>
              </a:rPr>
              <a:t>Example : Game involving the player and an enemy</a:t>
            </a:r>
          </a:p>
        </p:txBody>
      </p:sp>
      <p:sp>
        <p:nvSpPr>
          <p:cNvPr id="17" name="TextBox 16"/>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Example: Dictionaries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35</a:t>
            </a:fld>
            <a:endParaRPr lang="en-US">
              <a:latin typeface="Arial"/>
              <a:cs typeface="+mn-cs"/>
            </a:endParaRPr>
          </a:p>
        </p:txBody>
      </p:sp>
    </p:spTree>
    <p:extLst>
      <p:ext uri="{BB962C8B-B14F-4D97-AF65-F5344CB8AC3E}">
        <p14:creationId xmlns:p14="http://schemas.microsoft.com/office/powerpoint/2010/main" val="3842762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412" y="2658070"/>
            <a:ext cx="2743200" cy="900246"/>
          </a:xfrm>
          <a:prstGeom prst="rect">
            <a:avLst/>
          </a:prstGeom>
          <a:solidFill>
            <a:schemeClr val="bg1">
              <a:lumMod val="95000"/>
            </a:schemeClr>
          </a:solidFill>
          <a:ln>
            <a:solidFill>
              <a:schemeClr val="bg1">
                <a:lumMod val="75000"/>
              </a:schemeClr>
            </a:solidFill>
          </a:ln>
        </p:spPr>
        <p:txBody>
          <a:bodyPr wrap="square" rtlCol="0">
            <a:spAutoFit/>
          </a:bodyPr>
          <a:lstStyle/>
          <a:p>
            <a:pPr algn="l" eaLnBrk="1" fontAlgn="auto" hangingPunct="1">
              <a:spcBef>
                <a:spcPts val="0"/>
              </a:spcBef>
              <a:spcAft>
                <a:spcPts val="0"/>
              </a:spcAft>
              <a:defRPr/>
            </a:pPr>
            <a:r>
              <a:rPr lang="en-US" sz="1050">
                <a:latin typeface="+mj-lt"/>
                <a:cs typeface="Consolas" panose="020B0609020204030204" pitchFamily="49" charset="0"/>
              </a:rPr>
              <a:t>&gt; </a:t>
            </a:r>
            <a:r>
              <a:rPr lang="en-US" sz="1050" smtClean="0">
                <a:latin typeface="+mj-lt"/>
                <a:cs typeface="Consolas" panose="020B0609020204030204" pitchFamily="49" charset="0"/>
              </a:rPr>
              <a:t>python </a:t>
            </a:r>
            <a:r>
              <a:rPr lang="en-US" sz="1050">
                <a:latin typeface="+mj-lt"/>
                <a:cs typeface="Consolas" panose="020B0609020204030204" pitchFamily="49" charset="0"/>
              </a:rPr>
              <a:t>Pythag.py</a:t>
            </a:r>
          </a:p>
          <a:p>
            <a:pPr algn="l" eaLnBrk="1" fontAlgn="auto" hangingPunct="1">
              <a:spcBef>
                <a:spcPts val="0"/>
              </a:spcBef>
              <a:spcAft>
                <a:spcPts val="0"/>
              </a:spcAft>
              <a:defRPr/>
            </a:pPr>
            <a:endParaRPr lang="en-US" sz="1050">
              <a:latin typeface="+mj-lt"/>
              <a:cs typeface="Consolas" panose="020B0609020204030204" pitchFamily="49" charset="0"/>
            </a:endParaRPr>
          </a:p>
          <a:p>
            <a:pPr algn="l" eaLnBrk="1" fontAlgn="auto" hangingPunct="1">
              <a:spcBef>
                <a:spcPts val="0"/>
              </a:spcBef>
              <a:spcAft>
                <a:spcPts val="0"/>
              </a:spcAft>
              <a:defRPr/>
            </a:pPr>
            <a:r>
              <a:rPr lang="en-US" sz="1050">
                <a:latin typeface="+mj-lt"/>
                <a:cs typeface="Consolas" panose="020B0609020204030204" pitchFamily="49" charset="0"/>
              </a:rPr>
              <a:t>enter side a: 3</a:t>
            </a:r>
          </a:p>
          <a:p>
            <a:pPr algn="l" eaLnBrk="1" fontAlgn="auto" hangingPunct="1">
              <a:spcBef>
                <a:spcPts val="0"/>
              </a:spcBef>
              <a:spcAft>
                <a:spcPts val="0"/>
              </a:spcAft>
              <a:defRPr/>
            </a:pPr>
            <a:r>
              <a:rPr lang="en-US" sz="1050">
                <a:latin typeface="+mj-lt"/>
                <a:cs typeface="Consolas" panose="020B0609020204030204" pitchFamily="49" charset="0"/>
              </a:rPr>
              <a:t>enter side b: 4</a:t>
            </a:r>
          </a:p>
          <a:p>
            <a:pPr algn="l" eaLnBrk="1" fontAlgn="auto" hangingPunct="1">
              <a:spcBef>
                <a:spcPts val="0"/>
              </a:spcBef>
              <a:spcAft>
                <a:spcPts val="0"/>
              </a:spcAft>
              <a:defRPr/>
            </a:pPr>
            <a:r>
              <a:rPr lang="en-US" sz="1050">
                <a:latin typeface="+mj-lt"/>
                <a:cs typeface="Consolas" panose="020B0609020204030204" pitchFamily="49" charset="0"/>
              </a:rPr>
              <a:t>side c is: 5.0</a:t>
            </a:r>
            <a:endParaRPr lang="en-US" sz="1050">
              <a:latin typeface="+mj-lt"/>
            </a:endParaRPr>
          </a:p>
        </p:txBody>
      </p:sp>
      <p:sp>
        <p:nvSpPr>
          <p:cNvPr id="10" name="TextBox 9"/>
          <p:cNvSpPr txBox="1"/>
          <p:nvPr/>
        </p:nvSpPr>
        <p:spPr>
          <a:xfrm>
            <a:off x="5637212" y="2057399"/>
            <a:ext cx="3276600" cy="2276777"/>
          </a:xfrm>
          <a:prstGeom prst="rect">
            <a:avLst/>
          </a:prstGeom>
          <a:solidFill>
            <a:schemeClr val="bg1">
              <a:lumMod val="95000"/>
            </a:schemeClr>
          </a:solidFill>
          <a:ln>
            <a:solidFill>
              <a:schemeClr val="bg1">
                <a:lumMod val="75000"/>
              </a:schemeClr>
            </a:solidFill>
          </a:ln>
        </p:spPr>
        <p:txBody>
          <a:bodyPr wrap="square" rtlCol="0">
            <a:spAutoFit/>
          </a:bodyPr>
          <a:lstStyle/>
          <a:p>
            <a:pPr algn="l"/>
            <a:r>
              <a:rPr lang="en-US" sz="1050" dirty="0">
                <a:latin typeface="+mj-lt"/>
                <a:cs typeface="Consolas" panose="020B0609020204030204" pitchFamily="49" charset="0"/>
              </a:rPr>
              <a:t>import math</a:t>
            </a:r>
          </a:p>
          <a:p>
            <a:pPr algn="l"/>
            <a:endParaRPr lang="en-US" sz="1050" dirty="0">
              <a:latin typeface="+mj-lt"/>
              <a:cs typeface="Consolas" panose="020B0609020204030204" pitchFamily="49" charset="0"/>
            </a:endParaRPr>
          </a:p>
          <a:p>
            <a:pPr algn="l"/>
            <a:r>
              <a:rPr lang="en-US" sz="1050" dirty="0" err="1">
                <a:latin typeface="+mj-lt"/>
                <a:cs typeface="Consolas" panose="020B0609020204030204" pitchFamily="49" charset="0"/>
              </a:rPr>
              <a:t>def</a:t>
            </a:r>
            <a:r>
              <a:rPr lang="en-US" sz="1050" dirty="0">
                <a:latin typeface="+mj-lt"/>
                <a:cs typeface="Consolas" panose="020B0609020204030204" pitchFamily="49" charset="0"/>
              </a:rPr>
              <a:t> </a:t>
            </a:r>
            <a:r>
              <a:rPr lang="en-US" sz="1050" dirty="0" err="1">
                <a:latin typeface="+mj-lt"/>
                <a:cs typeface="Consolas" panose="020B0609020204030204" pitchFamily="49" charset="0"/>
              </a:rPr>
              <a:t>Pythag</a:t>
            </a:r>
            <a:r>
              <a:rPr lang="en-US" sz="1050" dirty="0">
                <a:latin typeface="+mj-lt"/>
                <a:cs typeface="Consolas" panose="020B0609020204030204" pitchFamily="49" charset="0"/>
              </a:rPr>
              <a:t>(a, b):</a:t>
            </a:r>
          </a:p>
          <a:p>
            <a:pPr algn="l"/>
            <a:r>
              <a:rPr lang="en-US" sz="1050" dirty="0">
                <a:latin typeface="+mj-lt"/>
                <a:cs typeface="Consolas" panose="020B0609020204030204" pitchFamily="49" charset="0"/>
              </a:rPr>
              <a:t>    c = </a:t>
            </a:r>
            <a:r>
              <a:rPr lang="en-US" sz="1050" dirty="0" err="1">
                <a:latin typeface="+mj-lt"/>
                <a:cs typeface="Consolas" panose="020B0609020204030204" pitchFamily="49" charset="0"/>
              </a:rPr>
              <a:t>math.sqrt</a:t>
            </a:r>
            <a:r>
              <a:rPr lang="en-US" sz="1050" dirty="0">
                <a:latin typeface="+mj-lt"/>
                <a:cs typeface="Consolas" panose="020B0609020204030204" pitchFamily="49" charset="0"/>
              </a:rPr>
              <a:t>(a ** 2 + b ** 2)</a:t>
            </a:r>
          </a:p>
          <a:p>
            <a:pPr algn="l"/>
            <a:r>
              <a:rPr lang="en-US" sz="1050" dirty="0">
                <a:latin typeface="+mj-lt"/>
                <a:cs typeface="Consolas" panose="020B0609020204030204" pitchFamily="49" charset="0"/>
              </a:rPr>
              <a:t>    return c	</a:t>
            </a:r>
          </a:p>
          <a:p>
            <a:pPr algn="l"/>
            <a:endParaRPr lang="en-US" sz="1050" dirty="0">
              <a:latin typeface="+mj-lt"/>
              <a:cs typeface="Consolas" panose="020B0609020204030204" pitchFamily="49" charset="0"/>
            </a:endParaRPr>
          </a:p>
          <a:p>
            <a:pPr algn="l"/>
            <a:r>
              <a:rPr lang="en-US" sz="1050" dirty="0" err="1">
                <a:latin typeface="+mj-lt"/>
                <a:cs typeface="Consolas" panose="020B0609020204030204" pitchFamily="49" charset="0"/>
              </a:rPr>
              <a:t>sideA</a:t>
            </a:r>
            <a:r>
              <a:rPr lang="en-US" sz="1050" dirty="0">
                <a:latin typeface="+mj-lt"/>
                <a:cs typeface="Consolas" panose="020B0609020204030204" pitchFamily="49" charset="0"/>
              </a:rPr>
              <a:t> = input("enter side a: ")</a:t>
            </a:r>
          </a:p>
          <a:p>
            <a:pPr algn="l"/>
            <a:r>
              <a:rPr lang="en-US" sz="1050" dirty="0" err="1">
                <a:latin typeface="+mj-lt"/>
                <a:cs typeface="Consolas" panose="020B0609020204030204" pitchFamily="49" charset="0"/>
              </a:rPr>
              <a:t>sideB</a:t>
            </a:r>
            <a:r>
              <a:rPr lang="en-US" sz="1050" dirty="0">
                <a:latin typeface="+mj-lt"/>
                <a:cs typeface="Consolas" panose="020B0609020204030204" pitchFamily="49" charset="0"/>
              </a:rPr>
              <a:t> = input("enter side b: ")</a:t>
            </a:r>
          </a:p>
          <a:p>
            <a:pPr algn="l"/>
            <a:r>
              <a:rPr lang="en-US" sz="1050" dirty="0" err="1">
                <a:latin typeface="+mj-lt"/>
                <a:cs typeface="Consolas" panose="020B0609020204030204" pitchFamily="49" charset="0"/>
              </a:rPr>
              <a:t>sideC</a:t>
            </a:r>
            <a:r>
              <a:rPr lang="en-US" sz="1050" dirty="0">
                <a:latin typeface="+mj-lt"/>
                <a:cs typeface="Consolas" panose="020B0609020204030204" pitchFamily="49" charset="0"/>
              </a:rPr>
              <a:t> = </a:t>
            </a:r>
            <a:r>
              <a:rPr lang="en-US" sz="1050" dirty="0" err="1">
                <a:latin typeface="+mj-lt"/>
                <a:cs typeface="Consolas" panose="020B0609020204030204" pitchFamily="49" charset="0"/>
              </a:rPr>
              <a:t>Pythag</a:t>
            </a:r>
            <a:r>
              <a:rPr lang="en-US" sz="1050" dirty="0">
                <a:latin typeface="+mj-lt"/>
                <a:cs typeface="Consolas" panose="020B0609020204030204" pitchFamily="49" charset="0"/>
              </a:rPr>
              <a:t>(</a:t>
            </a:r>
            <a:r>
              <a:rPr lang="en-US" sz="1050" dirty="0" err="1">
                <a:latin typeface="+mj-lt"/>
                <a:cs typeface="Consolas" panose="020B0609020204030204" pitchFamily="49" charset="0"/>
              </a:rPr>
              <a:t>sideA</a:t>
            </a:r>
            <a:r>
              <a:rPr lang="en-US" sz="1050" dirty="0">
                <a:latin typeface="+mj-lt"/>
                <a:cs typeface="Consolas" panose="020B0609020204030204" pitchFamily="49" charset="0"/>
              </a:rPr>
              <a:t>, </a:t>
            </a:r>
            <a:r>
              <a:rPr lang="en-US" sz="1050" dirty="0" err="1">
                <a:latin typeface="+mj-lt"/>
                <a:cs typeface="Consolas" panose="020B0609020204030204" pitchFamily="49" charset="0"/>
              </a:rPr>
              <a:t>sideB</a:t>
            </a:r>
            <a:r>
              <a:rPr lang="en-US" sz="1050" dirty="0">
                <a:latin typeface="+mj-lt"/>
                <a:cs typeface="Consolas" panose="020B0609020204030204" pitchFamily="49" charset="0"/>
              </a:rPr>
              <a:t>)</a:t>
            </a:r>
          </a:p>
          <a:p>
            <a:pPr algn="l"/>
            <a:endParaRPr lang="en-US" sz="1050" dirty="0">
              <a:latin typeface="+mj-lt"/>
              <a:cs typeface="Consolas" panose="020B0609020204030204" pitchFamily="49" charset="0"/>
            </a:endParaRPr>
          </a:p>
          <a:p>
            <a:pPr algn="l"/>
            <a:r>
              <a:rPr lang="en-US" sz="1050" dirty="0">
                <a:latin typeface="+mj-lt"/>
                <a:cs typeface="Consolas" panose="020B0609020204030204" pitchFamily="49" charset="0"/>
              </a:rPr>
              <a:t>print </a:t>
            </a:r>
            <a:r>
              <a:rPr lang="en-US" sz="1050" dirty="0" smtClean="0">
                <a:latin typeface="+mj-lt"/>
                <a:cs typeface="Consolas" panose="020B0609020204030204" pitchFamily="49" charset="0"/>
              </a:rPr>
              <a:t>("</a:t>
            </a:r>
            <a:r>
              <a:rPr lang="en-US" sz="1050" dirty="0">
                <a:latin typeface="+mj-lt"/>
                <a:cs typeface="Consolas" panose="020B0609020204030204" pitchFamily="49" charset="0"/>
              </a:rPr>
              <a:t>side c is: " + </a:t>
            </a:r>
            <a:r>
              <a:rPr lang="en-US" sz="1050" dirty="0" err="1">
                <a:latin typeface="+mj-lt"/>
                <a:cs typeface="Consolas" panose="020B0609020204030204" pitchFamily="49" charset="0"/>
              </a:rPr>
              <a:t>str</a:t>
            </a:r>
            <a:r>
              <a:rPr lang="en-US" sz="1050" dirty="0">
                <a:latin typeface="+mj-lt"/>
                <a:cs typeface="Consolas" panose="020B0609020204030204" pitchFamily="49" charset="0"/>
              </a:rPr>
              <a:t>(</a:t>
            </a:r>
            <a:r>
              <a:rPr lang="en-US" sz="1050" dirty="0" err="1">
                <a:latin typeface="+mj-lt"/>
                <a:cs typeface="Consolas" panose="020B0609020204030204" pitchFamily="49" charset="0"/>
              </a:rPr>
              <a:t>sideC</a:t>
            </a:r>
            <a:r>
              <a:rPr lang="en-US" sz="1050" dirty="0" smtClean="0">
                <a:latin typeface="+mj-lt"/>
                <a:cs typeface="Consolas" panose="020B0609020204030204" pitchFamily="49" charset="0"/>
              </a:rPr>
              <a:t>))</a:t>
            </a:r>
            <a:endParaRPr lang="en-US" sz="1050" dirty="0">
              <a:latin typeface="+mj-lt"/>
              <a:cs typeface="Consolas" panose="020B0609020204030204" pitchFamily="49" charset="0"/>
            </a:endParaRPr>
          </a:p>
          <a:p>
            <a:pPr algn="l"/>
            <a:endParaRPr lang="en-US" sz="1050" dirty="0">
              <a:latin typeface="+mj-lt"/>
            </a:endParaRPr>
          </a:p>
        </p:txBody>
      </p:sp>
      <p:sp>
        <p:nvSpPr>
          <p:cNvPr id="11" name="TextBox 10"/>
          <p:cNvSpPr txBox="1"/>
          <p:nvPr/>
        </p:nvSpPr>
        <p:spPr>
          <a:xfrm>
            <a:off x="5637212" y="1752601"/>
            <a:ext cx="3276600" cy="276999"/>
          </a:xfrm>
          <a:prstGeom prst="rect">
            <a:avLst/>
          </a:prstGeom>
          <a:solidFill>
            <a:srgbClr val="8CC63F"/>
          </a:solidFill>
          <a:ln>
            <a:solidFill>
              <a:schemeClr val="bg2"/>
            </a:solidFill>
          </a:ln>
        </p:spPr>
        <p:txBody>
          <a:bodyPr wrap="square" rtlCol="0">
            <a:spAutoFit/>
          </a:bodyPr>
          <a:lstStyle/>
          <a:p>
            <a:pPr eaLnBrk="1" fontAlgn="auto" hangingPunct="1">
              <a:spcBef>
                <a:spcPts val="0"/>
              </a:spcBef>
              <a:spcAft>
                <a:spcPts val="0"/>
              </a:spcAft>
              <a:defRPr/>
            </a:pPr>
            <a:r>
              <a:rPr lang="en-US" sz="1200" b="1">
                <a:solidFill>
                  <a:schemeClr val="bg1"/>
                </a:solidFill>
                <a:latin typeface="+mj-lt"/>
                <a:ea typeface="Segoe UI" panose="020B0502040204020203" pitchFamily="34" charset="0"/>
                <a:cs typeface="Segoe UI" panose="020B0502040204020203" pitchFamily="34" charset="0"/>
              </a:rPr>
              <a:t>Pythag.py</a:t>
            </a:r>
          </a:p>
        </p:txBody>
      </p:sp>
      <p:sp>
        <p:nvSpPr>
          <p:cNvPr id="12" name="TextBox 11"/>
          <p:cNvSpPr txBox="1"/>
          <p:nvPr/>
        </p:nvSpPr>
        <p:spPr>
          <a:xfrm>
            <a:off x="1141412" y="2362201"/>
            <a:ext cx="2743200" cy="276999"/>
          </a:xfrm>
          <a:prstGeom prst="rect">
            <a:avLst/>
          </a:prstGeom>
          <a:solidFill>
            <a:srgbClr val="8CC63F"/>
          </a:solidFill>
          <a:ln>
            <a:solidFill>
              <a:schemeClr val="bg2"/>
            </a:solidFill>
          </a:ln>
        </p:spPr>
        <p:txBody>
          <a:bodyPr wrap="square" rtlCol="0">
            <a:spAutoFit/>
          </a:bodyPr>
          <a:lstStyle/>
          <a:p>
            <a:pPr eaLnBrk="1" fontAlgn="auto" hangingPunct="1">
              <a:spcBef>
                <a:spcPts val="0"/>
              </a:spcBef>
              <a:spcAft>
                <a:spcPts val="0"/>
              </a:spcAft>
              <a:defRPr/>
            </a:pPr>
            <a:r>
              <a:rPr lang="en-US" sz="1200" b="1">
                <a:solidFill>
                  <a:schemeClr val="bg1"/>
                </a:solidFill>
                <a:latin typeface="+mj-lt"/>
                <a:ea typeface="Segoe UI" panose="020B0502040204020203" pitchFamily="34" charset="0"/>
                <a:cs typeface="Segoe UI" panose="020B0502040204020203" pitchFamily="34" charset="0"/>
              </a:rPr>
              <a:t>Output</a:t>
            </a:r>
          </a:p>
        </p:txBody>
      </p:sp>
      <p:sp>
        <p:nvSpPr>
          <p:cNvPr id="15" name="Content Placeholder 2"/>
          <p:cNvSpPr txBox="1">
            <a:spLocks/>
          </p:cNvSpPr>
          <p:nvPr/>
        </p:nvSpPr>
        <p:spPr>
          <a:xfrm>
            <a:off x="836613" y="1054617"/>
            <a:ext cx="8229600" cy="663536"/>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Font typeface="Arial" panose="020B0604020202020204" pitchFamily="34" charset="0"/>
              <a:buChar char="•"/>
            </a:pPr>
            <a:r>
              <a:rPr lang="en-US" b="0">
                <a:ea typeface="Segoe UI" panose="020B0502040204020203" pitchFamily="34" charset="0"/>
                <a:cs typeface="Segoe UI" panose="020B0502040204020203" pitchFamily="34" charset="0"/>
              </a:rPr>
              <a:t>A function may have as many inputs as you like</a:t>
            </a:r>
          </a:p>
          <a:p>
            <a:pPr>
              <a:buFont typeface="Arial" panose="020B0604020202020204" pitchFamily="34" charset="0"/>
              <a:buChar char="•"/>
            </a:pPr>
            <a:r>
              <a:rPr lang="en-US" b="0">
                <a:ea typeface="Segoe UI" panose="020B0502040204020203" pitchFamily="34" charset="0"/>
                <a:cs typeface="Segoe UI" panose="020B0502040204020203" pitchFamily="34" charset="0"/>
              </a:rPr>
              <a:t>The </a:t>
            </a:r>
            <a:r>
              <a:rPr lang="en-US" b="0" err="1">
                <a:ea typeface="Segoe UI" panose="020B0502040204020203" pitchFamily="34" charset="0"/>
                <a:cs typeface="Segoe UI" panose="020B0502040204020203" pitchFamily="34" charset="0"/>
              </a:rPr>
              <a:t>Pythag</a:t>
            </a:r>
            <a:r>
              <a:rPr lang="en-US" b="0">
                <a:ea typeface="Segoe UI" panose="020B0502040204020203" pitchFamily="34" charset="0"/>
                <a:cs typeface="Segoe UI" panose="020B0502040204020203" pitchFamily="34" charset="0"/>
              </a:rPr>
              <a:t> function has two inputs (two sides of a right triangle)</a:t>
            </a:r>
          </a:p>
        </p:txBody>
      </p:sp>
      <p:sp>
        <p:nvSpPr>
          <p:cNvPr id="16" name="Title 1"/>
          <p:cNvSpPr>
            <a:spLocks noGrp="1"/>
          </p:cNvSpPr>
          <p:nvPr>
            <p:ph type="title"/>
          </p:nvPr>
        </p:nvSpPr>
        <p:spPr>
          <a:xfrm>
            <a:off x="684213" y="386992"/>
            <a:ext cx="8305799" cy="679808"/>
          </a:xfrm>
          <a:noFill/>
        </p:spPr>
        <p:txBody>
          <a:bodyPr/>
          <a:lstStyle/>
          <a:p>
            <a:pPr fontAlgn="auto">
              <a:spcAft>
                <a:spcPts val="0"/>
              </a:spcAft>
              <a:buClrTx/>
              <a:buFontTx/>
            </a:pPr>
            <a:r>
              <a:rPr lang="en-US" sz="2600">
                <a:ea typeface="Segoe UI" panose="020B0502040204020203" pitchFamily="34" charset="0"/>
                <a:cs typeface="Segoe UI" panose="020B0502040204020203" pitchFamily="34" charset="0"/>
              </a:rPr>
              <a:t>Example - Defining Pythagoras Theorem As A Function</a:t>
            </a:r>
          </a:p>
        </p:txBody>
      </p:sp>
      <p:sp>
        <p:nvSpPr>
          <p:cNvPr id="14" name="TextBox 13"/>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Example : Functions</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36</a:t>
            </a:fld>
            <a:endParaRPr lang="en-US">
              <a:latin typeface="Arial"/>
              <a:cs typeface="+mn-cs"/>
            </a:endParaRPr>
          </a:p>
        </p:txBody>
      </p:sp>
    </p:spTree>
    <p:extLst>
      <p:ext uri="{BB962C8B-B14F-4D97-AF65-F5344CB8AC3E}">
        <p14:creationId xmlns:p14="http://schemas.microsoft.com/office/powerpoint/2010/main" val="4008934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14154" y="1595844"/>
            <a:ext cx="8385048" cy="609600"/>
          </a:xfrm>
          <a:prstGeom prst="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200">
                <a:solidFill>
                  <a:schemeClr val="tx1"/>
                </a:solidFill>
                <a:latin typeface="+mj-lt"/>
                <a:ea typeface="Segoe UI" panose="020B0502040204020203" pitchFamily="34" charset="0"/>
                <a:cs typeface="Segoe UI" panose="020B0502040204020203" pitchFamily="34" charset="0"/>
              </a:rPr>
              <a:t>Hello world of </a:t>
            </a:r>
            <a:r>
              <a:rPr lang="en-US" sz="1200" smtClean="0">
                <a:solidFill>
                  <a:schemeClr val="tx1"/>
                </a:solidFill>
                <a:latin typeface="+mj-lt"/>
                <a:ea typeface="Segoe UI" panose="020B0502040204020203" pitchFamily="34" charset="0"/>
                <a:cs typeface="Segoe UI" panose="020B0502040204020203" pitchFamily="34" charset="0"/>
              </a:rPr>
              <a:t>python</a:t>
            </a:r>
            <a:endParaRPr lang="en-US" sz="1200">
              <a:solidFill>
                <a:schemeClr val="tx1"/>
              </a:solidFill>
              <a:latin typeface="+mj-lt"/>
              <a:ea typeface="Segoe UI" panose="020B0502040204020203" pitchFamily="34" charset="0"/>
              <a:cs typeface="Segoe UI" panose="020B0502040204020203" pitchFamily="34" charset="0"/>
            </a:endParaRPr>
          </a:p>
          <a:p>
            <a:pPr algn="l" eaLnBrk="1" hangingPunct="1">
              <a:spcBef>
                <a:spcPct val="100000"/>
              </a:spcBef>
              <a:buClrTx/>
            </a:pPr>
            <a:r>
              <a:rPr lang="en-US" sz="1200">
                <a:solidFill>
                  <a:schemeClr val="tx1"/>
                </a:solidFill>
                <a:latin typeface="+mj-lt"/>
                <a:ea typeface="Segoe UI" panose="020B0502040204020203" pitchFamily="34" charset="0"/>
                <a:cs typeface="Segoe UI" panose="020B0502040204020203" pitchFamily="34" charset="0"/>
              </a:rPr>
              <a:t>This is my first </a:t>
            </a:r>
            <a:r>
              <a:rPr lang="en-US" sz="1200" smtClean="0">
                <a:solidFill>
                  <a:schemeClr val="tx1"/>
                </a:solidFill>
                <a:latin typeface="+mj-lt"/>
                <a:ea typeface="Segoe UI" panose="020B0502040204020203" pitchFamily="34" charset="0"/>
                <a:cs typeface="Segoe UI" panose="020B0502040204020203" pitchFamily="34" charset="0"/>
              </a:rPr>
              <a:t>python </a:t>
            </a:r>
            <a:r>
              <a:rPr lang="en-US" sz="1200">
                <a:solidFill>
                  <a:schemeClr val="tx1"/>
                </a:solidFill>
                <a:latin typeface="+mj-lt"/>
                <a:ea typeface="Segoe UI" panose="020B0502040204020203" pitchFamily="34" charset="0"/>
                <a:cs typeface="Segoe UI" panose="020B0502040204020203" pitchFamily="34" charset="0"/>
              </a:rPr>
              <a:t>program</a:t>
            </a:r>
          </a:p>
        </p:txBody>
      </p:sp>
      <p:sp>
        <p:nvSpPr>
          <p:cNvPr id="13" name="Rounded Rectangle 12"/>
          <p:cNvSpPr/>
          <p:nvPr/>
        </p:nvSpPr>
        <p:spPr bwMode="auto">
          <a:xfrm>
            <a:off x="734233" y="1318289"/>
            <a:ext cx="1249786" cy="254609"/>
          </a:xfrm>
          <a:prstGeom prst="roundRect">
            <a:avLst/>
          </a:prstGeom>
          <a:solidFill>
            <a:srgbClr val="8CC63F"/>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eaLnBrk="1" hangingPunct="1">
              <a:spcBef>
                <a:spcPct val="100000"/>
              </a:spcBef>
              <a:buClrTx/>
            </a:pPr>
            <a:r>
              <a:rPr lang="en-US" sz="1400" b="1">
                <a:solidFill>
                  <a:schemeClr val="bg1"/>
                </a:solidFill>
                <a:latin typeface="+mj-lt"/>
                <a:ea typeface="Segoe UI" panose="020B0502040204020203" pitchFamily="34" charset="0"/>
                <a:cs typeface="Segoe UI" panose="020B0502040204020203" pitchFamily="34" charset="0"/>
              </a:rPr>
              <a:t>Input.txt</a:t>
            </a:r>
          </a:p>
        </p:txBody>
      </p:sp>
      <p:sp>
        <p:nvSpPr>
          <p:cNvPr id="15" name="Rectangle 14"/>
          <p:cNvSpPr/>
          <p:nvPr/>
        </p:nvSpPr>
        <p:spPr bwMode="auto">
          <a:xfrm>
            <a:off x="714154" y="2667000"/>
            <a:ext cx="4615332" cy="3285693"/>
          </a:xfrm>
          <a:prstGeom prst="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a:r>
              <a:rPr lang="en-US" sz="1200" dirty="0">
                <a:solidFill>
                  <a:schemeClr val="tx1"/>
                </a:solidFill>
                <a:latin typeface="+mj-lt"/>
                <a:ea typeface="Segoe UI" panose="020B0502040204020203" pitchFamily="34" charset="0"/>
                <a:cs typeface="Segoe UI" panose="020B0502040204020203" pitchFamily="34" charset="0"/>
              </a:rPr>
              <a:t>file=open(“Input.txt") </a:t>
            </a:r>
          </a:p>
          <a:p>
            <a:pPr algn="l"/>
            <a:r>
              <a:rPr lang="en-US" sz="1200" dirty="0" err="1">
                <a:solidFill>
                  <a:schemeClr val="tx1"/>
                </a:solidFill>
                <a:latin typeface="+mj-lt"/>
                <a:ea typeface="Segoe UI" panose="020B0502040204020203" pitchFamily="34" charset="0"/>
                <a:cs typeface="Segoe UI" panose="020B0502040204020203" pitchFamily="34" charset="0"/>
              </a:rPr>
              <a:t>wordcount</a:t>
            </a:r>
            <a:r>
              <a:rPr lang="en-US" sz="1200" dirty="0">
                <a:solidFill>
                  <a:schemeClr val="tx1"/>
                </a:solidFill>
                <a:latin typeface="+mj-lt"/>
                <a:ea typeface="Segoe UI" panose="020B0502040204020203" pitchFamily="34" charset="0"/>
                <a:cs typeface="Segoe UI" panose="020B0502040204020203" pitchFamily="34" charset="0"/>
              </a:rPr>
              <a:t>={} </a:t>
            </a:r>
          </a:p>
          <a:p>
            <a:pPr algn="l"/>
            <a:endParaRPr lang="en-US" sz="1200" dirty="0">
              <a:solidFill>
                <a:schemeClr val="tx1"/>
              </a:solidFill>
              <a:latin typeface="+mj-lt"/>
              <a:ea typeface="Segoe UI" panose="020B0502040204020203" pitchFamily="34" charset="0"/>
              <a:cs typeface="Segoe UI" panose="020B0502040204020203" pitchFamily="34" charset="0"/>
            </a:endParaRPr>
          </a:p>
          <a:p>
            <a:pPr algn="l"/>
            <a:r>
              <a:rPr lang="en-US" sz="1200" dirty="0">
                <a:solidFill>
                  <a:schemeClr val="tx1"/>
                </a:solidFill>
                <a:latin typeface="+mj-lt"/>
                <a:ea typeface="Segoe UI" panose="020B0502040204020203" pitchFamily="34" charset="0"/>
                <a:cs typeface="Segoe UI" panose="020B0502040204020203" pitchFamily="34" charset="0"/>
              </a:rPr>
              <a:t>for </a:t>
            </a:r>
            <a:r>
              <a:rPr lang="en-US" sz="1200" dirty="0" err="1">
                <a:solidFill>
                  <a:schemeClr val="tx1"/>
                </a:solidFill>
                <a:latin typeface="+mj-lt"/>
                <a:ea typeface="Segoe UI" panose="020B0502040204020203" pitchFamily="34" charset="0"/>
                <a:cs typeface="Segoe UI" panose="020B0502040204020203" pitchFamily="34" charset="0"/>
              </a:rPr>
              <a:t>i</a:t>
            </a:r>
            <a:r>
              <a:rPr lang="en-US" sz="1200" dirty="0">
                <a:solidFill>
                  <a:schemeClr val="tx1"/>
                </a:solidFill>
                <a:latin typeface="+mj-lt"/>
                <a:ea typeface="Segoe UI" panose="020B0502040204020203" pitchFamily="34" charset="0"/>
                <a:cs typeface="Segoe UI" panose="020B0502040204020203" pitchFamily="34" charset="0"/>
              </a:rPr>
              <a:t> in file:</a:t>
            </a:r>
          </a:p>
          <a:p>
            <a:pPr algn="l"/>
            <a:r>
              <a:rPr lang="en-US" sz="1200" dirty="0">
                <a:solidFill>
                  <a:schemeClr val="tx1"/>
                </a:solidFill>
                <a:latin typeface="+mj-lt"/>
                <a:ea typeface="Segoe UI" panose="020B0502040204020203" pitchFamily="34" charset="0"/>
                <a:cs typeface="Segoe UI" panose="020B0502040204020203" pitchFamily="34" charset="0"/>
              </a:rPr>
              <a:t>    for j in </a:t>
            </a:r>
            <a:r>
              <a:rPr lang="en-US" sz="1200" dirty="0" err="1">
                <a:solidFill>
                  <a:schemeClr val="tx1"/>
                </a:solidFill>
                <a:latin typeface="+mj-lt"/>
                <a:ea typeface="Segoe UI" panose="020B0502040204020203" pitchFamily="34" charset="0"/>
                <a:cs typeface="Segoe UI" panose="020B0502040204020203" pitchFamily="34" charset="0"/>
              </a:rPr>
              <a:t>i.split</a:t>
            </a:r>
            <a:r>
              <a:rPr lang="en-US" sz="1200" dirty="0">
                <a:solidFill>
                  <a:schemeClr val="tx1"/>
                </a:solidFill>
                <a:latin typeface="+mj-lt"/>
                <a:ea typeface="Segoe UI" panose="020B0502040204020203" pitchFamily="34" charset="0"/>
                <a:cs typeface="Segoe UI" panose="020B0502040204020203" pitchFamily="34" charset="0"/>
              </a:rPr>
              <a:t>():</a:t>
            </a:r>
          </a:p>
          <a:p>
            <a:pPr algn="l"/>
            <a:r>
              <a:rPr lang="en-US" sz="1200" dirty="0">
                <a:solidFill>
                  <a:schemeClr val="tx1"/>
                </a:solidFill>
                <a:latin typeface="+mj-lt"/>
                <a:ea typeface="Segoe UI" panose="020B0502040204020203" pitchFamily="34" charset="0"/>
                <a:cs typeface="Segoe UI" panose="020B0502040204020203" pitchFamily="34" charset="0"/>
              </a:rPr>
              <a:t>        if j not in </a:t>
            </a:r>
            <a:r>
              <a:rPr lang="en-US" sz="1200" dirty="0" err="1">
                <a:solidFill>
                  <a:schemeClr val="tx1"/>
                </a:solidFill>
                <a:latin typeface="+mj-lt"/>
                <a:ea typeface="Segoe UI" panose="020B0502040204020203" pitchFamily="34" charset="0"/>
                <a:cs typeface="Segoe UI" panose="020B0502040204020203" pitchFamily="34" charset="0"/>
              </a:rPr>
              <a:t>wordcount</a:t>
            </a:r>
            <a:r>
              <a:rPr lang="en-US" sz="1200" dirty="0">
                <a:solidFill>
                  <a:schemeClr val="tx1"/>
                </a:solidFill>
                <a:latin typeface="+mj-lt"/>
                <a:ea typeface="Segoe UI" panose="020B0502040204020203" pitchFamily="34" charset="0"/>
                <a:cs typeface="Segoe UI" panose="020B0502040204020203" pitchFamily="34" charset="0"/>
              </a:rPr>
              <a:t>:</a:t>
            </a:r>
          </a:p>
          <a:p>
            <a:pPr algn="l"/>
            <a:r>
              <a:rPr lang="en-US" sz="1200" dirty="0">
                <a:solidFill>
                  <a:schemeClr val="tx1"/>
                </a:solidFill>
                <a:latin typeface="+mj-lt"/>
                <a:ea typeface="Segoe UI" panose="020B0502040204020203" pitchFamily="34" charset="0"/>
                <a:cs typeface="Segoe UI" panose="020B0502040204020203" pitchFamily="34" charset="0"/>
              </a:rPr>
              <a:t>            </a:t>
            </a:r>
            <a:r>
              <a:rPr lang="en-US" sz="1200" dirty="0" err="1">
                <a:solidFill>
                  <a:schemeClr val="tx1"/>
                </a:solidFill>
                <a:latin typeface="+mj-lt"/>
                <a:ea typeface="Segoe UI" panose="020B0502040204020203" pitchFamily="34" charset="0"/>
                <a:cs typeface="Segoe UI" panose="020B0502040204020203" pitchFamily="34" charset="0"/>
              </a:rPr>
              <a:t>wordcount</a:t>
            </a:r>
            <a:r>
              <a:rPr lang="en-US" sz="1200" dirty="0">
                <a:solidFill>
                  <a:schemeClr val="tx1"/>
                </a:solidFill>
                <a:latin typeface="+mj-lt"/>
                <a:ea typeface="Segoe UI" panose="020B0502040204020203" pitchFamily="34" charset="0"/>
                <a:cs typeface="Segoe UI" panose="020B0502040204020203" pitchFamily="34" charset="0"/>
              </a:rPr>
              <a:t>[j] = 1</a:t>
            </a:r>
          </a:p>
          <a:p>
            <a:pPr algn="l"/>
            <a:r>
              <a:rPr lang="en-US" sz="1200" dirty="0">
                <a:solidFill>
                  <a:schemeClr val="tx1"/>
                </a:solidFill>
                <a:latin typeface="+mj-lt"/>
                <a:ea typeface="Segoe UI" panose="020B0502040204020203" pitchFamily="34" charset="0"/>
                <a:cs typeface="Segoe UI" panose="020B0502040204020203" pitchFamily="34" charset="0"/>
              </a:rPr>
              <a:t>            print </a:t>
            </a:r>
            <a:r>
              <a:rPr lang="en-US" sz="1200" dirty="0" smtClean="0">
                <a:solidFill>
                  <a:schemeClr val="tx1"/>
                </a:solidFill>
                <a:latin typeface="+mj-lt"/>
                <a:ea typeface="Segoe UI" panose="020B0502040204020203" pitchFamily="34" charset="0"/>
                <a:cs typeface="Segoe UI" panose="020B0502040204020203" pitchFamily="34" charset="0"/>
              </a:rPr>
              <a:t>(</a:t>
            </a:r>
            <a:r>
              <a:rPr lang="en-US" sz="1200" dirty="0" err="1" smtClean="0">
                <a:solidFill>
                  <a:schemeClr val="tx1"/>
                </a:solidFill>
                <a:latin typeface="+mj-lt"/>
                <a:ea typeface="Segoe UI" panose="020B0502040204020203" pitchFamily="34" charset="0"/>
                <a:cs typeface="Segoe UI" panose="020B0502040204020203" pitchFamily="34" charset="0"/>
              </a:rPr>
              <a:t>wordcount</a:t>
            </a:r>
            <a:r>
              <a:rPr lang="en-US" sz="1200" dirty="0" smtClean="0">
                <a:solidFill>
                  <a:schemeClr val="tx1"/>
                </a:solidFill>
                <a:latin typeface="+mj-lt"/>
                <a:ea typeface="Segoe UI" panose="020B0502040204020203" pitchFamily="34" charset="0"/>
                <a:cs typeface="Segoe UI" panose="020B0502040204020203" pitchFamily="34" charset="0"/>
              </a:rPr>
              <a:t>)</a:t>
            </a:r>
            <a:endParaRPr lang="en-US" sz="1200" dirty="0">
              <a:solidFill>
                <a:schemeClr val="tx1"/>
              </a:solidFill>
              <a:latin typeface="+mj-lt"/>
              <a:ea typeface="Segoe UI" panose="020B0502040204020203" pitchFamily="34" charset="0"/>
              <a:cs typeface="Segoe UI" panose="020B0502040204020203" pitchFamily="34" charset="0"/>
            </a:endParaRPr>
          </a:p>
          <a:p>
            <a:pPr algn="l"/>
            <a:r>
              <a:rPr lang="en-US" sz="1200" dirty="0">
                <a:solidFill>
                  <a:schemeClr val="tx1"/>
                </a:solidFill>
                <a:latin typeface="+mj-lt"/>
                <a:ea typeface="Segoe UI" panose="020B0502040204020203" pitchFamily="34" charset="0"/>
                <a:cs typeface="Segoe UI" panose="020B0502040204020203" pitchFamily="34" charset="0"/>
              </a:rPr>
              <a:t>        else:</a:t>
            </a:r>
          </a:p>
          <a:p>
            <a:pPr algn="l"/>
            <a:r>
              <a:rPr lang="en-US" sz="1200" dirty="0">
                <a:solidFill>
                  <a:schemeClr val="tx1"/>
                </a:solidFill>
                <a:latin typeface="+mj-lt"/>
                <a:ea typeface="Segoe UI" panose="020B0502040204020203" pitchFamily="34" charset="0"/>
                <a:cs typeface="Segoe UI" panose="020B0502040204020203" pitchFamily="34" charset="0"/>
              </a:rPr>
              <a:t>            </a:t>
            </a:r>
            <a:r>
              <a:rPr lang="en-US" sz="1200" dirty="0" err="1">
                <a:solidFill>
                  <a:schemeClr val="tx1"/>
                </a:solidFill>
                <a:latin typeface="+mj-lt"/>
                <a:ea typeface="Segoe UI" panose="020B0502040204020203" pitchFamily="34" charset="0"/>
                <a:cs typeface="Segoe UI" panose="020B0502040204020203" pitchFamily="34" charset="0"/>
              </a:rPr>
              <a:t>wordcount</a:t>
            </a:r>
            <a:r>
              <a:rPr lang="en-US" sz="1200" dirty="0">
                <a:solidFill>
                  <a:schemeClr val="tx1"/>
                </a:solidFill>
                <a:latin typeface="+mj-lt"/>
                <a:ea typeface="Segoe UI" panose="020B0502040204020203" pitchFamily="34" charset="0"/>
                <a:cs typeface="Segoe UI" panose="020B0502040204020203" pitchFamily="34" charset="0"/>
              </a:rPr>
              <a:t>[j] += 1</a:t>
            </a:r>
          </a:p>
          <a:p>
            <a:pPr algn="l"/>
            <a:r>
              <a:rPr lang="en-US" sz="1200" dirty="0">
                <a:solidFill>
                  <a:schemeClr val="tx1"/>
                </a:solidFill>
                <a:latin typeface="+mj-lt"/>
                <a:ea typeface="Segoe UI" panose="020B0502040204020203" pitchFamily="34" charset="0"/>
                <a:cs typeface="Segoe UI" panose="020B0502040204020203" pitchFamily="34" charset="0"/>
              </a:rPr>
              <a:t>            print </a:t>
            </a:r>
            <a:r>
              <a:rPr lang="en-US" sz="1200" dirty="0" smtClean="0">
                <a:solidFill>
                  <a:schemeClr val="tx1"/>
                </a:solidFill>
                <a:latin typeface="+mj-lt"/>
                <a:ea typeface="Segoe UI" panose="020B0502040204020203" pitchFamily="34" charset="0"/>
                <a:cs typeface="Segoe UI" panose="020B0502040204020203" pitchFamily="34" charset="0"/>
              </a:rPr>
              <a:t>(</a:t>
            </a:r>
            <a:r>
              <a:rPr lang="en-US" sz="1200" dirty="0" err="1" smtClean="0">
                <a:solidFill>
                  <a:schemeClr val="tx1"/>
                </a:solidFill>
                <a:latin typeface="+mj-lt"/>
                <a:ea typeface="Segoe UI" panose="020B0502040204020203" pitchFamily="34" charset="0"/>
                <a:cs typeface="Segoe UI" panose="020B0502040204020203" pitchFamily="34" charset="0"/>
              </a:rPr>
              <a:t>wordcount</a:t>
            </a:r>
            <a:r>
              <a:rPr lang="en-US" sz="1200" dirty="0" smtClean="0">
                <a:solidFill>
                  <a:schemeClr val="tx1"/>
                </a:solidFill>
                <a:latin typeface="+mj-lt"/>
                <a:ea typeface="Segoe UI" panose="020B0502040204020203" pitchFamily="34" charset="0"/>
                <a:cs typeface="Segoe UI" panose="020B0502040204020203" pitchFamily="34" charset="0"/>
              </a:rPr>
              <a:t>)</a:t>
            </a:r>
            <a:endParaRPr lang="en-US" sz="1200" dirty="0">
              <a:solidFill>
                <a:schemeClr val="tx1"/>
              </a:solidFill>
              <a:latin typeface="+mj-lt"/>
              <a:ea typeface="Segoe UI" panose="020B0502040204020203" pitchFamily="34" charset="0"/>
              <a:cs typeface="Segoe UI" panose="020B0502040204020203" pitchFamily="34" charset="0"/>
            </a:endParaRPr>
          </a:p>
          <a:p>
            <a:pPr algn="l"/>
            <a:r>
              <a:rPr lang="en-US" sz="1200" dirty="0">
                <a:solidFill>
                  <a:schemeClr val="tx1"/>
                </a:solidFill>
                <a:latin typeface="+mj-lt"/>
                <a:ea typeface="Segoe UI" panose="020B0502040204020203" pitchFamily="34" charset="0"/>
                <a:cs typeface="Segoe UI" panose="020B0502040204020203" pitchFamily="34" charset="0"/>
              </a:rPr>
              <a:t>            </a:t>
            </a:r>
          </a:p>
          <a:p>
            <a:pPr algn="l"/>
            <a:r>
              <a:rPr lang="en-US" sz="1200" dirty="0">
                <a:solidFill>
                  <a:schemeClr val="tx1"/>
                </a:solidFill>
                <a:latin typeface="+mj-lt"/>
                <a:ea typeface="Segoe UI" panose="020B0502040204020203" pitchFamily="34" charset="0"/>
                <a:cs typeface="Segoe UI" panose="020B0502040204020203" pitchFamily="34" charset="0"/>
              </a:rPr>
              <a:t>for </a:t>
            </a:r>
            <a:r>
              <a:rPr lang="en-US" sz="1200" dirty="0" err="1">
                <a:solidFill>
                  <a:schemeClr val="tx1"/>
                </a:solidFill>
                <a:latin typeface="+mj-lt"/>
                <a:ea typeface="Segoe UI" panose="020B0502040204020203" pitchFamily="34" charset="0"/>
                <a:cs typeface="Segoe UI" panose="020B0502040204020203" pitchFamily="34" charset="0"/>
              </a:rPr>
              <a:t>k,v</a:t>
            </a:r>
            <a:r>
              <a:rPr lang="en-US" sz="1200" dirty="0">
                <a:solidFill>
                  <a:schemeClr val="tx1"/>
                </a:solidFill>
                <a:latin typeface="+mj-lt"/>
                <a:ea typeface="Segoe UI" panose="020B0502040204020203" pitchFamily="34" charset="0"/>
                <a:cs typeface="Segoe UI" panose="020B0502040204020203" pitchFamily="34" charset="0"/>
              </a:rPr>
              <a:t> in </a:t>
            </a:r>
            <a:r>
              <a:rPr lang="en-US" sz="1200" dirty="0" err="1">
                <a:solidFill>
                  <a:schemeClr val="tx1"/>
                </a:solidFill>
                <a:latin typeface="+mj-lt"/>
                <a:ea typeface="Segoe UI" panose="020B0502040204020203" pitchFamily="34" charset="0"/>
                <a:cs typeface="Segoe UI" panose="020B0502040204020203" pitchFamily="34" charset="0"/>
              </a:rPr>
              <a:t>wordcount.items</a:t>
            </a:r>
            <a:r>
              <a:rPr lang="en-US" sz="1200" dirty="0">
                <a:solidFill>
                  <a:schemeClr val="tx1"/>
                </a:solidFill>
                <a:latin typeface="+mj-lt"/>
                <a:ea typeface="Segoe UI" panose="020B0502040204020203" pitchFamily="34" charset="0"/>
                <a:cs typeface="Segoe UI" panose="020B0502040204020203" pitchFamily="34" charset="0"/>
              </a:rPr>
              <a:t>():</a:t>
            </a:r>
          </a:p>
          <a:p>
            <a:pPr algn="l"/>
            <a:r>
              <a:rPr lang="en-US" sz="1200" dirty="0">
                <a:solidFill>
                  <a:schemeClr val="tx1"/>
                </a:solidFill>
                <a:latin typeface="+mj-lt"/>
                <a:ea typeface="Segoe UI" panose="020B0502040204020203" pitchFamily="34" charset="0"/>
                <a:cs typeface="Segoe UI" panose="020B0502040204020203" pitchFamily="34" charset="0"/>
              </a:rPr>
              <a:t>            print </a:t>
            </a:r>
            <a:r>
              <a:rPr lang="en-US" sz="1200" dirty="0" smtClean="0">
                <a:solidFill>
                  <a:schemeClr val="tx1"/>
                </a:solidFill>
                <a:latin typeface="+mj-lt"/>
                <a:ea typeface="Segoe UI" panose="020B0502040204020203" pitchFamily="34" charset="0"/>
                <a:cs typeface="Segoe UI" panose="020B0502040204020203" pitchFamily="34" charset="0"/>
              </a:rPr>
              <a:t>(</a:t>
            </a:r>
            <a:r>
              <a:rPr lang="en-US" sz="1200" dirty="0" err="1" smtClean="0">
                <a:solidFill>
                  <a:schemeClr val="tx1"/>
                </a:solidFill>
                <a:latin typeface="+mj-lt"/>
                <a:ea typeface="Segoe UI" panose="020B0502040204020203" pitchFamily="34" charset="0"/>
                <a:cs typeface="Segoe UI" panose="020B0502040204020203" pitchFamily="34" charset="0"/>
              </a:rPr>
              <a:t>k,v</a:t>
            </a:r>
            <a:r>
              <a:rPr lang="en-US" sz="1200" dirty="0" smtClean="0">
                <a:solidFill>
                  <a:schemeClr val="tx1"/>
                </a:solidFill>
                <a:latin typeface="+mj-lt"/>
                <a:ea typeface="Segoe UI" panose="020B0502040204020203" pitchFamily="34" charset="0"/>
                <a:cs typeface="Segoe UI" panose="020B0502040204020203" pitchFamily="34" charset="0"/>
              </a:rPr>
              <a:t>)</a:t>
            </a:r>
            <a:endParaRPr lang="en-US" sz="1200" dirty="0">
              <a:solidFill>
                <a:schemeClr val="tx1"/>
              </a:solidFill>
              <a:latin typeface="+mj-lt"/>
              <a:ea typeface="Segoe UI" panose="020B0502040204020203" pitchFamily="34" charset="0"/>
              <a:cs typeface="Segoe UI" panose="020B0502040204020203" pitchFamily="34" charset="0"/>
            </a:endParaRPr>
          </a:p>
        </p:txBody>
      </p:sp>
      <p:sp>
        <p:nvSpPr>
          <p:cNvPr id="16" name="Rounded Rectangle 15"/>
          <p:cNvSpPr/>
          <p:nvPr/>
        </p:nvSpPr>
        <p:spPr bwMode="auto">
          <a:xfrm>
            <a:off x="714155" y="2355694"/>
            <a:ext cx="1263233" cy="273240"/>
          </a:xfrm>
          <a:prstGeom prst="roundRect">
            <a:avLst/>
          </a:prstGeom>
          <a:solidFill>
            <a:srgbClr val="8CC63F"/>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eaLnBrk="1" hangingPunct="1">
              <a:spcBef>
                <a:spcPct val="100000"/>
              </a:spcBef>
              <a:buClrTx/>
            </a:pPr>
            <a:r>
              <a:rPr lang="en-US" sz="1400" b="1">
                <a:solidFill>
                  <a:schemeClr val="bg1"/>
                </a:solidFill>
                <a:latin typeface="+mj-lt"/>
                <a:ea typeface="Segoe UI" panose="020B0502040204020203" pitchFamily="34" charset="0"/>
                <a:cs typeface="Segoe UI" panose="020B0502040204020203" pitchFamily="34" charset="0"/>
              </a:rPr>
              <a:t>Code</a:t>
            </a:r>
          </a:p>
        </p:txBody>
      </p:sp>
      <p:sp>
        <p:nvSpPr>
          <p:cNvPr id="17" name="Rectangle 16"/>
          <p:cNvSpPr/>
          <p:nvPr/>
        </p:nvSpPr>
        <p:spPr bwMode="auto">
          <a:xfrm>
            <a:off x="5705905" y="2667000"/>
            <a:ext cx="3376802" cy="3285693"/>
          </a:xfrm>
          <a:prstGeom prst="rect">
            <a:avLst/>
          </a:prstGeom>
          <a:solidFill>
            <a:schemeClr val="bg1">
              <a:lumMod val="9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r>
              <a:rPr lang="en-US" sz="1200" smtClean="0">
                <a:solidFill>
                  <a:schemeClr val="tx1"/>
                </a:solidFill>
                <a:latin typeface="+mj-lt"/>
                <a:ea typeface="Segoe UI" panose="020B0502040204020203" pitchFamily="34" charset="0"/>
                <a:cs typeface="Segoe UI" panose="020B0502040204020203" pitchFamily="34" charset="0"/>
              </a:rPr>
              <a:t>python </a:t>
            </a:r>
            <a:r>
              <a:rPr lang="en-US" sz="1200">
                <a:solidFill>
                  <a:schemeClr val="tx1"/>
                </a:solidFill>
                <a:latin typeface="+mj-lt"/>
                <a:ea typeface="Segoe UI" panose="020B0502040204020203" pitchFamily="34" charset="0"/>
                <a:cs typeface="Segoe UI" panose="020B0502040204020203" pitchFamily="34" charset="0"/>
              </a:rPr>
              <a:t>2</a:t>
            </a:r>
          </a:p>
          <a:p>
            <a:r>
              <a:rPr lang="en-US" sz="1200">
                <a:solidFill>
                  <a:schemeClr val="tx1"/>
                </a:solidFill>
                <a:latin typeface="+mj-lt"/>
                <a:ea typeface="Segoe UI" panose="020B0502040204020203" pitchFamily="34" charset="0"/>
                <a:cs typeface="Segoe UI" panose="020B0502040204020203" pitchFamily="34" charset="0"/>
              </a:rPr>
              <a:t>of 1</a:t>
            </a:r>
          </a:p>
          <a:p>
            <a:r>
              <a:rPr lang="en-US" sz="1200">
                <a:solidFill>
                  <a:schemeClr val="tx1"/>
                </a:solidFill>
                <a:latin typeface="+mj-lt"/>
                <a:ea typeface="Segoe UI" panose="020B0502040204020203" pitchFamily="34" charset="0"/>
                <a:cs typeface="Segoe UI" panose="020B0502040204020203" pitchFamily="34" charset="0"/>
              </a:rPr>
              <a:t>is 1</a:t>
            </a:r>
          </a:p>
          <a:p>
            <a:r>
              <a:rPr lang="en-US" sz="1200">
                <a:solidFill>
                  <a:schemeClr val="tx1"/>
                </a:solidFill>
                <a:latin typeface="+mj-lt"/>
                <a:ea typeface="Segoe UI" panose="020B0502040204020203" pitchFamily="34" charset="0"/>
                <a:cs typeface="Segoe UI" panose="020B0502040204020203" pitchFamily="34" charset="0"/>
              </a:rPr>
              <a:t>This 1</a:t>
            </a:r>
          </a:p>
          <a:p>
            <a:r>
              <a:rPr lang="en-US" sz="1200">
                <a:solidFill>
                  <a:schemeClr val="tx1"/>
                </a:solidFill>
                <a:latin typeface="+mj-lt"/>
                <a:ea typeface="Segoe UI" panose="020B0502040204020203" pitchFamily="34" charset="0"/>
                <a:cs typeface="Segoe UI" panose="020B0502040204020203" pitchFamily="34" charset="0"/>
              </a:rPr>
              <a:t>program 1</a:t>
            </a:r>
          </a:p>
          <a:p>
            <a:r>
              <a:rPr lang="en-US" sz="1200">
                <a:solidFill>
                  <a:schemeClr val="tx1"/>
                </a:solidFill>
                <a:latin typeface="+mj-lt"/>
                <a:ea typeface="Segoe UI" panose="020B0502040204020203" pitchFamily="34" charset="0"/>
                <a:cs typeface="Segoe UI" panose="020B0502040204020203" pitchFamily="34" charset="0"/>
              </a:rPr>
              <a:t>World 1</a:t>
            </a:r>
          </a:p>
          <a:p>
            <a:r>
              <a:rPr lang="en-US" sz="1200">
                <a:solidFill>
                  <a:schemeClr val="tx1"/>
                </a:solidFill>
                <a:latin typeface="+mj-lt"/>
                <a:ea typeface="Segoe UI" panose="020B0502040204020203" pitchFamily="34" charset="0"/>
                <a:cs typeface="Segoe UI" panose="020B0502040204020203" pitchFamily="34" charset="0"/>
              </a:rPr>
              <a:t>my 1</a:t>
            </a:r>
          </a:p>
          <a:p>
            <a:r>
              <a:rPr lang="en-US" sz="1200">
                <a:solidFill>
                  <a:schemeClr val="tx1"/>
                </a:solidFill>
                <a:latin typeface="+mj-lt"/>
                <a:ea typeface="Segoe UI" panose="020B0502040204020203" pitchFamily="34" charset="0"/>
                <a:cs typeface="Segoe UI" panose="020B0502040204020203" pitchFamily="34" charset="0"/>
              </a:rPr>
              <a:t>Hello 1</a:t>
            </a:r>
          </a:p>
          <a:p>
            <a:r>
              <a:rPr lang="en-US" sz="1200">
                <a:solidFill>
                  <a:schemeClr val="tx1"/>
                </a:solidFill>
                <a:latin typeface="+mj-lt"/>
                <a:ea typeface="Segoe UI" panose="020B0502040204020203" pitchFamily="34" charset="0"/>
                <a:cs typeface="Segoe UI" panose="020B0502040204020203" pitchFamily="34" charset="0"/>
              </a:rPr>
              <a:t>first 1</a:t>
            </a:r>
          </a:p>
        </p:txBody>
      </p:sp>
      <p:sp>
        <p:nvSpPr>
          <p:cNvPr id="18" name="Rounded Rectangle 17"/>
          <p:cNvSpPr/>
          <p:nvPr/>
        </p:nvSpPr>
        <p:spPr bwMode="auto">
          <a:xfrm>
            <a:off x="5714870" y="2355694"/>
            <a:ext cx="862202" cy="273240"/>
          </a:xfrm>
          <a:prstGeom prst="roundRect">
            <a:avLst/>
          </a:prstGeom>
          <a:solidFill>
            <a:srgbClr val="8CC63F"/>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eaLnBrk="1" hangingPunct="1">
              <a:spcBef>
                <a:spcPct val="100000"/>
              </a:spcBef>
              <a:buClrTx/>
            </a:pPr>
            <a:r>
              <a:rPr lang="en-US" sz="1400" b="1">
                <a:solidFill>
                  <a:schemeClr val="bg1"/>
                </a:solidFill>
                <a:latin typeface="+mj-lt"/>
                <a:ea typeface="Segoe UI" panose="020B0502040204020203" pitchFamily="34" charset="0"/>
                <a:cs typeface="Segoe UI" panose="020B0502040204020203" pitchFamily="34" charset="0"/>
              </a:rPr>
              <a:t>Output</a:t>
            </a:r>
          </a:p>
        </p:txBody>
      </p:sp>
      <p:sp>
        <p:nvSpPr>
          <p:cNvPr id="10" name="TextBox 9"/>
          <p:cNvSpPr txBox="1"/>
          <p:nvPr/>
        </p:nvSpPr>
        <p:spPr>
          <a:xfrm>
            <a:off x="379412" y="0"/>
            <a:ext cx="2743200" cy="261610"/>
          </a:xfrm>
          <a:prstGeom prst="rect">
            <a:avLst/>
          </a:prstGeom>
          <a:noFill/>
        </p:spPr>
        <p:txBody>
          <a:bodyPr wrap="square" rtlCol="0">
            <a:spAutoFit/>
          </a:bodyPr>
          <a:lstStyle/>
          <a:p>
            <a:endParaRPr lang="en-US"/>
          </a:p>
        </p:txBody>
      </p:sp>
      <p:sp>
        <p:nvSpPr>
          <p:cNvPr id="19" name="Title 1"/>
          <p:cNvSpPr>
            <a:spLocks noGrp="1"/>
          </p:cNvSpPr>
          <p:nvPr>
            <p:ph type="title"/>
          </p:nvPr>
        </p:nvSpPr>
        <p:spPr>
          <a:noFill/>
        </p:spPr>
        <p:txBody>
          <a:bodyPr/>
          <a:lstStyle/>
          <a:p>
            <a:pPr fontAlgn="auto">
              <a:spcAft>
                <a:spcPts val="0"/>
              </a:spcAft>
              <a:buClrTx/>
              <a:buFontTx/>
            </a:pPr>
            <a:r>
              <a:rPr lang="en-US" sz="2600">
                <a:ea typeface="Segoe UI" panose="020B0502040204020203" pitchFamily="34" charset="0"/>
                <a:cs typeface="Segoe UI" panose="020B0502040204020203" pitchFamily="34" charset="0"/>
              </a:rPr>
              <a:t>File handling use case – Finding the frequency of words</a:t>
            </a:r>
          </a:p>
        </p:txBody>
      </p:sp>
      <p:sp>
        <p:nvSpPr>
          <p:cNvPr id="3" name="Slide Number Placeholder 2"/>
          <p:cNvSpPr>
            <a:spLocks noGrp="1"/>
          </p:cNvSpPr>
          <p:nvPr>
            <p:ph type="sldNum" sz="quarter" idx="12"/>
          </p:nvPr>
        </p:nvSpPr>
        <p:spPr/>
        <p:txBody>
          <a:bodyPr/>
          <a:lstStyle/>
          <a:p>
            <a:pPr>
              <a:defRPr/>
            </a:pPr>
            <a:fld id="{F351E748-48EB-45E4-9260-AF8FE4A8C1D4}" type="slidenum">
              <a:rPr lang="en-US" smtClean="0"/>
              <a:pPr>
                <a:defRPr/>
              </a:pPr>
              <a:t>37</a:t>
            </a:fld>
            <a:endParaRPr lang="en-US"/>
          </a:p>
        </p:txBody>
      </p:sp>
      <p:sp>
        <p:nvSpPr>
          <p:cNvPr id="21" name="TextBox 20"/>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Example: File Handling</a:t>
            </a:r>
            <a:endParaRPr lang="en-US" sz="900" b="1" i="1">
              <a:solidFill>
                <a:srgbClr val="5F5F5F"/>
              </a:solidFill>
              <a:latin typeface="+mj-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011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a:p>
        </p:txBody>
      </p:sp>
      <p:sp>
        <p:nvSpPr>
          <p:cNvPr id="3" name="Content Placeholder 2"/>
          <p:cNvSpPr>
            <a:spLocks noGrp="1"/>
          </p:cNvSpPr>
          <p:nvPr>
            <p:ph idx="1"/>
          </p:nvPr>
        </p:nvSpPr>
        <p:spPr/>
        <p:txBody>
          <a:bodyPr/>
          <a:lstStyle/>
          <a:p>
            <a:r>
              <a:rPr lang="en-US" sz="1200"/>
              <a:t>Make a simple numeric calculator. It should prompt the user for three numbers. Then add the numbers together and divide by 2. Display the result. Your program must support numbers with decimals and not just </a:t>
            </a:r>
            <a:r>
              <a:rPr lang="en-US" sz="1200" smtClean="0"/>
              <a:t>integers</a:t>
            </a:r>
          </a:p>
          <a:p>
            <a:endParaRPr lang="en-US" sz="1200" smtClean="0"/>
          </a:p>
          <a:p>
            <a:endParaRPr lang="en-US" sz="1200" smtClean="0"/>
          </a:p>
          <a:p>
            <a:r>
              <a:rPr lang="en-US" sz="1200"/>
              <a:t>Make a program which displays an appropriate name for a person, using a combination of nested ifs and compound conditions. Ask the user for a gender, first name, last name and </a:t>
            </a:r>
            <a:r>
              <a:rPr lang="en-US" sz="1200" smtClean="0"/>
              <a:t>age. If </a:t>
            </a:r>
            <a:r>
              <a:rPr lang="en-US" sz="1200"/>
              <a:t>the person is female and 20 or over, ask if she is married. If so, display "Mrs." in front of her name. If not, display "Ms." in front of her name. If the female is under 20, display her first and last </a:t>
            </a:r>
            <a:r>
              <a:rPr lang="en-US" sz="1200" smtClean="0"/>
              <a:t>name. If </a:t>
            </a:r>
            <a:r>
              <a:rPr lang="en-US" sz="1200"/>
              <a:t>the person is male and 20 or over, display "Mr." in front of his name. Otherwise, display his first and last name</a:t>
            </a:r>
            <a:r>
              <a:rPr lang="en-US" sz="1200" smtClean="0"/>
              <a:t>. </a:t>
            </a:r>
            <a:r>
              <a:rPr lang="en-US" sz="1200"/>
              <a:t>Note that asking a person if they are married should </a:t>
            </a:r>
            <a:r>
              <a:rPr lang="en-US" sz="1200" i="1"/>
              <a:t>only</a:t>
            </a:r>
            <a:r>
              <a:rPr lang="en-US" sz="1200"/>
              <a:t> be done if they are female and 20 or older, which means you will have a single if and else nested inside one of your if statements. </a:t>
            </a:r>
          </a:p>
          <a:p>
            <a:pPr lvl="0"/>
            <a:endParaRPr lang="en-US" sz="1200"/>
          </a:p>
          <a:p>
            <a:endParaRPr lang="en-US" sz="1200" smtClean="0"/>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38</a:t>
            </a:fld>
            <a:endParaRPr lang="en-US">
              <a:latin typeface="Arial"/>
              <a:cs typeface="+mn-cs"/>
            </a:endParaRPr>
          </a:p>
        </p:txBody>
      </p:sp>
      <p:pic>
        <p:nvPicPr>
          <p:cNvPr id="5" name="Picture 4"/>
          <p:cNvPicPr/>
          <p:nvPr/>
        </p:nvPicPr>
        <p:blipFill>
          <a:blip r:embed="rId2"/>
          <a:stretch>
            <a:fillRect/>
          </a:stretch>
        </p:blipFill>
        <p:spPr>
          <a:xfrm>
            <a:off x="2009140" y="2200910"/>
            <a:ext cx="5732145" cy="694690"/>
          </a:xfrm>
          <a:prstGeom prst="rect">
            <a:avLst/>
          </a:prstGeom>
        </p:spPr>
      </p:pic>
      <p:pic>
        <p:nvPicPr>
          <p:cNvPr id="7" name="Picture 6"/>
          <p:cNvPicPr/>
          <p:nvPr/>
        </p:nvPicPr>
        <p:blipFill>
          <a:blip r:embed="rId3"/>
          <a:stretch>
            <a:fillRect/>
          </a:stretch>
        </p:blipFill>
        <p:spPr>
          <a:xfrm>
            <a:off x="2009140" y="4495800"/>
            <a:ext cx="5732145" cy="1018540"/>
          </a:xfrm>
          <a:prstGeom prst="rect">
            <a:avLst/>
          </a:prstGeom>
        </p:spPr>
      </p:pic>
      <p:sp>
        <p:nvSpPr>
          <p:cNvPr id="8" name="TextBox 7"/>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Exercise</a:t>
            </a:r>
            <a:endParaRPr lang="en-US" sz="900" b="1" i="1">
              <a:solidFill>
                <a:srgbClr val="5F5F5F"/>
              </a:solidFill>
              <a:latin typeface="+mj-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0388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86992"/>
            <a:ext cx="7903049" cy="298808"/>
          </a:xfrm>
        </p:spPr>
        <p:txBody>
          <a:bodyPr/>
          <a:lstStyle/>
          <a:p>
            <a:r>
              <a:rPr lang="en-US" sz="2600">
                <a:solidFill>
                  <a:schemeClr val="bg2"/>
                </a:solidFill>
                <a:latin typeface="+mj-lt"/>
                <a:ea typeface="Segoe UI" panose="020B0502040204020203" pitchFamily="34" charset="0"/>
                <a:cs typeface="Segoe UI" panose="020B0502040204020203" pitchFamily="34" charset="0"/>
              </a:rPr>
              <a:t>Introduction to </a:t>
            </a:r>
            <a:r>
              <a:rPr lang="en-US" sz="2600" smtClean="0">
                <a:solidFill>
                  <a:schemeClr val="bg2"/>
                </a:solidFill>
                <a:latin typeface="+mj-lt"/>
                <a:ea typeface="Segoe UI" panose="020B0502040204020203" pitchFamily="34" charset="0"/>
                <a:cs typeface="Segoe UI" panose="020B0502040204020203" pitchFamily="34" charset="0"/>
              </a:rPr>
              <a:t>Python </a:t>
            </a:r>
            <a:r>
              <a:rPr lang="en-US" sz="2600">
                <a:solidFill>
                  <a:schemeClr val="bg2"/>
                </a:solidFill>
                <a:latin typeface="+mj-lt"/>
                <a:ea typeface="Segoe UI" panose="020B0502040204020203" pitchFamily="34" charset="0"/>
                <a:cs typeface="Segoe UI" panose="020B0502040204020203" pitchFamily="34" charset="0"/>
              </a:rPr>
              <a:t>- What &amp; Why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4617" y="3141980"/>
            <a:ext cx="2532996" cy="115040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0012" y="1608875"/>
            <a:ext cx="1688664" cy="1760433"/>
          </a:xfrm>
          <a:prstGeom prst="rect">
            <a:avLst/>
          </a:prstGeom>
        </p:spPr>
      </p:pic>
      <p:sp>
        <p:nvSpPr>
          <p:cNvPr id="8" name="TextBox 7"/>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a:solidFill>
                  <a:srgbClr val="5F5F5F"/>
                </a:solidFill>
                <a:latin typeface="+mj-lt"/>
                <a:ea typeface="Segoe UI" panose="020B0502040204020203" pitchFamily="34" charset="0"/>
                <a:cs typeface="Segoe UI" panose="020B0502040204020203" pitchFamily="34" charset="0"/>
              </a:rPr>
              <a:t>Introduction to </a:t>
            </a:r>
            <a:r>
              <a:rPr lang="en-US" sz="900" b="1" i="1" smtClean="0">
                <a:solidFill>
                  <a:srgbClr val="5F5F5F"/>
                </a:solidFill>
                <a:latin typeface="+mj-lt"/>
                <a:ea typeface="Segoe UI" panose="020B0502040204020203" pitchFamily="34" charset="0"/>
                <a:cs typeface="Segoe UI" panose="020B0502040204020203" pitchFamily="34" charset="0"/>
              </a:rPr>
              <a:t>Python</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10" name="Content Placeholder 2"/>
          <p:cNvSpPr txBox="1">
            <a:spLocks/>
          </p:cNvSpPr>
          <p:nvPr/>
        </p:nvSpPr>
        <p:spPr>
          <a:xfrm>
            <a:off x="444737" y="1265011"/>
            <a:ext cx="4125675" cy="4724400"/>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Python was </a:t>
            </a:r>
            <a:r>
              <a:rPr lang="en-US" b="0" kern="0" dirty="0" smtClean="0">
                <a:latin typeface="+mj-lt"/>
                <a:ea typeface="Segoe UI" panose="020B0502040204020203" pitchFamily="34" charset="0"/>
                <a:cs typeface="Segoe UI" panose="020B0502040204020203" pitchFamily="34" charset="0"/>
              </a:rPr>
              <a:t>created by Guido Van Rossum in 1989 named after “Monty Python”</a:t>
            </a:r>
          </a:p>
          <a:p>
            <a:pPr>
              <a:buClr>
                <a:srgbClr val="9D9DA1"/>
              </a:buClr>
              <a:buFont typeface="Wingdings" panose="05000000000000000000" pitchFamily="2" charset="2"/>
              <a:buChar char="§"/>
            </a:pPr>
            <a:endParaRPr lang="en-US" b="0" kern="0" dirty="0" smtClean="0">
              <a:latin typeface="+mj-lt"/>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It’s a multi purpose, interpreted, dynamically typed, object-oriented, easy to use and high level programming language</a:t>
            </a:r>
          </a:p>
          <a:p>
            <a:pPr>
              <a:buClr>
                <a:srgbClr val="9D9DA1"/>
              </a:buClr>
              <a:buFont typeface="Wingdings" panose="05000000000000000000" pitchFamily="2" charset="2"/>
              <a:buChar char="§"/>
            </a:pPr>
            <a:endParaRPr lang="en-US" b="0" kern="0" dirty="0" smtClean="0">
              <a:latin typeface="+mj-lt"/>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dirty="0">
                <a:latin typeface="+mj-lt"/>
                <a:ea typeface="Segoe UI" panose="020B0502040204020203" pitchFamily="34" charset="0"/>
                <a:cs typeface="Segoe UI" panose="020B0502040204020203" pitchFamily="34" charset="0"/>
              </a:rPr>
              <a:t>A</a:t>
            </a:r>
            <a:r>
              <a:rPr lang="en-US" b="0" kern="0" dirty="0" smtClean="0">
                <a:latin typeface="+mj-lt"/>
                <a:ea typeface="Segoe UI" panose="020B0502040204020203" pitchFamily="34" charset="0"/>
                <a:cs typeface="Segoe UI" panose="020B0502040204020203" pitchFamily="34" charset="0"/>
              </a:rPr>
              <a:t>n interpreted language, which means there is no need of code compilation</a:t>
            </a:r>
          </a:p>
          <a:p>
            <a:pPr>
              <a:buClr>
                <a:srgbClr val="9D9DA1"/>
              </a:buClr>
              <a:buFont typeface="Wingdings" panose="05000000000000000000" pitchFamily="2" charset="2"/>
              <a:buChar char="§"/>
            </a:pPr>
            <a:endParaRPr lang="en-US" b="0" kern="0" dirty="0" smtClean="0">
              <a:latin typeface="+mj-lt"/>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Supported by many modern operating systems (Windows, Mac, Linux, Android, iOS, etc.)</a:t>
            </a:r>
          </a:p>
          <a:p>
            <a:pPr>
              <a:buClr>
                <a:srgbClr val="9D9DA1"/>
              </a:buClr>
              <a:buFont typeface="Wingdings" panose="05000000000000000000" pitchFamily="2" charset="2"/>
              <a:buChar char="§"/>
            </a:pPr>
            <a:endParaRPr lang="en-US" b="0" kern="0" dirty="0" smtClean="0">
              <a:latin typeface="+mj-lt"/>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Has been used to build massively scalable applications like YouTube and much of Googles internal infrastructure</a:t>
            </a:r>
          </a:p>
        </p:txBody>
      </p:sp>
      <p:sp>
        <p:nvSpPr>
          <p:cNvPr id="11" name="Slide Number Placeholder 10"/>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3</a:t>
            </a:fld>
            <a:endParaRPr lang="en-US">
              <a:latin typeface="Arial"/>
              <a:cs typeface="+mn-cs"/>
            </a:endParaRPr>
          </a:p>
        </p:txBody>
      </p:sp>
    </p:spTree>
    <p:extLst>
      <p:ext uri="{BB962C8B-B14F-4D97-AF65-F5344CB8AC3E}">
        <p14:creationId xmlns:p14="http://schemas.microsoft.com/office/powerpoint/2010/main" val="1019648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a:t>
            </a:r>
            <a:r>
              <a:rPr lang="en-US" sz="1800" smtClean="0"/>
              <a:t>(Contd.)</a:t>
            </a:r>
            <a:endParaRPr lang="en-US" sz="1800"/>
          </a:p>
        </p:txBody>
      </p:sp>
      <p:sp>
        <p:nvSpPr>
          <p:cNvPr id="3" name="Content Placeholder 2"/>
          <p:cNvSpPr>
            <a:spLocks noGrp="1"/>
          </p:cNvSpPr>
          <p:nvPr>
            <p:ph idx="1"/>
          </p:nvPr>
        </p:nvSpPr>
        <p:spPr/>
        <p:txBody>
          <a:bodyPr/>
          <a:lstStyle/>
          <a:p>
            <a:r>
              <a:rPr lang="en-US" sz="1200" dirty="0"/>
              <a:t>Write an interactive quiz. It should ask the user three multiple-choice or true/false questions about something. It must keep track of how many they get wrong, and print out a "score" at the end. </a:t>
            </a:r>
          </a:p>
          <a:p>
            <a:endParaRPr lang="en-US" sz="1200" dirty="0"/>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39</a:t>
            </a:fld>
            <a:endParaRPr lang="en-US">
              <a:latin typeface="Arial"/>
              <a:cs typeface="+mn-cs"/>
            </a:endParaRPr>
          </a:p>
        </p:txBody>
      </p:sp>
      <p:pic>
        <p:nvPicPr>
          <p:cNvPr id="5" name="Picture 4"/>
          <p:cNvPicPr/>
          <p:nvPr/>
        </p:nvPicPr>
        <p:blipFill>
          <a:blip r:embed="rId2"/>
          <a:stretch>
            <a:fillRect/>
          </a:stretch>
        </p:blipFill>
        <p:spPr>
          <a:xfrm>
            <a:off x="2097199" y="1981200"/>
            <a:ext cx="5732145" cy="3976370"/>
          </a:xfrm>
          <a:prstGeom prst="rect">
            <a:avLst/>
          </a:prstGeom>
        </p:spPr>
      </p:pic>
      <p:sp>
        <p:nvSpPr>
          <p:cNvPr id="6" name="TextBox 5"/>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Exercise</a:t>
            </a:r>
            <a:endParaRPr lang="en-US" sz="900" b="1" i="1">
              <a:solidFill>
                <a:srgbClr val="5F5F5F"/>
              </a:solidFill>
              <a:latin typeface="+mj-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33536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Thank you</a:t>
            </a:r>
            <a:endParaRPr lang="en-US"/>
          </a:p>
        </p:txBody>
      </p:sp>
      <p:sp>
        <p:nvSpPr>
          <p:cNvPr id="2" name="Slide Number Placeholder 1"/>
          <p:cNvSpPr>
            <a:spLocks noGrp="1"/>
          </p:cNvSpPr>
          <p:nvPr>
            <p:ph type="sldNum" sz="quarter" idx="12"/>
          </p:nvPr>
        </p:nvSpPr>
        <p:spPr/>
        <p:txBody>
          <a:bodyPr/>
          <a:lstStyle/>
          <a:p>
            <a:fld id="{5CBDBD4D-7B7B-4EC0-AB6E-424933B04FED}" type="slidenum">
              <a:rPr lang="en-US" smtClean="0"/>
              <a:pPr/>
              <a:t>40</a:t>
            </a:fld>
            <a:endParaRPr lang="en-US"/>
          </a:p>
        </p:txBody>
      </p:sp>
    </p:spTree>
    <p:extLst>
      <p:ext uri="{BB962C8B-B14F-4D97-AF65-F5344CB8AC3E}">
        <p14:creationId xmlns:p14="http://schemas.microsoft.com/office/powerpoint/2010/main" val="4045422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86992"/>
            <a:ext cx="7903049" cy="298808"/>
          </a:xfrm>
        </p:spPr>
        <p:txBody>
          <a:bodyPr/>
          <a:lstStyle/>
          <a:p>
            <a:r>
              <a:rPr lang="en-US" sz="2600">
                <a:solidFill>
                  <a:schemeClr val="bg2"/>
                </a:solidFill>
                <a:latin typeface="+mj-lt"/>
                <a:ea typeface="Segoe UI" panose="020B0502040204020203" pitchFamily="34" charset="0"/>
                <a:cs typeface="Segoe UI" panose="020B0502040204020203" pitchFamily="34" charset="0"/>
              </a:rPr>
              <a:t>Introduction to </a:t>
            </a:r>
            <a:r>
              <a:rPr lang="en-US" sz="2600" smtClean="0">
                <a:solidFill>
                  <a:schemeClr val="bg2"/>
                </a:solidFill>
                <a:latin typeface="+mj-lt"/>
                <a:ea typeface="Segoe UI" panose="020B0502040204020203" pitchFamily="34" charset="0"/>
                <a:cs typeface="Segoe UI" panose="020B0502040204020203" pitchFamily="34" charset="0"/>
              </a:rPr>
              <a:t>Python </a:t>
            </a:r>
            <a:r>
              <a:rPr lang="en-US" sz="2600">
                <a:solidFill>
                  <a:schemeClr val="bg2"/>
                </a:solidFill>
                <a:latin typeface="+mj-lt"/>
                <a:ea typeface="Segoe UI" panose="020B0502040204020203" pitchFamily="34" charset="0"/>
                <a:cs typeface="Segoe UI" panose="020B0502040204020203" pitchFamily="34" charset="0"/>
              </a:rPr>
              <a:t>- What &amp; Why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617" y="2569312"/>
            <a:ext cx="2532996" cy="4643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25" y="1314450"/>
            <a:ext cx="2532996" cy="858404"/>
          </a:xfrm>
          <a:prstGeom prst="rect">
            <a:avLst/>
          </a:prstGeom>
        </p:spPr>
      </p:pic>
      <p:sp>
        <p:nvSpPr>
          <p:cNvPr id="8" name="TextBox 7"/>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a:solidFill>
                  <a:srgbClr val="5F5F5F"/>
                </a:solidFill>
                <a:latin typeface="+mj-lt"/>
                <a:ea typeface="Segoe UI" panose="020B0502040204020203" pitchFamily="34" charset="0"/>
                <a:cs typeface="Segoe UI" panose="020B0502040204020203" pitchFamily="34" charset="0"/>
              </a:rPr>
              <a:t>Introduction to </a:t>
            </a:r>
            <a:r>
              <a:rPr lang="en-US" sz="900" b="1" i="1" smtClean="0">
                <a:solidFill>
                  <a:srgbClr val="5F5F5F"/>
                </a:solidFill>
                <a:latin typeface="+mj-lt"/>
                <a:ea typeface="Segoe UI" panose="020B0502040204020203" pitchFamily="34" charset="0"/>
                <a:cs typeface="Segoe UI" panose="020B0502040204020203" pitchFamily="34" charset="0"/>
              </a:rPr>
              <a:t>Python</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10" name="Content Placeholder 2"/>
          <p:cNvSpPr txBox="1">
            <a:spLocks/>
          </p:cNvSpPr>
          <p:nvPr/>
        </p:nvSpPr>
        <p:spPr>
          <a:xfrm>
            <a:off x="444737" y="1265011"/>
            <a:ext cx="4125675" cy="4724400"/>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kern="0">
                <a:ea typeface="Segoe UI" panose="020B0502040204020203" pitchFamily="34" charset="0"/>
                <a:cs typeface="Segoe UI" panose="020B0502040204020203" pitchFamily="34" charset="0"/>
              </a:rPr>
              <a:t>It’s the preferred language on Big data platforms because of wide set of libraries available for big data </a:t>
            </a:r>
            <a:r>
              <a:rPr lang="en-US" b="0" kern="0" smtClean="0">
                <a:ea typeface="Segoe UI" panose="020B0502040204020203" pitchFamily="34" charset="0"/>
                <a:cs typeface="Segoe UI" panose="020B0502040204020203" pitchFamily="34" charset="0"/>
              </a:rPr>
              <a:t>processing</a:t>
            </a:r>
          </a:p>
          <a:p>
            <a:pPr>
              <a:buClr>
                <a:srgbClr val="9D9DA1"/>
              </a:buClr>
              <a:buFont typeface="Wingdings" panose="05000000000000000000" pitchFamily="2" charset="2"/>
              <a:buChar char="§"/>
            </a:pPr>
            <a:endParaRPr lang="en-US" b="0" kern="0">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a:ea typeface="Segoe UI" panose="020B0502040204020203" pitchFamily="34" charset="0"/>
                <a:cs typeface="Segoe UI" panose="020B0502040204020203" pitchFamily="34" charset="0"/>
              </a:rPr>
              <a:t>It also has huge number of libraries for deep learning, image processing etc</a:t>
            </a:r>
            <a:r>
              <a:rPr lang="en-US" b="0" kern="0" smtClean="0">
                <a:ea typeface="Segoe UI" panose="020B0502040204020203" pitchFamily="34" charset="0"/>
                <a:cs typeface="Segoe UI" panose="020B0502040204020203" pitchFamily="34" charset="0"/>
              </a:rPr>
              <a:t>.</a:t>
            </a:r>
          </a:p>
          <a:p>
            <a:pPr>
              <a:buClr>
                <a:srgbClr val="9D9DA1"/>
              </a:buClr>
              <a:buFont typeface="Wingdings" panose="05000000000000000000" pitchFamily="2" charset="2"/>
              <a:buChar char="§"/>
            </a:pPr>
            <a:endParaRPr lang="en-US" b="0" kern="0">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a:ea typeface="Segoe UI" panose="020B0502040204020203" pitchFamily="34" charset="0"/>
                <a:cs typeface="Segoe UI" panose="020B0502040204020203" pitchFamily="34" charset="0"/>
              </a:rPr>
              <a:t>Python libraries used for different applications like:</a:t>
            </a:r>
          </a:p>
          <a:p>
            <a:pPr marL="514350" lvl="1" indent="-285750">
              <a:buClr>
                <a:srgbClr val="9D9DA1"/>
              </a:buClr>
              <a:buFont typeface="+mj-lt"/>
              <a:buAutoNum type="romanUcPeriod"/>
            </a:pPr>
            <a:r>
              <a:rPr lang="en-US" sz="1200" kern="0">
                <a:ea typeface="Segoe UI" panose="020B0502040204020203" pitchFamily="34" charset="0"/>
                <a:cs typeface="Segoe UI" panose="020B0502040204020203" pitchFamily="34" charset="0"/>
              </a:rPr>
              <a:t>Make useful </a:t>
            </a:r>
            <a:r>
              <a:rPr lang="en-US" sz="1200" kern="0" smtClean="0">
                <a:ea typeface="Segoe UI" panose="020B0502040204020203" pitchFamily="34" charset="0"/>
                <a:cs typeface="Segoe UI" panose="020B0502040204020203" pitchFamily="34" charset="0"/>
              </a:rPr>
              <a:t>plots </a:t>
            </a:r>
            <a:r>
              <a:rPr lang="en-US" sz="1200" kern="0">
                <a:ea typeface="Segoe UI" panose="020B0502040204020203" pitchFamily="34" charset="0"/>
                <a:cs typeface="Segoe UI" panose="020B0502040204020203" pitchFamily="34" charset="0"/>
              </a:rPr>
              <a:t>using </a:t>
            </a:r>
            <a:r>
              <a:rPr lang="en-US" sz="1200" kern="0" err="1">
                <a:ea typeface="Segoe UI" panose="020B0502040204020203" pitchFamily="34" charset="0"/>
                <a:cs typeface="Segoe UI" panose="020B0502040204020203" pitchFamily="34" charset="0"/>
              </a:rPr>
              <a:t>matplotlib</a:t>
            </a:r>
            <a:endParaRPr lang="en-US" sz="1200" kern="0">
              <a:ea typeface="Segoe UI" panose="020B0502040204020203" pitchFamily="34" charset="0"/>
              <a:cs typeface="Segoe UI" panose="020B0502040204020203" pitchFamily="34" charset="0"/>
            </a:endParaRPr>
          </a:p>
          <a:p>
            <a:pPr marL="514350" lvl="1" indent="-285750">
              <a:buClr>
                <a:srgbClr val="9D9DA1"/>
              </a:buClr>
              <a:buFont typeface="+mj-lt"/>
              <a:buAutoNum type="romanUcPeriod"/>
            </a:pPr>
            <a:r>
              <a:rPr lang="en-US" sz="1200" kern="0">
                <a:ea typeface="Segoe UI" panose="020B0502040204020203" pitchFamily="34" charset="0"/>
                <a:cs typeface="Segoe UI" panose="020B0502040204020203" pitchFamily="34" charset="0"/>
              </a:rPr>
              <a:t>Build a graphical user interface (GUI) using </a:t>
            </a:r>
            <a:r>
              <a:rPr lang="en-US" sz="1200" kern="0" err="1">
                <a:ea typeface="Segoe UI" panose="020B0502040204020203" pitchFamily="34" charset="0"/>
                <a:cs typeface="Segoe UI" panose="020B0502040204020203" pitchFamily="34" charset="0"/>
              </a:rPr>
              <a:t>PyQt</a:t>
            </a:r>
            <a:endParaRPr lang="en-US" sz="1200" kern="0">
              <a:ea typeface="Segoe UI" panose="020B0502040204020203" pitchFamily="34" charset="0"/>
              <a:cs typeface="Segoe UI" panose="020B0502040204020203" pitchFamily="34" charset="0"/>
            </a:endParaRPr>
          </a:p>
          <a:p>
            <a:pPr marL="514350" lvl="1" indent="-285750">
              <a:buClr>
                <a:srgbClr val="9D9DA1"/>
              </a:buClr>
              <a:buFont typeface="+mj-lt"/>
              <a:buAutoNum type="romanUcPeriod"/>
            </a:pPr>
            <a:r>
              <a:rPr lang="en-US" sz="1200" kern="0">
                <a:ea typeface="Segoe UI" panose="020B0502040204020203" pitchFamily="34" charset="0"/>
                <a:cs typeface="Segoe UI" panose="020B0502040204020203" pitchFamily="34" charset="0"/>
              </a:rPr>
              <a:t>Scientific computing using </a:t>
            </a:r>
            <a:r>
              <a:rPr lang="en-US" sz="1200" kern="0" err="1">
                <a:ea typeface="Segoe UI" panose="020B0502040204020203" pitchFamily="34" charset="0"/>
                <a:cs typeface="Segoe UI" panose="020B0502040204020203" pitchFamily="34" charset="0"/>
              </a:rPr>
              <a:t>NumPy</a:t>
            </a:r>
            <a:endParaRPr lang="en-US" sz="1200" kern="0">
              <a:ea typeface="Segoe UI" panose="020B0502040204020203" pitchFamily="34" charset="0"/>
              <a:cs typeface="Segoe UI" panose="020B0502040204020203" pitchFamily="34" charset="0"/>
            </a:endParaRPr>
          </a:p>
          <a:p>
            <a:pPr marL="514350" lvl="1" indent="-285750">
              <a:buClr>
                <a:srgbClr val="9D9DA1"/>
              </a:buClr>
              <a:buFont typeface="+mj-lt"/>
              <a:buAutoNum type="romanUcPeriod"/>
            </a:pPr>
            <a:r>
              <a:rPr lang="en-US" sz="1200" kern="0">
                <a:ea typeface="Segoe UI" panose="020B0502040204020203" pitchFamily="34" charset="0"/>
                <a:cs typeface="Segoe UI" panose="020B0502040204020203" pitchFamily="34" charset="0"/>
              </a:rPr>
              <a:t>Web development using </a:t>
            </a:r>
            <a:r>
              <a:rPr lang="en-US" sz="1200" kern="0" smtClean="0">
                <a:ea typeface="Segoe UI" panose="020B0502040204020203" pitchFamily="34" charset="0"/>
                <a:cs typeface="Segoe UI" panose="020B0502040204020203" pitchFamily="34" charset="0"/>
              </a:rPr>
              <a:t>Django</a:t>
            </a:r>
          </a:p>
          <a:p>
            <a:pPr marL="514350" lvl="1" indent="-285750">
              <a:buClr>
                <a:srgbClr val="9D9DA1"/>
              </a:buClr>
              <a:buFont typeface="+mj-lt"/>
              <a:buAutoNum type="romanUcPeriod"/>
            </a:pPr>
            <a:endParaRPr lang="en-US" sz="1200" kern="0">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a:ea typeface="Segoe UI" panose="020B0502040204020203" pitchFamily="34" charset="0"/>
                <a:cs typeface="Segoe UI" panose="020B0502040204020203" pitchFamily="34" charset="0"/>
              </a:rPr>
              <a:t>Python bindings are available for many popular</a:t>
            </a:r>
            <a:br>
              <a:rPr lang="en-US" b="0" kern="0">
                <a:ea typeface="Segoe UI" panose="020B0502040204020203" pitchFamily="34" charset="0"/>
                <a:cs typeface="Segoe UI" panose="020B0502040204020203" pitchFamily="34" charset="0"/>
              </a:rPr>
            </a:br>
            <a:r>
              <a:rPr lang="en-US" b="0" kern="0">
                <a:ea typeface="Segoe UI" panose="020B0502040204020203" pitchFamily="34" charset="0"/>
                <a:cs typeface="Segoe UI" panose="020B0502040204020203" pitchFamily="34" charset="0"/>
              </a:rPr>
              <a:t>APIs: Google services, Amazon AWS, </a:t>
            </a:r>
            <a:r>
              <a:rPr lang="en-US" b="0" kern="0" err="1">
                <a:ea typeface="Segoe UI" panose="020B0502040204020203" pitchFamily="34" charset="0"/>
                <a:cs typeface="Segoe UI" panose="020B0502040204020203" pitchFamily="34" charset="0"/>
              </a:rPr>
              <a:t>etc.,c</a:t>
            </a:r>
            <a:endParaRPr lang="en-US" b="0" kern="0">
              <a:ea typeface="Segoe UI" panose="020B0502040204020203" pitchFamily="34" charset="0"/>
              <a:cs typeface="Segoe UI" panose="020B0502040204020203" pitchFamily="34" charset="0"/>
            </a:endParaRPr>
          </a:p>
        </p:txBody>
      </p:sp>
      <p:sp>
        <p:nvSpPr>
          <p:cNvPr id="11" name="Slide Number Placeholder 10"/>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4</a:t>
            </a:fld>
            <a:endParaRPr lang="en-US">
              <a:latin typeface="Arial"/>
              <a:cs typeface="+mn-cs"/>
            </a:endParaRPr>
          </a:p>
        </p:txBody>
      </p:sp>
      <p:pic>
        <p:nvPicPr>
          <p:cNvPr id="3" name="Picture 2"/>
          <p:cNvPicPr>
            <a:picLocks noChangeAspect="1"/>
          </p:cNvPicPr>
          <p:nvPr/>
        </p:nvPicPr>
        <p:blipFill>
          <a:blip r:embed="rId4"/>
          <a:stretch>
            <a:fillRect/>
          </a:stretch>
        </p:blipFill>
        <p:spPr>
          <a:xfrm>
            <a:off x="4575085" y="3217918"/>
            <a:ext cx="3590925" cy="1866900"/>
          </a:xfrm>
          <a:prstGeom prst="rect">
            <a:avLst/>
          </a:prstGeom>
        </p:spPr>
      </p:pic>
    </p:spTree>
    <p:extLst>
      <p:ext uri="{BB962C8B-B14F-4D97-AF65-F5344CB8AC3E}">
        <p14:creationId xmlns:p14="http://schemas.microsoft.com/office/powerpoint/2010/main" val="121337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90538" y="1295400"/>
            <a:ext cx="8423274" cy="1600200"/>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Interpreter runs the code </a:t>
            </a:r>
            <a:r>
              <a:rPr lang="en-US" b="0" kern="0" smtClean="0">
                <a:latin typeface="+mj-lt"/>
                <a:ea typeface="Segoe UI" panose="020B0502040204020203" pitchFamily="34" charset="0"/>
                <a:cs typeface="Segoe UI" panose="020B0502040204020203" pitchFamily="34" charset="0"/>
              </a:rPr>
              <a:t>‘line </a:t>
            </a:r>
            <a:r>
              <a:rPr lang="en-US" b="0" kern="0" smtClean="0">
                <a:latin typeface="+mj-lt"/>
                <a:ea typeface="Segoe UI" panose="020B0502040204020203" pitchFamily="34" charset="0"/>
                <a:cs typeface="Segoe UI" panose="020B0502040204020203" pitchFamily="34" charset="0"/>
              </a:rPr>
              <a:t>by </a:t>
            </a:r>
            <a:r>
              <a:rPr lang="en-US" b="0" kern="0" smtClean="0">
                <a:latin typeface="+mj-lt"/>
                <a:ea typeface="Segoe UI" panose="020B0502040204020203" pitchFamily="34" charset="0"/>
                <a:cs typeface="Segoe UI" panose="020B0502040204020203" pitchFamily="34" charset="0"/>
              </a:rPr>
              <a:t>line’ </a:t>
            </a:r>
            <a:r>
              <a:rPr lang="en-US" b="0" kern="0" smtClean="0">
                <a:latin typeface="+mj-lt"/>
                <a:ea typeface="Segoe UI" panose="020B0502040204020203" pitchFamily="34" charset="0"/>
                <a:cs typeface="Segoe UI" panose="020B0502040204020203" pitchFamily="34" charset="0"/>
              </a:rPr>
              <a:t>and checks for any errors</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We can either run the instruction by instruction of a code or run entire code altogether by passing a script</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The line “</a:t>
            </a:r>
            <a:r>
              <a:rPr lang="en-US" kern="0" smtClean="0">
                <a:latin typeface="+mj-lt"/>
                <a:ea typeface="Segoe UI" panose="020B0502040204020203" pitchFamily="34" charset="0"/>
                <a:cs typeface="Segoe UI" panose="020B0502040204020203" pitchFamily="34" charset="0"/>
              </a:rPr>
              <a:t>#!/</a:t>
            </a:r>
            <a:r>
              <a:rPr lang="en-US" kern="0" err="1" smtClean="0">
                <a:latin typeface="+mj-lt"/>
                <a:ea typeface="Segoe UI" panose="020B0502040204020203" pitchFamily="34" charset="0"/>
                <a:cs typeface="Segoe UI" panose="020B0502040204020203" pitchFamily="34" charset="0"/>
              </a:rPr>
              <a:t>usr</a:t>
            </a:r>
            <a:r>
              <a:rPr lang="en-US" kern="0" smtClean="0">
                <a:latin typeface="+mj-lt"/>
                <a:ea typeface="Segoe UI" panose="020B0502040204020203" pitchFamily="34" charset="0"/>
                <a:cs typeface="Segoe UI" panose="020B0502040204020203" pitchFamily="34" charset="0"/>
              </a:rPr>
              <a:t>/bin/</a:t>
            </a:r>
            <a:r>
              <a:rPr lang="en-US" kern="0" err="1" smtClean="0">
                <a:latin typeface="+mj-lt"/>
                <a:ea typeface="Segoe UI" panose="020B0502040204020203" pitchFamily="34" charset="0"/>
                <a:cs typeface="Segoe UI" panose="020B0502040204020203" pitchFamily="34" charset="0"/>
              </a:rPr>
              <a:t>env</a:t>
            </a:r>
            <a:r>
              <a:rPr lang="en-US" kern="0" smtClean="0">
                <a:latin typeface="+mj-lt"/>
                <a:ea typeface="Segoe UI" panose="020B0502040204020203" pitchFamily="34" charset="0"/>
                <a:cs typeface="Segoe UI" panose="020B0502040204020203" pitchFamily="34" charset="0"/>
              </a:rPr>
              <a:t> python” </a:t>
            </a:r>
            <a:r>
              <a:rPr lang="en-US" b="0" kern="0" smtClean="0">
                <a:latin typeface="+mj-lt"/>
                <a:ea typeface="Segoe UI" panose="020B0502040204020203" pitchFamily="34" charset="0"/>
                <a:cs typeface="Segoe UI" panose="020B0502040204020203" pitchFamily="34" charset="0"/>
              </a:rPr>
              <a:t>in the start of code can be used to run python code in </a:t>
            </a:r>
            <a:r>
              <a:rPr lang="en-US" b="0" kern="0" smtClean="0">
                <a:latin typeface="+mj-lt"/>
                <a:ea typeface="Segoe UI" panose="020B0502040204020203" pitchFamily="34" charset="0"/>
                <a:cs typeface="Segoe UI" panose="020B0502040204020203" pitchFamily="34" charset="0"/>
              </a:rPr>
              <a:t>Unix.</a:t>
            </a:r>
          </a:p>
          <a:p>
            <a:pPr>
              <a:buClr>
                <a:srgbClr val="9D9DA1"/>
              </a:buClr>
              <a:buFont typeface="Wingdings" panose="05000000000000000000" pitchFamily="2" charset="2"/>
              <a:buChar char="§"/>
            </a:pPr>
            <a:r>
              <a:rPr lang="en-US" b="0" kern="0" smtClean="0">
                <a:latin typeface="+mj-lt"/>
                <a:ea typeface="Segoe UI" panose="020B0502040204020203" pitchFamily="34" charset="0"/>
                <a:cs typeface="Segoe UI" panose="020B0502040204020203" pitchFamily="34" charset="0"/>
              </a:rPr>
              <a:t>Python </a:t>
            </a:r>
            <a:r>
              <a:rPr lang="en-US" b="0" kern="0">
                <a:latin typeface="+mj-lt"/>
                <a:ea typeface="Segoe UI" panose="020B0502040204020203" pitchFamily="34" charset="0"/>
                <a:cs typeface="Segoe UI" panose="020B0502040204020203" pitchFamily="34" charset="0"/>
              </a:rPr>
              <a:t>scripts have the extension </a:t>
            </a:r>
            <a:r>
              <a:rPr lang="en-US" kern="0">
                <a:latin typeface="+mj-lt"/>
                <a:ea typeface="Segoe UI" panose="020B0502040204020203" pitchFamily="34" charset="0"/>
                <a:cs typeface="Segoe UI" panose="020B0502040204020203" pitchFamily="34" charset="0"/>
              </a:rPr>
              <a:t>.</a:t>
            </a:r>
            <a:r>
              <a:rPr lang="en-US" kern="0" err="1">
                <a:latin typeface="+mj-lt"/>
                <a:ea typeface="Segoe UI" panose="020B0502040204020203" pitchFamily="34" charset="0"/>
                <a:cs typeface="Segoe UI" panose="020B0502040204020203" pitchFamily="34" charset="0"/>
              </a:rPr>
              <a:t>py</a:t>
            </a:r>
            <a:r>
              <a:rPr lang="en-US" b="0" kern="0">
                <a:latin typeface="+mj-lt"/>
                <a:ea typeface="Segoe UI" panose="020B0502040204020203" pitchFamily="34" charset="0"/>
                <a:cs typeface="Segoe UI" panose="020B0502040204020203" pitchFamily="34" charset="0"/>
              </a:rPr>
              <a:t>, meaning that the filename ends with .</a:t>
            </a:r>
            <a:r>
              <a:rPr lang="en-US" kern="0" err="1" smtClean="0">
                <a:latin typeface="+mj-lt"/>
                <a:ea typeface="Segoe UI" panose="020B0502040204020203" pitchFamily="34" charset="0"/>
                <a:cs typeface="Segoe UI" panose="020B0502040204020203" pitchFamily="34" charset="0"/>
              </a:rPr>
              <a:t>py</a:t>
            </a:r>
            <a:r>
              <a:rPr lang="en-US" b="0" kern="0" smtClean="0">
                <a:latin typeface="+mj-lt"/>
                <a:ea typeface="Segoe UI" panose="020B0502040204020203" pitchFamily="34" charset="0"/>
                <a:cs typeface="Segoe UI" panose="020B0502040204020203" pitchFamily="34" charset="0"/>
              </a:rPr>
              <a:t> (Ex: helloworld.py). </a:t>
            </a:r>
            <a:r>
              <a:rPr lang="en-US" b="0" kern="0" smtClean="0">
                <a:latin typeface="+mj-lt"/>
                <a:ea typeface="Segoe UI" panose="020B0502040204020203" pitchFamily="34" charset="0"/>
                <a:cs typeface="Segoe UI" panose="020B0502040204020203" pitchFamily="34" charset="0"/>
              </a:rPr>
              <a:t>To run the script</a:t>
            </a:r>
            <a:r>
              <a:rPr lang="en-US" b="0" kern="0">
                <a:latin typeface="+mj-lt"/>
                <a:ea typeface="Segoe UI" panose="020B0502040204020203" pitchFamily="34" charset="0"/>
                <a:cs typeface="Segoe UI" panose="020B0502040204020203" pitchFamily="34" charset="0"/>
              </a:rPr>
              <a:t>, </a:t>
            </a:r>
            <a:r>
              <a:rPr lang="en-US" b="0" kern="0" smtClean="0">
                <a:latin typeface="+mj-lt"/>
                <a:ea typeface="Segoe UI" panose="020B0502040204020203" pitchFamily="34" charset="0"/>
                <a:cs typeface="Segoe UI" panose="020B0502040204020203" pitchFamily="34" charset="0"/>
              </a:rPr>
              <a:t>we </a:t>
            </a:r>
            <a:r>
              <a:rPr lang="en-US" b="0" kern="0">
                <a:latin typeface="+mj-lt"/>
                <a:ea typeface="Segoe UI" panose="020B0502040204020203" pitchFamily="34" charset="0"/>
                <a:cs typeface="Segoe UI" panose="020B0502040204020203" pitchFamily="34" charset="0"/>
              </a:rPr>
              <a:t>simply write </a:t>
            </a:r>
            <a:r>
              <a:rPr lang="en-US" i="1" kern="0">
                <a:latin typeface="+mj-lt"/>
                <a:ea typeface="Segoe UI" panose="020B0502040204020203" pitchFamily="34" charset="0"/>
                <a:cs typeface="Segoe UI" panose="020B0502040204020203" pitchFamily="34" charset="0"/>
              </a:rPr>
              <a:t>python helloWorld.py </a:t>
            </a:r>
            <a:r>
              <a:rPr lang="en-US" b="0" kern="0">
                <a:latin typeface="+mj-lt"/>
                <a:ea typeface="Segoe UI" panose="020B0502040204020203" pitchFamily="34" charset="0"/>
                <a:cs typeface="Segoe UI" panose="020B0502040204020203" pitchFamily="34" charset="0"/>
              </a:rPr>
              <a:t>at the command </a:t>
            </a:r>
            <a:r>
              <a:rPr lang="en-US" b="0" kern="0" smtClean="0">
                <a:latin typeface="+mj-lt"/>
                <a:ea typeface="Segoe UI" panose="020B0502040204020203" pitchFamily="34" charset="0"/>
                <a:cs typeface="Segoe UI" panose="020B0502040204020203" pitchFamily="34" charset="0"/>
              </a:rPr>
              <a:t>prompt.</a:t>
            </a:r>
            <a:endParaRPr lang="en-US" b="0" kern="0">
              <a:latin typeface="+mj-lt"/>
              <a:ea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3028136"/>
            <a:ext cx="4392045" cy="3296463"/>
          </a:xfrm>
          <a:prstGeom prst="rect">
            <a:avLst/>
          </a:prstGeom>
        </p:spPr>
      </p:pic>
      <p:sp>
        <p:nvSpPr>
          <p:cNvPr id="10" name="Title 1"/>
          <p:cNvSpPr txBox="1">
            <a:spLocks/>
          </p:cNvSpPr>
          <p:nvPr/>
        </p:nvSpPr>
        <p:spPr>
          <a:xfrm>
            <a:off x="654050" y="457200"/>
            <a:ext cx="7903049" cy="68580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fontAlgn="auto">
              <a:spcAft>
                <a:spcPts val="0"/>
              </a:spcAft>
              <a:buClrTx/>
              <a:buFontTx/>
            </a:pPr>
            <a:r>
              <a:rPr lang="en-US" sz="2600" smtClean="0">
                <a:latin typeface="Calibri" panose="020F0502020204030204" pitchFamily="34" charset="0"/>
                <a:ea typeface="Segoe UI" panose="020B0502040204020203" pitchFamily="34" charset="0"/>
                <a:cs typeface="Segoe UI" panose="020B0502040204020203" pitchFamily="34" charset="0"/>
              </a:rPr>
              <a:t>How to use Python?</a:t>
            </a:r>
          </a:p>
          <a:p>
            <a:pPr fontAlgn="auto">
              <a:spcAft>
                <a:spcPts val="0"/>
              </a:spcAft>
              <a:buClrTx/>
            </a:pPr>
            <a:r>
              <a:rPr lang="en-US" sz="1400">
                <a:ea typeface="Segoe UI" panose="020B0502040204020203" pitchFamily="34" charset="0"/>
                <a:cs typeface="Segoe UI" panose="020B0502040204020203" pitchFamily="34" charset="0"/>
              </a:rPr>
              <a:t>Python Interpreter reads and executes commands interactively</a:t>
            </a:r>
            <a:endParaRPr lang="en-US" sz="1400">
              <a:latin typeface="Calibri" panose="020F0502020204030204" pitchFamily="34" charset="0"/>
              <a:ea typeface="Segoe UI" panose="020B0502040204020203" pitchFamily="34" charset="0"/>
              <a:cs typeface="Segoe UI" panose="020B0502040204020203" pitchFamily="34" charset="0"/>
            </a:endParaRPr>
          </a:p>
          <a:p>
            <a:pPr fontAlgn="auto">
              <a:spcAft>
                <a:spcPts val="0"/>
              </a:spcAft>
              <a:buClrTx/>
              <a:buFontTx/>
            </a:pPr>
            <a:endParaRPr lang="en-US" sz="2600">
              <a:latin typeface="Calibri" panose="020F0502020204030204" pitchFamily="34" charset="0"/>
              <a:ea typeface="Segoe UI" panose="020B0502040204020203" pitchFamily="34" charset="0"/>
              <a:cs typeface="Segoe UI" panose="020B0502040204020203" pitchFamily="34" charset="0"/>
            </a:endParaRPr>
          </a:p>
        </p:txBody>
      </p:sp>
      <p:sp>
        <p:nvSpPr>
          <p:cNvPr id="11" name="TextBox 10"/>
          <p:cNvSpPr txBox="1"/>
          <p:nvPr/>
        </p:nvSpPr>
        <p:spPr>
          <a:xfrm>
            <a:off x="-1588" y="-10885"/>
            <a:ext cx="14478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Python Interpreter</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5</a:t>
            </a:fld>
            <a:endParaRPr lang="en-US">
              <a:latin typeface="Arial"/>
              <a:cs typeface="+mn-cs"/>
            </a:endParaRPr>
          </a:p>
        </p:txBody>
      </p:sp>
    </p:spTree>
    <p:extLst>
      <p:ext uri="{BB962C8B-B14F-4D97-AF65-F5344CB8AC3E}">
        <p14:creationId xmlns:p14="http://schemas.microsoft.com/office/powerpoint/2010/main" val="1630534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4213" y="386992"/>
            <a:ext cx="7903049" cy="298808"/>
          </a:xfrm>
        </p:spPr>
        <p:txBody>
          <a:bodyPr/>
          <a:lstStyle/>
          <a:p>
            <a:r>
              <a:rPr lang="en-US" sz="2600" dirty="0" smtClean="0">
                <a:solidFill>
                  <a:schemeClr val="bg2"/>
                </a:solidFill>
                <a:latin typeface="+mj-lt"/>
                <a:ea typeface="Segoe UI" panose="020B0502040204020203" pitchFamily="34" charset="0"/>
                <a:cs typeface="Segoe UI" panose="020B0502040204020203" pitchFamily="34" charset="0"/>
              </a:rPr>
              <a:t>Anaconda  </a:t>
            </a:r>
            <a:endParaRPr lang="en-US" sz="2600" dirty="0">
              <a:solidFill>
                <a:schemeClr val="bg2"/>
              </a:solidFill>
              <a:latin typeface="+mj-lt"/>
              <a:ea typeface="Segoe UI" panose="020B0502040204020203" pitchFamily="34" charset="0"/>
              <a:cs typeface="Segoe UI" panose="020B0502040204020203" pitchFamily="34" charset="0"/>
            </a:endParaRPr>
          </a:p>
        </p:txBody>
      </p:sp>
      <p:sp>
        <p:nvSpPr>
          <p:cNvPr id="7" name="Content Placeholder 2"/>
          <p:cNvSpPr txBox="1">
            <a:spLocks/>
          </p:cNvSpPr>
          <p:nvPr/>
        </p:nvSpPr>
        <p:spPr>
          <a:xfrm>
            <a:off x="466559" y="1295400"/>
            <a:ext cx="5246854" cy="4402083"/>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dirty="0">
                <a:latin typeface="+mj-lt"/>
              </a:rPr>
              <a:t>Anaconda is a Python distribution that is particularly popular for data analysis and scientific computing </a:t>
            </a:r>
            <a:endParaRPr lang="en-US" b="0" dirty="0" smtClean="0">
              <a:latin typeface="+mj-lt"/>
            </a:endParaRPr>
          </a:p>
          <a:p>
            <a:pPr lvl="1">
              <a:buClr>
                <a:srgbClr val="9D9DA1"/>
              </a:buClr>
              <a:buFont typeface="Wingdings" panose="05000000000000000000" pitchFamily="2" charset="2"/>
              <a:buChar char="§"/>
            </a:pPr>
            <a:r>
              <a:rPr lang="en-US" sz="1200" b="0" dirty="0" smtClean="0">
                <a:latin typeface="+mj-lt"/>
              </a:rPr>
              <a:t>Open </a:t>
            </a:r>
            <a:r>
              <a:rPr lang="en-US" sz="1200" b="0" dirty="0">
                <a:latin typeface="+mj-lt"/>
              </a:rPr>
              <a:t>source project developed by Continuum Analytics, Inc. </a:t>
            </a:r>
            <a:endParaRPr lang="en-US" sz="1200" b="0" dirty="0" smtClean="0">
              <a:latin typeface="+mj-lt"/>
            </a:endParaRPr>
          </a:p>
          <a:p>
            <a:pPr lvl="1">
              <a:buClr>
                <a:srgbClr val="9D9DA1"/>
              </a:buClr>
              <a:buFont typeface="Wingdings" panose="05000000000000000000" pitchFamily="2" charset="2"/>
              <a:buChar char="§"/>
            </a:pPr>
            <a:r>
              <a:rPr lang="en-US" sz="1200" b="0" dirty="0" smtClean="0">
                <a:latin typeface="+mj-lt"/>
              </a:rPr>
              <a:t>Available </a:t>
            </a:r>
            <a:r>
              <a:rPr lang="en-US" sz="1200" b="0" dirty="0">
                <a:latin typeface="+mj-lt"/>
              </a:rPr>
              <a:t>for Windows, Mac OS X and Linux </a:t>
            </a:r>
            <a:endParaRPr lang="en-US" sz="1200" b="0" dirty="0" smtClean="0">
              <a:latin typeface="+mj-lt"/>
            </a:endParaRPr>
          </a:p>
          <a:p>
            <a:pPr lvl="1">
              <a:buClr>
                <a:srgbClr val="9D9DA1"/>
              </a:buClr>
              <a:buFont typeface="Wingdings" panose="05000000000000000000" pitchFamily="2" charset="2"/>
              <a:buChar char="§"/>
            </a:pPr>
            <a:r>
              <a:rPr lang="en-US" sz="1200" b="0" dirty="0" smtClean="0">
                <a:latin typeface="+mj-lt"/>
              </a:rPr>
              <a:t>Includes </a:t>
            </a:r>
            <a:r>
              <a:rPr lang="en-US" sz="1200" b="0" dirty="0">
                <a:latin typeface="+mj-lt"/>
              </a:rPr>
              <a:t>many popular packages: </a:t>
            </a:r>
            <a:r>
              <a:rPr lang="en-US" sz="1200" b="0" dirty="0" err="1">
                <a:latin typeface="+mj-lt"/>
              </a:rPr>
              <a:t>NumPy</a:t>
            </a:r>
            <a:r>
              <a:rPr lang="en-US" sz="1200" b="0" dirty="0">
                <a:latin typeface="+mj-lt"/>
              </a:rPr>
              <a:t>, </a:t>
            </a:r>
            <a:r>
              <a:rPr lang="en-US" sz="1200" b="0" dirty="0" err="1">
                <a:latin typeface="+mj-lt"/>
              </a:rPr>
              <a:t>SciPy</a:t>
            </a:r>
            <a:r>
              <a:rPr lang="en-US" sz="1200" b="0" dirty="0">
                <a:latin typeface="+mj-lt"/>
              </a:rPr>
              <a:t>, </a:t>
            </a:r>
            <a:r>
              <a:rPr lang="en-US" sz="1200" b="0" dirty="0" err="1">
                <a:latin typeface="+mj-lt"/>
              </a:rPr>
              <a:t>Matplotlib</a:t>
            </a:r>
            <a:r>
              <a:rPr lang="en-US" sz="1200" b="0" dirty="0">
                <a:latin typeface="+mj-lt"/>
              </a:rPr>
              <a:t>, Pandas, </a:t>
            </a:r>
            <a:r>
              <a:rPr lang="en-US" sz="1200" b="0" dirty="0" err="1">
                <a:latin typeface="+mj-lt"/>
              </a:rPr>
              <a:t>IPython</a:t>
            </a:r>
            <a:r>
              <a:rPr lang="en-US" sz="1200" b="0" dirty="0">
                <a:latin typeface="+mj-lt"/>
              </a:rPr>
              <a:t>, </a:t>
            </a:r>
            <a:r>
              <a:rPr lang="en-US" sz="1200" b="0" dirty="0" err="1">
                <a:latin typeface="+mj-lt"/>
              </a:rPr>
              <a:t>Cython</a:t>
            </a:r>
            <a:r>
              <a:rPr lang="en-US" sz="1200" b="0" dirty="0">
                <a:latin typeface="+mj-lt"/>
              </a:rPr>
              <a:t> </a:t>
            </a:r>
            <a:endParaRPr lang="en-US" sz="1200" b="0" dirty="0" smtClean="0">
              <a:latin typeface="+mj-lt"/>
            </a:endParaRPr>
          </a:p>
          <a:p>
            <a:pPr lvl="1">
              <a:buClr>
                <a:srgbClr val="9D9DA1"/>
              </a:buClr>
              <a:buFont typeface="Wingdings" panose="05000000000000000000" pitchFamily="2" charset="2"/>
              <a:buChar char="§"/>
            </a:pPr>
            <a:r>
              <a:rPr lang="en-US" sz="1200" b="0" dirty="0" smtClean="0">
                <a:latin typeface="+mj-lt"/>
              </a:rPr>
              <a:t>Includes </a:t>
            </a:r>
            <a:r>
              <a:rPr lang="en-US" sz="1200" b="0" dirty="0" err="1">
                <a:latin typeface="+mj-lt"/>
              </a:rPr>
              <a:t>Spyder</a:t>
            </a:r>
            <a:r>
              <a:rPr lang="en-US" sz="1200" b="0" dirty="0">
                <a:latin typeface="+mj-lt"/>
              </a:rPr>
              <a:t>, a Python development environment </a:t>
            </a:r>
            <a:endParaRPr lang="en-US" sz="1200" b="0" dirty="0" smtClean="0">
              <a:latin typeface="+mj-lt"/>
            </a:endParaRPr>
          </a:p>
          <a:p>
            <a:pPr lvl="1">
              <a:buClr>
                <a:srgbClr val="9D9DA1"/>
              </a:buClr>
              <a:buFont typeface="Wingdings" panose="05000000000000000000" pitchFamily="2" charset="2"/>
              <a:buChar char="§"/>
            </a:pPr>
            <a:r>
              <a:rPr lang="en-US" sz="1200" b="0" dirty="0" smtClean="0">
                <a:latin typeface="+mj-lt"/>
              </a:rPr>
              <a:t>Includes </a:t>
            </a:r>
            <a:r>
              <a:rPr lang="en-US" sz="1200" b="0" dirty="0" err="1">
                <a:latin typeface="+mj-lt"/>
              </a:rPr>
              <a:t>conda</a:t>
            </a:r>
            <a:r>
              <a:rPr lang="en-US" sz="1200" b="0" dirty="0">
                <a:latin typeface="+mj-lt"/>
              </a:rPr>
              <a:t>, a platform-independent package manager </a:t>
            </a:r>
            <a:endParaRPr lang="en-US" sz="1200" b="0" dirty="0" smtClean="0">
              <a:latin typeface="+mj-lt"/>
            </a:endParaRPr>
          </a:p>
          <a:p>
            <a:pPr>
              <a:buClr>
                <a:srgbClr val="9D9DA1"/>
              </a:buClr>
              <a:buFont typeface="Wingdings" panose="05000000000000000000" pitchFamily="2" charset="2"/>
              <a:buChar char="§"/>
            </a:pPr>
            <a:r>
              <a:rPr lang="en-US" b="0" kern="0" dirty="0">
                <a:latin typeface="+mj-lt"/>
                <a:ea typeface="Segoe UI" panose="020B0502040204020203" pitchFamily="34" charset="0"/>
                <a:cs typeface="Segoe UI" panose="020B0502040204020203" pitchFamily="34" charset="0"/>
              </a:rPr>
              <a:t>Anaconda is easy to install</a:t>
            </a:r>
          </a:p>
          <a:p>
            <a:pPr>
              <a:buClr>
                <a:srgbClr val="9D9DA1"/>
              </a:buClr>
              <a:buFont typeface="Wingdings" panose="05000000000000000000" pitchFamily="2" charset="2"/>
              <a:buChar char="§"/>
            </a:pPr>
            <a:r>
              <a:rPr lang="en-US" b="0" kern="0" dirty="0">
                <a:latin typeface="+mj-lt"/>
                <a:ea typeface="Segoe UI" panose="020B0502040204020203" pitchFamily="34" charset="0"/>
                <a:cs typeface="Segoe UI" panose="020B0502040204020203" pitchFamily="34" charset="0"/>
              </a:rPr>
              <a:t>Download installer from </a:t>
            </a:r>
            <a:r>
              <a:rPr lang="en-US" b="0" kern="0" dirty="0">
                <a:latin typeface="+mj-lt"/>
                <a:ea typeface="Segoe UI" panose="020B0502040204020203" pitchFamily="34" charset="0"/>
                <a:cs typeface="Segoe UI" panose="020B0502040204020203" pitchFamily="34" charset="0"/>
                <a:hlinkClick r:id="rId2"/>
              </a:rPr>
              <a:t>https://www.continuum.io/download</a:t>
            </a:r>
            <a:endParaRPr lang="en-US" b="0" kern="0" dirty="0">
              <a:latin typeface="+mj-lt"/>
              <a:ea typeface="Segoe UI" panose="020B0502040204020203" pitchFamily="34" charset="0"/>
              <a:cs typeface="Segoe UI" panose="020B0502040204020203" pitchFamily="34" charset="0"/>
            </a:endParaRPr>
          </a:p>
          <a:p>
            <a:pPr>
              <a:buClr>
                <a:srgbClr val="9D9DA1"/>
              </a:buClr>
              <a:buFont typeface="Wingdings" panose="05000000000000000000" pitchFamily="2" charset="2"/>
              <a:buChar char="§"/>
            </a:pPr>
            <a:r>
              <a:rPr lang="en-US" b="0" kern="0" dirty="0">
                <a:latin typeface="+mj-lt"/>
                <a:ea typeface="Segoe UI" panose="020B0502040204020203" pitchFamily="34" charset="0"/>
                <a:cs typeface="Segoe UI" panose="020B0502040204020203" pitchFamily="34" charset="0"/>
              </a:rPr>
              <a:t>Execute the installer and follow the instructions</a:t>
            </a:r>
          </a:p>
          <a:p>
            <a:pPr>
              <a:buClr>
                <a:srgbClr val="9D9DA1"/>
              </a:buClr>
              <a:buFont typeface="Wingdings" panose="05000000000000000000" pitchFamily="2" charset="2"/>
              <a:buChar char="§"/>
            </a:pPr>
            <a:endParaRPr lang="en-US" b="0" kern="0" dirty="0" smtClean="0">
              <a:latin typeface="+mj-lt"/>
              <a:ea typeface="Segoe UI" panose="020B0502040204020203" pitchFamily="34" charset="0"/>
              <a:cs typeface="Segoe UI" panose="020B0502040204020203" pitchFamily="34" charset="0"/>
            </a:endParaRPr>
          </a:p>
        </p:txBody>
      </p:sp>
      <p:sp>
        <p:nvSpPr>
          <p:cNvPr id="9" name="TextBox 8"/>
          <p:cNvSpPr txBox="1"/>
          <p:nvPr/>
        </p:nvSpPr>
        <p:spPr>
          <a:xfrm>
            <a:off x="-1588" y="-10885"/>
            <a:ext cx="16764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Indentation &amp; Commenting</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6</a:t>
            </a:fld>
            <a:endParaRPr lang="en-US">
              <a:latin typeface="Arial"/>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9990" y="1901909"/>
            <a:ext cx="2930228" cy="1461836"/>
          </a:xfrm>
          <a:prstGeom prst="rect">
            <a:avLst/>
          </a:prstGeom>
        </p:spPr>
      </p:pic>
    </p:spTree>
    <p:extLst>
      <p:ext uri="{BB962C8B-B14F-4D97-AF65-F5344CB8AC3E}">
        <p14:creationId xmlns:p14="http://schemas.microsoft.com/office/powerpoint/2010/main" val="3914781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4213" y="386992"/>
            <a:ext cx="7903049" cy="298808"/>
          </a:xfrm>
        </p:spPr>
        <p:txBody>
          <a:bodyPr/>
          <a:lstStyle/>
          <a:p>
            <a:r>
              <a:rPr lang="en-US" sz="2600">
                <a:solidFill>
                  <a:schemeClr val="bg2"/>
                </a:solidFill>
                <a:latin typeface="+mj-lt"/>
                <a:ea typeface="Segoe UI" panose="020B0502040204020203" pitchFamily="34" charset="0"/>
                <a:cs typeface="Segoe UI" panose="020B0502040204020203" pitchFamily="34" charset="0"/>
              </a:rPr>
              <a:t>Indentation &amp; commenting of codes</a:t>
            </a:r>
          </a:p>
        </p:txBody>
      </p:sp>
      <p:sp>
        <p:nvSpPr>
          <p:cNvPr id="10" name="TextBox 9"/>
          <p:cNvSpPr txBox="1"/>
          <p:nvPr/>
        </p:nvSpPr>
        <p:spPr>
          <a:xfrm>
            <a:off x="5180011" y="1295400"/>
            <a:ext cx="3657601" cy="2496068"/>
          </a:xfrm>
          <a:prstGeom prst="rect">
            <a:avLst/>
          </a:prstGeom>
          <a:solidFill>
            <a:schemeClr val="bg1">
              <a:lumMod val="95000"/>
            </a:schemeClr>
          </a:solidFill>
          <a:ln>
            <a:solidFill>
              <a:schemeClr val="bg1">
                <a:lumMod val="85000"/>
              </a:schemeClr>
            </a:solidFill>
          </a:ln>
        </p:spPr>
        <p:txBody>
          <a:bodyPr wrap="square" rtlCol="0">
            <a:spAutoFit/>
          </a:bodyPr>
          <a:lstStyle/>
          <a:p>
            <a:pPr algn="l"/>
            <a:endParaRPr lang="en-US" dirty="0">
              <a:solidFill>
                <a:schemeClr val="accent1">
                  <a:lumMod val="75000"/>
                </a:schemeClr>
              </a:solidFill>
              <a:latin typeface="+mj-lt"/>
              <a:ea typeface="Segoe UI" panose="020B0502040204020203" pitchFamily="34" charset="0"/>
              <a:cs typeface="Segoe UI" panose="020B0502040204020203" pitchFamily="34" charset="0"/>
            </a:endParaRP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 single line commenting - importance of indentation</a:t>
            </a:r>
          </a:p>
          <a:p>
            <a:pPr algn="l"/>
            <a:endParaRPr lang="en-US" dirty="0">
              <a:solidFill>
                <a:schemeClr val="accent1">
                  <a:lumMod val="75000"/>
                </a:schemeClr>
              </a:solidFill>
              <a:latin typeface="+mj-lt"/>
              <a:ea typeface="Segoe UI" panose="020B0502040204020203" pitchFamily="34" charset="0"/>
              <a:cs typeface="Segoe UI" panose="020B0502040204020203" pitchFamily="34" charset="0"/>
            </a:endParaRP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"""multiple line commenting</a:t>
            </a: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Example for importance of indentation</a:t>
            </a:r>
          </a:p>
          <a:p>
            <a:pPr algn="l"/>
            <a:r>
              <a:rPr lang="en-US" dirty="0">
                <a:solidFill>
                  <a:schemeClr val="accent1">
                    <a:lumMod val="75000"/>
                  </a:schemeClr>
                </a:solidFill>
                <a:latin typeface="+mj-lt"/>
                <a:ea typeface="Segoe UI" panose="020B0502040204020203" pitchFamily="34" charset="0"/>
                <a:cs typeface="Segoe UI" panose="020B0502040204020203" pitchFamily="34" charset="0"/>
              </a:rPr>
              <a:t>""“</a:t>
            </a:r>
          </a:p>
          <a:p>
            <a:pPr algn="l"/>
            <a:endParaRPr lang="en-US" dirty="0">
              <a:latin typeface="+mj-lt"/>
              <a:ea typeface="Segoe UI" panose="020B0502040204020203" pitchFamily="34" charset="0"/>
              <a:cs typeface="Segoe UI" panose="020B0502040204020203" pitchFamily="34" charset="0"/>
            </a:endParaRPr>
          </a:p>
          <a:p>
            <a:pPr algn="l"/>
            <a:r>
              <a:rPr lang="en-US" dirty="0" err="1">
                <a:latin typeface="+mj-lt"/>
                <a:ea typeface="Segoe UI" panose="020B0502040204020203" pitchFamily="34" charset="0"/>
                <a:cs typeface="Segoe UI" panose="020B0502040204020203" pitchFamily="34" charset="0"/>
              </a:rPr>
              <a:t>def</a:t>
            </a:r>
            <a:r>
              <a:rPr lang="en-US" dirty="0">
                <a:latin typeface="+mj-lt"/>
                <a:ea typeface="Segoe UI" panose="020B0502040204020203" pitchFamily="34" charset="0"/>
                <a:cs typeface="Segoe UI" panose="020B0502040204020203" pitchFamily="34" charset="0"/>
              </a:rPr>
              <a:t> spam(): 	</a:t>
            </a:r>
            <a:r>
              <a:rPr lang="en-US" dirty="0">
                <a:solidFill>
                  <a:schemeClr val="accent1">
                    <a:lumMod val="75000"/>
                  </a:schemeClr>
                </a:solidFill>
                <a:latin typeface="+mj-lt"/>
                <a:ea typeface="Segoe UI" panose="020B0502040204020203" pitchFamily="34" charset="0"/>
                <a:cs typeface="Segoe UI" panose="020B0502040204020203" pitchFamily="34" charset="0"/>
              </a:rPr>
              <a:t># inline comments</a:t>
            </a:r>
          </a:p>
          <a:p>
            <a:pPr algn="l"/>
            <a:r>
              <a:rPr lang="en-US" dirty="0">
                <a:latin typeface="+mj-lt"/>
                <a:ea typeface="Segoe UI" panose="020B0502040204020203" pitchFamily="34" charset="0"/>
                <a:cs typeface="Segoe UI" panose="020B0502040204020203" pitchFamily="34" charset="0"/>
              </a:rPr>
              <a:t>    eggs = 12 </a:t>
            </a:r>
          </a:p>
          <a:p>
            <a:pPr algn="l"/>
            <a:r>
              <a:rPr lang="en-US" dirty="0">
                <a:latin typeface="+mj-lt"/>
                <a:ea typeface="Segoe UI" panose="020B0502040204020203" pitchFamily="34" charset="0"/>
                <a:cs typeface="Segoe UI" panose="020B0502040204020203" pitchFamily="34" charset="0"/>
              </a:rPr>
              <a:t>    return eggs</a:t>
            </a:r>
          </a:p>
          <a:p>
            <a:pPr algn="l"/>
            <a:endParaRPr lang="en-US" dirty="0">
              <a:latin typeface="+mj-lt"/>
              <a:ea typeface="Segoe UI" panose="020B0502040204020203" pitchFamily="34" charset="0"/>
              <a:cs typeface="Segoe UI" panose="020B0502040204020203" pitchFamily="34" charset="0"/>
            </a:endParaRPr>
          </a:p>
          <a:p>
            <a:pPr algn="l"/>
            <a:r>
              <a:rPr lang="en-US" dirty="0">
                <a:latin typeface="+mj-lt"/>
                <a:ea typeface="Segoe UI" panose="020B0502040204020203" pitchFamily="34" charset="0"/>
                <a:cs typeface="Segoe UI" panose="020B0502040204020203" pitchFamily="34" charset="0"/>
              </a:rPr>
              <a:t>Print </a:t>
            </a:r>
            <a:r>
              <a:rPr lang="en-US" dirty="0" smtClean="0">
                <a:latin typeface="+mj-lt"/>
                <a:ea typeface="Segoe UI" panose="020B0502040204020203" pitchFamily="34" charset="0"/>
                <a:cs typeface="Segoe UI" panose="020B0502040204020203" pitchFamily="34" charset="0"/>
              </a:rPr>
              <a:t>(“</a:t>
            </a:r>
            <a:r>
              <a:rPr lang="en-US" dirty="0" err="1">
                <a:latin typeface="+mj-lt"/>
                <a:ea typeface="Segoe UI" panose="020B0502040204020203" pitchFamily="34" charset="0"/>
                <a:cs typeface="Segoe UI" panose="020B0502040204020203" pitchFamily="34" charset="0"/>
              </a:rPr>
              <a:t>abc</a:t>
            </a:r>
            <a:r>
              <a:rPr lang="en-US" dirty="0" smtClean="0">
                <a:latin typeface="+mj-lt"/>
                <a:ea typeface="Segoe UI" panose="020B0502040204020203" pitchFamily="34" charset="0"/>
                <a:cs typeface="Segoe UI" panose="020B0502040204020203" pitchFamily="34" charset="0"/>
              </a:rPr>
              <a:t>”)</a:t>
            </a:r>
            <a:endParaRPr lang="en-US" dirty="0">
              <a:latin typeface="+mj-lt"/>
              <a:ea typeface="Segoe UI" panose="020B0502040204020203" pitchFamily="34" charset="0"/>
              <a:cs typeface="Segoe UI" panose="020B0502040204020203" pitchFamily="34" charset="0"/>
            </a:endParaRPr>
          </a:p>
          <a:p>
            <a:pPr algn="l"/>
            <a:endParaRPr lang="en-US" dirty="0">
              <a:latin typeface="+mj-lt"/>
              <a:ea typeface="Segoe UI" panose="020B0502040204020203" pitchFamily="34" charset="0"/>
              <a:cs typeface="Segoe UI" panose="020B0502040204020203" pitchFamily="34" charset="0"/>
            </a:endParaRPr>
          </a:p>
        </p:txBody>
      </p:sp>
      <p:sp>
        <p:nvSpPr>
          <p:cNvPr id="7" name="Content Placeholder 2"/>
          <p:cNvSpPr txBox="1">
            <a:spLocks/>
          </p:cNvSpPr>
          <p:nvPr/>
        </p:nvSpPr>
        <p:spPr>
          <a:xfrm>
            <a:off x="466559" y="1186543"/>
            <a:ext cx="4080494" cy="4402083"/>
          </a:xfrm>
          <a:prstGeom prst="rect">
            <a:avLst/>
          </a:prstGeom>
        </p:spPr>
        <p:txBody>
          <a:bodyPr/>
          <a:lstStyle>
            <a:lvl1pPr marL="228600" indent="-228600" algn="l" defTabSz="965200" rtl="0" eaLnBrk="1" fontAlgn="base" hangingPunct="1">
              <a:spcBef>
                <a:spcPct val="75000"/>
              </a:spcBef>
              <a:spcAft>
                <a:spcPct val="0"/>
              </a:spcAft>
              <a:buClr>
                <a:srgbClr val="003399"/>
              </a:buClr>
              <a:buFont typeface="Wingdings 2" pitchFamily="18" charset="2"/>
              <a:buChar char=""/>
              <a:defRPr kumimoji="1" sz="1200" b="1">
                <a:solidFill>
                  <a:schemeClr val="tx1"/>
                </a:solidFill>
                <a:latin typeface="+mn-lt"/>
                <a:ea typeface="+mn-ea"/>
                <a:cs typeface="+mn-cs"/>
              </a:defRPr>
            </a:lvl1pPr>
            <a:lvl2pPr marL="455613" indent="-225425" algn="l" defTabSz="965200" rtl="0" eaLnBrk="1" fontAlgn="base" hangingPunct="1">
              <a:spcBef>
                <a:spcPct val="50000"/>
              </a:spcBef>
              <a:spcAft>
                <a:spcPct val="0"/>
              </a:spcAft>
              <a:buClr>
                <a:srgbClr val="003399"/>
              </a:buClr>
              <a:buChar char="–"/>
              <a:defRPr kumimoji="1" sz="1000">
                <a:solidFill>
                  <a:schemeClr val="tx1"/>
                </a:solidFill>
                <a:latin typeface="+mn-lt"/>
              </a:defRPr>
            </a:lvl2pPr>
            <a:lvl3pPr marL="684213" indent="-227013" algn="l" defTabSz="965200" rtl="0" eaLnBrk="1" fontAlgn="base" hangingPunct="1">
              <a:spcBef>
                <a:spcPct val="25000"/>
              </a:spcBef>
              <a:spcAft>
                <a:spcPct val="0"/>
              </a:spcAft>
              <a:buClr>
                <a:srgbClr val="003399"/>
              </a:buClr>
              <a:buFont typeface="Wingdings" pitchFamily="2" charset="2"/>
              <a:buChar char="§"/>
              <a:defRPr kumimoji="1" sz="900">
                <a:solidFill>
                  <a:schemeClr val="tx1"/>
                </a:solidFill>
                <a:latin typeface="+mn-lt"/>
              </a:defRPr>
            </a:lvl3pPr>
            <a:lvl4pPr marL="912813" indent="-227013" algn="l" defTabSz="965200" rtl="0" eaLnBrk="1" fontAlgn="base" hangingPunct="1">
              <a:spcBef>
                <a:spcPct val="0"/>
              </a:spcBef>
              <a:spcAft>
                <a:spcPct val="0"/>
              </a:spcAft>
              <a:buClr>
                <a:srgbClr val="003399"/>
              </a:buClr>
              <a:buFont typeface="Webdings" pitchFamily="18" charset="2"/>
              <a:buChar char="4"/>
              <a:defRPr kumimoji="1" sz="900">
                <a:solidFill>
                  <a:schemeClr val="tx1"/>
                </a:solidFill>
                <a:latin typeface="+mn-lt"/>
              </a:defRPr>
            </a:lvl4pPr>
            <a:lvl5pPr marL="22971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5pPr>
            <a:lvl6pPr marL="27543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6pPr>
            <a:lvl7pPr marL="32115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7pPr>
            <a:lvl8pPr marL="36687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8pPr>
            <a:lvl9pPr marL="4125913" indent="-327025" algn="l" defTabSz="965200" rtl="0" eaLnBrk="1" fontAlgn="base" hangingPunct="1">
              <a:spcBef>
                <a:spcPct val="30000"/>
              </a:spcBef>
              <a:spcAft>
                <a:spcPct val="0"/>
              </a:spcAft>
              <a:buClr>
                <a:schemeClr val="tx2"/>
              </a:buClr>
              <a:buChar char="–"/>
              <a:defRPr kumimoji="1" sz="2200">
                <a:solidFill>
                  <a:schemeClr val="tx1"/>
                </a:solidFill>
                <a:latin typeface="+mn-lt"/>
              </a:defRPr>
            </a:lvl9pPr>
          </a:lstStyle>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Python uses whitespace indentation to delimit blocks – rather than curly braces or keywords</a:t>
            </a:r>
          </a:p>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Often a colon appears in the start of a new block followed by indentation till the end of the block</a:t>
            </a:r>
          </a:p>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Whitespace is the space on left side for each line within the block</a:t>
            </a:r>
          </a:p>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Within a block of code each line should be indented by same amount and decrease in indentation signifies end of current block</a:t>
            </a:r>
          </a:p>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Comments are helpful for better understanding of code</a:t>
            </a:r>
          </a:p>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In Python if line starts with “#” interpreter treats the line as commented and will ignore while execution</a:t>
            </a:r>
          </a:p>
          <a:p>
            <a:pPr>
              <a:buClr>
                <a:srgbClr val="9D9DA1"/>
              </a:buClr>
              <a:buFont typeface="Wingdings" panose="05000000000000000000" pitchFamily="2" charset="2"/>
              <a:buChar char="§"/>
            </a:pPr>
            <a:r>
              <a:rPr lang="en-US" b="0" kern="0" dirty="0" smtClean="0">
                <a:latin typeface="+mj-lt"/>
                <a:ea typeface="Segoe UI" panose="020B0502040204020203" pitchFamily="34" charset="0"/>
                <a:cs typeface="Segoe UI" panose="020B0502040204020203" pitchFamily="34" charset="0"/>
              </a:rPr>
              <a:t>For the multiline comments enclose all the lines to be commented in “””</a:t>
            </a:r>
          </a:p>
        </p:txBody>
      </p:sp>
      <p:sp>
        <p:nvSpPr>
          <p:cNvPr id="9" name="TextBox 8"/>
          <p:cNvSpPr txBox="1"/>
          <p:nvPr/>
        </p:nvSpPr>
        <p:spPr>
          <a:xfrm>
            <a:off x="-1588" y="-10885"/>
            <a:ext cx="1676400" cy="230832"/>
          </a:xfrm>
          <a:prstGeom prst="rect">
            <a:avLst/>
          </a:prstGeom>
          <a:solidFill>
            <a:srgbClr val="AED99E"/>
          </a:solidFill>
        </p:spPr>
        <p:txBody>
          <a:bodyPr wrap="square" rtlCol="0">
            <a:spAutoFit/>
          </a:bodyPr>
          <a:lstStyle/>
          <a:p>
            <a:pPr algn="l">
              <a:spcBef>
                <a:spcPct val="50000"/>
              </a:spcBef>
              <a:buClr>
                <a:srgbClr val="0B1F65"/>
              </a:buClr>
              <a:buFont typeface="Webdings" pitchFamily="18" charset="2"/>
            </a:pPr>
            <a:r>
              <a:rPr lang="en-US" sz="900" b="1" i="1" smtClean="0">
                <a:solidFill>
                  <a:srgbClr val="5F5F5F"/>
                </a:solidFill>
                <a:latin typeface="+mj-lt"/>
                <a:ea typeface="Segoe UI" panose="020B0502040204020203" pitchFamily="34" charset="0"/>
                <a:cs typeface="Segoe UI" panose="020B0502040204020203" pitchFamily="34" charset="0"/>
              </a:rPr>
              <a:t>Indentation &amp; Commenting</a:t>
            </a:r>
            <a:endParaRPr lang="en-US" sz="900" b="1" i="1">
              <a:solidFill>
                <a:srgbClr val="5F5F5F"/>
              </a:solidFill>
              <a:latin typeface="+mj-lt"/>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pPr eaLnBrk="1" fontAlgn="auto" hangingPunct="1">
              <a:spcBef>
                <a:spcPts val="0"/>
              </a:spcBef>
              <a:spcAft>
                <a:spcPts val="0"/>
              </a:spcAft>
              <a:buClrTx/>
            </a:pPr>
            <a:fld id="{5CBDBD4D-7B7B-4EC0-AB6E-424933B04FED}" type="slidenum">
              <a:rPr lang="en-US" smtClean="0">
                <a:latin typeface="Arial"/>
                <a:cs typeface="+mn-cs"/>
              </a:rPr>
              <a:pPr eaLnBrk="1" fontAlgn="auto" hangingPunct="1">
                <a:spcBef>
                  <a:spcPts val="0"/>
                </a:spcBef>
                <a:spcAft>
                  <a:spcPts val="0"/>
                </a:spcAft>
                <a:buClrTx/>
              </a:pPr>
              <a:t>7</a:t>
            </a:fld>
            <a:endParaRPr lang="en-US">
              <a:latin typeface="Arial"/>
              <a:cs typeface="+mn-cs"/>
            </a:endParaRPr>
          </a:p>
        </p:txBody>
      </p:sp>
    </p:spTree>
    <p:extLst>
      <p:ext uri="{BB962C8B-B14F-4D97-AF65-F5344CB8AC3E}">
        <p14:creationId xmlns:p14="http://schemas.microsoft.com/office/powerpoint/2010/main" val="3260404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Operations and Variables </a:t>
            </a:r>
            <a:endParaRPr lang="en-US"/>
          </a:p>
        </p:txBody>
      </p:sp>
      <p:sp>
        <p:nvSpPr>
          <p:cNvPr id="3" name="Text Placeholder 2"/>
          <p:cNvSpPr>
            <a:spLocks noGrp="1"/>
          </p:cNvSpPr>
          <p:nvPr>
            <p:ph type="body" idx="1"/>
          </p:nvPr>
        </p:nvSpPr>
        <p:spPr>
          <a:xfrm>
            <a:off x="445285" y="2698757"/>
            <a:ext cx="9001927" cy="3016243"/>
          </a:xfrm>
        </p:spPr>
        <p:txBody>
          <a:bodyPr/>
          <a:lstStyle/>
          <a:p>
            <a:pPr marL="457200" indent="-457200" fontAlgn="auto">
              <a:spcAft>
                <a:spcPts val="0"/>
              </a:spcAft>
              <a:buFont typeface="+mj-lt"/>
              <a:buAutoNum type="arabicPeriod"/>
            </a:pPr>
            <a:r>
              <a:rPr lang="en-US" sz="1600" smtClean="0"/>
              <a:t>What are variables and how to use them?</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r>
              <a:rPr lang="en-US" sz="1600" smtClean="0"/>
              <a:t>What are the types of operators in Python?</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r>
              <a:rPr lang="en-US" sz="1600" smtClean="0"/>
              <a:t>What are loops and how to use them?</a:t>
            </a:r>
          </a:p>
          <a:p>
            <a:pPr marL="457200" indent="-457200" fontAlgn="auto">
              <a:spcAft>
                <a:spcPts val="0"/>
              </a:spcAft>
              <a:buFont typeface="+mj-lt"/>
              <a:buAutoNum type="arabicPeriod"/>
            </a:pPr>
            <a:endParaRPr lang="en-US" sz="1600" smtClean="0"/>
          </a:p>
          <a:p>
            <a:pPr marL="457200" indent="-457200" fontAlgn="auto">
              <a:spcAft>
                <a:spcPts val="0"/>
              </a:spcAft>
              <a:buFont typeface="+mj-lt"/>
              <a:buAutoNum type="arabicPeriod"/>
            </a:pPr>
            <a:endParaRPr lang="en-US" sz="1600"/>
          </a:p>
          <a:p>
            <a:pPr marL="457200" indent="-457200" fontAlgn="auto">
              <a:spcAft>
                <a:spcPts val="0"/>
              </a:spcAft>
              <a:buFont typeface="+mj-lt"/>
              <a:buAutoNum type="arabicPeriod"/>
            </a:pPr>
            <a:endParaRPr lang="en-US" sz="1600" smtClean="0"/>
          </a:p>
          <a:p>
            <a:endParaRPr lang="en-US" sz="1600"/>
          </a:p>
        </p:txBody>
      </p:sp>
      <p:sp>
        <p:nvSpPr>
          <p:cNvPr id="4" name="Slide Number Placeholder 3"/>
          <p:cNvSpPr>
            <a:spLocks noGrp="1"/>
          </p:cNvSpPr>
          <p:nvPr>
            <p:ph type="sldNum" sz="quarter" idx="12"/>
          </p:nvPr>
        </p:nvSpPr>
        <p:spPr/>
        <p:txBody>
          <a:bodyPr/>
          <a:lstStyle/>
          <a:p>
            <a:fld id="{5CBDBD4D-7B7B-4EC0-AB6E-424933B04FED}" type="slidenum">
              <a:rPr lang="en-US" smtClean="0"/>
              <a:pPr/>
              <a:t>8</a:t>
            </a:fld>
            <a:endParaRPr lang="en-US"/>
          </a:p>
        </p:txBody>
      </p:sp>
    </p:spTree>
    <p:extLst>
      <p:ext uri="{BB962C8B-B14F-4D97-AF65-F5344CB8AC3E}">
        <p14:creationId xmlns:p14="http://schemas.microsoft.com/office/powerpoint/2010/main" val="336198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D_Puzzle_US">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21835</TotalTime>
  <Pages>8</Pages>
  <Words>4078</Words>
  <Application>Microsoft Office PowerPoint</Application>
  <PresentationFormat>Custom</PresentationFormat>
  <Paragraphs>815</Paragraphs>
  <Slides>41</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2" baseType="lpstr">
      <vt:lpstr>Arial</vt:lpstr>
      <vt:lpstr>Calibri</vt:lpstr>
      <vt:lpstr>Consolas</vt:lpstr>
      <vt:lpstr>Courier New</vt:lpstr>
      <vt:lpstr>Segoe UI</vt:lpstr>
      <vt:lpstr>Times New Roman</vt:lpstr>
      <vt:lpstr>Webdings</vt:lpstr>
      <vt:lpstr>Wingdings</vt:lpstr>
      <vt:lpstr>Wingdings 2</vt:lpstr>
      <vt:lpstr>TD_Puzzle_US</vt:lpstr>
      <vt:lpstr>Bitmap Image</vt:lpstr>
      <vt:lpstr>Python Basics Level: Fundamental</vt:lpstr>
      <vt:lpstr>Course Overview</vt:lpstr>
      <vt:lpstr>Introduction to Python</vt:lpstr>
      <vt:lpstr>Introduction to Python - What &amp; Why</vt:lpstr>
      <vt:lpstr>Introduction to Python - What &amp; Why</vt:lpstr>
      <vt:lpstr>PowerPoint Presentation</vt:lpstr>
      <vt:lpstr>Anaconda  </vt:lpstr>
      <vt:lpstr>Indentation &amp; commenting of codes</vt:lpstr>
      <vt:lpstr>Basic Operations and Variables </vt:lpstr>
      <vt:lpstr>PowerPoint Presentation</vt:lpstr>
      <vt:lpstr>PowerPoint Presentation</vt:lpstr>
      <vt:lpstr>Type of Operators</vt:lpstr>
      <vt:lpstr>Control flow is the order of execution of instructions</vt:lpstr>
      <vt:lpstr>Loops help in iterating same code multiple times</vt:lpstr>
      <vt:lpstr>Basic Datatype and structures in Python</vt:lpstr>
      <vt:lpstr>PowerPoint Presentation</vt:lpstr>
      <vt:lpstr>PowerPoint Presentation</vt:lpstr>
      <vt:lpstr>PowerPoint Presentation</vt:lpstr>
      <vt:lpstr>Tuples are similar to lists but cannot be modified once created</vt:lpstr>
      <vt:lpstr>PowerPoint Presentation</vt:lpstr>
      <vt:lpstr>PowerPoint Presentation</vt:lpstr>
      <vt:lpstr>Various Functions in Python</vt:lpstr>
      <vt:lpstr>Function is a block of code that can be reused</vt:lpstr>
      <vt:lpstr>More on Functions</vt:lpstr>
      <vt:lpstr>Python has built in functions &amp; can import additional packages</vt:lpstr>
      <vt:lpstr>Python provides extensive file operations in various modes</vt:lpstr>
      <vt:lpstr>Python allows changes to the directories to support file handling </vt:lpstr>
      <vt:lpstr>Data Science using Python</vt:lpstr>
      <vt:lpstr>Data Science using Python</vt:lpstr>
      <vt:lpstr>Import data &amp; Data manipulations</vt:lpstr>
      <vt:lpstr>Aggregating &amp; Transforming Data</vt:lpstr>
      <vt:lpstr>Appendix</vt:lpstr>
      <vt:lpstr>Python Operators precedence </vt:lpstr>
      <vt:lpstr>Built-in functions in Python</vt:lpstr>
      <vt:lpstr>Python Keywords</vt:lpstr>
      <vt:lpstr>Example : Game involving the player and an enemy</vt:lpstr>
      <vt:lpstr>Example - Defining Pythagoras Theorem As A Function</vt:lpstr>
      <vt:lpstr>File handling use case – Finding the frequency of words</vt:lpstr>
      <vt:lpstr>Exercise</vt:lpstr>
      <vt:lpstr>Exercise (Contd.)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Vishnu Madhavan Pillai</dc:creator>
  <cp:lastModifiedBy>Aishwarya A</cp:lastModifiedBy>
  <cp:revision>327</cp:revision>
  <cp:lastPrinted>2001-09-28T15:01:44Z</cp:lastPrinted>
  <dcterms:created xsi:type="dcterms:W3CDTF">2017-09-15T11:33:16Z</dcterms:created>
  <dcterms:modified xsi:type="dcterms:W3CDTF">2017-12-15T13:05:50Z</dcterms:modified>
</cp:coreProperties>
</file>