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1"/>
  </p:sldMasterIdLst>
  <p:notesMasterIdLst>
    <p:notesMasterId r:id="rId8"/>
  </p:notesMasterIdLst>
  <p:handoutMasterIdLst>
    <p:handoutMasterId r:id="rId9"/>
  </p:handoutMasterIdLst>
  <p:sldIdLst>
    <p:sldId id="256" r:id="rId2"/>
    <p:sldId id="456" r:id="rId3"/>
    <p:sldId id="510" r:id="rId4"/>
    <p:sldId id="512" r:id="rId5"/>
    <p:sldId id="511" r:id="rId6"/>
    <p:sldId id="507" r:id="rId7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6023" userDrawn="1">
          <p15:clr>
            <a:srgbClr val="A4A3A4"/>
          </p15:clr>
        </p15:guide>
        <p15:guide id="3" orient="horz" pos="2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  <p:cmAuthor id="1" name="Afrozy Ara" initials="AA" lastIdx="2" clrIdx="1">
    <p:extLst>
      <p:ext uri="{19B8F6BF-5375-455C-9EA6-DF929625EA0E}">
        <p15:presenceInfo xmlns:p15="http://schemas.microsoft.com/office/powerpoint/2012/main" userId="Afrozy A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E2E1C0"/>
    <a:srgbClr val="A6A6A6"/>
    <a:srgbClr val="006666"/>
    <a:srgbClr val="D8CBCB"/>
    <a:srgbClr val="0B1F65"/>
    <a:srgbClr val="016666"/>
    <a:srgbClr val="EDE7E7"/>
    <a:srgbClr val="360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5" autoAdjust="0"/>
    <p:restoredTop sz="89228" autoAdjust="0"/>
  </p:normalViewPr>
  <p:slideViewPr>
    <p:cSldViewPr snapToGrid="0">
      <p:cViewPr varScale="1">
        <p:scale>
          <a:sx n="66" d="100"/>
          <a:sy n="66" d="100"/>
        </p:scale>
        <p:origin x="1284" y="72"/>
      </p:cViewPr>
      <p:guideLst>
        <p:guide orient="horz" pos="4032"/>
        <p:guide pos="6023"/>
        <p:guide orient="horz" pos="20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4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3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92" r:id="rId3" imgW="1085714" imgH="1286055" progId="PBrush">
                  <p:embed/>
                </p:oleObj>
              </mc:Choice>
              <mc:Fallback>
                <p:oleObj r:id="rId3" imgW="1085714" imgH="1286055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93" r:id="rId5" imgW="1085714" imgH="1286055" progId="PBrush">
                  <p:embed/>
                </p:oleObj>
              </mc:Choice>
              <mc:Fallback>
                <p:oleObj r:id="rId5" imgW="1085714" imgH="128605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www.mu-sigma.com</a:t>
            </a:r>
            <a:endParaRPr lang="en-US" sz="2000" b="1" dirty="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 dirty="0">
                <a:solidFill>
                  <a:schemeClr val="bg1"/>
                </a:solidFill>
              </a:rPr>
              <a:t>Proprietary Information</a:t>
            </a:r>
            <a:endParaRPr lang="en-US" sz="1000" u="sng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 dirty="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 dirty="0">
                <a:solidFill>
                  <a:schemeClr val="bg1"/>
                </a:solidFill>
              </a:rPr>
              <a:t>	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594436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935393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994410" y="974089"/>
            <a:ext cx="1554480" cy="228600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994410" y="2569633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 rot="5400000">
            <a:off x="994410" y="4228676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778000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378199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5033434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39849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39849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942167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601634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0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 bwMode="auto">
          <a:xfrm>
            <a:off x="3149600" y="5173980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 userDrawn="1"/>
        </p:nvSpPr>
        <p:spPr bwMode="auto">
          <a:xfrm>
            <a:off x="3149600" y="3895936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 userDrawn="1"/>
        </p:nvSpPr>
        <p:spPr bwMode="auto">
          <a:xfrm>
            <a:off x="3149600" y="2617893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Pentagon 2"/>
          <p:cNvSpPr/>
          <p:nvPr userDrawn="1"/>
        </p:nvSpPr>
        <p:spPr bwMode="auto">
          <a:xfrm rot="5400000">
            <a:off x="1186815" y="800735"/>
            <a:ext cx="1188720" cy="226695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 rot="5400000">
            <a:off x="1186815" y="2078778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 rot="5400000">
            <a:off x="1186815" y="3356821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86815" y="4634865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891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967567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258734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0" y="55245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3149600" y="1339849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462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617893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903134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225800" y="51816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2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4859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1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2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3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step 4 and its sub-steps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3767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531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87434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5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3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1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/>
              <a:t>Mu Sigma Confidential</a:t>
            </a:r>
            <a:endParaRPr lang="en-US" sz="1200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59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smtClean="0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smtClean="0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smtClean="0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 smtClean="0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83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07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31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55"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Facts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 Performance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company in terms of their business presence etc.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How has the company been performing?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Market Situation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Key Imperatives</a:t>
                      </a:r>
                      <a:endParaRPr lang="en-US" sz="1400" dirty="0"/>
                    </a:p>
                  </a:txBody>
                  <a:tcPr anchor="ctr"/>
                </a:tc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Describe the state of the market that the company is in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According to the company, what are the key focus areas or strategies for the near and distant future?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What is the Key Takeaway from the Slide?</a:t>
            </a:r>
            <a:endParaRPr lang="en-US" dirty="0"/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6800" y="37211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Situation – Current</a:t>
                      </a:r>
                      <a:r>
                        <a:rPr lang="en-US" sz="1400" baseline="0" dirty="0" smtClean="0"/>
                        <a:t>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are the undisputed facts about the client and project?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/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Desired Future State</a:t>
                      </a:r>
                      <a:endParaRPr lang="en-US" sz="1400" dirty="0"/>
                    </a:p>
                  </a:txBody>
                  <a:tcPr anchor="ctr"/>
                </a:tc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Where would the client like to be?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Complications – The Gap / Trigger</a:t>
                      </a:r>
                      <a:endParaRPr lang="en-US" sz="1400" dirty="0"/>
                    </a:p>
                  </a:txBody>
                  <a:tcPr anchor="ctr"/>
                </a:tc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891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Explain the cause of the gap between the current state and desired future state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895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911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7081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Questions – which</a:t>
                      </a:r>
                      <a:r>
                        <a:rPr lang="en-US" sz="1400" baseline="0" dirty="0" smtClean="0"/>
                        <a:t> need answers</a:t>
                      </a:r>
                      <a:endParaRPr lang="en-US" sz="1400" dirty="0"/>
                    </a:p>
                  </a:txBody>
                  <a:tcPr anchor="ctr"/>
                </a:tc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50927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 dirty="0" smtClean="0"/>
              <a:t>What is the one key question that we should answer to get from current to desired future state?</a:t>
            </a:r>
          </a:p>
          <a:p>
            <a:pPr lvl="1"/>
            <a:r>
              <a:rPr lang="en-US" dirty="0" smtClean="0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79" r:id="rId4" imgW="971686" imgH="895238" progId="PBrush">
                  <p:embed/>
                </p:oleObj>
              </mc:Choice>
              <mc:Fallback>
                <p:oleObj r:id="rId4" imgW="971686" imgH="895238" progId="PBrush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Supporting Points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2" r:id="rId10"/>
    <p:sldLayoutId id="2147483770" r:id="rId11"/>
    <p:sldLayoutId id="2147483771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workshop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July </a:t>
            </a:r>
            <a:r>
              <a:rPr lang="en-US" smtClean="0"/>
              <a:t>15,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Afrozy  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we want to accomplish today</a:t>
            </a:r>
            <a:endParaRPr lang="en-US" dirty="0"/>
          </a:p>
        </p:txBody>
      </p:sp>
      <p:sp>
        <p:nvSpPr>
          <p:cNvPr id="6" name="AutoShape 57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149576" y="2068568"/>
            <a:ext cx="7580312" cy="594026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Quick Recap</a:t>
            </a:r>
          </a:p>
        </p:txBody>
      </p:sp>
      <p:sp>
        <p:nvSpPr>
          <p:cNvPr id="8" name="AutoShape 56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149576" y="2780979"/>
            <a:ext cx="7580312" cy="58323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Building interactive dashboards</a:t>
            </a:r>
          </a:p>
        </p:txBody>
      </p:sp>
      <p:sp>
        <p:nvSpPr>
          <p:cNvPr id="9" name="AutoShape 5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1159669" y="4247109"/>
            <a:ext cx="7580312" cy="58323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Exporting and sharing workbooks</a:t>
            </a:r>
          </a:p>
        </p:txBody>
      </p:sp>
      <p:sp>
        <p:nvSpPr>
          <p:cNvPr id="12" name="AutoShape 5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159669" y="3511962"/>
            <a:ext cx="7580312" cy="58323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Calculations</a:t>
            </a:r>
          </a:p>
        </p:txBody>
      </p:sp>
    </p:spTree>
    <p:extLst>
      <p:ext uri="{BB962C8B-B14F-4D97-AF65-F5344CB8AC3E}">
        <p14:creationId xmlns:p14="http://schemas.microsoft.com/office/powerpoint/2010/main" val="33370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Interactive Dashboards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13754" y="2002976"/>
            <a:ext cx="2719655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Highlight </a:t>
            </a:r>
            <a:r>
              <a:rPr lang="en-US" sz="2400" dirty="0"/>
              <a:t>Actions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Filter Actions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URL Actions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93315" y="4530454"/>
            <a:ext cx="8360534" cy="14687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http://cleantechsg.com/wp-content/uploads/2014/01/lightbul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" y="4672122"/>
            <a:ext cx="763128" cy="8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76641" y="5002256"/>
            <a:ext cx="666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Dashboard actions </a:t>
            </a:r>
            <a:r>
              <a:rPr lang="en-US" sz="1400" dirty="0"/>
              <a:t>are powerful, interactive elements within a dashboard that drive from a worksheet </a:t>
            </a:r>
            <a:endParaRPr lang="en-US" sz="1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2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Interactive Dashboards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0343" y="2150919"/>
            <a:ext cx="3286477" cy="12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Regular Calculations</a:t>
            </a:r>
            <a:endParaRPr lang="en-US" sz="24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Table Calculations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3314" y="4719136"/>
            <a:ext cx="8749135" cy="16816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http://cleantechsg.com/wp-content/uploads/2014/01/lightbul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" y="4860804"/>
            <a:ext cx="763128" cy="8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51640" y="4953648"/>
            <a:ext cx="7390809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A </a:t>
            </a:r>
            <a:r>
              <a:rPr lang="en-US" sz="1400" b="1" dirty="0" smtClean="0"/>
              <a:t>regular </a:t>
            </a:r>
            <a:r>
              <a:rPr lang="en-US" sz="1400" b="1" dirty="0"/>
              <a:t>calculation</a:t>
            </a:r>
            <a:r>
              <a:rPr lang="en-US" sz="1400" dirty="0"/>
              <a:t> is passed as part of the query that Tableau asks of a data source and the computation necessary to do that calculation is handled by the data source itself.</a:t>
            </a:r>
          </a:p>
          <a:p>
            <a:pPr algn="l"/>
            <a:endParaRPr lang="en-US" sz="1400" b="1" dirty="0"/>
          </a:p>
          <a:p>
            <a:pPr algn="l"/>
            <a:r>
              <a:rPr lang="en-US" sz="1400" b="1" dirty="0"/>
              <a:t>A </a:t>
            </a:r>
            <a:r>
              <a:rPr lang="en-US" sz="1400" b="1" dirty="0" smtClean="0"/>
              <a:t>table </a:t>
            </a:r>
            <a:r>
              <a:rPr lang="en-US" sz="1400" b="1" dirty="0"/>
              <a:t>calculation </a:t>
            </a:r>
            <a:r>
              <a:rPr lang="en-US" sz="1400" dirty="0"/>
              <a:t>is a secondary calculation that performed on top of a returned result set. </a:t>
            </a:r>
            <a:r>
              <a:rPr lang="en-US" sz="1400" dirty="0" smtClean="0"/>
              <a:t>This computation </a:t>
            </a:r>
            <a:r>
              <a:rPr lang="en-US" sz="1400" dirty="0"/>
              <a:t>is done within Tableau. </a:t>
            </a:r>
            <a:endParaRPr lang="en-US" sz="1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and sharing workbooks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057" y="2104569"/>
            <a:ext cx="8998857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Ways to </a:t>
            </a:r>
            <a:r>
              <a:rPr lang="en-US" sz="2400" dirty="0" smtClean="0"/>
              <a:t>Distribute – Pdf, Image, Reader</a:t>
            </a:r>
            <a:endParaRPr lang="en-US" sz="24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Workbook </a:t>
            </a:r>
            <a:r>
              <a:rPr lang="en-US" sz="2400" dirty="0"/>
              <a:t>File </a:t>
            </a:r>
            <a:r>
              <a:rPr lang="en-US" sz="2400" dirty="0" smtClean="0"/>
              <a:t>Types – packaged (.</a:t>
            </a:r>
            <a:r>
              <a:rPr lang="en-US" sz="2400" dirty="0" err="1" smtClean="0"/>
              <a:t>twbx</a:t>
            </a:r>
            <a:r>
              <a:rPr lang="en-US" sz="2400" dirty="0" smtClean="0"/>
              <a:t>)/ non-packaged (.</a:t>
            </a:r>
            <a:r>
              <a:rPr lang="en-US" sz="2400" dirty="0" err="1" smtClean="0"/>
              <a:t>twb</a:t>
            </a:r>
            <a:r>
              <a:rPr lang="en-US" sz="2400" dirty="0" smtClean="0"/>
              <a:t>)</a:t>
            </a:r>
            <a:endParaRPr lang="en-US" sz="24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Opening Workbook Files - Desktop and Reader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Publishing Securely - Tableau Online and Tableau Server</a:t>
            </a:r>
          </a:p>
        </p:txBody>
      </p:sp>
    </p:spTree>
    <p:extLst>
      <p:ext uri="{BB962C8B-B14F-4D97-AF65-F5344CB8AC3E}">
        <p14:creationId xmlns:p14="http://schemas.microsoft.com/office/powerpoint/2010/main" val="278677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lnYQCoDAUWRb06btoq1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B7DpbTl06KkOUEiSBDG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B7DpbTl06KkOUEiSBDG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B7DpbTl06KkOUEiSBDGg"/>
</p:tagLst>
</file>

<file path=ppt/theme/theme1.xml><?xml version="1.0" encoding="utf-8"?>
<a:theme xmlns:a="http://schemas.openxmlformats.org/drawingml/2006/main" name="Meeting PPT Template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 PPT Template</Template>
  <TotalTime>11952</TotalTime>
  <Pages>8</Pages>
  <Words>154</Words>
  <Application>Microsoft Office PowerPoint</Application>
  <PresentationFormat>Custom</PresentationFormat>
  <Paragraphs>26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Calibri</vt:lpstr>
      <vt:lpstr>Times New Roman</vt:lpstr>
      <vt:lpstr>Webdings</vt:lpstr>
      <vt:lpstr>Meeting PPT Template</vt:lpstr>
      <vt:lpstr>Tableau workshop </vt:lpstr>
      <vt:lpstr>What we want to accomplish today</vt:lpstr>
      <vt:lpstr>Building Interactive Dashboards</vt:lpstr>
      <vt:lpstr>Building Interactive Dashboards</vt:lpstr>
      <vt:lpstr>Exporting and sharing workbooks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Aggarwal</dc:creator>
  <cp:lastModifiedBy>Afrozy Ara</cp:lastModifiedBy>
  <cp:revision>1027</cp:revision>
  <cp:lastPrinted>2001-09-28T15:01:44Z</cp:lastPrinted>
  <dcterms:created xsi:type="dcterms:W3CDTF">2014-07-18T07:06:24Z</dcterms:created>
  <dcterms:modified xsi:type="dcterms:W3CDTF">2015-07-16T01:06:50Z</dcterms:modified>
</cp:coreProperties>
</file>