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6" r:id="rId4"/>
    <p:sldId id="267" r:id="rId5"/>
    <p:sldId id="258" r:id="rId6"/>
    <p:sldId id="259" r:id="rId7"/>
    <p:sldId id="261" r:id="rId8"/>
    <p:sldId id="269" r:id="rId9"/>
    <p:sldId id="270" r:id="rId10"/>
    <p:sldId id="271" r:id="rId11"/>
    <p:sldId id="274" r:id="rId12"/>
    <p:sldId id="275" r:id="rId13"/>
    <p:sldId id="276"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3" d="100"/>
          <a:sy n="113"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F6F513-97F3-4BF1-B86F-3BE72C24A0D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11860506-88F6-45EA-A37A-FAF79941D503}">
      <dgm:prSet custT="1"/>
      <dgm:spPr/>
      <dgm:t>
        <a:bodyPr/>
        <a:lstStyle/>
        <a:p>
          <a:r>
            <a:rPr lang="en-US" sz="3200" dirty="0">
              <a:solidFill>
                <a:schemeClr val="bg1"/>
              </a:solidFill>
              <a:latin typeface="Cambria Math" panose="02040503050406030204" pitchFamily="18" charset="0"/>
              <a:ea typeface="Cambria Math" panose="02040503050406030204" pitchFamily="18" charset="0"/>
            </a:rPr>
            <a:t>Super</a:t>
          </a:r>
          <a:r>
            <a:rPr lang="en-US" sz="3200" baseline="0" dirty="0">
              <a:solidFill>
                <a:schemeClr val="bg1"/>
              </a:solidFill>
              <a:latin typeface="Cambria Math" panose="02040503050406030204" pitchFamily="18" charset="0"/>
              <a:ea typeface="Cambria Math" panose="02040503050406030204" pitchFamily="18" charset="0"/>
            </a:rPr>
            <a:t> Resolution Image Denoiser Network: Toward real world image denoising</a:t>
          </a:r>
          <a:endParaRPr lang="en-IN" sz="3200" dirty="0">
            <a:solidFill>
              <a:schemeClr val="bg1"/>
            </a:solidFill>
            <a:latin typeface="Cambria Math" panose="02040503050406030204" pitchFamily="18" charset="0"/>
            <a:ea typeface="Cambria Math" panose="02040503050406030204" pitchFamily="18" charset="0"/>
          </a:endParaRPr>
        </a:p>
      </dgm:t>
    </dgm:pt>
    <dgm:pt modelId="{DD79942C-9333-4227-BF64-9BFCA23CD545}" type="parTrans" cxnId="{4023479A-2828-4588-AFFE-01A1B0C10FDC}">
      <dgm:prSet/>
      <dgm:spPr/>
      <dgm:t>
        <a:bodyPr/>
        <a:lstStyle/>
        <a:p>
          <a:endParaRPr lang="en-IN"/>
        </a:p>
      </dgm:t>
    </dgm:pt>
    <dgm:pt modelId="{3A8C2EB8-2D15-4EC5-82DE-20491D9A18D1}" type="sibTrans" cxnId="{4023479A-2828-4588-AFFE-01A1B0C10FDC}">
      <dgm:prSet/>
      <dgm:spPr/>
      <dgm:t>
        <a:bodyPr/>
        <a:lstStyle/>
        <a:p>
          <a:endParaRPr lang="en-IN"/>
        </a:p>
      </dgm:t>
    </dgm:pt>
    <dgm:pt modelId="{31B63FD1-023C-4EDD-9084-2C5317BF1559}">
      <dgm:prSet custT="1"/>
      <dgm:spPr/>
      <dgm:t>
        <a:bodyPr/>
        <a:lstStyle/>
        <a:p>
          <a:pPr algn="ctr">
            <a:lnSpc>
              <a:spcPct val="150000"/>
            </a:lnSpc>
            <a:buNone/>
          </a:pPr>
          <a:r>
            <a:rPr lang="en-US" sz="1600" dirty="0">
              <a:solidFill>
                <a:schemeClr val="tx1">
                  <a:lumMod val="75000"/>
                  <a:lumOff val="25000"/>
                </a:schemeClr>
              </a:solidFill>
              <a:latin typeface="Cambria Math" panose="02040503050406030204" pitchFamily="18" charset="0"/>
              <a:ea typeface="Cambria Math" panose="02040503050406030204" pitchFamily="18" charset="0"/>
            </a:rPr>
            <a:t>	</a:t>
          </a:r>
          <a:endParaRPr lang="en-IN" sz="1800" b="1" i="0" u="sng" dirty="0">
            <a:solidFill>
              <a:schemeClr val="tx1">
                <a:lumMod val="75000"/>
                <a:lumOff val="25000"/>
              </a:schemeClr>
            </a:solidFill>
            <a:latin typeface="Cambria Math" panose="02040503050406030204" pitchFamily="18" charset="0"/>
            <a:ea typeface="Cambria Math" panose="02040503050406030204" pitchFamily="18" charset="0"/>
          </a:endParaRPr>
        </a:p>
      </dgm:t>
    </dgm:pt>
    <dgm:pt modelId="{B4C051F7-94CC-492C-842C-803B8C68A8E9}" type="parTrans" cxnId="{77FC50E3-4C3C-498D-BA40-B1C5AB4B3323}">
      <dgm:prSet/>
      <dgm:spPr/>
      <dgm:t>
        <a:bodyPr/>
        <a:lstStyle/>
        <a:p>
          <a:endParaRPr lang="en-IN"/>
        </a:p>
      </dgm:t>
    </dgm:pt>
    <dgm:pt modelId="{70FBF266-E9D0-4CF5-AD46-6906F299B2A3}" type="sibTrans" cxnId="{77FC50E3-4C3C-498D-BA40-B1C5AB4B3323}">
      <dgm:prSet/>
      <dgm:spPr/>
      <dgm:t>
        <a:bodyPr/>
        <a:lstStyle/>
        <a:p>
          <a:endParaRPr lang="en-IN"/>
        </a:p>
      </dgm:t>
    </dgm:pt>
    <dgm:pt modelId="{79AAD445-18A5-4B76-958A-61F6AC218937}" type="pres">
      <dgm:prSet presAssocID="{D4F6F513-97F3-4BF1-B86F-3BE72C24A0DC}" presName="Name0" presStyleCnt="0">
        <dgm:presLayoutVars>
          <dgm:dir/>
          <dgm:animLvl val="lvl"/>
          <dgm:resizeHandles val="exact"/>
        </dgm:presLayoutVars>
      </dgm:prSet>
      <dgm:spPr/>
    </dgm:pt>
    <dgm:pt modelId="{14A22E7E-4485-4F96-8A54-707045AF4F36}" type="pres">
      <dgm:prSet presAssocID="{11860506-88F6-45EA-A37A-FAF79941D503}" presName="composite" presStyleCnt="0"/>
      <dgm:spPr/>
    </dgm:pt>
    <dgm:pt modelId="{2D078E79-59FA-411D-8F3B-6E0520676A67}" type="pres">
      <dgm:prSet presAssocID="{11860506-88F6-45EA-A37A-FAF79941D503}" presName="parTx" presStyleLbl="alignNode1" presStyleIdx="0" presStyleCnt="1" custScaleY="100000" custLinFactNeighborY="-41990">
        <dgm:presLayoutVars>
          <dgm:chMax val="0"/>
          <dgm:chPref val="0"/>
          <dgm:bulletEnabled val="1"/>
        </dgm:presLayoutVars>
      </dgm:prSet>
      <dgm:spPr/>
    </dgm:pt>
    <dgm:pt modelId="{864A3F04-4DF6-4381-ACB1-9E32692A1E97}" type="pres">
      <dgm:prSet presAssocID="{11860506-88F6-45EA-A37A-FAF79941D503}" presName="desTx" presStyleLbl="alignAccFollowNode1" presStyleIdx="0" presStyleCnt="1">
        <dgm:presLayoutVars>
          <dgm:bulletEnabled val="1"/>
        </dgm:presLayoutVars>
      </dgm:prSet>
      <dgm:spPr/>
    </dgm:pt>
  </dgm:ptLst>
  <dgm:cxnLst>
    <dgm:cxn modelId="{17590C1C-0601-4EF8-9C65-940676F57F14}" type="presOf" srcId="{D4F6F513-97F3-4BF1-B86F-3BE72C24A0DC}" destId="{79AAD445-18A5-4B76-958A-61F6AC218937}" srcOrd="0" destOrd="0" presId="urn:microsoft.com/office/officeart/2005/8/layout/hList1"/>
    <dgm:cxn modelId="{34D28A36-05C9-46DD-8A96-A3BAFEFC2908}" type="presOf" srcId="{31B63FD1-023C-4EDD-9084-2C5317BF1559}" destId="{864A3F04-4DF6-4381-ACB1-9E32692A1E97}" srcOrd="0" destOrd="0" presId="urn:microsoft.com/office/officeart/2005/8/layout/hList1"/>
    <dgm:cxn modelId="{4023479A-2828-4588-AFFE-01A1B0C10FDC}" srcId="{D4F6F513-97F3-4BF1-B86F-3BE72C24A0DC}" destId="{11860506-88F6-45EA-A37A-FAF79941D503}" srcOrd="0" destOrd="0" parTransId="{DD79942C-9333-4227-BF64-9BFCA23CD545}" sibTransId="{3A8C2EB8-2D15-4EC5-82DE-20491D9A18D1}"/>
    <dgm:cxn modelId="{3BC4EDB8-9BC5-4D49-A09F-AEFAAE0F29AA}" type="presOf" srcId="{11860506-88F6-45EA-A37A-FAF79941D503}" destId="{2D078E79-59FA-411D-8F3B-6E0520676A67}" srcOrd="0" destOrd="0" presId="urn:microsoft.com/office/officeart/2005/8/layout/hList1"/>
    <dgm:cxn modelId="{77FC50E3-4C3C-498D-BA40-B1C5AB4B3323}" srcId="{11860506-88F6-45EA-A37A-FAF79941D503}" destId="{31B63FD1-023C-4EDD-9084-2C5317BF1559}" srcOrd="0" destOrd="0" parTransId="{B4C051F7-94CC-492C-842C-803B8C68A8E9}" sibTransId="{70FBF266-E9D0-4CF5-AD46-6906F299B2A3}"/>
    <dgm:cxn modelId="{DA80230C-6D4C-4347-9816-BF53476BB224}" type="presParOf" srcId="{79AAD445-18A5-4B76-958A-61F6AC218937}" destId="{14A22E7E-4485-4F96-8A54-707045AF4F36}" srcOrd="0" destOrd="0" presId="urn:microsoft.com/office/officeart/2005/8/layout/hList1"/>
    <dgm:cxn modelId="{E8323379-4231-4F01-9F07-A3D0FC5BCFA4}" type="presParOf" srcId="{14A22E7E-4485-4F96-8A54-707045AF4F36}" destId="{2D078E79-59FA-411D-8F3B-6E0520676A67}" srcOrd="0" destOrd="0" presId="urn:microsoft.com/office/officeart/2005/8/layout/hList1"/>
    <dgm:cxn modelId="{0F8CD4EF-BDCB-487F-BF52-C4D6299E4B97}" type="presParOf" srcId="{14A22E7E-4485-4F96-8A54-707045AF4F36}" destId="{864A3F04-4DF6-4381-ACB1-9E32692A1E9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78E79-59FA-411D-8F3B-6E0520676A67}">
      <dsp:nvSpPr>
        <dsp:cNvPr id="0" name=""/>
        <dsp:cNvSpPr/>
      </dsp:nvSpPr>
      <dsp:spPr>
        <a:xfrm>
          <a:off x="0" y="0"/>
          <a:ext cx="9872871" cy="1814400"/>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Cambria Math" panose="02040503050406030204" pitchFamily="18" charset="0"/>
              <a:ea typeface="Cambria Math" panose="02040503050406030204" pitchFamily="18" charset="0"/>
            </a:rPr>
            <a:t>Super</a:t>
          </a:r>
          <a:r>
            <a:rPr lang="en-US" sz="3200" kern="1200" baseline="0" dirty="0">
              <a:solidFill>
                <a:schemeClr val="bg1"/>
              </a:solidFill>
              <a:latin typeface="Cambria Math" panose="02040503050406030204" pitchFamily="18" charset="0"/>
              <a:ea typeface="Cambria Math" panose="02040503050406030204" pitchFamily="18" charset="0"/>
            </a:rPr>
            <a:t> Resolution Image Denoiser Network: Toward real world image denoising</a:t>
          </a:r>
          <a:endParaRPr lang="en-IN" sz="3200" kern="1200" dirty="0">
            <a:solidFill>
              <a:schemeClr val="bg1"/>
            </a:solidFill>
            <a:latin typeface="Cambria Math" panose="02040503050406030204" pitchFamily="18" charset="0"/>
            <a:ea typeface="Cambria Math" panose="02040503050406030204" pitchFamily="18" charset="0"/>
          </a:endParaRPr>
        </a:p>
      </dsp:txBody>
      <dsp:txXfrm>
        <a:off x="0" y="0"/>
        <a:ext cx="9872871" cy="1814400"/>
      </dsp:txXfrm>
    </dsp:sp>
    <dsp:sp modelId="{864A3F04-4DF6-4381-ACB1-9E32692A1E97}">
      <dsp:nvSpPr>
        <dsp:cNvPr id="0" name=""/>
        <dsp:cNvSpPr/>
      </dsp:nvSpPr>
      <dsp:spPr>
        <a:xfrm>
          <a:off x="0" y="1827610"/>
          <a:ext cx="9872871" cy="2766960"/>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ctr" defTabSz="711200">
            <a:lnSpc>
              <a:spcPct val="150000"/>
            </a:lnSpc>
            <a:spcBef>
              <a:spcPct val="0"/>
            </a:spcBef>
            <a:spcAft>
              <a:spcPct val="15000"/>
            </a:spcAft>
            <a:buNone/>
          </a:pPr>
          <a:r>
            <a:rPr lang="en-US" sz="1600" kern="1200" dirty="0">
              <a:solidFill>
                <a:schemeClr val="tx1">
                  <a:lumMod val="75000"/>
                  <a:lumOff val="25000"/>
                </a:schemeClr>
              </a:solidFill>
              <a:latin typeface="Cambria Math" panose="02040503050406030204" pitchFamily="18" charset="0"/>
              <a:ea typeface="Cambria Math" panose="02040503050406030204" pitchFamily="18" charset="0"/>
            </a:rPr>
            <a:t>	</a:t>
          </a:r>
          <a:endParaRPr lang="en-IN" sz="1800" b="1" i="0" u="sng" kern="1200" dirty="0">
            <a:solidFill>
              <a:schemeClr val="tx1">
                <a:lumMod val="75000"/>
                <a:lumOff val="25000"/>
              </a:schemeClr>
            </a:solidFill>
            <a:latin typeface="Cambria Math" panose="02040503050406030204" pitchFamily="18" charset="0"/>
            <a:ea typeface="Cambria Math" panose="02040503050406030204" pitchFamily="18" charset="0"/>
          </a:endParaRPr>
        </a:p>
      </dsp:txBody>
      <dsp:txXfrm>
        <a:off x="0" y="1827610"/>
        <a:ext cx="9872871" cy="27669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67EFF110-1A35-4753-9D63-CE1A29127DBF}" type="datetimeFigureOut">
              <a:rPr lang="en-IN" smtClean="0"/>
              <a:t>25-09-2024</a:t>
            </a:fld>
            <a:endParaRPr lang="en-IN"/>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1AF6226D-30A2-4F03-ADEB-D3E4CF8B95A8}"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568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FF110-1A35-4753-9D63-CE1A29127DB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226D-30A2-4F03-ADEB-D3E4CF8B95A8}" type="slidenum">
              <a:rPr lang="en-IN" smtClean="0"/>
              <a:t>‹#›</a:t>
            </a:fld>
            <a:endParaRPr lang="en-IN"/>
          </a:p>
        </p:txBody>
      </p:sp>
    </p:spTree>
    <p:extLst>
      <p:ext uri="{BB962C8B-B14F-4D97-AF65-F5344CB8AC3E}">
        <p14:creationId xmlns:p14="http://schemas.microsoft.com/office/powerpoint/2010/main" val="538437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FF110-1A35-4753-9D63-CE1A29127DB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226D-30A2-4F03-ADEB-D3E4CF8B95A8}" type="slidenum">
              <a:rPr lang="en-IN" smtClean="0"/>
              <a:t>‹#›</a:t>
            </a:fld>
            <a:endParaRPr lang="en-IN"/>
          </a:p>
        </p:txBody>
      </p:sp>
    </p:spTree>
    <p:extLst>
      <p:ext uri="{BB962C8B-B14F-4D97-AF65-F5344CB8AC3E}">
        <p14:creationId xmlns:p14="http://schemas.microsoft.com/office/powerpoint/2010/main" val="28325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FF110-1A35-4753-9D63-CE1A29127DB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226D-30A2-4F03-ADEB-D3E4CF8B95A8}" type="slidenum">
              <a:rPr lang="en-IN" smtClean="0"/>
              <a:t>‹#›</a:t>
            </a:fld>
            <a:endParaRPr lang="en-IN"/>
          </a:p>
        </p:txBody>
      </p:sp>
    </p:spTree>
    <p:extLst>
      <p:ext uri="{BB962C8B-B14F-4D97-AF65-F5344CB8AC3E}">
        <p14:creationId xmlns:p14="http://schemas.microsoft.com/office/powerpoint/2010/main" val="2564790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FF110-1A35-4753-9D63-CE1A29127DBF}" type="datetimeFigureOut">
              <a:rPr lang="en-IN" smtClean="0"/>
              <a:t>25-09-2024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6226D-30A2-4F03-ADEB-D3E4CF8B95A8}"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917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FF110-1A35-4753-9D63-CE1A29127DBF}"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6226D-30A2-4F03-ADEB-D3E4CF8B95A8}" type="slidenum">
              <a:rPr lang="en-IN" smtClean="0"/>
              <a:t>‹#›</a:t>
            </a:fld>
            <a:endParaRPr lang="en-IN"/>
          </a:p>
        </p:txBody>
      </p:sp>
    </p:spTree>
    <p:extLst>
      <p:ext uri="{BB962C8B-B14F-4D97-AF65-F5344CB8AC3E}">
        <p14:creationId xmlns:p14="http://schemas.microsoft.com/office/powerpoint/2010/main" val="8595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EFF110-1A35-4753-9D63-CE1A29127DBF}" type="datetimeFigureOut">
              <a:rPr lang="en-IN" smtClean="0"/>
              <a:t>25-09-2024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F6226D-30A2-4F03-ADEB-D3E4CF8B95A8}" type="slidenum">
              <a:rPr lang="en-IN" smtClean="0"/>
              <a:t>‹#›</a:t>
            </a:fld>
            <a:endParaRPr lang="en-IN"/>
          </a:p>
        </p:txBody>
      </p:sp>
    </p:spTree>
    <p:extLst>
      <p:ext uri="{BB962C8B-B14F-4D97-AF65-F5344CB8AC3E}">
        <p14:creationId xmlns:p14="http://schemas.microsoft.com/office/powerpoint/2010/main" val="2047758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F110-1A35-4753-9D63-CE1A29127DBF}" type="datetimeFigureOut">
              <a:rPr lang="en-IN" smtClean="0"/>
              <a:t>25-09-2024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F6226D-30A2-4F03-ADEB-D3E4CF8B95A8}" type="slidenum">
              <a:rPr lang="en-IN" smtClean="0"/>
              <a:t>‹#›</a:t>
            </a:fld>
            <a:endParaRPr lang="en-IN"/>
          </a:p>
        </p:txBody>
      </p:sp>
    </p:spTree>
    <p:extLst>
      <p:ext uri="{BB962C8B-B14F-4D97-AF65-F5344CB8AC3E}">
        <p14:creationId xmlns:p14="http://schemas.microsoft.com/office/powerpoint/2010/main" val="317336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FF110-1A35-4753-9D63-CE1A29127DBF}" type="datetimeFigureOut">
              <a:rPr lang="en-IN" smtClean="0"/>
              <a:t>25-09-2024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F6226D-30A2-4F03-ADEB-D3E4CF8B95A8}" type="slidenum">
              <a:rPr lang="en-IN" smtClean="0"/>
              <a:t>‹#›</a:t>
            </a:fld>
            <a:endParaRPr lang="en-IN"/>
          </a:p>
        </p:txBody>
      </p:sp>
    </p:spTree>
    <p:extLst>
      <p:ext uri="{BB962C8B-B14F-4D97-AF65-F5344CB8AC3E}">
        <p14:creationId xmlns:p14="http://schemas.microsoft.com/office/powerpoint/2010/main" val="146084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FF110-1A35-4753-9D63-CE1A29127DBF}"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6226D-30A2-4F03-ADEB-D3E4CF8B95A8}" type="slidenum">
              <a:rPr lang="en-IN" smtClean="0"/>
              <a:t>‹#›</a:t>
            </a:fld>
            <a:endParaRPr lang="en-IN"/>
          </a:p>
        </p:txBody>
      </p:sp>
    </p:spTree>
    <p:extLst>
      <p:ext uri="{BB962C8B-B14F-4D97-AF65-F5344CB8AC3E}">
        <p14:creationId xmlns:p14="http://schemas.microsoft.com/office/powerpoint/2010/main" val="196998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FF110-1A35-4753-9D63-CE1A29127DBF}" type="datetimeFigureOut">
              <a:rPr lang="en-IN" smtClean="0"/>
              <a:t>25-09-2024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6226D-30A2-4F03-ADEB-D3E4CF8B95A8}" type="slidenum">
              <a:rPr lang="en-IN" smtClean="0"/>
              <a:t>‹#›</a:t>
            </a:fld>
            <a:endParaRPr lang="en-IN"/>
          </a:p>
        </p:txBody>
      </p:sp>
    </p:spTree>
    <p:extLst>
      <p:ext uri="{BB962C8B-B14F-4D97-AF65-F5344CB8AC3E}">
        <p14:creationId xmlns:p14="http://schemas.microsoft.com/office/powerpoint/2010/main" val="277632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67EFF110-1A35-4753-9D63-CE1A29127DBF}" type="datetimeFigureOut">
              <a:rPr lang="en-IN" smtClean="0"/>
              <a:t>25-09-2024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1AF6226D-30A2-4F03-ADEB-D3E4CF8B95A8}" type="slidenum">
              <a:rPr lang="en-IN" smtClean="0"/>
              <a:t>‹#›</a:t>
            </a:fld>
            <a:endParaRPr lang="en-IN"/>
          </a:p>
        </p:txBody>
      </p:sp>
    </p:spTree>
    <p:extLst>
      <p:ext uri="{BB962C8B-B14F-4D97-AF65-F5344CB8AC3E}">
        <p14:creationId xmlns:p14="http://schemas.microsoft.com/office/powerpoint/2010/main" val="28462312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tmp"/><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BC2887-D09B-48A9-8CC7-73667C950B83}"/>
              </a:ext>
            </a:extLst>
          </p:cNvPr>
          <p:cNvSpPr>
            <a:spLocks noGrp="1"/>
          </p:cNvSpPr>
          <p:nvPr>
            <p:ph type="title"/>
          </p:nvPr>
        </p:nvSpPr>
        <p:spPr>
          <a:xfrm>
            <a:off x="1140351" y="243840"/>
            <a:ext cx="9875520" cy="1356360"/>
          </a:xfrm>
        </p:spPr>
        <p:txBody>
          <a:bodyPr>
            <a:normAutofit/>
          </a:bodyPr>
          <a:lstStyle/>
          <a:p>
            <a:pPr algn="ctr"/>
            <a:r>
              <a:rPr lang="en-US" dirty="0">
                <a:latin typeface="Cambria Math" panose="02040503050406030204" pitchFamily="18" charset="0"/>
                <a:ea typeface="Cambria Math" panose="02040503050406030204" pitchFamily="18" charset="0"/>
              </a:rPr>
              <a:t>PROJECT REVIEW</a:t>
            </a:r>
            <a:endParaRPr lang="en-IN" dirty="0">
              <a:latin typeface="Cambria Math" panose="02040503050406030204" pitchFamily="18" charset="0"/>
              <a:ea typeface="Cambria Math" panose="02040503050406030204" pitchFamily="18" charset="0"/>
            </a:endParaRPr>
          </a:p>
        </p:txBody>
      </p:sp>
      <p:graphicFrame>
        <p:nvGraphicFramePr>
          <p:cNvPr id="8" name="Content Placeholder 7">
            <a:extLst>
              <a:ext uri="{FF2B5EF4-FFF2-40B4-BE49-F238E27FC236}">
                <a16:creationId xmlns:a16="http://schemas.microsoft.com/office/drawing/2014/main" id="{434A5E57-D3E5-48D7-A879-DA9BBE4200DB}"/>
              </a:ext>
            </a:extLst>
          </p:cNvPr>
          <p:cNvGraphicFramePr>
            <a:graphicFrameLocks noGrp="1"/>
          </p:cNvGraphicFramePr>
          <p:nvPr>
            <p:ph idx="1"/>
            <p:extLst>
              <p:ext uri="{D42A27DB-BD31-4B8C-83A1-F6EECF244321}">
                <p14:modId xmlns:p14="http://schemas.microsoft.com/office/powerpoint/2010/main" val="4055691094"/>
              </p:ext>
            </p:extLst>
          </p:nvPr>
        </p:nvGraphicFramePr>
        <p:xfrm>
          <a:off x="1140351" y="1600200"/>
          <a:ext cx="9872871" cy="4607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9F0B883F-0183-4BA4-B988-B9092919AF7A}"/>
              </a:ext>
            </a:extLst>
          </p:cNvPr>
          <p:cNvPicPr>
            <a:picLocks noChangeAspect="1"/>
          </p:cNvPicPr>
          <p:nvPr/>
        </p:nvPicPr>
        <p:blipFill>
          <a:blip r:embed="rId7"/>
          <a:stretch>
            <a:fillRect/>
          </a:stretch>
        </p:blipFill>
        <p:spPr>
          <a:xfrm>
            <a:off x="10570264" y="396903"/>
            <a:ext cx="962770" cy="962770"/>
          </a:xfrm>
          <a:prstGeom prst="rect">
            <a:avLst/>
          </a:prstGeom>
        </p:spPr>
      </p:pic>
      <p:sp>
        <p:nvSpPr>
          <p:cNvPr id="2" name="TextBox 1">
            <a:extLst>
              <a:ext uri="{FF2B5EF4-FFF2-40B4-BE49-F238E27FC236}">
                <a16:creationId xmlns:a16="http://schemas.microsoft.com/office/drawing/2014/main" id="{272A41BD-5FDF-4A76-AB1F-6CEED62ED76D}"/>
              </a:ext>
            </a:extLst>
          </p:cNvPr>
          <p:cNvSpPr txBox="1"/>
          <p:nvPr/>
        </p:nvSpPr>
        <p:spPr>
          <a:xfrm>
            <a:off x="1789043" y="3593990"/>
            <a:ext cx="4306957" cy="2862322"/>
          </a:xfrm>
          <a:prstGeom prst="rect">
            <a:avLst/>
          </a:prstGeom>
          <a:noFill/>
        </p:spPr>
        <p:txBody>
          <a:bodyPr wrap="square" rtlCol="0">
            <a:spAutoFit/>
          </a:bodyPr>
          <a:lstStyle/>
          <a:p>
            <a:pPr lvl="0" algn="ctr">
              <a:lnSpc>
                <a:spcPct val="150000"/>
              </a:lnSpc>
              <a:buNone/>
            </a:pPr>
            <a:r>
              <a:rPr lang="en-US" sz="1800" b="1" i="0" u="sng" dirty="0">
                <a:solidFill>
                  <a:schemeClr val="tx1">
                    <a:lumMod val="75000"/>
                    <a:lumOff val="25000"/>
                  </a:schemeClr>
                </a:solidFill>
                <a:latin typeface="Cambria Math" panose="02040503050406030204" pitchFamily="18" charset="0"/>
                <a:ea typeface="Cambria Math" panose="02040503050406030204" pitchFamily="18" charset="0"/>
              </a:rPr>
              <a:t>Team Leader </a:t>
            </a:r>
            <a:endParaRPr lang="en-IN" b="1" u="sng" dirty="0">
              <a:solidFill>
                <a:schemeClr val="tx1">
                  <a:lumMod val="75000"/>
                  <a:lumOff val="25000"/>
                </a:schemeClr>
              </a:solidFill>
              <a:latin typeface="Cambria Math" panose="02040503050406030204" pitchFamily="18" charset="0"/>
              <a:ea typeface="Cambria Math" panose="02040503050406030204" pitchFamily="18" charset="0"/>
            </a:endParaRPr>
          </a:p>
          <a:p>
            <a:pPr lvl="0" algn="ctr">
              <a:lnSpc>
                <a:spcPct val="150000"/>
              </a:lnSpc>
              <a:buNone/>
            </a:pPr>
            <a:r>
              <a:rPr lang="en-US" sz="1800" dirty="0">
                <a:solidFill>
                  <a:schemeClr val="tx1">
                    <a:lumMod val="75000"/>
                    <a:lumOff val="25000"/>
                  </a:schemeClr>
                </a:solidFill>
                <a:latin typeface="Cambria Math" panose="02040503050406030204" pitchFamily="18" charset="0"/>
                <a:ea typeface="Cambria Math" panose="02040503050406030204" pitchFamily="18" charset="0"/>
              </a:rPr>
              <a:t>P. Mohit Harsh  (21951A04A3)</a:t>
            </a:r>
            <a:endParaRPr lang="en-IN" dirty="0">
              <a:solidFill>
                <a:schemeClr val="tx1">
                  <a:lumMod val="75000"/>
                  <a:lumOff val="25000"/>
                </a:schemeClr>
              </a:solidFill>
              <a:latin typeface="Cambria Math" panose="02040503050406030204" pitchFamily="18" charset="0"/>
              <a:ea typeface="Cambria Math" panose="02040503050406030204" pitchFamily="18" charset="0"/>
            </a:endParaRPr>
          </a:p>
          <a:p>
            <a:pPr lvl="0" algn="ctr">
              <a:lnSpc>
                <a:spcPct val="150000"/>
              </a:lnSpc>
              <a:buNone/>
            </a:pPr>
            <a:r>
              <a:rPr lang="en-US" sz="1800" b="1" u="sng" dirty="0">
                <a:solidFill>
                  <a:schemeClr val="tx1">
                    <a:lumMod val="75000"/>
                    <a:lumOff val="25000"/>
                  </a:schemeClr>
                </a:solidFill>
                <a:latin typeface="Cambria Math" panose="02040503050406030204" pitchFamily="18" charset="0"/>
                <a:ea typeface="Cambria Math" panose="02040503050406030204" pitchFamily="18" charset="0"/>
              </a:rPr>
              <a:t>Team Members</a:t>
            </a:r>
            <a:endParaRPr lang="en-IN" sz="1800" dirty="0">
              <a:solidFill>
                <a:schemeClr val="tx1">
                  <a:lumMod val="75000"/>
                  <a:lumOff val="25000"/>
                </a:schemeClr>
              </a:solidFill>
              <a:latin typeface="Cambria Math" panose="02040503050406030204" pitchFamily="18" charset="0"/>
              <a:ea typeface="Cambria Math" panose="02040503050406030204" pitchFamily="18" charset="0"/>
            </a:endParaRPr>
          </a:p>
          <a:p>
            <a:pPr lvl="0" algn="ctr">
              <a:lnSpc>
                <a:spcPct val="150000"/>
              </a:lnSpc>
              <a:buNone/>
            </a:pPr>
            <a:r>
              <a:rPr lang="en-US" dirty="0">
                <a:solidFill>
                  <a:schemeClr val="tx1">
                    <a:lumMod val="75000"/>
                    <a:lumOff val="25000"/>
                  </a:schemeClr>
                </a:solidFill>
                <a:latin typeface="Cambria Math" panose="02040503050406030204" pitchFamily="18" charset="0"/>
                <a:ea typeface="Cambria Math" panose="02040503050406030204" pitchFamily="18" charset="0"/>
              </a:rPr>
              <a:t>J. </a:t>
            </a:r>
            <a:r>
              <a:rPr lang="en-US" sz="1800" dirty="0">
                <a:solidFill>
                  <a:schemeClr val="tx1">
                    <a:lumMod val="75000"/>
                    <a:lumOff val="25000"/>
                  </a:schemeClr>
                </a:solidFill>
                <a:latin typeface="Cambria Math" panose="02040503050406030204" pitchFamily="18" charset="0"/>
                <a:ea typeface="Cambria Math" panose="02040503050406030204" pitchFamily="18" charset="0"/>
              </a:rPr>
              <a:t>Manoj </a:t>
            </a:r>
            <a:r>
              <a:rPr lang="en-US" dirty="0">
                <a:solidFill>
                  <a:schemeClr val="tx1">
                    <a:lumMod val="75000"/>
                    <a:lumOff val="25000"/>
                  </a:schemeClr>
                </a:solidFill>
                <a:latin typeface="Cambria Math" panose="02040503050406030204" pitchFamily="18" charset="0"/>
                <a:ea typeface="Cambria Math" panose="02040503050406030204" pitchFamily="18" charset="0"/>
              </a:rPr>
              <a:t>Naidu</a:t>
            </a:r>
            <a:r>
              <a:rPr lang="en-US" sz="1800" dirty="0">
                <a:solidFill>
                  <a:schemeClr val="tx1">
                    <a:lumMod val="75000"/>
                    <a:lumOff val="25000"/>
                  </a:schemeClr>
                </a:solidFill>
                <a:latin typeface="Cambria Math" panose="02040503050406030204" pitchFamily="18" charset="0"/>
                <a:ea typeface="Cambria Math" panose="02040503050406030204" pitchFamily="18" charset="0"/>
              </a:rPr>
              <a:t>  (21951A04R4) </a:t>
            </a:r>
            <a:endParaRPr lang="en-IN" dirty="0">
              <a:solidFill>
                <a:schemeClr val="tx1">
                  <a:lumMod val="75000"/>
                  <a:lumOff val="25000"/>
                </a:schemeClr>
              </a:solidFill>
              <a:latin typeface="Cambria Math" panose="02040503050406030204" pitchFamily="18" charset="0"/>
              <a:ea typeface="Cambria Math" panose="02040503050406030204" pitchFamily="18" charset="0"/>
            </a:endParaRPr>
          </a:p>
          <a:p>
            <a:pPr lvl="0" algn="ctr">
              <a:lnSpc>
                <a:spcPct val="150000"/>
              </a:lnSpc>
              <a:buNone/>
            </a:pPr>
            <a:r>
              <a:rPr lang="en-US" sz="1800" dirty="0">
                <a:solidFill>
                  <a:schemeClr val="tx1">
                    <a:lumMod val="75000"/>
                    <a:lumOff val="25000"/>
                  </a:schemeClr>
                </a:solidFill>
                <a:latin typeface="Cambria Math" panose="02040503050406030204" pitchFamily="18" charset="0"/>
                <a:ea typeface="Cambria Math" panose="02040503050406030204" pitchFamily="18" charset="0"/>
              </a:rPr>
              <a:t>Vivek Teja Vardhan (21951A04Q8)</a:t>
            </a:r>
          </a:p>
          <a:p>
            <a:pPr lvl="0" algn="ctr">
              <a:lnSpc>
                <a:spcPct val="150000"/>
              </a:lnSpc>
              <a:buNone/>
            </a:pPr>
            <a:r>
              <a:rPr lang="en-US" dirty="0">
                <a:solidFill>
                  <a:schemeClr val="tx1">
                    <a:lumMod val="75000"/>
                    <a:lumOff val="25000"/>
                  </a:schemeClr>
                </a:solidFill>
                <a:latin typeface="Cambria Math" panose="02040503050406030204" pitchFamily="18" charset="0"/>
                <a:ea typeface="Cambria Math" panose="02040503050406030204" pitchFamily="18" charset="0"/>
              </a:rPr>
              <a:t>Vivek Vishnu Vardhan (21961A04Q9)</a:t>
            </a:r>
            <a:r>
              <a:rPr lang="en-US" sz="1800" dirty="0">
                <a:solidFill>
                  <a:schemeClr val="tx1">
                    <a:lumMod val="75000"/>
                    <a:lumOff val="25000"/>
                  </a:schemeClr>
                </a:solidFill>
                <a:latin typeface="Cambria Math" panose="02040503050406030204" pitchFamily="18" charset="0"/>
                <a:ea typeface="Cambria Math" panose="02040503050406030204" pitchFamily="18" charset="0"/>
              </a:rPr>
              <a:t> </a:t>
            </a:r>
            <a:endParaRPr lang="en-IN" sz="1800" dirty="0">
              <a:solidFill>
                <a:schemeClr val="tx1">
                  <a:lumMod val="75000"/>
                  <a:lumOff val="25000"/>
                </a:schemeClr>
              </a:solidFill>
              <a:latin typeface="Cambria Math" panose="02040503050406030204" pitchFamily="18" charset="0"/>
              <a:ea typeface="Cambria Math" panose="02040503050406030204" pitchFamily="18" charset="0"/>
            </a:endParaRPr>
          </a:p>
          <a:p>
            <a:pPr algn="ctr"/>
            <a:endParaRPr lang="en-IN" dirty="0"/>
          </a:p>
        </p:txBody>
      </p:sp>
      <p:sp>
        <p:nvSpPr>
          <p:cNvPr id="6" name="TextBox 5">
            <a:extLst>
              <a:ext uri="{FF2B5EF4-FFF2-40B4-BE49-F238E27FC236}">
                <a16:creationId xmlns:a16="http://schemas.microsoft.com/office/drawing/2014/main" id="{E896D284-02EC-46B8-8B3A-233B97671850}"/>
              </a:ext>
            </a:extLst>
          </p:cNvPr>
          <p:cNvSpPr txBox="1"/>
          <p:nvPr/>
        </p:nvSpPr>
        <p:spPr>
          <a:xfrm>
            <a:off x="5943600" y="3611218"/>
            <a:ext cx="4306957" cy="1200329"/>
          </a:xfrm>
          <a:prstGeom prst="rect">
            <a:avLst/>
          </a:prstGeom>
          <a:noFill/>
        </p:spPr>
        <p:txBody>
          <a:bodyPr wrap="square" rtlCol="0">
            <a:spAutoFit/>
          </a:bodyPr>
          <a:lstStyle/>
          <a:p>
            <a:pPr lvl="0" algn="ctr">
              <a:lnSpc>
                <a:spcPct val="150000"/>
              </a:lnSpc>
              <a:buNone/>
            </a:pPr>
            <a:r>
              <a:rPr lang="en-US" sz="1800" b="1" i="0" u="sng" dirty="0">
                <a:solidFill>
                  <a:schemeClr val="tx1">
                    <a:lumMod val="75000"/>
                    <a:lumOff val="25000"/>
                  </a:schemeClr>
                </a:solidFill>
                <a:latin typeface="Cambria Math" panose="02040503050406030204" pitchFamily="18" charset="0"/>
                <a:ea typeface="Cambria Math" panose="02040503050406030204" pitchFamily="18" charset="0"/>
              </a:rPr>
              <a:t>Team Mentor </a:t>
            </a:r>
            <a:endParaRPr lang="en-IN" b="1" u="sng" dirty="0">
              <a:solidFill>
                <a:schemeClr val="tx1">
                  <a:lumMod val="75000"/>
                  <a:lumOff val="25000"/>
                </a:schemeClr>
              </a:solidFill>
              <a:latin typeface="Cambria Math" panose="02040503050406030204" pitchFamily="18" charset="0"/>
              <a:ea typeface="Cambria Math" panose="02040503050406030204" pitchFamily="18" charset="0"/>
            </a:endParaRPr>
          </a:p>
          <a:p>
            <a:pPr lvl="0" algn="ctr">
              <a:lnSpc>
                <a:spcPct val="150000"/>
              </a:lnSpc>
              <a:buNone/>
            </a:pPr>
            <a:r>
              <a:rPr lang="en-US" sz="1800" dirty="0">
                <a:solidFill>
                  <a:schemeClr val="tx1">
                    <a:lumMod val="75000"/>
                    <a:lumOff val="25000"/>
                  </a:schemeClr>
                </a:solidFill>
                <a:latin typeface="Cambria Math" panose="02040503050406030204" pitchFamily="18" charset="0"/>
                <a:ea typeface="Cambria Math" panose="02040503050406030204" pitchFamily="18" charset="0"/>
              </a:rPr>
              <a:t>Dr. V. Padmanabha Reddy</a:t>
            </a:r>
            <a:endParaRPr lang="en-IN" sz="1800" dirty="0">
              <a:solidFill>
                <a:schemeClr val="tx1">
                  <a:lumMod val="75000"/>
                  <a:lumOff val="25000"/>
                </a:schemeClr>
              </a:solidFill>
              <a:latin typeface="Cambria Math" panose="02040503050406030204" pitchFamily="18" charset="0"/>
              <a:ea typeface="Cambria Math" panose="02040503050406030204" pitchFamily="18" charset="0"/>
            </a:endParaRPr>
          </a:p>
          <a:p>
            <a:endParaRPr lang="en-IN" dirty="0"/>
          </a:p>
        </p:txBody>
      </p:sp>
    </p:spTree>
    <p:extLst>
      <p:ext uri="{BB962C8B-B14F-4D97-AF65-F5344CB8AC3E}">
        <p14:creationId xmlns:p14="http://schemas.microsoft.com/office/powerpoint/2010/main" val="2888529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EB7E-1389-4D02-A8C6-5208761D83E6}"/>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RIDNet — Residual Image Denoising Network </a:t>
            </a:r>
            <a:endParaRPr lang="en-IN" dirty="0">
              <a:latin typeface="Cambria Math" panose="02040503050406030204" pitchFamily="18" charset="0"/>
              <a:ea typeface="Cambria Math" panose="02040503050406030204" pitchFamily="18" charset="0"/>
            </a:endParaRPr>
          </a:p>
        </p:txBody>
      </p:sp>
      <p:sp>
        <p:nvSpPr>
          <p:cNvPr id="4" name="Content Placeholder 3">
            <a:extLst>
              <a:ext uri="{FF2B5EF4-FFF2-40B4-BE49-F238E27FC236}">
                <a16:creationId xmlns:a16="http://schemas.microsoft.com/office/drawing/2014/main" id="{255D9D2D-BF89-4E43-9E88-50B22ED8D263}"/>
              </a:ext>
            </a:extLst>
          </p:cNvPr>
          <p:cNvSpPr>
            <a:spLocks noGrp="1"/>
          </p:cNvSpPr>
          <p:nvPr>
            <p:ph sz="half" idx="1"/>
          </p:nvPr>
        </p:nvSpPr>
        <p:spPr/>
        <p:txBody>
          <a:bodyPr>
            <a:noAutofit/>
          </a:bodyPr>
          <a:lstStyle/>
          <a:p>
            <a:pPr marL="45720" indent="0">
              <a:buClr>
                <a:schemeClr val="tx1">
                  <a:lumMod val="75000"/>
                  <a:lumOff val="25000"/>
                </a:schemeClr>
              </a:buClr>
              <a:buNone/>
            </a:pPr>
            <a:r>
              <a:rPr lang="en-US" sz="1600" dirty="0">
                <a:solidFill>
                  <a:schemeClr val="tx1">
                    <a:lumMod val="75000"/>
                    <a:lumOff val="25000"/>
                  </a:schemeClr>
                </a:solidFill>
                <a:latin typeface="Cambria Math" panose="02040503050406030204" pitchFamily="18" charset="0"/>
                <a:ea typeface="Cambria Math" panose="02040503050406030204" pitchFamily="18" charset="0"/>
              </a:rPr>
              <a:t>This network is composed of three main modules as follows :</a:t>
            </a:r>
          </a:p>
          <a:p>
            <a:pPr>
              <a:buClr>
                <a:schemeClr val="tx1">
                  <a:lumMod val="75000"/>
                  <a:lumOff val="25000"/>
                </a:schemeClr>
              </a:buClr>
            </a:pPr>
            <a:r>
              <a:rPr lang="en-US" sz="1600" dirty="0">
                <a:solidFill>
                  <a:schemeClr val="tx1">
                    <a:lumMod val="75000"/>
                    <a:lumOff val="25000"/>
                  </a:schemeClr>
                </a:solidFill>
                <a:latin typeface="Cambria Math" panose="02040503050406030204" pitchFamily="18" charset="0"/>
                <a:ea typeface="Cambria Math" panose="02040503050406030204" pitchFamily="18" charset="0"/>
              </a:rPr>
              <a:t>Additional features are learned using a residual block of two convolutions followed by an enhanced residual block (ERB) of three convolutions. Finally, it is given to a feature attention block that gives more weight to the important features.</a:t>
            </a:r>
          </a:p>
          <a:p>
            <a:pPr>
              <a:buClr>
                <a:schemeClr val="tx1">
                  <a:lumMod val="75000"/>
                  <a:lumOff val="25000"/>
                </a:schemeClr>
              </a:buClr>
            </a:pPr>
            <a:r>
              <a:rPr lang="en-US" sz="1600" b="1" dirty="0">
                <a:solidFill>
                  <a:schemeClr val="tx1">
                    <a:lumMod val="75000"/>
                    <a:lumOff val="25000"/>
                  </a:schemeClr>
                </a:solidFill>
                <a:latin typeface="Cambria Math" panose="02040503050406030204" pitchFamily="18" charset="0"/>
                <a:ea typeface="Cambria Math" panose="02040503050406030204" pitchFamily="18" charset="0"/>
              </a:rPr>
              <a:t>Reconstruction Module: </a:t>
            </a:r>
            <a:r>
              <a:rPr lang="en-US" sz="1600" dirty="0">
                <a:solidFill>
                  <a:schemeClr val="tx1">
                    <a:lumMod val="75000"/>
                    <a:lumOff val="25000"/>
                  </a:schemeClr>
                </a:solidFill>
                <a:latin typeface="Cambria Math" panose="02040503050406030204" pitchFamily="18" charset="0"/>
                <a:ea typeface="Cambria Math" panose="02040503050406030204" pitchFamily="18" charset="0"/>
              </a:rPr>
              <a:t>The output of the final EAM block is given to the reconstruction module which is again composed of only 1 convolutional layer that gives the denoised image as output. </a:t>
            </a:r>
            <a:endParaRPr lang="en-IN" sz="1600" dirty="0">
              <a:solidFill>
                <a:schemeClr val="tx1">
                  <a:lumMod val="75000"/>
                  <a:lumOff val="25000"/>
                </a:schemeClr>
              </a:solidFill>
              <a:latin typeface="Cambria Math" panose="02040503050406030204" pitchFamily="18" charset="0"/>
              <a:ea typeface="Cambria Math" panose="02040503050406030204" pitchFamily="18" charset="0"/>
            </a:endParaRPr>
          </a:p>
        </p:txBody>
      </p:sp>
      <p:pic>
        <p:nvPicPr>
          <p:cNvPr id="11" name="Picture 10">
            <a:extLst>
              <a:ext uri="{FF2B5EF4-FFF2-40B4-BE49-F238E27FC236}">
                <a16:creationId xmlns:a16="http://schemas.microsoft.com/office/drawing/2014/main" id="{0F1112E1-EE9D-4EE7-9E89-600328391836}"/>
              </a:ext>
            </a:extLst>
          </p:cNvPr>
          <p:cNvPicPr>
            <a:picLocks noChangeAspect="1"/>
          </p:cNvPicPr>
          <p:nvPr/>
        </p:nvPicPr>
        <p:blipFill>
          <a:blip r:embed="rId2"/>
          <a:stretch>
            <a:fillRect/>
          </a:stretch>
        </p:blipFill>
        <p:spPr>
          <a:xfrm>
            <a:off x="10570264" y="396903"/>
            <a:ext cx="962770" cy="962770"/>
          </a:xfrm>
          <a:prstGeom prst="rect">
            <a:avLst/>
          </a:prstGeom>
        </p:spPr>
      </p:pic>
      <p:pic>
        <p:nvPicPr>
          <p:cNvPr id="7" name="Content Placeholder 6">
            <a:extLst>
              <a:ext uri="{FF2B5EF4-FFF2-40B4-BE49-F238E27FC236}">
                <a16:creationId xmlns:a16="http://schemas.microsoft.com/office/drawing/2014/main" id="{5FBF9DC6-4E6D-430D-B3A9-974FFCEFBA6B}"/>
              </a:ext>
            </a:extLst>
          </p:cNvPr>
          <p:cNvPicPr>
            <a:picLocks noGrp="1" noChangeAspect="1"/>
          </p:cNvPicPr>
          <p:nvPr>
            <p:ph sz="half" idx="2"/>
          </p:nvPr>
        </p:nvPicPr>
        <p:blipFill>
          <a:blip r:embed="rId3"/>
          <a:stretch>
            <a:fillRect/>
          </a:stretch>
        </p:blipFill>
        <p:spPr>
          <a:xfrm>
            <a:off x="6267450" y="3220205"/>
            <a:ext cx="4754563" cy="1697114"/>
          </a:xfrm>
          <a:prstGeom prst="rect">
            <a:avLst/>
          </a:prstGeom>
        </p:spPr>
      </p:pic>
    </p:spTree>
    <p:extLst>
      <p:ext uri="{BB962C8B-B14F-4D97-AF65-F5344CB8AC3E}">
        <p14:creationId xmlns:p14="http://schemas.microsoft.com/office/powerpoint/2010/main" val="3161897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EB7E-1389-4D02-A8C6-5208761D83E6}"/>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PROBLEM STATEMENT</a:t>
            </a:r>
            <a:endParaRPr lang="en-IN" dirty="0">
              <a:latin typeface="Cambria Math" panose="02040503050406030204" pitchFamily="18" charset="0"/>
              <a:ea typeface="Cambria Math" panose="02040503050406030204" pitchFamily="18" charset="0"/>
            </a:endParaRPr>
          </a:p>
        </p:txBody>
      </p:sp>
      <p:sp>
        <p:nvSpPr>
          <p:cNvPr id="4" name="Content Placeholder 3">
            <a:extLst>
              <a:ext uri="{FF2B5EF4-FFF2-40B4-BE49-F238E27FC236}">
                <a16:creationId xmlns:a16="http://schemas.microsoft.com/office/drawing/2014/main" id="{255D9D2D-BF89-4E43-9E88-50B22ED8D263}"/>
              </a:ext>
            </a:extLst>
          </p:cNvPr>
          <p:cNvSpPr>
            <a:spLocks noGrp="1"/>
          </p:cNvSpPr>
          <p:nvPr>
            <p:ph sz="half" idx="1"/>
          </p:nvPr>
        </p:nvSpPr>
        <p:spPr>
          <a:xfrm>
            <a:off x="1143000" y="1700918"/>
            <a:ext cx="9694628" cy="962769"/>
          </a:xfrm>
        </p:spPr>
        <p:txBody>
          <a:bodyPr>
            <a:noAutofit/>
          </a:bodyPr>
          <a:lstStyle/>
          <a:p>
            <a:pPr marL="45720" indent="0">
              <a:buClr>
                <a:schemeClr val="tx1">
                  <a:lumMod val="75000"/>
                  <a:lumOff val="25000"/>
                </a:schemeClr>
              </a:buClr>
              <a:buNone/>
            </a:pPr>
            <a:r>
              <a:rPr lang="en-US" sz="1600" dirty="0">
                <a:solidFill>
                  <a:schemeClr val="tx1">
                    <a:lumMod val="65000"/>
                    <a:lumOff val="35000"/>
                  </a:schemeClr>
                </a:solidFill>
              </a:rPr>
              <a:t>Current state of the art models have been implemented using Transformer and Generative Adversarial Neural Network (GAN) concepts which have high hardware requirements and also require large amounts of data to train. Although they perform very well in controlled lab environment, they are not useful in many real life applications.</a:t>
            </a:r>
            <a:endParaRPr lang="en-US" sz="2000" dirty="0">
              <a:solidFill>
                <a:schemeClr val="tx1">
                  <a:lumMod val="65000"/>
                  <a:lumOff val="35000"/>
                </a:schemeClr>
              </a:solidFill>
              <a:latin typeface="Cambria Math" panose="02040503050406030204" pitchFamily="18" charset="0"/>
              <a:ea typeface="Cambria Math" panose="02040503050406030204" pitchFamily="18" charset="0"/>
            </a:endParaRPr>
          </a:p>
        </p:txBody>
      </p:sp>
      <p:pic>
        <p:nvPicPr>
          <p:cNvPr id="11" name="Picture 10">
            <a:extLst>
              <a:ext uri="{FF2B5EF4-FFF2-40B4-BE49-F238E27FC236}">
                <a16:creationId xmlns:a16="http://schemas.microsoft.com/office/drawing/2014/main" id="{0F1112E1-EE9D-4EE7-9E89-600328391836}"/>
              </a:ext>
            </a:extLst>
          </p:cNvPr>
          <p:cNvPicPr>
            <a:picLocks noChangeAspect="1"/>
          </p:cNvPicPr>
          <p:nvPr/>
        </p:nvPicPr>
        <p:blipFill>
          <a:blip r:embed="rId2"/>
          <a:stretch>
            <a:fillRect/>
          </a:stretch>
        </p:blipFill>
        <p:spPr>
          <a:xfrm>
            <a:off x="10570264" y="396903"/>
            <a:ext cx="962770" cy="962770"/>
          </a:xfrm>
          <a:prstGeom prst="rect">
            <a:avLst/>
          </a:prstGeom>
        </p:spPr>
      </p:pic>
      <p:sp>
        <p:nvSpPr>
          <p:cNvPr id="10" name="Content Placeholder 3">
            <a:extLst>
              <a:ext uri="{FF2B5EF4-FFF2-40B4-BE49-F238E27FC236}">
                <a16:creationId xmlns:a16="http://schemas.microsoft.com/office/drawing/2014/main" id="{3308AFA2-EF25-4430-A463-B459D18FC074}"/>
              </a:ext>
            </a:extLst>
          </p:cNvPr>
          <p:cNvSpPr txBox="1">
            <a:spLocks/>
          </p:cNvSpPr>
          <p:nvPr/>
        </p:nvSpPr>
        <p:spPr>
          <a:xfrm>
            <a:off x="1143000" y="4015409"/>
            <a:ext cx="9694628" cy="1894398"/>
          </a:xfrm>
          <a:prstGeom prst="rect">
            <a:avLst/>
          </a:prstGeom>
        </p:spPr>
        <p:txBody>
          <a:bodyPr vert="horz" lIns="91440" tIns="45720" rIns="91440" bIns="45720" rtlCol="0">
            <a:no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Clr>
                <a:schemeClr val="tx1">
                  <a:lumMod val="75000"/>
                  <a:lumOff val="25000"/>
                </a:schemeClr>
              </a:buClr>
              <a:buFont typeface="Corbel" pitchFamily="34" charset="0"/>
              <a:buNone/>
            </a:pPr>
            <a:r>
              <a:rPr lang="en-US" sz="1600" dirty="0">
                <a:solidFill>
                  <a:schemeClr val="tx1">
                    <a:lumMod val="65000"/>
                    <a:lumOff val="35000"/>
                  </a:schemeClr>
                </a:solidFill>
              </a:rPr>
              <a:t>To tackle the aforementioned problems, we designed a Super Resolution Image Denoiser Network (SRIDNet) that demonstrates a favorable balance between performance and efficiency. It delivers competitive denoising results while maintaining a small model size and low computational cost, making it highly suitable for resource- constrained environments. </a:t>
            </a:r>
            <a:endParaRPr lang="en-IN" sz="2000" dirty="0">
              <a:solidFill>
                <a:schemeClr val="tx1">
                  <a:lumMod val="65000"/>
                  <a:lumOff val="35000"/>
                </a:schemeClr>
              </a:solidFill>
              <a:latin typeface="Cambria Math" panose="02040503050406030204" pitchFamily="18" charset="0"/>
              <a:ea typeface="Cambria Math" panose="02040503050406030204" pitchFamily="18" charset="0"/>
            </a:endParaRPr>
          </a:p>
        </p:txBody>
      </p:sp>
      <p:sp>
        <p:nvSpPr>
          <p:cNvPr id="12" name="Title 1">
            <a:extLst>
              <a:ext uri="{FF2B5EF4-FFF2-40B4-BE49-F238E27FC236}">
                <a16:creationId xmlns:a16="http://schemas.microsoft.com/office/drawing/2014/main" id="{FB79A312-9D5D-446E-9382-90DD7BE450C2}"/>
              </a:ext>
            </a:extLst>
          </p:cNvPr>
          <p:cNvSpPr txBox="1">
            <a:spLocks/>
          </p:cNvSpPr>
          <p:nvPr/>
        </p:nvSpPr>
        <p:spPr>
          <a:xfrm>
            <a:off x="1143000" y="2659049"/>
            <a:ext cx="9875520" cy="13563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US" dirty="0">
                <a:latin typeface="Cambria Math" panose="02040503050406030204" pitchFamily="18" charset="0"/>
                <a:ea typeface="Cambria Math" panose="02040503050406030204" pitchFamily="18" charset="0"/>
              </a:rPr>
              <a:t>PROPOSED METHOD</a:t>
            </a:r>
            <a:endParaRPr lang="en-IN"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601477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1112E1-EE9D-4EE7-9E89-600328391836}"/>
              </a:ext>
            </a:extLst>
          </p:cNvPr>
          <p:cNvPicPr>
            <a:picLocks noChangeAspect="1"/>
          </p:cNvPicPr>
          <p:nvPr/>
        </p:nvPicPr>
        <p:blipFill>
          <a:blip r:embed="rId2"/>
          <a:stretch>
            <a:fillRect/>
          </a:stretch>
        </p:blipFill>
        <p:spPr>
          <a:xfrm>
            <a:off x="10570264" y="396903"/>
            <a:ext cx="962770" cy="962770"/>
          </a:xfrm>
          <a:prstGeom prst="rect">
            <a:avLst/>
          </a:prstGeom>
        </p:spPr>
      </p:pic>
      <p:sp>
        <p:nvSpPr>
          <p:cNvPr id="8" name="Title 7">
            <a:extLst>
              <a:ext uri="{FF2B5EF4-FFF2-40B4-BE49-F238E27FC236}">
                <a16:creationId xmlns:a16="http://schemas.microsoft.com/office/drawing/2014/main" id="{3984062E-9F8E-4ED9-8BD0-248CCDA78771}"/>
              </a:ext>
            </a:extLst>
          </p:cNvPr>
          <p:cNvSpPr>
            <a:spLocks noGrp="1"/>
          </p:cNvSpPr>
          <p:nvPr>
            <p:ph type="title"/>
          </p:nvPr>
        </p:nvSpPr>
        <p:spPr/>
        <p:txBody>
          <a:bodyPr/>
          <a:lstStyle/>
          <a:p>
            <a:r>
              <a:rPr lang="en-US" dirty="0"/>
              <a:t>SUPER RESOLUTION ARCHITECTURE</a:t>
            </a:r>
            <a:endParaRPr lang="en-IN" dirty="0"/>
          </a:p>
        </p:txBody>
      </p:sp>
      <p:sp>
        <p:nvSpPr>
          <p:cNvPr id="4" name="Content Placeholder 3">
            <a:extLst>
              <a:ext uri="{FF2B5EF4-FFF2-40B4-BE49-F238E27FC236}">
                <a16:creationId xmlns:a16="http://schemas.microsoft.com/office/drawing/2014/main" id="{47A2B1F7-19B7-4EC2-B663-618E693370DB}"/>
              </a:ext>
            </a:extLst>
          </p:cNvPr>
          <p:cNvSpPr>
            <a:spLocks noGrp="1"/>
          </p:cNvSpPr>
          <p:nvPr>
            <p:ph sz="half" idx="1"/>
          </p:nvPr>
        </p:nvSpPr>
        <p:spPr/>
        <p:txBody>
          <a:bodyPr>
            <a:normAutofit/>
          </a:bodyPr>
          <a:lstStyle/>
          <a:p>
            <a:pPr>
              <a:buClr>
                <a:schemeClr val="tx1">
                  <a:lumMod val="75000"/>
                  <a:lumOff val="25000"/>
                </a:schemeClr>
              </a:buClr>
            </a:pPr>
            <a:r>
              <a:rPr lang="en-US" dirty="0">
                <a:solidFill>
                  <a:schemeClr val="tx1">
                    <a:lumMod val="65000"/>
                    <a:lumOff val="35000"/>
                  </a:schemeClr>
                </a:solidFill>
              </a:rPr>
              <a:t>Output Shape: (224, 224, 3) </a:t>
            </a:r>
          </a:p>
          <a:p>
            <a:pPr>
              <a:buClr>
                <a:schemeClr val="tx1">
                  <a:lumMod val="75000"/>
                  <a:lumOff val="25000"/>
                </a:schemeClr>
              </a:buClr>
            </a:pPr>
            <a:r>
              <a:rPr lang="en-US" dirty="0">
                <a:solidFill>
                  <a:schemeClr val="tx1">
                    <a:lumMod val="65000"/>
                    <a:lumOff val="35000"/>
                  </a:schemeClr>
                </a:solidFill>
              </a:rPr>
              <a:t>Trainable Parameters: 110,515 </a:t>
            </a:r>
          </a:p>
          <a:p>
            <a:pPr>
              <a:buClr>
                <a:schemeClr val="tx1">
                  <a:lumMod val="75000"/>
                  <a:lumOff val="25000"/>
                </a:schemeClr>
              </a:buClr>
            </a:pPr>
            <a:r>
              <a:rPr lang="en-US" dirty="0">
                <a:solidFill>
                  <a:schemeClr val="tx1">
                    <a:lumMod val="65000"/>
                    <a:lumOff val="35000"/>
                  </a:schemeClr>
                </a:solidFill>
              </a:rPr>
              <a:t>The Super-Resolution Block is responsible for upscaling the input image from (112 × 112) to (224 × 224) by leveraging a series of convolutional layers and residual connections. This block effectively doubles the spatial resolution of the image and forms the encoder part of the architecture. </a:t>
            </a:r>
            <a:endParaRPr lang="en-IN" dirty="0">
              <a:solidFill>
                <a:schemeClr val="tx1">
                  <a:lumMod val="65000"/>
                  <a:lumOff val="35000"/>
                </a:schemeClr>
              </a:solidFill>
            </a:endParaRPr>
          </a:p>
        </p:txBody>
      </p:sp>
      <p:pic>
        <p:nvPicPr>
          <p:cNvPr id="13" name="Content Placeholder 12" descr="A diagram of a diagram&#10;&#10;Description automatically generated">
            <a:extLst>
              <a:ext uri="{FF2B5EF4-FFF2-40B4-BE49-F238E27FC236}">
                <a16:creationId xmlns:a16="http://schemas.microsoft.com/office/drawing/2014/main" id="{4FA346F7-A6F8-451E-B37D-A1424A7C0A6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7450" y="2755968"/>
            <a:ext cx="4754563" cy="2625589"/>
          </a:xfrm>
        </p:spPr>
      </p:pic>
    </p:spTree>
    <p:extLst>
      <p:ext uri="{BB962C8B-B14F-4D97-AF65-F5344CB8AC3E}">
        <p14:creationId xmlns:p14="http://schemas.microsoft.com/office/powerpoint/2010/main" val="18464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F1112E1-EE9D-4EE7-9E89-600328391836}"/>
              </a:ext>
            </a:extLst>
          </p:cNvPr>
          <p:cNvPicPr>
            <a:picLocks noChangeAspect="1"/>
          </p:cNvPicPr>
          <p:nvPr/>
        </p:nvPicPr>
        <p:blipFill>
          <a:blip r:embed="rId2"/>
          <a:stretch>
            <a:fillRect/>
          </a:stretch>
        </p:blipFill>
        <p:spPr>
          <a:xfrm>
            <a:off x="10570264" y="396903"/>
            <a:ext cx="962770" cy="962770"/>
          </a:xfrm>
          <a:prstGeom prst="rect">
            <a:avLst/>
          </a:prstGeom>
        </p:spPr>
      </p:pic>
      <p:sp>
        <p:nvSpPr>
          <p:cNvPr id="8" name="Title 7">
            <a:extLst>
              <a:ext uri="{FF2B5EF4-FFF2-40B4-BE49-F238E27FC236}">
                <a16:creationId xmlns:a16="http://schemas.microsoft.com/office/drawing/2014/main" id="{3984062E-9F8E-4ED9-8BD0-248CCDA78771}"/>
              </a:ext>
            </a:extLst>
          </p:cNvPr>
          <p:cNvSpPr>
            <a:spLocks noGrp="1"/>
          </p:cNvSpPr>
          <p:nvPr>
            <p:ph type="title"/>
          </p:nvPr>
        </p:nvSpPr>
        <p:spPr/>
        <p:txBody>
          <a:bodyPr/>
          <a:lstStyle/>
          <a:p>
            <a:r>
              <a:rPr lang="en-US" dirty="0"/>
              <a:t>DENOISER ARCHITECTURE</a:t>
            </a:r>
            <a:endParaRPr lang="en-IN" dirty="0"/>
          </a:p>
        </p:txBody>
      </p:sp>
      <p:sp>
        <p:nvSpPr>
          <p:cNvPr id="4" name="Content Placeholder 3">
            <a:extLst>
              <a:ext uri="{FF2B5EF4-FFF2-40B4-BE49-F238E27FC236}">
                <a16:creationId xmlns:a16="http://schemas.microsoft.com/office/drawing/2014/main" id="{B08354E3-C027-4BF1-A279-16F7B54AA8C2}"/>
              </a:ext>
            </a:extLst>
          </p:cNvPr>
          <p:cNvSpPr>
            <a:spLocks noGrp="1"/>
          </p:cNvSpPr>
          <p:nvPr>
            <p:ph sz="half" idx="1"/>
          </p:nvPr>
        </p:nvSpPr>
        <p:spPr/>
        <p:txBody>
          <a:bodyPr>
            <a:normAutofit lnSpcReduction="10000"/>
          </a:bodyPr>
          <a:lstStyle/>
          <a:p>
            <a:pPr>
              <a:buClr>
                <a:schemeClr val="tx1">
                  <a:lumMod val="75000"/>
                  <a:lumOff val="25000"/>
                </a:schemeClr>
              </a:buClr>
            </a:pPr>
            <a:r>
              <a:rPr lang="en-US" dirty="0">
                <a:solidFill>
                  <a:schemeClr val="tx1">
                    <a:lumMod val="65000"/>
                    <a:lumOff val="35000"/>
                  </a:schemeClr>
                </a:solidFill>
              </a:rPr>
              <a:t>Output Shape: (112, 112, 3) </a:t>
            </a:r>
          </a:p>
          <a:p>
            <a:pPr>
              <a:buClr>
                <a:schemeClr val="tx1">
                  <a:lumMod val="75000"/>
                  <a:lumOff val="25000"/>
                </a:schemeClr>
              </a:buClr>
            </a:pPr>
            <a:r>
              <a:rPr lang="en-US" dirty="0">
                <a:solidFill>
                  <a:schemeClr val="tx1">
                    <a:lumMod val="65000"/>
                    <a:lumOff val="35000"/>
                  </a:schemeClr>
                </a:solidFill>
              </a:rPr>
              <a:t>Trainable Parameters: 344,259 </a:t>
            </a:r>
          </a:p>
          <a:p>
            <a:pPr>
              <a:buClr>
                <a:schemeClr val="tx1">
                  <a:lumMod val="75000"/>
                  <a:lumOff val="25000"/>
                </a:schemeClr>
              </a:buClr>
            </a:pPr>
            <a:r>
              <a:rPr lang="en-US" dirty="0">
                <a:solidFill>
                  <a:schemeClr val="tx1">
                    <a:lumMod val="65000"/>
                    <a:lumOff val="35000"/>
                  </a:schemeClr>
                </a:solidFill>
              </a:rPr>
              <a:t>The Denoiser Block performs the task of noise removal by processing the upscaled image from the Super-Resolution Block. This component can be considered a decoder block, reducing the resolution back to (112 × 112) while preserving important visual features through skip connections and convolution operations. </a:t>
            </a:r>
            <a:endParaRPr lang="en-IN" dirty="0">
              <a:solidFill>
                <a:schemeClr val="tx1">
                  <a:lumMod val="65000"/>
                  <a:lumOff val="35000"/>
                </a:schemeClr>
              </a:solidFill>
            </a:endParaRPr>
          </a:p>
        </p:txBody>
      </p:sp>
      <p:pic>
        <p:nvPicPr>
          <p:cNvPr id="9" name="Content Placeholder 8" descr="A diagram of a software flowchart&#10;&#10;Description automatically generated">
            <a:extLst>
              <a:ext uri="{FF2B5EF4-FFF2-40B4-BE49-F238E27FC236}">
                <a16:creationId xmlns:a16="http://schemas.microsoft.com/office/drawing/2014/main" id="{5EB21DCD-5890-4F7C-A885-054BF333DB7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67450" y="2325232"/>
            <a:ext cx="4754563" cy="3487061"/>
          </a:xfrm>
        </p:spPr>
      </p:pic>
    </p:spTree>
    <p:extLst>
      <p:ext uri="{BB962C8B-B14F-4D97-AF65-F5344CB8AC3E}">
        <p14:creationId xmlns:p14="http://schemas.microsoft.com/office/powerpoint/2010/main" val="163669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99DB760-696A-4D93-99BF-9895CD2C3841}"/>
              </a:ext>
            </a:extLst>
          </p:cNvPr>
          <p:cNvSpPr>
            <a:spLocks noGrp="1"/>
          </p:cNvSpPr>
          <p:nvPr>
            <p:ph type="title"/>
          </p:nvPr>
        </p:nvSpPr>
        <p:spPr>
          <a:xfrm>
            <a:off x="1158240" y="2750820"/>
            <a:ext cx="9875520" cy="1356360"/>
          </a:xfrm>
        </p:spPr>
        <p:txBody>
          <a:bodyPr/>
          <a:lstStyle/>
          <a:p>
            <a:pPr algn="ctr"/>
            <a:r>
              <a:rPr lang="en-US" dirty="0">
                <a:latin typeface="Cambria Math" panose="02040503050406030204" pitchFamily="18" charset="0"/>
                <a:ea typeface="Cambria Math" panose="02040503050406030204" pitchFamily="18" charset="0"/>
              </a:rPr>
              <a:t>THANK YOU</a:t>
            </a:r>
            <a:endParaRPr lang="en-IN" dirty="0">
              <a:latin typeface="Cambria Math" panose="02040503050406030204" pitchFamily="18" charset="0"/>
              <a:ea typeface="Cambria Math" panose="02040503050406030204" pitchFamily="18" charset="0"/>
            </a:endParaRPr>
          </a:p>
        </p:txBody>
      </p:sp>
      <p:pic>
        <p:nvPicPr>
          <p:cNvPr id="9" name="Picture 8">
            <a:extLst>
              <a:ext uri="{FF2B5EF4-FFF2-40B4-BE49-F238E27FC236}">
                <a16:creationId xmlns:a16="http://schemas.microsoft.com/office/drawing/2014/main" id="{17CC0A3F-AD42-4501-8CC5-F7433EE650E2}"/>
              </a:ext>
            </a:extLst>
          </p:cNvPr>
          <p:cNvPicPr>
            <a:picLocks noChangeAspect="1"/>
          </p:cNvPicPr>
          <p:nvPr/>
        </p:nvPicPr>
        <p:blipFill>
          <a:blip r:embed="rId2"/>
          <a:stretch>
            <a:fillRect/>
          </a:stretch>
        </p:blipFill>
        <p:spPr>
          <a:xfrm>
            <a:off x="10570264" y="396903"/>
            <a:ext cx="962770" cy="962770"/>
          </a:xfrm>
          <a:prstGeom prst="rect">
            <a:avLst/>
          </a:prstGeom>
        </p:spPr>
      </p:pic>
    </p:spTree>
    <p:extLst>
      <p:ext uri="{BB962C8B-B14F-4D97-AF65-F5344CB8AC3E}">
        <p14:creationId xmlns:p14="http://schemas.microsoft.com/office/powerpoint/2010/main" val="1027888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C9AB-0A93-4DB8-8B05-44C5FE675FB1}"/>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ABSTRACT</a:t>
            </a:r>
            <a:endParaRPr lang="en-IN"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F6E47174-F73E-4926-981F-868B816A952E}"/>
              </a:ext>
            </a:extLst>
          </p:cNvPr>
          <p:cNvSpPr>
            <a:spLocks noGrp="1"/>
          </p:cNvSpPr>
          <p:nvPr>
            <p:ph idx="1"/>
          </p:nvPr>
        </p:nvSpPr>
        <p:spPr/>
        <p:txBody>
          <a:bodyPr>
            <a:normAutofit/>
          </a:bodyPr>
          <a:lstStyle/>
          <a:p>
            <a:pPr marL="45720" indent="0">
              <a:buNone/>
            </a:pPr>
            <a:r>
              <a:rPr lang="en-US" sz="2000" dirty="0">
                <a:solidFill>
                  <a:schemeClr val="tx1">
                    <a:lumMod val="65000"/>
                    <a:lumOff val="35000"/>
                  </a:schemeClr>
                </a:solidFill>
              </a:rPr>
              <a:t>In recent years, deep learning has significantly advanced image denoising techniques, with methods such as transformers and GANs pushing the boundaries of performance. However, these state-of-the-art models are typically resource intensive, requiring vast computational power, large datasets, and extensive training time, which also hampers real-time inference speed. To address these challenges, we propose the Super Resolution Image Denoiser Network (SRIDNet), a lightweight yet highly effective model designed to achieve near state-of-the-art results with a fraction of the data and computational resources. SRIDNet significantly reduces the model size while maintaining competitive performance in image denoising and super-resolution tasks. We evaluated our model on multiple datasets, where it demonstrated high PSNR scores, and the fastest inference times compared to existing models. Our results confirm that SRIDNet offers an efficient solution for real-time image denoising, making it a practical alternative to more cumbersome models without compromising on quality.</a:t>
            </a:r>
            <a:endParaRPr lang="en-IN" sz="2400" dirty="0">
              <a:solidFill>
                <a:schemeClr val="tx1">
                  <a:lumMod val="65000"/>
                  <a:lumOff val="35000"/>
                </a:schemeClr>
              </a:solidFill>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3C2D45A0-64D5-4D31-AD5A-813C2B08CB29}"/>
              </a:ext>
            </a:extLst>
          </p:cNvPr>
          <p:cNvPicPr>
            <a:picLocks noChangeAspect="1"/>
          </p:cNvPicPr>
          <p:nvPr/>
        </p:nvPicPr>
        <p:blipFill>
          <a:blip r:embed="rId2"/>
          <a:stretch>
            <a:fillRect/>
          </a:stretch>
        </p:blipFill>
        <p:spPr>
          <a:xfrm>
            <a:off x="10570264" y="396903"/>
            <a:ext cx="962770" cy="962770"/>
          </a:xfrm>
          <a:prstGeom prst="rect">
            <a:avLst/>
          </a:prstGeom>
        </p:spPr>
      </p:pic>
    </p:spTree>
    <p:extLst>
      <p:ext uri="{BB962C8B-B14F-4D97-AF65-F5344CB8AC3E}">
        <p14:creationId xmlns:p14="http://schemas.microsoft.com/office/powerpoint/2010/main" val="423950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C9AB-0A93-4DB8-8B05-44C5FE675FB1}"/>
              </a:ext>
            </a:extLst>
          </p:cNvPr>
          <p:cNvSpPr>
            <a:spLocks noGrp="1"/>
          </p:cNvSpPr>
          <p:nvPr>
            <p:ph type="title"/>
          </p:nvPr>
        </p:nvSpPr>
        <p:spPr>
          <a:xfrm>
            <a:off x="1143000" y="2750820"/>
            <a:ext cx="9875520" cy="1356360"/>
          </a:xfrm>
        </p:spPr>
        <p:txBody>
          <a:bodyPr/>
          <a:lstStyle/>
          <a:p>
            <a:pPr algn="ctr"/>
            <a:r>
              <a:rPr lang="en-US" dirty="0">
                <a:latin typeface="Cambria Math" panose="02040503050406030204" pitchFamily="18" charset="0"/>
                <a:ea typeface="Cambria Math" panose="02040503050406030204" pitchFamily="18" charset="0"/>
              </a:rPr>
              <a:t>LITERATURE REVIEW</a:t>
            </a:r>
            <a:endParaRPr lang="en-IN" dirty="0">
              <a:latin typeface="Cambria Math" panose="02040503050406030204" pitchFamily="18" charset="0"/>
              <a:ea typeface="Cambria Math" panose="02040503050406030204" pitchFamily="18" charset="0"/>
            </a:endParaRPr>
          </a:p>
        </p:txBody>
      </p:sp>
      <p:pic>
        <p:nvPicPr>
          <p:cNvPr id="4" name="Picture 3">
            <a:extLst>
              <a:ext uri="{FF2B5EF4-FFF2-40B4-BE49-F238E27FC236}">
                <a16:creationId xmlns:a16="http://schemas.microsoft.com/office/drawing/2014/main" id="{3C2D45A0-64D5-4D31-AD5A-813C2B08CB29}"/>
              </a:ext>
            </a:extLst>
          </p:cNvPr>
          <p:cNvPicPr>
            <a:picLocks noChangeAspect="1"/>
          </p:cNvPicPr>
          <p:nvPr/>
        </p:nvPicPr>
        <p:blipFill>
          <a:blip r:embed="rId2"/>
          <a:stretch>
            <a:fillRect/>
          </a:stretch>
        </p:blipFill>
        <p:spPr>
          <a:xfrm>
            <a:off x="10570264" y="396903"/>
            <a:ext cx="962770" cy="962770"/>
          </a:xfrm>
          <a:prstGeom prst="rect">
            <a:avLst/>
          </a:prstGeom>
        </p:spPr>
      </p:pic>
    </p:spTree>
    <p:extLst>
      <p:ext uri="{BB962C8B-B14F-4D97-AF65-F5344CB8AC3E}">
        <p14:creationId xmlns:p14="http://schemas.microsoft.com/office/powerpoint/2010/main" val="177044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C7F8-066F-4FF3-8A1D-BDED54E22E3B}"/>
              </a:ext>
            </a:extLst>
          </p:cNvPr>
          <p:cNvSpPr>
            <a:spLocks noGrp="1"/>
          </p:cNvSpPr>
          <p:nvPr>
            <p:ph type="title"/>
          </p:nvPr>
        </p:nvSpPr>
        <p:spPr/>
        <p:txBody>
          <a:bodyPr>
            <a:normAutofit/>
          </a:bodyPr>
          <a:lstStyle/>
          <a:p>
            <a:r>
              <a:rPr lang="en-US" sz="3600" dirty="0">
                <a:latin typeface="Cambria Math" panose="02040503050406030204" pitchFamily="18" charset="0"/>
                <a:ea typeface="Cambria Math" panose="02040503050406030204" pitchFamily="18" charset="0"/>
              </a:rPr>
              <a:t>DENOISING IMAGES USING DEEP LEARNING</a:t>
            </a:r>
            <a:endParaRPr lang="en-IN" sz="3600" dirty="0">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869ECC38-190B-4EB9-951A-7328875A3BBC}"/>
              </a:ext>
            </a:extLst>
          </p:cNvPr>
          <p:cNvSpPr>
            <a:spLocks noGrp="1"/>
          </p:cNvSpPr>
          <p:nvPr>
            <p:ph idx="1"/>
          </p:nvPr>
        </p:nvSpPr>
        <p:spPr/>
        <p:txBody>
          <a:bodyPr/>
          <a:lstStyle/>
          <a:p>
            <a:pPr algn="l">
              <a:buClr>
                <a:schemeClr val="tx1">
                  <a:lumMod val="75000"/>
                  <a:lumOff val="25000"/>
                </a:schemeClr>
              </a:buClr>
              <a:buFont typeface="Arial" panose="020B0604020202020204" pitchFamily="34" charset="0"/>
              <a:buChar char="•"/>
            </a:pPr>
            <a:r>
              <a:rPr lang="en-US" b="0" i="0" dirty="0">
                <a:solidFill>
                  <a:schemeClr val="tx1">
                    <a:lumMod val="75000"/>
                    <a:lumOff val="25000"/>
                  </a:schemeClr>
                </a:solidFill>
                <a:effectLst/>
                <a:latin typeface="Cambria Math" panose="02040503050406030204" pitchFamily="18" charset="0"/>
                <a:ea typeface="Cambria Math" panose="02040503050406030204" pitchFamily="18" charset="0"/>
              </a:rPr>
              <a:t>With the advancement of Deep Learning techniques, it is now possible to remove real noise from images such that the denoised image will be very similar to the ground truth image with minimal loss of detail.</a:t>
            </a:r>
          </a:p>
          <a:p>
            <a:pPr algn="l">
              <a:buClr>
                <a:schemeClr val="tx1">
                  <a:lumMod val="75000"/>
                  <a:lumOff val="25000"/>
                </a:schemeClr>
              </a:buClr>
              <a:buFont typeface="Arial" panose="020B0604020202020204" pitchFamily="34" charset="0"/>
              <a:buChar char="•"/>
            </a:pPr>
            <a:r>
              <a:rPr lang="en-US" b="0" i="0" dirty="0">
                <a:solidFill>
                  <a:schemeClr val="tx1">
                    <a:lumMod val="75000"/>
                    <a:lumOff val="25000"/>
                  </a:schemeClr>
                </a:solidFill>
                <a:effectLst/>
                <a:latin typeface="Cambria Math" panose="02040503050406030204" pitchFamily="18" charset="0"/>
                <a:ea typeface="Cambria Math" panose="02040503050406030204" pitchFamily="18" charset="0"/>
              </a:rPr>
              <a:t>Over the recent years, many deep learning architectures have been developed for image denoising tasks. Among them, four state-of-the-art deep learning architectures to solve this problem are as follows:</a:t>
            </a:r>
          </a:p>
          <a:p>
            <a:pPr marL="45720" indent="0" algn="l">
              <a:buClr>
                <a:schemeClr val="tx1">
                  <a:lumMod val="75000"/>
                  <a:lumOff val="25000"/>
                </a:schemeClr>
              </a:buClr>
              <a:buNone/>
            </a:pPr>
            <a:endParaRPr lang="en-US" b="0" i="0" dirty="0">
              <a:solidFill>
                <a:schemeClr val="tx1">
                  <a:lumMod val="75000"/>
                  <a:lumOff val="25000"/>
                </a:schemeClr>
              </a:solidFill>
              <a:effectLst/>
              <a:latin typeface="Cambria Math" panose="02040503050406030204" pitchFamily="18" charset="0"/>
              <a:ea typeface="Cambria Math" panose="02040503050406030204" pitchFamily="18" charset="0"/>
            </a:endParaRPr>
          </a:p>
          <a:p>
            <a:pPr lvl="1">
              <a:buClr>
                <a:schemeClr val="tx1">
                  <a:lumMod val="75000"/>
                  <a:lumOff val="25000"/>
                </a:schemeClr>
              </a:buClr>
              <a:buFont typeface="Arial" panose="020B0604020202020204" pitchFamily="34" charset="0"/>
              <a:buChar char="•"/>
            </a:pPr>
            <a:r>
              <a:rPr lang="en-US" b="0" i="0" dirty="0">
                <a:solidFill>
                  <a:schemeClr val="tx1">
                    <a:lumMod val="75000"/>
                    <a:lumOff val="25000"/>
                  </a:schemeClr>
                </a:solidFill>
                <a:effectLst/>
                <a:latin typeface="Cambria Math" panose="02040503050406030204" pitchFamily="18" charset="0"/>
                <a:ea typeface="Cambria Math" panose="02040503050406030204" pitchFamily="18" charset="0"/>
              </a:rPr>
              <a:t>Autoencoders (Baseline Model)</a:t>
            </a:r>
          </a:p>
          <a:p>
            <a:pPr lvl="1">
              <a:buClr>
                <a:schemeClr val="tx1">
                  <a:lumMod val="75000"/>
                  <a:lumOff val="25000"/>
                </a:schemeClr>
              </a:buClr>
              <a:buFont typeface="Arial" panose="020B0604020202020204" pitchFamily="34" charset="0"/>
              <a:buChar char="•"/>
            </a:pPr>
            <a:r>
              <a:rPr lang="en-US" b="0" i="0" dirty="0">
                <a:solidFill>
                  <a:schemeClr val="tx1">
                    <a:lumMod val="75000"/>
                    <a:lumOff val="25000"/>
                  </a:schemeClr>
                </a:solidFill>
                <a:effectLst/>
                <a:latin typeface="Cambria Math" panose="02040503050406030204" pitchFamily="18" charset="0"/>
                <a:ea typeface="Cambria Math" panose="02040503050406030204" pitchFamily="18" charset="0"/>
              </a:rPr>
              <a:t>CBDNet</a:t>
            </a:r>
          </a:p>
          <a:p>
            <a:pPr lvl="1">
              <a:buClr>
                <a:schemeClr val="tx1">
                  <a:lumMod val="75000"/>
                  <a:lumOff val="25000"/>
                </a:schemeClr>
              </a:buClr>
              <a:buFont typeface="Arial" panose="020B0604020202020204" pitchFamily="34" charset="0"/>
              <a:buChar char="•"/>
            </a:pPr>
            <a:r>
              <a:rPr lang="en-US" b="0" i="0" dirty="0">
                <a:solidFill>
                  <a:schemeClr val="tx1">
                    <a:lumMod val="75000"/>
                    <a:lumOff val="25000"/>
                  </a:schemeClr>
                </a:solidFill>
                <a:effectLst/>
                <a:latin typeface="Cambria Math" panose="02040503050406030204" pitchFamily="18" charset="0"/>
                <a:ea typeface="Cambria Math" panose="02040503050406030204" pitchFamily="18" charset="0"/>
              </a:rPr>
              <a:t>PRIDNet</a:t>
            </a:r>
          </a:p>
          <a:p>
            <a:pPr lvl="1">
              <a:buClr>
                <a:schemeClr val="tx1">
                  <a:lumMod val="75000"/>
                  <a:lumOff val="25000"/>
                </a:schemeClr>
              </a:buClr>
              <a:buFont typeface="Arial" panose="020B0604020202020204" pitchFamily="34" charset="0"/>
              <a:buChar char="•"/>
            </a:pPr>
            <a:r>
              <a:rPr lang="en-US" b="0" i="0" dirty="0">
                <a:solidFill>
                  <a:schemeClr val="tx1">
                    <a:lumMod val="75000"/>
                    <a:lumOff val="25000"/>
                  </a:schemeClr>
                </a:solidFill>
                <a:effectLst/>
                <a:latin typeface="Cambria Math" panose="02040503050406030204" pitchFamily="18" charset="0"/>
                <a:ea typeface="Cambria Math" panose="02040503050406030204" pitchFamily="18" charset="0"/>
              </a:rPr>
              <a:t>RIDNet</a:t>
            </a:r>
          </a:p>
          <a:p>
            <a:endParaRPr lang="en-IN" dirty="0">
              <a:solidFill>
                <a:schemeClr val="tx1">
                  <a:lumMod val="75000"/>
                  <a:lumOff val="25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344984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101F9-8772-4949-9918-1741BD7792C1}"/>
              </a:ext>
            </a:extLst>
          </p:cNvPr>
          <p:cNvSpPr>
            <a:spLocks noGrp="1"/>
          </p:cNvSpPr>
          <p:nvPr>
            <p:ph type="title"/>
          </p:nvPr>
        </p:nvSpPr>
        <p:spPr/>
        <p:txBody>
          <a:bodyPr/>
          <a:lstStyle/>
          <a:p>
            <a:r>
              <a:rPr lang="en-IN" dirty="0">
                <a:latin typeface="Cambria Math" panose="02040503050406030204" pitchFamily="18" charset="0"/>
                <a:ea typeface="Cambria Math" panose="02040503050406030204" pitchFamily="18" charset="0"/>
              </a:rPr>
              <a:t>AUTO ENCODER</a:t>
            </a:r>
          </a:p>
        </p:txBody>
      </p:sp>
      <p:sp>
        <p:nvSpPr>
          <p:cNvPr id="8" name="Content Placeholder 7">
            <a:extLst>
              <a:ext uri="{FF2B5EF4-FFF2-40B4-BE49-F238E27FC236}">
                <a16:creationId xmlns:a16="http://schemas.microsoft.com/office/drawing/2014/main" id="{722CBEA8-DC5B-4F4B-9D3C-B87C2EA9DFA4}"/>
              </a:ext>
            </a:extLst>
          </p:cNvPr>
          <p:cNvSpPr>
            <a:spLocks noGrp="1"/>
          </p:cNvSpPr>
          <p:nvPr>
            <p:ph sz="half" idx="1"/>
          </p:nvPr>
        </p:nvSpPr>
        <p:spPr/>
        <p:txBody>
          <a:bodyPr>
            <a:normAutofit/>
          </a:bodyPr>
          <a:lstStyle/>
          <a:p>
            <a:pPr>
              <a:buClr>
                <a:schemeClr val="tx1">
                  <a:lumMod val="75000"/>
                  <a:lumOff val="25000"/>
                </a:schemeClr>
              </a:buClr>
              <a:buFont typeface="Arial" panose="020B0604020202020204" pitchFamily="34" charset="0"/>
              <a:buChar char="•"/>
            </a:pPr>
            <a:r>
              <a:rPr lang="en-US" sz="1600" dirty="0">
                <a:solidFill>
                  <a:schemeClr val="tx1">
                    <a:lumMod val="75000"/>
                    <a:lumOff val="25000"/>
                  </a:schemeClr>
                </a:solidFill>
                <a:latin typeface="Cambria Math" panose="02040503050406030204" pitchFamily="18" charset="0"/>
                <a:ea typeface="Cambria Math" panose="02040503050406030204" pitchFamily="18" charset="0"/>
              </a:rPr>
              <a:t>This is a simple encoder-decoder network with 3 convolutional layers followed by max-pooling for the encoder unit and 3 deconvolutional layers for the decoder unit. </a:t>
            </a:r>
          </a:p>
          <a:p>
            <a:pPr>
              <a:buClr>
                <a:schemeClr val="tx1">
                  <a:lumMod val="75000"/>
                  <a:lumOff val="25000"/>
                </a:schemeClr>
              </a:buClr>
              <a:buFont typeface="Arial" panose="020B0604020202020204" pitchFamily="34" charset="0"/>
              <a:buChar char="•"/>
            </a:pPr>
            <a:r>
              <a:rPr lang="en-US" sz="1600" dirty="0">
                <a:solidFill>
                  <a:schemeClr val="tx1">
                    <a:lumMod val="75000"/>
                    <a:lumOff val="25000"/>
                  </a:schemeClr>
                </a:solidFill>
                <a:latin typeface="Cambria Math" panose="02040503050406030204" pitchFamily="18" charset="0"/>
                <a:ea typeface="Cambria Math" panose="02040503050406030204" pitchFamily="18" charset="0"/>
              </a:rPr>
              <a:t>The output from the decoder is then given to a convolutional layer with 3 filters to maintain similar input and output shape. </a:t>
            </a:r>
          </a:p>
          <a:p>
            <a:pPr>
              <a:buClr>
                <a:schemeClr val="tx1">
                  <a:lumMod val="75000"/>
                  <a:lumOff val="25000"/>
                </a:schemeClr>
              </a:buClr>
              <a:buFont typeface="Arial" panose="020B0604020202020204" pitchFamily="34" charset="0"/>
              <a:buChar char="•"/>
            </a:pPr>
            <a:r>
              <a:rPr lang="en-US" sz="1600" dirty="0">
                <a:solidFill>
                  <a:schemeClr val="tx1">
                    <a:lumMod val="75000"/>
                    <a:lumOff val="25000"/>
                  </a:schemeClr>
                </a:solidFill>
                <a:latin typeface="Cambria Math" panose="02040503050406030204" pitchFamily="18" charset="0"/>
                <a:ea typeface="Cambria Math" panose="02040503050406030204" pitchFamily="18" charset="0"/>
              </a:rPr>
              <a:t>This is a simple architecture that will be used as a baseline model.</a:t>
            </a:r>
            <a:endParaRPr lang="en-IN" sz="1600" dirty="0">
              <a:solidFill>
                <a:schemeClr val="tx1">
                  <a:lumMod val="75000"/>
                  <a:lumOff val="25000"/>
                </a:schemeClr>
              </a:solidFill>
              <a:latin typeface="Cambria Math" panose="02040503050406030204" pitchFamily="18" charset="0"/>
              <a:ea typeface="Cambria Math" panose="02040503050406030204" pitchFamily="18" charset="0"/>
            </a:endParaRPr>
          </a:p>
        </p:txBody>
      </p:sp>
      <p:pic>
        <p:nvPicPr>
          <p:cNvPr id="11" name="Content Placeholder 10" descr="A screenshot of a computer&#10;&#10;Description automatically generated">
            <a:extLst>
              <a:ext uri="{FF2B5EF4-FFF2-40B4-BE49-F238E27FC236}">
                <a16:creationId xmlns:a16="http://schemas.microsoft.com/office/drawing/2014/main" id="{1A82F6FF-48D0-46B9-A5E5-EC148F489D7A}"/>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7523" t="39573" r="24681" b="33241"/>
          <a:stretch/>
        </p:blipFill>
        <p:spPr>
          <a:xfrm>
            <a:off x="5897880" y="2375452"/>
            <a:ext cx="5411405" cy="2107096"/>
          </a:xfrm>
        </p:spPr>
      </p:pic>
      <p:pic>
        <p:nvPicPr>
          <p:cNvPr id="12" name="Picture 11">
            <a:extLst>
              <a:ext uri="{FF2B5EF4-FFF2-40B4-BE49-F238E27FC236}">
                <a16:creationId xmlns:a16="http://schemas.microsoft.com/office/drawing/2014/main" id="{C5DC36AD-C0A1-468E-9818-CF7BD2751D54}"/>
              </a:ext>
            </a:extLst>
          </p:cNvPr>
          <p:cNvPicPr>
            <a:picLocks noChangeAspect="1"/>
          </p:cNvPicPr>
          <p:nvPr/>
        </p:nvPicPr>
        <p:blipFill>
          <a:blip r:embed="rId3"/>
          <a:stretch>
            <a:fillRect/>
          </a:stretch>
        </p:blipFill>
        <p:spPr>
          <a:xfrm>
            <a:off x="10570264" y="396903"/>
            <a:ext cx="962770" cy="962770"/>
          </a:xfrm>
          <a:prstGeom prst="rect">
            <a:avLst/>
          </a:prstGeom>
        </p:spPr>
      </p:pic>
    </p:spTree>
    <p:extLst>
      <p:ext uri="{BB962C8B-B14F-4D97-AF65-F5344CB8AC3E}">
        <p14:creationId xmlns:p14="http://schemas.microsoft.com/office/powerpoint/2010/main" val="3356636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BD336-ED14-40DC-9BBE-FB39D5722CB7}"/>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CBDNET</a:t>
            </a:r>
            <a:endParaRPr lang="en-IN" dirty="0">
              <a:latin typeface="Cambria Math" panose="02040503050406030204" pitchFamily="18" charset="0"/>
              <a:ea typeface="Cambria Math" panose="02040503050406030204" pitchFamily="18" charset="0"/>
            </a:endParaRPr>
          </a:p>
        </p:txBody>
      </p:sp>
      <p:sp>
        <p:nvSpPr>
          <p:cNvPr id="11" name="Content Placeholder 10">
            <a:extLst>
              <a:ext uri="{FF2B5EF4-FFF2-40B4-BE49-F238E27FC236}">
                <a16:creationId xmlns:a16="http://schemas.microsoft.com/office/drawing/2014/main" id="{1E2729E5-B327-4649-A68E-534369240BFB}"/>
              </a:ext>
            </a:extLst>
          </p:cNvPr>
          <p:cNvSpPr>
            <a:spLocks noGrp="1"/>
          </p:cNvSpPr>
          <p:nvPr>
            <p:ph sz="half" idx="1"/>
          </p:nvPr>
        </p:nvSpPr>
        <p:spPr/>
        <p:txBody>
          <a:bodyPr>
            <a:normAutofit/>
          </a:bodyPr>
          <a:lstStyle/>
          <a:p>
            <a:pPr>
              <a:buClr>
                <a:schemeClr val="tx1">
                  <a:lumMod val="75000"/>
                  <a:lumOff val="25000"/>
                </a:schemeClr>
              </a:buClr>
              <a:buFont typeface="Arial" panose="020B0604020202020204" pitchFamily="34" charset="0"/>
              <a:buChar char="•"/>
            </a:pPr>
            <a:r>
              <a:rPr lang="en-US" sz="1600" dirty="0">
                <a:solidFill>
                  <a:schemeClr val="tx1">
                    <a:lumMod val="75000"/>
                    <a:lumOff val="25000"/>
                  </a:schemeClr>
                </a:solidFill>
                <a:latin typeface="Cambria Math" panose="02040503050406030204" pitchFamily="18" charset="0"/>
                <a:ea typeface="Cambria Math" panose="02040503050406030204" pitchFamily="18" charset="0"/>
              </a:rPr>
              <a:t>The CBDNet architecture comes with 2 subnetworks. </a:t>
            </a:r>
          </a:p>
          <a:p>
            <a:pPr>
              <a:buClr>
                <a:schemeClr val="tx1">
                  <a:lumMod val="75000"/>
                  <a:lumOff val="25000"/>
                </a:schemeClr>
              </a:buClr>
              <a:buFont typeface="Arial" panose="020B0604020202020204" pitchFamily="34" charset="0"/>
              <a:buChar char="•"/>
            </a:pPr>
            <a:r>
              <a:rPr lang="en-US" sz="1600" dirty="0">
                <a:solidFill>
                  <a:schemeClr val="tx1">
                    <a:lumMod val="75000"/>
                    <a:lumOff val="25000"/>
                  </a:schemeClr>
                </a:solidFill>
                <a:latin typeface="Cambria Math" panose="02040503050406030204" pitchFamily="18" charset="0"/>
                <a:ea typeface="Cambria Math" panose="02040503050406030204" pitchFamily="18" charset="0"/>
              </a:rPr>
              <a:t>First is a noise estimation subnetwork (CNNe- estimates the noise level map in a noisy image), followed by a non-blind denoising subnetwork (CNNd- denoises the noisy image). </a:t>
            </a:r>
          </a:p>
          <a:p>
            <a:pPr>
              <a:buClr>
                <a:schemeClr val="tx1">
                  <a:lumMod val="75000"/>
                  <a:lumOff val="25000"/>
                </a:schemeClr>
              </a:buClr>
              <a:buFont typeface="Arial" panose="020B0604020202020204" pitchFamily="34" charset="0"/>
              <a:buChar char="•"/>
            </a:pPr>
            <a:r>
              <a:rPr lang="en-US" sz="1600" dirty="0">
                <a:solidFill>
                  <a:schemeClr val="tx1">
                    <a:lumMod val="75000"/>
                    <a:lumOff val="25000"/>
                  </a:schemeClr>
                </a:solidFill>
                <a:latin typeface="Cambria Math" panose="02040503050406030204" pitchFamily="18" charset="0"/>
                <a:ea typeface="Cambria Math" panose="02040503050406030204" pitchFamily="18" charset="0"/>
              </a:rPr>
              <a:t>The network architecture is as shown.</a:t>
            </a:r>
            <a:endParaRPr lang="en-IN" sz="1600" dirty="0">
              <a:solidFill>
                <a:schemeClr val="tx1">
                  <a:lumMod val="75000"/>
                  <a:lumOff val="25000"/>
                </a:schemeClr>
              </a:solidFill>
              <a:latin typeface="Cambria Math" panose="02040503050406030204" pitchFamily="18" charset="0"/>
              <a:ea typeface="Cambria Math" panose="02040503050406030204" pitchFamily="18" charset="0"/>
            </a:endParaRPr>
          </a:p>
        </p:txBody>
      </p:sp>
      <p:pic>
        <p:nvPicPr>
          <p:cNvPr id="12" name="Picture 11">
            <a:extLst>
              <a:ext uri="{FF2B5EF4-FFF2-40B4-BE49-F238E27FC236}">
                <a16:creationId xmlns:a16="http://schemas.microsoft.com/office/drawing/2014/main" id="{7AAEE2B5-23B3-4178-8BB7-4B19FB3A9EAF}"/>
              </a:ext>
            </a:extLst>
          </p:cNvPr>
          <p:cNvPicPr>
            <a:picLocks noChangeAspect="1"/>
          </p:cNvPicPr>
          <p:nvPr/>
        </p:nvPicPr>
        <p:blipFill>
          <a:blip r:embed="rId2"/>
          <a:stretch>
            <a:fillRect/>
          </a:stretch>
        </p:blipFill>
        <p:spPr>
          <a:xfrm>
            <a:off x="10570264" y="396903"/>
            <a:ext cx="962770" cy="962770"/>
          </a:xfrm>
          <a:prstGeom prst="rect">
            <a:avLst/>
          </a:prstGeom>
        </p:spPr>
      </p:pic>
      <p:pic>
        <p:nvPicPr>
          <p:cNvPr id="5" name="Content Placeholder 4">
            <a:extLst>
              <a:ext uri="{FF2B5EF4-FFF2-40B4-BE49-F238E27FC236}">
                <a16:creationId xmlns:a16="http://schemas.microsoft.com/office/drawing/2014/main" id="{A3BA131A-0516-4548-8DE3-CAD2BED5FF77}"/>
              </a:ext>
            </a:extLst>
          </p:cNvPr>
          <p:cNvPicPr>
            <a:picLocks noGrp="1" noChangeAspect="1"/>
          </p:cNvPicPr>
          <p:nvPr>
            <p:ph sz="half" idx="2"/>
          </p:nvPr>
        </p:nvPicPr>
        <p:blipFill>
          <a:blip r:embed="rId3"/>
          <a:stretch>
            <a:fillRect/>
          </a:stretch>
        </p:blipFill>
        <p:spPr>
          <a:xfrm>
            <a:off x="6267450" y="3137661"/>
            <a:ext cx="4754563" cy="1862203"/>
          </a:xfrm>
          <a:prstGeom prst="rect">
            <a:avLst/>
          </a:prstGeom>
        </p:spPr>
      </p:pic>
    </p:spTree>
    <p:extLst>
      <p:ext uri="{BB962C8B-B14F-4D97-AF65-F5344CB8AC3E}">
        <p14:creationId xmlns:p14="http://schemas.microsoft.com/office/powerpoint/2010/main" val="3272824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EB7E-1389-4D02-A8C6-5208761D83E6}"/>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PRIDNET</a:t>
            </a:r>
            <a:endParaRPr lang="en-IN" dirty="0">
              <a:latin typeface="Cambria Math" panose="02040503050406030204" pitchFamily="18" charset="0"/>
              <a:ea typeface="Cambria Math" panose="02040503050406030204" pitchFamily="18" charset="0"/>
            </a:endParaRPr>
          </a:p>
        </p:txBody>
      </p:sp>
      <p:sp>
        <p:nvSpPr>
          <p:cNvPr id="4" name="Content Placeholder 3">
            <a:extLst>
              <a:ext uri="{FF2B5EF4-FFF2-40B4-BE49-F238E27FC236}">
                <a16:creationId xmlns:a16="http://schemas.microsoft.com/office/drawing/2014/main" id="{255D9D2D-BF89-4E43-9E88-50B22ED8D263}"/>
              </a:ext>
            </a:extLst>
          </p:cNvPr>
          <p:cNvSpPr>
            <a:spLocks noGrp="1"/>
          </p:cNvSpPr>
          <p:nvPr>
            <p:ph sz="half" idx="1"/>
          </p:nvPr>
        </p:nvSpPr>
        <p:spPr/>
        <p:txBody>
          <a:bodyPr>
            <a:normAutofit/>
          </a:bodyPr>
          <a:lstStyle/>
          <a:p>
            <a:pPr marL="45720" indent="0">
              <a:buClr>
                <a:schemeClr val="tx1">
                  <a:lumMod val="75000"/>
                  <a:lumOff val="25000"/>
                </a:schemeClr>
              </a:buClr>
              <a:buNone/>
            </a:pPr>
            <a:r>
              <a:rPr lang="en-US" sz="1600" dirty="0">
                <a:solidFill>
                  <a:schemeClr val="tx1">
                    <a:lumMod val="75000"/>
                    <a:lumOff val="25000"/>
                  </a:schemeClr>
                </a:solidFill>
                <a:latin typeface="Cambria Math" panose="02040503050406030204" pitchFamily="18" charset="0"/>
                <a:ea typeface="Cambria Math" panose="02040503050406030204" pitchFamily="18" charset="0"/>
              </a:rPr>
              <a:t>The network is divided into three stages that solve three main issues that were never really addressed in many of the CNN-based denoising networks.</a:t>
            </a:r>
          </a:p>
          <a:p>
            <a:pPr>
              <a:buClr>
                <a:schemeClr val="tx1">
                  <a:lumMod val="75000"/>
                  <a:lumOff val="25000"/>
                </a:schemeClr>
              </a:buClr>
              <a:buFont typeface="Arial" panose="020B0604020202020204" pitchFamily="34" charset="0"/>
              <a:buChar char="•"/>
            </a:pPr>
            <a:r>
              <a:rPr lang="en-US" sz="1600" b="1" dirty="0">
                <a:solidFill>
                  <a:schemeClr val="tx1">
                    <a:lumMod val="75000"/>
                    <a:lumOff val="25000"/>
                  </a:schemeClr>
                </a:solidFill>
                <a:latin typeface="Cambria Math" panose="02040503050406030204" pitchFamily="18" charset="0"/>
                <a:ea typeface="Cambria Math" panose="02040503050406030204" pitchFamily="18" charset="0"/>
              </a:rPr>
              <a:t>Channel Attention Module (CAM): </a:t>
            </a:r>
            <a:r>
              <a:rPr lang="en-US" sz="1600" dirty="0">
                <a:solidFill>
                  <a:schemeClr val="tx1">
                    <a:lumMod val="75000"/>
                    <a:lumOff val="25000"/>
                  </a:schemeClr>
                </a:solidFill>
                <a:latin typeface="Cambria Math" panose="02040503050406030204" pitchFamily="18" charset="0"/>
                <a:ea typeface="Cambria Math" panose="02040503050406030204" pitchFamily="18" charset="0"/>
              </a:rPr>
              <a:t>add diﬀerent weightage to the channels depending upon the estimated noise level.</a:t>
            </a:r>
          </a:p>
          <a:p>
            <a:pPr>
              <a:buClr>
                <a:schemeClr val="tx1">
                  <a:lumMod val="75000"/>
                  <a:lumOff val="25000"/>
                </a:schemeClr>
              </a:buClr>
              <a:buFont typeface="Arial" panose="020B0604020202020204" pitchFamily="34" charset="0"/>
              <a:buChar char="•"/>
            </a:pPr>
            <a:r>
              <a:rPr lang="en-US" sz="1600" b="1" dirty="0">
                <a:solidFill>
                  <a:schemeClr val="tx1">
                    <a:lumMod val="75000"/>
                    <a:lumOff val="25000"/>
                  </a:schemeClr>
                </a:solidFill>
                <a:latin typeface="Cambria Math" panose="02040503050406030204" pitchFamily="18" charset="0"/>
                <a:ea typeface="Cambria Math" panose="02040503050406030204" pitchFamily="18" charset="0"/>
              </a:rPr>
              <a:t>Five-layer pyramid module</a:t>
            </a:r>
            <a:r>
              <a:rPr lang="en-US" sz="1600" dirty="0">
                <a:solidFill>
                  <a:schemeClr val="tx1">
                    <a:lumMod val="75000"/>
                    <a:lumOff val="25000"/>
                  </a:schemeClr>
                </a:solidFill>
                <a:latin typeface="Cambria Math" panose="02040503050406030204" pitchFamily="18" charset="0"/>
                <a:ea typeface="Cambria Math" panose="02040503050406030204" pitchFamily="18" charset="0"/>
              </a:rPr>
              <a:t>: Traditional CNN-based denoising network uses ﬁxed receptive ﬁelds which captures global information of the noise in the image but fails to capture diverse information. PRIDNet ﬁxes this issue by using diﬀerent scaled receptive ﬁelds which will also capture diverse noise information in the image. Results show that this implementation helps in denoising images that suﬀer from heavy noise.</a:t>
            </a:r>
            <a:endParaRPr lang="en-IN" sz="1600" dirty="0">
              <a:solidFill>
                <a:schemeClr val="tx1">
                  <a:lumMod val="75000"/>
                  <a:lumOff val="25000"/>
                </a:schemeClr>
              </a:solidFill>
              <a:latin typeface="Cambria Math" panose="02040503050406030204" pitchFamily="18" charset="0"/>
              <a:ea typeface="Cambria Math" panose="02040503050406030204" pitchFamily="18" charset="0"/>
            </a:endParaRPr>
          </a:p>
        </p:txBody>
      </p:sp>
      <p:pic>
        <p:nvPicPr>
          <p:cNvPr id="11" name="Picture 10">
            <a:extLst>
              <a:ext uri="{FF2B5EF4-FFF2-40B4-BE49-F238E27FC236}">
                <a16:creationId xmlns:a16="http://schemas.microsoft.com/office/drawing/2014/main" id="{0F1112E1-EE9D-4EE7-9E89-600328391836}"/>
              </a:ext>
            </a:extLst>
          </p:cNvPr>
          <p:cNvPicPr>
            <a:picLocks noChangeAspect="1"/>
          </p:cNvPicPr>
          <p:nvPr/>
        </p:nvPicPr>
        <p:blipFill>
          <a:blip r:embed="rId2"/>
          <a:stretch>
            <a:fillRect/>
          </a:stretch>
        </p:blipFill>
        <p:spPr>
          <a:xfrm>
            <a:off x="10570264" y="396903"/>
            <a:ext cx="962770" cy="962770"/>
          </a:xfrm>
          <a:prstGeom prst="rect">
            <a:avLst/>
          </a:prstGeom>
        </p:spPr>
      </p:pic>
      <p:pic>
        <p:nvPicPr>
          <p:cNvPr id="6" name="Content Placeholder 5">
            <a:extLst>
              <a:ext uri="{FF2B5EF4-FFF2-40B4-BE49-F238E27FC236}">
                <a16:creationId xmlns:a16="http://schemas.microsoft.com/office/drawing/2014/main" id="{BEE9B489-A09F-4075-BF23-FF51EB827DDA}"/>
              </a:ext>
            </a:extLst>
          </p:cNvPr>
          <p:cNvPicPr>
            <a:picLocks noGrp="1" noChangeAspect="1"/>
          </p:cNvPicPr>
          <p:nvPr>
            <p:ph sz="half" idx="2"/>
          </p:nvPr>
        </p:nvPicPr>
        <p:blipFill>
          <a:blip r:embed="rId3"/>
          <a:stretch>
            <a:fillRect/>
          </a:stretch>
        </p:blipFill>
        <p:spPr>
          <a:xfrm>
            <a:off x="6267450" y="3111246"/>
            <a:ext cx="4754563" cy="1915032"/>
          </a:xfrm>
          <a:prstGeom prst="rect">
            <a:avLst/>
          </a:prstGeom>
        </p:spPr>
      </p:pic>
    </p:spTree>
    <p:extLst>
      <p:ext uri="{BB962C8B-B14F-4D97-AF65-F5344CB8AC3E}">
        <p14:creationId xmlns:p14="http://schemas.microsoft.com/office/powerpoint/2010/main" val="173742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EB7E-1389-4D02-A8C6-5208761D83E6}"/>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PRIDNET</a:t>
            </a:r>
            <a:endParaRPr lang="en-IN" dirty="0">
              <a:latin typeface="Cambria Math" panose="02040503050406030204" pitchFamily="18" charset="0"/>
              <a:ea typeface="Cambria Math" panose="02040503050406030204" pitchFamily="18" charset="0"/>
            </a:endParaRPr>
          </a:p>
        </p:txBody>
      </p:sp>
      <p:sp>
        <p:nvSpPr>
          <p:cNvPr id="4" name="Content Placeholder 3">
            <a:extLst>
              <a:ext uri="{FF2B5EF4-FFF2-40B4-BE49-F238E27FC236}">
                <a16:creationId xmlns:a16="http://schemas.microsoft.com/office/drawing/2014/main" id="{255D9D2D-BF89-4E43-9E88-50B22ED8D263}"/>
              </a:ext>
            </a:extLst>
          </p:cNvPr>
          <p:cNvSpPr>
            <a:spLocks noGrp="1"/>
          </p:cNvSpPr>
          <p:nvPr>
            <p:ph sz="half" idx="1"/>
          </p:nvPr>
        </p:nvSpPr>
        <p:spPr/>
        <p:txBody>
          <a:bodyPr>
            <a:normAutofit/>
          </a:bodyPr>
          <a:lstStyle/>
          <a:p>
            <a:pPr>
              <a:buClr>
                <a:schemeClr val="tx1">
                  <a:lumMod val="75000"/>
                  <a:lumOff val="25000"/>
                </a:schemeClr>
              </a:buClr>
            </a:pPr>
            <a:r>
              <a:rPr lang="en-US" sz="1600" b="1" dirty="0">
                <a:solidFill>
                  <a:schemeClr val="tx1">
                    <a:lumMod val="75000"/>
                    <a:lumOff val="25000"/>
                  </a:schemeClr>
                </a:solidFill>
                <a:latin typeface="Cambria Math" panose="02040503050406030204" pitchFamily="18" charset="0"/>
                <a:ea typeface="Cambria Math" panose="02040503050406030204" pitchFamily="18" charset="0"/>
              </a:rPr>
              <a:t>Kernel Selecting Module: </a:t>
            </a:r>
            <a:r>
              <a:rPr lang="en-US" sz="1600" dirty="0">
                <a:solidFill>
                  <a:schemeClr val="tx1">
                    <a:lumMod val="75000"/>
                    <a:lumOff val="25000"/>
                  </a:schemeClr>
                </a:solidFill>
                <a:latin typeface="Cambria Math" panose="02040503050406030204" pitchFamily="18" charset="0"/>
                <a:ea typeface="Cambria Math" panose="02040503050406030204" pitchFamily="18" charset="0"/>
              </a:rPr>
              <a:t>In traditional CNN-based denoising networks, multi-scaled features are combined usually using element-wise summation or by concatenating them. This means information from diﬀerent scales is treated the same which fails to express multi-scaled features adaptively. To prevent this, PRIDNet introduced a kernel selecting module which uses diﬀerent sized kernels for each channel of the concatenated multi-scaled features.</a:t>
            </a:r>
            <a:endParaRPr lang="en-IN" sz="1600" dirty="0">
              <a:solidFill>
                <a:schemeClr val="tx1">
                  <a:lumMod val="75000"/>
                  <a:lumOff val="25000"/>
                </a:schemeClr>
              </a:solidFill>
              <a:latin typeface="Cambria Math" panose="02040503050406030204" pitchFamily="18" charset="0"/>
              <a:ea typeface="Cambria Math" panose="02040503050406030204" pitchFamily="18" charset="0"/>
            </a:endParaRPr>
          </a:p>
        </p:txBody>
      </p:sp>
      <p:pic>
        <p:nvPicPr>
          <p:cNvPr id="11" name="Picture 10">
            <a:extLst>
              <a:ext uri="{FF2B5EF4-FFF2-40B4-BE49-F238E27FC236}">
                <a16:creationId xmlns:a16="http://schemas.microsoft.com/office/drawing/2014/main" id="{0F1112E1-EE9D-4EE7-9E89-600328391836}"/>
              </a:ext>
            </a:extLst>
          </p:cNvPr>
          <p:cNvPicPr>
            <a:picLocks noChangeAspect="1"/>
          </p:cNvPicPr>
          <p:nvPr/>
        </p:nvPicPr>
        <p:blipFill>
          <a:blip r:embed="rId2"/>
          <a:stretch>
            <a:fillRect/>
          </a:stretch>
        </p:blipFill>
        <p:spPr>
          <a:xfrm>
            <a:off x="10570264" y="396903"/>
            <a:ext cx="962770" cy="962770"/>
          </a:xfrm>
          <a:prstGeom prst="rect">
            <a:avLst/>
          </a:prstGeom>
        </p:spPr>
      </p:pic>
      <p:pic>
        <p:nvPicPr>
          <p:cNvPr id="6" name="Content Placeholder 5">
            <a:extLst>
              <a:ext uri="{FF2B5EF4-FFF2-40B4-BE49-F238E27FC236}">
                <a16:creationId xmlns:a16="http://schemas.microsoft.com/office/drawing/2014/main" id="{BEE9B489-A09F-4075-BF23-FF51EB827DDA}"/>
              </a:ext>
            </a:extLst>
          </p:cNvPr>
          <p:cNvPicPr>
            <a:picLocks noGrp="1" noChangeAspect="1"/>
          </p:cNvPicPr>
          <p:nvPr>
            <p:ph sz="half" idx="2"/>
          </p:nvPr>
        </p:nvPicPr>
        <p:blipFill>
          <a:blip r:embed="rId3"/>
          <a:stretch>
            <a:fillRect/>
          </a:stretch>
        </p:blipFill>
        <p:spPr>
          <a:xfrm>
            <a:off x="6267450" y="3111246"/>
            <a:ext cx="4754563" cy="1915032"/>
          </a:xfrm>
          <a:prstGeom prst="rect">
            <a:avLst/>
          </a:prstGeom>
        </p:spPr>
      </p:pic>
    </p:spTree>
    <p:extLst>
      <p:ext uri="{BB962C8B-B14F-4D97-AF65-F5344CB8AC3E}">
        <p14:creationId xmlns:p14="http://schemas.microsoft.com/office/powerpoint/2010/main" val="110595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EB7E-1389-4D02-A8C6-5208761D83E6}"/>
              </a:ext>
            </a:extLst>
          </p:cNvPr>
          <p:cNvSpPr>
            <a:spLocks noGrp="1"/>
          </p:cNvSpPr>
          <p:nvPr>
            <p:ph type="title"/>
          </p:nvPr>
        </p:nvSpPr>
        <p:spPr/>
        <p:txBody>
          <a:bodyPr/>
          <a:lstStyle/>
          <a:p>
            <a:r>
              <a:rPr lang="en-US" dirty="0">
                <a:latin typeface="Cambria Math" panose="02040503050406030204" pitchFamily="18" charset="0"/>
                <a:ea typeface="Cambria Math" panose="02040503050406030204" pitchFamily="18" charset="0"/>
              </a:rPr>
              <a:t>RIDNet — Residual Image Denoising Network </a:t>
            </a:r>
            <a:endParaRPr lang="en-IN" dirty="0">
              <a:latin typeface="Cambria Math" panose="02040503050406030204" pitchFamily="18" charset="0"/>
              <a:ea typeface="Cambria Math" panose="02040503050406030204" pitchFamily="18" charset="0"/>
            </a:endParaRPr>
          </a:p>
        </p:txBody>
      </p:sp>
      <p:sp>
        <p:nvSpPr>
          <p:cNvPr id="4" name="Content Placeholder 3">
            <a:extLst>
              <a:ext uri="{FF2B5EF4-FFF2-40B4-BE49-F238E27FC236}">
                <a16:creationId xmlns:a16="http://schemas.microsoft.com/office/drawing/2014/main" id="{255D9D2D-BF89-4E43-9E88-50B22ED8D263}"/>
              </a:ext>
            </a:extLst>
          </p:cNvPr>
          <p:cNvSpPr>
            <a:spLocks noGrp="1"/>
          </p:cNvSpPr>
          <p:nvPr>
            <p:ph sz="half" idx="1"/>
          </p:nvPr>
        </p:nvSpPr>
        <p:spPr/>
        <p:txBody>
          <a:bodyPr>
            <a:noAutofit/>
          </a:bodyPr>
          <a:lstStyle/>
          <a:p>
            <a:pPr marL="45720" indent="0">
              <a:buClr>
                <a:schemeClr val="tx1">
                  <a:lumMod val="75000"/>
                  <a:lumOff val="25000"/>
                </a:schemeClr>
              </a:buClr>
              <a:buNone/>
            </a:pPr>
            <a:r>
              <a:rPr lang="en-US" sz="1600" dirty="0">
                <a:solidFill>
                  <a:schemeClr val="tx1">
                    <a:lumMod val="75000"/>
                    <a:lumOff val="25000"/>
                  </a:schemeClr>
                </a:solidFill>
                <a:latin typeface="Cambria Math" panose="02040503050406030204" pitchFamily="18" charset="0"/>
                <a:ea typeface="Cambria Math" panose="02040503050406030204" pitchFamily="18" charset="0"/>
              </a:rPr>
              <a:t>This network is composed of three main modules as follows :</a:t>
            </a:r>
          </a:p>
          <a:p>
            <a:pPr>
              <a:buClr>
                <a:schemeClr val="tx1">
                  <a:lumMod val="75000"/>
                  <a:lumOff val="25000"/>
                </a:schemeClr>
              </a:buClr>
            </a:pPr>
            <a:r>
              <a:rPr lang="en-US" sz="1600" b="1" dirty="0">
                <a:solidFill>
                  <a:schemeClr val="tx1">
                    <a:lumMod val="75000"/>
                    <a:lumOff val="25000"/>
                  </a:schemeClr>
                </a:solidFill>
                <a:latin typeface="Cambria Math" panose="02040503050406030204" pitchFamily="18" charset="0"/>
                <a:ea typeface="Cambria Math" panose="02040503050406030204" pitchFamily="18" charset="0"/>
              </a:rPr>
              <a:t>Feature Extraction Module: </a:t>
            </a:r>
            <a:r>
              <a:rPr lang="en-US" sz="1600" dirty="0">
                <a:solidFill>
                  <a:schemeClr val="tx1">
                    <a:lumMod val="75000"/>
                    <a:lumOff val="25000"/>
                  </a:schemeClr>
                </a:solidFill>
                <a:latin typeface="Cambria Math" panose="02040503050406030204" pitchFamily="18" charset="0"/>
                <a:ea typeface="Cambria Math" panose="02040503050406030204" pitchFamily="18" charset="0"/>
              </a:rPr>
              <a:t>It is composed of only one convolutional layer to extract initial features from the noisy input. 64 filters with kernel size=3 are used for the convolutional layer.</a:t>
            </a:r>
          </a:p>
          <a:p>
            <a:pPr>
              <a:buClr>
                <a:schemeClr val="tx1">
                  <a:lumMod val="75000"/>
                  <a:lumOff val="25000"/>
                </a:schemeClr>
              </a:buClr>
            </a:pPr>
            <a:r>
              <a:rPr lang="en-US" sz="1600" b="1" dirty="0">
                <a:solidFill>
                  <a:schemeClr val="tx1">
                    <a:lumMod val="75000"/>
                    <a:lumOff val="25000"/>
                  </a:schemeClr>
                </a:solidFill>
                <a:latin typeface="Cambria Math" panose="02040503050406030204" pitchFamily="18" charset="0"/>
                <a:ea typeface="Cambria Math" panose="02040503050406030204" pitchFamily="18" charset="0"/>
              </a:rPr>
              <a:t>Feature Learning Residual on Residual Module: </a:t>
            </a:r>
            <a:r>
              <a:rPr lang="en-US" sz="1600" dirty="0">
                <a:solidFill>
                  <a:schemeClr val="tx1">
                    <a:lumMod val="75000"/>
                    <a:lumOff val="25000"/>
                  </a:schemeClr>
                </a:solidFill>
                <a:latin typeface="Cambria Math" panose="02040503050406030204" pitchFamily="18" charset="0"/>
                <a:ea typeface="Cambria Math" panose="02040503050406030204" pitchFamily="18" charset="0"/>
              </a:rPr>
              <a:t>It is composed of a network called Enhancement Attention Modules (EAM) that uses a residual on the residual structure with local skip and short skip connections. The initial part of EAM uses wide receptive fields through kernel dilation and branched convolutions thereby capturing global and diverse information from the input image. </a:t>
            </a:r>
            <a:endParaRPr lang="en-IN" sz="1600" dirty="0">
              <a:solidFill>
                <a:schemeClr val="tx1">
                  <a:lumMod val="75000"/>
                  <a:lumOff val="25000"/>
                </a:schemeClr>
              </a:solidFill>
              <a:latin typeface="Cambria Math" panose="02040503050406030204" pitchFamily="18" charset="0"/>
              <a:ea typeface="Cambria Math" panose="02040503050406030204" pitchFamily="18" charset="0"/>
            </a:endParaRPr>
          </a:p>
        </p:txBody>
      </p:sp>
      <p:pic>
        <p:nvPicPr>
          <p:cNvPr id="11" name="Picture 10">
            <a:extLst>
              <a:ext uri="{FF2B5EF4-FFF2-40B4-BE49-F238E27FC236}">
                <a16:creationId xmlns:a16="http://schemas.microsoft.com/office/drawing/2014/main" id="{0F1112E1-EE9D-4EE7-9E89-600328391836}"/>
              </a:ext>
            </a:extLst>
          </p:cNvPr>
          <p:cNvPicPr>
            <a:picLocks noChangeAspect="1"/>
          </p:cNvPicPr>
          <p:nvPr/>
        </p:nvPicPr>
        <p:blipFill>
          <a:blip r:embed="rId2"/>
          <a:stretch>
            <a:fillRect/>
          </a:stretch>
        </p:blipFill>
        <p:spPr>
          <a:xfrm>
            <a:off x="10570264" y="396903"/>
            <a:ext cx="962770" cy="962770"/>
          </a:xfrm>
          <a:prstGeom prst="rect">
            <a:avLst/>
          </a:prstGeom>
        </p:spPr>
      </p:pic>
      <p:pic>
        <p:nvPicPr>
          <p:cNvPr id="7" name="Content Placeholder 6">
            <a:extLst>
              <a:ext uri="{FF2B5EF4-FFF2-40B4-BE49-F238E27FC236}">
                <a16:creationId xmlns:a16="http://schemas.microsoft.com/office/drawing/2014/main" id="{63E11324-599B-4BAB-BDDD-404FA912BF2B}"/>
              </a:ext>
            </a:extLst>
          </p:cNvPr>
          <p:cNvPicPr>
            <a:picLocks noGrp="1" noChangeAspect="1"/>
          </p:cNvPicPr>
          <p:nvPr>
            <p:ph sz="half" idx="2"/>
          </p:nvPr>
        </p:nvPicPr>
        <p:blipFill>
          <a:blip r:embed="rId3"/>
          <a:stretch>
            <a:fillRect/>
          </a:stretch>
        </p:blipFill>
        <p:spPr>
          <a:xfrm>
            <a:off x="6267450" y="3220205"/>
            <a:ext cx="4754563" cy="1697114"/>
          </a:xfrm>
          <a:prstGeom prst="rect">
            <a:avLst/>
          </a:prstGeom>
        </p:spPr>
      </p:pic>
    </p:spTree>
    <p:extLst>
      <p:ext uri="{BB962C8B-B14F-4D97-AF65-F5344CB8AC3E}">
        <p14:creationId xmlns:p14="http://schemas.microsoft.com/office/powerpoint/2010/main" val="1217266797"/>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docProps/app.xml><?xml version="1.0" encoding="utf-8"?>
<Properties xmlns="http://schemas.openxmlformats.org/officeDocument/2006/extended-properties" xmlns:vt="http://schemas.openxmlformats.org/officeDocument/2006/docPropsVTypes">
  <Template>Basis</Template>
  <TotalTime>225</TotalTime>
  <Words>1046</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 Math</vt:lpstr>
      <vt:lpstr>Corbel</vt:lpstr>
      <vt:lpstr>Basis</vt:lpstr>
      <vt:lpstr>PROJECT REVIEW</vt:lpstr>
      <vt:lpstr>ABSTRACT</vt:lpstr>
      <vt:lpstr>LITERATURE REVIEW</vt:lpstr>
      <vt:lpstr>DENOISING IMAGES USING DEEP LEARNING</vt:lpstr>
      <vt:lpstr>AUTO ENCODER</vt:lpstr>
      <vt:lpstr>CBDNET</vt:lpstr>
      <vt:lpstr>PRIDNET</vt:lpstr>
      <vt:lpstr>PRIDNET</vt:lpstr>
      <vt:lpstr>RIDNet — Residual Image Denoising Network </vt:lpstr>
      <vt:lpstr>RIDNet — Residual Image Denoising Network </vt:lpstr>
      <vt:lpstr>PROBLEM STATEMENT</vt:lpstr>
      <vt:lpstr>SUPER RESOLUTION ARCHITECTURE</vt:lpstr>
      <vt:lpstr>DENOISER ARCHITECTURE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REVIEW</dc:title>
  <dc:creator>mohitharshxiib17@gmail.com</dc:creator>
  <cp:lastModifiedBy>mohitharshxiib17@gmail.com</cp:lastModifiedBy>
  <cp:revision>61</cp:revision>
  <dcterms:created xsi:type="dcterms:W3CDTF">2024-03-27T13:33:47Z</dcterms:created>
  <dcterms:modified xsi:type="dcterms:W3CDTF">2024-09-25T03:40:00Z</dcterms:modified>
</cp:coreProperties>
</file>