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80" r:id="rId3"/>
    <p:sldId id="258" r:id="rId4"/>
    <p:sldId id="261" r:id="rId5"/>
    <p:sldId id="262" r:id="rId6"/>
    <p:sldId id="260" r:id="rId7"/>
    <p:sldId id="264" r:id="rId8"/>
    <p:sldId id="265" r:id="rId9"/>
    <p:sldId id="304" r:id="rId10"/>
    <p:sldId id="271" r:id="rId11"/>
    <p:sldId id="305" r:id="rId12"/>
    <p:sldId id="273" r:id="rId13"/>
    <p:sldId id="270" r:id="rId14"/>
    <p:sldId id="272" r:id="rId15"/>
    <p:sldId id="307" r:id="rId16"/>
    <p:sldId id="308" r:id="rId17"/>
    <p:sldId id="309" r:id="rId18"/>
    <p:sldId id="310" r:id="rId19"/>
    <p:sldId id="311" r:id="rId20"/>
    <p:sldId id="313" r:id="rId21"/>
    <p:sldId id="312" r:id="rId22"/>
    <p:sldId id="266" r:id="rId23"/>
    <p:sldId id="267" r:id="rId24"/>
    <p:sldId id="314" r:id="rId25"/>
    <p:sldId id="316" r:id="rId26"/>
    <p:sldId id="278" r:id="rId27"/>
    <p:sldId id="315" r:id="rId28"/>
    <p:sldId id="268" r:id="rId29"/>
    <p:sldId id="317" r:id="rId30"/>
  </p:sldIdLst>
  <p:sldSz cx="9144000" cy="5143500" type="screen16x9"/>
  <p:notesSz cx="6858000" cy="9144000"/>
  <p:embeddedFontLst>
    <p:embeddedFont>
      <p:font typeface="Catamaran" panose="020B0604020202020204" charset="0"/>
      <p:regular r:id="rId32"/>
      <p:bold r:id="rId33"/>
    </p:embeddedFont>
    <p:embeddedFont>
      <p:font typeface="Darker Grotesque Black" panose="020B0604020202020204" charset="0"/>
      <p:bold r:id="rId34"/>
    </p:embeddedFont>
    <p:embeddedFont>
      <p:font typeface="Darker Grotesque Medium" panose="020B0604020202020204" charset="0"/>
      <p:regular r:id="rId35"/>
      <p:bold r:id="rId36"/>
    </p:embeddedFont>
    <p:embeddedFont>
      <p:font typeface="Lora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Poppins" panose="00000500000000000000" pitchFamily="2" charset="0"/>
      <p:regular r:id="rId45"/>
      <p:bold r:id="rId46"/>
      <p:italic r:id="rId47"/>
      <p:boldItalic r:id="rId48"/>
    </p:embeddedFont>
    <p:embeddedFont>
      <p:font typeface="Poppins Black" panose="00000A00000000000000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CA"/>
    <a:srgbClr val="D9B695"/>
    <a:srgbClr val="1D2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106631-31C0-46E1-9DB0-DEC2FE12846C}">
  <a:tblStyle styleId="{E3106631-31C0-46E1-9DB0-DEC2FE1284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 Interest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2025</c:v>
                </c:pt>
                <c:pt idx="1">
                  <c:v>2024</c:v>
                </c:pt>
                <c:pt idx="2">
                  <c:v>2023</c:v>
                </c:pt>
                <c:pt idx="3">
                  <c:v>2022</c:v>
                </c:pt>
                <c:pt idx="4">
                  <c:v>2021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6.25E-2</c:v>
                </c:pt>
                <c:pt idx="1">
                  <c:v>6.5000000000000002E-2</c:v>
                </c:pt>
                <c:pt idx="2">
                  <c:v>6.25E-2</c:v>
                </c:pt>
                <c:pt idx="3">
                  <c:v>4.3999999999999997E-2</c:v>
                </c:pt>
                <c:pt idx="4">
                  <c:v>0.04</c:v>
                </c:pt>
                <c:pt idx="5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58-407D-92C1-85AD0F7C83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Interest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2025</c:v>
                </c:pt>
                <c:pt idx="1">
                  <c:v>2024</c:v>
                </c:pt>
                <c:pt idx="2">
                  <c:v>2023</c:v>
                </c:pt>
                <c:pt idx="3">
                  <c:v>2022</c:v>
                </c:pt>
                <c:pt idx="4">
                  <c:v>2021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0.00%</c:formatCode>
                <c:ptCount val="6"/>
                <c:pt idx="0">
                  <c:v>6.5000000000000002E-2</c:v>
                </c:pt>
                <c:pt idx="1">
                  <c:v>6.5000000000000002E-2</c:v>
                </c:pt>
                <c:pt idx="2">
                  <c:v>6.5000000000000002E-2</c:v>
                </c:pt>
                <c:pt idx="3">
                  <c:v>6.25E-2</c:v>
                </c:pt>
                <c:pt idx="4">
                  <c:v>0.04</c:v>
                </c:pt>
                <c:pt idx="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8-407D-92C1-85AD0F7C8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2461112"/>
        <c:axId val="462462424"/>
      </c:lineChart>
      <c:catAx>
        <c:axId val="46246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62424"/>
        <c:crosses val="autoZero"/>
        <c:auto val="1"/>
        <c:lblAlgn val="ctr"/>
        <c:lblOffset val="100"/>
        <c:noMultiLvlLbl val="0"/>
      </c:catAx>
      <c:valAx>
        <c:axId val="46246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6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Sheet1!$A$3:$A$14</cx:f>
        <cx:nf>Sheet1!$A$2</cx:nf>
        <cx:lvl ptCount="12" name="Delhi">
          <cx:pt idx="0">Maharashtra</cx:pt>
          <cx:pt idx="1">Telangana</cx:pt>
          <cx:pt idx="2">Karnataka</cx:pt>
          <cx:pt idx="3">Haryana</cx:pt>
          <cx:pt idx="4">Tamil Nadu</cx:pt>
          <cx:pt idx="5">Punjab</cx:pt>
          <cx:pt idx="6">Gujarat</cx:pt>
          <cx:pt idx="7">Odisha</cx:pt>
          <cx:pt idx="8">West Bengal</cx:pt>
          <cx:pt idx="9">Rajasthan</cx:pt>
          <cx:pt idx="10">Uttar Pradesh</cx:pt>
          <cx:pt idx="11">Madhya Pradesh</cx:pt>
        </cx:lvl>
      </cx:strDim>
      <cx:numDim type="colorVal">
        <cx:f>Sheet1!$B$3:$B$14</cx:f>
        <cx:lvl ptCount="12" formatCode="General">
          <cx:pt idx="0">7.3200000000000003</cx:pt>
          <cx:pt idx="1">5.46</cx:pt>
          <cx:pt idx="2">5.0800000000000001</cx:pt>
          <cx:pt idx="3">4.9299999999999997</cx:pt>
          <cx:pt idx="4">4.1600000000000001</cx:pt>
          <cx:pt idx="5">3.3599999999999999</cx:pt>
          <cx:pt idx="6">3.3300000000000001</cx:pt>
          <cx:pt idx="7">3.4199999999999999</cx:pt>
          <cx:pt idx="8">2.8100000000000001</cx:pt>
          <cx:pt idx="9">2.8799999999999999</cx:pt>
          <cx:pt idx="10">2.7799999999999998</cx:pt>
          <cx:pt idx="11">2.7000000000000002</cx:pt>
        </cx:lvl>
      </cx:numDim>
    </cx:data>
  </cx:chartData>
  <cx:chart>
    <cx:plotArea>
      <cx:plotAreaRegion>
        <cx:series layoutId="regionMap" uniqueId="{5BB84B25-A53D-4233-8305-57C3A5B28952}">
          <cx:tx>
            <cx:txData>
              <cx:f/>
              <cx:v>fixed deposits</cx:v>
            </cx:txData>
          </cx:tx>
          <cx:dataPt idx="0">
            <cx:spPr>
              <a:solidFill>
                <a:srgbClr val="1D2B95"/>
              </a:solidFill>
            </cx:spPr>
          </cx:dataPt>
          <cx:dataPt idx="1">
            <cx:spPr>
              <a:solidFill>
                <a:srgbClr val="D9B695"/>
              </a:solidFill>
            </cx:spPr>
          </cx:dataPt>
          <cx:dataPt idx="2">
            <cx:spPr>
              <a:solidFill>
                <a:srgbClr val="D9B695"/>
              </a:solidFill>
            </cx:spPr>
          </cx:dataPt>
          <cx:dataPt idx="3">
            <cx:spPr>
              <a:solidFill>
                <a:srgbClr val="D9B695"/>
              </a:solidFill>
            </cx:spPr>
          </cx:dataPt>
          <cx:dataPt idx="4">
            <cx:spPr>
              <a:solidFill>
                <a:srgbClr val="D9B695"/>
              </a:solidFill>
            </cx:spPr>
          </cx:dataPt>
          <cx:dataPt idx="8">
            <cx:spPr>
              <a:solidFill>
                <a:srgbClr val="FFACCA"/>
              </a:solidFill>
            </cx:spPr>
          </cx:dataPt>
          <cx:dataPt idx="9">
            <cx:spPr>
              <a:solidFill>
                <a:srgbClr val="FFACCA"/>
              </a:solidFill>
            </cx:spPr>
          </cx:dataPt>
          <cx:dataPt idx="10">
            <cx:spPr>
              <a:solidFill>
                <a:srgbClr val="FFACCA"/>
              </a:solidFill>
            </cx:spPr>
          </cx:dataPt>
          <cx:dataPt idx="11">
            <cx:spPr>
              <a:solidFill>
                <a:srgbClr val="FFACCA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800">
                    <a:solidFill>
                      <a:schemeClr val="tx1"/>
                    </a:solidFill>
                  </a:defRPr>
                </a:pPr>
                <a:endParaRPr lang="en-US" sz="800" b="0" i="0" u="none" strike="noStrike" baseline="0">
                  <a:solidFill>
                    <a:schemeClr val="tx1"/>
                  </a:solidFill>
                  <a:latin typeface="Arial"/>
                </a:endParaRPr>
              </a:p>
            </cx:txPr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accent1"/>
                      </a:solidFill>
                    </a:defRPr>
                  </a:pPr>
                  <a:r>
                    <a:rPr lang="en-US" sz="800" b="0" i="0" u="none" strike="noStrike" baseline="0">
                      <a:solidFill>
                        <a:schemeClr val="accent1"/>
                      </a:solidFill>
                      <a:latin typeface="Arial"/>
                    </a:rPr>
                    <a:t>7.32</a:t>
                  </a:r>
                </a:p>
              </cx:txPr>
            </cx:dataLabel>
          </cx:dataLabels>
          <cx:dataId val="0"/>
          <cx:layoutPr>
            <cx:regionLabelLayout val="none"/>
            <cx:geography viewedRegionType="countryRegion" cultureLanguage="en-US" cultureRegion="IN" attribution="Powered by Bing">
              <cx:geoCache provider="{E9337A44-BEBE-4D9F-B70C-5C5E7DAFC167}">
                <cx:binary>1HzZctxG0u6rOHR9QNeC2ibGE3EKje7mTsrUQt8gKIoCCoW9CuvTn6Qke0gMJXn69x9xzFBIYnej
kJVZXy5fJvqf99M/7ouHu+6nqSwq94/76ZdXmffNP37+2d1nD+WdOyrNfVe7+pM/uq/Ln+tPn8z9
w88fu7vRVOnPBOHw5/vsrvMP06t//RNWSx/qs/r+zpu6uu4fuvn1g+sL777z3otv/XT3sTTVxjjf
mXuPf3m1v+vmu+ru1U8PlTd+vpmbh19ePfvQq59+Xi/1H7f9qQDJfP8RriXqCCuJVche/VTUVfr1
ZcGPaIhIiEKJPv/w3295cVfCZX9Cjs9S3H382D04B/v4/O+TC58JDa+/fvXTfd1X/lFXKajtl1fH
1UcDOzWujr68EdWPEh9ffN7iz8+1/K9/rl6ATa9eeWKItYZ+9NZ/2OH8Dqx95zLf/YW2wOooZARJ
ytQXpeO1TTCSipJQffkBk305Bl9s8idletkuzy5e2eZ8/7eyzc1DcVelfylKsDgCHHCmsHxuEnWE
kJKhYl9tAm8/NcmfEuVlgzy5dGWOm93fyhynd1115+/sXwmU8EhgFJIwJN8CChcKM0q/AIU+t8qf
kuhlqzy5dGWV0//7t7LKzV1pip8u7j72v+vmfx5LMD5CmGOE5Aol8ihEAhHExO83++Kx/pwQL1vi
6bUrU9xAhPgbxZLLj8ZlfyE6CDpimKIwhDjy5eeZz5LhUUgkCyn6GmVWYeTH4rxskN+vWxnj8u8V
2K/6Kr/78Psx/Z9jgqIjGRLMFIGz/zTBYkch5hJsIF70UT+W42Ur/H7dygpX+m8FiV2fQ3rl/zoz
EHLEFeEKf9W2Us+tgY+YEohK+MjvkHkax/+EPC+b448LV/bYnfyt7PHuwfmf9ANkVcVfaBN6BG4I
MySeQ0OKIyXAEOHX6K1WDupPCvOyQZ5dvDLKu78XSF7f5XfOZ3fVX2gSfsRkSAmVv+PkOUweLYYw
kVh8ybtWlvlTEr1slyeXrqzy+u8FlTfeA49w1d19fHDZX2oZRSjjGNKrzz/Pa0MJMZ9zyoh8OeX9
01K9bJ3V5SsLvbn6Wzmz87uP2Xz3v2AiesQoQIOxr5zJcxMJeUSkVJxS/GLE//NivWyj9fUrI53/
/22kl/P1LzH4Sxb27BP/LctFjgAbDEn2e0x57tfUEeWUC6FeZru+MlHfluZli3y97Jng/8u01rcp
rz9IwA0U4/Fn9vAJ6/X9dz9vDyjN1aXfIyG/6Or44y+voCKUlEAt/sRmjwt9nyhZXfkAke6XVxIf
UUI4VSGH9QiigLARUpNfXglxBN5RhJIojDDjBCJTVXc+g/urI4WBDgCOBtyjRBKoTFf3n99iR49k
m1KhlJIi8KB/sLdXdTGndfWHXr7+/lPVl1e1qbz75RWs+Oqn5svnHsUVIBWjmBMpcKgkDQkkmc39
3WugiOHj+P8YK42j+ZhuHfKvOc7NvvQTieqU9VsVlONDLudKB5CD7vu6nCMxFW47ZJzu+VLSrarz
CsUDD1GuCzyya8dHv8VLUh37ri51VtjpQiQpP6cyFcdBouqtlwn72JGk3i7FlAtYsvEfnEmQO89R
iJHuJsPfc4azt76p3Hlbd3W36Yk3ie56JE/FtMhjM45+0lPKVLHPc9Rqm45d1PdhMGhWjfeJWbp4
ruSptOPwnpNyiFjdkEWDOsyih1mE+45Ls22DpbFR2YXd8ejq/E1VirCJqpaPiybFpDodhDKookql
5aWdwrCO8hA31SYLFDvvE2mq3YQEe1N1aLhVSC6znoTxx43KkxvkzVRogqydtWl5djHbbqx1H0w8
1T6j5tIXxfC2q5ixse0MOp3QUulhnC/wjIe9wW68r1FZ/hbQwrXaFc5dejsF2WasiiGaC8zeJmik
Z57S4CazAr0P6spmmlMxHM/tMF4PSVrFHU3Tj3IuQOEpnx4FL+i2sSB7n1Wa1bLb1z2pz1BhfKbB
zNUH3jfs2GUo7PRgEAEhpRIa0azeWZTjS1KqpIqsmOdNUudpoWVAfZQybnaEy7rSM+6OwyyRm8GN
J7VwKCY9CXKdjtnrfjKBHvN0wHpql+qsDFieRKZfxrs0a/OTcRbjORyoPk80l02w4+UQxmkhxCbr
1GaYXL2xCA8btXR8L4LSvG1c7TfLFLSnOKiL10EgyqiUU3sJTjTd1WU9R4Ef6WWmLIoLmad73pfo
FCyaHJPAtdtysei3dlmWkyxMk6uaVvn5nMNB7epRfPC2mraITu7Y1iTbl5W8adsxGlVXR0neZ1fW
TmNEVNe8aWidbNNehncG9/OpQV0YpbSrt5wXmorOvUOouS0zM2sspkGDmd46NfSprnpfhbFQzPxa
TuO+m/KrhuCoz9gJb7apWEZtq2LU/SRL3fZNv2eVb5oIEWKFblxqbgAH4tzhkr9WlvFqj/yUnxRZ
kLx3Asmb0Oe13dQUU7mDDxmjm4mWqTZdMf9KWtTuLZypCwTqc3ryPtFEKnNcKtoEuqx5+LbKZXjB
Skn3uGsLoeeyTnQiRvMJDUWz7cay8nqeEvcBFWX6CEqpbkSFmyj3BhxFylE3ajgn81UWmuw6bC3f
iDxBWJNFplfN1KZkM/vUvJ6knJtonLMypooPt43JmwtjwvFkRhW7sCk1nR7psMBKRbsphh6/VqQV
e7m0VOmkYcONVBN505di3PNxmj+owpQ3syd1tyc8Dz/A+TafMj5QqiXDrdTVTLI7nBRhEbWTHCqd
ZEJc5mFbxTMqCdM0L2m7tXXe7sa09ZUuWZLtmt5Wl5nN6c1QkvQk6Rj51ZaOnnVBS0DIsuJXmelx
uSG8xTHqfBruetSnl8uY4+uhS/kuH40/81lT3udwhMGqCSVvXe38WWEdjRO8tHtJuTnFeSEvqqpc
Ml10c1VqQRN0ypMG71U7pqcMD/kZltY62BTDs+4CjG8CxkcXC14EMeBXXAjry2vZpeh1SCbS6AZz
mp00yyjepEWJaNQ3c3c/LvUSoRK5SKAmb6OOtRHv5Unezgwwn9et12oaujgJarsz5di62BqZnVBU
ZPtRVRco73ygccCCTUOnXGfK4/0kcXnNcz9GDIAbO1SaXQd/aTwu1a9uoLP2zrgIG3U55CY9t1Mp
7y1V5nxME7vFpF5O2s4PpykvyV54hj7YpbXnw8CmKK8Sv8tKJk5dMoMNScrPEtXaTdHnfQS+qDqt
5jlfopr1YyzK8gN2RR0XOOj2NKz4uyBrt1z273JeNDuAfnaMLY+zlmSbILfDx7A2D7lrRMxdMEdZ
gU001IHRBW1PTBC2O9az8LjC5pIEodiwhAfXOKjEfl7S6jgNkhOUdozrmk8o9kUwv5+bymQ6wWl3
TZKQ0k2aBk3chWSzVMXNUoppW7JBbuuseV+gmRwXjccb3pkPeTCMxQkJiaC6Ub3djGk4Ko36Zdr6
JBxe4yHMz6chaLbSNv6iI+RUSPZbPzX7sCobXbnFaje5PirnCV/Impzh0C9S15lEi+adyqweVR1u
atHnp4RWUmrXLHOmJ5YUO5Mh+G9fh+WupflJZ5M+jxI2t/NmyRAKN1j6udSmHpv90BV35VyUJ7zg
/S0tGqeiJJvNeT77YVdluEVRRYP2deuLbre0oyx0F0rIE4apPy2z1JZbUnbpxs0L1Usf0IfSp4OJ
IcQzG4eNzyCZCdIiasbeDFHQOIgDhrh60jNxlYuWIuf3Ve36S8H9eGls5nRTFXIjRghiSvVzVFBy
XtfyErbFLbiqOb+hDrU0SpQf6wgn4/Q2SbKPCo777cL4BtKec5bJfmtdm9+BQ2xfG06Mrj0radRN
boJN1a1GeUqu88Est0HaojgVxXSS006NGhVLG6HRzxFV3XgupGUfHLHJbyncWKfYTzF0Wrkuy0Bs
O9p0b2oxVPuUF3HhhDvhXdlfNXmSvrWsbHblMrJPFIni/TiEzZaIhVVaFlVp9oVPu/1YKdbooeka
CZsfkGZhWF1BDBh3fWGHC8nkckIgIXtrFmFPJhdMJy2R6Ya2LTpuSuYhIAl2tgxVTSJJjDzOOtAV
U365Jy1De5l6t6FsSbaubId0U2K2sxnbLd6+mbldtGdmI9jYRg3tNsSxjUBjEsmpanstyz7ux+6B
hiPkczUcRTvxmCBea3DEm9KP5SbkwYaT+TqgLT2p6zE8ts3M9qZM6jsG/ixyIaQUzJWdiWWFtg3M
PkCEIV7nnZTXfAnwWZq047ZsXHJejTjXZk7ItimqZjMkXcQMJRfp0J8SMn/C2GVGDxCmpohBXv2x
L1wcLmy2mkCqdaFsHW6rdGxP/ZJmu2CpNXIjRBXV4eHGJ51/M4d9EU1mGrYjni5QmnVaKOc2KOP5
JhmmSrsxpbFNAq7nsFFbCq4siyidbuGi4cyUYvnQyWWKkxzl2zBLqzPUWPoO9C0bHfK+slHTGLFt
MhvGLEXBvjJhdiISIa6bAWJ50jfoNGsTe0mYKC7mZEmuEcbyrESVPRuywBKdNZZdAULVpJsm686g
Dimvq5SwhwVNaRT6pLqkE8EXrCf8pO8K9qCyRJ3zXkltxsz8Sru2PWWIh6PO28rcBrj05+A2i+N2
sePGteI+7Qe1F1VebNIw7y98iOVtGHofV3lVVRpDoIe8iObNeTO3JWT+hprjukyd0xlrZvAe3uh0
maptAaXTXnWCHwdMzK+TPHfLxnb9SW1EsqkCVZ3Qyc5vR+qqy6nM3tdcJFcoaeztiGS7p6Ixm9nS
He0gB5/TvN0Kw3FcdlO6mTNcX3Qih0jXJGncQN4UVwicc6+4yXVp2TsEpQyoWZaXbQ8OD/LH+n1W
Gfabqgp7gtMKDnDnwjOJfSP0kvZ9o51Js+uUFEFU9ryPSbNM98lc2IgbiHuJJHDn2Q1bJyCOT0Kk
p7Vo33A/pO9kkECWWXK06SEh6rr0eEntrlS+OcZlcTcN9XAFEXVCmkLKu0Gsd9qiYIPQ3GygzPJa
NuO9MWN/Y1VTnuTdOMOxHoZjyjA+EVNfxMRZtJlKm+zHTEYKNeAg2yI/FsXHcUDqYyobepzXsBSk
sEijseju5yCbT4uBp06HprBbMtbBLilHFMsaqr5qGUF94RheBkzOuyWz3dXYV1WU8br5gODAXPQW
D8c58aM2JBcaSh9IJ1oV7L2Y/XmpUBZNqZl/TRLjIF/IizuL1QJbaYq4rJbsHooxcjywDm/yJAj1
oHz7JgiW8bUdFtHotqL4thJ18FspVL9tDWr2bJqV1UYVjYqWqYSix0t81cnSR8ngNk7auowGpexW
NvMsIjXWfIFKbjBR48BeTCj7fq6mEU7WyHd1UI26SvpzGmQRbyGk1Ixo3vM6Goz8pCDhH7w6myoF
6zc+moZq2ShDIkhP0YnlHYpLUT6047QfU3UjewnL4MFcGQiJ2hbVvHdSpNs57Nrjgdb+2MIub1tU
D3fLgLtYiYS/DRhRZ/VcJ/cB5EyFnvuqj4aOqR2YJ4xVOYhzuhTNGfdheStk0kNuxNhxjSCl7WkQ
QBScpyDGBTForxY2dbrCwXTWVhW4+NaUakdoxnQ21q2BVL+W26TL5T1SMw914tis5yIRvykecKED
JO3bBlKkuFGzuvDjUrxvp8Hs5iwxe07odMerrITYYSt8VfQzAl9WLddpEAwnli3TdeDc6DQb7RAp
aMTEiRXL8QJMxWtVqu4unROz493YvG8gvoGLd/RYzGEZczt259IT1OvWNzzuPUYbkrT1tWeeB5Cx
DN0DWtLhJqj4KLQbQnfOWc3jsZ9pre1M5G3haLsTjnwytlInYZYlqZ5nQ69kilE0FtS8Bcfhow65
Pts0AevPJ7GQky4hZBvMc/m+ZxYy10UUVxXAXWe+qC+SbmAXRdcthV7cMm/qrBpLHZbEXVnhm0tI
rvNG07Se911OwNW0EERfp3XbKW0yVhw3vJQ7i5fu17yBHFZDClfuS6LCjYIq5oykOI1aGB18w1FQ
65oKEc3Opm/DXJpd0iVUarUM+fFYcaKZG5eTEtKzk7ZdxvfDQocbBVnodU9GiCZLTt+WZDInasD5
h1T0EIuScblgC2uotg1Kz7owx+eVG1qd4YprlhfsGDXD1OqlXQjMy+Wc3Q1hkDVaWYruSo5tC+TB
Mr0L7SCAa8mVA+LBh6iNU1X3p8HicExrCdVumwTLdha2OYc43txmU9K8HUTL4qUJoTCQ3ulZkvqS
ylC+4cKKE9mxSeN+YJsxIOUFa2dIsXLvbKtFbob3WHi+YSjPLpNwIrvO4UVoMlp+u+AkgKQBIe0b
WZwGlkHWaXJR66AP21i0SX6VO56CaeVdMwIDkuXBbgHSaotmqMFhHzgiLdcDoRFPJHhXOwbWRdUj
94BLsBL2Cm+6oCjf0AK1J7V1/RBXi+cfghDqi2nJIV1SlnOjRdCWHjirJkGRSasIdg3pbcCnX02S
F+cmZCAsmaqITSE10C2EUcuvjOszvvC+hlIOgs7Xgc8/fv3XTV3Cn8/X/PvFx3nRf/92/vug6fpT
jzf642P/nm58pFL/kGJF0H6ZOv0Ge/vdN59Ru88I7N9bWp8JWvxdUvcZbf7H579QuUrA/AN4Tph2
JAwr4E1/p3K5hIlUeEkiGIOUX0jer1QuFUfQLIYxPI64osDchn9QufxIcAQdYymIgMEKpch/Q+XC
Ok+I3IDgUISCQUvgOYGriBm4KyYRe5YVmV6WeX6XET59GUn9MpH6AlP8reUf+eMn/HAuAjuPUyXi
rGu77vXIF5TepNNSf3rCnb+w/qOY/+ah/y3+432frK+AcpO9TXisCHPLdYMhzOuM5gxrFALbokPa
+mT7/Zt9azNwFJ7ezIGNgOqueDw5KoHuQTTtdD1z+dv314dhgBc3Q56vL1QLBAmEwLjHTXiO8RiW
v44oR/xslr6adoFYeKfLuW1ef/+G39oQnMinG2okeFjxeMOhUGI6qbM+6aMQwpCJv3+DxzbAS+ZB
z28gzTIi31MWj9aJ8YTPNCFRYx3JzpjNcnKOe9vbqHVtNQM1XIS43aIqG7r99+//8gaZWlkM86YK
pyJdduljCtjPFTJx0WY4j76/Pn7cyAsbXPc/GlE6y9zM4j5NhxbqWLkTFH+CoqodIdNJx6HU/SyC
s3pMsY2BIa8l9ENSScqz74vw8hahFfNcxUU6l0PBRlCxJCwCkvgT1MTmIP3xx4mupwekBk8wytmz
GKoJ8R5BTqiToc8vDxN95XuAQjfc0Y7FlhrzgOBhhLMqMLb/gXG+pZmV76mDkTVtxlhceDG8xWMb
6ilZxGGejTze9Ynn6YoxbxoonGNfB8sSoykYug1v6locKP7q7JIpxY/9FvA2dQh02Mz5FOq2Bahu
DlP/yt2QfA6AxYLWSFXPgl8BWZr5t6X3wQ9887f0v/IuTqIejROTu6XGJRTGYdDpyVjX/UBBz3uQ
f/h+snIuqrZh0ZM5gapJLuV27HAzxMU4Y7NpTRaqw26DVy1OCu0dOTaB2HkPTcR9xWtoWS4VLqa4
MR4qrYOs8Th2//Q8tfXQJhTKrV1D7HJjuzm7rARXN99f/Ru6wisgjxbo8hHSjx0JJnCBrhP0LA3n
un1nmbTTD1T1DYvjFaAzmTZWikbuuiKcj4NyQZcqxV3xJa/8b5MJvAZ0AmQBKIfvetGSCbjQKbzl
S93E39fRt6R/fP0JovtB1EIizndDARbwRVrGYR9A4X/Y8is894ZWczHnche6wYINZjkF2qEZusmH
3WCFZ6sC1qoJtK9w2VbHDYY+dtzl0PODQZk/HqG6+hLWnrb9v6WgFaAFmamDMp7voNIyb4V07moy
aTv/QP7HU/JCLP0cY5/ov1TDyPI+FbsSOtXJa1GWbf+WtotCJz7IlLiG8QXKjw/aC1qhWswdhWFx
JnYNDb3Z+4VOSmcW+KbD8IxWeJ7M3HJPOrGzLm3CY1eSQeq8D7sfxebHhV5QF1pBGojGFJUjnKc2
mZtuk6dQol+VwTLwk9QnpY2nlMzV+wIarb/1QCxXP9Dct3IetEJ5MaWJqJcR/G4hi+YkC1wioHKw
CtJG6cc89Lry+TJEJuNNubXTkooNcLm0/nVAnvcHKnjlDWboiEGTI0h2pQj6DTWj2ElR0B8cRvx4
qF9S78obsMFPpiWt2lG0dHUMZf3gY5YsS7FvFBXzZerK+lMThGO5DxcJ3eQJBniqcyKkzN9LSxj7
gSjfgB1aOQ5Z5aypRxPuGpE44AQW9dBME/Q9DkPCym0UHeV4hkGaXRc04y71OCx0CuM2Hw9bfuU0
egxTMnkOveq0meQtg1B6Ae218jCfjVY5QEvTKodJA7VjBVRKUY9luejedLP7wSl7GWUwOfU8KDgD
RBqZOrnz85iQYxl2HfowNRgQl5EM1boyfVMCZ8ib9L4pF0cOMgtTjwI98YYUxnPgEHV8x2VS9sCf
E1cCExsGh4ULeBjg+Q2WcLFtzzsR9y3DMZ+BM1p4HWwOMTvwF89X54lCVd5Oy871qd8tlcihDdzk
P/BBL0OCfR5Le6IceCIrCyYIDTugNsuIeAz9r7kmBx2qz5zLU9VD1VNLbOplR6Au1SjD76o0/FHW
+i3RV3DL8t5Dv3JedkFSqmMyTHYDXGq4O0ztK7TRZmCNt7C6T0gYjRRmcFwJswWHrb5Cm6xgvgYY
RJDdkyyytB80tyI8yM8xuYJajoIOGrhu2bXYFFunqjQaWLhsvy/7Y1j4T3/OHh/Ye2rUKmHZsuBg
3I0Be4Cy0A7b0Num2vlR8AN3sIIUHaCjnttk3FEA1mvl6zzGYW0PKpfZ41Tn0x34ClKVceHjrg4Z
P5aK9Zt8rg50B3IVTrEvi0Queb9LXRGemqIU581UHCj6Ixie4BUCaWItpn7X1nmCYQSIwDRQNtns
MG8jVyGSJamzwQI0DMzATCfWp/6sT2Cw5PtH5xuQlSvIAj8aDLjP/bbr09H9SqHtW1yyTvLswHOz
Qq3FZmjTgUyQsvVLZBt2O6u5+sHB/5b0K9CyPLAwDJwMcVtkWFPXE93CkMphoosVaGmThyTJ5QCa
D247AvlXpabkMLOKFWZts3RB4PhX0UPSQqdp4IeKvkYrg8alzPAQqxFIY/K4ujtcMSu0WjQ0SeFg
9SlXWdRL22vOSX6g2ldozUIma3j8GFYPyUNrwmKbmvQw5glmzJ+jFQblCmlSWFwtfbkrBMwwZ5ZP
h8VuscLq5KlIitkOMfPJqCc8EA3tKX9YiBIrrJZZQ6qaoj6uBpiDhmGShz5f8IFaX+HULZ1v6mzs
49JmoeYhuw0GRw5cfIVTlLCOzlngoUWIqo2bzJ3rF3fY4nwF09apKYdMtY9zrmC2OzeF7jsiDlx9
hVNB8yA1gQLRVY/PYRCQXiUiLeAxt/+edmB8hdOpD0kVwsq7BcMX1uilkpxtAh9Id9iZgWcinkUn
0k6q7Jt02EHPv4J5fdqwXTMSf3+Y/CusYpOQrp5KiKyJK05U7vDG2XyOD1t9Bda+SxqazqzfeUV/
wzm5diG9PmzpNVLdnJfzHHiYzwwuwD3ezkQcxuXB4yvPda4MDKPhSniYWc7kBubTb2qb1AcadIXT
yrqgU7Lvd4HxJoJnFs4ETKYfeNhXOIX27QjjUTKIq2L6aGb8jrDy9CCFsxVKpRlTeIwhmHewrPN6
IS6DST5H08NcL1vhdICncmCwr/M7eEAIvQ89+AEYJVvwYZnG43dfPM3y+rYgqEjqflfW3bKpJ/Eh
M01ymNrZCqTwnEwrBtP1OzZ3c1SWDYhuf9R5/UaOxFYQVRUPTROUfgcPWKlz6VJ8XgRJ8+4ws64g
SjzxHXzdFRzHLMk0Lcf3QpoDTbrC6BLW8JhQZvtdxwaqsZxui1ZeHSb3CqMwbDeNhsLaQe5uwn4+
ZzDedNjSK4TWY5KknqY+RkkQREGenJkFHVi/sxVCMW4asQQkiDlSl+UsbmU3F4e5lnAF0SCDPL2r
QSdFVl3Xab1NyuwwTx6u0Bk24wxPB+Egrpdh343kNGSHRdBwBUyYavYwJQm1HS/TM1lPu6pLDmqD
wuDyc8ybwk9Z34PQTflmGfooF28POiGP39b21JkUKu+axYIRw8x+6CZ1LRd+mJ8KV3js28FO88j9
bnY5vlngYZ5d3lO3OUzwFSJplUxVbpTfuQBa/aSye5Wo94etvUKkLYxj8D1RQcwMZLcB4nehogcG
tnCFSTjYbVsgCMn/j7NrW5ITR6JfRAS6IOAVqKKrb267226PX4ixZ8xFCIRACPj6PTVP06w9HUHs
m3eXooUylco8l6oWCyB93MuAlpwPBs4uKKNxBjYvmL3TIJ5Nn0XoMh9aE7aLyAp0Pz5U65TbCGAL
oLR1Qgbxcuzhu5h0mEeta1eMJ1LpG9di9g6CyvTOTrnGyP+3pFiw2ymAQWHG4JnwDC7J1mYYlywP
AI4MKV2X6UMAlGD0zilxDfRf/dJu35hhXFEWMnEGtWAInydge22my1rwzPERiAuQCbw2o/WydjdH
Vg7Y77fx22gyxMrRACwosPEmR7rTUOtjxx7bp3iN024Mqzg4z6H6Lg354iJdHNqpbJ/ip6EclC6L
4LzGQJtWZr3UtmUHH77bUBMhU9dbEZwjgEFJ29VgbA39oVBg+zxfABQ9BXEtzmBugLln5iIhVXQs
gtk+1VOpWbB6WBe6KQGkbYwKbOuf/3u7/GaH7tO9MEQ5vTTYLlUY07/GDsyo1BcrNSkBWArkQrtV
6mYspkAfOrrY/hgAWsGFXtEHZ1wVglc+mPGxIaJ751v8g0r4RczxXXSHzcrEDNTLWUVxBWx43K0u
cQT/+Xslk/jC+y7Gv3QceOe81s1Ls9UvBDstuCnG2lbfY1NWJ1Qufy0zQ1sjmcINQOX/Xu7rUff/
LxewXUVgrPWl1yKvRW3wxKz+UfPVHHz2riSA8OrqD1E8noxiTwGevdj56LN3VQFxdQg6E8FEiTL/
3kZlczvwRbyTkH+3Ktd//1ebuhr53OIqjTMq2ESy+c3nVlTH7nZXcYh/P3uJLXcyRtGxsHVqUp8X
okfC3Uh9rKph9O0PaKd4gTHulJdc/+m5+RVzyc/Hdssul4Pb7BvBsC7WlkE2WFknEBYL3zmcfrfq
u8rAVHOIUdiCF1+WJ9v7t8s8HCwO9vjMRoU+Dys25pFkDy2wzqcoDOmxFd9DL21pAMu285T7uv3I
vTZtTHXsfrQHXprA69aSqTGnNKCpUwRpkDc/D31OugtQcNKaEQylEUAn8Uc5Lrd1GLyTxn/zLa+i
JG92uZkKGVHP5CsB76IF6+zcqeYYQivYYy77AKxTcEBMjunylnVb/xiy8T340e9efRegVoO1VhFn
8h4wvDYZrfHuvNlfPx1b9F14Oo8hK3KLLzqvf424PC5j9P3Yo3fhCV7IWGnRj7kU5adF6wv0Pg7u
w11szkUkRdNyEKnnoTrNDqWc13Y/Dr33HllZb7wYzSLHHHVWKvn6qKL3brzX/faL822PpnQeRlGz
Dg04/HNgE7A7m4dB6AWSIRT87GPvvztEQTdbOtkHJm9r9q2t+Kun5cuxR+9CdAEYugXN1CD+5/Fm
Hg1JQMI/iBLYAylLWgW1YRQvzsmrmr0u4Z7+cuzNr+H17zN0GbQ0fjXmAYXOxmljduVJF7WVzI79
wC5OwVouwWu8cvsX72Ot6Es9HGwDkl2MtnUwoFeHRxdr/HHy6w8FE8cm4P/AzP61LG20FmqYV5Oz
QtHci+j0kZSuPkQCCPbQSRrOfjDX2ImFD/mg1Qw5LgfHgKvBHiqplsKblrEyeTdrkHXn8AyJkIOF
6B4mORkOzaUYS470eDev9K4NlmMxtAdIxlBjsM1QmhwCUl0SbutdbOqDI/s9CDLGLvEXKk1OwJdm
ZLg3/nTwvXdnqKkxGBXOG3Lc/19rYj62cjjWP/J3wVksXMlSNyYXWJkkBj8lGVYVHcuHe6DixJrB
a/p4wMi4gs4LlR+tFx8rQf1daPo+Wjxd4A95WTPVJA490pP1PXFwYXZHaNPEAKw2K+ImXlUaWSE+
tbW/Hfyi+1O0CUQBGO6Qb7GhKRn5I07SY8AdqPK/TbjW66I+WHpslz7mvkSuXSWYsFE8y0PtYwi9
vf0F0AT8uISsRl6WlQshRAJEX1Hw4dgIk++RiKuEwpNRhc4jDwTbdHZa/bRx6I5dGvkei0gU9aFn
4+ncVOuYqVI0CVYoOB85j2CM8HZ1wnBZIn/2NXRPBEXLAvwWhttvcuzpu4idWoBzR9bpfORhOSVk
o/JPuS5defD5u9N0qQ2I7wvWpq+aPqkn9XlpyaEzj4Og+qYUaGnvIDZjse5dpG/W0R/Pru2rm2Mr
swvZmUHiSbdO500RbK9+X5Q3PIy0PLgwu5hlyJMBhZRAHnfFMJ5DGzGeBEUvhmM/sIc7Agcg+07P
WHk2uosx0edqaI/1R4Hverv0oVSgkE9G5yGfnuty/Ojk9Hxo3aNd1VsWq2NtW0LToIu/db0jSQVh
/oOLsqt7B0zrIs9Cf4hBD+JbiHnmjZVqPrZl9hjHyfcWiD4FfY5IjRMB1F3irV54OrYwu1A1qwd4
UIunB/Nqk4DoW0jtvRNK4XXb/f+Fhu8RjgMEfAINjQJIcMiygNBD1yDZhPUi01LFpbxRenXPVo3t
hY3ME/lUVUPwAnZtODwhaY3mOQ6VuJGARPQ3jew4WrhtjTlguQyR75KNN4P57AbqYRqwDp38s68q
D1JtKCxpRiAkZE+htovNWoIuWSoAkFkudvCiJqfhUvELRBzdmhIf3YSvHkD/65mwZgwzFi54poMw
5HYuhxhqWX5LN3tWlC5bNs6Kdd+WkPPiaYIkU/N9JMEw5NFG4zk3C/7eTE9bcGr8OYjSLqQEMjdr
WNqbkvRlfC+i7jrAgErEM5QGHXQThLnoejRb7vdxtJ6dameezYaXwWkOHcf0rK1mKCq2WkFkCeos
axpBHyiEPGFtyJ3riia+tIxMPN+w2lCYY3K+bJunHmWLu3UOcDgEZhqoYGzPLWn68OuxHbRLmGrh
VkjL+lwEVY+ujwfdOcgQHnv4Ll8yfhUIGqBGVwn1d8HlcxHWB997lytnDIGXluK9A1vkY9zeFgE5
1BwEzOttIgtmgOIIOkg5jaEnVXhQ24lbcmxgguPh7dONXzIhgRfIS9o0ySKHn6Ixh4o+fpX8//dF
uAGzfu5Cv8/tajVUa5b6pmeTOpbKwl2irETt246KMS+N5Pcc9StIQXb649BeCXc1jVHlPM96hlBr
VNovJho2NPO7aDq2FfcAU0h6TWCQxX0eo6mcBLS5r7byGAmV7/GlPkI44JHu87XXhcp63zX5Mvj1
sVsO3yNMSVeTzYOwWC5KFSwnSALaDTorgRyyY4u/C9RJDa7wqqnPMSP/6TS/DSAue+iKxv85Xv7V
htDQxJuHNezzyo8BYZ1GKPVCMLChPw+9+x5nOgcDpH8s1Xk7xBDdC/uBAd4TUXoMBsbFLmIdhBYJ
VORQIMChMLGha051XR8sEPZQUx26otlKHOGY0ZgUYFaRas/5+bHF2cWs86GiENRdD8J9294KqPNN
iRiMeE+N4lpo/KJGELuoHZuuBIayRxrubHhbdcz/hjvteqgVzMWuvAkXNWxqRL2KVtZyKXhh89Cf
wmObXuzuIZS1Nq6vp1NTqzId3VAmdlLqWMLZo02JIYtdcE/OvbVjf0NSevt7UxYibcc+7C5iAwia
NlUjdQ7w8uxdZNwRaO86F7wzO/wN5ZaL3QEL2ntRiDbq8q0lzLxoWc8QjQ47qjOIjnsv4KI+el7c
NhmqOBmnZYzL6LnygqA/9vX30FToBQjfNqg/3TpA089TDbRvVNXp9nxoDffYVOGzDXeWa2YqJlJA
MqsEJRUKsJN/7CPt0ambbw2Y97TLYVdRy2RxjeNJI/l8sMDaI1TFuCnTUfzAaiHYXG32FcShH8dW
Zxfa7aTWKbZbl2sDBdqlZD83ID2ORUewi+xy2Mg4ylDls8/PLZW3lI7v3Ft+k5L2ECfleX7pIF6U
T3weU+lxjBrc9unYotC3FdZUtaYkbu7ywproZCtaQkq7PnhU7gFMLoRla4cvmtdm8b6rxrEfxsNx
c+zddxE9NrzreUdUjlrrMZy3u3Yo35GR+s2a7/FL5YI5ozB9l48LrW5Ja6IE9rPu2CG2R6lC4q6O
ZslUzmTUl0kTRcNtFdquOhamewwTj5eeic5XeRh0TTrE0Y3kECA/tOp7CJPRXVkWMRwXYl65+9Eo
noZTM3/876dfg/EX5+8ewxQ7uc7AuaG9sPEBJb8/lvGp9UnfnwRudd2xGmuPW4pWqAIKKDvmvmUT
AGrB1FxDy4/7Y2fxHrmkvHocZkhTA1NOn+3kfypJcWzb813IQuRminyDd0d3Lchqg1b+Zsl7mKvf
7fzdOQxjgciTACSfSGiKT/Pq6eeuCo4RKTnfhWxbd8T6dGyvOTj6qBUL8qkOomOLvoexanQX/EJ1
LYbh6Er0Q/TR42V9bN+zXdVs16lb7Vq3QAhAPS4F73n4Y2vjfj74/N1dF1pVBeRoTQsdy/A7ekcP
Kqxe/zuofvNN9wKFfPYxrQY5GXz5voCMKbQu/3ZsODbchIHo2zMEuu5dVxXXZddRgYbjGF2UCOyx
7c6uf9S/rls9beyyGbx8AXztKSBUJ1BbOnhC7SFlsdjCNRjRfyNuImvW1cAjwLmga+ZjzZc9pCya
XaFR2bY5qcSaRaXvP/WgEn869mV30bqKGh0uN3gZpGaX/rbxif9IKcRo33n7f77hL/Ix2wWsgO3f
IoTF1hE2gLw2IZ29qeU8mDMuYpaeIf0gxmwI2qW/91bcCu512AzqD0oYP1tBt0vIvTWA0G1hIbyy
elJ+UB204VM1DGudAk1dbN/7Yq3tudM4c1MbNMsPpji/m3Uz3a51NZ9ZAXndeIM8TpXAoIJvLxUB
te6jvErYvED5W48ZLmx8w39rXFr5AJ0/Nrrytgz/67F+YFAIn98pJK93zV+sCd0tOoayUE4XbXkq
60nKsw0WAkyM155qtUUQ4p+PNtv38mxlhRtjYVqZi456gPeIVyz/wbDd4/oAzxzoVdLhVBakeZxj
Gd/TmpYH64Q9sq+Ham/P/VnmdPH/FnT4GJPy6dCu3yP7cGVelSeczNkGpkJL+YX243tSQb/7utd/
/1e+sdZT5TYuMh9gysMuZtxal8UrwBvA+c9xeRGxaKtjTcI91g/4/kBweGbknvbEiUvXnjfdlp+P
rdMudVZrYXHVZTKfew7PlGJ7nRqY5/z3w6/Z/VdRwN6uE/HL2kLiH3uztfUzeCn8Q1SVy58LfHPe
adD+7ifo25/wizgsqR7kaVwY/ImqaTDQOp8NZgYwHwMn+J3ewG/Oxz2IzoMWERoBncwJxnETc+eJ
kXcS9G/+hD2IDp5AMtpA/89kOYTTJW7H4NxHMeb+opxb/xi6YC9NGODZcJEKPSj4QGMUMhvl13gI
j7HqoZP89jOMazzU9WqaPAyD6QzMdQQ/JnLwsrIH0sHWDFdxS6q85hE/63lVGcyujt3jyC4CfKFJ
24ZtkUHA/xZWTgnvxcE13+3/FdZKMDvDo7eNn+BrdFY1PXY/3GPoVggy1mMsi0zWcAkKvLtBHOzi
7TF0gBVetbLrItONG26bcZxyL2DP/50SfhdHu2KhCMJqXpmHzU7K8aS14ckat/x86Ol7DJ0fS1ME
vlfnYT3qO6BeXwe4Dhx8+K66L0VYejO1dd6utD3beIJp29Aeg6LyPYzOg6NTwOGBk9dNM2S6iu69
0IynY+uyC88Fzot2ZH2cTYrXy5lS91kbKQ82Ff1rZvvXeVj1sPBoeRdn3TxgdtvnjemPnX57KN1a
LUupSlQg7WRr+O51Poyhgncy72824x5JNwOdv4FcjCAa5z4BaiyFXcPBlLiH0sE/CdYwk65BmIQj
Z1dq+EoVposPAtL8XYkZqxWcCxnE4Hj2G4VpVGHu+kXWxyjYfK/5Z0VXdCHs+TLlNsxsPwIF8E5Z
8E9q/f+6AM65b/cLFxuBbh3sl8jqsfnOr1UAglEJTeEXiLT1eR3EMA0Lh1kFJ4HumkuHSQYzlHq1
WM+DjWE+sWlS0j9VGNA5LyJWh4c68ND9f/tu8KUkkPyZrtcleP9dauZH9lSNcuyyI7HI9jC8rq4n
EZEqzBYDJurrsDYW5hQw6Gbv3D1+vathuPj2LzCTtNtcaDhzwYPupCLuMh3zQ51mtofh4fISMM1g
+0WukoAOjh2p4uEhfDXceN++uQ5h7FJMePhsIevejnxI+pYew/ixvUo9ryyEOOCxc6INTC6ZhJEY
OhLfj31V+vbVewmDYJ8V02mmlYLFqgcC18L9Q0cPi3exXgJr6nPYtp56IGuSXprysQ3Z9OXYu+/O
ZO60ht3uMJ1gwjWmXG7lqV6DYwuzx9/VxpEeg9jpBPlaCmedRX4X/hYeKoPYHoC3BZUbJjuPJ1ge
tSlE7SFGxYtjgktsj8Fr44ltLArGUx0u5hwUE6wHPHlsxs72QoPMUbg7yWk8MacqIK6mFyg7LO/k
2N8kgT0Gz7oBan3hOp7WkGxwFpMmDeWxWgWymW83eyCtgJsfVn1TUIqCGeJP31THuIRw+Hj7cPg8
qwGux/ZUgj2Txa6qYJsLKuehvb4XGdxAgyjqGYVVqOn3UbFnVdFjyg4s2kVppdBS7jW3JzgJ+8mi
aXEqCsDo/vvNf31NZNEuSlsYMVHZs+gsijaYnyqranVeBW3NmRuNU/C/f+Y3G2ePBCtmVnDS4I+A
57mXzTQo026xx5BgbI8E01URTpPA08uyq7MIMLA07te/jr16+HbnyAbpAHhGc9KLXtNaDU02quLY
wbdHgsWa+5MKAnOapZ3PqopoAm3z7djJt0eCrYoJsRlnTlO1tWdY6n3eSBMc/KS7cAWhn289miQn
HVVhqmDnngKSegz2z/ZAsC5cwwnmdPrkKc+kzaa7hOn1mGgc28PACs5bQxqhT/U0VOkWqDaN4KCR
Hdsxu4i1ZEXL2ZTRuWm67WXz9fKl8bv3LC1+F0q7iC2Yc8QCrHyC1yH4KNeCQ1PyXnPtN0/fY8A4
IWhXr3F85h5a57P3o2+7l0PLskd/SUJJAYWU8AyJwaJNZrhhfpmqZfx67PG7OCVtz/rNN/E50KoD
ALdZRHUvoNIRHYvVvdKgHiOLKh7OrPFIkiamt61/sBLbg7+gAThMK8WjFcfxd8VDdMcAiWyP/IJP
TA0P8yE+b1fVNekIT3kVuWMFwR751cDle9rWqzc0/EI7o598cUzIlO1hX34AUBFTimcC8Iem8+55
V388tlV2ARpAwawyrONwY7eK5Fy34F1XTtnPx56/C9EO8jlNa/vwzHuywF2Bj/z2StV7T8r0uqV/
cdPd47lqT2oeuULAvNgbb6ZintXjGPpleQJPNSwuJQygq4dpK96/XMMW7Tc/urvChisturkZWlxb
F9ctKWnrluqTlIi69lwVi2yToVdwsko6NuBsX5rVdOGlb7Wo1BkX60aqpN3kvF6qAlo0fzLmALvr
fEBaZcKadXNwf/WNHu6lIJF+mMfCEXFZ4KE+yARumSU81n2YwLMyMVOoUQj1cGjX8J0e+vJPbSpl
ScJlWKsL2ySU4LMVF/oQfrrD7EwqYSm8PEO90s01/Ebh/gUHgLVeRlgOx9aDe2m8wjVC3hAtBVwx
FHqWk0rAK2gtXnAM++6zpgoXmSZsop9KK/yzsQOfMwG4L0ssVkim8+xonW+rXWD4Jn04D//Zo2kb
2mQxxCcugTp4Wf0Bc2YZ/1ClhQcYiJxbb1QCocEGZvAA6d3oDXbsSQe9ujF1rh6JhEV5vxWnDbMO
evJosYxpEWGnxeks3BqojM5b4N+RaBbxuQ7spsALG+AhCgORLg2FnsVD49s6yvyaOZZWoRhQhUUq
yiIF7e1kGUoxdMBvNn1VZhMcQoswRYdkKXu82dCZMImoCMEbgX9rwUOUjcglQtlbfK0eBtkmQmWX
xATulplVHf02TEpkbt2W8Iett5WdtekD+bgZGokv1UDD8JFNBWP3WwH/9DJrN3BU+Dl2lkARYROh
bR/A0IjwvTSsfvFypb/FpT37EFRHNab8fpM3q2CL+z5Equ7LtJ/RDL6EYCDFL2QJlxGG7h2HiWEZ
eVcF2ta2nfPAYtkA2oKCDvxM7WnFt+z7Cw3QSKMXIbuoSqSQ8VnIqkt7sThl0E1ZvREmtP06j3e+
HeXJGeSoR9GXtnlZFlp2EbZDT+25YQFM3/uy4hQC1dXaZrjXVNEf0cS6/i5eNlz8qsC38NZ1ekIz
P4mjIKSooKaJMZbCgJI1H4mMjIBIViGXu446gq62P0HWccOYGW7Q4G756ygmIDkF9B391n6HqTQ4
M2YOuX4OA0WirIIhb/Mdd5+oRdAo3s/Z2AT9+CitX4oXwLMGdW7WEDShuPf74HYLPCrvSeXk9lfd
tb3lGTdezx8HBG116nS1UljAk2Z4rTwV+RTpTZYiSELFY/3oT5Mk3+G9XkTwsi5jVebOzXNw65ua
918bJ9YghR2Gr/2kdIzEUJUPRPujmFwpy0QOMvoeMDHoV7DLNxgg13CBxmcg/foAVN8Y4f/ce/xH
35h5uyiq1/VFbnAxT3WFSPrRcGzzm1LS7XGK/fLs0yFqPkTGhuLkR7WuPg2yWrYnB4IH9TDChW5A
lF1F0MVldFPX/ZSY3FR3jRjYmvd90xb5QGNi7uwA9+G04YzTPyJBefwXcbJ4BIXcu8UYafsBaotK
GheUWQmBIC9b6i1yt7CXmbcbiAexr21c8zjTLagsH8O1artHUhY1ubi+tuvJG6pmuYlX44s8FIv0
X31RyOJTNcSlTvU6eZBjbfx4BIlGiXG+nbcxMA+jv03+hWmh28/w9Cn6DxZ2IdXZr2QfZtPSzMid
LohMBdPajpiHIZ7FjxaaAF1aoGXoPlSLb5BKqn5xJ/gfT6bMfEyr5jvZQFv9XJRWg17jhXP5UkVj
zC9Kay2SqfCM+F5VcaPTshvl1CRRRwofHmicLZexVeME6TgK+/Fp7ChJunZz+g82xXiDLPBLAiXV
BW9Re+Vokmbxxu7UXSV5EmhpbvIRRtgVjOy1cd+ovzoB58WygyQwXGLEA8ql8u8CIRymTVtRlQrl
gv51HVgQQOBIKagtJkxuW31xE1iyLyusMU2RVMMULsj3m3Z9D1NgHNMuQcd7Hn9IMk3lp7na4jtY
9BicChKSNfGnFo+6fk09WXOCWQrGnafOURUkIIB2Qd7GJJaneS5ZuyYlmaLtzi1jidbFApu7+MYv
VhSKoLNV1WWEC6OXbKauvWcRSEOzigvrZaM/kzgL121rvhh/Y83NPG0uzq3qvSIbHC3WewYzrSef
jE39jPYRXWFd3rZTfIZrRTndxhLXmMcVfbHozGWNQ28qimAA2JtXy70q/Uam/WbIlHJtQg/kBTMW
tQOFDlbLnyZfKjAyOj5NT/Xih/Smx9y4eeyhtFkPybxyGGzB1yAZnInJhbB4hMjhOHjdn9AdjNp7
0bIRGw1W3m31F2ujDdtBQTJyPPVlVM9n/GVLcwqU5DCllnNV3I5l3bALmLSifbCGwgDwhJzUigy+
baz4e4NUOzwVxqoJbsa+LksAnEHDwkaJIKZ0WzXTqm90oxiAwxRAYv80ariuwmJ97ehz58XR7aza
+EtEJRq+cGgIihdOqtb7Caj98xX0egMpFbqep9WEz4B/Lj/7cfBdRjwcgOncdPKnBrnmiwINI7gR
SM8ErvKDXG+I614lPK8zKLHXn3CrgUbS5nvwQm3NpuATv1BsfeXDK+Zx1ssMt3gUa0+SYmx4LieP
Zq6pMwpB4Y8i7Gb30G505VldN2PwrOIh8s5V7+m0WnqawPvUxzZQrk19G2zjNziC41oWNRBSSSfc
BR+aCbzPp4pDyDUDzKm4c/iHh61sy6xG7YTeApVsyRpu1q/SmHJKFaht6z3USNmflTFLwhvxAA92
/zKPo8dy8Gw1uwxAYN3EYcSfN6IgBlPFiPoXnyAWk5h6M/ZDG6SU4tz346buMmSdcXjcPBud5iju
UusX97rx1GfIhc8fQosUnwWtYlk99D82vxqSVRX1N9guNffcQa8xdSNGIjdSmJWj4piWfs18E7Dp
dSAl6KMotLYAyqkTxE4hEyqxD5LeefyFwkaKZrXTpPsRzQz53gN37043IyDrDUDD5V3MpmX+CWDK
VCcxpqxb5nt0Du6icNqWv8JOuXM5T4AuQzMyEh+iYRJVOiywLP9YtUiG31ivisSMnmZVquRqoahS
lLyFT7wJdXm7UTKZDGCdyeZuFOrBKRSDP7spfGLTpkjWNaSEP71fgVLfxt5QPFGti+UMYGTXfQJm
bWqeIZ4g7iu/LuZcDeu6PoZQb9CZWTCYv3BI5cyJgik7TdgyDNVX25nS/1ZXbP7QMDo8aTjKV4mD
+8M4YwixLeJHT+qBPE/wavW+MozCvFcukEkh2zRNAVi0vBXBmoa1mWlaaphf31b1ZtJhsCH63cLa
Ig23YD5Hk22aHJeTTT84oMOeYhy2oUlmp4BRKoNHGqsuXUOYqZoCsDzkb5t4jS0AP65sSs0WnhYR
15dV1Wnhuj8UnA2TcKndxQFH1/TdK9B4a7qynqe04lJA3MTBqcX0cYvjC4SuqIENemPsmpUt16js
Rw1L0jkm93U3eWtWmcq/CRzwt2uBoSjvxHQi4P2mbWuGpGYBhCOM6D6j6v0mZPDBEnjCkAkhytcr
Ehse96g/xdeyjh9mFqf9QBAZhPh5Jdu5S7emwfTI8/kz1C6HC+wHpUlI07Jcch2nFhTXp9Fvo1uv
CTsDUdb+EfeMac5pC+/uGd/MV8OjroYK9HUCFeqzjpu2f2BKOw9nBRQW7mJRsqzph2k5B6Tm8wfS
+QZa8hjcxy886lx1nlu4sj0NtGJfoxGOYtnIC/SWotqbxOPa6SI8+6Zx9AMGmqz7NE5i+xDwtiW5
bvveW5Lx2r7oODIuGBfAQEb5TDTuJltXxncFUqZe0ojz8mkFxtBLF4Ho/TRubgDhHrxq6lIo9BYy
DWNS6w9yRA8Ti1e2w4mt4G23Z1AgySkqWNdlxi+oTkldteSBW301KRfjtbiOAN2tyjSO5oBmyg4+
sXgIOOOdmsJTE7WQ5ko2BWrsiwaDkn0pR9Hfm86irE+rsvFS0kB6EFs3WuYkdAJJglpoa9yUwmkU
leHi4y5YTpjkQifAONivMe5Nlxov43+0PQIzpYEYMrlWtsvlgvPkj8A3bj7TULYE9lsG4nqE1yzK
1rCtfsRzUCYjI9vZRnb52nVFRXHlCYpmfLSAuSHjGZT09S2rtcPsv1g/ROvV83szG7sbo0j6pwim
agvKN5S6mdkAaP7i2tkrL1J0wfRi24LMnzpjSYrZ3EC/rW3h5jSAznCmZfU5XqxNZu39vUqwuHpM
ehKzNNVNNWkIu3Dw+lHssXTbplgnIS7kA2C/8nkyPr2hkrp86W18cipkdxLj89cWBVW6rM33Ehr6
HwhaWk8VoaKEQ8r0HLj5tu9xMtxGrlz/IrohX4YuiKobWlegF2zNuMUPg0fNk+8gfQ7njeAByqE2
icQKFRXrbznKluFLiZaTeZo9DYD5tISp9QC5KLzgSxR1Y7L20QPGkNAYgB03M8nol3dIcfNlNRH9
jOxeniRthEyUWiZgb+CzRAPnpaWD+UwmETpYH+uQM4r6prZhecLGgJegKNfb/1H3Jc2RI+mVf0VW
Z6HGAfgGmboPACIYEdzJJJPJC4zFBfvmDneH49fPi+yWNFkmaWba5jJmfegs7hGA4/veunH5IWW5
3NOI0hMnLS64uFNZTfh9x1T/FG7deiv51NyXZNIQUpmubed0JXXidFpif/N7j15Wf+A2Kp95uE6n
pfEyyZth5lm/mW3dD6phJw8lK31ygRSPZedidJxEyyCCQ9EL67q0wL0iEfzgK/JRL4Vfnhjj3Ke2
7lcJcXJonc/rc8LFsfPrhiAgqUI/oaZ+njWusrWOxyYvuQ2Dkw0p8gVglHbkpKqwSG50sOplb5Fc
QZ433kU8Szy1y6WhEytfsYv1M/p6oiA6TAhxplfNajs0m5eDxdEaTko+x6abyO0cm3jaIXjEDwjZ
0Lw6joFNuh8B7kz0MzJfszonuqmW1LAay1WyGFFnqsPU7dIiDuK4Sz3zpn5fJYvnK7uOdvsDDYwO
A361SIand4cbmU1pAwtcs0MuVBFdKNnVzf0aAs3ajQON+/0icPDl2NFLcZzPSszdLPoovoVNrGGX
UITHYR4mK0uOIYyA61eNp2h/a/QiJ5L5pLTVSc86JjxFRA7CmtOtiTp/D7BHRMB1oN7dLrXuNE6i
ahCYoaYet/5jC/jF/WhZmxzpCNI31r0TP0Idt8FrD8kAgJ91ZKgXBq1SZbg6MPmnhbEtyqeUWXPb
l0p+50ipWJ6lq4h80XpOoiZnYg4wrBQDC+wjd1uzlmkQRSLGlFOoPkuKuItu9CZX/0URYNF9qBr+
zJ1s0NH74LtqTRChwUZ1Jw1+vXU3WESlXyR1EI13HPcnzmASq/OAgGY2Afi7GmDUPzQxqdwhbquW
9Dnd1KrGtOOcl+hUGbFRY31p5sxjSMVgjblncffNghHRXSRt2arnTgej3Y9NsCRHrRPD8I5tiVP5
HHWrfW0TBncdr9pEvy6une1+KkkfZElrwst6LguezZB2LFe+aWiJt0TUsLdq8EaZmuyMDWvmCEh6
Nhtyq2D5n4ursYzmC1es8mGOI4/I5IVt23Tru65LFYqwU9gcSxOjTFM24947ifGlRHe4OW6xBuRQ
JQZxzYvD/JwuZnH6XoROVF8WPWFyt7WEVDl3iPMa01KjsOlQYHG8qhE2h6suDvv4VDQoI7+cSj9+
T3B8qjxeFhp2Kakh4nnW3dYEWLk8CS7WDdf1hYhYKE4LnjfNm3NxfYGlNkx+jBjvRZWxpCT1A5od
K4xBTdjz2qS4yFicSZzTHvhEACvoJqqwvpGNI1umcMM/tSHrd11RI9HasMKcRgJM7hoIXMzu5LDy
9uSsSv4AtviCwqkl4ugn4zA1jBon1cMQlcUrElqwZZQ9jsm6Ue31spAErgdE5rhjJ2SVTZtHexeM
SuRQCxV31/MS6+5aFUZfmmkamzeBGJXPYG61zlcT4G2kq3huzXmlaFs5PHQrdc8cE82Sl9uMxRNK
vWVNOyf6Pez3CU+byZUYTkC+WzS7yhUMBE5CDcRyaW4cfFOoG5Zn7BJRBuq5dZtIIwZPxRHkUKKv
4lnOwV0sIEuFzE0MpT1aXpZLhzfFeKKRUVA09W4lsWzOYwOv78u5TvguhB9r/lqx+dgsqIDFviJ9
BNXviklNdwP2vgiXZh09qhrL9YUfGp1GDQ7QKbVGobK1jEz1Llmvo+fYmcpmvtchVndBO7umjZVd
8KOuw+IPeR6GDnJFbsKT59Pn0nYLPRKgHGGZzT1tzSFBwZbMEq76z5Hhlk0l+q8ydGwRuusSxAWd
4ew23vAieLlDYmtBsZdLEu/XSDjxMpVBAkd9nRTAuoOkR9aXnhC6kWMC6t2J8XF877oVQYbA4qpm
eEb2YNJg6K5cfGgW6j8ABpXbpeqi4rOvui1hmYy8ja76ytH5KSgIZ58h+qfYB8CSClhfU7KrZFQt
zg5S+Swqw9ndqaQQE5xKYEtpyUtyVwccJQQcQw25ZA4RufvEKh7l67KReGe5xR7S9WZ9RMp3SL9P
KrH3QUD1d1mI8AlqpmW7GAvY2g7BCKhn7frV7jiViKjeGjt9x2veXg5hC6Emb7iOkdpDx+NYJcmc
sQk7WzoFRfsC7/mazgx2xGmijl+qdQruBHfrNU+2Su7HAmEiu4759WJGR9NFOHXkSFtwwKkaYv1c
YYHxt1M5wg9vLRKsUjZjW310BqHFr4jEAdKgvaPVC8gOJA0hGR6vQ+SaBsdCEofxiBkEyxDQ0OWp
Wjkm0hjgGIarmjQsQOAxGm1yBUcE2zFZAgl0JhpR+iXUVl9EE5me0WXStA+RHBFrsKLO6KHGL5LG
9Xk0z3Bs+8WlCmhvfItBUNAsnvDrPI1j4cZ9MxdNlUVUTO6Ps3r7OA5d31+uQmwdfkYb6Aesyq67
jUvhLjFZ1vFeyikYDxAFC3cPcmXY4ZgYhr1iKK7Io8p2IQSgaEHfjY7gEEHiywnvBQC2YmLjBOzI
QYZvvV8edFA1NhuYCbtTENh+u0Cg3vYRMHQQph16kC/LbVxx+xQSL0fryK5NqMGGubhTPIYYYat6
uPRTxR6gx59hFkFiKZA7RI/EVBQvwQaDxF7C8+WfgJyuFg8iTcKPRaoyEiiUazdgXboz03AcwLnV
r9U26z7DO4UIB9lWWANwYna2z6q5mFAGgjiu5BqhfxJIjeOTOa4jneWFMMShB7ywXNZpwBDkuXdJ
fL4Jg8aWJTb3GXsbDp82bzaduOMCf06SRuO6dLiNweB+Gjw7i+OkFlLmFhnxBNriPqLh80gxoeXW
JarKBLUc7rWF+/a55gheygnwjPqlAzpH034wVfVE1g2nRxkEPDxxEfYs65Ooi/IR+K7NxsECrE0r
7tcyb2CXJbd0mpW8R7tWbVOPXPNpZ3zBsApHG8UEk0zh8h4oVBSlDK6f5B7FcFZcVH5y4p3jj3Lf
NQZUfsV02ImMdqKN7rrSIVqsm7BmVLXu+wePSIp2HzWa9D5liI+wgOSrYStT2i0IjMFFvWIoHL0o
5gvVJbq4rkZSb8eQknW4TiYwDymfYocGgKlSn4TFdXUTbcUApV1B2uGAFpgguoMTWHDcUyreHBjN
wU97FyNRcg/t5tRn4AmZ+WNwvQ7QNrwt8hh0wAZfSNef3yGOlSoPVTI1WOqx6PU3Boh4m8E7t2iT
Il0ojC4JjxjWWbYEwwFFKsb+4SKf6LzgvFguHM5rlys2Te2ui2M55xHq3ZY2nVXvqz02jA6rMkWg
IOTE3blrE9WjY95UdbKeioUImcEyVCYsR7YIwQ1VFz0UGiD3x/LE7RpvmFmWiR78QEfoT2bMdimY
hbBNYYHemnzGZdDt6WrC+VPUrO0C7A4hXWKUuyOW52tq+w4OxRac74KHaY85kWZBp5ILHk0ooDm2
oYzls1GoRbtyABjWCX94TRuKGWSNx1sm6m79HuCvSYK0Agoymv05nx2Lr5WbpTfmvLNfFsHYrhi+
oADf0sYXZXnr+1BjWVEm5rjBaQsAVmRgD5lbUqL7ZHivPfZ5qFW96MmnWmwwYxgQDAvTuMCta1H9
NqqTTkYjbxkOjxKjomy2j7YCv/baNG5s97SkQwCAaJ7i4dESrup7inEf93KUCMr2E0aj+bOaKHMy
XcIE+eNOUCO/hQCba3SpgdFaUMJBTfs8BWYM7sYSFOa9TZpZI4PDyy7KhJ2R1A0j6KS6Y9WDycVF
Qqd4rwQWH75DKbGZL+FpLZnLNrCiY4/cQSVqkRPGF3npJnCjV5iuJb/CWET149A1rTqJMnbjMTBd
2b/GhAC34ueZbW/GPjBpJyIXXI0EeWv3gdGmxhmHEMgswWQ87Lzppbqp9QLrVs+IsN+2DiLdTBIN
2rKOuwGhSaoMlnfJ9VR8iwGaZtGAxo7Gbqdg032EkRVJnd3RTWXsMU8tzZaFYl3MwY9DEh8UeCN3
0bV8I89htTB2qltw29lEekhadnDIEwXQYwB1BUJLryzYzyqKTBbzvglS3HPXfNJnjHZgCHzZkxBm
gXlfByEYTD6AtPRph75Smfp5nViuKsHoYVlNsh0mugZkQEhh5EyStnGJ4lGgEmFzxUKl9TPT6An4
FCU1/RUG21rsO1aZ5NE5kI15VwL3ht8WEsu7ehg6flmU3dA+OokX5tJHstUnYtBPBwQPnouLVvuN
3TVG9OVpbVTSPmHRA7wKKB3T8gyoTfbgYChSB2uSGdzMU5AhzYb7KQezLWSybyFwPYdyix/I5CQ6
zJIEka79rge5qc0RA5jCC7uIZlJ3eE4PYFEgLwM5jNkt8Y8xXnYYZxNWtdsT+EAgvhZ38j7ZNnGF
JZoHl1FQAFpPOUEeY3QmpmV0QRrOp4u2ETO72roRWQJh5Mflh6tNAky7NQjD2S/ltPoqDR3ICbD2
EWSEZNaoDOIAN/Rrb6mM7kYEiehofw4vDoFprMxKgAtbYpsMFU+uzX2vzvWsi+Y3TBV0OCKDd3OH
eZhMnJfWT8NVpJG8lK5FS8Ij3SYWXwU6DIM9+PalzjtZJlg4p1lPmI3ivo7fVtEYellsZbM+gGmh
CyikqlDbRzywuPxjakfSHUkMv+uR1M7P10jAUMu3DvHqmGoGRterkAbaf/mZNdNVbU0vdpthEqBg
gkEkBXltwBPWWkO4Oi/02pBeu2zx6N8+KvwKTW62KGoz+Dw49B+UnqXiVu4TqPRvOltE9Im4ttTX
atnC4STQHrud32dRwLeTLN5mtRa0+QNoYgBIlslg0oDNsclkesB13u8wU7d4NOIIPS/4Tk3uNgmU
jTMfBKHCbSJnBevPxM6vXTIBv8IMoVhyq4XtAkRn1KL+MOcn44cwAKCRi8DK4zwmPgShgnHqMVYq
WgxmbVBaKjUdRTiJi1G3KMARkDyOWAClWFzOxU1UicXtcX4i1tOimMp+Ls06rVfjJnr2Xa2GU2wt
c2NOHiD9+l2KfrK35zjS+KB7U6Q9cpvmFGNoueZDDNIKD1tw8XfS+0ScdAXTzA3ovh7ZDRiKN2Ba
cwu4iqH+mbLlzZhglik8cpEDzj+1QPLUXD1A8RNiFLLxZB8aiHTxQERdDGJIEyuL5FlMJIFpYiCg
ZgH9Fmoel7SGdZWmo4QkJs4g41DmEwhSCZwYSA1Z3gBTbHWQ8gVza5MyHK/LlpbdCONSir4FLJz7
FRZhVOwNK+XVD4QFgK1JjUMV3HzR24XVTeZmROFjACV8ZWGu4gqqpPyftVqQNB0weQG+NV4yAnEb
gE25zEWGzO/4KcZXB5fWVeV0TKqfCDP27hVsxIAI1Nsx0moHmGAz8AsERXD858KsZPWadgdkzq9r
TngzmnTzFbsF7TqYnBfIMfjHxHh/Dsning79OOhuR5KXhn7j9h/zifw5G4t1sV0xdHe7uH6QQCtq
9o+5wUDN/6qtHhE8mhS1EHs8HwnQo8SSa41jWh/+eyHef5G9Fv85HQsYWLRAXAlOJMDtN1djvVz2
LhgR56khNANCbRs0XIhkju5WDcwWm1UTkAxECd6nn7/E/3hf/6X8HO/+JszTf/1X/Pt9nDBql9Xy
p3/+9dvY43//ev6af/+cX7/irxef481b/6n//Em/fA2+799/bv62vP3yjx2eiou/N5/KP3xq0y0/
vz9+w/Nn/p9+8J8+f36Xb376/Mtvbx896FuMHKp+X377+4eOH3/5LeTR2fH97z3g55/w9w+f/4S/
/Hb5pgb8t/btP/mqzze9/OU3IX9nLOKSJDyJ0Dt1tje4z58fob8T1I1hCQgJwcl+9m0NqPCt8HPl
75TBzEfwAAuFEOdoFj2anx8Kfz8z8UmCjyDeM4TK+N/+/l/eof94x/5pMP3dCI5Q/+W3s2XwPwSW
gnKGVQM0UMwTfCckv/96fXLNggldecsOYwmGdX8LrOcrlMPeYgsMiuXeju3XTJf/nepd/kxR/eUn
Q3oD1XYoAb0w/C3Rrz+5rFi88a0zO14kCom/gqQYMCn0YsyG5TEiiHzGUUk5HI11sD2selq7Ywf1
yk0d6umLssSvUDxChJgOsJG9jNKPl01EozGdazzt8rJkSYOR3cs72s0gcAyx1T5mRZRBHDtCfWfF
KSgXFBKC49uglCwQeeFLeFC4ukU/B895HL83pBxy00LsDiQkW4IKEPQ8PPge+Y9LSXY8iMglZN4k
patqHtD/Bi50XW0M5VQQYskM2xuBym+RmrVxNwDyvpWJxM8r/KrRt8b7e8/GXTs1Vw0Sqa/bCS/F
mmzhlhUrgUSybjGSQzJUt1k/zvY95gF9WoSGPFKbsLytRaKu2IAdOqx9kUZAYHso5j34P1AQadw1
5XPtwuSBQ+m4K7ZqAsE8IpYnMveApGleYG15wUoflxlUHwGkLC0Qn9gG8tbhgftVrBHSjYcRlX9Z
2SzJxzI5He2gWArSUiXkaSWbxv+FioznKHyvHjSQ7g4crG+HrIvKBtBR6x2AE1ldohrPXTpUiF1F
AKiyOGD8Zq17eotFuq52UevZ3Ry0IuNUk6taryYz0zrcraUrzTnUZhnSbRYLcIN+SICIFcPFSM16
ZRu5IFWyQMqQapJ9g0Tvy2G109M8SAFAZtJBmQNfHp8jSLHAXwUScGeL+ecCa3ky3pXAKhrkxbc9
NmdvliK3w9xnVE/JkloIBQ+ckHrKxopsz6BL4A4DZlsuCypRQ8DCE3p0bvF5bk4jN4SfLBCM7Epj
h51lS3JXcYfxmoAPZZk5B6uyEIQtJl3KgeCMjb0oLYFSWJMovqBIqJnyEUlkz8xbse22BtFqObdD
kRbrIuVZ34RY6FFM/lj0Wpz5PDZdG1Mtr/MQ4UJqZ/JSkrH6LBYxveOVqR90OyS3sD8PWPV954dd
TU31gscq0n9qU5cAPwY0CXAS2jseGfyULarCA7I2kiXznaCviPzVJ741fM0KFBIWaW2basirOPQ7
KKWifaM7/xiNW/wwhBIMrQsjiFGa/rwyYypf3+decETzlW66t0WYvGo5Vt9VjVdvR6Uar5Oua4HO
JSV/tkiOSoUx4YoxsF7f+nHRTwDcuyiNBsXf5rqZh3QSQZuHoeIs412jSDaHc/gZ6Dp8BHPcP1vW
QIi0xuIFoEMEXU/cQb0YuZh8K8FFATIJbQtAaWD9IxoU6E57A3lGOZdTnxbgZnWuY9PH+7qSUH1x
1QVhzlekgJQViLJdRSJ5EVbA1cHcbxBRIUXugCnUWigrKvUAzn0GKV6S7nJrW0Qajb7AKYJMy9Kl
feeCWw/nTw+ri2yf4WdAdSkhY3NeqsX4TgjW1ZyzuD9s83lID6G/AI1qUXFo8Pi3ULH0WNynRjZ3
AdRpdxFEAQBVEwg4sm0I3X09yvgZbylLRzj1QaXIie8KxDA+gmmqcgpQecdi1t93Yd3stklznk58
nV/AwY1QbuAY+uEI5a84zM+c+zQEVapBYbKMyj5IstlC+47da8KYH8h+3VLc5EucgQ73x2BaTqbk
Hkol2SQQNtgBx4KFeG/M22CzN4Dk3XMHUceWbbQDUVHYJJoOJEqiH/WiLctKw9i0I2EASwNg+OYa
VL65wxw7PUm/MqwshRVyB90NfXH9Nn3M5aa6vK8MjvSaQI2ULZCDbNnUVRtLS6l8eQyLAPgqGjvb
m37oSXU3Ig202lGexKcRLEx1oTuIOU8eGEYJPi7E3aXGvoaAb26CN1eotch8WcAVOSDuaa8HDQOK
w1a1pzH8ETnoHwjLoRMJaIYLR9l8BtoEMHEMemgVHUFfczFixYBkWONTQsaqdFXSXCmNNUxCaHlK
QBNkUySLa1xJ6hUBvuF1AEXWs2lUDwGgbS+3Bks2nnO8O/DK4wnaDsZ/hxkDhx6kie6GLuCyoHnA
SQ00GYINyCvmOcUwKT7GgfPH9bzn1ZQgC8VNpIW2wgj15Y2t7tGsOVVZPTSwaJPE3cjehXv8oTZD
xmP/fRhLdSqRtVmjWx2PnRLhXW3Kh+2yj5A5EQhQbdD6xrsYv/kbNJM3xlUFkrEJ8+mG8esPVBl3
N4hr1m4HXANgYYtQgjpD0pogh6L0QGhbI4s3Unoxp4YjH+Jq5L4D6M1t9Z1AdYQ3+kywZ3JdIRmE
NwUKh6LyL7DX8G84fifgFhG/KLGo/EB9YnjFo3KFzBba6B8gbxKgaXoTPC0J30oIIwWgkgjIZJJq
D+l1xrG7vzrDljsqAntTrEV0R4Rmn7GHOkMW9fbEcCO9JzwoaLYQXu/XsbuIwC9MmRyXAiqablEf
W20hdGazFgwgCwiE85sW3dd0No/jGJojAhzb7mq2VvxgQMm/traAxTmsZgsQpGshsDBNBW1tukCM
T4/bSu0MEX4hX3w48Tc8Xep7HobVimMLCvY1jQz0Svm4TMFCEE7Yiltodcc5g86QriBJwY5nQaxo
Dnaf5WvcadwE0N2uOmjeoAovbkY7fre9qvJBFWteNSGUGb0GRozBYN4ys0A2fekryh/5Fp8TJzzr
IBwpaLOfKjT35D1eibAvvNoZAA3QzEbyfY6W+HKoONCOVYSlyoox0YcZbMCVoSFwqGJ+ateY/iHb
KOkOguAy2yWRBkcaRhgSUmrE8iVRxwHhqxHwN1CI3B8Aa5XF3qB5xyPIsCx0Xq2mwd0ZG2hoQV2j
pxARciaEUL5podEyazBeGkvpdyhKcUX14TBgEOooHvoEjz3VEVD4ckOHR4oHfPil2qIYcU535Uut
BrtlgaHrLST8OsoJbC67qvZlD4mCCOOrdu39qZ7r4I+iVsAKa0aR7NwqSbKJtcvr2QoOHNHUwWsZ
8JFnaAtt3lYX4xRIoh6ybUT5h49oJ6L0UFrw1XhQbe7JgWPCwxiiMX308JYkKS4BV2Rt0/jy2oPR
eSCQost950AVpDV8ICoz8TAfFx6Jj75Aa/VKi0wmbZerGdK+eAn5nllafXdrJFMWbJjYFJKo0rbX
IxQJ0DvBjgPgDXVDWwM8Onj3YTn9ICwbFjZkAAMiOAZBkZSL7Pe0DnwK8TUMQ9uEHzaV0S2EbSWO
B1blfWwJ+CeP/MAVGmVILJrUN5LeN1MQQL01yD1ghm4nkoLikWuLOzA9oHqEkdseVVzvsLCE33El
xl/Ax5qdAh6OO2wUyZ0wSl011Qog2TedeNhCX487cNXVY4CijuvIOLx+uCmeQezjuAL3gdRqqRv/
vaBSfwM+UpG83tjqcyisoCOESMl8gSA177SyAwdso6s+G+OC6KzHdvMVS21VtgVV9Y1OHqK+UUf0
2mkA0zUU0E0GEfZq0rZ2Q5WHxruvOhBrPm1z/+iA+C3pNCB1JAdVISAbQ7wLhsplWaODgcsAKHW7
+hPFhYiht4ORynk8aUlbVSOYLh9XeIwNc3eDMnvT5y1YZXJkqlO7MuT149TOwcPoYejaBEh4aLc3
iTIaJXYuki4bkyZGw8VsHAGTyYNT2xWQTK0e9ea4iHnybSwsImXiwmMSxIOym/NS2Q5uyBC0UFpu
vAJkjxw5nQfU46UVdHwKkYy/n0CF8p1pJ3IJRWBld7BIJDorme6+Q9qS6BOYguqzFaWqUlj6MBUN
yJjtQW+B8oFzJhqfiYm7b04T+RH15Xhw3q/T0QAWfxmwGUPfghqmt4aOJdljjWW3zreAFuNg6MBa
liS8hE4K42GCJnOFV1nKGAxlQXE40BCEOh3H+V5JB3Z36XEZpqreMGAbENuZporcRQLa4stOguLZ
e0XJN8he4xRa1s8BujqRQq1TQdkQioKntg+a8sB4CT5TgWYdF3jWIAmDKOdUgzc/IcMIFxzY5fa4
NEzd6bhEGxhIetjlKJj71K5Tc1FHlBydLNmUBWPzwYUmKo1FDaYqUeyeN8NlKDeSunmENwgeoLVq
n6qN93CzhXwHSvhiABh3UY/BkkeI+kldxG81boDbOijkzvNlykRHCfYGjB9qhGsr9WJpQaduWCy2
uskr00Etax3ZA+WsL4Y5HO4dXfq73qsxX0JMjTHUpqrAj/G0uxqHsN4FUEBByg+/l18bfosEHL1H
fsnB4MEGT5Hblbp1dwNX5JmAMkZeCmnA/yj9fSgsdP51xB9ATMsdaE2/Z8N6K6pgdXnEDD+AXU6O
hUCrA+aTqLQ4oRKSJ8VcX4Zhi2QXVcttRxQMR5Uck9NmlaPZWCQFtKJy+JRaXKBGSn9NvmrvSgsH
zmKHs4TJypOoovgFfWTlh8QDNBN4gYzqgNMu1JAZtryiYjt8xza423gsRLYCPcbEW+npWw8m/BDB
ewZ0G7D2t7ivgsuuGKBiBc56ELyyTxNg3NcCalFoOIkPvqwRg36NW6xBGABq0BxDIaElVU3rJE5S
qLSXGpqlY22m7iOA6v7KhxUmS1sleIA1a0gwDUy+dXsodeAog2IYCaBUNvtQzgahqc5ixyHwdmSm
DscCayYmhbw9PzMnOdUMQQMoZUylgz01x4ykT0gex7Gz4Ff7gZiJzUINVRckX9cAF4Ul0cYOrMea
AKVcDGdsNGraQs9qYpPGQ8hfF0gMPydWRwWopqT1udQyOSY2WZMD1NK6zOKhwhCNbjb+KeEjymsg
OZfaaXfjm3UTGWRrGEwNMgveYeJbxpRC54QCXToeFhPHD3QhtofFkeBIRMC4y0uQLx7sg4blse4R
NXxR1wWW86YbbAQFS0SujJqmQ7dYTE+LrJTfA/Rc3he/yeVvERH/r5HP6/pdjXr8Wv4Mff6Clv5/
hI/SEH7Y/w4fvX6r3tQbTCHqF4T071/3N4RUkt8T7HKE8IQh7Un8Lwhp9DtnMCCQEI5hXMJnq/bf
EdIo+p3gLMSJEEcIA6McsOq/IaTsd45VKYHjMIp4DG72/wYhDQk7Q5G/QJWIx6SY2CCEAPBB/5xh
EhkvV6iL1x1sFJE98LNKeLVnY+pW0a+yRfcFniAiifM1sZtK5c/HTvjzCRSIoN5JuKmxlWk2vvQw
miU3FicLPHqDjt7jmYfnkSM+ipXi+QeCDs/C7udzsQiabrpnMNN9Dyiry0fiqRvvES7caWgekZGc
oabBWai8eAGWt3NKQaQxJZAMbBy0LgRqWD6SPsLz/G8jpQeUI7KRDeXdsJThF/rhKES/aBzM5tYk
x/k8MURtFUQ3pt1sn8MoSxmWaNiRbs8c4BXCGzGGsPNEEg7KnSC7hMFUsdEWN8XPIWaQePg/YHZ/
AWPvwwsXEExAs4jOvFQB7nyFwB62gRUWsytq41Bnw8+xKsJ2rHI8kyi6FcoGE5UMer5XP6cyHymx
Zc42dXML5TOANaBNTxwq6KuAxL7cb2CGu0MgS9eeoJAzsGKcTRUpFxSqRw+Zm4ZlH3NmtIQtjg5C
4eDByp0v59EUWoLo9n+ydx5LciPZmn4ilDkccIhtRCBkZqSWG1gmkwTg0Fo8/XzB7jvG4u0p2l3M
Zmw23VXdTGZI93N+6RI8emU2XoxYm/G2Zc5V8Kd6RWpx2cObXpL1kM53q7J3vJVvZ8kLfxsI8hA1
tyF0ZXlQWcXUvfycwJll7PsUc1N0Xfyc0Un0xWgI/MjsXsyLMW3H0mGwR0qllmsbwZxxjFyWubUY
F9vYQ6fql8Zbxn7XV1E4XAM6zP5a/dw4PBjx22KazHGNtqktrpDnAR+iaAciLYfK3IM6ssu0QMf+
QdhpXJ1YSlhCaGjoh0AVY7GXk9d1GyR+sgyiRfLP3c8FqrXiJNzOaTpAZM9lOweI5KUZxG7lSE7n
anpsqWDM9vqyqFWXlS1HDLV2oqb5KtvQnI586sDwxc/lb2iYaTfKLLFZNqI/RFnbwVctLmYsYbCV
gRuFzlFrYX1WvtlP+9gkATKIp6gFN/GBhdcz1QxHxFXVwMzZpFfQOQAUiXvrgmo8tS0lSusurI1D
ROgtro4RIL1FdP/i4U27Z9xs3xd/dk6+SvdDKeHs8WV48iFsUC8TmZd01LU3EUiAKVK25F5U80NS
WMtXHufL9XBxz6zx08bmTdNHoBFTiekkkMVSDftFRPm1r/2m2092CUom9JC/dcZS3/jaFfUGwRai
i5Cw1XJNMKz9WM/xRdUuc0pbPcMjpi5NC3Vld7RCbJBnJ5Q4zkZknno4ZWxNUW5fN5WJX32Myzkj
UCJP3ju/xDECu8+n3YwMdDAVKpFNWTOY254In40Fg/fiEtuQT2Xxhf4DgQ6SxG0U2tOLP7DN1K32
3J2J9uttziK+N5WP+RU0uVnbdl6eCpENjy3FxDGweMZZkKECS2zbugVjZOKzfey8/VDmAe1zGC80
er98X1P08mTmaXtCWhq9q1TGfrB05PrepVPismBY7HY7dIXjlv08/kTUWs8rTUTUsMLw3vPxyOrH
BLXKgQnBThDhFQiUQdEJGw5dJ/uqVNwcrWbxLagSb3mGDSm+1UM5+LjIrCnaxdw4QBBsGQy94xDY
QzSeiYwwaAiTgBFDVGbjQ0Xg9c/0A6YkTOtUATV+XjPIy7A6DvjOexyjGMNWLVFHepNatgOwGvJZ
XStRty/4Z90bpo5y7UNVveN5d4snT7eG2IyUwQH9Ar1tkJpRKuJyDXrfcmO2UBAt1g6hEh/P+AXG
X3x2fYaxTJYaPCNttn4f15u4BefgCMdWiteRX0nvRr2HGwFAa33L59i/uKNxU/rFYzn1lr027WoJ
BrsO7/PZAOOe0wtILEd3CApcd2OQ2VrfiT500fIIyXjkoV8yTvYi9YczoMDcRxQ4pte2FS5rL+LI
QVVn5UEl0fNQidL0t2GSRmjROOY2QzSZHcaxhIoXylH5JPqqQP8BTj8++fMCTKRwpYWrllc+AV62
nbtsQgq0hoDI6zXhklW1cebLnCZVjDQYuy8XwOKCBjL4EuIRM+/LQ+LBGPFSJE5QcJr5aL6S6ZR2
idjzYV4M4HCYw2kqq2SNBhRISRp0yG67Wvl7hGvJlzP59UvRN+WdMXRJTiBIsnxLbYSF7EOKaI9J
91654Vd0+XroNcrOwk7TfasyaAKiui+5nc4i7ZWHbOM2LGS/QmWT69s2XWYGhMayPuijvICRRVE9
zsAF1zhcR0Tk6ZS27HtgUz5tzf5qcKP8PDllcm958fA8ziwu6Rz5FlQ+fKfOBSFGeKDb4Tr1l/lx
WIRHUL5mx1/h2qir/eT03nd3tOd9bkXmORxjUJLSGIHsSQ2BhSrQdJQbD2h8ZSZTHN7YDNvz3u51
5d/O4KfDykDgeg0E6L/hk1V3WhKJbelkWrldft/nPhuWXrp4E7LkUQqA7jeMBmOPMVxc8LNPXWUo
iSrOTCna1HpHmOVlYB6L99IlvfUDpJhMAnsqP4D6kVRDYKYHMZFTyhlz2X8i/TDbul9nY4/ybaZz
Zz1MMrk36sI9mrUr5G6wAF4oRo83GfTOiqCdKFnXhHUAL8EFrWwcp2uEZOCWbohEsF7CZiUiNko7
A2l/R/4ZXTlDOq6dMl72Uy5Q5lU+OGJcjXC6F6vcTkclSks4645y4mg8GfEY2WvhjF1QuMnsYrtL
3PNQG803AJDoCx1+/Ba386NhcrHirYjsBMFlU26TqbKhHojrZPTAOg34a132YmuRw8EuOuezxnUt
iMTPJG43rQ+mzfoim9DDyLcgzk8T8zEDeH9XZtyWZ0vXww/Hc4uR2SCV+Y3TxbAbsR4NYDu5pPCP
6LbgR8bSZFlOp89IRv7XSKDU8IyEvkh2TmmWX7WyRHM3htJ1L2murn+0c9CWq8Q3eRkjevnmlU0G
7pcVZZhhfRuh/CEEDyWagnEOsNIsc/9YFNbwUAtktJskNYCx/La0DuXk5Ms9Hq17NEppeVRNPcwr
yx/nu9m1IAOsJb4GRcXFqGhbx/zfdHTec2V1FMiBShDjUK5ZpvmaMIgT07A08SH3Iu9YaCPZh/5o
3Qibaiy0XGMZgIH3AMdVFviCwu9Vygzy1YCZPanCjQPKN+XGxW2FFbP0ng2jCGfAM+F1Bw9dZfEx
F7hIdxy0/uOcaPurx1parSK7KW5w5tTP/QSQrYH4zaOVztlVK0s3WxPIYb5IgeTdYVY7t52Kdn42
REBieePkO5U7NvokOSEnnKuqXltEWX3jgsw2XFleSt2oYb10YfshmzqM1zgVM9RdMq3QPNf1i5mo
yiCtKXbxfRKyN66NZC6e66iPHtENAzR4DqY+wbz4MNbZpDw+ybV8XfC5rP0axf63jvrtlW3YnMYh
1iFm8g9zWpx1P8cPOpXmwZAWJ383Kcs/1mhCnL1YzGG5SuEY5m2eYUI+J+VgkZgzGq5eGTbk615C
C2INtli2OfPcgXxRs/CibVL31bYl8no69WzWj/gS4QWpO5EPicYMtZE2V3mMcPG+mdvons/+sl8G
MNxV6nHNb4ql728TxNtrhKfVifB/aysNpoIks7/bjgNYVF2At7jxtDq0GvbhBZkeliVYwhC3Y4XX
brVYApcjuVy39jiBpiKOx02cBLUTT0eR+2WAFg4peYurrx8TJNst9Mo6ztzGX1mxUud68rv7kS4P
+pZl8lrx2h6KYmpSZMFFipnE8A1nQ4xIkgTCia0UGsUw3uIOyPCojQoxQm/l7tNoDY4gDsE2rXXe
DDC4mefSDs1Fe0Z9zXJWupdkrhZD/UMyT2G2LRNf8xaq5Q3DwPgueRTORmOwNPG953hxbKtqd7bV
TO+1jOByEjO1bwhGEI8MuJywmiirLSrA+Bha5fQ9D+t5Sw15dmhMML096gb7mqXBC4+1JsFVl5VF
UzrrzIYhA/gF0yPs9ZJO0/skLzoYid5P8i6GQZ7VwCpkZS0dagkr1QFfZpxYI0Fnn3x9nasWRxhW
BFNwuw92Ee3DOM6qzRBn21HUeEDB7/MbKRiGgpCuYxNtfEy4GxuxQIGbGJqtivXGWbPkLrTfpfJd
dVxg66Xr2V8Bw+wLAZvhkg4x3c1PTdia9t7oiC/ZJhjtv4a6UYcBK8xbTpPqpo1Vs08rjvlFgmGu
FLjnrkm7MmgKhE05JiW9kjno8HqGIiphpZz23Sa04iZyB7VzzCZ+BlTMvA3W0zjdhjpz7pamK9tj
XUqgsdYPHfDSqHAC+G50Rv0YgYDiomauwToy3XiVR+JH1CX+V+Jb3oPVRk8Yu5pspbQDZ1PA2efV
4m6Bd8UO87x3nFvyXXDzFgf8qtWtO9RiUzWOQyoPtFoW0OTU3jdkxq2spncxVBdJ+013sdNtfel3
zd7tcEaxsndflNIPN+iRSlgtKdx0pcoo4pKeZvFhd6PYZLwPP4Cfl3skVR2TfeJcoQVxYGEiXDpx
OF7jbT5Frg9FkeGJmjH7DdQdOt/anoEndSIXhqNAyxOzJcla7FqdMfEOjvWyLPEXHzcIyBy4sXeS
rwwn+KENrXyTJR6vt2ZCRil1tnOjOuaq5QENZXWL+p0LlISmd2YKki44/JwHO/0QUinStUPFoF8Q
sDKrIjDtUh3SQlQPtLuJXePBw3BwbsqytXZmUrhfPUKNfSgam/iodL8UHjSg06d6Q9JtsdV5Yz00
pjmfYEXExUtRnMANxw9wQ3DMMIXGQCgtpj1hDYQGcEiO35beoS+rSM0azYHyjl1aM3SR96Wz9TAa
9YdKHW8OaIBSV3NvNXskoGaQAhzvNF7RfQX/ysekSm/x6M5nB+y/Wakxm69GJGM+oGy3fJ91i/I3
ZYJcKzv3Hme89FezrDAftIXNTpwBFFep2Egm+e+ZMTW75pLzymXyWiPaN1dLqfrr1uEQ7RDk6nWF
NDXc5aUf7ZHU7OrMS3cForWVCRYMhuxU3RPjbo2AZm6r9fRz54C329StSn94VuzDKpXLPezT8mZm
kXNflEjv8IzR7lhLe25XBWrhdaI4LkFudqrEniGjaofLxrnpiWHjCU2esZYK+ftOktq0tXrA6cjt
1NWQsZ/2rl2/kjh3cs0ZwlUoV93jHu32dd5Md3hJAY5EnHvrtEhf68wSr6HIq03WN80ZKNsM7GKW
2+rSGZa1hPcXNl6GHjVZXCsnwBCUHCvS3Ig96/fW5J4hb8a1Xbv2aVbSZJDyF+gGq0bN0Sl25CFB
hxEZwcBlvHV8wXhHqfoVB5UO+Mp4L4VRA8tHTU3KoEWIAXzLIxopQj4SMUyP6KbbLQXIgNk1zvIb
L3I9RAbaIegtM8aAE3delVaRbecuqo8LNh15mkxddQFoGtRu3L4Z2hOPyqk7g11laZ8WysQwq6bW
S007yc4l04h3dRH7yuH9b4qoC9wWwd+xnkbGkDEeN4NSijlnSd3Pqcg+EDMk66k0wQuI7fmO0zPc
cT6U9zXplIxDoXHOcCUHdjjSacXF2pt5gWAwprNeYa4AYJ/u4zJzz5XC9IUEcsDO6MesN6twVMkJ
VVxxcDHYfBeddYt9dVy38AgMZOF869izE0xGN69N6ofJfRnAjwxqlYknOTjTAjY1l4vz7MhcvSnS
WUSLXHGI+uTk1l21m9k34JoYbJFhqPlzSTLrCU2V+DE2vcE+4KvbHs+pdtTSnSsDluQ6HqqYmdqI
9/mSfauVKdvAsNppz+g9/4g9nd+mrZJ7dBd10Igc7bEgrd7uZ2SwHraB1UzsEZPUoiLJOOyiJkp1
Ap/jsbTc4fKA61WFyaX3f0dQ/f8crWBa4P3/RCvsP5r5o/gbpfDvn/m36Nr9iwxAuARXmXTBA9//
IrpGMoxO879TCpb4y/OlwwDxU3FtuYj1/00pSPcvx/KF7yNZFv7l//kfaK7VzzD4XwkF05RohdHf
WbbwfNf6TfucmuSypQRv7vRFY+sKPPDbfCnybUEG02vkdP0buFV2oJzhsijXoVypybYCQQLFvhmk
f8CM1T0wKKG8HFztP5dACq+ITt3zsgj7KVFhez1KkDMi0vVnmRjWmcDuCQNxE+2dHG0Vfjs/4U43
O/srnRaAjLbuu7OTCflouxqpTWLkxY95ruQ1jpTsUWbmiCpTyGOB2PO2ra10089DsWH+yA/R5Rpx
qpA4OZofjg1o7rOoYpR65E4kRLwBcfrYqHGwBhgYvZXWHapGN474anpybWnLJEnXg62MFB6cgtDR
M0G4FFy3SbmxCd/dMNyngeVN+QMTggthrrtzbxJW44ckvMawFDNo4RUq8uraAps+TlwaW5XHw9mW
g70dcLo9DJ3orssuWsi4dYozd1d7AaNNzs16uM+KuDsMBGsCNgpUG706s4RlZyIAhl099f4bIaUk
EBnFwC4ubWJq4UWyjIteXaRil2wZJD3d8uHnYFVWoqttScYolnMO+25xsyBsOnVsbCGfQpa+ougw
EBYd9XvrKU/HN9FN0XMHTvk6E2366Id9+N1cbHIjbI/jcoUk4RJEJhAnHHDU5e02sWLxlvuoi1Z2
rhM2xMWd3jW4qr1NQzu5LbwhvEoYU0++EU8BJI43E5ayeMkGZ6IP6JLNNimVFqENBlL5clVR5n7l
DX3+w0ReuQ8HQvFWojQV1sqyuLJy2wg4f+uHbOZ9setcrNvE/QH1X9wtcVcejcmxrpFJRZvcKLoX
JAFRACXcv7jwN8+lQImN2epeOro66WGUP4yJQTEXGl2G7i/hyjqapzsSPr7i2HtXyg2vqwZubQDi
OcnMUpt+LFDQdUy45jrsLJKKAVvU9QBsx/3kmXBq7Xzk1nRvcgKzaM18IoyTe290o+FqgET7aNp+
2c/SHsE7vfiqmav0oHQWIA8M96XREkpx0RDeIeIob8ZuJCyJS53KpVi9xVbjeAEUmfGKgTl5jqos
PRTpOL7nviNQh5KiEccX1JZkrBPeNxg7n9gsR90lk1nfYzkiFqfPhg9t1fWzmqx415S99VYNVXRY
Lio2ICNiJIhnTqxrO2cz3PBHq3PUktG5si07OlkxbvnFbaobMrRaluiqegkpvmzJGhM9yoQLkMqQ
lG41evxwELNeh7lt3kcGvjXcE7l1Iy014V39abjHYyjZYUxCT/LEPSLemDdEO5TXWNtqBgYtb8h8
bYnVQUTXwfoe28G9qOpcrZK1Q34iMtUoGYIw68zvYdqY3z1nJjfAUfU1TpcJADOvF3Ot5JAFBDJU
9aZo22Zaj44Yn5KGVJ8dRhWRrQlcSF3aQUkNzWcNRRJaJCPVll/Hm74Y1LUs3D4oGQO3fVhzDpYu
ROSmstH5rKkFJucJzWmyXVzDO3eeWS+rhqP4zQViQ2c1oUfepAB/ywp5FBGkQzay6DQJosRjQ7r4
VZdM5atlxxGGfB31d5MxFF8t0awI34tIvtsN49CqqNr4bUJfbTNYpsje3EJDtqwyiZYC0xyxFrFh
eU8mG8w5rc3xtUZOURwx0lvOCqMW+uhRqGLX5R5QZE/i0WdUTqibOlW5r32scjQxaJBuRdV711Y5
Xw7tMSTBCvVclqyNrpjgT4a533lS4EIppG+8AXqgkU/LiTy82WwnkkKwS5CDk0gEeZYw6vOY6ToO
pqmzpiCS5rysW2PUDVExHswx1GL5kOA2wITqLdAuMzrnTwHXwqrbO058SgYlu4cqFsaJmA/ycPKq
awK3jyNInDqfH0SEp2Vty7R/g1VDnJ+jgYMW6Ec7CVJQnHVKJvnFVK9CZseMDSGyLDWsJPr/I/o9
52CaXdVeqIXpR2M4xQvIfbsDU58z4kDUyOIy1dk95u7wpQeFvGZd+FHPRvOhEv/eniZBPZ2KbHc1
ZaWzxULrH3vVT++zNxBJbdM1/I7Ih8zlCH/KQbDS4mdwM7TC5uDeXwpGvdsoDY1ihaEIzCN1mxGH
rc8TaNy426V0HeGWcGcHYpDD98nQwGAk40XPwk4K9MqZ3W4qFA7jakQX9h07FJIZf5w6gp9jEcTx
qNBzD62L3MgkRIwaL3UwjIzvfcMX4bVCTvs4d056ItZOGheJKh9AwmTKebeE5GiGZmQ+YbKPr1P0
iBGKekFgUOEU+lW5A4/Zzbz8CF9kF/RpIpGBhkF9V2ZZ/UKRTG4fElejUw4xequ1RX4c9JeAVGfL
6t8MKzMJJBUtD1ANUfZVGwMZh1Otl3Nh4GohJdnMXnSR9SfOUPNDmN38MgrPOxBKDtcRuovm7MVU
QuBghgSID3f/5vPzdy2dObDBqT/uXKWMN3QF0wkkWzzlRcelN0xqFyaF/xwtk/EkKj+7A92NWkg1
NWzizsqvCQsA6i9DXlkO3e6G+BxzWPkEuD0PA6mXm4VcuXcjLXGzYqejoN2qrAeFj4Og0So1Posa
ORCQ6s/mIf8i1Jehx6jg9132kYBUVjtjGHQT6G7205VOyqbeaZmL1444hYeyEHj5Y0wQL+YY4s9t
5tG9x8YVR1t3pM2lGTRe2S4t01s/Ngkv7cILnmlHajxR2Ub+ndbx3djFBBW3mOc3zZhsYFyyT94r
CmeWyaue0RtwC0BYrWwEwPcpoHlFsgCAMx4Vky9IWhUwWlADJAXXhniudGphleppmAPcQdU/ha7L
5p9ghL+i+LeZSSJ2om6DtK27ETXiVG5F9NVrlB/ha+jgtMv9CT4Omgcm2Iiq576dnLtuTPxNhoSs
W+mmaG9he5frBfsXjhXPbu8xdVf3I85nnrMQcus0pnchAsF+knh2rrQvrIv6HHZ7FarZ3ZOgam5N
tO80yw1pEuhFECPjskth1W70jWOqkJRLr5Afi+mWz0btA5uZTivOTjNdom6ztL4SYuIVquwq2ZtT
5H3Q5mh9k9LlYUW+7p59cxp5feM53ri2G33zmGf3SDH850QkLJ/4ajj8OnlOF0tfZ7NC6m6obNnp
kXBmbtoq3eWOSbptrilz2JW69a9Cf/JOE5El/nqRbqeJN0ZgMGYpytysaK0fWeXn38NeW0cVGtHn
0smZKDdCJa9gBxAqWuIwLxnX/M9N6P9r0f7g1XX57MjLKvV/duvuSKhrPv7m8P3fP/XvxdH+C30X
FYoOBQTsRxdb6r/cuo73FxubsIQ0JcO5dVkp/0uLZv/lmiBDLI7SU6Zy+KH/WhzFX6bp0jpm2lKa
Jhq2/8nmyK/4mxANDzGJHAJjMIuoa7q/1a74MhmcFuVx0KlL0uyyzPNLLJ3p/MuLcvuvRfRXUzCr
9m+/xnNs6UrHdx3J8/rt17RUpujxgmw7djq8D2hktmS1RQzfXYpHkWCFf8knUTX+Zxfyz67uXxdi
4XsOGR4IUgTrtXlZ/n9twvWJpiD3MXQC15x8rGw5tTvkqMbI1gq4w03OOPrg9a6mC8a7R65OqE/N
T70X6DJ2ovb1kTRPC754kIFcen3052y8Jn5juTKntPpDyenP5uzfHy9vuQ105gv288sb9Utzr8Zw
OI8TnRtpWOZf4zCna+xw/GeK2HyjUVpz6LkObS9e+dWUYvnqJ298niNd7RRZuj+ivk+fCpK1jtG0
lD/++f2T//1z4jn41oRr2pbFZ5LP468PD7M/OhWUTkFPeMV1spjpBDJbWhu3HeMTGgCXZBuzKk/Z
ZfgThuBuiJAR8Zi9fTzZ7ovExnIzTzH66uogYuNuikyFfH3oIR8dOPw3RDAEK4d2c5shHfvssTnv
8rmu7v/5udi/O9QvHw0PB7wnLcv2+O+/PxcPnE2gAFZB1Wfx1awaoO9LFclmopbtODYJqfS5JVRg
lO34VThjGRLJV3BZk7Ss0Ej4xl3PlPvm2ANmB9MsrvLUUK+TmW7bVl27Dc0gMPwDCiEjusErNBy6
Mo6DJtJvlaq5A0P1CglinTtCfAs88gTMDftqBvVIm8w5s4/XV6RhLLBmjHPFShKbuI1zRAsapAll
vUdwB8EmqLdE/OU5GBFXJkm0J4Dd5boj4h9+lNPo1ORiZHiWht9tSuoE/lAc9vOL+9vH1hWWsi3E
rKZFcMffX0sYFSLu2lkFJkTMTUkgGYLuUVyRWrBzLfOHocfppr8UBiEW8+J8D/Qx/nDqrPkkf627
pmsYoR5bpUulR5ZtQEJH3PeFa66N0Kpuy7hs98PQRtMJ6+z85fej+dBXIY0w2WS8mlYaXVUL+ZZr
Zgixwmo/XXlpr7dd74g/fHB+a0lG0+l7fDMvV4JHzjRfhd+erCeqgYAiJ2hBzc5RLgmB4aW1DwxL
za0x0yFUA9StmF+Xu6b22KYrxZxOUlW1B3HxnhQaq+/NGIk/NAz/h/PVuzw8sEbHEd7vZWhZhFMs
U6MKqJJi5G7KH5S7H3BpTht3Go5/+ALxNH97zz3blxd9NdWaHOl/fxlK7gfgnk4FgNjuqyhnHKlA
JH+ojPt7u+bPF/tvv+W3b2nmEcDfXuIfcW8m3wUieNivgjEVNeO8/edn9B9OBM9H2Xa5Udmr5W+Z
KnwkdVXJWiFms+TJMvLla3Fq2MvGEvdyajl2i3L0SzzIorjFsdZs/vkB/Ifj1bdd23c9zn+bf/zt
JTVGVdUoBihXd4dnc6xtBuzF/cMtLC9/za/vnPJMBgfCMTjCpfBcFO6/nuKSI9ebM+0QHtDcV62M
aIOadzoZ7iYyWPzkBiZ0TTHU1zTO657ij5vFxI/PfeIBFBFh5/d9u+5YFe8cUoN2l6QCcOT7VlYQ
GDPbZ5VExP728aGyYf3ZS5eG2vL6u0Zf9c8v2e+fD2JGlG1zV9qmf5mrrL8/F/DLtO4dfGfsK+U6
JCkX0/MQbRanNP7w7vy3l80XJEaSJegwwIDy//bxiJdQ0nll+AF7fHQM59TYu2IZTlED02a1Yb/n
pfb/8EsZBS+X6q9vF4obzhvGJU5WtIK/v10jpKHM2QIDkKRHlaQITvCZ7/xwGl9JY8Z2b07tPUm5
B+Kn31y/0JcVUX5owBe2pRjaE6zG9Vzsds5tW1WXACyr3iUNfRq0gV0MlW+hbN/KwYRgHEs0iEil
qGqF08wgGd1xOqh0YAl1W3HrO2MFY49eMpkB2VlncOqJWVAJEaprr2TFiRpxVUkj27rTiGgzBF6w
qvyur2N/VRB+wBfofiZDgEP/kNreAylo/c3ifCAv/SqI/LgpFgQkhVLRa1sa/Y1Ra7kddYtGcNHo
Digso1DE1Tu0BYXg3zP9hubdvLiLipgWmXb4kpnfkHVhAyvlnWW/TYkkw0zkj1U13Dberud5Jjoy
v4VQywGMYwEvQeogiEGyrDqke1tVpynKYx9BZEYUgERDeMahn96akxP2KPOo6Da1zZ3b9PJ7a6Xe
dZ674OYgJxt0rFhnfXOgd24EItuE3FLv1NaPAcISipQ0ToHMeVAVLERXk+i2KvreJlSRaPdTY8X2
HVkONQ0jczBZIvDLaV8SGboDo96HziPZ6Tji7E03S//HPAKrjP1jPfTfNdPlcyKJgsSCmgcURbzk
cX1sc0jjtu9Q+svafK61tu6GlFTn1VyVOX9XZrQrf/GJ5a3vch8jawQsOKQu+YNVQwh9H9G1kXqT
syZcZLhpcF/uqAFQt93g5V9Fy9vWY0G2V2Ec/QAG83fRErZ7UXvVXZt55mtRV9nLmFg7PP9lt030
5N0SDFndGSlU+2qKRAyUJ+uZnrWByNpo6e4wiPZPlaSpD30kksg4rOhSMdKzUdXRHqOHcQ90lpx7
IMe1FlJsTOxv/GanOocU6gTpOImgtwGQjNBsDngi1Fk2oMMx795+0Xl3hy3xsxnc+VNfniGYqbFr
wuEWh8VuKantgQbw8vkGXeh1aLjtTgs9HkozLb/RJh0/EjBuAv/0CQM45IBHu87RcLNl03U1OJG/
IJqdInXn1mMMUFvSn1PN5rqk4vEH1sFpawAoHdGa5TeURHxHU/BWEM1GRgCVqRTnkH3y4tKguLej
EbR0RlAZW6gA+zZeDphMyTlvopemal8qH6kr8K7ZfGal2T1HXursaUXKd741lwF5NgQU5WN71eQN
2ZJ+4+x1Q3IznFoUKIsHZQqneEaoaFwnPCrwxZA/nBb3nLATaol6PBB4Sh2cU0Q7Aravwnb4bqno
RMypA67iE7peEJyw1knMHzCi+GGYCI8fpsHA8+l5NyEKzoD4IlRL/fzZeqq8z5rRuSEptFrxHVwQ
pCXDIcvV7VIJ666Pc94TSRgtevWxPwJljnypungb++MIqm2RU1hWV64GU0otB1xmxhqtCCN66iAx
+N+q5SQEhYWqrNs18h69VXY7c0HUCGLNWH+0fdFfDQBnZ2y62Z2ay/GasLo8MOBC0e3rHQzYWx3D
iGFVKDaoumvO1WaTDtSxTSgCz2VKUuFsTLiuRk2EnUfVde1fHN90gd2iSYHwCVntnC0M17MV1lCK
FulFwLTFxnTTG2IU+vsonE+I7rDUk+Ke6scQ2wbPuErvLDGhJp4T+SWWKSMUXzPpexh5drqVLt2J
S6E3U+PcNJJYcZoGl309WQ9mOK1VYUuA9ZBwKbff4SjpAwItP8mbP8Wm2mR2+kmfJnUPxWDvRiw4
u8YQD2VaoXWbhutCQfER561rAgOr9vVnI1NVj0X4HrGe4QelqGM767lju16aU4ckei1zi/6xNDr3
WKcISBnNdTyiUl67xOGujLoheSkBFF0pVEdbB9Sb0JLwyNhRAoHp9FRaxnBr0MC0TURRXMXUuB8h
n8p726nv4tRE3kIT1EdiN+XH0oh0Z4Zu8hwWno16106usF1cosLLMmhpfTgXQ5LtQNWWXexU8Qc1
m/qIbbdfkSCC7k3OGAGg8vYD0avrqtOsg9mM2I8gkgMCJ9BLukw2aZOK/8Xdme1GjpxZ+FXmAYYN
7sttMvdNS2q/IVRSFRncg8H96edjuWG0GxgDA8zNDGAYttsqlZRkxL+c851LPtQdun8O71Q0D43x
C6i4Va5cbVJPfuuRAYql9t5Ed/Xogi85AchdZGBeetJta9qAe45eS8xCbwSmIH5k9/0Iu1vuIHdy
FwLE3NlNKz6w0cKUsUlW6aXvvREOgW03CapjasVct8l0DzAnWY9gYO+Z7LQocrrqTJyFc2p75Zwj
i8SJhL3ck6kn4gEHknVo1OCfbTJAoRym8QX2Mf9JBf1Veul3Xcj0iZ2QHi4WYbhMBId06odfOMm2
zKkXV2woOF2I4oO1nNfU/ZBNpoNCPWBpzbHu7hxdbArllndDzpIfe4rfYhpyow25Zt4FO2L12M7C
Qb8nizfPRMsL0f5lgga9BnzF9SeJfHKWdAb22W260+2ADYHtFosWzuUMs5ut7cEUFTraME9r5E2D
LQHTbM6DfsuONjlIy6u3mBntVW7Iaj3bBQ9+1DbwQsbStQ9pTPZl6euvPpa4e5+vX8Hq0B5KAqUu
s5DfrsKKhtKIKFECb8obmUJXTHV7T9m/4POCpJnje2JO3PU49dkark966OFOPMUsa0MkYLjuPfui
4nrTx4jQfGwiTVQMNQMCQkCh7AR3INO6u7ZFtkmL6S7xjsLYAqd1k5UH8+FqW0H04jWe8VgUrX4x
26E+WnE8XsZxVN8K9m2x6iVciAGC+L2m2wBjRj348kVSHjPC8DZmwtcZkQ873y1ZowqKvm3kpBZ5
uaM1fZqB8s4FlBDgalZVblhglo916ZWHRKb9z3zAAbIC4VCfYjYaO4WqF3aPIQwSD6hJUnYrWMEc
7uue8Q+qS5f0ShuCF1dlJ4kLrI2ODx+Q+UoNBJlO0nJy6kzp1qAkzXkF1yR/qZxgfMN7Sdxeo+DY
rOokiaJNCjrKJRA5Da4AokmVyrRhbdEMsfcm/eg9llxBZBjn7y670F3gaGxHMyDTq2EoAihfsuYv
r8PTpZ5JSVPA/kV6rdTmuxHeNCUTFKQ7HPvqkvbpI7abH+hSXrvC7rYJGa3HJo7ifdfNb91s8kLP
WImw9zf7zpqrDeJeyC3LdYNSgqjjoJnlMiIC/orfjoxSKEtIgw1ynbtk6wGdBUhB/saqKSIIs8mw
jdjdp6SFbbldoRNbC2MLTHB6QqpQv5TjfOqib+Dzj/5gPiE+/TRkcvCnxemm3hITZkvBlv1BwuHf
K70EOq8X3jnv/axd55Uo1pW+LPyqeQ6uhV43a88BH13kGjJKLzepk3ynvAQOQh9NZQDOWDJjIKrN
7pqVIrZXCrDiJ0nVPiijwezuZeTED1jzbtFYWNhAyvJ9nPW5WjWDbu0ZLQ0/+5TUByggcjeNFSGf
de3tS22KF+ZLNn1DtO4ZvqJ4i+1F3Qwnd8eb7EPPaqoHNNPDvteN+L2sWLc0+DM3qHTgAcTB0Sqz
+sHNGLhgXgA83StRHzwcpi96g5mKXqW3kBQtYAu3mulZdRifkKRd8YuvKTc5m/h6ze7W5WJ1m8SG
3KAAkgw+NPA0VlhzMexsbEatm8YMijO0Gs1ZCZcQ8jxNUNcGOiJJYVdWaABegVEV+DdthBG48hga
AsmYqncadp1oMHY+hG8FvNxdsNNYb+EnnB9IWgp7Uv6+W4aO29FqddbIOpxDa4j2GfCZe63Xu83o
BdjFRlbRB6v0tYueWBEuV3wCl5wAhjvAfuUGGjaxygaYxS5CZiMs2zgVsf8Mx/9owtT5MXex2JG4
kNwwEVS32SEOoquRHgoI8zR1gfsQBKb+keA8e+wy07yYnh6t+CPjr+Uo/ICIktw61BQQZ4zMODWp
Y8KA04Jnb27bJy8LsmDdteKLgyW/Jv0wPg86Rpe1QOy5NTBpfAAMlvwMSbZPYn8+562Ir8Ycy4e+
GatjldbWoY7RhAkDJXalmfGrqLvoDgJHyQvE7GUgSeIEk1K9YhSzEFh0QY6Raq7rjeyRCPko45FV
ej1L/i4Rd0wG+5fMZjI4alNxrIJeBSu3IsMImafHOGVupn1JvXZy89b9ORiSbLs5LcWDxaP6AER/
KhMsa6Z5cDz6Y5JeEHijNy2nVSmGfCtTv9wn5ZC+KlU07zK1dQPfB4uDVSVngCcU5+kzJLeAwIMJ
xXChNWTsFAWNjR8X+lkmmDQ0V0ddjuR932MNJvfNIM5rSpp7rsl0S2gDSehcxHGYTP70ogGNetaE
liMH9Z21rGeoI7Jsr5k3PngRIOqV3xOSU/MjaKsaeN4v/qvtgvrAzbbJJh8vLIQ6dh3sLh38MbFY
E+9NFRIR7RqSjqyejdZgYKrr1Hf8Y/mVk6y56efevDOgc9HeU/Bco0brPwHWp+/EcJXNJjKcdgnT
sAc8hglyhVwiFVv/g/pfkdWwauLpkR+UEXrdjBpNVWHtuNSn3ei5xT6zMNa/FFGkfvVmmtNaMzks
j6aNxymkMWCHHaC4IyA7MnAjoAVrEDjFcLzudMclPsCYEDBuRsd564qx2Nezbz3msxVgpRFyWhV9
1QKYdGVa8bY7tb+hzxzuWjlIjoKZqPRVlIkg2RYlKMy26ilukerXm0k1k3lmvLcEDwjE3a5fpTMy
erzfI3r8S2YF6hmBCrwBDcfqID36NM0ff811gMGO3ns4ImsqfjhG3W8VVEBnSebk+NeH3joXXjG/
4oBRvzAQuxd9drRvfnT53kWDApyC3+DIVcgx8NdIA0wl01VVwBVxRhIT2Tu9fmYaFnOe92Ae172V
i4X4V9+JPtCvBCSkH7SWtIveIP0fKSFWTNc5uF8lqsZs41vDCXeHX4XDoCEmWcJc3hUbcFbwdvTG
Son3qs8XN5KobmUf+eeoceJsi5n8R46f31qiE+zWZnnCPBO16XzMMgIXkf6hLylnLX7E2Zg/jd3Y
bi29jk/kcBp3BLCheCGJFJEl8FK1ncq5RUkqzU2NobbdFGbVvFqpi3ib6+uFsMeo5YRPXBBAg4H6
c06zT/z0xmYYqnbPqxqfpN8Z9wSkaLBOs5Yg+ZFYAA1CZAuwdRynSBEil3BLjv18SQ2DxoBu+Ifp
SP/AdDU+mf34Uxn9TyJqn3VagBWGXuNgISpb+5UFc3HgCAVs0b00dRwf/aAOzoSyiZ89nE3yliox
EfEecDMUFNbIUU0PKIVtLHkQQqG0IHeS1Bu8T+zWfinTGdTX8i3w0mECDR7HxAYE5Jo94YVzL2jt
0anp00q3JntVG3DxyUQHEDZFtODzi9M0eBqymcgirGFZ2MMQuUOHcd8TSHFBEbJ1+LGitWhBj+MQ
t7pTD1HvALkIRLyc3nX+FAw7mmMjwfOyndtOI2yu2B/XzTR/+B1zOLyHhf3uNf6AisOz3hQ/+tHn
Gl4xX2wP7LiqDdMl62VxsdlagggujSbnqiGICKll0GaAFVwvgRcJ0twTEV49YkpZf0/5yLit6Ah3
qul1tZEQdEsObYT4DbJw5Xe8B5qBH4+SNl7VXFYDlkKu5DYzx53bzNqu0hVoxsaF0BN3Zn1VplZu
dbvxDpUHn2vFSWfcar8B+YNfPMDb7I8wI9PxMBvqsYia5J4gglURaCqnB+ysSxRBWkl5Did3quLQ
96tpzyfekl5i2ixd/YEnNglOEADeBs3yXlC/uLiqmzpEy2Uwmi2AUHD3HrsUgSoKVxdJs5BvveGm
p8IpipDioN6Y4K9CQXoKbINguIyDn2GY1LVpE1gJ27qS/urBQ963tfuhPzVeIL7iZuYCziEJWA5r
tEzE5XNBBPpTHHfzo6bF3gv7+oqWiLCcxV4grY0PnjfMXcz1a4zB/ouvCUTDdW7eSEQI6GcFmD67
rQ/GTBBEDaAmbIYmDZXMCOy1kRdi0oXosRuoJcEsAo1Fv6ZjGs2cKFkHiR1Tbk1YHkUgSUTXHMDI
QTVQ2mMLhD0M13oOJyXrYouAt3tsEajtc8p76HKMRwbaLlPEGPoH7UHkU3qVRHIdfVm0u6TCgzwM
jnse7VLuh8wgxUqS7eP0ih5Igc9uorQmbb26J87EejbGaFU25oeo3M8gh7fmVC55eVR8cuMmc6Fg
TLphO+UXt4ucfRwn+mNdESQoS8s/FtOQX4TKnsokINUPfNQviVr/5jW2/dRlVXRAJjtvNNnfIhPV
PDSR4XEoBn3f5U52HblJAbCVGxWn3WOkzTHAyqLYqbZxt2bBlJmBrnUBINvtHNxQ2EOrcsUy5L3z
sSTpcU4cYlSQPdF4u87mMUJk9qulW/me0H1btTaGSwxDODpItQmDhfhXFwfdrPKNbMpsR3Y4syF0
tNA/mA5sZuzQT0SnbGf2sRZhJAeDXdeGCLQvG5XpKYZXeed3bQOXLlsANhonacn8aWdHeretMl0D
TtaaPnGxd9KRtGJtBpa1cVS3BUiB56VltVxv4PWcfCB7M+GjQVpee6F1i1z8u/O1eNdpo3GYsIKt
Wh+LY6c3YaXcszm3e62mv0Mpb59Iurhj9luxOyh2VZI+VJqj/0AdN3A00Q6bQzEyzu+nEwOwZ+LP
GCvoXsjiITSFYNjXd/UBH+YpxhVLLzHm3xZUVFCvzQe2p7Nh0FWsYlFV8cowAWiy2ze5DjRykBxa
oNkRB8/EmLaqAlmQe1myyaL08E6ONmZhM9MgY1zzcFPhC/QNgvKipZ0AsT9+lBicT3By7bVV4Te0
upGI+lGtdS/OetyIzo+qKO2bK+Oy28QJQn1kuaa7hZXQ7nP8D0jjCbE6OprI3J1FztV70xta/Bnx
P/B6NjU0MiswnkhzA0M5gB9ZZVO/yXhvkVVKdzP7/hRsWVAwymjE9BBpdnSTNfA0wm6qYOf55iFw
cML60jxKx0SNV/bDMO3BfotPuHfcih4GY9TJRpU+aWJOWTkamPI+YxFxEBuOBUEN5Et0cgX9SRhn
rjG8B0GaPQSx51gH1tkYFKeO/QgL2vScO8BLF7tvOEiTmaiLlK6LuQ9dnRUC52ngonZtxGM69Nmt
a4Eshpwb5c5KZ2aaQ0Qw0soVrvdeI/38nCqSFX8HCTV20EERDqibFX0dqLgx385o30LyTox2nzpc
93hPmUaIuKdbjGrUJb7WvDEoRmZpDg0rzNY7eq7DDF/D9mDjxotmPBg6mXDoEO6s1Dyoov5MdPjx
7LnuHO73uCrvLC0+qbTVbraB0x/fcBk/OBQkF5645D2SqaQjxrmsYv3sTcY3Cu4Ogy+s6byXgu3S
JFH4Bbu+CD76uH905PhmR2rEABtRZqSzJQ8j2Y0xmcs7u2yqawB+NXQbHvRCMGwkxGUR2RjdI3d3
yQ2ZMSWD4VWAACvoVFvNHuNVPvfFz7knZAQviQope/CZJ0TlehE9k93rqExctlJgeIZbQJL3c9yR
FzAKiyF17shrioBBz7OLsrRoY4weWcF+wpBCVVGEAZRGZoMqTa6xa8+HvrLaD2GkAMYbAvVOBCHp
UI6dLKXwFayFZculW3QxR15CaCuZemkc7Ccda75Oq2Ny/hTVVc9L5yaHwKDQYn4qdI3liJO+45A0
dlPPictsdbyIymnWsGLnt8mjaytCVllMNmCOizu3Kd6GwbAegKRH8Va11vRR6yLbd1THFzto3bcJ
cwDDL9Z6lESzE1bpFOiXMdd0hMwevwb0YFq6K1Qc3VmMhr7oTelC5jS6ij4uGVTw++M3qSWesYkc
I3+mhRPgjZtdRiLqUBj6yQ5gYyaqz56LVu6brh7wCA0vrQL7T37dMwvkXW343j5nl7Tp5kaR5jWB
QHYahxl3qpEzyUqRc0U8tzAhUIzUdCY9D9oqR0n8q5zFtZZ4rgFA77qqd9ipHVscCZAm+7VCWQNy
3qxJEpwKk54e9QtMcUf8MDsTqyZ0lmFP6lLzppcBs1TXlrhSTPldZsxf16PJAzHAtUGNKoP+lmNo
hEdptNk+iwj3/h285SV+8WyOLvG9HcO5IMRBP6/LwSOnqnTjh0Rm19brqCT6WhzZlLBiMIt8PzYB
BvJG7yqJmWiYH+dRlHuEZsOSmumbez/TCSouq471AcjPt5RT8Gs2GiMsEdPccID1zIXHWpyc2ebI
QoN+32asyXpgShvOCfiYeBBokWRlHxpsWSVpXkN2Hahbjj0JfGRvqxrvVJKQK7T6RzZYCwtwPbT8
ikPN7F4yhZLaR5y/waHQ7AbfSCnjzIPr1Vx7YHB2jqJiWtGEmqB4MWgnYLnAlUg5P5T1t0qF9hMU
uxY2Xqeds6XCHWZTPKLPA7cSACStyB+8T+fZ3fPqWPcB458XOzG9jQ+4G6TOjDfUQQZtzgq/P0aL
EKYS51RpZmd0TTZlWE+tHEn88ZLPp6d223acyjvXytjzV82yCZOR8ZozXjiiz+7WdYZ7vRSW+4iP
VVwyo3K+jMDDk8AUj8siA7W27mwHBtaArydPumHNzMhaw6ruVsjZ2zeIaM7N4Hl8SGqDRykm5Gkg
jvrRQZoFJ3WJTncstU45VBlI9fZBl3rG9CSbxNrPCEAQ6OJ3HXDDVxlxtlW6xQIf34bnrSbCXtvV
wu3tw7w02CRh3lYbME1fNrrZd6f3xd1kKrlmfYjTG2HiCmAoWbx4okNTB/BA0mMVEjExnRLN54qJ
eTsYCFfS/9QG7Z2o5J9x71kXJ7DueaCYzjM9Cou8Te8TzSi6Ndj7pVOwk2K8BjOr6l1Nl9vtKg5L
aFGN6vc81pJy0WJEOhQ+gORUxM+eJAhmuXh6fV0FZNCHGr9ZJALIscveiPaOVzRfJoEMFjP2yLPa
O8LApkOpj16YZRpsgXZIkcskrYgeYoZDN54u8ZqVtfE2mBBNXY/49Biq+5as9vnOhX4bSm8JIIim
njVzbmAaiM32OZtNBlF+IRl/z4Z/SBpThsjE4p9BPPvrOtKzDQl1000Gsj6XZBNsuR3yjes16kiM
FNjgGcIa6xbjd1fcQaQt5UkjeGNtxnl+dKYYyEsbEC7OnYFbkVySrYL5fmWw0h7mJNM+M2gQL3pW
NHuug+BOOChN+CjWRutucnPsvrVAQtwaTOT3njm4eUiA9zmah/GeZzGneLab98rt0y8ryJmaE3xx
8zyzH3DKdIxvJhbFaBUIMCGtZUz594x5yBNxCcAyWWP4Y6j3rboZY6GuNrQ956r7mCrbycBy5GhD
h2M/EHspEnblxJrfw7r26RndwtgHRpJvardFjbLYHzwAe08RvJorJnVKDsNjPJObZO3A3djWsWJd
6c/5c9IUiEU0xFKzqi5apT17pfbTQsT5VNSafCThJdpq1SiW+hVjHaCXF53Eu7sJ2t+TNWb9ozb1
xKCmDwND1a0Jt+otq1x17xjW+KZFSbtJkZycrIo4bPzu3RsHypub5dYFUxKVwFBkVyuzzRMAT32X
x0lxDyAkCyOnz777PlJbiWs3bAqMayZLgWOElGpPFyiI2q7NFssU4aCA+xWfFljI9yKWi690ms2v
wtKovFSta6uciviUCockSdIs9pJ8l7VyoWfGdUcsuL2IIMrO51Ai5q2oXSY8Cx/F8rpjTQZDmLiG
8eYEZGwyuuyjgkClwnhgrCpOUGCsLdPZlD/VG7cVcRHgFnPrvvak2hQ4qNdaUvqnzmB4kZa/BiYz
7shtkZMUt6NgDhYSlo2dL030MFJpuZcu82HXj9/9JPlGj/TTZ66KI8vbisjYjt4C+1Juuqtl9TNz
AeeQs7ArBSCVYso49iaofUV/jpv4PGARGTsOHICBayKRWUwaE7CWONnwsoadYa974RmEp9Q3YCt7
tEGhRyrUfsLBFDoDSDiH/Q+et5GVld8x2CkUnHNT28+6POaWve/S6WxL5tyT4bL74Y/cK39Mt3Yb
ozyuZ0Hb2HXph1dPzVbz4vTieyK7mWy6npyS3rCaBUPvojJ2/zlXOhUiS/qNl7XxJwx5+0Kzq29n
P4bPoYR6/i3D+9/2hvwfIhBbiGhR+P33no+nz0Lk/3H9/O7+GtH255f9E0BsYfegzQIHGaAWRr36
Z0Sb+4eJMzNwXUsnoO03EuBP04dh/YGeEVWt/qfvAz3gn6YP/w8dASBfBTWY5go94v/E9PF3uavH
iHjRu5oO383Uzb/JQBsIXZ07wgAScX1vRLB3M01+FDZpXQ1IJq3NjrYa532nwND95Td1/w/x4r8Y
QazlD/+rqJEJJo1WYPI7sYAWuH+Tuo6agYrKg7lh5Nq8j1o3xnCaTGEzqnHVQhSnQEtNUrr6ZNdR
y5/bytC/yikgr6MeE/itra1Yb8zzeO0dnwtpHp1T2czjqnGEdZQN2y7RqOBiCeWvu4bzFdkcaG+4
PdBSm9p7YFbuZJe6YM8pXfeJAVwQYmLjD/TmquZ2GYw7m8WYvu5cdcFrRocmspbupJ23C0aP+wSm
2NUDEflk6FJNvNXW/NBMsXk2faU9eaShhOwQ2PlbdLe4EexLnOlYbNlZP8NCsDfSw0BtgCpfJbnb
7cxJd04BhfVuwRzRXttQAZC5aVBgANdne9uT5tljLKPWjSa64aCxl7BOMoIZs7NJAN3FgpynBtAX
EGcOvA+fzBQrzMzafGSaQFAMS8BlLKPxW1PWtJ/6VJ3buNEYtaFyesA10AP6mvR3FhWKDSQ7nynU
55IvZRg7vA1M0OjK/KG4lZZ6JXzX2ZALyy7cbE9+aZ8C/Nd75E1o9htf7FKpfbidHlz0zh5duDoj
MWg4S/ERZykAFhdvK1V0MY7XrpYzH1aWnRhrF7s8cbOd6QOrDFPpV+cSc9EhyVn5WGzSn9AupOhg
h3gtmm7GdeFrm7nj41ZGpn8SPEGIHj5qZJheMe4yLbjDSDKcA0ao2wy428XSsl1lsk1mKJkgcdGU
vzdaoj8C3hxya9rOOE9iSOqQEa5HpipT/G2t5Xz8rJUxc9b2AWsLGXaaCRoWB/ia4kG9ktbgvwKF
0C9kqfNMx84Jo7i1Ustz3saCAo4Ex4s1NcFTD6kTV33XrkH6qA1SLxYWRVCTJiXhKPEJqifPROKy
cmAg3fxYcRX2DnzzKpyYYCdrihzKdKXE8JH6nWVsa9cHq5B3eolqSQHI2iTGQAA9aIbCXVmDaffb
Qoj56mOC+lHaUfuoWyXYSi9tuX8olm8DhICfM47Omzeo4Bm1ChvTKem0j1SY41mglniyMldHc1uN
0rvaSELA9I591ayj3omGraFpcucGTsquDBpnvBozGVeHNouHH/U0smfpU9M8pw093oeP9RqYsDPR
RRA2wHvtpj/U2OT3Q5FmayiF+ZMSprMvK3lQZKbvQeT8mlsaQRhOA8Q3y/oVV179jcck3U+xIy5g
x5MDaDUUDlFNqC26kf7qBrCqdUew5O1Go312BzP4SiMrOmiVOy/mTC0s1TAkGCoLZ5/pzHbWwlDq
Qi+asLIvWVBFudzkWFCuejU7n9Hcl1vkxOKXSXmzGYBfP2Jh9m94BYxPrGLuvdHN3S5KyAmeRl89
U6IQSNyTQtiOcfGWpI58oZ+xnpFy2QeEjkv64ERMIKprKEcM04ddTYwstW6Z46GhbDOaL9rdMj6B
i4gVw6Xct5/NSlQDSLc2emvmaBexW/4VRajK9/akd/PGgOM6782B1PRVy1hpgxx2608JVlFmoaSE
p13DoiSGIQ89ZZzQdBpa0KzHtBefPGkj/Rz5VxxIVNDsewWnMRQ7Yk0S5uTIzms2/2vL6gqgTKxG
z23NNn5GWUr9adNVLMsx/xBJ3/hwNCe4JzCnP0gdl72ywJRicOsHbZ2WgwADEqHJPDFUjj4TYrk8
ZFzBcELhNhBRVrbegbghEa3RY6OwIBVNhQwuAURAb/8s07G+tk2izCNcrwDZ1fQ+seo0aR/4xZTE
SN9KjFI/GcT0BzVXyQabMnFPetexQZz6qZVrdyrKNx5+Qm6KmUCMkBiYwNplUQtorXMkg0A59Bj0
kb20inkUc/IVIijjfax7EmFahIrbItEJNnc72b5r5aBsCrLafi3sWn+TggJUl1TYomOMadkzwBmU
Cluoo+oOCVbwrVAcXXX4kenOclodsr87Q07O56jaTfFIgB3/N3GS7PcqanDPeiL7k7n5YPPSryqb
MdSEnxrsXjZnMfC9eSDpxEihKsZZWmjkcmdoKjB0c14gZEEmWWUM7eEPOh1redeax63/O8mycCtf
w6LFveMvUZdcPRFY3TQlDK4aCcPMlljMjCZ6y0dGclNKaKad5eNZLkGaIg7AWLJLbI/MsQm/yhNL
a8kdLUr0RaqDR8frUC/xnDD0nXtQB1jlgsKz7tK+xwtnM5KNYaucCYsZOE3n5IS0eSAIsQP5DwAt
LUPEXaijgyUoFJ0dmaHD7/xQVmn68qKDOpvbxtzEWKi+U9LbYzYr8DJWVRaoXw0I17v5d0Kpzr5x
yzCTSihYIkwLGzG0r1ctUvVqZ7XueJ8g4nuEhRy/GC1ZqJXJ7jJivMXsImH0RmPkhMmSn6qSOLlT
3hKqai75qvmStNovmavJ7/hVphdk9BgL1RdykqWvLNtpLv6cnIGRoV7quZA7CaNTrxjVembyBJ5o
uPbkX3nwjxm3mb/TYHGmX+3RcAlyIhnicSQ9gY651U8Js0YWUkgGq/wR6yu6kwpQCjUZ4loENxSw
X0iFnDUciTs40fgpFk6nndZ8P77Q3dKoece2Gki2zVwzLJiFbe1lOoIOrvTvgcaz9nYVSrZ1Zi4x
uZWLBRSmrP/GLYeRr+Khog6iEPpVwA24snABBOAv6buuyb4UvKmAoTD0/IUOZlLYzQqBChtH1TU/
yQ/yGYr7ov3CI0rYSvE7eKVvanJwelM/Z7+DWSRJfYS0FEtgS947Jatv0uGGQynceiEFzFRrWdGV
N9ue5ElN7dyF8JbRJ3uxw31Yd6J7bR1lvg5SJyMM4RIxXpQq7qp1WW+sdN+HzpFK3f2a68x7sOFl
vtCMkuwne5EdYx8EBGJnqq9No/TqWcaFGjfGsKBOiikI7qWq52umN6C2Ss9+ws0bkEVppox9AXIg
mCZhdDS6nPRK3x3rQ8TAgFw3BIp8eBzgNXq4HBwgQOrmZ5CZItlCu4X1gOh8ujmQGAmwU6PJQnJK
dWevj1VzxrCUqM0UV9U5YWv3qyUAhCM+NcZ++VxszlUF9Dk0XJtDTPSDg+RfDvlwVxa2m6Pk0ToW
K0Xfzxs71iZApvrol2usM3zq9TTzC0qzQOTg61EFb50pMW99g2ToCAeeGOO0N83+yNqn97eGkVF0
oN0+dj34kAUmNFIBox5dGZOdHcF8keUVeKb/xA7QfPUS3X3lpU77o4EL71QYyXieOXQyjvTMe56Y
CpenESm0hPg9sFbOxmXh5YugoWSFxnkCJK99+poUI6D82UO0p1NGbQaTLjg06Rz6bau77Ff5TILm
mExR9JrnffrSTKBFz0CnXP/gtEN8yKsGgWgjtZ+6gaoziwwyQHRulcM0DhzFlZ+kb9Zgk6IEvbp9
5dOuL3A12I/NhdUeyKWmBVG5eZptogkDJ2rPLNZB7ThRRSgfP/pm4i/B2M21x2vNHgesRELcIPmm
amKMG0jniYm1BP397/uxv6W8448HQqkzV2CrhDvQtv/mbQM3T0SAsFukXXp+YDeLKaC8SaN+s4Li
ZjolF6uXBGuKzA/cOfPDv//+fzc+Lt8edJ5vU93ptq4v//wvtvcsUiaIMg0+ZaTkSpvrEj2ryE//
/rv87mj/penk2wTm0nHqfB9Afv/6bSaFrg3TRIc0u6UnZHlMfMNCJ9vbyUwIYdbXBQHAAdxfBqOa
uTYH2DErA+PdmzFOzmHSsIq4ddE+ZoRjX5ZfGWnSunnVhnp6M00aBXa5cRl23IvtPWDoKvqHSfV/
e9Ly/w7diOdSx9z5389j7rsy/fzx11nMn1/yJ4DD/WOx9rIusAiI50PBPP3nLMb6AxOpFQBnQazm
ciX9E8BhmX84LDS9xZG74Dd4Lf4cxZjBH47NCIcvdLzFbW3+j0Yx/oK++OujyWDHZYdrMhFx+Jf9
N59zHLNZF6T97rquV/vGyLrP5eZiI2xF9xbePLY9OlJI6OunsoeV4BRlfGhGPz0FegnfC7vvi19O
znfQ6CWjWE/berxrPMLpeNKyMtmwNnMZjjjR0S6Q3sCH+HQ7+75KxZoc02nljsUJQBT7MAzwK6/C
4tgE4mohigz7WbwgIPyO7A6ejlMcM1XLHYs9Y0lkzsatrDsvnExfIKr2jOfcEZq/klmSH63ZLi8M
U+e70vCKLxQ1aCuhdvzAzpTs+X7DXR1MGkNvLUZ44trxi6lznKI5rUN76gROtSj7QDKWr7nF5Q79
PEoOUDz1d69bJB/IKn61C8UopFxQFK7BPq4sHmqssp/YkdtjakzFYWh8GASa7yM0cRDZKVXhi2XB
1t0zURj3WuaWpyoeusepUA7lSslEI4FM9zyxkSKrBKY6+pqrSkhWRLBa7bTCuzftsn9uAz3+KXPR
vAl3sB+KhcrFBDaAmyeX6Q3CLxwS4tanBYIMc3qB5CbvE8JLbsT1OQdwxd2pLSIBVckvX4Zo1DHi
6pD+FZJdHo2wkTL9ZMkirlALCSqQwjBAfQ9ef+N2LK6ocn6SYuiHgG67UHWufHOhWkNdnOqv/+Lu
TJYkR9Ij/Sp8AZQYduDq8H2Jfc0LJDIjEvtiMBi2p5/P2RyyOqtYJS3COQxvLdJZEeFwwGCmv+qn
nBl+ktAKlrUfTnBd2n2RuketrWKTtaZ5T3JAbDKaa+9yfwzfHPYeZ+pJnZMNyBor11J+OoXAd1F0
16hCnro3c20bN4TJkJCI6bg/WlfLXYvTGdseQgqV0uOxEk4MDA4LF72QVYQDzDyYCCUXOftfcXcy
rTc75zcLMwwflVE1x9JVar3Ete8SrtWcS5IZpEOFzRGYnlkx0/Ca4iZMF7ULMRs/o4qYt9hEOBk4
jXylbHm+KecwXicCh+xsyWGdwHiObH9goGnyBXGAssJLNeI5WqVNSzw1jRl91gwKSsP7CUEuuLmq
jxtpyXDr9XKK0saaDj0PM9qB/5w4ZBDCwiW/mvnBVs2d/xQyxdu2ZQUDOcU75SlqYyOXzmZcxom5
yTuwiRKL3napDSOaZo1Ta6a4ydON2DgLSkhCAcyFE9YMWZH5QJmL6lDBl6QkYFdhUed8w14iRslb
u3kQub238uep3S1UVmIYX3U5heEDrpgRYoqbzjuOS5ii3IkSBy2K+5ZTIroVQ/sCDqMD438Lid7b
WWDQTmhFwXuRkWeiqLoe7ondjQ/oZu9Er76TMNq4izqr2v+RM+G/W4DX7Vujc66erZjF5/oTqy6w
o9Ecy6hdHjjlPgRmhg27JD8pOWI/JmHWs0st6lWckaaZsuqTM+QNvagT8xNCNqb26JP1Wv2aYiJc
CfaJYPU9ces3OYLrXJsnkSf9sVG2s9F963/1QRFvKTe2L53GvpJiJdjEvJQfgR5wVSfHYvEIJ3wI
BJYadI8t9/HVwzWPWJCXdnpNqjg4MIRON2WBCdISfnOcODtFPti83YBD5FA0LrYa1B8PkSBZdjBT
l7sgWdxt4pOZie2E4TVHbhLvfNtz4aaRu3DONQ1M8UUoQUrHIHHaWTs7S7uMGWEIf29zmrf5181M
0xhNDBXnzSPFYPHrXNNaMhC+PKN1DEdO/vWxLsdgnxLe+D66dQ8UnzkeJm5BKJeuCrKAjPHLUXpg
Xq3Rfsax7VtXs2O7KepJk35z0uAGMw0VqGkW2FsyT7h9Y2pJISI9k6uSm3bOdkZJqpILsS+dxl/z
wnDfhhrCzbVIk+6EOM6jdMhqwHMzdNSF8/Zbl1TLpgLRERH/7LdNk1Oh2ZV4r3ILiIWN/oJXS/P8
97MLx5Win752xZ0CVlsIzcg7CSPqUwa2vv5Z5y6xUDuFHmo7p3zBVuCQtKmRXk5uw7sbFLbTP6aG
l60rPX4WgV3sx+Yatae+LiXLkduEu4qc7js2c12UKSC9HFuXnc2wHAGFFdwFgRdNMSx2jabDXJz4
9+A/5xgzcZLwA1Af2Mm1OcvGKokrKG2DR/e6Wui1FoCFFT7cXS8UR2Maz7/RWOY+CK8cTvz0qAwG
kLbJe1+w6pfZE6OhGxqGNxBfUYnKpNqo3hAMDfCnp5MCDAtT8UjZm3Pwc09GMZ/8Fe3Xfld2Pq4z
GRQH3hK4M+P2EaMoDE2JgzUyhwFEZZXW7RvzSCzw3tzf+tXcnhrD77+q0DFW3LnX1+Cc8aVW9Va5
XoinUoUPystAKEx64wn9Bt/zJs6rkx7hLppVcmm61OI1W9Y04NQwRkOZNVSM5Syq9MNSgSSvZavq
bFPdVU0WTM2UyBYDhl1DULrDcLkiHUta0CgqhFfs/d01fzIF7dlygoTcbv5lqjl0t1SfcBVLhcRs
J6M8t8GXP9m0WPtzTGVKAekqdq2T23dBvRvGrPcoYBj7j4XX0Fe+CAwNkyjvTMoHB3yG8HjXpMCX
J2q++6cCGpgB5LWo8GYRR72fB/h/c4u0gpsMxxWURUJeTFteWHoIaxN72SmJajBa87gTVm2uF2I3
wIBxRVOT6z0aRTrRGjQv1c5LYOiv7VQ94THkJS2D28Bw8ZBVgfGCe5TobsMWJRHtV9lO01NbUfBj
KB9SqFPy9rbtKrwPHEbKmJiamv5ZbHo3UBS3nibk0dv6jXbeZ+CnNBbVhX1PrqjZ1iHEG1574aWO
K7Dxsyj9t9zFwt6wrUjc4keeOju7gYugslOf+XvIwhonNc0p1yQsvNkr23GTUOtSMuNocpe8lpB7
Kh3u6HN7KET6gxfay9gNpEwdsNT0TRN5kNvEdHAj5i337ryYvHfZhcUpPY+ev85xlFxa5VyH7hVe
2NmRNzGp4dKNkxSkpq+udnF9g3cJ/aqVlIwYKm/XOUy8J5bf4DwvSmeUBBsOLviwPpgmu04nRV0v
MkKRylgjS9h7uSiBP4LhBIfm5WqQd+9MSCBulX86CRvYanL0SfNFR7LUFy9X4KJTCLPKJXyKsoM1
t6WZKLayay+lOe1JmYuo6YyPfPba/SzL8gzSiFf01Vzb+023wh8wQcxK3bMaY/OO7bc8BqhO+7YZ
6UKI8fYbE1ZuyGcvQ8z6Zw0ZhstiNqgh7PvgoQN/cRvGJmWlefMRlDV/b9i1ENGw6hOGOkiaSLDd
92/S6z6oGHTXmdU7K0IxBDOKHKOGaby6WRW81dVobDLMuM+1A07HI0LH15HRcMal+5qMuNqwo/Tu
qTNPIoDZwqXSDmePJ4ty30tJpHXw9tRcelzUKjnHiUEVTMBLirLCtd3X+rVNe3l2swAHTtaYYIwl
anjnSeOa4MVzPRaK1KrsuHcIEKRzFUeU8Rlbj1RgtLiOu2sHHT/Xcyrv6UkjAEJw8cHuWvvGY8p8
YA82PjRWWb92Ce5Hmx7Pa1Pq/AAiQayGrC8/m8qkUxuuy8+wbePdRKgYhy876NbPnTOsVXgaUNKr
jwz964zbGHOcOQbWqSGE+Jgk7PLw8sjsRVEvxlLb4i/UMfnDUohdYlfihkjZ9fCfkLNJlTrEC8Yf
QUL3W+0sJm1KvrUejbH6dKQOb4ygdV9m06QCokfJ9Gyt3kMlk4eCkQMTnsk6jgEO5FVuwk8aZ3xw
LSeBDU8MHkh1fbnW6b3Kne3SuSkbNqVedBrTMaSm8ca38fJ5o6xvHNWrUyVcfwN894sZEqntBZ88
4fuZrdtkx9ti8YJ3c0IGS0jePIyLpzZTb8pTonKP/afn7sFxud84skoU3yT8anvKe0MOgAemiM2t
l2TZzWCm2d51qCHsSVccG1wGvDWccDvVjGWw1d8Rt643mjH1BhnNPGaG6eJ9CvMba+luK5Fa2DBd
tRr8vjoGS4HBu6U4oPdN++yOXfGTDyo3Mab0UwHBtluBEGLoUM4/oXL86CtMgYFAem9po1+b3UQ6
PTQh0A4Yu6gIi0/wY24GcslSmuHFaudiDTp7iCDMZa9UOs3rcSnfG5ySER1//qWFSlC5S76tRTVH
jaXG0/WQz4C7/pIjWMSgIrfThzOAfBSsdpb5S5pahr3yJ7DGKc/cuhw8nEJX2LfWnUl1cFNE0rLq
ZxJohJYbMbwkAq+xIcVjjtVsi58LqO7OLGRxxDlxn4/e2k9GFpeZLbkQW+pV55s5XuT2CkBc2fN0
mzvqO7cnHPoJZAj23WXtzp1aM73xOXN7zq5bTFgS+AOo57G5UUscUn1H6z2EwvclFTcJ6+eGIgXA
IjLIto00aJFpDWvDOS/eUziCCuvApRhaAoEiVXJPEJbsiptXGORVfjSHtl5J0A+3epmdnVp8KmZc
YBC+DYGB3WhyzCZtjmDGWdrTggkt+fBYxasltF4ti82TE0QOwKXVUDZlEjWMbCI2vvu0OSP4k+tJ
hvFcsRSSlDGm4VG5ef0OSoqHx07N+EcXEw+EEeSTOSOmzLhRDPl91ZnGw+S4VV8dOmcgcNWnAg8I
X/wNdKL6Ju9z8xtvwI7uFUqKFnRYYOyFJOaZgeaNmFO+kc+PXyxTY6oYOLcw4mR2viLjiduyK8yd
h+9hR2+i99DVU3EEfq0P0F7cB3tynJ0erO6Hx/yK9ohUZ+9NE/Y/pgqOO8gsHkamUHsuTXiKpckY
mz9yjxtiXg3ATKOsUf2aH+C8cZYeXwadVY/ETR2yuhYcYLNu6GwU3a3Nd3pvVRZ/DFONl8Qav1p8
LhtOQtkxFYN5O5v8Lz3FYeTY9oBu4ErICbVh3vK2NTeMomA1xWkFCcg4GzmZwYLWyK3PxoKJh8Sj
R/0aHWRUB7BNz3lsAVz7jz6cRMZpFgku+sEuAie/1S1BJBKXFWtIsj3YtOIYdjbKdN88oal/dO14
YSZoYC/MPovCyQ++7C7V0NmRmCcJwmZ6VRx+6NtaQXmcLzqcvzWyNo5ZTozt38W8/2nd8/8jhxky
X/iXiubtZ6bSj39SNP/xn/yHu8z/jYVMOA4U8QD50kG3/IeiGZi/OcjozlVMD0FueVi//i9SGEUT
hBkd9r4ggoqo+Z+Spun/FpiW6fHfmAilthv+K5ImstovkiarcmAGticQ3JFbr8Tj34v6IIUle1ys
Ui0zTxK0lYuBgTS4uKQ+VgpgcuFWg5jitnQxdFllFZ9ND5ZeTInvqchzDvQTJd/rwSbiRJ6H/Y5l
ES4ggjf63Q6CTHeZTA7AK6a0dA2w3yItkI3dsQ5n+QZrplxrcnKHzC7paCpyEB7V0G8GoPZ7DjL1
bYYg3K9k0g8hc1AHIami0pjKbrzGiHxOR+OUFZTOKZsyogbYfdQm1rZxGYlUyxWcGB6yKpyML0bY
HXl8psLfmT3xXIkxuBBjyY40oTARYgDfnHkze69KBBBxTVZnlvrWp0mgy7qBXYqtk/WQ1/kLJpz3
cRHZJeuyp7hbqDlOqoGoBjtEz2Pw7VgyfYi73ru6pcuLyHJrNw2G2ggfE08Gy+AwzAY93YM49EZX
bskwLZuQS7cx6VCLIDBh/a/TkYXQ6mELB3D7pvJEA2SG76X4tBLsR/paIRwHbn6oTYx6BC7mbzAg
vXPqQv/g/Gtgbc08etyZT9n2sWgyDtc0L0JHV7rFu9SUbnAy8Du1THgNh6NoaVIc0E5jTkVh6gfP
ZrKIO29W00NIX2lIg2pmISnmibwtOGICT6gs9dH46SgPBOD0CcarRQcvuKjbJsDrSlQFJzECVO63
J7wXJU43LClsK30HhWFpk/BODYllR17PGGxbM1U/MoynrgTFDqUpDiQSq8YOtfUcZaOXF/lNEiqL
3I+RfzMGbW1jRUCNrlhiYk05lA8yCYPntlfuxu2D6VyoarjtTb/kq4Q8Ma+cKbgmODhHPQYmscZV
ldnWq3ZH76VpTapXW7Z39yFtK7ceXqxq7XZxs9euX+45u4NXHPUwvzLpS75LN8vvFWeKjU2qWW7y
jN39eeQjDVtKvRvcPmUXR7XnZQ+pr4N97xdi7xXJtL2mjks0BYyPsvWbS2mV/TYZHrHNYLcYISYZ
6UszInEynh9u2N/KgwlV8X3ypb5zCZJgykCoCiiu7SeTQcDMkUBPy31BSd4FVx+XzOiaCCFQgt1x
bQx7RFd4qgE878auI2+IotUzJu542Wx0mHdLZNB/CkNNjF9+Hr/3UJbOubTryyjD6ZC0I9nxnG0J
ttPKOTfgZI41FDG8BpYZ3+ZKGR0hxrg+6cyArQRbLMOYJzL/vs5K9WJSYtBHE+2rF3xy3RvTcDzq
ZtfizfGDxju5LX7xAwcGpQ+wKD0gB4MdzN+A6GT2oyKavFZu3XyW4Ug3Y2TiDG3PHPnmEPFY6sx8
BWs3saPOfdekTGgI5AZKQCF+2F4ck/loJD2Q7kyxLSfIIlyN2qcng86rjNemCdiQtIG5dnVPtYM1
OdUxbTJgnAIvZLT0LtDiTLNMk79msLLxXV2+4gQddzrsDJe4lfeiZTieTbtXjB1F/Vwy08HWzoaN
LVc5iU/fz/2dov710l0xkAPxze3Q5zFE5Xmxbxl7zN9rFZvvJfHFyO+uNGueIlZYomMB5qCnMbNM
RahlcfFtlAxYPpOhb+4Xx4u/ckPN+8LXy2c3ThS/W4IfTCGwmWxKZj3TbkpsVz1xbLjuFH0V4HhM
m2B6IA1OUbyv6HvY+pJ/ekhy21z3NUYKpkZ0J+9jayriq7pXlZeaelrrUOmrm+waXdUrs0iWpxyv
UsVWkn4EEpyek65V4FylbLdOhihQYXGZXBBEnZ/Y29ZMseoveOlXNPrimQqbJRIhB3twN7elqspz
F3AWIT05TbDG8OjSQ8vzOqr2iC5E1EuTAwVqNFUYd7vxGXhZghc5xGS1ELX7pjs+ToRh9bpLGycq
t3wtOaEZRrBspV9hKa5Kjq77IqnHKkL+nn8IB37caijm8HsqjWvcKafAZtX66UJiVhLO25GpsK0N
BxqaHZzMpaGS9ofyQfm+spBccz89xZ6dZswQdBLyBmvqDK1cdLS5pGNzQOB2DmNrOeMFPXfc267H
U8CQ5dTMZbYf4zAIVwARQDU2LJNiTPsHf9L9VpWd+JD98uAMfmAzwIj1oyDjjn3SUIZY93l3zU3V
g6+IqBXeB6QXwamDCcNrp13NthW/TbIvqIlNN1p6pDUUedqFNRslX8wjQSx6CJ5dsx8fewTYYt1g
t3vEKB+eJM/wajIs58FU0nk1VFidWLCdo3INwAF5lyBnzZclLPFVaw8pLXCLM4zNo9XzwGJXLJfP
qmwwE2n72hJDis5zbzLYjUZU8VUmK4myS2ipw7exc0rH/snGadYMR2B83tswSJ/dlAotfroIToVZ
ecmOqhf7OZ9y1jtfeH1LUy+duJuukv2t4WvQyMZgha9tGVZ7kyA61ElHSHvvGtBfo9iIQeJ6Kfu1
VVV1hbtWCJ82RCka7G4VZSj9JhhU+U5BubjtcjosV5WtwVUhtdfsIUIYNcIv9bsksXWrreUafooX
O0oSVz2iTONvwZJHWlArP+PknrDQiArSVVpaVIjS5Vrd8qnlMU4p3Nl7rRinqEi1+lJlSlFylYyA
umK8p/6+ma8IFUYqPpFdXDMqSkXKgu0tpqGivK/Giz+JdoH+08PDTlyz/TQDyy0ivx6ao0opwomc
Uf4gAFDucXP7PzQBMUhiEzg67FGGCwPeZXDQNigotPWJ5B2lsDu7Ih9ewVTg1IVVkF8Gs3kORlLr
iJUZYzSfSMQJPSvf5NWQa6I59adwLHr9xrh7W+qmOXSy4DuHvaHBMrS44FNKN1cxgUzWFNpqSdEG
FJHTPyTv6NkkK2DEvUGrq50Tzs+lpFBKFx3zOHoyzG3iWteyvMqCe1uYebIxAqrRDGTsZ43L8kvT
csAjPYxls2n01VSXLTW3Hp5euV5o7JOsyprxmFRQmdBHkOBjK6+iAR7nywC9YYWq1u06RmArVKOW
tPS8bJY53bEhxXtcMDjs8rwGGeC1uAMXVIpiogXPDuBKjNAFNkJRb78mmqBA64L2cUAQRLz3WU+Y
SlpXV1pMB0PZnhuq/55kHFAo1cfV2jadibokrywj1Qn5PemuOYglTW0OvYCBYhw/RbO8p7H3NcDT
RFSjzUFRNk4r24zrbeXMAQqjxkOMGFzhhi2ydNnN+L/mjYGU8MYQchKvqWyMijCF7d7RXx4clowC
HoZD9ETtk74tTUL9GnO5Duvie8vMknZuFgiimA1uSi9IjQHUCBBmehPw1/EOOEzM/h8AlY8vcT+R
kB7J5FESzS6TiNhpuAYlgFbk6YzKVgUkQuoaGCD9ZeNTgFuQXmRglDvbL6rvvskmwcoKIJSgHIyv
zjGY/EDY52dPQXfPCiSsSAubJHZRNOpOtGN4hv6VGGvLt8O7Iq+7R6xVbrEjcVG2KyzQ8puXkc1C
OMiZI7BBm9+DYGp/kPbj6aBLW4YnHjw2huCqm4/Q0+rJNeFDace27qrJVM+BHRTtxm41E3fsgTPv
WazP4BaNcIfFEhpvV48ArFKhPx0qpLL9Nf518myYRCy1PjJP3o0B+Wws68M6Z/C0IgOU7suyovOc
YUTyhtLpRdSZQIAqdckX2JPo78H3GOZHGCh9NL0xuYxW1ZSrGYc+mb0+YT9QLVbH5sCOcR4C/0ca
mtV5jkHzIC3NsMgWiszDXVo71ReLRP6Rj6N/KQOR22t0g3rDNQNPQ6iX+HJvpsWaLHgcY9NvXsjj
DSceVtgY2WhEQ2ubR5OathXTPmeVunrcsKpCA/YNiyZGP4wBVhAgwa+/zMkzQdrwMwnbawyI7Mh3
Mnv5uWsJIq38jETJalCd+d3WGTxQwagxMwqanWfOjUxJ2g2j/lMH2Z1xPXX0IHlKmBBLfdf4Xm5F
g0HQOFTwAldtk2MowRjjskgCnRHE7wLtfsuKdPk+lVc8eguy8TJDY//eWuCL4fYmj7oyizcrrsRj
Niac/3zeITcDOve4s8xa0d3mWz16WuDScUXrYB0xFOpORPrdzVSNQM0EKZ2ATUFdP87w4ixmqMt8
H/pmEDV4coe1xsx0mhPq2iPgW+WLSu10Py1sLmCBlsu1y1mln4SX2Cw2cbCR5JN3Ney5BFhBnZ6S
PtR3nhmnh5Iv4Cl0h/KR9UKeE5uPwc4I/OtQ4PHoR1648zIPTwQKjjA0OFGZ5bufs9pOoZM8grp+
/p2h6+6PsbFfCfw06DIAwm9FOi7EdXVNtP3OJhjYXFhMpsuu6Mz8vh2XntyJx6QOZ9ExW0p/Z9ZT
uv7rX3p1Xv3emYWrgyysTfSC7hvLtH9pGLBAoyyxX0y7MU3KM7uM/i6Jx2ZtizzFpYonlCMZ/oCR
foO//s1IMX/4zcgmJkl4xw9D55e6pNZ1R7+s1LJjhmSz1fGdYTU1nnHqZrtgdBrG9ef/E5Htf525
0CaYg7fvvzcXvn6p/t9WX3XyUf5ej/uP/+4felwofhOeg9wmfJ+zze/SnoH7GxFQfIduaP573vO/
HIaW/5tlC58EJhRWyycA+J96nGViMRSmdW2bwaDoO/+SxfCPNxMaIY5INoIYGj3vF4Ohf3XXlTQi
7bpUF1spcvwOnH7XFEoEjErmw+8uz588qub1sfjnxyZwAHMQVOWK0BH8y82bW7gsQp5iZiQq2SVW
kX85tgMC1GSdxWs0rqt4weyr+Ve8QuaBAwnOMv2ydHEZjYNlPxeAB4e/eZrNP6iSCKVWgNVYXJO0
rv+LKhniYHbIfgS70Sq/9eCQ1uaIVdFf3D1z12MYLoT6qV3exlk5rdP54nZa/IvVOd41C2y6lhAk
wsjf/vI3FIH04inXwa7NJibphYJ8ZmbN019/BX/yjTt8VJduq5Csb3j9/3+3Wvpc5Dxd8gBLgEuJ
9Ajz2ufox96J3JIa/+bCcp/++n0zk+LTOD4GVm6kf/5tCDymmPIg3IU1PocpYLyDhc/6m9/CQ/nr
b6GhjtQydnHuYeuXu8qKC1OObuzvUIz5GJSlQc/WD0OV/fiXLx6dep7pc+hxcaP+8otcY+GKXm/f
GCMmaJL855gttNvY9R2mxb9p5PmTb4o00lVxJ9wjXPHLL5u00zS+cuh/REjHRYRckQ5WsYb1VDLJ
9/Z//dmsP77SgNYgzdv0N3msU798V5kZOAv6CHN2g4BJNzQhgINYPJT4XA5NxYasraW3TfvR2i9N
fnWJVPF3r2Q4OdaTfMiLoNvBYBrWREDheAiK1SPPDsq16y7LXW+1VUtveh3KA1G9jDl/BVG0axfC
RwiO6J/9Yq7ZmpFWErl333Eu/se46Md/2/z3J8/5VUDFUC1Yi/9wP44IySPuCLpA6tQ65K4RHObB
FZE/uM/GXG/bPFaMBZOfvg1AiTJh62lMnOBvLvWf3a8hKzcjFV8wQfjlSgPbdWo3LsNdWWrnQDXB
TS08/IEi9aK//lL/+JvYFPH+sDgZuFzrX35T2l5jo3lI3xoaUzTpgFN8U31De7E2f/2buDP/eMNe
iQEADGirtKm1/GVpkZVpG76l/J0T0otYDEa271jx7yzhTQ+ewY1gyf4pKaYKmnvPBL8PBPY2TKUk
dJpp3IegcXczxntyy9r1HjVM3Q93kMF+9Bh/QATV82Ooeufc90NzKlJQlHWH4QQgKmabbUk8O5La
hG9T+fogwhlTaup427Cr5x28d7nuOnCettuFJv9QcMx0k8aNd2MPFCcBRX7R5G6pXDFpw1Wp8vBF
TdYa1Su7jUWVf+ATqA7OEI4bUcJPx7KGqW6Q/qGQvf+WoV/eEinMMFs5KjJigcWIRpVjIKz4YuJS
CIve3pRATq8Wvo7QvUkwbtLtk0P/zJul6/YDSmewSlJZs42fJSo+xOoNOgoSRViX+0z0+aMhWnkb
iCqQ2IVaMMgU70AJp/f9rZ2G+ALuKX5JwyUDLieDH96oJorYhP1eGPlrXVohXdZEm+H9Mn1mvHvj
V+laimxvc9LdQyjCq9cxIHkwzQDLJej94FpVoW4XImerpKd5Qcmu2PFxkCAGRsuknwGfXWE9RDmz
SQBaLudzqEO+TNznV5aSFZMG0MhHkKHH4YstE9dktGnywLPIDEWbN7KPAR+4tqUPALsU5u16eCEX
Qdy6clvlrUhThi9s22YoC3XYPwccXDGjC4haknFi57nOWQ5etWmkICKVJUEbR3Lh1b/CtIG7Kkf5
1JS0BNneSsJuWwd835YauHzMyshte8W45ry4sAgNZrZx2HC/p61FXwcpjXc7lXjeA1Gkt0MiMVMB
2+b3BFqQGWTxoMmkc+bOI6A3hi+jcjls2fRGrwZo2j+km/MZ/Njljg8BLDyWuK7VGnEWWhtbnGPF
4bE0Hf/nktgzkAWaq5K16EG+7wKrBTqdF3o+W0Ulj8g+XrPOStrYsO0S1I0n9O6FDQ5jd6v67tku
bDQoMTgenU4eOmKziAagwYdYUNAOjjlbQSwOd01jLF0EnalaB3V8wzAn2bt2w8Rzqk3+3nTsbIzx
QY+buLI86roATyxnJllbPZjymNIawAmxrh7temRwmM3biZPlkyXCaZNl0E0Vf9ue9nkYdLIP9xxk
K77fqVon3sT9US6gLSBdaEYAWHdfGL34J3uWX42JaSjTXcb+VMpvYRxSjIFHSx4Mk/Ypz+D8zWgW
n6C5uOPOwA+8lmXB1RdBcQk0UFvi6ekhrbuAz4pF2VZZ9YHRKL9BhBn3gd3Fn2AL3XhVoEfcDzkY
kJKv+BEml9gDbis34wxtxJh4C7MV7X6Qc+nvqcqY9+FoVLtO0UsgoW5vA2FTmA7xAfF2vkyL6Zww
uOQQ/Jkad4gXq6E9giAITqoJJCnnhYoEpZIgivP4OZkH5yQ7M7mlGsE6dV0ffmSBZ2OrdPtNiXwL
mTVGhbxORvaWcBvs3322mVxM9OgNWHQKIi5ey+a4slyO7O3wFgQ4/YJGUKrmooGOWut9Fy/1hSYz
6BmtMy5rZgQAqLC4AD02yjxy0ETXE/n4le0uN8qW9JPk/vJoSV9d2qXIvk8ZK64wrDziNZ/tpCwm
pqnNeKDvMr620iQrXSzhsyedZTN1s7GG4bxc6MZ+0xzmd4268lvrWEWJdxeX1YMQBQ3gaeUdRm0X
jBdyzMbDsCthxm4b2xu/oCeghhZtgfEm0Ib5NoXSvjiluoxxSvac4UI0jWKOLGc2qRawUbMQCWmx
Kv1i7ZbNuG0c7ALKxNGdm0Solq4bHmLV1tm2Yx6FHw2ecl4bPyfk1Wr03Sc2SctO41WEHMyj7Jli
Z6LoXSHj5gV+MlGi7mznlAH4ptFGDH46JM/6w2yaLkr55HZXsAAlDdjvflqR9l6n2eJsMOQP8OxH
+0aOOn6oBRZNP05AaAXOxWmQscLAgL9pe9N2HLX8FodEeACINpE3L3dYf4JtPoLsJJs1em+1n2Ic
KJOZ8RlWcQThBNatUxsj26q5bp/Zl033FqC/PXSaeMf8lVwvi81NVgkKaKQRPqZ83veOcAH1VVNJ
R0HpVVhc1SJzUuilxvvvyyYWzJW7YthQl9ZAuA8X/67Ef1Tytlq61wEc3nfLQOUDRBd2mkEeXAsc
3RWClVp+zlbGvAhrAFl0/VGBWsRnhTrIsFxtc6dzIgzNwPxmRumNsxYsPlghhdwtObAWyw6Ld6oe
5dGiiIVC24WGvXkEZQLXjNgNBkLTC3iMx+4E5mKiwcN5GSyAFFhRn+2S+bnNS/7OMxoCOkucQ0vH
gUXQ2Ru5cwtFHtd35KPliUc/wyPX0G6xgrwgQNbhuJ1m5eyB6OmDBtTBKq9rvLguN8WAJ3CHWdbb
saRAqCDmvWLIVp5pv7Lu9NV0V4u0xpyIT0RCx4+NOQdKxGoxqbD5yQuJBHk9lvvFE8Nzgj8H4Onk
jl9diXsWnyGz6ry7hguWEIxb6WL4NoIG2AlNVGOmfjaWRUgFK/KjbYZy24n5DvMIXrbFJYAc2hNT
UtMYXvBPJj/dpaBhjO/mVgazoDRFQqGD/PmwuCWU1Cr+7EKpb8hkJduSPq6jR9sqfrJcF/tpEChe
eQPTDrztpq/EvYT1Gyk7tbbEK8hYxNSi0eeS1EfYu2RSJktsTVv3q8nKly20u+LkgFcoV32lszGa
Cui/mqjzD2uyytMVaNlv654rEnp5uYvr0Dw4DIoBKHinwtFvM2UhF+gyN1PZqE+3ajUoCbtdXz2U
JAitG23DywljpT5spny7SsjhULnzrmiMlxoVt1hp/B8bWcf1sSHLsUnbKcHr4VXPUKb6m9AHaSB4
Ce4n6PY1QIhnh56CVQ2PlPq2ofuU9bjw5mZTgKGuoaXs/3B3Jj2SM+e1/iuC9vzAMUgClheZzLGm
rOoae0PU0M2ZDAYZnH79fdjSheW2LdmAcRd3oYXwdXV1ZZExvOec5+hkjKTN2gydLyF1BweYaTQl
QaakfqCyjYI4JAF+BhnDZUrVi5xJ/zeGvk7todzCGt81NCqhDjHdhy4QqWYKMtAMy2EI6dQoSVR0
DGtv7AVdeGVc33OwB1qb5HE0L3igNjDLCVxN9TOVBziD/Xo3YD6oRXbUo9WfSo1rBia4fXQaPyHv
hJIUYHA89pm3HEr6F3To77vGo7VNzMRDKA8JzmEz5TiQyAw45eMwGVXU6sKKuEJFa2HngaM8tREJ
vBeR5vEhHcIMYjNQKlV5n33rxa9+hTglCZyaI9XIS74ce9k+zX0XbLphPveGfg5ye7ik2F75aN/C
nnYcJzVorWqebae4Ie76LRnYoUAC3tFF/yMpfqBgDJjBSchBEHrEr4mRqpVn6fnXmWfdGDYQBzpZ
u+tSGdeKJwhlJkSIGZ3gs5n8fJ/YFTibZFsHcjg4VP69LM4Xo7hyH9gtfYcYkbYlsM+N9kB9B1WX
PeoG0bPvauIXwTMVIvyvfS9k/H1qoPQy4XZtr7/CnKK2ulTYjqv0KbXDI26bR0qF3mq7PcmeIk/K
7W4dUfBvt4dmI+Qw7rD1YEvNCfvbhs4j12N+kbY2lOax3cPCfMh5q07UDn0wdjgJqnaNgB4epI5N
3w7kefI0PjIyHu7qMPHuZul3P3p8UwzNvFMRG9U5pLVkP8SEnqox/iioQ9sKrvuPfeuCheGSzytr
eOIzXSy5rzp3S8jJ26vQLM9zUZo0sYzpepQS7c51YJqk9FlBFqZeMLBwwED2usEWR6yunjirSGyq
q4mfriOuCN2YFdzqDc4w/MC5nRcsBZRj41xE/2j4fXNvRbc0/G9ASe9cZ8y2wlbfB1BaXc85vxac
PnHgkWuIWfMlBWqtEz5gi7ihR+uF6oJbcrTuho4svSW9YNKDXqpTmi6STb9+MntsAQpMs02rxGtu
4ey2fGTBrPnwDfdFlERDFsWePcuOX5oqniWuuwugh+p5Yhi6mUmKHCnmto7uQs2JBHaEMNvl79mg
KSZwsd1qBiJnvzahTfqtEdGuw9nWV99rSw8HVwh+Ush2AJmGO88iF5BWDlUZTql/+oCW7rJm4nQn
nHI/m2azN8KJWBKcsJo7yz7n/nOG2sjhSDRbz1YX1XPB8GTQvqbS8A41pWIHRizfWp00+xiB2RuS
24Dj4V3X0nY6sXbs3DAWN01oQ6vDaZ4dMku1t4sNPUhlU7E3BZfjYMVYFTmerAAqpJ0pc0fVCvi7
UUyPtGlwdaklZ0k1mpgH/eZz4oc600kHjnbiV4rLWh7t1NAH9lsTKHVqnhJaMM9Ve8RklMNda+wb
k0jNLul0Tm9O4D5TaCqeg8n7EU8WbAW7Hg5p6ZgvWOpoILBy45uUg/oYebYvpL7EzZwhl8LFMg6y
T4fDVE0paa6wu/Uwh+1cxjjwMbB/mm1GVdHIaZ6GK6vzn0gObQ2dQBQ1rYzHsGPGty2djpCJTqUG
8l5SG2iWb3PLUTFh4vVJWKkmXWPNsH45CvVckQ9h7lFkCUGJVKGpj6KtPeBUFH9I1c9vOOgjLkxg
bXl992Zn6dNK2tuNuTdGqkqmS0YRD6fFQp5pihuiuhP3KYOo7VDxGyfIFR7twYNEyiylwGQNbNju
sht3UuqUw6Cpw3Hah7zo3KUqdUXmZsD/pzhXYrW7CUfNAbcuiZwWFh1AC5KdXKBW68kWB8jGwLMI
W+w0muRh8WyiicUYnLF5xMxcmjZyMk7zXMC+jZ3tfC/q3NqKqScV6kC7KIjD0Mx3004pPJRs+eI6
rh7CscVmTthVo5xqskCFGq7wlDzZtvfCtwUjrMJTClZgB/eo2XR4cLaU6Xogw7sMY2er0lvbNJgN
1apzdpU2mQVVhsXUMRO0JRIWx8gh91ClAblz6XNfdKKsiEdQvgw52zSmBCqBaoKtbdpwt5pzUd8z
q6ifpDGGWxWm8j0vUuchgyZ0wf/i7NJ5JZeJJVOXwg4/2rIKH5jH4Xs3HNA8LsXhI8XS2z70sQkA
MsDRWatfTr6dCKfiNEw1I9E2FruWbqeDgctgK7ug3jh0Ip7ndAaX6anG3+D2HKFQL9/HzjWPCfn1
17RRE41CuWLCIT78qck5HIS4uhwMcx1y5l3pQMYtQEJdC9qwyPY6+YnH7z7ESUUbXp20Ryx16XUy
1PluaZrsyh6Ao5CwZKJ6VU4aNpqrneF+zk33a8hHyh6MpZgJTfpOsHXE4r+ii2ImBLA/eTtFY9rP
hofMp11kzuV1mvTz41KBrUbVx1S5I7jRu5ELv/h1FJ7eGfPITW/pl0csqe5BDiW740zxBarJt1xo
1sxQFZ9V3Kb7PLDWRMCU7MxadFs4Ed5TXNRXRT/cBpWlziWgYYhb7B28q+VyU6sq3OWYzfgpCKjq
TVq3hHdw0z7zjdQTmaDmFYyDc2c11S22o2Kf19K/9lIqA0prTFnmgr5+k410zr1X2YAu/GaOIALE
R8uLh6exnZdvRTy0jxkBW7IPobkbDfhSJhWF1PbmTNm7UpZHS4aT4ltnmpawGOca0GjWRBwgZBab
MsDGEkJ0T/w1iOc3dGXQFQgvvdcxXr+EWfrc4l+kthceo681dELRduXeiEf5LorQ9tbfSfHos/7c
6irQPxSFatUm5jJ50HzUwTX7d1rsM1s9xF7H6lU8iCCkwHlIqfJlfrmRsCZuRhKbbkJ9L5McklHx
IMinAGQIW3+TxSOh95iFFx1hb3ijomdBtgd/SCKZgaPUlKyFhtFFVJx4cjOEbXHjJRTAFW337Ldk
Nwj+OADQADi/C65Sx3AI7K1Scb8bQ9Bx9ADqB66UMe9/RWcCkezd1Er+VbDSxpndz/b0hE+jMA+M
Pr4g2bsn0JALiOLxWc+Y70mmHpjU4nINYgLhdg34kiQDFejEicqM0vG6x11O7WaL2Sl7EKQTd80w
nGPXhK7P02JFUJ8qfESxvvG73P6YGvqPoiqvKosz+OwfsCANgPNN2V+5vtIH319NhNCvgi9MJuFB
z7Z8Yfwh7+ug6x+SMehfMQHkd3zy3IsZ3e2tQfl3nOXGLS0uwb7i7YvMwf7Rp4k6hos13XlgAfDS
h2X8wQyWEz7zcnlVO0kPBI41j1Qjpk1/r4vagDqVtDLfFtgH+594BK0J+EW8EDgaMdYfKg830KZz
ZPjEXqo9er5LplneTH6RCwdJgBMxNonLvDKRVIMef3vjV5RVF/lTIWiat9Kgve4SemNic1Vc4sz4
Pku5htGhHFCjzMo/dg8eocpDJS1z7eP2+au7kPFFx0TP833cuSFnWRrXp9Yu72TBMp2CB0Tpmba1
Ahgn3eEuLssIUCp5aSffcQOiVETJn3pRT3U/hU819aFsu8mc+5uk7qrIt5ZXklgvRJOBlPW4bqAJ
RPSPQgKXVEY3c5adk4aZEILOKSkz47kbjSwKgSSuY3ciVinBKGLaUYW1kVw/t6428fJjQE3YvqMV
ksFLCq+EEyye30yBTdubPbvipukCYO4eOE7wBQF2dMjBemVRpnrZoKoYt2Al5mZvYv3C+uOH6TfH
d7wrDn3NCT5ds+uzVH4Tw0xdpd8L6jigd6NSM/CgzXTRdn/pnNolB+874tFMJO0fRcIlEnuPxCkS
u+psODaBtpng1L4IqGdtE8aa5uiLV36uZd8DnVmFCsiKzjL0znpjKS+xmTQMbpbW+YJmwqHXkAYR
xrC27C2TRfkUYDaj7mFYR8gFhqyfrihsjkJBYFBcWpdsb8xLXryp8F/7OfWvUaTWJIDlPyB8+idh
Qx01vSSRkfAMmtMTw4Xr15dd+DaQGeUgY1T1yWSHM3m2TZIci2BoBxCPdysfGgizGL2tH5h0nSfN
K/wcm7n8Wfg1Od0+7Ci1b00biaHNyYy0oVt8tXQ8wbabJ+ArXkYvBPbPqEiJrwQIFd9nzDB3nszL
j9Kn8TLOk+ROT437qg2HpEenk+o9p9H2LMnCDZt6pD4ceAsXpu1UkVkIqfai3MYLJJEj13rvZGIf
R9UPoGtoErwUZsw0Imi75AIHldluCnsojbNnswv7n01tN8+ISPELefnmzeDd3xkdn3zOx1mcBCfJ
41xny0s8N+lrndi8mmD0+zdbGeKdKbD7vezmDuMaIM/YIR7kdhzhF2fwCfm71lkarsuW0uQ7UIXT
T3vBkGkwt9nWJL02IIxB5cyw2p8Nr0pPzmTON2ocw7fcsout6dOtac5BdhaMmQU6Rg+PuFHx+8KQ
hRegKdu3AFzEeeGszaF6KUG+cADcUELTpaQ/vEc2r/rHUOvmQjW0eUBsIAoLWhj7Pv1P8C+M7/Tq
EktCh8cSyDIfDVZSHgaIobf4OHoopKgSO6eR1QW5jGDFlDDv8rKSQ0ltVxIC/kgpQTGXAB/gtZZb
18bQa/djeXLHea1dBMpE95X8AiyLMNhYvUOrNAmaZQNCqnykLtHEa0490A0LRiAjN+M3RxZYNQeu
yRNePLvlFk2mLAeekJVrdgL31qeF6fGegfV4ocOz/eYNfvPDazVpArMuzgu1wD9D1wtu4l7K6wRI
Fm0iGC9/EsegA8Au1jw6MaO3tfPyNVeq8zEH+4oyv6wFgziPrgvnpXbEkUc1jOjdcR87r7WofaSx
nRRz3JkPhurd54Ty1686Uc8Wzb8ghTmR4I1cKLIsE7hTjtcWl0WP83vVhbRTKmanmvMUSEGf0fty
7HrGeh5xomrPNYAPWcuBA4Yh5GKe87R1qwjyBqApNcXZ7Tz1dGx4qK6sEUkd7J0k7a/SnP0rKphX
7Mel5dHBt08kyA7YbOyuQIiWAXG8oXUnZKta27empoR4JRfMW0/4ybtWMqblXHWvLkSoPAJ1S7as
Us1Dyi8q2LtB5z4Rc1czYYXW/+JohEktXFMOVHMQeCh/hR/kryAEijEQJJ7mvDvAGVwng7/SE35Y
i+/6V6ZCcuS/SmJnfCKuxc4WEr5IFoOpvVFb4Tnx5w+l8L6hHI/Thqs17wlnJH4CxAQLO2vTsuUy
x57Qcfy3pIRdpZIxZmTZA2QVM1YRy7oG4A7uT/0Kjji/QiQ+E2x7k3kKwcPhPzxaUEbpvpldq97J
xMFVqy2/6XdumjE666z8M+7c8uSTzrC3ZdKT6fFNMyOcEbefavZndl0CmJsB6Wa+ouil3JqgF17h
ZbJ95AmXt4pi+OKoysL5ysvevJqVW3PBXea196qiEq0YxLbM+5leDEQgHsn6NCYaocxHTLsIQPgU
pLia3aSLu88ll+TZpW2oF/IhVTQOnCaaVP50BlLLHhn/c47b6jIujkEZpMttjfi5uplnbURotdzx
Zxjhgp4PA7XvwN2mSSNuzfIn6SCHeDGtpZc08O5KdN+DnbTJY1pVsK7szpiOOXDOYY9un1KR7b57
8BgeDJG7nwZ0mo1Vr0Auq/nSnpM/kS4ozeMyNiHDX7d9pYusvjaSxrotZWM8JFCi/4kRY7U//Hs7
WmhionTYuFe8nrvaJ/7ODJUW5lrh1AbrnR7xlBvzxRcN7YO9BIeDNmveDZaRP5nDwFb6jw0T7n9m
l8CCggqKpRrjzW/+nsU2BCiFKTjMIunvQiHVcVAdKoKJbO+MZODpimdrbYhAfI0LW4rSutrLobBo
Mu8+C9lRPRJUDDupQqAiCYGpnoSzHznGozfb1qVOILZv7Er4JEvAIRyVcJvz6ObLTd9lNKQOSBUe
s0EHp1a51WMBvh5cBbSZEuQ5Tc32oZoKis5xB0WCEs+NVtSUmKNHiy+XA2+crQtcjs+8btyt4Q/9
kQAgJq+mhnDFZQyr1ERi6B9/dPZ/tBGuxtc1juzYTAf935wmFY8SH5/LaR0PJfcG8+K609wA2CTU
b2FZGme8GVQFsSvNer4CGTzvw5KSCB6mFgNTRMVN6G8rgmDBRldil4cwA82GUqdmMq4mU3PfLcnp
ZU6eH0EK+P/EmLMaSX9/9EIPQQvIqoWfIVidc3/36GXsJXIIVXgwlaRGtQ6HhUrvZUqvFqN/gMMr
ooHNeYuVPj1bpql/oHjpkyLMe8QAHHkWLb92N5qMPfBt/OMP+D/a9kLMmSLgufRD/Km/fb4JMzxh
AUY4FBaDKqTIJLw241r9k29j/V42IrDshS6OR14Blnbrt+8jEYzdLpbhAflzprTY9jGyj0pH01SK
D5sLPGtkISl7i+so1oN4AAbTTTTLtcUVnp3wrpwDvPOal0V65KCAJNGRXMSLsXMz85F8Z/f8jz8a
6/fPhvXatDzPxDrpBsx+frNptiXpJdw91DZ2VNKRaqg9Sn0YDuZxQV8g15DnsLhr6Jx8KxemZ+g/
JpC0Mj3PBHYizAzzl5eH0/Wvf9f/Ngnh/zuTNmuny/LwX5u0H97z965P3+u/t2j/7av+BoEN/rB9
gafzF97A8XlVMV70f/mzCP9wmTDZwjNxfWIY5Fn4GzHBMf/AxxwSiCSL/cvx9m8ObecPDuXAFGCk
m4Flet7/hJjAhvDbSoHXn7ABL2PI0way/rd9ogFYbZCXZu5Tiao8GPHUxTcUc+J6QT4WpzoAgLkh
MsjeEearjNQKe6mjCtjabadCFJbKTgLmgwV7gzM516Kl7ATZUbLm+yPzwu0CRZCztq5sfR1W0177
uUPzT+uP/WFWDgfKgbvLjmyhgVybufjk1KgUEbNanFJ8e2rH3lTJg5jz4m3JpgkHtbPO+wLkYsUw
oRrotazj5HoKBvHhkKrbJRzXIBSEwWVhnblpDYpaKo652xAc7E6iNT4Mtmw/B2bD73M9ldWTWcbi
o+K2wTufgMuebb1CA2if5hrjdgnsVz9/YSbXtxtumNxGJaM17I9DNX3rWEUP2ewp+9okzP5G2W4c
yWWe3tAhphEXqylvM8C2ZlQhPAwbUfcLdXwQnM2o7A2HHhcYBCWnN/owN4OyGCAkNcNaQDUtYz5L
hwwcLSd5N+uAYGHWzOt4p0CXwQOi1K1wqfMNeiuvCcqkNF+4IVyUrnO4kg/VoKkaobvQuQqGuasP
HUNvZuBWrbbuyuHSusekY/e0rlzjmHHlxpzomGuhQ3w4vSbymrvyAs/U/Uota3oKtYfBQ8MbwqFL
wuosiyVvNo4cp12MIeK56mpucAsB+G3laR8VeW5JdZmL9p5ThJLntpVFwtQzpEMMob95sAQjwR3/
gul5GPvyUqPx3BcW2b19POPsSrO+OzjmlLzmybRG4W0v84MoqzVdkgHx8Bfdo+acaaa0DLqBaXza
ayOd7aPhDvm71w2k+8KmSJwrCx2dTJ5ae5Fma8BaxcL82LUDOcE4EDMTEDdvB6B6HVO1fvbhdGD4
7J61ICeNCjtOb7nog+s8C0OMOCEzwd1AaEnywM4kRLnqUKliqax2DmPVKDz3I4zCXd9WSRGZjYFy
l4f6GlHXvod4GTwVeUe2Eaw8DfWMr6ptiEh5iXNwBQ9TQn27DjvnmLXCuVjp0l9hlyDIWXY1RQEY
KWtUYF1c+b6BJ89qKKKXvelHVg0gcK+0w+03nhnDmpODhO7V4y6sG/EWguUPNpWV4WtttMFQBpxa
ODKmt8u9aG11Qsnv8z2QRr03G1PTwbkYDtSrsU8eOCjhsGvTPHw1x6x9QUIKPsQQuFf+OHBrp1gX
axwlJlu3CV70kAXltoFXv5l7y333vQzcKnaORnCHGaleDKdS37X1ggpdaO2e1eCisi0lnDtOkVK/
ek3afaR5wly8hKlWHhTrQL63i0U7R6xtMxVGwuQ7x+ZAJzV+S2LrwOtHrCrZapVL6aMathSdyJR6
c01ZAAP6bm0FhDw0L9yfIhu3Rb8NAwJpG+JqvOZwoWYsnuj8Cm12Cd8b18jeCyZjmOXCtPyCkYmU
GibOdc0bzl3R7NJPJURz6/vSO0ymuWCY1ci9duy4n0pX+V0w+8K9mhaRqdsENNd3Y6kd1DWsvZaJ
PZ4i2OSJJwojXBXyVFI01uzZTOY3XJrlLcNhc4RCAXabUEJiHzyrr8MVmfKZK5AIftK1DLNnZhXp
RD5O55YG99Zbg7hOSrF8Y7HxqkdALPF7kBvBLYbVmm/gt+rcJbJ4zWYHHHfQBz5qZ1kZL6056Vu8
lOZPPcJDpolDMsxs+xYxiPf72qQg/oupSgiMsM1s5jwWq+OzOxk5PbhmxXwf0DhTcrdWvGYjuQRc
DzXUgRvlz/3RjxvvMYitkgroUZNIBwgXuV3XU3SfN+mV42Xfk96iiIsaog2Of/2OEiW/6XFwOaxi
HfYmj75slrOKbGULNIArB4SKtcJiR6fH8E6wnTlKRsfoJSwMG1cuKSAI0b138jl6vfY4O+QORS3Y
WdJpavyMvZt9M90KCR25M3tuO7Gsim5QMrIOnVMx2TS0F+6CbmaPpvUF99W/w6jsfDeMobrYOOv2
Tjvp5zLBdnOpUqDb/OMT0G6ON9bf87KajoAoJocbksy+BIyBbZqpJtgZC3yS7UAVgP+YcD/+OfmZ
DbmlqtrvHr5CdKOuU+k6r9RbrNVNj7OL+k18uX61owac2I3HSLUFpxxftBoWc4dgkQxR0PusWq5h
iZdOCJeNu4iP5gJEzq5CZmcUnH0rQn+6wnFnHxM9pI9NhRNGWsGARSHw0ER7/cbUkXIfhpYGA3YX
091mfQ8xtZR+DSdROXd4uR8QC6cII8xLg5xIzQ94zDQnV9pkXnyVOXjdsKq5X1OaM4VPw4CKDFwG
/SAR1OYMlRjcX9z6P7wp++gT1zhYGXanPk64nGoQvzk2+8l96QsAdbtGshIT2u1CYBGNOzonl5y0
swURmsvT6MYAHDyj4T7pGMID1l3OzAETWAfLfgLMMW2mNPhqmpa+UNvqreeUedWykSZeJsrqymC6
JVdef8VQkdBwB446blpW/Yq+a67dPge5HZoreyM3djZN7DwroHr1RPuDzwvRMd3IcuouSnOX0tjw
UHi0r3qIZ3SYhQiaQWb/DNbpbhnQbTwtc/dhtA5q7SLcjHYh4Bkb14vFLbME6CrhWFtQl7kMbExV
F+J6zhvDeGJkVNJLOg5Zsw1gD9SR3WaU5rYr7WhX8cAkUSWJq68eDMfaDSqZTjIzsI1aKzqh5FYG
YcDSDpFtmHyncHG6H0Eb4wMT5cizg1ZwqhgkOltWhMHfMzZeu4xKir0WFPmbcZFc63obNb63dPpR
yc45e0phV4vhT3xIuxccVMJm/m7afp9HM3iVEAd/gLKtgU34B+BzFZBWCrzFKSFIfKhmDzGm4FO+
sVRgU+KD20hgvRFn2n/Rg+wmYEIr7O6ZQxTzhIJk12fXzupVU6p0LisvoJXaDmi0YVOabhMVEnYv
Q2Ui8CHcWkhhVn6nfStNN47w+kgKI10iq8AUcw2yrjp5ygpAfbDY4Z9V6+4HOYhB28RgZQNQbLnx
Sl7T7UT5Q1R5pbgfyfc9O8TkfaLbWXMKDN9/RTLX3P2hcmMLl0kTBUCmVucEf+U1PO05u1MUy99M
eafoP2CY/e6JsL23ZSVwFisfOpktelx6w0KcotI2z8ngkRMvMP6Y+6HLIwUvcu0Ey8aNwcH03ku8
8Yp5tN1t45Q2qw3LuPdM1dbCGtmkswQJVBftLkhpdH5B6Gp+2Kqys4eCtD9/ZFxPR3kqFwmVvC/f
OSjED/MwQYcKpMSYijliZpxuhWCniyqj+YZEiz1tWKDnHqJz2j8XsWuB/WGPvtPNHF/hqhh2vALq
R6U962EsBhzXiOLlfbpMxpPdksiwh8k72EMY/sByYD7N1EBeBZ5nvM0mFZRbzKLL/djk+o31l+OC
2/b0EVVBh05cr0SWsTKDk1kn80uTzcz7NXvMC3Udssdw4NIRn5RmTisj/GIU1NCh1y1xwERwUjbh
ZJtwynEUwgtQuGIBKwmfYAIKYeqcss4WJdFWQKHwVtjdkOfTdj7EQMWz89KL4srT7kwozbWYmWZ5
iYFLh2X4c2Au/tkpQK7bctS1veu4Sz2TE03TLZSZSVkHE0yTseXpTd0zPDmEJsfIZb738PbjOIPw
GBrvDYIBjWt2GTRRuJSg09I6XyByLAPXnQhKXhO8ttNoBQ9ew7nkEPKkSReoh+X5jBX0u1ej4syJ
yPfjWm7YT6W/S2y3MQ4Tlcsnh/eJB3OBVnOdgqKBU+O4g3OLz5UDK45PCAGB92iy3yw0FM3xfRFy
JriQuKG/kx0hpJq0dOkmOKS0IJS7Kkj0DrO1KRycfANKz6aEq4cvtCaH0d6kS8PxSDaZpkrEQnK7
7XOnjs+eRTPrXYC/G4ZZFsfjMe/AKlNJV9+DIGsNYHecSR5naKXLIWxnz9lTJptmJxDsWf4KDVhV
R7hnKAKyCObue7XM5nuIW0swdccn/H0t0ok3/pRYPockkjEJv/cRehmSescxU01ttrVs1Lc0Smbb
/O6IAYQClrlRb9uY7GmceXN4zfbdjscisPTZnXGg7GyPhubGtItDDy2FrolYTN/Suq+q05yJ3KTk
STrYgF2d5DeN648+BU4Ws39ka4oMqVAzoj4ZxWEG7xSfHTy8AIRg4LVr1sGPzzVT8BY1obcZUbEz
VMXOMETZvU2rwCTbaa5uSoeJHCQ+YHpQTkA7yDMa1RweMWitdAWv8tNnNinRndyprznmmON4PeBs
hSOU0YtbPSFnuPkH6uvQ3CfE7KJaSNR1kMvMZc1ODJe8DVEOOdy5GzX30o86fhw3aphMLUcrAWt2
lRoQlXdBTP4crrLf731bUem1BMq4AivzFlJTxokcM+YlJZXxWbmx/I5gCWAXPtgl75KHfGhNHamM
oDfLNzCWVe7MD8UkJGiaWLdXNtyggifKiH8uGWe9E7ZMbkaMGIge9WU6f86JcpxTN1pgmQtz6M5t
O+hvBPwEfhXcT1wv5+o0OK3h0m5IkV1CZi+qw664SibeWE4tMc0ccTB7+MiMZPjo/EATfzADkwI6
oYhEzVyFSdV1CowHnuTkuaPhj99HsDKkSxhDdzPGTPuGQh28Mnw1ZlnqXUxcnnlDnTDJ2MnaYitZ
GWe1/0VvoSKW09rdUwfrhtcrl+q9MkR9MjqG6qXw42tflrQb9tViiU2ZeKqMlspz7nDgOw+w9d1D
JskZ5pDolw/H4uMQo1gzVlP/14I4N0xMvr7xYf2NS3eSZj29J52ZPGPe7l9m4JX5wUIdPg+O5Z8I
Qs20AQX4lJNiwP1bqCog9Up78qoIefSe1m1ulLeh1pD/Fieowr3BD/bcJkV4FYgFAWwq1j6yGsxm
G9FDSu2XikUb9V4GJmnJcnOIRh3ErNhtKP6aLv1/Nt1cv9FngxKcoXB2//ovf/vG0Xv//u/+z46T
aj/fY7GaH350uuz/9V/+Gi5e/+R/9z/+6cevv+Vxlj/+8uf3ryqro6zrVfbZ//0IclUQ0aP+68Hl
U9+/qz9d1PvXjy79T77yb7xX9w/IgIzQiaMzTmfn/r/TS9//gz4De9UYbNz/wYpa/bfpJZMmgeqA
gEKTscMXdY3u07/82Xb+YM7JRN5hMm+x9/yP+BK/s1ks3GvEFUnlc0IEk/LbsLyv0WqV9oaDzPvw
26jVfFc39GpsnTBTH0a4MMY3Q3Lif/dBXf6q4P2p1tWlyeq++8ufae76XV8BVktQ34KQwQ8OY+O3
76w7EKSTR4hMuPjwMuV48h3QMVfQbLBcHNuSjohtxq7wWsqc2eaE86DYBn7paPCYoykOZilx1HTK
Kd9iVk98OhgmUQXnpN8GinXd7PCCb4sKzOtxtNc5HUMGA1lz7JngyCaYP5yx3Tj9rOoDnhr/reKa
+j43dvhcmXmV7hhRDvczN24ZFcQrr7K0xKBNZhVD2GDZ+rWGzrBHQeJCWFVXLnGTw5js53FhsVrq
D3Cb27QH8LM0VhN1xGgwR1rXgOzye6ao/guVye3BiQ14R1i76m2K7EPRUCLiJ2MoM6yjidGcZuCz
W8IxP/wGYhVzgH085PapxzEPWi+9BKn298NE+A5ZDxO1VT9nGR7DUeKMtEb728CJmRGbTUtWW2+9
nKaQsmrwnsA2uCPfjfeT+5ztmCRtRs0Xqtbb1xKLpbEW2KJ95hRi2+9gvMmIhS5lzF3UpSXRMkcd
6rjcM6bG3LsqkJj/D0JQFNB5S8kfwlxrw2K9Qzdqr00t+9MS46KKWWExhOmKjY1+Mgsb+Jb9gaV6
zPwdPTEOCYa4P/Reok82Ru29mzneyaWhfiX3tTsLuZWihW4VY1N7u9DGTlKpto9FnGts9gmQzqpg
5k5zS6RAYh+WUUFe51zGmQRzDAEOw/2S1pActct+4RvCuF3oSzpZGBIe5qXsiqgGNxglnc4wi6wO
mJV95+RcQ9IqidzAd8O195MK49Fxu3cGUkVDnRI73mp9w8ug3eCGq4j1UQ929dX7eOu4TkqPuEM6
6gcsg9d4I6lyGMGh3uY29IWeqtPEdI0zPmN5TpeqealIzvJZ5wpOl7n0pBeVB9piiwuFejgyCULA
1RfNpcKWv/JxvXV4jbU/sgmb0lNQLGtLqQMKiUj7YQINXB0KIw2+VZ6hcIPhEotaUS/2zjOsnnS4
L4IbUznc9bn8Dfc2gMO9m6RzcsZ2xpiiNVv/reuDmcsos8Pb1nea/8PemfRGjqzd+RexQQaHIDde
5DwoJWUqS0NtCFWpxHkMTsFf74f1XcPXhj/A3hgw4Lto3Ea3uqQUGfEO5zwnxlho0M+Mvnmk25/K
RYBZEP1ZiSO7+7BmDOhHB+J+nXvVtoyFIUAkiFb8ZUtga2YNmARr8F1FNbwGTNfQGeL3esm8SSx4
Tqcdt76LHvOkx876UzUoZD27sF4zfN/9viss5xvjZRjsQLLhqLJVY5sUNto1br7XjTv6P+KOFalp
lCYCJDo6twxZBeade4//ES98A6mpNolj5382DOdE3vqZYS/fX6F2+Ww8hY7+8qLslyriB4uSqTYN
Z4cu1V4Vg8gPQxzYT55DQF/j0Ih2ONpA72UPQZdkK4CM9Lgm+RYFe+RDWjePpTerZ4R2XyRPE/VX
tdAJuzw6mMCRL6WU2Q5HZbCTuqh3USERc4RGt59IvT/38yS23ThVv2avHXaaKubR1Cnxc4UOx4dQ
ZdN3UYSUS5TgyTnAIhfzAPtM1+dSY/dptWv9kpDiT7no8zNi8qdJYlNbUWx39sYCb+b9aSq95HMg
zybUo8RlpibjvSMhibNfATG23B+gxZDXlEN/DWzLbFZxEvpL5TGg3pr/1HbD+UEV6yxFergJhJaX
wXbWrpPB1ITEHW3HIkqY6cTFs4G6FouM3QPEhBh9wyia2fcBD3yHii7rjllEGHNnFP0jilCVbXEU
VKuJuuHJh6uw1l2F8ju1J8mTFbboYobol4+bf2OUrn+wfVYdNG4gW5KRT2MSAkoBw1GqLJYYEyHy
2GKZo43Z4xAySh6j8NDnWNLQrZ0oewmvwGQPaNb95naCDQLmcJ+3TUScMk+KOqZ2Nq3rkJHyFgw4
zUSiIqvcGLppvxK8pciZs9Z8kB44X9qYtFPbuAXrChZ1YFwRD7dER9lbl5B4m2MG+GPGVr/HVjPR
qvDC7N1m8IdDXaPT2Q7D4COZyApE4Pg+h8lqDzqHMcY23nlWUxP+0gC8nRfVFByz3VzG3abq2AGh
tvXadFNTHVQrw4rabVa32MATIKVpb/6qyZ2HLgfJDOXpcJZJsJna8t1gYFwsQViCOZJiekSB6tnW
Pil6wFBO7fuMcZuku4+ZwL0WWqnzKJVkp6W9FizoMDbP2i+voc3ai8iGdqPqwnjOO3IHJ2MxDOMm
TnwHb06bsHxZ1glNxJQtOhIyk25H9F/nlHmR4bYD4N8E9ZSML8FgfjVy+q0534+jkpQKptDHZA4g
p1PtHwwD4nES0cAIvL81zOXt3Lfu3h9Ifg2RhG7mmLClKp7IMXOj18jGN4kWhQcgHDmemWesxs5R
cHSNOb4VU62XQJ2dMYbbpPAsxMC9eIiBIpL3SbqWacjka4ogtSOM6C65QmYDXlmsqmkCFqhoNSNF
LFmN6GzDb2jcUgvaa4XmajNM848wH/ggi78plHywOYbYS+UTYIn6+8foxlD+KhQfXUAAG6UGgwiv
7fYVMap7TiCfHEFctH6G08kkM3LjMog4gFwEUpQCVzc0r28hnKeJ37s55rTgoh0mPIEkmm6zSUb7
1sezbdstAeHQt9wz5YL6SPzllwpRwt0xOFbPXlLjA7EwjG6rMhw/2JTnN4kr+4xSMPtWk+vRVhVk
SMJkeUvJu9n0YqqG3eiaWPocukCMeGb4bcYzXi1XQ+nockHQVGqGe2PwXYTkiRU/R0bAzZlFg3ny
ooVXLVL7M8Ak94CSanoiJCRjRleXQcLnLbxTFBRAXQfCO0+R6BPCDC33bPqDdWegFv7JVQhBpC79
Yg9KOsk4mKzwmHame4r4qM31PKXBNrKN5MSropIVge9DtK/gVuwLU1ivUIMCpsjOsMSET5gvRR59
4ReAdJIDJ6z4JZTFc4ak+464IT0ksYIgMKXzvjT18O6QZXbuG6idNO1eTDRnSZihAqd66sAtsIWK
7fmepVr/QTJc8Jr6WXZr2T7fAiIwYVolXryhtO3XI6X9DnGLevV1ZT6GcVmeYpSae83wHLOBlsTO
8RxE74nTOAjxzZzcO2O6D2PhHIYyGa5GYHdUkx6htbAvLgzrrDNEYfluMKhGsN9U77YTHsledVde
Fz22fuo9CD8yZrxV7uDxnDm49JKYdRQnnrVC4JDg6rXBJMi23VeGoOAZQ9ChsqGzWPUKH98qp29A
B++GxWMYyHiPHqxZiaGkYCx0h33EmI+y5jso/dL6waCIFJWq7ew7kysv2s4gLqxnrgjuNyCtg+YA
s7xNoUDi5jmhpAGpjjvPLhHNoVd87AlDWcs8+EwJUN1iz8We4AMeEgNJTKzS4y+KFsIfvXoJVADT
iXp00iUOj7E91s2gPnhp55tBzMB6dqcSoCV/CFpcsTihsq1bVBGbRjt6xqclHkdlDtNnZYupueop
afIXAzKr3HToibHIIuoM1iHJDuOCDJlC5NYDowvZd4DtPH8w9i680lvhjNF9qq3ke4Z6ug8QI+JM
HZ1o37emutbIMz9Q4Tr3fhpBHutWEKkzR+QHpQlh4FFhxF9gKNKTAVPss3FEF62wCyX8OmqwTyYF
6h/wMfMpGivGZwVsu5tuLc6KuREc0BTenGpu10R74v04snEA9ox+C/MzC6Xzw/VMr737pM53jyHm
KhsXOTHtW0v5vD8F4+4BmwMyKzciDD0ocN2ukt7SybG2eAg3fWQQUtm7qgVXoD2wzhlvr6NxpG0q
7sNzZaUBwBi7qdk1YBzdjJgyEKPUEntXLUmQq4Y6AlfT2wi6xniP5Lh+rQPRfzL1LghVrptb6zrX
xGBXNeVqgwnQP3c6sqEKKGx+UOs+0d6OP6MySI8eGTyvKcasdwtPgr/1Au18EMs7nYZu1DvkMNWT
mG3vGjk+SnkrmsKDk+bbRtfZkYo6fiC9YDw0qp8PPR/h5yCjAfi84T2DJGh3hQFdkcnQU4J6+dR5
AHHJNE9vpWM4lwCBXAaSCmHymtxgvZr8Bo2IzJnzVy0MJMeV4SWK/Z99FH+xHZ2ufY3ybzU1bcFp
LeBWM0IMvnu/xgZOQMbOER4JJaOIX1s/6N/GlDcHoED3lgKt2QD+sS8lep5TAnD8mlXOd+TEOMqJ
1rw1lLPPeTEAsQIT9AcS5MwNOopDiTbjPsM+OM2RaW6tuRtfM8tOV4q8xUcVuulzNbf2VreNKreF
VXcPU+gstpSoPnpREV8HBgAbu04wyrTpWD+Dlct/NVo4Vwjh3U7PrIWUX7VPgztmx0o2b705JYBv
fEFAcgJqfTtVLDpb1LC7rO/mzxie1cqaenOdAYIkVC0V72ipxWUYmGLkGPneEwgsP8OEM589jsIW
0gw3HbE+S6jFHssuAuOtwu7Syyx76ajyQKHkxJHOyBROQNUI81U88oPivJd11f9MkrbchnOXfGrQ
FlhrAlpqC8z+xZc0a6tB83Yl3CobfFOEXgXcKf5ILBrRq+bKDrMdaXHppSRQ7jX3XXUi5yJ9hYBC
gxp7BZ0gtBl/CVMrYtt6lvDdTqGEfknASX6fdC0uMU6fb2ecwOCwehJs/9Pu0Sy483A8hPaXH8F7
WvctVmQzUgGCSHbdB4MHzdra+QBHvesytEtN1kUbIuXqt26qm4C+a7JeMlfXd9kS5pLinp1W8u8e
FLZP+a7IVP0cO5MdacBUPQWa1JIzzOkH1mDZomJyZqOKJM5pdyBuws+oG+mvkMXZvwavJFRFFPM6
k7L6ZLVSb+DSyLcKd8sagFP1EFGpsWLk7OAbSotNVqIXSAbp3AKD09vyWpbJ7qDY8anhAqCq++yL
fjhby8JYCT/cqirJD7q3WScvi2Xlc2BUpNq8t9JMdlFWGDc3z9x1illmZck15IuhguZWlV8YpLzp
kW1S7B4Mb2bfzYBWr3oYA69EhbDYrrMp+R5MsmnYfOqtxogA/GweIwQvpdZvGT3kBtCPe4Duz26f
Hz6iJvi7PBexcoodVUD7oM0h/hBBYt1lWvIAJdbM92Co6qYrX00MgqLy1Smab/V3Nd9IXX6CBtLf
IMHAZrkGx1BozJu4aDCSDIax91jxZxGDLavCfSI1Ag9Xb7DCmeuxw6E2LhoBirFXDplqsRK8mOEI
H4dglnO0aAqCRV3Afs3dGB7pcD2O37j3b12inKfQDosHM3KEgRNhEStMYXZ0u7I8A+L2jqRR8zgg
WHJPc9H2JPTF9nJNFTvs3wRwS4gdFSCAkov9PPXavySRjjcMPdq9FYTmL7AL0S8cjmwYMwLP+Pq8
OXux6V4GOigMFXZ3S7V81nNs4ZjX4w18RskO3LLheuCaBZUSsJhjKPXkCvNpmQl9mMAnWO/Wo2Vv
MqNMn6jsMIaYnFdkWvlENoCBi1FOxU6EQp3Gk/XV7DB/m7uNTSjNK5GtubcKxta7UhrkDmSiLHwS
aYLTapTq0MGzXqeoEjY2GkaCrjTvZU70VJeDtNt1cGPwNvZVe3ZaZokgvET41kSDINGiVh+pts0L
ooRMrYgi5wB3BvdqJ31zafjTMMc04XMMb/pi1gaSuzCo5BluH9SXCvCRQBF5RqhWnxMn8W+elde7
cgT7vxEl76lWQ/fEcE11W9dWlDS+ZLHVDLjDyUKp023k6N/BTA4vihp7PUfC/DLmCPt8OIcvHifT
ypM92+CmngV2fD/bRWkf7VrXnJ8CuLz7WGCqXllp4V+gBdXX2cC1vuoXFENs2OXBI8z5cxpyeaox
CP6Aj8UpOFVoq4TtoQZjeIWj2KjVEz2BePVi7eDXNQdqLhzFtuIy6yoUORjvaPfYI7fC+OF3g1ql
mkAFSxcRv02Sq7bplE9XGYp83WjfOHa5V5+MCsa5NqD7mwkFCHYVMIhFmnAYqwPtOhL6onkazKrb
tRk6H2ueuEj5W5e0QPa1MG3GnZ1znW7KOK01mHcc1Y4d845jbWbT7Otw32dNa3HxiIH8x0C9Im2x
Xv0ROCBknzReMbmao/XgpclW5ggEVs6Y1HciqApzl7hq0ptZkiK2M8g7rc4DSZeMZOsKo0fB8AM1
ThYZb4SUQIsz0bwgGGE4sI6xit1mHbfJuZJe8hLLGSVwjk1crmbXA2iRNkn/ncpi3uNa835mYvZu
/hRU1k6WuUEwVeqxfAcmyLmVNjGsmDz3BKKgwLdvuBopkccgAW+U+UH91jt2+msw8JWi7RtN0KjL
iuk0M+q/J85cvjc2THwjLZunqV9clJHbqCs7O9QRQgv/uR4ZxNnDkmySdR+uBdA/9FWG+DIIfhqV
He9qQqgwdUj7pHxRvKaKYCN2WlOzQ9Qltrq0cgYp3ZFPYd7Cb5qIqGVnuHKroHqBOjptCPie74wv
3ZPfCPlsa9SBm3QkyjpiA49LtrH9L6YGnruOCJfIEP2wOjCmyXBQ946kzSG1ntdtVE3vAP64IBih
6ktXOHLbx9ekBhGwiUovuGddWD5EKI2dzGuzjUCkdSEpBIus4popVsmMSMePSTQmdHfq1WpCZY33
tTTcK2x4e1rVo84D8hA0GozOZlK7GSofaoVtVyCKtBbPuRN0V1sLhLl1N14Nr4dnF1j5PkHluO9U
bf+ws2x6ArDvbBPfgPxSJUKTeO6mTyzQNH356Hs/uzqLP5LJy88dSQzPrSEykJ2zFQM19Ce2Lpa1
ZEnEvuWSHE+Vte6kMbzjIEZi5FFc72J3StFTJNPTFLQExEonw5md8UFcKxLCjHVUi+grtGIJZsSx
rJcoZNCLrcksXtJEii1ZxzTQgTe7XKdYo7wA3hXuX9t9bCtL3YhDMm8C3uiTNtwyZfGbNB8zir9H
b04bevnG9y4mcUaMcUqVloeka6wfXhyIc8JGM1oXuAhjrMbMP1FWFvKUaiP8ncAk/MR8zawM6gS9
52A2i6hnJjfW0zZt3NwO+RtP2zCsSyz31PSlmp4UURm/R6NbDjheItfiX5LYTY621c0XU5TyFMch
6cRNoc6c7VxAKjC/lNO38SaouPnGGhmZZyT1dfJaeZqQZj84YzccZzvuv1XvJHuPx7bB+B2AgGi6
afrjpaS8tHm/oYcA9tiBUDiQcCxPAMMLOLdV/uIg1zgZAqUruJD+q0yX8J4ZVcG+zs3ykDpyKjdL
ms2nVSOi3Ua9rG60SEy/61LBZ7f9q0919htimXyZRctfYBPsVDQ076hDNS1eiHPGT6QyTh3JqNue
z/ClHFX3mxuoQI8sx+BuzJYN/bZoRbLFmPXcF1Ldqipz2R5wtpQrp3ecc2B23XNhy/xcW3wRaSGw
rHD9PntTyTTB1EX/c2astlzIg4AJqtQuBGdgo9wf8xtiblzCcZCK+iUMq/nKlpvfCMUNYtnEu7Lc
Ko+5acU3heZxLbKJuJWBOLjWqQh7ai0Sv2JiB4tBeye+LCKQtTF+Tcil1vztexwO2RbLJNv5YPYf
ewkJW0/FVwOmo8j6aA2vBjllGuiLh9ufBBAbBgZgm3UaBy8a8dI2w+fJzcjo8tgp2EErvIEAA4Xp
3e2RnyvwJC+PXqRSOe/1qjXUuBtoX9nQ9Ew4jKQIjx1l+08ZVwA3TROInGNP7c2hoKcTyF0DpC1+
itUwTfUJ6DLAGx1ECrHA1D6wXf1dtdigV3Wn3Kc4EvIyepVznRhnwAPyIbdkCOE62l3WN+AT5Aky
zIFTNVwWuKTQASzYZm0vvusyRMmvzMU2bVXKSNaM3SH5ZBgJi7VLiXDuDVm+2RFXVlwElCzxkkVp
iRHVBdsWNPZW/co+tQMYivghbrrqAFLP35jStLcQDX3ofbbrcJtGZLAlXVf8BHupLuwO+23uaf97
UKU6j0aWMwu2/A9Txgu3q89JokJkEpz60KWQlSl7K3vu6WCEFY9nhX55L4oGHwPbHMa9tftZuxAO
oKF1xjE0SG5xmJEkaJwz/JWTyyEXyKae0ADHL27Jzgdl+3hP5OR8VaOefiWUrXeExz0o22xazv+w
7B+8IIWHNqOa/9lk7C+xNdP0MCKlNJkLerzVkHIYD70v2cPAk+aiybr4Mhqm+Su3Xb/YjnWIwB6/
sU+TFnjHEFnZmR/KmHnU4bTFNW5H7XYRN1cZEZGlwHdsQCLAYU7DXL81fibY28TBToiaOx+eRLdF
EliF6yqE8roBhzNf+gR4NyWqyE4ywDgcTaCLVm6m5W8EtgmzPJONHzo2oABgC+vQWFmBdh/rYpGM
MGjLOh5zbjEs6MBXVp7X281DME38MSQLR4dQkbe8LrDN/MiHlj2KKDNcFfCSVl1oGEeG7IUkJ3Oh
W7OmsvJV2CfiBztbO0fSKAosnqXrfjVDUj7WbFCvXF7ULjnX5Sp0udqPnVlY2UaKeXpn3iy2bZYa
92jprqDTzzty9KZu7bAf3I6kMW4ImTIvPnzzr8yplkssRygTEi+5dkC9hTsXFcE6YDh8ngvTOhGf
Pj1qk423DalhA7yhQnDZiq3vexZvFpx0Ix2vjsFkFFQ73bWCaFG2Jx2WOTLU0kBeZqnNqJvhj1W7
6aWnnHiEksb5NZNYL6WJR3qoBYlj/D80S128wkZgvpuYtx9VFGeXrB3FturM2F83uMQg77vde9zX
87UdhvKhyhqfNTroUnLTimMOs/53XkOmiGq/fSh6/NAklqftuk7GZIOvZv6NRCo+ENgnjzgeEPn1
qNtHMJju7q+O4/+a7OffVT//5f+hEGjLsxwWHSaynP9cH3SKP9sMX+PXv2uD/u0r/6UPkv8ELoV0
gH0QEaC3RAD8h7vRt//BoOg4aICwQSyux3+pg4T7D/Eyi9+QFAiHShZb7n9TB1n/BJiC8TbCxjNd
jAf/J95GaS0G3//RgE8MtPB9k/+cQ0DB8s//zQVN4HjKfEGjG7ecGfR5b5ImZZGXE29V75IbaaKj
f4MYRJokxJSk29YqA9IQ6TayNgqEFHYF5iovozliapFu5+663Cgu/kRsJRiw7sZJW67Kvwg2AgaB
W2iiLuO+Ks98Q8WmWIIwyZrz8Ba5/jg9eEteJnJvojPdfonRDLwlUjP/G6/ZSskZkS6pmxCgXYT0
f8M43b/BnBMSE2jqfwM72dwRtscbgUvTZyN+MIPSHQ6E16S3AVjDodEGZGprKt/JlWXeh+K5/+KH
o8vzoQitkDf2IMFostact6RJjqQT7EeX1NC1MXo0pmOJTgc5z0CzbDey2iWM7REBLeSPpFsgIBQ3
AEEiucBBRBbaSCn+QkNSn9H6IZUWiHNnTktmjK2TSJa/ozehKymNn1UfBgFMfvhzVVilnw203gdF
qoaJggCm1nkS0py5CkmGXFN+AUPJ2gWMUi2MFGb9/Uf+F5ziLQwVMRv2d+wsYBVjYawg49GXaRyo
Xjo3WPJ+1DL/cuspO1gLp8WYjeGa2m3x2wYkBhwrJWZrq5vReCcCFKJ4CDCj2jt4fZ7Z/YSM95wI
6dAMyD9ah9WQ3yumjzTandmxBpw9cH6KDJVvr2ZxiBYUKeQskQ9jP2wCgGByTvdU78TxMkSn50pl
xgKvD43gTBsJ9KsmME+0qnmutVEDrG3bg91VzS1OffOxmRKCINI5LcYNacf+NoNM/MlQZHo0hxRF
mWb2vK5qmZ3gwIitB/5xTYQnIqfEH8AnafZEHZG6u8q19C6m8HqTOtQXk53BQbmZep2QW785QYrn
1F7wQEQa+O9F2M0vFhtfUA8QRJxuGiiWgvEptVgYMX3E+1JDcuuZGnCX8XjKfFKb0CK6GtuWv+kd
1sGR4lsaZ64lDdj/AiMTREhIHIHFIuEgCsoA4Dbl3jXj4rW1HBhKvv3DY0S3Qj+INB1cZjOcse8v
aouCtQI4l+wWUEgeE/TB67E3MYH6iTo3ECM3IfCTH3VUQqHt++lkd9xmzBaGdWN66PM93QZrq3D4
/DNISs+Wa81XWwz+RpcprShSoH0tUK9s4sotv/3R6a54usQmxZ/wMkfj/Aqzyzvk0tfBbkwbyR5/
qsvXPC7Fm1Ol9SuFV//dw/R8xVMCUtfvD07Gf5ulMBgohRbvWVPrfTSiUNdyAUaNQehWazr+4IV2
zVyXcQ5bKsUSkawCzhQoCSnQMwbK8yayPfE5zjBaVrUBCkcgMHhyhjzbtONQ/KJRk0hJbO9nuvCt
4r+oq8FTww3URXjQsEeOCfGKX1KFAesnjMxo/g1XP6V/AVrUVvW3SBqWxDwIdxsewXcsx5F0ndHM
f8yNKa+6mJ4l3gSy4bCztWu8uCM/p9EMmxyp6IcNCsjY9yB+3E2Q5+Ej6sSeqsPObuGURH+An1JT
eThH3mjDsScrjuYD4GIahnRBimVtxfgdcxGkMcVK7c5qGbVk36Maw+MQ3WCdlp8ebdIfMRBrsqoW
dBkt1SDWdMuUfxYh6S7h8ha7UFhnExuhxQuBcSkJpy2YKVTFHs9A2+oGc/cCSnNCmGlEXDQ1PWxL
xh9IxfnAEAL6Tanj/tlHgoa9CDTKqvZch4DZTqhbJHKytKuJ4mtIevWSMrbaep7dHAk88862l4e3
KHecj5DNAoL7OfxpjAyu62J6wIeFaqxG9XQNWi8rDtWIQnNQs4DQaCMdpEViR2gZGv26pTHXZz5q
jCaDQGkxgnjK3Cl4RCaLTiydjX4JOnEww3gqGg+C9uQF+nJ+j4fI/SlSY0RwE8mz5cfm1S6h6yZO
4D0w9yMsnBQVQqlB1W6ZyARPBQOcwwA5+JSlrdHykg0lTilcvhSNqvOMnZ80ibseEaVdeBUEswyF
J6BJI6T3g3fSQVh8TqoJPg1Er/smYPrCRsRuv6yuk7uJWvlOBIq/nZ1Sbv0m9plGtfVv+PvjZ0Aa
CYYjSkl/nRlY3GFNMtzydAI2P8Glyci2/KaAB563VBuH3gC8OzS2oTdYLZh+hlP1kI4wCapm+UTJ
Ro9XckQT1M1ag28esqtBQB052qaPNC2BS6mRxgbNYxBzvOA+cAtrFY/D+GnYeTgBVRbhLUYm820T
0tE/WVkPqB/sfjZwe8ryEhLytiv7RF9ZZqbc7ICOriVOzADxGG5Eq0glw3fEmA9IzQB5eoOXPSo1
RTvQSdUJzyKKVIaU4ksC0gY/JfoRTI9to32D2r10S7ifPJknr9zZGA/bpIbHKAO8wzA93XPOoHcf
eG7wI4hbb21JrJVrUAFIhABcG+c8Afx4TOhQ73bZ2IqhjUrPc2OYzjkutf1W1SbBDJPb4mvyPMyj
QAJOgxqbMytfccPhJ05OACwU5JixtvxooUHO4/NcKj6QgEN3hZ2jeyNpofqGOT+/mawd9nnXlEc1
E9GUzn55C8LGeZCtTc+vPeW9daKNSR4ZbcohN8LbeEQp6l2SOE4eIVtlbxVslwsFW+Psw6bsgS+o
IH8IdO9/AMDEsZl476aT17COMDoLg4D7JHJgvre1czcQtIEHLvJFLlwrSN7ouX7g3e+BbJGruo/d
LP8oI3N8FRydtKiirREbWsE2RgkEhHIW00FMIFa8pOqPGvvZVnRkFIWhsUt6tJukmqeA+pNx+IkD
nWEf2b5QtAj7/fCXYQIrKNvHSmz6j7buY0D/ljn8AfkZbHuSoFoKo61ZI2qwbPVZJrUPpobHv+8y
92x1/t3RYbsfg+HFkkP91joA9vDFL1KIwefESskYWxSV+CeqPMpfmHibb820aOTCYT4QqToUW8u2
kpuYg2E6sWoK0nXFSBYVFeiqd0Kv9K9a+kwXNKc6SjFixVuun0V6Pv+VoWN8IMQnyqUCdkhk/RQi
euDYrvMPiAQjH2LAcBgVaQOTKRUWqc599pzqkjcVi2e4AVZhPHtVcs/NSD5HQD7uCRpRMFAA1Y69
M/YbK60mYLOwEf7UbmHeuyy1D2muuXqrqN1FJvHieTLY99FhIJKmuxkwHlRM96KgNzwU5siQtGjt
1RSYzDXKuEBzhy6b1Uv0rPyuZidI6EeRWI/I98NV05rjNWyq5CGbc2uXGaw68apyxyL2ETHgnWaU
myGsxK4vgvTRmphXMTAdsVap2C0ORRZ1l/YvXa2lnXl1B3cxInWMTzcCcZR3bigQX6FJez67OCd6
bTjruMG0e6vlKNKN3VMl7qymzPFEGn5grFwR8HS2c/A4ao1wTHZIpFGfaJtDbJpPiESbd+VZHrJP
Tz94uUSYjGPIe1Ve5V457CxnVTRm/MELbO5sPQItLQxmbrwz5Yucp+hSZy5xEnyfApFR7bOEM+Lv
wAMbB1w8kgyuqDePoPQYRZONHqi1IxkOHuqiEztb2So+FHltl5ya2sLOqMjiWEV/g99ncwmB7yKW
cc7faHiwucDq2iUx3gDH9FL+jZHvqNk39ZItPy8p8+x/kBE2S/Y8cydEL8id1ypdYum1M5hPvvLy
D8XSutvG/xFhX5JlzZauYdHrxg72tOBv5L01EFQCCSaGlIHsyKHS5FE+hIMI3kLZ0+gMMgyKVSZ5
VNdFD6DwZOSOsaQPaqQqLL7elDLQJ3We6Z8DPRJbn4oo+VFhf9RXQB663zkpQhPVwq3Y11DS9S40
O/gmpvQZU+YRD8cTGUG0HHleIePz8dpy6WFT467SN94ZVvJ2wYIcKTy1Bqf/Gdb8ASpEeYZn5rxx
LLk3r+I6SNIwOJeD7l4mjV6Vamp+G+dIEh7DMoMQ0yrFfhgvO2eOJPDR/39E8r9jn7JQIuM2+s/H
I5fPr1h//q/8U//60n/NR8Q/eE4dD/4YoVk8AERG/sd8RDr/sKM3TROd1eKe+rcBifcPqc8W8Cec
UmQ4Bnwj/31AgkGEAQmQGUatduD/nwxIIEr9zw4qzzI9zgohXE8iaFxmMf8+IUkswiAgf6od3JWY
HJU2ivcWSIknw0jNV4Rz1psPaCTnBZb5Q8JpYp38EhOMPybpS+mI5KltiKpbNaN2vtwkC+5z2aEo
D6tIeA8MnPv4lZCqUJPqVvmvDCiItamF2EyGbTKqz2+I7qYf0q1c3oZ+eKpL83VO28lA3so0262L
ezSXCMJdaT8hxkgPwuHI8mYUJC0EiOciQxUHFd+dlh68K2qWHkyiO6FJz3C1opmCMXLG5kYx1fY+
yeV9SO+eJl5enUTb3MAaFvNtCBQXkYdh5aU2/Zn8elKOXvDgFsFpdkYWSwSWOCTuOCIejiLC7rxC
X1B/kZbUc06hcMaKASW7e+inMghOQyik3IJvFe0V/lz95dCuJHtGvtnwimI9+Krmefo1W2NlHQSx
SMW2k3a2RlNpeDuwQvg2DVqi4ontWTmeZrSq310ou+pxQjHzE8+DdcebvcBDQ/8qHO2SnoT927Nt
41QbcW2SKux7v/AtOsPR9jAw4nFqGxyzsQcZOZ4Yy3tDS9ZqGtHNhJYDtTfQ5t1BffTR5w6a4MZo
f0+mko94N7TcKr9hVM8tgf0BUcpZWqLbc6aP4HHcttjzqTiYoFwiG3IEaoCdkno+uEM2riOrix5s
xmfZT3Qa3i1NCwOCiVmaTC18SmkjZ+SN+JMc+1AzZzbtKFnXfcFaP0Iu3NtEhOC5IA+LPCt5MiCa
Pjhl9rsveFqYhQOTorHt13MSpS++oj5SmjLKzPm5sY4icmHpF6/RX1ef5lJqKKq37ygv/Lf/yt6Z
LMmtZEn2i5CCyQzAsn2eIjzmgRtIBBk0zDNgAL6+DjxLUipLSkq6971Jyff4SAYZcNi1q6pHXRKr
S3CXRMCvqCKjFVfZsPb6cXEimbiKBuOQjEJtuIbGe5N8fbTp8iA+yy5/qpyEIZSq0IsQk3j0PBF8
Nk0W3ynqs6jqwO+zrzvP/93ktmTbBE/gY2gQZpjwxditZKxGtfZcG9hFz9kFjT7JRn9tRllSndqC
LhLPn+txNWWqvegQiDlbtSc/0cCLSsutIUnRX1c5wQvXzOGzcb1ibVYDz3ugfREhKbLW3PmwjJwD
fXDzF0pBH+FJLKMYYkyEs6mICKGvRsvQ+mh6nEYr3RPUJTVixiTKAO+qVUUjwAeFO2O9yi3VsU1y
vGG81BPudvD9mpJdLgjYIHAUUHgaGdq6koKwPG7Ljfxkk9AATPc5vMJ9mPfuO5bM2rgXLgx1fCQx
gKkRXJ3YuAv8cA1AyxE7lKzJ3CQj32iSRwW7Knyiqhjv4fuo/i4cQMARv0vQ6cGdusVT5MOQWE0e
W6j3jqcLOoGXpeMuVLSarQnNmBAfJ0gJqwoY7AE6RvdiJpk4+oLM1nMKNdnfMgQHyY+GnnwZaALj
gy0qxKhptrK3hi/UXrPoSX8y3UFmcsKwqfDUcY/aKOFBj7DMGbNg6xsg8IreCilNnLO/TZDUyE2O
VtswqdL2yJOJUlQtohFFRy6CCUJSsUhK0hiJArqs3eNT74rmG9poQ76HboJNiJdhWMX8EC+J0X4t
FgGLVSxYIjOlfiFbtC1hVrVaR4uP1hNc1NezFQjoBIKSIDa3iyrGC5Jpvk/6ulzzR8w3bCLR0Ogx
WZAoY8oWJSka/YmK498NqSjeSzy/OUhXPd33iyxHy1wwrpqqGre8h5SxoXFO0xXV6bshqIMHJtqM
Jcki9CWGHB8FrjloOYX9lA8FY6LuBM2K6aIRhjWll6sqG8la1FN87hDc1ku478UqbOc976TeWc2N
LYPi2MdaIevd1MhxESZHRdOZY5Ao3arYwAmr/Lnfm1MfXKqyM9aF0bKfTmEYrSK3qK4G0c0v00EE
jbXlvqFPwVnvh2RnNkP4xGkZ+/va8toX/NvjN0Y294+9qKu6yVG/RfEc8FqCawK4nxXbUD4nLLtY
WM1RBUUg5c0L6kcdMGc5OPoHOjiKgiuicLuBVF4SxNHOzwYc0W0mP5WHp4opGt04XRTkABr4qiCn
vzbDgJrQRWT2vNzA4cqeRx9Mu6fld8h8lm1ZeaCOo8QrkOh7cZOw6xIE4G6y+AN3prJ+2OwaF2oF
nWhtF8qqLiAkGDvBlJWvNXQCSgrHnLOrGCr3WLm4UNOUepYNYA+092mR4QWjO6bnyblL6jS4Fje9
nkLE3xzNzQXABzbAm66vF4mfPbs656w76KYkGfIkFjdAHtv8c+cOwZWvpftFga2J67qlaLLX5fxk
L5Tv+GY0CLEctF7ygyk5Y91Bs5MO87i757tXfJozwsAoOroGmk7sS9tNNviw/wyL9yFaXBBMLhTB
B0X+QfCP0HRgxNERgHCETtMTE2NdwufNW3J0iwfDxLFJxVsfTI8WhobquYCjcLIxYPwidI3crdye
XDDpgNzf6KYcNLnPtvuW9eD+ouVheBzx4DtHERXpR6kV1QGQjOh6MhO3+C4X20mIWEBL1Fg2C45x
cadMrAaT3aAG7zlwoTHyflkchn6H2ZZNMP87RUtrE78aLzMTYNBAbV9M+Nmu+cE07MSjm9gUdumW
NzPfXOuNDUABL6SDtA73TeSA/FRdryqwWftp1t3fxWVG48rAP5uLh0csbp4M0eeiF4ePWLw+UBjo
TGm9qY4oNh2SV0ItxT5aXELx4hfCjipPQXPzTDZx9p5YGW1QyPMcNpDywXB6VHNHqwH+1DsRL6iN
TZKDTqkmZ/6qb0amenSmr3hxN3Xt6FHb1A6F4hPrsuy1KdRNHyzScWe+8axSbH46rRt5hacKi06B
986fnxhMI9RyVq/sc32ghQDXcGbxa6q9HSTlr4B1Jp83KoOpuprBbYcpQkjHbvezKDvsVjGLma90
EuLsUoXz5fR9ux1owG0Y8IzwrEoWgKvKEunR40vaKt6Z0xoxpnzvfFX/ns2SojXgN+I+jrAur4K+
lE9ROY2Xpq2KlzLo+dqaphT3pU8tFGF27ABY85SzRUwqH3jrT5uGSNR8YNghSGCaoXoFTLS8d2hd
dls7GBbyH3aahpa9dDOVCVw7Z5zqXz48jI3yIRxcm7wWmCv6sf/qulJsvZtjL6/T9OpQ6eOy9MSC
gIXPZZVlLSa/rrF6d9365vyq5i54AZCQ+mtuAjN40sikDGtEjBq90f0wAzFEz+nYBw+1SzPMlheM
/6djtqRxczSncNdyMqMOTeIUZVS4YpjrCKmWjoGtxouoOlL8nR3MOBj2osMotRJW4z1S+oDJ0y+0
/Sw5dYBsqf4NpmX8jFnQf9A3z2W02C8zuxPDzgxIpjKS3MybLJeRgAYlnwcZxNdkoB0EAlE6XYVT
A4tRo/NUV7yoD1T74QyNDSG3rGaMP7zxkh3ns9zZk5/8sBeqFtOEeA1uplJ2mvLJXJymiA9evA4i
OPMLApMgBUSSUyRL7zP1hvkhNxvju/Tz5NmcFv+q3ZKH45bu/UUlj6vLrNqSkpZW5H8cSDpvsx6n
A70A5FArkcYbF1NQQrPGYpqVUTNNMEx5Cx3qOpcHFogY7xQNgdusrdq92dH9mEeoViTxTepvReVs
AY+DBSvsLDtRrU3q10WPfJ8Xd295M/p6k1d7mJxiul+ssiLCk6IIGyoGvFgoFFbV4qTP+w98VmgN
i7EY2bTnC7HpBF5sxxxN1WmMHP8YNxVvHleRQtIeTuzJxs0VL/Zlk5fXyjGiN3uxNrsNch1P4bCy
8T2X+J9b6TTHkZX+tqY6aOca0bj3dUQMNJ7Cn3CxTbt2yftvCgy8ZSO3Q6Nz92XeRXvNiAAAahzk
vQrK8gExKToC8aMCDkf0wWp1eq6V1//Wi2/bMyZ6jMOB0QjTc/nicvbtpK/bA8tM9Ytxpl2XQfQU
F7yaW1KcDHPQvkB9U48xlOG5EkO8rwLgnSPBqku/+Mmxrs0bHevf3B46uAo+aXtO4nRLyq/7k5K0
1NtEZ/5Sn+n/SmqbMgTCFx0OtQYx2phoC65xmMEySE5wg4av2a//zDcjfOaGy3HKbayKqF9ElsSX
Q7voniuQ2mGi5lYLgtO8YxdUbCNPOOu6QHFrFuc9GpZ87HJqWTDdjM1Z4ki+4CKvjsjHNcWZkG3p
iRJqnVE1dnHK8IXH/lG66jyMPcqedh9c4JyEtrN5bUFBhymhiYRiuF8HsAsXIm8Skc/pAMEn2Nfe
SsIE76aSwZrbp+w5YOtXaXbjV0ya5EHONttjU0Lmm/BHHqTNkrYMsYbsCaAuMOElzEBdwRX1rLmm
ucuOoO0O/ZJ9SIueGISJTATsEYxfkQrx0U7l8F3N7V2+xCjajBQNa3P2XMSn1Le9BC4U48ba78dy
B4bfv2PQm8/DEtFIsqF/JnTEOUeXKXg3u9/VrMZxrjeGOOZzbt+X0tMvncdsPqHIskwk9/xZL2jL
zrIH4sXgLrvJab8hJtJVHADDFAsWM1QC2p/fmTtNiPYA5NXdOQtIkyJB/NhFpeBrDjfWJtPIQ8bT
WG9JocHiLHsrJ3JaC7qz074gtGx79F9pq8aIz62N27DhVL866sRoWjEAfnpZ2HkvHuTQcW3ZRcHN
pLNZUi+g0MY2tINrH3xoMsfFL7LQrCd6x2bL6cGJUw95UtGNFA8l43cK7iZx7F8LfJ/wR2b9Yb9a
WquFf5esKr4Px57bzQ55iYsEa+L4LYUaRxGsX9nxc1W1RUEnIITNSgGB2/oLLnWIKnH02AAdMYjb
3BcWsKpFkEAelgXJlxIGaMkbg9UdRrIqzo3NCrjHeLYWYGunQbdyvlTPUeZ1X/YCdjVaEK+QnX81
N+grRoKC2uIFmqzZs3Cvgw8rQ1Cx5Im6Q3vjxyoW0e3auXFlSRHONLHdeLPOjT3r67zw35BlYdJW
nJoO3SXZMjKqC7r2LtZNwl9EF0CzRdiCbJsskNtqwd36aAzvJj5AbxXdeLhp50GSK+LmxAYHXq6P
gRkmRjVmJwOsOX28i2mi6KxBXugO7dozmXxUqXkh8SLFaMLzOJI6cD1BXlNDWHN92zss54CFzTFI
X8cS8x2XzuYXQjbIX63xOqaq1QR3HOOl8kP/QqyrXTNC4mxYyMF85IAI88oHKFz3wPOshTKcJb3/
zmbGXBmcR0zSkIgLShDvRQD33G0UOk68MIvHGnqxtXCMkxvSuKaTG3MUZbXwd7CKsttBDxLQrFkY
QPi2wSNL0hAWADaoyckNoKz/CVPOahIRPnI7yLe2ALhc3eDLTruYRLOIEq9VjC+AcRj46FKVl3fO
oeUmluzyG9B58AZz06SiI2m0EJ+dsF5GZaRezhwU0hdivJQihGwsr8UNGh3nDS/3KOfBhCsdpPJU
i9z9Yg8Pgq7HqLtOFwK1tbCoJ0+AOHSjfDzpoJLfaWZV7zK3/I9ZFmQEVRMZD6UPxXTdujQNrbXT
Tjt/QijdxVnfHJnEs90wV2m2Dqe+5XoHhKVeQ6CqyHFEvvrlkqXdF2B8ES8LHy7RjcDdeT1e0tgX
v+WN0A2wMT2DxVmyVcw8H0lrtOTIJOS6ZEF853REHODKAre4EcALI6sPOoRFskbbhRFuBwrx12pk
cQHFpghe1QtZPHdSt9oO/ySO2zn0ELgPC5Y8uSHK+9yCkkcQcQRhFI6fg1xw5uGNbD55QM5lP6L3
aE/idLLTbia+i3mK3EHKlNxnkfWC3A4wyO3IZYQ3ljreEnzESoBYt8kNs7e4kdcnuuaNdT64XXMK
Fjh7cuO083iihqXqBnCnWZFgf9y1kDoJTrMQAUhV+E6xZ1ub/Snq3L4jvIgrOUt7p1/lLV6wa3yj
xwciea+1SaoeCL3kj3lDzaeGh8kndntwVNCfi1N3I9R3jV9juBpU8AIZltv8CP0O+dlKvkNoPOxB
sNHYF94TcAyViR8L3wkOgCPhHfBaClOuc9Y3iH6cjN7vRvTNK2EjMLEp3TcoSjYrPawJYFtUBGVg
xV0APH/aN5jmIe2D7Yfe7OFsa9iVxriw75Mxxkni8f7khX1D/+e3GoC0cJUJ8qKjHiD7Z1VARCBt
M8RDdZ8gZGuWtOn4KUMK2oHP9p98kqgdaEyz3yuonP2lMpd2Am14TrAxHJoLQjqJo914KzSg+ZPE
DscS75XxVnxAHYNLEKrETg3gHf4hqCn4jYakQoF2vwrcQCuwt2BUuaBr4jrkFmko+hfHGpJBVmbJ
1o7i+dGuqSnZ+0xGDVemoN3UJp/5LRXr4Z0mQgOwvCP6VJsJBkKd5qy/oKp3LgWoSyWETzmEUWqz
v0y3yghj6UNZZ7cqibgxWSa1nuQ9MIMIuW/njuk+W3oo4kjSyxze6il8QKlyTwgZLoypFcuiqeQL
VsZSbNH2hQh3WW79HVLDf2pI1bJ5JEYGC7vsiF8BpibBHtHMujKyinx0y2uTEvGuNh4VVw3/zY5n
cC5yiLnAJF298rU1UFzahm78l9Lx6VfGQCbgF8DNZYuLhZTBtUZY9eDoZv50QGentAoHlPdWxX11
hkCu3sC1MUlTwJg8ZHX2QT9euAVY76XHhENkCxSkW6m6G8JNP4bFF4KO8aeMq+klyQKqtKJyIVJ4
vHanc8ZR2BC9z+jnsIPRp8Fo2WUDbv/NMNd8m4mfv86UO2BZqHS75bIWnQwLsQnk4/In6sLeWTly
wQRHmftjGbXesbVwdiMLhTMrHZeCbNpgW3OyySTmpWNB3NLzweHBfepqXT2FyMygWlIrpq9O2c9L
kh6Bh0a0l9S3rfEM8KrazexX1G7WHkHEHHwla5kKvPoudMnfHXwe34SP0eAsVNVIJ/csG1Ly0DOE
6kvlUJ5ygNDiIM9EnQ8kKrUtMufRM75U3BejNX3ht9s6BrbVyqQUw6/nTP9GkKHpIKjJ19ekiznb
kkg+p1xNVkOZ+jS3Axt5aWzLf2EWVfPapCvPWJtIUQZjW12/S88s/+K5YhZ1GvYAa7818x+7xfi6
9p0kg4k6suyv+7he4x1xVi4ZA6q1cQ3m+/+vz/5f6bOwrv83efb/FH+i5n+WZ28/8190S/znAXqM
sLHE40f/lzor/+FJUzjSCv5lUv9P/7oV/MOSqMOmZXmWvxjb/1Octex/SBvsCdh/ITEMBv9P2uzS
u/Nv3nV+Cxx8REd9KXzirv+uzEqWkIPVJ+R6e4VbkBC7/zJ7RsHGghTilQ2CDxIM1N+uMLkAuWaX
bLNOic1/+Wt7+Odv+F9Zl9w4/nsdGl+G5y/tQAKoqEPl0L9/JSaEHLhfASEPq23fUp8lQSiD8Dio
3H7p0zi4jLw/GZ9WeViCDit7KNmBsWVzLg78KyBTVlruS6qTfwlESbSmeAIJJWMCRioUDyZH9HFm
bN9MQdDfR0kc5eR5BeXhtWE/Ri3KRwyL5Ai1sAFfbMzdelRZuDWaVG8c4U3bgll8HbG7+bBs17N3
neTOnGDQPct+MfYF1BMh/zUwoXSPxkDwF7iNUWApBfCVx45x8GUisLO1nfOFkp/dCVx/XMhqigFW
o1mfRywpsZxQBJ0OO0faiJeAh2BfTs5AzlC3D1SCctYnURrDSNPlN5Jfe+wRWK+R21kns7RsGOF+
D8fP7R4UubGNW4DWNhPnlJXVYYzZgeSgh18nsqf1KuE2vnYTS35Y+OXXJRTU10gHtGhQkHxMCsr3
Zl6OlzpSxo7/BBOYF8pNqaPm0GItuCjD0UcgVMzpU0YiV02b2q3789QZ8T09S2pb6braeoBe0jUd
Ac4O2pLYUnnBCSdk9yJqs6IOuXQ2nqqj56zQ4sNjybRtJog3vPzwBLXOzB+tpmUJw0tOkPBO5Wny
0nPcv2tdD7sE4jai/c3bT9iyLqGPOqRW/9R5AqAmT4tHN/e5RIXS6O90lTe49xx3g21h1476zo3q
A+C+MxZRuVMj2vhgelfP4f6A4KWwmpHVt5kfV2yNWYCm+NBTh/7HtpW0uEZTdgBMsClCup9aqltb
2cImj0EjR2ENsagtNjpv4gMzULSpuqa+r9K0+4gThbLddiVUAZCsjD3Gt4cKu/WHYrrP8bttAs3z
hCO12eF1SrcVPTLL/5N/VNMFez1W6n22ybquCC1Pd8ols0EhtvVIBY9F4HQYrzARZtgEBL+pS4hX
eVBc4yxrMJv2875SXfeYZQID5WLqdUlZbuuZVGPuQFkd5Bw/pFNcXB3LVlvHjsW26BMKs2p4ByKq
1aYpTFprva46lLqq3rICKmkQ48grsjTaFkH+F/ao2rL4yV9CmOMrb6K7lV+DrsOolodhDObLCFLu
WGLE3ReFsrcO2imuqtwjsWwEwbZRpr8eRzISjeLQbuA/bSF4mBTQUMfZEr1vgK05As1lZlVynwPf
2RjV6Dm02U056a7MOU0Rq7jeGRntW8N5wsSFh6u9H6sZjvtQiju/dKc93NcBbVhad8qPrgEvGXzc
7tXsqXyNkAuVWfTnwXLi3xNtRX9ZBPfrICNBYgVzeJm4UeA2c0gJ89Y/OH0mqRcagFTi8D/OxSB2
yCzyyqDLjhUY/JOiX/rLrpbm46QTh073/W/Ml/UTb2ZWft6iEFHigM8WIlagZB4RYutpM2FVKtMj
6tl65OGnhsPr+2kvZqyDm0glEBraqgbyima+wwTqV/cQv3VBe58igqcrtYkaI9klCrGQAC/r0TBU
0RoEsNeBEzQduhz7AaKf5WiKHOMQnpsRXt08LmfKU4ISMwD7FJyXMevzT263/aNhl5J6L7CEby0w
DHIcobrKrqHNQMjhjr6Cacc7bdq3U1+cyMtGnxB9CZX7quFzHVH7vBqdYGH+sD9e2xZNOpcIJ+HJ
o5/Y3TpV8DOlMlXHqijqre674uRnrfhw46A70AyWu6uhcxbEtyf3gIdHetDBMvyNy3SqwBA13V+v
9VvKQebuI7eC/lDJ8gq/HSsrW9zCAMyGD1ggG8SggquMkmMucEHH5392PzMvpVtYRqr8cPMmOwYJ
Ns7A1N4x1LG/nnIqxSN62vHU2HTcrbs6zOjR0pTO5qF2x6NMpgG1OA+t9Ecaou2fgIK4z6pi8blD
8qi+Wj4KX2FoF29lFhl3tZIFal3JAb21Gn63PJj1a5WwYuSQCt03NQwfaR4YZxIEY3hmV871Wi5w
ZdGR7jBjh/2dXJ5/VTUONiQfhRFnR7se40n+tSZbPHEUtv5Re0mWPHZtWx47KnKfe+bpZ7CaIxQq
qwaRO+RB/VflrUOpDDiod4KhDpOuPx0JRAnom4M8y2nwf4Lcwx8a2jTUGL4lLmHigqxgwq+fcbzK
u2Jc3JFp5u0HC4u62xq1BFMja+DSsn5yeVs/Q2GuDwm76J1qlS3oUoh8ADOuP945c+gcXBGrrQf7
gg1p6K26QXso7DSDXVsr9JLTkEKhG/xzYieEilxAo2ZahhX7LLM2MXs38acWSW/jLIhZxuU0HTsY
XXrxS5pRXVwT8qLltouLJSKS+eY2s4wGKyQK/aNVEOI2LEM9RvgUPrKmsl4d9qTPiOL5KbBasbOd
sbyGmaFwTgTRkamG7bcc+CWYtTSe3KIhxjLGel+Xdne2PNdfM6UZj+ge5d6qe6ixei5/vHi0dz7U
omkN4nZ4bUarSDZpUhdLtx/lMlOa2912nrGacmMdcpLUecmy1sLrjE58JL4wfnO30BtcpdG7Ig10
Rxg7XxtRZK3JBVGtw18wRR6cnzneEcx6/pHV1XylfUVumppqxLVj5gazmL9nhYbrqsjTHK5tGnKd
PVfc9IlR0S9iHzyqMPSpLZPoxDhTbkDvgQ1mbJDYvfqIRXrF+U7Ho2c9pDV3Gz1JHoW5lGwaG6fB
/V/vRAKIugHWN61zAYEiM72zVu0ExXZS+aZom/ajCiV71ERMRyuxux3xZcVx5JDyqkmxlTSu4w6c
1XXABr3rXJ5Rl4T9RdJLAZ+Nqo2YfgT3JzKPC7BVmv0XRRHEgtKT7X00g3bovh7oeKJXrP1mviTS
YZHto514Gt5p+6sfsgb0OI1WRKJw7Pn3lO3JeT+ZvUw2bRrsfSNNNqwnsn0SCveQKCVJn8U+vFY5
1PclmH+If721svq82o6haU0PIB/t8lSWs7iTQT48RDBM2YrBXj7jekxfhp62OBsAzl4MbXZMWihy
iDhOu02qcvoZ7Dzz1qrUybvfBeEGigqI5SBpPXC1pgOzXlv4brZl7tvjdixaMwlXAm/eqhyEFx39
dozXkB8BuoZhjr9nRF+Zy6baSfZTl8LrzftEe2BZdZ++jTjQKWfAtQY7xiL1FYRhnR0SwBkX3KjE
hKxZ4BEijSYHyzgMzmB99+SuH1xtt8zV7OafedtEgge374nCjTEU8i5EyAiHU0phL7ihHQGHbMvQ
U+1VWLBLF0QCADEbXzNL8HY/gMA8EU/9IpYTXGsKuA1W3Hb20xeeuqa8FTn9ITGj+7ncHtji0frn
msUdCRemN2Mw3yqU4wcOuPpc4u4/B4HR7UwXNcclIYrcUIZ/aVjKtuD7vOso8JhgEuhZbGjP4i1a
GW9synmHTGMYjiQXCnOfkhgAYyTqp1lLAgRjZzv3ZDOCdRzM4xckv/CR2nmXsnHDXOUdCbzcKqiv
ztqfxgUeLJVZbzxhVZycKmTonC36kvV92DAUQNg44wfLt8mUetsBpsFrZeNxkBw0qwxpbpvHoXc3
RVn0hhvlvrZlt2vTst1npd0SduRyc2mEYjecNiQLpZ31h5I7xiZQkX00XTE9uiMKlJsVZ/Zur9LO
f4zQv3aDXwLKwDwI6BIsU1Ro2Bw+J1OC8EmweIUva75mSMy/h6npryXTF+gxOlOjOY0O0lf65Fnf
KdmnDqV+l2JFNdFVDixQIu5Ss95MaBg7iwMJlgfoswRouzrIGFNXaJM9iY7kVE/RJC9Noc7pHMs7
5SnrzE6VjtbEAYU6A9HaZCzMGBnzP76uFY1bg36p+DDtXIxga4BU1dokxrAhP5Q+qomJNmyUe/a7
3n10rdw/DXgbt3icgo1nwJMO+bSf+wluDH6MxmIEpbmGx5D8xsSjYYz4aEsxHsJMSqCn8clPO1BA
VMj60R4Nnmd6WutCZBumjvgUsiFfN3YynhtidRsiRYuUX5L8sbyckkfyRCtCShBz8rRxN1h42XeT
uDaZIWZ38LHokJVVMsmO4Zzz/gOz9WaFdMwjUUzGApsxzpGqgw8TLMaexZr1TpeZuw5qleGdmgnC
4A6+y9jAbgWpn8NMW8Ivn6g7m6e5emICTsi3xcNbWoTl0Skq48ki9f2UznXKuxK4P4EQ3KisWlFw
83remgxtvy146Effwq1Kkrf8Q24Jcc+FbVmDP8xDsaFN69scOfsQP8C1Cqp4jZc6IThmTwMNSRrm
mDFl3pE1Mv1uUgfPC69xUxD6W5eEfjeDVzjb1qHNXXjVxYwKaw2dZiNBFEaOyy3SzGnuGVPmhKL5
smQB0JdNJ2aXxji2jn2AbWKcTCemtNLS3X0XdO2JpkKaqyI4+/h/bbe5L+2livKuT80tFtWd3cnP
NNLXQpvWIY3GZx+9SBk5bRHNIQSQxrGEPBBa5bBmNHxvVPCR58HGHuKvhsXGOmuw3ym/iJ6Ssc8P
QQfXjWOmuLiptnmOm/IY+CmNYxE05tGdzxKRaAtzICMB5O/didIElojZITSL+Ehxrdo76M+mU5DO
nwqkmowLHkzWOuXhoMuOiKk8zFGe/nYwxUEp9JIZZ2ohyRjzjrRN4xAh1m4ENjL84kD4MG+E5zET
+dbAbHcILG76YFMS74IHiiKC0dvMrT8cmywFruUdKdw7W7l9mJ283oLfFa9V5eEQcD3nNU5cNtrN
0IFpticOxjTPcxi1iEA9Zs1e7OY2rt4MHWQb3+GKMkvAY8ANqnNUmsNz5UGGBpOUTLC7ffDJkZ2c
urz+KQgO3uXpZCAG+Wax5QV/Mit/A1wu37FiQoMCDbCunRHcWNpMd7NtDRvp2eZvhz8fFXQ9yBav
GN0PWgDr45D4/gOIbUG+ZiCN6wWrVmWIW2TbdnLo1r2D4wh3y4cjDfOJbAFGXXvEyJebwrNXviGb
XQcoZ6/jAqKBNvmrxwWzhkEabLUBnnJVNQLRB5+JrKS+EIr3L4NT3qkYM/Rs/eBQJoAMcigInuEC
buLIeZhiig+7+Fur/ocKKVhPZlUyiNs1tkMhVX1oEUp3HJvGWots3CS2YW5LI9cwnAeLW7YRHzi5
DqklDnhMN9ql2wgD04p7+MGnxq1Q1Hdy2v5Ibd+D/Q/2rYeJ3rDOgkzloizt6mH47G1NSfXokG+s
OQ6eG8uc7p0w+uwdGwRcabw5cSCueTJ2X4ZwqgM/vipSxhaEvvro1NzGGFGM5zFw7kqH3qWEpnuv
rOQF0xOQAmF/8AJH/TBr8eY4ubUxEFo2/mS95Z4MNgh5zXpuoh0z9Lqh32Yqu5/ehOI7cDSvAg+p
Ju198Ee5/Jt6NumK+EheYx3p/KWWMeMlAIqYAAlxW8fb5SGdFbmzz4rpw6hY6fuLhBZrMsyrzM26
Zy7ZlFi48V2CCX4fWN2DbpCeSMhGD0S+XpMymNY4O4eNlZnMixYbIxIKPVUa8Y7qNngFsZ2xyrPc
+3GU4K8xZoKWQEcThdzarbmVACiAuFrDyU0vRmCeKx1D9CiL56XlgxD0KQzagEavHrBbMML/7/tg
05cWOZUa6F5QdKdkRgPPuHDA7RwPEplh3+H3w8YwTuURtbPfAaq3joYV0ffSQrSr50H9UqkFTMJz
vrjyvzhYx/WDTcO2Vf/x2HO9ECYojxaj7zFiM7QtxgEbAFGyAlzjzhwJQbs20LVC91eVs27p+7J6
o81yPgBipyM8Nnx8Y1WVrIpuaDZ1hbnd9hapikXYDv+sfAY2RgzEnMe7cl78zIkt66OUCU1rxhhT
fTZeDC8vgIkmI98oU0FKQGLxbG/CMFQ58esgRvee52xr90iFMmwvSQh3uUxMtl7HObH9LT+3BcDr
GkebmyLykzlt+D2939UctgdA+89BmDzndhntPWgK+yao0jc4qQQERfNACoSvKzbB/Ncy3FB2TdU7
5zxzMi7MBMsYU3j1JE3iqDNzAi4vl2geRLcjoj3hIK0/RTlg/+ItfiR64d5RF5hu1BAZrIiztMIk
pPieHfTo+BdPVQif7IUgaIqE/y50WEJFRcSGqhZ/PFZdCMWgDkFMjY8009XgxpZ9eGB6mk0q7jvb
Vu/pLFIYvmVxAnUxVtuWXF+8MsKWVEM4gSbUQFkxvGgag1JSD5QKYReK0h6CDCdyPJsN9jivsg3e
C1Nm3YHQGdQFJ+S5EInxFtrVvEoqrh7b1rCsl0AA+iBtmBKXyGhTvIwtIxlRUeswaMs805BAmp/8
JSWg4yS9e8+hHypUbX3gpzhbE3bAhbu8/RbD0j1anQTiG1WMjnSKXDRtdvuCANejXQh1hbTr7Ouo
SfaofAxAlqwtbPiYnTZDlYuLOXSgKVKMLcHiEWJLcQkaYT/3ua1OxHvtF178xbWHhLMfEDmxgjV1
vbeT3Kl3owlYkv4Iaie5/FccffgVJrfGUC2g0AOYnezoy5e8L1YxtO1XhLu7PhAFy0xd0EZI/bw1
uj846Z1vkzRPtLH9/6DuTJYcR84t/SrX7vpCBsDdMSx60ZzJCDLmKTewiMgMzLNjfPr+kLdNlpUq
qzK1WS+uJJMWpUoWSdD9H875jgi+B1mcA7co3hJf4fZPmzu7ax8hai7iLQZe3TwcQAVUu5Ta+Qqx
K4+rYvDlOUV/QFJcgGeL3YNXQeWvwsDc9qXmKWI8SDBkOt9C5cLAYGZoNAClMTZLlywNUzKgc1hH
56UL6jKpLh6A1HVVjyiWIv3UT1HOh9+8xFZd4+/PwfTbyrmw6ibSyWjrbxLZb0REkjvs2cGyyuwk
SYUVDvA0DB6jyPePLEYpdzoAG153NcZJwoE3JqfJdr9iyv+VSDD6poygOAlGVa1hvYE2zHIuk3ZG
qtRpq7h2lsRod751UPzdRe6iP+th85ba/iwiAnAbFYvzmFMbN8ksrlpole+9E2JtKf1vvra8A0mM
PcwkFDBTj7ukwH2PgyXIkuPY29aBW5fW2CaV3iye0KOpi23x+BWuEZ660TMONHbDluL9TscO/i4W
Uzu31tcWhTpm7n4vZqaSBGIRUJi2hXHBHu0zxJCPUQV5qUhz1ivw1lYI3npiOxJG+A1vPqsWj/cN
2drmtQVlCOCxSk6wDGiKU8wNtAkp8RHjvbUIf2F2uEiosT3aAcTEUS+khOLB5Ee0MtWwa3oXHLAG
CJQllwlewDpyKrki3wPN+ZxaS+ZvN5sHyOB6Z1PhcBYyGpVb7fecyYOblld+KXTEFKCRPMwDsAbL
4UDGEVQ9IYt1vpd4ijZGGcGRsJqZrxf6O6hxhIteBcwbj1u1w42dnHXUBreE9synSROA5fk6W6dA
i1WI9LNNYPRI/91JrKtsJLGXafdeKiBJzSTufOoiFP7duqljXHTN89Qlr6ovGbS2FclYpbsy0ruA
ANbNzILlocHADDoKUpUwIUPjo9YbJNnRs7IT5wATjpJmbEnphp0Yzpa7qaNKbl2vMva59ldhdzey
a8IhFyWnhN/aew5YKlhnbkXZrRtmL2CsyOUu1LXV2ezFMDiZW6/Sp7CX3oacoCP+E3BeUs3x3oP0
SrdCtbBKXNTUQY70CrqXNBk5ghYSCO34Gr3cfjbraMG/dggXvTErPsiGgmlXdXZ5zR+anApvetIe
I6rMsHcl59vZn4BzrQ0EL59zSmHGfTgghJ77Y1gVi2Gy0earihuDYI9cXIMSUM8jhv71yIydlJMu
am84F+BQhZ3Mvjmj339GrqavY2jg9yyF0lTNVwgkYtKgUC49K93GN70x8jOeUr4EdkxDdIHPnoAE
I5mM7JGfZj+LoNZoLGeOq8bsST921VMXWVGxz1zmVEWoSuJ8RilLqkE7uwkVzL+1yEDgruYwH2Y+
khjekrTd+An0XnNkHUUZVxAmtqOjlgcXF8VMnGxl8/+FMYs2eOhfAQV9Ajs31nrSn7TlqJKJFU02
Zm1/otOiL4K0zTDDSBiJgPbxgDfpmJOi5N+bDo7reXLKiJLSVK8FKhGEoBwD7dkQTvshMhtaWGsH
5a7qevU9oSDfzT1JxF4QggXBzHdBVZUzHmMn3DiD3lVxpu46R3KiRW7Ig1K7fHsdTtglOKlh/xQt
5g3WPky6iAVpRf+DT6fbFXq0Cf5O4gN6mHtnlKwhswDpWCKVsU6CJDvDXxgfmKxFu7rMyYdBGrr2
jDrXWEocB2IG/I1w4zpjtHGtQH2UhGAjj8vM+tQaWf5ka58MKKayB3fMxE0GGhSTTOANrKJhEIga
zW6PZxa3q8vFN+LqS4w9kN8CcpH3Dugg3JG7ntzy4NekxvjdsbRL+wb2/rtPFhz6QWpaTFT9m6w0
aUoyrLepnG+7qM82dpX7mEpngJQRnkrsqvOmnl6rmKAqks6EXV7YCJb8/bX1FFb1pp/SZu/H3vxc
9JEJiRcQLR7BYTOOGDmDrDkJsppRj83NgS4w2rWC0DxiPDjrO+cbmYfRtE0KWOSm3zfnxGP4NTIC
u5dpgHo+KZR8ZNk078B/B3dDMcQ7TZLKW0AiXjYzdEj9gFDHpsmfC3K01khykCP7fnzXweDb98rJ
8jVmaYSobFGceZ3MEBJixpJ0HWmSPEadqe8JVsnzLYbakMAr24yRbk+UBHiMLPhZ3MkqddfBLMYF
q2AdYtX1ewlJiSiRZasWH6G4szoVcCqXm9ql8di6PkakCkEAtqDafEa0jMqqQ2wodU+AymxYWMaH
fluq6pHOjCpFy2bvlRUy/yHpdzlowM2U2t/YvwVXFCLJdUY1uc5rGpopzh0y3Dhq+4Q4FlLw+jOm
AvXiklKUh+awS3DfH1rQSYe0qmAIzla8S0Fx3keD3e9ZMjDm1NUA452qpd7rYggeIkTXF8aVvJWE
paBbF/KK1bR1y6cKG8ORU3W2ILngjyTid1XOro2MgnDi62Ie3a9pKvJsz/aFHpCtG5LZhoAqT848
PcxSMebL7kZ01S2Oy03BNO9cj9o5yszFP2A6qrwKi5BhXG2qmf9D03e7hGDUtT+XX/XgWMVqcFip
uKXovmdIB3bayIKDCIl2WZVtZe9hKltXaEQRwk76Pe2R8Wz93hhc1KZF/Mz3C3CnTvYjQwSuLvbq
qzC3aNvGYOMkLVCgJNpHMoYANViRIoCGMR3DHfZ35kZKYUBBEZ2zHVIIADDD+qtpBuvrARl6Q/s/
AbDhfqxqdGg6ojFoRHnlFqr9yf/ismFnTv1fT1GM7I2sm1WetOIGvHC20qV5y64BcTnPb66mJytT
6ffZyOPH1m/c72zg/GvVWae4S0SFzS3AP+HZQwPyNrYALhCr+WqwkL0prbqBOV5YPBXQVswUi8Dg
L/i3EfwzKdSxwyiYmuGTGSidh12Lm9AGV4wwCMulB2SFxf94LKMCkl47SvMqzGN+2uiK172xwM20
AZxsRHAeUW+snbI3r5g+c9v0iUo+A4aVtAlycMgqtZIDmh2fL6irXxgMvREU+jGMfsY17jRPwo6y
Y1wrfPdcp/GrRf/5oiewspxC5nQYGup0eo2WbgrFIno7wmdDP+4X6lhx502kqqCadm4wQbhbG1TK
YS7SHmaO8EButmEpSXYd0GQMsIQRwg64e6dMrH82OCljiR028zs2XtaqwRzPFCNsx4Nn2D6rDMPb
G/Vo35XS7K9duGQnzXl0j8jDWM9M+skyGsdb+HLyYGsdvkawA5+w1qRoHZbMXAGiHJCF7Pdtt8zH
jbSxSD0dmDuZEARYeKEkHqDpl7FCTOSG3AQxILUcMlyak2UbbgDY2+TIEmGrcW8hxZgd8uJKz002
Tu0UW89tvxKLWHtdBmDP2gQ5Q5Nm89YW1qPLbH8dmxYRtZymW/a7+TXUhFvVkxK28H9WtprdC8FF
hMTG4/jRZwLZc+sN3h343YHwKgVZyIyt/J4lLbBBQ463LLCdD9uLiitjwtgDs7E/JY1LTkIYZt1a
lAStStI5j5PQry1z6BRZPVmLAmjaDiVNs+cqRe+Cfeyms/N7S5EXOlJzHRIfgbwcvGcoOdGmxYFB
KemNyVONXud2IEJ5XJmdTJ7HemZHYHgz4iZUzutKzOeGBwIrUNCTTDq5xzZK9xFOt5PKY8aRgeed
EqUuVZDmoCFyD9/iVByZZfQAIKqcX8Q4nKwK4Qw4EeabjesSTQrC+zUoGlQfQogXwxH3XhPg/6uG
26gJi40b0MWRjBZu8kFFm3xM7iL2hDFqqIP0oIO1vj9dTUnF5DUbiwspGs0aP/RRUM7eFW7M3IAm
CjhZTrYszZM4VwDaDsz9Pr22epTmdBUCl6USUyfk7SxtTC/sDkkwmq9RU+N8znJ/r6TMn6zO5eDS
7KSPRVKcrNLpMJOkaEKkGjexZdfPWcoHBdGVbNHcrgkXYVENiskhoAC9Ur0GzZXtQsI9D7YRI+uA
orzOzbra4ZljADCS+2quqpC9LBCl7I5jusdRK9Nxy82B9QSCzVVn9z+qxmLW04bqAMGS0V7GKvLC
uaXW6L+mE3oCyXY6HB97HY4XjyzFg9/h00VimW3nOGAk5VvFfU1xcT/oyd6G2DXesDiSLhJ1Y381
5oTvRb7lfTmjCJ4BVkDcw4+UM5EGAccvfyaWI1b+SxFn04boLaYGUWmQrGSTXbdYA5NBlcc8cu07
K3biiyhaBuVzhAXcH4S+ZTYQfWZEy5CSWyFhFgwikTtYzhUQOvlqpcPIeTa3TA1HRTbt5DdrVPYZ
uq2YfYKS/mcd+PJEoRJ+MiSkhkiWUZSok7uYJjynEeiI7dCvyyjoxQxQZYE+M/XbHDj2M9ON+A19
Go7duhbb0A+M7QwR4kdkSOue/CU2B0GZPaLpj7asBWjvC+yzwq/cB2WSh4gFgDAP0hbv+5D1+Rqn
fnbSaKy/MBf0DwXXK4uZKbip/VoptBMZgDJNboSRBMGpy4XYkerGVqH1ChNb2jS8MWZxzqyssq1X
eh3ekUG2N2wM5EPe0YAb5ZQ+pKXxkbSNt3Ma7k8IWicMNXDzhWpuwnq03lXRM1ZM+c2scFab3Ing
BqKqyZHYzPaxhXiOYd4g6mVmXbyyh67ZZIWL+rthkFEl/gCx07a+7MQLrlDo4LyoDFIoSNDooluH
4mDHMi445SW/w6Gpcx5bWn1aZ6YFbKPs+6Fsg/vE98ttiBDgsQjiB25Xah5FL831Kw4N/i12aVF6
1abZ+OQM0UzEWsXiycg0O2vK2g01cvoCAHdiGG0E0WuPHy9Z+VkyMHZgvj2jq+GIio1055pCQux3
5veiip29F7G9wwEs1j4t5xrKB9cVu74HpmH6oJS7qPuW2Xtldu0X4poJKGOoHubamo+ErGVrvrd2
RdPln6oUFmDPin7NTxUpvswxjPWty1xhcggLQJYX81iywc7HSx/rO1JQNMo43e86P/B2qMmoOcPY
2Besbh7aHh5D2LfqYErosri+LSx9E7v3r9lwCEtp5oL4Yz4DR7YCh5NTHiEcBJcm6ZobSQTzKQKV
QAuPUBBqmvT4yK0fHDjGuQ8mYpmczPCg1gF51av/QiuWJImdwRjuB2WtM6/8oeoy2I4qyN4yUgtZ
oSAZfgK9FBwU6qvbvgiSbzhF+osSLF2Y0yKGBSGQcSIlxd3/F7n8/ySWOz/9RY7+i6p7867f/+PH
TxX95T3/8b/+83+D+Xz/jN6zP8WV/fMP+G9NvO/+Q1pABk1P2AomjPgnscy3/sEhJ9G3/1P5/n8l
8bb/D6l8VJPKRvGMvvoXYpnzD0f6gFhc/pvBo/y3iGU47P4oi+fHihJdOdTmtu0p1+Kf7ldgWcfZ
2oto7ECFKOusslK/V0bo00O6+yI3vWM5902LEj7wSTMuUWIbzjCeMGTVRGZXzO+2NI+MRaSY9WuT
9xUai3lI90Zj3qMj2yRpvoZrJtcwoCUtYuoSguVjFM+GlkJksPpry8u1xpAm2RrVZDvVc9Ac1DjK
T9EabwwIpq1qFlLFSHApBa2xKmyySlwyGdw0t9ZV6nQPcCeJEe5RYkEAGNZubHIJIxCx6Iypn0n3
jVu9m+P+OtKQ6tPU6nfsCNyDL/r7jLHdqyitXm5LqcJHxI/FSy2NdmN35Pb2LBnwLw1t90wlKO5I
08AfWDTm1m/68iznUGLAA+6oXYWGrikLgu76miV0q8RzPMjrnPFywan8QMDKbG/7llTXsVl6HRko
9kcsuSpvBIuCzELfQqpon30ueOa4IxNOMBPBGzpajh7Rq40TAnLl5BnhmwXBW1MU8Z7PdEyR5dvk
CfVAuZK2ADii3KukqM6tk1rbwlO02hI26qogBwWfzvKpmNEl95LqVttF8xwmrKeg+gf72qnD59rt
PpifYjlNF4Q80PcE91HDvsrtev+g4/w6JOKYLg5GVdD70QerOM0cuS+OrM6C/UgMDWSqAOR906G4
oUrGOi43GX4qYZkRCszq0/7JVWck9igIJr+grI8Pc254G2NCsOeVCg2n0+1iBgKXNCatfsVAoH4C
ZoroFuwg0gINMtar+mjndF2wZlTXI7yv9RvdbvxoRK39XAM9QU4wm9G67GsifMYhucObgKYbWeCV
cj3uLhcWQ+lU1ZbcRvfWjazkqYBg5oNw8pdmkkHKKSajIduCTwqAUmTMAcnkWzngJ/zVYh9G71o+
+D4m6D6T1kpmaBbRpvlIGNMal+jKIt5UrWujJkRaeLn5FcVmiYEPQySJQNKQ90UUyGwP7Dl8ZQtt
d3uPBMFPNvL6tkJLRWJAXiy6gmpgDdvI/j1K2vGI5SWniq+c+E0aTgscl7g6Uj5M826ERoMi33Yg
XrMLwlS2UPcImHT4EobgUTv29Eor5WmaJ5trxzbL+GB7LlJsfAUpXr4pyRVZDq4427k14DycjSuB
AG9fzzKeL+hLOuvBbhbjWiOnOtxJvxL+S6+L+gj5prW2mW/WkORQvNf7CSwa5R4y1CY+1m2rzBtv
+VwIIpxFC9sqw4zz2EbESKw0ICaMDFX1arci3bZTv3xY0bHT0dLxVcOWP0ZeCV9iakhBit5AlWWt
lLtRb92EEET7BaE8rBkZ1RsrIFJaduZ4z7bmKwHzvy3S1F4PTEePJYCAtVEF6GRry94FjKLWPWbX
i++6AI0E7s5plnoXpxYZFaFCHkdnMMiN8Dv3offH41AZVrXGjuwDQe3yrUyCB1xs4QVe0YuNUAgG
W3HNKrJas3T4buX5sSDYcBjDYk/WH0G0rU8GGmSrLadpcQ5tUZwcHpv7nF3P0RkX042QfHR17e1z
CVDb51DonPoay4pE6yVTEl29s4S8d2YiZQGhyutr1Pwu36qMvkOCy/Z4KPOXWKvi0otUHbqeXQ5E
EJCSPtxodp6ICQGdbUXWlfcukMVLU6DwlkzVt7PvMhQeIzN4CrPxAVJIjUcclfrUMf6uMd+eKici
294vgw3KAWMF2O0D6pd4qEuLtMiCCaKLxmbnBJncygJ5nCV9a9XjyIkt3Z3rjKxppqsmeYQoYh6z
qLrtKwjNo0n0aqeYdzVJpG8CgB5rNU9wlFmdwZ3BFqzsfY+hm3D2e2mSL2S6BoV89aPrsHYMll4p
1OhcZlqvC6SiN5DAwlcWgN0m4q+smAYUr4SzVEdW+4+y5/mnTV+pPPieWYA8u8In62I2fzTLNqop
q6uKNEzGEA79om+UK1rsL7fQV11OwGo9GHzzFXsdaENcWgERX3PW4TsNVLOHYUVsKv7m3TyVbPUj
AD5Fm2eMVzF9Da7L4HxS86vBP/cuSYJ5i3e03guRDGcvSu1laD48pKp8cPCxnJAykQhiZv2OkRf4
dznKbUqc3V1DTtIWjTBjN2ZyLD7TTm7IG1CHCKgBvmOj75jt2cJc47YNN1NWs34wA3t6jhPc8kAa
2Kr4eJYdVlpbP1LqU9fNV1VjfjE7rz6NTiB2EaaXrbagXoKCzm8ZDzuk3Lb2iRl9+lHiYdgRhobn
IcSIfLvAZDZZb3oHngROQm2Y7ZbxjPtV0Vab2DPqgeA1Nz6RAzYfbVeFl0rrbzXJVmhJTOsqgD35
PDIhVQsRO1L5mR5oC80G0htJcXyV9csvNd6fOPfk75WSa3KICsf0pBKukPglf62UBsGwsKITPFZj
L9EXhZ+U6+Hf2AMXF+IvLkWSdXgRh2AxR7gKuYb9xxeBnjBH+BjVMYqTfAcKXp95gvS5WC6tv34/
f/JSru35vBtlufznt8rPN0P4z0ZhHXNjtIlft/fUV4wRuWj+5pUc9Zvl0cPgZzpSAOw1ben6Yvls
fwkOQgFUR0lkIru2CaBdAk1yhxTicrppicV5GkrKyApGaroZRD3nlFZ98Ugy37RtIsgqdG5+cj2V
g2VtU63mg2E7KNWa5YdHuImF633AmVKtsT2xKLE7YibxxVjRUXW5N9yMMmsavMbz8Nw6ZGZMxHAR
OUb10KsrPBHeeaZZvSWtnduBZUK7wkIoNMxb3X6QL78QwyPnJQWhs+6LdCK6yDWYCZjMmwbcSM5w
9gP4k8PgTvuOq/Vqxh6/I68YernoR4pZ1z/504K6s6nnRFaGnLiBfvYBhGycgX1s0/lM7IjCaVin
kyBoIWjfuSMlg2aYsCrlTP7K4M/TwXMag20dE7A+26PGYmc2eia4a3NS+bUrESmTfYFGp+uNH57r
TjDybHnMwnIJMpWmcZ+mDjJ8Qm1v8qkVt62IwgeAw6g/m3RHtjtkkmLuluQ6q7zJfYwWHgLCG4UL
9KUwKrHpwQCtNSKSHRNdxLnmRNSTGemdCL2HCGEphe+3IpmuCIV/LzXpzBEyKeRg8lKRGds3xHZb
3nVp4ctQZApuULW395GZ+viz+OAYOLI0NcHVlYM0DoXZxe9WrextngHa6FwMokZxz+gjvkRBzsoY
xT+y9ujgUk4fudGRWmsHtKhbIaigCK+PM9s0pCNV2wPcAcvpAzl5JZ213Zh29TEO4OmbRhKYMPuw
sHg2b2rGFA9xqD7dUo73ZcShJ7CsXVpNt7AzvKg11t6sAhQEnSXDUwEMo/ieTbJ6xSUBctJLXV/u
ffKbLxXSKZv7UKnxBVW81W383KzeJ9tJ36CJyPlBBYuxcarcmq0i4NQ3CBfRhQW9gMZQOB9DgvUn
rXpQlaESxkcfpWTD5U4/rAsLcKNvmPHGjVzUsQBBHgTEuE82vxSvtp8/2MXYRVs3TOe9yrx+nWHI
O7tj1Jy7soOLF8RF+E3lXnhvSo2CK+Gor+uBEqtjxu5IIiwdx/Ae63SpamPhvNsu9wE3+Rhah8Gs
s1M81IbNt2lF8MCgSNwPBdqwtechY9uaTYpDC7aSTojeS6AkcM9UNWrSNmHxMJeSBk2o9oR8O7zk
OvT5OO2EigsMJdtXL7grqmZ+5VaXPzoGtweqXhi9k4DqKbABoNVPIDePXlccKmi0XDxe7I345qzi
2VFJeibFWvK0ON09NC7/FdSM9Rjn0tjVUAnu0WdTbQqzKR7mrk4frZkMW6+OqQpmds8nyGc9kAVJ
qpDyWvc6SlE6LntTtfU09VrULIvOfKiPhkAsjutO6odMx+7rFAxfBL3X9gbcKxdTkxXvkfSGLZ4s
8qbTafwGh5X5XDB2SzoPiMz31owIp6gy+RqMSOX4SgFjr8IWbPAqBph36L1cfJtTICYUBMabo+Pk
PrYC/71q6/HRAgh0nTgIWWFl2GgnZ8JVDzIx2asylmaOSmIqLZWYnU+2/MmBAaGut2KErrBVXQpJ
2cK0M6xh7U3fTK8xLoNZERbJbEn4K7sI0itDJvVZdu7AoM/uv5t5M8f86FrvxSrMRtMN2Ya4Kkkg
0qvYNsNXuxumgI58jPN1ZTSNQ7ds2m8em+kHNXgp49qAkAOG6/Af0EBsWhkU/prVGHavoffbE6de
223MqR8xIAQ1tk9cO/Y37VZTemCdFn1MbGWDNZqo/kzgjV7VRCRCu07dFmA5/Q0cGlCqxD7E1U4M
2v1ODId1HcROd4oS5El7En3nZ91EdrW1tNUeFP7oJ+KJo1uSj72PcrT0Q29RZOBNM2q+UQbaPAUh
v8KcEDl+8zUPCXHRhXM99xXJUIj00IKP+UB4mg7zDBymDG+18udHbcbGzYSrn00yWRwc4yTlfqH/
YAze5jbc7rY11WX2Y7aQIhP9uQaD/DZHQnwAY5raHc98/WPS5LNbiDdTIlPq8LWA4+kz23DDY0ev
92XHPQrLHFobfStcxE0du+M2MHpIqE2S1s+QZedhbRRjvs0MEllhgvF4+pAJILYZLepyYJ36qm0S
/4ahsn/P51NcBm1R8Ttt85bXg7X1WL0Xm4bCscIoBBYU1BLsE2I5gSAFBmZqKxzGYyMNJvFYQkgj
pzBJ1olb8jwmFR5CKav4hkTQ8FDD2PFWgwwZNRckoqNjQvKP0C7V9hpJj4umm707Dmw2b6R9u09Y
PKYPekjcimCAEK3WxeRgqgvgeDUgry2yZf3xdmqGV9s0H3Df1o9A5EiW6saivOmWpPXbPh2jQz/b
6t2ZDZe/NGX6giFgPNZsO7bVaJP3WYv2a8SknW+MofQeSmBmD7NMwudpyLiKYEFFx7xBSreeATux
sbeKdEcTYpzD0sfdiYwd52yYkPcTi+ip6R37NBUCqFNKWmmyBz8DCT9svOFSEDt0g1QQBGNUz/cI
vMeVcmV7dJ3ee3Mtc3xoqLdGggmN4Eib6oQ7axTZsaDWR6pfT/lm7ng6AeNNpXtTk+rND4gJ5nr2
+mlv1oN4JySkOXa1WV5MiyXR4LusV2UjoRfSqVKCRZgQ2bzUxnhrNAO4sUwNn64I9fewylipdImX
N4yh+6Vb4Jx4Z5QAGgpWrYt52kECUxhkbo1qcKmLkuk5HJAnMiU0fMLYSKZijlFFQ7vJYQihfOKH
DfOpnwUB7LgWkrnTj1JlibWRwVhSm2WiCPehgeDHsmR99ti57jMYX0Dpu/EVf3GQ3uRGjtqR8Rzn
ZhWb+L040MVVrUed31YsV1A6MoWI92MtJwoMF2Ue2OFqO1WRXW4FzkAe5sxHr1fr8HNuFk2m52GR
8epxJvoINhg7zcZrkGpmKBXEEEzTCTKQER4912+ibSDL6VtFIMzaROr+NLJH+qHSwTuazINelEqj
Z+ZCIPh62xz2g2lYeGel3jsO49gJUSimoaL7Sq1hYhohyGlZo1/NxnWNM2UzWUHLlFYZaA7LeuOn
Ez00FuhNbruMWNDMpqs8dNWndAFYrRy/Uo+zb4HNYZezCn3n5Ma93E1ZhrCh9eeHHi78JSOIYGMb
KWaDoB0nYPZJed9CJ/ks58pm293UD5k5Ei4TtqjuOxCR9OpaxPcz0+Udju7sRfpGf2GaOz6SoFgc
advbhHK2NG9id/Ag/ldwozJTnXp+8I+TXkbIRjYdQhdLJmnzxRfb++JG2Y165LGnFE7kyYpbcRyt
QJNJ3sur3LFmgMbWeIiU6I5dGEFL0WDO7LSGtqweKMqbu8Edob+FobyOOlEeUid23ky+uY9AwEmn
/1Q7SFrNJpit9Lrqivi2BTdGXIhE0pZjpBxsZjxtYIdfnoyegtHIDlJVW/zwYk9xN+CLNMLtxO7u
Wlf6ze/nYl+nLa5fgpvx8NbpxsMTvQJc+YKs0T8XUTUcVRt/Wq7LpJIsYqgfCSBlAV1M2d3JjoL4
4ECiuwq8xN5o2C4EPYzZN+x+xXmWjHB9gFz8Q2btoUylPugkcTeG9mD6marduTG+sNLfw4r2/6aP
+7MOWNkkqZi+8CHz/Aau8es+m0OdQwArJVTdaJfQev91U/qnLyGIoYTUI0wm+H9sFKdCpl2NOOwY
NbrZTo5TM8n2Tv8PLwKvRUiyf2i3f3sfadC2LZsC56gA+a692JanMBX6b1r5P3sr7Hx83yYUxgX3
9ce3UkdcCuhniM7TtrUnck1v5TJm/uv3QuvHn/OHkYHibRB740hLYjl0lt77l97a4E4sBk73I/47
m2ZgqZ3jwjdgbvTDhgQld9/FGijDGJ+6Icphtaj8HahatRm16uxNGHrxIe7Y4/oR2bnr7GeVbv2s
2GFpUL2TBUIlH/fp9KmWrQfdpneT/Kz3iRwVB3j3S2x67dt78bMtYCDnvMczo3GV+t7RCOynUE0d
o5MmxGLCMDmdgVUaib/ooJfeA0Q/bYi3dCT50ps4S5fiLf1KEI062noz12xSYovB7k9ns/Q43tLt
RFhsNg22iL1dN4x5l6HymkPB+Mh+Nkvj0jclSwflL72UvXRVkzFVbzX2h2nNOIy2q/Ije35wVJu+
KTur3pU7m92mmLQYXzKn5kNSZaYueqZP3A8SGQp/S129NgEpFt8xcXV0APA6v7ToQPdMAPOSvtUf
kS+G+a7qpd/eeF5hObcphjnCBuZ8uO+hqhAlD/QOJVrPpRPJ/nkYbTQZ/WQ34S5PfAbqguFW/e6g
Q5Ib8BHqpdZ2duv7AceBI7JXD34Tc8plQp9jiv7A70dCGfKj+oV5qLEbtRYPdj8Yn00U0A52XvjE
wr0DwFqH8auOhVxx78qzT7IlusTefPGakNMrjsY73B4JmxhP+hh/zPRKRrrZiKlElt2L8GZAgLzW
XqPvEQNNV8Y4inOXgViIsP/uxJi92qI07zS+FHewWLssWwx+BNNn9XO10SNvFAjAUjvaDpz399XP
PQhuQXYiDMiAxv7clNiydr+7noN9UaF4mcPZAiLbJz8yhfyNHaA6hb5NKkEIQSmce/Y4hEqs06lz
j0MusKr/9a/uT37bdAKcT77tMTf3fvvNIbIrW6sObaSZfnX2/nsdGENW/Zvj8M9mdMKWtqlspTzA
Un/8bQcOYTITytQjfoHHuaPCFyxZdqwTzKt/8x3x5y8nrqfI98Y39Ns7iqI6RfMzDUdrNq0EE+iU
HEQs/b95mX95Q8vLSOaaKI/gn/nLX//lsCIvoQLCZg5HWuOU0Km+Po5tA7dh/nc/ueWFXI9/sVVl
+f7bC4UxfOsJLeQxaruK1KMcb9hqQEL7wpE85H9z1v8W+8V8k6uKQSo7e/5HeL/dKDWjtsxymw73
gMfmrL0J2gq7LHzV2aMCTy9//WX966fIyzks/xmlcrH8/mXh/J5DDrfu6CzDby3Lc9Rlx1KHz3/9
Ov/ymPO2XEQBFDy0FZ767UPs1GwX8CK7Y74kyk7NVuXT+a9f4s/eyvIipitcoHi/3155hp1BMFbD
Pft/2Duz3byRLFu/S90zm0OQDB501wX/edBkSZbtG8KWbM5zcHz6/mhnnbQkt9VZdwc4jUIDhlMK
c4rYsWOtbzWZWteL9iC2U3yzZC4+/n6sF/H135+SNEy63bolJajW5y+fyYECkHi3O9DAiDGT2Vq3
LXstvQiTrm43jcBd8fsRX10d7XwbYTYjeg5GueW9+el1nyFwGHbdOEtQRb1qXQRRrsETc4X2xvv+
6g10uYMk3HFdaEOkePH9BpFhBFmUzwenbPPqZpiB5fk4zNRWDSbNtahN9Xmr9d6bI79SkCwj8+Ac
mvsO78mLu0ourCKDrCT8ALzzpqhleUwm77abx12M4xl/Yn1X64Daf39rf3XBwgQmydrDgYi1lEU/
3VoOxnlL6k4/oGVwNqGVeJcD3SAU0bRZ7hJiJcUmQrP58Pthl6t5Vm1xtWh2bA5nPGFIc7kbPw07
sq5Ke+bAHdABHB6Iu/nGdlAS+B2bzfP4XdVS9Xbgi9mBgl9H4/TGS/WrK0e0A0bMMPlmXk42Jj5J
2mXOyMwJGMiFUXfEAuU8UBx8xOgkFt9vs//9Zf/iRUYqxGzqskpQ/b94yANaw6oJ0ulQD16o+fMi
wiEZVe1mzLC3vx/r1Wfq6hLmjGUyI7j834tXuXTQHyLbmw5kXbTHOJrobU/Oqhg5LIBMe/X70X55
ZWzCPJYl7qlY7vZPD7SNqy6nCp4OZdIS+FfafVVucwuicK+SN16eXzw5aVo4ztkXmMsJ3/OxHMvA
7atSnpyNSzDTVxBEOKEvV7+/pFfTNjfw52FehFC6Aee+hJ6MBxLCLzjwX1VG8MaC96u79vMQL+6a
JPbYjdirH3rvQuuoC4U8x/Hm99fxi5kF/Y5g/SHQk0XixSdO802yiaupsryKttPkWJdOTbegXfRV
fU+a62jxlXdJkL0x8i8u79nIL17BJNZI+KBlD/fDOvaatY+bN27gL54RSgnbsmyDDh2T9vNXoWHB
gONWmAcikzTI3a61TthyvbEq/GoUYvZQHaIiFMJ68ZhQJNa1YzTWoVW4azQ9uJl71oXfP6a3Bnkx
JXpWUgtYf9ahcEnwmmapHWYraN/YtP9iVvCYfoQw+HwM5v3nNywcCgKmcseEv4q5BEUQDaNR005N
l0Q44QPx71zVT+O9eEC2UzWR3jBeG+JSGCpAHhGxQL+/da9XEwPC1DKnUgqzhX/xfDQqbsiatTio
RdxnLjI/9NScENvkc90PwixuYyERshQw0GHVCvFG+fX62Rm67bFxWmYky35Z4bENnNLaqsShW5SE
atEUxoFGHtTvr/P1xEcLhE2MzutumK+qvMojLa7lrOzg5Nda123NUbxxJ19/sYxAmcoahXKQ7+r5
65HaTp5zqiMOEGSyrVnn27AcYY8vjMjfX8vrWen5SC9exKoinraRBZHp9gOHD/EUv3Gzfn0prkfF
zdaSovj5pQiIrj2nIuLACdMFteVpzqZDwjb6718H9QsFBARvYb5U/razo8dsk+wDFq1uX1Sluk3B
9a+h1kkQHKgri0VnmZP48cYm8BcvHY2qZftuuehOXm5fUqgNStGNP8x244w0/NsIRI9VPP7+An85
DBUSW3SPt3sRUf+8shO6mrfQD6wDvQb8ZuOuk9Ub9/CXQyzTEcU9y/rLt25qgIGVwNQOsrlE7fRl
xO3/xtvw1hDL3/9UnyQ6TVCO9sWhLYfiauy78miH4bvf36pfvNOGaZN/zcbc01+9C4JsrgCUhTjY
3narwo80xf6NyzAXyjtPgs/TeDGdFrh5ezhgMBYXQXGDsjiqOEz5/WX84suhF0NpLnRqKUuYz++V
jrouRVvjHrzQJuPsCgrJuerfeOZvDfJippFti9Q2YRDSfM55Et9HOiRE8HRv3LHXz8RELAUinsnZ
NL/7Bn5+8O7YwtCQKXqzqet25ApJsl/CXS71L10Qb9nfwqaVXvvGsK+naoZF4LbMPjRrrRcPqtW7
PIOdxbQQkFkEiqYGzJNv2RwMdIVMYLVIs//uY+OVcPAgSGHSGHo5HwxO3rdeFduHKQm8i1F3qnvz
uxR8EYX/fqjXVQRD4RrSdc4vaN+9mFtr/MUxCXX2QVSevtZiQiqDBqZVYvNSOkG//f1wv7qZ3MIf
wH+8Gi8q8cCj5UCfmWcYgDrzvaff//rl23++GTV50f/69S9muHCYtAY+gH3g4Dnb00UVa4nG/t8Y
hAMZm2UCH9bLabTTIyQ6TScOKFwOplNZFphKzu/fWFa/zwAvLwZW8mJ68djWfneq/DTRoT0m84tm
9GGqqoKwkyZOL0WYorGd8nRXaWV/RIk2bcD3hdgtcRZYi8cgGYqCPljGCYfdRV/axYvQ9/g+//5d
oPCkVqfDx9L14rMQs6bJMEFGh7bw3GrmF1sCEP4+xn88jv8n/Fpe/7jY9p//yZ8fy2pqwN6qF3/8
5wXu47Itv6n/XH7s//5nz3/on3dlzv9e/ifPfoJf/OfAi3/p2R/wn8dquum+NtO7r22Xqe+/nX/i
8l/+b//yT0fU3VThiPr8lMfFGgNNEz+qf/z5V4en//rHsiz+dKNfW6na9nP++gf+tE45f+gGJ2hM
RMyCrrdElAxfW/Vf/5DeH67Njt1l0qBV8P1v/uWdcv/w6CcafN38MF1mvrkWBFDEP0b8QfG5lLsU
H0xxlDz/uvJnD+evh/Vzksfz+ZmuE4ElFtcHVIVfxx+fLzaGp5kKFX93mLui+5w4cXThqBmCeThJ
InxHLY2/EkkdIaZQufnWpstcpo6/Ppcfw1NxYAOjSeI59ovh4yFMNSjn6iDIjNvCUFK3psydrUiM
GUtMm93IGtxXCuj/YzqVWA7V+KHXvbvZae+oxgViKDTY42K6dDptN4/XxHyWNF1qLI66HqoKXR7a
KnxPcXbVNk2Y+qU7B1hMoxKAgnf+6cH/eX9/vp90r15dku7x5NjuU/vy7F58Y2XkDnqktZwnRnM5
+PqoRcaGtHcr2eklOQCYgebsWsZBREIy7rhiBTVXAVFRCRjhSLl967Oxdpv1jOaU2DN9tn2LaaEE
MMaaSbQIYlJJn25DCSS+TsbCz9cwmR/Rl3TklIHaWQmvj5lQwk1iF+21IL/1xmsNsB+wPRHna8V5
NL2YbWEAMtUUt1JU7Yo3EjlNZTTrEsb5Bd6CbSurdSKGhPagdXTzfOVWXbeem2FeQY4vfHPxy86N
LLcufLM1B9+EQdiwf8vauwhCzbjstTbciTn6VBhxfJpMAsoTyNvw+THJlLb1hM/XXg19+wikXO7S
Kpacwtqz340BOwYq+psZLxK6Ij168mriIpcoqyNy0c/uqMk9W7Zmm3QVanbS5TnGcr4GvWtcqnp8
mju4pQg9cIwlGm0XF+Tg/AVMzEELrbXKg4extk7AW84C0oKaumNO7GIc6XwAbq09ilIO22C0nrKs
2rV4QPzUmfZdhoLaHKy70INlBq9t3hDfG6zzsCTb3EgessheXG3uByfRz0lDwKB010M7NKu4G+sN
uli5Rovcn4wBD5lZG8c8Lyd4/GJHkMlin1PXaVPByZzHFgNOCLN1qAQ2Ng0ccePoNzO1/NXU2UDP
G9F9ylsTHWHp9OGjGThgdYF7XhONh9/XGMQjvjUNb10tr5CDuCcSNaZvDZ0bv0MEW/slDPgTAOzh
3ETpFepCIsuaAXrtVFm+EWqhn7clBpI4U09V2gG4kLCFa++YwuleGSHRnv6sNdYVLIkAJ7C8TkvX
Ww/O/E5G5U3q6jstHNzrOY+RjfRZfIprteSwpYF5TZBHvSbh/TGzk3ErtexTbnX9Res6B81cQkd7
pJ8czHZkuKCQPY06sqzaATOOdwzcpTWvSvLVTip1rwxN2O8Umh4slW6QLGGVhVFzAq7FEERFmndb
lYOmWGkohGD1epyKk+rJxa6zClORj0UPOQzn4DkS0znIwefFicMFa4lJLJxEzJhYeQsMMLYKMPLO
TPIyHkm0SJWOKmDTunIKEWlFsQNAqgzcNXmKAyzKxIAw02lFNPpFSEz1WROEYu87bDpqFZlpS7ZR
KuLqAQh9EwOBLKSa12kuF2CIXnLo3MsCNzRJdGjnCWybTkEdZcNWgv02/BA0krwF9gDsILUzrfxW
pfHsMS4gw63eRpm3CgGmEYVJzp/wSQ6SSH68EHhViOKm3EWWMy2mxBqnuYKNhBeSGrl9Ks0+ylel
QbN0bZQTZDkCbe1PuhlODyg2uqOnEvByKP2mdUKeYO2ThhSVe9jfRCqbvQYeCfIBUZCIDwiiwu3P
zXJTDdYwXU/+GfdpovOFcADvk6KH9pBAcwxnofo6YIcVlJzDUINSjo302imTPNnOiEslMlA8XpdR
WvD0BYK3XdiPJCuYRAsQxetIpHdTCKBlR2avaxyculHZY92QU7j13BTqsplLjlNFb7B4eCR716jL
33nFrG+ADDJgV6VrZcABfyiqiAO3KSDCz6+RcGblfHQ00/yEGCsiilKoz0NRdgKF41gjRidQ0I/k
nBzyZWWSQMPs72sVi1ai3LuIRUwWybhui3r6KO2hBgQZZTeYc5j24pBAo2UlxMpZUgW28iN+Q6TV
lhLzJ0Ofnwang7uvd8X7QGvWlVestTbp/bzp1cnh96LHUDqnTUyhQ5+fVdOnFscPAXcUyPvCqh+w
eWXwyq6mJjM25G8HZEQOlVrk3WD6NoQKZ8OJWft9r8ToYkau1W2Su5n1LsjqnrBE14W3R6oRxINC
JP4E7m58Z2fQ8vc4vMJ1r5MmdJu5RvQEj9ZAGBbndEhkI+I7rMWq/wSvArko6jcXc3Mft46PJdI3
4nTaQ934MkZJIH1AAvj/iG30iNOo5i16QTjsY9tfKzXFV0LDJdlb43ghre5mwhV2CCInuUEu1cFM
AWOgzboL+ikbP5IKWN1Umo5esydS7K6lI3UzBU2eXfckiX8p6CzuO+w1h6DPXdrZHRp2J4iNGw02
E6A75V2hu0TWCmVefgnBMTxkMckeJCrZMSgZa5E2ICOU32Q212d2vMO3AORBt8JH6GZ3pKbAWiCS
HOGb5UQ4GUo9yb7FWGFCYsgi/TLte+cdsaDOQ46bZhejhXK3ngBkezYIb2FWmKKNVnjNXRnWVbhq
06H4SvOo/NYTGPJhqE1SGWoReWvHzkmJgDwEKyYeoaSgErUuwqzV8Jil4DAB1tf5uahGme6BZS+n
j7HWJxtPj+QHt6R9hmbNG3dJFZTm0TFS8VRqTX/jpKa808siOxcxSCrAYYF7nzWG/WnuWEHiiVnV
R0YTfnB6DRTsaITkW00Z8OAJArPEcbEPYLYhpLYNiPemOvTCRMQdCkA7doeClDmixMKzaOqJSsRA
TYaXN7f3HJ1pl2B6gHKNYQsGyQmzGaWVRgrMQi4sBmbJOpv8Rif3DbzdlGE3VOWxVWNnbmfLau2b
JumzDznt8HlbhhjR4fz3gbWG40kGDdHKFkaYoFMBMQmm1ux1nEagP0IArzeAxrTpynZg5t1oOoHN
/kgyZr/VEI3TbLRcBKUVhI9wPQwZdWaO6xEPqQQiswsbzw7PcUFXGvPV0N8YIJLDo6hmWz8PSTID
ePWg1a4wkL3zaPoSjJVoU/cuII+1eo/YbDWSrQKKGJ0lnUIdyy+fvAfadTUYRDWlxBLuBlV7d+jY
nJuEygX/cMC874x1vNfEbO09W45rcrvNPetZfmXNwGCk28odGWfs6ycIaGstaeczsaWLjxqI3ykm
yYMgY3wuyNLavnkcpVOTXjqVlA+WftlOKNfiJnin88Gv8GkGG+VgQmkRrn2QRlef6C6F90lbqxWa
UsIz9IokTfgEZIxR3RQ84RIG9CTr6gxAR7IjFiLx9hAxJY+1UkTcBxCcAQoQpHKFbcUiBSGy7sWg
xnqXxdoQkIKXMi1jaHdSeOVJjvU1sO4no495zNPkhhuP/tPtiO+0OhiTBGBizuETyxyTZdAMEKf6
IbLCfRbrwWbZMn2ujNw7TRhNrmdRXteuMe5a6MXoq6vMb4rZPpOzItdFZ5/q2UZ+bKq70MFW7cdF
cBoIAPnMgpHchq6ZPVVd1aOprY16O1gaRgfVBIXP1rB+CkPc3GVpB4cw04d91ucsUNUYuVBM4yYx
NnpriW1tuTqIInDyzQ6Eahhc2JGCAF8OmKOGkfCfVLTNqlZT+Vi106OqNZBQyohzIgJpldXbzspI
mIGdlCRvNNue9xKXTZylow6l52pYWEpfNixD+tZFBv3iMMyxBuTCfBpTbZvrozq8sbl6tbViT4VO
Aw4JogUCMJ9vVmew+25WdtVhjlvU2MSBhBXYvnjQNwQqeqwWYSatvz0oV6cjSpXUOA7qkOeDNoSs
iR4UDYOG85kbQFWmgCSFx9id6s+/v8LnvbDlVj7fPL4YzCLXQC9LNR5EmdXKt+y2ORaZltz9/WFQ
16C9Mh3XNV9uu/s5L8og0IaDOzaQZhGXJ6t6qoX7xpvx+nJQcbFsopqnyWHZy9//1A0z89aoyjou
DjFUb3UljCpgosfG1e1/f0HG60aCZXtiOcFARIOQ7cWrEaaxSOzZzg5KwO6KOpbAoBuj8MwNt7p1
ilCj3XnQmjym6KG9SofOEtdkna2YOKOn7nu1UhkwW1XTBfN+/F7PNN9rm9//U1/dE84OeYE9Gjvc
Fo76nt8TCAeIe0sZH9Io0t1DJTt1PZYjxf3fHgcpFYeh6NEYxntx7x2AFXUYdshJA4rXdQPEM16H
QZb9ONL+W/2+X3fynrX+/nctwf+HGEsoFmn9/Me/em+vmoJ+HH1ufm4K/viBH01BKf+wOEamjcM5
BZIywdP5sylo/UEvzjUdUoNtuuI2b/pfTUFOG+n3L82lxVzARPxXU5CfcCQLP+dSeKb+VswwXn1e
wr/6ci5a3eUEepGBLj1Bzryfv6R172QtSaDWrgoMcZcgj1t3U1QcR5dkkp7tHISK/GOEcAyouZQf
Y1pDZ1PYHcUx/0+ACTKci6gU6UMSwfkp+tm5MLzCDQ7jrCIiW8wmYj1rHOfBnAe4oEOROecgJeHG
TxWxDCnshR0WrPnBs5zy21y66iGaCSjwgUCpK8fFyAUjESNJq2srUZfpdkBQdByb3nzXtUN9Em1R
HmkV0fwjfuMQ9tPiMcPPCeBxNsWpUm1yIijdaqnRRHFHC2fWD0wk2klPGGhliwR3bOTQrEK9HtxT
7dX05zX75Hhl/6mOK5DBiSZTto7uFL8PMLDfB/Y0gFS3Qn63Rf46YO2EoBwqVfPJWz4/34ny8ti0
Y7i1eye9nM2kEX7SdvFZzxMX22XJcRh8YVbuCPHYjVaV0HuoCqYbj1luy+akuCiApAC4ACOessm2
c1CKtK++wS3X3gHlCNijxsFAEWODV4k0kLB+q031ZTSmBB/XGP+qbYCA01mFEYFa7TyhVAOVuO0m
YlPY47NvIPTLArbtlmfWIfuQGAZA31zo1jYH5btHu4jUZ7S+RWpJFXUiyBhkyIpmn2gp1XnpAdZY
jUrn6UadZ2LglaB5W+CEgJTR4k5Kr7Yth+u3hKu6296ymqdJZXQ/kpb9aMcW5bHCOPbRUL1zZCcf
nthGlzeEgZnISormIrU5BYOBByFla5Pmrm1GslgIkMHJCE47cewjFNNpDxzcg7BYVBvyo9kx2qXI
j7Qv3TMu1eFoK0VLza5ojSXasDEcQiWxPmZ3eWGzDQc5M+xLk7CSeNZIyZMsqChCbcjQOr6oq8pB
oua7qVQXdiOts10TaqMbi10wCEgI69oZUzeMGOhLjQPy29A86JBhx+4gRYN2Dob2Ntfn4JPXFOlR
S4X46AInPbFVzGCLNCa3qTS8y6bjRuGdLAhErXp6PauC/ixpugAYInjs5AGxQR5oy8p2Ri5FfwRW
pNOam3iCVqCVRMLIKdnoQ6ytkUV8qgg2Jba7zNfQybX3tWhGfMDlUR87bet2Qbm2J3GlUqILOMnY
5h5Q/KARD0EUb/LObLdl6WKBnt3oLHQ5gGuuH0ndrC9zp7mtm+qbF7fBKgB5lHkgYyp6zGoWw1VO
g8C1K7EyEqf3LdMh9cLp8qvAJoKLNjTE4u1gmmmxrsmVQ/8yTqCT23k36pOraOaC1GxwVQ06fjJf
5BFYrlnlZ5RQzobPsL+nJ1NcaHpEqU6C4i4Tqutu4F0FoR/iPJP+rGvR4AO4kJ+wfqbwlaXSoPOr
MHokykDX18wmGMlLfVbeEeNOFO2sjptDeEUGFgOwNf9IfsjW/RIbKZGBCMA14g4xXsOXdNMneoSY
C41E20pSxHkt1Lgzclvs9F7odHVr42A05Jb0A/mQeUhQrx/OQXDvcmtXnerxDlc2+2CyvhrMywP0
Lj0D414kqttO7BkvgBPrtzJp5k8S67RF/6zpT7lpkv/mBul1YMpgqydl/K0iLkmR1YAviKwAfdoO
QEw3BJwPoz+bgKEKq+8+IjHR93Xq4PLu5zTeT8gpcEemIfmJrWte0HnGwp168Z5UuuaDwOvC6zCR
GhQMGH1o1W8yUfS3emY0H2BHpZwYUFauzYRQibajoOX+t9dJgtMA3oHovoREImyo9/dzaJ/AhU5n
pafZh8YMW4C4476bU+2WvVNKsLkEeYIz/Mpp9fkKd2e+k0VhXdfFuYrVgW38dK0r0uPJsu/vOVnp
ty2hxOYq4fT6QBqGdqm3hV6dLN6mq6FqMnBFzPCrtPOMoxiyj4HnqY+ulqbv67grL7jN6Q3MI/EJ
yBT7yhqSOElBRC1dhRE5RlE/0fgyw7ldJx1ZtINUZHEQLEa63lzM6yHATyW87pQB3FpFc2/XvtbP
p0brASB47DRvQQxmcELy+TaYlYnDHD/ugyRDGQPvqK7ySHDokuUzYQAZDtzWSZKnOo26A8l+PKRc
s+PbTIS8ZcvYbhxb16qIzS1Z69PeNCrn0RhQHjtByNRHzsW0soqs6HwoyGpkIS20sws8G15MmO36
geW+auqtkRjOlvyQ4V3ktWh8lRaW8NuAGwBuCXeBiKpVHATZA8be+V4JaZ5ni7Qk33Br81gJEEir
IrKMQ6hbT2SGpmvdGNIvdiTrdDMT3nQ/oukPIQp7erH26sY9j5VMLrCcTPRRmFvJ1PtstcTmWW6a
XCaiCa8skMLk18xBuPAWvfTTwHwKiizSLW0zhUV5gxbEYA9ax/NdaVK80Z3Ju6PeNs77tk77+zEx
npqOrNZdHLQaGG5yF1yvDb+6nQq3hQMExp9MYPFTK7DeYx0f4Zha5vukcYc7NEHDZzgWMZOuibIN
LopOIx3NRXXvTkn2NbPof2DQ5YQG7JFf5cr4CI7BdPZNUltXigYKwFNvO4ZkoQMETI4zzp4PXhB+
WcL7+LTkqSakcJObpLlhwN4XtXELLYy4j6QcjlMdXNKXrqH6EKwoAZXBf64m8zZt+Ej2gHfsE9A1
5xa2D/mjbWfuksJTBxklFB2g19svVZJf0oXjQeHMO5iVZu/qhMXUpyuerLM4ydaFbQ43YcA73U06
S2tOQi/C6+Ge1n+2NUg9XOEAbK4zV4z3aTVrayf1bD/NCofWFSw0t7S1O5IHN6NAU9joprwZWju/
bAjGo38RJw/GNKF/bfJuAx+peiqgN+yGtC04rOiL/egW3gfHAoEXGE751LfmuIWdPST4npzplvZx
ve8SRWFitnsR6tE5KjtCyvuo/uQVEDJGiNjfXJRaqyqwryqziU+5xnJfcM72ZSpochGcIgFsjD3I
IH/qtfiUocYQVJKAz4JAH84zSQvxesw153JyGiYS6NZf8r4xN4PWyhPkHbUb8iG+dibqKCMMvK2r
4MLNiVtdcLbCuVtccDQWwCis2/Epx1txHVf1ZSctReBe1eJ81ygH8I/55JGmZ/KtUp+G8ZmiM14n
XiGust4kPLJiWi91TWwrK93pbnyeVPSFlvBTZXhXxPC127xUnDOLMHbflVVFVl5d6cY2qrUTc2Le
EXxGojM+JE7pymks4JsMmNc4+q4xnztq2FqT0t5J6AL6x6GapXvscc3vILZ4PPsyE98osspuZwO8
eM8iVe9GqBlfMaCF9XHOAQz5jUy9p76ThrGdG1ajVvTDrZfZ7lrM3Xyht9pFaiQYIzs4ThAmOcsA
SXlum9ijmlsi9CRdQg6NQ6MFqkqM0F2WGuE+bxX86KVvNajkZNmVc8mMoDZ2HeZnJzT7BjqAFX+o
+ImzmWtTu6LOnC8bJeGsV3rtfsyorG/LxmzOfK/0HQxNTdumnvqbVKvjATQPmUhCM2BU44KFagrH
SOd0ltQ98oSK7HY2HJO0zKEKP5Lrk5+tNiXPiRhN+9IqqVDStAb9QbGam34UOuV1airbWbV5Gzh+
aw8xgM+6CedNOOucoqZBFT3oaUTnvKoUyTS60I4hYC0pOgKcgAtdch7nZGvV5hdm77g3MtSFRQFm
kX8DAJSA3Ck2voRVJ8mcTt2PZPt0B84mMeqRPEPqaB5GaUReAg0QAoHRS9KkHDkjKiuj3pAXJO9a
SD0Kzl8zbUaEGb6rSrkVtb3ziL9eI1gjrECDu75Cy9bsmLU+A5VWgFm7kgBeEe0yiVZhxJAdmeE1
p47falon+6AotQNWZYLGyQXQqwjOQHyJCsLze6fK1xmHerf60GiEUDRE9NqAQFMdXk4mQO0uWwwM
uHtuxAzzc1uU1Ib8S46OXXxDQJqt41Dbm84IFS2l4GaLnILx8LS1V0aACQaiEaPwTkUkHxlZeK9R
dvhsB4njStQVu/MC0IG8oBFUr3PCVMEWjls2I1/o359TO1nDaIFW4cWsDXr4SZXmKSR9y6cHB8Kg
c531PNSTn5aROrhpTgAL2F+f44B5HcS5RUI84aMp/PV13BeIKTyO0Ies2eaZudaz8TMnR8RCRnuF
/mDNmfXV3Lnp9WDl5caJ9PmCb0/sKivw1iw9hj8MU8MJHr7JY1K04bugojUuArirYd13G9yaHVEj
8UIfrwprOyO4pijVpn43GjZh1YFtBCuZwXmDwd/J2ncz1ZwdErxiUqu5v7IBfZqOEBtprPZ7obnB
+84wuw8ttN0ES3rGhiVRJACO7eRWawBJ/Q1slzzaOGEFtkbk42dSYIITDq7BBtZa+RQ09gcOErtw
ozTbS1bGzAaH7F4jfudUITYzeE7zvhr10Wfh0B/Cos1u4ShWSFga4aAUSLP2iJ9KUYPKtmHK66sH
AYbK4qhupyt5p1Rqn5hgOGCJK7kfs/rzXMWY1IACb9SYrDwApJvK0Puv5tRFJtWpLi/DzkIrMgeF
4pOrso+TlM5qNHEY+WUT9J/4suIVRy0cYOd5tMud0dmNE0u1zenSwYy8kABPc9wrSZfAl5HhbWKz
qU5GyJzPLKQP70M7zT6WmRfvYkd1xSZ3W/deUrgICKt5Nvpwp9If3en/3317Q5Jn0GZALPY/t9/2
cf4/081//PCPVpzr/aHjrLZcasLFq/CXPs+1/6CnLMHMIt0zfij3/mzFWdYfeNm/wz2Q5lPE0aX7
sxVn6X+gO15acY5hu9//6l89wj/1Yz/Ukr/W53Hw+6IVRy/Q8DCDoCklzMUUxvNWnOlS+bO1kLsC
5cY6dtsJNsyCaYVqVD8KZTWbRI+890Nty52jgTbKRaDWLqg9hK61+aRD89+nFFJrRF1XHSTEnYBg
94mAa9ImZwcizqjS+rGmHUMNVMOpGsDXYTUf30kv0rZlV3w/mFfNk1cE026MWvcdxWM8bPiUxGNA
lqgAx+2gWdXy7eR1F6RJZyfgJca6Gxx1qOfwwNok/Ams2jauvCu9o46rvLD74IDFfEo1p7P8KJqC
XaMF3dYqME+tMsDhT2Esgk+dHXRHCDwgLJwRv2ZbRns6l2imTL3YtVho16GZEcoXyyu6X8NmIkJ7
X0Y6nLCpc/yhFjp0kHa+Hpw02ngJZ8l+juSFRL8C2/4cxNV9T57717gmoF7pmnWsZXc3t7pHg7KV
15ZbC8M3bWR1plPCnJUxBk+fORVQbRC100yecdLv5DSNK9aO9ENLBX205KiORWo+NkHeXwRpHJ/j
iLji2JXtbUayFxExLTmCTCq2H0Io/xKhanswg5DdQNyKc0iOyxdgrYRzj62tfesnR13kk+w/lJzh
XvDAuU4bLVdQEw2HPetysAmQXcNIKElezrINs9+3UVCpOE5ExmhGUXis0+UQM7MeqWIhBM2ZXEB6
FMW0nwU3SituRW4m7E1ZjiLZ6R/6kJmydrKaU+S+XFcUSBdWFLV7zpPr9WB5XHpoAikJle33PQZU
ILlWcrK14L1s5mFtAzkj6CZTft/Ss1IA4D6CYEr3nSkBkgo3v4qzJVOxkTRmnJ4FoDFhHLhBSxKX
a67NwWk2uR19ZZ8YBJyyVvalYfQJ2C/Co7JAP1dKz89DOXtP9JbC+7E32HOwwL6fRjM7SrCJd+is
wVyNo1efZa91Kyxx5k1bW3rBKqkR+F0K4kBF01VPLbEnnmggnHVhte2qxLycISlvk8EZ6aNmHS03
k7c21r3sPnM9s16PaGe3Ws498xIDZX5TdJ9mOypPGgDJd11OhxF7l9wCGIMdP7KZF2RsGCxz1eS6
71P4cXBAANo3Gr3OBlL9AGBrRwhmcW/IybuMuDoFnhJ+uB4QXoYzOwkvSRULr63ZEGsFVY89Datu
SMOx0XetNVCjBPq06sgJW7loCB4le0GPVVKr95rdiC2hYpJI1fR67srH1hiP5LEnK00f1qautG1T
Dhd5T1C4pIyFzuzAs9LWoYHts2K/iY4qcrT1T3P1L2S0S57EswMIZj2QJMzTBiJoJmFE0z+fHAZu
4mKgZjqIm9CM/N4uWXWR1JMHEMmiwqJOEh84+A1tgg8ZeOZoU9ZNcylmeHSwqYvupOYe/U0egcCJ
iuzkgXrJV4g60jPqluLDf3N3Js1xK+l6/it35ZVxIpGYwxFeFFBzUSwO4rRBkBSFeZ7x6/2AR90W
ebolt+PGDbdXHa2jUlWhgMwv37GomM0aa4g0ZpJQz9ZtS+7fqgX4uHben+fk/dnW6IXExcZzYe6h
GrTDQAbQhGCVhMw1CY/J06+/urVwPx++O+oCPICwmcRVwKuLTyv+pLSAqUkgtqoRcIrKkNMk2o1i
j0+oUQghI/XSNaygOpHVYQUuWmNkgFS6cDfUJcW0SmDU6tqYQ+Lpp9lHwyMNcuDitH9LtC64DTPc
/FY17PQx3VfaXI2u7Oonm2aJgrKpLYphXJzSpl4ieq2qsSBAX83OI53te5inykPOg+5PbcKDpHiH
lpukp1yyTjDP9rVmuiIRLUk7RNL7QxJ7vUktu+GM2ZmgTecJiUf+NPWCoguTqlWJ3vOLEcBNpAGl
8eGgZtuiHawH5EY+VkvNP09Z1F/zf61NPXfRQ6xq4WHsh9kDsLPXc2Ya26Er5y2me46BdGjugxA0
l+jF1t8E5PbcTHDo/WqYYQX42INLBmO4SUhs36L9MDcJm+yaiG8w6pA1cl03fn3X0oRCLaRT3sXk
MnhVmuvfTeEEXtQmyZH+rWY1lkZ8LI00MN2ukcad0hrykpg05UZrBkklnhOwt9iieCPbdbwzQeDv
DKvIz6Ff1Wf8Sf1BzJm601Q9PPmVqHey18ldtL22D23PKuqWZrRmbFdWp45XchgGihCy5Auma6g2
UqUjigwpqycRcfRoAqhvOonkR8gZRWehyhedA8VtQYif4/rp17CNB1Qhs0HmZdvM2RPxvcPFDKF2
mus23OKSGY85YqdTRgM1sHUandCEI1KuLVvb1GpM+GmQ2aEr6r48WeXgXzbKUF6Z1kBeH1qvaWdk
nNQMsMV1XaN8JU0uOZPYVVyYMH9eSPvRcmYvCVy3qJBeVpG0ImR/sPboBCG/8kuqu2/gC1YVUZQo
h6cLIiKULZ2hKJDYJtyJpapZ1qwAK97GX9YxLVBDSo8U5bu9rHD9stalNdKXoZYrncMrYqbU2M7v
C2P3vkiyUuhet6yc9bKG2sSBhpBmcmYhCEVL9hTrLQh4/pW0pnBbS3085ANhz6tS0pWa+71NSv3E
iq4W1XVvVcWR0KHuyaBMzCvQR3qJUkuosmVjiJc9wlp2CzVVIVGSZQ+pUC0oO0vOnDza9y1IOCWF
SgRFtIOXqJV1O4nCuGyI0PU9Gn2db1Edau3KpoPA2DbCrg9KX0IOLftkR+O2B9THDpoTQPUylLHB
VsE9rbFPRTiQ0qxnDW2zalf4SNJ8CrsJHXvf0hHj88NSJY6H1Yj6jQqsQxtww09kvU8N0zJAEKsK
EctIQcgTwwVEQUzAtWV44TJ3CMZH3wkr18wWKNVPbZt81m48ZqlaepzTR8zGkHNUzGUAzWXo9aA+
+7jrJLkjdqh7KsEuJGQUHcmUaZJcGLKJ9xoJrBcxEvj7sDD1L1gD7Ouc3MhsVTdhs5Fh7bxVxDqe
SS0xXvu0689RM0VfFVDCG582wsYLBAlaEDsKqW21MnL616NLU3UGqKUoJI9B0bpdrVTJBTMdqOWA
bGYRfErjTPxSeCj9MvvSdj3K0XKw6hdAhQdhlqXncN4O3UQjgpHqQXVLyGl4awV8cRBGua+VEpto
CMeFVcBGL1g2CMW0RFfOxlxoe8sc9RtcmOYZrZvhRhZbl5pFxW1JzVcE7Fene02hwMDLSM9GUtzb
MRtv2bmpM8bNhYnFbE12trNjsBQvozN3r1qREzPRQt+AG/OgbYYBiSHIUABOFwBb3U9WRGJzzBV3
Mc5EB4C+5DjUtnIgG3HYZfE4HmJLMd/1Z8hlKjOArFTEozra5xkDDhU3iIjHQqEBkQyiA4181DoP
GAevwkkmhDyavocy3tCodsnal8Dog6eya5u1sKidcYrE3/JXXgSywfUCpK3bLDePkvy6YKk5SdnK
RXSlVEsRJk7YBlk6U+BqmEz9HPE1fCTirmGCgheluVg63oRUFML7lmYn1kRN8SCDQTgi8qAXvdBD
0ST6oZ+a7oI+MWg/1erWA9pdXmzNe0uGS2bsUk9sM7Cv8T+bS47qwRH6d8iGl2ksEFCPWcoByS/y
vVUbNk87mOAqj6vgGph82rLyMFj7ibgjuxdYvMjuVL2UD3qldru+S8v7wTDie78R9RsSByhLtJa7
vp2foBvvNDMl2T2ODQIdicKS5nAZOxa4XzN2bjeO5prKY0oFyEdqirXoR0dzO6cwBTiiXu5ts2Xf
9RPjQLCmtpvbMl6r9MQ+Rgr3qZh1eRwHGkLK0PRfwcT1bUBmHw1TxTLWzwSroyIEdxtD/VvXhT6B
75WyMSEKTlGdRdgXEfwfu1wprk2ll7ch55fRjYqxfeuTknFRSxr7lFc5q01PjtENpTZmAx5ECWpM
zTXmVL3c1oVmMBqXeAkU3zCJeifjn3+1j57TqNcpISjrgwQ65/mhV2vsU3+PDDs+YmNpXZsvOgHe
K5gzOI5cJmYT7nIY1PVAjihSlXnk4KSBBClk/IxkWm4jg/cfRWo9ZEyCEejn5FxkTj4hF6A/XFM7
6ymsInVL7CQNPbaSkHaWTou5exImx1D8FquyaGgQbR4dv7uYLfF9MSaue9VXnyHNrUunosPcKm8b
ivCClcQteS2DesqoPo3mb7E28xiE9l3W5gzVhC4ApBFfPfT1sLVF1aymUBu3ojNjjw53cUdVZgWt
OrEUVzVd2VFB10SgS7Trlp9BZyJoU+hKtNtbdETzrYm2tHQTQTkgDr8T0HKJKYnvfE7zQl5AJcAG
LRXpmh7Iq26IWtPTW7Ifto7lKDcIgLSzpubEuycvfkMh81CO1AUHc2heolbWd1hYGYuU/IKKrZUu
KtOrm5Q4yjyNt2bUVawikjPG2CheZnybQLriDbmtLYjeRKHtQPCVV/b+qR3i+QsD4bGVGFlE92An
T8V8PYWBK/WW3ppcxt9jOlKSJMtBJ0txZRl+9cj9tVTUTO3lgP7nmIZ5+SD6Hl4sSkEhqNtV6Cbn
iX6cjWb4amaO9uiLxLg3KQJzW9GQOqCI+MBOEJ7M1CcRP4xVLDBpts6VhqEiDvYtZTgrTCAWnoku
vIri0ryehD89GWE5U0EbZPt61rG6xabuWjkem51t09vJfmqNDx1LnlvmVG4uYttwF+hGtk+jqVpT
E0DtI9XTN7Lzy62hQD9ST6lvsCnGOx3ZLzoyJtkp9ad1HxEFzAwpAHYL29SxFAj/bKR5uderbtwE
KUFBiVTJ246Y/HqIBuQaHZ1Reu3sgjQNMbhFRChHPvYHPgPYZwBQ3UM0PFT9tHC5YxC4eUSFGfrx
fIWva96QWjpSxhlWW1VNvhKGXR4QE3dbqAoGMlLTN50Vc+YnvPUWhUqznruSeDTWDEqEp7RcIFJL
0qShDHgLm4QnkEI1Fmxsgv3ipopJgpFEbDoZr+jbrHUnP9fupjxqXITp1msZ5NouTFghfC1rvKZF
JY9PJ9vlEm6lpcV0pdpJTG0zDJeHHWhwg8Twpi7xj1L1/QviyVfkjL8YADNxIvYB3k419I915qOP
SiDUuyJ8aDOq40P8mevUmKcDCF/uMT5ccy53iSIeuLYZ/XMm2a4XlBO1LlGklgdOMK+j0Qg5JlFb
sJBd6ZH8NItL4Kv7oS5UjIZ9zMDQ5N9DH0mFOaDvtLWJ+FrFV8uV5uNCyPM4+SbTInnMI72mQyGR
/rVOmB1iLjM9c1Zpj3qEFReuA2TJMBvtLqZV2m2DiCB6OFGX5uviiNYn5vxXUniA4m0ntCjd6n1d
nXLKbXdNRHMqFcm0fFv0qurOvJmtWN3yhGlfW45r51aBf8t7q15HGdhH6IiVKmDV2zg5FtI4jM1u
srme9EQ9NlD5cRXa1zLvHVzqVnyHuF/fV0manqyoQaHPI7j3h/gcaObQ/UY/LP/RUZhWY5u4Q+HQ
IvlJLDvQ7+b7umZvlWlq1nCj5msd9FgkKyO3nRWV6QECuzFAeZ9DoNYJpIsXhqVC13cyvZjWXNZo
UoxwPWHTxCe34JVgOjhmO+RpqqsScIxq7R3hFOi+aEYfAQinwrQPETIxqp05ISr/Fx75/wPN7L+R
GhbZtYOI9J/j8YfnLOv+4789Z+X/+I/jcxNm0Qdx7I/X/4DkzT+sxS7PfEOeHaEhyE//VMdaqGMJ
vtBtC02+oRMq8nd1rGb8QaifQTwl8Dvm6wXH/xskL/+Q1pJcSbg0Yn4TDP1fgOR186PhQUGwCzDD
vvjJ2p3LLlA7QGRiqGtKaRUQuIW/nZE3Rv2XUk/MYu3Q+hURFE+Z8Kpr9GQtlKqirKOnmi8Iqs0U
WsYXkxhATxCr4aVhN+5SrcjWSuuDT5VKoCLCNNTeY1BEFusjT62KdtqTiK+tUvoE78dl2iEYSKwb
Yjl2RVZXl2onk/ug9iEDrAL6apmXhi5Njk7gOPt8HhhClrkqy8P6AJyir2Adomds5MgMcZlFnv8+
ljXLhGYvs1qyTG39RPN38T7KDctUV7wPeESB2ae5CxRYwmUCDN6HQVBJedsuE2I7VdF0rKoev3eN
OqiUo7Lx7cLfToyXejxjHrfpB8DPBgNOu0oyuDRu6NtimU5TI+mx0DKxVnFPvHeTz48KYVJr8ANt
py4zbmKF022XYBY5NkEDgez8ORV3mchWqpkZFzm26FUoU2So+IOOBiTdi57MPbBHqZAnjjwkfp/B
l2m8iPPkHpyjvA8ip9uJZWq3OBJYrjAQPUPuTtt5UTC6ZRvVrx1Gv4PWoQvYMgYnAhcW3PWg9KJY
SVL3bhUls0Zi7i3IkrlLne8AstgiKaZZZhalPpoQns9KGSUGK3RPQA3VsetIpIIQ/5h/JSpD3H2d
VrfrBnR2lwPRrMPZVL05NScvXP4mXgg0DkHUyWtg6Ox7NfAreLLWyjs0zGxjNtnewVfAQTLIs15W
IFEmaluXikbqZPTEDi4z09L2TlaFZ0MyWqqkY4b83JiKuGx1MblVF05nn5AAlsGYsZt/Up5rPuJz
hwgckFFpBf7qihJwS2lH5imIZX+2qAzjlF/vQ12ZNlmo+t+n0uQzNZljpMzOIcnudM8U9EsMlby2
zMZ/Zj1ObLBqSmWNUZXgehGkfOhMDoN4peY03LQNfWt+fVtHgFer2SnVaNPNkNVSztF1pKfBd6Mq
ia3wCzowZDSVSH1VTs40p7VsVcPMqcKx067bxbYivoEdTc8z59evGm9reIWiat8FuACPdGBgTMcp
0wwrIlXEUnPYlORGkEbbg4fntuZRD0Fwt53KovDG3tChRqg42kiFaNtzGMFKe2zMQb6mHsdcsPoO
02fK2HiDliMZKAxR6C1vjSaX61itbPbrsRNvw1QVewVzpVi12Rwgrwxy3GAEHxoHFS9bA4jkONeE
379KpKT7SS0oyMjndIcHr70eAwN8vKNUe1Yr/cxFAVVR7XK8G5U4eGY3jfbocxMimfwWXKujpD41
MbdaiSPhpBrKIrU5lFjmh57fafTT9sgYy85qEAfTrybT6aiXBYvdQQ8CUcuy82RfOm+1BJkikF9p
75iladKd4+El8ON+Y1b+9GUGDjlHeaMcWkrezljTDaoU6YFDvqRO+pNSTxqneEujnDdDLXPCoiwo
fS2CJ/6RbEf5njg3WOndQXeekpw6R2ZjkxR3zhnk2RnriNr6U0uVxZOtB1bMxg6OYjUx3Fi7yDFL
irjciNCu3lUTFcVRzxC4z2ytOFCNWqaezcQQea0l/RONFONuMimiC2tw0jUaRf9kNNQYu7VCVxho
u9WUa66OeIZvcr6aGm2pommcaxI+riYaHN2AgoJVr9v5xlBs+lZHoytvTaN3jllJB0qg69FrIUP9
QEr1xKm+E1vkqem+jyksMJrIBnovkp2MFMNLaUZH+VQNHo96vaZWkSqriSbqqkVCZAaj/pgGDfbX
KNTrrQElR4JDGn1RWPcuMhx8l06DXZyO0N4TRd1cE/6jn6ug96khKuzR7buk2ppDqJ/NTk9u1UYJ
31TkeBBKUdKvO1s6xzkb450gZH/X5QZt0HqgHMBt6OUaZF5wFISL9cohiy8CI6NtSKU6gJonp9lR
IxFdZ8yuNMW2V85coDRitaQH1qFl65F92zli++W8bhiTeTUjkoMpDLD+V47IDnbbTDnd8+0IvFKE
3+M4Ca45d/m3shyRtkFXOS/BgDtcaWr9i4ps/nnIMvOe4wdKLjHbrhNN2Q4pyWxhCFEVJJ8EuKyi
frCuslGzTmk9m16qzcOprxWduJDQAjyOVf+AP65AMR4MeyqUo00Qoq5HLR4EK0Nt242lxOm1YRHV
ERHrQtdaGdZvwF9R+EXSc/as4LWB8UQ3JrFsFAb1t+N4QiVKf+JEi99EW+cJc0T/KJsg3sDyUDLM
LrbtnaxY1ng7JATSx12OYyeHvNXKL7NtojuZnUq+aX2Rf4HwGNdLtyPovz1TYtvZzas/04Olzrnc
9EOlHGZ77t4yMMtNoTb9TR2wDa0s3cByC2h5oLQseZYRnCdnKRlcBohrQdvTOtpUBi7coDa1fdfp
lBc2pdUdKUNQj30GT0htX4d0KY62k16w0im8Zh+pAVRb5Y/n2A7NbTtzBm9MqlaDoK2++kNeuxnb
iRvkk79LxqK5Howa+tT2rdsmdvpz2A8gWdnEfg3kcrRRY0Lo5/gaFJ1hAMcM8lvTOtGTF7y8z6b/
ZbKa5Y3+Hnv1/0aIlWqS9f2rCf34Vj+n+FXf3oO1ltyrHy/5MZRbjN5YYNGioPU2yTP++1Cu/4Fb
zLZZQgzilN8ToX/oZFT5hyWIPSa4V7NxrhmcEX4M5fYf+MEE5C753+RcSSQ0/8JQLs0lKupny5qF
zxG7nKD4TEdEZi5HyZ+8pk6HdSdJKEbmsL02/YJNpSsgsFzw0u6Ux9QNgYrIo8mKuhMZmVMMzknq
2hnlF2GitPf6oAtOxqBDD2bJqc8VIi/26aJDZmhIbIsdvM03wNn2JTWhpr3vTXOITrVRFa/6bHRH
kjqd+tBxkKzdrqBMbBPoNAO7BGmYCYo49O6rJipJ/ogJf/TCLA2+IWMwMkAGTHqercX1sGphs+mj
JtE0x0eeWF8FZo9knavheDJm4R/npqo79AzCvK/mQd77FpkMTagMl6gDoIH7GX27mYvg0Ku2iew6
CXHRMPY4B6kij23yIccgRiAnYgyS5/uDZPATbOnQIwdzCuWNyAeikxK8HikKmrmi/S9QHUTYWBpz
Yp5IDLkMraYj+igkOsxFAQR83UDZDZcmDrXmJE29bVzpA3W4ONjwFoO6jYQGWEEt3CjOSkbWsTjJ
TqHbWURTfSqmWBiodiDcXRIDjRARfjzdDDMcMaC/JJSmbceU2uuohZEdWHZQigxl8pqAq5UMQl1a
eFOT8AY6+PaDiJr4MqHJfMcvo98KO+4xtTCJ+HTwnCVOKWodnbge100jiq9S01hT5jgb/a0ZoDwt
61EELjPceCfKxLpKKmG+itFmc+4AC5BakedEDX1gM44OsZmuO6OR91UXdfd2YOhQ3Kne2K4tMpZ0
8lwo8so6tDVhhhkmtivA97LlsLjXqQeaFv/HiL6Bd/CMVvTZuus07TrO9IIOxyq6ajKderoe19Sr
KkI4qiqUk+Uytw1foPdDTnta6gUcTd70PKTvziecNnB9at25BP7s7PVeiSevMiLpe7DxKn9PNZ8q
izPNKjOFlrjD7GQjHJ5e6psBItnYTaNCYNrUgSp6FG3Ovdf1nfVYoQqrV3TW0neKPyrxGIYL8nFs
QjAJeai779SbjRSxzUbuu5EoGUgyIvH7lbSrboOxlLYvoeX+VdaPAOf0Xw6bZOSLrQaKx9QVYv0S
S5REtkqdevKti9D77+1MEW7uG13tmWlc5Ii79NBGDKq12Y3jRLbXWB1g4apPM6nIVaPX8V05O19S
q+OA0tUDDjKGjfIoZOVwO5q7dEIttxONiO9yOYgteVIU90T6fAqcJj1OYS831Sj9yo2SwRouJvyk
6pVaR8VdPcDjYCTYqUZP0IujQbwcdCfLb4IwXrdpgx6XWKRmhtXnTllSOy+wRVKS3No5TgPCE0JC
7KiWLF9I2phPsocFdROsGt1BIctougMNqQASp6kXwUqbRjPZMCcuXdB1H0NJZnESvfhKFV4PHQVR
STpUMD7sseF+AICfLyMKuSdX5ZHpNo5RQk8PNqnjE7WFrWbvTWjD+VILumm+UEi6umun1kpWlYaT
d9Nh48B7YYSys4CmJ5b5ld+EtrKI1WDYADeei7E8YkSMOcEy/E/YiQRPklsaHVC5YfBtV//dKJ1J
dGWHTiQby3Mj+3arlmWy+a/dt3/etv/nvxP8hjoVKOyfw2+n56QJn78Nb2/lhx3+z9f92OGXZMll
ziYwdyk2WsaFH7CbRCOrArlRn4Nf4N2u/rcdXmWHJ2PAIcSRvAHiYX/e4WkSIowGOM6SiLf/JVP6
J0mYufR1WBQKChVrvM3gsHjWf9rgjWLww1rL0egNGSGqxDkMHPaCrH6iL4QTpCW8xFzSLOpu69vB
opESd2j+xKlo+gdtiB+7sv5i1vOiYO27XVu155iTNX1eauQVbENehVbbrY30obU5hwgnecASzfM9
HcjSANLoaDEeSsWVQ/ybAo+PKt/3L2driN1IIMa+b39uvolFGrbzRNrZmMUe+RibxP+e1+VZmNaf
2DN37j9WFH9+J51f0jBpxyJFAHTV+Ry3q9Sq1aPa8hoVoAmbe4wLcGoLTy0D76db7B+p+BaV3s8z
GZo4jlDwQuzW/M/nvFkOz0OmcPLwcrN/tXzir6wsv2/pal3VjkrOFg3yqdljEKzM0rP6rnGFSc8P
4rZw64Nh7qCatnqEjQcNRZ5nF4ohZ88w6odAGY6FaT3L0NNZ09AFFy/1mE1uqYG80vV3mvSAgwwq
ZWpHBcd77DUaihG37bG+6iIavNCfns1+fqRA90mrLGCQBM/br6+ButyWn64BMRxEKJh03RgUN328
bX3DCvtJUxyvsO1tCOemZiOBStTM0+pOweVDmZmcEGm3xaw8Rn600vvsGwlHb7/+IO9v9PGDWEtw
EUFBhM1Sj/bpg0zhOAZZABWStkw5alWBfijWgx1QXTaq6St+3aMeAx+k6bHuMFEa01Xvx9YWmCpd
ZY68wv98s2gbRqPaAq88z3HwlE14vlLj+jcf9i/TPGEWLEIIbYSFtVz7dJfmsQ0X347hWogZtgv6
zBLDrd6Lm0oxL4Bhb5uu2MeOuZsxakSVuCPEjoRFnFIh2Ho9IzskTM+C9XJngmxDE+1viZvn15/z
L7+uZXKosSVkLI8SJoJPOlWmMsuMIkvx+ii9wcRKvlOWDUjXxsthORD4DTrzeBAr3WxpKMQb11cz
8eP1umM8+/WHWa7Jzz/wp8/yuVIJRZKaUjGNo5/40rEU5AKojBbaCn5t2/z27d7XpM/vZwruJp1f
iiCTTzeURUOxPSN89rSW8ReRNOQZxYrEwHFX6DdqkEriBrLC6wsldKvMwi8ZTnsOWU/WBEkc4xRb
BwNt4rmTP/gdziYiYbO4uaVzMzkiK05dzJQjEr/oymGC9hhhVoo2nwCD9F1sAkuX5OK5RH7g3C3U
NR7TIydYMKDcIDdVr04pXWwbHwxjVTpNg3tHTGtCLpduEpJG6KfU1q02n3/9Q3xcYi0Cnam1kxBN
7FWqhc3h4yOPkTJtipYfAhZjPevBJi6/jLFNcNRvik/kXx8TiDD4LgAi3ojAmI/vZMwYPJiFw7UW
W0eqTd9yQ0U8QCgERjZyj5wmvI/H4Uav5n3bTdfaJB99O1uQNf+p9m3aMZpvZOGtcpHs6hT+pq0v
xiLd/vqCvPdPfbxVPn7OT4dzQbpeIEvs3/5sniZ12CCWiV28ZA8+GzR+u6XcvewjdCZhs0rH/KIe
ywnFT/UQEFaFjnMmv1dvCPggsXcH0tRf1E2debEckh1csL8NKlM/zODad92gF25ZtV/6gsOGXnak
ZbTEwymyxKZCzp9rih4WhXxAXBM66YLDRDhCFWVrHDIdoGZxP7bxsx+WWGPKYXqajO5Ogrh5xED0
3zM4AFDxoN74XRUcc7OYKapP7359zf56EzHtQDIyWsFasoN8/GmT1mHc0HLHCwwfhX/CIti7kWZt
/VJufv1Wn9Kzlhv2feawaJ3A6QSK8vG9xlhUXaMVjtfLWTt03XyPTUE7lvUU3CHIJte0IuAlny6a
4HtgoTAoNBQK0mGDHdqCpOpJNflRjPqsOtNvPtxHsvX9sxEhxlMLo8vT9HnsS+OezAwcCV6cpYcp
2FiGcpyrr7+5Ap8nFa6ATfTaEq+0lLn8pclKJkFH6BF52Qh8sa+D/BtR4vkGZqMoXECF7noIyvI5
rYyv8TBdGY2G76rghKPnuDHnrIQPiPK11YxnGJ7wlCotggQydn4zUPyjT7r0iS3J8SS3fy5/aIG8
09Egbto2C1aVCJI2Jlw3BPcJ4H/I4bE2ApDIRlX764u0iC0+PMR4hmg/IcTeYFcG8f14l6DWbeci
KAi6Lq07f7BYYoBwnQLnq7zuJ2JOs99Vx6r/6D3JWAcscthhwXw+vqeTTUK3EgNDTeVvOc9jwYrK
8VCCN3oyYrTPuteQcIcq1J/jyHyWs8T6rLy09Ba4oVIUX2yq2GNoTrWwQJ1uf31J9L8swIT94PVj
wLXw/PEUffx8o1KpKL5axUMK48E0YGr2N37M4zIPIZmwyYwPjpuIRmS0beGhm82npqjHDVk0jzW6
ZTKn9WuQqO/kZG2yUWwCArFJaonOONW2ZNWxVRVI08ri1WS/XVtdsOkhVPZEXm7nUh8OcUKGd4bM
eRo7ovKN5m3KxG036Y9qE3iwJpueNFU9wBXXayQ2/foKWMsu/+GuWJIYBS2HDj2reBQ/TQF5hKDQ
VkPLa3rrVmbGFZzDzsp7BbvOmKJUpgK9McKLcgxSEhH4k8LIkVemzZqo7uu2Hq5BaNgMFBwnUaJj
yq3Z4C1Mtpl4sFAfe5kDCatq9SloFhf6xOJdEThTD6a6eGNOVqAPHvwISctFTgikfdNrzqMqowuV
mPckRYkdsxvEU+4NAtQMvONbuGgLOll9qbvI6/mgqsgu03Q8jXF8SlKYeWSYz33beopG8EicD9u2
NS8KJdlWnEHWI9b7lZqTqKTnkPOjVq0LRagrMago1rKRgIcEe7neuMStK9BTKnqz8nUgyqRIHyyy
uaP27Tc/xV9+CZKSOKRbHO0W9cynsaMzc58mXez+mnSreWdYu77YVUjKix+T5n82PfJvBKBQZLkc
iP45gHLuvrGSvNX19DN+8uNlf+InNjIjjFvkgXHasyBCWAx+4Cc4iVEesWb+oEj4L3/DT9A6UROK
GJlTuUM1i/w7fqKKPzhZqJx+NHq/EFj9S7Klz/uGyRJlA8JYREEuj+un1ft/A3AIHR59ROWNDVhC
QqSF35fIMCLbUJg61ok0gdefrtT5z8XgQynGpxvz81t/mv5krFpJIhqaD+iHWAW0+MIFkAKQ+C9D
RTvCr9/tvWnpw4rELo49GAQLsECXn9ttY7+POWyh8e6J1IfV9FvXQf/jjbZMNlODephY/C2/dLVO
085eO1YPhl4KA6da9wCZSh7SHNwhWz+DhF7QS+BqXWqsWuHfV5UvuVRttIqK+KiiuFz/+tODuH26
WhjR4dnQjzKJkRSqf3qMZU3WltlXOqUSLSuppmE0K1oFsL/XJ2RiM20Z5YSMPNHGM7RXdKMTdCPH
SjC+kQwnuuohmc3AjW3xqOj5KdT0rSySl8DqjRXCvD3IV7waB/6uzAB384UvDgbc40XIacqeqn1Q
SXGr5AIq2E/rHVYPb+qDlTVfTYVwY5T0vRFe60a8C6bhpWG1TIZw3XeZN/qkYARRcoWA6rpMJ44e
36ZFjIU/42kkinxL3s3ktVpmXRTEqeFnLAmWsukB58CHl7tZ7GM2X2ZEIqyT3rbFixjcmom4ypUU
/7LDO2tVn55kME7PcdZa2wJDN6BeWx8llvGVXuXCwlfr1J6udhEh9xb4ILg4ZSEJsYuWP3r4kp2D
jjbsRLDVvNKduDkPva9DODf5oW0K+0kT0oKdjopLG4kOgtESO3Fumk9j4jtrYwjlS2nM/RvWFgHT
dhxkOHwZxIxZXthNsyHtodgYppwPObHycA4zVFKubuhqKb9FUfwtCgpzPzg22fayGjaYQa+UpqyJ
6QkPPlkS8P6HCmEJildJRXLlGgS37NSGF5SxH+2GzCe2KWuqC+KSiT4sbqkGz3/TaLOkmn7Y4G3M
WzqPMNgvLK31GcSjI0KtynaixCZNc9yPWJfy5XgVJm5uB+WWcVG7jSI5nuawU55CgkeqVWlXWNKj
qiCTT/uKQcCdex86s+vstzG3pxstEem2wapOUEojrkOydO5RG3cX1uiL7+/P1H/2dvX/X0St4Cf7
afn5S0btTYSF90NzlfbnS35saPYflBYTi8G8v4htl1PRnxsa+bULHwDmw2np/c9/bGfShkPgDygu
YvlatsG/b2fS+oPRRAoAbh0CaNke/wXCf5Eb/HRbgrqR9sw+qzpgb8Afxqe509do6SHeT+70PkTa
Ug+JGxTRhY6Q9GCNA3Qz07VHR1Sxxqc1fo2GJKA1KHdWlWhDT3WQAmayt1/jsFE9vy2t6xw6d18o
JQEL1hj+Zlv6eJL56+f9vP/S/t1G9qTuoNSH3aTTulrSLcqx2vdEiXcSNlJcAHP5vwFfmPx+c6k+
7b+lqWdlXWrTLgoa+G2wDTw2lb3B+V2s404pvNlJlVWnEn2QSIN+zvp/sXdmy3Uiade+lb4BOiCZ
D//NHqWt0bIt+4SQbItkJknmq/8eVJOtqraj/+M+6eiKKhvYJDm871rPwsOgwnKLRYh1pHHb47xU
7qqlLeG6kqPkt/IGoAqTdsOv59nTTWHHyVVMkQkfIzlIeVuZR40qs0G52xbpmvJCw7xT5H1tmiIY
HjG/zhhf1Khua5C4B9mVPRt3Mznn2g9Ayk3prmhEeVGGZn3lAri7Ars/fpL92G0tqLjn1CrEbi4X
tW+bbmdWX+ZBmicmqYPRrSxa4pm2yWiZ752RiAGf3IUDlD4amFOS7jO//5K1IZn3YQ30iKa1eZCV
QbpMjYc+o92+ayXBOIBf3wN5uunn8U5lTXvS43YsjEfwwuFlV2SAZLPwI4hX4+DSVG6JDNjO0hPn
bEmuyhKoZ5NwWIW7StxYnx7sEfTGEPhPRIks22HkMCTC7MIeEIKJYb6ZSFrcAyzsdv2KxiLpoLto
0IJQbIoFcULpdR0v9n5qzWOb1A8FtmRcbfE2aZvtQNFXGEkEqJjIjhiiiG2qPbsgYh+SEuoIDKdD
nQXOTowN5sppzrecsOsdDyZXZUp3clvP/DwmZBmREoNTGYHbfGTTcDf2oX3BV7NJjf4ynkM2SYEY
9o2cHqbBGO6mcuroXjkrR61H9zI2R1MaD1Y1jTsgDiEdH96JrGt5E/aUXQfbLs6hXLc5hBzowItP
QeWZhy6V8clBSxAFAn2wqum5cbJ3I0Sn60nNXh6MSSGCS3akKQ7RIEuSulvUuDItOFQxmifXNvb0
6WpsxSEy27yfL8dEmiuxLD2gq3h2/OqhyzvcUwIGIvyQUJJqYoZb7fVIEQp+S3d0XBhVw9GzuxGE
m42v2kcUCxgB/S05K2MYb/AEu0f0QP4K3Tl47oeq0qRg2HAspYuc1C76DKujEeC+z9jRKHZxfpAd
VDHeg8IxL40ENZ03TuMW+zJi9abzL+e6yd9ltmVsgYIA23PeoRmctnkwGVE5S+r6fXbtBRNFbxSK
247cwKjLTI6chjgYI9pP3LA7x0MfKSbE1ORYgKY6qTK4TwNaP2qeHropvQR2FeF1vx6U1cCQgVjq
D7tJf1gKdeMrC4Cy2d9jpgneC3DQe2pzu8rsn3K0I0QItVdtLrZzWT2gKt2JKdwrWX5Bn7frFipn
JP8MkRJaRqh5roF5y4OF/D7N1F06hhd0IW8mH6ZWXImr0lMINWJyOvZJ7FU1QN1aP9NKg87PVu7d
pGc87oW4N7RJNT+lnVKBFfsysAPcmFXrlQin7fBJFin/zGMBGcdpTe3BAdSBhoYyb1PssRDSbpQ9
xVtlV8e2IZhA5IJCBb2YbVvm7l0QixhCDoLZtSR6LIxErkp/8LuO+b5kkxMx+42Xszn2D22IfmVB
e7uxcUcfRmnpI/2XdMZJ7Jtny5/MU6j69l7FZX879hBU0hpCDmYp/sOsltGw2BLbXGuekUffNPN8
0Qp7Jmovf5ihz17khAkxBJ0PSDPkrm38PMKbasHF4dhBNbu9FkCK0HvGcts5BU63lu18lrOdp9mR
nhJ/WgHlYGCMJE13VNljJjvtPpaVceHHC/Nd5kTlEmTHasRajolmOaKPwfBo1S8g0I8mVteD61FQ
MIY8P+ow/WTDads5aXyHW73CPxUbe0S/xOoOcgCPmVmnssmq66X9VU/Q/nEj+rqCBpyfqQKuMgXi
VVnmvhMABHWFH0wv1pEv2G8iupwGBzOtULZBWwAPYmxTZeXvuqXpjjm549dQPSdc86EJ0T1Wl+HY
sbnW9aNHpe6OE0sIVrldC6d4BK5dYiGJQjLBb0KnPaZxVx3FNOkdigEmhsq8aBV+O79JXlAOU9Lh
kBCVbXnHfRi7pFu1lX/WF/7h1LyWNv86xv79cd+cAyFoYSzIXQtIj47v8YHY0Txj8UDAu0Q/v9SP
vYbfL+UTcmLyP/j013//3S9rjTgeO6RXkJ/8l87Hdz+7zmfCkqtt6zaPP7/Y34QcvEH0o39dbe1j
fnc1IwWFBUtfHCFNwBxy7Y82lJ5TNiZfrbRF7+3l3W0vC4noWyzHzpio9eaNi0c16a7CDPMGb3Kr
GZrwcKd9pvvuoo9XhTI5c9s05RXm7mhuwZ24WzHDWzEzWW2aHLx5MVn8bTVuX9KNztO6UKt1yXZY
u3/+nP/0/iiYuxYuNsot/psGDmGE0jJybR3rsL6r09IDrbDGu0n3FxeyfixC//b6vr/Sm60wffJK
EshnH4ekR4kfh9+sRQ+bwsR0W+XesyfIp5ogzG0AOMfbBrTS9ufPur6yN2OVHb/lcUIMAl7t+ul+
90rzEuiJwTpy9JSbRLkXm1Fpi5ytm2fcpgNJjptewUf++VX/6cF/uOybPbXocCmZNSpxgh+ZBlr3
q5/DGkHHChm0NY2Lap6uYwwBt8W6y/HHLv/Fg//jLfCSkV+hjSbA582kVJjWpJsyheGTojDWLIkw
B64QSsG971xjUzTejRuY7Ddt7zOzvvpFe+wfPt3w++u/mSX6MSQaoEqcY1f0n22dTtddFdsXpfL4
iI3kF8WA9aTw9j17genyji1SDt4mMEmCA9quDsyja+vsDNV73ED4735RA/uHL4ff86+rvHkmTXTK
UGC+PZbdBAiVB9zoyoESgkjo5yPon660PoopApfT6t8mvibsq2XxzOMSj+NmDKyPhRee+G5/8UT/
OEy+v9CbOY/zB5lyZLXydTb+t3TsbjLhOwfArAAA5t5+lyeQVjckyMobtW6URdM1v1AL/MORGfEX
2Bqk+tQYObv/+JXGchqVn8b2ET9/c1zGdnhohGOd0nSyj409va+bMN8mQ+LjipnZviXQfHxFjqdf
Gk+Gn+a7hlKgWncX1WWelB+91i5urXRlpCOS//m7sf8+2BxkfiRdU5Tgjt03w8Cwhjwul5ZbQ9ZR
zXizLWmSf7wUZuQZy9UUetOu6c1jr4lVTcYUHCM+vn065WzfXZIFBnw9WyjjJ7ap8S6rLVqXnGm0
Yc3UI9VL04zJyVSr4c12LtHFqU1KyOVmmIHDNgaYj2ap2Vs1sUJO/I2GI6rkUZWo1AbnrLW+f33k
/xWqfkVz9RB7C8fkq/hzh/S3YhXE4aeuS3Xy1MrvezBobP74w7+XrZx/M85pwtACoC1JmerPspW5
YlvXQKx190HDhX/zR+EK8aspXlPsMJivKoA/C1eWT4sGAQKFJos/6lPT+i8KV3TjfphEsY6vtX0K
VwLDHI0f882SYeKHBLA4THvfqaXYT/AfI4xrnC0Rli8CW+iiqZnkFqv2kMQzZAm/6QnXnvBRbzp6
G0BV2LdUI1qfuq8batNxqc6u7xfv8nQ0HkA/y1My1cOth+EbCgZA633r+iWo1Dzc+XaDFbfS8utg
Bwsx5GQ2M8qlLY/x5BUflqQqSk6sFah7C3vIViILiKwxnu+8qS7Fpl3eJb09AzY5Ftj+AwoXpbvr
07YFjEH25kRNWexn4s4JRJ2Srov8YjawC4pRXaf1vFbTyXZ+h7CreMQLl7yrRQ2g1BTZsyJB+Wou
FLKwGc7lc1ITNwyWyN90XY+nTxCjHVr5yc0IMN8w/3iUOyxYg1kRV7eT1sVNs+QZVmR+nUpMQLy7
BsyUFKhnALJZZKhETp8CtK496zlIg4lwnpriCpL8FBI/Vp3nEVH8hOWlCL8mtZG8F17GUS3zw9jZ
oPYTgAEF2L3ONcddCNALGwRHT0Ay4iLjBUR9jjKk87LhcqrbDzOYLBB3YuJcvOiKTWhGzF+0TKra
SYc+zhZVtn/Vw1N7Siun/GaK2AwP7TA3BlicQdM8CGd9XmAubhpXG1Quy4W8kBBKKl6NKsFGaxA9
sRFkt1x1AQfsKayaTxL9IRQTAsshgE0pwgIwyF6E41Y+lkUJrogehzwi5jHIhLCrYUv4L90FFiMy
Pme3rZJNHbcYM2VIv6GQZv+1aatR7m1Rk86SGuHBh+nvEs7rzTt8wDW0SjtYjbkM6/cdCpZbYjqc
c+z1+kFWsn5KTFtmBBQTI33ZURlrIj+Ymi+qBFalQ6CFkGJZaTbYcprPVt9VuBzZeOaHLKvad2y2
w1vHsQzEdc0YnrO81relVAgugkpaIgqnoCX+t5o+aMfA5x6Dev8GvNUFa2BZ7SNqkvLZUx6JJhMy
zA1RIeODJkim3CTwYaZN22VyPo6E4hikcMjqsssaKjSFGKkqTjDUiKP+EOI6ukeVupxAJ63fba6O
fiAJEHKofpUb1jUT27aL0jc2Ba03Pq71j8ZkdWOIgqK7WpNaOFari4z04NvCcA3KGE4xAUVXs/no
MeSwBCuAQWFMkW4TYGerD5SWOAjZCi+INlsAFL4KkuOCsBnqqfctLsTyaUymnRWD7SxH+0tNMCaZ
D8SKP7v+VBYRgu3p0zRkhCv1MG0SEEgPE/zMswxsDsCuIy6qsqA37MJ6i5B7FTsqRvrjon1HbpFg
UD0MxnqTTa+q3MUjp3KmSIdbp9qDmwf7NQXkwM9IuEuMNIBWGzKOKFchzW4PvWqrzSKAzYciKyOA
YShIYcF7kWEB0dzMXduQ7JSUCoXeGi3tLCy7eNEnQPkYYhwwOCC7vmV9I9+TPCUvTVx/yU51NqcM
wxHjo8GHYu2VsNueXq3qP5V2hlUpMTr0Q+Si82kvpatumzkt533VZ3Qhy6UhHY7aP/5zl4mlx+B1
rVQ+z/iQ6vrUlVo/atPHyVRWX/NyyODKtszTQ1EQOBmS6LALeuTpqyf3vdmJ7GoJQDtSWZyGjw5q
wbMdS/nJGvwMwasLlqkXnOwZsGDHotIvTWLkFDAkXQWkfpXdF1OlTkPcylBfsJS49DeyQn11jIRu
ptH2auHHG8ertO8TOtwgVF00/VkGU0mvcD+8c3Ww4Tk9n3SYQgYbQtU5/OZmiETIQaEajRPAKDRI
Q4Lm/NhiUbqIvbS6KfmlTCgU7pJuy7HIu4PQaOdBjXRiT+ZAZx6JOAp1lCU2Bnur8Dh+5STMEtgL
Mw+Ck9mql2mcgwsTFvbWYqvUbzCJMTmFRfWuMvjcaA6k05aurPoE1dx0Nk0YBHdd04oPs18TJuBB
SDqbshbvw3ZQhFJnwUWQFQkSb78zsN01iX3T4KO68ciNfa9mnxivMPMYPr4eCns/N1ZeUicYrkgN
W7uvk5N8CK3epE1d+9aLqUwruOQOpb31BhdohQzm4FM3QWxlgRL6iu/WLY+xI1wmhtH1Hpib2vNQ
htn1SC72njOxT8tbSOKZjZa6W2GkaJ2LpaDNq+r0DDDV/4itcSQzfipv8iw0qSArOIJjnd4KcgdJ
hrKs24wZKbJqqT70iZm/b0K72VozkVzoOR66ZnBu82IW2z7P7KNy0XcpwkS+ATmfYlhtArCfDVAy
I7jQiCTE9IfSTPxbv04fatJjbvE7ErUxIw/aDERe3JL/bEEfgDMZjTMhdxvWO0qMqVlVJK3xs8lo
hti34gaDaR0Jhd08pUEV76FzJu5+8GEQa5I9jgQhrGxNtg5DMS5fComXxlhU1kIG5SyDA1efEcz6
OyAy6ee0az+VTUKQW0+2eJziHPW9Mn2KkathkBjz+8Afq4OhXPRLg6z2yhjZigeBIDNkVAHIL0nV
UWgt2iuftLjPhRyWYhNYVLp3hLhaxb5qTedUJDjoKD0HzqmXafeAT7Y+VkYrr8LcbHcdiRZ8cwll
oLzOjcjUjn0gBaaPalEODy5Ly51jFDYR6+RMxRuZBx5RcKN+WqxsvAq0HRPUpLU8DXUsrxNzwDLr
9M2t1YcZkJnE9c8mbft3titnCHlObh1GbRPJFEzB9QxKoMMyF5sI+8iou/JgdT01cxh/6uc8v+8w
TL+0qrBRmME4q6NaNoBDLZpC6OBmsKKRm/RVcZtODtQr1+YVYysZ42OrOyj7nVPPUOvdkJLX3Nzm
TWUQmqd9wES2tmw8L2yaEdMn8oPnaNnu0SDUxvXktvLSScDIaneMYXRK3Dr0Xuh8ncLY1/WxmzPv
42DwRVYrkhmbjjp0eWndjEIKWHuuJgevhwlz9Co/OYAC7D4lc17fISTGASOSPr3olakuPZnzrZLZ
np392Z7PradAxRm20d+xgR3VRoWDfJRW1yYb1ElrWFku7Qczm9RHW2TNbahxRE+Yua6D3kuGDcsW
TS5XrRi/tk3xI8yl/7Wmj0TPEZPstYH84CJsKvPQLuE0RO3YGTsfpc2XZQk6axu0zvzUyQ7VOaHk
tE/mZnjOyE4K9qGt+/2Yy/CY9ct4N+Sd1f/2lIo+UtQ4avgUIn60s07AmB7dj3yctrMh+Li5DcZy
bUWX7wkHuS9opNHoSfQ5JNuNbzZ2GIB4cg9V6dJpBb3XbZET8uLRxYcfG4vshk3MKTWPyHKml0j9
DSqcF6tzaNVrUnzt3Q/URa44vBRn8h6LRwAKLhJ3ghO/5PQNDqSDuW00IdO4ngJvgNlXdNPnIJ3N
+aKe7GE+4hMZSESvhIV8OEnmY4cQ90sMj/sQVya+7hXrU2ySxsfiIdogvK5UshwtVq5vhqW9b0kS
t/0OudWSbfrFDLDmlrzrjTvYqUB7FKbvh1CLvVEX2eNiGMu9GZaxvR/AVbC2yeGDlYfy3p9FQVRs
v9wuqd19s18X3zZG/8QPT0bAmMT3s5z181QH+sqvquYBwuClRc6xh7Bp8J5knappB4pW2gDy6V5j
7pt7DPHCvglyf9yaY4I8R4Jm5D0XbtjTP3LobPR9tpymQWkmDVWX2abohYtQzFITlcsOAja0Wnw9
ptl8cQzVHce6Ta/qvq3v0nJUH9twkV+1csNjUeXWh8EyZ2Cq85ScQlxt3d7C6p5GZdUlJyN0FuOU
k0NwhLs1Xea0C62NO8vus+SQjAkMVhEpEXYJhMsj+WOTWxTbOBKkR68dxZH0HJVvujgLdxa673t3
Hgaeqa9gI9oN7fAoi93FikhF5dURC3pRlhlhVAPpdTBXYqu+1YWxHPvCXnc3dp8dXFNnx8Cl/b0Z
DUvcJ4zM42h51XNQgwlfT9kwQHu7LLa9YxvvzL7tb+E6tx/zSc2n3LIh3ygW/Mi14yVqLO3ybwYw
2qMh6kttzs25DpNCEgEn6ziqizp7KuuilUfRpcmNqEseIc8bH5OUk2V3fVi+tJ0NE2ECAj62RXZr
tOnKNC76OmoX171MJDGCG86V5kPmxuH9JLJl5wRE+9Il6738MkMkRkt1sDGoE+0ktt7iOPMm0V5z
1J0yo8GtUoOjqczWRTktyTDqNK+GbbxZhvPl4I7tRceK9JTm5AGBHYjBZE+INUkls9Ba0WHoSDQX
LklSCxFlqCi1J0FEZmBfQL14u4kuwKUWdoYUfFi+ltTQ98s0ld26jSwb5NyyDfBA5umJ7C39bUry
+gr0ADOJAT7+TgFGfF+665miC9xiS1TpDNwxsNobp7fsc+l18REKVHUccl+fKlKa1T6pyukD1jpB
rGjmwZJSQ/wZ5GuqwMosxRXhqEqcbJLako+Y4js2gP4Invp/xaxXNMovill+CPNgdWr951LWoaYX
+Bdn5c8/8acPG3whbBSkv5gt8L38Ub8Cf+i5tiNwqPwhofqjfmW5/w6w2CIdRT/q82HQC/mdtGKt
fBbsIubvMUZAE/+L+tWPDYcVfPiq/KLV4eIast+6/oSPWNgtxnGXJUmNihQ8bMzCB5pI1hsDevhv
+fL/0a/8Y4n+j+th+XZRVvN7vKkCs93XuVdQZ1kcnW1w070MEN8owyIo/e4d/EPDlSby28rc2tJY
RWqv4Rvu28pc7+GPItRm3FEo5LhVui6Br4m0TuR4Nld5nAxX/WJnh0J01TZRbfjVKyiyUdLJT2Xo
8JGCnrYuzBnxCech8I94MJP2owOVn05J4IF+9BILQozQz/O4uHGkLZ+pOZsC2OflUnAgG+36GxlI
dP6D3Hoog7Yb9rZPZ/uyc1rzNuVcwrY0XWJ2cL7zrfNkjXxmzIYI03r/0k9YhxMPg1BeoTuq42K5
hRJFjGSnSG8lO47U1L4b7jJvMS4VLK/hqJye7Rg7HG6l9+P4I/X4hYQ9JHS0ApLCJzU5mJmbjcTw
Dw1ymxpMdmaoqA8pNqyMDVFTWxralxK9wYWvvZOfMB6soRc7w6/O1ew94MWmMM8JJr5YEmO5TIVL
wW4q6MKKbufE5oBwuHk0Svi29APuMmepDhU7aYwtLZwW8hlUQ3/YDo32PNMfjsjAGyiwUHEoLE64
W8MLKmg3br6zjIkk7Vk/AnTkcE/+EUoz6PA07mmFDj5dsox4I03GusybyCYQF5hhuGOXOB/yRKx0
j40Wxv2shi0tXo2ceJIHlI8OitvwJBTylryxuXzbZtR7EAVkaYjCK+P/yBlLIwcOdlphNBTA+4Da
mFvP4eLCKxFqByaCKqp5PdGUkBCTp0TkV2UFtE94yfMYM9QtXQRbpzIO6F3u6ryFWskvmtuoFojg
fddZ4MPMSXx1+/hs5f5J1RnmGtJTzAbVT4pbjXOSfRfb+QSex/qaeeUe1a2iHtgdbDN7MQVQojxu
H13+YYiDa6TmLxB/zmWXXCQkr0f5sDY+pHqXtN6BYsUmmIdLGeeHjt65BPK1A+vBuENZD3EsVio5
Z7ZD5z0De3SjOvc6NerHasjAJsC129hjcWmG0zePgtw2n1qSV0peXjtRdwNUWm2Gbgx3vU35bwkq
opVCADm9E1wLKOHXdjw9y1h/nBLh7VwxEnxu52nkxcZDbCfnOfPNiCjDGJkiqePCx7WXxzD3vITE
1rw+eK14pPjBA8QBvmguV4yQUwjkBoHQwUBE4tX59YZjMcRMk0t7ozBOFEqGbcuRKOLF3slyJkql
HmkgFYWmvMiHmiuxPHQGLfdY+w+jyZNWfnkeKt6DYzbk+9b1bw3F/3WKfrm4WjDuWNv+8+L6/6qv
T+VT9a+n6uu/rsEnPj+1/zrpgn/UPy66v/9Nvy26of1vPLYsMCxpEDjMv+AnIbYeTNaQLELk7y5w
2z+bRhbrse/SS8Vn4vi0j1i8fl90sfVw5MTR4+PiMPkv/ivzztp9+q7x7gdYyX2TO8PZRXsKGdSP
rVutlfbqdGoPcoSFlbnlc0Ue6A5Xot7IuG0I8ite6CA3mDLzZ/B+aD2gmUZqMKE31gSJBpXexhNU
s3hMPww1n+13P/I/rJ5vWtyvtwgbxly3Bfwi7Dd+vEUErOwccs6MQYkx3wDgu6N/TJy2DM8DmCDH
nq493W91IvhyPT6v/68bwCst+Kl87Ig/3oBA+hGMTsGhdQXW2gunfIgIK/g43kkFabCPyY3rQ8RC
UvWbzOI+fn4Lb/Yq61sK4FaYluPiwwve7lW0QyRoURbq0PYJeCXLf+glcyAR9T+/zhtF92+/NU5c
LuPAvaMe8OOjegt9nRnS0qGq8fh1SbcGUDdkmpXhHmBuGs0Q8BBSoXEfxpFo+NiszsYk7lwU8Gey
aoydbdjxk87ccddOwry3cxa09bs4hO7Unvqqng9tCb/aaJjOcvht6BKbZtP2Q7dDA8eurxe3ygBa
ImN+yFl5n+g2ncxWs2qlCmhmxWqHSnHG5rHIqzl+v4zE3ckStIgVuHtnGqfrSecvlr3kOwq2z5VR
BtuijYFbht/Q9d7bi//x57/c2lv9S8Cy/nB8EmYAAwfXAFK39Q1+J1Tyl4r2X6pIYrDjAKr//Cmj
NRc4BG3FQkDqkyiVfTWEv5DpvKWvcGFA5uzmsbvgZmYa+fHCZRP6jUYxegi0JEAJ4fjJD5buyMZS
kDKmNdGeyxCxHXAvy5kPutKsmn5Q8UIJ2NgVMtmD9AyhGvFNgUzPt9Tkgk2txvlQZHjcViMHGeIG
MOGf/2ZvHUDrvXu4PMggAg7l+W95FmYfOsPsy4KUDUHXyHg9fK+7pgEK8djXu5zQngP5BeU1W4/T
YJOKgNkC8vW6QHqn3yYgZ9rX7tkj9GgTaFbN0OCh/Zmn8Qo7jRB2f/n5ff/9XYMcwhKLC0VgF3lL
Duig5prtwG2PRgsExWFSgAGQ//ZDt14Tgrdmf2Y4hfjV9/m3UcaVHQ5xJsQf6FhvXnYvyhi5fFsc
4kHT++pDBOYrvPrnz/ejPmYdy9jO0RGwGefhmHB+HFJV0ZQ2IUnFQc5+dfBblV+AcXz++UUC582h
6PUyYKJIufUt9G3izQEMSqbv45YucEIUL7EfE13haTZPZHbojb9uaUNjZG3BKw2jckH05xYvVuIs
d82S7dyql6w7bJosB7BdiSYOknliHgvNIM+zUUQI9dLIroIHwwNNSyf8Wkxze0pJ/mGTyPZ9gHe9
J7MBRjqaxh2UwYMJ4jtyrYmmvgqNHazNbKOla5053YEA6wGkE9fDTKSCgBBEzorwO4KNmqCpvx5c
iS0Naf0ZpGqFkA6F0B8mqF/orpBQx132XC7ps5vZd2WzxBdxA3nGYXsMLpttfS9DOvLV0Zho5/SA
z/ZFnb60CfvKvmbOxSzAcQrqIo0JxneVaBENTfHsDYxBJ0/eY00id6UIHwCRMQK7nPu276o0NI4j
tMEdiXyPVsXXPq6z9zzn+mMzsf92DPKD4IKKKHe4WBFmzhOlRqZl4aO5ZzurE+CRtlJwdUl2I+/S
/Vy1IouSvgTSgFZyk6ULC/HiUf4ushdL8tBD0gXbsuR+0WrctyL/5lG9Y88OX22kMD8ETNy0iPUu
ZwHZZpD4UT4bjz6Q5q2DQCAKpQ2zkgZy1NNRIN6Wo1vups+YlWgkKy+lKckKXMwd2gWnPLtF8y6z
wgcKriWfYdtt8zgggJDaCgvLQAnP5tVUur33UpI/y6a/YYNxiP3quTU1JpwelovhAxEIJ8oQ5cxk
2aqMVlHh7ZUqXqqwFXQQh0vVDVCr8xdOYeEBJwFxcA4PqsfS5ah9FduMQHqswRZX8XVOUy+inhxy
tODIKGhWbOOGcV6vS+Zcs7/KLS41D/kLZ2FGLG8WJPuLa9VrCJNyP9AewFKbcBAVDlk2cGJe6tVr
VpEVQBF5DLaGrM+TzwlPctiiV1g+k/9Q3PRUcCJvMIJ3eB32SyafPdusj3I220sPJrLZ0Ucnh9E6
exmn6tcXw87gWnvEBOSYK4iHYezOI8PGbELIl6DJN41Mn4OYPaOb2Hd2UISHbi6eA5O8mpwRbqGu
3rwO3HbhvuMKVRJNJfQyHtnKwQMRzTPtCzP/7RMoGWGWZd/prtVbd2DzSYdluaomXlafrruNNYet
Lhvykel7c67m9WviqfFY1HiTxCDPo4lcHjFRGjUBg7bu0ufXG+d22cWgx9xD8p0PCKew87q9/kiN
IdzjsWW+brCZFL5sruowVNDeeXc+4ovdovyT5cHAcGGEbNIOBFQ2Ded6BDCXIbbaTx0nwZIJzNDr
hOVTIlh4DoYukJf1BZemeycK9Vg3fFfelL0oj7uOVfb8Ol30fv7SkQK3CWBuEvqWcAHN0bVbT/iN
h0artTqO8xSBNxwG2A8t7KfYJfubAQk/6u3sXJB8usVmH8Bgh1PsLc2jK+rz6+oUmoxiE73RHpBe
fIHe6IX4qfiWDu8etkcepRSvd62umr07CSib4deqYDKxBSO3YtO10Tp9rzXfsWPw9w4rRJTS/9ad
3EPrF88d+6t1OpuBRBAc6l2/Tkq9y/QiO/1IAYqFsfeuRY0HRBXuHeed6pBafCoExT3PxBBGgU2p
oxh4ua+nCbluWLzUNnbrsuPV/vXrE45z/rJ+Eip179algGQWuvrc2Os7aER4nQIFpO8S42Qaz0GS
uWsWBMOmCmg4C8hdNUIdM3Oss9tSkWiSAg8GQ6U1GYyvM11AREfk4tmqZzrzDpUswD3heKODuaPm
zveb8WViR1n4U4GDTC3X8UW3vp3JYOThYT6jcjO3bsZ3ODXLdPE6E5MRxkbMS4rtiC6ML5ht1rwE
+KqbNT8jqTzuJJj2eq1YBJoXAOq32ad1D7gcwP11HcJADdyG5UczIzCG+evXdcXOuSm9bp5zz6W6
FO9mmc8HO0Z7QptuiNYRNi38l1Cn7kC+NPth4VWNNYOuDZl4UJIzTNdaSjDwauyQDcX6dtERPRLt
Ym98yazPKag60J1DvTtwKnidf4t1doyVpJpGp2Zj0DU8qkx3u3WNa0MuAKx2rV3xAflLfvY87lqs
sp0MKcD2dTsMRh+68djmV0ZczO9NqWATkKRHth2bK3PKn1/HStWVz+DeX6pleojNbGbBaCkhDfzU
62oTh8yLeccnELddfjX5Xr71DA883oD6wunA07gipbvaVGpPDyXh3bbp9biSZXEFsT93/T10HXks
YEoTe9upa2ZJdZk6sjs5IzUjTQDtZrLltO1Je93n/Rjs6jqEH0VOAu6fcR43sXRxTzZLsqatU1sk
hijdDxbBeUgAAYv6kq3GlL7Uqn6M26pD9aDKL0aYL+/sIoMcXOXTNmm6dxmN0APnnHRtq1mPqE7x
15ZzxY7YTreyt+KtbS8m2Wxq7y4ckyBerluDZqhPrSt99AK0gsZlFsh1MIDma/QHwbNplEv2yWpp
r21LOihFJ8rKYfLcGwXwcF/oCA2pDYh00fsc5sDl0vI5NRWT/XrMq/0m3yLF4H8CSAQusIJjaJSI
L90CRi+lyoiOLiVPpzQjTRdzQ1faYY+Ca1+W1IIrxAjbQbTfsoUNWze4DcTIioSRGKctyvVTF6rH
IqS3HZK8vBkI/7oa7JpGfGDrA33rDNgSqbVkzPKXdfxljkX4G4oucOSW1e/b3r2gdv45KZKROEwa
gaUK4u04xTLiAPUFkwodhvlLTzQqdjTsO9IwdVQHQw6qrYPXI4AoZ3mVUpk1qbw5tTA5w5HcKVL7
SMYZmZT/x96Z9caNdGn6rzTmnh+4L8B0X2SSmSkptVqSZd8Qkm0xuAfJ4Prr52FWdZcl12f1NxcN
DDAXBZQhW8wkgxHnvOddOqLe4Dat9Mob3OG3iBcoE8nGSwgyifyEZ5qISySTFynGVizC8cHQx/PW
RSTsp1h6BYH2Q7osPm80c0SOxNLkvfbsKHbdrDFIgVjs2yTPTFxn9SO5YnlYJWyZetZ3YZsa2qFJ
hR52U8lbu3Y+C87OG31hW0r79NWY6mAniKDDGImdpq7E/GApm7xgz1y2Y8EJZFdu/DpmWr0l36p4
rJrevrAX/elk9cHwnSBiII4yb9pvyRLYbG/YkS2up/Z5TREspmaBu0DFpNPD5ZtMM9m41n2c5PLj
igI3CZsDXGkVaUMd7PHI5V+tHT1qZrYDi9fUlxQylW7cWpArN0WVInEtWbf1ukRpmPf2OL4w5/b3
eTXcCp8VEwdwK7WKKSiZja/r51whbwP0Yd+5Bm0hp/UmoMzuDfGSO/WTnvfUyI5+2y1ThtWKxwoV
3XR+GiulugfDyUtuqmI8ytn4SgPZ7PTBaRktm+1Dr+VfMs60BC+QxpyDc0L5rA0uvfllRnpb5FNV
bbpAUV2v2+lCrM5ljkk4OLySu9Hx74GcX+RcHikwppvFm1qqQOtSttQ1mhEcDRTI9I0QKZU54kEy
YTVu4qdlMv1SZsF3TVv3CsaduNFbQ345ZTlVlMnRiswXNitMFqyGXvNrCizuKQxL7rPt+Y+1VbUX
iZaO92UD6061LDdzBa/SBPVqvlKxViw87qhz8kZMV5pmmT2MrXWTXv1bhkFSe3cK0SoZUDQ6g9xX
KbGudVsfisTYk3vQneHe/1pp4jXhtG9bzqGucq6wi9fD04muJpqwtdxp1rWasEyuYhttekJNQHNN
QBFxhpHGByYShTOzmmuS6deuBY/3aePB0A37pH2qS44erNDH60TySiEi4mFXqtrjDBCfzyCTUJ6K
ifBWld81/QApQjciDQbVdvIE1R0dfXQ65RAaVcd0YMSCjNcPEz8wjonkMoXJGp6EtXwtLU98b9Mp
2IJaMIcI8BANIKhte43VFGD1/1yMHb+lLV/1RddfyniojgWn3mn1029GysvSc5rVV0AIvlXh3vlT
undxu61A7Q8dBJgwk9qPFahy7KU59EkwXDoNT2TO1zNwHcr0NQYnHTUUm0Iib9uAmGtbBXKLkohw
Kl1czSnbGGBkHpUeDOzcUedav6TsuPJiNheICw2Xh4dPvWpTYKWaeV20A7aq9sr2xIQxxM0g2LHa
OeJ6HtFQ2benszeYeE8FlL/fN/7O38ELYIwm8igPm9fVX/xnqGzIBm9IsjnfaxVNJyZz2MAr9dSQ
c4fzYUmuJAx7vgVPWS3FshNmudKk5KPTfPYbea/7qcE7TKO7lhm9p2sR4or7fEhudHNaYCd72gGp
fR+KUYdGNQ6oFTQizHxFAayShxOQeeqRmId/T1UpXt0JE0xHubfEWGDmpimDnIl5OnflVB4nzaCg
G9ai1KMHglic0i+hDCBSldprdWc7NWHwJvy73v+ekQYOC68JCItYq0CxzgfpeUMn8WM4Lcb0r0Pk
TARQgpoM6EEF1hn9z7c0K1JRJiuXPe5oOSCWxOcd89qDa1J0oT9/TE8bLzg+I1peN2OkaPz9Y12h
p7cAKF4+Otailo+SBQeVtx+hN3tdinrMYTuy+tdO2VasZa9jANo6NknfbCu/v+Tf4HB+wPwE+Qwe
ZkDIby+JU9eaN5H3+8zrbIaqizh0kPB2wm1g+2hQRYU7wMYpUusDhGwNinz/bUEM0GViIYrk5oSj
/wT3spng/5QH/d5viB5xOEdCAvqMu3R0y9BepPzaowyPYn3BdMDJbuqhHD4F0twTRGY8/f42rF/z
3Z0HH12lPx7w8x8uLT99FqvCP6wFlNoTWOhHRTP7UZPwf0ZR309dSzIuCS7EL7cFPi3QsX9/9b95
m5kT8AGQ051GWW8fQsk3tAhnVPvGpxjLAXS2RKd1H6zwv1ldoMxYYjo+uOcvYypOU9NhSoZpqpHa
235Bb9tm01cG8VddUHyZFXk8v/9ext99MctBBgy+je2hty6Bn25rU+HhPGFNuk/SrLtAtB/sUogS
Z2wJQDmjfy84Pje4u4HtMVovp2LeDxOhvFNCuG0xpN+Xf9G6d0VM1zkiTJlVEfzLO4ZdepsGumTB
59nXWjrzjz+K3zyjxium5uqDW/Dr2MlBkYv/M9ZLwTqIfHsLetPT3LjKu72felctnnJhpTlVVMMu
xVaTA9iAGgkH5UHqxFLr3kObYkk5pOMlqaHfkQsVm8VJlw/kpu/9wbkNaO3Q27HUec/IX337sSxk
PXNCXOG+DAZwmoLi2W1473tilTa9aZ71dXMUgGSfSU2Ru67mEWmCHMqVNGC000q5pzPBA8jEbQ9i
uudaVyOcYKKKs29ud3CUPoWLTQmiPLz9rVuMdF77hLA02KcZVnlJJOB4bz0s2baqYra0Th1z0jc3
pl5kW7tUGRzxtbfWdXODfgxlZ4wMZ1ihrHVsdzrYskVvz37/yN6b/HFv1kmyA4APZQvDhXf3BsLt
hO+4LveQ/CaUVk2y9RQ85mIswcW8hohsYaVAByV07mHQT18TaHVrF01NQegB1cacdEvWElOk91rk
wAWJhrVuXtbI7q5MiHMhxHXT+iChxGR8tK2f5MJvNzQPthTWvBbOlToesG+fL1gGm25LsUlRCkU3
8DUSJ60R7kP7BHu23gi3PGIb20ZGhvAA875dO2J09ftb+eviR48TsLxMJvc6polvPwWeChbygqTZ
y7k9N0duzMp6SavB/eBC5q87DaNDVP6YOaCi9t7vNExB4sYsckLKK1DBjLrHmPNl13iqei0W+D3I
NFm8K7rcYMa3qfCb2Jh9sOY6DUk4SvGCZfZLipbs6JX0ezkt4ImEU689Y0XzDr59hA4McFoAw2nk
k34wy/u7h8YAjwGoQ2wLdLZ3o6mKztU0FiH3oiuN0CwgoLfVJLdlR9WJh1MTWWP/fe2XTuSZvhGv
c+l/sGO94xCuqx9aBPNEqOz2r8dEYfadJw1D7nW7/mEFKCS4DasmFDIUoqEPrmb+OsFCs4s9EXNf
C4sT/30BUhv4/rumZH6JbXAu6zlcx5JLZyZISRMHAJeCGisfjghyQ6/LpX6qpzq/dEuKe1tPXqRv
zJcFLvqHgcYbinJOZ17S2WtxN1xm1vhBHMyv5yifGPdPCmKXHf09kaB1Jq/sJl4tT5tRvHfIAjRi
krEEo38CyoZBphcfDC3/puDnaqwIrHV0tu33b1JB6TDWjVnv4wxgs0HCQCM+YWRW2xMWYAo8FWYx
HW1/1gFPXQQWQOWKGYK3a1Fp1nqYVkAIMYOiUOVDBxBqGedAK4jxqGalRYspYDWGlqOe0MaBpq+Y
SGXQOJmMn3fKW3ez1AGvXccvttmnZK5BZCtrBEb2gmNCQs7RFg+DhwLSFTnbDPWk4fqbhaHDTnhr
MR+Pwd5ZJ5QQPW9PNqen2UZd4E3GzO3b2gm7qeJyk86EIv5qadO0lbIbd3hBVP832wbumRB4mAnr
cDbeblDSx0C+tdk2klmJG6xSAAVoX3amY6sNwHLNGUiTC7/xBdgcNNvhQZ/ETmNvFlEF5//cm8GI
Tnt9if75LJ1TnN7sTjqhUuaX02jTlkYA56ck3ptx95XIeAi/32l/LWDhxlJdwGbCMIP80rdfpE1s
RrCt1+1JI543/YQ7UOmtr4QthoukDcptQA7eF5sAzxAuaP7BmWn/uv8if/AcC84LRBvjPYUi8Kc8
GKeq3usFU7TabKcbIwfv9wuQcKsJ7EeyFEtU3iI/63FXw7SLE3LSwLHJcqNvRHMR9rpXhsnCMuXs
YqLkMQByyR7Wjf48n+snDY+r7Wn+ALRhaOB88ZRFguipJ0eu0wAHkD0DlNzr5YrxTSucu8j0tm1G
+1EvnFDqwbEdTNQv7uLs5pXzUibBK/8x9CB08Qc85mJf+RBsiFAzP6iH/6ayQAuKGQ3JADan8vsc
zIFZXZWNot43DClOA4LSXkfCBhMhmfIaLqoYSW9D7qKTXb4gtt7G6SPDA3l2GsMsOqRa2QYWGin9
tlj3t8a9J7U9ZS4uv1RM9MNkZhbh6eW8//0S+3Xf85EluDbvvU7P+L5f65VG/DTAy17z7b2B5myz
bhX5DBx5QqOKuPxg1ztlW/xcxZBMxj5g0ZTZVDIcTG9XNa5t8dzmNMRA23KDAGs1P+E4Ps1iutPj
7RkKDewvMDkgjfTrGHBQmAZauLpEbdPmkQOZZQNV46PN4/1BefpwuFFYvG8ra2j9+U/NjTv7WaYR
dL1PRQOBu+UzzJQR/TplRQ/6EX/tby63vuIwlSyDZuKXYyeXDg57db4fnXXVwmGdNQoqu2Pt0Dt+
VEH6647x9t47NjsKjE6IbBhirG/8T19PtAPTxjYVeyGEcwxSTFWE3aKotYMdoyaSp0f0RVG68qIt
ytBDijDxYBhadWXXtvd5tMvgJiPLzbX6a7KFp6hxlbuxx6GJRt7REHSluyh8WREWN7vEwFTpsbLI
Do2HkunmQpxrl/LL06FFH6Vptylw+FnW49JcZ10TInUkY8b35YEexhZbrSY2zE7Q1+FiMJxN8bgD
kWyiNmls4ikS6xwuh8ZEJb/uSK7Y0rZZe1wjuYcQyrH507IwJrn6uqJP3i34Zoa4bPhhL/iBMLUX
Y2XbGWPT384UaruywOHZE3Rq8ep1mVPRgQi2wOopc+qwykvrHIKqAw8sDzJUd021q6SNyjJrhxGm
RZWDksUWAc+Nj/Msn0GTMbHT2iep7OtEpGZIdnN34WOoAxazGF9xlLL2isyND140632hvkoTV3GK
SV8IDQ8VypuHHax6Ca3glIdB4R9OfY9VwBqpOp3JNrVUZpb6tWyaioib0Sb5fMZpQK4PkPhYBJrK
ZX7RU9d7rZeFaSG+FWZmETHVkE4bjC74zmBHs4aTIfFnDMKrttoxRLC3Kyqx861Fu5/r0T4G66/P
anWNMvTe8WCbjJMLk8TprahvS2z/ss7/AP15f3hB++OF4g2mjmGj0d8tdXZOw7Ga3N+Jdtm3CASA
iD6oNN5vnqdLeDAMHeS7RAm+u8F0YQ5AQOJDGMhkWA/Ar0NLuF4uMZXpFAkVs4Zs/vc79vuigIuy
d5I+BcK+bhvvdqhE893MFa23a2qviRh+tVu56A1jN/QDvsVIT7Oc7qxu9Xhrq7z7ANYy3tf2Hg46
FMgmBTx4KojL21U14xND/k3t7XpXaszlsT+QprWEWbZeMHaCMxkof89udw/skO8L2x0efn8LTgy4
N9vY+hmAyDHKJhk7WAniP29jvDatZ7aau8vcnCS4uekOpW21NOI61i3tkAao/fTumRT6+IobaV8h
24/DSpn+J/Kdl1AMHt5xo53tetw4n/TO5FY2HdWdkLsSj8q7cZ47vHk9vo4S3rFpbPfoybF5NBNY
CeQdGul+DNSN5SUSx0ut+KD4cky+w5vvSAELcoyuDOtNgj7fFX8zKS92wxG663mrjqNFhI0uEwML
mno4P32JAMvGG/S13rET/IDBY7wNFn0JCwPuyEIJFlpgEVtLxMkhSIQf4uhAtjt8LvxazVcJF+Og
DRjn9T7OyGli3eYEP0eyTYdz3AkwTW3cFgbAQlLB5A1MtXFBdYiOWWPQosJVCwyfep2xV9qulARF
tqsFMg7Fu7xtOvTti7+T7gDFQiR3M4YraEfG4mZe5OPSZhabUH/ujOijFpsgpaQRw6WZeupJq6vv
v18y1i8nLbcTRBxOpQcUTOjW2yUjA/x0FvqmXZK3q7xZa7deNhzTZPxENmeMr6lNrqIysBtyZ8Qs
IF7bzJH+IcfsdKOloFc582UsbnnNsoroZwyR9ecGEQzj5WC54Le4x2GoeybCdnUASOqR2Ah3n+vD
tyWTwQVdnr7VFZQ9R3U2dilNBanPbLeaWz9iGdTvhkm7LwGkw3zBs+X3d+DvbgBTCBvklpfnl8pm
nlLBoI0bgNPfK5R5/2Z94C3CoC0JOsMHWKT3y/ZL5oljQbMCjkQf+Z6RW/YALnqv2CbgBIUEDwZP
sKPEhVwqhNJLOe0sfLmuhKvEhem3vLVYjjB/MZZwVYVvLH+Mt4zEPg9BfBwT95Jk7W5nQFWZXFLJ
sjpsZhbnkMHb5O+SeO4uoRZwc9uMPdAcWZLUnq911yy3Zg0jzWiIjkDD3x3QOxmMv6bqmHW6G+V4
quwEvO6HcSjaO6bWcWiYYriVaYqHiQnZILcNcBp3aSLcewaMZqbgjLHiLV4o3SHIZ5b/EvT4Klfe
sUUicDnq7C2dzPNdt34cxn7FWk0ODw7GDCQ3sVdqgoCvrWN62a5uFEtJadmVqdcYs2Dl/tWKvQKe
h8FMVoha2wVtCXZKEtUO5xLeKM9wIwGgQRkFSLb866uFRQKgsJKq163+7evSuW6RlwnUTh+1HS8C
96/FlX671HYdek6dfdBFvQ8s9DnRQIQ4T4ie43g55X7+VJlmqZpdvoezMwZKSx8FzVdzGhnR8loh
2uzJ2+hrX+3VOGk7Syvx6l4acWFkysfbH3OxTMQkqhd1+ZAmK/ko5VDIcaXON76TaTtzlGybLje/
hboZ6hhgRITwZlsj9bNtj8A7mskxnmZhwHSxP42D9YQ/CZ5ogfcpFul3OvEeH/22vyiV5h0SKEWX
ZJX4N4puJxKFT9rOUAAWVULi4TOpvQtytbcZSO8Ym7MND1xyCgrrA4Tx1xebER+MdEosGnXnfZfu
5hXM4KV2djjDUYBIrgdtLjiDc+QfxOI0H1zP+LWwpG07GbDS8DLTDN6VID70tsZMEnsHj8mK0hlm
qIFO54igX+2rRRcXU2CnUdK5RO72LSYpPBAXR/eoLrm9GM4wChhxdpronLGZ56DSB94S0v3wzfAM
tZcNXyV16/au7NiunWo93J245eRJixunqp9xu8JQp0LQm5q8r65RPMNfbCKSiNje61QLE7DJe6xT
u7PF9S+LQeQ7pgyvDe7AIZ4hrzkWMKbgs2s6bgKzHy8X4FpmZPQTwErd3uOXxFrQ2PlPR6vMKbVa
NKFPMMqsKCgh3BuQfOGIsBEFAaek4O3Fuq3QL0Zlq33trqdpmUMGl9QlOTZB277sMSpYt7nZZOtt
y35+qRZWUD6wRSwNCzRv2+4As5izJ2dhd7lsHtM0x2G/4swssGZgYIHYEsRlCQNNMAWYcWX+46cF
WwX+ptoOd266+RpmSNjjAridoBZs5vXUzYTZndlp7rHPsNOmxkg9oKaFmzh1Z0Lp/qXRMMDvC/4Y
qMQ/dB6bWyX4KyQ5ES4dB7hB15C/4XyrfZt07VVqwCKqVFzz5vE1NcfIrgZtWUI5GF3Uz/UaGhyj
4y1T7l3h+PticR/c2ftWwtfd5oVtnrGxDUc0NVbE5s8qdmZ/PzQFJUtKGX3aKQOX2wfTlCtovGcy
oNIRJfdfBJaiaedxnI7N/zHd53qhbzWjkDSB1vsf//vPC69mm2/+EJ2cDm77H+1896PrC/WfjgHr
3/zv/vBPi4MPJJ0GfgK0hby1/1zTeZkudfv8Jqnmr3/2XwJOm+kvk1BKir+Salb1JuC/jzM1gzYK
VI6Ovyw/yZBhFIIxgo6Ge3Uz/lO9aRr/oKJ3aaTYxizwRvdfsUxgxP2meqbhc4BwGJGRg26zLwbv
JrRWkGi1UccDVrWNuDQNARZXd8Zdkd+IpL1acBGJRte7kIZMNhRbchOjuDZizO2Jay2jJSM4bbG9
T76hLk1L9mt98nVYpnnjZ5eQyjAyRMxCHIP12k1tfu24wwRlMw3kTe/TSOOiV3z1uvQZ13NjBzTh
PAl3xCDTw+KMcwpMvatCf5lemgBTwb6fXsxYJskmbxz3rskYOgocz8KmfOoSdVO5PXiXJ5ItTKkt
HlWRUHIibj13X81gic8oqQpMcXo9UmosMWlKI86yM/ilwB72+KnrrEsryCETzpFRL/DnGCHjdTm9
upVRAHLpwUaM8inWtOHKzkdEJEpvt6r00mMsl4vJzC8qCNjRqPrnErZbWE8L5lgKnyzPId/HtGkH
9Kl4kpo33tQdGal62pRhrOMNDkOGqQXUwZrJ71C/5L3BWTuQJDnkF+hEYPN26X6y3GZXjHUZZXa6
XPRDHdZkwW6aLBUYqXh3zK5BSvNSW6351IEq36b6cdpHX9xA6blnCEhmlwuN1A9u7Hq8bao5RJv6
WTFlOuSa0V5mRZCe6wLfhLIMjdreFfryqPvlYcDMsFVi3HSDkUugxt7eBDDoCVnTPrWJM34rbH8m
pNLqrtvimWblmzvYN0ac9Rs7Ma/xl/VwlSOwTcfm08ZgZyfN0VsDsSnwPBBhA9ZmuMT6dQJRKkqN
9swvrbPWZ0SetrZ/pmU8b2tOBxJGcOzUF6yjBhHb29QRGHKbnRuWhBglQgRRQWETjsjENhB4ScRI
G+e2z5OvwMjjFj0Rn1rHFqP/0sz553zGiFZJLgwLocysu8VLzbvZ1u4CPzmbSo5N36vOm9gnDNRe
iYxwezcD0rHzAhINYA1hOOO0bGbDxBFn8HaydeODwHRnky0kQ+DBx8ikmsRVzMCAaHAvPhau0Ldm
pj2YtXVcZUCQQiEdYSxAVnTSvtglXnSGVT+AJhgbocYvXt6OP2YJvr8k9g+9jY9NZ16Ao/WfFjDj
DUxRVE2ajX1PO7TRMDVnyuirqLdXy3skXc2UX9m6U0HkTL9XDtUX/hx7o0d7XOv6azPkt+gTrIum
Hfu1Ctk2NWszg4m1tRSseeRUGTI5+tG2rkPZT/tMeijN3O+YWn4uicGbhhJjih7suWMB7uZWGJdt
YxKS3prluZ8SycfvgdO2KY3+zPCO02KFqd8WUTcG5U2CLV/t6dfT7LPO2onIXKcNnvyMKBmcAZtZ
3Kzh252hqYNdzJ/HZB+g3XjBkhHo2Q5a46asIAh6Cw9eaJeVj98IQp9r17HPRfHqFPAVFHRkJfRr
Ta/VxudJ7kobkweHDc2rzPh5zG5UMDOwgZEPa54i1sQNizQu1Jv+tp1alHixOKbuMO+UzTkO37tM
zxtdsFUyW0t/JJO3deo26lmN4C4mo7zxcTacyBs0jGkvLaE1u3LwcJxstzXGf+hlrlmEq1oJxomz
PC6A/XfQuWHdC16HlBqsv7OdqTxLRv1u9KUFUpB+KmWN6EwXvHV4C/ediFSt3G2n5TuIF1Rjnefv
NGW/SrKu+K7q2SoD7aJc3VLLctzCR4fzcrf0+VlSSWxSY/e8bvunpJ7tEenxIB6UVTbZVi2Wvq/T
DHZ2V+JF2ZhG9zi25OH6c49d04wJzOcZ5BKQvjfnLykIKbELVp7trdRJwqX0h8hkooimY6nDAiUQ
EEjOxKI35KvkVTvMWh+ne7t00DNSlS7Ohudj7DqHL8JA9/SrrbYut17pdx4fFReXLREsgkCfugbo
odQCL8hw49vrSZAYEX1INZKdVGZQkq2CGlsyZm52vZGWTE1wxrG2Q8moVvlDfIMh70KeDPGbzE7q
F2y94Loi+8REubm3qvrCaYR/iBdjuYEdqiL6Ch9/IVIDLq0+CCLbmA1OjSYp7vzR1Y421mo3sZ6n
98lges+W1uUppxsMNwN1/D5tjbLfF7NvP4xEheyZ5MRXSc9wnV3jKRgszGXLoisuBBq+Hcd1scEn
8rkKRudmydNZHb1A2ehD5llGttv7T76H3Welp+5hMhvTYTPK06ehwozEwMav2GAxXRz6xc6vJfxZ
Juaj9dWB9IcYAZO6KHNs5yyxnMLdrCSJB4g7Hf6/MtDJRZ3TyyKov9t5Ju8JKFqiLkddZWf04svU
amd13C/PtZuY3G63rFEKfHFy+7M/GAuyNgxX57x6nYagjQq/h8FeKDQCmu+tjWGifeeGF5/GxliD
UVlZUaYNNK11ELm93bC4EYEslplEndbkDwFRetiJSzrJQezwlEgJ1cP7J3StuHppFjxokVUyB0bC
C4MefI7Tx8M0+RkbHOtsKbpujYWOI711WPN5Gbs3hpkU1752PpnEIewLuRhnhiWczxbkre00ZeXX
prML9Km8Xa2FoRFanr7/tMaKzEWaD5s+0IfrRI/vDL9Rm9oqJPhZaS03sDYM49odqmLTWWhDZFvn
0ak0EvNswL4bvkvVQXJPJ9hyyXCWtVPzKP1uiRqPtI6cCIDR5AggMjb5YwTwP1a7/1y6/8f/Q9nK
f1bqjCv+eYF/36YS9/afDVr++md/FvjmPyzU/Cu6cGL0/lTjG/9g3MH4kH4Y435jHS39VeM7zlrI
A8sTbGStYcD/WeObpFsGABXggqRS6sxL/rPJufkD+aY/+qc2ZWBCb2p8D1TKYoDML3RdCLDBe2M0
WeWaRqxjT8SHPeMAv1r4jf6hHHCyR0b5xOQg2QyTKIhxRfm31OoHVoKfmS4+kTmh38UNmI3TjN/V
nHqI5Mo+UpPbh5pmaBABm+oTGcXdxUrK39Q+WeYLrSwtenbL5IPqC23toVrVrUkir9B/MfNJZ4Fo
2XmqA9ns3H6+q239RymJ7JgZDBYJ9tMVEnJUSdp3O7GuLAhYG6fWmq/gjwkEhmHC85XBKfcw5qrJ
8DXtigPwzpG2H8dGanui79zkJiFON0RsrkU6LmMbw8qqI/JeC/d0ezmXmnSPooqZJePwWK48iPkx
DpJ7Pc2fR6gVOeJmYjfUDGcRzDjKpgl7M8Carejx78xMu79D473nELOPEmCA4Dan3y3xXOPDFmj5
pjEAkzdeP08j9jhG/2r0wVU3J25ktJZ3u47ktoEUGMF0+X5GJMhAu6kuvaxGfz918YsF1nFwmT6f
i86UIYAcYW8j5sY5gp5zXEPcF+XOX9spEFtrNdmU49BtzQCRPYnZ8qV3A+0ydgf9LBilu0nVmIVL
4diXS972O6esf2QGW6VGeuZ1q2cMuBPgxD4zzI2h1/42h+Ab5QJ93Bg07XlTTuYd29J3KdGr1ozB
r8eiz5+sen6yfSlQBs04lAUZ4vhOP9pN3hPOgkH7MtOO5EPxmlZ+fvDq4Gug0PxRPiFNVMUsdqPh
qWgo9fN6PR75W8j6JNa/qVfcp65776kuO/cJSYW3MqX3XYzWO/co4jtmDJBBOHJHJQiEKIecGVdg
RWMquq2S9oNnwab3Es257LPmM+s1+DGtp7euVeXVYtZtWCpRRoPs7mMthpo9RS6+2DQX3WPGWQmt
bQj2XWWtQjb7S1FN+iFT3Z3hyCnKlYcpeGZ1u7Kv1SP+ynSFrn83zME9orGbytJYs7zvZELaLo1T
acGIGrC0maYuiaHpmU27L+H5nVVxCnSPClDe2O5EPISjaaFo8+Iam9oiqu1kPCPUSe5c1uB1orrh
nCy5FJiVyW0hBNtZ0O0XJS9X/YDAdaC1LsABs7sus/29KU38wZzu0Ui66VMZlMn5CBBxMFRSbZXt
ojLMzH2eDuVjkWFhxqOi/8fHVW3yTCGM67X4S1vLIYpzszliHZKcL/NIpFM8eLYFJtDiBR63P2rS
GMKEqgzJ+hJcuVB9bimHg1DieBfh6m9tVeeeY0tjXdPBwMjDGRbp2Eiep4Eb6yz9/lrPFoZDmrt8
U3NwSNWytgxeffD1TOUbDufbmIixsNdW+1Ux1Tuk+EgGu9jbDm4iQlypfTQ30k8Pplhjd4iWID1C
w2M6GLX+89wF7kOf9N6BbI/4MwR04DKdOYMz6Nk+tT1xBj94vmg8J31A6dwck7pxrY1AMXtXLIZ2
hZhwgUVeZJ/dyvxMu6x2tbs6uRJRKLvpRqrB/DFIY1iFHWOopR34JgA3VJ6pXs4JZoAL2MmX1OnH
H4PVldeetMZzUinHg1I+mQixdLaaV+Q7A09U3y7kFU4bF3DBzdBz8fPGfABRF6lms1Vvfa25mIYY
WrqRWllYkgcOrii8C5vi92ZcYnmMDZVdCz0wtrXeH3s3HfalrZrPBGj2G5rx9go3xn4rZtSWfQoz
vlwdyYdsyXBK5mMU47zcxWK5nZyqDE0f1416HtMzmfW3nEMafUSMpFh3kheKdLyYC+0+mRo9WqwK
Jb1Zqes698m8oEMK8VYhrMBMj7hMIrpL7PrWwSp+U6bksrcGlvFEx5A7Q2wDYwxjZsCIvdcZA9I+
VHixh3HqYyvY5i0aK7W6fJIAHJdIBwfPYhdOnR/INKswcAtjawfBbdm631LTh/ic0XvaAXkvky6B
poeMLqin2Br6mO2FNAdEr/EjNGBOxfUzMHKxooSE0G2tApOKlre5cPD7g+0eXCKGxMrEHBzYSbmV
jC8atiYkXjKjvDel/+p02WU59uy+WC4QyBn5pn89MM3G8jG3NJg8YrwzR8Fo08+1jaNldx5SkEtP
d7NH4gfciEqeRJdFPJaVu3e0sQhdzoSKvKngC+RQ2N6B/F5PLCi3K+6HJvcgA87Idgr9ahmWyzJo
5i2nXfaARQYKB00Ltu36pPHtjXfWQMnul2w9Kqi+V+aCLK7+OnhmzE0lDDQqwNQinNaR2qFsPsc8
5AbmV3vp6wmcPfi2qeESNxIP/rauBjP08RgljaeqEGV61qEb8vae8aEiZgZGvKtUebCm+lnX2IUQ
mIXEm0aucl7myjyMtvMd0ANDOGWAUVjOHzPu/1/u/nfwbGsNPv/n5W74/L19/sOh8Jk8q387PA8/
ivSX6vf0W/6ofrH+NVewGq6cB9cECsZ/mQJTxxo2oy9Qb6Zu5k/+hKZOyYw6gvLMWdOunL+KX/0f
OsX0GpMFLctk9vSvFL/vZn4M8XFlgqmO+x8aOxjCb8ezGf6/kxUXoLGo27Ns2ru22BmdiX2Tvf/p
Pv1Zd/9b1Zc3dVqp7t//13snRL47xfU6v1uZEyvt5u21kpLkb2iKMc5SNTkUw91cNocu93YVM0ey
V76UurNV4+fA2mnecp2Ui74V1lOxNsu4rU8Fhzqr/4NPxZ38mR7zx6diPO3jjI9H2nuxbCzTOoB9
F0dSzJHKm7PCHTF2ML2d8X/YO5Pttq11677L7cMD1UbRuB0SrEmJKi2pg+ESdbVRbABPfyd8nBPb
Ocl/0vsbGSMdR6YkkwD2V6w1VyQ3M/E4rlasHYinHnQFPxqCKVziNSJIdB1L/frur38h89t7/oNg
Z/mNPJP8EWGRjwbakuvlR1FSEbu1BlUm3LRzH+/M1GbmJOx72zfC2zGOgUUIjaisfOglGoYZmT7u
p24WVNvZYB/muHzTZCnueDrkJ4ucwpNtc/645bYGmcGZot7c8VNOHzJ05IdU5cUh3jlTq9EbiMwR
OF+iFfGfG6tlzArJoMU9T5pR0BCWgvzxojda4NfptrbLIM1tgjn6LVkdR0e7VyZTspBzD3aD3aDc
9qZlJBeoHvaObh4jJyRHqDq3jrmHo75q5MtUaAeNuMJ5+KiVJ8ftmcAo61hTrpn2PvOfh354P/SM
0uWEg6Ae3YPdPYNpA7cxYAOsdhYQqqLNR077u9k+Jm56k3P6oGBae2LCtx0eRQynCsCsH+bnSSDV
GcqjZbkEIFt7hzxE1qndtkm9aasphjmmC82X9oIpPqLNyxA7Wza+IzEEns3PzBUVO2znplq14r3j
+ce0EGu3zA5GLlh39pQXw5ZgYQQPFVtrtY7ylreHH+MTHtGo+0qKOz5PqA7Wvu+cYjWrATkErqNU
BkYD3eTWLJtzOXerJPHW+KVXuu4fa5s7cyAvhYgULXnIIBVr8oZR99bx4w8DJbxtMyKp3tr2U4kx
NfJI94n8WwJLMNVfE1nuPehGheduk4KIqLDtb+CC1g9JF75FbqFdJoqMwEUFq9UpJ+48EjYUcWmZ
Xehfw8KuPkVWEzKeIZZ+XQx1yky1zL+0UxnfmXNUffCthLrLIhOLyetynhNo5yr7wTV688nJzOHQ
qqh/hUWOlZD12k4p1wdMl+vRc1FnJaQxK2RuVVLMmhl4l1Uo+uKBU7jfGk7rBp2cNaBcahk51rUz
fhByyvfkMrFnGZshusRDnZyt3roVsnXu5Dy4951ZfI9v/eeQ/H8fklz+iyzuzw/JG47GBdv7y7H4
/XXfh0LinUkyKJpJdsigHn/PegTou4yLFu8p1567nHD/Hgo5TH4AQpLCiyOH6Spqsd+GQuId0WwM
ixD/OOyMTffvnIuIhn46Fxg54ZVhLc33A+7uc2L9/BTO6Fkrq52jgxdF+U1ty4qRYzu0NyTQl7Rw
GFhrQyl2VEYfkKc7BwoZ1kbAsNqwOnlCrahtyeloKLXTNll1rVHBJ0j0LXiydh3bSfTahT1+LWxW
4uqUenrq9OIGqDzSwcafr0xLqA5DL79MsHZWsomfRDhWK8mhscdjVqwZI4lVPIlHKeOY1a8qbp0+
QkWtpj58rBUQbKCwExPe1p2bMohLvjF0FcCJa8eF71rOiJ1A0ofDiCsGlhQYdbt6hdrTJAH3UrUR
s1E+AevwXvHcHcGig8sygTC4JN8k7BEmywlqIl7XTeeWAfQU5BkFxFqLYOOpMDp+K+u+HrtzXMuH
EAge63MSSYZRHLGVjuuZhh4GHtxwIoRmlmnpRDR9cWpneziFsjq7Sc1blExEV7UR2pQEE08veaoz
mFk1yok+xYNQx3JQ9lZDVLKsDsRNNaVMlnxCpZxE919DNIGnlBRE9JTYd24SuCI3sT2F5yTvBVC2
ZlXoxbmqMydgv6XtGhbQH0ZbuJfUg8g8tt4uFTjMmJrn68IE0aalDxEmBqi3PsOxfjHjTBBfFKFA
d4MUBcNoS2Id7fMHrwmHVWNl7/ssPo4GXzNBxO5Nq4qZehQQ3sK7Hl+IAwtsk3bh18IaIXtVWCQi
wE6rNHarVzcx8t1ABmhbmfS1czpenKpINuwRgI203kzj5efGLesYdnnmsK97Bn9TMSYbNRMUpWXY
8Hhw5746QAQKRFgeEA1V616wYW+z7pqW4TpLxEelnhibDDstDok9VzMhzmlm6gzqosdwjuZbItGr
bbXsGeaCxOF26K5eTJKZ39UWuWkM1xKLBWrZ7eJQGIE2RPoGLJi+HtNF+mZO8034DH40vkBzPlpa
hj8DOrb+2fDKr+xqECM5yCwtIyD2CF5N+pjlKVTa3gdIhtVHt42IqLJ0r039nWaKAYVYOz71ySwO
JkvlqrdwE9SARUe3ifZFFcUPaNvuY2sAGk+THLGj2I4sTyk3ub18YjFDY3jLBYFkE2aiNdpKeL8d
+iMERnxT0tcfWTTBWm7smBmp3QdpEU8Peh7OMQC/rt4huoxuR+SlanpuPE3u5tQpr0pq2hob+AUg
PykP1A2l95ppNgXBdAOQbFp3PZV2quRZm/X7aYwfVQRziE8t1RGaVWH1nJUPOkg3niO+tRdujciC
ieqmo0lOUiKqgCndTIN+zoRi/TNMl4pgn7HVn1B3YC/xaSoL07wHD3JoiBuTea0/geBK1tRPAngK
V+O2jMuWskAZuwYaWSmMD3aoJSc9b+c1qvUivq2z/Djb86GYjb2PvZNQ18Z5HXAHkDJXJRsbVu6D
75TbKGdjyB2L7QB9ycRyHnoG0L129gW3On1Iu/X8jDxNkBup2pJrPaYBgEinYONnyQkJPpFQN6Wb
emtdNAI1GzOgOTD9kZQmQ/lheixpk+v36IUlN5PI6g4ptZV1+yqSQ3Q2KSaYpbSJLVc9S8t+YyFX
UTxCE4xeeqQh9/DieIoCfxqbCJqeIP9qZLGpr6W9tNt1mZIz2nTWraUN5sWLRnE3aq6xzckU20gU
gvfspEl2tKh29R3IyTzfaNJAQBwymMbUUzOYRqhJxegDL1hJVu3api/yHnRQOvf52h0G/WXOYaes
KdkNzokpTf31KI3GwEremfdZ1/C+lM2dG5JJNaep2ujtVK87s9y3GPy3qds9dcPZmXGIRKF+wUBd
X2y4ZZRrWrieMFSuEJuHayhcBTXVBM3Tj8agqGq1QjzFOH9I39Ajqu2Uqk9GaTVrT1rgmCaTlWyj
bmB8mmunlR8T9yMCFP84mQy1HfK+aB58dbaqxl4R37Bz4+qODuU+rZhhjrmHngXDV1y4DmksUt/0
je2eOrKY9nkVYvVMrCNg1vsqI2jYSQzrrHFFbvS5/pS3lbZ8RtEqnWoIirG6cpE9zUadfBW2iiHI
zsNK5dV8ShlgrkbFSNnw9ClIjWb66ldG5KxhG7H6b2WnpyjtE2JQvtUz/1R//13195cbwcuHclkJ
/ofij5d9L/5sgrnR1ZHiiOTORqj920wE1d+S8k0WAdgfFOPLrvC3jaB4x3IONaBhGwi8rcXp8lvx
Z70DjoNMT2dqstiJ/pbqjzLvD8UfrTdsD8YruLJwZv1c/ImmLWtNz/x9lWfavgPYuIoS/4gyzcKK
GEEfENH4mIFI3MG/FOsonsenou20B+w87yO8ZDh2fe+zoyfR0bQK+7UdbCB6RbOyLO825HkBAS5M
9+ZY6ayYmPmtYsmhaHrFBR8ihIOm3vpUPAv/9F6D/kk4Ct9jI4j/ZY6aX1OP/eMqT1EFr1pn6lgF
ljsQqU6guYmPXJYd4KM/ccaNIdmOs5rqC8+tMQ4GECb7GdPELqkzd68RKib2fuuPD9QO8UtS11+y
WSvdIMJ5ho46Sd8S4r0zqLEbEPiXxLZvUtLpVoDkPjCmL7YKik/QWjasQXv6isorZz4SnUKvgchS
9WI/CsVaRwuL+xSgJgMDsZ9Itl2pwoBImAjqQKmYQDvSWMO+aYO0qxue+07rsl2xDrXHiCIEuMXz
q4EERXQ7q6cet4XN080WEuWK6or6nrGVPGikRWBWmhAx+UPxqgrz1mv1t8IYGTnDhRsAJIMXhsgT
PWC3JFSjd/O7IXe0Xa6oi4KaSKM7oVyvRpGn2PviNUFyltF9zCt3hn+28nJ72WkSIfOtqgzZSaL+
STWqi7zR3YNsGu0gl/IUNSY0vS7a1rHTnyW1RsJdsR2mEJypUGfdjtVJ6OXJTLP4xLY23eCnHNeZ
6cegvSOSEEsfcwZ19LwU1Hi627NTIoVpGqD+/tBB4a14z4ox3NGbmEerd7svBpKfJw7DatNYCMk3
WdtgnG0zVOm7FF5kv3bmhIQHCpgkcPRUEnvBkLJa27WRZg/J1BrqNDUMGvJU0WUAL8Z0gECa6U8R
+H5UPsdLl0KTDxqMxiWpZHqaIsO+9jYQ2ZUXRuXrxGm/zht33gqQzvjGMA2zdm7S26EG5BZ1osck
nN7JvDKP3C1lUEVFalwo8bKb4tuDu/vXQxzyI/lGyAhOMQfxLcRhbeeyLvzkhaRwoq7vrqFmcpe4
UfQpbJICnV/S9G+T0MFTeoN5yxxBv0tQxweVYXy089DY62NbUFAD8eF2lNecy2mVCHOXF3j8OYeP
uiJA0u214eRFhNg6o8SfHLd4/swAZZK3arrpXHdocqN53PDOvc+BD0KKT0L+JT7DLzIyEQcZj4Xf
VbDhxr20F3BwDtNktD5HuqG2TqN9AiLILrC0jV0dd0cLm2xsAJ42jVNbhO/DyAq8Jj6gwv/IIoHe
wL/Rh4Fqte/Fdpz7zwWZijc4I76wAWXdAmQ9MFxdbr1R8/ZgVD4Ir22P8TL9aZ0s/jz5vjoOjtfe
FZU5HVqSPlZpnRA7XWSI5Yf2E49ixn3C+jzYC8SfzdCaLTK0eSNJTnaqvc4g8XbkmxuEivqXVM7T
2oIFuilLbQos16i20KFCGPEskahRZxaNPdusIccUYR4zmJubzqOsxRxU1W13mWtDssWapp1r11Sj
o4lcNhwvuWEkyP1NukpjghPfGvBCcXfcgbRv8XBEG8sfkoO2rANR/XU8fEqXaaQvTFRtWm5/AVCO
qm5R0MEwBAKzqOrsRV9XtNiyrcJcNHeo79JFh9eokXwuUkSn11EsajpnnMz37jf53rAo+RKRdM8g
iZH3IV9Ov7Yzmr/2m/wPa3n8pAxJ5JRJ1N7Ky3Qi4jA4EtkcR5sBPhGE41yumkY2wdhjt8pzV4Ct
wm/m+2dfUBY3BBcfjIL1uPJfGuhgtHIl4744PJd9+RFY7EOtMQlWzt70d7U5RGs5OXG3xo7d3fVF
eGjG6CvP2aCCn8Ya/UpSJ2aL0bvTdY6VCmUto3Z9mwlzDOA6fbTmu4KorNbjNcB9XgrNTO9aXT/U
Dg8HJVmv84rqqZYDNpsmJBir1sKVo7VXz5kY9nrDYRCk2X/roHorfmxzJ1o3BH/yZrs8mwlk3jdu
tAi4uTH9ibhSo6ja9TTP+iamSSKAz92BCInZg1b4393oSBSovQNmE7g24Oh16ltVEBpldfEwQb4k
g3ELHnIOgDAMQALq8oGAvG1mk71mWG631kufs7QbxDWfBQm1Kj6aZgp4PfQODC9Zi9vWzVjxNgv3
AXMfcxBN0VMyQVl1hdhMaZ5vTWdu921DmKkDpTRHgc34/jOxei0gDuNBmPabFSsSbmcMtnbrPWpo
e76ozn3hTPEe+jn6+k/h+d9kc6IpY6T31/lh65iZY8JWLv5j7bm88vs+ziFUUycokvylxVayaM7U
l7b73/9xif4yUJRBTF24hD+Unpb+jpICfA57OmvRsP0+d+RLVKlkuThsow0Hc/DfmTsaS2X54/Jn
gVwtT1af34KYo29+lB/si33suEyi0mnnKNk8FXjzXxrXiC6eGcac/b4cXztN/xhmhvxCq1a+qb6d
CJ+I435jt6rauAOCaldo/os0huo4ENoeGF6SfxZ51L//52L87y9GC0PSn8/AL1+imCH49KsychmC
88LvfZBJ2BxzbEcYtDRcjHzlX9ei55MKi/7R4cpyv3/ltz7IecfSFvM1PDuSDTnHfu+DxLuF7wSQ
hf7JB5z2t4bg5i990KKMRGW5sBkcj9vFtX/pg5B6dJ6gh99LX2J8MRvSlIGQI2VGGJnEn8csz490
9WN9YJvZP6Dt9qKNo4x03mKetZ6aNC0OZeeQFlA72cDBg8MD37rqxmZXaLH15LdYB0Kl9NtC0wQc
BFEilHBhwGCHse3U36Na94D8TF5Tn3WtGg8TpKG1EBEnqhd20WMrSEnDEpB36743tEcfp8bJ693+
BSYLQdqpR962nmfrpvTudSrQYLD0G1LYhpWPJxIMVDvIT03e1GqNSK1oGAJF0VlPAY8zbTfms4jb
mmQJmyk7ljvMuHNe7F2II7eNmZj7UHikCojZ2k8AvvamDcyMImiM1kU+OXcqtvxHr4I8pYxMXWqy
XNbpVAwri3CojQUbiNByn7YudmjtWCmT8uep/j6sxtpdNW11b/hazRYQChQRG8gC9LPJHAZtWqmG
O8KynQkLK5XfuUm6VO1CHDIwAVXOgeuXVANBa4RjHUQagiLatpRg2siYCI7OB18z7mZD+NOtjDyn
vDNsndELIJBQ7jMiYcNDDENvPvR656THkJqE8XLKuHTT946YUcbE+QsZEPiGvEJ2Jjosb2lMY/yX
axNM6bSy5nbot6HTDju30+PPelVH7rqoC39Xyt54FnDfJDbbKFrYPV99fzz1mmquZumZ50pONcsB
XSOzyRteXAc0Y6yHV1z3zor5WsdpPRb+xZIqKEiKvWOXwI5Fh3FeweABhyd0tWvtsv1sYSXZV6YW
J7tkwJMb5JXeBBn6t0cmkYQ4TC7itKCAMPcA8306E3WDb39MBJazLn/oCHkI2Fnm0NrKmLBZqzrq
Liov0GPRRk+8I4sJf4MQa34My8TYDk0ljg7Cx1WckgZbGjinvH6dVW37MNlEOcRsNG+1yAjBb6uI
pHDoESs7l/D+qyp2KYoK/v+uQs50ZudFA5KyVJiQ6Z1lQ4u0MjC4PXK19qeKPRpwIxOxGVbzJD1M
UaZq4o/6oOhpGfI66g/RoLJbn47pteOzDekjQqNdR+aI8neib4cqpuEtY51E5k7hPo9JUtw1U7Wr
FCEijY/FrUgB7wpTI33Qc+uHogcT68Z9yvu+nFpp1LwuhosDOfX9pe6mL1Xf18Wqnsxi4zGKwD1H
fq+DqzjD4aecB1VhwGDnk7lv9dRhatALxz6ofNAY0Y892mT0Z45m9sw+mn6rUznvZt/FnTYKdjGG
heZuJAfellG+z33tqBeYD4QqWJAIvX8J9RYpWxvl18i3mmNbpzjUiLbELtSEH2w1YKb451j8749F
m03qnx+LwZc8/lUutRR2vOh7eeay/fUX0ROw0W/ip9+ORMozgtI596i20Mf8JJfyqOlcijaOSx5Q
P+mlvHfLppiiyrFwICxTw1/MAX9lFljO1p/rM2/JJLRt1Hr2soj+RcSUlKIu+PUafEnxPNGrNd1j
P0TqJR664dYa1WOvSe2+tLo2W5F0XZ8mG/eAqA1gZYK76LXI5PBBNlVyCOGbbwguQKoC9GNl2F23
TXLCl0ZHH+/59pw2qaqvUVLkX1LH+Uit5wRqhtnZIPANHBga19pX4WNjRlXEgq59b1V28aHyOG81
cxqYdmXZFSPBPZkiwylH3U//6ahnK3V0VCQzj4DYZ3OXddUDWTsvo5basLch5JZZg8Rb09ROLznu
MTwkQdvWLFSm5kEvkDzGLctoq+589rvYGPq+ax7swtY2WBoLUs5aFJOyA/0WZs0O5bF6b04jm2sz
zL/6YV2eByuKP3qIr0inbruPPbbgx7Q3ix3Jnsz7bMfyA3vA48qybdRojJ3QeMswJ61hdfb4FTz/
rIxRTWtz7jG8tU03vllFmnCeUskn2E8H/bWiTFqBCCRvw4sMsNRyEBfRDSnOLzfznj0tb09xY1BT
WN5cs0IjiEL9sy/48jceCSg4/uKR8O/QZ6Jz/kPnxou/PxoWvSSo+AU+xLD/h2rZ1d9x+/8gsqQ/
+61apnWzHM5GpH2A3OjRfq+WEVk6PGzQ2Amwa8hJ/tajgfXDT48GEGKWjY2J/2ywBX+wEUkNkGhp
2ECzk6+969y4Uuxqx39MQyoYPTU2+YRUYMA+kUQmGZvOqyujXe+/xQrRm6ExMY/n56x3dpB0twZh
e+kZdOyxI/t5dHNWfMOFxI3nxrR22TJQnsUunSUekHUVI/3K65Mh11gct47itVDQ81Tu7SY/ZI51
50hxIxxrpxr7zg4NOIyrBas/RvF2qn1YrM2Dp9UP80iqAhW4jb06K/RV3n2c84cpwvhYzDsxOlvX
Vhe39g59VJyN2r4p7fG5tmD1deWVE3dTM8HLC+ZeyPJYFz7OhKNgX7AfWyfaS5XeFqEN4jf2kR0I
uZ9D1tasBe66yN1bdUv+lBjeOuk/6p58SW3eski3yVtzDjhRN6waPmmdxWK0ONsUJT9cedd/Ndo/
iVS5Gv74IbpkjVoodrlquJB+FF9OhTTbWNdsYh6aAPzNN5ZmpJpbMU23rsR2HMe4dGZ3oxFZM/DJ
/PUv8Cu/6JsiV3cdHUUUpyLbrJ9/AQQ6dAomwdcEGM01Sjavl9tRZy44TELgMzJv7TBzdn04L5SA
56FMrDPHqXYoHLjz7urLhAd9O6NYJWnMSrauERabsJrPYy73fZOxb/Ui7aDjEClmFJ62yItgVyqW
wximCDdR+UaB9iZYzKEKDcU+9K1TM4Khj+mzNn1rfpoUNnqM/He9nuzmFrwN9957qzFPOMWYz/Wn
sombY9XU0enb+/O3Fq+X5JOs2upr9w2C8m8oyrdj/fc//enfWn7Wv//a/yckFR4ZHoo2+us/f04+
dd0H+SFbhlw/PSV/f+2/HpOe8U5nUYiEDWgXA6nlEvo+4HLfCZAqBAMtXssf51vGO5tnJJxwG36s
D8b394ek944vLHDEb2OI5VV/o35y3F9vMAMM4YKAZoSBxg6Kws/XdxxOtWRWYO6iVBT5zkVuPSPz
qFCqha740E6heWdMi3W+zvQ1tONyXOvZ5Jhb9ovdVglXnX2iH3DK6SzQ0r5Zx/VTT6hQOQwIyOCf
BuTT5Ae3q4ePcdJ3Bz1NLB5HHVFdcA2hyK4wp8wHDTx+RrhbgoOTymhbds18C6KlZYNnd/u07Pkt
eJrGq9Tpx42eKXaltfyCxATZjpv1yImLBAWYb3g3etcn54i7YDOZacIOlpizwqRKsjtEWm2XeqeU
TFXidkEZNAbtYJxa/ue0gIlAzO6ko7oP7V019fqDCxvhNqudBgAtSmTUYCCW7E7NRzzcZqD7BAOa
MwwGwgaiKlnFpvyQw00Fuhvl6a7wGgTqEaFxCpnhgNdJ9N6dQkIVOE1dXckErj/qkPvAs+A/nJ23
ztcvM9QC8HT5nsc1+EH3NIvpLtZgWAi7v6JtvmCOlwB+3W5rSe56J5IHBXECR5fm5KxetKJmtjGq
Loiz0HnsGMwjwsmHUIdYktyZVXqS2Qj13SvsICxFR91Xef02LiaOgs6X+rAqe7P6oFnadJmkDN/8
dBSHdPbq69waaNVmU3Mec9YBR5lO7X50NP2CJB4np95ZUTB5HWBsBATZwSlGdz+0jbtn7Dk8DTxo
jVUdiayAD81SB5gOyc0ejnyT7VtrdRC12IcwHXEgZPSlct+r3DFPpUktiDISkQ5Q8GmD9j/5nDCc
3ehclXs/rsCMVIKETr0S5duA4+nWBcuwynEKfpR19dp5k/sK1cvduUWZ3RcIBK9YxpxniMT5qkat
c0aW6Z7TvI+CxnDiQLbjmdlPdB70sdzKxtL2vg7nGiOjeedquZ6w2kTDw5qRK1pk4AeMsL/xyji7
5KPNui3PzHFtuIVxnmZZTSvgG+5z55qxuW5Rux2qJpkeoIaMh0K1xtU08t7eRKIePljCU0fOFxtl
U5siOJy7N0Uo+jks/XaPg8R6bHVPizkmKoU4KpVvuRMiE8hSNAtrwJOiuSFKFTV+qODZkx4JPczN
Mm2TWQqfdAiUYw9reUR8qvFjSuGo68Ba6NmuNAnNROOjaDIi5egjaBxXJemUpzliKmdhDD26KU4o
LdFRUbgCHVeWmMlNGoMZ82Y7v6pu7s4DOpLraAxLEKwrpgcfDePRzrq2W9mNUX3CkR7d6t0U56C/
U3MLa6UlNtTVl0BRF+4HHUu/VoaqDH5omd6amPMu4TBn1xbky6YLx3LT5UbOZJ2EBddVLh2Opuo7
r1bhLYzC+hwXXgxErxvDFXARYMdiYpWM0S45m2lobt1qcs4GPdRJhxa0w/PTnUu9VpeY6c6bqHM1
kxdRDUSFTk81qlx/LWorfDRkYX40zJmwB8WYkZGUfBBlPQaJPSDABdm6QyrKvTWpIrsJo1zdeb0x
3lE8KDAulezWNTC+gEfqBjvxXmt0idmYeOdMhDoMSjEcO1drroYDaCYRrnhuNDpGfPjVF2XVEcGQ
Y8XMc/a0B7ai5u3QmuLZCBsNHQJd1gn/NDA44vlQNfhc0qVlfS0JCWftrupnUSE+1UBOPScxbCnQ
J323ykFUbiy2u9sUERmelyze6m2s2KtF7bqxZTqsNATID7ZbhORuep22gD2nQ5WV1jkqknk3FY7Y
eRCDKb/lHERGaoCI6P2XUlsYx63Z3ze+DK/8MTzUnXJfEmUUuyKS8RZBXXNjOpghUAeUhDkwH0WD
VLyhc/TffK8orr0zJDuTqMVgnAmmy8ADEnYoLfbRmmseJPiJjdHAbl2T0xoTSJD3x3ogEFT1njzY
s1Fca4wZZFonn0w5emunbI91zCzL5VQrwuqttuZmRDHp3kdNgmhunA4eIUiPTZoPX0Btq8CR1rjr
pAKR4fZmY2ycaUaKojNliJlTK7XVkGNH605a9bl2tW7B4ZJv3SN2yT3mpqGOclCAc2QML1a29SJJ
3hF9ol2MatgXS/S5m0SXUZOwFrNxY0w0xUWKTcuvC7npJO2FMeZlvZGyS6YVSWJWfsyYdegrPpOC
MSdNPHPsHnBvl+YH5oLLv8WIyo0coQfEUr6xZePJ3AOdXnvKgnU26xhyZDtPbGTNeWM2SmzZ3Q73
loaOeoOUz9/j9UTyDcOZOeXorxT2zxlPTE6Sw1VvOc/q3sooVM36I1bl4jjWvD3I0sUj2zRyQ8fa
vjDDt8AjhXVgtOV0MpS5I8lp3jvDOFP/mvmLMYaflw1HXoQf4tFt96qg6/JKJGCQUjublbaowgMj
qAq+lWbdA8/qj3Za6Q82smdvJbV0vI0J2ejIoxE92e2xbgdOORo43xMT0ZeufR0hxB0NLPXP3B/N
GZVRv7fmpRyP+upz0RXD3jNr99iZ9cyuE/CoHpfXZeOHWGCaN9FQhA98AAXvKXqxVZNJ74Nnkqdh
w6i7MSLktPxFK8DCjpyE/LhrbpX6uWWY+6Lw6W+GOKohCGvDQIYqyPS96XTMfglEI+1Cs6w18DYw
B1lmI1y1JC6eyFPJBnk2G3mnTOJDaZfaPfv8KNnEoz3sSya1+lprSycHlFBW99QXSXmBWQMCRoNS
h7aF7xsf9Jb9QGA2Tapu/XGUR0b/OVY1K/lS8MQhst521JqoNQ8MjJM8WUWBHopyFx+uYTy27oBy
28QXxZ/xzRYQVbdWamJ8rhJ2Kb6OVc0zk71eJIBeXVXft0rdalWxKhGT8gPbgyQhKOjxFa880q+R
0rcGoyMwTLJV42eVjONXVZuf20TINzcfPjj1oJNubUfVra9FDmigvttDPkvWZWWps2vJnGJVH06z
bcqgCrGDu21cwPbheGr13jpajfdozgpXg6kIIyZLlhTtkuzP1jUYzLdRIHJRbuO2T05pWarbzgi1
XVgpjZ0DAXlKGA5Ww9K5OOkUfvasBoukZHZQxrPFx9AXj4monEtiedFVRwq0a+eh22opNByHyPgH
wtzk2So5OtepOaeBsLu8XpmDj8pCA8jdEmF2kKjlPxrpMG6YA4TXIpHM2FTlEsXJwQmIT9z0FQnC
Wh7i9G60KCDAGDmz8kqQf0kyis2co0QW2bCEHifKJX1Fj7dp5xJc0GeKFtWv7JPryQG2x2jvi9Ex
HsLOjzey1iFPoN/ai8nOdtmkjOdOMoaszdbaZ86gDkkeVldX5ROQQ2c2JVMBLXkRiez2jcrqe92y
umA0k+jWTkoEeu5sP3PQ5dx/0qM7SBxzYysvOyZoa/ZuCN6sj+ryq1dm3sVpRf40QMDFel3qGxR8
5n7OAD3hCifEG+D2oQRTENhZ6HPUTPi2qQZAsjEcPbd6dyf0dkudigrfnVOGKfK9tkAXWRneDJP2
ij0lXllRJZ4sBr4rx5OwuiqalprEU7j3+nis8ShuJEl2DFvtRNFnY71z+kIjjq3tYboWxL/c65lw
HnV7FsEUwRTsEUKtwEOExx86y/8wBzH/MIf4tU/7ZQ5BPNOcKj2J97Ao8hVRAEyUB989sphNtqaA
m415X3tqfHN89AzDf5m8ob4lVjk6eZPZvIYJ+i6bRSaACmFGu7if6sfR8uetLjS2bm6WBAW5Etdy
kOb/UXdezXFjWbb+KxX9ME8DBbyJGz0Rkz6TLpkkRfOCSDp4jwP36++HJKkhVSpVd7HuDQ2jX0pS
I5MwB2fvvda3fB7aQI3Y0I6oBkdnKyGRCH5DCxC8RxCnDQHhRBHnDagVojGObEiuD56ZeTNN6rIz
KYwh95fmV1FU4A/q3Ji7uH9uVCFQnRNrOQ0LaL24vXhoyeI41WOI2hALSmNGevmwLn3LumOn7i0N
tUGbFLb7rDG2omamzQ6FSDWwOzjG+pkx+P15I9JjN4gGUo7hCBig3X1iIUoHlBtKDJOBVDmwbHul
8ajWBfQNSfdqXu4Jm8J5IynZ9aAmsTpDcBexxPpmc+xaVr/2C3a72FghgsMXb86qeAA53bEcnPR+
pD6hYAwec+IDkahKSGOJwdhlQ0TrBgftZKBvJ8+zvjGPcKBJK+Ko3FkVDrAsVTieA0QhuXtqqu6m
8odikQojWOhlEi+MrogX5D7IEzM3tIlWDgEjecNuoIaWtTURBsQ0kTUV8LYhOENpzBvaR2nqUr9u
A/gkyKq6JtjxoDtr8IrtWs30Zj3I7LAVpKTPiBrZCiZt2136SQu/X7BfaKd2kQpraitSdqyO++zm
sOWOD9tvddyJ8xZmUx7mbTXnRKoLmVo+nsgttD9t3Mnj+WBtssf9PZhYdvrweXBjjfv/VrLrY2es
CaKxOojHOkHEjQp2geyLMyYryiLPnOoyGQuM8lBrmOzMWIzGEkQ7VCNiLEySsURJDtWKOxYubenz
sjZbdWr7PdxnDcPL3PPpDTqHksc+lD+KBQ12VRdWh6fCVDZdaTAb1vOQCx5x4yI9gOcM3Xaf44yG
NBqmEzXFS6XTalv2jEQGFjHqraEYLnJsKbNYyneSGgSrXOKEadjpd4x29Sls03ZKUivyaBxhw8bq
0uKo8SnS9NKtTVBFgkBrhh9gF7kOUx/V6TUDe2MqUDttCY+zvhZcA6JNxpIxGovH6FBHRoRUnvhR
TaeAIlNPyTJoD5WneahCnbEgzZnALouxSBVjucqsGRkCFWw+lrLY67jsY3nLlxwLXUrecix+47EM
NseC2B5LY0Py7NtUL267KozuzbGAFmMpDY48vUvH8to+VNrDWHT7Y/ntjIV4f6jJ47E8T8ZCHSWE
elSPxXs3lvH1oaLHS+PiW6fMH8aCP2SRTtyavwUJDbrw0BmIxiaBGNsFxtg4UGvhzH6+ourfjwcU
XZUd5oZjLjfegu+zDCvH0SgSCmnZA5HdpFGwrlUXiGIvOXNVZZ+uOpqxRcLJpAtxjTo1AgHuULWU
2wqzUjotkTY/9o1oN0ms90eSrSC/pJt3w8Yg+6rZ+bEIUhDZsjPkbJ7aXZnUAEvALkRc01DD3G/1
0Qo8VEUpUIeKNQNjb20qG+3IvO75VpqjNuys3CHdl3iUcEXWpo8aZFzIosOaBjuM9W04rHX6Yd3z
xyXQGRfDn5+wg8P2vRTu5Q3EZpqJK2kbh9TDd1I4p6y8Xsekt0wm1sVwo90Ue+mm2LWn1Tn8rPRM
iv8kbvIQUvbdJ4K+Z74MlIOl0vqu+d/SYEnMOnCXCKPd+xgDWY0UKOxPoy4YVNImsvyo7AvkBUxz
/XvFGOo5XoHoGQENjs2+D9wFEW4919JiRz0fXI13uJrllryEOi9dYxQ0L3G/8Koz0wzHQ6RbdgR2
oi9XXZEVx1pCjqKJfH7NTob1iXbKxLTw28I5XaLV8Wg2JOEi1pVi0VctMqfMGO7MNnTXVevG66YA
iF73sXSVBHgKRZ1G55jpvCM1Fspw1LAhvvAdc0D3EJBpHLddOwu7oPwKRG5cvxI1/v+sEfwFu/UW
ceiEutElYnwoqyqgiHe39shZf+Wnn+6Tp3/+43j/SNf+fcv+hwd4bd4zk6TbDvqD+FDMTA734Gvz
Xv1iEII6rhzEvCkqjfPXEadmfZHxKBF5QTPt1TP1aozSRvSiZWNvZ84J4YRt3r/RvbdHsPq78ZiE
VwuGzejM+ti11+MaPGdU+6u4tZJxjceRwlsZc4qdJ1BHNScdjiwptZdCK6uNTPN3g1DNF5PGrMPT
Nh+r9dTujWRmMYf6akg0LCvH7r/mYeLQBQzsNF+UpB7Hk4C+1i7Jw+rcimS9I14n4XWgWXSoC1q4
Hok7eaOARyH4BQDHGCFxj8FDytdNlukndKO0Tdwp7b5x+/Q+9yPShniK82WWpNhFByNgnxY3lSmv
2t4071BbUWhomdP1y16uZTrIcdwUa3yIrjRFKqSHM4G1o9iEthmco8kzvClz1+LSwFZ5IYh0JpRC
YPAFSWHeqn2UbLtO6aVp16hRQ44MLs+F2hf+yMXw5dsi7DEOObQ3mEfAGdh1adBkE4Ml+iE0pG7j
hIm+UYTn7YwxDnzcG1+w5RbXOGmNLbLJZGclzAAhFjvwnfNhOXaK565kwstuGPLS5iCuQ/PMbqYy
C7YXDVpFsHmq8B8Aa3MdET2M9G/VbHhDRO1wlEum9twCAsBs7A1PQZsgUIRyU9wOaqSfOaJngO1X
IdkZiR56V5YeI+cUIqm3PuzbU8yrABydjqH0RHh9s4xi+ssMdpv2iogZ6WuBYBTOR2vJVzQkofE5
JkzxecBOAheBr96HSlssy8EuyE2pIw/wmFeBqTYpgLI8Tax5krsOU5SoPsYrAx670OCZWHSYSKFI
aO5NIiWt7xK64iUVrqievMTtLo0mA9NQ6bWrTOgb2lPLFfYJ/D0QigD44nhWOzpMvyKsnDPD4a3H
uzBk6mSMwYHQ8OIsOGkHq8O41BeZPg+bVNJgYQ/WEzkarj5j/kB8CLqyfJibhQpKTXKSMJvURpnf
sQH1b2QVD5iZBF16lhid0Ux4anqcJW2ctCsjtQQFilt2Yhqwq+H8gYq3pxofRFvX6P2dAZCh5Oyb
3k1Sae5zAE+835Sx6j4xaqlXdlgI5QEkkEwPjs1ms9QSd+CW6ow6W1il5jP2wUx0LBxgnhM3ju21
37bVgzD9Dt8yBpOZHCT8N3R46ViRAuC7DYb7Oz0bhnBb+42JHLdzmca0fXJV1J7+2JOhctt5dHYn
JbO7nBI7iacgMY1FKGPqn+pK2q5zH2swjUHs4BPSN0x9RrM1xtmdRTUpM44nFr0j92SfDb395DSl
CeKmcjC3W7HBpK6rrXNZuNW6gahBzHoiugvCCKt7pzSq6zD05VO9G/CXiarG0ON3cKrz0mnOAbxX
121pGBPsOEwQBl6ZTcxcct5hIKGn1RDdAMqhDugd+WNgYRpzLqAFgNsMm/y6TyqiCpTI8Ock5VXa
JKQLj5jZ6xipudqAqCulpxnTI/Hxx+Glb0LLnJtV1jw4Ay0sykhhOVPYqPVJHMX9zoRPZ4+e/tyd
x0bfLSGXGkslj+U12FeiElQu423pRMNjLVUQUNVa7k/QM0ongsiGE4d+Iz1EAjR3bZIHF00j4euO
G1NZyy2x4zrEz11gtxSOlJD0IAmvAjIp0ptRTTpvBsyHFebIy1qw5Ew1kuYXYURLZWI4Oez0WsZo
NOh2eMdGPTsL49KYV4Xn4DvoujXYyuFRgFG0ibj3M2UZRZlmTcym59rDZ/IBBrZefgvlK7rFs6DC
adQA80/JxC4nrOH1FVenayYyLsEzjcnTtImBKW4ko2urSWtXmrPMbDoLbiBhC5fZwxKnEYfZPZU6
A0VdcBMWsoCOjiIjvFMyPb+Bu9s6o58qY5gj9NrAoTPQUMiiEF5XbVHLLtVczr9WIb7GnWpnSc0l
0Vh0kJUU9A+ovo78sKfBjr4UDrcV1COMI++xyapxq+nrUu4r7Swv8vLEGwIgGm3q9NHM8lTntCys
+L7zPf/Zl0pg/5UMyFwtK0TCMdJucqLx04WFG/pThrXW3O0VABMeDrWVDlMSkEVWdBu9KToaRL0b
b0TbmMPUaOIE52RWZ6cQR0nkBkjqzRrb7bZtXhCTKEGLXTYkma8VMDLAIURM6ELCRnRRaFp4rJUK
XRQ1qzX0QZq/bLqzkl2kN/GRVsDSqprhuA/zHCZBAvNLLnQZgbyZhPdWEaVzOdaO2i5ogYrFuJgm
lPPFeZ5ZKAxjJoQUKbI29fraQKNIMB2IYZpFOIatbMNjY2TXCZOpkKl1tbJMtqR0MkxI6/EtgwgH
EMCoD4pIfp74qRNvfK2lOGVwU5DoWrmGPGHZSVmHDGlZKjvN7s5VBayCLTfDY8zbgBd1UF/GaWwf
EQk9dlZce4rGu96lrmiedV4+S2iKtF4dc2/hw50N+I1XQ4sPTa2r6krrDG1lR4bFoxtDMK6Rnj6B
h3CbKSNrZysUFAFR3AqsyXToNyDXE+YtgWDIoICm0kDIgHcJwu540ApGdx4h6k7jMoE1WMjnYZsW
xLh0XtZPCZaRAEeaihtNfbo/yyrsnZAA5yJaDwHyfhhv8abjVju27To8GpxAPxK+AN6F0b66cbjP
ZpWR2g8kCqoppYNenOlJbO/olllgdmui8PTcdScMqNRHeiDqzK2U9LwICWopYhIc50kEkEc26vxK
Bn2/bAWXP3MK/ybxI3TmrUrEGYmFnjxRrNA6TSPHfADMjJyLIJBsapZ1PmqykKrWKF4LFcBY5yn5
1sT9cZIyjceeEIXeaWVg2dYyy6dpLQeENMS5hjedzKW7ZNCA+2SkQV2Z+ojmMNrEe3L9wkcRJkGO
EbmF2zjhKZy0ea3wAkU7ftvovYWrqbAvJF1rwNDIrndryRENLy9oujvJ9KW7SOh4DcM6RIrmhObS
t3PrbJQEb2hGRc9833KLaa+/dwYRZAir+ortWQALZdKUdo1RvkWGGlatEc40L7DViYng69z2Snth
AYz7ir8P5VuRJntictlq5MQC4DyoXIaqblmn5VQtNFI2WPWOFc9DnQvXpDwPmBAWbF9MXPr1ELNS
qVlXx/Nc+GXALFsS2VLUSB3WOTZnD1hIZ8aLWPGV0yrP9WvVahu8yRVtj0XQJA0oIpLDtEmgArkN
PGtIppneVfUMX0YJzRjmnTZlNgi8zu3b8ratgzKcEdQsZ9NgiN0TuuDYKA3K+jV3iDNMMzWo955v
8VKj46fsosbi/Fe20OGWJqEAUZDEX3XdL3ZY8hE1l9RDuxBV8wyQgDeVVNk6CirDPlMYAT0FSmFD
8DeqVJ3z3k1ZAFWBEzayS+OCoSjJJrDNeerasvJTgLEksM8UiRJmi9OowQjRGPrKilWCU5g/5ThJ
mkM6Ca+KMdSzyl3ChhLPm3ZOZi1NpbZ3cazmxWxwWtz5MJD05zCRHGOWYm25cgyp3we2JD/adizE
KmsH3uQko9WkanYMWyaFKLock3uYz+OqhkSkx94zeupgVw906HonV4IFe8yBBpgdzAcrK8+FzfSm
pMF3rKSVbS56dm3hTO/AATs+7hdbHtE7plm5e6ct1J2cssWYs+t1pGmZ4PKdd7nJ7InxvPQMdWFg
jybKNZ2wWAXhU2QLyU27eWlpPCY67+UZd7ZQkH3L2V5zilwlPNuL527DtJL/6raZHAMTSvOsVScw
wWH0clepUzcp/K1Ls22tRbZ3FskJ4wUi4C0CSBu1IC0TUUYztTikd0XgGt8J6nr+NQd+UM0KcInP
GZ3TXanFeFJiGT5W7Bag7UPCOC0BE6AsO8ajIBjnpos6YOoSGgYawgOP7KV1PRcDBGYom5ExMWQv
3/uxVB5FxMaywVeYvkq14jz3OoibJdBmqztBPStdkq/NUWy/MtYeHRJKMmrOcV4r3A1MmvKhjx02
zQMkqB1vbgJlNFJTjmw3Sxnuy8AiO8Lel7JUiWlTQKy2eIfMvZJ4XlP1ow5TmDWs9ZD4G4DWYu5k
EtkUfSVIsan1DVk08g37AKIYIycl9zqAQWzUcTaxWhfRvEPrcBpaHmoA8r12mT4m+SQaHaOJi49s
AuwqOLfkIZ4ruUMDzbAd40hOVLZTRuTOVdO9Z5/qLGWeyXkmahrrjuPdqWVS3/cyU3WCYhV35vVq
dOdVmXXuDQpNO6qDcNNmUrwcpCSBUlV3l/D2t71fK7c43PxzxmE8l2qHKMk1jW5jF0270vPYOzLN
POK8mwFQ7RgSfmcFxjKLZPW6KAeLNSrIzHGHnmgLXwZbMiFtHt9O7YXsZqNAvjdYYlYB21IYToQ1
nyBDENxEYLRFSSY7TvsgrGeeNsTrLBNsohnBZpewt+wFWzhza5qdfqEPmba2zEraZhW86NbMMKF5
odlcFlLutRNWXnVNErY9t7rGv+TRc299Ux1Y2lyRszx6tP8r0TiAzFKgE2mf+xvN9c0tvjkTX71t
Q8vXTDk6MSRNrPzA104DdUB25tK9JnCr8JjhyMR++rKw1m7i9dXMFWF90atxcAW7s9nSZjMeeHaV
reKXzlNR+dWidEI3mZikTkmEQ+j0z0kQAk0QhWujMENA1DL4d7mhl5HUpCkFQqjA7+wkXMepIAYl
TRJ8eQBRIkciBCE3c8anenckxfyykcVBJq6UYkasvcycG0xWr0tedT6fxnBGlpVx2IgJzVVj+7L2
BckJvWA6OskBASwKAmeA5ardSUbQyxiD2CJPBtCeXiqJgt9Kb8JtpqvPFsUgb+Uiqir4A1J9TIvV
QnOuk4MVRXa6Q0DWfjV5KXMthyKzF6Sn1Y8Rjdjpf1Kcx7mbavFK62GC1nHZdTPZDMkqxqxinDFJ
TwV6yFCu/t9Yqv4XZavgYWD/YeNq10frgYGx4WdNxB9zp3/77/Txt9kf+Sd++BEvbcYRSk1bHTGV
bhjoHBWmFa9txtFKoeCIsLQXwS8twHdWCvTBUNXGriegA7qAr31GeNW41WF2Kvw64yH/rUgW5ftk
WP3FS8FNrZg6GDhn7EO+6/1TLrWhZw46csErMj9PnEtlAe1HAxY0gfhD0i4OCbnaaVdA82HZQN+v
igCo7bXb1bOAvp3d6OiGkzt29LPIh0SGqlNaoD1YNmwq3CpZ+/Z939G9yYllEcG1aO/YCs0lenik
WlxoucSuuD/T/HKhSRsY9WU3jVcIWxv11Hv0EWGlxnGPbCdtT7JSTF3zmWYV4d4qiWoTKC1rI0QS
RdzMKcvjrG+laez3y2TcCpq0ejqCnSlveHzKBQEj3rgzPu38OzZl7PDbe9lJr6paPk+KgTkab8GJ
oRFhVVlk3qYPdXxm2g0rTBPVFE4IWlk9Y/bEcHxaS90qIXzKeFhrWrmQe3Ul6ckGGEk8NZNjrcMp
yvbyrBIl9YFXzgReEzOUt0gaJ10OTEnSMobNejpNC/1WRq3MZZo3mTcHJ0gfpF3oVbToScspyZcI
zZKksupEC+ptbWqnNEceIssk0onv2va9MckVFS9pf5VJw0JNnLmHsXsS0raejLwDWggc1fODrZcQ
kFmgbx63WqcF4GQwl+8emx8oG6jTPvSwXx4KmfXYQgWvW/TTP95b6MarLsiYunVDclXWaFV0vdp2
jbFiJZ0bKp7g2DI3NTytOD9jHrg0FP2oTohi6GWmaElFfIlLBK1JTlgkyYtAtIsyjNyJcLWt1mT4
Vo0LTTfGSDQ2UVpwVKRHstCXZZ4eKT3OHhttWo72dzg3Yn9lW5hpFee05hLmffCsl8bOiG4lTrPL
Kg6rdOGFEY5tf8q+FVHJ6MCujm0HSjVSJq+UVvkgb0ujXDSavu1l59jUkfH14xYXiaNfX4aAeLgl
Mc5udOXOpAMJg3BTmMOpnNF3kjIAZJZFC8Lhrox6UOENzhNSdgr0XC6lWmLfJ3W/imN5hbPP41nC
OhKJ4Xjo6rltu/s+NxbEdU3gxADNPpR+So/MjRpG9eCFXapleVK6+qpS2su0uxtCozvK1R5JZKpY
t4WrIRTBSi4RLOznCk5ibpHW1BeK6azo9D7KHd+xSfozD7gtdKnMADiqiaOiZSpgDnc/v03Ucdb3
fhY4rs7gfzUZML/M4HZExL1bgYZMtomRTEldyKInjzAUl9PnlspdQZ01NCV6g3JXuNHpIAg0q0oa
ox1cWX2iQNpaMPZHT+uEs7DK1+XgnPlqwtpV7yrbgcNbR9vQb55zI/2Tu5sR0XffG2McPUzwPQYv
GBK3vjOoVhRpTEcggRdWaZG/BGcRLO1goFgU4E1LAOVu7NORYV3MUbNJCA5xjoo9xPuOxkrh0w60
JLr4ZYEzI7cs7llPBTsQQDwgwl4141OyRS9YWJda3G2DUFzkVFoDAnzcU4+eQWSFzkZYs+tZ5pfU
xwFTndKsMzqvNktjoz7LtDcmXl1LTDypoMMhR8yZtzu/abatLY5y0/VoR6TAvAlwNk3nDoaYMmGC
fklC91kT6whSjPw5lUJ/bmj5ZVtLz46vxVM7MJ9RJ1xUZngDMmxZNhUCF+U5pyPkQ2RwUr6BV6zL
ivQsm+6sb3wFQ7dETkwKVXnf+tK6RyGbJe0c8q8nt1O5IWQ3Mq7TnBoZRZTuduCH6xP0Z9uKDfIk
l1USSpyVpKSYfoW4xvp2VSDqoFNzM0TFlRd0ZwLV4qwZixZCObWwmBaevDIIBzP8diUjq07r8MGV
84sYAJhQtRmFCrMjA8+/vfVSeQ20c9vqiCdj+yJRVOqVxJwx7Z87+EoCz1h4vrzg0h/LCg6upuUt
E1zThl7RG5zXpKsa9JKz49oF4wdOuXbiaWwFE6W6CYeL0fIXBfbMF0dOHq1hAV9DT0eHQpHDbEJZ
UHQv7WiY+2NNj6TimcTNaVebW4HCtSjD24J8polThelKVWN5OmiIR+n619dhYp1ngF3ZdRaztGQY
4+QNyvIQ5AbBjJL6TEjN2pWca52uqStlj/jTFjmWntF+dpzyGFJwZdu6iFbqwHAhAzvQmrvIC490
lQgXdE+AmQ3iW3DJuVI9w8C7QN8zcz2ikePoJlRb0lS6VSJIMyCehfiGOrnS/PTGq4zjrtS+xjUZ
lYZ5YwzFZZeIes5dvS5c63lQtSMXKs+8RYM3iRXvqO9IJxKEq80AZsRzQx+OUY9MyBw/Q0pWLq1S
3usVdZ3alrtM6/dRAU0BlfsNPVXgwYg1pgEw/lKvr5rB3jQW6m1Npv0erSOU9FiqiJpSOmTU4aVS
mTdCFUdy190n3YDOK8V0EGsrqe1mnSxviXCbIdz/mkBCtUtgirqzM4V04kW36IYmyO+mjuufVk1w
TvbZnF36V0ahz0OgTnrOWNc5F12voQYKllmNDk4pdq5030T2szPIdx0TPE/tFopwHhDhzoLEatAs
GTvXeUooGi3iPKXT0j7NlVNDO0vFDjrEtgQQKDQSv7Rd06sTvE9XSVdNI3YdGcJd+C6TBsOCGj6R
z4nymvqnurGcy5ZmctDpEw1/eODPFPVWeBeWhybTLgllPYdBB7qZ8AShcrtIJ6G8QyUxTo6OZRdN
fK8DJe5XAfgIJP+QtecRXHHagbwfzpT2wTHyaWJpN7WgN9PzXEfqje1sk66dWvG57AE1Zq28Llw1
mgqgH15w32K1SsRzF2bwSpz7TtPiBVjOe4KCVkFJFHSgPDZtCHjG8SntMmfWoyRmnNLOGPhiasrs
dUiHdYJ2kgwvL/ka9ADiO7XXH6WSvFwbLTBTFHvRwrM1yvTS9wBcDqFy6UTSbdb311k0HELSBrcm
ZypnZqyRsramxRgDD7DTuWVSdDVt+pCJYWkP1orZ0ThsBNWItJx9FQMzHcJhKefzliDSBHFjbbId
JjjabF1likoE1KZ1nzTNBnfQk92LSydlSlGE6ioMwSRnFVsTx02iuWuNSiXJJb2Z/jtDsJyQczbq
sNO150imK6Isvdrc6Ho2U7LyBAYJqy/i+8KAuFMv0S6rM93VvEWpwzfQW0OaMe8PZgxLpWmlO/Uc
5Go/+U9/oNKFvOjMc8PZRuoYl2eLy0BObsrBA0+SIcLzKnen+cqGcxPMXQfggZrjTM0s+G9WKsRE
hr84QdRzcdgd/Fsu1Mss4X/fW1A/IVd5/fRRPzI/eOvPxVPZ754gCtXfGBXj3x4Sdi6zv/aP3uQf
Pz7Qq3DlhQLMDZPW4zfwiJB5r1857Kk/GFUPX+nwfX92hHhfB7V4RBOjoksxVMpEA/v94ecfv8VZ
6r3+teWMznyCggBsHH5QH/N5787QH52Dn/96Lyfz5//mwy+wf0xgjkL3KYOH+v0pGItntl7/ykn4
7hjvToL5xcBwq2o2KLofnASgxgbYOxtQ5+EHxc+vdRJ0aHkvV+YlbfXbPfX7O+EPT4LifNGpqUbi
3stvSRvk/Z1gfmET6xDQ9HqKfrmToJgKOVzGuBH/1N2gWF+42UdsGwXp+zPgfKH+sAn1eD0F/PWv
dRvQeVe+V8D9wYLwx7cBRHC0l6qOSvbw8/vbAF0kmViv68XL2f6FFgTLwaKp0Ub71E3AumiOA0R0
fK8/H+8F5QtZNGDT+ScvP7/cvaAZ9meXBNUhysdWkDl+/OXNLxooJx0k4cst8su9FEgtMl/Wp0+s
h9AbWFJk+g4ff/uRY2WNdMeXR+0XuvW5GeXPrn5gVG1op4ZDbtOH1c/4gmbelmGivtzwv9yDr9H2
flmS//pFV8dcq9FowHX/wepny18M02TDZP+qq59Ks+mztwAzBANhta6zFXhb3N69B239i45pltiI
143CL7cTQLStfPbxV8dNHxMhBN0fngPb+uJYPGgj/+7w88v99sqoPP/s609D485+1yC95gfPgWV/
gWuDNQNSyuHn31gM/oX18luRNfXhIR/Kq+Cp+lEV9kf/4K2y+P3fv1YV60eCUZlIfPiHY7X18tlP
35hq//Vhp3SofN795VsldPic1//76y/4+4/+8Flvv9XbH66Cp3JfPpBtevjo16/5YlxguOgTdrst
949Plf+++oEpxOzvf77QP//x4eu+uwt+evyq2idvhxnPzGgvePvvHwbRfNtb/eywk8Dfl2+HGQ+L
a4l92We/7Wpf9vt0/3agw5V82ex8+shBsn8AFv3DMw0DbGRjfrsx/tqp3uyTRPz2H/sk/z+/He1x
nwcfzhD76nH5/uynHO3LlP5E9PEkvVQHnz4292n83YH10R3z2QMf76PK3z+2T0/528EO13Z00rz9
wV+/GU/2j37/42foZb387Nc/ewz4+m9f9PAUvbyLP3vgrXgUD/5TWfYfDj5SVN/+4K+flq1Iw/39
23EO3/plE/nZb73bh3tUevsP/arXZs1nj30RRFHwYcFiOjhuxz974Mt9EsS/ne4fxduxxjPyWk18
9uAHbNyPlpbXjetnj3/9VNW/TZ5SIl8/fPuXzdBnj36yZzFnwarLD/f4a+fps0dfipCjf2jsfavj
P33s7MM3Ho+L9fftFP31R4e38jfBz2nwkN2TQr+uxrjd6u3g491Ds4TE+b9hUf/vUqR//HpCzYml
+e9YKIMhKz9uBzi0bKkOZf5nr8VliVD+4x30evC/4en9sTTr7UuP1+LwWcip3v7sr1/8P0lW/uQu
4efJfZ89+J8EYnzy8D8Di3/20N+eN2Sbb9fw9bqiotP/hvfhn0bXfPJXmPr+vq6D6nfhOK/w0L/h
MfgX8KSf/CU2vAr+EH/6N9Qjl0+sot73e/z/ae9/dhX6V43gnzxNP16P/opU9Kdf5Ef15rcR3e+r
0LfR24/+bx9L7PFfPMRP+/K//i8AAAD//w==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9d57be5d8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9d57be5d8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2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b14034664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b14034664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c603810509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c603810509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46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c6e939831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c6e939831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086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c6e939831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c6e939831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18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c6e939831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c6e939831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616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c60381050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c60381050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6e939831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6e939831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c603810509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c603810509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01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88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0381050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0381050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c718aa7c6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c718aa7c6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2b396671e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2b396671e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2b396671e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2b396671e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2b396671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2b396671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3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4749" y="1188185"/>
            <a:ext cx="6294900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6294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870070" y="3942929"/>
            <a:ext cx="1104042" cy="1142152"/>
          </a:xfrm>
          <a:custGeom>
            <a:avLst/>
            <a:gdLst/>
            <a:ahLst/>
            <a:cxnLst/>
            <a:rect l="l" t="t" r="r" b="b"/>
            <a:pathLst>
              <a:path w="6721" h="6953" extrusionOk="0">
                <a:moveTo>
                  <a:pt x="3244" y="1"/>
                </a:moveTo>
                <a:cubicBezTo>
                  <a:pt x="2202" y="1"/>
                  <a:pt x="1335" y="464"/>
                  <a:pt x="695" y="1159"/>
                </a:cubicBezTo>
                <a:lnTo>
                  <a:pt x="4232" y="4751"/>
                </a:lnTo>
                <a:lnTo>
                  <a:pt x="0" y="4751"/>
                </a:lnTo>
                <a:cubicBezTo>
                  <a:pt x="524" y="6026"/>
                  <a:pt x="1798" y="6953"/>
                  <a:pt x="3244" y="6953"/>
                </a:cubicBezTo>
                <a:cubicBezTo>
                  <a:pt x="5159" y="6953"/>
                  <a:pt x="6721" y="5386"/>
                  <a:pt x="6721" y="3477"/>
                </a:cubicBezTo>
                <a:cubicBezTo>
                  <a:pt x="6721" y="1563"/>
                  <a:pt x="5159" y="1"/>
                  <a:pt x="3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22973" y="-21111"/>
            <a:ext cx="1425232" cy="2836799"/>
            <a:chOff x="8080916" y="984758"/>
            <a:chExt cx="1113898" cy="2217116"/>
          </a:xfrm>
        </p:grpSpPr>
        <p:sp>
          <p:nvSpPr>
            <p:cNvPr id="13" name="Google Shape;13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4378" y="984758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80916" y="2097668"/>
              <a:ext cx="1113898" cy="110420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80916" y="1308200"/>
              <a:ext cx="590213" cy="789634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10800000" flipH="1">
            <a:off x="1430827" y="4589705"/>
            <a:ext cx="569845" cy="569845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5400000" flipH="1">
            <a:off x="-5068" y="-165684"/>
            <a:ext cx="1426226" cy="1425180"/>
            <a:chOff x="6062500" y="-2559918"/>
            <a:chExt cx="684928" cy="684426"/>
          </a:xfrm>
        </p:grpSpPr>
        <p:sp>
          <p:nvSpPr>
            <p:cNvPr id="20" name="Google Shape;20;p2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10800000">
            <a:off x="7419799" y="42983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7718228" y="4618231"/>
            <a:ext cx="742489" cy="533048"/>
          </a:xfrm>
          <a:custGeom>
            <a:avLst/>
            <a:gdLst/>
            <a:ahLst/>
            <a:cxnLst/>
            <a:rect l="l" t="t" r="r" b="b"/>
            <a:pathLst>
              <a:path w="4520" h="3245" extrusionOk="0">
                <a:moveTo>
                  <a:pt x="1331" y="1"/>
                </a:moveTo>
                <a:cubicBezTo>
                  <a:pt x="520" y="872"/>
                  <a:pt x="1" y="1970"/>
                  <a:pt x="1" y="3245"/>
                </a:cubicBezTo>
                <a:lnTo>
                  <a:pt x="4520" y="3245"/>
                </a:lnTo>
                <a:lnTo>
                  <a:pt x="13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8498497" y="2934165"/>
            <a:ext cx="1704111" cy="2217118"/>
          </a:xfrm>
          <a:custGeom>
            <a:avLst/>
            <a:gdLst/>
            <a:ahLst/>
            <a:cxnLst/>
            <a:rect l="l" t="t" r="r" b="b"/>
            <a:pathLst>
              <a:path w="10374" h="13497" extrusionOk="0">
                <a:moveTo>
                  <a:pt x="1" y="1"/>
                </a:moveTo>
                <a:lnTo>
                  <a:pt x="1" y="5215"/>
                </a:lnTo>
                <a:lnTo>
                  <a:pt x="2086" y="7300"/>
                </a:lnTo>
                <a:cubicBezTo>
                  <a:pt x="2726" y="6605"/>
                  <a:pt x="3593" y="6142"/>
                  <a:pt x="4635" y="6142"/>
                </a:cubicBezTo>
                <a:cubicBezTo>
                  <a:pt x="6550" y="6142"/>
                  <a:pt x="8112" y="7704"/>
                  <a:pt x="8112" y="9618"/>
                </a:cubicBezTo>
                <a:cubicBezTo>
                  <a:pt x="8112" y="11527"/>
                  <a:pt x="6550" y="13094"/>
                  <a:pt x="4635" y="13094"/>
                </a:cubicBezTo>
                <a:cubicBezTo>
                  <a:pt x="3189" y="13094"/>
                  <a:pt x="1915" y="12167"/>
                  <a:pt x="1391" y="10892"/>
                </a:cubicBezTo>
                <a:lnTo>
                  <a:pt x="1" y="10892"/>
                </a:lnTo>
                <a:lnTo>
                  <a:pt x="1" y="13497"/>
                </a:lnTo>
                <a:lnTo>
                  <a:pt x="8343" y="13497"/>
                </a:lnTo>
                <a:cubicBezTo>
                  <a:pt x="8343" y="11587"/>
                  <a:pt x="9154" y="9905"/>
                  <a:pt x="10373" y="8691"/>
                </a:cubicBezTo>
                <a:lnTo>
                  <a:pt x="9850" y="8227"/>
                </a:lnTo>
                <a:lnTo>
                  <a:pt x="16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8241912" y="4361646"/>
            <a:ext cx="590213" cy="789634"/>
          </a:xfrm>
          <a:custGeom>
            <a:avLst/>
            <a:gdLst/>
            <a:ahLst/>
            <a:cxnLst/>
            <a:rect l="l" t="t" r="r" b="b"/>
            <a:pathLst>
              <a:path w="3593" h="4807" extrusionOk="0">
                <a:moveTo>
                  <a:pt x="2030" y="1"/>
                </a:moveTo>
                <a:cubicBezTo>
                  <a:pt x="811" y="1215"/>
                  <a:pt x="0" y="2897"/>
                  <a:pt x="0" y="4807"/>
                </a:cubicBezTo>
                <a:lnTo>
                  <a:pt x="2262" y="4807"/>
                </a:lnTo>
                <a:cubicBezTo>
                  <a:pt x="2262" y="3532"/>
                  <a:pt x="2781" y="2434"/>
                  <a:pt x="3592" y="1563"/>
                </a:cubicBezTo>
                <a:lnTo>
                  <a:pt x="2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28" name="Google Shape;28;p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13305" y="2052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10800000" flipH="1">
            <a:off x="3722689" y="4554196"/>
            <a:ext cx="2142707" cy="905695"/>
            <a:chOff x="3834318" y="-10041"/>
            <a:chExt cx="1846366" cy="780435"/>
          </a:xfrm>
        </p:grpSpPr>
        <p:sp>
          <p:nvSpPr>
            <p:cNvPr id="31" name="Google Shape;31;p2"/>
            <p:cNvSpPr/>
            <p:nvPr/>
          </p:nvSpPr>
          <p:spPr>
            <a:xfrm rot="5400000" flipH="1">
              <a:off x="4200881" y="-376604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 flipH="1">
              <a:off x="4462888" y="94680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 flipH="1">
              <a:off x="5000370" y="90080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400000">
            <a:off x="-440961" y="2293458"/>
            <a:ext cx="1322559" cy="440637"/>
            <a:chOff x="5977976" y="1238193"/>
            <a:chExt cx="1968973" cy="656003"/>
          </a:xfrm>
        </p:grpSpPr>
        <p:sp>
          <p:nvSpPr>
            <p:cNvPr id="35" name="Google Shape;35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10800000">
            <a:off x="5685318" y="-4630"/>
            <a:ext cx="1322559" cy="440637"/>
            <a:chOff x="5977976" y="1238193"/>
            <a:chExt cx="1968973" cy="656003"/>
          </a:xfrm>
        </p:grpSpPr>
        <p:sp>
          <p:nvSpPr>
            <p:cNvPr id="39" name="Google Shape;39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rot="10800000">
            <a:off x="1127724" y="16320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7010699" y="9582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-5400000">
            <a:off x="3243672" y="-837315"/>
            <a:ext cx="926701" cy="1841715"/>
            <a:chOff x="8452324" y="1355509"/>
            <a:chExt cx="742489" cy="1475615"/>
          </a:xfrm>
        </p:grpSpPr>
        <p:sp>
          <p:nvSpPr>
            <p:cNvPr id="45" name="Google Shape;45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rot="10800000">
            <a:off x="3314299" y="44474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5400000" flipH="1">
            <a:off x="332440" y="-372434"/>
            <a:ext cx="732740" cy="1458452"/>
            <a:chOff x="6062500" y="-2559918"/>
            <a:chExt cx="684932" cy="1363294"/>
          </a:xfrm>
        </p:grpSpPr>
        <p:sp>
          <p:nvSpPr>
            <p:cNvPr id="348" name="Google Shape;348;p17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062500" y="-1875596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5400000" flipH="1">
            <a:off x="8156784" y="-30445"/>
            <a:ext cx="1010972" cy="1021073"/>
            <a:chOff x="-2396575" y="-2067999"/>
            <a:chExt cx="862751" cy="871372"/>
          </a:xfrm>
        </p:grpSpPr>
        <p:sp>
          <p:nvSpPr>
            <p:cNvPr id="353" name="Google Shape;353;p17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7"/>
          <p:cNvGrpSpPr/>
          <p:nvPr/>
        </p:nvGrpSpPr>
        <p:grpSpPr>
          <a:xfrm flipH="1">
            <a:off x="8957311" y="2197962"/>
            <a:ext cx="186688" cy="373785"/>
            <a:chOff x="-51293" y="947012"/>
            <a:chExt cx="186688" cy="373785"/>
          </a:xfrm>
        </p:grpSpPr>
        <p:sp>
          <p:nvSpPr>
            <p:cNvPr id="356" name="Google Shape;356;p17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APTION_ONLY_1_2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1" y="-14350"/>
            <a:ext cx="5410361" cy="5324970"/>
            <a:chOff x="1" y="-14350"/>
            <a:chExt cx="5410361" cy="5324970"/>
          </a:xfrm>
        </p:grpSpPr>
        <p:grpSp>
          <p:nvGrpSpPr>
            <p:cNvPr id="375" name="Google Shape;375;p19"/>
            <p:cNvGrpSpPr/>
            <p:nvPr/>
          </p:nvGrpSpPr>
          <p:grpSpPr>
            <a:xfrm rot="-5400000" flipH="1">
              <a:off x="3359762" y="3204930"/>
              <a:ext cx="1371372" cy="2729828"/>
              <a:chOff x="3360978" y="3384425"/>
              <a:chExt cx="884242" cy="1760044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9"/>
            <p:cNvGrpSpPr/>
            <p:nvPr/>
          </p:nvGrpSpPr>
          <p:grpSpPr>
            <a:xfrm>
              <a:off x="186838" y="-14350"/>
              <a:ext cx="2496028" cy="1247583"/>
              <a:chOff x="7311775" y="-11925"/>
              <a:chExt cx="1832216" cy="915791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19"/>
            <p:cNvGrpSpPr/>
            <p:nvPr/>
          </p:nvGrpSpPr>
          <p:grpSpPr>
            <a:xfrm>
              <a:off x="1" y="3882594"/>
              <a:ext cx="713217" cy="1428026"/>
              <a:chOff x="-66206" y="1406331"/>
              <a:chExt cx="277236" cy="555069"/>
            </a:xfrm>
          </p:grpSpPr>
          <p:sp>
            <p:nvSpPr>
              <p:cNvPr id="385" name="Google Shape;385;p19"/>
              <p:cNvSpPr/>
              <p:nvPr/>
            </p:nvSpPr>
            <p:spPr>
              <a:xfrm rot="5400000">
                <a:off x="-66253" y="1406378"/>
                <a:ext cx="277331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1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-66457" y="1683913"/>
                <a:ext cx="277739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5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19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APTION_ONLY_1_2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0"/>
          <p:cNvGrpSpPr/>
          <p:nvPr/>
        </p:nvGrpSpPr>
        <p:grpSpPr>
          <a:xfrm>
            <a:off x="4282537" y="-90553"/>
            <a:ext cx="5000446" cy="5685966"/>
            <a:chOff x="4282537" y="-90553"/>
            <a:chExt cx="5000446" cy="5685966"/>
          </a:xfrm>
        </p:grpSpPr>
        <p:grpSp>
          <p:nvGrpSpPr>
            <p:cNvPr id="391" name="Google Shape;391;p20"/>
            <p:cNvGrpSpPr/>
            <p:nvPr/>
          </p:nvGrpSpPr>
          <p:grpSpPr>
            <a:xfrm rot="5400000" flipH="1">
              <a:off x="7123543" y="-708387"/>
              <a:ext cx="1247578" cy="2483246"/>
              <a:chOff x="3360978" y="3384425"/>
              <a:chExt cx="884242" cy="1760044"/>
            </a:xfrm>
          </p:grpSpPr>
          <p:sp>
            <p:nvSpPr>
              <p:cNvPr id="392" name="Google Shape;392;p20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20"/>
            <p:cNvGrpSpPr/>
            <p:nvPr/>
          </p:nvGrpSpPr>
          <p:grpSpPr>
            <a:xfrm rot="10800000">
              <a:off x="4282537" y="3844849"/>
              <a:ext cx="2764631" cy="1381838"/>
              <a:chOff x="7311775" y="-11925"/>
              <a:chExt cx="1832216" cy="915791"/>
            </a:xfrm>
          </p:grpSpPr>
          <p:sp>
            <p:nvSpPr>
              <p:cNvPr id="397" name="Google Shape;397;p20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20"/>
            <p:cNvGrpSpPr/>
            <p:nvPr/>
          </p:nvGrpSpPr>
          <p:grpSpPr>
            <a:xfrm flipH="1">
              <a:off x="8417452" y="3862433"/>
              <a:ext cx="865530" cy="1732981"/>
              <a:chOff x="-66206" y="1406331"/>
              <a:chExt cx="277236" cy="555069"/>
            </a:xfrm>
          </p:grpSpPr>
          <p:sp>
            <p:nvSpPr>
              <p:cNvPr id="401" name="Google Shape;401;p20"/>
              <p:cNvSpPr/>
              <p:nvPr/>
            </p:nvSpPr>
            <p:spPr>
              <a:xfrm rot="5400000">
                <a:off x="-66253" y="1406378"/>
                <a:ext cx="277331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1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 rot="5400000">
                <a:off x="-66457" y="1683913"/>
                <a:ext cx="277739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5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20"/>
          <p:cNvSpPr txBox="1">
            <a:spLocks noGrp="1"/>
          </p:cNvSpPr>
          <p:nvPr>
            <p:ph type="title"/>
          </p:nvPr>
        </p:nvSpPr>
        <p:spPr>
          <a:xfrm>
            <a:off x="5184600" y="1592550"/>
            <a:ext cx="33135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1"/>
          </p:nvPr>
        </p:nvSpPr>
        <p:spPr>
          <a:xfrm>
            <a:off x="57334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>
            <a:spLocks noGrp="1"/>
          </p:cNvSpPr>
          <p:nvPr>
            <p:ph type="body" idx="1"/>
          </p:nvPr>
        </p:nvSpPr>
        <p:spPr>
          <a:xfrm>
            <a:off x="631350" y="1385625"/>
            <a:ext cx="3858900" cy="32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Char char="●"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 rtl="0">
              <a:spcBef>
                <a:spcPts val="12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35" name="Google Shape;435;p22"/>
          <p:cNvSpPr txBox="1">
            <a:spLocks noGrp="1"/>
          </p:cNvSpPr>
          <p:nvPr>
            <p:ph type="title"/>
          </p:nvPr>
        </p:nvSpPr>
        <p:spPr>
          <a:xfrm>
            <a:off x="721644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body" idx="2"/>
          </p:nvPr>
        </p:nvSpPr>
        <p:spPr>
          <a:xfrm>
            <a:off x="4572125" y="1385625"/>
            <a:ext cx="3858900" cy="32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508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Char char="●"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437" name="Google Shape;437;p22"/>
          <p:cNvGrpSpPr/>
          <p:nvPr/>
        </p:nvGrpSpPr>
        <p:grpSpPr>
          <a:xfrm rot="5400000" flipH="1">
            <a:off x="332440" y="-372434"/>
            <a:ext cx="732740" cy="1458452"/>
            <a:chOff x="6062500" y="-2559918"/>
            <a:chExt cx="684932" cy="1363294"/>
          </a:xfrm>
        </p:grpSpPr>
        <p:sp>
          <p:nvSpPr>
            <p:cNvPr id="438" name="Google Shape;438;p22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6062500" y="-1875596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2"/>
          <p:cNvGrpSpPr/>
          <p:nvPr/>
        </p:nvGrpSpPr>
        <p:grpSpPr>
          <a:xfrm rot="-5400000" flipH="1">
            <a:off x="8156784" y="-30445"/>
            <a:ext cx="1010972" cy="1021073"/>
            <a:chOff x="-2396575" y="-2067999"/>
            <a:chExt cx="862751" cy="871372"/>
          </a:xfrm>
        </p:grpSpPr>
        <p:sp>
          <p:nvSpPr>
            <p:cNvPr id="443" name="Google Shape;443;p22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2"/>
          <p:cNvGrpSpPr/>
          <p:nvPr/>
        </p:nvGrpSpPr>
        <p:grpSpPr>
          <a:xfrm flipH="1">
            <a:off x="8957311" y="2197962"/>
            <a:ext cx="186688" cy="373785"/>
            <a:chOff x="-51293" y="947012"/>
            <a:chExt cx="186688" cy="373785"/>
          </a:xfrm>
        </p:grpSpPr>
        <p:sp>
          <p:nvSpPr>
            <p:cNvPr id="446" name="Google Shape;446;p22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3"/>
          <p:cNvGrpSpPr/>
          <p:nvPr/>
        </p:nvGrpSpPr>
        <p:grpSpPr>
          <a:xfrm rot="10800000">
            <a:off x="7742855" y="-132569"/>
            <a:ext cx="1426054" cy="1426010"/>
            <a:chOff x="6" y="13819"/>
            <a:chExt cx="717295" cy="717309"/>
          </a:xfrm>
        </p:grpSpPr>
        <p:sp>
          <p:nvSpPr>
            <p:cNvPr id="450" name="Google Shape;450;p23"/>
            <p:cNvSpPr/>
            <p:nvPr/>
          </p:nvSpPr>
          <p:spPr>
            <a:xfrm rot="-5400000">
              <a:off x="-1" y="13826"/>
              <a:ext cx="717309" cy="717295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 rot="-5400000">
              <a:off x="171584" y="223613"/>
              <a:ext cx="362533" cy="362525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 flipH="1">
            <a:off x="-29804" y="3884120"/>
            <a:ext cx="1426021" cy="1425111"/>
            <a:chOff x="8459075" y="3790082"/>
            <a:chExt cx="684928" cy="684426"/>
          </a:xfrm>
        </p:grpSpPr>
        <p:sp>
          <p:nvSpPr>
            <p:cNvPr id="453" name="Google Shape;453;p23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3"/>
          <p:cNvGrpSpPr/>
          <p:nvPr/>
        </p:nvGrpSpPr>
        <p:grpSpPr>
          <a:xfrm rot="10800000" flipH="1">
            <a:off x="9" y="1299073"/>
            <a:ext cx="186688" cy="373785"/>
            <a:chOff x="-51293" y="947012"/>
            <a:chExt cx="186688" cy="373785"/>
          </a:xfrm>
        </p:grpSpPr>
        <p:sp>
          <p:nvSpPr>
            <p:cNvPr id="457" name="Google Shape;457;p23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3"/>
          <p:cNvGrpSpPr/>
          <p:nvPr/>
        </p:nvGrpSpPr>
        <p:grpSpPr>
          <a:xfrm rot="10800000">
            <a:off x="8957307" y="3918623"/>
            <a:ext cx="186688" cy="373785"/>
            <a:chOff x="-51293" y="947012"/>
            <a:chExt cx="186688" cy="373785"/>
          </a:xfrm>
        </p:grpSpPr>
        <p:sp>
          <p:nvSpPr>
            <p:cNvPr id="460" name="Google Shape;460;p23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3"/>
          <p:cNvSpPr txBox="1">
            <a:spLocks noGrp="1"/>
          </p:cNvSpPr>
          <p:nvPr>
            <p:ph type="subTitle" idx="1"/>
          </p:nvPr>
        </p:nvSpPr>
        <p:spPr>
          <a:xfrm>
            <a:off x="1035950" y="31750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2"/>
          </p:nvPr>
        </p:nvSpPr>
        <p:spPr>
          <a:xfrm>
            <a:off x="6490950" y="31750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3"/>
          </p:nvPr>
        </p:nvSpPr>
        <p:spPr>
          <a:xfrm>
            <a:off x="3763450" y="31750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65" name="Google Shape;465;p23"/>
          <p:cNvSpPr txBox="1">
            <a:spLocks noGrp="1"/>
          </p:cNvSpPr>
          <p:nvPr>
            <p:ph type="subTitle" idx="4"/>
          </p:nvPr>
        </p:nvSpPr>
        <p:spPr>
          <a:xfrm>
            <a:off x="732500" y="367722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66" name="Google Shape;466;p23"/>
          <p:cNvSpPr txBox="1">
            <a:spLocks noGrp="1"/>
          </p:cNvSpPr>
          <p:nvPr>
            <p:ph type="subTitle" idx="5"/>
          </p:nvPr>
        </p:nvSpPr>
        <p:spPr>
          <a:xfrm>
            <a:off x="3460000" y="367722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67" name="Google Shape;467;p23"/>
          <p:cNvSpPr txBox="1">
            <a:spLocks noGrp="1"/>
          </p:cNvSpPr>
          <p:nvPr>
            <p:ph type="subTitle" idx="6"/>
          </p:nvPr>
        </p:nvSpPr>
        <p:spPr>
          <a:xfrm>
            <a:off x="6187500" y="367722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68" name="Google Shape;468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3"/>
          <p:cNvSpPr txBox="1">
            <a:spLocks noGrp="1"/>
          </p:cNvSpPr>
          <p:nvPr>
            <p:ph type="title" idx="7" hasCustomPrompt="1"/>
          </p:nvPr>
        </p:nvSpPr>
        <p:spPr>
          <a:xfrm>
            <a:off x="4130550" y="1968627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23"/>
          <p:cNvSpPr txBox="1">
            <a:spLocks noGrp="1"/>
          </p:cNvSpPr>
          <p:nvPr>
            <p:ph type="title" idx="8" hasCustomPrompt="1"/>
          </p:nvPr>
        </p:nvSpPr>
        <p:spPr>
          <a:xfrm>
            <a:off x="6850800" y="1968627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23"/>
          <p:cNvSpPr txBox="1">
            <a:spLocks noGrp="1"/>
          </p:cNvSpPr>
          <p:nvPr>
            <p:ph type="title" idx="9" hasCustomPrompt="1"/>
          </p:nvPr>
        </p:nvSpPr>
        <p:spPr>
          <a:xfrm>
            <a:off x="1395800" y="1968627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4"/>
          <p:cNvGrpSpPr/>
          <p:nvPr/>
        </p:nvGrpSpPr>
        <p:grpSpPr>
          <a:xfrm flipH="1">
            <a:off x="7742855" y="3883220"/>
            <a:ext cx="1426054" cy="1426010"/>
            <a:chOff x="6" y="13819"/>
            <a:chExt cx="717295" cy="717309"/>
          </a:xfrm>
        </p:grpSpPr>
        <p:sp>
          <p:nvSpPr>
            <p:cNvPr id="474" name="Google Shape;474;p24"/>
            <p:cNvSpPr/>
            <p:nvPr/>
          </p:nvSpPr>
          <p:spPr>
            <a:xfrm rot="-5400000">
              <a:off x="-1" y="13826"/>
              <a:ext cx="717309" cy="717295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 rot="-5400000">
              <a:off x="171584" y="223613"/>
              <a:ext cx="362533" cy="362525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4"/>
          <p:cNvGrpSpPr/>
          <p:nvPr/>
        </p:nvGrpSpPr>
        <p:grpSpPr>
          <a:xfrm rot="10800000">
            <a:off x="-29804" y="-132569"/>
            <a:ext cx="1426021" cy="1425111"/>
            <a:chOff x="8459075" y="3790082"/>
            <a:chExt cx="684928" cy="684426"/>
          </a:xfrm>
        </p:grpSpPr>
        <p:sp>
          <p:nvSpPr>
            <p:cNvPr id="477" name="Google Shape;477;p24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4"/>
          <p:cNvGrpSpPr/>
          <p:nvPr/>
        </p:nvGrpSpPr>
        <p:grpSpPr>
          <a:xfrm>
            <a:off x="4534" y="3503804"/>
            <a:ext cx="186688" cy="373785"/>
            <a:chOff x="-51293" y="947012"/>
            <a:chExt cx="186688" cy="373785"/>
          </a:xfrm>
        </p:grpSpPr>
        <p:sp>
          <p:nvSpPr>
            <p:cNvPr id="481" name="Google Shape;481;p24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4"/>
          <p:cNvGrpSpPr/>
          <p:nvPr/>
        </p:nvGrpSpPr>
        <p:grpSpPr>
          <a:xfrm flipH="1">
            <a:off x="8957307" y="884254"/>
            <a:ext cx="186688" cy="373785"/>
            <a:chOff x="-51293" y="947012"/>
            <a:chExt cx="186688" cy="373785"/>
          </a:xfrm>
        </p:grpSpPr>
        <p:sp>
          <p:nvSpPr>
            <p:cNvPr id="484" name="Google Shape;484;p24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4"/>
          <p:cNvSpPr txBox="1">
            <a:spLocks noGrp="1"/>
          </p:cNvSpPr>
          <p:nvPr>
            <p:ph type="subTitle" idx="1"/>
          </p:nvPr>
        </p:nvSpPr>
        <p:spPr>
          <a:xfrm>
            <a:off x="713225" y="3121711"/>
            <a:ext cx="22266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87" name="Google Shape;487;p24"/>
          <p:cNvSpPr txBox="1">
            <a:spLocks noGrp="1"/>
          </p:cNvSpPr>
          <p:nvPr>
            <p:ph type="subTitle" idx="2"/>
          </p:nvPr>
        </p:nvSpPr>
        <p:spPr>
          <a:xfrm>
            <a:off x="6187500" y="3121711"/>
            <a:ext cx="22266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88" name="Google Shape;488;p24"/>
          <p:cNvSpPr txBox="1">
            <a:spLocks noGrp="1"/>
          </p:cNvSpPr>
          <p:nvPr>
            <p:ph type="subTitle" idx="3"/>
          </p:nvPr>
        </p:nvSpPr>
        <p:spPr>
          <a:xfrm>
            <a:off x="3461818" y="3121711"/>
            <a:ext cx="22266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subTitle" idx="4"/>
          </p:nvPr>
        </p:nvSpPr>
        <p:spPr>
          <a:xfrm>
            <a:off x="713225" y="3623936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0" name="Google Shape;490;p24"/>
          <p:cNvSpPr txBox="1">
            <a:spLocks noGrp="1"/>
          </p:cNvSpPr>
          <p:nvPr>
            <p:ph type="subTitle" idx="5"/>
          </p:nvPr>
        </p:nvSpPr>
        <p:spPr>
          <a:xfrm>
            <a:off x="3461818" y="3623936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1" name="Google Shape;491;p24"/>
          <p:cNvSpPr txBox="1">
            <a:spLocks noGrp="1"/>
          </p:cNvSpPr>
          <p:nvPr>
            <p:ph type="subTitle" idx="6"/>
          </p:nvPr>
        </p:nvSpPr>
        <p:spPr>
          <a:xfrm>
            <a:off x="6187500" y="3623936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2" name="Google Shape;492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2"/>
          </p:nvPr>
        </p:nvSpPr>
        <p:spPr>
          <a:xfrm>
            <a:off x="7325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6" name="Google Shape;496;p25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subTitle" idx="4"/>
          </p:nvPr>
        </p:nvSpPr>
        <p:spPr>
          <a:xfrm>
            <a:off x="61947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5"/>
          </p:nvPr>
        </p:nvSpPr>
        <p:spPr>
          <a:xfrm>
            <a:off x="64981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subTitle" idx="6"/>
          </p:nvPr>
        </p:nvSpPr>
        <p:spPr>
          <a:xfrm>
            <a:off x="6194700" y="1943249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0" name="Google Shape;500;p25"/>
          <p:cNvSpPr txBox="1">
            <a:spLocks noGrp="1"/>
          </p:cNvSpPr>
          <p:nvPr>
            <p:ph type="subTitle" idx="7"/>
          </p:nvPr>
        </p:nvSpPr>
        <p:spPr>
          <a:xfrm>
            <a:off x="10359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01" name="Google Shape;501;p25"/>
          <p:cNvSpPr txBox="1">
            <a:spLocks noGrp="1"/>
          </p:cNvSpPr>
          <p:nvPr>
            <p:ph type="subTitle" idx="8"/>
          </p:nvPr>
        </p:nvSpPr>
        <p:spPr>
          <a:xfrm>
            <a:off x="732500" y="195372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2" name="Google Shape;502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3" name="Google Shape;503;p25"/>
          <p:cNvSpPr/>
          <p:nvPr/>
        </p:nvSpPr>
        <p:spPr>
          <a:xfrm rot="-5400000">
            <a:off x="-10423" y="3869750"/>
            <a:ext cx="1426017" cy="1426060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5"/>
          <p:cNvGrpSpPr/>
          <p:nvPr/>
        </p:nvGrpSpPr>
        <p:grpSpPr>
          <a:xfrm rot="10800000" flipH="1">
            <a:off x="7717362" y="-146011"/>
            <a:ext cx="1426021" cy="1425111"/>
            <a:chOff x="8459075" y="3790082"/>
            <a:chExt cx="684928" cy="684426"/>
          </a:xfrm>
        </p:grpSpPr>
        <p:sp>
          <p:nvSpPr>
            <p:cNvPr id="505" name="Google Shape;505;p2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509" name="Google Shape;509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12" name="Google Shape;512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subTitle" idx="1"/>
          </p:nvPr>
        </p:nvSpPr>
        <p:spPr>
          <a:xfrm>
            <a:off x="276377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6" name="Google Shape;516;p26"/>
          <p:cNvSpPr txBox="1">
            <a:spLocks noGrp="1"/>
          </p:cNvSpPr>
          <p:nvPr>
            <p:ph type="subTitle" idx="2"/>
          </p:nvPr>
        </p:nvSpPr>
        <p:spPr>
          <a:xfrm>
            <a:off x="264224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7" name="Google Shape;517;p26"/>
          <p:cNvSpPr txBox="1">
            <a:spLocks noGrp="1"/>
          </p:cNvSpPr>
          <p:nvPr>
            <p:ph type="subTitle" idx="3"/>
          </p:nvPr>
        </p:nvSpPr>
        <p:spPr>
          <a:xfrm>
            <a:off x="738202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8" name="Google Shape;518;p26"/>
          <p:cNvSpPr txBox="1">
            <a:spLocks noGrp="1"/>
          </p:cNvSpPr>
          <p:nvPr>
            <p:ph type="subTitle" idx="4"/>
          </p:nvPr>
        </p:nvSpPr>
        <p:spPr>
          <a:xfrm>
            <a:off x="62525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subTitle" idx="5"/>
          </p:nvPr>
        </p:nvSpPr>
        <p:spPr>
          <a:xfrm>
            <a:off x="679098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subTitle" idx="6"/>
          </p:nvPr>
        </p:nvSpPr>
        <p:spPr>
          <a:xfrm>
            <a:off x="667623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subTitle" idx="7"/>
          </p:nvPr>
        </p:nvSpPr>
        <p:spPr>
          <a:xfrm>
            <a:off x="4758310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ubTitle" idx="8"/>
          </p:nvPr>
        </p:nvSpPr>
        <p:spPr>
          <a:xfrm>
            <a:off x="465924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7875454" y="3899899"/>
            <a:ext cx="1273500" cy="1273500"/>
            <a:chOff x="7337175" y="4278500"/>
            <a:chExt cx="915791" cy="915791"/>
          </a:xfrm>
        </p:grpSpPr>
        <p:sp>
          <p:nvSpPr>
            <p:cNvPr id="525" name="Google Shape;525;p26"/>
            <p:cNvSpPr/>
            <p:nvPr/>
          </p:nvSpPr>
          <p:spPr>
            <a:xfrm rot="10800000">
              <a:off x="7337175" y="4278500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 rot="10800000">
              <a:off x="7605014" y="44634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 rot="-5400000">
            <a:off x="8081078" y="-372434"/>
            <a:ext cx="732740" cy="1458452"/>
            <a:chOff x="6062500" y="-2559918"/>
            <a:chExt cx="684932" cy="1363294"/>
          </a:xfrm>
        </p:grpSpPr>
        <p:sp>
          <p:nvSpPr>
            <p:cNvPr id="528" name="Google Shape;528;p26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062500" y="-1875596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6"/>
          <p:cNvGrpSpPr/>
          <p:nvPr/>
        </p:nvGrpSpPr>
        <p:grpSpPr>
          <a:xfrm>
            <a:off x="-21497" y="4439056"/>
            <a:ext cx="1458475" cy="1416807"/>
            <a:chOff x="-2396575" y="-2067999"/>
            <a:chExt cx="1244645" cy="1209086"/>
          </a:xfrm>
        </p:grpSpPr>
        <p:sp>
          <p:nvSpPr>
            <p:cNvPr id="533" name="Google Shape;533;p26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37" name="Google Shape;537;p26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>
            <a:off x="-52621" y="-81787"/>
            <a:ext cx="9228591" cy="5237445"/>
            <a:chOff x="-52621" y="-81787"/>
            <a:chExt cx="9228591" cy="5237445"/>
          </a:xfrm>
        </p:grpSpPr>
        <p:grpSp>
          <p:nvGrpSpPr>
            <p:cNvPr id="541" name="Google Shape;541;p27"/>
            <p:cNvGrpSpPr/>
            <p:nvPr/>
          </p:nvGrpSpPr>
          <p:grpSpPr>
            <a:xfrm>
              <a:off x="8280678" y="4857373"/>
              <a:ext cx="895292" cy="298285"/>
              <a:chOff x="5977976" y="1238193"/>
              <a:chExt cx="1968973" cy="656003"/>
            </a:xfrm>
          </p:grpSpPr>
          <p:sp>
            <p:nvSpPr>
              <p:cNvPr id="542" name="Google Shape;542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7"/>
            <p:cNvGrpSpPr/>
            <p:nvPr/>
          </p:nvGrpSpPr>
          <p:grpSpPr>
            <a:xfrm rot="10800000">
              <a:off x="-52621" y="-3660"/>
              <a:ext cx="1548007" cy="515684"/>
              <a:chOff x="5977976" y="1238193"/>
              <a:chExt cx="1968973" cy="656003"/>
            </a:xfrm>
          </p:grpSpPr>
          <p:sp>
            <p:nvSpPr>
              <p:cNvPr id="546" name="Google Shape;546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7"/>
            <p:cNvGrpSpPr/>
            <p:nvPr/>
          </p:nvGrpSpPr>
          <p:grpSpPr>
            <a:xfrm rot="-5400000">
              <a:off x="8026178" y="-458174"/>
              <a:ext cx="762388" cy="1515161"/>
              <a:chOff x="8452324" y="1355509"/>
              <a:chExt cx="742489" cy="1475615"/>
            </a:xfrm>
          </p:grpSpPr>
          <p:sp>
            <p:nvSpPr>
              <p:cNvPr id="550" name="Google Shape;550;p27"/>
              <p:cNvSpPr/>
              <p:nvPr/>
            </p:nvSpPr>
            <p:spPr>
              <a:xfrm>
                <a:off x="8452324" y="1355509"/>
                <a:ext cx="742489" cy="14756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8983" extrusionOk="0">
                    <a:moveTo>
                      <a:pt x="4520" y="0"/>
                    </a:moveTo>
                    <a:cubicBezTo>
                      <a:pt x="3245" y="0"/>
                      <a:pt x="2142" y="464"/>
                      <a:pt x="1331" y="1275"/>
                    </a:cubicBezTo>
                    <a:lnTo>
                      <a:pt x="4520" y="4519"/>
                    </a:lnTo>
                    <a:lnTo>
                      <a:pt x="4520" y="0"/>
                    </a:lnTo>
                    <a:close/>
                    <a:moveTo>
                      <a:pt x="1" y="4519"/>
                    </a:moveTo>
                    <a:cubicBezTo>
                      <a:pt x="1" y="7012"/>
                      <a:pt x="2026" y="8982"/>
                      <a:pt x="4520" y="8982"/>
                    </a:cubicBezTo>
                    <a:lnTo>
                      <a:pt x="4520" y="45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8452324" y="1564786"/>
                <a:ext cx="742489" cy="533048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1985525" y="25314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subTitle" idx="2"/>
          </p:nvPr>
        </p:nvSpPr>
        <p:spPr>
          <a:xfrm>
            <a:off x="198552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3"/>
          </p:nvPr>
        </p:nvSpPr>
        <p:spPr>
          <a:xfrm>
            <a:off x="198552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subTitle" idx="4"/>
          </p:nvPr>
        </p:nvSpPr>
        <p:spPr>
          <a:xfrm>
            <a:off x="198552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6" name="Google Shape;556;p27"/>
          <p:cNvSpPr txBox="1">
            <a:spLocks noGrp="1"/>
          </p:cNvSpPr>
          <p:nvPr>
            <p:ph type="subTitle" idx="5"/>
          </p:nvPr>
        </p:nvSpPr>
        <p:spPr>
          <a:xfrm>
            <a:off x="603627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7" name="Google Shape;557;p27"/>
          <p:cNvSpPr txBox="1">
            <a:spLocks noGrp="1"/>
          </p:cNvSpPr>
          <p:nvPr>
            <p:ph type="subTitle" idx="6"/>
          </p:nvPr>
        </p:nvSpPr>
        <p:spPr>
          <a:xfrm>
            <a:off x="603627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subTitle" idx="7"/>
          </p:nvPr>
        </p:nvSpPr>
        <p:spPr>
          <a:xfrm>
            <a:off x="6036275" y="13516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subTitle" idx="8"/>
          </p:nvPr>
        </p:nvSpPr>
        <p:spPr>
          <a:xfrm>
            <a:off x="603627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0" name="Google Shape;560;p27"/>
          <p:cNvSpPr txBox="1">
            <a:spLocks noGrp="1"/>
          </p:cNvSpPr>
          <p:nvPr>
            <p:ph type="subTitle" idx="9"/>
          </p:nvPr>
        </p:nvSpPr>
        <p:spPr>
          <a:xfrm>
            <a:off x="6036275" y="25314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1" name="Google Shape;561;p27"/>
          <p:cNvSpPr txBox="1">
            <a:spLocks noGrp="1"/>
          </p:cNvSpPr>
          <p:nvPr>
            <p:ph type="subTitle" idx="13"/>
          </p:nvPr>
        </p:nvSpPr>
        <p:spPr>
          <a:xfrm>
            <a:off x="603627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2" name="Google Shape;562;p27"/>
          <p:cNvSpPr txBox="1">
            <a:spLocks noGrp="1"/>
          </p:cNvSpPr>
          <p:nvPr>
            <p:ph type="subTitle" idx="14"/>
          </p:nvPr>
        </p:nvSpPr>
        <p:spPr>
          <a:xfrm>
            <a:off x="1985525" y="13516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subTitle" idx="15"/>
          </p:nvPr>
        </p:nvSpPr>
        <p:spPr>
          <a:xfrm>
            <a:off x="198552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0"/>
          <p:cNvGrpSpPr/>
          <p:nvPr/>
        </p:nvGrpSpPr>
        <p:grpSpPr>
          <a:xfrm rot="-5400000" flipH="1">
            <a:off x="7283536" y="3434340"/>
            <a:ext cx="1379269" cy="2286130"/>
            <a:chOff x="6250996" y="2163558"/>
            <a:chExt cx="1165809" cy="1932322"/>
          </a:xfrm>
        </p:grpSpPr>
        <p:sp>
          <p:nvSpPr>
            <p:cNvPr id="620" name="Google Shape;620;p30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 rot="-5400000">
            <a:off x="7101573" y="-805217"/>
            <a:ext cx="1379168" cy="2758202"/>
            <a:chOff x="6962374" y="0"/>
            <a:chExt cx="2207022" cy="4413829"/>
          </a:xfrm>
        </p:grpSpPr>
        <p:sp>
          <p:nvSpPr>
            <p:cNvPr id="624" name="Google Shape;624;p30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0"/>
          <p:cNvGrpSpPr/>
          <p:nvPr/>
        </p:nvGrpSpPr>
        <p:grpSpPr>
          <a:xfrm flipH="1">
            <a:off x="-459377" y="-1339875"/>
            <a:ext cx="2613847" cy="7828214"/>
            <a:chOff x="7127660" y="-14566"/>
            <a:chExt cx="2041749" cy="6114836"/>
          </a:xfrm>
        </p:grpSpPr>
        <p:grpSp>
          <p:nvGrpSpPr>
            <p:cNvPr id="628" name="Google Shape;628;p30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9" name="Google Shape;629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0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6" name="Google Shape;646;p30"/>
          <p:cNvGrpSpPr/>
          <p:nvPr/>
        </p:nvGrpSpPr>
        <p:grpSpPr>
          <a:xfrm rot="-5400000" flipH="1">
            <a:off x="8254673" y="2113886"/>
            <a:ext cx="1373556" cy="457628"/>
            <a:chOff x="6431750" y="279362"/>
            <a:chExt cx="1968973" cy="656003"/>
          </a:xfrm>
        </p:grpSpPr>
        <p:sp>
          <p:nvSpPr>
            <p:cNvPr id="647" name="Google Shape;647;p30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437265" y="3852527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2" name="Google Shape;52;p3"/>
          <p:cNvGrpSpPr/>
          <p:nvPr/>
        </p:nvGrpSpPr>
        <p:grpSpPr>
          <a:xfrm rot="5400000">
            <a:off x="505283" y="3434340"/>
            <a:ext cx="1379269" cy="2286130"/>
            <a:chOff x="6250996" y="2163558"/>
            <a:chExt cx="1165809" cy="1932322"/>
          </a:xfrm>
        </p:grpSpPr>
        <p:sp>
          <p:nvSpPr>
            <p:cNvPr id="53" name="Google Shape;53;p3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5400000" flipH="1">
            <a:off x="687347" y="-805217"/>
            <a:ext cx="1379168" cy="2758202"/>
            <a:chOff x="6962374" y="0"/>
            <a:chExt cx="2207022" cy="4413829"/>
          </a:xfrm>
        </p:grpSpPr>
        <p:sp>
          <p:nvSpPr>
            <p:cNvPr id="57" name="Google Shape;57;p3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7013617" y="-1339875"/>
            <a:ext cx="2613847" cy="7828214"/>
            <a:chOff x="7127660" y="-14566"/>
            <a:chExt cx="2041749" cy="6114836"/>
          </a:xfrm>
        </p:grpSpPr>
        <p:grpSp>
          <p:nvGrpSpPr>
            <p:cNvPr id="61" name="Google Shape;61;p3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3"/>
          <p:cNvGrpSpPr/>
          <p:nvPr/>
        </p:nvGrpSpPr>
        <p:grpSpPr>
          <a:xfrm rot="5400000">
            <a:off x="-460141" y="2113886"/>
            <a:ext cx="1373556" cy="457628"/>
            <a:chOff x="6431750" y="279362"/>
            <a:chExt cx="1968973" cy="656003"/>
          </a:xfrm>
        </p:grpSpPr>
        <p:sp>
          <p:nvSpPr>
            <p:cNvPr id="80" name="Google Shape;80;p3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1"/>
          <p:cNvGrpSpPr/>
          <p:nvPr/>
        </p:nvGrpSpPr>
        <p:grpSpPr>
          <a:xfrm>
            <a:off x="8607660" y="4086703"/>
            <a:ext cx="535959" cy="1066914"/>
            <a:chOff x="8459075" y="3790082"/>
            <a:chExt cx="684932" cy="1363294"/>
          </a:xfrm>
        </p:grpSpPr>
        <p:sp>
          <p:nvSpPr>
            <p:cNvPr id="652" name="Google Shape;652;p31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8459075" y="4474404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1"/>
          <p:cNvGrpSpPr/>
          <p:nvPr/>
        </p:nvGrpSpPr>
        <p:grpSpPr>
          <a:xfrm>
            <a:off x="7337673" y="-32802"/>
            <a:ext cx="1832216" cy="915791"/>
            <a:chOff x="7311775" y="-11925"/>
            <a:chExt cx="1832216" cy="915791"/>
          </a:xfrm>
        </p:grpSpPr>
        <p:sp>
          <p:nvSpPr>
            <p:cNvPr id="657" name="Google Shape;657;p31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-20877" y="4282001"/>
            <a:ext cx="1244645" cy="1209086"/>
            <a:chOff x="0" y="4282001"/>
            <a:chExt cx="1244645" cy="1209086"/>
          </a:xfrm>
        </p:grpSpPr>
        <p:sp>
          <p:nvSpPr>
            <p:cNvPr id="661" name="Google Shape;661;p31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1"/>
          <p:cNvGrpSpPr/>
          <p:nvPr/>
        </p:nvGrpSpPr>
        <p:grpSpPr>
          <a:xfrm>
            <a:off x="7" y="947012"/>
            <a:ext cx="186688" cy="373785"/>
            <a:chOff x="-51293" y="947012"/>
            <a:chExt cx="186688" cy="373785"/>
          </a:xfrm>
        </p:grpSpPr>
        <p:sp>
          <p:nvSpPr>
            <p:cNvPr id="665" name="Google Shape;665;p31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5400000">
            <a:off x="-58382" y="-3033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3" y="212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5400000">
            <a:off x="-58382" y="38714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2" y="2123"/>
                </a:lnTo>
                <a:lnTo>
                  <a:pt x="1" y="1"/>
                </a:ln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5400000">
            <a:off x="-58382" y="80462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0" y="1"/>
                </a:moveTo>
                <a:lnTo>
                  <a:pt x="0" y="2123"/>
                </a:lnTo>
                <a:lnTo>
                  <a:pt x="2122" y="212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 rot="10800000">
            <a:off x="7719115" y="-555280"/>
            <a:ext cx="1426114" cy="1385371"/>
            <a:chOff x="-2396575" y="-2067999"/>
            <a:chExt cx="1244645" cy="1209086"/>
          </a:xfrm>
        </p:grpSpPr>
        <p:sp>
          <p:nvSpPr>
            <p:cNvPr id="104" name="Google Shape;104;p5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5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108" name="Google Shape;108;p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 flipH="1">
            <a:off x="6971108" y="3617910"/>
            <a:ext cx="2198292" cy="2135609"/>
            <a:chOff x="0" y="4282001"/>
            <a:chExt cx="1244645" cy="1209086"/>
          </a:xfrm>
        </p:grpSpPr>
        <p:sp>
          <p:nvSpPr>
            <p:cNvPr id="111" name="Google Shape;111;p5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8280678" y="4857373"/>
            <a:ext cx="895292" cy="298285"/>
            <a:chOff x="5977976" y="1238193"/>
            <a:chExt cx="1968973" cy="656003"/>
          </a:xfrm>
        </p:grpSpPr>
        <p:sp>
          <p:nvSpPr>
            <p:cNvPr id="121" name="Google Shape;121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-52621" y="-3660"/>
            <a:ext cx="1548007" cy="515684"/>
            <a:chOff x="5977976" y="1238193"/>
            <a:chExt cx="1968973" cy="656003"/>
          </a:xfrm>
        </p:grpSpPr>
        <p:sp>
          <p:nvSpPr>
            <p:cNvPr id="125" name="Google Shape;125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 rot="-5400000">
            <a:off x="8026178" y="-458174"/>
            <a:ext cx="762388" cy="1515161"/>
            <a:chOff x="8452324" y="1355509"/>
            <a:chExt cx="742489" cy="1475615"/>
          </a:xfrm>
        </p:grpSpPr>
        <p:sp>
          <p:nvSpPr>
            <p:cNvPr id="129" name="Google Shape;129;p6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-2" y="-14350"/>
            <a:ext cx="7005418" cy="5269880"/>
            <a:chOff x="-2" y="-14350"/>
            <a:chExt cx="7005418" cy="5269880"/>
          </a:xfrm>
        </p:grpSpPr>
        <p:grpSp>
          <p:nvGrpSpPr>
            <p:cNvPr id="134" name="Google Shape;134;p7"/>
            <p:cNvGrpSpPr/>
            <p:nvPr/>
          </p:nvGrpSpPr>
          <p:grpSpPr>
            <a:xfrm rot="-5400000" flipH="1">
              <a:off x="679226" y="3204930"/>
              <a:ext cx="1371372" cy="2729828"/>
              <a:chOff x="3360978" y="3384425"/>
              <a:chExt cx="884242" cy="1760044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4509388" y="-14350"/>
              <a:ext cx="2496028" cy="1247583"/>
              <a:chOff x="7311775" y="-11925"/>
              <a:chExt cx="1832216" cy="915791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631350" y="1385625"/>
            <a:ext cx="4129200" cy="26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Char char="●"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 rtl="0">
              <a:spcBef>
                <a:spcPts val="12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624575" y="398065"/>
            <a:ext cx="3947700" cy="13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>
            <a:off x="1426025" y="3425875"/>
            <a:ext cx="6292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0925"/>
            <a:ext cx="7717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9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8" name="Google Shape;228;p11"/>
          <p:cNvGrpSpPr/>
          <p:nvPr/>
        </p:nvGrpSpPr>
        <p:grpSpPr>
          <a:xfrm>
            <a:off x="5740351" y="-11924"/>
            <a:ext cx="2536154" cy="1267639"/>
            <a:chOff x="7311775" y="-11925"/>
            <a:chExt cx="1832216" cy="915791"/>
          </a:xfrm>
        </p:grpSpPr>
        <p:sp>
          <p:nvSpPr>
            <p:cNvPr id="229" name="Google Shape;229;p11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1"/>
          <p:cNvGrpSpPr/>
          <p:nvPr/>
        </p:nvGrpSpPr>
        <p:grpSpPr>
          <a:xfrm>
            <a:off x="0" y="3652281"/>
            <a:ext cx="2229159" cy="2165353"/>
            <a:chOff x="0" y="4282001"/>
            <a:chExt cx="1244645" cy="1209086"/>
          </a:xfrm>
        </p:grpSpPr>
        <p:sp>
          <p:nvSpPr>
            <p:cNvPr id="233" name="Google Shape;233;p11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 flipH="1">
            <a:off x="8431022" y="-11929"/>
            <a:ext cx="865530" cy="1732981"/>
            <a:chOff x="-66206" y="1406331"/>
            <a:chExt cx="277236" cy="555069"/>
          </a:xfrm>
        </p:grpSpPr>
        <p:sp>
          <p:nvSpPr>
            <p:cNvPr id="237" name="Google Shape;237;p11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1"/>
          <p:cNvSpPr/>
          <p:nvPr/>
        </p:nvSpPr>
        <p:spPr>
          <a:xfrm rot="10800000" flipH="1">
            <a:off x="7001277" y="3311031"/>
            <a:ext cx="2142169" cy="2123749"/>
          </a:xfrm>
          <a:custGeom>
            <a:avLst/>
            <a:gdLst/>
            <a:ahLst/>
            <a:cxnLst/>
            <a:rect l="l" t="t" r="r" b="b"/>
            <a:pathLst>
              <a:path w="6781" h="6722" extrusionOk="0">
                <a:moveTo>
                  <a:pt x="0" y="1"/>
                </a:moveTo>
                <a:cubicBezTo>
                  <a:pt x="0" y="3537"/>
                  <a:pt x="2781" y="6434"/>
                  <a:pt x="6257" y="6721"/>
                </a:cubicBezTo>
                <a:lnTo>
                  <a:pt x="6781" y="6721"/>
                </a:lnTo>
                <a:lnTo>
                  <a:pt x="6781" y="6666"/>
                </a:lnTo>
                <a:lnTo>
                  <a:pt x="6781" y="4464"/>
                </a:lnTo>
                <a:cubicBezTo>
                  <a:pt x="4287" y="4464"/>
                  <a:pt x="2262" y="2494"/>
                  <a:pt x="22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11"/>
          <p:cNvGrpSpPr/>
          <p:nvPr/>
        </p:nvGrpSpPr>
        <p:grpSpPr>
          <a:xfrm rot="5400000" flipH="1">
            <a:off x="4846681" y="4320972"/>
            <a:ext cx="547957" cy="1097094"/>
            <a:chOff x="-66206" y="1406331"/>
            <a:chExt cx="277236" cy="555069"/>
          </a:xfrm>
        </p:grpSpPr>
        <p:sp>
          <p:nvSpPr>
            <p:cNvPr id="241" name="Google Shape;241;p11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1"/>
          <p:cNvGrpSpPr/>
          <p:nvPr/>
        </p:nvGrpSpPr>
        <p:grpSpPr>
          <a:xfrm>
            <a:off x="-1" y="-1433135"/>
            <a:ext cx="1812381" cy="2860090"/>
            <a:chOff x="-1" y="-1433135"/>
            <a:chExt cx="1812381" cy="2860090"/>
          </a:xfrm>
        </p:grpSpPr>
        <p:grpSp>
          <p:nvGrpSpPr>
            <p:cNvPr id="244" name="Google Shape;244;p11"/>
            <p:cNvGrpSpPr/>
            <p:nvPr/>
          </p:nvGrpSpPr>
          <p:grpSpPr>
            <a:xfrm rot="-5400000" flipH="1">
              <a:off x="-715179" y="-717957"/>
              <a:ext cx="2860090" cy="1429734"/>
              <a:chOff x="7311775" y="-11925"/>
              <a:chExt cx="1832216" cy="915791"/>
            </a:xfrm>
          </p:grpSpPr>
          <p:sp>
            <p:nvSpPr>
              <p:cNvPr id="245" name="Google Shape;245;p11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1"/>
            <p:cNvSpPr/>
            <p:nvPr/>
          </p:nvSpPr>
          <p:spPr>
            <a:xfrm rot="-8100000" flipH="1">
              <a:off x="1150095" y="108658"/>
              <a:ext cx="548944" cy="54795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 rot="-5400000" flipH="1">
              <a:off x="409451" y="277324"/>
              <a:ext cx="740475" cy="74057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11"/>
          <p:cNvGrpSpPr/>
          <p:nvPr/>
        </p:nvGrpSpPr>
        <p:grpSpPr>
          <a:xfrm rot="-5400000" flipH="1">
            <a:off x="3165056" y="-274578"/>
            <a:ext cx="547957" cy="1097094"/>
            <a:chOff x="-66206" y="1406331"/>
            <a:chExt cx="277236" cy="555069"/>
          </a:xfrm>
        </p:grpSpPr>
        <p:sp>
          <p:nvSpPr>
            <p:cNvPr id="250" name="Google Shape;250;p11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_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502225" y="2577247"/>
            <a:ext cx="29343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1502225" y="294035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502225" y="3757047"/>
            <a:ext cx="29277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1502225" y="4117722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5"/>
          </p:nvPr>
        </p:nvSpPr>
        <p:spPr>
          <a:xfrm>
            <a:off x="5335886" y="3757047"/>
            <a:ext cx="29277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6"/>
          </p:nvPr>
        </p:nvSpPr>
        <p:spPr>
          <a:xfrm>
            <a:off x="5335886" y="4117722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7"/>
          </p:nvPr>
        </p:nvSpPr>
        <p:spPr>
          <a:xfrm>
            <a:off x="5335886" y="1397447"/>
            <a:ext cx="29277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8"/>
          </p:nvPr>
        </p:nvSpPr>
        <p:spPr>
          <a:xfrm>
            <a:off x="5335886" y="176298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9"/>
          </p:nvPr>
        </p:nvSpPr>
        <p:spPr>
          <a:xfrm>
            <a:off x="5335886" y="2577247"/>
            <a:ext cx="29277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3"/>
          </p:nvPr>
        </p:nvSpPr>
        <p:spPr>
          <a:xfrm>
            <a:off x="5335886" y="294035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4"/>
          </p:nvPr>
        </p:nvSpPr>
        <p:spPr>
          <a:xfrm>
            <a:off x="1502225" y="1397447"/>
            <a:ext cx="29343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5"/>
          </p:nvPr>
        </p:nvSpPr>
        <p:spPr>
          <a:xfrm>
            <a:off x="1502225" y="176298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6" hasCustomPrompt="1"/>
          </p:nvPr>
        </p:nvSpPr>
        <p:spPr>
          <a:xfrm>
            <a:off x="4359998" y="1198973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17" hasCustomPrompt="1"/>
          </p:nvPr>
        </p:nvSpPr>
        <p:spPr>
          <a:xfrm>
            <a:off x="4359998" y="2387260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18" hasCustomPrompt="1"/>
          </p:nvPr>
        </p:nvSpPr>
        <p:spPr>
          <a:xfrm>
            <a:off x="4359998" y="3575547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9" hasCustomPrompt="1"/>
          </p:nvPr>
        </p:nvSpPr>
        <p:spPr>
          <a:xfrm>
            <a:off x="560823" y="1198973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20" hasCustomPrompt="1"/>
          </p:nvPr>
        </p:nvSpPr>
        <p:spPr>
          <a:xfrm>
            <a:off x="560823" y="2387260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21" hasCustomPrompt="1"/>
          </p:nvPr>
        </p:nvSpPr>
        <p:spPr>
          <a:xfrm>
            <a:off x="560823" y="3575547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grpSp>
        <p:nvGrpSpPr>
          <p:cNvPr id="273" name="Google Shape;273;p13"/>
          <p:cNvGrpSpPr/>
          <p:nvPr/>
        </p:nvGrpSpPr>
        <p:grpSpPr>
          <a:xfrm>
            <a:off x="8280678" y="4857373"/>
            <a:ext cx="895292" cy="298285"/>
            <a:chOff x="5977976" y="1238193"/>
            <a:chExt cx="1968973" cy="656003"/>
          </a:xfrm>
        </p:grpSpPr>
        <p:sp>
          <p:nvSpPr>
            <p:cNvPr id="274" name="Google Shape;274;p13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3"/>
          <p:cNvGrpSpPr/>
          <p:nvPr/>
        </p:nvGrpSpPr>
        <p:grpSpPr>
          <a:xfrm rot="10800000">
            <a:off x="-52621" y="-3660"/>
            <a:ext cx="1548007" cy="515684"/>
            <a:chOff x="5977976" y="1238193"/>
            <a:chExt cx="1968973" cy="656003"/>
          </a:xfrm>
        </p:grpSpPr>
        <p:sp>
          <p:nvSpPr>
            <p:cNvPr id="278" name="Google Shape;278;p13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3"/>
          <p:cNvGrpSpPr/>
          <p:nvPr/>
        </p:nvGrpSpPr>
        <p:grpSpPr>
          <a:xfrm>
            <a:off x="-51293" y="947012"/>
            <a:ext cx="186688" cy="373785"/>
            <a:chOff x="-51293" y="947012"/>
            <a:chExt cx="186688" cy="373785"/>
          </a:xfrm>
        </p:grpSpPr>
        <p:sp>
          <p:nvSpPr>
            <p:cNvPr id="282" name="Google Shape;282;p13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3"/>
          <p:cNvGrpSpPr/>
          <p:nvPr/>
        </p:nvGrpSpPr>
        <p:grpSpPr>
          <a:xfrm rot="5400000" flipH="1">
            <a:off x="-533300" y="3881573"/>
            <a:ext cx="1253980" cy="1266469"/>
            <a:chOff x="-38513" y="3757475"/>
            <a:chExt cx="1430505" cy="1444752"/>
          </a:xfrm>
        </p:grpSpPr>
        <p:sp>
          <p:nvSpPr>
            <p:cNvPr id="285" name="Google Shape;285;p13"/>
            <p:cNvSpPr/>
            <p:nvPr/>
          </p:nvSpPr>
          <p:spPr>
            <a:xfrm>
              <a:off x="-38513" y="3757475"/>
              <a:ext cx="530938" cy="144475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56339" y="4288156"/>
              <a:ext cx="1135653" cy="914068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3"/>
          <p:cNvGrpSpPr/>
          <p:nvPr/>
        </p:nvGrpSpPr>
        <p:grpSpPr>
          <a:xfrm>
            <a:off x="7705406" y="-252262"/>
            <a:ext cx="1451244" cy="1451244"/>
            <a:chOff x="8008354" y="0"/>
            <a:chExt cx="1135647" cy="1135647"/>
          </a:xfrm>
        </p:grpSpPr>
        <p:sp>
          <p:nvSpPr>
            <p:cNvPr id="288" name="Google Shape;288;p13"/>
            <p:cNvSpPr/>
            <p:nvPr/>
          </p:nvSpPr>
          <p:spPr>
            <a:xfrm rot="5400000">
              <a:off x="8008354" y="0"/>
              <a:ext cx="1135647" cy="1135647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5400000">
              <a:off x="8304354" y="345674"/>
              <a:ext cx="573963" cy="573963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APTION_ONLY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5"/>
          <p:cNvGrpSpPr/>
          <p:nvPr/>
        </p:nvGrpSpPr>
        <p:grpSpPr>
          <a:xfrm>
            <a:off x="-20883" y="3869778"/>
            <a:ext cx="1426054" cy="1426010"/>
            <a:chOff x="6" y="13819"/>
            <a:chExt cx="717295" cy="717309"/>
          </a:xfrm>
        </p:grpSpPr>
        <p:sp>
          <p:nvSpPr>
            <p:cNvPr id="315" name="Google Shape;315;p15"/>
            <p:cNvSpPr/>
            <p:nvPr/>
          </p:nvSpPr>
          <p:spPr>
            <a:xfrm rot="-5400000">
              <a:off x="-1" y="13826"/>
              <a:ext cx="717309" cy="717295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 rot="-5400000">
              <a:off x="209912" y="223613"/>
              <a:ext cx="362533" cy="362525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5"/>
          <p:cNvGrpSpPr/>
          <p:nvPr/>
        </p:nvGrpSpPr>
        <p:grpSpPr>
          <a:xfrm rot="10800000" flipH="1">
            <a:off x="7738239" y="-146011"/>
            <a:ext cx="1426021" cy="1425111"/>
            <a:chOff x="8459075" y="3790082"/>
            <a:chExt cx="684928" cy="684426"/>
          </a:xfrm>
        </p:grpSpPr>
        <p:sp>
          <p:nvSpPr>
            <p:cNvPr id="318" name="Google Shape;318;p1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322" name="Google Shape;322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66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6" r:id="rId19"/>
    <p:sldLayoutId id="214748367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marketinsights.com/report/india-housing-finance-mark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2ZH2rst1SFSlquKiRHPzrEjxfA6KxfvogydeePSpw/cop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>
            <a:spLocks noGrp="1"/>
          </p:cNvSpPr>
          <p:nvPr>
            <p:ph type="ctrTitle"/>
          </p:nvPr>
        </p:nvSpPr>
        <p:spPr>
          <a:xfrm>
            <a:off x="1424749" y="1188185"/>
            <a:ext cx="6294900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</a:t>
            </a:r>
            <a:br>
              <a:rPr lang="en" dirty="0"/>
            </a:br>
            <a:r>
              <a:rPr lang="en" dirty="0"/>
              <a:t>Interest Rates     Project Proposal</a:t>
            </a:r>
            <a:endParaRPr dirty="0"/>
          </a:p>
        </p:txBody>
      </p:sp>
      <p:sp>
        <p:nvSpPr>
          <p:cNvPr id="680" name="Google Shape;680;p36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6294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Interest Scaling for FDs and Home Loans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2749"/>
            <a:ext cx="1619700" cy="3615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NBFCs</a:t>
            </a:r>
            <a:endParaRPr sz="1600" dirty="0"/>
          </a:p>
        </p:txBody>
      </p:sp>
      <p:sp>
        <p:nvSpPr>
          <p:cNvPr id="1029" name="Google Shape;1029;p51"/>
          <p:cNvSpPr txBox="1">
            <a:spLocks noGrp="1"/>
          </p:cNvSpPr>
          <p:nvPr>
            <p:ph type="subTitle" idx="3"/>
          </p:nvPr>
        </p:nvSpPr>
        <p:spPr>
          <a:xfrm>
            <a:off x="6498150" y="3491025"/>
            <a:ext cx="1619700" cy="393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Govt. Bodies</a:t>
            </a:r>
          </a:p>
        </p:txBody>
      </p:sp>
      <p:sp>
        <p:nvSpPr>
          <p:cNvPr id="1030" name="Google Shape;1030;p51"/>
          <p:cNvSpPr txBox="1">
            <a:spLocks noGrp="1"/>
          </p:cNvSpPr>
          <p:nvPr>
            <p:ph type="subTitle" idx="2"/>
          </p:nvPr>
        </p:nvSpPr>
        <p:spPr>
          <a:xfrm>
            <a:off x="732500" y="3884258"/>
            <a:ext cx="2226600" cy="1037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HFCs, </a:t>
            </a:r>
            <a:r>
              <a:rPr lang="en-US" sz="1400" dirty="0"/>
              <a:t>Mortgage Lenders &amp; Housing Finance Firms, </a:t>
            </a:r>
            <a:r>
              <a:rPr lang="en-IN" sz="1400" dirty="0"/>
              <a:t>Investment &amp; Deposit-Based NBFCs</a:t>
            </a:r>
            <a:endParaRPr sz="1400" dirty="0"/>
          </a:p>
        </p:txBody>
      </p:sp>
      <p:sp>
        <p:nvSpPr>
          <p:cNvPr id="1031" name="Google Shape;1031;p51"/>
          <p:cNvSpPr txBox="1">
            <a:spLocks noGrp="1"/>
          </p:cNvSpPr>
          <p:nvPr>
            <p:ph type="subTitle" idx="4"/>
          </p:nvPr>
        </p:nvSpPr>
        <p:spPr>
          <a:xfrm>
            <a:off x="6194700" y="3884258"/>
            <a:ext cx="2226600" cy="8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Central Banks &amp; Policy Makers, Public Sector Lending Institutions</a:t>
            </a:r>
            <a:endParaRPr sz="1400"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segmentation</a:t>
            </a:r>
            <a:endParaRPr/>
          </a:p>
        </p:txBody>
      </p:sp>
      <p:sp>
        <p:nvSpPr>
          <p:cNvPr id="1033" name="Google Shape;1033;p51"/>
          <p:cNvSpPr txBox="1">
            <a:spLocks noGrp="1"/>
          </p:cNvSpPr>
          <p:nvPr>
            <p:ph type="subTitle" idx="5"/>
          </p:nvPr>
        </p:nvSpPr>
        <p:spPr>
          <a:xfrm>
            <a:off x="6498150" y="1599473"/>
            <a:ext cx="1619700" cy="33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Fintech</a:t>
            </a:r>
            <a:endParaRPr sz="1600" dirty="0"/>
          </a:p>
        </p:txBody>
      </p:sp>
      <p:sp>
        <p:nvSpPr>
          <p:cNvPr id="1034" name="Google Shape;1034;p51"/>
          <p:cNvSpPr txBox="1">
            <a:spLocks noGrp="1"/>
          </p:cNvSpPr>
          <p:nvPr>
            <p:ph type="subTitle" idx="6"/>
          </p:nvPr>
        </p:nvSpPr>
        <p:spPr>
          <a:xfrm>
            <a:off x="6194700" y="1943249"/>
            <a:ext cx="2226600" cy="677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P2P Lending Platforms, AI-Powered Loan Aggregators</a:t>
            </a:r>
            <a:endParaRPr sz="1400"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1599473"/>
            <a:ext cx="1619700" cy="33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Banks</a:t>
            </a:r>
            <a:endParaRPr sz="1600" dirty="0"/>
          </a:p>
        </p:txBody>
      </p:sp>
      <p:sp>
        <p:nvSpPr>
          <p:cNvPr id="1036" name="Google Shape;1036;p51"/>
          <p:cNvSpPr txBox="1">
            <a:spLocks noGrp="1"/>
          </p:cNvSpPr>
          <p:nvPr>
            <p:ph type="subTitle" idx="8"/>
          </p:nvPr>
        </p:nvSpPr>
        <p:spPr>
          <a:xfrm>
            <a:off x="732500" y="1947000"/>
            <a:ext cx="2226600" cy="809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Public &amp; Private Sector Banks, Regional &amp; Cooperative Banks, Neobanks &amp; Digital Banks</a:t>
            </a:r>
            <a:endParaRPr sz="1400"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3115875" y="15295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1"/>
          <p:cNvSpPr/>
          <p:nvPr/>
        </p:nvSpPr>
        <p:spPr>
          <a:xfrm>
            <a:off x="5233475" y="15295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3115875" y="326282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1"/>
          <p:cNvSpPr/>
          <p:nvPr/>
        </p:nvSpPr>
        <p:spPr>
          <a:xfrm>
            <a:off x="5233475" y="326282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48" name="Google Shape;1048;p51"/>
          <p:cNvGrpSpPr/>
          <p:nvPr/>
        </p:nvGrpSpPr>
        <p:grpSpPr>
          <a:xfrm>
            <a:off x="5445607" y="1752582"/>
            <a:ext cx="368157" cy="367290"/>
            <a:chOff x="-62154300" y="3743950"/>
            <a:chExt cx="318200" cy="317450"/>
          </a:xfrm>
        </p:grpSpPr>
        <p:sp>
          <p:nvSpPr>
            <p:cNvPr id="1049" name="Google Shape;1049;p51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1"/>
          <p:cNvGrpSpPr/>
          <p:nvPr/>
        </p:nvGrpSpPr>
        <p:grpSpPr>
          <a:xfrm>
            <a:off x="5445593" y="3522749"/>
            <a:ext cx="368186" cy="366364"/>
            <a:chOff x="-62151950" y="4111775"/>
            <a:chExt cx="318225" cy="316650"/>
          </a:xfrm>
        </p:grpSpPr>
        <p:sp>
          <p:nvSpPr>
            <p:cNvPr id="1052" name="Google Shape;1052;p5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51"/>
          <p:cNvGrpSpPr/>
          <p:nvPr/>
        </p:nvGrpSpPr>
        <p:grpSpPr>
          <a:xfrm>
            <a:off x="3337968" y="3522749"/>
            <a:ext cx="369112" cy="364657"/>
            <a:chOff x="-59869425" y="4102225"/>
            <a:chExt cx="319025" cy="315175"/>
          </a:xfrm>
        </p:grpSpPr>
        <p:sp>
          <p:nvSpPr>
            <p:cNvPr id="1057" name="Google Shape;1057;p51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847;p78">
            <a:extLst>
              <a:ext uri="{FF2B5EF4-FFF2-40B4-BE49-F238E27FC236}">
                <a16:creationId xmlns:a16="http://schemas.microsoft.com/office/drawing/2014/main" id="{FA3C6172-2773-439E-9FAF-E23E005D5DDA}"/>
              </a:ext>
            </a:extLst>
          </p:cNvPr>
          <p:cNvGrpSpPr/>
          <p:nvPr/>
        </p:nvGrpSpPr>
        <p:grpSpPr>
          <a:xfrm>
            <a:off x="3327960" y="1749647"/>
            <a:ext cx="366364" cy="365207"/>
            <a:chOff x="-60987850" y="4100950"/>
            <a:chExt cx="316650" cy="315650"/>
          </a:xfrm>
          <a:solidFill>
            <a:schemeClr val="accent1"/>
          </a:solidFill>
        </p:grpSpPr>
        <p:sp>
          <p:nvSpPr>
            <p:cNvPr id="41" name="Google Shape;6848;p78">
              <a:extLst>
                <a:ext uri="{FF2B5EF4-FFF2-40B4-BE49-F238E27FC236}">
                  <a16:creationId xmlns:a16="http://schemas.microsoft.com/office/drawing/2014/main" id="{60422251-7B7B-48F0-A687-54B4160117F5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9;p78">
              <a:extLst>
                <a:ext uri="{FF2B5EF4-FFF2-40B4-BE49-F238E27FC236}">
                  <a16:creationId xmlns:a16="http://schemas.microsoft.com/office/drawing/2014/main" id="{79C9B787-D644-48FE-AEBE-7D9AC25E3DCD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0;p78">
              <a:extLst>
                <a:ext uri="{FF2B5EF4-FFF2-40B4-BE49-F238E27FC236}">
                  <a16:creationId xmlns:a16="http://schemas.microsoft.com/office/drawing/2014/main" id="{384B2B15-F388-46F7-AEC2-0457BCD8107B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51;p78">
              <a:extLst>
                <a:ext uri="{FF2B5EF4-FFF2-40B4-BE49-F238E27FC236}">
                  <a16:creationId xmlns:a16="http://schemas.microsoft.com/office/drawing/2014/main" id="{4406CFA2-25F7-41CA-8972-90B224EB2B71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52;p78">
              <a:extLst>
                <a:ext uri="{FF2B5EF4-FFF2-40B4-BE49-F238E27FC236}">
                  <a16:creationId xmlns:a16="http://schemas.microsoft.com/office/drawing/2014/main" id="{DDA8FB21-F842-4F28-B9F2-E768EF3D300C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2749"/>
            <a:ext cx="1619700" cy="3615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Geographic </a:t>
            </a:r>
            <a:endParaRPr sz="1600" dirty="0"/>
          </a:p>
        </p:txBody>
      </p:sp>
      <p:sp>
        <p:nvSpPr>
          <p:cNvPr id="1029" name="Google Shape;1029;p51"/>
          <p:cNvSpPr txBox="1">
            <a:spLocks noGrp="1"/>
          </p:cNvSpPr>
          <p:nvPr>
            <p:ph type="subTitle" idx="3"/>
          </p:nvPr>
        </p:nvSpPr>
        <p:spPr>
          <a:xfrm>
            <a:off x="6498150" y="3491025"/>
            <a:ext cx="1619700" cy="393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Psychographic </a:t>
            </a:r>
            <a:endParaRPr lang="en-US" sz="1600" dirty="0"/>
          </a:p>
        </p:txBody>
      </p:sp>
      <p:sp>
        <p:nvSpPr>
          <p:cNvPr id="1030" name="Google Shape;1030;p51"/>
          <p:cNvSpPr txBox="1">
            <a:spLocks noGrp="1"/>
          </p:cNvSpPr>
          <p:nvPr>
            <p:ph type="subTitle" idx="2"/>
          </p:nvPr>
        </p:nvSpPr>
        <p:spPr>
          <a:xfrm>
            <a:off x="732500" y="3884258"/>
            <a:ext cx="2226600" cy="809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Urban, Semi-Urban, Rural Customers</a:t>
            </a:r>
            <a:endParaRPr sz="1400" dirty="0"/>
          </a:p>
        </p:txBody>
      </p:sp>
      <p:sp>
        <p:nvSpPr>
          <p:cNvPr id="1031" name="Google Shape;1031;p51"/>
          <p:cNvSpPr txBox="1">
            <a:spLocks noGrp="1"/>
          </p:cNvSpPr>
          <p:nvPr>
            <p:ph type="subTitle" idx="4"/>
          </p:nvPr>
        </p:nvSpPr>
        <p:spPr>
          <a:xfrm>
            <a:off x="6194700" y="3884258"/>
            <a:ext cx="2226600" cy="1176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Risk Appetite (Averse, Neutral, Tolerant), Tech-Savvy &amp; Traditional Customers</a:t>
            </a:r>
            <a:endParaRPr sz="1400"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segmentation</a:t>
            </a:r>
            <a:endParaRPr dirty="0"/>
          </a:p>
        </p:txBody>
      </p:sp>
      <p:sp>
        <p:nvSpPr>
          <p:cNvPr id="1033" name="Google Shape;1033;p51"/>
          <p:cNvSpPr txBox="1">
            <a:spLocks noGrp="1"/>
          </p:cNvSpPr>
          <p:nvPr>
            <p:ph type="subTitle" idx="5"/>
          </p:nvPr>
        </p:nvSpPr>
        <p:spPr>
          <a:xfrm>
            <a:off x="6498150" y="1599473"/>
            <a:ext cx="1619700" cy="33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Behavioral </a:t>
            </a:r>
            <a:endParaRPr sz="1600" dirty="0"/>
          </a:p>
        </p:txBody>
      </p:sp>
      <p:sp>
        <p:nvSpPr>
          <p:cNvPr id="1034" name="Google Shape;1034;p51"/>
          <p:cNvSpPr txBox="1">
            <a:spLocks noGrp="1"/>
          </p:cNvSpPr>
          <p:nvPr>
            <p:ph type="subTitle" idx="6"/>
          </p:nvPr>
        </p:nvSpPr>
        <p:spPr>
          <a:xfrm>
            <a:off x="6194700" y="1943249"/>
            <a:ext cx="2226600" cy="1176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Investment Preferences, Loan Repayment Behaviour, Loan Tenure Preferences</a:t>
            </a:r>
            <a:endParaRPr sz="1400"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1599473"/>
            <a:ext cx="1619700" cy="33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Demographic </a:t>
            </a:r>
            <a:endParaRPr sz="1600" dirty="0"/>
          </a:p>
        </p:txBody>
      </p:sp>
      <p:sp>
        <p:nvSpPr>
          <p:cNvPr id="1036" name="Google Shape;1036;p51"/>
          <p:cNvSpPr txBox="1">
            <a:spLocks noGrp="1"/>
          </p:cNvSpPr>
          <p:nvPr>
            <p:ph type="subTitle" idx="8"/>
          </p:nvPr>
        </p:nvSpPr>
        <p:spPr>
          <a:xfrm>
            <a:off x="732500" y="1947000"/>
            <a:ext cx="2226600" cy="809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Age Group, Income Level, Employment Type, Marital Status</a:t>
            </a:r>
            <a:endParaRPr sz="1400"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3115875" y="15295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1"/>
          <p:cNvSpPr/>
          <p:nvPr/>
        </p:nvSpPr>
        <p:spPr>
          <a:xfrm>
            <a:off x="5233475" y="15295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3115875" y="326282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1"/>
          <p:cNvSpPr/>
          <p:nvPr/>
        </p:nvSpPr>
        <p:spPr>
          <a:xfrm>
            <a:off x="5233475" y="326282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48" name="Google Shape;1048;p51"/>
          <p:cNvGrpSpPr/>
          <p:nvPr/>
        </p:nvGrpSpPr>
        <p:grpSpPr>
          <a:xfrm>
            <a:off x="5445607" y="1752582"/>
            <a:ext cx="368157" cy="367290"/>
            <a:chOff x="-62154300" y="3743950"/>
            <a:chExt cx="318200" cy="317450"/>
          </a:xfrm>
        </p:grpSpPr>
        <p:sp>
          <p:nvSpPr>
            <p:cNvPr id="1049" name="Google Shape;1049;p51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1"/>
          <p:cNvGrpSpPr/>
          <p:nvPr/>
        </p:nvGrpSpPr>
        <p:grpSpPr>
          <a:xfrm>
            <a:off x="5445593" y="3522749"/>
            <a:ext cx="368186" cy="366364"/>
            <a:chOff x="-62151950" y="4111775"/>
            <a:chExt cx="318225" cy="316650"/>
          </a:xfrm>
        </p:grpSpPr>
        <p:sp>
          <p:nvSpPr>
            <p:cNvPr id="1052" name="Google Shape;1052;p5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51"/>
          <p:cNvGrpSpPr/>
          <p:nvPr/>
        </p:nvGrpSpPr>
        <p:grpSpPr>
          <a:xfrm>
            <a:off x="3337968" y="3522749"/>
            <a:ext cx="369112" cy="364657"/>
            <a:chOff x="-59869425" y="4102225"/>
            <a:chExt cx="319025" cy="315175"/>
          </a:xfrm>
        </p:grpSpPr>
        <p:sp>
          <p:nvSpPr>
            <p:cNvPr id="1057" name="Google Shape;1057;p51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847;p78">
            <a:extLst>
              <a:ext uri="{FF2B5EF4-FFF2-40B4-BE49-F238E27FC236}">
                <a16:creationId xmlns:a16="http://schemas.microsoft.com/office/drawing/2014/main" id="{FA3C6172-2773-439E-9FAF-E23E005D5DDA}"/>
              </a:ext>
            </a:extLst>
          </p:cNvPr>
          <p:cNvGrpSpPr/>
          <p:nvPr/>
        </p:nvGrpSpPr>
        <p:grpSpPr>
          <a:xfrm>
            <a:off x="3327960" y="1749647"/>
            <a:ext cx="366364" cy="365207"/>
            <a:chOff x="-60987850" y="4100950"/>
            <a:chExt cx="316650" cy="315650"/>
          </a:xfrm>
          <a:solidFill>
            <a:schemeClr val="accent1"/>
          </a:solidFill>
        </p:grpSpPr>
        <p:sp>
          <p:nvSpPr>
            <p:cNvPr id="41" name="Google Shape;6848;p78">
              <a:extLst>
                <a:ext uri="{FF2B5EF4-FFF2-40B4-BE49-F238E27FC236}">
                  <a16:creationId xmlns:a16="http://schemas.microsoft.com/office/drawing/2014/main" id="{60422251-7B7B-48F0-A687-54B4160117F5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9;p78">
              <a:extLst>
                <a:ext uri="{FF2B5EF4-FFF2-40B4-BE49-F238E27FC236}">
                  <a16:creationId xmlns:a16="http://schemas.microsoft.com/office/drawing/2014/main" id="{79C9B787-D644-48FE-AEBE-7D9AC25E3DCD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0;p78">
              <a:extLst>
                <a:ext uri="{FF2B5EF4-FFF2-40B4-BE49-F238E27FC236}">
                  <a16:creationId xmlns:a16="http://schemas.microsoft.com/office/drawing/2014/main" id="{384B2B15-F388-46F7-AEC2-0457BCD8107B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51;p78">
              <a:extLst>
                <a:ext uri="{FF2B5EF4-FFF2-40B4-BE49-F238E27FC236}">
                  <a16:creationId xmlns:a16="http://schemas.microsoft.com/office/drawing/2014/main" id="{4406CFA2-25F7-41CA-8972-90B224EB2B71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52;p78">
              <a:extLst>
                <a:ext uri="{FF2B5EF4-FFF2-40B4-BE49-F238E27FC236}">
                  <a16:creationId xmlns:a16="http://schemas.microsoft.com/office/drawing/2014/main" id="{DDA8FB21-F842-4F28-B9F2-E768EF3D300C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71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3"/>
          <p:cNvSpPr txBox="1">
            <a:spLocks noGrp="1"/>
          </p:cNvSpPr>
          <p:nvPr>
            <p:ph type="title"/>
          </p:nvPr>
        </p:nvSpPr>
        <p:spPr>
          <a:xfrm>
            <a:off x="713225" y="1410925"/>
            <a:ext cx="7717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$ 385.14 B</a:t>
            </a:r>
            <a:endParaRPr dirty="0"/>
          </a:p>
        </p:txBody>
      </p:sp>
      <p:sp>
        <p:nvSpPr>
          <p:cNvPr id="1086" name="Google Shape;1086;p53"/>
          <p:cNvSpPr/>
          <p:nvPr/>
        </p:nvSpPr>
        <p:spPr>
          <a:xfrm>
            <a:off x="7923418" y="3294511"/>
            <a:ext cx="686681" cy="332147"/>
          </a:xfrm>
          <a:custGeom>
            <a:avLst/>
            <a:gdLst/>
            <a:ahLst/>
            <a:cxnLst/>
            <a:rect l="l" t="t" r="r" b="b"/>
            <a:pathLst>
              <a:path w="1656" h="801" extrusionOk="0">
                <a:moveTo>
                  <a:pt x="1" y="801"/>
                </a:moveTo>
                <a:lnTo>
                  <a:pt x="1" y="801"/>
                </a:lnTo>
                <a:lnTo>
                  <a:pt x="16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3"/>
          <p:cNvSpPr txBox="1">
            <a:spLocks noGrp="1"/>
          </p:cNvSpPr>
          <p:nvPr>
            <p:ph type="subTitle" idx="1"/>
          </p:nvPr>
        </p:nvSpPr>
        <p:spPr>
          <a:xfrm>
            <a:off x="1426025" y="3294511"/>
            <a:ext cx="6292200" cy="779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By 2033, the valuation of </a:t>
            </a:r>
            <a:r>
              <a:rPr lang="en-US" b="1" dirty="0"/>
              <a:t>India Housing Finance Market </a:t>
            </a:r>
            <a:r>
              <a:rPr lang="en-US" dirty="0"/>
              <a:t>is anticipated to reach $ 2,669.39 Billion. </a:t>
            </a: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68338557-5C3E-4767-9E8E-566404916087}"/>
              </a:ext>
            </a:extLst>
          </p:cNvPr>
          <p:cNvSpPr txBox="1"/>
          <p:nvPr/>
        </p:nvSpPr>
        <p:spPr>
          <a:xfrm>
            <a:off x="3869391" y="3879186"/>
            <a:ext cx="1405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@ customermarketinsights</a:t>
            </a:r>
            <a:endParaRPr lang="en-IN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Investments - 2023</a:t>
            </a:r>
            <a:endParaRPr dirty="0"/>
          </a:p>
        </p:txBody>
      </p:sp>
      <p:sp>
        <p:nvSpPr>
          <p:cNvPr id="1012" name="Google Shape;1012;p50"/>
          <p:cNvSpPr txBox="1"/>
          <p:nvPr/>
        </p:nvSpPr>
        <p:spPr>
          <a:xfrm>
            <a:off x="6042150" y="1540300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3" name="Google Shape;1013;p50"/>
          <p:cNvSpPr txBox="1"/>
          <p:nvPr/>
        </p:nvSpPr>
        <p:spPr>
          <a:xfrm>
            <a:off x="6042150" y="251175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Medium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4" name="Google Shape;1014;p50"/>
          <p:cNvSpPr txBox="1"/>
          <p:nvPr/>
        </p:nvSpPr>
        <p:spPr>
          <a:xfrm>
            <a:off x="6042150" y="3483200"/>
            <a:ext cx="1619700" cy="3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5" name="Google Shape;1015;p50"/>
          <p:cNvSpPr txBox="1"/>
          <p:nvPr/>
        </p:nvSpPr>
        <p:spPr>
          <a:xfrm>
            <a:off x="6042150" y="189700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Avg. Fixed Deposit Investment is </a:t>
            </a:r>
            <a:r>
              <a:rPr lang="en" b="1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2.7 – 3.4 Lakhs</a:t>
            </a:r>
            <a:endParaRPr b="1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16" name="Google Shape;1016;p50"/>
          <p:cNvSpPr txBox="1"/>
          <p:nvPr/>
        </p:nvSpPr>
        <p:spPr>
          <a:xfrm>
            <a:off x="6042150" y="286845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Avg. Fixed Deposit Investment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3.4 – 5.08 Lakhs</a:t>
            </a:r>
          </a:p>
        </p:txBody>
      </p:sp>
      <p:sp>
        <p:nvSpPr>
          <p:cNvPr id="1017" name="Google Shape;1017;p50"/>
          <p:cNvSpPr txBox="1"/>
          <p:nvPr/>
        </p:nvSpPr>
        <p:spPr>
          <a:xfrm>
            <a:off x="6042150" y="383990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Avg. Fixed Deposit Investment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5.08 – 7.32 Lakhs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7" name="Chart 66">
                <a:extLst>
                  <a:ext uri="{FF2B5EF4-FFF2-40B4-BE49-F238E27FC236}">
                    <a16:creationId xmlns:a16="http://schemas.microsoft.com/office/drawing/2014/main" id="{CDC23149-CBE7-47D2-BB65-3CCF373B61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4961123"/>
                  </p:ext>
                </p:extLst>
              </p:nvPr>
            </p:nvGraphicFramePr>
            <p:xfrm>
              <a:off x="1107951" y="1017725"/>
              <a:ext cx="3987799" cy="37558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7" name="Chart 66">
                <a:extLst>
                  <a:ext uri="{FF2B5EF4-FFF2-40B4-BE49-F238E27FC236}">
                    <a16:creationId xmlns:a16="http://schemas.microsoft.com/office/drawing/2014/main" id="{CDC23149-CBE7-47D2-BB65-3CCF373B61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951" y="1017725"/>
                <a:ext cx="3987799" cy="37558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 Rates</a:t>
            </a:r>
            <a:endParaRPr dirty="0"/>
          </a:p>
        </p:txBody>
      </p:sp>
      <p:sp>
        <p:nvSpPr>
          <p:cNvPr id="1072" name="Google Shape;1072;p52"/>
          <p:cNvSpPr txBox="1"/>
          <p:nvPr/>
        </p:nvSpPr>
        <p:spPr>
          <a:xfrm>
            <a:off x="6042150" y="154030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Highest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6042150" y="251175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Lowest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4" name="Google Shape;1074;p52"/>
          <p:cNvSpPr txBox="1"/>
          <p:nvPr/>
        </p:nvSpPr>
        <p:spPr>
          <a:xfrm>
            <a:off x="6042150" y="348320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Current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4799825" y="1540288"/>
            <a:ext cx="985800" cy="356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6.5%</a:t>
            </a:r>
            <a:endParaRPr sz="16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4799825" y="2511738"/>
            <a:ext cx="985800" cy="356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4.0%</a:t>
            </a:r>
            <a:endParaRPr sz="16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7" name="Google Shape;1077;p52"/>
          <p:cNvSpPr/>
          <p:nvPr/>
        </p:nvSpPr>
        <p:spPr>
          <a:xfrm>
            <a:off x="4799825" y="3483188"/>
            <a:ext cx="985800" cy="3567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6.5%</a:t>
            </a:r>
            <a:endParaRPr sz="16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042150" y="189700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6.5% is the Highest Interest Rate in past 5 years.</a:t>
            </a:r>
            <a:endParaRPr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6042150" y="286845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4.0% is the Lowest Interest Rate in past 5 years.</a:t>
            </a:r>
            <a:endParaRPr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80" name="Google Shape;1080;p52"/>
          <p:cNvSpPr txBox="1"/>
          <p:nvPr/>
        </p:nvSpPr>
        <p:spPr>
          <a:xfrm>
            <a:off x="6042150" y="383990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6.5% is the Current Interest Rate in 2025.</a:t>
            </a:r>
            <a:endParaRPr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4DC893C2-0808-4050-B717-C1DE85269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39945"/>
              </p:ext>
            </p:extLst>
          </p:nvPr>
        </p:nvGraphicFramePr>
        <p:xfrm>
          <a:off x="540150" y="1370345"/>
          <a:ext cx="4233769" cy="2727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35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DE64B750-6D8C-4A19-90CA-895B23A11374}"/>
              </a:ext>
            </a:extLst>
          </p:cNvPr>
          <p:cNvSpPr/>
          <p:nvPr/>
        </p:nvSpPr>
        <p:spPr>
          <a:xfrm>
            <a:off x="6958495" y="1732272"/>
            <a:ext cx="726141" cy="692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3C9147-1D85-4A46-93E1-4D3E4F17F6BA}"/>
              </a:ext>
            </a:extLst>
          </p:cNvPr>
          <p:cNvSpPr/>
          <p:nvPr/>
        </p:nvSpPr>
        <p:spPr>
          <a:xfrm>
            <a:off x="4286741" y="1751830"/>
            <a:ext cx="726141" cy="692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99CE45-F0A2-435A-918F-A4C126B6C631}"/>
              </a:ext>
            </a:extLst>
          </p:cNvPr>
          <p:cNvSpPr/>
          <p:nvPr/>
        </p:nvSpPr>
        <p:spPr>
          <a:xfrm>
            <a:off x="1486259" y="1751830"/>
            <a:ext cx="726141" cy="692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193EB6-E7CC-45F0-A6B4-F083BFD4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25" y="2664010"/>
            <a:ext cx="1925749" cy="356700"/>
          </a:xfrm>
        </p:spPr>
        <p:txBody>
          <a:bodyPr>
            <a:noAutofit/>
          </a:bodyPr>
          <a:lstStyle/>
          <a:p>
            <a:r>
              <a:rPr lang="en-IN" sz="1600" dirty="0"/>
              <a:t>Mathematical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CA5916-AEFF-4669-86B6-ADD4F2A41C0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490950" y="2664010"/>
            <a:ext cx="1619700" cy="356700"/>
          </a:xfrm>
        </p:spPr>
        <p:txBody>
          <a:bodyPr/>
          <a:lstStyle/>
          <a:p>
            <a:r>
              <a:rPr lang="en-US" sz="1600" dirty="0"/>
              <a:t>ML</a:t>
            </a:r>
            <a:endParaRPr lang="en-IN" sz="1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79BB50-0DB9-4CE6-8C02-1618A563C61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39962" y="2664010"/>
            <a:ext cx="1619700" cy="356700"/>
          </a:xfrm>
        </p:spPr>
        <p:txBody>
          <a:bodyPr/>
          <a:lstStyle/>
          <a:p>
            <a:r>
              <a:rPr lang="en-US" sz="1600" dirty="0"/>
              <a:t>Gen AI</a:t>
            </a:r>
            <a:endParaRPr lang="en-IN" sz="1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B0B992-B958-426F-A6C5-0309F810EF9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32500" y="3166235"/>
            <a:ext cx="2226600" cy="577800"/>
          </a:xfrm>
          <a:ln>
            <a:noFill/>
          </a:ln>
        </p:spPr>
        <p:txBody>
          <a:bodyPr/>
          <a:lstStyle/>
          <a:p>
            <a:r>
              <a:rPr lang="en-IN" dirty="0"/>
              <a:t>Rule-Based Framework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6F7BF06-76EC-49BA-A4DC-E9F8B6F2C80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36512" y="3166234"/>
            <a:ext cx="2226600" cy="752308"/>
          </a:xfrm>
        </p:spPr>
        <p:txBody>
          <a:bodyPr/>
          <a:lstStyle/>
          <a:p>
            <a:r>
              <a:rPr lang="en-IN" dirty="0"/>
              <a:t>Completely AI-Driven</a:t>
            </a:r>
          </a:p>
          <a:p>
            <a:r>
              <a:rPr lang="en-IN" dirty="0"/>
              <a:t>Solution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4254557-154E-44EF-8F59-B2C80A198C1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742" y="3178161"/>
            <a:ext cx="2226600" cy="728453"/>
          </a:xfrm>
        </p:spPr>
        <p:txBody>
          <a:bodyPr/>
          <a:lstStyle/>
          <a:p>
            <a:r>
              <a:rPr lang="en-IN" dirty="0"/>
              <a:t>Supervised Learning</a:t>
            </a:r>
          </a:p>
          <a:p>
            <a:r>
              <a:rPr lang="en-IN" dirty="0"/>
              <a:t>Model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414A5F-ED1A-459D-9CD6-60EBB0CF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  <a:endParaRPr lang="en-IN" dirty="0"/>
          </a:p>
        </p:txBody>
      </p:sp>
      <p:sp>
        <p:nvSpPr>
          <p:cNvPr id="18" name="Google Shape;6519;p77">
            <a:extLst>
              <a:ext uri="{FF2B5EF4-FFF2-40B4-BE49-F238E27FC236}">
                <a16:creationId xmlns:a16="http://schemas.microsoft.com/office/drawing/2014/main" id="{094A623B-EE00-4609-847A-14921F647B96}"/>
              </a:ext>
            </a:extLst>
          </p:cNvPr>
          <p:cNvSpPr/>
          <p:nvPr/>
        </p:nvSpPr>
        <p:spPr>
          <a:xfrm>
            <a:off x="1668599" y="1893884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7982;p80">
            <a:extLst>
              <a:ext uri="{FF2B5EF4-FFF2-40B4-BE49-F238E27FC236}">
                <a16:creationId xmlns:a16="http://schemas.microsoft.com/office/drawing/2014/main" id="{9445ADBE-380F-4D58-BDDA-E5A0A692CA39}"/>
              </a:ext>
            </a:extLst>
          </p:cNvPr>
          <p:cNvGrpSpPr/>
          <p:nvPr/>
        </p:nvGrpSpPr>
        <p:grpSpPr>
          <a:xfrm>
            <a:off x="7177024" y="1893884"/>
            <a:ext cx="298377" cy="354519"/>
            <a:chOff x="-48233050" y="3569725"/>
            <a:chExt cx="252050" cy="299475"/>
          </a:xfrm>
          <a:solidFill>
            <a:schemeClr val="accent1"/>
          </a:solidFill>
        </p:grpSpPr>
        <p:sp>
          <p:nvSpPr>
            <p:cNvPr id="20" name="Google Shape;7983;p80">
              <a:extLst>
                <a:ext uri="{FF2B5EF4-FFF2-40B4-BE49-F238E27FC236}">
                  <a16:creationId xmlns:a16="http://schemas.microsoft.com/office/drawing/2014/main" id="{D6DDB547-77B9-4587-AB60-396BAD16F8E1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84;p80">
              <a:extLst>
                <a:ext uri="{FF2B5EF4-FFF2-40B4-BE49-F238E27FC236}">
                  <a16:creationId xmlns:a16="http://schemas.microsoft.com/office/drawing/2014/main" id="{6D09B08E-1D4E-4209-95E6-3C6B489224A4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85;p80">
              <a:extLst>
                <a:ext uri="{FF2B5EF4-FFF2-40B4-BE49-F238E27FC236}">
                  <a16:creationId xmlns:a16="http://schemas.microsoft.com/office/drawing/2014/main" id="{7ADEF4FF-2F47-479B-976A-B46A729FBE91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8003;p80">
            <a:extLst>
              <a:ext uri="{FF2B5EF4-FFF2-40B4-BE49-F238E27FC236}">
                <a16:creationId xmlns:a16="http://schemas.microsoft.com/office/drawing/2014/main" id="{CD21B676-453C-408C-B33F-B8D371F7F60E}"/>
              </a:ext>
            </a:extLst>
          </p:cNvPr>
          <p:cNvGrpSpPr/>
          <p:nvPr/>
        </p:nvGrpSpPr>
        <p:grpSpPr>
          <a:xfrm>
            <a:off x="4469845" y="1916052"/>
            <a:ext cx="379497" cy="358070"/>
            <a:chOff x="-46422300" y="3936925"/>
            <a:chExt cx="320575" cy="302475"/>
          </a:xfrm>
          <a:solidFill>
            <a:schemeClr val="accent1"/>
          </a:solidFill>
        </p:grpSpPr>
        <p:sp>
          <p:nvSpPr>
            <p:cNvPr id="24" name="Google Shape;8004;p80">
              <a:extLst>
                <a:ext uri="{FF2B5EF4-FFF2-40B4-BE49-F238E27FC236}">
                  <a16:creationId xmlns:a16="http://schemas.microsoft.com/office/drawing/2014/main" id="{61E41513-C0BD-4B83-8FA9-77DAAB46E3C8}"/>
                </a:ext>
              </a:extLst>
            </p:cNvPr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05;p80">
              <a:extLst>
                <a:ext uri="{FF2B5EF4-FFF2-40B4-BE49-F238E27FC236}">
                  <a16:creationId xmlns:a16="http://schemas.microsoft.com/office/drawing/2014/main" id="{977D51B0-1D6A-42CA-9B64-22D9856D3321}"/>
                </a:ext>
              </a:extLst>
            </p:cNvPr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509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65"/>
          <p:cNvSpPr txBox="1">
            <a:spLocks noGrp="1"/>
          </p:cNvSpPr>
          <p:nvPr>
            <p:ph type="body" idx="1"/>
          </p:nvPr>
        </p:nvSpPr>
        <p:spPr>
          <a:xfrm>
            <a:off x="667953" y="1120651"/>
            <a:ext cx="7808094" cy="1138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/>
            <a:r>
              <a:rPr lang="en-US" dirty="0"/>
              <a:t>This method involves a structured, rule-based framework where predefined adjustments are applied to the base interest rate based on specific credit-related parameters.</a:t>
            </a:r>
          </a:p>
          <a:p>
            <a:pPr marL="285750" indent="-285750"/>
            <a:r>
              <a:rPr lang="en-US" dirty="0"/>
              <a:t>The decision rules are structured with the assistance of Generative AI, while the final rate modifications are manually determined.</a:t>
            </a:r>
            <a:endParaRPr dirty="0"/>
          </a:p>
        </p:txBody>
      </p:sp>
      <p:sp>
        <p:nvSpPr>
          <p:cNvPr id="1441" name="Google Shape;1441;p65"/>
          <p:cNvSpPr txBox="1">
            <a:spLocks noGrp="1"/>
          </p:cNvSpPr>
          <p:nvPr>
            <p:ph type="title"/>
          </p:nvPr>
        </p:nvSpPr>
        <p:spPr>
          <a:xfrm>
            <a:off x="721644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Approach</a:t>
            </a:r>
            <a:endParaRPr dirty="0"/>
          </a:p>
        </p:txBody>
      </p:sp>
      <p:sp>
        <p:nvSpPr>
          <p:cNvPr id="7" name="Google Shape;1440;p65">
            <a:extLst>
              <a:ext uri="{FF2B5EF4-FFF2-40B4-BE49-F238E27FC236}">
                <a16:creationId xmlns:a16="http://schemas.microsoft.com/office/drawing/2014/main" id="{FB5ABA6A-E1CD-4F56-B521-A07B00D6D27D}"/>
              </a:ext>
            </a:extLst>
          </p:cNvPr>
          <p:cNvSpPr txBox="1">
            <a:spLocks/>
          </p:cNvSpPr>
          <p:nvPr/>
        </p:nvSpPr>
        <p:spPr>
          <a:xfrm>
            <a:off x="667953" y="2156075"/>
            <a:ext cx="7808094" cy="263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>
              <a:lnSpc>
                <a:spcPct val="200000"/>
              </a:lnSpc>
              <a:buFont typeface="Darker Grotesque Medium"/>
              <a:buNone/>
            </a:pPr>
            <a:r>
              <a:rPr lang="en-US" sz="2000" b="1"/>
              <a:t>Pros</a:t>
            </a:r>
          </a:p>
          <a:p>
            <a:pPr marL="285750" indent="-285750"/>
            <a:r>
              <a:rPr lang="en-US"/>
              <a:t>Simple, structured, and easy to interpret.</a:t>
            </a:r>
          </a:p>
          <a:p>
            <a:pPr marL="285750" indent="-285750"/>
            <a:r>
              <a:rPr lang="en-US"/>
              <a:t>Transparent decision-making process.</a:t>
            </a:r>
          </a:p>
          <a:p>
            <a:pPr marL="285750" indent="-285750"/>
            <a:r>
              <a:rPr lang="en-US"/>
              <a:t>Does not require large datasets for training.</a:t>
            </a:r>
          </a:p>
          <a:p>
            <a:pPr marL="285750" indent="-285750"/>
            <a:r>
              <a:rPr lang="en-US"/>
              <a:t>Predictable and consistent results</a:t>
            </a:r>
          </a:p>
          <a:p>
            <a:pPr marL="0" indent="0">
              <a:lnSpc>
                <a:spcPct val="200000"/>
              </a:lnSpc>
              <a:buFont typeface="Darker Grotesque Medium"/>
              <a:buNone/>
            </a:pPr>
            <a:r>
              <a:rPr lang="en-US" sz="2000" b="1"/>
              <a:t>Cons</a:t>
            </a:r>
          </a:p>
          <a:p>
            <a:pPr marL="285750" indent="-285750"/>
            <a:r>
              <a:rPr lang="en-US"/>
              <a:t>Manual intervention needed for updating rate adjustments.</a:t>
            </a:r>
          </a:p>
          <a:p>
            <a:pPr marL="285750" indent="-285750"/>
            <a:r>
              <a:rPr lang="en-US"/>
              <a:t>Limited ability to capture complex, nonlinear patterns in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65"/>
          <p:cNvSpPr txBox="1">
            <a:spLocks noGrp="1"/>
          </p:cNvSpPr>
          <p:nvPr>
            <p:ph type="body" idx="1"/>
          </p:nvPr>
        </p:nvSpPr>
        <p:spPr>
          <a:xfrm>
            <a:off x="676497" y="1165538"/>
            <a:ext cx="7808094" cy="1145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/>
            <a:r>
              <a:rPr lang="en-US" dirty="0"/>
              <a:t>In this model, a foundational interest rate and key influencing parameters are embedded into an AI prompt. </a:t>
            </a:r>
          </a:p>
          <a:p>
            <a:pPr marL="285750" indent="-285750"/>
            <a:r>
              <a:rPr lang="en-US" dirty="0"/>
              <a:t>The AI then analyzes these inputs and generates an optimal interest rate dynamically, eliminating the need for manual adjustments.</a:t>
            </a:r>
          </a:p>
        </p:txBody>
      </p:sp>
      <p:sp>
        <p:nvSpPr>
          <p:cNvPr id="1441" name="Google Shape;1441;p65"/>
          <p:cNvSpPr txBox="1">
            <a:spLocks noGrp="1"/>
          </p:cNvSpPr>
          <p:nvPr>
            <p:ph type="title"/>
          </p:nvPr>
        </p:nvSpPr>
        <p:spPr>
          <a:xfrm>
            <a:off x="721644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 - AI Approach</a:t>
            </a:r>
            <a:endParaRPr dirty="0"/>
          </a:p>
        </p:txBody>
      </p:sp>
      <p:sp>
        <p:nvSpPr>
          <p:cNvPr id="4" name="Google Shape;1440;p65">
            <a:extLst>
              <a:ext uri="{FF2B5EF4-FFF2-40B4-BE49-F238E27FC236}">
                <a16:creationId xmlns:a16="http://schemas.microsoft.com/office/drawing/2014/main" id="{49C94951-AC26-4C36-A00D-7E51BCB722E0}"/>
              </a:ext>
            </a:extLst>
          </p:cNvPr>
          <p:cNvSpPr txBox="1">
            <a:spLocks/>
          </p:cNvSpPr>
          <p:nvPr/>
        </p:nvSpPr>
        <p:spPr>
          <a:xfrm>
            <a:off x="676497" y="2310716"/>
            <a:ext cx="7808094" cy="233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>
              <a:lnSpc>
                <a:spcPct val="200000"/>
              </a:lnSpc>
              <a:buFont typeface="Darker Grotesque Medium"/>
              <a:buNone/>
            </a:pPr>
            <a:r>
              <a:rPr lang="en-US" sz="2000" b="1" dirty="0"/>
              <a:t>Pros</a:t>
            </a:r>
          </a:p>
          <a:p>
            <a:pPr marL="285750" indent="-285750"/>
            <a:r>
              <a:rPr lang="en-US" dirty="0"/>
              <a:t>Dynamic rate generation based on real-time input conditions.</a:t>
            </a:r>
          </a:p>
          <a:p>
            <a:pPr marL="285750" indent="-285750"/>
            <a:r>
              <a:rPr lang="en-US" dirty="0"/>
              <a:t>Reduces manual intervention in decision-making.</a:t>
            </a:r>
          </a:p>
          <a:p>
            <a:pPr marL="285750" indent="-285750"/>
            <a:r>
              <a:rPr lang="en-US" dirty="0"/>
              <a:t>Can incorporate complex financial scenarios and reasoning.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/>
              <a:t>Cons</a:t>
            </a:r>
          </a:p>
          <a:p>
            <a:pPr marL="285750" indent="-285750"/>
            <a:r>
              <a:rPr lang="en-US" dirty="0"/>
              <a:t>Results may lack consistency across multiple queries.</a:t>
            </a:r>
          </a:p>
          <a:p>
            <a:pPr marL="285750" indent="-285750"/>
            <a:r>
              <a:rPr lang="en-US" dirty="0"/>
              <a:t>May not always align with regulatory compliance.</a:t>
            </a:r>
          </a:p>
        </p:txBody>
      </p:sp>
    </p:spTree>
    <p:extLst>
      <p:ext uri="{BB962C8B-B14F-4D97-AF65-F5344CB8AC3E}">
        <p14:creationId xmlns:p14="http://schemas.microsoft.com/office/powerpoint/2010/main" val="23308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65"/>
          <p:cNvSpPr txBox="1">
            <a:spLocks noGrp="1"/>
          </p:cNvSpPr>
          <p:nvPr>
            <p:ph type="body" idx="1"/>
          </p:nvPr>
        </p:nvSpPr>
        <p:spPr>
          <a:xfrm>
            <a:off x="667953" y="1174440"/>
            <a:ext cx="7808094" cy="1125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/>
            <a:r>
              <a:rPr lang="en-US" dirty="0"/>
              <a:t>A supervised learning model is trained using historical financial data, incorporating multiple parameters such as credit score, income, loan-to-value ratio, and past repayment behavior. </a:t>
            </a:r>
          </a:p>
          <a:p>
            <a:pPr marL="285750" indent="-285750"/>
            <a:r>
              <a:rPr lang="en-US" dirty="0"/>
              <a:t>The trained model predicts the final interest rate based on data-driven patterns, enabling an adaptive and automated decision-making process.</a:t>
            </a:r>
          </a:p>
        </p:txBody>
      </p:sp>
      <p:sp>
        <p:nvSpPr>
          <p:cNvPr id="1441" name="Google Shape;1441;p65"/>
          <p:cNvSpPr txBox="1">
            <a:spLocks noGrp="1"/>
          </p:cNvSpPr>
          <p:nvPr>
            <p:ph type="title"/>
          </p:nvPr>
        </p:nvSpPr>
        <p:spPr>
          <a:xfrm>
            <a:off x="721644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Approach</a:t>
            </a:r>
            <a:endParaRPr dirty="0"/>
          </a:p>
        </p:txBody>
      </p:sp>
      <p:sp>
        <p:nvSpPr>
          <p:cNvPr id="4" name="Google Shape;1440;p65">
            <a:extLst>
              <a:ext uri="{FF2B5EF4-FFF2-40B4-BE49-F238E27FC236}">
                <a16:creationId xmlns:a16="http://schemas.microsoft.com/office/drawing/2014/main" id="{C1F0F699-C98C-4CF4-82B4-48DA15210D55}"/>
              </a:ext>
            </a:extLst>
          </p:cNvPr>
          <p:cNvSpPr txBox="1">
            <a:spLocks/>
          </p:cNvSpPr>
          <p:nvPr/>
        </p:nvSpPr>
        <p:spPr>
          <a:xfrm>
            <a:off x="676497" y="2310716"/>
            <a:ext cx="7808094" cy="238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>
              <a:lnSpc>
                <a:spcPct val="200000"/>
              </a:lnSpc>
              <a:buFont typeface="Darker Grotesque Medium"/>
              <a:buNone/>
            </a:pPr>
            <a:r>
              <a:rPr lang="en-US" sz="2000" b="1" dirty="0"/>
              <a:t>Pros</a:t>
            </a:r>
          </a:p>
          <a:p>
            <a:pPr marL="285750" indent="-285750"/>
            <a:r>
              <a:rPr lang="en-US" dirty="0"/>
              <a:t>Data-driven and continuously improves with new financial data.</a:t>
            </a:r>
          </a:p>
          <a:p>
            <a:pPr marL="285750" indent="-285750"/>
            <a:r>
              <a:rPr lang="en-US" dirty="0"/>
              <a:t>Captures intricate patterns and trends in financial behavior.</a:t>
            </a:r>
          </a:p>
          <a:p>
            <a:pPr marL="285750" indent="-285750"/>
            <a:r>
              <a:rPr lang="en-US" dirty="0"/>
              <a:t>Minimizes manual decision-making and enhances automation.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/>
              <a:t>Cons</a:t>
            </a:r>
          </a:p>
          <a:p>
            <a:pPr marL="285750" indent="-285750"/>
            <a:r>
              <a:rPr lang="en-US" dirty="0"/>
              <a:t>Requires a large and high-quality dataset for training.</a:t>
            </a:r>
          </a:p>
          <a:p>
            <a:pPr marL="285750" indent="-285750"/>
            <a:r>
              <a:rPr lang="en-US" dirty="0"/>
              <a:t>Needs continuous monitoring and retraining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1585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"/>
          <p:cNvSpPr txBox="1">
            <a:spLocks noGrp="1"/>
          </p:cNvSpPr>
          <p:nvPr>
            <p:ph type="subTitle" idx="4"/>
          </p:nvPr>
        </p:nvSpPr>
        <p:spPr>
          <a:xfrm>
            <a:off x="713225" y="3623936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sp>
        <p:nvSpPr>
          <p:cNvPr id="1232" name="Google Shape;1232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233" name="Google Shape;1233;p60"/>
          <p:cNvSpPr txBox="1">
            <a:spLocks noGrp="1"/>
          </p:cNvSpPr>
          <p:nvPr>
            <p:ph type="subTitle" idx="1"/>
          </p:nvPr>
        </p:nvSpPr>
        <p:spPr>
          <a:xfrm>
            <a:off x="713225" y="3121711"/>
            <a:ext cx="2226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1234" name="Google Shape;1234;p60"/>
          <p:cNvSpPr txBox="1">
            <a:spLocks noGrp="1"/>
          </p:cNvSpPr>
          <p:nvPr>
            <p:ph type="subTitle" idx="3"/>
          </p:nvPr>
        </p:nvSpPr>
        <p:spPr>
          <a:xfrm>
            <a:off x="3461818" y="3121711"/>
            <a:ext cx="2226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 Bones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subTitle" idx="6"/>
          </p:nvPr>
        </p:nvSpPr>
        <p:spPr>
          <a:xfrm>
            <a:off x="6187500" y="3623936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sp>
        <p:nvSpPr>
          <p:cNvPr id="1236" name="Google Shape;1236;p60"/>
          <p:cNvSpPr txBox="1">
            <a:spLocks noGrp="1"/>
          </p:cNvSpPr>
          <p:nvPr>
            <p:ph type="subTitle" idx="2"/>
          </p:nvPr>
        </p:nvSpPr>
        <p:spPr>
          <a:xfrm>
            <a:off x="6187500" y="3121711"/>
            <a:ext cx="2226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Timmy Jimmy</a:t>
            </a:r>
            <a:endParaRPr/>
          </a:p>
        </p:txBody>
      </p:sp>
      <p:sp>
        <p:nvSpPr>
          <p:cNvPr id="1237" name="Google Shape;1237;p60"/>
          <p:cNvSpPr txBox="1">
            <a:spLocks noGrp="1"/>
          </p:cNvSpPr>
          <p:nvPr>
            <p:ph type="subTitle" idx="5"/>
          </p:nvPr>
        </p:nvSpPr>
        <p:spPr>
          <a:xfrm>
            <a:off x="3461818" y="3623936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pic>
        <p:nvPicPr>
          <p:cNvPr id="1238" name="Google Shape;1238;p60"/>
          <p:cNvPicPr preferRelativeResize="0"/>
          <p:nvPr/>
        </p:nvPicPr>
        <p:blipFill rotWithShape="1">
          <a:blip r:embed="rId3">
            <a:alphaModFix/>
          </a:blip>
          <a:srcRect b="32157"/>
          <a:stretch/>
        </p:blipFill>
        <p:spPr>
          <a:xfrm>
            <a:off x="6595800" y="1450541"/>
            <a:ext cx="1410000" cy="1432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39" name="Google Shape;1239;p60"/>
          <p:cNvPicPr preferRelativeResize="0"/>
          <p:nvPr/>
        </p:nvPicPr>
        <p:blipFill rotWithShape="1">
          <a:blip r:embed="rId4">
            <a:alphaModFix/>
          </a:blip>
          <a:srcRect b="32157"/>
          <a:stretch/>
        </p:blipFill>
        <p:spPr>
          <a:xfrm>
            <a:off x="3870123" y="1450541"/>
            <a:ext cx="1410000" cy="1432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0" name="Google Shape;1240;p60"/>
          <p:cNvPicPr preferRelativeResize="0"/>
          <p:nvPr/>
        </p:nvPicPr>
        <p:blipFill rotWithShape="1">
          <a:blip r:embed="rId5">
            <a:alphaModFix/>
          </a:blip>
          <a:srcRect b="32157"/>
          <a:stretch/>
        </p:blipFill>
        <p:spPr>
          <a:xfrm>
            <a:off x="1121521" y="1450541"/>
            <a:ext cx="1410000" cy="1432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DE64B750-6D8C-4A19-90CA-895B23A11374}"/>
              </a:ext>
            </a:extLst>
          </p:cNvPr>
          <p:cNvSpPr/>
          <p:nvPr/>
        </p:nvSpPr>
        <p:spPr>
          <a:xfrm>
            <a:off x="6958495" y="1308685"/>
            <a:ext cx="726141" cy="692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3C9147-1D85-4A46-93E1-4D3E4F17F6BA}"/>
              </a:ext>
            </a:extLst>
          </p:cNvPr>
          <p:cNvSpPr/>
          <p:nvPr/>
        </p:nvSpPr>
        <p:spPr>
          <a:xfrm>
            <a:off x="4222377" y="1328243"/>
            <a:ext cx="726141" cy="692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99CE45-F0A2-435A-918F-A4C126B6C631}"/>
              </a:ext>
            </a:extLst>
          </p:cNvPr>
          <p:cNvSpPr/>
          <p:nvPr/>
        </p:nvSpPr>
        <p:spPr>
          <a:xfrm>
            <a:off x="1486259" y="1328243"/>
            <a:ext cx="726141" cy="692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193EB6-E7CC-45F0-A6B4-F083BFD4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25" y="2240423"/>
            <a:ext cx="1925749" cy="356700"/>
          </a:xfrm>
        </p:spPr>
        <p:txBody>
          <a:bodyPr>
            <a:noAutofit/>
          </a:bodyPr>
          <a:lstStyle/>
          <a:p>
            <a:r>
              <a:rPr lang="en-IN" sz="1600" dirty="0"/>
              <a:t>Web App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CA5916-AEFF-4669-86B6-ADD4F2A41C0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490949" y="2240423"/>
            <a:ext cx="1770125" cy="356700"/>
          </a:xfrm>
        </p:spPr>
        <p:txBody>
          <a:bodyPr/>
          <a:lstStyle/>
          <a:p>
            <a:r>
              <a:rPr lang="en-US" sz="1600" dirty="0"/>
              <a:t>Mobile App</a:t>
            </a:r>
            <a:endParaRPr lang="en-IN" sz="1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79BB50-0DB9-4CE6-8C02-1618A563C61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686937" y="2240423"/>
            <a:ext cx="1925749" cy="356700"/>
          </a:xfrm>
        </p:spPr>
        <p:txBody>
          <a:bodyPr/>
          <a:lstStyle/>
          <a:p>
            <a:r>
              <a:rPr lang="en-US" sz="1600" dirty="0"/>
              <a:t>Desktop App</a:t>
            </a:r>
            <a:endParaRPr lang="en-IN" sz="1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B0B992-B958-426F-A6C5-0309F810EF9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1206" y="2742648"/>
            <a:ext cx="2226600" cy="1365428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Frontend</a:t>
            </a:r>
          </a:p>
          <a:p>
            <a:pPr marL="127000" indent="0"/>
            <a:r>
              <a:rPr lang="en-US" dirty="0"/>
              <a:t>React.js</a:t>
            </a:r>
          </a:p>
          <a:p>
            <a:pPr marL="127000" indent="0">
              <a:lnSpc>
                <a:spcPct val="150000"/>
              </a:lnSpc>
            </a:pPr>
            <a:r>
              <a:rPr lang="en-US" b="1" dirty="0"/>
              <a:t>Backend</a:t>
            </a:r>
          </a:p>
          <a:p>
            <a:pPr marL="127000" indent="0"/>
            <a:r>
              <a:rPr lang="en-US" dirty="0"/>
              <a:t>Spring Boot</a:t>
            </a:r>
          </a:p>
          <a:p>
            <a:pPr marL="127000" indent="0"/>
            <a:r>
              <a:rPr lang="en-US" dirty="0"/>
              <a:t>Fast API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414A5F-ED1A-459D-9CD6-60EBB0CF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sp>
        <p:nvSpPr>
          <p:cNvPr id="18" name="Google Shape;6519;p77">
            <a:extLst>
              <a:ext uri="{FF2B5EF4-FFF2-40B4-BE49-F238E27FC236}">
                <a16:creationId xmlns:a16="http://schemas.microsoft.com/office/drawing/2014/main" id="{094A623B-EE00-4609-847A-14921F647B96}"/>
              </a:ext>
            </a:extLst>
          </p:cNvPr>
          <p:cNvSpPr/>
          <p:nvPr/>
        </p:nvSpPr>
        <p:spPr>
          <a:xfrm>
            <a:off x="1668599" y="1470297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7982;p80">
            <a:extLst>
              <a:ext uri="{FF2B5EF4-FFF2-40B4-BE49-F238E27FC236}">
                <a16:creationId xmlns:a16="http://schemas.microsoft.com/office/drawing/2014/main" id="{9445ADBE-380F-4D58-BDDA-E5A0A692CA39}"/>
              </a:ext>
            </a:extLst>
          </p:cNvPr>
          <p:cNvGrpSpPr/>
          <p:nvPr/>
        </p:nvGrpSpPr>
        <p:grpSpPr>
          <a:xfrm>
            <a:off x="7177024" y="1470297"/>
            <a:ext cx="298377" cy="354519"/>
            <a:chOff x="-48233050" y="3569725"/>
            <a:chExt cx="252050" cy="299475"/>
          </a:xfrm>
          <a:solidFill>
            <a:schemeClr val="accent1"/>
          </a:solidFill>
        </p:grpSpPr>
        <p:sp>
          <p:nvSpPr>
            <p:cNvPr id="20" name="Google Shape;7983;p80">
              <a:extLst>
                <a:ext uri="{FF2B5EF4-FFF2-40B4-BE49-F238E27FC236}">
                  <a16:creationId xmlns:a16="http://schemas.microsoft.com/office/drawing/2014/main" id="{D6DDB547-77B9-4587-AB60-396BAD16F8E1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84;p80">
              <a:extLst>
                <a:ext uri="{FF2B5EF4-FFF2-40B4-BE49-F238E27FC236}">
                  <a16:creationId xmlns:a16="http://schemas.microsoft.com/office/drawing/2014/main" id="{6D09B08E-1D4E-4209-95E6-3C6B489224A4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85;p80">
              <a:extLst>
                <a:ext uri="{FF2B5EF4-FFF2-40B4-BE49-F238E27FC236}">
                  <a16:creationId xmlns:a16="http://schemas.microsoft.com/office/drawing/2014/main" id="{7ADEF4FF-2F47-479B-976A-B46A729FBE91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8003;p80">
            <a:extLst>
              <a:ext uri="{FF2B5EF4-FFF2-40B4-BE49-F238E27FC236}">
                <a16:creationId xmlns:a16="http://schemas.microsoft.com/office/drawing/2014/main" id="{CD21B676-453C-408C-B33F-B8D371F7F60E}"/>
              </a:ext>
            </a:extLst>
          </p:cNvPr>
          <p:cNvGrpSpPr/>
          <p:nvPr/>
        </p:nvGrpSpPr>
        <p:grpSpPr>
          <a:xfrm>
            <a:off x="4403511" y="1495470"/>
            <a:ext cx="379497" cy="358070"/>
            <a:chOff x="-46422300" y="3936925"/>
            <a:chExt cx="320575" cy="302475"/>
          </a:xfrm>
          <a:solidFill>
            <a:schemeClr val="accent1"/>
          </a:solidFill>
        </p:grpSpPr>
        <p:sp>
          <p:nvSpPr>
            <p:cNvPr id="24" name="Google Shape;8004;p80">
              <a:extLst>
                <a:ext uri="{FF2B5EF4-FFF2-40B4-BE49-F238E27FC236}">
                  <a16:creationId xmlns:a16="http://schemas.microsoft.com/office/drawing/2014/main" id="{61E41513-C0BD-4B83-8FA9-77DAAB46E3C8}"/>
                </a:ext>
              </a:extLst>
            </p:cNvPr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05;p80">
              <a:extLst>
                <a:ext uri="{FF2B5EF4-FFF2-40B4-BE49-F238E27FC236}">
                  <a16:creationId xmlns:a16="http://schemas.microsoft.com/office/drawing/2014/main" id="{977D51B0-1D6A-42CA-9B64-22D9856D3321}"/>
                </a:ext>
              </a:extLst>
            </p:cNvPr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Subtitle 8">
            <a:extLst>
              <a:ext uri="{FF2B5EF4-FFF2-40B4-BE49-F238E27FC236}">
                <a16:creationId xmlns:a16="http://schemas.microsoft.com/office/drawing/2014/main" id="{DEFCEE26-C751-4D0D-BA0E-A5E0E8C03CA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89256" y="2742648"/>
            <a:ext cx="2225675" cy="1365428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Frontend</a:t>
            </a:r>
          </a:p>
          <a:p>
            <a:pPr marL="127000" indent="0"/>
            <a:r>
              <a:rPr lang="en-US" dirty="0"/>
              <a:t>Electron.js</a:t>
            </a:r>
          </a:p>
          <a:p>
            <a:pPr marL="127000" indent="0">
              <a:lnSpc>
                <a:spcPct val="150000"/>
              </a:lnSpc>
            </a:pPr>
            <a:r>
              <a:rPr lang="en-US" b="1" dirty="0"/>
              <a:t>Backend</a:t>
            </a:r>
          </a:p>
          <a:p>
            <a:pPr marL="127000" indent="0"/>
            <a:r>
              <a:rPr lang="en-US" dirty="0"/>
              <a:t>Spring Boot</a:t>
            </a:r>
          </a:p>
          <a:p>
            <a:pPr marL="127000" indent="0"/>
            <a:r>
              <a:rPr lang="en-US" dirty="0"/>
              <a:t>Fast API</a:t>
            </a:r>
            <a:endParaRPr lang="en-IN" dirty="0"/>
          </a:p>
        </p:txBody>
      </p:sp>
      <p:sp>
        <p:nvSpPr>
          <p:cNvPr id="30" name="Subtitle 8">
            <a:extLst>
              <a:ext uri="{FF2B5EF4-FFF2-40B4-BE49-F238E27FC236}">
                <a16:creationId xmlns:a16="http://schemas.microsoft.com/office/drawing/2014/main" id="{266FDA79-7123-4980-9BB8-46D17A31425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7204" y="2742648"/>
            <a:ext cx="2225675" cy="1365428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Frontend</a:t>
            </a:r>
          </a:p>
          <a:p>
            <a:pPr marL="127000" indent="0"/>
            <a:r>
              <a:rPr lang="en-US" dirty="0"/>
              <a:t>Electron.js</a:t>
            </a:r>
          </a:p>
          <a:p>
            <a:pPr marL="127000" indent="0">
              <a:lnSpc>
                <a:spcPct val="150000"/>
              </a:lnSpc>
            </a:pPr>
            <a:r>
              <a:rPr lang="en-US" b="1" dirty="0"/>
              <a:t>Backend</a:t>
            </a:r>
          </a:p>
          <a:p>
            <a:pPr marL="127000" indent="0"/>
            <a:r>
              <a:rPr lang="en-US" dirty="0"/>
              <a:t>Spring Boot</a:t>
            </a:r>
          </a:p>
          <a:p>
            <a:pPr marL="127000" indent="0"/>
            <a:r>
              <a:rPr lang="en-US" dirty="0"/>
              <a:t>Fast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24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88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</a:t>
            </a:r>
            <a:endParaRPr/>
          </a:p>
        </p:txBody>
      </p:sp>
      <p:sp>
        <p:nvSpPr>
          <p:cNvPr id="846" name="Google Shape;846;p46"/>
          <p:cNvSpPr txBox="1">
            <a:spLocks noGrp="1"/>
          </p:cNvSpPr>
          <p:nvPr>
            <p:ph type="subTitle" idx="1"/>
          </p:nvPr>
        </p:nvSpPr>
        <p:spPr>
          <a:xfrm>
            <a:off x="1985525" y="2531425"/>
            <a:ext cx="1616099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APIs</a:t>
            </a:r>
            <a:endParaRPr sz="1600" dirty="0"/>
          </a:p>
        </p:txBody>
      </p:sp>
      <p:sp>
        <p:nvSpPr>
          <p:cNvPr id="847" name="Google Shape;847;p46"/>
          <p:cNvSpPr txBox="1">
            <a:spLocks noGrp="1"/>
          </p:cNvSpPr>
          <p:nvPr>
            <p:ph type="subTitle" idx="2"/>
          </p:nvPr>
        </p:nvSpPr>
        <p:spPr>
          <a:xfrm>
            <a:off x="198552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Banking APIs, OpenAI API,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Bing Search API</a:t>
            </a:r>
            <a:endParaRPr dirty="0"/>
          </a:p>
        </p:txBody>
      </p:sp>
      <p:sp>
        <p:nvSpPr>
          <p:cNvPr id="848" name="Google Shape;848;p46"/>
          <p:cNvSpPr txBox="1">
            <a:spLocks noGrp="1"/>
          </p:cNvSpPr>
          <p:nvPr>
            <p:ph type="subTitle" idx="3"/>
          </p:nvPr>
        </p:nvSpPr>
        <p:spPr>
          <a:xfrm>
            <a:off x="1985525" y="3711225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Web Servers</a:t>
            </a:r>
            <a:endParaRPr sz="1600" dirty="0"/>
          </a:p>
        </p:txBody>
      </p:sp>
      <p:sp>
        <p:nvSpPr>
          <p:cNvPr id="849" name="Google Shape;849;p46"/>
          <p:cNvSpPr txBox="1">
            <a:spLocks noGrp="1"/>
          </p:cNvSpPr>
          <p:nvPr>
            <p:ph type="subTitle" idx="4"/>
          </p:nvPr>
        </p:nvSpPr>
        <p:spPr>
          <a:xfrm>
            <a:off x="198552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App Service</a:t>
            </a:r>
            <a:endParaRPr dirty="0"/>
          </a:p>
        </p:txBody>
      </p:sp>
      <p:sp>
        <p:nvSpPr>
          <p:cNvPr id="850" name="Google Shape;850;p46"/>
          <p:cNvSpPr txBox="1">
            <a:spLocks noGrp="1"/>
          </p:cNvSpPr>
          <p:nvPr>
            <p:ph type="subTitle" idx="5"/>
          </p:nvPr>
        </p:nvSpPr>
        <p:spPr>
          <a:xfrm>
            <a:off x="6036275" y="3711225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Backup</a:t>
            </a:r>
            <a:endParaRPr sz="1600" dirty="0"/>
          </a:p>
        </p:txBody>
      </p:sp>
      <p:sp>
        <p:nvSpPr>
          <p:cNvPr id="851" name="Google Shape;851;p46"/>
          <p:cNvSpPr txBox="1">
            <a:spLocks noGrp="1"/>
          </p:cNvSpPr>
          <p:nvPr>
            <p:ph type="subTitle" idx="6"/>
          </p:nvPr>
        </p:nvSpPr>
        <p:spPr>
          <a:xfrm>
            <a:off x="603627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Cold Storage, Backup Servers</a:t>
            </a:r>
            <a:endParaRPr dirty="0"/>
          </a:p>
        </p:txBody>
      </p:sp>
      <p:sp>
        <p:nvSpPr>
          <p:cNvPr id="852" name="Google Shape;852;p46"/>
          <p:cNvSpPr txBox="1">
            <a:spLocks noGrp="1"/>
          </p:cNvSpPr>
          <p:nvPr>
            <p:ph type="subTitle" idx="7"/>
          </p:nvPr>
        </p:nvSpPr>
        <p:spPr>
          <a:xfrm>
            <a:off x="6036275" y="1351625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Security</a:t>
            </a:r>
            <a:endParaRPr sz="1600" dirty="0"/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8"/>
          </p:nvPr>
        </p:nvSpPr>
        <p:spPr>
          <a:xfrm>
            <a:off x="603627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Oauth, Azure Key Vault</a:t>
            </a:r>
            <a:endParaRPr dirty="0"/>
          </a:p>
        </p:txBody>
      </p:sp>
      <p:sp>
        <p:nvSpPr>
          <p:cNvPr id="854" name="Google Shape;854;p46"/>
          <p:cNvSpPr txBox="1">
            <a:spLocks noGrp="1"/>
          </p:cNvSpPr>
          <p:nvPr>
            <p:ph type="subTitle" idx="9"/>
          </p:nvPr>
        </p:nvSpPr>
        <p:spPr>
          <a:xfrm>
            <a:off x="6036275" y="2531425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Scaling</a:t>
            </a:r>
            <a:endParaRPr sz="1600"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3"/>
          </p:nvPr>
        </p:nvSpPr>
        <p:spPr>
          <a:xfrm>
            <a:off x="603627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or Event Based Scaling</a:t>
            </a:r>
            <a:endParaRPr dirty="0"/>
          </a:p>
        </p:txBody>
      </p:sp>
      <p:sp>
        <p:nvSpPr>
          <p:cNvPr id="856" name="Google Shape;856;p46"/>
          <p:cNvSpPr txBox="1">
            <a:spLocks noGrp="1"/>
          </p:cNvSpPr>
          <p:nvPr>
            <p:ph type="subTitle" idx="14"/>
          </p:nvPr>
        </p:nvSpPr>
        <p:spPr>
          <a:xfrm>
            <a:off x="1985525" y="1351625"/>
            <a:ext cx="1616098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Storage</a:t>
            </a:r>
            <a:endParaRPr sz="1600" dirty="0"/>
          </a:p>
        </p:txBody>
      </p:sp>
      <p:sp>
        <p:nvSpPr>
          <p:cNvPr id="857" name="Google Shape;857;p46"/>
          <p:cNvSpPr txBox="1">
            <a:spLocks noGrp="1"/>
          </p:cNvSpPr>
          <p:nvPr>
            <p:ph type="subTitle" idx="15"/>
          </p:nvPr>
        </p:nvSpPr>
        <p:spPr>
          <a:xfrm>
            <a:off x="198552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Database (SQL, NoSQL), Data Warehouse </a:t>
            </a:r>
            <a:endParaRPr dirty="0"/>
          </a:p>
        </p:txBody>
      </p:sp>
      <p:grpSp>
        <p:nvGrpSpPr>
          <p:cNvPr id="858" name="Google Shape;858;p46"/>
          <p:cNvGrpSpPr/>
          <p:nvPr/>
        </p:nvGrpSpPr>
        <p:grpSpPr>
          <a:xfrm>
            <a:off x="4884203" y="1366036"/>
            <a:ext cx="614974" cy="2977580"/>
            <a:chOff x="4259218" y="1366036"/>
            <a:chExt cx="614974" cy="2977580"/>
          </a:xfrm>
        </p:grpSpPr>
        <p:sp>
          <p:nvSpPr>
            <p:cNvPr id="859" name="Google Shape;859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 rot="10800000">
              <a:off x="4259218" y="372846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6"/>
          <p:cNvSpPr/>
          <p:nvPr/>
        </p:nvSpPr>
        <p:spPr>
          <a:xfrm>
            <a:off x="5007590" y="2700842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6"/>
          <p:cNvGrpSpPr/>
          <p:nvPr/>
        </p:nvGrpSpPr>
        <p:grpSpPr>
          <a:xfrm>
            <a:off x="5014390" y="3870607"/>
            <a:ext cx="354586" cy="353008"/>
            <a:chOff x="-30735200" y="3552550"/>
            <a:chExt cx="292225" cy="290925"/>
          </a:xfrm>
        </p:grpSpPr>
        <p:sp>
          <p:nvSpPr>
            <p:cNvPr id="864" name="Google Shape;864;p46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6"/>
          <p:cNvGrpSpPr/>
          <p:nvPr/>
        </p:nvGrpSpPr>
        <p:grpSpPr>
          <a:xfrm>
            <a:off x="5036667" y="1512778"/>
            <a:ext cx="351786" cy="326274"/>
            <a:chOff x="-62511900" y="4129100"/>
            <a:chExt cx="304050" cy="282000"/>
          </a:xfrm>
        </p:grpSpPr>
        <p:sp>
          <p:nvSpPr>
            <p:cNvPr id="867" name="Google Shape;867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966416" y="1366036"/>
            <a:ext cx="614974" cy="2977580"/>
            <a:chOff x="4259218" y="1366036"/>
            <a:chExt cx="614974" cy="2977580"/>
          </a:xfrm>
        </p:grpSpPr>
        <p:sp>
          <p:nvSpPr>
            <p:cNvPr id="873" name="Google Shape;873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 rot="10800000">
              <a:off x="4259218" y="372846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6"/>
          <p:cNvGrpSpPr/>
          <p:nvPr/>
        </p:nvGrpSpPr>
        <p:grpSpPr>
          <a:xfrm>
            <a:off x="1090894" y="3868699"/>
            <a:ext cx="366052" cy="356831"/>
            <a:chOff x="-31817400" y="3910025"/>
            <a:chExt cx="301675" cy="294075"/>
          </a:xfrm>
        </p:grpSpPr>
        <p:sp>
          <p:nvSpPr>
            <p:cNvPr id="877" name="Google Shape;877;p46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6"/>
          <p:cNvGrpSpPr/>
          <p:nvPr/>
        </p:nvGrpSpPr>
        <p:grpSpPr>
          <a:xfrm>
            <a:off x="1097093" y="2667582"/>
            <a:ext cx="353645" cy="353615"/>
            <a:chOff x="-31093575" y="3911725"/>
            <a:chExt cx="291450" cy="291425"/>
          </a:xfrm>
        </p:grpSpPr>
        <p:sp>
          <p:nvSpPr>
            <p:cNvPr id="881" name="Google Shape;881;p46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6"/>
          <p:cNvGrpSpPr/>
          <p:nvPr/>
        </p:nvGrpSpPr>
        <p:grpSpPr>
          <a:xfrm>
            <a:off x="1111616" y="1475742"/>
            <a:ext cx="366364" cy="365207"/>
            <a:chOff x="-60987850" y="4100950"/>
            <a:chExt cx="316650" cy="315650"/>
          </a:xfrm>
        </p:grpSpPr>
        <p:sp>
          <p:nvSpPr>
            <p:cNvPr id="884" name="Google Shape;884;p4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7"/>
          <p:cNvSpPr/>
          <p:nvPr/>
        </p:nvSpPr>
        <p:spPr>
          <a:xfrm>
            <a:off x="4206699" y="2194547"/>
            <a:ext cx="751500" cy="75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896" name="Google Shape;896;p47"/>
          <p:cNvSpPr txBox="1"/>
          <p:nvPr/>
        </p:nvSpPr>
        <p:spPr>
          <a:xfrm>
            <a:off x="6042149" y="1955747"/>
            <a:ext cx="186472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Deployment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7" name="Google Shape;897;p47"/>
          <p:cNvSpPr txBox="1"/>
          <p:nvPr/>
        </p:nvSpPr>
        <p:spPr>
          <a:xfrm>
            <a:off x="6042150" y="3483200"/>
            <a:ext cx="161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Marketing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8" name="Google Shape;898;p47"/>
          <p:cNvSpPr txBox="1"/>
          <p:nvPr/>
        </p:nvSpPr>
        <p:spPr>
          <a:xfrm>
            <a:off x="6042150" y="2312447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It’s the biggest planet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899" name="Google Shape;899;p47"/>
          <p:cNvSpPr txBox="1"/>
          <p:nvPr/>
        </p:nvSpPr>
        <p:spPr>
          <a:xfrm>
            <a:off x="6042150" y="383990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It’s the the smallest planet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900" name="Google Shape;900;p47"/>
          <p:cNvSpPr txBox="1"/>
          <p:nvPr/>
        </p:nvSpPr>
        <p:spPr>
          <a:xfrm>
            <a:off x="1035424" y="1955747"/>
            <a:ext cx="208732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Development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1" name="Google Shape;901;p47"/>
          <p:cNvSpPr txBox="1"/>
          <p:nvPr/>
        </p:nvSpPr>
        <p:spPr>
          <a:xfrm>
            <a:off x="1503050" y="3483200"/>
            <a:ext cx="161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Testing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p47"/>
          <p:cNvSpPr txBox="1"/>
          <p:nvPr/>
        </p:nvSpPr>
        <p:spPr>
          <a:xfrm>
            <a:off x="561050" y="2312447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Venus has a beautiful name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561050" y="383990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It’s the planet where we live on!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904" name="Google Shape;904;p47"/>
          <p:cNvSpPr/>
          <p:nvPr/>
        </p:nvSpPr>
        <p:spPr>
          <a:xfrm>
            <a:off x="6042150" y="2977323"/>
            <a:ext cx="1619700" cy="356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2,000$</a:t>
            </a:r>
            <a:endParaRPr sz="2000" b="1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5" name="Google Shape;905;p47"/>
          <p:cNvSpPr/>
          <p:nvPr/>
        </p:nvSpPr>
        <p:spPr>
          <a:xfrm>
            <a:off x="6042150" y="1437700"/>
            <a:ext cx="1619700" cy="356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8,000$</a:t>
            </a:r>
            <a:endParaRPr sz="2000" b="1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6" name="Google Shape;906;p47"/>
          <p:cNvSpPr/>
          <p:nvPr/>
        </p:nvSpPr>
        <p:spPr>
          <a:xfrm>
            <a:off x="1481700" y="2977323"/>
            <a:ext cx="1619700" cy="356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2,000$</a:t>
            </a:r>
            <a:endParaRPr sz="2000" b="1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p47"/>
          <p:cNvSpPr/>
          <p:nvPr/>
        </p:nvSpPr>
        <p:spPr>
          <a:xfrm>
            <a:off x="1481700" y="1437700"/>
            <a:ext cx="1619700" cy="3567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10$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8" name="Google Shape;908;p4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670" r="19676"/>
          <a:stretch/>
        </p:blipFill>
        <p:spPr>
          <a:xfrm>
            <a:off x="3281350" y="1243775"/>
            <a:ext cx="2602176" cy="265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47"/>
          <p:cNvGrpSpPr/>
          <p:nvPr/>
        </p:nvGrpSpPr>
        <p:grpSpPr>
          <a:xfrm>
            <a:off x="4420539" y="2383269"/>
            <a:ext cx="403018" cy="373791"/>
            <a:chOff x="-62511900" y="4129100"/>
            <a:chExt cx="304050" cy="282000"/>
          </a:xfrm>
        </p:grpSpPr>
        <p:sp>
          <p:nvSpPr>
            <p:cNvPr id="910" name="Google Shape;910;p4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47"/>
          <p:cNvSpPr/>
          <p:nvPr/>
        </p:nvSpPr>
        <p:spPr>
          <a:xfrm>
            <a:off x="3449500" y="2977325"/>
            <a:ext cx="985800" cy="356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20 %</a:t>
            </a:r>
            <a:endParaRPr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p47"/>
          <p:cNvSpPr/>
          <p:nvPr/>
        </p:nvSpPr>
        <p:spPr>
          <a:xfrm>
            <a:off x="4975950" y="2370938"/>
            <a:ext cx="985800" cy="356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54 %</a:t>
            </a:r>
            <a:endParaRPr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7" name="Google Shape;917;p47"/>
          <p:cNvSpPr/>
          <p:nvPr/>
        </p:nvSpPr>
        <p:spPr>
          <a:xfrm>
            <a:off x="3296027" y="1971088"/>
            <a:ext cx="985800" cy="356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19 %</a:t>
            </a:r>
            <a:endParaRPr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8" name="Google Shape;918;p47"/>
          <p:cNvSpPr/>
          <p:nvPr/>
        </p:nvSpPr>
        <p:spPr>
          <a:xfrm>
            <a:off x="3913950" y="1503988"/>
            <a:ext cx="985800" cy="356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7 %</a:t>
            </a:r>
            <a:endParaRPr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83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189C82-FB87-42F1-B71F-76982A8DEBF8}"/>
              </a:ext>
            </a:extLst>
          </p:cNvPr>
          <p:cNvGrpSpPr/>
          <p:nvPr/>
        </p:nvGrpSpPr>
        <p:grpSpPr>
          <a:xfrm>
            <a:off x="559956" y="287077"/>
            <a:ext cx="8024087" cy="4569346"/>
            <a:chOff x="988729" y="116701"/>
            <a:chExt cx="10211000" cy="746873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8574C-B467-4150-9524-7302203A9505}"/>
                </a:ext>
              </a:extLst>
            </p:cNvPr>
            <p:cNvSpPr/>
            <p:nvPr/>
          </p:nvSpPr>
          <p:spPr>
            <a:xfrm>
              <a:off x="1417191" y="2955430"/>
              <a:ext cx="9358232" cy="1484002"/>
            </a:xfrm>
            <a:custGeom>
              <a:avLst/>
              <a:gdLst>
                <a:gd name="connsiteX0" fmla="*/ 4008787 w 5810726"/>
                <a:gd name="connsiteY0" fmla="*/ 921448 h 921448"/>
                <a:gd name="connsiteX1" fmla="*/ 3324416 w 5810726"/>
                <a:gd name="connsiteY1" fmla="*/ 585406 h 921448"/>
                <a:gd name="connsiteX2" fmla="*/ 2905316 w 5810726"/>
                <a:gd name="connsiteY2" fmla="*/ 363855 h 921448"/>
                <a:gd name="connsiteX3" fmla="*/ 2482215 w 5810726"/>
                <a:gd name="connsiteY3" fmla="*/ 589312 h 921448"/>
                <a:gd name="connsiteX4" fmla="*/ 1801654 w 5810726"/>
                <a:gd name="connsiteY4" fmla="*/ 921448 h 921448"/>
                <a:gd name="connsiteX5" fmla="*/ 1122236 w 5810726"/>
                <a:gd name="connsiteY5" fmla="*/ 590455 h 921448"/>
                <a:gd name="connsiteX6" fmla="*/ 698087 w 5810726"/>
                <a:gd name="connsiteY6" fmla="*/ 363855 h 921448"/>
                <a:gd name="connsiteX7" fmla="*/ 292703 w 5810726"/>
                <a:gd name="connsiteY7" fmla="*/ 568738 h 921448"/>
                <a:gd name="connsiteX8" fmla="*/ 0 w 5810726"/>
                <a:gd name="connsiteY8" fmla="*/ 352425 h 921448"/>
                <a:gd name="connsiteX9" fmla="*/ 698278 w 5810726"/>
                <a:gd name="connsiteY9" fmla="*/ 0 h 921448"/>
                <a:gd name="connsiteX10" fmla="*/ 1377696 w 5810726"/>
                <a:gd name="connsiteY10" fmla="*/ 330994 h 921448"/>
                <a:gd name="connsiteX11" fmla="*/ 1801844 w 5810726"/>
                <a:gd name="connsiteY11" fmla="*/ 557594 h 921448"/>
                <a:gd name="connsiteX12" fmla="*/ 2224945 w 5810726"/>
                <a:gd name="connsiteY12" fmla="*/ 332137 h 921448"/>
                <a:gd name="connsiteX13" fmla="*/ 2905506 w 5810726"/>
                <a:gd name="connsiteY13" fmla="*/ 0 h 921448"/>
                <a:gd name="connsiteX14" fmla="*/ 3589782 w 5810726"/>
                <a:gd name="connsiteY14" fmla="*/ 336042 h 921448"/>
                <a:gd name="connsiteX15" fmla="*/ 4008882 w 5810726"/>
                <a:gd name="connsiteY15" fmla="*/ 557594 h 921448"/>
                <a:gd name="connsiteX16" fmla="*/ 4431887 w 5810726"/>
                <a:gd name="connsiteY16" fmla="*/ 332137 h 921448"/>
                <a:gd name="connsiteX17" fmla="*/ 5112449 w 5810726"/>
                <a:gd name="connsiteY17" fmla="*/ 0 h 921448"/>
                <a:gd name="connsiteX18" fmla="*/ 5810726 w 5810726"/>
                <a:gd name="connsiteY18" fmla="*/ 352425 h 921448"/>
                <a:gd name="connsiteX19" fmla="*/ 5517737 w 5810726"/>
                <a:gd name="connsiteY19" fmla="*/ 568738 h 921448"/>
                <a:gd name="connsiteX20" fmla="*/ 5112353 w 5810726"/>
                <a:gd name="connsiteY20" fmla="*/ 363855 h 921448"/>
                <a:gd name="connsiteX21" fmla="*/ 4689348 w 5810726"/>
                <a:gd name="connsiteY21" fmla="*/ 589312 h 921448"/>
                <a:gd name="connsiteX22" fmla="*/ 4008787 w 5810726"/>
                <a:gd name="connsiteY22" fmla="*/ 921448 h 92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10726" h="921448">
                  <a:moveTo>
                    <a:pt x="4008787" y="921448"/>
                  </a:moveTo>
                  <a:cubicBezTo>
                    <a:pt x="3679127" y="921448"/>
                    <a:pt x="3460337" y="729710"/>
                    <a:pt x="3324416" y="585406"/>
                  </a:cubicBezTo>
                  <a:cubicBezTo>
                    <a:pt x="3183922" y="436340"/>
                    <a:pt x="3046762" y="363855"/>
                    <a:pt x="2905316" y="363855"/>
                  </a:cubicBezTo>
                  <a:cubicBezTo>
                    <a:pt x="2768632" y="363855"/>
                    <a:pt x="2638139" y="433388"/>
                    <a:pt x="2482215" y="589312"/>
                  </a:cubicBezTo>
                  <a:cubicBezTo>
                    <a:pt x="2339340" y="732187"/>
                    <a:pt x="2113979" y="921448"/>
                    <a:pt x="1801654" y="921448"/>
                  </a:cubicBezTo>
                  <a:cubicBezTo>
                    <a:pt x="1498092" y="921448"/>
                    <a:pt x="1279112" y="744569"/>
                    <a:pt x="1122236" y="590455"/>
                  </a:cubicBezTo>
                  <a:cubicBezTo>
                    <a:pt x="958405" y="429482"/>
                    <a:pt x="835533" y="363855"/>
                    <a:pt x="698087" y="363855"/>
                  </a:cubicBezTo>
                  <a:cubicBezTo>
                    <a:pt x="537915" y="363160"/>
                    <a:pt x="387137" y="439363"/>
                    <a:pt x="292703" y="568738"/>
                  </a:cubicBezTo>
                  <a:lnTo>
                    <a:pt x="0" y="352425"/>
                  </a:lnTo>
                  <a:cubicBezTo>
                    <a:pt x="163994" y="131211"/>
                    <a:pt x="422906" y="537"/>
                    <a:pt x="698278" y="0"/>
                  </a:cubicBezTo>
                  <a:cubicBezTo>
                    <a:pt x="1001839" y="0"/>
                    <a:pt x="1220819" y="176879"/>
                    <a:pt x="1377696" y="330994"/>
                  </a:cubicBezTo>
                  <a:cubicBezTo>
                    <a:pt x="1539621" y="489871"/>
                    <a:pt x="1666208" y="557594"/>
                    <a:pt x="1801844" y="557594"/>
                  </a:cubicBezTo>
                  <a:cubicBezTo>
                    <a:pt x="1937480" y="557594"/>
                    <a:pt x="2069021" y="488061"/>
                    <a:pt x="2224945" y="332137"/>
                  </a:cubicBezTo>
                  <a:cubicBezTo>
                    <a:pt x="2367820" y="189262"/>
                    <a:pt x="2593181" y="0"/>
                    <a:pt x="2905506" y="0"/>
                  </a:cubicBezTo>
                  <a:cubicBezTo>
                    <a:pt x="3149537" y="0"/>
                    <a:pt x="3379756" y="113062"/>
                    <a:pt x="3589782" y="336042"/>
                  </a:cubicBezTo>
                  <a:cubicBezTo>
                    <a:pt x="3736181" y="491395"/>
                    <a:pt x="3861626" y="557594"/>
                    <a:pt x="4008882" y="557594"/>
                  </a:cubicBezTo>
                  <a:cubicBezTo>
                    <a:pt x="4145471" y="557594"/>
                    <a:pt x="4275582" y="488061"/>
                    <a:pt x="4431887" y="332137"/>
                  </a:cubicBezTo>
                  <a:cubicBezTo>
                    <a:pt x="4574762" y="189262"/>
                    <a:pt x="4800219" y="0"/>
                    <a:pt x="5112449" y="0"/>
                  </a:cubicBezTo>
                  <a:cubicBezTo>
                    <a:pt x="5387820" y="537"/>
                    <a:pt x="5646732" y="131211"/>
                    <a:pt x="5810726" y="352425"/>
                  </a:cubicBezTo>
                  <a:lnTo>
                    <a:pt x="5517737" y="568738"/>
                  </a:lnTo>
                  <a:cubicBezTo>
                    <a:pt x="5423304" y="439363"/>
                    <a:pt x="5272525" y="363159"/>
                    <a:pt x="5112353" y="363855"/>
                  </a:cubicBezTo>
                  <a:cubicBezTo>
                    <a:pt x="4975765" y="363855"/>
                    <a:pt x="4845653" y="433388"/>
                    <a:pt x="4689348" y="589312"/>
                  </a:cubicBezTo>
                  <a:cubicBezTo>
                    <a:pt x="4546759" y="731901"/>
                    <a:pt x="4321017" y="921448"/>
                    <a:pt x="4008787" y="921448"/>
                  </a:cubicBezTo>
                  <a:close/>
                </a:path>
              </a:pathLst>
            </a:custGeom>
            <a:solidFill>
              <a:srgbClr val="4545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C442AF-F148-4932-A7F2-404236B6E6DB}"/>
                </a:ext>
              </a:extLst>
            </p:cNvPr>
            <p:cNvSpPr/>
            <p:nvPr/>
          </p:nvSpPr>
          <p:spPr>
            <a:xfrm>
              <a:off x="1416577" y="2954663"/>
              <a:ext cx="9358078" cy="1484768"/>
            </a:xfrm>
            <a:custGeom>
              <a:avLst/>
              <a:gdLst>
                <a:gd name="connsiteX0" fmla="*/ 5112734 w 5810630"/>
                <a:gd name="connsiteY0" fmla="*/ 9239 h 921924"/>
                <a:gd name="connsiteX1" fmla="*/ 5798534 w 5810630"/>
                <a:gd name="connsiteY1" fmla="*/ 350996 h 921924"/>
                <a:gd name="connsiteX2" fmla="*/ 5520023 w 5810630"/>
                <a:gd name="connsiteY2" fmla="*/ 556832 h 921924"/>
                <a:gd name="connsiteX3" fmla="*/ 5112734 w 5810630"/>
                <a:gd name="connsiteY3" fmla="*/ 355473 h 921924"/>
                <a:gd name="connsiteX4" fmla="*/ 4683252 w 5810630"/>
                <a:gd name="connsiteY4" fmla="*/ 583597 h 921924"/>
                <a:gd name="connsiteX5" fmla="*/ 4009168 w 5810630"/>
                <a:gd name="connsiteY5" fmla="*/ 913162 h 921924"/>
                <a:gd name="connsiteX6" fmla="*/ 3331464 w 5810630"/>
                <a:gd name="connsiteY6" fmla="*/ 579787 h 921924"/>
                <a:gd name="connsiteX7" fmla="*/ 2905506 w 5810630"/>
                <a:gd name="connsiteY7" fmla="*/ 355283 h 921924"/>
                <a:gd name="connsiteX8" fmla="*/ 2476024 w 5810630"/>
                <a:gd name="connsiteY8" fmla="*/ 583406 h 921924"/>
                <a:gd name="connsiteX9" fmla="*/ 1801844 w 5810630"/>
                <a:gd name="connsiteY9" fmla="*/ 912971 h 921924"/>
                <a:gd name="connsiteX10" fmla="*/ 1128808 w 5810630"/>
                <a:gd name="connsiteY10" fmla="*/ 584549 h 921924"/>
                <a:gd name="connsiteX11" fmla="*/ 698278 w 5810630"/>
                <a:gd name="connsiteY11" fmla="*/ 355283 h 921924"/>
                <a:gd name="connsiteX12" fmla="*/ 290989 w 5810630"/>
                <a:gd name="connsiteY12" fmla="*/ 556832 h 921924"/>
                <a:gd name="connsiteX13" fmla="*/ 12763 w 5810630"/>
                <a:gd name="connsiteY13" fmla="*/ 350996 h 921924"/>
                <a:gd name="connsiteX14" fmla="*/ 698563 w 5810630"/>
                <a:gd name="connsiteY14" fmla="*/ 9239 h 921924"/>
                <a:gd name="connsiteX15" fmla="*/ 1371600 w 5810630"/>
                <a:gd name="connsiteY15" fmla="*/ 337661 h 921924"/>
                <a:gd name="connsiteX16" fmla="*/ 1802130 w 5810630"/>
                <a:gd name="connsiteY16" fmla="*/ 566928 h 921924"/>
                <a:gd name="connsiteX17" fmla="*/ 2231708 w 5810630"/>
                <a:gd name="connsiteY17" fmla="*/ 338804 h 921924"/>
                <a:gd name="connsiteX18" fmla="*/ 2905792 w 5810630"/>
                <a:gd name="connsiteY18" fmla="*/ 9239 h 921924"/>
                <a:gd name="connsiteX19" fmla="*/ 3583495 w 5810630"/>
                <a:gd name="connsiteY19" fmla="*/ 342614 h 921924"/>
                <a:gd name="connsiteX20" fmla="*/ 4009454 w 5810630"/>
                <a:gd name="connsiteY20" fmla="*/ 567118 h 921924"/>
                <a:gd name="connsiteX21" fmla="*/ 4438936 w 5810630"/>
                <a:gd name="connsiteY21" fmla="*/ 338518 h 921924"/>
                <a:gd name="connsiteX22" fmla="*/ 5113020 w 5810630"/>
                <a:gd name="connsiteY22" fmla="*/ 9049 h 921924"/>
                <a:gd name="connsiteX23" fmla="*/ 5113020 w 5810630"/>
                <a:gd name="connsiteY23" fmla="*/ 0 h 921924"/>
                <a:gd name="connsiteX24" fmla="*/ 4432459 w 5810630"/>
                <a:gd name="connsiteY24" fmla="*/ 332137 h 921924"/>
                <a:gd name="connsiteX25" fmla="*/ 4009454 w 5810630"/>
                <a:gd name="connsiteY25" fmla="*/ 557593 h 921924"/>
                <a:gd name="connsiteX26" fmla="*/ 3590354 w 5810630"/>
                <a:gd name="connsiteY26" fmla="*/ 336042 h 921924"/>
                <a:gd name="connsiteX27" fmla="*/ 2906078 w 5810630"/>
                <a:gd name="connsiteY27" fmla="*/ 0 h 921924"/>
                <a:gd name="connsiteX28" fmla="*/ 2225516 w 5810630"/>
                <a:gd name="connsiteY28" fmla="*/ 332137 h 921924"/>
                <a:gd name="connsiteX29" fmla="*/ 1802416 w 5810630"/>
                <a:gd name="connsiteY29" fmla="*/ 557593 h 921924"/>
                <a:gd name="connsiteX30" fmla="*/ 1377696 w 5810630"/>
                <a:gd name="connsiteY30" fmla="*/ 331184 h 921924"/>
                <a:gd name="connsiteX31" fmla="*/ 698278 w 5810630"/>
                <a:gd name="connsiteY31" fmla="*/ 191 h 921924"/>
                <a:gd name="connsiteX32" fmla="*/ 0 w 5810630"/>
                <a:gd name="connsiteY32" fmla="*/ 352616 h 921924"/>
                <a:gd name="connsiteX33" fmla="*/ 292894 w 5810630"/>
                <a:gd name="connsiteY33" fmla="*/ 568928 h 921924"/>
                <a:gd name="connsiteX34" fmla="*/ 698278 w 5810630"/>
                <a:gd name="connsiteY34" fmla="*/ 364045 h 921924"/>
                <a:gd name="connsiteX35" fmla="*/ 1122426 w 5810630"/>
                <a:gd name="connsiteY35" fmla="*/ 590645 h 921924"/>
                <a:gd name="connsiteX36" fmla="*/ 1801844 w 5810630"/>
                <a:gd name="connsiteY36" fmla="*/ 921639 h 921924"/>
                <a:gd name="connsiteX37" fmla="*/ 2482405 w 5810630"/>
                <a:gd name="connsiteY37" fmla="*/ 589502 h 921924"/>
                <a:gd name="connsiteX38" fmla="*/ 2905506 w 5810630"/>
                <a:gd name="connsiteY38" fmla="*/ 364331 h 921924"/>
                <a:gd name="connsiteX39" fmla="*/ 3324606 w 5810630"/>
                <a:gd name="connsiteY39" fmla="*/ 585883 h 921924"/>
                <a:gd name="connsiteX40" fmla="*/ 4008977 w 5810630"/>
                <a:gd name="connsiteY40" fmla="*/ 921925 h 921924"/>
                <a:gd name="connsiteX41" fmla="*/ 4689539 w 5810630"/>
                <a:gd name="connsiteY41" fmla="*/ 589788 h 921924"/>
                <a:gd name="connsiteX42" fmla="*/ 5112544 w 5810630"/>
                <a:gd name="connsiteY42" fmla="*/ 364331 h 921924"/>
                <a:gd name="connsiteX43" fmla="*/ 5517928 w 5810630"/>
                <a:gd name="connsiteY43" fmla="*/ 569214 h 921924"/>
                <a:gd name="connsiteX44" fmla="*/ 5810631 w 5810630"/>
                <a:gd name="connsiteY44" fmla="*/ 352901 h 921924"/>
                <a:gd name="connsiteX45" fmla="*/ 5112353 w 5810630"/>
                <a:gd name="connsiteY45" fmla="*/ 476 h 9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10630" h="921924">
                  <a:moveTo>
                    <a:pt x="5112734" y="9239"/>
                  </a:moveTo>
                  <a:cubicBezTo>
                    <a:pt x="5382170" y="9772"/>
                    <a:pt x="5635873" y="136200"/>
                    <a:pt x="5798534" y="350996"/>
                  </a:cubicBezTo>
                  <a:lnTo>
                    <a:pt x="5520023" y="556832"/>
                  </a:lnTo>
                  <a:cubicBezTo>
                    <a:pt x="5423487" y="429389"/>
                    <a:pt x="5272611" y="354798"/>
                    <a:pt x="5112734" y="355473"/>
                  </a:cubicBezTo>
                  <a:cubicBezTo>
                    <a:pt x="4973574" y="355473"/>
                    <a:pt x="4841082" y="425863"/>
                    <a:pt x="4683252" y="583597"/>
                  </a:cubicBezTo>
                  <a:cubicBezTo>
                    <a:pt x="4541806" y="725043"/>
                    <a:pt x="4318064" y="913162"/>
                    <a:pt x="4009168" y="913162"/>
                  </a:cubicBezTo>
                  <a:cubicBezTo>
                    <a:pt x="3683032" y="913162"/>
                    <a:pt x="3466243" y="722662"/>
                    <a:pt x="3331464" y="579787"/>
                  </a:cubicBezTo>
                  <a:cubicBezTo>
                    <a:pt x="3189161" y="428720"/>
                    <a:pt x="3049810" y="355283"/>
                    <a:pt x="2905506" y="355283"/>
                  </a:cubicBezTo>
                  <a:cubicBezTo>
                    <a:pt x="2766251" y="355283"/>
                    <a:pt x="2633758" y="425672"/>
                    <a:pt x="2476024" y="583406"/>
                  </a:cubicBezTo>
                  <a:cubicBezTo>
                    <a:pt x="2334578" y="724853"/>
                    <a:pt x="2110835" y="912971"/>
                    <a:pt x="1801844" y="912971"/>
                  </a:cubicBezTo>
                  <a:cubicBezTo>
                    <a:pt x="1501616" y="912971"/>
                    <a:pt x="1284446" y="737426"/>
                    <a:pt x="1128808" y="584549"/>
                  </a:cubicBezTo>
                  <a:cubicBezTo>
                    <a:pt x="963073" y="421672"/>
                    <a:pt x="838390" y="355283"/>
                    <a:pt x="698278" y="355283"/>
                  </a:cubicBezTo>
                  <a:cubicBezTo>
                    <a:pt x="538368" y="354652"/>
                    <a:pt x="387486" y="429317"/>
                    <a:pt x="290989" y="556832"/>
                  </a:cubicBezTo>
                  <a:lnTo>
                    <a:pt x="12763" y="350996"/>
                  </a:lnTo>
                  <a:cubicBezTo>
                    <a:pt x="175425" y="136201"/>
                    <a:pt x="429128" y="9772"/>
                    <a:pt x="698563" y="9239"/>
                  </a:cubicBezTo>
                  <a:cubicBezTo>
                    <a:pt x="998792" y="9239"/>
                    <a:pt x="1215961" y="184785"/>
                    <a:pt x="1371600" y="337661"/>
                  </a:cubicBezTo>
                  <a:cubicBezTo>
                    <a:pt x="1535144" y="498348"/>
                    <a:pt x="1663922" y="566928"/>
                    <a:pt x="1802130" y="566928"/>
                  </a:cubicBezTo>
                  <a:cubicBezTo>
                    <a:pt x="1940338" y="566928"/>
                    <a:pt x="2073878" y="496538"/>
                    <a:pt x="2231708" y="338804"/>
                  </a:cubicBezTo>
                  <a:cubicBezTo>
                    <a:pt x="2373059" y="197358"/>
                    <a:pt x="2596896" y="9239"/>
                    <a:pt x="2905792" y="9239"/>
                  </a:cubicBezTo>
                  <a:cubicBezTo>
                    <a:pt x="3147155" y="9239"/>
                    <a:pt x="3375184" y="121349"/>
                    <a:pt x="3583495" y="342614"/>
                  </a:cubicBezTo>
                  <a:cubicBezTo>
                    <a:pt x="3731704" y="499967"/>
                    <a:pt x="3859149" y="567118"/>
                    <a:pt x="4009454" y="567118"/>
                  </a:cubicBezTo>
                  <a:cubicBezTo>
                    <a:pt x="4148709" y="567118"/>
                    <a:pt x="4281107" y="496729"/>
                    <a:pt x="4438936" y="338518"/>
                  </a:cubicBezTo>
                  <a:cubicBezTo>
                    <a:pt x="4580382" y="197167"/>
                    <a:pt x="4804220" y="9049"/>
                    <a:pt x="5113020" y="9049"/>
                  </a:cubicBezTo>
                  <a:moveTo>
                    <a:pt x="5113020" y="0"/>
                  </a:moveTo>
                  <a:cubicBezTo>
                    <a:pt x="4800791" y="0"/>
                    <a:pt x="4575143" y="189548"/>
                    <a:pt x="4432459" y="332137"/>
                  </a:cubicBezTo>
                  <a:cubicBezTo>
                    <a:pt x="4276535" y="488061"/>
                    <a:pt x="4146042" y="557593"/>
                    <a:pt x="4009454" y="557593"/>
                  </a:cubicBezTo>
                  <a:cubicBezTo>
                    <a:pt x="3861911" y="557593"/>
                    <a:pt x="3736467" y="490918"/>
                    <a:pt x="3590354" y="336042"/>
                  </a:cubicBezTo>
                  <a:cubicBezTo>
                    <a:pt x="3380804" y="113062"/>
                    <a:pt x="3150108" y="0"/>
                    <a:pt x="2906078" y="0"/>
                  </a:cubicBezTo>
                  <a:cubicBezTo>
                    <a:pt x="2593753" y="0"/>
                    <a:pt x="2368105" y="189548"/>
                    <a:pt x="2225516" y="332137"/>
                  </a:cubicBezTo>
                  <a:cubicBezTo>
                    <a:pt x="2069592" y="488061"/>
                    <a:pt x="1939100" y="557593"/>
                    <a:pt x="1802416" y="557593"/>
                  </a:cubicBezTo>
                  <a:cubicBezTo>
                    <a:pt x="1665732" y="557593"/>
                    <a:pt x="1539335" y="490157"/>
                    <a:pt x="1377696" y="331184"/>
                  </a:cubicBezTo>
                  <a:cubicBezTo>
                    <a:pt x="1220819" y="177070"/>
                    <a:pt x="1001839" y="191"/>
                    <a:pt x="698278" y="191"/>
                  </a:cubicBezTo>
                  <a:cubicBezTo>
                    <a:pt x="422906" y="727"/>
                    <a:pt x="163994" y="131402"/>
                    <a:pt x="0" y="352616"/>
                  </a:cubicBezTo>
                  <a:lnTo>
                    <a:pt x="292894" y="568928"/>
                  </a:lnTo>
                  <a:cubicBezTo>
                    <a:pt x="387328" y="439554"/>
                    <a:pt x="538106" y="363350"/>
                    <a:pt x="698278" y="364045"/>
                  </a:cubicBezTo>
                  <a:cubicBezTo>
                    <a:pt x="835723" y="364046"/>
                    <a:pt x="958596" y="429673"/>
                    <a:pt x="1122426" y="590645"/>
                  </a:cubicBezTo>
                  <a:cubicBezTo>
                    <a:pt x="1279303" y="744760"/>
                    <a:pt x="1498282" y="921639"/>
                    <a:pt x="1801844" y="921639"/>
                  </a:cubicBezTo>
                  <a:cubicBezTo>
                    <a:pt x="2114169" y="921639"/>
                    <a:pt x="2339816" y="732092"/>
                    <a:pt x="2482405" y="589502"/>
                  </a:cubicBezTo>
                  <a:cubicBezTo>
                    <a:pt x="2638806" y="433864"/>
                    <a:pt x="2768822" y="364331"/>
                    <a:pt x="2905506" y="364331"/>
                  </a:cubicBezTo>
                  <a:cubicBezTo>
                    <a:pt x="3047143" y="364331"/>
                    <a:pt x="3184303" y="436817"/>
                    <a:pt x="3324606" y="585883"/>
                  </a:cubicBezTo>
                  <a:cubicBezTo>
                    <a:pt x="3460528" y="730187"/>
                    <a:pt x="3679317" y="921925"/>
                    <a:pt x="4008977" y="921925"/>
                  </a:cubicBezTo>
                  <a:cubicBezTo>
                    <a:pt x="4321207" y="921925"/>
                    <a:pt x="4546950" y="732377"/>
                    <a:pt x="4689539" y="589788"/>
                  </a:cubicBezTo>
                  <a:cubicBezTo>
                    <a:pt x="4845463" y="433864"/>
                    <a:pt x="4975955" y="364331"/>
                    <a:pt x="5112544" y="364331"/>
                  </a:cubicBezTo>
                  <a:cubicBezTo>
                    <a:pt x="5272716" y="363636"/>
                    <a:pt x="5423494" y="439840"/>
                    <a:pt x="5517928" y="569214"/>
                  </a:cubicBezTo>
                  <a:lnTo>
                    <a:pt x="5810631" y="352901"/>
                  </a:lnTo>
                  <a:cubicBezTo>
                    <a:pt x="5646637" y="131688"/>
                    <a:pt x="5387725" y="1013"/>
                    <a:pt x="5112353" y="47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92756F-3572-4014-BE7D-50EB34936660}"/>
                </a:ext>
              </a:extLst>
            </p:cNvPr>
            <p:cNvSpPr/>
            <p:nvPr/>
          </p:nvSpPr>
          <p:spPr>
            <a:xfrm>
              <a:off x="1947462" y="3251956"/>
              <a:ext cx="1199679" cy="252191"/>
            </a:xfrm>
            <a:custGeom>
              <a:avLst/>
              <a:gdLst>
                <a:gd name="connsiteX0" fmla="*/ 736114 w 744906"/>
                <a:gd name="connsiteY0" fmla="*/ 59722 h 156591"/>
                <a:gd name="connsiteX1" fmla="*/ 723588 w 744906"/>
                <a:gd name="connsiteY1" fmla="*/ 54765 h 156591"/>
                <a:gd name="connsiteX2" fmla="*/ 718016 w 744906"/>
                <a:gd name="connsiteY2" fmla="*/ 61722 h 156591"/>
                <a:gd name="connsiteX3" fmla="*/ 723922 w 744906"/>
                <a:gd name="connsiteY3" fmla="*/ 112871 h 156591"/>
                <a:gd name="connsiteX4" fmla="*/ 368639 w 744906"/>
                <a:gd name="connsiteY4" fmla="*/ 0 h 156591"/>
                <a:gd name="connsiteX5" fmla="*/ 4117 w 744906"/>
                <a:gd name="connsiteY5" fmla="*/ 103441 h 156591"/>
                <a:gd name="connsiteX6" fmla="*/ 1260 w 744906"/>
                <a:gd name="connsiteY6" fmla="*/ 116014 h 156591"/>
                <a:gd name="connsiteX7" fmla="*/ 13544 w 744906"/>
                <a:gd name="connsiteY7" fmla="*/ 119087 h 156591"/>
                <a:gd name="connsiteX8" fmla="*/ 13738 w 744906"/>
                <a:gd name="connsiteY8" fmla="*/ 118967 h 156591"/>
                <a:gd name="connsiteX9" fmla="*/ 369115 w 744906"/>
                <a:gd name="connsiteY9" fmla="*/ 18193 h 156591"/>
                <a:gd name="connsiteX10" fmla="*/ 714587 w 744906"/>
                <a:gd name="connsiteY10" fmla="*/ 128206 h 156591"/>
                <a:gd name="connsiteX11" fmla="*/ 662485 w 744906"/>
                <a:gd name="connsiteY11" fmla="*/ 138589 h 156591"/>
                <a:gd name="connsiteX12" fmla="*/ 655342 w 744906"/>
                <a:gd name="connsiteY12" fmla="*/ 149352 h 156591"/>
                <a:gd name="connsiteX13" fmla="*/ 664295 w 744906"/>
                <a:gd name="connsiteY13" fmla="*/ 156591 h 156591"/>
                <a:gd name="connsiteX14" fmla="*/ 666105 w 744906"/>
                <a:gd name="connsiteY14" fmla="*/ 156591 h 156591"/>
                <a:gd name="connsiteX15" fmla="*/ 737638 w 744906"/>
                <a:gd name="connsiteY15" fmla="*/ 142208 h 156591"/>
                <a:gd name="connsiteX16" fmla="*/ 744876 w 744906"/>
                <a:gd name="connsiteY16" fmla="*/ 132683 h 15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4906" h="156591">
                  <a:moveTo>
                    <a:pt x="736114" y="59722"/>
                  </a:moveTo>
                  <a:cubicBezTo>
                    <a:pt x="734024" y="54894"/>
                    <a:pt x="728416" y="52675"/>
                    <a:pt x="723588" y="54765"/>
                  </a:cubicBezTo>
                  <a:cubicBezTo>
                    <a:pt x="720694" y="56018"/>
                    <a:pt x="718607" y="58623"/>
                    <a:pt x="718016" y="61722"/>
                  </a:cubicBezTo>
                  <a:lnTo>
                    <a:pt x="723922" y="112871"/>
                  </a:lnTo>
                  <a:cubicBezTo>
                    <a:pt x="607812" y="36671"/>
                    <a:pt x="491512" y="0"/>
                    <a:pt x="368639" y="0"/>
                  </a:cubicBezTo>
                  <a:cubicBezTo>
                    <a:pt x="239881" y="-55"/>
                    <a:pt x="113654" y="35764"/>
                    <a:pt x="4117" y="103441"/>
                  </a:cubicBezTo>
                  <a:cubicBezTo>
                    <a:pt x="42" y="106253"/>
                    <a:pt x="-1200" y="111718"/>
                    <a:pt x="1260" y="116014"/>
                  </a:cubicBezTo>
                  <a:cubicBezTo>
                    <a:pt x="3803" y="120255"/>
                    <a:pt x="9303" y="121631"/>
                    <a:pt x="13544" y="119087"/>
                  </a:cubicBezTo>
                  <a:cubicBezTo>
                    <a:pt x="13609" y="119048"/>
                    <a:pt x="13673" y="119008"/>
                    <a:pt x="13738" y="118967"/>
                  </a:cubicBezTo>
                  <a:cubicBezTo>
                    <a:pt x="120523" y="52987"/>
                    <a:pt x="243590" y="18089"/>
                    <a:pt x="369115" y="18193"/>
                  </a:cubicBezTo>
                  <a:cubicBezTo>
                    <a:pt x="488368" y="18193"/>
                    <a:pt x="601525" y="54292"/>
                    <a:pt x="714587" y="128206"/>
                  </a:cubicBezTo>
                  <a:lnTo>
                    <a:pt x="662485" y="138589"/>
                  </a:lnTo>
                  <a:cubicBezTo>
                    <a:pt x="657663" y="139767"/>
                    <a:pt x="654554" y="144451"/>
                    <a:pt x="655342" y="149352"/>
                  </a:cubicBezTo>
                  <a:cubicBezTo>
                    <a:pt x="656365" y="153500"/>
                    <a:pt x="660025" y="156459"/>
                    <a:pt x="664295" y="156591"/>
                  </a:cubicBezTo>
                  <a:lnTo>
                    <a:pt x="666105" y="156591"/>
                  </a:lnTo>
                  <a:lnTo>
                    <a:pt x="737638" y="142208"/>
                  </a:lnTo>
                  <a:cubicBezTo>
                    <a:pt x="742129" y="141348"/>
                    <a:pt x="745250" y="137241"/>
                    <a:pt x="744876" y="1326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CB7DCF-36D6-433C-9071-EA498FBA727A}"/>
                </a:ext>
              </a:extLst>
            </p:cNvPr>
            <p:cNvSpPr/>
            <p:nvPr/>
          </p:nvSpPr>
          <p:spPr>
            <a:xfrm>
              <a:off x="1947462" y="3233701"/>
              <a:ext cx="1199679" cy="252037"/>
            </a:xfrm>
            <a:custGeom>
              <a:avLst/>
              <a:gdLst>
                <a:gd name="connsiteX0" fmla="*/ 736114 w 744906"/>
                <a:gd name="connsiteY0" fmla="*/ 59722 h 156495"/>
                <a:gd name="connsiteX1" fmla="*/ 723588 w 744906"/>
                <a:gd name="connsiteY1" fmla="*/ 54765 h 156495"/>
                <a:gd name="connsiteX2" fmla="*/ 718016 w 744906"/>
                <a:gd name="connsiteY2" fmla="*/ 61722 h 156495"/>
                <a:gd name="connsiteX3" fmla="*/ 723922 w 744906"/>
                <a:gd name="connsiteY3" fmla="*/ 112871 h 156495"/>
                <a:gd name="connsiteX4" fmla="*/ 368639 w 744906"/>
                <a:gd name="connsiteY4" fmla="*/ 0 h 156495"/>
                <a:gd name="connsiteX5" fmla="*/ 4117 w 744906"/>
                <a:gd name="connsiteY5" fmla="*/ 103346 h 156495"/>
                <a:gd name="connsiteX6" fmla="*/ 1260 w 744906"/>
                <a:gd name="connsiteY6" fmla="*/ 115920 h 156495"/>
                <a:gd name="connsiteX7" fmla="*/ 13544 w 744906"/>
                <a:gd name="connsiteY7" fmla="*/ 118992 h 156495"/>
                <a:gd name="connsiteX8" fmla="*/ 13738 w 744906"/>
                <a:gd name="connsiteY8" fmla="*/ 118872 h 156495"/>
                <a:gd name="connsiteX9" fmla="*/ 369115 w 744906"/>
                <a:gd name="connsiteY9" fmla="*/ 18098 h 156495"/>
                <a:gd name="connsiteX10" fmla="*/ 714587 w 744906"/>
                <a:gd name="connsiteY10" fmla="*/ 128111 h 156495"/>
                <a:gd name="connsiteX11" fmla="*/ 662485 w 744906"/>
                <a:gd name="connsiteY11" fmla="*/ 138493 h 156495"/>
                <a:gd name="connsiteX12" fmla="*/ 655342 w 744906"/>
                <a:gd name="connsiteY12" fmla="*/ 149257 h 156495"/>
                <a:gd name="connsiteX13" fmla="*/ 664295 w 744906"/>
                <a:gd name="connsiteY13" fmla="*/ 156496 h 156495"/>
                <a:gd name="connsiteX14" fmla="*/ 666105 w 744906"/>
                <a:gd name="connsiteY14" fmla="*/ 156496 h 156495"/>
                <a:gd name="connsiteX15" fmla="*/ 737638 w 744906"/>
                <a:gd name="connsiteY15" fmla="*/ 142113 h 156495"/>
                <a:gd name="connsiteX16" fmla="*/ 744876 w 744906"/>
                <a:gd name="connsiteY16" fmla="*/ 132588 h 1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4906" h="156495">
                  <a:moveTo>
                    <a:pt x="736114" y="59722"/>
                  </a:moveTo>
                  <a:cubicBezTo>
                    <a:pt x="734024" y="54894"/>
                    <a:pt x="728416" y="52675"/>
                    <a:pt x="723588" y="54765"/>
                  </a:cubicBezTo>
                  <a:cubicBezTo>
                    <a:pt x="720694" y="56018"/>
                    <a:pt x="718607" y="58623"/>
                    <a:pt x="718016" y="61722"/>
                  </a:cubicBezTo>
                  <a:lnTo>
                    <a:pt x="723922" y="112871"/>
                  </a:lnTo>
                  <a:cubicBezTo>
                    <a:pt x="607812" y="36671"/>
                    <a:pt x="491512" y="0"/>
                    <a:pt x="368639" y="0"/>
                  </a:cubicBezTo>
                  <a:cubicBezTo>
                    <a:pt x="239890" y="-84"/>
                    <a:pt x="113664" y="35703"/>
                    <a:pt x="4117" y="103346"/>
                  </a:cubicBezTo>
                  <a:cubicBezTo>
                    <a:pt x="42" y="106158"/>
                    <a:pt x="-1200" y="111623"/>
                    <a:pt x="1260" y="115920"/>
                  </a:cubicBezTo>
                  <a:cubicBezTo>
                    <a:pt x="3803" y="120160"/>
                    <a:pt x="9303" y="121536"/>
                    <a:pt x="13544" y="118992"/>
                  </a:cubicBezTo>
                  <a:cubicBezTo>
                    <a:pt x="13609" y="118953"/>
                    <a:pt x="13673" y="118913"/>
                    <a:pt x="13738" y="118872"/>
                  </a:cubicBezTo>
                  <a:cubicBezTo>
                    <a:pt x="120523" y="52892"/>
                    <a:pt x="243590" y="17994"/>
                    <a:pt x="369115" y="18098"/>
                  </a:cubicBezTo>
                  <a:cubicBezTo>
                    <a:pt x="488368" y="18098"/>
                    <a:pt x="601525" y="54197"/>
                    <a:pt x="714587" y="128111"/>
                  </a:cubicBezTo>
                  <a:lnTo>
                    <a:pt x="662485" y="138493"/>
                  </a:lnTo>
                  <a:cubicBezTo>
                    <a:pt x="657663" y="139672"/>
                    <a:pt x="654554" y="144356"/>
                    <a:pt x="655342" y="149257"/>
                  </a:cubicBezTo>
                  <a:cubicBezTo>
                    <a:pt x="656365" y="153405"/>
                    <a:pt x="660025" y="156364"/>
                    <a:pt x="664295" y="156496"/>
                  </a:cubicBezTo>
                  <a:lnTo>
                    <a:pt x="666105" y="156496"/>
                  </a:lnTo>
                  <a:lnTo>
                    <a:pt x="737638" y="142113"/>
                  </a:lnTo>
                  <a:cubicBezTo>
                    <a:pt x="742129" y="141253"/>
                    <a:pt x="745250" y="137146"/>
                    <a:pt x="744876" y="1325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0C4C8B-28E8-4C5B-BFD6-B1092AFEE96D}"/>
                </a:ext>
              </a:extLst>
            </p:cNvPr>
            <p:cNvSpPr/>
            <p:nvPr/>
          </p:nvSpPr>
          <p:spPr>
            <a:xfrm>
              <a:off x="3719870" y="3920313"/>
              <a:ext cx="1217876" cy="258952"/>
            </a:xfrm>
            <a:custGeom>
              <a:avLst/>
              <a:gdLst>
                <a:gd name="connsiteX0" fmla="*/ 748679 w 756205"/>
                <a:gd name="connsiteY0" fmla="*/ 13342 h 160789"/>
                <a:gd name="connsiteX1" fmla="*/ 676765 w 756205"/>
                <a:gd name="connsiteY1" fmla="*/ 1055 h 160789"/>
                <a:gd name="connsiteX2" fmla="*/ 663940 w 756205"/>
                <a:gd name="connsiteY2" fmla="*/ 5173 h 160789"/>
                <a:gd name="connsiteX3" fmla="*/ 668058 w 756205"/>
                <a:gd name="connsiteY3" fmla="*/ 17999 h 160789"/>
                <a:gd name="connsiteX4" fmla="*/ 673717 w 756205"/>
                <a:gd name="connsiteY4" fmla="*/ 18962 h 160789"/>
                <a:gd name="connsiteX5" fmla="*/ 724962 w 756205"/>
                <a:gd name="connsiteY5" fmla="*/ 27820 h 160789"/>
                <a:gd name="connsiteX6" fmla="*/ 371679 w 756205"/>
                <a:gd name="connsiteY6" fmla="*/ 142120 h 160789"/>
                <a:gd name="connsiteX7" fmla="*/ 14016 w 756205"/>
                <a:gd name="connsiteY7" fmla="*/ 23915 h 160789"/>
                <a:gd name="connsiteX8" fmla="*/ 1442 w 756205"/>
                <a:gd name="connsiteY8" fmla="*/ 26392 h 160789"/>
                <a:gd name="connsiteX9" fmla="*/ 3824 w 756205"/>
                <a:gd name="connsiteY9" fmla="*/ 39060 h 160789"/>
                <a:gd name="connsiteX10" fmla="*/ 371679 w 756205"/>
                <a:gd name="connsiteY10" fmla="*/ 160789 h 160789"/>
                <a:gd name="connsiteX11" fmla="*/ 736296 w 756205"/>
                <a:gd name="connsiteY11" fmla="*/ 42203 h 160789"/>
                <a:gd name="connsiteX12" fmla="*/ 731724 w 756205"/>
                <a:gd name="connsiteY12" fmla="*/ 94305 h 160789"/>
                <a:gd name="connsiteX13" fmla="*/ 740011 w 756205"/>
                <a:gd name="connsiteY13" fmla="*/ 103830 h 160789"/>
                <a:gd name="connsiteX14" fmla="*/ 740773 w 756205"/>
                <a:gd name="connsiteY14" fmla="*/ 103830 h 160789"/>
                <a:gd name="connsiteX15" fmla="*/ 749822 w 756205"/>
                <a:gd name="connsiteY15" fmla="*/ 95543 h 160789"/>
                <a:gd name="connsiteX16" fmla="*/ 756204 w 756205"/>
                <a:gd name="connsiteY16" fmla="*/ 22867 h 160789"/>
                <a:gd name="connsiteX17" fmla="*/ 748679 w 756205"/>
                <a:gd name="connsiteY17" fmla="*/ 13342 h 16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6205" h="160789">
                  <a:moveTo>
                    <a:pt x="748679" y="13342"/>
                  </a:moveTo>
                  <a:lnTo>
                    <a:pt x="676765" y="1055"/>
                  </a:lnTo>
                  <a:cubicBezTo>
                    <a:pt x="672086" y="-1349"/>
                    <a:pt x="666344" y="495"/>
                    <a:pt x="663940" y="5173"/>
                  </a:cubicBezTo>
                  <a:cubicBezTo>
                    <a:pt x="661535" y="9852"/>
                    <a:pt x="663379" y="15594"/>
                    <a:pt x="668058" y="17999"/>
                  </a:cubicBezTo>
                  <a:cubicBezTo>
                    <a:pt x="669800" y="18894"/>
                    <a:pt x="671776" y="19230"/>
                    <a:pt x="673717" y="18962"/>
                  </a:cubicBezTo>
                  <a:lnTo>
                    <a:pt x="724962" y="27820"/>
                  </a:lnTo>
                  <a:cubicBezTo>
                    <a:pt x="608661" y="105068"/>
                    <a:pt x="493028" y="142120"/>
                    <a:pt x="371679" y="142120"/>
                  </a:cubicBezTo>
                  <a:cubicBezTo>
                    <a:pt x="250331" y="142120"/>
                    <a:pt x="132316" y="103830"/>
                    <a:pt x="14016" y="23915"/>
                  </a:cubicBezTo>
                  <a:cubicBezTo>
                    <a:pt x="9813" y="21376"/>
                    <a:pt x="4369" y="22449"/>
                    <a:pt x="1442" y="26392"/>
                  </a:cubicBezTo>
                  <a:cubicBezTo>
                    <a:pt x="-1176" y="30592"/>
                    <a:pt x="-141" y="36097"/>
                    <a:pt x="3824" y="39060"/>
                  </a:cubicBezTo>
                  <a:cubicBezTo>
                    <a:pt x="125267" y="120975"/>
                    <a:pt x="245663" y="160789"/>
                    <a:pt x="371679" y="160789"/>
                  </a:cubicBezTo>
                  <a:cubicBezTo>
                    <a:pt x="497695" y="160789"/>
                    <a:pt x="616472" y="122022"/>
                    <a:pt x="736296" y="42203"/>
                  </a:cubicBezTo>
                  <a:lnTo>
                    <a:pt x="731724" y="94305"/>
                  </a:lnTo>
                  <a:cubicBezTo>
                    <a:pt x="731684" y="99117"/>
                    <a:pt x="735239" y="103204"/>
                    <a:pt x="740011" y="103830"/>
                  </a:cubicBezTo>
                  <a:lnTo>
                    <a:pt x="740773" y="103830"/>
                  </a:lnTo>
                  <a:cubicBezTo>
                    <a:pt x="745404" y="103637"/>
                    <a:pt x="749223" y="100139"/>
                    <a:pt x="749822" y="95543"/>
                  </a:cubicBezTo>
                  <a:lnTo>
                    <a:pt x="756204" y="22867"/>
                  </a:lnTo>
                  <a:cubicBezTo>
                    <a:pt x="756305" y="18298"/>
                    <a:pt x="753147" y="14301"/>
                    <a:pt x="748679" y="133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A577BB-10B0-4B81-8304-77818BD05482}"/>
                </a:ext>
              </a:extLst>
            </p:cNvPr>
            <p:cNvSpPr/>
            <p:nvPr/>
          </p:nvSpPr>
          <p:spPr>
            <a:xfrm>
              <a:off x="3719870" y="3903602"/>
              <a:ext cx="1217876" cy="257253"/>
            </a:xfrm>
            <a:custGeom>
              <a:avLst/>
              <a:gdLst>
                <a:gd name="connsiteX0" fmla="*/ 748679 w 756205"/>
                <a:gd name="connsiteY0" fmla="*/ 12287 h 159734"/>
                <a:gd name="connsiteX1" fmla="*/ 676765 w 756205"/>
                <a:gd name="connsiteY1" fmla="*/ 0 h 159734"/>
                <a:gd name="connsiteX2" fmla="*/ 668635 w 756205"/>
                <a:gd name="connsiteY2" fmla="*/ 10741 h 159734"/>
                <a:gd name="connsiteX3" fmla="*/ 673717 w 756205"/>
                <a:gd name="connsiteY3" fmla="*/ 17907 h 159734"/>
                <a:gd name="connsiteX4" fmla="*/ 724962 w 756205"/>
                <a:gd name="connsiteY4" fmla="*/ 26765 h 159734"/>
                <a:gd name="connsiteX5" fmla="*/ 371679 w 756205"/>
                <a:gd name="connsiteY5" fmla="*/ 141542 h 159734"/>
                <a:gd name="connsiteX6" fmla="*/ 14016 w 756205"/>
                <a:gd name="connsiteY6" fmla="*/ 22860 h 159734"/>
                <a:gd name="connsiteX7" fmla="*/ 1442 w 756205"/>
                <a:gd name="connsiteY7" fmla="*/ 25337 h 159734"/>
                <a:gd name="connsiteX8" fmla="*/ 3824 w 756205"/>
                <a:gd name="connsiteY8" fmla="*/ 38005 h 159734"/>
                <a:gd name="connsiteX9" fmla="*/ 371679 w 756205"/>
                <a:gd name="connsiteY9" fmla="*/ 159734 h 159734"/>
                <a:gd name="connsiteX10" fmla="*/ 736296 w 756205"/>
                <a:gd name="connsiteY10" fmla="*/ 41148 h 159734"/>
                <a:gd name="connsiteX11" fmla="*/ 731724 w 756205"/>
                <a:gd name="connsiteY11" fmla="*/ 93250 h 159734"/>
                <a:gd name="connsiteX12" fmla="*/ 740011 w 756205"/>
                <a:gd name="connsiteY12" fmla="*/ 102775 h 159734"/>
                <a:gd name="connsiteX13" fmla="*/ 740773 w 756205"/>
                <a:gd name="connsiteY13" fmla="*/ 102775 h 159734"/>
                <a:gd name="connsiteX14" fmla="*/ 749822 w 756205"/>
                <a:gd name="connsiteY14" fmla="*/ 94488 h 159734"/>
                <a:gd name="connsiteX15" fmla="*/ 756204 w 756205"/>
                <a:gd name="connsiteY15" fmla="*/ 21812 h 159734"/>
                <a:gd name="connsiteX16" fmla="*/ 748679 w 756205"/>
                <a:gd name="connsiteY16" fmla="*/ 12287 h 15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6205" h="159734">
                  <a:moveTo>
                    <a:pt x="748679" y="12287"/>
                  </a:moveTo>
                  <a:lnTo>
                    <a:pt x="676765" y="0"/>
                  </a:lnTo>
                  <a:cubicBezTo>
                    <a:pt x="671554" y="721"/>
                    <a:pt x="667914" y="5530"/>
                    <a:pt x="668635" y="10741"/>
                  </a:cubicBezTo>
                  <a:cubicBezTo>
                    <a:pt x="669061" y="13815"/>
                    <a:pt x="670957" y="16489"/>
                    <a:pt x="673717" y="17907"/>
                  </a:cubicBezTo>
                  <a:lnTo>
                    <a:pt x="724962" y="26765"/>
                  </a:lnTo>
                  <a:cubicBezTo>
                    <a:pt x="608661" y="104013"/>
                    <a:pt x="493028" y="141542"/>
                    <a:pt x="371679" y="141542"/>
                  </a:cubicBezTo>
                  <a:cubicBezTo>
                    <a:pt x="250331" y="141542"/>
                    <a:pt x="132316" y="102775"/>
                    <a:pt x="14016" y="22860"/>
                  </a:cubicBezTo>
                  <a:cubicBezTo>
                    <a:pt x="9813" y="20321"/>
                    <a:pt x="4369" y="21394"/>
                    <a:pt x="1442" y="25337"/>
                  </a:cubicBezTo>
                  <a:cubicBezTo>
                    <a:pt x="-1176" y="29537"/>
                    <a:pt x="-141" y="35042"/>
                    <a:pt x="3824" y="38005"/>
                  </a:cubicBezTo>
                  <a:cubicBezTo>
                    <a:pt x="125267" y="119920"/>
                    <a:pt x="245663" y="159734"/>
                    <a:pt x="371679" y="159734"/>
                  </a:cubicBezTo>
                  <a:cubicBezTo>
                    <a:pt x="497695" y="159734"/>
                    <a:pt x="616472" y="120968"/>
                    <a:pt x="736296" y="41148"/>
                  </a:cubicBezTo>
                  <a:lnTo>
                    <a:pt x="731724" y="93250"/>
                  </a:lnTo>
                  <a:cubicBezTo>
                    <a:pt x="731684" y="98062"/>
                    <a:pt x="735239" y="102149"/>
                    <a:pt x="740011" y="102775"/>
                  </a:cubicBezTo>
                  <a:lnTo>
                    <a:pt x="740773" y="102775"/>
                  </a:lnTo>
                  <a:cubicBezTo>
                    <a:pt x="745404" y="102582"/>
                    <a:pt x="749223" y="99084"/>
                    <a:pt x="749822" y="94488"/>
                  </a:cubicBezTo>
                  <a:lnTo>
                    <a:pt x="756204" y="21812"/>
                  </a:lnTo>
                  <a:cubicBezTo>
                    <a:pt x="756305" y="17243"/>
                    <a:pt x="753147" y="13246"/>
                    <a:pt x="748679" y="122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6B5F68-E3C6-4A1B-93F9-96E04D0CE7F6}"/>
                </a:ext>
              </a:extLst>
            </p:cNvPr>
            <p:cNvSpPr/>
            <p:nvPr/>
          </p:nvSpPr>
          <p:spPr>
            <a:xfrm>
              <a:off x="5491394" y="3251956"/>
              <a:ext cx="1213382" cy="252805"/>
            </a:xfrm>
            <a:custGeom>
              <a:avLst/>
              <a:gdLst>
                <a:gd name="connsiteX0" fmla="*/ 745410 w 753415"/>
                <a:gd name="connsiteY0" fmla="*/ 59722 h 156972"/>
                <a:gd name="connsiteX1" fmla="*/ 732885 w 753415"/>
                <a:gd name="connsiteY1" fmla="*/ 54765 h 156972"/>
                <a:gd name="connsiteX2" fmla="*/ 727313 w 753415"/>
                <a:gd name="connsiteY2" fmla="*/ 61722 h 156972"/>
                <a:gd name="connsiteX3" fmla="*/ 733028 w 753415"/>
                <a:gd name="connsiteY3" fmla="*/ 110966 h 156972"/>
                <a:gd name="connsiteX4" fmla="*/ 375364 w 753415"/>
                <a:gd name="connsiteY4" fmla="*/ 0 h 156972"/>
                <a:gd name="connsiteX5" fmla="*/ 3889 w 753415"/>
                <a:gd name="connsiteY5" fmla="*/ 123825 h 156972"/>
                <a:gd name="connsiteX6" fmla="*/ 1413 w 753415"/>
                <a:gd name="connsiteY6" fmla="*/ 136493 h 156972"/>
                <a:gd name="connsiteX7" fmla="*/ 8937 w 753415"/>
                <a:gd name="connsiteY7" fmla="*/ 140494 h 156972"/>
                <a:gd name="connsiteX8" fmla="*/ 14081 w 753415"/>
                <a:gd name="connsiteY8" fmla="*/ 138970 h 156972"/>
                <a:gd name="connsiteX9" fmla="*/ 374983 w 753415"/>
                <a:gd name="connsiteY9" fmla="*/ 18574 h 156972"/>
                <a:gd name="connsiteX10" fmla="*/ 725122 w 753415"/>
                <a:gd name="connsiteY10" fmla="*/ 128206 h 156972"/>
                <a:gd name="connsiteX11" fmla="*/ 671020 w 753415"/>
                <a:gd name="connsiteY11" fmla="*/ 138970 h 156972"/>
                <a:gd name="connsiteX12" fmla="*/ 663876 w 753415"/>
                <a:gd name="connsiteY12" fmla="*/ 149733 h 156972"/>
                <a:gd name="connsiteX13" fmla="*/ 672830 w 753415"/>
                <a:gd name="connsiteY13" fmla="*/ 156972 h 156972"/>
                <a:gd name="connsiteX14" fmla="*/ 674544 w 753415"/>
                <a:gd name="connsiteY14" fmla="*/ 156972 h 156972"/>
                <a:gd name="connsiteX15" fmla="*/ 746172 w 753415"/>
                <a:gd name="connsiteY15" fmla="*/ 142589 h 156972"/>
                <a:gd name="connsiteX16" fmla="*/ 753411 w 753415"/>
                <a:gd name="connsiteY16" fmla="*/ 133064 h 1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3415" h="156972">
                  <a:moveTo>
                    <a:pt x="745410" y="59722"/>
                  </a:moveTo>
                  <a:cubicBezTo>
                    <a:pt x="743320" y="54894"/>
                    <a:pt x="737713" y="52675"/>
                    <a:pt x="732885" y="54765"/>
                  </a:cubicBezTo>
                  <a:cubicBezTo>
                    <a:pt x="729990" y="56018"/>
                    <a:pt x="727904" y="58623"/>
                    <a:pt x="727313" y="61722"/>
                  </a:cubicBezTo>
                  <a:lnTo>
                    <a:pt x="733028" y="110966"/>
                  </a:lnTo>
                  <a:cubicBezTo>
                    <a:pt x="618728" y="37338"/>
                    <a:pt x="498237" y="0"/>
                    <a:pt x="375364" y="0"/>
                  </a:cubicBezTo>
                  <a:cubicBezTo>
                    <a:pt x="248491" y="0"/>
                    <a:pt x="127143" y="40386"/>
                    <a:pt x="3889" y="123825"/>
                  </a:cubicBezTo>
                  <a:cubicBezTo>
                    <a:pt x="-108" y="126759"/>
                    <a:pt x="-1185" y="132270"/>
                    <a:pt x="1413" y="136493"/>
                  </a:cubicBezTo>
                  <a:cubicBezTo>
                    <a:pt x="3151" y="138937"/>
                    <a:pt x="5939" y="140419"/>
                    <a:pt x="8937" y="140494"/>
                  </a:cubicBezTo>
                  <a:cubicBezTo>
                    <a:pt x="10763" y="140489"/>
                    <a:pt x="12548" y="139960"/>
                    <a:pt x="14081" y="138970"/>
                  </a:cubicBezTo>
                  <a:cubicBezTo>
                    <a:pt x="133810" y="57912"/>
                    <a:pt x="252206" y="18574"/>
                    <a:pt x="374983" y="18574"/>
                  </a:cubicBezTo>
                  <a:cubicBezTo>
                    <a:pt x="495189" y="18574"/>
                    <a:pt x="613108" y="55435"/>
                    <a:pt x="725122" y="128206"/>
                  </a:cubicBezTo>
                  <a:lnTo>
                    <a:pt x="671020" y="138970"/>
                  </a:lnTo>
                  <a:cubicBezTo>
                    <a:pt x="666198" y="140148"/>
                    <a:pt x="663089" y="144832"/>
                    <a:pt x="663876" y="149733"/>
                  </a:cubicBezTo>
                  <a:cubicBezTo>
                    <a:pt x="664900" y="153881"/>
                    <a:pt x="668560" y="156840"/>
                    <a:pt x="672830" y="156972"/>
                  </a:cubicBezTo>
                  <a:lnTo>
                    <a:pt x="674544" y="156972"/>
                  </a:lnTo>
                  <a:lnTo>
                    <a:pt x="746172" y="142589"/>
                  </a:lnTo>
                  <a:cubicBezTo>
                    <a:pt x="750527" y="141515"/>
                    <a:pt x="753542" y="137548"/>
                    <a:pt x="753411" y="1330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5D9A96-9273-4432-88A9-CDB40CD62E5F}"/>
                </a:ext>
              </a:extLst>
            </p:cNvPr>
            <p:cNvSpPr/>
            <p:nvPr/>
          </p:nvSpPr>
          <p:spPr>
            <a:xfrm>
              <a:off x="5491394" y="3233701"/>
              <a:ext cx="1213382" cy="252805"/>
            </a:xfrm>
            <a:custGeom>
              <a:avLst/>
              <a:gdLst>
                <a:gd name="connsiteX0" fmla="*/ 745410 w 753415"/>
                <a:gd name="connsiteY0" fmla="*/ 59722 h 156972"/>
                <a:gd name="connsiteX1" fmla="*/ 732885 w 753415"/>
                <a:gd name="connsiteY1" fmla="*/ 54765 h 156972"/>
                <a:gd name="connsiteX2" fmla="*/ 727313 w 753415"/>
                <a:gd name="connsiteY2" fmla="*/ 61722 h 156972"/>
                <a:gd name="connsiteX3" fmla="*/ 733028 w 753415"/>
                <a:gd name="connsiteY3" fmla="*/ 110966 h 156972"/>
                <a:gd name="connsiteX4" fmla="*/ 375364 w 753415"/>
                <a:gd name="connsiteY4" fmla="*/ 0 h 156972"/>
                <a:gd name="connsiteX5" fmla="*/ 3889 w 753415"/>
                <a:gd name="connsiteY5" fmla="*/ 123825 h 156972"/>
                <a:gd name="connsiteX6" fmla="*/ 1413 w 753415"/>
                <a:gd name="connsiteY6" fmla="*/ 136493 h 156972"/>
                <a:gd name="connsiteX7" fmla="*/ 8937 w 753415"/>
                <a:gd name="connsiteY7" fmla="*/ 140494 h 156972"/>
                <a:gd name="connsiteX8" fmla="*/ 14081 w 753415"/>
                <a:gd name="connsiteY8" fmla="*/ 138970 h 156972"/>
                <a:gd name="connsiteX9" fmla="*/ 374983 w 753415"/>
                <a:gd name="connsiteY9" fmla="*/ 18574 h 156972"/>
                <a:gd name="connsiteX10" fmla="*/ 725122 w 753415"/>
                <a:gd name="connsiteY10" fmla="*/ 128206 h 156972"/>
                <a:gd name="connsiteX11" fmla="*/ 671020 w 753415"/>
                <a:gd name="connsiteY11" fmla="*/ 138970 h 156972"/>
                <a:gd name="connsiteX12" fmla="*/ 663876 w 753415"/>
                <a:gd name="connsiteY12" fmla="*/ 149733 h 156972"/>
                <a:gd name="connsiteX13" fmla="*/ 672830 w 753415"/>
                <a:gd name="connsiteY13" fmla="*/ 156972 h 156972"/>
                <a:gd name="connsiteX14" fmla="*/ 674544 w 753415"/>
                <a:gd name="connsiteY14" fmla="*/ 156972 h 156972"/>
                <a:gd name="connsiteX15" fmla="*/ 746172 w 753415"/>
                <a:gd name="connsiteY15" fmla="*/ 142589 h 156972"/>
                <a:gd name="connsiteX16" fmla="*/ 753411 w 753415"/>
                <a:gd name="connsiteY16" fmla="*/ 133064 h 1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3415" h="156972">
                  <a:moveTo>
                    <a:pt x="745410" y="59722"/>
                  </a:moveTo>
                  <a:cubicBezTo>
                    <a:pt x="743320" y="54894"/>
                    <a:pt x="737713" y="52675"/>
                    <a:pt x="732885" y="54765"/>
                  </a:cubicBezTo>
                  <a:cubicBezTo>
                    <a:pt x="729990" y="56018"/>
                    <a:pt x="727904" y="58623"/>
                    <a:pt x="727313" y="61722"/>
                  </a:cubicBezTo>
                  <a:lnTo>
                    <a:pt x="733028" y="110966"/>
                  </a:lnTo>
                  <a:cubicBezTo>
                    <a:pt x="618728" y="37338"/>
                    <a:pt x="498237" y="0"/>
                    <a:pt x="375364" y="0"/>
                  </a:cubicBezTo>
                  <a:cubicBezTo>
                    <a:pt x="248491" y="0"/>
                    <a:pt x="127143" y="40386"/>
                    <a:pt x="3889" y="123825"/>
                  </a:cubicBezTo>
                  <a:cubicBezTo>
                    <a:pt x="-108" y="126759"/>
                    <a:pt x="-1185" y="132270"/>
                    <a:pt x="1413" y="136493"/>
                  </a:cubicBezTo>
                  <a:cubicBezTo>
                    <a:pt x="3151" y="138937"/>
                    <a:pt x="5939" y="140419"/>
                    <a:pt x="8937" y="140494"/>
                  </a:cubicBezTo>
                  <a:cubicBezTo>
                    <a:pt x="10763" y="140489"/>
                    <a:pt x="12548" y="139960"/>
                    <a:pt x="14081" y="138970"/>
                  </a:cubicBezTo>
                  <a:cubicBezTo>
                    <a:pt x="133810" y="57912"/>
                    <a:pt x="252206" y="18574"/>
                    <a:pt x="374983" y="18574"/>
                  </a:cubicBezTo>
                  <a:cubicBezTo>
                    <a:pt x="495189" y="18574"/>
                    <a:pt x="613108" y="55435"/>
                    <a:pt x="725122" y="128206"/>
                  </a:cubicBezTo>
                  <a:lnTo>
                    <a:pt x="671020" y="138970"/>
                  </a:lnTo>
                  <a:cubicBezTo>
                    <a:pt x="666198" y="140148"/>
                    <a:pt x="663089" y="144832"/>
                    <a:pt x="663876" y="149733"/>
                  </a:cubicBezTo>
                  <a:cubicBezTo>
                    <a:pt x="664900" y="153881"/>
                    <a:pt x="668560" y="156840"/>
                    <a:pt x="672830" y="156972"/>
                  </a:cubicBezTo>
                  <a:lnTo>
                    <a:pt x="674544" y="156972"/>
                  </a:lnTo>
                  <a:lnTo>
                    <a:pt x="746172" y="142589"/>
                  </a:lnTo>
                  <a:cubicBezTo>
                    <a:pt x="750527" y="141515"/>
                    <a:pt x="753542" y="137548"/>
                    <a:pt x="753411" y="1330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8C811C-83E4-4623-A399-9E9D74B2055F}"/>
                </a:ext>
              </a:extLst>
            </p:cNvPr>
            <p:cNvSpPr/>
            <p:nvPr/>
          </p:nvSpPr>
          <p:spPr>
            <a:xfrm>
              <a:off x="7296668" y="3904523"/>
              <a:ext cx="1215014" cy="274740"/>
            </a:xfrm>
            <a:custGeom>
              <a:avLst/>
              <a:gdLst>
                <a:gd name="connsiteX0" fmla="*/ 746237 w 754428"/>
                <a:gd name="connsiteY0" fmla="*/ 12383 h 170592"/>
                <a:gd name="connsiteX1" fmla="*/ 674324 w 754428"/>
                <a:gd name="connsiteY1" fmla="*/ 0 h 170592"/>
                <a:gd name="connsiteX2" fmla="*/ 666024 w 754428"/>
                <a:gd name="connsiteY2" fmla="*/ 10610 h 170592"/>
                <a:gd name="connsiteX3" fmla="*/ 671276 w 754428"/>
                <a:gd name="connsiteY3" fmla="*/ 18002 h 170592"/>
                <a:gd name="connsiteX4" fmla="*/ 726425 w 754428"/>
                <a:gd name="connsiteY4" fmla="*/ 27527 h 170592"/>
                <a:gd name="connsiteX5" fmla="*/ 726425 w 754428"/>
                <a:gd name="connsiteY5" fmla="*/ 27527 h 170592"/>
                <a:gd name="connsiteX6" fmla="*/ 358284 w 754428"/>
                <a:gd name="connsiteY6" fmla="*/ 152400 h 170592"/>
                <a:gd name="connsiteX7" fmla="*/ 13860 w 754428"/>
                <a:gd name="connsiteY7" fmla="*/ 48292 h 170592"/>
                <a:gd name="connsiteX8" fmla="*/ 1287 w 754428"/>
                <a:gd name="connsiteY8" fmla="*/ 51054 h 170592"/>
                <a:gd name="connsiteX9" fmla="*/ 4049 w 754428"/>
                <a:gd name="connsiteY9" fmla="*/ 63627 h 170592"/>
                <a:gd name="connsiteX10" fmla="*/ 358284 w 754428"/>
                <a:gd name="connsiteY10" fmla="*/ 170593 h 170592"/>
                <a:gd name="connsiteX11" fmla="*/ 733760 w 754428"/>
                <a:gd name="connsiteY11" fmla="*/ 44577 h 170592"/>
                <a:gd name="connsiteX12" fmla="*/ 729473 w 754428"/>
                <a:gd name="connsiteY12" fmla="*/ 93250 h 170592"/>
                <a:gd name="connsiteX13" fmla="*/ 737760 w 754428"/>
                <a:gd name="connsiteY13" fmla="*/ 102775 h 170592"/>
                <a:gd name="connsiteX14" fmla="*/ 738522 w 754428"/>
                <a:gd name="connsiteY14" fmla="*/ 102775 h 170592"/>
                <a:gd name="connsiteX15" fmla="*/ 748047 w 754428"/>
                <a:gd name="connsiteY15" fmla="*/ 94488 h 170592"/>
                <a:gd name="connsiteX16" fmla="*/ 754429 w 754428"/>
                <a:gd name="connsiteY16" fmla="*/ 21812 h 170592"/>
                <a:gd name="connsiteX17" fmla="*/ 746237 w 754428"/>
                <a:gd name="connsiteY17" fmla="*/ 12383 h 17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4428" h="170592">
                  <a:moveTo>
                    <a:pt x="746237" y="12383"/>
                  </a:moveTo>
                  <a:lnTo>
                    <a:pt x="674324" y="0"/>
                  </a:lnTo>
                  <a:cubicBezTo>
                    <a:pt x="669102" y="638"/>
                    <a:pt x="665386" y="5388"/>
                    <a:pt x="666024" y="10610"/>
                  </a:cubicBezTo>
                  <a:cubicBezTo>
                    <a:pt x="666414" y="13803"/>
                    <a:pt x="668389" y="16583"/>
                    <a:pt x="671276" y="18002"/>
                  </a:cubicBezTo>
                  <a:lnTo>
                    <a:pt x="726425" y="27527"/>
                  </a:lnTo>
                  <a:lnTo>
                    <a:pt x="726425" y="27527"/>
                  </a:lnTo>
                  <a:cubicBezTo>
                    <a:pt x="605077" y="111538"/>
                    <a:pt x="484681" y="152400"/>
                    <a:pt x="358284" y="152400"/>
                  </a:cubicBezTo>
                  <a:cubicBezTo>
                    <a:pt x="235602" y="152400"/>
                    <a:pt x="122921" y="118396"/>
                    <a:pt x="13860" y="48292"/>
                  </a:cubicBezTo>
                  <a:cubicBezTo>
                    <a:pt x="9587" y="45813"/>
                    <a:pt x="4128" y="47012"/>
                    <a:pt x="1287" y="51054"/>
                  </a:cubicBezTo>
                  <a:cubicBezTo>
                    <a:pt x="-1192" y="55327"/>
                    <a:pt x="7" y="60787"/>
                    <a:pt x="4049" y="63627"/>
                  </a:cubicBezTo>
                  <a:cubicBezTo>
                    <a:pt x="116159" y="135636"/>
                    <a:pt x="231983" y="170593"/>
                    <a:pt x="358284" y="170593"/>
                  </a:cubicBezTo>
                  <a:cubicBezTo>
                    <a:pt x="487443" y="170593"/>
                    <a:pt x="610315" y="129350"/>
                    <a:pt x="733760" y="44577"/>
                  </a:cubicBezTo>
                  <a:lnTo>
                    <a:pt x="729473" y="93250"/>
                  </a:lnTo>
                  <a:cubicBezTo>
                    <a:pt x="729433" y="98062"/>
                    <a:pt x="732988" y="102149"/>
                    <a:pt x="737760" y="102775"/>
                  </a:cubicBezTo>
                  <a:lnTo>
                    <a:pt x="738522" y="102775"/>
                  </a:lnTo>
                  <a:cubicBezTo>
                    <a:pt x="743335" y="102816"/>
                    <a:pt x="747422" y="99260"/>
                    <a:pt x="748047" y="94488"/>
                  </a:cubicBezTo>
                  <a:lnTo>
                    <a:pt x="754429" y="21812"/>
                  </a:lnTo>
                  <a:cubicBezTo>
                    <a:pt x="754428" y="17068"/>
                    <a:pt x="750935" y="13047"/>
                    <a:pt x="746237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408615-873C-4574-8BD7-4F2BDFBCE6D4}"/>
                </a:ext>
              </a:extLst>
            </p:cNvPr>
            <p:cNvSpPr/>
            <p:nvPr/>
          </p:nvSpPr>
          <p:spPr>
            <a:xfrm>
              <a:off x="7296668" y="3886115"/>
              <a:ext cx="1215014" cy="274740"/>
            </a:xfrm>
            <a:custGeom>
              <a:avLst/>
              <a:gdLst>
                <a:gd name="connsiteX0" fmla="*/ 746237 w 754428"/>
                <a:gd name="connsiteY0" fmla="*/ 12382 h 170592"/>
                <a:gd name="connsiteX1" fmla="*/ 674324 w 754428"/>
                <a:gd name="connsiteY1" fmla="*/ 0 h 170592"/>
                <a:gd name="connsiteX2" fmla="*/ 666024 w 754428"/>
                <a:gd name="connsiteY2" fmla="*/ 10610 h 170592"/>
                <a:gd name="connsiteX3" fmla="*/ 671276 w 754428"/>
                <a:gd name="connsiteY3" fmla="*/ 18002 h 170592"/>
                <a:gd name="connsiteX4" fmla="*/ 726425 w 754428"/>
                <a:gd name="connsiteY4" fmla="*/ 27527 h 170592"/>
                <a:gd name="connsiteX5" fmla="*/ 726425 w 754428"/>
                <a:gd name="connsiteY5" fmla="*/ 27527 h 170592"/>
                <a:gd name="connsiteX6" fmla="*/ 358284 w 754428"/>
                <a:gd name="connsiteY6" fmla="*/ 152400 h 170592"/>
                <a:gd name="connsiteX7" fmla="*/ 13860 w 754428"/>
                <a:gd name="connsiteY7" fmla="*/ 48292 h 170592"/>
                <a:gd name="connsiteX8" fmla="*/ 1287 w 754428"/>
                <a:gd name="connsiteY8" fmla="*/ 51054 h 170592"/>
                <a:gd name="connsiteX9" fmla="*/ 4049 w 754428"/>
                <a:gd name="connsiteY9" fmla="*/ 63627 h 170592"/>
                <a:gd name="connsiteX10" fmla="*/ 358284 w 754428"/>
                <a:gd name="connsiteY10" fmla="*/ 170593 h 170592"/>
                <a:gd name="connsiteX11" fmla="*/ 733760 w 754428"/>
                <a:gd name="connsiteY11" fmla="*/ 44577 h 170592"/>
                <a:gd name="connsiteX12" fmla="*/ 729473 w 754428"/>
                <a:gd name="connsiteY12" fmla="*/ 93250 h 170592"/>
                <a:gd name="connsiteX13" fmla="*/ 737760 w 754428"/>
                <a:gd name="connsiteY13" fmla="*/ 102775 h 170592"/>
                <a:gd name="connsiteX14" fmla="*/ 738522 w 754428"/>
                <a:gd name="connsiteY14" fmla="*/ 102775 h 170592"/>
                <a:gd name="connsiteX15" fmla="*/ 748047 w 754428"/>
                <a:gd name="connsiteY15" fmla="*/ 94488 h 170592"/>
                <a:gd name="connsiteX16" fmla="*/ 754429 w 754428"/>
                <a:gd name="connsiteY16" fmla="*/ 21812 h 170592"/>
                <a:gd name="connsiteX17" fmla="*/ 746237 w 754428"/>
                <a:gd name="connsiteY17" fmla="*/ 12382 h 17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4428" h="170592">
                  <a:moveTo>
                    <a:pt x="746237" y="12382"/>
                  </a:moveTo>
                  <a:lnTo>
                    <a:pt x="674324" y="0"/>
                  </a:lnTo>
                  <a:cubicBezTo>
                    <a:pt x="669102" y="638"/>
                    <a:pt x="665386" y="5388"/>
                    <a:pt x="666024" y="10610"/>
                  </a:cubicBezTo>
                  <a:cubicBezTo>
                    <a:pt x="666414" y="13803"/>
                    <a:pt x="668389" y="16583"/>
                    <a:pt x="671276" y="18002"/>
                  </a:cubicBezTo>
                  <a:lnTo>
                    <a:pt x="726425" y="27527"/>
                  </a:lnTo>
                  <a:lnTo>
                    <a:pt x="726425" y="27527"/>
                  </a:lnTo>
                  <a:cubicBezTo>
                    <a:pt x="605077" y="111538"/>
                    <a:pt x="484681" y="152400"/>
                    <a:pt x="358284" y="152400"/>
                  </a:cubicBezTo>
                  <a:cubicBezTo>
                    <a:pt x="235602" y="152400"/>
                    <a:pt x="122921" y="118396"/>
                    <a:pt x="13860" y="48292"/>
                  </a:cubicBezTo>
                  <a:cubicBezTo>
                    <a:pt x="9587" y="45812"/>
                    <a:pt x="4128" y="47012"/>
                    <a:pt x="1287" y="51054"/>
                  </a:cubicBezTo>
                  <a:cubicBezTo>
                    <a:pt x="-1192" y="55327"/>
                    <a:pt x="7" y="60786"/>
                    <a:pt x="4049" y="63627"/>
                  </a:cubicBezTo>
                  <a:cubicBezTo>
                    <a:pt x="116159" y="135636"/>
                    <a:pt x="231983" y="170593"/>
                    <a:pt x="358284" y="170593"/>
                  </a:cubicBezTo>
                  <a:cubicBezTo>
                    <a:pt x="487443" y="170593"/>
                    <a:pt x="610315" y="129349"/>
                    <a:pt x="733760" y="44577"/>
                  </a:cubicBezTo>
                  <a:lnTo>
                    <a:pt x="729473" y="93250"/>
                  </a:lnTo>
                  <a:cubicBezTo>
                    <a:pt x="729433" y="98062"/>
                    <a:pt x="732988" y="102149"/>
                    <a:pt x="737760" y="102775"/>
                  </a:cubicBezTo>
                  <a:lnTo>
                    <a:pt x="738522" y="102775"/>
                  </a:lnTo>
                  <a:cubicBezTo>
                    <a:pt x="743335" y="102815"/>
                    <a:pt x="747422" y="99260"/>
                    <a:pt x="748047" y="94488"/>
                  </a:cubicBezTo>
                  <a:lnTo>
                    <a:pt x="754429" y="21812"/>
                  </a:lnTo>
                  <a:cubicBezTo>
                    <a:pt x="754428" y="17067"/>
                    <a:pt x="750935" y="13047"/>
                    <a:pt x="746237" y="123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C08E3E-72A3-4A0F-A92A-C41F5B643988}"/>
                </a:ext>
              </a:extLst>
            </p:cNvPr>
            <p:cNvSpPr/>
            <p:nvPr/>
          </p:nvSpPr>
          <p:spPr>
            <a:xfrm>
              <a:off x="9057875" y="3251342"/>
              <a:ext cx="1216280" cy="238998"/>
            </a:xfrm>
            <a:custGeom>
              <a:avLst/>
              <a:gdLst>
                <a:gd name="connsiteX0" fmla="*/ 747279 w 755214"/>
                <a:gd name="connsiteY0" fmla="*/ 52006 h 148399"/>
                <a:gd name="connsiteX1" fmla="*/ 739805 w 755214"/>
                <a:gd name="connsiteY1" fmla="*/ 40800 h 148399"/>
                <a:gd name="connsiteX2" fmla="*/ 728598 w 755214"/>
                <a:gd name="connsiteY2" fmla="*/ 48274 h 148399"/>
                <a:gd name="connsiteX3" fmla="*/ 729277 w 755214"/>
                <a:gd name="connsiteY3" fmla="*/ 54102 h 148399"/>
                <a:gd name="connsiteX4" fmla="*/ 735183 w 755214"/>
                <a:gd name="connsiteY4" fmla="*/ 105346 h 148399"/>
                <a:gd name="connsiteX5" fmla="*/ 734611 w 755214"/>
                <a:gd name="connsiteY5" fmla="*/ 104775 h 148399"/>
                <a:gd name="connsiteX6" fmla="*/ 368090 w 755214"/>
                <a:gd name="connsiteY6" fmla="*/ 0 h 148399"/>
                <a:gd name="connsiteX7" fmla="*/ 2139 w 755214"/>
                <a:gd name="connsiteY7" fmla="*/ 120110 h 148399"/>
                <a:gd name="connsiteX8" fmla="*/ 3512 w 755214"/>
                <a:gd name="connsiteY8" fmla="*/ 133510 h 148399"/>
                <a:gd name="connsiteX9" fmla="*/ 12235 w 755214"/>
                <a:gd name="connsiteY9" fmla="*/ 135255 h 148399"/>
                <a:gd name="connsiteX10" fmla="*/ 368089 w 755214"/>
                <a:gd name="connsiteY10" fmla="*/ 18193 h 148399"/>
                <a:gd name="connsiteX11" fmla="*/ 724990 w 755214"/>
                <a:gd name="connsiteY11" fmla="*/ 119920 h 148399"/>
                <a:gd name="connsiteX12" fmla="*/ 724991 w 755214"/>
                <a:gd name="connsiteY12" fmla="*/ 119920 h 148399"/>
                <a:gd name="connsiteX13" fmla="*/ 672794 w 755214"/>
                <a:gd name="connsiteY13" fmla="*/ 130302 h 148399"/>
                <a:gd name="connsiteX14" fmla="*/ 667751 w 755214"/>
                <a:gd name="connsiteY14" fmla="*/ 142793 h 148399"/>
                <a:gd name="connsiteX15" fmla="*/ 674603 w 755214"/>
                <a:gd name="connsiteY15" fmla="*/ 148399 h 148399"/>
                <a:gd name="connsiteX16" fmla="*/ 676413 w 755214"/>
                <a:gd name="connsiteY16" fmla="*/ 148399 h 148399"/>
                <a:gd name="connsiteX17" fmla="*/ 747946 w 755214"/>
                <a:gd name="connsiteY17" fmla="*/ 134112 h 148399"/>
                <a:gd name="connsiteX18" fmla="*/ 755185 w 755214"/>
                <a:gd name="connsiteY18" fmla="*/ 124111 h 14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5214" h="148399">
                  <a:moveTo>
                    <a:pt x="747279" y="52006"/>
                  </a:moveTo>
                  <a:cubicBezTo>
                    <a:pt x="748310" y="46848"/>
                    <a:pt x="744964" y="41830"/>
                    <a:pt x="739805" y="40800"/>
                  </a:cubicBezTo>
                  <a:cubicBezTo>
                    <a:pt x="734647" y="39769"/>
                    <a:pt x="729629" y="43115"/>
                    <a:pt x="728598" y="48274"/>
                  </a:cubicBezTo>
                  <a:cubicBezTo>
                    <a:pt x="728205" y="50239"/>
                    <a:pt x="728443" y="52279"/>
                    <a:pt x="729277" y="54102"/>
                  </a:cubicBezTo>
                  <a:lnTo>
                    <a:pt x="735183" y="105346"/>
                  </a:lnTo>
                  <a:cubicBezTo>
                    <a:pt x="734969" y="105181"/>
                    <a:pt x="734777" y="104989"/>
                    <a:pt x="734611" y="104775"/>
                  </a:cubicBezTo>
                  <a:cubicBezTo>
                    <a:pt x="624631" y="36280"/>
                    <a:pt x="497655" y="-18"/>
                    <a:pt x="368090" y="0"/>
                  </a:cubicBezTo>
                  <a:cubicBezTo>
                    <a:pt x="243121" y="0"/>
                    <a:pt x="123392" y="39243"/>
                    <a:pt x="2139" y="120110"/>
                  </a:cubicBezTo>
                  <a:cubicBezTo>
                    <a:pt x="-1183" y="124190"/>
                    <a:pt x="-568" y="130189"/>
                    <a:pt x="3512" y="133510"/>
                  </a:cubicBezTo>
                  <a:cubicBezTo>
                    <a:pt x="5953" y="135497"/>
                    <a:pt x="9218" y="136150"/>
                    <a:pt x="12235" y="135255"/>
                  </a:cubicBezTo>
                  <a:cubicBezTo>
                    <a:pt x="130345" y="56483"/>
                    <a:pt x="246836" y="18193"/>
                    <a:pt x="368089" y="18193"/>
                  </a:cubicBezTo>
                  <a:cubicBezTo>
                    <a:pt x="494228" y="18061"/>
                    <a:pt x="617877" y="53304"/>
                    <a:pt x="724990" y="119920"/>
                  </a:cubicBezTo>
                  <a:lnTo>
                    <a:pt x="724991" y="119920"/>
                  </a:lnTo>
                  <a:lnTo>
                    <a:pt x="672794" y="130302"/>
                  </a:lnTo>
                  <a:cubicBezTo>
                    <a:pt x="667952" y="132359"/>
                    <a:pt x="665694" y="137951"/>
                    <a:pt x="667751" y="142793"/>
                  </a:cubicBezTo>
                  <a:cubicBezTo>
                    <a:pt x="668975" y="145674"/>
                    <a:pt x="671537" y="147770"/>
                    <a:pt x="674603" y="148399"/>
                  </a:cubicBezTo>
                  <a:lnTo>
                    <a:pt x="676413" y="148399"/>
                  </a:lnTo>
                  <a:lnTo>
                    <a:pt x="747946" y="134112"/>
                  </a:lnTo>
                  <a:cubicBezTo>
                    <a:pt x="752485" y="133005"/>
                    <a:pt x="755552" y="128769"/>
                    <a:pt x="755185" y="12411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BD2C61-2D29-406C-B36D-DA35E690EC8B}"/>
                </a:ext>
              </a:extLst>
            </p:cNvPr>
            <p:cNvSpPr/>
            <p:nvPr/>
          </p:nvSpPr>
          <p:spPr>
            <a:xfrm>
              <a:off x="9057875" y="3232932"/>
              <a:ext cx="1216280" cy="238998"/>
            </a:xfrm>
            <a:custGeom>
              <a:avLst/>
              <a:gdLst>
                <a:gd name="connsiteX0" fmla="*/ 747279 w 755214"/>
                <a:gd name="connsiteY0" fmla="*/ 52007 h 148399"/>
                <a:gd name="connsiteX1" fmla="*/ 739805 w 755214"/>
                <a:gd name="connsiteY1" fmla="*/ 40800 h 148399"/>
                <a:gd name="connsiteX2" fmla="*/ 728598 w 755214"/>
                <a:gd name="connsiteY2" fmla="*/ 48274 h 148399"/>
                <a:gd name="connsiteX3" fmla="*/ 729277 w 755214"/>
                <a:gd name="connsiteY3" fmla="*/ 54102 h 148399"/>
                <a:gd name="connsiteX4" fmla="*/ 735183 w 755214"/>
                <a:gd name="connsiteY4" fmla="*/ 105346 h 148399"/>
                <a:gd name="connsiteX5" fmla="*/ 734611 w 755214"/>
                <a:gd name="connsiteY5" fmla="*/ 104775 h 148399"/>
                <a:gd name="connsiteX6" fmla="*/ 368090 w 755214"/>
                <a:gd name="connsiteY6" fmla="*/ 0 h 148399"/>
                <a:gd name="connsiteX7" fmla="*/ 2139 w 755214"/>
                <a:gd name="connsiteY7" fmla="*/ 120110 h 148399"/>
                <a:gd name="connsiteX8" fmla="*/ 3512 w 755214"/>
                <a:gd name="connsiteY8" fmla="*/ 133510 h 148399"/>
                <a:gd name="connsiteX9" fmla="*/ 12235 w 755214"/>
                <a:gd name="connsiteY9" fmla="*/ 135255 h 148399"/>
                <a:gd name="connsiteX10" fmla="*/ 368089 w 755214"/>
                <a:gd name="connsiteY10" fmla="*/ 18193 h 148399"/>
                <a:gd name="connsiteX11" fmla="*/ 724990 w 755214"/>
                <a:gd name="connsiteY11" fmla="*/ 119920 h 148399"/>
                <a:gd name="connsiteX12" fmla="*/ 724991 w 755214"/>
                <a:gd name="connsiteY12" fmla="*/ 119920 h 148399"/>
                <a:gd name="connsiteX13" fmla="*/ 672794 w 755214"/>
                <a:gd name="connsiteY13" fmla="*/ 130302 h 148399"/>
                <a:gd name="connsiteX14" fmla="*/ 667751 w 755214"/>
                <a:gd name="connsiteY14" fmla="*/ 142793 h 148399"/>
                <a:gd name="connsiteX15" fmla="*/ 674603 w 755214"/>
                <a:gd name="connsiteY15" fmla="*/ 148399 h 148399"/>
                <a:gd name="connsiteX16" fmla="*/ 676413 w 755214"/>
                <a:gd name="connsiteY16" fmla="*/ 148400 h 148399"/>
                <a:gd name="connsiteX17" fmla="*/ 747946 w 755214"/>
                <a:gd name="connsiteY17" fmla="*/ 134112 h 148399"/>
                <a:gd name="connsiteX18" fmla="*/ 755185 w 755214"/>
                <a:gd name="connsiteY18" fmla="*/ 124111 h 14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5214" h="148399">
                  <a:moveTo>
                    <a:pt x="747279" y="52007"/>
                  </a:moveTo>
                  <a:cubicBezTo>
                    <a:pt x="748310" y="46848"/>
                    <a:pt x="744964" y="41831"/>
                    <a:pt x="739805" y="40800"/>
                  </a:cubicBezTo>
                  <a:cubicBezTo>
                    <a:pt x="734647" y="39769"/>
                    <a:pt x="729629" y="43115"/>
                    <a:pt x="728598" y="48274"/>
                  </a:cubicBezTo>
                  <a:cubicBezTo>
                    <a:pt x="728205" y="50240"/>
                    <a:pt x="728443" y="52279"/>
                    <a:pt x="729277" y="54102"/>
                  </a:cubicBezTo>
                  <a:lnTo>
                    <a:pt x="735183" y="105346"/>
                  </a:lnTo>
                  <a:cubicBezTo>
                    <a:pt x="734969" y="105181"/>
                    <a:pt x="734777" y="104989"/>
                    <a:pt x="734611" y="104775"/>
                  </a:cubicBezTo>
                  <a:cubicBezTo>
                    <a:pt x="624631" y="36280"/>
                    <a:pt x="497655" y="-18"/>
                    <a:pt x="368090" y="0"/>
                  </a:cubicBezTo>
                  <a:cubicBezTo>
                    <a:pt x="243121" y="0"/>
                    <a:pt x="123392" y="39243"/>
                    <a:pt x="2139" y="120110"/>
                  </a:cubicBezTo>
                  <a:cubicBezTo>
                    <a:pt x="-1183" y="124190"/>
                    <a:pt x="-568" y="130189"/>
                    <a:pt x="3512" y="133510"/>
                  </a:cubicBezTo>
                  <a:cubicBezTo>
                    <a:pt x="5953" y="135498"/>
                    <a:pt x="9218" y="136150"/>
                    <a:pt x="12235" y="135255"/>
                  </a:cubicBezTo>
                  <a:cubicBezTo>
                    <a:pt x="130345" y="56483"/>
                    <a:pt x="246836" y="18193"/>
                    <a:pt x="368089" y="18193"/>
                  </a:cubicBezTo>
                  <a:cubicBezTo>
                    <a:pt x="494228" y="18061"/>
                    <a:pt x="617877" y="53304"/>
                    <a:pt x="724990" y="119920"/>
                  </a:cubicBezTo>
                  <a:lnTo>
                    <a:pt x="724991" y="119920"/>
                  </a:lnTo>
                  <a:lnTo>
                    <a:pt x="672794" y="130302"/>
                  </a:lnTo>
                  <a:cubicBezTo>
                    <a:pt x="667952" y="132359"/>
                    <a:pt x="665694" y="137951"/>
                    <a:pt x="667751" y="142793"/>
                  </a:cubicBezTo>
                  <a:cubicBezTo>
                    <a:pt x="668975" y="145674"/>
                    <a:pt x="671537" y="147770"/>
                    <a:pt x="674603" y="148399"/>
                  </a:cubicBezTo>
                  <a:lnTo>
                    <a:pt x="676413" y="148400"/>
                  </a:lnTo>
                  <a:lnTo>
                    <a:pt x="747946" y="134112"/>
                  </a:lnTo>
                  <a:cubicBezTo>
                    <a:pt x="752485" y="133005"/>
                    <a:pt x="755552" y="128769"/>
                    <a:pt x="755185" y="1241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82F7BE-6F31-4942-AB5D-459EDE9A50A3}"/>
                </a:ext>
              </a:extLst>
            </p:cNvPr>
            <p:cNvSpPr/>
            <p:nvPr/>
          </p:nvSpPr>
          <p:spPr>
            <a:xfrm>
              <a:off x="4308800" y="3043483"/>
              <a:ext cx="14725" cy="1102800"/>
            </a:xfrm>
            <a:custGeom>
              <a:avLst/>
              <a:gdLst>
                <a:gd name="connsiteX0" fmla="*/ 0 w 9143"/>
                <a:gd name="connsiteY0" fmla="*/ 0 h 684752"/>
                <a:gd name="connsiteX1" fmla="*/ 9144 w 9143"/>
                <a:gd name="connsiteY1" fmla="*/ 0 h 684752"/>
                <a:gd name="connsiteX2" fmla="*/ 9144 w 9143"/>
                <a:gd name="connsiteY2" fmla="*/ 684752 h 684752"/>
                <a:gd name="connsiteX3" fmla="*/ 0 w 9143"/>
                <a:gd name="connsiteY3" fmla="*/ 684752 h 68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3" h="684752">
                  <a:moveTo>
                    <a:pt x="0" y="0"/>
                  </a:moveTo>
                  <a:lnTo>
                    <a:pt x="9144" y="0"/>
                  </a:lnTo>
                  <a:lnTo>
                    <a:pt x="9144" y="684752"/>
                  </a:lnTo>
                  <a:lnTo>
                    <a:pt x="0" y="684752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2E8D4C-8C54-470D-A28E-732B3491B016}"/>
                </a:ext>
              </a:extLst>
            </p:cNvPr>
            <p:cNvSpPr/>
            <p:nvPr/>
          </p:nvSpPr>
          <p:spPr>
            <a:xfrm rot="18900000">
              <a:off x="3734291" y="2488102"/>
              <a:ext cx="1163700" cy="1163700"/>
            </a:xfrm>
            <a:custGeom>
              <a:avLst/>
              <a:gdLst>
                <a:gd name="connsiteX0" fmla="*/ 722567 w 722566"/>
                <a:gd name="connsiteY0" fmla="*/ 361283 h 722566"/>
                <a:gd name="connsiteX1" fmla="*/ 361283 w 722566"/>
                <a:gd name="connsiteY1" fmla="*/ 722566 h 722566"/>
                <a:gd name="connsiteX2" fmla="*/ 0 w 722566"/>
                <a:gd name="connsiteY2" fmla="*/ 361283 h 722566"/>
                <a:gd name="connsiteX3" fmla="*/ 361283 w 722566"/>
                <a:gd name="connsiteY3" fmla="*/ 0 h 722566"/>
                <a:gd name="connsiteX4" fmla="*/ 722567 w 722566"/>
                <a:gd name="connsiteY4" fmla="*/ 361283 h 7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566" h="722566">
                  <a:moveTo>
                    <a:pt x="722567" y="361283"/>
                  </a:moveTo>
                  <a:cubicBezTo>
                    <a:pt x="722567" y="560814"/>
                    <a:pt x="560815" y="722566"/>
                    <a:pt x="361283" y="722566"/>
                  </a:cubicBezTo>
                  <a:cubicBezTo>
                    <a:pt x="161752" y="722566"/>
                    <a:pt x="0" y="560814"/>
                    <a:pt x="0" y="361283"/>
                  </a:cubicBezTo>
                  <a:cubicBezTo>
                    <a:pt x="0" y="161752"/>
                    <a:pt x="161752" y="0"/>
                    <a:pt x="361283" y="0"/>
                  </a:cubicBezTo>
                  <a:cubicBezTo>
                    <a:pt x="560815" y="0"/>
                    <a:pt x="722567" y="161752"/>
                    <a:pt x="722567" y="361283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FFEB18-9760-48C2-8D4F-A1686EDBC2ED}"/>
                </a:ext>
              </a:extLst>
            </p:cNvPr>
            <p:cNvSpPr/>
            <p:nvPr/>
          </p:nvSpPr>
          <p:spPr>
            <a:xfrm>
              <a:off x="3834637" y="2591104"/>
              <a:ext cx="963051" cy="976551"/>
            </a:xfrm>
            <a:custGeom>
              <a:avLst/>
              <a:gdLst>
                <a:gd name="connsiteX0" fmla="*/ 597979 w 597979"/>
                <a:gd name="connsiteY0" fmla="*/ 303181 h 606361"/>
                <a:gd name="connsiteX1" fmla="*/ 298990 w 597979"/>
                <a:gd name="connsiteY1" fmla="*/ 606362 h 606361"/>
                <a:gd name="connsiteX2" fmla="*/ 0 w 597979"/>
                <a:gd name="connsiteY2" fmla="*/ 303181 h 606361"/>
                <a:gd name="connsiteX3" fmla="*/ 298990 w 597979"/>
                <a:gd name="connsiteY3" fmla="*/ 0 h 606361"/>
                <a:gd name="connsiteX4" fmla="*/ 597979 w 597979"/>
                <a:gd name="connsiteY4" fmla="*/ 303181 h 60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979" h="606361">
                  <a:moveTo>
                    <a:pt x="597979" y="303181"/>
                  </a:moveTo>
                  <a:cubicBezTo>
                    <a:pt x="597979" y="470623"/>
                    <a:pt x="464117" y="606362"/>
                    <a:pt x="298990" y="606362"/>
                  </a:cubicBezTo>
                  <a:cubicBezTo>
                    <a:pt x="133862" y="606362"/>
                    <a:pt x="0" y="470623"/>
                    <a:pt x="0" y="303181"/>
                  </a:cubicBezTo>
                  <a:cubicBezTo>
                    <a:pt x="0" y="135739"/>
                    <a:pt x="133862" y="0"/>
                    <a:pt x="298990" y="0"/>
                  </a:cubicBezTo>
                  <a:cubicBezTo>
                    <a:pt x="464117" y="0"/>
                    <a:pt x="597979" y="135739"/>
                    <a:pt x="597979" y="30318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280CA0-99FF-4B43-A2F3-EE3BC45B6EC8}"/>
                </a:ext>
              </a:extLst>
            </p:cNvPr>
            <p:cNvSpPr/>
            <p:nvPr/>
          </p:nvSpPr>
          <p:spPr>
            <a:xfrm>
              <a:off x="3837399" y="2591257"/>
              <a:ext cx="957529" cy="957529"/>
            </a:xfrm>
            <a:custGeom>
              <a:avLst/>
              <a:gdLst>
                <a:gd name="connsiteX0" fmla="*/ 594551 w 594550"/>
                <a:gd name="connsiteY0" fmla="*/ 297275 h 594550"/>
                <a:gd name="connsiteX1" fmla="*/ 297275 w 594550"/>
                <a:gd name="connsiteY1" fmla="*/ 594550 h 594550"/>
                <a:gd name="connsiteX2" fmla="*/ 0 w 594550"/>
                <a:gd name="connsiteY2" fmla="*/ 297275 h 594550"/>
                <a:gd name="connsiteX3" fmla="*/ 297275 w 594550"/>
                <a:gd name="connsiteY3" fmla="*/ 0 h 594550"/>
                <a:gd name="connsiteX4" fmla="*/ 594551 w 594550"/>
                <a:gd name="connsiteY4" fmla="*/ 297275 h 59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50" h="594550">
                  <a:moveTo>
                    <a:pt x="594551" y="297275"/>
                  </a:moveTo>
                  <a:cubicBezTo>
                    <a:pt x="594551" y="461456"/>
                    <a:pt x="461456" y="594550"/>
                    <a:pt x="297275" y="594550"/>
                  </a:cubicBezTo>
                  <a:cubicBezTo>
                    <a:pt x="133095" y="594550"/>
                    <a:pt x="0" y="461456"/>
                    <a:pt x="0" y="297275"/>
                  </a:cubicBezTo>
                  <a:cubicBezTo>
                    <a:pt x="0" y="133095"/>
                    <a:pt x="133095" y="0"/>
                    <a:pt x="297275" y="0"/>
                  </a:cubicBezTo>
                  <a:cubicBezTo>
                    <a:pt x="461456" y="0"/>
                    <a:pt x="594551" y="133094"/>
                    <a:pt x="594551" y="297275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C6C8A53-8828-4A50-91E7-5B714E45EAC4}"/>
                </a:ext>
              </a:extLst>
            </p:cNvPr>
            <p:cNvSpPr/>
            <p:nvPr/>
          </p:nvSpPr>
          <p:spPr>
            <a:xfrm>
              <a:off x="3850132" y="2603989"/>
              <a:ext cx="932063" cy="932064"/>
            </a:xfrm>
            <a:custGeom>
              <a:avLst/>
              <a:gdLst>
                <a:gd name="connsiteX0" fmla="*/ 578739 w 578738"/>
                <a:gd name="connsiteY0" fmla="*/ 289369 h 578738"/>
                <a:gd name="connsiteX1" fmla="*/ 289369 w 578738"/>
                <a:gd name="connsiteY1" fmla="*/ 578739 h 578738"/>
                <a:gd name="connsiteX2" fmla="*/ 0 w 578738"/>
                <a:gd name="connsiteY2" fmla="*/ 289369 h 578738"/>
                <a:gd name="connsiteX3" fmla="*/ 289369 w 578738"/>
                <a:gd name="connsiteY3" fmla="*/ 0 h 578738"/>
                <a:gd name="connsiteX4" fmla="*/ 578739 w 578738"/>
                <a:gd name="connsiteY4" fmla="*/ 289369 h 5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738" h="578738">
                  <a:moveTo>
                    <a:pt x="578739" y="289369"/>
                  </a:moveTo>
                  <a:cubicBezTo>
                    <a:pt x="578739" y="449184"/>
                    <a:pt x="449184" y="578739"/>
                    <a:pt x="289369" y="578739"/>
                  </a:cubicBezTo>
                  <a:cubicBezTo>
                    <a:pt x="129555" y="578739"/>
                    <a:pt x="0" y="449184"/>
                    <a:pt x="0" y="289369"/>
                  </a:cubicBezTo>
                  <a:cubicBezTo>
                    <a:pt x="0" y="129555"/>
                    <a:pt x="129555" y="0"/>
                    <a:pt x="289369" y="0"/>
                  </a:cubicBezTo>
                  <a:cubicBezTo>
                    <a:pt x="449184" y="0"/>
                    <a:pt x="578739" y="129555"/>
                    <a:pt x="578739" y="28936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C91B11-1576-4DCB-A7AF-B8C59B2EC4D4}"/>
                </a:ext>
              </a:extLst>
            </p:cNvPr>
            <p:cNvSpPr/>
            <p:nvPr/>
          </p:nvSpPr>
          <p:spPr>
            <a:xfrm>
              <a:off x="4235781" y="4065901"/>
              <a:ext cx="160763" cy="160763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0 h 99821"/>
                <a:gd name="connsiteX2" fmla="*/ 0 w 99821"/>
                <a:gd name="connsiteY2" fmla="*/ 49911 h 99821"/>
                <a:gd name="connsiteX3" fmla="*/ 49911 w 99821"/>
                <a:gd name="connsiteY3" fmla="*/ 99822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22346"/>
                    <a:pt x="77476" y="0"/>
                    <a:pt x="49911" y="0"/>
                  </a:cubicBezTo>
                  <a:cubicBezTo>
                    <a:pt x="22346" y="0"/>
                    <a:pt x="0" y="22346"/>
                    <a:pt x="0" y="49911"/>
                  </a:cubicBezTo>
                  <a:cubicBezTo>
                    <a:pt x="0" y="77476"/>
                    <a:pt x="22346" y="99822"/>
                    <a:pt x="49911" y="99822"/>
                  </a:cubicBezTo>
                  <a:cubicBezTo>
                    <a:pt x="77476" y="99822"/>
                    <a:pt x="99822" y="77476"/>
                    <a:pt x="99822" y="49911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0CE439-997E-43D3-B587-8B53213DC9C8}"/>
                </a:ext>
              </a:extLst>
            </p:cNvPr>
            <p:cNvSpPr/>
            <p:nvPr/>
          </p:nvSpPr>
          <p:spPr>
            <a:xfrm>
              <a:off x="2535637" y="3248119"/>
              <a:ext cx="14727" cy="1102800"/>
            </a:xfrm>
            <a:custGeom>
              <a:avLst/>
              <a:gdLst>
                <a:gd name="connsiteX0" fmla="*/ 0 w 9144"/>
                <a:gd name="connsiteY0" fmla="*/ 0 h 684752"/>
                <a:gd name="connsiteX1" fmla="*/ 9144 w 9144"/>
                <a:gd name="connsiteY1" fmla="*/ 0 h 684752"/>
                <a:gd name="connsiteX2" fmla="*/ 9144 w 9144"/>
                <a:gd name="connsiteY2" fmla="*/ 684753 h 684752"/>
                <a:gd name="connsiteX3" fmla="*/ 0 w 9144"/>
                <a:gd name="connsiteY3" fmla="*/ 684753 h 68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" h="684752">
                  <a:moveTo>
                    <a:pt x="0" y="0"/>
                  </a:moveTo>
                  <a:lnTo>
                    <a:pt x="9144" y="0"/>
                  </a:lnTo>
                  <a:lnTo>
                    <a:pt x="9144" y="684753"/>
                  </a:lnTo>
                  <a:lnTo>
                    <a:pt x="0" y="684753"/>
                  </a:lnTo>
                  <a:close/>
                </a:path>
              </a:pathLst>
            </a:custGeom>
            <a:solidFill>
              <a:srgbClr val="FE9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6540CF-C4B8-40B3-A104-7E6DCC078CA8}"/>
                </a:ext>
              </a:extLst>
            </p:cNvPr>
            <p:cNvSpPr/>
            <p:nvPr/>
          </p:nvSpPr>
          <p:spPr>
            <a:xfrm rot="20791200">
              <a:off x="1961480" y="3768815"/>
              <a:ext cx="1163700" cy="1163700"/>
            </a:xfrm>
            <a:custGeom>
              <a:avLst/>
              <a:gdLst>
                <a:gd name="connsiteX0" fmla="*/ 722567 w 722566"/>
                <a:gd name="connsiteY0" fmla="*/ 361283 h 722566"/>
                <a:gd name="connsiteX1" fmla="*/ 361283 w 722566"/>
                <a:gd name="connsiteY1" fmla="*/ 722566 h 722566"/>
                <a:gd name="connsiteX2" fmla="*/ 0 w 722566"/>
                <a:gd name="connsiteY2" fmla="*/ 361283 h 722566"/>
                <a:gd name="connsiteX3" fmla="*/ 361283 w 722566"/>
                <a:gd name="connsiteY3" fmla="*/ 0 h 722566"/>
                <a:gd name="connsiteX4" fmla="*/ 722567 w 722566"/>
                <a:gd name="connsiteY4" fmla="*/ 361283 h 7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566" h="722566">
                  <a:moveTo>
                    <a:pt x="722567" y="361283"/>
                  </a:moveTo>
                  <a:cubicBezTo>
                    <a:pt x="722567" y="560814"/>
                    <a:pt x="560815" y="722566"/>
                    <a:pt x="361283" y="722566"/>
                  </a:cubicBezTo>
                  <a:cubicBezTo>
                    <a:pt x="161752" y="722566"/>
                    <a:pt x="0" y="560814"/>
                    <a:pt x="0" y="361283"/>
                  </a:cubicBezTo>
                  <a:cubicBezTo>
                    <a:pt x="0" y="161752"/>
                    <a:pt x="161752" y="0"/>
                    <a:pt x="361283" y="0"/>
                  </a:cubicBezTo>
                  <a:cubicBezTo>
                    <a:pt x="560815" y="0"/>
                    <a:pt x="722567" y="161752"/>
                    <a:pt x="722567" y="361283"/>
                  </a:cubicBezTo>
                  <a:close/>
                </a:path>
              </a:pathLst>
            </a:custGeom>
            <a:solidFill>
              <a:srgbClr val="FE9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EC8F2B5-44D4-422D-9EB3-1A1BDF8378C5}"/>
                </a:ext>
              </a:extLst>
            </p:cNvPr>
            <p:cNvSpPr/>
            <p:nvPr/>
          </p:nvSpPr>
          <p:spPr>
            <a:xfrm>
              <a:off x="2061475" y="3872002"/>
              <a:ext cx="963051" cy="976551"/>
            </a:xfrm>
            <a:custGeom>
              <a:avLst/>
              <a:gdLst>
                <a:gd name="connsiteX0" fmla="*/ 597980 w 597979"/>
                <a:gd name="connsiteY0" fmla="*/ 303181 h 606361"/>
                <a:gd name="connsiteX1" fmla="*/ 298990 w 597979"/>
                <a:gd name="connsiteY1" fmla="*/ 606362 h 606361"/>
                <a:gd name="connsiteX2" fmla="*/ 0 w 597979"/>
                <a:gd name="connsiteY2" fmla="*/ 303181 h 606361"/>
                <a:gd name="connsiteX3" fmla="*/ 298990 w 597979"/>
                <a:gd name="connsiteY3" fmla="*/ 0 h 606361"/>
                <a:gd name="connsiteX4" fmla="*/ 597980 w 597979"/>
                <a:gd name="connsiteY4" fmla="*/ 303181 h 60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979" h="606361">
                  <a:moveTo>
                    <a:pt x="597980" y="303181"/>
                  </a:moveTo>
                  <a:cubicBezTo>
                    <a:pt x="597980" y="470623"/>
                    <a:pt x="464117" y="606362"/>
                    <a:pt x="298990" y="606362"/>
                  </a:cubicBezTo>
                  <a:cubicBezTo>
                    <a:pt x="133862" y="606362"/>
                    <a:pt x="0" y="470623"/>
                    <a:pt x="0" y="303181"/>
                  </a:cubicBezTo>
                  <a:cubicBezTo>
                    <a:pt x="0" y="135739"/>
                    <a:pt x="133862" y="0"/>
                    <a:pt x="298990" y="0"/>
                  </a:cubicBezTo>
                  <a:cubicBezTo>
                    <a:pt x="464117" y="0"/>
                    <a:pt x="597980" y="135739"/>
                    <a:pt x="597980" y="30318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ED15BB-855B-427C-BDBB-CCCE6EA9AD04}"/>
                </a:ext>
              </a:extLst>
            </p:cNvPr>
            <p:cNvSpPr/>
            <p:nvPr/>
          </p:nvSpPr>
          <p:spPr>
            <a:xfrm rot="17533502">
              <a:off x="2088230" y="3885737"/>
              <a:ext cx="961971" cy="961971"/>
            </a:xfrm>
            <a:custGeom>
              <a:avLst/>
              <a:gdLst>
                <a:gd name="connsiteX0" fmla="*/ 597311 w 597308"/>
                <a:gd name="connsiteY0" fmla="*/ 298655 h 597308"/>
                <a:gd name="connsiteX1" fmla="*/ 298656 w 597308"/>
                <a:gd name="connsiteY1" fmla="*/ 597310 h 597308"/>
                <a:gd name="connsiteX2" fmla="*/ 2 w 597308"/>
                <a:gd name="connsiteY2" fmla="*/ 298655 h 597308"/>
                <a:gd name="connsiteX3" fmla="*/ 298656 w 597308"/>
                <a:gd name="connsiteY3" fmla="*/ 1 h 597308"/>
                <a:gd name="connsiteX4" fmla="*/ 597311 w 597308"/>
                <a:gd name="connsiteY4" fmla="*/ 298655 h 5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08" h="597308">
                  <a:moveTo>
                    <a:pt x="597311" y="298655"/>
                  </a:moveTo>
                  <a:cubicBezTo>
                    <a:pt x="597311" y="463598"/>
                    <a:pt x="463598" y="597310"/>
                    <a:pt x="298656" y="597310"/>
                  </a:cubicBezTo>
                  <a:cubicBezTo>
                    <a:pt x="133714" y="597310"/>
                    <a:pt x="2" y="463597"/>
                    <a:pt x="2" y="298655"/>
                  </a:cubicBezTo>
                  <a:cubicBezTo>
                    <a:pt x="2" y="133713"/>
                    <a:pt x="133714" y="1"/>
                    <a:pt x="298656" y="1"/>
                  </a:cubicBezTo>
                  <a:cubicBezTo>
                    <a:pt x="463598" y="1"/>
                    <a:pt x="597311" y="133713"/>
                    <a:pt x="597311" y="298655"/>
                  </a:cubicBezTo>
                  <a:close/>
                </a:path>
              </a:pathLst>
            </a:custGeom>
            <a:solidFill>
              <a:srgbClr val="F2F2F2"/>
            </a:solidFill>
            <a:ln w="95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7FAF5B-B5DE-4CD5-A4A9-E5A5BB107150}"/>
                </a:ext>
              </a:extLst>
            </p:cNvPr>
            <p:cNvSpPr/>
            <p:nvPr/>
          </p:nvSpPr>
          <p:spPr>
            <a:xfrm>
              <a:off x="2051092" y="3884633"/>
              <a:ext cx="932063" cy="932064"/>
            </a:xfrm>
            <a:custGeom>
              <a:avLst/>
              <a:gdLst>
                <a:gd name="connsiteX0" fmla="*/ 578739 w 578738"/>
                <a:gd name="connsiteY0" fmla="*/ 289369 h 578738"/>
                <a:gd name="connsiteX1" fmla="*/ 289370 w 578738"/>
                <a:gd name="connsiteY1" fmla="*/ 578739 h 578738"/>
                <a:gd name="connsiteX2" fmla="*/ 0 w 578738"/>
                <a:gd name="connsiteY2" fmla="*/ 289369 h 578738"/>
                <a:gd name="connsiteX3" fmla="*/ 289370 w 578738"/>
                <a:gd name="connsiteY3" fmla="*/ 0 h 578738"/>
                <a:gd name="connsiteX4" fmla="*/ 578739 w 578738"/>
                <a:gd name="connsiteY4" fmla="*/ 289369 h 5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738" h="578738">
                  <a:moveTo>
                    <a:pt x="578739" y="289369"/>
                  </a:moveTo>
                  <a:cubicBezTo>
                    <a:pt x="578739" y="449184"/>
                    <a:pt x="449184" y="578739"/>
                    <a:pt x="289370" y="578739"/>
                  </a:cubicBezTo>
                  <a:cubicBezTo>
                    <a:pt x="129555" y="578739"/>
                    <a:pt x="0" y="449184"/>
                    <a:pt x="0" y="289369"/>
                  </a:cubicBezTo>
                  <a:cubicBezTo>
                    <a:pt x="0" y="129555"/>
                    <a:pt x="129555" y="0"/>
                    <a:pt x="289370" y="0"/>
                  </a:cubicBezTo>
                  <a:cubicBezTo>
                    <a:pt x="449184" y="0"/>
                    <a:pt x="578739" y="129555"/>
                    <a:pt x="578739" y="28936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2E5B43-3D04-4793-B9B1-B87F81D7553B}"/>
                </a:ext>
              </a:extLst>
            </p:cNvPr>
            <p:cNvSpPr/>
            <p:nvPr/>
          </p:nvSpPr>
          <p:spPr>
            <a:xfrm>
              <a:off x="2462465" y="3167431"/>
              <a:ext cx="161070" cy="161070"/>
            </a:xfrm>
            <a:custGeom>
              <a:avLst/>
              <a:gdLst>
                <a:gd name="connsiteX0" fmla="*/ 100012 w 100012"/>
                <a:gd name="connsiteY0" fmla="*/ 50102 h 100012"/>
                <a:gd name="connsiteX1" fmla="*/ 50102 w 100012"/>
                <a:gd name="connsiteY1" fmla="*/ 0 h 100012"/>
                <a:gd name="connsiteX2" fmla="*/ 0 w 100012"/>
                <a:gd name="connsiteY2" fmla="*/ 49911 h 100012"/>
                <a:gd name="connsiteX3" fmla="*/ 49911 w 100012"/>
                <a:gd name="connsiteY3" fmla="*/ 100012 h 100012"/>
                <a:gd name="connsiteX4" fmla="*/ 50006 w 100012"/>
                <a:gd name="connsiteY4" fmla="*/ 100012 h 100012"/>
                <a:gd name="connsiteX5" fmla="*/ 100012 w 100012"/>
                <a:gd name="connsiteY5" fmla="*/ 50102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" h="100012">
                  <a:moveTo>
                    <a:pt x="100012" y="50102"/>
                  </a:moveTo>
                  <a:cubicBezTo>
                    <a:pt x="100065" y="22484"/>
                    <a:pt x="77719" y="53"/>
                    <a:pt x="50102" y="0"/>
                  </a:cubicBezTo>
                  <a:cubicBezTo>
                    <a:pt x="22484" y="-53"/>
                    <a:pt x="53" y="22293"/>
                    <a:pt x="0" y="49911"/>
                  </a:cubicBezTo>
                  <a:cubicBezTo>
                    <a:pt x="-53" y="77529"/>
                    <a:pt x="22293" y="99960"/>
                    <a:pt x="49911" y="100012"/>
                  </a:cubicBezTo>
                  <a:cubicBezTo>
                    <a:pt x="49943" y="100012"/>
                    <a:pt x="49974" y="100012"/>
                    <a:pt x="50006" y="100012"/>
                  </a:cubicBezTo>
                  <a:cubicBezTo>
                    <a:pt x="77587" y="100012"/>
                    <a:pt x="99960" y="77682"/>
                    <a:pt x="100012" y="50102"/>
                  </a:cubicBezTo>
                  <a:close/>
                </a:path>
              </a:pathLst>
            </a:custGeom>
            <a:solidFill>
              <a:srgbClr val="FE9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AC045B3-D9BD-4DE3-8157-690FB545DDCE}"/>
                </a:ext>
              </a:extLst>
            </p:cNvPr>
            <p:cNvSpPr/>
            <p:nvPr/>
          </p:nvSpPr>
          <p:spPr>
            <a:xfrm>
              <a:off x="6079685" y="3248119"/>
              <a:ext cx="17439" cy="1102800"/>
            </a:xfrm>
            <a:custGeom>
              <a:avLst/>
              <a:gdLst>
                <a:gd name="connsiteX0" fmla="*/ 0 w 9143"/>
                <a:gd name="connsiteY0" fmla="*/ 0 h 684752"/>
                <a:gd name="connsiteX1" fmla="*/ 9144 w 9143"/>
                <a:gd name="connsiteY1" fmla="*/ 0 h 684752"/>
                <a:gd name="connsiteX2" fmla="*/ 9144 w 9143"/>
                <a:gd name="connsiteY2" fmla="*/ 684753 h 684752"/>
                <a:gd name="connsiteX3" fmla="*/ 0 w 9143"/>
                <a:gd name="connsiteY3" fmla="*/ 684753 h 68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3" h="684752">
                  <a:moveTo>
                    <a:pt x="0" y="0"/>
                  </a:moveTo>
                  <a:lnTo>
                    <a:pt x="9144" y="0"/>
                  </a:lnTo>
                  <a:lnTo>
                    <a:pt x="9144" y="684753"/>
                  </a:lnTo>
                  <a:lnTo>
                    <a:pt x="0" y="684753"/>
                  </a:lnTo>
                  <a:close/>
                </a:path>
              </a:pathLst>
            </a:custGeom>
            <a:solidFill>
              <a:srgbClr val="FE9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528D1C-C3D9-4AD0-944E-6A6FBE94A1D2}"/>
                </a:ext>
              </a:extLst>
            </p:cNvPr>
            <p:cNvSpPr/>
            <p:nvPr/>
          </p:nvSpPr>
          <p:spPr>
            <a:xfrm rot="20790000">
              <a:off x="5522154" y="3784468"/>
              <a:ext cx="1132714" cy="1132714"/>
            </a:xfrm>
            <a:custGeom>
              <a:avLst/>
              <a:gdLst>
                <a:gd name="connsiteX0" fmla="*/ 703326 w 703326"/>
                <a:gd name="connsiteY0" fmla="*/ 351663 h 703326"/>
                <a:gd name="connsiteX1" fmla="*/ 351663 w 703326"/>
                <a:gd name="connsiteY1" fmla="*/ 703326 h 703326"/>
                <a:gd name="connsiteX2" fmla="*/ 0 w 703326"/>
                <a:gd name="connsiteY2" fmla="*/ 351663 h 703326"/>
                <a:gd name="connsiteX3" fmla="*/ 351663 w 703326"/>
                <a:gd name="connsiteY3" fmla="*/ 0 h 703326"/>
                <a:gd name="connsiteX4" fmla="*/ 703326 w 703326"/>
                <a:gd name="connsiteY4" fmla="*/ 351663 h 70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326" h="703326">
                  <a:moveTo>
                    <a:pt x="703326" y="351663"/>
                  </a:moveTo>
                  <a:cubicBezTo>
                    <a:pt x="703326" y="545881"/>
                    <a:pt x="545881" y="703326"/>
                    <a:pt x="351663" y="703326"/>
                  </a:cubicBezTo>
                  <a:cubicBezTo>
                    <a:pt x="157445" y="703326"/>
                    <a:pt x="0" y="545881"/>
                    <a:pt x="0" y="351663"/>
                  </a:cubicBezTo>
                  <a:cubicBezTo>
                    <a:pt x="0" y="157445"/>
                    <a:pt x="157444" y="0"/>
                    <a:pt x="351663" y="0"/>
                  </a:cubicBezTo>
                  <a:cubicBezTo>
                    <a:pt x="545881" y="0"/>
                    <a:pt x="703326" y="157445"/>
                    <a:pt x="703326" y="351663"/>
                  </a:cubicBezTo>
                  <a:close/>
                </a:path>
              </a:pathLst>
            </a:custGeom>
            <a:solidFill>
              <a:srgbClr val="FE9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6DEABC2-A117-42C3-81AB-2A96CB608D9E}"/>
                </a:ext>
              </a:extLst>
            </p:cNvPr>
            <p:cNvSpPr/>
            <p:nvPr/>
          </p:nvSpPr>
          <p:spPr>
            <a:xfrm>
              <a:off x="5606881" y="3872002"/>
              <a:ext cx="963051" cy="976551"/>
            </a:xfrm>
            <a:custGeom>
              <a:avLst/>
              <a:gdLst>
                <a:gd name="connsiteX0" fmla="*/ 597979 w 597979"/>
                <a:gd name="connsiteY0" fmla="*/ 303181 h 606361"/>
                <a:gd name="connsiteX1" fmla="*/ 298990 w 597979"/>
                <a:gd name="connsiteY1" fmla="*/ 606362 h 606361"/>
                <a:gd name="connsiteX2" fmla="*/ 0 w 597979"/>
                <a:gd name="connsiteY2" fmla="*/ 303181 h 606361"/>
                <a:gd name="connsiteX3" fmla="*/ 298990 w 597979"/>
                <a:gd name="connsiteY3" fmla="*/ 0 h 606361"/>
                <a:gd name="connsiteX4" fmla="*/ 597979 w 597979"/>
                <a:gd name="connsiteY4" fmla="*/ 303181 h 60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979" h="606361">
                  <a:moveTo>
                    <a:pt x="597979" y="303181"/>
                  </a:moveTo>
                  <a:cubicBezTo>
                    <a:pt x="597979" y="470623"/>
                    <a:pt x="464117" y="606362"/>
                    <a:pt x="298990" y="606362"/>
                  </a:cubicBezTo>
                  <a:cubicBezTo>
                    <a:pt x="133862" y="606362"/>
                    <a:pt x="0" y="470623"/>
                    <a:pt x="0" y="303181"/>
                  </a:cubicBezTo>
                  <a:cubicBezTo>
                    <a:pt x="0" y="135739"/>
                    <a:pt x="133862" y="0"/>
                    <a:pt x="298990" y="0"/>
                  </a:cubicBezTo>
                  <a:cubicBezTo>
                    <a:pt x="464117" y="0"/>
                    <a:pt x="597979" y="135739"/>
                    <a:pt x="597979" y="30318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027F8A-3ED6-4B85-BA9E-C5D01CEBCD8E}"/>
                </a:ext>
              </a:extLst>
            </p:cNvPr>
            <p:cNvSpPr/>
            <p:nvPr/>
          </p:nvSpPr>
          <p:spPr>
            <a:xfrm rot="17601600">
              <a:off x="5609586" y="3872007"/>
              <a:ext cx="957529" cy="957529"/>
            </a:xfrm>
            <a:custGeom>
              <a:avLst/>
              <a:gdLst>
                <a:gd name="connsiteX0" fmla="*/ 594551 w 594550"/>
                <a:gd name="connsiteY0" fmla="*/ 297275 h 594550"/>
                <a:gd name="connsiteX1" fmla="*/ 297275 w 594550"/>
                <a:gd name="connsiteY1" fmla="*/ 594550 h 594550"/>
                <a:gd name="connsiteX2" fmla="*/ 0 w 594550"/>
                <a:gd name="connsiteY2" fmla="*/ 297275 h 594550"/>
                <a:gd name="connsiteX3" fmla="*/ 297275 w 594550"/>
                <a:gd name="connsiteY3" fmla="*/ 0 h 594550"/>
                <a:gd name="connsiteX4" fmla="*/ 594551 w 594550"/>
                <a:gd name="connsiteY4" fmla="*/ 297275 h 59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50" h="594550">
                  <a:moveTo>
                    <a:pt x="594551" y="297275"/>
                  </a:moveTo>
                  <a:cubicBezTo>
                    <a:pt x="594551" y="461456"/>
                    <a:pt x="461456" y="594550"/>
                    <a:pt x="297275" y="594550"/>
                  </a:cubicBezTo>
                  <a:cubicBezTo>
                    <a:pt x="133095" y="594550"/>
                    <a:pt x="0" y="461456"/>
                    <a:pt x="0" y="297275"/>
                  </a:cubicBezTo>
                  <a:cubicBezTo>
                    <a:pt x="0" y="133095"/>
                    <a:pt x="133095" y="0"/>
                    <a:pt x="297275" y="0"/>
                  </a:cubicBezTo>
                  <a:cubicBezTo>
                    <a:pt x="461456" y="0"/>
                    <a:pt x="594551" y="133095"/>
                    <a:pt x="594551" y="297275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C2CAD3-F359-44BE-AEC1-7C30A5FFF822}"/>
                </a:ext>
              </a:extLst>
            </p:cNvPr>
            <p:cNvSpPr/>
            <p:nvPr/>
          </p:nvSpPr>
          <p:spPr>
            <a:xfrm>
              <a:off x="5622374" y="3884888"/>
              <a:ext cx="932063" cy="932064"/>
            </a:xfrm>
            <a:custGeom>
              <a:avLst/>
              <a:gdLst>
                <a:gd name="connsiteX0" fmla="*/ 578739 w 578738"/>
                <a:gd name="connsiteY0" fmla="*/ 289369 h 578738"/>
                <a:gd name="connsiteX1" fmla="*/ 289370 w 578738"/>
                <a:gd name="connsiteY1" fmla="*/ 578739 h 578738"/>
                <a:gd name="connsiteX2" fmla="*/ 0 w 578738"/>
                <a:gd name="connsiteY2" fmla="*/ 289369 h 578738"/>
                <a:gd name="connsiteX3" fmla="*/ 289370 w 578738"/>
                <a:gd name="connsiteY3" fmla="*/ 0 h 578738"/>
                <a:gd name="connsiteX4" fmla="*/ 578739 w 578738"/>
                <a:gd name="connsiteY4" fmla="*/ 289369 h 5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738" h="578738">
                  <a:moveTo>
                    <a:pt x="578739" y="289369"/>
                  </a:moveTo>
                  <a:cubicBezTo>
                    <a:pt x="578739" y="449184"/>
                    <a:pt x="449184" y="578739"/>
                    <a:pt x="289370" y="578739"/>
                  </a:cubicBezTo>
                  <a:cubicBezTo>
                    <a:pt x="129555" y="578739"/>
                    <a:pt x="0" y="449184"/>
                    <a:pt x="0" y="289369"/>
                  </a:cubicBezTo>
                  <a:cubicBezTo>
                    <a:pt x="0" y="129555"/>
                    <a:pt x="129555" y="0"/>
                    <a:pt x="289370" y="0"/>
                  </a:cubicBezTo>
                  <a:cubicBezTo>
                    <a:pt x="449184" y="0"/>
                    <a:pt x="578739" y="129555"/>
                    <a:pt x="578739" y="28936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79875E-F2B6-4405-885D-3B95E23AB18C}"/>
                </a:ext>
              </a:extLst>
            </p:cNvPr>
            <p:cNvSpPr/>
            <p:nvPr/>
          </p:nvSpPr>
          <p:spPr>
            <a:xfrm>
              <a:off x="6007717" y="3167431"/>
              <a:ext cx="161070" cy="161070"/>
            </a:xfrm>
            <a:custGeom>
              <a:avLst/>
              <a:gdLst>
                <a:gd name="connsiteX0" fmla="*/ 100012 w 100012"/>
                <a:gd name="connsiteY0" fmla="*/ 50101 h 100012"/>
                <a:gd name="connsiteX1" fmla="*/ 50101 w 100012"/>
                <a:gd name="connsiteY1" fmla="*/ 0 h 100012"/>
                <a:gd name="connsiteX2" fmla="*/ 0 w 100012"/>
                <a:gd name="connsiteY2" fmla="*/ 49911 h 100012"/>
                <a:gd name="connsiteX3" fmla="*/ 49911 w 100012"/>
                <a:gd name="connsiteY3" fmla="*/ 100012 h 100012"/>
                <a:gd name="connsiteX4" fmla="*/ 50101 w 100012"/>
                <a:gd name="connsiteY4" fmla="*/ 100012 h 100012"/>
                <a:gd name="connsiteX5" fmla="*/ 100012 w 100012"/>
                <a:gd name="connsiteY5" fmla="*/ 50101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" h="100012">
                  <a:moveTo>
                    <a:pt x="100012" y="50101"/>
                  </a:moveTo>
                  <a:cubicBezTo>
                    <a:pt x="100065" y="22484"/>
                    <a:pt x="77719" y="53"/>
                    <a:pt x="50101" y="0"/>
                  </a:cubicBezTo>
                  <a:cubicBezTo>
                    <a:pt x="22484" y="-53"/>
                    <a:pt x="53" y="22294"/>
                    <a:pt x="0" y="49911"/>
                  </a:cubicBezTo>
                  <a:cubicBezTo>
                    <a:pt x="-53" y="77529"/>
                    <a:pt x="22294" y="99960"/>
                    <a:pt x="49911" y="100012"/>
                  </a:cubicBezTo>
                  <a:cubicBezTo>
                    <a:pt x="49974" y="100012"/>
                    <a:pt x="50038" y="100012"/>
                    <a:pt x="50101" y="100012"/>
                  </a:cubicBezTo>
                  <a:cubicBezTo>
                    <a:pt x="77645" y="99960"/>
                    <a:pt x="99960" y="77645"/>
                    <a:pt x="100012" y="50101"/>
                  </a:cubicBezTo>
                  <a:close/>
                </a:path>
              </a:pathLst>
            </a:custGeom>
            <a:solidFill>
              <a:srgbClr val="FE9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DADE1BD-534D-4BCB-9893-59982A65BBED}"/>
                </a:ext>
              </a:extLst>
            </p:cNvPr>
            <p:cNvSpPr/>
            <p:nvPr/>
          </p:nvSpPr>
          <p:spPr>
            <a:xfrm>
              <a:off x="9643937" y="3248119"/>
              <a:ext cx="14727" cy="1102800"/>
            </a:xfrm>
            <a:custGeom>
              <a:avLst/>
              <a:gdLst>
                <a:gd name="connsiteX0" fmla="*/ 0 w 9144"/>
                <a:gd name="connsiteY0" fmla="*/ 0 h 684752"/>
                <a:gd name="connsiteX1" fmla="*/ 9144 w 9144"/>
                <a:gd name="connsiteY1" fmla="*/ 0 h 684752"/>
                <a:gd name="connsiteX2" fmla="*/ 9144 w 9144"/>
                <a:gd name="connsiteY2" fmla="*/ 684753 h 684752"/>
                <a:gd name="connsiteX3" fmla="*/ 0 w 9144"/>
                <a:gd name="connsiteY3" fmla="*/ 684753 h 68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" h="684752">
                  <a:moveTo>
                    <a:pt x="0" y="0"/>
                  </a:moveTo>
                  <a:lnTo>
                    <a:pt x="9144" y="0"/>
                  </a:lnTo>
                  <a:lnTo>
                    <a:pt x="9144" y="684753"/>
                  </a:lnTo>
                  <a:lnTo>
                    <a:pt x="0" y="684753"/>
                  </a:lnTo>
                  <a:close/>
                </a:path>
              </a:pathLst>
            </a:custGeom>
            <a:solidFill>
              <a:srgbClr val="838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F26E3C-C60F-43FD-AF4E-A200005D2487}"/>
                </a:ext>
              </a:extLst>
            </p:cNvPr>
            <p:cNvSpPr/>
            <p:nvPr/>
          </p:nvSpPr>
          <p:spPr>
            <a:xfrm rot="18900000">
              <a:off x="9069397" y="3768981"/>
              <a:ext cx="1163700" cy="1163700"/>
            </a:xfrm>
            <a:custGeom>
              <a:avLst/>
              <a:gdLst>
                <a:gd name="connsiteX0" fmla="*/ 722567 w 722566"/>
                <a:gd name="connsiteY0" fmla="*/ 361283 h 722566"/>
                <a:gd name="connsiteX1" fmla="*/ 361283 w 722566"/>
                <a:gd name="connsiteY1" fmla="*/ 722566 h 722566"/>
                <a:gd name="connsiteX2" fmla="*/ 0 w 722566"/>
                <a:gd name="connsiteY2" fmla="*/ 361283 h 722566"/>
                <a:gd name="connsiteX3" fmla="*/ 361283 w 722566"/>
                <a:gd name="connsiteY3" fmla="*/ 0 h 722566"/>
                <a:gd name="connsiteX4" fmla="*/ 722567 w 722566"/>
                <a:gd name="connsiteY4" fmla="*/ 361283 h 7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566" h="722566">
                  <a:moveTo>
                    <a:pt x="722567" y="361283"/>
                  </a:moveTo>
                  <a:cubicBezTo>
                    <a:pt x="722567" y="560814"/>
                    <a:pt x="560815" y="722566"/>
                    <a:pt x="361283" y="722566"/>
                  </a:cubicBezTo>
                  <a:cubicBezTo>
                    <a:pt x="161752" y="722566"/>
                    <a:pt x="0" y="560814"/>
                    <a:pt x="0" y="361283"/>
                  </a:cubicBezTo>
                  <a:cubicBezTo>
                    <a:pt x="0" y="161752"/>
                    <a:pt x="161752" y="0"/>
                    <a:pt x="361283" y="0"/>
                  </a:cubicBezTo>
                  <a:cubicBezTo>
                    <a:pt x="560815" y="0"/>
                    <a:pt x="722567" y="161752"/>
                    <a:pt x="722567" y="361283"/>
                  </a:cubicBezTo>
                  <a:close/>
                </a:path>
              </a:pathLst>
            </a:custGeom>
            <a:solidFill>
              <a:srgbClr val="838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F8F5A8-F902-4C64-8EF7-D96D47C682B7}"/>
                </a:ext>
              </a:extLst>
            </p:cNvPr>
            <p:cNvSpPr/>
            <p:nvPr/>
          </p:nvSpPr>
          <p:spPr>
            <a:xfrm>
              <a:off x="9169774" y="3872002"/>
              <a:ext cx="963051" cy="976551"/>
            </a:xfrm>
            <a:custGeom>
              <a:avLst/>
              <a:gdLst>
                <a:gd name="connsiteX0" fmla="*/ 597979 w 597979"/>
                <a:gd name="connsiteY0" fmla="*/ 303181 h 606361"/>
                <a:gd name="connsiteX1" fmla="*/ 298989 w 597979"/>
                <a:gd name="connsiteY1" fmla="*/ 606362 h 606361"/>
                <a:gd name="connsiteX2" fmla="*/ -1 w 597979"/>
                <a:gd name="connsiteY2" fmla="*/ 303181 h 606361"/>
                <a:gd name="connsiteX3" fmla="*/ 298989 w 597979"/>
                <a:gd name="connsiteY3" fmla="*/ 0 h 606361"/>
                <a:gd name="connsiteX4" fmla="*/ 597979 w 597979"/>
                <a:gd name="connsiteY4" fmla="*/ 303181 h 60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979" h="606361">
                  <a:moveTo>
                    <a:pt x="597979" y="303181"/>
                  </a:moveTo>
                  <a:cubicBezTo>
                    <a:pt x="597979" y="470623"/>
                    <a:pt x="464117" y="606362"/>
                    <a:pt x="298989" y="606362"/>
                  </a:cubicBezTo>
                  <a:cubicBezTo>
                    <a:pt x="133862" y="606362"/>
                    <a:pt x="-1" y="470623"/>
                    <a:pt x="-1" y="303181"/>
                  </a:cubicBezTo>
                  <a:cubicBezTo>
                    <a:pt x="-1" y="135739"/>
                    <a:pt x="133862" y="0"/>
                    <a:pt x="298989" y="0"/>
                  </a:cubicBezTo>
                  <a:cubicBezTo>
                    <a:pt x="464117" y="0"/>
                    <a:pt x="597979" y="135739"/>
                    <a:pt x="597979" y="30318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558F20-BEB6-4AEE-BE59-D65505383501}"/>
                </a:ext>
              </a:extLst>
            </p:cNvPr>
            <p:cNvSpPr/>
            <p:nvPr/>
          </p:nvSpPr>
          <p:spPr>
            <a:xfrm rot="18900000">
              <a:off x="9172482" y="3872067"/>
              <a:ext cx="957529" cy="957529"/>
            </a:xfrm>
            <a:custGeom>
              <a:avLst/>
              <a:gdLst>
                <a:gd name="connsiteX0" fmla="*/ 594550 w 594550"/>
                <a:gd name="connsiteY0" fmla="*/ 297275 h 594550"/>
                <a:gd name="connsiteX1" fmla="*/ 297275 w 594550"/>
                <a:gd name="connsiteY1" fmla="*/ 594550 h 594550"/>
                <a:gd name="connsiteX2" fmla="*/ -1 w 594550"/>
                <a:gd name="connsiteY2" fmla="*/ 297275 h 594550"/>
                <a:gd name="connsiteX3" fmla="*/ 297275 w 594550"/>
                <a:gd name="connsiteY3" fmla="*/ 0 h 594550"/>
                <a:gd name="connsiteX4" fmla="*/ 594550 w 594550"/>
                <a:gd name="connsiteY4" fmla="*/ 297275 h 59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50" h="594550">
                  <a:moveTo>
                    <a:pt x="594550" y="297275"/>
                  </a:moveTo>
                  <a:cubicBezTo>
                    <a:pt x="594550" y="461456"/>
                    <a:pt x="461456" y="594550"/>
                    <a:pt x="297275" y="594550"/>
                  </a:cubicBezTo>
                  <a:cubicBezTo>
                    <a:pt x="133094" y="594550"/>
                    <a:pt x="-1" y="461456"/>
                    <a:pt x="-1" y="297275"/>
                  </a:cubicBezTo>
                  <a:cubicBezTo>
                    <a:pt x="-1" y="133095"/>
                    <a:pt x="133094" y="0"/>
                    <a:pt x="297275" y="0"/>
                  </a:cubicBezTo>
                  <a:cubicBezTo>
                    <a:pt x="461456" y="0"/>
                    <a:pt x="594550" y="133095"/>
                    <a:pt x="594550" y="297275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AB8D31-5DB6-4341-A15F-EDB8D375051E}"/>
                </a:ext>
              </a:extLst>
            </p:cNvPr>
            <p:cNvSpPr/>
            <p:nvPr/>
          </p:nvSpPr>
          <p:spPr>
            <a:xfrm>
              <a:off x="9185267" y="3884888"/>
              <a:ext cx="932063" cy="932064"/>
            </a:xfrm>
            <a:custGeom>
              <a:avLst/>
              <a:gdLst>
                <a:gd name="connsiteX0" fmla="*/ 578739 w 578738"/>
                <a:gd name="connsiteY0" fmla="*/ 289369 h 578738"/>
                <a:gd name="connsiteX1" fmla="*/ 289370 w 578738"/>
                <a:gd name="connsiteY1" fmla="*/ 578739 h 578738"/>
                <a:gd name="connsiteX2" fmla="*/ 0 w 578738"/>
                <a:gd name="connsiteY2" fmla="*/ 289369 h 578738"/>
                <a:gd name="connsiteX3" fmla="*/ 289370 w 578738"/>
                <a:gd name="connsiteY3" fmla="*/ 0 h 578738"/>
                <a:gd name="connsiteX4" fmla="*/ 578739 w 578738"/>
                <a:gd name="connsiteY4" fmla="*/ 289369 h 5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738" h="578738">
                  <a:moveTo>
                    <a:pt x="578739" y="289369"/>
                  </a:moveTo>
                  <a:cubicBezTo>
                    <a:pt x="578739" y="449184"/>
                    <a:pt x="449184" y="578739"/>
                    <a:pt x="289370" y="578739"/>
                  </a:cubicBezTo>
                  <a:cubicBezTo>
                    <a:pt x="129556" y="578739"/>
                    <a:pt x="0" y="449184"/>
                    <a:pt x="0" y="289369"/>
                  </a:cubicBezTo>
                  <a:cubicBezTo>
                    <a:pt x="0" y="129555"/>
                    <a:pt x="129555" y="0"/>
                    <a:pt x="289370" y="0"/>
                  </a:cubicBezTo>
                  <a:cubicBezTo>
                    <a:pt x="449184" y="0"/>
                    <a:pt x="578739" y="129555"/>
                    <a:pt x="578739" y="28936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BCB98C6-D811-4F28-9252-D16853A9ACA4}"/>
                </a:ext>
              </a:extLst>
            </p:cNvPr>
            <p:cNvSpPr/>
            <p:nvPr/>
          </p:nvSpPr>
          <p:spPr>
            <a:xfrm>
              <a:off x="9570765" y="3167737"/>
              <a:ext cx="160763" cy="160763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0 h 99821"/>
                <a:gd name="connsiteX2" fmla="*/ 0 w 99821"/>
                <a:gd name="connsiteY2" fmla="*/ 49911 h 99821"/>
                <a:gd name="connsiteX3" fmla="*/ 49911 w 99821"/>
                <a:gd name="connsiteY3" fmla="*/ 99822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22346"/>
                    <a:pt x="77476" y="0"/>
                    <a:pt x="49911" y="0"/>
                  </a:cubicBezTo>
                  <a:cubicBezTo>
                    <a:pt x="22346" y="0"/>
                    <a:pt x="0" y="22346"/>
                    <a:pt x="0" y="49911"/>
                  </a:cubicBezTo>
                  <a:cubicBezTo>
                    <a:pt x="0" y="77476"/>
                    <a:pt x="22346" y="99822"/>
                    <a:pt x="49911" y="99822"/>
                  </a:cubicBezTo>
                  <a:cubicBezTo>
                    <a:pt x="77454" y="99770"/>
                    <a:pt x="99769" y="77454"/>
                    <a:pt x="99822" y="49911"/>
                  </a:cubicBezTo>
                  <a:close/>
                </a:path>
              </a:pathLst>
            </a:custGeom>
            <a:solidFill>
              <a:srgbClr val="838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D7E7B1-BA9B-4CAD-B40F-B8473D9A8827}"/>
                </a:ext>
              </a:extLst>
            </p:cNvPr>
            <p:cNvSpPr/>
            <p:nvPr/>
          </p:nvSpPr>
          <p:spPr>
            <a:xfrm>
              <a:off x="7885347" y="3043483"/>
              <a:ext cx="14725" cy="1102800"/>
            </a:xfrm>
            <a:custGeom>
              <a:avLst/>
              <a:gdLst>
                <a:gd name="connsiteX0" fmla="*/ 0 w 9143"/>
                <a:gd name="connsiteY0" fmla="*/ 0 h 684752"/>
                <a:gd name="connsiteX1" fmla="*/ 9144 w 9143"/>
                <a:gd name="connsiteY1" fmla="*/ 0 h 684752"/>
                <a:gd name="connsiteX2" fmla="*/ 9144 w 9143"/>
                <a:gd name="connsiteY2" fmla="*/ 684752 h 684752"/>
                <a:gd name="connsiteX3" fmla="*/ 0 w 9143"/>
                <a:gd name="connsiteY3" fmla="*/ 684752 h 68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3" h="684752">
                  <a:moveTo>
                    <a:pt x="0" y="0"/>
                  </a:moveTo>
                  <a:lnTo>
                    <a:pt x="9144" y="0"/>
                  </a:lnTo>
                  <a:lnTo>
                    <a:pt x="9144" y="684752"/>
                  </a:lnTo>
                  <a:lnTo>
                    <a:pt x="0" y="684752"/>
                  </a:lnTo>
                  <a:close/>
                </a:path>
              </a:pathLst>
            </a:custGeom>
            <a:solidFill>
              <a:srgbClr val="418A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26E9E6-27BC-4A90-9CEA-E070DEEF5C52}"/>
                </a:ext>
              </a:extLst>
            </p:cNvPr>
            <p:cNvSpPr/>
            <p:nvPr/>
          </p:nvSpPr>
          <p:spPr>
            <a:xfrm rot="21040200">
              <a:off x="7310971" y="2488029"/>
              <a:ext cx="1163700" cy="1163700"/>
            </a:xfrm>
            <a:custGeom>
              <a:avLst/>
              <a:gdLst>
                <a:gd name="connsiteX0" fmla="*/ 722567 w 722566"/>
                <a:gd name="connsiteY0" fmla="*/ 361283 h 722566"/>
                <a:gd name="connsiteX1" fmla="*/ 361283 w 722566"/>
                <a:gd name="connsiteY1" fmla="*/ 722566 h 722566"/>
                <a:gd name="connsiteX2" fmla="*/ 0 w 722566"/>
                <a:gd name="connsiteY2" fmla="*/ 361283 h 722566"/>
                <a:gd name="connsiteX3" fmla="*/ 361283 w 722566"/>
                <a:gd name="connsiteY3" fmla="*/ 0 h 722566"/>
                <a:gd name="connsiteX4" fmla="*/ 722567 w 722566"/>
                <a:gd name="connsiteY4" fmla="*/ 361283 h 7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566" h="722566">
                  <a:moveTo>
                    <a:pt x="722567" y="361283"/>
                  </a:moveTo>
                  <a:cubicBezTo>
                    <a:pt x="722567" y="560814"/>
                    <a:pt x="560815" y="722566"/>
                    <a:pt x="361283" y="722566"/>
                  </a:cubicBezTo>
                  <a:cubicBezTo>
                    <a:pt x="161752" y="722566"/>
                    <a:pt x="0" y="560814"/>
                    <a:pt x="0" y="361283"/>
                  </a:cubicBezTo>
                  <a:cubicBezTo>
                    <a:pt x="0" y="161752"/>
                    <a:pt x="161752" y="0"/>
                    <a:pt x="361283" y="0"/>
                  </a:cubicBezTo>
                  <a:cubicBezTo>
                    <a:pt x="560815" y="0"/>
                    <a:pt x="722567" y="161752"/>
                    <a:pt x="722567" y="361283"/>
                  </a:cubicBezTo>
                  <a:close/>
                </a:path>
              </a:pathLst>
            </a:custGeom>
            <a:solidFill>
              <a:srgbClr val="418A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616EF6-E0B3-4E53-906B-B8DCA3116144}"/>
                </a:ext>
              </a:extLst>
            </p:cNvPr>
            <p:cNvSpPr/>
            <p:nvPr/>
          </p:nvSpPr>
          <p:spPr>
            <a:xfrm>
              <a:off x="7411184" y="2591104"/>
              <a:ext cx="963051" cy="976551"/>
            </a:xfrm>
            <a:custGeom>
              <a:avLst/>
              <a:gdLst>
                <a:gd name="connsiteX0" fmla="*/ 597980 w 597979"/>
                <a:gd name="connsiteY0" fmla="*/ 303181 h 606361"/>
                <a:gd name="connsiteX1" fmla="*/ 298990 w 597979"/>
                <a:gd name="connsiteY1" fmla="*/ 606362 h 606361"/>
                <a:gd name="connsiteX2" fmla="*/ 0 w 597979"/>
                <a:gd name="connsiteY2" fmla="*/ 303181 h 606361"/>
                <a:gd name="connsiteX3" fmla="*/ 298990 w 597979"/>
                <a:gd name="connsiteY3" fmla="*/ 0 h 606361"/>
                <a:gd name="connsiteX4" fmla="*/ 597980 w 597979"/>
                <a:gd name="connsiteY4" fmla="*/ 303181 h 60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979" h="606361">
                  <a:moveTo>
                    <a:pt x="597980" y="303181"/>
                  </a:moveTo>
                  <a:cubicBezTo>
                    <a:pt x="597980" y="470623"/>
                    <a:pt x="464118" y="606362"/>
                    <a:pt x="298990" y="606362"/>
                  </a:cubicBezTo>
                  <a:cubicBezTo>
                    <a:pt x="133862" y="606362"/>
                    <a:pt x="0" y="470623"/>
                    <a:pt x="0" y="303181"/>
                  </a:cubicBezTo>
                  <a:cubicBezTo>
                    <a:pt x="0" y="135739"/>
                    <a:pt x="133862" y="0"/>
                    <a:pt x="298990" y="0"/>
                  </a:cubicBezTo>
                  <a:cubicBezTo>
                    <a:pt x="464117" y="0"/>
                    <a:pt x="597980" y="135739"/>
                    <a:pt x="597980" y="30318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C3D8C4-32E8-46C0-98C3-BEA26925704E}"/>
                </a:ext>
              </a:extLst>
            </p:cNvPr>
            <p:cNvSpPr/>
            <p:nvPr/>
          </p:nvSpPr>
          <p:spPr>
            <a:xfrm>
              <a:off x="7413946" y="2591257"/>
              <a:ext cx="957529" cy="957529"/>
            </a:xfrm>
            <a:custGeom>
              <a:avLst/>
              <a:gdLst>
                <a:gd name="connsiteX0" fmla="*/ 594551 w 594550"/>
                <a:gd name="connsiteY0" fmla="*/ 297275 h 594550"/>
                <a:gd name="connsiteX1" fmla="*/ 297276 w 594550"/>
                <a:gd name="connsiteY1" fmla="*/ 594550 h 594550"/>
                <a:gd name="connsiteX2" fmla="*/ 0 w 594550"/>
                <a:gd name="connsiteY2" fmla="*/ 297275 h 594550"/>
                <a:gd name="connsiteX3" fmla="*/ 297276 w 594550"/>
                <a:gd name="connsiteY3" fmla="*/ 0 h 594550"/>
                <a:gd name="connsiteX4" fmla="*/ 594551 w 594550"/>
                <a:gd name="connsiteY4" fmla="*/ 297275 h 59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50" h="594550">
                  <a:moveTo>
                    <a:pt x="594551" y="297275"/>
                  </a:moveTo>
                  <a:cubicBezTo>
                    <a:pt x="594551" y="461456"/>
                    <a:pt x="461456" y="594550"/>
                    <a:pt x="297276" y="594550"/>
                  </a:cubicBezTo>
                  <a:cubicBezTo>
                    <a:pt x="133095" y="594550"/>
                    <a:pt x="0" y="461456"/>
                    <a:pt x="0" y="297275"/>
                  </a:cubicBezTo>
                  <a:cubicBezTo>
                    <a:pt x="0" y="133095"/>
                    <a:pt x="133095" y="0"/>
                    <a:pt x="297276" y="0"/>
                  </a:cubicBezTo>
                  <a:cubicBezTo>
                    <a:pt x="461456" y="0"/>
                    <a:pt x="594551" y="133094"/>
                    <a:pt x="594551" y="297275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055B15A-3079-48E3-A819-926FE63AC401}"/>
                </a:ext>
              </a:extLst>
            </p:cNvPr>
            <p:cNvSpPr/>
            <p:nvPr/>
          </p:nvSpPr>
          <p:spPr>
            <a:xfrm>
              <a:off x="7426677" y="2603989"/>
              <a:ext cx="932063" cy="932064"/>
            </a:xfrm>
            <a:custGeom>
              <a:avLst/>
              <a:gdLst>
                <a:gd name="connsiteX0" fmla="*/ 578739 w 578738"/>
                <a:gd name="connsiteY0" fmla="*/ 289369 h 578738"/>
                <a:gd name="connsiteX1" fmla="*/ 289370 w 578738"/>
                <a:gd name="connsiteY1" fmla="*/ 578739 h 578738"/>
                <a:gd name="connsiteX2" fmla="*/ 0 w 578738"/>
                <a:gd name="connsiteY2" fmla="*/ 289369 h 578738"/>
                <a:gd name="connsiteX3" fmla="*/ 289370 w 578738"/>
                <a:gd name="connsiteY3" fmla="*/ 0 h 578738"/>
                <a:gd name="connsiteX4" fmla="*/ 578739 w 578738"/>
                <a:gd name="connsiteY4" fmla="*/ 289369 h 5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738" h="578738">
                  <a:moveTo>
                    <a:pt x="578739" y="289369"/>
                  </a:moveTo>
                  <a:cubicBezTo>
                    <a:pt x="578739" y="449184"/>
                    <a:pt x="449184" y="578739"/>
                    <a:pt x="289370" y="578739"/>
                  </a:cubicBezTo>
                  <a:cubicBezTo>
                    <a:pt x="129555" y="578739"/>
                    <a:pt x="0" y="449184"/>
                    <a:pt x="0" y="289369"/>
                  </a:cubicBezTo>
                  <a:cubicBezTo>
                    <a:pt x="0" y="129555"/>
                    <a:pt x="129555" y="0"/>
                    <a:pt x="289370" y="0"/>
                  </a:cubicBezTo>
                  <a:cubicBezTo>
                    <a:pt x="449184" y="0"/>
                    <a:pt x="578739" y="129555"/>
                    <a:pt x="578739" y="28936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D809DC-D7C7-41B2-AB10-AF4EC0CAAEFE}"/>
                </a:ext>
              </a:extLst>
            </p:cNvPr>
            <p:cNvSpPr/>
            <p:nvPr/>
          </p:nvSpPr>
          <p:spPr>
            <a:xfrm>
              <a:off x="7812328" y="4065901"/>
              <a:ext cx="160764" cy="160764"/>
            </a:xfrm>
            <a:custGeom>
              <a:avLst/>
              <a:gdLst>
                <a:gd name="connsiteX0" fmla="*/ 99822 w 99822"/>
                <a:gd name="connsiteY0" fmla="*/ 49911 h 99822"/>
                <a:gd name="connsiteX1" fmla="*/ 49911 w 99822"/>
                <a:gd name="connsiteY1" fmla="*/ 99822 h 99822"/>
                <a:gd name="connsiteX2" fmla="*/ 0 w 99822"/>
                <a:gd name="connsiteY2" fmla="*/ 49911 h 99822"/>
                <a:gd name="connsiteX3" fmla="*/ 49911 w 99822"/>
                <a:gd name="connsiteY3" fmla="*/ 0 h 99822"/>
                <a:gd name="connsiteX4" fmla="*/ 99822 w 99822"/>
                <a:gd name="connsiteY4" fmla="*/ 49911 h 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2" h="99822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rgbClr val="418A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6" name="TextBox 250">
              <a:extLst>
                <a:ext uri="{FF2B5EF4-FFF2-40B4-BE49-F238E27FC236}">
                  <a16:creationId xmlns:a16="http://schemas.microsoft.com/office/drawing/2014/main" id="{3F13791E-8E14-4B05-80C0-83BA04CCE603}"/>
                </a:ext>
              </a:extLst>
            </p:cNvPr>
            <p:cNvSpPr txBox="1"/>
            <p:nvPr/>
          </p:nvSpPr>
          <p:spPr>
            <a:xfrm>
              <a:off x="988729" y="4954558"/>
              <a:ext cx="3040906" cy="238958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Research &amp; Development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Validate model assumptions with historical data. Build a minimum viable product (MVP) of the dynamic pricing engine.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57" name="TextBox 251">
              <a:extLst>
                <a:ext uri="{FF2B5EF4-FFF2-40B4-BE49-F238E27FC236}">
                  <a16:creationId xmlns:a16="http://schemas.microsoft.com/office/drawing/2014/main" id="{90284D7F-56A8-4307-A4C9-971AB75F96B6}"/>
                </a:ext>
              </a:extLst>
            </p:cNvPr>
            <p:cNvSpPr txBox="1"/>
            <p:nvPr/>
          </p:nvSpPr>
          <p:spPr>
            <a:xfrm>
              <a:off x="4566284" y="4969473"/>
              <a:ext cx="3205004" cy="238958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Iteration and Scaling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Integrate advanced analytics and user-friendly dashboards. Enhance API integration to support multi-product functionality.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58" name="TextBox 252">
              <a:extLst>
                <a:ext uri="{FF2B5EF4-FFF2-40B4-BE49-F238E27FC236}">
                  <a16:creationId xmlns:a16="http://schemas.microsoft.com/office/drawing/2014/main" id="{15647E48-D312-48BC-B46E-3DF9E6749871}"/>
                </a:ext>
              </a:extLst>
            </p:cNvPr>
            <p:cNvSpPr txBox="1"/>
            <p:nvPr/>
          </p:nvSpPr>
          <p:spPr>
            <a:xfrm>
              <a:off x="8088144" y="4969473"/>
              <a:ext cx="3111585" cy="261596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Expansion &amp; Diversification: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Extend the solution’s capabilities to additional financial products. Continuously update the system with real-time data feeds and regulatory insights.</a:t>
              </a:r>
            </a:p>
          </p:txBody>
        </p:sp>
        <p:sp>
          <p:nvSpPr>
            <p:cNvPr id="59" name="TextBox 253">
              <a:extLst>
                <a:ext uri="{FF2B5EF4-FFF2-40B4-BE49-F238E27FC236}">
                  <a16:creationId xmlns:a16="http://schemas.microsoft.com/office/drawing/2014/main" id="{FAF3DD15-173F-43D4-BAD9-906E25079318}"/>
                </a:ext>
              </a:extLst>
            </p:cNvPr>
            <p:cNvSpPr txBox="1"/>
            <p:nvPr/>
          </p:nvSpPr>
          <p:spPr>
            <a:xfrm>
              <a:off x="1871914" y="116701"/>
              <a:ext cx="2819473" cy="243989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Pilot Testing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Partner with a regional bank to deploy the MVP. Gather feedback to refine risk models and forecasting algorithms.</a:t>
              </a:r>
            </a:p>
          </p:txBody>
        </p:sp>
        <p:sp>
          <p:nvSpPr>
            <p:cNvPr id="60" name="TextBox 254">
              <a:extLst>
                <a:ext uri="{FF2B5EF4-FFF2-40B4-BE49-F238E27FC236}">
                  <a16:creationId xmlns:a16="http://schemas.microsoft.com/office/drawing/2014/main" id="{32365738-6CD9-4E43-BB67-EFA8FC4EF05C}"/>
                </a:ext>
              </a:extLst>
            </p:cNvPr>
            <p:cNvSpPr txBox="1"/>
            <p:nvPr/>
          </p:nvSpPr>
          <p:spPr>
            <a:xfrm>
              <a:off x="6501688" y="267251"/>
              <a:ext cx="3330585" cy="191166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Market Launch: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DDDDDD">
                      <a:lumMod val="25000"/>
                    </a:srgb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Roll out the full solution with a targeted go-to-market strategy. Support banks in transitioning from static to dynamic pricing.</a:t>
              </a:r>
            </a:p>
          </p:txBody>
        </p:sp>
        <p:sp>
          <p:nvSpPr>
            <p:cNvPr id="61" name="TextBox 255">
              <a:extLst>
                <a:ext uri="{FF2B5EF4-FFF2-40B4-BE49-F238E27FC236}">
                  <a16:creationId xmlns:a16="http://schemas.microsoft.com/office/drawing/2014/main" id="{5BD77A4B-B7D8-482D-8BBD-2E32852B6B9C}"/>
                </a:ext>
              </a:extLst>
            </p:cNvPr>
            <p:cNvSpPr txBox="1"/>
            <p:nvPr/>
          </p:nvSpPr>
          <p:spPr>
            <a:xfrm>
              <a:off x="2264491" y="4119834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+mn-cs"/>
                </a:rPr>
                <a:t>01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62" name="TextBox 256">
              <a:extLst>
                <a:ext uri="{FF2B5EF4-FFF2-40B4-BE49-F238E27FC236}">
                  <a16:creationId xmlns:a16="http://schemas.microsoft.com/office/drawing/2014/main" id="{ED496F44-E36A-4015-BA0D-C1F07674A8C2}"/>
                </a:ext>
              </a:extLst>
            </p:cNvPr>
            <p:cNvSpPr txBox="1"/>
            <p:nvPr/>
          </p:nvSpPr>
          <p:spPr>
            <a:xfrm>
              <a:off x="4044295" y="283918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+mn-cs"/>
                </a:rPr>
                <a:t>02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63" name="TextBox 257">
              <a:extLst>
                <a:ext uri="{FF2B5EF4-FFF2-40B4-BE49-F238E27FC236}">
                  <a16:creationId xmlns:a16="http://schemas.microsoft.com/office/drawing/2014/main" id="{CE718CFA-55E7-40C0-B3FC-550C4E0581F1}"/>
                </a:ext>
              </a:extLst>
            </p:cNvPr>
            <p:cNvSpPr txBox="1"/>
            <p:nvPr/>
          </p:nvSpPr>
          <p:spPr>
            <a:xfrm>
              <a:off x="5811727" y="4120088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+mn-cs"/>
                </a:rPr>
                <a:t>03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64" name="TextBox 258">
              <a:extLst>
                <a:ext uri="{FF2B5EF4-FFF2-40B4-BE49-F238E27FC236}">
                  <a16:creationId xmlns:a16="http://schemas.microsoft.com/office/drawing/2014/main" id="{5B2900E6-41B5-4EEA-9641-AFCECE13A675}"/>
                </a:ext>
              </a:extLst>
            </p:cNvPr>
            <p:cNvSpPr txBox="1"/>
            <p:nvPr/>
          </p:nvSpPr>
          <p:spPr>
            <a:xfrm>
              <a:off x="9377827" y="4120088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+mn-cs"/>
                </a:rPr>
                <a:t>05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  <p:sp>
          <p:nvSpPr>
            <p:cNvPr id="65" name="TextBox 259">
              <a:extLst>
                <a:ext uri="{FF2B5EF4-FFF2-40B4-BE49-F238E27FC236}">
                  <a16:creationId xmlns:a16="http://schemas.microsoft.com/office/drawing/2014/main" id="{FCFEC23F-E381-4843-BE60-DF5C5AF3CDAB}"/>
                </a:ext>
              </a:extLst>
            </p:cNvPr>
            <p:cNvSpPr txBox="1"/>
            <p:nvPr/>
          </p:nvSpPr>
          <p:spPr>
            <a:xfrm>
              <a:off x="7618434" y="2839189"/>
              <a:ext cx="548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+mn-cs"/>
                </a:rPr>
                <a:t>04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ora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88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endCxn id="1142" idx="1"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4" name="Google Shape;1144;p58"/>
          <p:cNvSpPr txBox="1"/>
          <p:nvPr/>
        </p:nvSpPr>
        <p:spPr>
          <a:xfrm>
            <a:off x="2805788" y="1426675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UI/UX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5" name="Google Shape;1145;p58"/>
          <p:cNvSpPr txBox="1"/>
          <p:nvPr/>
        </p:nvSpPr>
        <p:spPr>
          <a:xfrm>
            <a:off x="6660975" y="1426675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Testing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6" name="Google Shape;1146;p58"/>
          <p:cNvSpPr txBox="1"/>
          <p:nvPr/>
        </p:nvSpPr>
        <p:spPr>
          <a:xfrm>
            <a:off x="4754138" y="3513383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7" name="Google Shape;1147;p58"/>
          <p:cNvSpPr txBox="1"/>
          <p:nvPr/>
        </p:nvSpPr>
        <p:spPr>
          <a:xfrm>
            <a:off x="862725" y="3513383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8" name="Google Shape;1148;p58"/>
          <p:cNvSpPr/>
          <p:nvPr/>
        </p:nvSpPr>
        <p:spPr>
          <a:xfrm>
            <a:off x="1265925" y="1508698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April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475413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2" name="Google Shape;1142;p58"/>
          <p:cNvSpPr txBox="1"/>
          <p:nvPr/>
        </p:nvSpPr>
        <p:spPr>
          <a:xfrm>
            <a:off x="666097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June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959272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Venus is the second planet from the Sun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4605638" y="3959272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Neptune is the farthest planet from the Sun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It’s the biggest planet in the Solar System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5" name="Google Shape;1155;p58"/>
          <p:cNvSpPr txBox="1"/>
          <p:nvPr/>
        </p:nvSpPr>
        <p:spPr>
          <a:xfrm>
            <a:off x="6512475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Despite being red, Mars is a cold place</a:t>
            </a:r>
            <a:endParaRPr sz="16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6" name="Google Shape;1156;p58"/>
          <p:cNvSpPr/>
          <p:nvPr/>
        </p:nvSpPr>
        <p:spPr>
          <a:xfrm>
            <a:off x="5157338" y="1508698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8"/>
          <p:cNvSpPr/>
          <p:nvPr/>
        </p:nvSpPr>
        <p:spPr>
          <a:xfrm>
            <a:off x="3208988" y="3529583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8"/>
          <p:cNvSpPr/>
          <p:nvPr/>
        </p:nvSpPr>
        <p:spPr>
          <a:xfrm>
            <a:off x="7064175" y="3529583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8"/>
          <p:cNvGrpSpPr/>
          <p:nvPr/>
        </p:nvGrpSpPr>
        <p:grpSpPr>
          <a:xfrm>
            <a:off x="7299116" y="3760587"/>
            <a:ext cx="350079" cy="351320"/>
            <a:chOff x="4991425" y="3234750"/>
            <a:chExt cx="296175" cy="297225"/>
          </a:xfrm>
        </p:grpSpPr>
        <p:sp>
          <p:nvSpPr>
            <p:cNvPr id="1164" name="Google Shape;1164;p58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58"/>
          <p:cNvGrpSpPr/>
          <p:nvPr/>
        </p:nvGrpSpPr>
        <p:grpSpPr>
          <a:xfrm>
            <a:off x="5410370" y="1770085"/>
            <a:ext cx="307231" cy="348690"/>
            <a:chOff x="2423775" y="3226875"/>
            <a:chExt cx="259925" cy="295000"/>
          </a:xfrm>
        </p:grpSpPr>
        <p:sp>
          <p:nvSpPr>
            <p:cNvPr id="1171" name="Google Shape;1171;p58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8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8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58"/>
          <p:cNvGrpSpPr/>
          <p:nvPr/>
        </p:nvGrpSpPr>
        <p:grpSpPr>
          <a:xfrm>
            <a:off x="1498481" y="1748985"/>
            <a:ext cx="348188" cy="349133"/>
            <a:chOff x="1674750" y="3254050"/>
            <a:chExt cx="294575" cy="295375"/>
          </a:xfrm>
        </p:grpSpPr>
        <p:sp>
          <p:nvSpPr>
            <p:cNvPr id="1175" name="Google Shape;1175;p58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8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8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58"/>
          <p:cNvCxnSpPr>
            <a:stCxn id="1143" idx="0"/>
            <a:endCxn id="1148" idx="4"/>
          </p:cNvCxnSpPr>
          <p:nvPr/>
        </p:nvCxnSpPr>
        <p:spPr>
          <a:xfrm rot="-5400000">
            <a:off x="1460925" y="2533613"/>
            <a:ext cx="4239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58"/>
          <p:cNvCxnSpPr>
            <a:stCxn id="1143" idx="2"/>
            <a:endCxn id="1147" idx="0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58"/>
          <p:cNvCxnSpPr>
            <a:stCxn id="1150" idx="0"/>
            <a:endCxn id="1156" idx="4"/>
          </p:cNvCxnSpPr>
          <p:nvPr/>
        </p:nvCxnSpPr>
        <p:spPr>
          <a:xfrm rot="-5400000">
            <a:off x="5352338" y="2533613"/>
            <a:ext cx="4239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58"/>
          <p:cNvCxnSpPr>
            <a:stCxn id="1149" idx="2"/>
            <a:endCxn id="1157" idx="0"/>
          </p:cNvCxnSpPr>
          <p:nvPr/>
        </p:nvCxnSpPr>
        <p:spPr>
          <a:xfrm rot="-5400000" flipH="1">
            <a:off x="3402488" y="3315713"/>
            <a:ext cx="426900" cy="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8"/>
          <p:cNvCxnSpPr>
            <a:stCxn id="1150" idx="2"/>
            <a:endCxn id="1146" idx="0"/>
          </p:cNvCxnSpPr>
          <p:nvPr/>
        </p:nvCxnSpPr>
        <p:spPr>
          <a:xfrm rot="-5400000" flipH="1">
            <a:off x="5358938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58"/>
          <p:cNvCxnSpPr>
            <a:stCxn id="1142" idx="2"/>
            <a:endCxn id="1158" idx="0"/>
          </p:cNvCxnSpPr>
          <p:nvPr/>
        </p:nvCxnSpPr>
        <p:spPr>
          <a:xfrm rot="-5400000" flipH="1">
            <a:off x="7257675" y="3315713"/>
            <a:ext cx="426900" cy="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8"/>
          <p:cNvCxnSpPr>
            <a:endCxn id="1155" idx="2"/>
          </p:cNvCxnSpPr>
          <p:nvPr/>
        </p:nvCxnSpPr>
        <p:spPr>
          <a:xfrm rot="-5400000">
            <a:off x="7294275" y="2569350"/>
            <a:ext cx="352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74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8"/>
          <p:cNvSpPr txBox="1">
            <a:spLocks noGrp="1"/>
          </p:cNvSpPr>
          <p:nvPr>
            <p:ph type="subTitle" idx="5"/>
          </p:nvPr>
        </p:nvSpPr>
        <p:spPr>
          <a:xfrm>
            <a:off x="6790987" y="2505947"/>
            <a:ext cx="1616100" cy="518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Risk Management</a:t>
            </a:r>
            <a:endParaRPr sz="1400" dirty="0"/>
          </a:p>
        </p:txBody>
      </p:sp>
      <p:sp>
        <p:nvSpPr>
          <p:cNvPr id="924" name="Google Shape;924;p48"/>
          <p:cNvSpPr txBox="1">
            <a:spLocks noGrp="1"/>
          </p:cNvSpPr>
          <p:nvPr>
            <p:ph type="subTitle" idx="7"/>
          </p:nvPr>
        </p:nvSpPr>
        <p:spPr>
          <a:xfrm>
            <a:off x="4758310" y="2507290"/>
            <a:ext cx="1619700" cy="518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</a:t>
            </a:r>
            <a:r>
              <a:rPr lang="en-IN" sz="1400" dirty="0"/>
              <a:t>ransparency</a:t>
            </a:r>
            <a:endParaRPr sz="1600" dirty="0"/>
          </a:p>
        </p:txBody>
      </p:sp>
      <p:sp>
        <p:nvSpPr>
          <p:cNvPr id="925" name="Google Shape;925;p48"/>
          <p:cNvSpPr txBox="1">
            <a:spLocks noGrp="1"/>
          </p:cNvSpPr>
          <p:nvPr>
            <p:ph type="subTitle" idx="6"/>
          </p:nvPr>
        </p:nvSpPr>
        <p:spPr>
          <a:xfrm>
            <a:off x="667623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Mitigate risks associated with high-risk borrowers while ensuring fair interest rates for all customers.</a:t>
            </a:r>
            <a:endParaRPr dirty="0"/>
          </a:p>
        </p:txBody>
      </p:sp>
      <p:sp>
        <p:nvSpPr>
          <p:cNvPr id="926" name="Google Shape;926;p48"/>
          <p:cNvSpPr txBox="1">
            <a:spLocks noGrp="1"/>
          </p:cNvSpPr>
          <p:nvPr>
            <p:ph type="subTitle" idx="8"/>
          </p:nvPr>
        </p:nvSpPr>
        <p:spPr>
          <a:xfrm>
            <a:off x="465924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Enable transparency in rate calculation to build customer trust.</a:t>
            </a:r>
            <a:endParaRPr dirty="0"/>
          </a:p>
        </p:txBody>
      </p:sp>
      <p:sp>
        <p:nvSpPr>
          <p:cNvPr id="927" name="Google Shape;927;p48"/>
          <p:cNvSpPr txBox="1">
            <a:spLocks noGrp="1"/>
          </p:cNvSpPr>
          <p:nvPr>
            <p:ph type="subTitle" idx="1"/>
          </p:nvPr>
        </p:nvSpPr>
        <p:spPr>
          <a:xfrm>
            <a:off x="2763777" y="2507290"/>
            <a:ext cx="1616100" cy="518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Competitive Rates</a:t>
            </a:r>
            <a:endParaRPr sz="1400" dirty="0"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2"/>
          </p:nvPr>
        </p:nvSpPr>
        <p:spPr>
          <a:xfrm>
            <a:off x="264224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Maintain a balance between competitive market rates and profitability</a:t>
            </a:r>
            <a:endParaRPr dirty="0"/>
          </a:p>
        </p:txBody>
      </p:sp>
      <p:sp>
        <p:nvSpPr>
          <p:cNvPr id="929" name="Google Shape;929;p48"/>
          <p:cNvSpPr txBox="1">
            <a:spLocks noGrp="1"/>
          </p:cNvSpPr>
          <p:nvPr>
            <p:ph type="subTitle" idx="3"/>
          </p:nvPr>
        </p:nvSpPr>
        <p:spPr>
          <a:xfrm>
            <a:off x="738202" y="2507290"/>
            <a:ext cx="1619700" cy="518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Dynamic Rates</a:t>
            </a:r>
            <a:endParaRPr sz="1400" dirty="0"/>
          </a:p>
        </p:txBody>
      </p:sp>
      <p:sp>
        <p:nvSpPr>
          <p:cNvPr id="930" name="Google Shape;930;p48"/>
          <p:cNvSpPr txBox="1">
            <a:spLocks noGrp="1"/>
          </p:cNvSpPr>
          <p:nvPr>
            <p:ph type="subTitle" idx="4"/>
          </p:nvPr>
        </p:nvSpPr>
        <p:spPr>
          <a:xfrm>
            <a:off x="62525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Dynamic Interest Rate Calculation System</a:t>
            </a:r>
            <a:endParaRPr dirty="0"/>
          </a:p>
        </p:txBody>
      </p:sp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Goals</a:t>
            </a:r>
            <a:endParaRPr dirty="0"/>
          </a:p>
        </p:txBody>
      </p:sp>
      <p:sp>
        <p:nvSpPr>
          <p:cNvPr id="932" name="Google Shape;932;p48"/>
          <p:cNvSpPr/>
          <p:nvPr/>
        </p:nvSpPr>
        <p:spPr>
          <a:xfrm>
            <a:off x="1259152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3276147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5293142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310137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1379163" y="1974867"/>
            <a:ext cx="365467" cy="368389"/>
            <a:chOff x="-62516625" y="3743175"/>
            <a:chExt cx="315875" cy="318400"/>
          </a:xfrm>
        </p:grpSpPr>
        <p:sp>
          <p:nvSpPr>
            <p:cNvPr id="937" name="Google Shape;937;p48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7392245" y="1980331"/>
            <a:ext cx="368157" cy="367290"/>
            <a:chOff x="-62154300" y="3743950"/>
            <a:chExt cx="318200" cy="317450"/>
          </a:xfrm>
        </p:grpSpPr>
        <p:sp>
          <p:nvSpPr>
            <p:cNvPr id="940" name="Google Shape;940;p48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5399017" y="1999827"/>
            <a:ext cx="351940" cy="349163"/>
            <a:chOff x="3133425" y="3955025"/>
            <a:chExt cx="297750" cy="295400"/>
          </a:xfrm>
        </p:grpSpPr>
        <p:sp>
          <p:nvSpPr>
            <p:cNvPr id="943" name="Google Shape;943;p48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3403468" y="1984015"/>
            <a:ext cx="351024" cy="350079"/>
            <a:chOff x="3859600" y="3591950"/>
            <a:chExt cx="296975" cy="296175"/>
          </a:xfrm>
        </p:grpSpPr>
        <p:sp>
          <p:nvSpPr>
            <p:cNvPr id="947" name="Google Shape;947;p48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8F3AEF-54CF-4208-A9D5-CD26FBC1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61" y="1904180"/>
            <a:ext cx="4602879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8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8"/>
          <p:cNvSpPr/>
          <p:nvPr/>
        </p:nvSpPr>
        <p:spPr>
          <a:xfrm rot="10800000">
            <a:off x="4502503" y="1270914"/>
            <a:ext cx="614974" cy="615153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1716" y="1"/>
                </a:moveTo>
                <a:cubicBezTo>
                  <a:pt x="764" y="1"/>
                  <a:pt x="0" y="765"/>
                  <a:pt x="0" y="1722"/>
                </a:cubicBezTo>
                <a:cubicBezTo>
                  <a:pt x="0" y="2674"/>
                  <a:pt x="764" y="3437"/>
                  <a:pt x="1716" y="3437"/>
                </a:cubicBezTo>
                <a:cubicBezTo>
                  <a:pt x="2673" y="3437"/>
                  <a:pt x="3437" y="2674"/>
                  <a:pt x="3437" y="1722"/>
                </a:cubicBezTo>
                <a:cubicBezTo>
                  <a:pt x="3437" y="765"/>
                  <a:pt x="2673" y="1"/>
                  <a:pt x="1716" y="1"/>
                </a:cubicBez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92" name="Google Shape;692;p38"/>
          <p:cNvSpPr/>
          <p:nvPr/>
        </p:nvSpPr>
        <p:spPr>
          <a:xfrm rot="10800000">
            <a:off x="713228" y="1270914"/>
            <a:ext cx="614974" cy="615153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1716" y="1"/>
                </a:moveTo>
                <a:cubicBezTo>
                  <a:pt x="764" y="1"/>
                  <a:pt x="0" y="765"/>
                  <a:pt x="0" y="1722"/>
                </a:cubicBezTo>
                <a:cubicBezTo>
                  <a:pt x="0" y="2674"/>
                  <a:pt x="764" y="3437"/>
                  <a:pt x="1716" y="3437"/>
                </a:cubicBezTo>
                <a:cubicBezTo>
                  <a:pt x="2673" y="3437"/>
                  <a:pt x="3437" y="2674"/>
                  <a:pt x="3437" y="1722"/>
                </a:cubicBezTo>
                <a:cubicBezTo>
                  <a:pt x="3437" y="765"/>
                  <a:pt x="2673" y="1"/>
                  <a:pt x="1716" y="1"/>
                </a:cubicBez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93" name="Google Shape;693;p38"/>
          <p:cNvSpPr txBox="1">
            <a:spLocks noGrp="1"/>
          </p:cNvSpPr>
          <p:nvPr>
            <p:ph type="title" idx="16"/>
          </p:nvPr>
        </p:nvSpPr>
        <p:spPr>
          <a:xfrm>
            <a:off x="4359998" y="1198973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4" name="Google Shape;694;p38"/>
          <p:cNvSpPr/>
          <p:nvPr/>
        </p:nvSpPr>
        <p:spPr>
          <a:xfrm rot="10800000">
            <a:off x="4502503" y="2460612"/>
            <a:ext cx="614974" cy="615153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1716" y="1"/>
                </a:moveTo>
                <a:cubicBezTo>
                  <a:pt x="764" y="1"/>
                  <a:pt x="0" y="765"/>
                  <a:pt x="0" y="1722"/>
                </a:cubicBezTo>
                <a:cubicBezTo>
                  <a:pt x="0" y="2674"/>
                  <a:pt x="764" y="3437"/>
                  <a:pt x="1716" y="3437"/>
                </a:cubicBezTo>
                <a:cubicBezTo>
                  <a:pt x="2673" y="3437"/>
                  <a:pt x="3437" y="2674"/>
                  <a:pt x="3437" y="1722"/>
                </a:cubicBezTo>
                <a:cubicBezTo>
                  <a:pt x="3437" y="765"/>
                  <a:pt x="2673" y="1"/>
                  <a:pt x="1716" y="1"/>
                </a:cubicBez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95" name="Google Shape;695;p38"/>
          <p:cNvSpPr/>
          <p:nvPr/>
        </p:nvSpPr>
        <p:spPr>
          <a:xfrm rot="10800000">
            <a:off x="4502503" y="3652264"/>
            <a:ext cx="614974" cy="615153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1716" y="1"/>
                </a:moveTo>
                <a:cubicBezTo>
                  <a:pt x="764" y="1"/>
                  <a:pt x="0" y="765"/>
                  <a:pt x="0" y="1722"/>
                </a:cubicBezTo>
                <a:cubicBezTo>
                  <a:pt x="0" y="2674"/>
                  <a:pt x="764" y="3437"/>
                  <a:pt x="1716" y="3437"/>
                </a:cubicBezTo>
                <a:cubicBezTo>
                  <a:pt x="2673" y="3437"/>
                  <a:pt x="3437" y="2674"/>
                  <a:pt x="3437" y="1722"/>
                </a:cubicBezTo>
                <a:cubicBezTo>
                  <a:pt x="3437" y="765"/>
                  <a:pt x="2673" y="1"/>
                  <a:pt x="1716" y="1"/>
                </a:cubicBez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38"/>
          <p:cNvSpPr/>
          <p:nvPr/>
        </p:nvSpPr>
        <p:spPr>
          <a:xfrm rot="10800000">
            <a:off x="713216" y="2460612"/>
            <a:ext cx="614974" cy="615153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1716" y="1"/>
                </a:moveTo>
                <a:cubicBezTo>
                  <a:pt x="764" y="1"/>
                  <a:pt x="0" y="765"/>
                  <a:pt x="0" y="1722"/>
                </a:cubicBezTo>
                <a:cubicBezTo>
                  <a:pt x="0" y="2674"/>
                  <a:pt x="764" y="3437"/>
                  <a:pt x="1716" y="3437"/>
                </a:cubicBezTo>
                <a:cubicBezTo>
                  <a:pt x="2673" y="3437"/>
                  <a:pt x="3437" y="2674"/>
                  <a:pt x="3437" y="1722"/>
                </a:cubicBezTo>
                <a:cubicBezTo>
                  <a:pt x="3437" y="765"/>
                  <a:pt x="2673" y="1"/>
                  <a:pt x="17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97" name="Google Shape;697;p38"/>
          <p:cNvSpPr/>
          <p:nvPr/>
        </p:nvSpPr>
        <p:spPr>
          <a:xfrm rot="10800000">
            <a:off x="713216" y="3652264"/>
            <a:ext cx="614974" cy="615153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1716" y="1"/>
                </a:moveTo>
                <a:cubicBezTo>
                  <a:pt x="764" y="1"/>
                  <a:pt x="0" y="765"/>
                  <a:pt x="0" y="1722"/>
                </a:cubicBezTo>
                <a:cubicBezTo>
                  <a:pt x="0" y="2674"/>
                  <a:pt x="764" y="3437"/>
                  <a:pt x="1716" y="3437"/>
                </a:cubicBezTo>
                <a:cubicBezTo>
                  <a:pt x="2673" y="3437"/>
                  <a:pt x="3437" y="2674"/>
                  <a:pt x="3437" y="1722"/>
                </a:cubicBezTo>
                <a:cubicBezTo>
                  <a:pt x="3437" y="765"/>
                  <a:pt x="2673" y="1"/>
                  <a:pt x="17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98" name="Google Shape;698;p38"/>
          <p:cNvSpPr txBox="1">
            <a:spLocks noGrp="1"/>
          </p:cNvSpPr>
          <p:nvPr>
            <p:ph type="title" idx="17"/>
          </p:nvPr>
        </p:nvSpPr>
        <p:spPr>
          <a:xfrm>
            <a:off x="4359998" y="2387260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9" name="Google Shape;699;p38"/>
          <p:cNvSpPr txBox="1">
            <a:spLocks noGrp="1"/>
          </p:cNvSpPr>
          <p:nvPr>
            <p:ph type="title" idx="18"/>
          </p:nvPr>
        </p:nvSpPr>
        <p:spPr>
          <a:xfrm>
            <a:off x="4359998" y="357554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0" name="Google Shape;700;p38"/>
          <p:cNvSpPr txBox="1">
            <a:spLocks noGrp="1"/>
          </p:cNvSpPr>
          <p:nvPr>
            <p:ph type="title" idx="19"/>
          </p:nvPr>
        </p:nvSpPr>
        <p:spPr>
          <a:xfrm>
            <a:off x="560823" y="1198973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1" name="Google Shape;701;p38"/>
          <p:cNvSpPr txBox="1">
            <a:spLocks noGrp="1"/>
          </p:cNvSpPr>
          <p:nvPr>
            <p:ph type="title" idx="20"/>
          </p:nvPr>
        </p:nvSpPr>
        <p:spPr>
          <a:xfrm>
            <a:off x="560823" y="2387260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2" name="Google Shape;702;p38"/>
          <p:cNvSpPr txBox="1">
            <a:spLocks noGrp="1"/>
          </p:cNvSpPr>
          <p:nvPr>
            <p:ph type="title" idx="21"/>
          </p:nvPr>
        </p:nvSpPr>
        <p:spPr>
          <a:xfrm>
            <a:off x="560823" y="357554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subTitle" idx="2"/>
          </p:nvPr>
        </p:nvSpPr>
        <p:spPr>
          <a:xfrm>
            <a:off x="1502225" y="294035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4"/>
          </p:nvPr>
        </p:nvSpPr>
        <p:spPr>
          <a:xfrm>
            <a:off x="1502225" y="4117722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705" name="Google Shape;705;p38"/>
          <p:cNvSpPr txBox="1">
            <a:spLocks noGrp="1"/>
          </p:cNvSpPr>
          <p:nvPr>
            <p:ph type="subTitle" idx="6"/>
          </p:nvPr>
        </p:nvSpPr>
        <p:spPr>
          <a:xfrm>
            <a:off x="5335886" y="4117722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6" name="Google Shape;706;p38"/>
          <p:cNvSpPr txBox="1">
            <a:spLocks noGrp="1"/>
          </p:cNvSpPr>
          <p:nvPr>
            <p:ph type="subTitle" idx="8"/>
          </p:nvPr>
        </p:nvSpPr>
        <p:spPr>
          <a:xfrm>
            <a:off x="5335886" y="176298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13"/>
          </p:nvPr>
        </p:nvSpPr>
        <p:spPr>
          <a:xfrm>
            <a:off x="5335886" y="2940355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8" name="Google Shape;708;p38"/>
          <p:cNvSpPr txBox="1">
            <a:spLocks noGrp="1"/>
          </p:cNvSpPr>
          <p:nvPr>
            <p:ph type="subTitle" idx="15"/>
          </p:nvPr>
        </p:nvSpPr>
        <p:spPr>
          <a:xfrm>
            <a:off x="1502225" y="176298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8"/>
          <p:cNvSpPr txBox="1">
            <a:spLocks noGrp="1"/>
          </p:cNvSpPr>
          <p:nvPr>
            <p:ph type="subTitle" idx="1"/>
          </p:nvPr>
        </p:nvSpPr>
        <p:spPr>
          <a:xfrm>
            <a:off x="1502225" y="2577247"/>
            <a:ext cx="2934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Market Sizing</a:t>
            </a:r>
          </a:p>
        </p:txBody>
      </p:sp>
      <p:sp>
        <p:nvSpPr>
          <p:cNvPr id="711" name="Google Shape;711;p38"/>
          <p:cNvSpPr txBox="1">
            <a:spLocks noGrp="1"/>
          </p:cNvSpPr>
          <p:nvPr>
            <p:ph type="subTitle" idx="3"/>
          </p:nvPr>
        </p:nvSpPr>
        <p:spPr>
          <a:xfrm>
            <a:off x="1502225" y="3757047"/>
            <a:ext cx="2927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</a:t>
            </a:r>
            <a:r>
              <a:rPr lang="en-IN" dirty="0"/>
              <a:t>olutions</a:t>
            </a:r>
          </a:p>
        </p:txBody>
      </p:sp>
      <p:sp>
        <p:nvSpPr>
          <p:cNvPr id="712" name="Google Shape;712;p38"/>
          <p:cNvSpPr txBox="1">
            <a:spLocks noGrp="1"/>
          </p:cNvSpPr>
          <p:nvPr>
            <p:ph type="subTitle" idx="5"/>
          </p:nvPr>
        </p:nvSpPr>
        <p:spPr>
          <a:xfrm>
            <a:off x="5335886" y="3757047"/>
            <a:ext cx="172382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7"/>
          </p:nvPr>
        </p:nvSpPr>
        <p:spPr>
          <a:xfrm>
            <a:off x="5335885" y="1397447"/>
            <a:ext cx="2718903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Budget</a:t>
            </a:r>
            <a:endParaRPr lang="en-IN" dirty="0"/>
          </a:p>
        </p:txBody>
      </p:sp>
      <p:sp>
        <p:nvSpPr>
          <p:cNvPr id="714" name="Google Shape;714;p38"/>
          <p:cNvSpPr txBox="1">
            <a:spLocks noGrp="1"/>
          </p:cNvSpPr>
          <p:nvPr>
            <p:ph type="subTitle" idx="9"/>
          </p:nvPr>
        </p:nvSpPr>
        <p:spPr>
          <a:xfrm>
            <a:off x="5335886" y="2577247"/>
            <a:ext cx="2059996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stages</a:t>
            </a:r>
            <a:endParaRPr dirty="0"/>
          </a:p>
        </p:txBody>
      </p:sp>
      <p:sp>
        <p:nvSpPr>
          <p:cNvPr id="715" name="Google Shape;715;p38"/>
          <p:cNvSpPr txBox="1">
            <a:spLocks noGrp="1"/>
          </p:cNvSpPr>
          <p:nvPr>
            <p:ph type="subTitle" idx="14"/>
          </p:nvPr>
        </p:nvSpPr>
        <p:spPr>
          <a:xfrm>
            <a:off x="1502225" y="1397447"/>
            <a:ext cx="2934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grpSp>
        <p:nvGrpSpPr>
          <p:cNvPr id="716" name="Google Shape;716;p38"/>
          <p:cNvGrpSpPr/>
          <p:nvPr/>
        </p:nvGrpSpPr>
        <p:grpSpPr>
          <a:xfrm>
            <a:off x="7692806" y="1255880"/>
            <a:ext cx="1451263" cy="2888569"/>
            <a:chOff x="8243999" y="3352137"/>
            <a:chExt cx="900008" cy="1791360"/>
          </a:xfrm>
        </p:grpSpPr>
        <p:sp>
          <p:nvSpPr>
            <p:cNvPr id="717" name="Google Shape;717;p38"/>
            <p:cNvSpPr/>
            <p:nvPr/>
          </p:nvSpPr>
          <p:spPr>
            <a:xfrm>
              <a:off x="8544087" y="3651693"/>
              <a:ext cx="599917" cy="1192246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8544087" y="3820782"/>
              <a:ext cx="599917" cy="430685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8513428" y="3352137"/>
              <a:ext cx="630576" cy="468776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8243999" y="4251336"/>
              <a:ext cx="900008" cy="892161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8243999" y="3613469"/>
              <a:ext cx="476881" cy="637997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1"/>
          </p:nvPr>
        </p:nvSpPr>
        <p:spPr>
          <a:xfrm>
            <a:off x="1437265" y="3852527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Business use cases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42"/>
          <p:cNvPicPr preferRelativeResize="0"/>
          <p:nvPr/>
        </p:nvPicPr>
        <p:blipFill rotWithShape="1">
          <a:blip r:embed="rId3">
            <a:alphaModFix/>
          </a:blip>
          <a:srcRect l="56138" r="-35"/>
          <a:stretch/>
        </p:blipFill>
        <p:spPr>
          <a:xfrm>
            <a:off x="5120598" y="-12075"/>
            <a:ext cx="4022047" cy="515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42"/>
          <p:cNvGrpSpPr/>
          <p:nvPr/>
        </p:nvGrpSpPr>
        <p:grpSpPr>
          <a:xfrm rot="10800000" flipH="1">
            <a:off x="1203257" y="11532"/>
            <a:ext cx="9275666" cy="5243998"/>
            <a:chOff x="1217112" y="0"/>
            <a:chExt cx="9275666" cy="5243998"/>
          </a:xfrm>
        </p:grpSpPr>
        <p:sp>
          <p:nvSpPr>
            <p:cNvPr id="778" name="Google Shape;778;p42"/>
            <p:cNvSpPr/>
            <p:nvPr/>
          </p:nvSpPr>
          <p:spPr>
            <a:xfrm>
              <a:off x="1217112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8242877" y="100498"/>
              <a:ext cx="1554693" cy="1383491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624575" y="398065"/>
            <a:ext cx="3947700" cy="78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781" name="Google Shape;781;p42"/>
          <p:cNvSpPr txBox="1">
            <a:spLocks noGrp="1"/>
          </p:cNvSpPr>
          <p:nvPr>
            <p:ph type="body" idx="1"/>
          </p:nvPr>
        </p:nvSpPr>
        <p:spPr>
          <a:xfrm>
            <a:off x="624574" y="1047712"/>
            <a:ext cx="4496023" cy="297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b="1" dirty="0"/>
              <a:t>Dynamic Interest Rate </a:t>
            </a:r>
            <a:r>
              <a:rPr lang="en-US" dirty="0"/>
              <a:t>– Interest rates should be dynamically determined instead of being fixed.</a:t>
            </a:r>
          </a:p>
          <a:p>
            <a:pPr marL="285750" indent="-285750"/>
            <a:r>
              <a:rPr lang="en-US" b="1" dirty="0"/>
              <a:t>AI-Powered Rate Suggestion </a:t>
            </a:r>
            <a:r>
              <a:rPr lang="en-US" dirty="0"/>
              <a:t>– Use Gen AI to suggest optimal interest rates for both products.</a:t>
            </a:r>
          </a:p>
          <a:p>
            <a:pPr marL="285750" indent="-285750"/>
            <a:r>
              <a:rPr lang="en-US" b="1" dirty="0"/>
              <a:t>Enhanced Decision-Making </a:t>
            </a:r>
            <a:r>
              <a:rPr lang="en-US" dirty="0"/>
              <a:t>– The System should help banks improve competitiveness and customer satisfaction by offering optimized rates.</a:t>
            </a:r>
          </a:p>
          <a:p>
            <a:pPr marL="285750" indent="-285750"/>
            <a:r>
              <a:rPr lang="en-US" b="1" dirty="0"/>
              <a:t>Personalized Recommendations </a:t>
            </a:r>
            <a:r>
              <a:rPr lang="en-US" dirty="0"/>
              <a:t>– Rates should be adjusted based on customer profile, credit score, and other parameters.</a:t>
            </a:r>
            <a:endParaRPr dirty="0"/>
          </a:p>
        </p:txBody>
      </p:sp>
      <p:grpSp>
        <p:nvGrpSpPr>
          <p:cNvPr id="782" name="Google Shape;782;p42"/>
          <p:cNvGrpSpPr/>
          <p:nvPr/>
        </p:nvGrpSpPr>
        <p:grpSpPr>
          <a:xfrm rot="-5400000" flipH="1">
            <a:off x="638575" y="3204930"/>
            <a:ext cx="1371372" cy="2729828"/>
            <a:chOff x="3360978" y="3384425"/>
            <a:chExt cx="884242" cy="1760044"/>
          </a:xfrm>
        </p:grpSpPr>
        <p:sp>
          <p:nvSpPr>
            <p:cNvPr id="783" name="Google Shape;783;p42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2"/>
          <p:cNvGrpSpPr/>
          <p:nvPr/>
        </p:nvGrpSpPr>
        <p:grpSpPr>
          <a:xfrm>
            <a:off x="4509388" y="-14350"/>
            <a:ext cx="2496028" cy="1247583"/>
            <a:chOff x="7311775" y="-11925"/>
            <a:chExt cx="1832216" cy="915791"/>
          </a:xfrm>
        </p:grpSpPr>
        <p:sp>
          <p:nvSpPr>
            <p:cNvPr id="788" name="Google Shape;788;p42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/>
          <p:nvPr/>
        </p:nvSpPr>
        <p:spPr>
          <a:xfrm>
            <a:off x="2521967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5701063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3"/>
          </p:nvPr>
        </p:nvSpPr>
        <p:spPr>
          <a:xfrm>
            <a:off x="1719167" y="2571750"/>
            <a:ext cx="2567700" cy="45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Fixed Deposits</a:t>
            </a: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4"/>
          </p:nvPr>
        </p:nvSpPr>
        <p:spPr>
          <a:xfrm>
            <a:off x="4898262" y="2571750"/>
            <a:ext cx="2567700" cy="45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Loans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1678037" y="3163649"/>
            <a:ext cx="2567700" cy="916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Optimized Interest Rates</a:t>
            </a:r>
            <a:br>
              <a:rPr lang="en-US" dirty="0"/>
            </a:br>
            <a:r>
              <a:rPr lang="en-US" dirty="0"/>
              <a:t>Customer Retention</a:t>
            </a:r>
            <a:br>
              <a:rPr lang="en-US" dirty="0"/>
            </a:br>
            <a:r>
              <a:rPr lang="en-US" dirty="0"/>
              <a:t>Competitive Edge</a:t>
            </a:r>
            <a:endParaRPr dirty="0"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Risk-Management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 Loan Approval Rates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 Profitability</a:t>
            </a:r>
            <a:endParaRPr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grpSp>
        <p:nvGrpSpPr>
          <p:cNvPr id="754" name="Google Shape;754;p40"/>
          <p:cNvGrpSpPr/>
          <p:nvPr/>
        </p:nvGrpSpPr>
        <p:grpSpPr>
          <a:xfrm>
            <a:off x="2741511" y="1716779"/>
            <a:ext cx="523011" cy="522877"/>
            <a:chOff x="-60255350" y="3733825"/>
            <a:chExt cx="316650" cy="316550"/>
          </a:xfrm>
        </p:grpSpPr>
        <p:sp>
          <p:nvSpPr>
            <p:cNvPr id="755" name="Google Shape;755;p4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0"/>
          <p:cNvGrpSpPr/>
          <p:nvPr/>
        </p:nvGrpSpPr>
        <p:grpSpPr>
          <a:xfrm>
            <a:off x="5960290" y="1688370"/>
            <a:ext cx="443647" cy="521762"/>
            <a:chOff x="-60232500" y="4101525"/>
            <a:chExt cx="268600" cy="315875"/>
          </a:xfrm>
        </p:grpSpPr>
        <p:sp>
          <p:nvSpPr>
            <p:cNvPr id="763" name="Google Shape;763;p40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44"/>
          <p:cNvPicPr preferRelativeResize="0"/>
          <p:nvPr/>
        </p:nvPicPr>
        <p:blipFill rotWithShape="1">
          <a:blip r:embed="rId3">
            <a:alphaModFix amt="79000"/>
          </a:blip>
          <a:srcRect l="21671" r="20195"/>
          <a:stretch/>
        </p:blipFill>
        <p:spPr>
          <a:xfrm>
            <a:off x="1352" y="0"/>
            <a:ext cx="531397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44"/>
          <p:cNvGrpSpPr/>
          <p:nvPr/>
        </p:nvGrpSpPr>
        <p:grpSpPr>
          <a:xfrm flipH="1">
            <a:off x="-1" y="0"/>
            <a:ext cx="9275668" cy="5243998"/>
            <a:chOff x="0" y="0"/>
            <a:chExt cx="9275668" cy="5243998"/>
          </a:xfrm>
        </p:grpSpPr>
        <p:sp>
          <p:nvSpPr>
            <p:cNvPr id="803" name="Google Shape;803;p44"/>
            <p:cNvSpPr/>
            <p:nvPr/>
          </p:nvSpPr>
          <p:spPr>
            <a:xfrm>
              <a:off x="0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7849641" y="0"/>
              <a:ext cx="1426026" cy="1247564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44"/>
          <p:cNvSpPr txBox="1">
            <a:spLocks noGrp="1"/>
          </p:cNvSpPr>
          <p:nvPr>
            <p:ph type="title"/>
          </p:nvPr>
        </p:nvSpPr>
        <p:spPr>
          <a:xfrm>
            <a:off x="5184600" y="1592550"/>
            <a:ext cx="33135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806" name="Google Shape;806;p44"/>
          <p:cNvSpPr txBox="1">
            <a:spLocks noGrp="1"/>
          </p:cNvSpPr>
          <p:nvPr>
            <p:ph type="subTitle" idx="1"/>
          </p:nvPr>
        </p:nvSpPr>
        <p:spPr>
          <a:xfrm>
            <a:off x="57334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a Dynamic Interest Rate management system focused on Indian Market.</a:t>
            </a:r>
            <a:endParaRPr dirty="0"/>
          </a:p>
        </p:txBody>
      </p:sp>
      <p:grpSp>
        <p:nvGrpSpPr>
          <p:cNvPr id="807" name="Google Shape;807;p44"/>
          <p:cNvGrpSpPr/>
          <p:nvPr/>
        </p:nvGrpSpPr>
        <p:grpSpPr>
          <a:xfrm rot="5400000" flipH="1">
            <a:off x="7123543" y="-708387"/>
            <a:ext cx="1247578" cy="2483246"/>
            <a:chOff x="3360978" y="3384425"/>
            <a:chExt cx="884242" cy="1760044"/>
          </a:xfrm>
        </p:grpSpPr>
        <p:sp>
          <p:nvSpPr>
            <p:cNvPr id="808" name="Google Shape;808;p44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4"/>
          <p:cNvGrpSpPr/>
          <p:nvPr/>
        </p:nvGrpSpPr>
        <p:grpSpPr>
          <a:xfrm rot="10800000">
            <a:off x="4282537" y="3844849"/>
            <a:ext cx="2764631" cy="1381838"/>
            <a:chOff x="7311775" y="-11925"/>
            <a:chExt cx="1832216" cy="915791"/>
          </a:xfrm>
        </p:grpSpPr>
        <p:sp>
          <p:nvSpPr>
            <p:cNvPr id="813" name="Google Shape;813;p44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4"/>
          <p:cNvGrpSpPr/>
          <p:nvPr/>
        </p:nvGrpSpPr>
        <p:grpSpPr>
          <a:xfrm flipH="1">
            <a:off x="8417452" y="3862433"/>
            <a:ext cx="865530" cy="1732981"/>
            <a:chOff x="-66206" y="1406331"/>
            <a:chExt cx="277236" cy="555069"/>
          </a:xfrm>
        </p:grpSpPr>
        <p:sp>
          <p:nvSpPr>
            <p:cNvPr id="817" name="Google Shape;817;p44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45"/>
          <p:cNvPicPr preferRelativeResize="0"/>
          <p:nvPr/>
        </p:nvPicPr>
        <p:blipFill rotWithShape="1">
          <a:blip r:embed="rId3">
            <a:alphaModFix amt="79000"/>
          </a:blip>
          <a:srcRect l="35106" r="7200"/>
          <a:stretch/>
        </p:blipFill>
        <p:spPr>
          <a:xfrm>
            <a:off x="3924200" y="0"/>
            <a:ext cx="5351475" cy="5219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45"/>
          <p:cNvGrpSpPr/>
          <p:nvPr/>
        </p:nvGrpSpPr>
        <p:grpSpPr>
          <a:xfrm>
            <a:off x="0" y="0"/>
            <a:ext cx="9275673" cy="5243998"/>
            <a:chOff x="0" y="0"/>
            <a:chExt cx="9275673" cy="5243998"/>
          </a:xfrm>
        </p:grpSpPr>
        <p:sp>
          <p:nvSpPr>
            <p:cNvPr id="825" name="Google Shape;825;p45"/>
            <p:cNvSpPr/>
            <p:nvPr/>
          </p:nvSpPr>
          <p:spPr>
            <a:xfrm>
              <a:off x="0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7718227" y="0"/>
              <a:ext cx="1557446" cy="1247564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5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</a:t>
            </a:r>
            <a:endParaRPr dirty="0"/>
          </a:p>
        </p:txBody>
      </p:sp>
      <p:sp>
        <p:nvSpPr>
          <p:cNvPr id="828" name="Google Shape;828;p45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 the system to others locations in the world </a:t>
            </a:r>
            <a:r>
              <a:rPr lang="en"/>
              <a:t>and other </a:t>
            </a:r>
            <a:r>
              <a:rPr lang="en" dirty="0"/>
              <a:t>related Industries.</a:t>
            </a:r>
            <a:endParaRPr dirty="0"/>
          </a:p>
        </p:txBody>
      </p:sp>
      <p:grpSp>
        <p:nvGrpSpPr>
          <p:cNvPr id="829" name="Google Shape;829;p45"/>
          <p:cNvGrpSpPr/>
          <p:nvPr/>
        </p:nvGrpSpPr>
        <p:grpSpPr>
          <a:xfrm rot="-5400000" flipH="1">
            <a:off x="3359762" y="3204930"/>
            <a:ext cx="1371372" cy="2729828"/>
            <a:chOff x="3360978" y="3384425"/>
            <a:chExt cx="884242" cy="1760044"/>
          </a:xfrm>
        </p:grpSpPr>
        <p:sp>
          <p:nvSpPr>
            <p:cNvPr id="830" name="Google Shape;830;p45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5"/>
          <p:cNvGrpSpPr/>
          <p:nvPr/>
        </p:nvGrpSpPr>
        <p:grpSpPr>
          <a:xfrm>
            <a:off x="186838" y="-14350"/>
            <a:ext cx="2496028" cy="1247583"/>
            <a:chOff x="7311775" y="-11925"/>
            <a:chExt cx="1832216" cy="915791"/>
          </a:xfrm>
        </p:grpSpPr>
        <p:sp>
          <p:nvSpPr>
            <p:cNvPr id="835" name="Google Shape;835;p45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1" y="3882594"/>
            <a:ext cx="713217" cy="1428026"/>
            <a:chOff x="-66206" y="1406331"/>
            <a:chExt cx="277236" cy="555069"/>
          </a:xfrm>
        </p:grpSpPr>
        <p:sp>
          <p:nvSpPr>
            <p:cNvPr id="839" name="Google Shape;839;p45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Sizing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325322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inancial Statement Project Proposal by Slidesgo">
  <a:themeElements>
    <a:clrScheme name="Simple Light">
      <a:dk1>
        <a:srgbClr val="1D2B95"/>
      </a:dk1>
      <a:lt1>
        <a:srgbClr val="449BFF"/>
      </a:lt1>
      <a:dk2>
        <a:srgbClr val="FFACCA"/>
      </a:dk2>
      <a:lt2>
        <a:srgbClr val="D9B695"/>
      </a:lt2>
      <a:accent1>
        <a:srgbClr val="FFFFFF"/>
      </a:accent1>
      <a:accent2>
        <a:srgbClr val="FFACCA"/>
      </a:accent2>
      <a:accent3>
        <a:srgbClr val="D9B695"/>
      </a:accent3>
      <a:accent4>
        <a:srgbClr val="449BFF"/>
      </a:accent4>
      <a:accent5>
        <a:srgbClr val="FFFFFF"/>
      </a:accent5>
      <a:accent6>
        <a:srgbClr val="1D2B95"/>
      </a:accent6>
      <a:hlink>
        <a:srgbClr val="1D2B9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6">
    <a:dk1>
      <a:srgbClr val="0070C0"/>
    </a:dk1>
    <a:lt1>
      <a:sysClr val="window" lastClr="FFFFFF"/>
    </a:lt1>
    <a:dk2>
      <a:srgbClr val="F59E00"/>
    </a:dk2>
    <a:lt2>
      <a:srgbClr val="DDDDDD"/>
    </a:lt2>
    <a:accent1>
      <a:srgbClr val="0070C0"/>
    </a:accent1>
    <a:accent2>
      <a:srgbClr val="FE9E00"/>
    </a:accent2>
    <a:accent3>
      <a:srgbClr val="FE9E00"/>
    </a:accent3>
    <a:accent4>
      <a:srgbClr val="418AB3"/>
    </a:accent4>
    <a:accent5>
      <a:srgbClr val="D9D66D"/>
    </a:accent5>
    <a:accent6>
      <a:srgbClr val="838383"/>
    </a:accent6>
    <a:hlink>
      <a:srgbClr val="F59E00"/>
    </a:hlink>
    <a:folHlink>
      <a:srgbClr val="B2B2B2"/>
    </a:folHlink>
  </a:clrScheme>
  <a:fontScheme name="Custom 1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Glow Edge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12000"/>
              <a:satMod val="240000"/>
            </a:schemeClr>
            <a:schemeClr val="phClr">
              <a:tint val="98000"/>
            </a:schemeClr>
          </a:duotone>
        </a:blip>
        <a:tile tx="0" ty="0" sx="100000" sy="100000" flip="none" algn="ctr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1095</Words>
  <Application>Microsoft Office PowerPoint</Application>
  <PresentationFormat>On-screen Show (16:9)</PresentationFormat>
  <Paragraphs>224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Darker Grotesque Medium</vt:lpstr>
      <vt:lpstr>Lora</vt:lpstr>
      <vt:lpstr>Open Sans</vt:lpstr>
      <vt:lpstr>Catamaran</vt:lpstr>
      <vt:lpstr>Darker Grotesque Black</vt:lpstr>
      <vt:lpstr>Times New Roman</vt:lpstr>
      <vt:lpstr>Poppins Black</vt:lpstr>
      <vt:lpstr>Poppins</vt:lpstr>
      <vt:lpstr>Arial</vt:lpstr>
      <vt:lpstr>Financial Statement Project Proposal by Slidesgo</vt:lpstr>
      <vt:lpstr>Dynamic  Interest Rates     Project Proposal</vt:lpstr>
      <vt:lpstr>Our team</vt:lpstr>
      <vt:lpstr>04</vt:lpstr>
      <vt:lpstr>01</vt:lpstr>
      <vt:lpstr>Project Overview</vt:lpstr>
      <vt:lpstr>What we are working on</vt:lpstr>
      <vt:lpstr>Now</vt:lpstr>
      <vt:lpstr>Future</vt:lpstr>
      <vt:lpstr>02</vt:lpstr>
      <vt:lpstr>Market segmentation</vt:lpstr>
      <vt:lpstr>Customer segmentation</vt:lpstr>
      <vt:lpstr>$ 385.14 B</vt:lpstr>
      <vt:lpstr>Investments - 2023</vt:lpstr>
      <vt:lpstr>Interest Rates</vt:lpstr>
      <vt:lpstr>03</vt:lpstr>
      <vt:lpstr>Proposed Solutions</vt:lpstr>
      <vt:lpstr>Mathematical Approach</vt:lpstr>
      <vt:lpstr>Gen - AI Approach</vt:lpstr>
      <vt:lpstr>Machine Learning Approach</vt:lpstr>
      <vt:lpstr>Deployment</vt:lpstr>
      <vt:lpstr>04</vt:lpstr>
      <vt:lpstr>Major requirements</vt:lpstr>
      <vt:lpstr>Budget</vt:lpstr>
      <vt:lpstr>05</vt:lpstr>
      <vt:lpstr>PowerPoint Presentation</vt:lpstr>
      <vt:lpstr>Timeline</vt:lpstr>
      <vt:lpstr>06</vt:lpstr>
      <vt:lpstr>Project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     Project Proposal</dc:title>
  <cp:lastModifiedBy>mohitharshxiib17@gmail.com</cp:lastModifiedBy>
  <cp:revision>56</cp:revision>
  <dcterms:modified xsi:type="dcterms:W3CDTF">2025-02-09T15:06:10Z</dcterms:modified>
</cp:coreProperties>
</file>