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6" r:id="rId3"/>
    <p:sldId id="257" r:id="rId4"/>
    <p:sldId id="258" r:id="rId5"/>
    <p:sldId id="259" r:id="rId6"/>
    <p:sldId id="260" r:id="rId7"/>
    <p:sldId id="261" r:id="rId8"/>
    <p:sldId id="262" r:id="rId9"/>
    <p:sldId id="263" r:id="rId10"/>
    <p:sldId id="271" r:id="rId11"/>
    <p:sldId id="272"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94660"/>
  </p:normalViewPr>
  <p:slideViewPr>
    <p:cSldViewPr snapToGrid="0">
      <p:cViewPr varScale="1">
        <p:scale>
          <a:sx n="86" d="100"/>
          <a:sy n="86" d="100"/>
        </p:scale>
        <p:origin x="49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mohit-sharma-9ba35aa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0A40D5-7F0A-4BDE-99A8-A11ED9AC2A3F}"/>
              </a:ext>
            </a:extLst>
          </p:cNvPr>
          <p:cNvSpPr>
            <a:spLocks noGrp="1"/>
          </p:cNvSpPr>
          <p:nvPr>
            <p:ph idx="1"/>
          </p:nvPr>
        </p:nvSpPr>
        <p:spPr>
          <a:xfrm>
            <a:off x="1261734" y="2367517"/>
            <a:ext cx="8915400" cy="3777622"/>
          </a:xfrm>
        </p:spPr>
        <p:txBody>
          <a:bodyPr>
            <a:normAutofit/>
          </a:bodyPr>
          <a:lstStyle/>
          <a:p>
            <a:pPr marL="0" indent="0">
              <a:buNone/>
            </a:pPr>
            <a:r>
              <a:rPr lang="en-US" i="1" dirty="0"/>
              <a:t>NAME</a:t>
            </a:r>
            <a:r>
              <a:rPr lang="en-US" dirty="0"/>
              <a:t> :  </a:t>
            </a:r>
            <a:r>
              <a:rPr lang="en-US" b="1" dirty="0"/>
              <a:t>MOHIT SHARMA</a:t>
            </a:r>
          </a:p>
          <a:p>
            <a:pPr marL="0" indent="0">
              <a:buNone/>
            </a:pPr>
            <a:endParaRPr lang="en-US" dirty="0"/>
          </a:p>
          <a:p>
            <a:pPr marL="0" indent="0">
              <a:buNone/>
            </a:pPr>
            <a:r>
              <a:rPr lang="en-US" i="1" dirty="0"/>
              <a:t>COUNTRY</a:t>
            </a:r>
            <a:r>
              <a:rPr lang="en-US" dirty="0"/>
              <a:t> : </a:t>
            </a:r>
            <a:r>
              <a:rPr lang="en-US" b="1" dirty="0"/>
              <a:t>INDIA</a:t>
            </a:r>
          </a:p>
          <a:p>
            <a:pPr marL="0" indent="0">
              <a:buNone/>
            </a:pPr>
            <a:endParaRPr lang="en-US" b="1" dirty="0"/>
          </a:p>
          <a:p>
            <a:pPr marL="0" indent="0">
              <a:buNone/>
            </a:pPr>
            <a:r>
              <a:rPr lang="en-US" dirty="0"/>
              <a:t>LinkedIn :  </a:t>
            </a:r>
            <a:r>
              <a:rPr lang="en-IN" dirty="0">
                <a:hlinkClick r:id="rId2"/>
              </a:rPr>
              <a:t>https://www.linkedin.com/in/mohit-sharma-9ba35aa0/</a:t>
            </a:r>
            <a:endParaRPr lang="en-US" dirty="0"/>
          </a:p>
          <a:p>
            <a:pPr marL="0" indent="0">
              <a:buNone/>
            </a:pPr>
            <a:endParaRPr lang="en-US" dirty="0"/>
          </a:p>
          <a:p>
            <a:pPr marL="0" indent="0">
              <a:buNone/>
            </a:pPr>
            <a:r>
              <a:rPr lang="en-US" i="1" dirty="0"/>
              <a:t>EMAIL ID:- mohitsudan302@gmail.com</a:t>
            </a:r>
            <a:endParaRPr lang="en-US" dirty="0"/>
          </a:p>
          <a:p>
            <a:pPr marL="0" indent="0">
              <a:buNone/>
            </a:pPr>
            <a:endParaRPr lang="en-US" dirty="0"/>
          </a:p>
          <a:p>
            <a:pPr marL="0" indent="0">
              <a:buNone/>
            </a:pPr>
            <a:r>
              <a:rPr lang="en-US" i="1" dirty="0"/>
              <a:t>PROJECT TITLE</a:t>
            </a:r>
            <a:r>
              <a:rPr lang="en-US" dirty="0"/>
              <a:t> :- </a:t>
            </a:r>
            <a:r>
              <a:rPr lang="en-US" b="1" dirty="0"/>
              <a:t>ATTRITION CONTROL </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AA856C35-AC9E-46E2-B071-988465FF03B9}"/>
              </a:ext>
            </a:extLst>
          </p:cNvPr>
          <p:cNvSpPr/>
          <p:nvPr/>
        </p:nvSpPr>
        <p:spPr>
          <a:xfrm>
            <a:off x="3267870" y="437339"/>
            <a:ext cx="6909264" cy="1107996"/>
          </a:xfrm>
          <a:prstGeom prst="rect">
            <a:avLst/>
          </a:prstGeom>
        </p:spPr>
        <p:txBody>
          <a:bodyPr wrap="none">
            <a:spAutoFit/>
          </a:bodyPr>
          <a:lstStyle/>
          <a:p>
            <a:pPr algn="ctr"/>
            <a:r>
              <a:rPr lang="en-US" sz="2200" b="1" dirty="0"/>
              <a:t>TAKENMIND GLOBAL DATA ANALYTICS INTERNSHIP</a:t>
            </a:r>
          </a:p>
          <a:p>
            <a:pPr algn="ctr"/>
            <a:endParaRPr lang="en-US" sz="2200" b="1" dirty="0"/>
          </a:p>
          <a:p>
            <a:pPr algn="ctr"/>
            <a:r>
              <a:rPr lang="en-US" sz="2200" b="1" dirty="0"/>
              <a:t>PROOF OF CONCEPT PROJECT</a:t>
            </a:r>
          </a:p>
        </p:txBody>
      </p:sp>
    </p:spTree>
    <p:extLst>
      <p:ext uri="{BB962C8B-B14F-4D97-AF65-F5344CB8AC3E}">
        <p14:creationId xmlns:p14="http://schemas.microsoft.com/office/powerpoint/2010/main" val="265838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0A7DC1-AF59-45FA-9356-18BA8EB761FF}"/>
              </a:ext>
            </a:extLst>
          </p:cNvPr>
          <p:cNvSpPr txBox="1"/>
          <p:nvPr/>
        </p:nvSpPr>
        <p:spPr>
          <a:xfrm>
            <a:off x="1020724" y="871870"/>
            <a:ext cx="9314121" cy="4247317"/>
          </a:xfrm>
          <a:prstGeom prst="rect">
            <a:avLst/>
          </a:prstGeom>
          <a:noFill/>
        </p:spPr>
        <p:txBody>
          <a:bodyPr wrap="square" rtlCol="0">
            <a:spAutoFit/>
          </a:bodyPr>
          <a:lstStyle/>
          <a:p>
            <a:endParaRPr lang="en-US" dirty="0"/>
          </a:p>
          <a:p>
            <a:r>
              <a:rPr lang="en-US" dirty="0"/>
              <a:t>2. From chat 3, it was discovered that the salary structure of those that left who had work accident was within the Low and medium range which when analyzed from satisfaction level point their satisfaction level was approximately 50%. However,  checking this information with those still in the company it was discovered that their salary was distributed into low, medium and high range which further improved satisfaction level. </a:t>
            </a:r>
          </a:p>
          <a:p>
            <a:r>
              <a:rPr lang="en-US" dirty="0"/>
              <a:t>This let us see that the company maintained a good salary structure for those that had work accidents. </a:t>
            </a:r>
          </a:p>
          <a:p>
            <a:endParaRPr lang="en-US" b="1" dirty="0"/>
          </a:p>
          <a:p>
            <a:r>
              <a:rPr lang="en-US" b="1" dirty="0"/>
              <a:t>Recommendation </a:t>
            </a:r>
          </a:p>
          <a:p>
            <a:endParaRPr lang="en-US" b="1" dirty="0"/>
          </a:p>
          <a:p>
            <a:r>
              <a:rPr lang="en-US" dirty="0"/>
              <a:t>To control attrition, the company the need to maintain this salary structure or improve it more as this will improve employees satisfaction because they are well compensated</a:t>
            </a:r>
          </a:p>
        </p:txBody>
      </p:sp>
      <p:sp>
        <p:nvSpPr>
          <p:cNvPr id="6" name="Rectangle 5">
            <a:extLst>
              <a:ext uri="{FF2B5EF4-FFF2-40B4-BE49-F238E27FC236}">
                <a16:creationId xmlns:a16="http://schemas.microsoft.com/office/drawing/2014/main" id="{89D44A66-9CDC-4959-96C5-DFBB32A8062A}"/>
              </a:ext>
            </a:extLst>
          </p:cNvPr>
          <p:cNvSpPr/>
          <p:nvPr/>
        </p:nvSpPr>
        <p:spPr>
          <a:xfrm>
            <a:off x="1110356" y="402794"/>
            <a:ext cx="769763" cy="307777"/>
          </a:xfrm>
          <a:prstGeom prst="rect">
            <a:avLst/>
          </a:prstGeom>
        </p:spPr>
        <p:txBody>
          <a:bodyPr wrap="none">
            <a:spAutoFit/>
          </a:bodyPr>
          <a:lstStyle/>
          <a:p>
            <a:r>
              <a:rPr lang="en-US" sz="1400" b="1" i="1" dirty="0"/>
              <a:t>Cont’d</a:t>
            </a:r>
          </a:p>
        </p:txBody>
      </p:sp>
    </p:spTree>
    <p:extLst>
      <p:ext uri="{BB962C8B-B14F-4D97-AF65-F5344CB8AC3E}">
        <p14:creationId xmlns:p14="http://schemas.microsoft.com/office/powerpoint/2010/main" val="352636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23095-9A5A-49A3-B406-BD04720B2A38}"/>
              </a:ext>
            </a:extLst>
          </p:cNvPr>
          <p:cNvSpPr txBox="1"/>
          <p:nvPr/>
        </p:nvSpPr>
        <p:spPr>
          <a:xfrm>
            <a:off x="1020724" y="871870"/>
            <a:ext cx="9314121" cy="923330"/>
          </a:xfrm>
          <a:prstGeom prst="rect">
            <a:avLst/>
          </a:prstGeom>
          <a:noFill/>
        </p:spPr>
        <p:txBody>
          <a:bodyPr wrap="square" rtlCol="0">
            <a:spAutoFit/>
          </a:bodyPr>
          <a:lstStyle/>
          <a:p>
            <a:endParaRPr lang="en-US" dirty="0"/>
          </a:p>
          <a:p>
            <a:r>
              <a:rPr lang="en-US" dirty="0"/>
              <a:t>6. From chat 5, it was discovered that as the Number of Projects of employees who left increased greater than 4 , it results to a decline in their Satisfaction level. </a:t>
            </a:r>
            <a:endParaRPr lang="en-US" b="1" dirty="0"/>
          </a:p>
        </p:txBody>
      </p:sp>
      <p:sp>
        <p:nvSpPr>
          <p:cNvPr id="5" name="Rectangle 4">
            <a:extLst>
              <a:ext uri="{FF2B5EF4-FFF2-40B4-BE49-F238E27FC236}">
                <a16:creationId xmlns:a16="http://schemas.microsoft.com/office/drawing/2014/main" id="{5EDC1AEA-46EA-400E-860F-B40219C49BD4}"/>
              </a:ext>
            </a:extLst>
          </p:cNvPr>
          <p:cNvSpPr/>
          <p:nvPr/>
        </p:nvSpPr>
        <p:spPr>
          <a:xfrm>
            <a:off x="1110356" y="402794"/>
            <a:ext cx="769763" cy="307777"/>
          </a:xfrm>
          <a:prstGeom prst="rect">
            <a:avLst/>
          </a:prstGeom>
        </p:spPr>
        <p:txBody>
          <a:bodyPr wrap="none">
            <a:spAutoFit/>
          </a:bodyPr>
          <a:lstStyle/>
          <a:p>
            <a:r>
              <a:rPr lang="en-US" sz="1400" b="1" i="1" dirty="0"/>
              <a:t>Cont’d</a:t>
            </a:r>
          </a:p>
        </p:txBody>
      </p:sp>
      <p:sp>
        <p:nvSpPr>
          <p:cNvPr id="6" name="Rectangle 5">
            <a:extLst>
              <a:ext uri="{FF2B5EF4-FFF2-40B4-BE49-F238E27FC236}">
                <a16:creationId xmlns:a16="http://schemas.microsoft.com/office/drawing/2014/main" id="{C062C129-FD99-4D54-A6B9-AC4F19474F43}"/>
              </a:ext>
            </a:extLst>
          </p:cNvPr>
          <p:cNvSpPr/>
          <p:nvPr/>
        </p:nvSpPr>
        <p:spPr>
          <a:xfrm>
            <a:off x="754909" y="2247129"/>
            <a:ext cx="9579936" cy="1754326"/>
          </a:xfrm>
          <a:prstGeom prst="rect">
            <a:avLst/>
          </a:prstGeom>
        </p:spPr>
        <p:txBody>
          <a:bodyPr wrap="square">
            <a:spAutoFit/>
          </a:bodyPr>
          <a:lstStyle/>
          <a:p>
            <a:r>
              <a:rPr lang="en-US" b="1" dirty="0"/>
              <a:t>Recommendation </a:t>
            </a:r>
          </a:p>
          <a:p>
            <a:endParaRPr lang="en-US" dirty="0"/>
          </a:p>
          <a:p>
            <a:r>
              <a:rPr lang="en-US" dirty="0"/>
              <a:t>In other to prevent future attrition and constantly maintain a high satisfaction level of employees, the company should ensure the number of projects allocated to an employee is not too overwhelming thereby losing enthusiasm which may result to seeing a need to leave</a:t>
            </a:r>
          </a:p>
        </p:txBody>
      </p:sp>
    </p:spTree>
    <p:extLst>
      <p:ext uri="{BB962C8B-B14F-4D97-AF65-F5344CB8AC3E}">
        <p14:creationId xmlns:p14="http://schemas.microsoft.com/office/powerpoint/2010/main" val="131712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10D8-9283-4038-AAEF-68A063A821F2}"/>
              </a:ext>
            </a:extLst>
          </p:cNvPr>
          <p:cNvSpPr/>
          <p:nvPr/>
        </p:nvSpPr>
        <p:spPr>
          <a:xfrm>
            <a:off x="3216523" y="2935990"/>
            <a:ext cx="7736413" cy="646331"/>
          </a:xfrm>
          <a:prstGeom prst="rect">
            <a:avLst/>
          </a:prstGeom>
        </p:spPr>
        <p:txBody>
          <a:bodyPr wrap="none">
            <a:spAutoFit/>
          </a:bodyPr>
          <a:lstStyle/>
          <a:p>
            <a:r>
              <a:rPr lang="en-US" b="1" i="1" dirty="0"/>
              <a:t>Thank you TAKEN MIND for this Internship for helping me improve my</a:t>
            </a:r>
          </a:p>
          <a:p>
            <a:r>
              <a:rPr lang="en-US" b="1" i="1" dirty="0"/>
              <a:t>			Data Analytics Skills </a:t>
            </a:r>
          </a:p>
        </p:txBody>
      </p:sp>
    </p:spTree>
    <p:extLst>
      <p:ext uri="{BB962C8B-B14F-4D97-AF65-F5344CB8AC3E}">
        <p14:creationId xmlns:p14="http://schemas.microsoft.com/office/powerpoint/2010/main" val="248292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FF062-3575-43D6-856B-69BF39F9CE3F}"/>
              </a:ext>
            </a:extLst>
          </p:cNvPr>
          <p:cNvSpPr/>
          <p:nvPr/>
        </p:nvSpPr>
        <p:spPr>
          <a:xfrm>
            <a:off x="3951744" y="322740"/>
            <a:ext cx="3100529" cy="369332"/>
          </a:xfrm>
          <a:prstGeom prst="rect">
            <a:avLst/>
          </a:prstGeom>
        </p:spPr>
        <p:txBody>
          <a:bodyPr wrap="none">
            <a:spAutoFit/>
          </a:bodyPr>
          <a:lstStyle/>
          <a:p>
            <a:r>
              <a:rPr lang="en-US" b="1" dirty="0"/>
              <a:t>SOLUTION METHODOLOGY</a:t>
            </a:r>
            <a:endParaRPr lang="en-US" dirty="0"/>
          </a:p>
        </p:txBody>
      </p:sp>
      <p:sp>
        <p:nvSpPr>
          <p:cNvPr id="6" name="TextBox 5">
            <a:extLst>
              <a:ext uri="{FF2B5EF4-FFF2-40B4-BE49-F238E27FC236}">
                <a16:creationId xmlns:a16="http://schemas.microsoft.com/office/drawing/2014/main" id="{56B4F0C3-96ED-4115-91E4-E4724D238454}"/>
              </a:ext>
            </a:extLst>
          </p:cNvPr>
          <p:cNvSpPr txBox="1"/>
          <p:nvPr/>
        </p:nvSpPr>
        <p:spPr>
          <a:xfrm>
            <a:off x="797442" y="806671"/>
            <a:ext cx="11079126" cy="2031325"/>
          </a:xfrm>
          <a:prstGeom prst="rect">
            <a:avLst/>
          </a:prstGeom>
          <a:noFill/>
        </p:spPr>
        <p:txBody>
          <a:bodyPr wrap="square" rtlCol="0">
            <a:spAutoFit/>
          </a:bodyPr>
          <a:lstStyle/>
          <a:p>
            <a:r>
              <a:rPr lang="en-US" dirty="0"/>
              <a:t>In other to proffer solution to the challenges faced by the company using data analytics to derive insights from the data available, the following techniques were adopted</a:t>
            </a:r>
          </a:p>
          <a:p>
            <a:endParaRPr lang="en-US" dirty="0"/>
          </a:p>
          <a:p>
            <a:r>
              <a:rPr lang="en-US" dirty="0"/>
              <a:t>STEP 1: </a:t>
            </a:r>
            <a:r>
              <a:rPr lang="en-US" b="1" dirty="0"/>
              <a:t>UNIVARIANT ANALYSIS</a:t>
            </a:r>
          </a:p>
          <a:p>
            <a:endParaRPr lang="en-US" dirty="0"/>
          </a:p>
          <a:p>
            <a:endParaRPr lang="en-US" dirty="0"/>
          </a:p>
          <a:p>
            <a:endParaRPr lang="en-US" dirty="0"/>
          </a:p>
        </p:txBody>
      </p:sp>
      <p:sp>
        <p:nvSpPr>
          <p:cNvPr id="7" name="Rectangle 6">
            <a:extLst>
              <a:ext uri="{FF2B5EF4-FFF2-40B4-BE49-F238E27FC236}">
                <a16:creationId xmlns:a16="http://schemas.microsoft.com/office/drawing/2014/main" id="{6B55C0A4-27CF-47A3-9666-5EAB475E501D}"/>
              </a:ext>
            </a:extLst>
          </p:cNvPr>
          <p:cNvSpPr/>
          <p:nvPr/>
        </p:nvSpPr>
        <p:spPr>
          <a:xfrm>
            <a:off x="3277714" y="2358425"/>
            <a:ext cx="3925845" cy="834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individual information of Employees that left</a:t>
            </a:r>
          </a:p>
        </p:txBody>
      </p:sp>
      <p:sp>
        <p:nvSpPr>
          <p:cNvPr id="8" name="Rectangle 7">
            <a:extLst>
              <a:ext uri="{FF2B5EF4-FFF2-40B4-BE49-F238E27FC236}">
                <a16:creationId xmlns:a16="http://schemas.microsoft.com/office/drawing/2014/main" id="{9CAC92E7-1102-42AC-847F-9957BFDF2156}"/>
              </a:ext>
            </a:extLst>
          </p:cNvPr>
          <p:cNvSpPr/>
          <p:nvPr/>
        </p:nvSpPr>
        <p:spPr>
          <a:xfrm>
            <a:off x="3387583" y="3791612"/>
            <a:ext cx="3815975" cy="834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individual information of Existing Employees</a:t>
            </a:r>
          </a:p>
        </p:txBody>
      </p:sp>
      <p:sp>
        <p:nvSpPr>
          <p:cNvPr id="11" name="Arrow: Down 10">
            <a:extLst>
              <a:ext uri="{FF2B5EF4-FFF2-40B4-BE49-F238E27FC236}">
                <a16:creationId xmlns:a16="http://schemas.microsoft.com/office/drawing/2014/main" id="{58F13F4E-110D-47EA-9713-51055C53308A}"/>
              </a:ext>
            </a:extLst>
          </p:cNvPr>
          <p:cNvSpPr/>
          <p:nvPr/>
        </p:nvSpPr>
        <p:spPr>
          <a:xfrm>
            <a:off x="5164995" y="3193081"/>
            <a:ext cx="151286" cy="59853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6CAB055-1FA4-418E-885F-C6B800E50759}"/>
              </a:ext>
            </a:extLst>
          </p:cNvPr>
          <p:cNvSpPr/>
          <p:nvPr/>
        </p:nvSpPr>
        <p:spPr>
          <a:xfrm>
            <a:off x="3429002" y="5224799"/>
            <a:ext cx="3774556" cy="8787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The display out of both visuals are compared to draw out patterns and insights</a:t>
            </a:r>
          </a:p>
        </p:txBody>
      </p:sp>
      <p:sp>
        <p:nvSpPr>
          <p:cNvPr id="13" name="Arrow: Down 12">
            <a:extLst>
              <a:ext uri="{FF2B5EF4-FFF2-40B4-BE49-F238E27FC236}">
                <a16:creationId xmlns:a16="http://schemas.microsoft.com/office/drawing/2014/main" id="{842D77E6-6286-471F-AE9F-B81B82CDC4EB}"/>
              </a:ext>
            </a:extLst>
          </p:cNvPr>
          <p:cNvSpPr/>
          <p:nvPr/>
        </p:nvSpPr>
        <p:spPr>
          <a:xfrm>
            <a:off x="5206413" y="4626268"/>
            <a:ext cx="151286" cy="59853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722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FA2DB-0079-4AAF-A636-299FFC699C80}"/>
              </a:ext>
            </a:extLst>
          </p:cNvPr>
          <p:cNvSpPr txBox="1"/>
          <p:nvPr/>
        </p:nvSpPr>
        <p:spPr>
          <a:xfrm>
            <a:off x="712382" y="13080"/>
            <a:ext cx="11079126" cy="1477328"/>
          </a:xfrm>
          <a:prstGeom prst="rect">
            <a:avLst/>
          </a:prstGeom>
          <a:noFill/>
        </p:spPr>
        <p:txBody>
          <a:bodyPr wrap="square" rtlCol="0">
            <a:spAutoFit/>
          </a:bodyPr>
          <a:lstStyle/>
          <a:p>
            <a:endParaRPr lang="en-US" dirty="0"/>
          </a:p>
          <a:p>
            <a:r>
              <a:rPr lang="en-US" dirty="0"/>
              <a:t>STEP 2: </a:t>
            </a:r>
            <a:r>
              <a:rPr lang="en-US" b="1" dirty="0"/>
              <a:t>BI/Multi VARIANT ANALYSIS</a:t>
            </a:r>
          </a:p>
          <a:p>
            <a:endParaRPr lang="en-US" dirty="0"/>
          </a:p>
          <a:p>
            <a:endParaRPr lang="en-US" dirty="0"/>
          </a:p>
          <a:p>
            <a:endParaRPr lang="en-US" dirty="0"/>
          </a:p>
        </p:txBody>
      </p:sp>
      <p:sp>
        <p:nvSpPr>
          <p:cNvPr id="5" name="Rectangle 4">
            <a:extLst>
              <a:ext uri="{FF2B5EF4-FFF2-40B4-BE49-F238E27FC236}">
                <a16:creationId xmlns:a16="http://schemas.microsoft.com/office/drawing/2014/main" id="{BC844B78-8988-46F8-BD8E-061D10F50880}"/>
              </a:ext>
            </a:extLst>
          </p:cNvPr>
          <p:cNvSpPr/>
          <p:nvPr/>
        </p:nvSpPr>
        <p:spPr>
          <a:xfrm>
            <a:off x="3150123" y="720205"/>
            <a:ext cx="4430891" cy="9555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2 or more of information of Employees that left to discover hidden correlation </a:t>
            </a:r>
          </a:p>
        </p:txBody>
      </p:sp>
      <p:sp>
        <p:nvSpPr>
          <p:cNvPr id="6" name="Rectangle 5">
            <a:extLst>
              <a:ext uri="{FF2B5EF4-FFF2-40B4-BE49-F238E27FC236}">
                <a16:creationId xmlns:a16="http://schemas.microsoft.com/office/drawing/2014/main" id="{A1D72A38-3D03-4DD1-BA87-B6CC9E4163C8}"/>
              </a:ext>
            </a:extLst>
          </p:cNvPr>
          <p:cNvSpPr/>
          <p:nvPr/>
        </p:nvSpPr>
        <p:spPr>
          <a:xfrm>
            <a:off x="3259992" y="2265631"/>
            <a:ext cx="4321022" cy="9968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2 or more of information of Existing Employees to discover hidden correlation </a:t>
            </a:r>
          </a:p>
        </p:txBody>
      </p:sp>
      <p:sp>
        <p:nvSpPr>
          <p:cNvPr id="7" name="Arrow: Down 6">
            <a:extLst>
              <a:ext uri="{FF2B5EF4-FFF2-40B4-BE49-F238E27FC236}">
                <a16:creationId xmlns:a16="http://schemas.microsoft.com/office/drawing/2014/main" id="{6C8C937C-249A-4337-B804-A69678EBD08C}"/>
              </a:ext>
            </a:extLst>
          </p:cNvPr>
          <p:cNvSpPr/>
          <p:nvPr/>
        </p:nvSpPr>
        <p:spPr>
          <a:xfrm>
            <a:off x="5132089" y="1667100"/>
            <a:ext cx="151286" cy="59853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848CE06B-3736-4F14-9E3B-932A685AB68F}"/>
              </a:ext>
            </a:extLst>
          </p:cNvPr>
          <p:cNvSpPr/>
          <p:nvPr/>
        </p:nvSpPr>
        <p:spPr>
          <a:xfrm>
            <a:off x="3301411" y="3816880"/>
            <a:ext cx="3774556" cy="8787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The display out of both visuals are compared to draw out patterns and insights</a:t>
            </a:r>
          </a:p>
        </p:txBody>
      </p:sp>
      <p:sp>
        <p:nvSpPr>
          <p:cNvPr id="9" name="Arrow: Down 8">
            <a:extLst>
              <a:ext uri="{FF2B5EF4-FFF2-40B4-BE49-F238E27FC236}">
                <a16:creationId xmlns:a16="http://schemas.microsoft.com/office/drawing/2014/main" id="{19014CA7-88CB-49ED-BB1E-26FC9B38F258}"/>
              </a:ext>
            </a:extLst>
          </p:cNvPr>
          <p:cNvSpPr/>
          <p:nvPr/>
        </p:nvSpPr>
        <p:spPr>
          <a:xfrm>
            <a:off x="5132088" y="3262489"/>
            <a:ext cx="132243" cy="57646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95726A16-5668-4DA6-AF24-F96537459515}"/>
              </a:ext>
            </a:extLst>
          </p:cNvPr>
          <p:cNvSpPr/>
          <p:nvPr/>
        </p:nvSpPr>
        <p:spPr>
          <a:xfrm>
            <a:off x="680485" y="4821568"/>
            <a:ext cx="7370929" cy="369332"/>
          </a:xfrm>
          <a:prstGeom prst="rect">
            <a:avLst/>
          </a:prstGeom>
        </p:spPr>
        <p:txBody>
          <a:bodyPr wrap="none">
            <a:spAutoFit/>
          </a:bodyPr>
          <a:lstStyle/>
          <a:p>
            <a:r>
              <a:rPr lang="en-US" dirty="0"/>
              <a:t>STEP 3: </a:t>
            </a:r>
            <a:r>
              <a:rPr lang="en-US" b="1" dirty="0"/>
              <a:t>Actionable Insights, Observations and Recommendations</a:t>
            </a:r>
          </a:p>
        </p:txBody>
      </p:sp>
      <p:sp>
        <p:nvSpPr>
          <p:cNvPr id="11" name="Rectangle 10">
            <a:extLst>
              <a:ext uri="{FF2B5EF4-FFF2-40B4-BE49-F238E27FC236}">
                <a16:creationId xmlns:a16="http://schemas.microsoft.com/office/drawing/2014/main" id="{DEE50B22-481F-4342-87B2-721B58949CC7}"/>
              </a:ext>
            </a:extLst>
          </p:cNvPr>
          <p:cNvSpPr/>
          <p:nvPr/>
        </p:nvSpPr>
        <p:spPr>
          <a:xfrm>
            <a:off x="1066585" y="5402833"/>
            <a:ext cx="10846239" cy="923330"/>
          </a:xfrm>
          <a:prstGeom prst="rect">
            <a:avLst/>
          </a:prstGeom>
        </p:spPr>
        <p:txBody>
          <a:bodyPr wrap="none">
            <a:spAutoFit/>
          </a:bodyPr>
          <a:lstStyle/>
          <a:p>
            <a:r>
              <a:rPr lang="en-US" dirty="0"/>
              <a:t>The outputs of Step 1 and 2 brings about hidden discoveries in the form of observations and </a:t>
            </a:r>
          </a:p>
          <a:p>
            <a:r>
              <a:rPr lang="en-US" dirty="0"/>
              <a:t>recommendations that can be adopted or information that need to be paid attention to so as</a:t>
            </a:r>
          </a:p>
          <a:p>
            <a:r>
              <a:rPr lang="en-US" dirty="0"/>
              <a:t> to help solve the company’s challenge</a:t>
            </a:r>
          </a:p>
        </p:txBody>
      </p:sp>
    </p:spTree>
    <p:extLst>
      <p:ext uri="{BB962C8B-B14F-4D97-AF65-F5344CB8AC3E}">
        <p14:creationId xmlns:p14="http://schemas.microsoft.com/office/powerpoint/2010/main" val="333171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DDA3A4-8AAB-47C0-9853-0AEE58E0609A}"/>
              </a:ext>
            </a:extLst>
          </p:cNvPr>
          <p:cNvSpPr/>
          <p:nvPr/>
        </p:nvSpPr>
        <p:spPr>
          <a:xfrm>
            <a:off x="3462671" y="366070"/>
            <a:ext cx="6096000" cy="954107"/>
          </a:xfrm>
          <a:prstGeom prst="rect">
            <a:avLst/>
          </a:prstGeom>
        </p:spPr>
        <p:txBody>
          <a:bodyPr>
            <a:spAutoFit/>
          </a:bodyPr>
          <a:lstStyle/>
          <a:p>
            <a:r>
              <a:rPr lang="en-US" b="1" dirty="0"/>
              <a:t>		</a:t>
            </a:r>
            <a:r>
              <a:rPr lang="en-US" sz="2000" b="1" dirty="0"/>
              <a:t> Visualization of Methodology</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endParaRPr lang="en-US" b="1" dirty="0"/>
          </a:p>
        </p:txBody>
      </p:sp>
      <p:sp>
        <p:nvSpPr>
          <p:cNvPr id="7" name="Rectangle 6">
            <a:extLst>
              <a:ext uri="{FF2B5EF4-FFF2-40B4-BE49-F238E27FC236}">
                <a16:creationId xmlns:a16="http://schemas.microsoft.com/office/drawing/2014/main" id="{896E8C44-6FC2-4C25-86C1-DB3018AFDF2A}"/>
              </a:ext>
            </a:extLst>
          </p:cNvPr>
          <p:cNvSpPr/>
          <p:nvPr/>
        </p:nvSpPr>
        <p:spPr>
          <a:xfrm>
            <a:off x="361986" y="1242037"/>
            <a:ext cx="4131259" cy="369332"/>
          </a:xfrm>
          <a:prstGeom prst="rect">
            <a:avLst/>
          </a:prstGeom>
        </p:spPr>
        <p:txBody>
          <a:bodyPr wrap="none">
            <a:spAutoFit/>
          </a:bodyPr>
          <a:lstStyle/>
          <a:p>
            <a:r>
              <a:rPr lang="en-US" b="1" dirty="0"/>
              <a:t>	Step 1 :   UNIVARIANT ANALYSIS</a:t>
            </a:r>
            <a:endParaRPr lang="en-US" dirty="0"/>
          </a:p>
        </p:txBody>
      </p:sp>
      <p:pic>
        <p:nvPicPr>
          <p:cNvPr id="9" name="Picture 8">
            <a:extLst>
              <a:ext uri="{FF2B5EF4-FFF2-40B4-BE49-F238E27FC236}">
                <a16:creationId xmlns:a16="http://schemas.microsoft.com/office/drawing/2014/main" id="{2B2D31A4-55A4-49E5-BC7E-B46CF06057D3}"/>
              </a:ext>
            </a:extLst>
          </p:cNvPr>
          <p:cNvPicPr>
            <a:picLocks noChangeAspect="1"/>
          </p:cNvPicPr>
          <p:nvPr/>
        </p:nvPicPr>
        <p:blipFill>
          <a:blip r:embed="rId2"/>
          <a:stretch>
            <a:fillRect/>
          </a:stretch>
        </p:blipFill>
        <p:spPr>
          <a:xfrm>
            <a:off x="361986" y="2409196"/>
            <a:ext cx="5760720" cy="3979551"/>
          </a:xfrm>
          <a:prstGeom prst="rect">
            <a:avLst/>
          </a:prstGeom>
        </p:spPr>
      </p:pic>
      <p:pic>
        <p:nvPicPr>
          <p:cNvPr id="11" name="Picture 10">
            <a:extLst>
              <a:ext uri="{FF2B5EF4-FFF2-40B4-BE49-F238E27FC236}">
                <a16:creationId xmlns:a16="http://schemas.microsoft.com/office/drawing/2014/main" id="{CE5AA3AD-1327-40A1-932D-40C1027BDD98}"/>
              </a:ext>
            </a:extLst>
          </p:cNvPr>
          <p:cNvPicPr>
            <a:picLocks noChangeAspect="1"/>
          </p:cNvPicPr>
          <p:nvPr/>
        </p:nvPicPr>
        <p:blipFill>
          <a:blip r:embed="rId3"/>
          <a:stretch>
            <a:fillRect/>
          </a:stretch>
        </p:blipFill>
        <p:spPr>
          <a:xfrm>
            <a:off x="6173233" y="2409197"/>
            <a:ext cx="5760720" cy="3915367"/>
          </a:xfrm>
          <a:prstGeom prst="rect">
            <a:avLst/>
          </a:prstGeom>
        </p:spPr>
      </p:pic>
      <p:sp>
        <p:nvSpPr>
          <p:cNvPr id="15" name="Rectangle 14">
            <a:extLst>
              <a:ext uri="{FF2B5EF4-FFF2-40B4-BE49-F238E27FC236}">
                <a16:creationId xmlns:a16="http://schemas.microsoft.com/office/drawing/2014/main" id="{34D73E64-E348-480C-AE29-FD1E3A82F714}"/>
              </a:ext>
            </a:extLst>
          </p:cNvPr>
          <p:cNvSpPr/>
          <p:nvPr/>
        </p:nvSpPr>
        <p:spPr>
          <a:xfrm>
            <a:off x="5053427" y="1974092"/>
            <a:ext cx="922047" cy="307777"/>
          </a:xfrm>
          <a:prstGeom prst="rect">
            <a:avLst/>
          </a:prstGeom>
        </p:spPr>
        <p:txBody>
          <a:bodyPr wrap="none">
            <a:spAutoFit/>
          </a:bodyPr>
          <a:lstStyle/>
          <a:p>
            <a:r>
              <a:rPr lang="en-US" sz="1400" b="1" i="1" dirty="0"/>
              <a:t>CHART 1</a:t>
            </a:r>
          </a:p>
        </p:txBody>
      </p:sp>
      <p:sp>
        <p:nvSpPr>
          <p:cNvPr id="16" name="Rectangle 15">
            <a:extLst>
              <a:ext uri="{FF2B5EF4-FFF2-40B4-BE49-F238E27FC236}">
                <a16:creationId xmlns:a16="http://schemas.microsoft.com/office/drawing/2014/main" id="{EDEBB1F9-27F9-4B85-8C78-225FE28FC630}"/>
              </a:ext>
            </a:extLst>
          </p:cNvPr>
          <p:cNvSpPr/>
          <p:nvPr/>
        </p:nvSpPr>
        <p:spPr>
          <a:xfrm>
            <a:off x="1275857" y="1577287"/>
            <a:ext cx="6434775" cy="369332"/>
          </a:xfrm>
          <a:prstGeom prst="rect">
            <a:avLst/>
          </a:prstGeom>
        </p:spPr>
        <p:txBody>
          <a:bodyPr wrap="none">
            <a:spAutoFit/>
          </a:bodyPr>
          <a:lstStyle/>
          <a:p>
            <a:r>
              <a:rPr lang="en-US" i="1" dirty="0"/>
              <a:t>This stage involve analyzing each features of the data </a:t>
            </a:r>
          </a:p>
        </p:txBody>
      </p:sp>
    </p:spTree>
    <p:extLst>
      <p:ext uri="{BB962C8B-B14F-4D97-AF65-F5344CB8AC3E}">
        <p14:creationId xmlns:p14="http://schemas.microsoft.com/office/powerpoint/2010/main" val="53090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B537DA-2AE8-49B8-912B-BF63A767AE80}"/>
              </a:ext>
            </a:extLst>
          </p:cNvPr>
          <p:cNvPicPr>
            <a:picLocks noChangeAspect="1"/>
          </p:cNvPicPr>
          <p:nvPr/>
        </p:nvPicPr>
        <p:blipFill>
          <a:blip r:embed="rId2"/>
          <a:stretch>
            <a:fillRect/>
          </a:stretch>
        </p:blipFill>
        <p:spPr>
          <a:xfrm>
            <a:off x="275889" y="2626465"/>
            <a:ext cx="5669280" cy="3929204"/>
          </a:xfrm>
          <a:prstGeom prst="rect">
            <a:avLst/>
          </a:prstGeom>
        </p:spPr>
      </p:pic>
      <p:pic>
        <p:nvPicPr>
          <p:cNvPr id="7" name="Picture 6">
            <a:extLst>
              <a:ext uri="{FF2B5EF4-FFF2-40B4-BE49-F238E27FC236}">
                <a16:creationId xmlns:a16="http://schemas.microsoft.com/office/drawing/2014/main" id="{649C1EEF-C7E1-45A8-B22D-696FF3B4A097}"/>
              </a:ext>
            </a:extLst>
          </p:cNvPr>
          <p:cNvPicPr>
            <a:picLocks noChangeAspect="1"/>
          </p:cNvPicPr>
          <p:nvPr/>
        </p:nvPicPr>
        <p:blipFill>
          <a:blip r:embed="rId3"/>
          <a:stretch>
            <a:fillRect/>
          </a:stretch>
        </p:blipFill>
        <p:spPr>
          <a:xfrm>
            <a:off x="6378556" y="2626465"/>
            <a:ext cx="5669280" cy="3933621"/>
          </a:xfrm>
          <a:prstGeom prst="rect">
            <a:avLst/>
          </a:prstGeom>
        </p:spPr>
      </p:pic>
      <p:sp>
        <p:nvSpPr>
          <p:cNvPr id="8" name="Rectangle 7">
            <a:extLst>
              <a:ext uri="{FF2B5EF4-FFF2-40B4-BE49-F238E27FC236}">
                <a16:creationId xmlns:a16="http://schemas.microsoft.com/office/drawing/2014/main" id="{ACFD2290-85C6-47D0-A2B9-9DADBBFC6D37}"/>
              </a:ext>
            </a:extLst>
          </p:cNvPr>
          <p:cNvSpPr/>
          <p:nvPr/>
        </p:nvSpPr>
        <p:spPr>
          <a:xfrm>
            <a:off x="4549743" y="1028176"/>
            <a:ext cx="3092513" cy="369332"/>
          </a:xfrm>
          <a:prstGeom prst="rect">
            <a:avLst/>
          </a:prstGeom>
        </p:spPr>
        <p:txBody>
          <a:bodyPr wrap="none">
            <a:spAutoFit/>
          </a:bodyPr>
          <a:lstStyle/>
          <a:p>
            <a:r>
              <a:rPr lang="en-US" i="1" dirty="0"/>
              <a:t>Univariant Analysis Cont’d</a:t>
            </a:r>
          </a:p>
        </p:txBody>
      </p:sp>
      <p:sp>
        <p:nvSpPr>
          <p:cNvPr id="9" name="Rectangle 8">
            <a:extLst>
              <a:ext uri="{FF2B5EF4-FFF2-40B4-BE49-F238E27FC236}">
                <a16:creationId xmlns:a16="http://schemas.microsoft.com/office/drawing/2014/main" id="{17A91155-9FF1-4FAF-B475-ED79066BD672}"/>
              </a:ext>
            </a:extLst>
          </p:cNvPr>
          <p:cNvSpPr/>
          <p:nvPr/>
        </p:nvSpPr>
        <p:spPr>
          <a:xfrm>
            <a:off x="5490557" y="2005990"/>
            <a:ext cx="909223" cy="307777"/>
          </a:xfrm>
          <a:prstGeom prst="rect">
            <a:avLst/>
          </a:prstGeom>
        </p:spPr>
        <p:txBody>
          <a:bodyPr wrap="none">
            <a:spAutoFit/>
          </a:bodyPr>
          <a:lstStyle/>
          <a:p>
            <a:r>
              <a:rPr lang="en-US" sz="1400" b="1" i="1" dirty="0"/>
              <a:t>CHART 2</a:t>
            </a:r>
          </a:p>
        </p:txBody>
      </p:sp>
    </p:spTree>
    <p:extLst>
      <p:ext uri="{BB962C8B-B14F-4D97-AF65-F5344CB8AC3E}">
        <p14:creationId xmlns:p14="http://schemas.microsoft.com/office/powerpoint/2010/main" val="144676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F71A3D-EE7C-4265-96A2-982B35FD13A3}"/>
              </a:ext>
            </a:extLst>
          </p:cNvPr>
          <p:cNvSpPr/>
          <p:nvPr/>
        </p:nvSpPr>
        <p:spPr>
          <a:xfrm>
            <a:off x="223762" y="370168"/>
            <a:ext cx="3959738" cy="369332"/>
          </a:xfrm>
          <a:prstGeom prst="rect">
            <a:avLst/>
          </a:prstGeom>
        </p:spPr>
        <p:txBody>
          <a:bodyPr wrap="none">
            <a:spAutoFit/>
          </a:bodyPr>
          <a:lstStyle/>
          <a:p>
            <a:r>
              <a:rPr lang="en-US" b="1" dirty="0"/>
              <a:t>	Step 2 :   BIVARIANT ANALYSIS</a:t>
            </a:r>
            <a:endParaRPr lang="en-US" dirty="0"/>
          </a:p>
        </p:txBody>
      </p:sp>
      <p:sp>
        <p:nvSpPr>
          <p:cNvPr id="5" name="Rectangle 4">
            <a:extLst>
              <a:ext uri="{FF2B5EF4-FFF2-40B4-BE49-F238E27FC236}">
                <a16:creationId xmlns:a16="http://schemas.microsoft.com/office/drawing/2014/main" id="{14A90B1E-2BFF-4ABE-A20F-9165FF820017}"/>
              </a:ext>
            </a:extLst>
          </p:cNvPr>
          <p:cNvSpPr/>
          <p:nvPr/>
        </p:nvSpPr>
        <p:spPr>
          <a:xfrm>
            <a:off x="1431850" y="739500"/>
            <a:ext cx="8669079" cy="646331"/>
          </a:xfrm>
          <a:prstGeom prst="rect">
            <a:avLst/>
          </a:prstGeom>
        </p:spPr>
        <p:txBody>
          <a:bodyPr wrap="square">
            <a:spAutoFit/>
          </a:bodyPr>
          <a:lstStyle/>
          <a:p>
            <a:r>
              <a:rPr lang="en-US" i="1" dirty="0"/>
              <a:t>This stage involve analyzing different features of the data the evaluate how correlated they are </a:t>
            </a:r>
          </a:p>
        </p:txBody>
      </p:sp>
      <p:pic>
        <p:nvPicPr>
          <p:cNvPr id="7" name="Picture 6">
            <a:extLst>
              <a:ext uri="{FF2B5EF4-FFF2-40B4-BE49-F238E27FC236}">
                <a16:creationId xmlns:a16="http://schemas.microsoft.com/office/drawing/2014/main" id="{A9770B61-9E80-4472-8DD9-6253A092B62E}"/>
              </a:ext>
            </a:extLst>
          </p:cNvPr>
          <p:cNvPicPr>
            <a:picLocks noChangeAspect="1"/>
          </p:cNvPicPr>
          <p:nvPr/>
        </p:nvPicPr>
        <p:blipFill>
          <a:blip r:embed="rId2"/>
          <a:stretch>
            <a:fillRect/>
          </a:stretch>
        </p:blipFill>
        <p:spPr>
          <a:xfrm>
            <a:off x="732320" y="1769450"/>
            <a:ext cx="5486400" cy="4252616"/>
          </a:xfrm>
          <a:prstGeom prst="rect">
            <a:avLst/>
          </a:prstGeom>
        </p:spPr>
      </p:pic>
      <p:pic>
        <p:nvPicPr>
          <p:cNvPr id="9" name="Picture 8">
            <a:extLst>
              <a:ext uri="{FF2B5EF4-FFF2-40B4-BE49-F238E27FC236}">
                <a16:creationId xmlns:a16="http://schemas.microsoft.com/office/drawing/2014/main" id="{D10D3660-4CB1-45FE-A63D-28056256640F}"/>
              </a:ext>
            </a:extLst>
          </p:cNvPr>
          <p:cNvPicPr>
            <a:picLocks noChangeAspect="1"/>
          </p:cNvPicPr>
          <p:nvPr/>
        </p:nvPicPr>
        <p:blipFill>
          <a:blip r:embed="rId3"/>
          <a:stretch>
            <a:fillRect/>
          </a:stretch>
        </p:blipFill>
        <p:spPr>
          <a:xfrm>
            <a:off x="6515535" y="1755163"/>
            <a:ext cx="5486400" cy="4312627"/>
          </a:xfrm>
          <a:prstGeom prst="rect">
            <a:avLst/>
          </a:prstGeom>
        </p:spPr>
      </p:pic>
      <p:sp>
        <p:nvSpPr>
          <p:cNvPr id="10" name="Rectangle 9">
            <a:extLst>
              <a:ext uri="{FF2B5EF4-FFF2-40B4-BE49-F238E27FC236}">
                <a16:creationId xmlns:a16="http://schemas.microsoft.com/office/drawing/2014/main" id="{7D92D540-B457-4982-9898-6EB9608A7080}"/>
              </a:ext>
            </a:extLst>
          </p:cNvPr>
          <p:cNvSpPr/>
          <p:nvPr/>
        </p:nvSpPr>
        <p:spPr>
          <a:xfrm>
            <a:off x="1178887" y="6080961"/>
            <a:ext cx="4246675" cy="523220"/>
          </a:xfrm>
          <a:prstGeom prst="rect">
            <a:avLst/>
          </a:prstGeom>
        </p:spPr>
        <p:txBody>
          <a:bodyPr wrap="none">
            <a:spAutoFit/>
          </a:bodyPr>
          <a:lstStyle/>
          <a:p>
            <a:r>
              <a:rPr lang="en-US" sz="1400" i="1" dirty="0"/>
              <a:t>Satisfaction Level of Employees that left</a:t>
            </a:r>
          </a:p>
          <a:p>
            <a:r>
              <a:rPr lang="en-US" sz="1400" i="1" dirty="0"/>
              <a:t> base on Work accident Salary Compensation"</a:t>
            </a:r>
          </a:p>
        </p:txBody>
      </p:sp>
      <p:sp>
        <p:nvSpPr>
          <p:cNvPr id="11" name="Rectangle 10">
            <a:extLst>
              <a:ext uri="{FF2B5EF4-FFF2-40B4-BE49-F238E27FC236}">
                <a16:creationId xmlns:a16="http://schemas.microsoft.com/office/drawing/2014/main" id="{5A2C12A5-5F70-4179-ABAE-1746EA6E85D9}"/>
              </a:ext>
            </a:extLst>
          </p:cNvPr>
          <p:cNvSpPr/>
          <p:nvPr/>
        </p:nvSpPr>
        <p:spPr>
          <a:xfrm>
            <a:off x="7135397" y="6123279"/>
            <a:ext cx="4246675" cy="523220"/>
          </a:xfrm>
          <a:prstGeom prst="rect">
            <a:avLst/>
          </a:prstGeom>
        </p:spPr>
        <p:txBody>
          <a:bodyPr wrap="none">
            <a:spAutoFit/>
          </a:bodyPr>
          <a:lstStyle/>
          <a:p>
            <a:r>
              <a:rPr lang="en-US" sz="1400" i="1" dirty="0"/>
              <a:t>Satisfaction Level of Existing Employees</a:t>
            </a:r>
          </a:p>
          <a:p>
            <a:r>
              <a:rPr lang="en-US" sz="1400" i="1" dirty="0"/>
              <a:t> base on Work accident Salary Compensation"</a:t>
            </a:r>
          </a:p>
        </p:txBody>
      </p:sp>
      <p:sp>
        <p:nvSpPr>
          <p:cNvPr id="12" name="Rectangle 11">
            <a:extLst>
              <a:ext uri="{FF2B5EF4-FFF2-40B4-BE49-F238E27FC236}">
                <a16:creationId xmlns:a16="http://schemas.microsoft.com/office/drawing/2014/main" id="{69818ED8-4C5C-4627-9B3C-DBC1D3B30A07}"/>
              </a:ext>
            </a:extLst>
          </p:cNvPr>
          <p:cNvSpPr/>
          <p:nvPr/>
        </p:nvSpPr>
        <p:spPr>
          <a:xfrm>
            <a:off x="5766389" y="1231942"/>
            <a:ext cx="909223" cy="307777"/>
          </a:xfrm>
          <a:prstGeom prst="rect">
            <a:avLst/>
          </a:prstGeom>
        </p:spPr>
        <p:txBody>
          <a:bodyPr wrap="none">
            <a:spAutoFit/>
          </a:bodyPr>
          <a:lstStyle/>
          <a:p>
            <a:r>
              <a:rPr lang="en-US" sz="1400" b="1" i="1" dirty="0"/>
              <a:t>CHART 3</a:t>
            </a:r>
          </a:p>
        </p:txBody>
      </p:sp>
    </p:spTree>
    <p:extLst>
      <p:ext uri="{BB962C8B-B14F-4D97-AF65-F5344CB8AC3E}">
        <p14:creationId xmlns:p14="http://schemas.microsoft.com/office/powerpoint/2010/main" val="310334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991443-C56F-417C-B054-CCF0D224CE64}"/>
              </a:ext>
            </a:extLst>
          </p:cNvPr>
          <p:cNvPicPr>
            <a:picLocks noChangeAspect="1"/>
          </p:cNvPicPr>
          <p:nvPr/>
        </p:nvPicPr>
        <p:blipFill>
          <a:blip r:embed="rId2"/>
          <a:stretch>
            <a:fillRect/>
          </a:stretch>
        </p:blipFill>
        <p:spPr>
          <a:xfrm>
            <a:off x="334508" y="1642103"/>
            <a:ext cx="5760720" cy="4010628"/>
          </a:xfrm>
          <a:prstGeom prst="rect">
            <a:avLst/>
          </a:prstGeom>
        </p:spPr>
      </p:pic>
      <p:pic>
        <p:nvPicPr>
          <p:cNvPr id="7" name="Picture 6">
            <a:extLst>
              <a:ext uri="{FF2B5EF4-FFF2-40B4-BE49-F238E27FC236}">
                <a16:creationId xmlns:a16="http://schemas.microsoft.com/office/drawing/2014/main" id="{8611D451-7A97-4D41-A067-BC1390DA65D4}"/>
              </a:ext>
            </a:extLst>
          </p:cNvPr>
          <p:cNvPicPr>
            <a:picLocks noChangeAspect="1"/>
          </p:cNvPicPr>
          <p:nvPr/>
        </p:nvPicPr>
        <p:blipFill>
          <a:blip r:embed="rId3"/>
          <a:stretch>
            <a:fillRect/>
          </a:stretch>
        </p:blipFill>
        <p:spPr>
          <a:xfrm>
            <a:off x="6245630" y="1642103"/>
            <a:ext cx="5760720" cy="4010627"/>
          </a:xfrm>
          <a:prstGeom prst="rect">
            <a:avLst/>
          </a:prstGeom>
        </p:spPr>
      </p:pic>
      <p:sp>
        <p:nvSpPr>
          <p:cNvPr id="8" name="Rectangle 7">
            <a:extLst>
              <a:ext uri="{FF2B5EF4-FFF2-40B4-BE49-F238E27FC236}">
                <a16:creationId xmlns:a16="http://schemas.microsoft.com/office/drawing/2014/main" id="{C2B67F10-F565-4066-85F8-76535F527359}"/>
              </a:ext>
            </a:extLst>
          </p:cNvPr>
          <p:cNvSpPr/>
          <p:nvPr/>
        </p:nvSpPr>
        <p:spPr>
          <a:xfrm>
            <a:off x="1091530" y="5910840"/>
            <a:ext cx="3615092" cy="307777"/>
          </a:xfrm>
          <a:prstGeom prst="rect">
            <a:avLst/>
          </a:prstGeom>
        </p:spPr>
        <p:txBody>
          <a:bodyPr wrap="none">
            <a:spAutoFit/>
          </a:bodyPr>
          <a:lstStyle/>
          <a:p>
            <a:r>
              <a:rPr lang="en-US" sz="1400" i="1" dirty="0"/>
              <a:t>Satisfaction Level of Employees that left</a:t>
            </a:r>
          </a:p>
        </p:txBody>
      </p:sp>
      <p:sp>
        <p:nvSpPr>
          <p:cNvPr id="9" name="Rectangle 8">
            <a:extLst>
              <a:ext uri="{FF2B5EF4-FFF2-40B4-BE49-F238E27FC236}">
                <a16:creationId xmlns:a16="http://schemas.microsoft.com/office/drawing/2014/main" id="{BB80F386-8F0C-442D-A791-99F13124173D}"/>
              </a:ext>
            </a:extLst>
          </p:cNvPr>
          <p:cNvSpPr/>
          <p:nvPr/>
        </p:nvSpPr>
        <p:spPr>
          <a:xfrm>
            <a:off x="1243930" y="6063240"/>
            <a:ext cx="3615092" cy="307777"/>
          </a:xfrm>
          <a:prstGeom prst="rect">
            <a:avLst/>
          </a:prstGeom>
        </p:spPr>
        <p:txBody>
          <a:bodyPr wrap="none">
            <a:spAutoFit/>
          </a:bodyPr>
          <a:lstStyle/>
          <a:p>
            <a:r>
              <a:rPr lang="en-US" sz="1400" i="1" dirty="0"/>
              <a:t>Satisfaction Level of Employees that left</a:t>
            </a:r>
          </a:p>
        </p:txBody>
      </p:sp>
      <p:sp>
        <p:nvSpPr>
          <p:cNvPr id="10" name="Rectangle 9">
            <a:extLst>
              <a:ext uri="{FF2B5EF4-FFF2-40B4-BE49-F238E27FC236}">
                <a16:creationId xmlns:a16="http://schemas.microsoft.com/office/drawing/2014/main" id="{A49FFE24-E762-4A9B-901B-9CD4D6E59709}"/>
              </a:ext>
            </a:extLst>
          </p:cNvPr>
          <p:cNvSpPr/>
          <p:nvPr/>
        </p:nvSpPr>
        <p:spPr>
          <a:xfrm>
            <a:off x="7191074" y="5998582"/>
            <a:ext cx="3615092" cy="307777"/>
          </a:xfrm>
          <a:prstGeom prst="rect">
            <a:avLst/>
          </a:prstGeom>
        </p:spPr>
        <p:txBody>
          <a:bodyPr wrap="none">
            <a:spAutoFit/>
          </a:bodyPr>
          <a:lstStyle/>
          <a:p>
            <a:r>
              <a:rPr lang="en-US" sz="1400" i="1" dirty="0"/>
              <a:t>Satisfaction Level of Existing Employees</a:t>
            </a:r>
          </a:p>
        </p:txBody>
      </p:sp>
      <p:sp>
        <p:nvSpPr>
          <p:cNvPr id="11" name="Rectangle 10">
            <a:extLst>
              <a:ext uri="{FF2B5EF4-FFF2-40B4-BE49-F238E27FC236}">
                <a16:creationId xmlns:a16="http://schemas.microsoft.com/office/drawing/2014/main" id="{4F3CCDB7-1D27-4198-9FAC-5C088E0DA7CA}"/>
              </a:ext>
            </a:extLst>
          </p:cNvPr>
          <p:cNvSpPr/>
          <p:nvPr/>
        </p:nvSpPr>
        <p:spPr>
          <a:xfrm>
            <a:off x="4507213" y="551641"/>
            <a:ext cx="2933816" cy="369332"/>
          </a:xfrm>
          <a:prstGeom prst="rect">
            <a:avLst/>
          </a:prstGeom>
        </p:spPr>
        <p:txBody>
          <a:bodyPr wrap="none">
            <a:spAutoFit/>
          </a:bodyPr>
          <a:lstStyle/>
          <a:p>
            <a:r>
              <a:rPr lang="en-US" i="1" dirty="0"/>
              <a:t>Bivariant Analysis Cont’d</a:t>
            </a:r>
          </a:p>
        </p:txBody>
      </p:sp>
      <p:sp>
        <p:nvSpPr>
          <p:cNvPr id="12" name="Rectangle 11">
            <a:extLst>
              <a:ext uri="{FF2B5EF4-FFF2-40B4-BE49-F238E27FC236}">
                <a16:creationId xmlns:a16="http://schemas.microsoft.com/office/drawing/2014/main" id="{F803B0C9-5096-4E14-8DA7-E238A469A8F6}"/>
              </a:ext>
            </a:extLst>
          </p:cNvPr>
          <p:cNvSpPr/>
          <p:nvPr/>
        </p:nvSpPr>
        <p:spPr>
          <a:xfrm>
            <a:off x="5634204" y="1051380"/>
            <a:ext cx="909223" cy="307777"/>
          </a:xfrm>
          <a:prstGeom prst="rect">
            <a:avLst/>
          </a:prstGeom>
        </p:spPr>
        <p:txBody>
          <a:bodyPr wrap="none">
            <a:spAutoFit/>
          </a:bodyPr>
          <a:lstStyle/>
          <a:p>
            <a:r>
              <a:rPr lang="en-US" sz="1400" b="1" i="1" dirty="0"/>
              <a:t>CHART 4</a:t>
            </a:r>
          </a:p>
        </p:txBody>
      </p:sp>
    </p:spTree>
    <p:extLst>
      <p:ext uri="{BB962C8B-B14F-4D97-AF65-F5344CB8AC3E}">
        <p14:creationId xmlns:p14="http://schemas.microsoft.com/office/powerpoint/2010/main" val="27678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FC79D-EA58-4F20-AE8D-34ABED2B23E9}"/>
              </a:ext>
            </a:extLst>
          </p:cNvPr>
          <p:cNvSpPr/>
          <p:nvPr/>
        </p:nvSpPr>
        <p:spPr>
          <a:xfrm>
            <a:off x="4225055" y="277850"/>
            <a:ext cx="2526654" cy="369332"/>
          </a:xfrm>
          <a:prstGeom prst="rect">
            <a:avLst/>
          </a:prstGeom>
        </p:spPr>
        <p:txBody>
          <a:bodyPr wrap="none">
            <a:spAutoFit/>
          </a:bodyPr>
          <a:lstStyle/>
          <a:p>
            <a:r>
              <a:rPr lang="en-US" i="1" dirty="0"/>
              <a:t>Multi-Variant Analysis</a:t>
            </a:r>
          </a:p>
        </p:txBody>
      </p:sp>
      <p:pic>
        <p:nvPicPr>
          <p:cNvPr id="6" name="Picture 5">
            <a:extLst>
              <a:ext uri="{FF2B5EF4-FFF2-40B4-BE49-F238E27FC236}">
                <a16:creationId xmlns:a16="http://schemas.microsoft.com/office/drawing/2014/main" id="{984C34C0-5938-41D0-AB99-9B1C56FE2A04}"/>
              </a:ext>
            </a:extLst>
          </p:cNvPr>
          <p:cNvPicPr>
            <a:picLocks noChangeAspect="1"/>
          </p:cNvPicPr>
          <p:nvPr/>
        </p:nvPicPr>
        <p:blipFill>
          <a:blip r:embed="rId2"/>
          <a:stretch>
            <a:fillRect/>
          </a:stretch>
        </p:blipFill>
        <p:spPr>
          <a:xfrm>
            <a:off x="294057" y="2780893"/>
            <a:ext cx="5303520" cy="3035116"/>
          </a:xfrm>
          <a:prstGeom prst="rect">
            <a:avLst/>
          </a:prstGeom>
        </p:spPr>
      </p:pic>
      <p:pic>
        <p:nvPicPr>
          <p:cNvPr id="8" name="Picture 7">
            <a:extLst>
              <a:ext uri="{FF2B5EF4-FFF2-40B4-BE49-F238E27FC236}">
                <a16:creationId xmlns:a16="http://schemas.microsoft.com/office/drawing/2014/main" id="{96D481A6-66C9-453B-852B-B3AAA798C5BC}"/>
              </a:ext>
            </a:extLst>
          </p:cNvPr>
          <p:cNvPicPr>
            <a:picLocks noChangeAspect="1"/>
          </p:cNvPicPr>
          <p:nvPr/>
        </p:nvPicPr>
        <p:blipFill>
          <a:blip r:embed="rId3"/>
          <a:stretch>
            <a:fillRect/>
          </a:stretch>
        </p:blipFill>
        <p:spPr>
          <a:xfrm>
            <a:off x="6347672" y="2809468"/>
            <a:ext cx="5303520" cy="2995260"/>
          </a:xfrm>
          <a:prstGeom prst="rect">
            <a:avLst/>
          </a:prstGeom>
        </p:spPr>
      </p:pic>
      <p:sp>
        <p:nvSpPr>
          <p:cNvPr id="9" name="Rectangle 8">
            <a:extLst>
              <a:ext uri="{FF2B5EF4-FFF2-40B4-BE49-F238E27FC236}">
                <a16:creationId xmlns:a16="http://schemas.microsoft.com/office/drawing/2014/main" id="{11F61186-E36A-41EE-A270-831CEEACAB42}"/>
              </a:ext>
            </a:extLst>
          </p:cNvPr>
          <p:cNvSpPr/>
          <p:nvPr/>
        </p:nvSpPr>
        <p:spPr>
          <a:xfrm>
            <a:off x="5033770" y="1668068"/>
            <a:ext cx="909223" cy="307777"/>
          </a:xfrm>
          <a:prstGeom prst="rect">
            <a:avLst/>
          </a:prstGeom>
        </p:spPr>
        <p:txBody>
          <a:bodyPr wrap="none">
            <a:spAutoFit/>
          </a:bodyPr>
          <a:lstStyle/>
          <a:p>
            <a:r>
              <a:rPr lang="en-US" sz="1400" b="1" i="1" dirty="0"/>
              <a:t>CHART 5</a:t>
            </a:r>
          </a:p>
        </p:txBody>
      </p:sp>
      <p:sp>
        <p:nvSpPr>
          <p:cNvPr id="10" name="Rectangle 9">
            <a:extLst>
              <a:ext uri="{FF2B5EF4-FFF2-40B4-BE49-F238E27FC236}">
                <a16:creationId xmlns:a16="http://schemas.microsoft.com/office/drawing/2014/main" id="{371FD9F1-5420-440E-9943-E08C723070F8}"/>
              </a:ext>
            </a:extLst>
          </p:cNvPr>
          <p:cNvSpPr/>
          <p:nvPr/>
        </p:nvSpPr>
        <p:spPr>
          <a:xfrm>
            <a:off x="942675" y="6112858"/>
            <a:ext cx="4708340" cy="523220"/>
          </a:xfrm>
          <a:prstGeom prst="rect">
            <a:avLst/>
          </a:prstGeom>
        </p:spPr>
        <p:txBody>
          <a:bodyPr wrap="none">
            <a:spAutoFit/>
          </a:bodyPr>
          <a:lstStyle/>
          <a:p>
            <a:r>
              <a:rPr lang="en-US" sz="1400" i="1" dirty="0"/>
              <a:t>Satisfaction Level of Employees that left base on the</a:t>
            </a:r>
          </a:p>
          <a:p>
            <a:r>
              <a:rPr lang="en-US" sz="1400" i="1" dirty="0"/>
              <a:t>Number of Projects and Promotion </a:t>
            </a:r>
          </a:p>
        </p:txBody>
      </p:sp>
      <p:sp>
        <p:nvSpPr>
          <p:cNvPr id="11" name="Rectangle 10">
            <a:extLst>
              <a:ext uri="{FF2B5EF4-FFF2-40B4-BE49-F238E27FC236}">
                <a16:creationId xmlns:a16="http://schemas.microsoft.com/office/drawing/2014/main" id="{8E01671E-8BBD-4B1D-8919-6FE88D761B5E}"/>
              </a:ext>
            </a:extLst>
          </p:cNvPr>
          <p:cNvSpPr/>
          <p:nvPr/>
        </p:nvSpPr>
        <p:spPr>
          <a:xfrm>
            <a:off x="6540987" y="6056930"/>
            <a:ext cx="4647426" cy="523220"/>
          </a:xfrm>
          <a:prstGeom prst="rect">
            <a:avLst/>
          </a:prstGeom>
        </p:spPr>
        <p:txBody>
          <a:bodyPr wrap="none">
            <a:spAutoFit/>
          </a:bodyPr>
          <a:lstStyle/>
          <a:p>
            <a:r>
              <a:rPr lang="en-US" sz="1400" i="1" dirty="0"/>
              <a:t>Satisfaction Level of Existing Employees base on the</a:t>
            </a:r>
          </a:p>
          <a:p>
            <a:r>
              <a:rPr lang="en-US" sz="1400" i="1" dirty="0"/>
              <a:t>Number of Projects and Promotion </a:t>
            </a:r>
          </a:p>
        </p:txBody>
      </p:sp>
    </p:spTree>
    <p:extLst>
      <p:ext uri="{BB962C8B-B14F-4D97-AF65-F5344CB8AC3E}">
        <p14:creationId xmlns:p14="http://schemas.microsoft.com/office/powerpoint/2010/main" val="54118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662D07-02C4-44DB-8257-4F1FDA849EC7}"/>
              </a:ext>
            </a:extLst>
          </p:cNvPr>
          <p:cNvSpPr/>
          <p:nvPr/>
        </p:nvSpPr>
        <p:spPr>
          <a:xfrm>
            <a:off x="1410586" y="160617"/>
            <a:ext cx="8339470" cy="369332"/>
          </a:xfrm>
          <a:prstGeom prst="rect">
            <a:avLst/>
          </a:prstGeom>
        </p:spPr>
        <p:txBody>
          <a:bodyPr wrap="square">
            <a:spAutoFit/>
          </a:bodyPr>
          <a:lstStyle/>
          <a:p>
            <a:r>
              <a:rPr lang="en-US" dirty="0"/>
              <a:t>STEP 3: </a:t>
            </a:r>
            <a:r>
              <a:rPr lang="en-US" b="1" dirty="0"/>
              <a:t>Actionable Insights, Observations and Recommendations</a:t>
            </a:r>
          </a:p>
        </p:txBody>
      </p:sp>
      <p:sp>
        <p:nvSpPr>
          <p:cNvPr id="5" name="TextBox 4">
            <a:extLst>
              <a:ext uri="{FF2B5EF4-FFF2-40B4-BE49-F238E27FC236}">
                <a16:creationId xmlns:a16="http://schemas.microsoft.com/office/drawing/2014/main" id="{DDF354FB-D145-4D3D-8B64-6975A902E878}"/>
              </a:ext>
            </a:extLst>
          </p:cNvPr>
          <p:cNvSpPr txBox="1"/>
          <p:nvPr/>
        </p:nvSpPr>
        <p:spPr>
          <a:xfrm>
            <a:off x="1105785" y="871870"/>
            <a:ext cx="9314121" cy="5355312"/>
          </a:xfrm>
          <a:prstGeom prst="rect">
            <a:avLst/>
          </a:prstGeom>
          <a:noFill/>
        </p:spPr>
        <p:txBody>
          <a:bodyPr wrap="square" rtlCol="0">
            <a:spAutoFit/>
          </a:bodyPr>
          <a:lstStyle/>
          <a:p>
            <a:r>
              <a:rPr lang="en-US" dirty="0"/>
              <a:t>After exploring the data of the Employees that are existing and those that left simultaneously, the following insights and observations were discovered; </a:t>
            </a:r>
          </a:p>
          <a:p>
            <a:endParaRPr lang="en-US" dirty="0"/>
          </a:p>
          <a:p>
            <a:r>
              <a:rPr lang="en-US" dirty="0"/>
              <a:t>1. From chat 2, the mean satisfaction level of employees that left was around 40% while those existing was around 70%. After further analysis, it was discovered that 65% of employees that left had less than </a:t>
            </a:r>
            <a:r>
              <a:rPr lang="en-US" b="1" dirty="0"/>
              <a:t>45% satisfaction level. </a:t>
            </a:r>
            <a:r>
              <a:rPr lang="en-US" dirty="0"/>
              <a:t>A further dive into checking this employees with 45% satisfaction level who had left, it was further discovered that </a:t>
            </a:r>
            <a:r>
              <a:rPr lang="en-US" b="1" dirty="0"/>
              <a:t>99.6%</a:t>
            </a:r>
            <a:r>
              <a:rPr lang="en-US" dirty="0"/>
              <a:t> of them didn’t receive promotion in the last 5 years.</a:t>
            </a:r>
            <a:endParaRPr lang="en-US" b="1" dirty="0"/>
          </a:p>
          <a:p>
            <a:endParaRPr lang="en-US" b="1" dirty="0"/>
          </a:p>
          <a:p>
            <a:r>
              <a:rPr lang="en-US" dirty="0"/>
              <a:t>The insights from employees that left provides a line of thought of checking Existing employees with  the same satisfaction level of </a:t>
            </a:r>
            <a:r>
              <a:rPr lang="en-US" b="1" dirty="0"/>
              <a:t>45%</a:t>
            </a:r>
            <a:r>
              <a:rPr lang="en-US" dirty="0"/>
              <a:t> and it was discovered that </a:t>
            </a:r>
            <a:r>
              <a:rPr lang="en-US" b="1" dirty="0"/>
              <a:t>13.8% </a:t>
            </a:r>
            <a:r>
              <a:rPr lang="en-US" dirty="0"/>
              <a:t>of Existing employees are in this range of which </a:t>
            </a:r>
            <a:r>
              <a:rPr lang="en-US" b="1" dirty="0"/>
              <a:t>97.7% </a:t>
            </a:r>
            <a:r>
              <a:rPr lang="en-US" dirty="0"/>
              <a:t>of them hasn’t been promoted within the last 5 years making them prone to leave.</a:t>
            </a:r>
          </a:p>
          <a:p>
            <a:endParaRPr lang="en-US" b="1" dirty="0"/>
          </a:p>
          <a:p>
            <a:r>
              <a:rPr lang="en-US" b="1" dirty="0"/>
              <a:t>Recommendation </a:t>
            </a:r>
          </a:p>
          <a:p>
            <a:endParaRPr lang="en-US" b="1" dirty="0"/>
          </a:p>
          <a:p>
            <a:r>
              <a:rPr lang="en-US" dirty="0"/>
              <a:t>To control attrition, these employees need to be identified and compensated one way or the other so as to increase their satisfaction level and loyalty to the company</a:t>
            </a:r>
          </a:p>
        </p:txBody>
      </p:sp>
    </p:spTree>
    <p:extLst>
      <p:ext uri="{BB962C8B-B14F-4D97-AF65-F5344CB8AC3E}">
        <p14:creationId xmlns:p14="http://schemas.microsoft.com/office/powerpoint/2010/main" val="37316663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4888</TotalTime>
  <Words>760</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FABIYI OPEYEMI</dc:creator>
  <cp:lastModifiedBy>Mohit Sharma</cp:lastModifiedBy>
  <cp:revision>34</cp:revision>
  <dcterms:created xsi:type="dcterms:W3CDTF">2019-05-25T11:57:12Z</dcterms:created>
  <dcterms:modified xsi:type="dcterms:W3CDTF">2020-04-26T06:27:54Z</dcterms:modified>
</cp:coreProperties>
</file>