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" charset="1" panose="00000500000000000000"/>
      <p:regular r:id="rId10"/>
    </p:embeddedFont>
    <p:embeddedFont>
      <p:font typeface="Poppins Bold" charset="1" panose="00000800000000000000"/>
      <p:regular r:id="rId11"/>
    </p:embeddedFont>
    <p:embeddedFont>
      <p:font typeface="Poppins Italics" charset="1" panose="00000500000000000000"/>
      <p:regular r:id="rId12"/>
    </p:embeddedFont>
    <p:embeddedFont>
      <p:font typeface="Poppins Bold Italics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94148" y="3054715"/>
            <a:ext cx="4177570" cy="41775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007399"/>
            <a:ext cx="16230600" cy="3957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74"/>
              </a:lnSpc>
              <a:spcBef>
                <a:spcPct val="0"/>
              </a:spcBef>
            </a:pPr>
            <a:r>
              <a:rPr lang="en-US" sz="11053">
                <a:solidFill>
                  <a:srgbClr val="FFFFFF"/>
                </a:solidFill>
                <a:latin typeface="Poppins"/>
              </a:rPr>
              <a:t>DART - PROGRAMMING LANGUAGE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89785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6340" y="986200"/>
            <a:ext cx="6007902" cy="117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83"/>
              </a:lnSpc>
            </a:pPr>
            <a:r>
              <a:rPr lang="en-US" sz="7199">
                <a:solidFill>
                  <a:srgbClr val="FFFFFF"/>
                </a:solidFill>
                <a:latin typeface="Poppins"/>
              </a:rPr>
              <a:t>DART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564" y="2579696"/>
            <a:ext cx="15904873" cy="6967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2448" indent="-426224" lvl="1">
              <a:lnSpc>
                <a:spcPts val="5527"/>
              </a:lnSpc>
              <a:buFont typeface="Arial"/>
              <a:buChar char="•"/>
            </a:pPr>
            <a:r>
              <a:rPr lang="en-US" sz="3948">
                <a:solidFill>
                  <a:srgbClr val="FFFFFF"/>
                </a:solidFill>
                <a:latin typeface="Poppins"/>
              </a:rPr>
              <a:t>Open Source General Purpose programming language. This can be used with any framework like angular, nodeJS and flutter.</a:t>
            </a:r>
          </a:p>
          <a:p>
            <a:pPr marL="852448" indent="-426224" lvl="1">
              <a:lnSpc>
                <a:spcPts val="5527"/>
              </a:lnSpc>
              <a:buFont typeface="Arial"/>
              <a:buChar char="•"/>
            </a:pPr>
            <a:r>
              <a:rPr lang="en-US" sz="3948">
                <a:solidFill>
                  <a:srgbClr val="FFFFFF"/>
                </a:solidFill>
                <a:latin typeface="Poppins"/>
              </a:rPr>
              <a:t>OOPS (object-oriented programming) + Functional programming + Async programming + reactive programming</a:t>
            </a:r>
          </a:p>
          <a:p>
            <a:pPr marL="852448" indent="-426224" lvl="1">
              <a:lnSpc>
                <a:spcPts val="5527"/>
              </a:lnSpc>
              <a:buFont typeface="Arial"/>
              <a:buChar char="•"/>
            </a:pPr>
            <a:r>
              <a:rPr lang="en-US" sz="3948">
                <a:solidFill>
                  <a:srgbClr val="FFFFFF"/>
                </a:solidFill>
                <a:latin typeface="Poppins"/>
              </a:rPr>
              <a:t>Statically Typed language but also mimic dynamic type.</a:t>
            </a:r>
          </a:p>
          <a:p>
            <a:pPr marL="852448" indent="-426224" lvl="1">
              <a:lnSpc>
                <a:spcPts val="5527"/>
              </a:lnSpc>
              <a:buFont typeface="Arial"/>
              <a:buChar char="•"/>
            </a:pPr>
            <a:r>
              <a:rPr lang="en-US" sz="3948">
                <a:solidFill>
                  <a:srgbClr val="FFFFFF"/>
                </a:solidFill>
                <a:latin typeface="Poppins"/>
              </a:rPr>
              <a:t>Type Inference Feature.</a:t>
            </a:r>
          </a:p>
          <a:p>
            <a:pPr marL="852448" indent="-426224" lvl="1">
              <a:lnSpc>
                <a:spcPts val="5527"/>
              </a:lnSpc>
              <a:buFont typeface="Arial"/>
              <a:buChar char="•"/>
            </a:pPr>
            <a:r>
              <a:rPr lang="en-US" sz="3948">
                <a:solidFill>
                  <a:srgbClr val="FFFFFF"/>
                </a:solidFill>
                <a:latin typeface="Poppins"/>
              </a:rPr>
              <a:t>Null Safety Feature, null awarer (?) operator, bang (!) operator.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5034606" y="6720765"/>
            <a:ext cx="8101436" cy="810143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69565" y="527417"/>
            <a:ext cx="1080030" cy="108003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29067" y="564829"/>
            <a:ext cx="6007902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DATA TYPES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9565" y="2222187"/>
            <a:ext cx="15049720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Dart mainly have 2 types of data types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Basic Data Types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int 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double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string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bool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dynamic</a:t>
            </a:r>
          </a:p>
          <a:p>
            <a:pPr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Advance Data Types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list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set</a:t>
            </a:r>
          </a:p>
          <a:p>
            <a:pPr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map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10081" y="315677"/>
            <a:ext cx="2898297" cy="2774040"/>
          </a:xfrm>
          <a:custGeom>
            <a:avLst/>
            <a:gdLst/>
            <a:ahLst/>
            <a:cxnLst/>
            <a:rect r="r" b="b" t="t" l="l"/>
            <a:pathLst>
              <a:path h="2774040" w="2898297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34067" y="369197"/>
            <a:ext cx="1080030" cy="108003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108172" y="2130136"/>
            <a:ext cx="12901910" cy="4424215"/>
          </a:xfrm>
          <a:custGeom>
            <a:avLst/>
            <a:gdLst/>
            <a:ahLst/>
            <a:cxnLst/>
            <a:rect r="r" b="b" t="t" l="l"/>
            <a:pathLst>
              <a:path h="4424215" w="12901910">
                <a:moveTo>
                  <a:pt x="0" y="0"/>
                </a:moveTo>
                <a:lnTo>
                  <a:pt x="12901909" y="0"/>
                </a:lnTo>
                <a:lnTo>
                  <a:pt x="12901909" y="4424216"/>
                </a:lnTo>
                <a:lnTo>
                  <a:pt x="0" y="4424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69" t="-44195" r="-9583" b="-3733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71707" y="570387"/>
            <a:ext cx="7576320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TYPES OF ARGUMENTS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08172" y="7144902"/>
            <a:ext cx="945572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Required Positional Parameters - a in fn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Optional Positional Parameters - b,c in fn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Required Named Parameters - b in fn1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Optional Named Parameters - a in fn1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34067" y="369197"/>
            <a:ext cx="1080030" cy="108003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210757" y="2853847"/>
            <a:ext cx="14683642" cy="2289653"/>
          </a:xfrm>
          <a:custGeom>
            <a:avLst/>
            <a:gdLst/>
            <a:ahLst/>
            <a:cxnLst/>
            <a:rect r="r" b="b" t="t" l="l"/>
            <a:pathLst>
              <a:path h="2289653" w="14683642">
                <a:moveTo>
                  <a:pt x="0" y="0"/>
                </a:moveTo>
                <a:lnTo>
                  <a:pt x="14683642" y="0"/>
                </a:lnTo>
                <a:lnTo>
                  <a:pt x="14683642" y="2289653"/>
                </a:lnTo>
                <a:lnTo>
                  <a:pt x="0" y="2289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1707" y="570387"/>
            <a:ext cx="7576320" cy="90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09"/>
              </a:lnSpc>
            </a:pPr>
            <a:r>
              <a:rPr lang="en-US" sz="5499">
                <a:solidFill>
                  <a:srgbClr val="FFFFFF"/>
                </a:solidFill>
                <a:latin typeface="Poppins"/>
              </a:rPr>
              <a:t>FAT ARROW FUNCTION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39466" y="5994716"/>
            <a:ext cx="10209068" cy="272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latin typeface="Canva Sans Bold"/>
              </a:rPr>
              <a:t>Dart uses the fat arrow notation ( =&gt; ) to define a single expression in a function. It is a neat method to write a single-line function expression.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846004" y="3604295"/>
            <a:ext cx="1058344" cy="1058344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lnTo>
                    <a:pt x="0" y="0"/>
                  </a:ln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916779" y="3789615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44726" y="3537620"/>
            <a:ext cx="4875522" cy="18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Function are first class citizen, they are treated as a data type. we can make variables for functions.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038446" y="3604295"/>
            <a:ext cx="1058344" cy="1058344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lnTo>
                    <a:pt x="0" y="0"/>
                  </a:ln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109221" y="3789615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7167" y="3537620"/>
            <a:ext cx="5095329" cy="137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Functions are treated as data type so they can be returned through a function.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46004" y="6000494"/>
            <a:ext cx="1058344" cy="1058344"/>
            <a:chOff x="0" y="0"/>
            <a:chExt cx="1913890" cy="1913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lnTo>
                    <a:pt x="0" y="0"/>
                  </a:ln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916779" y="6185814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4726" y="5933819"/>
            <a:ext cx="4875522" cy="182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Functions are treated as data type so they can be passed as an argument in another function.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38446" y="6000494"/>
            <a:ext cx="1058344" cy="1058344"/>
            <a:chOff x="0" y="0"/>
            <a:chExt cx="1913890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lnTo>
                    <a:pt x="0" y="0"/>
                  </a:ln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109221" y="6185814"/>
            <a:ext cx="91679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37167" y="5933819"/>
            <a:ext cx="4809579" cy="915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We have a concept of pass now and call later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16779" y="447076"/>
            <a:ext cx="140906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Functional Programming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3568" y="857250"/>
            <a:ext cx="746105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OOPS in Dart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3568" y="3521104"/>
            <a:ext cx="16445732" cy="4403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3749" indent="-386875" lvl="1">
              <a:lnSpc>
                <a:spcPts val="5017"/>
              </a:lnSpc>
              <a:buFont typeface="Arial"/>
              <a:buChar char="•"/>
            </a:pPr>
            <a:r>
              <a:rPr lang="en-US" sz="3583">
                <a:solidFill>
                  <a:srgbClr val="FFFFFF"/>
                </a:solidFill>
                <a:latin typeface="Canva Sans"/>
              </a:rPr>
              <a:t>Late keyword - used to indicate that a non-nullable variable will be initialized later in the code</a:t>
            </a:r>
          </a:p>
          <a:p>
            <a:pPr algn="just" marL="773749" indent="-386875" lvl="1">
              <a:lnSpc>
                <a:spcPts val="5017"/>
              </a:lnSpc>
              <a:buFont typeface="Arial"/>
              <a:buChar char="•"/>
            </a:pPr>
            <a:r>
              <a:rPr lang="en-US" sz="3583">
                <a:solidFill>
                  <a:srgbClr val="FFFFFF"/>
                </a:solidFill>
                <a:latin typeface="Canva Sans"/>
              </a:rPr>
              <a:t>Named constructors</a:t>
            </a:r>
          </a:p>
          <a:p>
            <a:pPr algn="just" marL="773749" indent="-386875" lvl="1">
              <a:lnSpc>
                <a:spcPts val="5017"/>
              </a:lnSpc>
              <a:buFont typeface="Arial"/>
              <a:buChar char="•"/>
            </a:pPr>
            <a:r>
              <a:rPr lang="en-US" sz="3583">
                <a:solidFill>
                  <a:srgbClr val="FFFFFF"/>
                </a:solidFill>
                <a:latin typeface="Canva Sans"/>
              </a:rPr>
              <a:t>Way to define private parameters - name of variable starts with _ , to make variables private.</a:t>
            </a:r>
          </a:p>
          <a:p>
            <a:pPr algn="just" marL="773749" indent="-386875" lvl="1">
              <a:lnSpc>
                <a:spcPts val="5017"/>
              </a:lnSpc>
              <a:buFont typeface="Arial"/>
              <a:buChar char="•"/>
            </a:pPr>
            <a:r>
              <a:rPr lang="en-US" sz="3583">
                <a:solidFill>
                  <a:srgbClr val="FFFFFF"/>
                </a:solidFill>
                <a:latin typeface="Canva Sans"/>
              </a:rPr>
              <a:t>getter &amp; setters - we also have different syntax for defining setters &amp; getters.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259300" y="-319076"/>
            <a:ext cx="1652447" cy="165244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23747" y="7924393"/>
            <a:ext cx="1652447" cy="165244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7912"/>
            <a:ext cx="161741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Asynchronous Programming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9138" y="2423160"/>
            <a:ext cx="16313727" cy="683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Dart is a single-threaded language which allows us to handle multiple tasks at a time asynchronously.</a:t>
            </a:r>
          </a:p>
          <a:p>
            <a:pPr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Asynchronous programming allows tasks to run </a:t>
            </a:r>
            <a:r>
              <a:rPr lang="en-US" sz="3899" u="sng">
                <a:solidFill>
                  <a:srgbClr val="FFFFFF"/>
                </a:solidFill>
                <a:latin typeface="Canva Sans"/>
              </a:rPr>
              <a:t>concurrently without blocking</a:t>
            </a:r>
            <a:r>
              <a:rPr lang="en-US" sz="3899">
                <a:solidFill>
                  <a:srgbClr val="FFFFFF"/>
                </a:solidFill>
                <a:latin typeface="Canva Sans"/>
              </a:rPr>
              <a:t> the main program.</a:t>
            </a:r>
          </a:p>
          <a:p>
            <a:pPr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'</a:t>
            </a:r>
            <a:r>
              <a:rPr lang="en-US" sz="3899">
                <a:solidFill>
                  <a:srgbClr val="FFFFFF"/>
                </a:solidFill>
                <a:latin typeface="Canva Sans Semi-Bold"/>
              </a:rPr>
              <a:t>async'</a:t>
            </a:r>
            <a:r>
              <a:rPr lang="en-US" sz="3899">
                <a:solidFill>
                  <a:srgbClr val="FFFFFF"/>
                </a:solidFill>
                <a:latin typeface="Canva Sans"/>
              </a:rPr>
              <a:t> marks a function as asynchronous, '</a:t>
            </a:r>
            <a:r>
              <a:rPr lang="en-US" sz="3899">
                <a:solidFill>
                  <a:srgbClr val="FFFFFF"/>
                </a:solidFill>
                <a:latin typeface="Canva Sans Semi-Bold"/>
              </a:rPr>
              <a:t>await'</a:t>
            </a:r>
            <a:r>
              <a:rPr lang="en-US" sz="3899">
                <a:solidFill>
                  <a:srgbClr val="FFFFFF"/>
                </a:solidFill>
                <a:latin typeface="Canva Sans"/>
              </a:rPr>
              <a:t> pauses execution until an asynchronous operation completes.</a:t>
            </a:r>
          </a:p>
          <a:p>
            <a:pPr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Async keeps UI responsive by preventing blocking of the main UI thread.</a:t>
            </a:r>
          </a:p>
          <a:p>
            <a:pPr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</a:rPr>
              <a:t>Async manages tasks without requiring a separate thread (backgrond threads) per operation (time consuming tasks).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04908" y="6717302"/>
            <a:ext cx="8101436" cy="810143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540015" y="1028700"/>
            <a:ext cx="1080030" cy="108003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71244" y="6747869"/>
            <a:ext cx="5505900" cy="3223454"/>
          </a:xfrm>
          <a:custGeom>
            <a:avLst/>
            <a:gdLst/>
            <a:ahLst/>
            <a:cxnLst/>
            <a:rect r="r" b="b" t="t" l="l"/>
            <a:pathLst>
              <a:path h="3223454" w="5505900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461777" y="7605853"/>
            <a:ext cx="1652447" cy="165244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34006" y="2270492"/>
            <a:ext cx="4809425" cy="480942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</a:path>
              </a:pathLst>
            </a:custGeom>
            <a:solidFill>
              <a:srgbClr val="0CC0D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27700"/>
            <a:ext cx="16230600" cy="2923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10"/>
              </a:lnSpc>
              <a:spcBef>
                <a:spcPct val="0"/>
              </a:spcBef>
            </a:pPr>
            <a:r>
              <a:rPr lang="en-US" sz="16150">
                <a:solidFill>
                  <a:srgbClr val="FFFFFF"/>
                </a:solidFill>
                <a:latin typeface="Poppi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DAFhXI16X6c</dc:identifier>
  <dcterms:modified xsi:type="dcterms:W3CDTF">2011-08-01T06:04:30Z</dcterms:modified>
  <cp:revision>1</cp:revision>
  <dc:title>Dart - Programming Language</dc:title>
</cp:coreProperties>
</file>