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40"/>
  </p:notesMasterIdLst>
  <p:sldIdLst>
    <p:sldId id="256" r:id="rId5"/>
    <p:sldId id="257" r:id="rId6"/>
    <p:sldId id="264" r:id="rId7"/>
    <p:sldId id="265" r:id="rId8"/>
    <p:sldId id="436" r:id="rId9"/>
    <p:sldId id="435" r:id="rId10"/>
    <p:sldId id="437" r:id="rId11"/>
    <p:sldId id="438" r:id="rId12"/>
    <p:sldId id="439" r:id="rId13"/>
    <p:sldId id="440" r:id="rId14"/>
    <p:sldId id="441" r:id="rId15"/>
    <p:sldId id="442" r:id="rId16"/>
    <p:sldId id="468" r:id="rId17"/>
    <p:sldId id="443" r:id="rId18"/>
    <p:sldId id="444" r:id="rId19"/>
    <p:sldId id="445" r:id="rId20"/>
    <p:sldId id="469" r:id="rId21"/>
    <p:sldId id="447" r:id="rId22"/>
    <p:sldId id="446" r:id="rId23"/>
    <p:sldId id="470" r:id="rId24"/>
    <p:sldId id="448" r:id="rId25"/>
    <p:sldId id="449" r:id="rId26"/>
    <p:sldId id="450" r:id="rId27"/>
    <p:sldId id="451" r:id="rId28"/>
    <p:sldId id="452" r:id="rId29"/>
    <p:sldId id="453" r:id="rId30"/>
    <p:sldId id="454" r:id="rId31"/>
    <p:sldId id="455" r:id="rId32"/>
    <p:sldId id="456" r:id="rId33"/>
    <p:sldId id="457" r:id="rId34"/>
    <p:sldId id="471" r:id="rId35"/>
    <p:sldId id="472" r:id="rId36"/>
    <p:sldId id="473" r:id="rId37"/>
    <p:sldId id="474" r:id="rId38"/>
    <p:sldId id="263" r:id="rId39"/>
  </p:sldIdLst>
  <p:sldSz cx="9144000" cy="5143500" type="screen16x9"/>
  <p:notesSz cx="6858000" cy="9144000"/>
  <p:embeddedFontLst>
    <p:embeddedFont>
      <p:font typeface="Calibri" panose="020F0502020204030204" pitchFamily="34" charset="0"/>
      <p:regular r:id="rId41"/>
      <p:bold r:id="rId42"/>
      <p:italic r:id="rId43"/>
      <p:boldItalic r:id="rId44"/>
    </p:embeddedFont>
    <p:embeddedFont>
      <p:font typeface="Open Sans" panose="020B0606030504020204" pitchFamily="34" charset="0"/>
      <p:regular r:id="rId45"/>
      <p:bold r:id="rId46"/>
      <p:italic r:id="rId47"/>
      <p:boldItalic r:id="rId48"/>
    </p:embeddedFont>
    <p:embeddedFont>
      <p:font typeface="Poppins" panose="00000500000000000000" pitchFamily="2" charset="0"/>
      <p:regular r:id="rId49"/>
      <p:bold r:id="rId50"/>
      <p:italic r:id="rId51"/>
      <p:boldItalic r:id="rId52"/>
    </p:embeddedFont>
    <p:embeddedFont>
      <p:font typeface="Verdana" panose="020B0604030504040204" pitchFamily="34"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57" roundtripDataSignature="AMtx7mj1k6aQKeccoguzN7ObAQhayoZqu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8" Type="http://schemas.openxmlformats.org/officeDocument/2006/relationships/slide" Target="slides/slide4.xml"/><Relationship Id="rId51" Type="http://schemas.openxmlformats.org/officeDocument/2006/relationships/font" Target="fonts/font11.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6.fntdata"/><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9.fntdata"/><Relationship Id="rId57" Type="http://customschemas.google.com/relationships/presentationmetadata" Target="meta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3038" lvl="0" indent="-173038" algn="just" rtl="0">
              <a:lnSpc>
                <a:spcPct val="100000"/>
              </a:lnSpc>
              <a:spcBef>
                <a:spcPts val="0"/>
              </a:spcBef>
              <a:spcAft>
                <a:spcPts val="0"/>
              </a:spcAft>
              <a:buClr>
                <a:schemeClr val="dk1"/>
              </a:buClr>
              <a:buSzPts val="1200"/>
              <a:buFont typeface="Calibri"/>
              <a:buNone/>
            </a:pPr>
            <a:r>
              <a:rPr lang="en-US" sz="2400" dirty="0"/>
              <a:t>Limited Control: These cloud platforms are developed in such a way that we can easily manage resources over internet. Which means we can not perform any customization to these portals and we have to use these portals in same way how its configured.</a:t>
            </a:r>
          </a:p>
          <a:p>
            <a:pPr marL="173038" lvl="0" indent="-173038" algn="just" rtl="0">
              <a:lnSpc>
                <a:spcPct val="100000"/>
              </a:lnSpc>
              <a:spcBef>
                <a:spcPts val="0"/>
              </a:spcBef>
              <a:spcAft>
                <a:spcPts val="0"/>
              </a:spcAft>
              <a:buClr>
                <a:schemeClr val="dk1"/>
              </a:buClr>
              <a:buSzPts val="1200"/>
              <a:buFont typeface="Calibri"/>
              <a:buNone/>
            </a:pPr>
            <a:endParaRPr lang="en-US" sz="2400" dirty="0"/>
          </a:p>
          <a:p>
            <a:pPr marL="173038" lvl="0" indent="-173038" algn="just" rtl="0">
              <a:lnSpc>
                <a:spcPct val="100000"/>
              </a:lnSpc>
              <a:spcBef>
                <a:spcPts val="0"/>
              </a:spcBef>
              <a:spcAft>
                <a:spcPts val="0"/>
              </a:spcAft>
              <a:buClr>
                <a:schemeClr val="dk1"/>
              </a:buClr>
              <a:buSzPts val="1200"/>
              <a:buFont typeface="Calibri"/>
              <a:buNone/>
            </a:pPr>
            <a:r>
              <a:rPr lang="en-US" sz="2400" dirty="0"/>
              <a:t>Lower Bandwidth:  Cloud platforms supported only some limited quota of bandwidth for network. Once applications interact with each other they use this quota and once this is over, they have to pay extra cost to cloud providers.</a:t>
            </a:r>
          </a:p>
        </p:txBody>
      </p:sp>
      <p:sp>
        <p:nvSpPr>
          <p:cNvPr id="519" name="Google Shape;5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10</a:t>
            </a:fld>
            <a:endParaRPr/>
          </a:p>
        </p:txBody>
      </p:sp>
    </p:spTree>
    <p:extLst>
      <p:ext uri="{BB962C8B-B14F-4D97-AF65-F5344CB8AC3E}">
        <p14:creationId xmlns:p14="http://schemas.microsoft.com/office/powerpoint/2010/main" val="1572095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3038" lvl="0" indent="-173038" algn="just" rtl="0">
              <a:lnSpc>
                <a:spcPct val="100000"/>
              </a:lnSpc>
              <a:spcBef>
                <a:spcPts val="0"/>
              </a:spcBef>
              <a:spcAft>
                <a:spcPts val="0"/>
              </a:spcAft>
              <a:buClr>
                <a:schemeClr val="dk1"/>
              </a:buClr>
              <a:buSzPts val="1200"/>
              <a:buFont typeface="Calibri"/>
              <a:buNone/>
            </a:pPr>
            <a:r>
              <a:rPr lang="en-US" sz="2400" dirty="0"/>
              <a:t>Cloud computing supports majorly three service models which provides various kind of service models. </a:t>
            </a:r>
          </a:p>
        </p:txBody>
      </p:sp>
      <p:sp>
        <p:nvSpPr>
          <p:cNvPr id="519" name="Google Shape;5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11</a:t>
            </a:fld>
            <a:endParaRPr/>
          </a:p>
        </p:txBody>
      </p:sp>
    </p:spTree>
    <p:extLst>
      <p:ext uri="{BB962C8B-B14F-4D97-AF65-F5344CB8AC3E}">
        <p14:creationId xmlns:p14="http://schemas.microsoft.com/office/powerpoint/2010/main" val="2860784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indent="0">
              <a:lnSpc>
                <a:spcPct val="150000"/>
              </a:lnSpc>
              <a:buFont typeface="Wingdings" panose="05000000000000000000" pitchFamily="2" charset="2"/>
              <a:buNone/>
            </a:pPr>
            <a:r>
              <a:rPr lang="en-US" sz="2400" dirty="0"/>
              <a:t>Infrastructure as a service involves a method for delivering everything from operating systems to servers and storage through IP-based connectivity as part of an on-demand service. Clients can avoid the need to purchase software or servers, and instead procure these resources in an outsourced, on-demand service.</a:t>
            </a:r>
          </a:p>
        </p:txBody>
      </p:sp>
      <p:sp>
        <p:nvSpPr>
          <p:cNvPr id="519" name="Google Shape;5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12</a:t>
            </a:fld>
            <a:endParaRPr/>
          </a:p>
        </p:txBody>
      </p:sp>
    </p:spTree>
    <p:extLst>
      <p:ext uri="{BB962C8B-B14F-4D97-AF65-F5344CB8AC3E}">
        <p14:creationId xmlns:p14="http://schemas.microsoft.com/office/powerpoint/2010/main" val="3277418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indent="0">
              <a:lnSpc>
                <a:spcPct val="150000"/>
              </a:lnSpc>
              <a:buFont typeface="Wingdings" panose="05000000000000000000" pitchFamily="2" charset="2"/>
              <a:buNone/>
            </a:pPr>
            <a:r>
              <a:rPr lang="en-US" sz="2400" dirty="0"/>
              <a:t>IaaS provides lot of features which helps us to get lot of benefits:</a:t>
            </a:r>
          </a:p>
          <a:p>
            <a:pPr marL="0" indent="0">
              <a:lnSpc>
                <a:spcPct val="150000"/>
              </a:lnSpc>
              <a:buFont typeface="Wingdings" panose="05000000000000000000" pitchFamily="2" charset="2"/>
              <a:buNone/>
            </a:pPr>
            <a:endParaRPr lang="en-US" sz="2400" dirty="0"/>
          </a:p>
          <a:p>
            <a:pPr marL="285750" indent="-285750">
              <a:lnSpc>
                <a:spcPct val="200000"/>
              </a:lnSpc>
            </a:pPr>
            <a:r>
              <a:rPr lang="en-US" sz="2400" dirty="0">
                <a:latin typeface="Open Sans" panose="020B0604020202020204" charset="0"/>
                <a:ea typeface="Open Sans" panose="020B0604020202020204" charset="0"/>
                <a:cs typeface="Open Sans" panose="020B0604020202020204" charset="0"/>
              </a:rPr>
              <a:t>Automated administrative tasks</a:t>
            </a:r>
          </a:p>
          <a:p>
            <a:pPr marL="285750" indent="-285750">
              <a:lnSpc>
                <a:spcPct val="200000"/>
              </a:lnSpc>
            </a:pPr>
            <a:r>
              <a:rPr lang="en-US" sz="2400" dirty="0">
                <a:latin typeface="Open Sans" panose="020B0604020202020204" charset="0"/>
                <a:ea typeface="Open Sans" panose="020B0604020202020204" charset="0"/>
                <a:cs typeface="Open Sans" panose="020B0604020202020204" charset="0"/>
              </a:rPr>
              <a:t>Dynamic scaling</a:t>
            </a:r>
          </a:p>
          <a:p>
            <a:pPr marL="285750" indent="-285750">
              <a:lnSpc>
                <a:spcPct val="200000"/>
              </a:lnSpc>
            </a:pPr>
            <a:r>
              <a:rPr lang="en-US" sz="2400" dirty="0">
                <a:latin typeface="Open Sans" panose="020B0604020202020204" charset="0"/>
                <a:ea typeface="Open Sans" panose="020B0604020202020204" charset="0"/>
                <a:cs typeface="Open Sans" panose="020B0604020202020204" charset="0"/>
              </a:rPr>
              <a:t>Platform virtualization technology</a:t>
            </a:r>
          </a:p>
          <a:p>
            <a:pPr marL="285750" indent="-285750">
              <a:lnSpc>
                <a:spcPct val="200000"/>
              </a:lnSpc>
            </a:pPr>
            <a:r>
              <a:rPr lang="en-US" sz="2400" dirty="0">
                <a:latin typeface="Open Sans" panose="020B0604020202020204" charset="0"/>
                <a:ea typeface="Open Sans" panose="020B0604020202020204" charset="0"/>
                <a:cs typeface="Open Sans" panose="020B0604020202020204" charset="0"/>
              </a:rPr>
              <a:t>GUI and API-based access</a:t>
            </a:r>
          </a:p>
          <a:p>
            <a:pPr marL="285750" indent="-285750">
              <a:lnSpc>
                <a:spcPct val="200000"/>
              </a:lnSpc>
            </a:pPr>
            <a:r>
              <a:rPr lang="en-US" sz="2400" dirty="0">
                <a:latin typeface="Open Sans" panose="020B0604020202020204" charset="0"/>
                <a:ea typeface="Open Sans" panose="020B0604020202020204" charset="0"/>
                <a:cs typeface="Open Sans" panose="020B0604020202020204" charset="0"/>
              </a:rPr>
              <a:t>Internet connectivity</a:t>
            </a:r>
          </a:p>
          <a:p>
            <a:pPr marL="0" indent="0">
              <a:lnSpc>
                <a:spcPct val="150000"/>
              </a:lnSpc>
              <a:buFont typeface="Wingdings" panose="05000000000000000000" pitchFamily="2" charset="2"/>
              <a:buNone/>
            </a:pPr>
            <a:endParaRPr lang="en-US" sz="2400" dirty="0"/>
          </a:p>
        </p:txBody>
      </p:sp>
      <p:sp>
        <p:nvSpPr>
          <p:cNvPr id="519" name="Google Shape;5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13</a:t>
            </a:fld>
            <a:endParaRPr/>
          </a:p>
        </p:txBody>
      </p:sp>
    </p:spTree>
    <p:extLst>
      <p:ext uri="{BB962C8B-B14F-4D97-AF65-F5344CB8AC3E}">
        <p14:creationId xmlns:p14="http://schemas.microsoft.com/office/powerpoint/2010/main" val="493731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indent="0">
              <a:lnSpc>
                <a:spcPct val="150000"/>
              </a:lnSpc>
              <a:buFont typeface="Wingdings" panose="05000000000000000000" pitchFamily="2" charset="2"/>
              <a:buNone/>
            </a:pPr>
            <a:r>
              <a:rPr lang="en-US" sz="2400" dirty="0"/>
              <a:t>IaaS can also be used in order to create infrastructure even if we don’t know how to manage infrastructure. It helps developers also to provision new infra without having any operations experience. Overall this service helps the IT team to create complete infrastructure over internet through an management portal.</a:t>
            </a:r>
          </a:p>
          <a:p>
            <a:pPr marL="0" indent="0">
              <a:lnSpc>
                <a:spcPct val="150000"/>
              </a:lnSpc>
              <a:buFont typeface="Wingdings" panose="05000000000000000000" pitchFamily="2" charset="2"/>
              <a:buNone/>
            </a:pPr>
            <a:endParaRPr lang="en-US" sz="2400" dirty="0"/>
          </a:p>
          <a:p>
            <a:pPr marL="0" indent="0">
              <a:lnSpc>
                <a:spcPct val="150000"/>
              </a:lnSpc>
              <a:buFont typeface="Wingdings" panose="05000000000000000000" pitchFamily="2" charset="2"/>
              <a:buNone/>
            </a:pPr>
            <a:r>
              <a:rPr lang="en-US" sz="2400" dirty="0"/>
              <a:t>Below are some of the cloud providers providing IaaS service:</a:t>
            </a:r>
          </a:p>
          <a:p>
            <a:pPr marL="0" indent="0">
              <a:lnSpc>
                <a:spcPct val="150000"/>
              </a:lnSpc>
              <a:buFont typeface="Wingdings" panose="05000000000000000000" pitchFamily="2" charset="2"/>
              <a:buNone/>
            </a:pPr>
            <a:endParaRPr lang="en-US" sz="1800" dirty="0">
              <a:latin typeface="Open Sans" panose="020B0604020202020204" charset="0"/>
              <a:ea typeface="Open Sans" panose="020B0604020202020204" charset="0"/>
              <a:cs typeface="Open Sans" panose="020B0604020202020204" charset="0"/>
            </a:endParaRPr>
          </a:p>
          <a:p>
            <a:pPr marL="0" indent="0">
              <a:lnSpc>
                <a:spcPct val="150000"/>
              </a:lnSpc>
              <a:buFont typeface="Wingdings" panose="05000000000000000000" pitchFamily="2" charset="2"/>
              <a:buNone/>
            </a:pPr>
            <a:r>
              <a:rPr lang="en-US" sz="1800" dirty="0">
                <a:latin typeface="Open Sans" panose="020B0604020202020204" charset="0"/>
                <a:ea typeface="Open Sans" panose="020B0604020202020204" charset="0"/>
                <a:cs typeface="Open Sans" panose="020B0604020202020204" charset="0"/>
              </a:rPr>
              <a:t>Amazon EC2: AWS EC2 is one of the service provided by Amazon Cloud which helps us to create servers, IP addresses, load balancers and other resources.</a:t>
            </a:r>
          </a:p>
          <a:p>
            <a:pPr marL="0" indent="0">
              <a:lnSpc>
                <a:spcPct val="150000"/>
              </a:lnSpc>
              <a:buFont typeface="Wingdings" panose="05000000000000000000" pitchFamily="2" charset="2"/>
              <a:buNone/>
            </a:pPr>
            <a:endParaRPr lang="en-US" sz="1800" dirty="0">
              <a:latin typeface="Open Sans" panose="020B0604020202020204" charset="0"/>
              <a:ea typeface="Open Sans" panose="020B0604020202020204" charset="0"/>
              <a:cs typeface="Open Sans" panose="020B0604020202020204" charset="0"/>
            </a:endParaRPr>
          </a:p>
          <a:p>
            <a:pPr marL="0" lvl="0" indent="0">
              <a:lnSpc>
                <a:spcPct val="150000"/>
              </a:lnSpc>
              <a:buFont typeface="Wingdings" panose="05000000000000000000" pitchFamily="2" charset="2"/>
              <a:buNone/>
            </a:pPr>
            <a:r>
              <a:rPr lang="en-US" sz="1800" dirty="0">
                <a:latin typeface="Open Sans" panose="020B0604020202020204" charset="0"/>
                <a:ea typeface="Open Sans" panose="020B0604020202020204" charset="0"/>
                <a:cs typeface="Open Sans" panose="020B0604020202020204" charset="0"/>
              </a:rPr>
              <a:t>Windows Azure: Azure is cloud service provided by Microsoft. Like AWS EC2, azure also helps to create virtual resources and we can manage these resources through azure portal.</a:t>
            </a:r>
          </a:p>
          <a:p>
            <a:pPr marL="0" lvl="0" indent="0">
              <a:lnSpc>
                <a:spcPct val="150000"/>
              </a:lnSpc>
              <a:buFont typeface="Wingdings" panose="05000000000000000000" pitchFamily="2" charset="2"/>
              <a:buNone/>
            </a:pPr>
            <a:endParaRPr lang="en-US" sz="1800" dirty="0">
              <a:latin typeface="Open Sans" panose="020B0604020202020204" charset="0"/>
              <a:ea typeface="Open Sans" panose="020B0604020202020204" charset="0"/>
              <a:cs typeface="Open Sans" panose="020B0604020202020204" charset="0"/>
            </a:endParaRPr>
          </a:p>
          <a:p>
            <a:pPr marL="0" lvl="0" indent="0">
              <a:lnSpc>
                <a:spcPct val="150000"/>
              </a:lnSpc>
              <a:buFont typeface="Wingdings" panose="05000000000000000000" pitchFamily="2" charset="2"/>
              <a:buNone/>
            </a:pPr>
            <a:r>
              <a:rPr lang="en-US" sz="1800" dirty="0">
                <a:latin typeface="Open Sans" panose="020B0604020202020204" charset="0"/>
                <a:ea typeface="Open Sans" panose="020B0604020202020204" charset="0"/>
                <a:cs typeface="Open Sans" panose="020B0604020202020204" charset="0"/>
              </a:rPr>
              <a:t>Rackspace: Rackspace is not similar to AWS and Azure but its providing core infrastructure components which we can create with Rackspace.</a:t>
            </a:r>
          </a:p>
          <a:p>
            <a:pPr marL="0" lvl="0" indent="0">
              <a:lnSpc>
                <a:spcPct val="150000"/>
              </a:lnSpc>
              <a:buFont typeface="Wingdings" panose="05000000000000000000" pitchFamily="2" charset="2"/>
              <a:buNone/>
            </a:pPr>
            <a:endParaRPr lang="en-US" sz="1800" dirty="0">
              <a:latin typeface="Open Sans" panose="020B0604020202020204" charset="0"/>
              <a:ea typeface="Open Sans" panose="020B0604020202020204" charset="0"/>
              <a:cs typeface="Open Sans" panose="020B0604020202020204" charset="0"/>
            </a:endParaRPr>
          </a:p>
          <a:p>
            <a:pPr marL="0" lvl="0" indent="0">
              <a:lnSpc>
                <a:spcPct val="150000"/>
              </a:lnSpc>
              <a:buFont typeface="Wingdings" panose="05000000000000000000" pitchFamily="2" charset="2"/>
              <a:buNone/>
            </a:pPr>
            <a:r>
              <a:rPr lang="en-US" sz="1800" dirty="0">
                <a:latin typeface="Open Sans" panose="020B0604020202020204" charset="0"/>
                <a:ea typeface="Open Sans" panose="020B0604020202020204" charset="0"/>
                <a:cs typeface="Open Sans" panose="020B0604020202020204" charset="0"/>
              </a:rPr>
              <a:t>Google Compute Engine: GCP is one of the cloud solution provided by Google. Its relatively new as compared to other clouds but its also providing some exciting infrastructure components which we can manage using GCP portal.</a:t>
            </a:r>
          </a:p>
          <a:p>
            <a:pPr marL="0" indent="0">
              <a:lnSpc>
                <a:spcPct val="150000"/>
              </a:lnSpc>
              <a:buFont typeface="Wingdings" panose="05000000000000000000" pitchFamily="2" charset="2"/>
              <a:buNone/>
            </a:pPr>
            <a:endParaRPr lang="en-US" sz="2400" dirty="0"/>
          </a:p>
        </p:txBody>
      </p:sp>
      <p:sp>
        <p:nvSpPr>
          <p:cNvPr id="519" name="Google Shape;5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14</a:t>
            </a:fld>
            <a:endParaRPr/>
          </a:p>
        </p:txBody>
      </p:sp>
    </p:spTree>
    <p:extLst>
      <p:ext uri="{BB962C8B-B14F-4D97-AF65-F5344CB8AC3E}">
        <p14:creationId xmlns:p14="http://schemas.microsoft.com/office/powerpoint/2010/main" val="2548759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indent="0">
              <a:lnSpc>
                <a:spcPct val="150000"/>
              </a:lnSpc>
              <a:buFont typeface="Wingdings" panose="05000000000000000000" pitchFamily="2" charset="2"/>
              <a:buNone/>
            </a:pPr>
            <a:r>
              <a:rPr lang="en-US" sz="2400" dirty="0"/>
              <a:t>Of the three layers of cloud-based computing, PaaS is considered the most complex. PaaS shares some similarities with SaaS, the primary difference being that instead of delivering software online, it is actually a platform for creating software that is delivered via the internet. </a:t>
            </a:r>
          </a:p>
        </p:txBody>
      </p:sp>
      <p:sp>
        <p:nvSpPr>
          <p:cNvPr id="519" name="Google Shape;5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15</a:t>
            </a:fld>
            <a:endParaRPr/>
          </a:p>
        </p:txBody>
      </p:sp>
    </p:spTree>
    <p:extLst>
      <p:ext uri="{BB962C8B-B14F-4D97-AF65-F5344CB8AC3E}">
        <p14:creationId xmlns:p14="http://schemas.microsoft.com/office/powerpoint/2010/main" val="3635700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indent="0">
              <a:lnSpc>
                <a:spcPct val="150000"/>
              </a:lnSpc>
              <a:buNone/>
            </a:pPr>
            <a:r>
              <a:rPr lang="en-US" sz="2400" dirty="0">
                <a:latin typeface="Open Sans" panose="020B0604020202020204" charset="0"/>
                <a:ea typeface="Open Sans" panose="020B0604020202020204" charset="0"/>
                <a:cs typeface="Open Sans" panose="020B0604020202020204" charset="0"/>
              </a:rPr>
              <a:t>PaaS supports some key features which helps us to easily deploy our applications on various platforms.</a:t>
            </a:r>
          </a:p>
          <a:p>
            <a:pPr marL="285750" indent="-285750">
              <a:lnSpc>
                <a:spcPct val="150000"/>
              </a:lnSpc>
            </a:pPr>
            <a:endParaRPr lang="en-US" sz="2400" dirty="0">
              <a:latin typeface="Open Sans" panose="020B0604020202020204" charset="0"/>
              <a:ea typeface="Open Sans" panose="020B0604020202020204" charset="0"/>
              <a:cs typeface="Open Sans" panose="020B0604020202020204" charset="0"/>
            </a:endParaRPr>
          </a:p>
          <a:p>
            <a:pPr marL="285750" indent="-285750">
              <a:lnSpc>
                <a:spcPct val="150000"/>
              </a:lnSpc>
            </a:pPr>
            <a:r>
              <a:rPr lang="en-US" sz="2400" dirty="0">
                <a:latin typeface="Open Sans" panose="020B0604020202020204" charset="0"/>
                <a:ea typeface="Open Sans" panose="020B0604020202020204" charset="0"/>
                <a:cs typeface="Open Sans" panose="020B0604020202020204" charset="0"/>
              </a:rPr>
              <a:t>Easy Development</a:t>
            </a:r>
          </a:p>
          <a:p>
            <a:pPr marL="285750" indent="-285750">
              <a:lnSpc>
                <a:spcPct val="150000"/>
              </a:lnSpc>
            </a:pPr>
            <a:r>
              <a:rPr lang="en-US" sz="2400" dirty="0">
                <a:latin typeface="Open Sans" panose="020B0604020202020204" charset="0"/>
                <a:ea typeface="Open Sans" panose="020B0604020202020204" charset="0"/>
                <a:cs typeface="Open Sans" panose="020B0604020202020204" charset="0"/>
              </a:rPr>
              <a:t>Flexibility</a:t>
            </a:r>
          </a:p>
          <a:p>
            <a:pPr marL="285750" indent="-285750">
              <a:lnSpc>
                <a:spcPct val="150000"/>
              </a:lnSpc>
            </a:pPr>
            <a:r>
              <a:rPr lang="en-US" sz="2400" dirty="0">
                <a:latin typeface="Open Sans" panose="020B0604020202020204" charset="0"/>
                <a:ea typeface="Open Sans" panose="020B0604020202020204" charset="0"/>
                <a:cs typeface="Open Sans" panose="020B0604020202020204" charset="0"/>
              </a:rPr>
              <a:t>Scalability, Load balancing and fail over</a:t>
            </a:r>
          </a:p>
          <a:p>
            <a:pPr marL="285750" indent="-285750">
              <a:lnSpc>
                <a:spcPct val="150000"/>
              </a:lnSpc>
            </a:pPr>
            <a:r>
              <a:rPr lang="en-US" sz="2400" dirty="0">
                <a:latin typeface="Open Sans" panose="020B0604020202020204" charset="0"/>
                <a:ea typeface="Open Sans" panose="020B0604020202020204" charset="0"/>
                <a:cs typeface="Open Sans" panose="020B0604020202020204" charset="0"/>
              </a:rPr>
              <a:t>On demand platform</a:t>
            </a:r>
          </a:p>
          <a:p>
            <a:pPr marL="285750" indent="-285750">
              <a:lnSpc>
                <a:spcPct val="150000"/>
              </a:lnSpc>
            </a:pPr>
            <a:r>
              <a:rPr lang="en-US" sz="2400" dirty="0">
                <a:latin typeface="Open Sans" panose="020B0604020202020204" charset="0"/>
                <a:ea typeface="Open Sans" panose="020B0604020202020204" charset="0"/>
                <a:cs typeface="Open Sans" panose="020B0604020202020204" charset="0"/>
              </a:rPr>
              <a:t>Container Based PaaS</a:t>
            </a:r>
          </a:p>
          <a:p>
            <a:pPr marL="285750" indent="-285750">
              <a:lnSpc>
                <a:spcPct val="150000"/>
              </a:lnSpc>
            </a:pPr>
            <a:endParaRPr lang="en-US" sz="2400" dirty="0">
              <a:latin typeface="Open Sans" panose="020B0604020202020204" charset="0"/>
              <a:ea typeface="Open Sans" panose="020B0604020202020204" charset="0"/>
              <a:cs typeface="Open Sans" panose="020B0604020202020204" charset="0"/>
            </a:endParaRPr>
          </a:p>
        </p:txBody>
      </p:sp>
      <p:sp>
        <p:nvSpPr>
          <p:cNvPr id="519" name="Google Shape;5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16</a:t>
            </a:fld>
            <a:endParaRPr/>
          </a:p>
        </p:txBody>
      </p:sp>
    </p:spTree>
    <p:extLst>
      <p:ext uri="{BB962C8B-B14F-4D97-AF65-F5344CB8AC3E}">
        <p14:creationId xmlns:p14="http://schemas.microsoft.com/office/powerpoint/2010/main" val="874664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indent="0">
              <a:lnSpc>
                <a:spcPct val="150000"/>
              </a:lnSpc>
              <a:buFont typeface="Wingdings" panose="05000000000000000000" pitchFamily="2" charset="2"/>
              <a:buNone/>
            </a:pPr>
            <a:r>
              <a:rPr lang="en-US" sz="2400" dirty="0"/>
              <a:t>PaaS provides an complete package to developers so that they can simply deploy their applications. They don’t have to manage the infrastructure components and this helps them to complete development fast and on time. There are so many PaaS services available but some of them are listed below:</a:t>
            </a:r>
          </a:p>
          <a:p>
            <a:pPr marL="0" indent="0">
              <a:lnSpc>
                <a:spcPct val="150000"/>
              </a:lnSpc>
              <a:buFont typeface="Wingdings" panose="05000000000000000000" pitchFamily="2" charset="2"/>
              <a:buNone/>
            </a:pPr>
            <a:endParaRPr lang="en-US" sz="2400" dirty="0"/>
          </a:p>
          <a:p>
            <a:pPr marL="0" indent="0">
              <a:lnSpc>
                <a:spcPct val="150000"/>
              </a:lnSpc>
              <a:buFont typeface="Wingdings" panose="05000000000000000000" pitchFamily="2" charset="2"/>
              <a:buNone/>
            </a:pPr>
            <a:r>
              <a:rPr lang="en-US" sz="2400" dirty="0"/>
              <a:t>AWS Elastic Beanstalk: With AWS EBS we don’t have to know how to create servers, with this we just have to select which platform we need and then deploy your application. With EBS we can deploy and test multiple applications at the same time. </a:t>
            </a:r>
          </a:p>
          <a:p>
            <a:pPr marL="0" indent="0">
              <a:lnSpc>
                <a:spcPct val="150000"/>
              </a:lnSpc>
              <a:buFont typeface="Wingdings" panose="05000000000000000000" pitchFamily="2" charset="2"/>
              <a:buNone/>
            </a:pPr>
            <a:endParaRPr lang="en-US" sz="2400" dirty="0"/>
          </a:p>
          <a:p>
            <a:pPr marL="0" indent="0">
              <a:lnSpc>
                <a:spcPct val="150000"/>
              </a:lnSpc>
              <a:buFont typeface="Wingdings" panose="05000000000000000000" pitchFamily="2" charset="2"/>
              <a:buNone/>
            </a:pPr>
            <a:r>
              <a:rPr lang="en-US" sz="2400" dirty="0"/>
              <a:t>Google App Engine: Google App Engine is one of the service in GCP where we can select which programming language code we are deploying and depending on that platform will be provisioned. We don’t have to do any steps manually with PaaS. </a:t>
            </a:r>
          </a:p>
          <a:p>
            <a:pPr marL="0" indent="0">
              <a:lnSpc>
                <a:spcPct val="150000"/>
              </a:lnSpc>
              <a:buFont typeface="Wingdings" panose="05000000000000000000" pitchFamily="2" charset="2"/>
              <a:buNone/>
            </a:pPr>
            <a:endParaRPr lang="en-US" sz="2400" dirty="0"/>
          </a:p>
          <a:p>
            <a:pPr marL="0" indent="0">
              <a:lnSpc>
                <a:spcPct val="150000"/>
              </a:lnSpc>
              <a:buFont typeface="Wingdings" panose="05000000000000000000" pitchFamily="2" charset="2"/>
              <a:buNone/>
            </a:pPr>
            <a:r>
              <a:rPr lang="en-US" sz="2400" dirty="0"/>
              <a:t>Azure App Service: This is one of the PaaS service provided by Azure cloud. This service manages server provisioning, load balancing, scaling and deployment of applications without any user interference.</a:t>
            </a:r>
          </a:p>
          <a:p>
            <a:pPr marL="0" indent="0">
              <a:lnSpc>
                <a:spcPct val="150000"/>
              </a:lnSpc>
              <a:buFont typeface="Wingdings" panose="05000000000000000000" pitchFamily="2" charset="2"/>
              <a:buNone/>
            </a:pPr>
            <a:endParaRPr lang="en-US" sz="2400" dirty="0"/>
          </a:p>
          <a:p>
            <a:pPr marL="0" indent="0">
              <a:lnSpc>
                <a:spcPct val="150000"/>
              </a:lnSpc>
              <a:buFont typeface="Wingdings" panose="05000000000000000000" pitchFamily="2" charset="2"/>
              <a:buNone/>
            </a:pPr>
            <a:r>
              <a:rPr lang="en-US" sz="2400" dirty="0"/>
              <a:t>Pivotal Cloud Foundry: Cloud foundry is an open source PaaS managed by pivotal software. With this we can deploy applications in private cloud without any security issues. </a:t>
            </a:r>
          </a:p>
        </p:txBody>
      </p:sp>
      <p:sp>
        <p:nvSpPr>
          <p:cNvPr id="519" name="Google Shape;5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17</a:t>
            </a:fld>
            <a:endParaRPr/>
          </a:p>
        </p:txBody>
      </p:sp>
    </p:spTree>
    <p:extLst>
      <p:ext uri="{BB962C8B-B14F-4D97-AF65-F5344CB8AC3E}">
        <p14:creationId xmlns:p14="http://schemas.microsoft.com/office/powerpoint/2010/main" val="243714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50000"/>
              </a:lnSpc>
              <a:spcBef>
                <a:spcPts val="0"/>
              </a:spcBef>
              <a:spcAft>
                <a:spcPts val="0"/>
              </a:spcAft>
              <a:buClr>
                <a:srgbClr val="000000"/>
              </a:buClr>
              <a:buSzPts val="1400"/>
              <a:buFont typeface="Wingdings" panose="05000000000000000000" pitchFamily="2" charset="2"/>
              <a:buNone/>
              <a:tabLst/>
              <a:defRPr/>
            </a:pPr>
            <a:r>
              <a:rPr lang="en-US" sz="2400" dirty="0"/>
              <a:t>SaaS is a cloud computing offering that provides users with access to a vendor’s cloud-based software. Users do not install applications on their local devices. Instead, the applications reside on a remote cloud network accessed through the web or an API. Through the application, users can store and analyze data and collaborate on projects.</a:t>
            </a:r>
          </a:p>
          <a:p>
            <a:pPr marL="0" indent="0">
              <a:lnSpc>
                <a:spcPct val="150000"/>
              </a:lnSpc>
              <a:buFont typeface="Wingdings" panose="05000000000000000000" pitchFamily="2" charset="2"/>
              <a:buNone/>
            </a:pPr>
            <a:endParaRPr lang="en-US" sz="2400" dirty="0"/>
          </a:p>
        </p:txBody>
      </p:sp>
      <p:sp>
        <p:nvSpPr>
          <p:cNvPr id="519" name="Google Shape;5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18</a:t>
            </a:fld>
            <a:endParaRPr/>
          </a:p>
        </p:txBody>
      </p:sp>
    </p:spTree>
    <p:extLst>
      <p:ext uri="{BB962C8B-B14F-4D97-AF65-F5344CB8AC3E}">
        <p14:creationId xmlns:p14="http://schemas.microsoft.com/office/powerpoint/2010/main" val="3116931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indent="0">
              <a:lnSpc>
                <a:spcPct val="150000"/>
              </a:lnSpc>
              <a:buNone/>
            </a:pPr>
            <a:r>
              <a:rPr lang="en-US" sz="2400" dirty="0">
                <a:latin typeface="Open Sans" panose="020B0604020202020204" charset="0"/>
                <a:ea typeface="Open Sans" panose="020B0604020202020204" charset="0"/>
                <a:cs typeface="Open Sans" panose="020B0604020202020204" charset="0"/>
              </a:rPr>
              <a:t>SaaS provides lot of features using which we can share software with multiple users.</a:t>
            </a:r>
          </a:p>
          <a:p>
            <a:pPr marL="0" indent="0">
              <a:lnSpc>
                <a:spcPct val="150000"/>
              </a:lnSpc>
              <a:buNone/>
            </a:pPr>
            <a:endParaRPr lang="en-US" sz="2400" dirty="0">
              <a:latin typeface="Open Sans" panose="020B0604020202020204" charset="0"/>
              <a:ea typeface="Open Sans" panose="020B0604020202020204" charset="0"/>
              <a:cs typeface="Open Sans" panose="020B0604020202020204" charset="0"/>
            </a:endParaRPr>
          </a:p>
          <a:p>
            <a:pPr marL="285750" indent="-285750">
              <a:lnSpc>
                <a:spcPct val="150000"/>
              </a:lnSpc>
            </a:pPr>
            <a:r>
              <a:rPr lang="en-US" sz="2400" dirty="0">
                <a:latin typeface="Open Sans" panose="020B0604020202020204" charset="0"/>
                <a:ea typeface="Open Sans" panose="020B0604020202020204" charset="0"/>
                <a:cs typeface="Open Sans" panose="020B0604020202020204" charset="0"/>
              </a:rPr>
              <a:t>Scalability</a:t>
            </a:r>
          </a:p>
          <a:p>
            <a:pPr marL="285750" indent="-285750">
              <a:lnSpc>
                <a:spcPct val="150000"/>
              </a:lnSpc>
            </a:pPr>
            <a:r>
              <a:rPr lang="en-US" sz="2400" dirty="0">
                <a:latin typeface="Open Sans" panose="020B0604020202020204" charset="0"/>
                <a:ea typeface="Open Sans" panose="020B0604020202020204" charset="0"/>
                <a:cs typeface="Open Sans" panose="020B0604020202020204" charset="0"/>
              </a:rPr>
              <a:t>Interoperability</a:t>
            </a:r>
          </a:p>
          <a:p>
            <a:pPr marL="285750" indent="-285750">
              <a:lnSpc>
                <a:spcPct val="150000"/>
              </a:lnSpc>
            </a:pPr>
            <a:r>
              <a:rPr lang="en-US" sz="2400" dirty="0">
                <a:latin typeface="Open Sans" panose="020B0604020202020204" charset="0"/>
                <a:ea typeface="Open Sans" panose="020B0604020202020204" charset="0"/>
                <a:cs typeface="Open Sans" panose="020B0604020202020204" charset="0"/>
              </a:rPr>
              <a:t>Identity management</a:t>
            </a:r>
          </a:p>
          <a:p>
            <a:pPr marL="285750" indent="-285750">
              <a:lnSpc>
                <a:spcPct val="150000"/>
              </a:lnSpc>
            </a:pPr>
            <a:r>
              <a:rPr lang="en-US" sz="2400" dirty="0">
                <a:latin typeface="Open Sans" panose="020B0604020202020204" charset="0"/>
                <a:ea typeface="Open Sans" panose="020B0604020202020204" charset="0"/>
                <a:cs typeface="Open Sans" panose="020B0604020202020204" charset="0"/>
              </a:rPr>
              <a:t>Redundancy</a:t>
            </a:r>
          </a:p>
          <a:p>
            <a:pPr marL="285750" indent="-285750">
              <a:lnSpc>
                <a:spcPct val="150000"/>
              </a:lnSpc>
            </a:pPr>
            <a:r>
              <a:rPr lang="en-US" sz="2400" dirty="0">
                <a:latin typeface="Open Sans" panose="020B0604020202020204" charset="0"/>
                <a:ea typeface="Open Sans" panose="020B0604020202020204" charset="0"/>
                <a:cs typeface="Open Sans" panose="020B0604020202020204" charset="0"/>
              </a:rPr>
              <a:t>Configurability</a:t>
            </a:r>
          </a:p>
          <a:p>
            <a:pPr marL="285750" indent="-285750">
              <a:lnSpc>
                <a:spcPct val="150000"/>
              </a:lnSpc>
            </a:pPr>
            <a:r>
              <a:rPr lang="en-US" sz="2400" dirty="0">
                <a:latin typeface="Open Sans" panose="020B0604020202020204" charset="0"/>
                <a:ea typeface="Open Sans" panose="020B0604020202020204" charset="0"/>
                <a:cs typeface="Open Sans" panose="020B0604020202020204" charset="0"/>
              </a:rPr>
              <a:t>Analytics</a:t>
            </a:r>
          </a:p>
          <a:p>
            <a:pPr marL="285750" indent="-285750">
              <a:lnSpc>
                <a:spcPct val="150000"/>
              </a:lnSpc>
            </a:pPr>
            <a:r>
              <a:rPr lang="en-US" sz="2400" dirty="0">
                <a:latin typeface="Open Sans" panose="020B0604020202020204" charset="0"/>
                <a:ea typeface="Open Sans" panose="020B0604020202020204" charset="0"/>
                <a:cs typeface="Open Sans" panose="020B0604020202020204" charset="0"/>
              </a:rPr>
              <a:t>Ease of use</a:t>
            </a:r>
          </a:p>
        </p:txBody>
      </p:sp>
      <p:sp>
        <p:nvSpPr>
          <p:cNvPr id="519" name="Google Shape;5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19</a:t>
            </a:fld>
            <a:endParaRPr/>
          </a:p>
        </p:txBody>
      </p:sp>
    </p:spTree>
    <p:extLst>
      <p:ext uri="{BB962C8B-B14F-4D97-AF65-F5344CB8AC3E}">
        <p14:creationId xmlns:p14="http://schemas.microsoft.com/office/powerpoint/2010/main" val="1809253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indent="0">
              <a:lnSpc>
                <a:spcPct val="150000"/>
              </a:lnSpc>
              <a:buFont typeface="Wingdings" panose="05000000000000000000" pitchFamily="2" charset="2"/>
              <a:buNone/>
            </a:pPr>
            <a:r>
              <a:rPr lang="en-US" sz="2400" dirty="0"/>
              <a:t>SaaS helps user to directly access application over internet without performing any technical tasks. They don’t have to procure any long subscriptions, instead they can get benefit of pay-as-per-usage payment model.</a:t>
            </a:r>
          </a:p>
          <a:p>
            <a:pPr marL="0" indent="0">
              <a:lnSpc>
                <a:spcPct val="150000"/>
              </a:lnSpc>
              <a:buFont typeface="Wingdings" panose="05000000000000000000" pitchFamily="2" charset="2"/>
              <a:buNone/>
            </a:pPr>
            <a:endParaRPr lang="en-US" sz="2400" dirty="0"/>
          </a:p>
          <a:p>
            <a:pPr marL="0" indent="0">
              <a:lnSpc>
                <a:spcPct val="150000"/>
              </a:lnSpc>
              <a:buFont typeface="Wingdings" panose="05000000000000000000" pitchFamily="2" charset="2"/>
              <a:buNone/>
            </a:pPr>
            <a:r>
              <a:rPr lang="en-US" sz="2400" dirty="0"/>
              <a:t>Below are some of the applications with SaaS cloud Model:</a:t>
            </a:r>
          </a:p>
          <a:p>
            <a:pPr marL="0" indent="0">
              <a:lnSpc>
                <a:spcPct val="150000"/>
              </a:lnSpc>
              <a:buFont typeface="Wingdings" panose="05000000000000000000" pitchFamily="2" charset="2"/>
              <a:buNone/>
            </a:pPr>
            <a:endParaRPr lang="en-US" sz="2400" dirty="0"/>
          </a:p>
          <a:p>
            <a:pPr marL="0" indent="0">
              <a:lnSpc>
                <a:spcPct val="150000"/>
              </a:lnSpc>
              <a:buFont typeface="Wingdings" panose="05000000000000000000" pitchFamily="2" charset="2"/>
              <a:buNone/>
            </a:pPr>
            <a:r>
              <a:rPr lang="en-US" sz="2400" dirty="0"/>
              <a:t>Google </a:t>
            </a:r>
            <a:r>
              <a:rPr lang="en-US" sz="2400" dirty="0" err="1"/>
              <a:t>GSuite</a:t>
            </a:r>
            <a:r>
              <a:rPr lang="en-US" sz="2400" dirty="0"/>
              <a:t> (Apps)</a:t>
            </a:r>
          </a:p>
          <a:p>
            <a:pPr marL="0" indent="0">
              <a:lnSpc>
                <a:spcPct val="150000"/>
              </a:lnSpc>
              <a:buFont typeface="Wingdings" panose="05000000000000000000" pitchFamily="2" charset="2"/>
              <a:buNone/>
            </a:pPr>
            <a:r>
              <a:rPr lang="en-US" sz="2400" dirty="0"/>
              <a:t>Dropbox</a:t>
            </a:r>
          </a:p>
          <a:p>
            <a:pPr marL="0" indent="0">
              <a:lnSpc>
                <a:spcPct val="150000"/>
              </a:lnSpc>
              <a:buFont typeface="Wingdings" panose="05000000000000000000" pitchFamily="2" charset="2"/>
              <a:buNone/>
            </a:pPr>
            <a:r>
              <a:rPr lang="en-US" sz="2400" dirty="0"/>
              <a:t>Salesforce</a:t>
            </a:r>
          </a:p>
          <a:p>
            <a:pPr marL="0" indent="0">
              <a:lnSpc>
                <a:spcPct val="150000"/>
              </a:lnSpc>
              <a:buFont typeface="Wingdings" panose="05000000000000000000" pitchFamily="2" charset="2"/>
              <a:buNone/>
            </a:pPr>
            <a:r>
              <a:rPr lang="en-US" sz="2400" dirty="0"/>
              <a:t>Cisco WebEx</a:t>
            </a:r>
          </a:p>
          <a:p>
            <a:pPr marL="0" indent="0">
              <a:lnSpc>
                <a:spcPct val="150000"/>
              </a:lnSpc>
              <a:buFont typeface="Wingdings" panose="05000000000000000000" pitchFamily="2" charset="2"/>
              <a:buNone/>
            </a:pPr>
            <a:r>
              <a:rPr lang="en-US" sz="2400" dirty="0"/>
              <a:t>GoToMeeting</a:t>
            </a:r>
          </a:p>
          <a:p>
            <a:pPr marL="0" indent="0">
              <a:lnSpc>
                <a:spcPct val="150000"/>
              </a:lnSpc>
              <a:buFont typeface="Wingdings" panose="05000000000000000000" pitchFamily="2" charset="2"/>
              <a:buNone/>
            </a:pPr>
            <a:endParaRPr lang="en-US" sz="2400" dirty="0"/>
          </a:p>
        </p:txBody>
      </p:sp>
      <p:sp>
        <p:nvSpPr>
          <p:cNvPr id="519" name="Google Shape;5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20</a:t>
            </a:fld>
            <a:endParaRPr/>
          </a:p>
        </p:txBody>
      </p:sp>
    </p:spTree>
    <p:extLst>
      <p:ext uri="{BB962C8B-B14F-4D97-AF65-F5344CB8AC3E}">
        <p14:creationId xmlns:p14="http://schemas.microsoft.com/office/powerpoint/2010/main" val="1314015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50000"/>
              </a:lnSpc>
              <a:spcBef>
                <a:spcPts val="0"/>
              </a:spcBef>
              <a:spcAft>
                <a:spcPts val="0"/>
              </a:spcAft>
              <a:buClr>
                <a:srgbClr val="000000"/>
              </a:buClr>
              <a:buSzPts val="1400"/>
              <a:buFont typeface="Wingdings" panose="05000000000000000000" pitchFamily="2" charset="2"/>
              <a:buNone/>
              <a:tabLst/>
              <a:defRPr/>
            </a:pPr>
            <a:r>
              <a:rPr lang="en-US" sz="2400" dirty="0"/>
              <a:t>Cloud deployment model is an process in which we take decision on which cloud deployment we have to use for creating our cloud infrastructure. We have mainly three types of cloud model: Public, Private and Hybrid. Selecting cloud model comes with lot of factors like cost, accessibility, reliability and much more.</a:t>
            </a:r>
          </a:p>
        </p:txBody>
      </p:sp>
      <p:sp>
        <p:nvSpPr>
          <p:cNvPr id="519" name="Google Shape;5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21</a:t>
            </a:fld>
            <a:endParaRPr/>
          </a:p>
        </p:txBody>
      </p:sp>
    </p:spTree>
    <p:extLst>
      <p:ext uri="{BB962C8B-B14F-4D97-AF65-F5344CB8AC3E}">
        <p14:creationId xmlns:p14="http://schemas.microsoft.com/office/powerpoint/2010/main" val="2705836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50000"/>
              </a:lnSpc>
              <a:spcBef>
                <a:spcPts val="0"/>
              </a:spcBef>
              <a:spcAft>
                <a:spcPts val="0"/>
              </a:spcAft>
              <a:buClr>
                <a:srgbClr val="000000"/>
              </a:buClr>
              <a:buSzPts val="1400"/>
              <a:buFont typeface="Wingdings" panose="05000000000000000000" pitchFamily="2" charset="2"/>
              <a:buNone/>
              <a:tabLst/>
              <a:defRPr/>
            </a:pPr>
            <a:r>
              <a:rPr lang="en-US" sz="2400" dirty="0"/>
              <a:t>Public cloud enables user to access infrastructure over internet without any restrictions. They don’t have to be there in office in order to access infrastructure. Public cloud is much cheaper than private and other cloud which helps small organizations and startup to create infrastructure and use them.</a:t>
            </a:r>
          </a:p>
          <a:p>
            <a:pPr marL="0" marR="0" lvl="0" indent="0" algn="l" defTabSz="914400" rtl="0" eaLnBrk="1" fontAlgn="auto" latinLnBrk="0" hangingPunct="1">
              <a:lnSpc>
                <a:spcPct val="150000"/>
              </a:lnSpc>
              <a:spcBef>
                <a:spcPts val="0"/>
              </a:spcBef>
              <a:spcAft>
                <a:spcPts val="0"/>
              </a:spcAft>
              <a:buClr>
                <a:srgbClr val="000000"/>
              </a:buClr>
              <a:buSzPts val="1400"/>
              <a:buFont typeface="Wingdings" panose="05000000000000000000" pitchFamily="2" charset="2"/>
              <a:buNone/>
              <a:tabLst/>
              <a:defRPr/>
            </a:pPr>
            <a:endParaRPr lang="en-US" sz="2400" dirty="0"/>
          </a:p>
          <a:p>
            <a:pPr marL="0" marR="0" lvl="0" indent="0" algn="l" defTabSz="914400" rtl="0" eaLnBrk="1" fontAlgn="auto" latinLnBrk="0" hangingPunct="1">
              <a:lnSpc>
                <a:spcPct val="150000"/>
              </a:lnSpc>
              <a:spcBef>
                <a:spcPts val="0"/>
              </a:spcBef>
              <a:spcAft>
                <a:spcPts val="0"/>
              </a:spcAft>
              <a:buClr>
                <a:srgbClr val="000000"/>
              </a:buClr>
              <a:buSzPts val="1400"/>
              <a:buFont typeface="Wingdings" panose="05000000000000000000" pitchFamily="2" charset="2"/>
              <a:buNone/>
              <a:tabLst/>
              <a:defRPr/>
            </a:pPr>
            <a:endParaRPr lang="en-US" sz="2400" dirty="0"/>
          </a:p>
        </p:txBody>
      </p:sp>
      <p:sp>
        <p:nvSpPr>
          <p:cNvPr id="519" name="Google Shape;5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22</a:t>
            </a:fld>
            <a:endParaRPr/>
          </a:p>
        </p:txBody>
      </p:sp>
    </p:spTree>
    <p:extLst>
      <p:ext uri="{BB962C8B-B14F-4D97-AF65-F5344CB8AC3E}">
        <p14:creationId xmlns:p14="http://schemas.microsoft.com/office/powerpoint/2010/main" val="20947034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indent="-285750">
              <a:lnSpc>
                <a:spcPct val="150000"/>
              </a:lnSpc>
            </a:pPr>
            <a:r>
              <a:rPr lang="en-US" sz="2400" dirty="0"/>
              <a:t>Private cloud is cloud deployed in office premises on local infrastructure. </a:t>
            </a:r>
            <a:r>
              <a:rPr lang="en-US" sz="2400" dirty="0">
                <a:latin typeface="Open Sans" panose="020B0604020202020204" charset="0"/>
                <a:ea typeface="Open Sans" panose="020B0604020202020204" charset="0"/>
                <a:cs typeface="Open Sans" panose="020B0604020202020204" charset="0"/>
              </a:rPr>
              <a:t>Private cloud provides complete control on computing resources which helps us to perform any </a:t>
            </a:r>
          </a:p>
          <a:p>
            <a:pPr marL="0" indent="0">
              <a:lnSpc>
                <a:spcPct val="150000"/>
              </a:lnSpc>
              <a:buNone/>
            </a:pPr>
            <a:r>
              <a:rPr lang="en-US" sz="2400" dirty="0">
                <a:latin typeface="Open Sans" panose="020B0604020202020204" charset="0"/>
                <a:ea typeface="Open Sans" panose="020B0604020202020204" charset="0"/>
                <a:cs typeface="Open Sans" panose="020B0604020202020204" charset="0"/>
              </a:rPr>
              <a:t>     customization to cloud. </a:t>
            </a:r>
          </a:p>
          <a:p>
            <a:pPr marL="0" marR="0" lvl="0" indent="0" algn="l" defTabSz="914400" rtl="0" eaLnBrk="1" fontAlgn="auto" latinLnBrk="0" hangingPunct="1">
              <a:lnSpc>
                <a:spcPct val="150000"/>
              </a:lnSpc>
              <a:spcBef>
                <a:spcPts val="0"/>
              </a:spcBef>
              <a:spcAft>
                <a:spcPts val="0"/>
              </a:spcAft>
              <a:buClr>
                <a:srgbClr val="000000"/>
              </a:buClr>
              <a:buSzPts val="1400"/>
              <a:buFont typeface="Wingdings" panose="05000000000000000000" pitchFamily="2" charset="2"/>
              <a:buNone/>
              <a:tabLst/>
              <a:defRPr/>
            </a:pPr>
            <a:endParaRPr lang="en-US" sz="2400" dirty="0"/>
          </a:p>
          <a:p>
            <a:pPr marL="0" marR="0" lvl="0" indent="0" algn="l" defTabSz="914400" rtl="0" eaLnBrk="1" fontAlgn="auto" latinLnBrk="0" hangingPunct="1">
              <a:lnSpc>
                <a:spcPct val="150000"/>
              </a:lnSpc>
              <a:spcBef>
                <a:spcPts val="0"/>
              </a:spcBef>
              <a:spcAft>
                <a:spcPts val="0"/>
              </a:spcAft>
              <a:buClr>
                <a:srgbClr val="000000"/>
              </a:buClr>
              <a:buSzPts val="1400"/>
              <a:buFont typeface="Wingdings" panose="05000000000000000000" pitchFamily="2" charset="2"/>
              <a:buNone/>
              <a:tabLst/>
              <a:defRPr/>
            </a:pPr>
            <a:r>
              <a:rPr lang="en-US" sz="2400" dirty="0"/>
              <a:t>Private cloud is implemented in those organization which feels that public cloud will not fulfill there requirements.</a:t>
            </a:r>
          </a:p>
        </p:txBody>
      </p:sp>
      <p:sp>
        <p:nvSpPr>
          <p:cNvPr id="519" name="Google Shape;5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23</a:t>
            </a:fld>
            <a:endParaRPr/>
          </a:p>
        </p:txBody>
      </p:sp>
    </p:spTree>
    <p:extLst>
      <p:ext uri="{BB962C8B-B14F-4D97-AF65-F5344CB8AC3E}">
        <p14:creationId xmlns:p14="http://schemas.microsoft.com/office/powerpoint/2010/main" val="1899347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indent="-285750">
              <a:lnSpc>
                <a:spcPct val="150000"/>
              </a:lnSpc>
            </a:pPr>
            <a:r>
              <a:rPr lang="en-US" sz="2400" dirty="0"/>
              <a:t>Hybrid cloud allows to </a:t>
            </a:r>
            <a:r>
              <a:rPr lang="en-US" sz="1200" b="0" i="0" u="none" strike="noStrike" cap="none" dirty="0">
                <a:solidFill>
                  <a:schemeClr val="dk1"/>
                </a:solidFill>
                <a:effectLst/>
                <a:latin typeface="Calibri"/>
                <a:ea typeface="Calibri"/>
                <a:cs typeface="Calibri"/>
                <a:sym typeface="Calibri"/>
              </a:rPr>
              <a:t>interoperate</a:t>
            </a:r>
            <a:r>
              <a:rPr lang="en-US" sz="2400" dirty="0"/>
              <a:t> applications across different clouds in an organization. In case we have to create some temporary projects we can easily create it in private cloud which helps to keep expenses in control.</a:t>
            </a:r>
          </a:p>
          <a:p>
            <a:pPr marL="285750" indent="-285750">
              <a:lnSpc>
                <a:spcPct val="150000"/>
              </a:lnSpc>
            </a:pPr>
            <a:endParaRPr lang="en-US" sz="2400" dirty="0"/>
          </a:p>
          <a:p>
            <a:pPr marL="285750" indent="-285750">
              <a:lnSpc>
                <a:spcPct val="150000"/>
              </a:lnSpc>
            </a:pPr>
            <a:endParaRPr lang="en-US" sz="2400" dirty="0"/>
          </a:p>
        </p:txBody>
      </p:sp>
      <p:sp>
        <p:nvSpPr>
          <p:cNvPr id="519" name="Google Shape;5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24</a:t>
            </a:fld>
            <a:endParaRPr/>
          </a:p>
        </p:txBody>
      </p:sp>
    </p:spTree>
    <p:extLst>
      <p:ext uri="{BB962C8B-B14F-4D97-AF65-F5344CB8AC3E}">
        <p14:creationId xmlns:p14="http://schemas.microsoft.com/office/powerpoint/2010/main" val="3535056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indent="-285750">
              <a:lnSpc>
                <a:spcPct val="150000"/>
              </a:lnSpc>
            </a:pPr>
            <a:r>
              <a:rPr lang="en-US" sz="2400" dirty="0"/>
              <a:t>Hybrid cloud allows to </a:t>
            </a:r>
            <a:r>
              <a:rPr lang="en-US" sz="1200" b="0" i="0" u="none" strike="noStrike" cap="none" dirty="0">
                <a:solidFill>
                  <a:schemeClr val="dk1"/>
                </a:solidFill>
                <a:effectLst/>
                <a:latin typeface="Calibri"/>
                <a:ea typeface="Calibri"/>
                <a:cs typeface="Calibri"/>
                <a:sym typeface="Calibri"/>
              </a:rPr>
              <a:t>interoperate</a:t>
            </a:r>
            <a:r>
              <a:rPr lang="en-US" sz="2400" dirty="0"/>
              <a:t> applications across different clouds in an organization. In case we have to create some temporary projects we can easily create it in private cloud which helps to keep expenses in control.</a:t>
            </a:r>
          </a:p>
          <a:p>
            <a:pPr marL="285750" indent="-285750">
              <a:lnSpc>
                <a:spcPct val="150000"/>
              </a:lnSpc>
            </a:pPr>
            <a:endParaRPr lang="en-US" sz="2400" dirty="0"/>
          </a:p>
          <a:p>
            <a:pPr marL="285750" indent="-285750">
              <a:lnSpc>
                <a:spcPct val="150000"/>
              </a:lnSpc>
            </a:pPr>
            <a:endParaRPr lang="en-US" sz="2400" dirty="0"/>
          </a:p>
        </p:txBody>
      </p:sp>
      <p:sp>
        <p:nvSpPr>
          <p:cNvPr id="519" name="Google Shape;5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25</a:t>
            </a:fld>
            <a:endParaRPr/>
          </a:p>
        </p:txBody>
      </p:sp>
    </p:spTree>
    <p:extLst>
      <p:ext uri="{BB962C8B-B14F-4D97-AF65-F5344CB8AC3E}">
        <p14:creationId xmlns:p14="http://schemas.microsoft.com/office/powerpoint/2010/main" val="33709839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indent="-285750">
              <a:lnSpc>
                <a:spcPct val="150000"/>
              </a:lnSpc>
            </a:pPr>
            <a:r>
              <a:rPr lang="en-US" sz="2400" dirty="0"/>
              <a:t>AWS is one of the cloud product launched by Amazon in year 2006. It provides a variety of cloud services which we can use to implement DevOps in our organization. We can create almost every infrastructure component in AWS. AWS offers pay-as-per-usage model which helps IT team to minimize infra expenses.</a:t>
            </a:r>
          </a:p>
        </p:txBody>
      </p:sp>
      <p:sp>
        <p:nvSpPr>
          <p:cNvPr id="519" name="Google Shape;5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26</a:t>
            </a:fld>
            <a:endParaRPr/>
          </a:p>
        </p:txBody>
      </p:sp>
    </p:spTree>
    <p:extLst>
      <p:ext uri="{BB962C8B-B14F-4D97-AF65-F5344CB8AC3E}">
        <p14:creationId xmlns:p14="http://schemas.microsoft.com/office/powerpoint/2010/main" val="8226968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indent="-285750">
              <a:lnSpc>
                <a:spcPct val="200000"/>
              </a:lnSpc>
            </a:pPr>
            <a:r>
              <a:rPr lang="en-US" sz="2400" dirty="0">
                <a:latin typeface="Open Sans" panose="020B0604020202020204" charset="0"/>
                <a:ea typeface="Open Sans" panose="020B0604020202020204" charset="0"/>
                <a:cs typeface="Open Sans" panose="020B0604020202020204" charset="0"/>
              </a:rPr>
              <a:t>Azure is an cloud platform provided by Microsoft for creating infrastructure on Microsoft-based data centers.</a:t>
            </a:r>
          </a:p>
          <a:p>
            <a:pPr marL="285750" indent="-285750">
              <a:lnSpc>
                <a:spcPct val="200000"/>
              </a:lnSpc>
            </a:pPr>
            <a:r>
              <a:rPr lang="en-US" sz="2400" dirty="0">
                <a:latin typeface="Open Sans" panose="020B0604020202020204" charset="0"/>
                <a:ea typeface="Open Sans" panose="020B0604020202020204" charset="0"/>
                <a:cs typeface="Open Sans" panose="020B0604020202020204" charset="0"/>
              </a:rPr>
              <a:t>Azure was initially announced in 2008 but officially it was released in 2010 as Windows Azure.</a:t>
            </a:r>
          </a:p>
          <a:p>
            <a:pPr marL="285750" indent="-285750">
              <a:lnSpc>
                <a:spcPct val="200000"/>
              </a:lnSpc>
            </a:pPr>
            <a:r>
              <a:rPr lang="en-US" sz="2400" dirty="0">
                <a:latin typeface="Open Sans" panose="020B0604020202020204" charset="0"/>
                <a:ea typeface="Open Sans" panose="020B0604020202020204" charset="0"/>
                <a:cs typeface="Open Sans" panose="020B0604020202020204" charset="0"/>
              </a:rPr>
              <a:t>Initially azure was not that much popular as compared to well established clouds like AWS. But around 2014 it was rebranded as Microsoft Azure which helps azure to gain popularity.</a:t>
            </a:r>
          </a:p>
          <a:p>
            <a:pPr marL="285750" indent="-285750">
              <a:lnSpc>
                <a:spcPct val="200000"/>
              </a:lnSpc>
            </a:pPr>
            <a:r>
              <a:rPr lang="en-US" sz="2400" dirty="0">
                <a:latin typeface="Open Sans" panose="020B0604020202020204" charset="0"/>
                <a:ea typeface="Open Sans" panose="020B0604020202020204" charset="0"/>
                <a:cs typeface="Open Sans" panose="020B0604020202020204" charset="0"/>
              </a:rPr>
              <a:t>Azure provides lot of CI/CD services which is used to automate DevOps implementations in organization.</a:t>
            </a:r>
          </a:p>
        </p:txBody>
      </p:sp>
      <p:sp>
        <p:nvSpPr>
          <p:cNvPr id="519" name="Google Shape;5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27</a:t>
            </a:fld>
            <a:endParaRPr/>
          </a:p>
        </p:txBody>
      </p:sp>
    </p:spTree>
    <p:extLst>
      <p:ext uri="{BB962C8B-B14F-4D97-AF65-F5344CB8AC3E}">
        <p14:creationId xmlns:p14="http://schemas.microsoft.com/office/powerpoint/2010/main" val="32649669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indent="-285750">
              <a:lnSpc>
                <a:spcPct val="200000"/>
              </a:lnSpc>
            </a:pPr>
            <a:r>
              <a:rPr lang="en-US" sz="2400" dirty="0">
                <a:latin typeface="Open Sans" panose="020B0604020202020204" charset="0"/>
                <a:ea typeface="Open Sans" panose="020B0604020202020204" charset="0"/>
                <a:cs typeface="Open Sans" panose="020B0604020202020204" charset="0"/>
              </a:rPr>
              <a:t>Google Cloud is cloud offering provided by google. Although there are other cloud providers also but we have seen some increase in GCP implementations. Its providing almost all services equivalent to other clouds like AWS and Azure. GCP supports machine learning and other latest technologies services which helps developer to develop next gen applications.</a:t>
            </a:r>
          </a:p>
        </p:txBody>
      </p:sp>
      <p:sp>
        <p:nvSpPr>
          <p:cNvPr id="519" name="Google Shape;5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28</a:t>
            </a:fld>
            <a:endParaRPr/>
          </a:p>
        </p:txBody>
      </p:sp>
    </p:spTree>
    <p:extLst>
      <p:ext uri="{BB962C8B-B14F-4D97-AF65-F5344CB8AC3E}">
        <p14:creationId xmlns:p14="http://schemas.microsoft.com/office/powerpoint/2010/main" val="32665178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indent="-285750">
              <a:lnSpc>
                <a:spcPct val="200000"/>
              </a:lnSpc>
            </a:pPr>
            <a:r>
              <a:rPr lang="en-US" sz="2400" dirty="0">
                <a:latin typeface="Open Sans" panose="020B0604020202020204" charset="0"/>
                <a:ea typeface="Open Sans" panose="020B0604020202020204" charset="0"/>
                <a:cs typeface="Open Sans" panose="020B0604020202020204" charset="0"/>
              </a:rPr>
              <a:t>Open Stack is cloud platform used to implement IaaS cloud service in your organization. Using this we can get benefit of both public and private cloud. </a:t>
            </a:r>
          </a:p>
          <a:p>
            <a:pPr marL="285750" indent="-285750">
              <a:lnSpc>
                <a:spcPct val="200000"/>
              </a:lnSpc>
            </a:pPr>
            <a:r>
              <a:rPr lang="en-US" sz="2400" dirty="0">
                <a:latin typeface="Open Sans" panose="020B0604020202020204" charset="0"/>
                <a:ea typeface="Open Sans" panose="020B0604020202020204" charset="0"/>
                <a:cs typeface="Open Sans" panose="020B0604020202020204" charset="0"/>
              </a:rPr>
              <a:t>Open stack is an solution which helps us to design an cloud environment using virtualization and open stack scripts.</a:t>
            </a:r>
          </a:p>
          <a:p>
            <a:pPr marL="285750" indent="-285750">
              <a:lnSpc>
                <a:spcPct val="200000"/>
              </a:lnSpc>
            </a:pPr>
            <a:endParaRPr lang="en-US" sz="2400" dirty="0">
              <a:latin typeface="Open Sans" panose="020B0604020202020204" charset="0"/>
              <a:ea typeface="Open Sans" panose="020B0604020202020204" charset="0"/>
              <a:cs typeface="Open Sans" panose="020B0604020202020204" charset="0"/>
            </a:endParaRPr>
          </a:p>
          <a:p>
            <a:pPr marL="285750" indent="-285750">
              <a:lnSpc>
                <a:spcPct val="200000"/>
              </a:lnSpc>
            </a:pPr>
            <a:endParaRPr lang="en-US" sz="2400" dirty="0">
              <a:latin typeface="Open Sans" panose="020B0604020202020204" charset="0"/>
              <a:ea typeface="Open Sans" panose="020B0604020202020204" charset="0"/>
              <a:cs typeface="Open Sans" panose="020B0604020202020204" charset="0"/>
            </a:endParaRPr>
          </a:p>
        </p:txBody>
      </p:sp>
      <p:sp>
        <p:nvSpPr>
          <p:cNvPr id="519" name="Google Shape;5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29</a:t>
            </a:fld>
            <a:endParaRPr/>
          </a:p>
        </p:txBody>
      </p:sp>
    </p:spTree>
    <p:extLst>
      <p:ext uri="{BB962C8B-B14F-4D97-AF65-F5344CB8AC3E}">
        <p14:creationId xmlns:p14="http://schemas.microsoft.com/office/powerpoint/2010/main" val="97793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87142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85750" indent="-285750">
              <a:lnSpc>
                <a:spcPct val="200000"/>
              </a:lnSpc>
            </a:pPr>
            <a:r>
              <a:rPr lang="en-US" sz="2400" dirty="0">
                <a:latin typeface="Open Sans" panose="020B0604020202020204" charset="0"/>
                <a:ea typeface="Open Sans" panose="020B0604020202020204" charset="0"/>
                <a:cs typeface="Open Sans" panose="020B0604020202020204" charset="0"/>
              </a:rPr>
              <a:t>Digital ocean like other clouds provides cloud solutions to developers so that they can quickly deploy applications.</a:t>
            </a:r>
          </a:p>
          <a:p>
            <a:pPr marL="285750" indent="-285750">
              <a:lnSpc>
                <a:spcPct val="200000"/>
              </a:lnSpc>
            </a:pPr>
            <a:r>
              <a:rPr lang="en-US" sz="2400" dirty="0">
                <a:latin typeface="Open Sans" panose="020B0604020202020204" charset="0"/>
                <a:ea typeface="Open Sans" panose="020B0604020202020204" charset="0"/>
                <a:cs typeface="Open Sans" panose="020B0604020202020204" charset="0"/>
              </a:rPr>
              <a:t>Launched in 2011, digital ocean has currently 9 data centers across globe.</a:t>
            </a:r>
          </a:p>
          <a:p>
            <a:pPr marL="285750" indent="-285750">
              <a:lnSpc>
                <a:spcPct val="200000"/>
              </a:lnSpc>
            </a:pPr>
            <a:r>
              <a:rPr lang="en-US" sz="2400" dirty="0">
                <a:latin typeface="Open Sans" panose="020B0604020202020204" charset="0"/>
                <a:ea typeface="Open Sans" panose="020B0604020202020204" charset="0"/>
                <a:cs typeface="Open Sans" panose="020B0604020202020204" charset="0"/>
              </a:rPr>
              <a:t>Digital ocean cloud offerings is one of the cheapest offerings which we have as compared to other clouds.</a:t>
            </a:r>
          </a:p>
          <a:p>
            <a:pPr marL="285750" indent="-285750">
              <a:lnSpc>
                <a:spcPct val="200000"/>
              </a:lnSpc>
            </a:pPr>
            <a:r>
              <a:rPr lang="en-US" sz="2400" dirty="0">
                <a:latin typeface="Open Sans" panose="020B0604020202020204" charset="0"/>
                <a:ea typeface="Open Sans" panose="020B0604020202020204" charset="0"/>
                <a:cs typeface="Open Sans" panose="020B0604020202020204" charset="0"/>
              </a:rPr>
              <a:t>As compared to AWS, digital ocean does not provide resources like load balancers, databases and configuration management.</a:t>
            </a:r>
          </a:p>
          <a:p>
            <a:pPr marL="285750" indent="-285750">
              <a:lnSpc>
                <a:spcPct val="200000"/>
              </a:lnSpc>
            </a:pPr>
            <a:r>
              <a:rPr lang="en-US" sz="2400" dirty="0">
                <a:latin typeface="Open Sans" panose="020B0604020202020204" charset="0"/>
                <a:ea typeface="Open Sans" panose="020B0604020202020204" charset="0"/>
                <a:cs typeface="Open Sans" panose="020B0604020202020204" charset="0"/>
              </a:rPr>
              <a:t>Digital ocean can be managed using a web interface or using </a:t>
            </a:r>
            <a:r>
              <a:rPr lang="en-US" sz="2400" dirty="0" err="1">
                <a:latin typeface="Open Sans" panose="020B0604020202020204" charset="0"/>
                <a:ea typeface="Open Sans" panose="020B0604020202020204" charset="0"/>
                <a:cs typeface="Open Sans" panose="020B0604020202020204" charset="0"/>
              </a:rPr>
              <a:t>doctl</a:t>
            </a:r>
            <a:r>
              <a:rPr lang="en-US" sz="2400" dirty="0">
                <a:latin typeface="Open Sans" panose="020B0604020202020204" charset="0"/>
                <a:ea typeface="Open Sans" panose="020B0604020202020204" charset="0"/>
                <a:cs typeface="Open Sans" panose="020B0604020202020204" charset="0"/>
              </a:rPr>
              <a:t> command line.</a:t>
            </a:r>
          </a:p>
        </p:txBody>
      </p:sp>
      <p:sp>
        <p:nvSpPr>
          <p:cNvPr id="519" name="Google Shape;5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30</a:t>
            </a:fld>
            <a:endParaRPr/>
          </a:p>
        </p:txBody>
      </p:sp>
    </p:spTree>
    <p:extLst>
      <p:ext uri="{BB962C8B-B14F-4D97-AF65-F5344CB8AC3E}">
        <p14:creationId xmlns:p14="http://schemas.microsoft.com/office/powerpoint/2010/main" val="25405745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423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3038" lvl="0" indent="-173038" algn="just" rtl="0">
              <a:lnSpc>
                <a:spcPct val="100000"/>
              </a:lnSpc>
              <a:spcBef>
                <a:spcPts val="0"/>
              </a:spcBef>
              <a:spcAft>
                <a:spcPts val="0"/>
              </a:spcAft>
              <a:buClr>
                <a:schemeClr val="dk1"/>
              </a:buClr>
              <a:buSzPts val="1200"/>
              <a:buFont typeface="Calibri"/>
              <a:buNone/>
            </a:pPr>
            <a:r>
              <a:rPr lang="en-US" sz="2400" dirty="0"/>
              <a:t>Cloud services are provided by cloud providers which can be used on-demand by user. These are dynamic and scalable resources which we can easily manage using management Console.</a:t>
            </a:r>
          </a:p>
          <a:p>
            <a:pPr marL="173038" lvl="0" indent="-173038" algn="just" rtl="0">
              <a:lnSpc>
                <a:spcPct val="100000"/>
              </a:lnSpc>
              <a:spcBef>
                <a:spcPts val="0"/>
              </a:spcBef>
              <a:spcAft>
                <a:spcPts val="0"/>
              </a:spcAft>
              <a:buClr>
                <a:schemeClr val="dk1"/>
              </a:buClr>
              <a:buSzPts val="1200"/>
              <a:buFont typeface="Calibri"/>
              <a:buNone/>
            </a:pPr>
            <a:endParaRPr lang="en-US" sz="2400" dirty="0"/>
          </a:p>
          <a:p>
            <a:pPr marL="173038" lvl="0" indent="-173038" algn="just" rtl="0">
              <a:lnSpc>
                <a:spcPct val="100000"/>
              </a:lnSpc>
              <a:spcBef>
                <a:spcPts val="0"/>
              </a:spcBef>
              <a:spcAft>
                <a:spcPts val="0"/>
              </a:spcAft>
              <a:buClr>
                <a:schemeClr val="dk1"/>
              </a:buClr>
              <a:buSzPts val="1200"/>
              <a:buFont typeface="Calibri"/>
              <a:buNone/>
            </a:pPr>
            <a:r>
              <a:rPr lang="en-US" sz="2400"/>
              <a:t>Cloud </a:t>
            </a:r>
            <a:endParaRPr lang="en-US" sz="2400" dirty="0"/>
          </a:p>
        </p:txBody>
      </p:sp>
      <p:sp>
        <p:nvSpPr>
          <p:cNvPr id="519" name="Google Shape;5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5</a:t>
            </a:fld>
            <a:endParaRPr/>
          </a:p>
        </p:txBody>
      </p:sp>
    </p:spTree>
    <p:extLst>
      <p:ext uri="{BB962C8B-B14F-4D97-AF65-F5344CB8AC3E}">
        <p14:creationId xmlns:p14="http://schemas.microsoft.com/office/powerpoint/2010/main" val="145295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3038" lvl="0" indent="-173038" algn="just" rtl="0">
              <a:lnSpc>
                <a:spcPct val="100000"/>
              </a:lnSpc>
              <a:spcBef>
                <a:spcPts val="0"/>
              </a:spcBef>
              <a:spcAft>
                <a:spcPts val="0"/>
              </a:spcAft>
              <a:buClr>
                <a:schemeClr val="dk1"/>
              </a:buClr>
              <a:buSzPts val="1200"/>
              <a:buFont typeface="Calibri"/>
              <a:buNone/>
            </a:pPr>
            <a:r>
              <a:rPr lang="en-US" sz="2400" dirty="0"/>
              <a:t>We can scale up or down these cloud services depending on load on infrastructure. There are so many cloud providers which can provide these cloud services. </a:t>
            </a:r>
          </a:p>
          <a:p>
            <a:pPr marL="173038" lvl="0" indent="-173038" algn="just" rtl="0">
              <a:lnSpc>
                <a:spcPct val="100000"/>
              </a:lnSpc>
              <a:spcBef>
                <a:spcPts val="0"/>
              </a:spcBef>
              <a:spcAft>
                <a:spcPts val="0"/>
              </a:spcAft>
              <a:buClr>
                <a:schemeClr val="dk1"/>
              </a:buClr>
              <a:buSzPts val="1200"/>
              <a:buFont typeface="Calibri"/>
              <a:buNone/>
            </a:pPr>
            <a:endParaRPr lang="en-US" sz="2400" dirty="0"/>
          </a:p>
          <a:p>
            <a:pPr marL="173038" lvl="0" indent="-173038" algn="just" rtl="0">
              <a:lnSpc>
                <a:spcPct val="100000"/>
              </a:lnSpc>
              <a:spcBef>
                <a:spcPts val="0"/>
              </a:spcBef>
              <a:spcAft>
                <a:spcPts val="0"/>
              </a:spcAft>
              <a:buClr>
                <a:schemeClr val="dk1"/>
              </a:buClr>
              <a:buSzPts val="1200"/>
              <a:buFont typeface="Calibri"/>
              <a:buNone/>
            </a:pPr>
            <a:r>
              <a:rPr lang="en-US" sz="2400" dirty="0"/>
              <a:t>Cloud services helps IT team to easily manage infrastructure and software applications. It helps to reduce the overall infrastructure cost.</a:t>
            </a:r>
          </a:p>
        </p:txBody>
      </p:sp>
      <p:sp>
        <p:nvSpPr>
          <p:cNvPr id="519" name="Google Shape;5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6</a:t>
            </a:fld>
            <a:endParaRPr/>
          </a:p>
        </p:txBody>
      </p:sp>
    </p:spTree>
    <p:extLst>
      <p:ext uri="{BB962C8B-B14F-4D97-AF65-F5344CB8AC3E}">
        <p14:creationId xmlns:p14="http://schemas.microsoft.com/office/powerpoint/2010/main" val="770246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3038" lvl="0" indent="-173038" algn="just" rtl="0">
              <a:lnSpc>
                <a:spcPct val="100000"/>
              </a:lnSpc>
              <a:spcBef>
                <a:spcPts val="0"/>
              </a:spcBef>
              <a:spcAft>
                <a:spcPts val="0"/>
              </a:spcAft>
              <a:buClr>
                <a:schemeClr val="dk1"/>
              </a:buClr>
              <a:buSzPts val="1200"/>
              <a:buFont typeface="Calibri"/>
              <a:buNone/>
            </a:pPr>
            <a:r>
              <a:rPr lang="en-US" sz="2400" dirty="0"/>
              <a:t>Cloud environment provides lot of advantages when implemented in organization. Below are some of the advantages listed:</a:t>
            </a:r>
          </a:p>
          <a:p>
            <a:pPr marL="173038" lvl="0" indent="-173038" algn="just" rtl="0">
              <a:lnSpc>
                <a:spcPct val="100000"/>
              </a:lnSpc>
              <a:spcBef>
                <a:spcPts val="0"/>
              </a:spcBef>
              <a:spcAft>
                <a:spcPts val="0"/>
              </a:spcAft>
              <a:buClr>
                <a:schemeClr val="dk1"/>
              </a:buClr>
              <a:buSzPts val="1200"/>
              <a:buFont typeface="Calibri"/>
              <a:buNone/>
            </a:pPr>
            <a:endParaRPr lang="en-US" sz="2400" dirty="0"/>
          </a:p>
          <a:p>
            <a:pPr marL="173038" lvl="0" indent="-173038" algn="just" rtl="0">
              <a:lnSpc>
                <a:spcPct val="100000"/>
              </a:lnSpc>
              <a:spcBef>
                <a:spcPts val="0"/>
              </a:spcBef>
              <a:spcAft>
                <a:spcPts val="0"/>
              </a:spcAft>
              <a:buClr>
                <a:schemeClr val="dk1"/>
              </a:buClr>
              <a:buSzPts val="1200"/>
              <a:buFont typeface="Calibri"/>
              <a:buNone/>
            </a:pPr>
            <a:r>
              <a:rPr lang="en-US" sz="2400" dirty="0"/>
              <a:t>Cost Savings:	Cloud provides lot of benefits to IT in terms of cost savings in infrastructure. With cloud we can create cheap virtual machines which helps lot of infrastructure cost as compared to physical machines.</a:t>
            </a:r>
          </a:p>
          <a:p>
            <a:pPr marL="173038" lvl="0" indent="-173038" algn="just" rtl="0">
              <a:lnSpc>
                <a:spcPct val="100000"/>
              </a:lnSpc>
              <a:spcBef>
                <a:spcPts val="0"/>
              </a:spcBef>
              <a:spcAft>
                <a:spcPts val="0"/>
              </a:spcAft>
              <a:buClr>
                <a:schemeClr val="dk1"/>
              </a:buClr>
              <a:buSzPts val="1200"/>
              <a:buFont typeface="Calibri"/>
              <a:buNone/>
            </a:pPr>
            <a:endParaRPr lang="en-US" sz="2400" dirty="0"/>
          </a:p>
          <a:p>
            <a:pPr marL="173038" lvl="0" indent="-173038" algn="just" rtl="0">
              <a:lnSpc>
                <a:spcPct val="100000"/>
              </a:lnSpc>
              <a:spcBef>
                <a:spcPts val="0"/>
              </a:spcBef>
              <a:spcAft>
                <a:spcPts val="0"/>
              </a:spcAft>
              <a:buClr>
                <a:schemeClr val="dk1"/>
              </a:buClr>
              <a:buSzPts val="1200"/>
              <a:buFont typeface="Calibri"/>
              <a:buNone/>
            </a:pPr>
            <a:r>
              <a:rPr lang="en-US" sz="2400" dirty="0"/>
              <a:t>Reliability: Cloud environment is quiet reliable, it does not mean that cheap infrastructure comes with less reliability. Most of the infrastructure supports 99.99% uptime. Cloud provides make sure that we don’t see any downtime for our infrastructure.</a:t>
            </a:r>
          </a:p>
          <a:p>
            <a:pPr marL="173038" lvl="0" indent="-173038" algn="just" rtl="0">
              <a:lnSpc>
                <a:spcPct val="100000"/>
              </a:lnSpc>
              <a:spcBef>
                <a:spcPts val="0"/>
              </a:spcBef>
              <a:spcAft>
                <a:spcPts val="0"/>
              </a:spcAft>
              <a:buClr>
                <a:schemeClr val="dk1"/>
              </a:buClr>
              <a:buSzPts val="1200"/>
              <a:buFont typeface="Calibri"/>
              <a:buNone/>
            </a:pPr>
            <a:endParaRPr lang="en-US" sz="2400" dirty="0"/>
          </a:p>
        </p:txBody>
      </p:sp>
      <p:sp>
        <p:nvSpPr>
          <p:cNvPr id="519" name="Google Shape;5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7</a:t>
            </a:fld>
            <a:endParaRPr/>
          </a:p>
        </p:txBody>
      </p:sp>
    </p:spTree>
    <p:extLst>
      <p:ext uri="{BB962C8B-B14F-4D97-AF65-F5344CB8AC3E}">
        <p14:creationId xmlns:p14="http://schemas.microsoft.com/office/powerpoint/2010/main" val="3259572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3038" lvl="0" indent="-173038" algn="just" rtl="0">
              <a:lnSpc>
                <a:spcPct val="100000"/>
              </a:lnSpc>
              <a:spcBef>
                <a:spcPts val="0"/>
              </a:spcBef>
              <a:spcAft>
                <a:spcPts val="0"/>
              </a:spcAft>
              <a:buClr>
                <a:schemeClr val="dk1"/>
              </a:buClr>
              <a:buSzPts val="1200"/>
              <a:buFont typeface="Calibri"/>
              <a:buNone/>
            </a:pPr>
            <a:r>
              <a:rPr lang="en-US" sz="2400" dirty="0"/>
              <a:t>Manageability: Cloud platform provides easy interfaces using which we can easily manage virtual machines and other resources. IT team gets lot of help while maintaining huge number of infrastructure components.</a:t>
            </a:r>
          </a:p>
          <a:p>
            <a:pPr marL="173038" lvl="0" indent="-173038" algn="just" rtl="0">
              <a:lnSpc>
                <a:spcPct val="100000"/>
              </a:lnSpc>
              <a:spcBef>
                <a:spcPts val="0"/>
              </a:spcBef>
              <a:spcAft>
                <a:spcPts val="0"/>
              </a:spcAft>
              <a:buClr>
                <a:schemeClr val="dk1"/>
              </a:buClr>
              <a:buSzPts val="1200"/>
              <a:buFont typeface="Calibri"/>
              <a:buNone/>
            </a:pPr>
            <a:endParaRPr lang="en-US" sz="2400" dirty="0"/>
          </a:p>
          <a:p>
            <a:pPr marL="173038" lvl="0" indent="-173038" algn="just" rtl="0">
              <a:lnSpc>
                <a:spcPct val="100000"/>
              </a:lnSpc>
              <a:spcBef>
                <a:spcPts val="0"/>
              </a:spcBef>
              <a:spcAft>
                <a:spcPts val="0"/>
              </a:spcAft>
              <a:buClr>
                <a:schemeClr val="dk1"/>
              </a:buClr>
              <a:buSzPts val="1200"/>
              <a:buFont typeface="Calibri"/>
              <a:buNone/>
            </a:pPr>
            <a:r>
              <a:rPr lang="en-US" sz="2400" dirty="0"/>
              <a:t>Quality Control: These cloud infrastructure are making sure that the quality of services is better than physical infra. Some cloud providers are providing some services which is having more performance as compared to physical resources.</a:t>
            </a:r>
          </a:p>
          <a:p>
            <a:pPr marL="173038" lvl="0" indent="-173038" algn="just" rtl="0">
              <a:lnSpc>
                <a:spcPct val="100000"/>
              </a:lnSpc>
              <a:spcBef>
                <a:spcPts val="0"/>
              </a:spcBef>
              <a:spcAft>
                <a:spcPts val="0"/>
              </a:spcAft>
              <a:buClr>
                <a:schemeClr val="dk1"/>
              </a:buClr>
              <a:buSzPts val="1200"/>
              <a:buFont typeface="Calibri"/>
              <a:buNone/>
            </a:pPr>
            <a:endParaRPr lang="en-US" sz="2400" dirty="0"/>
          </a:p>
        </p:txBody>
      </p:sp>
      <p:sp>
        <p:nvSpPr>
          <p:cNvPr id="519" name="Google Shape;5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8</a:t>
            </a:fld>
            <a:endParaRPr/>
          </a:p>
        </p:txBody>
      </p:sp>
    </p:spTree>
    <p:extLst>
      <p:ext uri="{BB962C8B-B14F-4D97-AF65-F5344CB8AC3E}">
        <p14:creationId xmlns:p14="http://schemas.microsoft.com/office/powerpoint/2010/main" val="2510378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3038" lvl="0" indent="-173038" algn="just" rtl="0">
              <a:lnSpc>
                <a:spcPct val="100000"/>
              </a:lnSpc>
              <a:spcBef>
                <a:spcPts val="0"/>
              </a:spcBef>
              <a:spcAft>
                <a:spcPts val="0"/>
              </a:spcAft>
              <a:buClr>
                <a:schemeClr val="dk1"/>
              </a:buClr>
              <a:buSzPts val="1200"/>
              <a:buFont typeface="Calibri"/>
              <a:buNone/>
            </a:pPr>
            <a:r>
              <a:rPr lang="en-US" sz="2400" dirty="0"/>
              <a:t>Cloud computing is also having some disadvantages as mentioned below:</a:t>
            </a:r>
          </a:p>
          <a:p>
            <a:pPr marL="173038" lvl="0" indent="-173038" algn="just" rtl="0">
              <a:lnSpc>
                <a:spcPct val="100000"/>
              </a:lnSpc>
              <a:spcBef>
                <a:spcPts val="0"/>
              </a:spcBef>
              <a:spcAft>
                <a:spcPts val="0"/>
              </a:spcAft>
              <a:buClr>
                <a:schemeClr val="dk1"/>
              </a:buClr>
              <a:buSzPts val="1200"/>
              <a:buFont typeface="Calibri"/>
              <a:buNone/>
            </a:pPr>
            <a:endParaRPr lang="en-US" sz="2400" dirty="0"/>
          </a:p>
          <a:p>
            <a:pPr marL="173038" lvl="0" indent="-173038" algn="just" rtl="0">
              <a:lnSpc>
                <a:spcPct val="100000"/>
              </a:lnSpc>
              <a:spcBef>
                <a:spcPts val="0"/>
              </a:spcBef>
              <a:spcAft>
                <a:spcPts val="0"/>
              </a:spcAft>
              <a:buClr>
                <a:schemeClr val="dk1"/>
              </a:buClr>
              <a:buSzPts val="1200"/>
              <a:buFont typeface="Calibri"/>
              <a:buNone/>
            </a:pPr>
            <a:r>
              <a:rPr lang="en-US" sz="2400" dirty="0"/>
              <a:t>Downtime:	These cloud providers are supporting so many clients at same time that sometimes there might be some technical outages. This may impact your project as it may take more time to resolve these technical issues.</a:t>
            </a:r>
          </a:p>
          <a:p>
            <a:pPr marL="173038" lvl="0" indent="-173038" algn="just" rtl="0">
              <a:lnSpc>
                <a:spcPct val="100000"/>
              </a:lnSpc>
              <a:spcBef>
                <a:spcPts val="0"/>
              </a:spcBef>
              <a:spcAft>
                <a:spcPts val="0"/>
              </a:spcAft>
              <a:buClr>
                <a:schemeClr val="dk1"/>
              </a:buClr>
              <a:buSzPts val="1200"/>
              <a:buFont typeface="Calibri"/>
              <a:buNone/>
            </a:pPr>
            <a:endParaRPr lang="en-US" sz="2400" dirty="0"/>
          </a:p>
          <a:p>
            <a:pPr marL="173038" lvl="0" indent="-173038" algn="just" rtl="0">
              <a:lnSpc>
                <a:spcPct val="100000"/>
              </a:lnSpc>
              <a:spcBef>
                <a:spcPts val="0"/>
              </a:spcBef>
              <a:spcAft>
                <a:spcPts val="0"/>
              </a:spcAft>
              <a:buClr>
                <a:schemeClr val="dk1"/>
              </a:buClr>
              <a:buSzPts val="1200"/>
              <a:buFont typeface="Calibri"/>
              <a:buNone/>
            </a:pPr>
            <a:r>
              <a:rPr lang="en-US" sz="2400" dirty="0"/>
              <a:t>Security:	Although these cloud providers are following lot of security practices, but there are so many vulnerabilities which posses an threat to our servers. Since its an public cloud there is huge risk in terms of hacking and attacks. </a:t>
            </a:r>
          </a:p>
        </p:txBody>
      </p:sp>
      <p:sp>
        <p:nvSpPr>
          <p:cNvPr id="519" name="Google Shape;5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t>9</a:t>
            </a:fld>
            <a:endParaRPr/>
          </a:p>
        </p:txBody>
      </p:sp>
    </p:spTree>
    <p:extLst>
      <p:ext uri="{BB962C8B-B14F-4D97-AF65-F5344CB8AC3E}">
        <p14:creationId xmlns:p14="http://schemas.microsoft.com/office/powerpoint/2010/main" val="2022350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9"/>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9"/>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9"/>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5350669" y="1467644"/>
            <a:ext cx="4357687"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1331119" y="-427831"/>
            <a:ext cx="4357687" cy="5762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9"/>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40"/>
        <p:cNvGrpSpPr/>
        <p:nvPr/>
      </p:nvGrpSpPr>
      <p:grpSpPr>
        <a:xfrm>
          <a:off x="0" y="0"/>
          <a:ext cx="0" cy="0"/>
          <a:chOff x="0" y="0"/>
          <a:chExt cx="0" cy="0"/>
        </a:xfrm>
      </p:grpSpPr>
      <p:sp>
        <p:nvSpPr>
          <p:cNvPr id="41" name="Google Shape;41;p90"/>
          <p:cNvSpPr txBox="1">
            <a:spLocks noGrp="1"/>
          </p:cNvSpPr>
          <p:nvPr>
            <p:ph type="body" idx="1"/>
          </p:nvPr>
        </p:nvSpPr>
        <p:spPr>
          <a:xfrm>
            <a:off x="425626" y="246231"/>
            <a:ext cx="8311466" cy="528724"/>
          </a:xfrm>
          <a:prstGeom prst="rect">
            <a:avLst/>
          </a:prstGeom>
          <a:noFill/>
          <a:ln>
            <a:noFill/>
          </a:ln>
        </p:spPr>
        <p:txBody>
          <a:bodyPr spcFirstLastPara="1" wrap="square" lIns="91425" tIns="45700" rIns="91425" bIns="45700" anchor="ctr" anchorCtr="0">
            <a:normAutofit/>
          </a:bodyPr>
          <a:lstStyle>
            <a:lvl1pPr marL="342900" lvl="0" indent="-171450" algn="l">
              <a:lnSpc>
                <a:spcPct val="100000"/>
              </a:lnSpc>
              <a:spcBef>
                <a:spcPts val="0"/>
              </a:spcBef>
              <a:spcAft>
                <a:spcPts val="0"/>
              </a:spcAft>
              <a:buClr>
                <a:schemeClr val="dk1"/>
              </a:buClr>
              <a:buSzPts val="3100"/>
              <a:buNone/>
              <a:defRPr sz="2325" b="1">
                <a:solidFill>
                  <a:schemeClr val="dk1"/>
                </a:solidFill>
                <a:latin typeface="Arial"/>
                <a:ea typeface="Arial"/>
                <a:cs typeface="Arial"/>
                <a:sym typeface="Arial"/>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2" name="Google Shape;42;p90"/>
          <p:cNvSpPr/>
          <p:nvPr/>
        </p:nvSpPr>
        <p:spPr>
          <a:xfrm rot="1218894">
            <a:off x="8422512" y="4247043"/>
            <a:ext cx="857492" cy="969002"/>
          </a:xfrm>
          <a:custGeom>
            <a:avLst/>
            <a:gdLst/>
            <a:ahLst/>
            <a:cxnLst/>
            <a:rect l="l" t="t" r="r" b="b"/>
            <a:pathLst>
              <a:path w="2728" h="3097" extrusionOk="0">
                <a:moveTo>
                  <a:pt x="1857" y="10"/>
                </a:moveTo>
                <a:cubicBezTo>
                  <a:pt x="1777" y="15"/>
                  <a:pt x="1694" y="44"/>
                  <a:pt x="1644" y="107"/>
                </a:cubicBezTo>
                <a:cubicBezTo>
                  <a:pt x="1566" y="202"/>
                  <a:pt x="1584" y="340"/>
                  <a:pt x="1563" y="461"/>
                </a:cubicBezTo>
                <a:cubicBezTo>
                  <a:pt x="1544" y="571"/>
                  <a:pt x="1492" y="672"/>
                  <a:pt x="1440" y="770"/>
                </a:cubicBezTo>
                <a:cubicBezTo>
                  <a:pt x="1410" y="829"/>
                  <a:pt x="1378" y="889"/>
                  <a:pt x="1328" y="932"/>
                </a:cubicBezTo>
                <a:cubicBezTo>
                  <a:pt x="1289" y="965"/>
                  <a:pt x="1242" y="986"/>
                  <a:pt x="1194" y="1005"/>
                </a:cubicBezTo>
                <a:cubicBezTo>
                  <a:pt x="1085" y="1048"/>
                  <a:pt x="973" y="1084"/>
                  <a:pt x="859" y="1110"/>
                </a:cubicBezTo>
                <a:cubicBezTo>
                  <a:pt x="687" y="1150"/>
                  <a:pt x="503" y="1174"/>
                  <a:pt x="363" y="1282"/>
                </a:cubicBezTo>
                <a:cubicBezTo>
                  <a:pt x="289" y="1339"/>
                  <a:pt x="233" y="1417"/>
                  <a:pt x="187" y="1499"/>
                </a:cubicBezTo>
                <a:cubicBezTo>
                  <a:pt x="47" y="1748"/>
                  <a:pt x="0" y="2066"/>
                  <a:pt x="133" y="2320"/>
                </a:cubicBezTo>
                <a:cubicBezTo>
                  <a:pt x="218" y="2481"/>
                  <a:pt x="368" y="2602"/>
                  <a:pt x="537" y="2670"/>
                </a:cubicBezTo>
                <a:cubicBezTo>
                  <a:pt x="706" y="2738"/>
                  <a:pt x="892" y="2755"/>
                  <a:pt x="1073" y="2742"/>
                </a:cubicBezTo>
                <a:cubicBezTo>
                  <a:pt x="1167" y="2735"/>
                  <a:pt x="1261" y="2720"/>
                  <a:pt x="1354" y="2731"/>
                </a:cubicBezTo>
                <a:cubicBezTo>
                  <a:pt x="1445" y="2743"/>
                  <a:pt x="1531" y="2779"/>
                  <a:pt x="1615" y="2816"/>
                </a:cubicBezTo>
                <a:cubicBezTo>
                  <a:pt x="1756" y="2878"/>
                  <a:pt x="1897" y="2941"/>
                  <a:pt x="2036" y="3007"/>
                </a:cubicBezTo>
                <a:cubicBezTo>
                  <a:pt x="2092" y="3033"/>
                  <a:pt x="2148" y="3059"/>
                  <a:pt x="2208" y="3070"/>
                </a:cubicBezTo>
                <a:cubicBezTo>
                  <a:pt x="2348" y="3097"/>
                  <a:pt x="2497" y="3034"/>
                  <a:pt x="2591" y="2926"/>
                </a:cubicBezTo>
                <a:cubicBezTo>
                  <a:pt x="2685" y="2819"/>
                  <a:pt x="2728" y="2673"/>
                  <a:pt x="2727" y="2530"/>
                </a:cubicBezTo>
                <a:cubicBezTo>
                  <a:pt x="2726" y="2473"/>
                  <a:pt x="2719" y="2415"/>
                  <a:pt x="2695" y="2363"/>
                </a:cubicBezTo>
                <a:cubicBezTo>
                  <a:pt x="2645" y="2258"/>
                  <a:pt x="2535" y="2196"/>
                  <a:pt x="2425" y="2160"/>
                </a:cubicBezTo>
                <a:cubicBezTo>
                  <a:pt x="2315" y="2124"/>
                  <a:pt x="2198" y="2107"/>
                  <a:pt x="2093" y="2057"/>
                </a:cubicBezTo>
                <a:cubicBezTo>
                  <a:pt x="1954" y="1991"/>
                  <a:pt x="1845" y="1870"/>
                  <a:pt x="1773" y="1733"/>
                </a:cubicBezTo>
                <a:cubicBezTo>
                  <a:pt x="1702" y="1596"/>
                  <a:pt x="1664" y="1444"/>
                  <a:pt x="1641" y="1291"/>
                </a:cubicBezTo>
                <a:cubicBezTo>
                  <a:pt x="1624" y="1182"/>
                  <a:pt x="1614" y="1069"/>
                  <a:pt x="1643" y="963"/>
                </a:cubicBezTo>
                <a:cubicBezTo>
                  <a:pt x="1693" y="782"/>
                  <a:pt x="1843" y="650"/>
                  <a:pt x="1963" y="505"/>
                </a:cubicBezTo>
                <a:cubicBezTo>
                  <a:pt x="2083" y="360"/>
                  <a:pt x="2241" y="207"/>
                  <a:pt x="2124" y="60"/>
                </a:cubicBezTo>
                <a:cubicBezTo>
                  <a:pt x="2077" y="0"/>
                  <a:pt x="1937" y="6"/>
                  <a:pt x="1857" y="10"/>
                </a:cubicBezTo>
                <a:close/>
              </a:path>
            </a:pathLst>
          </a:custGeom>
          <a:gradFill>
            <a:gsLst>
              <a:gs pos="0">
                <a:schemeClr val="accent1"/>
              </a:gs>
              <a:gs pos="100000">
                <a:schemeClr val="accent2"/>
              </a:gs>
            </a:gsLst>
            <a:lin ang="4200000" scaled="0"/>
          </a:gradFill>
          <a:ln>
            <a:noFill/>
          </a:ln>
        </p:spPr>
        <p:txBody>
          <a:bodyPr spcFirstLastPara="1" wrap="square" lIns="68569" tIns="34275" rIns="68569" bIns="3427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350" b="0" i="0" u="none" strike="noStrike" cap="none">
              <a:solidFill>
                <a:schemeClr val="dk1"/>
              </a:solidFill>
              <a:latin typeface="Open Sans"/>
              <a:ea typeface="Open Sans"/>
              <a:cs typeface="Open Sans"/>
              <a:sym typeface="Open Sans"/>
            </a:endParaRPr>
          </a:p>
        </p:txBody>
      </p:sp>
      <p:sp>
        <p:nvSpPr>
          <p:cNvPr id="43" name="Google Shape;43;p90"/>
          <p:cNvSpPr txBox="1">
            <a:spLocks noGrp="1"/>
          </p:cNvSpPr>
          <p:nvPr>
            <p:ph type="body" idx="2"/>
          </p:nvPr>
        </p:nvSpPr>
        <p:spPr>
          <a:xfrm>
            <a:off x="439342" y="194467"/>
            <a:ext cx="8311466" cy="210156"/>
          </a:xfrm>
          <a:prstGeom prst="rect">
            <a:avLst/>
          </a:prstGeom>
          <a:noFill/>
          <a:ln>
            <a:noFill/>
          </a:ln>
        </p:spPr>
        <p:txBody>
          <a:bodyPr spcFirstLastPara="1" wrap="square" lIns="91425" tIns="45700" rIns="91425" bIns="45700" anchor="ctr" anchorCtr="0">
            <a:normAutofit/>
          </a:bodyPr>
          <a:lstStyle>
            <a:lvl1pPr marL="342900" lvl="0" indent="-171450" algn="l">
              <a:lnSpc>
                <a:spcPct val="100000"/>
              </a:lnSpc>
              <a:spcBef>
                <a:spcPts val="750"/>
              </a:spcBef>
              <a:spcAft>
                <a:spcPts val="0"/>
              </a:spcAft>
              <a:buClr>
                <a:srgbClr val="7F7F7F"/>
              </a:buClr>
              <a:buSzPts val="1500"/>
              <a:buNone/>
              <a:defRPr sz="1125" b="0">
                <a:solidFill>
                  <a:srgbClr val="7F7F7F"/>
                </a:solidFill>
                <a:latin typeface="Arial"/>
                <a:ea typeface="Arial"/>
                <a:cs typeface="Arial"/>
                <a:sym typeface="Arial"/>
              </a:defRPr>
            </a:lvl1pPr>
            <a:lvl2pPr marL="685800" lvl="1" indent="-257175" algn="l">
              <a:lnSpc>
                <a:spcPct val="90000"/>
              </a:lnSpc>
              <a:spcBef>
                <a:spcPts val="375"/>
              </a:spcBef>
              <a:spcAft>
                <a:spcPts val="0"/>
              </a:spcAft>
              <a:buClr>
                <a:schemeClr val="dk1"/>
              </a:buClr>
              <a:buSzPts val="1800"/>
              <a:buChar char="•"/>
              <a:defRPr/>
            </a:lvl2pPr>
            <a:lvl3pPr marL="1028700" lvl="2" indent="-257175" algn="l">
              <a:lnSpc>
                <a:spcPct val="90000"/>
              </a:lnSpc>
              <a:spcBef>
                <a:spcPts val="375"/>
              </a:spcBef>
              <a:spcAft>
                <a:spcPts val="0"/>
              </a:spcAft>
              <a:buClr>
                <a:schemeClr val="dk1"/>
              </a:buClr>
              <a:buSzPts val="1800"/>
              <a:buChar char="•"/>
              <a:defRPr/>
            </a:lvl3pPr>
            <a:lvl4pPr marL="1371600" lvl="3" indent="-257175" algn="l">
              <a:lnSpc>
                <a:spcPct val="90000"/>
              </a:lnSpc>
              <a:spcBef>
                <a:spcPts val="375"/>
              </a:spcBef>
              <a:spcAft>
                <a:spcPts val="0"/>
              </a:spcAft>
              <a:buClr>
                <a:schemeClr val="dk1"/>
              </a:buClr>
              <a:buSzPts val="1800"/>
              <a:buChar char="•"/>
              <a:defRPr/>
            </a:lvl4pPr>
            <a:lvl5pPr marL="1714500" lvl="4" indent="-257175" algn="l">
              <a:lnSpc>
                <a:spcPct val="90000"/>
              </a:lnSpc>
              <a:spcBef>
                <a:spcPts val="375"/>
              </a:spcBef>
              <a:spcAft>
                <a:spcPts val="0"/>
              </a:spcAft>
              <a:buClr>
                <a:schemeClr val="dk1"/>
              </a:buClr>
              <a:buSzPts val="1800"/>
              <a:buChar char="•"/>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4" name="Google Shape;44;p90"/>
          <p:cNvSpPr txBox="1">
            <a:spLocks noGrp="1"/>
          </p:cNvSpPr>
          <p:nvPr>
            <p:ph type="body" idx="3"/>
          </p:nvPr>
        </p:nvSpPr>
        <p:spPr>
          <a:xfrm>
            <a:off x="439342" y="912019"/>
            <a:ext cx="7659957" cy="3846910"/>
          </a:xfrm>
          <a:prstGeom prst="rect">
            <a:avLst/>
          </a:prstGeom>
          <a:noFill/>
          <a:ln>
            <a:noFill/>
          </a:ln>
        </p:spPr>
        <p:txBody>
          <a:bodyPr spcFirstLastPara="1" wrap="square" lIns="91425" tIns="45700" rIns="91425" bIns="45700" anchor="t" anchorCtr="0">
            <a:normAutofit/>
          </a:bodyPr>
          <a:lstStyle>
            <a:lvl1pPr marL="342900" lvl="0" indent="-304800" algn="l">
              <a:lnSpc>
                <a:spcPct val="90000"/>
              </a:lnSpc>
              <a:spcBef>
                <a:spcPts val="750"/>
              </a:spcBef>
              <a:spcAft>
                <a:spcPts val="0"/>
              </a:spcAft>
              <a:buClr>
                <a:schemeClr val="dk1"/>
              </a:buClr>
              <a:buSzPts val="2800"/>
              <a:buChar char="•"/>
              <a:defRPr>
                <a:latin typeface="Arial"/>
                <a:ea typeface="Arial"/>
                <a:cs typeface="Arial"/>
                <a:sym typeface="Arial"/>
              </a:defRPr>
            </a:lvl1pPr>
            <a:lvl2pPr marL="685800" lvl="1" indent="-285750" algn="l">
              <a:lnSpc>
                <a:spcPct val="90000"/>
              </a:lnSpc>
              <a:spcBef>
                <a:spcPts val="375"/>
              </a:spcBef>
              <a:spcAft>
                <a:spcPts val="0"/>
              </a:spcAft>
              <a:buClr>
                <a:schemeClr val="dk1"/>
              </a:buClr>
              <a:buSzPts val="2400"/>
              <a:buChar char="•"/>
              <a:defRPr>
                <a:latin typeface="Arial"/>
                <a:ea typeface="Arial"/>
                <a:cs typeface="Arial"/>
                <a:sym typeface="Arial"/>
              </a:defRPr>
            </a:lvl2pPr>
            <a:lvl3pPr marL="1028700" lvl="2" indent="-266700" algn="l">
              <a:lnSpc>
                <a:spcPct val="90000"/>
              </a:lnSpc>
              <a:spcBef>
                <a:spcPts val="375"/>
              </a:spcBef>
              <a:spcAft>
                <a:spcPts val="0"/>
              </a:spcAft>
              <a:buClr>
                <a:schemeClr val="dk1"/>
              </a:buClr>
              <a:buSzPts val="2000"/>
              <a:buChar char="•"/>
              <a:defRPr>
                <a:latin typeface="Arial"/>
                <a:ea typeface="Arial"/>
                <a:cs typeface="Arial"/>
                <a:sym typeface="Arial"/>
              </a:defRPr>
            </a:lvl3pPr>
            <a:lvl4pPr marL="1371600" lvl="3" indent="-257175" algn="l">
              <a:lnSpc>
                <a:spcPct val="90000"/>
              </a:lnSpc>
              <a:spcBef>
                <a:spcPts val="375"/>
              </a:spcBef>
              <a:spcAft>
                <a:spcPts val="0"/>
              </a:spcAft>
              <a:buClr>
                <a:schemeClr val="dk1"/>
              </a:buClr>
              <a:buSzPts val="1800"/>
              <a:buChar char="•"/>
              <a:defRPr>
                <a:latin typeface="Arial"/>
                <a:ea typeface="Arial"/>
                <a:cs typeface="Arial"/>
                <a:sym typeface="Arial"/>
              </a:defRPr>
            </a:lvl4pPr>
            <a:lvl5pPr marL="1714500" lvl="4" indent="-257175" algn="l">
              <a:lnSpc>
                <a:spcPct val="90000"/>
              </a:lnSpc>
              <a:spcBef>
                <a:spcPts val="375"/>
              </a:spcBef>
              <a:spcAft>
                <a:spcPts val="0"/>
              </a:spcAft>
              <a:buClr>
                <a:schemeClr val="dk1"/>
              </a:buClr>
              <a:buSzPts val="1800"/>
              <a:buChar char="•"/>
              <a:defRPr>
                <a:latin typeface="Arial"/>
                <a:ea typeface="Arial"/>
                <a:cs typeface="Arial"/>
                <a:sym typeface="Arial"/>
              </a:defRPr>
            </a:lvl5pPr>
            <a:lvl6pPr marL="2057400" lvl="5" indent="-257175" algn="l">
              <a:lnSpc>
                <a:spcPct val="90000"/>
              </a:lnSpc>
              <a:spcBef>
                <a:spcPts val="375"/>
              </a:spcBef>
              <a:spcAft>
                <a:spcPts val="0"/>
              </a:spcAft>
              <a:buClr>
                <a:schemeClr val="dk1"/>
              </a:buClr>
              <a:buSzPts val="1800"/>
              <a:buChar char="•"/>
              <a:defRPr/>
            </a:lvl6pPr>
            <a:lvl7pPr marL="2400300" lvl="6" indent="-257175" algn="l">
              <a:lnSpc>
                <a:spcPct val="90000"/>
              </a:lnSpc>
              <a:spcBef>
                <a:spcPts val="375"/>
              </a:spcBef>
              <a:spcAft>
                <a:spcPts val="0"/>
              </a:spcAft>
              <a:buClr>
                <a:schemeClr val="dk1"/>
              </a:buClr>
              <a:buSzPts val="1800"/>
              <a:buChar char="•"/>
              <a:defRPr/>
            </a:lvl7pPr>
            <a:lvl8pPr marL="2743200" lvl="7" indent="-257175" algn="l">
              <a:lnSpc>
                <a:spcPct val="90000"/>
              </a:lnSpc>
              <a:spcBef>
                <a:spcPts val="375"/>
              </a:spcBef>
              <a:spcAft>
                <a:spcPts val="0"/>
              </a:spcAft>
              <a:buClr>
                <a:schemeClr val="dk1"/>
              </a:buClr>
              <a:buSzPts val="1800"/>
              <a:buChar char="•"/>
              <a:defRPr/>
            </a:lvl8pPr>
            <a:lvl9pPr marL="3086100" lvl="8" indent="-257175" algn="l">
              <a:lnSpc>
                <a:spcPct val="90000"/>
              </a:lnSpc>
              <a:spcBef>
                <a:spcPts val="375"/>
              </a:spcBef>
              <a:spcAft>
                <a:spcPts val="0"/>
              </a:spcAft>
              <a:buClr>
                <a:schemeClr val="dk1"/>
              </a:buClr>
              <a:buSzPts val="1800"/>
              <a:buChar char="•"/>
              <a:defRPr/>
            </a:lvl9pPr>
          </a:lstStyle>
          <a:p>
            <a:endParaRPr/>
          </a:p>
        </p:txBody>
      </p:sp>
      <p:sp>
        <p:nvSpPr>
          <p:cNvPr id="45" name="Google Shape;45;p90"/>
          <p:cNvSpPr/>
          <p:nvPr/>
        </p:nvSpPr>
        <p:spPr>
          <a:xfrm>
            <a:off x="-18287" y="194467"/>
            <a:ext cx="411479" cy="429611"/>
          </a:xfrm>
          <a:prstGeom prst="rect">
            <a:avLst/>
          </a:prstGeom>
          <a:solidFill>
            <a:schemeClr val="accent1"/>
          </a:solidFill>
          <a:ln>
            <a:noFill/>
          </a:ln>
        </p:spPr>
        <p:txBody>
          <a:bodyPr spcFirstLastPara="1" wrap="square" lIns="68569" tIns="34275" rIns="68569"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350" b="0" i="0" u="none" strike="noStrike" cap="none">
              <a:solidFill>
                <a:schemeClr val="lt1"/>
              </a:solidFill>
              <a:latin typeface="Open Sans"/>
              <a:ea typeface="Open Sans"/>
              <a:cs typeface="Open Sans"/>
              <a:sym typeface="Open Sans"/>
            </a:endParaRPr>
          </a:p>
        </p:txBody>
      </p:sp>
      <p:pic>
        <p:nvPicPr>
          <p:cNvPr id="46" name="Google Shape;46;p90"/>
          <p:cNvPicPr preferRelativeResize="0"/>
          <p:nvPr/>
        </p:nvPicPr>
        <p:blipFill rotWithShape="1">
          <a:blip r:embed="rId2">
            <a:alphaModFix/>
          </a:blip>
          <a:srcRect l="12798" r="9729"/>
          <a:stretch/>
        </p:blipFill>
        <p:spPr>
          <a:xfrm>
            <a:off x="249174" y="4870447"/>
            <a:ext cx="724662" cy="157172"/>
          </a:xfrm>
          <a:prstGeom prst="rect">
            <a:avLst/>
          </a:prstGeom>
          <a:noFill/>
          <a:ln>
            <a:noFill/>
          </a:ln>
        </p:spPr>
      </p:pic>
      <p:sp>
        <p:nvSpPr>
          <p:cNvPr id="47" name="Google Shape;47;p90"/>
          <p:cNvSpPr txBox="1">
            <a:spLocks noGrp="1"/>
          </p:cNvSpPr>
          <p:nvPr>
            <p:ph type="sldNum" idx="12"/>
          </p:nvPr>
        </p:nvSpPr>
        <p:spPr>
          <a:xfrm>
            <a:off x="7006590" y="4780979"/>
            <a:ext cx="20574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900" b="0" i="0" u="none" strike="noStrike" cap="none">
                <a:solidFill>
                  <a:schemeClr val="dk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200"/>
              <a:buFont typeface="Arial"/>
              <a:buNone/>
              <a:defRPr sz="900" b="0" i="0" u="none" strike="noStrike" cap="none">
                <a:solidFill>
                  <a:schemeClr val="dk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200"/>
              <a:buFont typeface="Arial"/>
              <a:buNone/>
              <a:defRPr sz="900" b="0" i="0" u="none" strike="noStrike" cap="none">
                <a:solidFill>
                  <a:schemeClr val="dk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200"/>
              <a:buFont typeface="Arial"/>
              <a:buNone/>
              <a:defRPr sz="900" b="0" i="0" u="none" strike="noStrike" cap="none">
                <a:solidFill>
                  <a:schemeClr val="dk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200"/>
              <a:buFont typeface="Arial"/>
              <a:buNone/>
              <a:defRPr sz="900" b="0" i="0" u="none" strike="noStrike" cap="none">
                <a:solidFill>
                  <a:schemeClr val="dk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200"/>
              <a:buFont typeface="Arial"/>
              <a:buNone/>
              <a:defRPr sz="900" b="0" i="0" u="none" strike="noStrike" cap="none">
                <a:solidFill>
                  <a:schemeClr val="dk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200"/>
              <a:buFont typeface="Arial"/>
              <a:buNone/>
              <a:defRPr sz="900" b="0" i="0" u="none" strike="noStrike" cap="none">
                <a:solidFill>
                  <a:schemeClr val="dk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200"/>
              <a:buFont typeface="Arial"/>
              <a:buNone/>
              <a:defRPr sz="900" b="0" i="0" u="none" strike="noStrike" cap="none">
                <a:solidFill>
                  <a:schemeClr val="dk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200"/>
              <a:buFont typeface="Arial"/>
              <a:buNone/>
              <a:defRPr sz="900" b="0" i="0" u="none" strike="noStrike" cap="none">
                <a:solidFill>
                  <a:schemeClr val="dk1"/>
                </a:solidFill>
                <a:latin typeface="Open Sans"/>
                <a:ea typeface="Open Sans"/>
                <a:cs typeface="Open Sans"/>
                <a:sym typeface="Open Sans"/>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423758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p:tgtEl>
                                          <p:spTgt spid="4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1"/>
          <p:cNvSpPr txBox="1">
            <a:spLocks noGrp="1"/>
          </p:cNvSpPr>
          <p:nvPr>
            <p:ph type="title"/>
          </p:nvPr>
        </p:nvSpPr>
        <p:spPr>
          <a:xfrm>
            <a:off x="628650" y="274638"/>
            <a:ext cx="7886700" cy="9937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1"/>
          <p:cNvSpPr txBox="1">
            <a:spLocks noGrp="1"/>
          </p:cNvSpPr>
          <p:nvPr>
            <p:ph type="body" idx="1"/>
          </p:nvPr>
        </p:nvSpPr>
        <p:spPr>
          <a:xfrm>
            <a:off x="628650" y="1370013"/>
            <a:ext cx="7886700" cy="326231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1"/>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1"/>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1"/>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623888" y="1282700"/>
            <a:ext cx="7886700" cy="21399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2"/>
          <p:cNvSpPr txBox="1">
            <a:spLocks noGrp="1"/>
          </p:cNvSpPr>
          <p:nvPr>
            <p:ph type="body" idx="1"/>
          </p:nvPr>
        </p:nvSpPr>
        <p:spPr>
          <a:xfrm>
            <a:off x="623888" y="3441700"/>
            <a:ext cx="7886700" cy="11255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2"/>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2"/>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2"/>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3"/>
          <p:cNvSpPr txBox="1">
            <a:spLocks noGrp="1"/>
          </p:cNvSpPr>
          <p:nvPr>
            <p:ph type="title"/>
          </p:nvPr>
        </p:nvSpPr>
        <p:spPr>
          <a:xfrm>
            <a:off x="628650" y="274638"/>
            <a:ext cx="7886700" cy="9937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3"/>
          <p:cNvSpPr txBox="1">
            <a:spLocks noGrp="1"/>
          </p:cNvSpPr>
          <p:nvPr>
            <p:ph type="body" idx="1"/>
          </p:nvPr>
        </p:nvSpPr>
        <p:spPr>
          <a:xfrm>
            <a:off x="628650" y="1370013"/>
            <a:ext cx="3867150" cy="326231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3"/>
          <p:cNvSpPr txBox="1">
            <a:spLocks noGrp="1"/>
          </p:cNvSpPr>
          <p:nvPr>
            <p:ph type="body" idx="2"/>
          </p:nvPr>
        </p:nvSpPr>
        <p:spPr>
          <a:xfrm>
            <a:off x="4648200" y="1370013"/>
            <a:ext cx="3867150" cy="326231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630238" y="274638"/>
            <a:ext cx="7886700" cy="9937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4"/>
          <p:cNvSpPr txBox="1">
            <a:spLocks noGrp="1"/>
          </p:cNvSpPr>
          <p:nvPr>
            <p:ph type="body" idx="1"/>
          </p:nvPr>
        </p:nvSpPr>
        <p:spPr>
          <a:xfrm>
            <a:off x="630238" y="1260475"/>
            <a:ext cx="3868737" cy="61912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4"/>
          <p:cNvSpPr txBox="1">
            <a:spLocks noGrp="1"/>
          </p:cNvSpPr>
          <p:nvPr>
            <p:ph type="body" idx="2"/>
          </p:nvPr>
        </p:nvSpPr>
        <p:spPr>
          <a:xfrm>
            <a:off x="630238" y="1879600"/>
            <a:ext cx="3868737" cy="27622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4"/>
          <p:cNvSpPr txBox="1">
            <a:spLocks noGrp="1"/>
          </p:cNvSpPr>
          <p:nvPr>
            <p:ph type="body" idx="3"/>
          </p:nvPr>
        </p:nvSpPr>
        <p:spPr>
          <a:xfrm>
            <a:off x="4629150" y="1260475"/>
            <a:ext cx="3887788" cy="61912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4"/>
          <p:cNvSpPr txBox="1">
            <a:spLocks noGrp="1"/>
          </p:cNvSpPr>
          <p:nvPr>
            <p:ph type="body" idx="4"/>
          </p:nvPr>
        </p:nvSpPr>
        <p:spPr>
          <a:xfrm>
            <a:off x="4629150" y="1879600"/>
            <a:ext cx="3887788" cy="27622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4"/>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4"/>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4"/>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5"/>
          <p:cNvSpPr txBox="1">
            <a:spLocks noGrp="1"/>
          </p:cNvSpPr>
          <p:nvPr>
            <p:ph type="title"/>
          </p:nvPr>
        </p:nvSpPr>
        <p:spPr>
          <a:xfrm>
            <a:off x="628650" y="274638"/>
            <a:ext cx="7886700" cy="9937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5"/>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630238" y="342900"/>
            <a:ext cx="2949575"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3887788" y="741363"/>
            <a:ext cx="4629150" cy="36544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6"/>
          <p:cNvSpPr txBox="1">
            <a:spLocks noGrp="1"/>
          </p:cNvSpPr>
          <p:nvPr>
            <p:ph type="body" idx="2"/>
          </p:nvPr>
        </p:nvSpPr>
        <p:spPr>
          <a:xfrm>
            <a:off x="630238" y="1543050"/>
            <a:ext cx="2949575" cy="28590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6"/>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630238" y="342900"/>
            <a:ext cx="2949575"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7"/>
          <p:cNvSpPr>
            <a:spLocks noGrp="1"/>
          </p:cNvSpPr>
          <p:nvPr>
            <p:ph type="pic" idx="2"/>
          </p:nvPr>
        </p:nvSpPr>
        <p:spPr>
          <a:xfrm>
            <a:off x="3887788" y="741363"/>
            <a:ext cx="4629150" cy="36544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7"/>
          <p:cNvSpPr txBox="1">
            <a:spLocks noGrp="1"/>
          </p:cNvSpPr>
          <p:nvPr>
            <p:ph type="body" idx="1"/>
          </p:nvPr>
        </p:nvSpPr>
        <p:spPr>
          <a:xfrm>
            <a:off x="630238" y="1543050"/>
            <a:ext cx="2949575" cy="28590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7"/>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628650" y="274638"/>
            <a:ext cx="7886700" cy="9937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2940844" y="-942181"/>
            <a:ext cx="3262312"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628650" y="274638"/>
            <a:ext cx="7886700" cy="99377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8"/>
          <p:cNvSpPr txBox="1">
            <a:spLocks noGrp="1"/>
          </p:cNvSpPr>
          <p:nvPr>
            <p:ph type="body" idx="1"/>
          </p:nvPr>
        </p:nvSpPr>
        <p:spPr>
          <a:xfrm>
            <a:off x="628650" y="1370013"/>
            <a:ext cx="7886700" cy="326231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8"/>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8DA9DB"/>
            </a:gs>
            <a:gs pos="100000">
              <a:srgbClr val="2F5496"/>
            </a:gs>
          </a:gsLst>
          <a:lin ang="10800000" scaled="0"/>
        </a:gradFill>
        <a:effectLst/>
      </p:bgPr>
    </p:bg>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0" y="-24912"/>
            <a:ext cx="3105174" cy="5168412"/>
          </a:xfrm>
          <a:prstGeom prst="rect">
            <a:avLst/>
          </a:prstGeom>
          <a:noFill/>
          <a:ln>
            <a:noFill/>
          </a:ln>
        </p:spPr>
      </p:pic>
      <p:sp>
        <p:nvSpPr>
          <p:cNvPr id="89" name="Google Shape;89;p1"/>
          <p:cNvSpPr/>
          <p:nvPr/>
        </p:nvSpPr>
        <p:spPr>
          <a:xfrm>
            <a:off x="3276600" y="1276350"/>
            <a:ext cx="5867400"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en-US" sz="3600" b="1" i="0" u="none" strike="noStrike" cap="none" dirty="0">
                <a:solidFill>
                  <a:schemeClr val="lt1"/>
                </a:solidFill>
                <a:latin typeface="Arial"/>
                <a:ea typeface="Arial"/>
                <a:cs typeface="Arial"/>
                <a:sym typeface="Arial"/>
              </a:rPr>
              <a:t>Cloud Computing</a:t>
            </a:r>
            <a:endParaRPr sz="1000" b="0" i="0" u="none" strike="noStrike" cap="none" dirty="0">
              <a:solidFill>
                <a:schemeClr val="lt1"/>
              </a:solidFill>
              <a:latin typeface="Arial"/>
              <a:ea typeface="Arial"/>
              <a:cs typeface="Arial"/>
              <a:sym typeface="Arial"/>
            </a:endParaRPr>
          </a:p>
        </p:txBody>
      </p:sp>
      <p:cxnSp>
        <p:nvCxnSpPr>
          <p:cNvPr id="91" name="Google Shape;91;p1"/>
          <p:cNvCxnSpPr/>
          <p:nvPr/>
        </p:nvCxnSpPr>
        <p:spPr>
          <a:xfrm>
            <a:off x="3459010" y="2770334"/>
            <a:ext cx="2057400" cy="0"/>
          </a:xfrm>
          <a:prstGeom prst="straightConnector1">
            <a:avLst/>
          </a:prstGeom>
          <a:noFill/>
          <a:ln w="38100" cap="flat" cmpd="sng">
            <a:solidFill>
              <a:schemeClr val="lt1"/>
            </a:solidFill>
            <a:prstDash val="solid"/>
            <a:miter lim="800000"/>
            <a:headEnd type="none" w="sm" len="sm"/>
            <a:tailEnd type="none" w="sm" len="sm"/>
          </a:ln>
        </p:spPr>
      </p:cxnSp>
      <p:sp>
        <p:nvSpPr>
          <p:cNvPr id="92" name="Google Shape;92;p1"/>
          <p:cNvSpPr/>
          <p:nvPr/>
        </p:nvSpPr>
        <p:spPr>
          <a:xfrm>
            <a:off x="3427624" y="2340173"/>
            <a:ext cx="3582776" cy="307777"/>
          </a:xfrm>
          <a:prstGeom prst="rect">
            <a:avLst/>
          </a:prstGeom>
          <a:solidFill>
            <a:schemeClr val="dk1"/>
          </a:solidFill>
          <a:ln w="9525" cap="flat" cmpd="sng">
            <a:solidFill>
              <a:srgbClr val="F2F2F2"/>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Arial"/>
                <a:ea typeface="Arial"/>
                <a:cs typeface="Arial"/>
                <a:sym typeface="Arial"/>
              </a:rPr>
              <a:t>Certified DevOps Foundation Workshop</a:t>
            </a:r>
            <a:endParaRPr sz="1400" b="0" i="0" u="none" strike="noStrike" cap="none">
              <a:solidFill>
                <a:schemeClr val="lt1"/>
              </a:solidFill>
              <a:latin typeface="Calibri"/>
              <a:ea typeface="Calibri"/>
              <a:cs typeface="Calibri"/>
              <a:sym typeface="Calibri"/>
            </a:endParaRPr>
          </a:p>
        </p:txBody>
      </p:sp>
      <p:sp>
        <p:nvSpPr>
          <p:cNvPr id="93" name="Google Shape;93;p1"/>
          <p:cNvSpPr/>
          <p:nvPr/>
        </p:nvSpPr>
        <p:spPr>
          <a:xfrm>
            <a:off x="152400" y="133350"/>
            <a:ext cx="8839200" cy="4876800"/>
          </a:xfrm>
          <a:prstGeom prst="rect">
            <a:avLst/>
          </a:prstGeom>
          <a:noFill/>
          <a:ln w="19050" cap="flat" cmpd="sng">
            <a:solidFill>
              <a:srgbClr val="2F549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2" name="Title 1">
            <a:extLst>
              <a:ext uri="{FF2B5EF4-FFF2-40B4-BE49-F238E27FC236}">
                <a16:creationId xmlns:a16="http://schemas.microsoft.com/office/drawing/2014/main" id="{FC5D4E49-07AD-46A6-B1A3-E1CC9F40322A}"/>
              </a:ext>
            </a:extLst>
          </p:cNvPr>
          <p:cNvSpPr>
            <a:spLocks noGrp="1"/>
          </p:cNvSpPr>
          <p:nvPr>
            <p:ph type="title"/>
          </p:nvPr>
        </p:nvSpPr>
        <p:spPr/>
        <p:txBody>
          <a:bodyPr/>
          <a:lstStyle/>
          <a:p>
            <a:endParaRPr lang="en-IN"/>
          </a:p>
        </p:txBody>
      </p:sp>
      <p:sp>
        <p:nvSpPr>
          <p:cNvPr id="525" name="Google Shape;525;p9"/>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IN"/>
              <a:pPr/>
              <a:t>10</a:t>
            </a:fld>
            <a:endParaRPr/>
          </a:p>
        </p:txBody>
      </p:sp>
      <p:sp>
        <p:nvSpPr>
          <p:cNvPr id="521" name="Google Shape;521;p9"/>
          <p:cNvSpPr txBox="1">
            <a:spLocks noGrp="1"/>
          </p:cNvSpPr>
          <p:nvPr>
            <p:ph type="body" idx="4294967295"/>
          </p:nvPr>
        </p:nvSpPr>
        <p:spPr>
          <a:xfrm>
            <a:off x="831850" y="246063"/>
            <a:ext cx="8312150" cy="528637"/>
          </a:xfrm>
          <a:prstGeom prst="rect">
            <a:avLst/>
          </a:prstGeom>
          <a:noFill/>
          <a:ln>
            <a:noFill/>
          </a:ln>
        </p:spPr>
        <p:txBody>
          <a:bodyPr spcFirstLastPara="1" wrap="square" lIns="68569" tIns="34275" rIns="68569" bIns="34275" anchor="ctr" anchorCtr="0">
            <a:normAutofit/>
          </a:bodyPr>
          <a:lstStyle/>
          <a:p>
            <a:pPr marL="0" indent="0">
              <a:buSzPts val="2185"/>
            </a:pPr>
            <a:r>
              <a:rPr lang="en-IN" sz="2400" dirty="0"/>
              <a:t>Cloud Disadvantages</a:t>
            </a:r>
            <a:endParaRPr sz="2400" dirty="0"/>
          </a:p>
        </p:txBody>
      </p:sp>
      <p:sp>
        <p:nvSpPr>
          <p:cNvPr id="522" name="Google Shape;522;p9"/>
          <p:cNvSpPr txBox="1">
            <a:spLocks noGrp="1"/>
          </p:cNvSpPr>
          <p:nvPr>
            <p:ph type="body" idx="4294967295"/>
          </p:nvPr>
        </p:nvSpPr>
        <p:spPr>
          <a:xfrm>
            <a:off x="833438" y="193675"/>
            <a:ext cx="8310562" cy="211138"/>
          </a:xfrm>
          <a:prstGeom prst="rect">
            <a:avLst/>
          </a:prstGeom>
          <a:noFill/>
          <a:ln>
            <a:noFill/>
          </a:ln>
        </p:spPr>
        <p:txBody>
          <a:bodyPr spcFirstLastPara="1" wrap="square" lIns="68569" tIns="34275" rIns="68569" bIns="34275" anchor="ctr" anchorCtr="0">
            <a:normAutofit/>
          </a:bodyPr>
          <a:lstStyle/>
          <a:p>
            <a:pPr marL="0" indent="0">
              <a:lnSpc>
                <a:spcPct val="80000"/>
              </a:lnSpc>
              <a:spcBef>
                <a:spcPts val="0"/>
              </a:spcBef>
              <a:buSzPts val="1387"/>
            </a:pPr>
            <a:r>
              <a:rPr lang="en-US" sz="1040" dirty="0"/>
              <a:t>Introduction to Cloud Computing</a:t>
            </a:r>
          </a:p>
        </p:txBody>
      </p:sp>
      <p:sp>
        <p:nvSpPr>
          <p:cNvPr id="524" name="Google Shape;524;p9"/>
          <p:cNvSpPr txBox="1">
            <a:spLocks noGrp="1"/>
          </p:cNvSpPr>
          <p:nvPr>
            <p:ph type="body" idx="4294967295"/>
          </p:nvPr>
        </p:nvSpPr>
        <p:spPr>
          <a:xfrm>
            <a:off x="762000" y="912813"/>
            <a:ext cx="8382000" cy="3729037"/>
          </a:xfrm>
          <a:prstGeom prst="rect">
            <a:avLst/>
          </a:prstGeom>
          <a:noFill/>
          <a:ln>
            <a:noFill/>
          </a:ln>
        </p:spPr>
        <p:txBody>
          <a:bodyPr spcFirstLastPara="1" wrap="square" lIns="68569" tIns="34275" rIns="68569" bIns="34275" anchor="t" anchorCtr="0">
            <a:noAutofit/>
          </a:bodyPr>
          <a:lstStyle/>
          <a:p>
            <a:pPr marL="214313" indent="-214313">
              <a:lnSpc>
                <a:spcPct val="150000"/>
              </a:lnSpc>
            </a:pPr>
            <a:r>
              <a:rPr lang="en-US" sz="1500" dirty="0">
                <a:latin typeface="Open Sans" panose="020B0604020202020204" charset="0"/>
                <a:ea typeface="Open Sans" panose="020B0604020202020204" charset="0"/>
                <a:cs typeface="Open Sans" panose="020B0604020202020204" charset="0"/>
              </a:rPr>
              <a:t>Limited Control: Since the cloud infrastructure is entirely owned, managed and monitored by the service provider, it transfers minimal control over to the customer. The customer can only control and manage the applications, data and services operated on top of that, not the backend infrastructure itself.</a:t>
            </a:r>
          </a:p>
          <a:p>
            <a:pPr marL="214313" indent="-214313">
              <a:lnSpc>
                <a:spcPct val="150000"/>
              </a:lnSpc>
            </a:pPr>
            <a:endParaRPr lang="en-US" sz="150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500" dirty="0">
                <a:latin typeface="Open Sans" panose="020B0604020202020204" charset="0"/>
                <a:ea typeface="Open Sans" panose="020B0604020202020204" charset="0"/>
                <a:cs typeface="Open Sans" panose="020B0604020202020204" charset="0"/>
              </a:rPr>
              <a:t>Lower Bandwidth: Many cloud storage service providers limit bandwidth usage of their users. So, in case if your organization exceeds the given quota, additional charges will be applicable for extra bandwidth.</a:t>
            </a:r>
          </a:p>
        </p:txBody>
      </p:sp>
      <p:sp>
        <p:nvSpPr>
          <p:cNvPr id="523" name="Google Shape;523;p9"/>
          <p:cNvSpPr/>
          <p:nvPr/>
        </p:nvSpPr>
        <p:spPr>
          <a:xfrm rot="1218894">
            <a:off x="8422512" y="4247043"/>
            <a:ext cx="857492" cy="969002"/>
          </a:xfrm>
          <a:custGeom>
            <a:avLst/>
            <a:gdLst/>
            <a:ahLst/>
            <a:cxnLst/>
            <a:rect l="l" t="t" r="r" b="b"/>
            <a:pathLst>
              <a:path w="2728" h="3097" extrusionOk="0">
                <a:moveTo>
                  <a:pt x="1857" y="10"/>
                </a:moveTo>
                <a:cubicBezTo>
                  <a:pt x="1777" y="15"/>
                  <a:pt x="1694" y="44"/>
                  <a:pt x="1644" y="107"/>
                </a:cubicBezTo>
                <a:cubicBezTo>
                  <a:pt x="1566" y="202"/>
                  <a:pt x="1584" y="340"/>
                  <a:pt x="1563" y="461"/>
                </a:cubicBezTo>
                <a:cubicBezTo>
                  <a:pt x="1544" y="571"/>
                  <a:pt x="1492" y="672"/>
                  <a:pt x="1440" y="770"/>
                </a:cubicBezTo>
                <a:cubicBezTo>
                  <a:pt x="1410" y="829"/>
                  <a:pt x="1378" y="889"/>
                  <a:pt x="1328" y="932"/>
                </a:cubicBezTo>
                <a:cubicBezTo>
                  <a:pt x="1289" y="965"/>
                  <a:pt x="1242" y="986"/>
                  <a:pt x="1194" y="1005"/>
                </a:cubicBezTo>
                <a:cubicBezTo>
                  <a:pt x="1085" y="1048"/>
                  <a:pt x="973" y="1084"/>
                  <a:pt x="859" y="1110"/>
                </a:cubicBezTo>
                <a:cubicBezTo>
                  <a:pt x="687" y="1150"/>
                  <a:pt x="503" y="1174"/>
                  <a:pt x="363" y="1282"/>
                </a:cubicBezTo>
                <a:cubicBezTo>
                  <a:pt x="289" y="1339"/>
                  <a:pt x="233" y="1417"/>
                  <a:pt x="187" y="1499"/>
                </a:cubicBezTo>
                <a:cubicBezTo>
                  <a:pt x="47" y="1748"/>
                  <a:pt x="0" y="2066"/>
                  <a:pt x="133" y="2320"/>
                </a:cubicBezTo>
                <a:cubicBezTo>
                  <a:pt x="218" y="2481"/>
                  <a:pt x="368" y="2602"/>
                  <a:pt x="537" y="2670"/>
                </a:cubicBezTo>
                <a:cubicBezTo>
                  <a:pt x="706" y="2738"/>
                  <a:pt x="892" y="2755"/>
                  <a:pt x="1073" y="2742"/>
                </a:cubicBezTo>
                <a:cubicBezTo>
                  <a:pt x="1167" y="2735"/>
                  <a:pt x="1261" y="2720"/>
                  <a:pt x="1354" y="2731"/>
                </a:cubicBezTo>
                <a:cubicBezTo>
                  <a:pt x="1445" y="2743"/>
                  <a:pt x="1531" y="2779"/>
                  <a:pt x="1615" y="2816"/>
                </a:cubicBezTo>
                <a:cubicBezTo>
                  <a:pt x="1756" y="2878"/>
                  <a:pt x="1897" y="2941"/>
                  <a:pt x="2036" y="3007"/>
                </a:cubicBezTo>
                <a:cubicBezTo>
                  <a:pt x="2092" y="3033"/>
                  <a:pt x="2148" y="3059"/>
                  <a:pt x="2208" y="3070"/>
                </a:cubicBezTo>
                <a:cubicBezTo>
                  <a:pt x="2348" y="3097"/>
                  <a:pt x="2497" y="3034"/>
                  <a:pt x="2591" y="2926"/>
                </a:cubicBezTo>
                <a:cubicBezTo>
                  <a:pt x="2685" y="2819"/>
                  <a:pt x="2728" y="2673"/>
                  <a:pt x="2727" y="2530"/>
                </a:cubicBezTo>
                <a:cubicBezTo>
                  <a:pt x="2726" y="2473"/>
                  <a:pt x="2719" y="2415"/>
                  <a:pt x="2695" y="2363"/>
                </a:cubicBezTo>
                <a:cubicBezTo>
                  <a:pt x="2645" y="2258"/>
                  <a:pt x="2535" y="2196"/>
                  <a:pt x="2425" y="2160"/>
                </a:cubicBezTo>
                <a:cubicBezTo>
                  <a:pt x="2315" y="2124"/>
                  <a:pt x="2198" y="2107"/>
                  <a:pt x="2093" y="2057"/>
                </a:cubicBezTo>
                <a:cubicBezTo>
                  <a:pt x="1954" y="1991"/>
                  <a:pt x="1845" y="1870"/>
                  <a:pt x="1773" y="1733"/>
                </a:cubicBezTo>
                <a:cubicBezTo>
                  <a:pt x="1702" y="1596"/>
                  <a:pt x="1664" y="1444"/>
                  <a:pt x="1641" y="1291"/>
                </a:cubicBezTo>
                <a:cubicBezTo>
                  <a:pt x="1624" y="1182"/>
                  <a:pt x="1614" y="1069"/>
                  <a:pt x="1643" y="963"/>
                </a:cubicBezTo>
                <a:cubicBezTo>
                  <a:pt x="1693" y="782"/>
                  <a:pt x="1843" y="650"/>
                  <a:pt x="1963" y="505"/>
                </a:cubicBezTo>
                <a:cubicBezTo>
                  <a:pt x="2083" y="360"/>
                  <a:pt x="2241" y="207"/>
                  <a:pt x="2124" y="60"/>
                </a:cubicBezTo>
                <a:cubicBezTo>
                  <a:pt x="2077" y="0"/>
                  <a:pt x="1937" y="6"/>
                  <a:pt x="1857" y="10"/>
                </a:cubicBezTo>
                <a:close/>
              </a:path>
            </a:pathLst>
          </a:custGeom>
          <a:gradFill>
            <a:gsLst>
              <a:gs pos="0">
                <a:schemeClr val="accent1"/>
              </a:gs>
              <a:gs pos="100000">
                <a:schemeClr val="accent2"/>
              </a:gs>
            </a:gsLst>
            <a:lin ang="4200000" scaled="0"/>
          </a:gradFill>
          <a:ln>
            <a:noFill/>
          </a:ln>
        </p:spPr>
        <p:txBody>
          <a:bodyPr spcFirstLastPara="1" wrap="square" lIns="68569" tIns="34275" rIns="68569" bIns="34275" anchor="t" anchorCtr="0">
            <a:noAutofit/>
          </a:bodyPr>
          <a:lstStyle/>
          <a:p>
            <a:pPr>
              <a:buSzPts val="1800"/>
            </a:pPr>
            <a:endParaRPr sz="135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53788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2" name="Title 1">
            <a:extLst>
              <a:ext uri="{FF2B5EF4-FFF2-40B4-BE49-F238E27FC236}">
                <a16:creationId xmlns:a16="http://schemas.microsoft.com/office/drawing/2014/main" id="{AB589D60-5110-4649-AD8C-EEBA861D089F}"/>
              </a:ext>
            </a:extLst>
          </p:cNvPr>
          <p:cNvSpPr>
            <a:spLocks noGrp="1"/>
          </p:cNvSpPr>
          <p:nvPr>
            <p:ph type="title"/>
          </p:nvPr>
        </p:nvSpPr>
        <p:spPr/>
        <p:txBody>
          <a:bodyPr/>
          <a:lstStyle/>
          <a:p>
            <a:endParaRPr lang="en-IN"/>
          </a:p>
        </p:txBody>
      </p:sp>
      <p:sp>
        <p:nvSpPr>
          <p:cNvPr id="525" name="Google Shape;525;p9"/>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IN"/>
              <a:pPr/>
              <a:t>11</a:t>
            </a:fld>
            <a:endParaRPr/>
          </a:p>
        </p:txBody>
      </p:sp>
      <p:sp>
        <p:nvSpPr>
          <p:cNvPr id="521" name="Google Shape;521;p9"/>
          <p:cNvSpPr txBox="1">
            <a:spLocks noGrp="1"/>
          </p:cNvSpPr>
          <p:nvPr>
            <p:ph type="body" idx="4294967295"/>
          </p:nvPr>
        </p:nvSpPr>
        <p:spPr>
          <a:xfrm>
            <a:off x="831850" y="246063"/>
            <a:ext cx="8312150" cy="528637"/>
          </a:xfrm>
          <a:prstGeom prst="rect">
            <a:avLst/>
          </a:prstGeom>
          <a:noFill/>
          <a:ln>
            <a:noFill/>
          </a:ln>
        </p:spPr>
        <p:txBody>
          <a:bodyPr spcFirstLastPara="1" wrap="square" lIns="68569" tIns="34275" rIns="68569" bIns="34275" anchor="ctr" anchorCtr="0">
            <a:normAutofit/>
          </a:bodyPr>
          <a:lstStyle/>
          <a:p>
            <a:pPr marL="0" indent="0">
              <a:buSzPts val="2185"/>
            </a:pPr>
            <a:r>
              <a:rPr lang="en-IN" sz="2400" dirty="0"/>
              <a:t>Cloud Service Models</a:t>
            </a:r>
            <a:endParaRPr sz="2400" dirty="0"/>
          </a:p>
        </p:txBody>
      </p:sp>
      <p:sp>
        <p:nvSpPr>
          <p:cNvPr id="522" name="Google Shape;522;p9"/>
          <p:cNvSpPr txBox="1">
            <a:spLocks noGrp="1"/>
          </p:cNvSpPr>
          <p:nvPr>
            <p:ph type="body" idx="4294967295"/>
          </p:nvPr>
        </p:nvSpPr>
        <p:spPr>
          <a:xfrm>
            <a:off x="833438" y="193675"/>
            <a:ext cx="8310562" cy="211138"/>
          </a:xfrm>
          <a:prstGeom prst="rect">
            <a:avLst/>
          </a:prstGeom>
          <a:noFill/>
          <a:ln>
            <a:noFill/>
          </a:ln>
        </p:spPr>
        <p:txBody>
          <a:bodyPr spcFirstLastPara="1" wrap="square" lIns="68569" tIns="34275" rIns="68569" bIns="34275" anchor="ctr" anchorCtr="0">
            <a:normAutofit/>
          </a:bodyPr>
          <a:lstStyle/>
          <a:p>
            <a:pPr marL="0" indent="0">
              <a:lnSpc>
                <a:spcPct val="80000"/>
              </a:lnSpc>
              <a:spcBef>
                <a:spcPts val="0"/>
              </a:spcBef>
              <a:buSzPts val="1387"/>
            </a:pPr>
            <a:r>
              <a:rPr lang="en-US" sz="1040" dirty="0"/>
              <a:t>Introduction to Cloud Computing</a:t>
            </a:r>
          </a:p>
        </p:txBody>
      </p:sp>
      <p:sp>
        <p:nvSpPr>
          <p:cNvPr id="524" name="Google Shape;524;p9"/>
          <p:cNvSpPr txBox="1">
            <a:spLocks noGrp="1"/>
          </p:cNvSpPr>
          <p:nvPr>
            <p:ph type="body" idx="4294967295"/>
          </p:nvPr>
        </p:nvSpPr>
        <p:spPr>
          <a:xfrm>
            <a:off x="762000" y="827088"/>
            <a:ext cx="8382000" cy="3730625"/>
          </a:xfrm>
          <a:prstGeom prst="rect">
            <a:avLst/>
          </a:prstGeom>
          <a:noFill/>
          <a:ln>
            <a:noFill/>
          </a:ln>
        </p:spPr>
        <p:txBody>
          <a:bodyPr spcFirstLastPara="1" wrap="square" lIns="68569" tIns="34275" rIns="68569" bIns="34275" anchor="t" anchorCtr="0">
            <a:noAutofit/>
          </a:bodyPr>
          <a:lstStyle/>
          <a:p>
            <a:pPr marL="0" indent="0">
              <a:lnSpc>
                <a:spcPct val="150000"/>
              </a:lnSpc>
              <a:buNone/>
            </a:pPr>
            <a:r>
              <a:rPr lang="en-US" sz="1500" dirty="0">
                <a:latin typeface="Open Sans" panose="020B0604020202020204" charset="0"/>
                <a:ea typeface="Open Sans" panose="020B0604020202020204" charset="0"/>
                <a:cs typeface="Open Sans" panose="020B0604020202020204" charset="0"/>
              </a:rPr>
              <a:t>Cloud Computing provides various service models using which we can implement cloud computing in our organization.</a:t>
            </a:r>
          </a:p>
        </p:txBody>
      </p:sp>
      <p:sp>
        <p:nvSpPr>
          <p:cNvPr id="523" name="Google Shape;523;p9"/>
          <p:cNvSpPr/>
          <p:nvPr/>
        </p:nvSpPr>
        <p:spPr>
          <a:xfrm rot="1218894">
            <a:off x="8422512" y="4247043"/>
            <a:ext cx="857492" cy="969002"/>
          </a:xfrm>
          <a:custGeom>
            <a:avLst/>
            <a:gdLst/>
            <a:ahLst/>
            <a:cxnLst/>
            <a:rect l="l" t="t" r="r" b="b"/>
            <a:pathLst>
              <a:path w="2728" h="3097" extrusionOk="0">
                <a:moveTo>
                  <a:pt x="1857" y="10"/>
                </a:moveTo>
                <a:cubicBezTo>
                  <a:pt x="1777" y="15"/>
                  <a:pt x="1694" y="44"/>
                  <a:pt x="1644" y="107"/>
                </a:cubicBezTo>
                <a:cubicBezTo>
                  <a:pt x="1566" y="202"/>
                  <a:pt x="1584" y="340"/>
                  <a:pt x="1563" y="461"/>
                </a:cubicBezTo>
                <a:cubicBezTo>
                  <a:pt x="1544" y="571"/>
                  <a:pt x="1492" y="672"/>
                  <a:pt x="1440" y="770"/>
                </a:cubicBezTo>
                <a:cubicBezTo>
                  <a:pt x="1410" y="829"/>
                  <a:pt x="1378" y="889"/>
                  <a:pt x="1328" y="932"/>
                </a:cubicBezTo>
                <a:cubicBezTo>
                  <a:pt x="1289" y="965"/>
                  <a:pt x="1242" y="986"/>
                  <a:pt x="1194" y="1005"/>
                </a:cubicBezTo>
                <a:cubicBezTo>
                  <a:pt x="1085" y="1048"/>
                  <a:pt x="973" y="1084"/>
                  <a:pt x="859" y="1110"/>
                </a:cubicBezTo>
                <a:cubicBezTo>
                  <a:pt x="687" y="1150"/>
                  <a:pt x="503" y="1174"/>
                  <a:pt x="363" y="1282"/>
                </a:cubicBezTo>
                <a:cubicBezTo>
                  <a:pt x="289" y="1339"/>
                  <a:pt x="233" y="1417"/>
                  <a:pt x="187" y="1499"/>
                </a:cubicBezTo>
                <a:cubicBezTo>
                  <a:pt x="47" y="1748"/>
                  <a:pt x="0" y="2066"/>
                  <a:pt x="133" y="2320"/>
                </a:cubicBezTo>
                <a:cubicBezTo>
                  <a:pt x="218" y="2481"/>
                  <a:pt x="368" y="2602"/>
                  <a:pt x="537" y="2670"/>
                </a:cubicBezTo>
                <a:cubicBezTo>
                  <a:pt x="706" y="2738"/>
                  <a:pt x="892" y="2755"/>
                  <a:pt x="1073" y="2742"/>
                </a:cubicBezTo>
                <a:cubicBezTo>
                  <a:pt x="1167" y="2735"/>
                  <a:pt x="1261" y="2720"/>
                  <a:pt x="1354" y="2731"/>
                </a:cubicBezTo>
                <a:cubicBezTo>
                  <a:pt x="1445" y="2743"/>
                  <a:pt x="1531" y="2779"/>
                  <a:pt x="1615" y="2816"/>
                </a:cubicBezTo>
                <a:cubicBezTo>
                  <a:pt x="1756" y="2878"/>
                  <a:pt x="1897" y="2941"/>
                  <a:pt x="2036" y="3007"/>
                </a:cubicBezTo>
                <a:cubicBezTo>
                  <a:pt x="2092" y="3033"/>
                  <a:pt x="2148" y="3059"/>
                  <a:pt x="2208" y="3070"/>
                </a:cubicBezTo>
                <a:cubicBezTo>
                  <a:pt x="2348" y="3097"/>
                  <a:pt x="2497" y="3034"/>
                  <a:pt x="2591" y="2926"/>
                </a:cubicBezTo>
                <a:cubicBezTo>
                  <a:pt x="2685" y="2819"/>
                  <a:pt x="2728" y="2673"/>
                  <a:pt x="2727" y="2530"/>
                </a:cubicBezTo>
                <a:cubicBezTo>
                  <a:pt x="2726" y="2473"/>
                  <a:pt x="2719" y="2415"/>
                  <a:pt x="2695" y="2363"/>
                </a:cubicBezTo>
                <a:cubicBezTo>
                  <a:pt x="2645" y="2258"/>
                  <a:pt x="2535" y="2196"/>
                  <a:pt x="2425" y="2160"/>
                </a:cubicBezTo>
                <a:cubicBezTo>
                  <a:pt x="2315" y="2124"/>
                  <a:pt x="2198" y="2107"/>
                  <a:pt x="2093" y="2057"/>
                </a:cubicBezTo>
                <a:cubicBezTo>
                  <a:pt x="1954" y="1991"/>
                  <a:pt x="1845" y="1870"/>
                  <a:pt x="1773" y="1733"/>
                </a:cubicBezTo>
                <a:cubicBezTo>
                  <a:pt x="1702" y="1596"/>
                  <a:pt x="1664" y="1444"/>
                  <a:pt x="1641" y="1291"/>
                </a:cubicBezTo>
                <a:cubicBezTo>
                  <a:pt x="1624" y="1182"/>
                  <a:pt x="1614" y="1069"/>
                  <a:pt x="1643" y="963"/>
                </a:cubicBezTo>
                <a:cubicBezTo>
                  <a:pt x="1693" y="782"/>
                  <a:pt x="1843" y="650"/>
                  <a:pt x="1963" y="505"/>
                </a:cubicBezTo>
                <a:cubicBezTo>
                  <a:pt x="2083" y="360"/>
                  <a:pt x="2241" y="207"/>
                  <a:pt x="2124" y="60"/>
                </a:cubicBezTo>
                <a:cubicBezTo>
                  <a:pt x="2077" y="0"/>
                  <a:pt x="1937" y="6"/>
                  <a:pt x="1857" y="10"/>
                </a:cubicBezTo>
                <a:close/>
              </a:path>
            </a:pathLst>
          </a:custGeom>
          <a:gradFill>
            <a:gsLst>
              <a:gs pos="0">
                <a:schemeClr val="accent1"/>
              </a:gs>
              <a:gs pos="100000">
                <a:schemeClr val="accent2"/>
              </a:gs>
            </a:gsLst>
            <a:lin ang="4200000" scaled="0"/>
          </a:gradFill>
          <a:ln>
            <a:noFill/>
          </a:ln>
        </p:spPr>
        <p:txBody>
          <a:bodyPr spcFirstLastPara="1" wrap="square" lIns="68569" tIns="34275" rIns="68569" bIns="34275" anchor="t" anchorCtr="0">
            <a:noAutofit/>
          </a:bodyPr>
          <a:lstStyle/>
          <a:p>
            <a:pPr>
              <a:buSzPts val="1800"/>
            </a:pPr>
            <a:endParaRPr sz="1350">
              <a:solidFill>
                <a:schemeClr val="dk1"/>
              </a:solidFill>
              <a:latin typeface="Open Sans"/>
              <a:ea typeface="Open Sans"/>
              <a:cs typeface="Open Sans"/>
              <a:sym typeface="Open Sans"/>
            </a:endParaRPr>
          </a:p>
        </p:txBody>
      </p:sp>
      <p:pic>
        <p:nvPicPr>
          <p:cNvPr id="2050" name="Picture 2" descr="Image result for cloud service models">
            <a:extLst>
              <a:ext uri="{FF2B5EF4-FFF2-40B4-BE49-F238E27FC236}">
                <a16:creationId xmlns:a16="http://schemas.microsoft.com/office/drawing/2014/main" id="{2A1D6D98-775F-4ED5-82C0-30111109BF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152" y="1261447"/>
            <a:ext cx="6193820" cy="3762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23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3" name="Title 2">
            <a:extLst>
              <a:ext uri="{FF2B5EF4-FFF2-40B4-BE49-F238E27FC236}">
                <a16:creationId xmlns:a16="http://schemas.microsoft.com/office/drawing/2014/main" id="{E85914D1-2966-4C52-9EB7-C2321660FB5C}"/>
              </a:ext>
            </a:extLst>
          </p:cNvPr>
          <p:cNvSpPr>
            <a:spLocks noGrp="1"/>
          </p:cNvSpPr>
          <p:nvPr>
            <p:ph type="title"/>
          </p:nvPr>
        </p:nvSpPr>
        <p:spPr/>
        <p:txBody>
          <a:bodyPr/>
          <a:lstStyle/>
          <a:p>
            <a:endParaRPr lang="en-IN"/>
          </a:p>
        </p:txBody>
      </p:sp>
      <p:sp>
        <p:nvSpPr>
          <p:cNvPr id="525" name="Google Shape;525;p9"/>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IN"/>
              <a:pPr/>
              <a:t>12</a:t>
            </a:fld>
            <a:endParaRPr/>
          </a:p>
        </p:txBody>
      </p:sp>
      <p:sp>
        <p:nvSpPr>
          <p:cNvPr id="521" name="Google Shape;521;p9"/>
          <p:cNvSpPr txBox="1">
            <a:spLocks noGrp="1"/>
          </p:cNvSpPr>
          <p:nvPr>
            <p:ph type="body" idx="4294967295"/>
          </p:nvPr>
        </p:nvSpPr>
        <p:spPr>
          <a:xfrm>
            <a:off x="831850" y="246063"/>
            <a:ext cx="8312150" cy="528637"/>
          </a:xfrm>
          <a:prstGeom prst="rect">
            <a:avLst/>
          </a:prstGeom>
          <a:noFill/>
          <a:ln>
            <a:noFill/>
          </a:ln>
        </p:spPr>
        <p:txBody>
          <a:bodyPr spcFirstLastPara="1" wrap="square" lIns="68569" tIns="34275" rIns="68569" bIns="34275" anchor="ctr" anchorCtr="0">
            <a:normAutofit/>
          </a:bodyPr>
          <a:lstStyle/>
          <a:p>
            <a:pPr marL="0" indent="0">
              <a:buSzPts val="2185"/>
            </a:pPr>
            <a:r>
              <a:rPr lang="en-IN" sz="2400" dirty="0"/>
              <a:t>IaaS</a:t>
            </a:r>
            <a:endParaRPr sz="2400" dirty="0"/>
          </a:p>
        </p:txBody>
      </p:sp>
      <p:sp>
        <p:nvSpPr>
          <p:cNvPr id="522" name="Google Shape;522;p9"/>
          <p:cNvSpPr txBox="1">
            <a:spLocks noGrp="1"/>
          </p:cNvSpPr>
          <p:nvPr>
            <p:ph type="body" idx="4294967295"/>
          </p:nvPr>
        </p:nvSpPr>
        <p:spPr>
          <a:xfrm>
            <a:off x="833438" y="193675"/>
            <a:ext cx="8310562" cy="211138"/>
          </a:xfrm>
          <a:prstGeom prst="rect">
            <a:avLst/>
          </a:prstGeom>
          <a:noFill/>
          <a:ln>
            <a:noFill/>
          </a:ln>
        </p:spPr>
        <p:txBody>
          <a:bodyPr spcFirstLastPara="1" wrap="square" lIns="68569" tIns="34275" rIns="68569" bIns="34275" anchor="ctr" anchorCtr="0">
            <a:normAutofit/>
          </a:bodyPr>
          <a:lstStyle/>
          <a:p>
            <a:pPr marL="0" indent="0">
              <a:lnSpc>
                <a:spcPct val="80000"/>
              </a:lnSpc>
              <a:spcBef>
                <a:spcPts val="0"/>
              </a:spcBef>
              <a:buSzPts val="1387"/>
            </a:pPr>
            <a:r>
              <a:rPr lang="en-US" sz="1040" dirty="0"/>
              <a:t>Introduction to Cloud Computing</a:t>
            </a:r>
          </a:p>
        </p:txBody>
      </p:sp>
      <p:sp>
        <p:nvSpPr>
          <p:cNvPr id="524" name="Google Shape;524;p9"/>
          <p:cNvSpPr txBox="1">
            <a:spLocks noGrp="1"/>
          </p:cNvSpPr>
          <p:nvPr>
            <p:ph type="body" idx="4294967295"/>
          </p:nvPr>
        </p:nvSpPr>
        <p:spPr>
          <a:xfrm>
            <a:off x="747713" y="777875"/>
            <a:ext cx="8396287" cy="3730625"/>
          </a:xfrm>
          <a:prstGeom prst="rect">
            <a:avLst/>
          </a:prstGeom>
          <a:noFill/>
          <a:ln>
            <a:noFill/>
          </a:ln>
        </p:spPr>
        <p:txBody>
          <a:bodyPr spcFirstLastPara="1" wrap="square" lIns="68569" tIns="34275" rIns="68569" bIns="34275" anchor="t" anchorCtr="0">
            <a:noAutofit/>
          </a:bodyPr>
          <a:lstStyle/>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Infrastructure as service also commonly referred as IaaS, is a cloud service that delivers computing resources, network resources and storage resources.</a:t>
            </a:r>
          </a:p>
          <a:p>
            <a:pPr marL="214313" indent="-214313">
              <a:lnSpc>
                <a:spcPct val="150000"/>
              </a:lnSpc>
            </a:pPr>
            <a:endParaRPr lang="en-US" sz="90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These resources can be procured on-demand and on a </a:t>
            </a:r>
          </a:p>
          <a:p>
            <a:pPr marL="0" indent="0">
              <a:lnSpc>
                <a:spcPct val="150000"/>
              </a:lnSpc>
              <a:buNone/>
            </a:pPr>
            <a:r>
              <a:rPr lang="en-US" sz="1350" dirty="0">
                <a:latin typeface="Open Sans" panose="020B0604020202020204" charset="0"/>
                <a:ea typeface="Open Sans" panose="020B0604020202020204" charset="0"/>
                <a:cs typeface="Open Sans" panose="020B0604020202020204" charset="0"/>
              </a:rPr>
              <a:t>     pay-as-you-go basis.</a:t>
            </a:r>
          </a:p>
          <a:p>
            <a:pPr marL="214313" indent="-214313">
              <a:lnSpc>
                <a:spcPct val="150000"/>
              </a:lnSpc>
            </a:pPr>
            <a:endParaRPr lang="en-US" sz="90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IaaS is an combination of both physical and virtual resources </a:t>
            </a:r>
          </a:p>
          <a:p>
            <a:pPr marL="0" indent="0">
              <a:lnSpc>
                <a:spcPct val="150000"/>
              </a:lnSpc>
              <a:buNone/>
            </a:pPr>
            <a:r>
              <a:rPr lang="en-US" sz="1350" dirty="0">
                <a:latin typeface="Open Sans" panose="020B0604020202020204" charset="0"/>
                <a:ea typeface="Open Sans" panose="020B0604020202020204" charset="0"/>
                <a:cs typeface="Open Sans" panose="020B0604020202020204" charset="0"/>
              </a:rPr>
              <a:t>     depending on cloud providers.</a:t>
            </a:r>
          </a:p>
          <a:p>
            <a:pPr marL="0" indent="0">
              <a:lnSpc>
                <a:spcPct val="150000"/>
              </a:lnSpc>
              <a:buNone/>
            </a:pPr>
            <a:endParaRPr lang="en-US" sz="90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 With these services IT team gets lot of help in automating </a:t>
            </a:r>
          </a:p>
          <a:p>
            <a:pPr marL="0" indent="0">
              <a:lnSpc>
                <a:spcPct val="150000"/>
              </a:lnSpc>
              <a:buNone/>
            </a:pPr>
            <a:r>
              <a:rPr lang="en-US" sz="1350" dirty="0">
                <a:latin typeface="Open Sans" panose="020B0604020202020204" charset="0"/>
                <a:ea typeface="Open Sans" panose="020B0604020202020204" charset="0"/>
                <a:cs typeface="Open Sans" panose="020B0604020202020204" charset="0"/>
              </a:rPr>
              <a:t>      administrative tasks across the vast infrastructure.</a:t>
            </a:r>
          </a:p>
        </p:txBody>
      </p:sp>
      <p:sp>
        <p:nvSpPr>
          <p:cNvPr id="523" name="Google Shape;523;p9"/>
          <p:cNvSpPr/>
          <p:nvPr/>
        </p:nvSpPr>
        <p:spPr>
          <a:xfrm rot="1218894">
            <a:off x="8422512" y="4247043"/>
            <a:ext cx="857492" cy="969002"/>
          </a:xfrm>
          <a:custGeom>
            <a:avLst/>
            <a:gdLst/>
            <a:ahLst/>
            <a:cxnLst/>
            <a:rect l="l" t="t" r="r" b="b"/>
            <a:pathLst>
              <a:path w="2728" h="3097" extrusionOk="0">
                <a:moveTo>
                  <a:pt x="1857" y="10"/>
                </a:moveTo>
                <a:cubicBezTo>
                  <a:pt x="1777" y="15"/>
                  <a:pt x="1694" y="44"/>
                  <a:pt x="1644" y="107"/>
                </a:cubicBezTo>
                <a:cubicBezTo>
                  <a:pt x="1566" y="202"/>
                  <a:pt x="1584" y="340"/>
                  <a:pt x="1563" y="461"/>
                </a:cubicBezTo>
                <a:cubicBezTo>
                  <a:pt x="1544" y="571"/>
                  <a:pt x="1492" y="672"/>
                  <a:pt x="1440" y="770"/>
                </a:cubicBezTo>
                <a:cubicBezTo>
                  <a:pt x="1410" y="829"/>
                  <a:pt x="1378" y="889"/>
                  <a:pt x="1328" y="932"/>
                </a:cubicBezTo>
                <a:cubicBezTo>
                  <a:pt x="1289" y="965"/>
                  <a:pt x="1242" y="986"/>
                  <a:pt x="1194" y="1005"/>
                </a:cubicBezTo>
                <a:cubicBezTo>
                  <a:pt x="1085" y="1048"/>
                  <a:pt x="973" y="1084"/>
                  <a:pt x="859" y="1110"/>
                </a:cubicBezTo>
                <a:cubicBezTo>
                  <a:pt x="687" y="1150"/>
                  <a:pt x="503" y="1174"/>
                  <a:pt x="363" y="1282"/>
                </a:cubicBezTo>
                <a:cubicBezTo>
                  <a:pt x="289" y="1339"/>
                  <a:pt x="233" y="1417"/>
                  <a:pt x="187" y="1499"/>
                </a:cubicBezTo>
                <a:cubicBezTo>
                  <a:pt x="47" y="1748"/>
                  <a:pt x="0" y="2066"/>
                  <a:pt x="133" y="2320"/>
                </a:cubicBezTo>
                <a:cubicBezTo>
                  <a:pt x="218" y="2481"/>
                  <a:pt x="368" y="2602"/>
                  <a:pt x="537" y="2670"/>
                </a:cubicBezTo>
                <a:cubicBezTo>
                  <a:pt x="706" y="2738"/>
                  <a:pt x="892" y="2755"/>
                  <a:pt x="1073" y="2742"/>
                </a:cubicBezTo>
                <a:cubicBezTo>
                  <a:pt x="1167" y="2735"/>
                  <a:pt x="1261" y="2720"/>
                  <a:pt x="1354" y="2731"/>
                </a:cubicBezTo>
                <a:cubicBezTo>
                  <a:pt x="1445" y="2743"/>
                  <a:pt x="1531" y="2779"/>
                  <a:pt x="1615" y="2816"/>
                </a:cubicBezTo>
                <a:cubicBezTo>
                  <a:pt x="1756" y="2878"/>
                  <a:pt x="1897" y="2941"/>
                  <a:pt x="2036" y="3007"/>
                </a:cubicBezTo>
                <a:cubicBezTo>
                  <a:pt x="2092" y="3033"/>
                  <a:pt x="2148" y="3059"/>
                  <a:pt x="2208" y="3070"/>
                </a:cubicBezTo>
                <a:cubicBezTo>
                  <a:pt x="2348" y="3097"/>
                  <a:pt x="2497" y="3034"/>
                  <a:pt x="2591" y="2926"/>
                </a:cubicBezTo>
                <a:cubicBezTo>
                  <a:pt x="2685" y="2819"/>
                  <a:pt x="2728" y="2673"/>
                  <a:pt x="2727" y="2530"/>
                </a:cubicBezTo>
                <a:cubicBezTo>
                  <a:pt x="2726" y="2473"/>
                  <a:pt x="2719" y="2415"/>
                  <a:pt x="2695" y="2363"/>
                </a:cubicBezTo>
                <a:cubicBezTo>
                  <a:pt x="2645" y="2258"/>
                  <a:pt x="2535" y="2196"/>
                  <a:pt x="2425" y="2160"/>
                </a:cubicBezTo>
                <a:cubicBezTo>
                  <a:pt x="2315" y="2124"/>
                  <a:pt x="2198" y="2107"/>
                  <a:pt x="2093" y="2057"/>
                </a:cubicBezTo>
                <a:cubicBezTo>
                  <a:pt x="1954" y="1991"/>
                  <a:pt x="1845" y="1870"/>
                  <a:pt x="1773" y="1733"/>
                </a:cubicBezTo>
                <a:cubicBezTo>
                  <a:pt x="1702" y="1596"/>
                  <a:pt x="1664" y="1444"/>
                  <a:pt x="1641" y="1291"/>
                </a:cubicBezTo>
                <a:cubicBezTo>
                  <a:pt x="1624" y="1182"/>
                  <a:pt x="1614" y="1069"/>
                  <a:pt x="1643" y="963"/>
                </a:cubicBezTo>
                <a:cubicBezTo>
                  <a:pt x="1693" y="782"/>
                  <a:pt x="1843" y="650"/>
                  <a:pt x="1963" y="505"/>
                </a:cubicBezTo>
                <a:cubicBezTo>
                  <a:pt x="2083" y="360"/>
                  <a:pt x="2241" y="207"/>
                  <a:pt x="2124" y="60"/>
                </a:cubicBezTo>
                <a:cubicBezTo>
                  <a:pt x="2077" y="0"/>
                  <a:pt x="1937" y="6"/>
                  <a:pt x="1857" y="10"/>
                </a:cubicBezTo>
                <a:close/>
              </a:path>
            </a:pathLst>
          </a:custGeom>
          <a:gradFill>
            <a:gsLst>
              <a:gs pos="0">
                <a:schemeClr val="accent1"/>
              </a:gs>
              <a:gs pos="100000">
                <a:schemeClr val="accent2"/>
              </a:gs>
            </a:gsLst>
            <a:lin ang="4200000" scaled="0"/>
          </a:gradFill>
          <a:ln>
            <a:noFill/>
          </a:ln>
        </p:spPr>
        <p:txBody>
          <a:bodyPr spcFirstLastPara="1" wrap="square" lIns="68569" tIns="34275" rIns="68569" bIns="34275" anchor="t" anchorCtr="0">
            <a:noAutofit/>
          </a:bodyPr>
          <a:lstStyle/>
          <a:p>
            <a:pPr>
              <a:buSzPts val="1800"/>
            </a:pPr>
            <a:endParaRPr sz="1350">
              <a:solidFill>
                <a:schemeClr val="dk1"/>
              </a:solidFill>
              <a:latin typeface="Open Sans"/>
              <a:ea typeface="Open Sans"/>
              <a:cs typeface="Open Sans"/>
              <a:sym typeface="Open Sans"/>
            </a:endParaRPr>
          </a:p>
        </p:txBody>
      </p:sp>
      <p:pic>
        <p:nvPicPr>
          <p:cNvPr id="9218" name="Picture 2" descr="Image result for iaas diagram">
            <a:extLst>
              <a:ext uri="{FF2B5EF4-FFF2-40B4-BE49-F238E27FC236}">
                <a16:creationId xmlns:a16="http://schemas.microsoft.com/office/drawing/2014/main" id="{D6A55A0E-8C17-4364-AF5C-C76993A8CF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1637" b="11871"/>
          <a:stretch/>
        </p:blipFill>
        <p:spPr bwMode="auto">
          <a:xfrm>
            <a:off x="5534526" y="1508475"/>
            <a:ext cx="3532448" cy="27777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DC2B8F8-728A-4D76-85E5-7E612CCF37D5}"/>
              </a:ext>
            </a:extLst>
          </p:cNvPr>
          <p:cNvSpPr txBox="1"/>
          <p:nvPr/>
        </p:nvSpPr>
        <p:spPr>
          <a:xfrm>
            <a:off x="6136105" y="4608801"/>
            <a:ext cx="1787312" cy="253916"/>
          </a:xfrm>
          <a:prstGeom prst="rect">
            <a:avLst/>
          </a:prstGeom>
          <a:noFill/>
        </p:spPr>
        <p:txBody>
          <a:bodyPr wrap="square" rtlCol="0">
            <a:spAutoFit/>
          </a:bodyPr>
          <a:lstStyle/>
          <a:p>
            <a:r>
              <a:rPr lang="en-US" sz="1050" dirty="0"/>
              <a:t>Source: sketchbubble.com</a:t>
            </a:r>
          </a:p>
        </p:txBody>
      </p:sp>
    </p:spTree>
    <p:extLst>
      <p:ext uri="{BB962C8B-B14F-4D97-AF65-F5344CB8AC3E}">
        <p14:creationId xmlns:p14="http://schemas.microsoft.com/office/powerpoint/2010/main" val="78131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2" name="Title 1">
            <a:extLst>
              <a:ext uri="{FF2B5EF4-FFF2-40B4-BE49-F238E27FC236}">
                <a16:creationId xmlns:a16="http://schemas.microsoft.com/office/drawing/2014/main" id="{905E198F-DC7D-4DBD-BF38-A8ACB422654C}"/>
              </a:ext>
            </a:extLst>
          </p:cNvPr>
          <p:cNvSpPr>
            <a:spLocks noGrp="1"/>
          </p:cNvSpPr>
          <p:nvPr>
            <p:ph type="title"/>
          </p:nvPr>
        </p:nvSpPr>
        <p:spPr/>
        <p:txBody>
          <a:bodyPr/>
          <a:lstStyle/>
          <a:p>
            <a:endParaRPr lang="en-IN"/>
          </a:p>
        </p:txBody>
      </p:sp>
      <p:sp>
        <p:nvSpPr>
          <p:cNvPr id="525" name="Google Shape;525;p9"/>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IN"/>
              <a:pPr/>
              <a:t>13</a:t>
            </a:fld>
            <a:endParaRPr/>
          </a:p>
        </p:txBody>
      </p:sp>
      <p:sp>
        <p:nvSpPr>
          <p:cNvPr id="521" name="Google Shape;521;p9"/>
          <p:cNvSpPr txBox="1">
            <a:spLocks noGrp="1"/>
          </p:cNvSpPr>
          <p:nvPr>
            <p:ph type="body" idx="4294967295"/>
          </p:nvPr>
        </p:nvSpPr>
        <p:spPr>
          <a:xfrm>
            <a:off x="831850" y="246063"/>
            <a:ext cx="8312150" cy="528637"/>
          </a:xfrm>
          <a:prstGeom prst="rect">
            <a:avLst/>
          </a:prstGeom>
          <a:noFill/>
          <a:ln>
            <a:noFill/>
          </a:ln>
        </p:spPr>
        <p:txBody>
          <a:bodyPr spcFirstLastPara="1" wrap="square" lIns="68569" tIns="34275" rIns="68569" bIns="34275" anchor="ctr" anchorCtr="0">
            <a:normAutofit/>
          </a:bodyPr>
          <a:lstStyle/>
          <a:p>
            <a:pPr marL="0" indent="0">
              <a:buSzPts val="2185"/>
            </a:pPr>
            <a:r>
              <a:rPr lang="en-IN" sz="2400" dirty="0"/>
              <a:t>IaaS Features</a:t>
            </a:r>
            <a:endParaRPr sz="2400" dirty="0"/>
          </a:p>
        </p:txBody>
      </p:sp>
      <p:sp>
        <p:nvSpPr>
          <p:cNvPr id="522" name="Google Shape;522;p9"/>
          <p:cNvSpPr txBox="1">
            <a:spLocks noGrp="1"/>
          </p:cNvSpPr>
          <p:nvPr>
            <p:ph type="body" idx="4294967295"/>
          </p:nvPr>
        </p:nvSpPr>
        <p:spPr>
          <a:xfrm>
            <a:off x="833438" y="193675"/>
            <a:ext cx="8310562" cy="211138"/>
          </a:xfrm>
          <a:prstGeom prst="rect">
            <a:avLst/>
          </a:prstGeom>
          <a:noFill/>
          <a:ln>
            <a:noFill/>
          </a:ln>
        </p:spPr>
        <p:txBody>
          <a:bodyPr spcFirstLastPara="1" wrap="square" lIns="68569" tIns="34275" rIns="68569" bIns="34275" anchor="ctr" anchorCtr="0">
            <a:normAutofit/>
          </a:bodyPr>
          <a:lstStyle/>
          <a:p>
            <a:pPr marL="0" indent="0">
              <a:lnSpc>
                <a:spcPct val="80000"/>
              </a:lnSpc>
              <a:spcBef>
                <a:spcPts val="0"/>
              </a:spcBef>
              <a:buSzPts val="1387"/>
            </a:pPr>
            <a:r>
              <a:rPr lang="en-US" sz="1040" dirty="0"/>
              <a:t>Introduction to Cloud Computing</a:t>
            </a:r>
          </a:p>
        </p:txBody>
      </p:sp>
      <p:sp>
        <p:nvSpPr>
          <p:cNvPr id="524" name="Google Shape;524;p9"/>
          <p:cNvSpPr txBox="1">
            <a:spLocks noGrp="1"/>
          </p:cNvSpPr>
          <p:nvPr>
            <p:ph type="body" idx="4294967295"/>
          </p:nvPr>
        </p:nvSpPr>
        <p:spPr>
          <a:xfrm>
            <a:off x="747713" y="777875"/>
            <a:ext cx="8396287" cy="3730625"/>
          </a:xfrm>
          <a:prstGeom prst="rect">
            <a:avLst/>
          </a:prstGeom>
          <a:noFill/>
          <a:ln>
            <a:noFill/>
          </a:ln>
        </p:spPr>
        <p:txBody>
          <a:bodyPr spcFirstLastPara="1" wrap="square" lIns="68569" tIns="34275" rIns="68569" bIns="34275" anchor="t" anchorCtr="0">
            <a:noAutofit/>
          </a:bodyPr>
          <a:lstStyle/>
          <a:p>
            <a:pPr marL="0" indent="0">
              <a:lnSpc>
                <a:spcPct val="150000"/>
              </a:lnSpc>
              <a:buNone/>
            </a:pPr>
            <a:r>
              <a:rPr lang="en-US" sz="1350" dirty="0">
                <a:latin typeface="Open Sans" panose="020B0604020202020204" charset="0"/>
                <a:ea typeface="Open Sans" panose="020B0604020202020204" charset="0"/>
                <a:cs typeface="Open Sans" panose="020B0604020202020204" charset="0"/>
              </a:rPr>
              <a:t>Below are some of the features of using IaaS in Cloud Computing:</a:t>
            </a:r>
          </a:p>
          <a:p>
            <a:pPr marL="0" indent="0">
              <a:lnSpc>
                <a:spcPct val="150000"/>
              </a:lnSpc>
              <a:buNone/>
            </a:pPr>
            <a:endParaRPr lang="en-US" sz="1350" dirty="0">
              <a:latin typeface="Open Sans" panose="020B0604020202020204" charset="0"/>
              <a:ea typeface="Open Sans" panose="020B0604020202020204" charset="0"/>
              <a:cs typeface="Open Sans" panose="020B0604020202020204" charset="0"/>
            </a:endParaRPr>
          </a:p>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Automated administrative tasks</a:t>
            </a:r>
          </a:p>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Dynamic scaling</a:t>
            </a:r>
          </a:p>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Platform virtualization technology</a:t>
            </a:r>
          </a:p>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GUI and API-based access</a:t>
            </a:r>
          </a:p>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Internet connectivity</a:t>
            </a:r>
          </a:p>
        </p:txBody>
      </p:sp>
      <p:sp>
        <p:nvSpPr>
          <p:cNvPr id="523" name="Google Shape;523;p9"/>
          <p:cNvSpPr/>
          <p:nvPr/>
        </p:nvSpPr>
        <p:spPr>
          <a:xfrm rot="1218894">
            <a:off x="8422512" y="4247043"/>
            <a:ext cx="857492" cy="969002"/>
          </a:xfrm>
          <a:custGeom>
            <a:avLst/>
            <a:gdLst/>
            <a:ahLst/>
            <a:cxnLst/>
            <a:rect l="l" t="t" r="r" b="b"/>
            <a:pathLst>
              <a:path w="2728" h="3097" extrusionOk="0">
                <a:moveTo>
                  <a:pt x="1857" y="10"/>
                </a:moveTo>
                <a:cubicBezTo>
                  <a:pt x="1777" y="15"/>
                  <a:pt x="1694" y="44"/>
                  <a:pt x="1644" y="107"/>
                </a:cubicBezTo>
                <a:cubicBezTo>
                  <a:pt x="1566" y="202"/>
                  <a:pt x="1584" y="340"/>
                  <a:pt x="1563" y="461"/>
                </a:cubicBezTo>
                <a:cubicBezTo>
                  <a:pt x="1544" y="571"/>
                  <a:pt x="1492" y="672"/>
                  <a:pt x="1440" y="770"/>
                </a:cubicBezTo>
                <a:cubicBezTo>
                  <a:pt x="1410" y="829"/>
                  <a:pt x="1378" y="889"/>
                  <a:pt x="1328" y="932"/>
                </a:cubicBezTo>
                <a:cubicBezTo>
                  <a:pt x="1289" y="965"/>
                  <a:pt x="1242" y="986"/>
                  <a:pt x="1194" y="1005"/>
                </a:cubicBezTo>
                <a:cubicBezTo>
                  <a:pt x="1085" y="1048"/>
                  <a:pt x="973" y="1084"/>
                  <a:pt x="859" y="1110"/>
                </a:cubicBezTo>
                <a:cubicBezTo>
                  <a:pt x="687" y="1150"/>
                  <a:pt x="503" y="1174"/>
                  <a:pt x="363" y="1282"/>
                </a:cubicBezTo>
                <a:cubicBezTo>
                  <a:pt x="289" y="1339"/>
                  <a:pt x="233" y="1417"/>
                  <a:pt x="187" y="1499"/>
                </a:cubicBezTo>
                <a:cubicBezTo>
                  <a:pt x="47" y="1748"/>
                  <a:pt x="0" y="2066"/>
                  <a:pt x="133" y="2320"/>
                </a:cubicBezTo>
                <a:cubicBezTo>
                  <a:pt x="218" y="2481"/>
                  <a:pt x="368" y="2602"/>
                  <a:pt x="537" y="2670"/>
                </a:cubicBezTo>
                <a:cubicBezTo>
                  <a:pt x="706" y="2738"/>
                  <a:pt x="892" y="2755"/>
                  <a:pt x="1073" y="2742"/>
                </a:cubicBezTo>
                <a:cubicBezTo>
                  <a:pt x="1167" y="2735"/>
                  <a:pt x="1261" y="2720"/>
                  <a:pt x="1354" y="2731"/>
                </a:cubicBezTo>
                <a:cubicBezTo>
                  <a:pt x="1445" y="2743"/>
                  <a:pt x="1531" y="2779"/>
                  <a:pt x="1615" y="2816"/>
                </a:cubicBezTo>
                <a:cubicBezTo>
                  <a:pt x="1756" y="2878"/>
                  <a:pt x="1897" y="2941"/>
                  <a:pt x="2036" y="3007"/>
                </a:cubicBezTo>
                <a:cubicBezTo>
                  <a:pt x="2092" y="3033"/>
                  <a:pt x="2148" y="3059"/>
                  <a:pt x="2208" y="3070"/>
                </a:cubicBezTo>
                <a:cubicBezTo>
                  <a:pt x="2348" y="3097"/>
                  <a:pt x="2497" y="3034"/>
                  <a:pt x="2591" y="2926"/>
                </a:cubicBezTo>
                <a:cubicBezTo>
                  <a:pt x="2685" y="2819"/>
                  <a:pt x="2728" y="2673"/>
                  <a:pt x="2727" y="2530"/>
                </a:cubicBezTo>
                <a:cubicBezTo>
                  <a:pt x="2726" y="2473"/>
                  <a:pt x="2719" y="2415"/>
                  <a:pt x="2695" y="2363"/>
                </a:cubicBezTo>
                <a:cubicBezTo>
                  <a:pt x="2645" y="2258"/>
                  <a:pt x="2535" y="2196"/>
                  <a:pt x="2425" y="2160"/>
                </a:cubicBezTo>
                <a:cubicBezTo>
                  <a:pt x="2315" y="2124"/>
                  <a:pt x="2198" y="2107"/>
                  <a:pt x="2093" y="2057"/>
                </a:cubicBezTo>
                <a:cubicBezTo>
                  <a:pt x="1954" y="1991"/>
                  <a:pt x="1845" y="1870"/>
                  <a:pt x="1773" y="1733"/>
                </a:cubicBezTo>
                <a:cubicBezTo>
                  <a:pt x="1702" y="1596"/>
                  <a:pt x="1664" y="1444"/>
                  <a:pt x="1641" y="1291"/>
                </a:cubicBezTo>
                <a:cubicBezTo>
                  <a:pt x="1624" y="1182"/>
                  <a:pt x="1614" y="1069"/>
                  <a:pt x="1643" y="963"/>
                </a:cubicBezTo>
                <a:cubicBezTo>
                  <a:pt x="1693" y="782"/>
                  <a:pt x="1843" y="650"/>
                  <a:pt x="1963" y="505"/>
                </a:cubicBezTo>
                <a:cubicBezTo>
                  <a:pt x="2083" y="360"/>
                  <a:pt x="2241" y="207"/>
                  <a:pt x="2124" y="60"/>
                </a:cubicBezTo>
                <a:cubicBezTo>
                  <a:pt x="2077" y="0"/>
                  <a:pt x="1937" y="6"/>
                  <a:pt x="1857" y="10"/>
                </a:cubicBezTo>
                <a:close/>
              </a:path>
            </a:pathLst>
          </a:custGeom>
          <a:gradFill>
            <a:gsLst>
              <a:gs pos="0">
                <a:schemeClr val="accent1"/>
              </a:gs>
              <a:gs pos="100000">
                <a:schemeClr val="accent2"/>
              </a:gs>
            </a:gsLst>
            <a:lin ang="4200000" scaled="0"/>
          </a:gradFill>
          <a:ln>
            <a:noFill/>
          </a:ln>
        </p:spPr>
        <p:txBody>
          <a:bodyPr spcFirstLastPara="1" wrap="square" lIns="68569" tIns="34275" rIns="68569" bIns="34275" anchor="t" anchorCtr="0">
            <a:noAutofit/>
          </a:bodyPr>
          <a:lstStyle/>
          <a:p>
            <a:pPr>
              <a:buSzPts val="1800"/>
            </a:pPr>
            <a:endParaRPr sz="135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63440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2" name="Title 1">
            <a:extLst>
              <a:ext uri="{FF2B5EF4-FFF2-40B4-BE49-F238E27FC236}">
                <a16:creationId xmlns:a16="http://schemas.microsoft.com/office/drawing/2014/main" id="{9DEA8FD2-4D9D-49C1-9BD4-27E65EDE33E1}"/>
              </a:ext>
            </a:extLst>
          </p:cNvPr>
          <p:cNvSpPr>
            <a:spLocks noGrp="1"/>
          </p:cNvSpPr>
          <p:nvPr>
            <p:ph type="title"/>
          </p:nvPr>
        </p:nvSpPr>
        <p:spPr/>
        <p:txBody>
          <a:bodyPr/>
          <a:lstStyle/>
          <a:p>
            <a:endParaRPr lang="en-IN"/>
          </a:p>
        </p:txBody>
      </p:sp>
      <p:sp>
        <p:nvSpPr>
          <p:cNvPr id="525" name="Google Shape;525;p9"/>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IN"/>
              <a:pPr/>
              <a:t>14</a:t>
            </a:fld>
            <a:endParaRPr/>
          </a:p>
        </p:txBody>
      </p:sp>
      <p:sp>
        <p:nvSpPr>
          <p:cNvPr id="521" name="Google Shape;521;p9"/>
          <p:cNvSpPr txBox="1">
            <a:spLocks noGrp="1"/>
          </p:cNvSpPr>
          <p:nvPr>
            <p:ph type="body" idx="4294967295"/>
          </p:nvPr>
        </p:nvSpPr>
        <p:spPr>
          <a:xfrm>
            <a:off x="831850" y="246063"/>
            <a:ext cx="8312150" cy="528637"/>
          </a:xfrm>
          <a:prstGeom prst="rect">
            <a:avLst/>
          </a:prstGeom>
          <a:noFill/>
          <a:ln>
            <a:noFill/>
          </a:ln>
        </p:spPr>
        <p:txBody>
          <a:bodyPr spcFirstLastPara="1" wrap="square" lIns="68569" tIns="34275" rIns="68569" bIns="34275" anchor="ctr" anchorCtr="0">
            <a:normAutofit/>
          </a:bodyPr>
          <a:lstStyle/>
          <a:p>
            <a:pPr marL="0" indent="0">
              <a:buSzPts val="2185"/>
            </a:pPr>
            <a:r>
              <a:rPr lang="en-IN" sz="2400" dirty="0"/>
              <a:t>IaaS</a:t>
            </a:r>
            <a:endParaRPr sz="2400" dirty="0"/>
          </a:p>
        </p:txBody>
      </p:sp>
      <p:sp>
        <p:nvSpPr>
          <p:cNvPr id="522" name="Google Shape;522;p9"/>
          <p:cNvSpPr txBox="1">
            <a:spLocks noGrp="1"/>
          </p:cNvSpPr>
          <p:nvPr>
            <p:ph type="body" idx="4294967295"/>
          </p:nvPr>
        </p:nvSpPr>
        <p:spPr>
          <a:xfrm>
            <a:off x="833438" y="193675"/>
            <a:ext cx="8310562" cy="211138"/>
          </a:xfrm>
          <a:prstGeom prst="rect">
            <a:avLst/>
          </a:prstGeom>
          <a:noFill/>
          <a:ln>
            <a:noFill/>
          </a:ln>
        </p:spPr>
        <p:txBody>
          <a:bodyPr spcFirstLastPara="1" wrap="square" lIns="68569" tIns="34275" rIns="68569" bIns="34275" anchor="ctr" anchorCtr="0">
            <a:normAutofit/>
          </a:bodyPr>
          <a:lstStyle/>
          <a:p>
            <a:pPr marL="0" indent="0">
              <a:lnSpc>
                <a:spcPct val="80000"/>
              </a:lnSpc>
              <a:spcBef>
                <a:spcPts val="0"/>
              </a:spcBef>
              <a:buSzPts val="1387"/>
            </a:pPr>
            <a:r>
              <a:rPr lang="en-US" sz="1040" dirty="0"/>
              <a:t>Introduction to Cloud Computing</a:t>
            </a:r>
          </a:p>
        </p:txBody>
      </p:sp>
      <p:sp>
        <p:nvSpPr>
          <p:cNvPr id="524" name="Google Shape;524;p9"/>
          <p:cNvSpPr txBox="1">
            <a:spLocks noGrp="1"/>
          </p:cNvSpPr>
          <p:nvPr>
            <p:ph type="body" idx="4294967295"/>
          </p:nvPr>
        </p:nvSpPr>
        <p:spPr>
          <a:xfrm>
            <a:off x="747713" y="777875"/>
            <a:ext cx="8396287" cy="3730625"/>
          </a:xfrm>
          <a:prstGeom prst="rect">
            <a:avLst/>
          </a:prstGeom>
          <a:noFill/>
          <a:ln>
            <a:noFill/>
          </a:ln>
        </p:spPr>
        <p:txBody>
          <a:bodyPr spcFirstLastPara="1" wrap="square" lIns="68569" tIns="34275" rIns="68569" bIns="34275" anchor="t" anchorCtr="0">
            <a:noAutofit/>
          </a:bodyPr>
          <a:lstStyle/>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This service provides cost-efficient infrastructure which reduces huge burden in buying and managing infrastructure.</a:t>
            </a:r>
          </a:p>
          <a:p>
            <a:pPr marL="214313" indent="-214313">
              <a:lnSpc>
                <a:spcPct val="150000"/>
              </a:lnSpc>
            </a:pPr>
            <a:endParaRPr lang="en-US" sz="90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IaaS is considered as one of the basic layer in cloud computing model.</a:t>
            </a:r>
          </a:p>
          <a:p>
            <a:pPr marL="214313" indent="-214313">
              <a:lnSpc>
                <a:spcPct val="150000"/>
              </a:lnSpc>
            </a:pPr>
            <a:endParaRPr lang="en-US" sz="90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Some of the examples of IaaS service by various cloud providers are as below:</a:t>
            </a:r>
            <a:endParaRPr lang="en-US" sz="900" dirty="0">
              <a:latin typeface="Open Sans" panose="020B0604020202020204" charset="0"/>
              <a:ea typeface="Open Sans" panose="020B0604020202020204" charset="0"/>
              <a:cs typeface="Open Sans" panose="020B0604020202020204" charset="0"/>
            </a:endParaRPr>
          </a:p>
          <a:p>
            <a:pPr marL="557213" lvl="1" indent="-214313">
              <a:lnSpc>
                <a:spcPct val="200000"/>
              </a:lnSpc>
              <a:buFont typeface="Wingdings" panose="05000000000000000000" pitchFamily="2" charset="2"/>
              <a:buChar char="ü"/>
            </a:pPr>
            <a:r>
              <a:rPr lang="en-US" sz="1350" dirty="0">
                <a:latin typeface="Open Sans" panose="020B0604020202020204" charset="0"/>
                <a:ea typeface="Open Sans" panose="020B0604020202020204" charset="0"/>
                <a:cs typeface="Open Sans" panose="020B0604020202020204" charset="0"/>
              </a:rPr>
              <a:t>Amazon EC2</a:t>
            </a:r>
          </a:p>
          <a:p>
            <a:pPr marL="557213" lvl="1" indent="-214313">
              <a:lnSpc>
                <a:spcPct val="200000"/>
              </a:lnSpc>
              <a:buFont typeface="Wingdings" panose="05000000000000000000" pitchFamily="2" charset="2"/>
              <a:buChar char="ü"/>
            </a:pPr>
            <a:r>
              <a:rPr lang="en-US" sz="1350" dirty="0">
                <a:latin typeface="Open Sans" panose="020B0604020202020204" charset="0"/>
                <a:ea typeface="Open Sans" panose="020B0604020202020204" charset="0"/>
                <a:cs typeface="Open Sans" panose="020B0604020202020204" charset="0"/>
              </a:rPr>
              <a:t>Windows Azure</a:t>
            </a:r>
          </a:p>
          <a:p>
            <a:pPr marL="557213" lvl="1" indent="-214313">
              <a:lnSpc>
                <a:spcPct val="200000"/>
              </a:lnSpc>
              <a:buFont typeface="Wingdings" panose="05000000000000000000" pitchFamily="2" charset="2"/>
              <a:buChar char="ü"/>
            </a:pPr>
            <a:r>
              <a:rPr lang="en-US" sz="1350" dirty="0">
                <a:latin typeface="Open Sans" panose="020B0604020202020204" charset="0"/>
                <a:ea typeface="Open Sans" panose="020B0604020202020204" charset="0"/>
                <a:cs typeface="Open Sans" panose="020B0604020202020204" charset="0"/>
              </a:rPr>
              <a:t>Rackspace</a:t>
            </a:r>
          </a:p>
          <a:p>
            <a:pPr marL="557213" lvl="1" indent="-214313">
              <a:lnSpc>
                <a:spcPct val="200000"/>
              </a:lnSpc>
              <a:buFont typeface="Wingdings" panose="05000000000000000000" pitchFamily="2" charset="2"/>
              <a:buChar char="ü"/>
            </a:pPr>
            <a:r>
              <a:rPr lang="en-US" sz="1350" dirty="0">
                <a:latin typeface="Open Sans" panose="020B0604020202020204" charset="0"/>
                <a:ea typeface="Open Sans" panose="020B0604020202020204" charset="0"/>
                <a:cs typeface="Open Sans" panose="020B0604020202020204" charset="0"/>
              </a:rPr>
              <a:t>Google Compute Engine</a:t>
            </a:r>
          </a:p>
          <a:p>
            <a:pPr marL="214313" indent="-214313">
              <a:lnSpc>
                <a:spcPct val="150000"/>
              </a:lnSpc>
            </a:pPr>
            <a:endParaRPr lang="en-US" sz="1350" dirty="0">
              <a:latin typeface="Open Sans" panose="020B0604020202020204" charset="0"/>
              <a:ea typeface="Open Sans" panose="020B0604020202020204" charset="0"/>
              <a:cs typeface="Open Sans" panose="020B0604020202020204" charset="0"/>
            </a:endParaRPr>
          </a:p>
          <a:p>
            <a:pPr marL="214313" indent="-214313">
              <a:lnSpc>
                <a:spcPct val="150000"/>
              </a:lnSpc>
            </a:pPr>
            <a:endParaRPr lang="en-US" sz="1350" dirty="0">
              <a:latin typeface="Open Sans" panose="020B0604020202020204" charset="0"/>
              <a:ea typeface="Open Sans" panose="020B0604020202020204" charset="0"/>
              <a:cs typeface="Open Sans" panose="020B0604020202020204" charset="0"/>
            </a:endParaRPr>
          </a:p>
        </p:txBody>
      </p:sp>
      <p:sp>
        <p:nvSpPr>
          <p:cNvPr id="523" name="Google Shape;523;p9"/>
          <p:cNvSpPr/>
          <p:nvPr/>
        </p:nvSpPr>
        <p:spPr>
          <a:xfrm rot="1218894">
            <a:off x="8422512" y="4247043"/>
            <a:ext cx="857492" cy="969002"/>
          </a:xfrm>
          <a:custGeom>
            <a:avLst/>
            <a:gdLst/>
            <a:ahLst/>
            <a:cxnLst/>
            <a:rect l="l" t="t" r="r" b="b"/>
            <a:pathLst>
              <a:path w="2728" h="3097" extrusionOk="0">
                <a:moveTo>
                  <a:pt x="1857" y="10"/>
                </a:moveTo>
                <a:cubicBezTo>
                  <a:pt x="1777" y="15"/>
                  <a:pt x="1694" y="44"/>
                  <a:pt x="1644" y="107"/>
                </a:cubicBezTo>
                <a:cubicBezTo>
                  <a:pt x="1566" y="202"/>
                  <a:pt x="1584" y="340"/>
                  <a:pt x="1563" y="461"/>
                </a:cubicBezTo>
                <a:cubicBezTo>
                  <a:pt x="1544" y="571"/>
                  <a:pt x="1492" y="672"/>
                  <a:pt x="1440" y="770"/>
                </a:cubicBezTo>
                <a:cubicBezTo>
                  <a:pt x="1410" y="829"/>
                  <a:pt x="1378" y="889"/>
                  <a:pt x="1328" y="932"/>
                </a:cubicBezTo>
                <a:cubicBezTo>
                  <a:pt x="1289" y="965"/>
                  <a:pt x="1242" y="986"/>
                  <a:pt x="1194" y="1005"/>
                </a:cubicBezTo>
                <a:cubicBezTo>
                  <a:pt x="1085" y="1048"/>
                  <a:pt x="973" y="1084"/>
                  <a:pt x="859" y="1110"/>
                </a:cubicBezTo>
                <a:cubicBezTo>
                  <a:pt x="687" y="1150"/>
                  <a:pt x="503" y="1174"/>
                  <a:pt x="363" y="1282"/>
                </a:cubicBezTo>
                <a:cubicBezTo>
                  <a:pt x="289" y="1339"/>
                  <a:pt x="233" y="1417"/>
                  <a:pt x="187" y="1499"/>
                </a:cubicBezTo>
                <a:cubicBezTo>
                  <a:pt x="47" y="1748"/>
                  <a:pt x="0" y="2066"/>
                  <a:pt x="133" y="2320"/>
                </a:cubicBezTo>
                <a:cubicBezTo>
                  <a:pt x="218" y="2481"/>
                  <a:pt x="368" y="2602"/>
                  <a:pt x="537" y="2670"/>
                </a:cubicBezTo>
                <a:cubicBezTo>
                  <a:pt x="706" y="2738"/>
                  <a:pt x="892" y="2755"/>
                  <a:pt x="1073" y="2742"/>
                </a:cubicBezTo>
                <a:cubicBezTo>
                  <a:pt x="1167" y="2735"/>
                  <a:pt x="1261" y="2720"/>
                  <a:pt x="1354" y="2731"/>
                </a:cubicBezTo>
                <a:cubicBezTo>
                  <a:pt x="1445" y="2743"/>
                  <a:pt x="1531" y="2779"/>
                  <a:pt x="1615" y="2816"/>
                </a:cubicBezTo>
                <a:cubicBezTo>
                  <a:pt x="1756" y="2878"/>
                  <a:pt x="1897" y="2941"/>
                  <a:pt x="2036" y="3007"/>
                </a:cubicBezTo>
                <a:cubicBezTo>
                  <a:pt x="2092" y="3033"/>
                  <a:pt x="2148" y="3059"/>
                  <a:pt x="2208" y="3070"/>
                </a:cubicBezTo>
                <a:cubicBezTo>
                  <a:pt x="2348" y="3097"/>
                  <a:pt x="2497" y="3034"/>
                  <a:pt x="2591" y="2926"/>
                </a:cubicBezTo>
                <a:cubicBezTo>
                  <a:pt x="2685" y="2819"/>
                  <a:pt x="2728" y="2673"/>
                  <a:pt x="2727" y="2530"/>
                </a:cubicBezTo>
                <a:cubicBezTo>
                  <a:pt x="2726" y="2473"/>
                  <a:pt x="2719" y="2415"/>
                  <a:pt x="2695" y="2363"/>
                </a:cubicBezTo>
                <a:cubicBezTo>
                  <a:pt x="2645" y="2258"/>
                  <a:pt x="2535" y="2196"/>
                  <a:pt x="2425" y="2160"/>
                </a:cubicBezTo>
                <a:cubicBezTo>
                  <a:pt x="2315" y="2124"/>
                  <a:pt x="2198" y="2107"/>
                  <a:pt x="2093" y="2057"/>
                </a:cubicBezTo>
                <a:cubicBezTo>
                  <a:pt x="1954" y="1991"/>
                  <a:pt x="1845" y="1870"/>
                  <a:pt x="1773" y="1733"/>
                </a:cubicBezTo>
                <a:cubicBezTo>
                  <a:pt x="1702" y="1596"/>
                  <a:pt x="1664" y="1444"/>
                  <a:pt x="1641" y="1291"/>
                </a:cubicBezTo>
                <a:cubicBezTo>
                  <a:pt x="1624" y="1182"/>
                  <a:pt x="1614" y="1069"/>
                  <a:pt x="1643" y="963"/>
                </a:cubicBezTo>
                <a:cubicBezTo>
                  <a:pt x="1693" y="782"/>
                  <a:pt x="1843" y="650"/>
                  <a:pt x="1963" y="505"/>
                </a:cubicBezTo>
                <a:cubicBezTo>
                  <a:pt x="2083" y="360"/>
                  <a:pt x="2241" y="207"/>
                  <a:pt x="2124" y="60"/>
                </a:cubicBezTo>
                <a:cubicBezTo>
                  <a:pt x="2077" y="0"/>
                  <a:pt x="1937" y="6"/>
                  <a:pt x="1857" y="10"/>
                </a:cubicBezTo>
                <a:close/>
              </a:path>
            </a:pathLst>
          </a:custGeom>
          <a:gradFill>
            <a:gsLst>
              <a:gs pos="0">
                <a:schemeClr val="accent1"/>
              </a:gs>
              <a:gs pos="100000">
                <a:schemeClr val="accent2"/>
              </a:gs>
            </a:gsLst>
            <a:lin ang="4200000" scaled="0"/>
          </a:gradFill>
          <a:ln>
            <a:noFill/>
          </a:ln>
        </p:spPr>
        <p:txBody>
          <a:bodyPr spcFirstLastPara="1" wrap="square" lIns="68569" tIns="34275" rIns="68569" bIns="34275" anchor="t" anchorCtr="0">
            <a:noAutofit/>
          </a:bodyPr>
          <a:lstStyle/>
          <a:p>
            <a:pPr>
              <a:buSzPts val="1800"/>
            </a:pPr>
            <a:endParaRPr sz="135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2260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3" name="Title 2">
            <a:extLst>
              <a:ext uri="{FF2B5EF4-FFF2-40B4-BE49-F238E27FC236}">
                <a16:creationId xmlns:a16="http://schemas.microsoft.com/office/drawing/2014/main" id="{3C0DB8A2-6FE0-48A5-830D-4E961CE98009}"/>
              </a:ext>
            </a:extLst>
          </p:cNvPr>
          <p:cNvSpPr>
            <a:spLocks noGrp="1"/>
          </p:cNvSpPr>
          <p:nvPr>
            <p:ph type="title"/>
          </p:nvPr>
        </p:nvSpPr>
        <p:spPr/>
        <p:txBody>
          <a:bodyPr/>
          <a:lstStyle/>
          <a:p>
            <a:endParaRPr lang="en-IN"/>
          </a:p>
        </p:txBody>
      </p:sp>
      <p:sp>
        <p:nvSpPr>
          <p:cNvPr id="525" name="Google Shape;525;p9"/>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IN"/>
              <a:pPr/>
              <a:t>15</a:t>
            </a:fld>
            <a:endParaRPr/>
          </a:p>
        </p:txBody>
      </p:sp>
      <p:sp>
        <p:nvSpPr>
          <p:cNvPr id="521" name="Google Shape;521;p9"/>
          <p:cNvSpPr txBox="1">
            <a:spLocks noGrp="1"/>
          </p:cNvSpPr>
          <p:nvPr>
            <p:ph type="body" idx="4294967295"/>
          </p:nvPr>
        </p:nvSpPr>
        <p:spPr>
          <a:xfrm>
            <a:off x="831850" y="246063"/>
            <a:ext cx="8312150" cy="528637"/>
          </a:xfrm>
          <a:prstGeom prst="rect">
            <a:avLst/>
          </a:prstGeom>
          <a:noFill/>
          <a:ln>
            <a:noFill/>
          </a:ln>
        </p:spPr>
        <p:txBody>
          <a:bodyPr spcFirstLastPara="1" wrap="square" lIns="68569" tIns="34275" rIns="68569" bIns="34275" anchor="ctr" anchorCtr="0">
            <a:normAutofit/>
          </a:bodyPr>
          <a:lstStyle/>
          <a:p>
            <a:pPr marL="0" indent="0">
              <a:buSzPts val="2185"/>
            </a:pPr>
            <a:r>
              <a:rPr lang="en-IN" sz="2400" dirty="0"/>
              <a:t>PaaS</a:t>
            </a:r>
            <a:endParaRPr sz="2400" dirty="0"/>
          </a:p>
        </p:txBody>
      </p:sp>
      <p:sp>
        <p:nvSpPr>
          <p:cNvPr id="522" name="Google Shape;522;p9"/>
          <p:cNvSpPr txBox="1">
            <a:spLocks noGrp="1"/>
          </p:cNvSpPr>
          <p:nvPr>
            <p:ph type="body" idx="4294967295"/>
          </p:nvPr>
        </p:nvSpPr>
        <p:spPr>
          <a:xfrm>
            <a:off x="833438" y="193675"/>
            <a:ext cx="8310562" cy="211138"/>
          </a:xfrm>
          <a:prstGeom prst="rect">
            <a:avLst/>
          </a:prstGeom>
          <a:noFill/>
          <a:ln>
            <a:noFill/>
          </a:ln>
        </p:spPr>
        <p:txBody>
          <a:bodyPr spcFirstLastPara="1" wrap="square" lIns="68569" tIns="34275" rIns="68569" bIns="34275" anchor="ctr" anchorCtr="0">
            <a:normAutofit/>
          </a:bodyPr>
          <a:lstStyle/>
          <a:p>
            <a:pPr marL="0" indent="0">
              <a:lnSpc>
                <a:spcPct val="80000"/>
              </a:lnSpc>
              <a:spcBef>
                <a:spcPts val="0"/>
              </a:spcBef>
              <a:buSzPts val="1387"/>
            </a:pPr>
            <a:r>
              <a:rPr lang="en-US" sz="1040" dirty="0"/>
              <a:t>Introduction to Cloud Computing</a:t>
            </a:r>
          </a:p>
        </p:txBody>
      </p:sp>
      <p:sp>
        <p:nvSpPr>
          <p:cNvPr id="524" name="Google Shape;524;p9"/>
          <p:cNvSpPr txBox="1">
            <a:spLocks noGrp="1"/>
          </p:cNvSpPr>
          <p:nvPr>
            <p:ph type="body" idx="4294967295"/>
          </p:nvPr>
        </p:nvSpPr>
        <p:spPr>
          <a:xfrm>
            <a:off x="747713" y="777875"/>
            <a:ext cx="8396287" cy="3730625"/>
          </a:xfrm>
          <a:prstGeom prst="rect">
            <a:avLst/>
          </a:prstGeom>
          <a:noFill/>
          <a:ln>
            <a:noFill/>
          </a:ln>
        </p:spPr>
        <p:txBody>
          <a:bodyPr spcFirstLastPara="1" wrap="square" lIns="68569" tIns="34275" rIns="68569" bIns="34275" anchor="t" anchorCtr="0">
            <a:noAutofit/>
          </a:bodyPr>
          <a:lstStyle/>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Platform as a service is a service in which cloud provider delivers hardware and software both, which means developers don’t have to worry about infrastructure components.</a:t>
            </a:r>
          </a:p>
          <a:p>
            <a:pPr marL="214313" indent="-214313">
              <a:lnSpc>
                <a:spcPct val="150000"/>
              </a:lnSpc>
            </a:pPr>
            <a:endParaRPr lang="en-US" sz="135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PaaS components can be easily accessible over internet</a:t>
            </a:r>
          </a:p>
          <a:p>
            <a:pPr marL="214313" indent="-214313">
              <a:lnSpc>
                <a:spcPct val="150000"/>
              </a:lnSpc>
            </a:pPr>
            <a:endParaRPr lang="en-US" sz="135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PaaS provides reliable and optimized environment on</a:t>
            </a:r>
          </a:p>
          <a:p>
            <a:pPr marL="0" indent="0">
              <a:lnSpc>
                <a:spcPct val="150000"/>
              </a:lnSpc>
              <a:buNone/>
            </a:pPr>
            <a:r>
              <a:rPr lang="en-US" sz="1350" dirty="0">
                <a:latin typeface="Open Sans" panose="020B0604020202020204" charset="0"/>
                <a:ea typeface="Open Sans" panose="020B0604020202020204" charset="0"/>
                <a:cs typeface="Open Sans" panose="020B0604020202020204" charset="0"/>
              </a:rPr>
              <a:t>      which developers can quickly setup/deploy their apps.</a:t>
            </a:r>
          </a:p>
          <a:p>
            <a:pPr marL="0" indent="0">
              <a:lnSpc>
                <a:spcPct val="150000"/>
              </a:lnSpc>
              <a:buNone/>
            </a:pPr>
            <a:endParaRPr lang="en-US" sz="135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With PaaS we don’t have to focus on how to creating </a:t>
            </a:r>
          </a:p>
          <a:p>
            <a:pPr marL="0" indent="0">
              <a:lnSpc>
                <a:spcPct val="150000"/>
              </a:lnSpc>
              <a:buNone/>
            </a:pPr>
            <a:r>
              <a:rPr lang="en-US" sz="1350" dirty="0">
                <a:latin typeface="Open Sans" panose="020B0604020202020204" charset="0"/>
                <a:ea typeface="Open Sans" panose="020B0604020202020204" charset="0"/>
                <a:cs typeface="Open Sans" panose="020B0604020202020204" charset="0"/>
              </a:rPr>
              <a:t>     and managing infrastructure.</a:t>
            </a:r>
          </a:p>
        </p:txBody>
      </p:sp>
      <p:sp>
        <p:nvSpPr>
          <p:cNvPr id="523" name="Google Shape;523;p9"/>
          <p:cNvSpPr/>
          <p:nvPr/>
        </p:nvSpPr>
        <p:spPr>
          <a:xfrm rot="1218894">
            <a:off x="8422512" y="4247043"/>
            <a:ext cx="857492" cy="969002"/>
          </a:xfrm>
          <a:custGeom>
            <a:avLst/>
            <a:gdLst/>
            <a:ahLst/>
            <a:cxnLst/>
            <a:rect l="l" t="t" r="r" b="b"/>
            <a:pathLst>
              <a:path w="2728" h="3097" extrusionOk="0">
                <a:moveTo>
                  <a:pt x="1857" y="10"/>
                </a:moveTo>
                <a:cubicBezTo>
                  <a:pt x="1777" y="15"/>
                  <a:pt x="1694" y="44"/>
                  <a:pt x="1644" y="107"/>
                </a:cubicBezTo>
                <a:cubicBezTo>
                  <a:pt x="1566" y="202"/>
                  <a:pt x="1584" y="340"/>
                  <a:pt x="1563" y="461"/>
                </a:cubicBezTo>
                <a:cubicBezTo>
                  <a:pt x="1544" y="571"/>
                  <a:pt x="1492" y="672"/>
                  <a:pt x="1440" y="770"/>
                </a:cubicBezTo>
                <a:cubicBezTo>
                  <a:pt x="1410" y="829"/>
                  <a:pt x="1378" y="889"/>
                  <a:pt x="1328" y="932"/>
                </a:cubicBezTo>
                <a:cubicBezTo>
                  <a:pt x="1289" y="965"/>
                  <a:pt x="1242" y="986"/>
                  <a:pt x="1194" y="1005"/>
                </a:cubicBezTo>
                <a:cubicBezTo>
                  <a:pt x="1085" y="1048"/>
                  <a:pt x="973" y="1084"/>
                  <a:pt x="859" y="1110"/>
                </a:cubicBezTo>
                <a:cubicBezTo>
                  <a:pt x="687" y="1150"/>
                  <a:pt x="503" y="1174"/>
                  <a:pt x="363" y="1282"/>
                </a:cubicBezTo>
                <a:cubicBezTo>
                  <a:pt x="289" y="1339"/>
                  <a:pt x="233" y="1417"/>
                  <a:pt x="187" y="1499"/>
                </a:cubicBezTo>
                <a:cubicBezTo>
                  <a:pt x="47" y="1748"/>
                  <a:pt x="0" y="2066"/>
                  <a:pt x="133" y="2320"/>
                </a:cubicBezTo>
                <a:cubicBezTo>
                  <a:pt x="218" y="2481"/>
                  <a:pt x="368" y="2602"/>
                  <a:pt x="537" y="2670"/>
                </a:cubicBezTo>
                <a:cubicBezTo>
                  <a:pt x="706" y="2738"/>
                  <a:pt x="892" y="2755"/>
                  <a:pt x="1073" y="2742"/>
                </a:cubicBezTo>
                <a:cubicBezTo>
                  <a:pt x="1167" y="2735"/>
                  <a:pt x="1261" y="2720"/>
                  <a:pt x="1354" y="2731"/>
                </a:cubicBezTo>
                <a:cubicBezTo>
                  <a:pt x="1445" y="2743"/>
                  <a:pt x="1531" y="2779"/>
                  <a:pt x="1615" y="2816"/>
                </a:cubicBezTo>
                <a:cubicBezTo>
                  <a:pt x="1756" y="2878"/>
                  <a:pt x="1897" y="2941"/>
                  <a:pt x="2036" y="3007"/>
                </a:cubicBezTo>
                <a:cubicBezTo>
                  <a:pt x="2092" y="3033"/>
                  <a:pt x="2148" y="3059"/>
                  <a:pt x="2208" y="3070"/>
                </a:cubicBezTo>
                <a:cubicBezTo>
                  <a:pt x="2348" y="3097"/>
                  <a:pt x="2497" y="3034"/>
                  <a:pt x="2591" y="2926"/>
                </a:cubicBezTo>
                <a:cubicBezTo>
                  <a:pt x="2685" y="2819"/>
                  <a:pt x="2728" y="2673"/>
                  <a:pt x="2727" y="2530"/>
                </a:cubicBezTo>
                <a:cubicBezTo>
                  <a:pt x="2726" y="2473"/>
                  <a:pt x="2719" y="2415"/>
                  <a:pt x="2695" y="2363"/>
                </a:cubicBezTo>
                <a:cubicBezTo>
                  <a:pt x="2645" y="2258"/>
                  <a:pt x="2535" y="2196"/>
                  <a:pt x="2425" y="2160"/>
                </a:cubicBezTo>
                <a:cubicBezTo>
                  <a:pt x="2315" y="2124"/>
                  <a:pt x="2198" y="2107"/>
                  <a:pt x="2093" y="2057"/>
                </a:cubicBezTo>
                <a:cubicBezTo>
                  <a:pt x="1954" y="1991"/>
                  <a:pt x="1845" y="1870"/>
                  <a:pt x="1773" y="1733"/>
                </a:cubicBezTo>
                <a:cubicBezTo>
                  <a:pt x="1702" y="1596"/>
                  <a:pt x="1664" y="1444"/>
                  <a:pt x="1641" y="1291"/>
                </a:cubicBezTo>
                <a:cubicBezTo>
                  <a:pt x="1624" y="1182"/>
                  <a:pt x="1614" y="1069"/>
                  <a:pt x="1643" y="963"/>
                </a:cubicBezTo>
                <a:cubicBezTo>
                  <a:pt x="1693" y="782"/>
                  <a:pt x="1843" y="650"/>
                  <a:pt x="1963" y="505"/>
                </a:cubicBezTo>
                <a:cubicBezTo>
                  <a:pt x="2083" y="360"/>
                  <a:pt x="2241" y="207"/>
                  <a:pt x="2124" y="60"/>
                </a:cubicBezTo>
                <a:cubicBezTo>
                  <a:pt x="2077" y="0"/>
                  <a:pt x="1937" y="6"/>
                  <a:pt x="1857" y="10"/>
                </a:cubicBezTo>
                <a:close/>
              </a:path>
            </a:pathLst>
          </a:custGeom>
          <a:gradFill>
            <a:gsLst>
              <a:gs pos="0">
                <a:schemeClr val="accent1"/>
              </a:gs>
              <a:gs pos="100000">
                <a:schemeClr val="accent2"/>
              </a:gs>
            </a:gsLst>
            <a:lin ang="4200000" scaled="0"/>
          </a:gradFill>
          <a:ln>
            <a:noFill/>
          </a:ln>
        </p:spPr>
        <p:txBody>
          <a:bodyPr spcFirstLastPara="1" wrap="square" lIns="68569" tIns="34275" rIns="68569" bIns="34275" anchor="t" anchorCtr="0">
            <a:noAutofit/>
          </a:bodyPr>
          <a:lstStyle/>
          <a:p>
            <a:pPr>
              <a:buSzPts val="1800"/>
            </a:pPr>
            <a:endParaRPr sz="1350">
              <a:solidFill>
                <a:schemeClr val="dk1"/>
              </a:solidFill>
              <a:latin typeface="Open Sans"/>
              <a:ea typeface="Open Sans"/>
              <a:cs typeface="Open Sans"/>
              <a:sym typeface="Open Sans"/>
            </a:endParaRPr>
          </a:p>
        </p:txBody>
      </p:sp>
      <p:sp>
        <p:nvSpPr>
          <p:cNvPr id="2" name="TextBox 1">
            <a:extLst>
              <a:ext uri="{FF2B5EF4-FFF2-40B4-BE49-F238E27FC236}">
                <a16:creationId xmlns:a16="http://schemas.microsoft.com/office/drawing/2014/main" id="{CDC2B8F8-728A-4D76-85E5-7E612CCF37D5}"/>
              </a:ext>
            </a:extLst>
          </p:cNvPr>
          <p:cNvSpPr txBox="1"/>
          <p:nvPr/>
        </p:nvSpPr>
        <p:spPr>
          <a:xfrm>
            <a:off x="6136105" y="4608801"/>
            <a:ext cx="1787312" cy="253916"/>
          </a:xfrm>
          <a:prstGeom prst="rect">
            <a:avLst/>
          </a:prstGeom>
          <a:noFill/>
        </p:spPr>
        <p:txBody>
          <a:bodyPr wrap="square" rtlCol="0">
            <a:spAutoFit/>
          </a:bodyPr>
          <a:lstStyle/>
          <a:p>
            <a:r>
              <a:rPr lang="en-US" sz="1050" dirty="0"/>
              <a:t>Source: nicepng.com</a:t>
            </a:r>
          </a:p>
        </p:txBody>
      </p:sp>
      <p:pic>
        <p:nvPicPr>
          <p:cNvPr id="10242" name="Picture 2" descr="Image result for paas diagram">
            <a:extLst>
              <a:ext uri="{FF2B5EF4-FFF2-40B4-BE49-F238E27FC236}">
                <a16:creationId xmlns:a16="http://schemas.microsoft.com/office/drawing/2014/main" id="{5AE73A2B-B63C-4465-9AD7-D2D4338D3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5772" y="1658872"/>
            <a:ext cx="3944546" cy="2698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30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2" name="Title 1">
            <a:extLst>
              <a:ext uri="{FF2B5EF4-FFF2-40B4-BE49-F238E27FC236}">
                <a16:creationId xmlns:a16="http://schemas.microsoft.com/office/drawing/2014/main" id="{D3C80510-59E7-4399-A351-C2B57CBD6F28}"/>
              </a:ext>
            </a:extLst>
          </p:cNvPr>
          <p:cNvSpPr>
            <a:spLocks noGrp="1"/>
          </p:cNvSpPr>
          <p:nvPr>
            <p:ph type="title"/>
          </p:nvPr>
        </p:nvSpPr>
        <p:spPr/>
        <p:txBody>
          <a:bodyPr/>
          <a:lstStyle/>
          <a:p>
            <a:endParaRPr lang="en-IN"/>
          </a:p>
        </p:txBody>
      </p:sp>
      <p:sp>
        <p:nvSpPr>
          <p:cNvPr id="525" name="Google Shape;525;p9"/>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IN"/>
              <a:pPr/>
              <a:t>16</a:t>
            </a:fld>
            <a:endParaRPr/>
          </a:p>
        </p:txBody>
      </p:sp>
      <p:sp>
        <p:nvSpPr>
          <p:cNvPr id="521" name="Google Shape;521;p9"/>
          <p:cNvSpPr txBox="1">
            <a:spLocks noGrp="1"/>
          </p:cNvSpPr>
          <p:nvPr>
            <p:ph type="body" idx="4294967295"/>
          </p:nvPr>
        </p:nvSpPr>
        <p:spPr>
          <a:xfrm>
            <a:off x="831850" y="246063"/>
            <a:ext cx="8312150" cy="528637"/>
          </a:xfrm>
          <a:prstGeom prst="rect">
            <a:avLst/>
          </a:prstGeom>
          <a:noFill/>
          <a:ln>
            <a:noFill/>
          </a:ln>
        </p:spPr>
        <p:txBody>
          <a:bodyPr spcFirstLastPara="1" wrap="square" lIns="68569" tIns="34275" rIns="68569" bIns="34275" anchor="ctr" anchorCtr="0">
            <a:normAutofit/>
          </a:bodyPr>
          <a:lstStyle/>
          <a:p>
            <a:pPr marL="0" indent="0">
              <a:buSzPts val="2185"/>
            </a:pPr>
            <a:r>
              <a:rPr lang="en-IN" sz="2400" dirty="0"/>
              <a:t>PaaS Features</a:t>
            </a:r>
            <a:endParaRPr sz="2400" dirty="0"/>
          </a:p>
        </p:txBody>
      </p:sp>
      <p:sp>
        <p:nvSpPr>
          <p:cNvPr id="522" name="Google Shape;522;p9"/>
          <p:cNvSpPr txBox="1">
            <a:spLocks noGrp="1"/>
          </p:cNvSpPr>
          <p:nvPr>
            <p:ph type="body" idx="4294967295"/>
          </p:nvPr>
        </p:nvSpPr>
        <p:spPr>
          <a:xfrm>
            <a:off x="833438" y="193675"/>
            <a:ext cx="8310562" cy="211138"/>
          </a:xfrm>
          <a:prstGeom prst="rect">
            <a:avLst/>
          </a:prstGeom>
          <a:noFill/>
          <a:ln>
            <a:noFill/>
          </a:ln>
        </p:spPr>
        <p:txBody>
          <a:bodyPr spcFirstLastPara="1" wrap="square" lIns="68569" tIns="34275" rIns="68569" bIns="34275" anchor="ctr" anchorCtr="0">
            <a:normAutofit/>
          </a:bodyPr>
          <a:lstStyle/>
          <a:p>
            <a:pPr marL="0" indent="0">
              <a:lnSpc>
                <a:spcPct val="80000"/>
              </a:lnSpc>
              <a:spcBef>
                <a:spcPts val="0"/>
              </a:spcBef>
              <a:buSzPts val="1387"/>
            </a:pPr>
            <a:r>
              <a:rPr lang="en-US" sz="1040" dirty="0"/>
              <a:t>Introduction to Cloud Computing</a:t>
            </a:r>
          </a:p>
        </p:txBody>
      </p:sp>
      <p:sp>
        <p:nvSpPr>
          <p:cNvPr id="524" name="Google Shape;524;p9"/>
          <p:cNvSpPr txBox="1">
            <a:spLocks noGrp="1"/>
          </p:cNvSpPr>
          <p:nvPr>
            <p:ph type="body" idx="4294967295"/>
          </p:nvPr>
        </p:nvSpPr>
        <p:spPr>
          <a:xfrm>
            <a:off x="747713" y="777875"/>
            <a:ext cx="8396287" cy="3730625"/>
          </a:xfrm>
          <a:prstGeom prst="rect">
            <a:avLst/>
          </a:prstGeom>
          <a:noFill/>
          <a:ln>
            <a:noFill/>
          </a:ln>
        </p:spPr>
        <p:txBody>
          <a:bodyPr spcFirstLastPara="1" wrap="square" lIns="68569" tIns="34275" rIns="68569" bIns="34275" anchor="t" anchorCtr="0">
            <a:noAutofit/>
          </a:bodyPr>
          <a:lstStyle/>
          <a:p>
            <a:pPr marL="0" indent="0">
              <a:lnSpc>
                <a:spcPct val="150000"/>
              </a:lnSpc>
              <a:buNone/>
            </a:pPr>
            <a:r>
              <a:rPr lang="en-US" sz="1350" dirty="0">
                <a:latin typeface="Open Sans" panose="020B0604020202020204" charset="0"/>
                <a:ea typeface="Open Sans" panose="020B0604020202020204" charset="0"/>
                <a:cs typeface="Open Sans" panose="020B0604020202020204" charset="0"/>
              </a:rPr>
              <a:t>PaaS supports some key features which helps us to easily deploy our applications on various platforms.</a:t>
            </a:r>
          </a:p>
          <a:p>
            <a:pPr marL="214313" indent="-214313">
              <a:lnSpc>
                <a:spcPct val="150000"/>
              </a:lnSpc>
            </a:pPr>
            <a:endParaRPr lang="en-US" sz="135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Easy Development</a:t>
            </a: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Flexibility</a:t>
            </a: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Scalability, Load balancing and fail over</a:t>
            </a: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On demand platform</a:t>
            </a: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Container Based PaaS</a:t>
            </a:r>
          </a:p>
          <a:p>
            <a:pPr marL="214313" indent="-214313">
              <a:lnSpc>
                <a:spcPct val="150000"/>
              </a:lnSpc>
            </a:pPr>
            <a:endParaRPr lang="en-US" sz="1350" dirty="0">
              <a:latin typeface="Open Sans" panose="020B0604020202020204" charset="0"/>
              <a:ea typeface="Open Sans" panose="020B0604020202020204" charset="0"/>
              <a:cs typeface="Open Sans" panose="020B0604020202020204" charset="0"/>
            </a:endParaRPr>
          </a:p>
        </p:txBody>
      </p:sp>
      <p:sp>
        <p:nvSpPr>
          <p:cNvPr id="523" name="Google Shape;523;p9"/>
          <p:cNvSpPr/>
          <p:nvPr/>
        </p:nvSpPr>
        <p:spPr>
          <a:xfrm rot="1218894">
            <a:off x="8422512" y="4247043"/>
            <a:ext cx="857492" cy="969002"/>
          </a:xfrm>
          <a:custGeom>
            <a:avLst/>
            <a:gdLst/>
            <a:ahLst/>
            <a:cxnLst/>
            <a:rect l="l" t="t" r="r" b="b"/>
            <a:pathLst>
              <a:path w="2728" h="3097" extrusionOk="0">
                <a:moveTo>
                  <a:pt x="1857" y="10"/>
                </a:moveTo>
                <a:cubicBezTo>
                  <a:pt x="1777" y="15"/>
                  <a:pt x="1694" y="44"/>
                  <a:pt x="1644" y="107"/>
                </a:cubicBezTo>
                <a:cubicBezTo>
                  <a:pt x="1566" y="202"/>
                  <a:pt x="1584" y="340"/>
                  <a:pt x="1563" y="461"/>
                </a:cubicBezTo>
                <a:cubicBezTo>
                  <a:pt x="1544" y="571"/>
                  <a:pt x="1492" y="672"/>
                  <a:pt x="1440" y="770"/>
                </a:cubicBezTo>
                <a:cubicBezTo>
                  <a:pt x="1410" y="829"/>
                  <a:pt x="1378" y="889"/>
                  <a:pt x="1328" y="932"/>
                </a:cubicBezTo>
                <a:cubicBezTo>
                  <a:pt x="1289" y="965"/>
                  <a:pt x="1242" y="986"/>
                  <a:pt x="1194" y="1005"/>
                </a:cubicBezTo>
                <a:cubicBezTo>
                  <a:pt x="1085" y="1048"/>
                  <a:pt x="973" y="1084"/>
                  <a:pt x="859" y="1110"/>
                </a:cubicBezTo>
                <a:cubicBezTo>
                  <a:pt x="687" y="1150"/>
                  <a:pt x="503" y="1174"/>
                  <a:pt x="363" y="1282"/>
                </a:cubicBezTo>
                <a:cubicBezTo>
                  <a:pt x="289" y="1339"/>
                  <a:pt x="233" y="1417"/>
                  <a:pt x="187" y="1499"/>
                </a:cubicBezTo>
                <a:cubicBezTo>
                  <a:pt x="47" y="1748"/>
                  <a:pt x="0" y="2066"/>
                  <a:pt x="133" y="2320"/>
                </a:cubicBezTo>
                <a:cubicBezTo>
                  <a:pt x="218" y="2481"/>
                  <a:pt x="368" y="2602"/>
                  <a:pt x="537" y="2670"/>
                </a:cubicBezTo>
                <a:cubicBezTo>
                  <a:pt x="706" y="2738"/>
                  <a:pt x="892" y="2755"/>
                  <a:pt x="1073" y="2742"/>
                </a:cubicBezTo>
                <a:cubicBezTo>
                  <a:pt x="1167" y="2735"/>
                  <a:pt x="1261" y="2720"/>
                  <a:pt x="1354" y="2731"/>
                </a:cubicBezTo>
                <a:cubicBezTo>
                  <a:pt x="1445" y="2743"/>
                  <a:pt x="1531" y="2779"/>
                  <a:pt x="1615" y="2816"/>
                </a:cubicBezTo>
                <a:cubicBezTo>
                  <a:pt x="1756" y="2878"/>
                  <a:pt x="1897" y="2941"/>
                  <a:pt x="2036" y="3007"/>
                </a:cubicBezTo>
                <a:cubicBezTo>
                  <a:pt x="2092" y="3033"/>
                  <a:pt x="2148" y="3059"/>
                  <a:pt x="2208" y="3070"/>
                </a:cubicBezTo>
                <a:cubicBezTo>
                  <a:pt x="2348" y="3097"/>
                  <a:pt x="2497" y="3034"/>
                  <a:pt x="2591" y="2926"/>
                </a:cubicBezTo>
                <a:cubicBezTo>
                  <a:pt x="2685" y="2819"/>
                  <a:pt x="2728" y="2673"/>
                  <a:pt x="2727" y="2530"/>
                </a:cubicBezTo>
                <a:cubicBezTo>
                  <a:pt x="2726" y="2473"/>
                  <a:pt x="2719" y="2415"/>
                  <a:pt x="2695" y="2363"/>
                </a:cubicBezTo>
                <a:cubicBezTo>
                  <a:pt x="2645" y="2258"/>
                  <a:pt x="2535" y="2196"/>
                  <a:pt x="2425" y="2160"/>
                </a:cubicBezTo>
                <a:cubicBezTo>
                  <a:pt x="2315" y="2124"/>
                  <a:pt x="2198" y="2107"/>
                  <a:pt x="2093" y="2057"/>
                </a:cubicBezTo>
                <a:cubicBezTo>
                  <a:pt x="1954" y="1991"/>
                  <a:pt x="1845" y="1870"/>
                  <a:pt x="1773" y="1733"/>
                </a:cubicBezTo>
                <a:cubicBezTo>
                  <a:pt x="1702" y="1596"/>
                  <a:pt x="1664" y="1444"/>
                  <a:pt x="1641" y="1291"/>
                </a:cubicBezTo>
                <a:cubicBezTo>
                  <a:pt x="1624" y="1182"/>
                  <a:pt x="1614" y="1069"/>
                  <a:pt x="1643" y="963"/>
                </a:cubicBezTo>
                <a:cubicBezTo>
                  <a:pt x="1693" y="782"/>
                  <a:pt x="1843" y="650"/>
                  <a:pt x="1963" y="505"/>
                </a:cubicBezTo>
                <a:cubicBezTo>
                  <a:pt x="2083" y="360"/>
                  <a:pt x="2241" y="207"/>
                  <a:pt x="2124" y="60"/>
                </a:cubicBezTo>
                <a:cubicBezTo>
                  <a:pt x="2077" y="0"/>
                  <a:pt x="1937" y="6"/>
                  <a:pt x="1857" y="10"/>
                </a:cubicBezTo>
                <a:close/>
              </a:path>
            </a:pathLst>
          </a:custGeom>
          <a:gradFill>
            <a:gsLst>
              <a:gs pos="0">
                <a:schemeClr val="accent1"/>
              </a:gs>
              <a:gs pos="100000">
                <a:schemeClr val="accent2"/>
              </a:gs>
            </a:gsLst>
            <a:lin ang="4200000" scaled="0"/>
          </a:gradFill>
          <a:ln>
            <a:noFill/>
          </a:ln>
        </p:spPr>
        <p:txBody>
          <a:bodyPr spcFirstLastPara="1" wrap="square" lIns="68569" tIns="34275" rIns="68569" bIns="34275" anchor="t" anchorCtr="0">
            <a:noAutofit/>
          </a:bodyPr>
          <a:lstStyle/>
          <a:p>
            <a:pPr>
              <a:buSzPts val="1800"/>
            </a:pPr>
            <a:endParaRPr sz="135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15619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2" name="Title 1">
            <a:extLst>
              <a:ext uri="{FF2B5EF4-FFF2-40B4-BE49-F238E27FC236}">
                <a16:creationId xmlns:a16="http://schemas.microsoft.com/office/drawing/2014/main" id="{59EECC45-D6CD-45EC-B037-55C45FDE4887}"/>
              </a:ext>
            </a:extLst>
          </p:cNvPr>
          <p:cNvSpPr>
            <a:spLocks noGrp="1"/>
          </p:cNvSpPr>
          <p:nvPr>
            <p:ph type="title"/>
          </p:nvPr>
        </p:nvSpPr>
        <p:spPr/>
        <p:txBody>
          <a:bodyPr/>
          <a:lstStyle/>
          <a:p>
            <a:endParaRPr lang="en-IN"/>
          </a:p>
        </p:txBody>
      </p:sp>
      <p:sp>
        <p:nvSpPr>
          <p:cNvPr id="525" name="Google Shape;525;p9"/>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IN"/>
              <a:pPr/>
              <a:t>17</a:t>
            </a:fld>
            <a:endParaRPr/>
          </a:p>
        </p:txBody>
      </p:sp>
      <p:sp>
        <p:nvSpPr>
          <p:cNvPr id="521" name="Google Shape;521;p9"/>
          <p:cNvSpPr txBox="1">
            <a:spLocks noGrp="1"/>
          </p:cNvSpPr>
          <p:nvPr>
            <p:ph type="body" idx="4294967295"/>
          </p:nvPr>
        </p:nvSpPr>
        <p:spPr>
          <a:xfrm>
            <a:off x="831850" y="246063"/>
            <a:ext cx="8312150" cy="528637"/>
          </a:xfrm>
          <a:prstGeom prst="rect">
            <a:avLst/>
          </a:prstGeom>
          <a:noFill/>
          <a:ln>
            <a:noFill/>
          </a:ln>
        </p:spPr>
        <p:txBody>
          <a:bodyPr spcFirstLastPara="1" wrap="square" lIns="68569" tIns="34275" rIns="68569" bIns="34275" anchor="ctr" anchorCtr="0">
            <a:normAutofit/>
          </a:bodyPr>
          <a:lstStyle/>
          <a:p>
            <a:pPr marL="0" indent="0">
              <a:buSzPts val="2185"/>
            </a:pPr>
            <a:r>
              <a:rPr lang="en-IN" sz="2400" dirty="0"/>
              <a:t>PaaS</a:t>
            </a:r>
            <a:endParaRPr sz="2400" dirty="0"/>
          </a:p>
        </p:txBody>
      </p:sp>
      <p:sp>
        <p:nvSpPr>
          <p:cNvPr id="522" name="Google Shape;522;p9"/>
          <p:cNvSpPr txBox="1">
            <a:spLocks noGrp="1"/>
          </p:cNvSpPr>
          <p:nvPr>
            <p:ph type="body" idx="4294967295"/>
          </p:nvPr>
        </p:nvSpPr>
        <p:spPr>
          <a:xfrm>
            <a:off x="833438" y="193675"/>
            <a:ext cx="8310562" cy="211138"/>
          </a:xfrm>
          <a:prstGeom prst="rect">
            <a:avLst/>
          </a:prstGeom>
          <a:noFill/>
          <a:ln>
            <a:noFill/>
          </a:ln>
        </p:spPr>
        <p:txBody>
          <a:bodyPr spcFirstLastPara="1" wrap="square" lIns="68569" tIns="34275" rIns="68569" bIns="34275" anchor="ctr" anchorCtr="0">
            <a:normAutofit/>
          </a:bodyPr>
          <a:lstStyle/>
          <a:p>
            <a:pPr marL="0" indent="0">
              <a:lnSpc>
                <a:spcPct val="80000"/>
              </a:lnSpc>
              <a:spcBef>
                <a:spcPts val="0"/>
              </a:spcBef>
              <a:buSzPts val="1387"/>
            </a:pPr>
            <a:r>
              <a:rPr lang="en-US" sz="1040" dirty="0"/>
              <a:t>Introduction to Cloud Computing</a:t>
            </a:r>
          </a:p>
        </p:txBody>
      </p:sp>
      <p:sp>
        <p:nvSpPr>
          <p:cNvPr id="524" name="Google Shape;524;p9"/>
          <p:cNvSpPr txBox="1">
            <a:spLocks noGrp="1"/>
          </p:cNvSpPr>
          <p:nvPr>
            <p:ph type="body" idx="4294967295"/>
          </p:nvPr>
        </p:nvSpPr>
        <p:spPr>
          <a:xfrm>
            <a:off x="747713" y="777875"/>
            <a:ext cx="8396287" cy="3730625"/>
          </a:xfrm>
          <a:prstGeom prst="rect">
            <a:avLst/>
          </a:prstGeom>
          <a:noFill/>
          <a:ln>
            <a:noFill/>
          </a:ln>
        </p:spPr>
        <p:txBody>
          <a:bodyPr spcFirstLastPara="1" wrap="square" lIns="68569" tIns="34275" rIns="68569" bIns="34275" anchor="t" anchorCtr="0">
            <a:noAutofit/>
          </a:bodyPr>
          <a:lstStyle/>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It helps developers to design applications quickly and efficient.</a:t>
            </a:r>
          </a:p>
          <a:p>
            <a:pPr marL="214313" indent="-214313">
              <a:lnSpc>
                <a:spcPct val="150000"/>
              </a:lnSpc>
            </a:pPr>
            <a:endParaRPr lang="en-US" sz="75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PaaS is an layer on top IaaS, which means in addition to core infrastructure resources we also get middleware, databases and other development tools.</a:t>
            </a:r>
          </a:p>
          <a:p>
            <a:pPr marL="214313" indent="-214313">
              <a:lnSpc>
                <a:spcPct val="150000"/>
              </a:lnSpc>
            </a:pPr>
            <a:endParaRPr lang="en-US" sz="75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PaaS platform's are available for public, private and hybrid clouds.</a:t>
            </a:r>
          </a:p>
          <a:p>
            <a:pPr marL="214313" indent="-214313">
              <a:lnSpc>
                <a:spcPct val="150000"/>
              </a:lnSpc>
            </a:pPr>
            <a:endParaRPr lang="en-US" sz="75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Some of the cloud providers who provides PaaS services are listed below:</a:t>
            </a:r>
          </a:p>
          <a:p>
            <a:pPr marL="557213" lvl="1" indent="-214313">
              <a:lnSpc>
                <a:spcPct val="150000"/>
              </a:lnSpc>
              <a:buFont typeface="Wingdings" panose="05000000000000000000" pitchFamily="2" charset="2"/>
              <a:buChar char="ü"/>
            </a:pPr>
            <a:r>
              <a:rPr lang="en-US" sz="1350" dirty="0">
                <a:latin typeface="Open Sans" panose="020B0604020202020204" charset="0"/>
                <a:ea typeface="Open Sans" panose="020B0604020202020204" charset="0"/>
                <a:cs typeface="Open Sans" panose="020B0604020202020204" charset="0"/>
              </a:rPr>
              <a:t>AWS Elastic Beanstalk</a:t>
            </a:r>
          </a:p>
          <a:p>
            <a:pPr marL="557213" lvl="1" indent="-214313">
              <a:lnSpc>
                <a:spcPct val="150000"/>
              </a:lnSpc>
              <a:buFont typeface="Wingdings" panose="05000000000000000000" pitchFamily="2" charset="2"/>
              <a:buChar char="ü"/>
            </a:pPr>
            <a:r>
              <a:rPr lang="en-US" sz="1350" dirty="0">
                <a:latin typeface="Open Sans" panose="020B0604020202020204" charset="0"/>
                <a:ea typeface="Open Sans" panose="020B0604020202020204" charset="0"/>
                <a:cs typeface="Open Sans" panose="020B0604020202020204" charset="0"/>
              </a:rPr>
              <a:t>Google App Engine</a:t>
            </a:r>
          </a:p>
          <a:p>
            <a:pPr marL="557213" lvl="1" indent="-214313">
              <a:lnSpc>
                <a:spcPct val="150000"/>
              </a:lnSpc>
              <a:buFont typeface="Wingdings" panose="05000000000000000000" pitchFamily="2" charset="2"/>
              <a:buChar char="ü"/>
            </a:pPr>
            <a:r>
              <a:rPr lang="en-US" sz="1350" dirty="0">
                <a:latin typeface="Open Sans" panose="020B0604020202020204" charset="0"/>
                <a:ea typeface="Open Sans" panose="020B0604020202020204" charset="0"/>
                <a:cs typeface="Open Sans" panose="020B0604020202020204" charset="0"/>
              </a:rPr>
              <a:t>Azure App Service</a:t>
            </a:r>
          </a:p>
          <a:p>
            <a:pPr marL="557213" lvl="1" indent="-214313">
              <a:lnSpc>
                <a:spcPct val="150000"/>
              </a:lnSpc>
              <a:buFont typeface="Wingdings" panose="05000000000000000000" pitchFamily="2" charset="2"/>
              <a:buChar char="ü"/>
            </a:pPr>
            <a:r>
              <a:rPr lang="en-US" sz="1350" dirty="0">
                <a:latin typeface="Open Sans" panose="020B0604020202020204" charset="0"/>
                <a:ea typeface="Open Sans" panose="020B0604020202020204" charset="0"/>
                <a:cs typeface="Open Sans" panose="020B0604020202020204" charset="0"/>
              </a:rPr>
              <a:t>Pivotal Cloud Foundry</a:t>
            </a:r>
          </a:p>
        </p:txBody>
      </p:sp>
      <p:sp>
        <p:nvSpPr>
          <p:cNvPr id="523" name="Google Shape;523;p9"/>
          <p:cNvSpPr/>
          <p:nvPr/>
        </p:nvSpPr>
        <p:spPr>
          <a:xfrm rot="1218894">
            <a:off x="8422512" y="4247043"/>
            <a:ext cx="857492" cy="969002"/>
          </a:xfrm>
          <a:custGeom>
            <a:avLst/>
            <a:gdLst/>
            <a:ahLst/>
            <a:cxnLst/>
            <a:rect l="l" t="t" r="r" b="b"/>
            <a:pathLst>
              <a:path w="2728" h="3097" extrusionOk="0">
                <a:moveTo>
                  <a:pt x="1857" y="10"/>
                </a:moveTo>
                <a:cubicBezTo>
                  <a:pt x="1777" y="15"/>
                  <a:pt x="1694" y="44"/>
                  <a:pt x="1644" y="107"/>
                </a:cubicBezTo>
                <a:cubicBezTo>
                  <a:pt x="1566" y="202"/>
                  <a:pt x="1584" y="340"/>
                  <a:pt x="1563" y="461"/>
                </a:cubicBezTo>
                <a:cubicBezTo>
                  <a:pt x="1544" y="571"/>
                  <a:pt x="1492" y="672"/>
                  <a:pt x="1440" y="770"/>
                </a:cubicBezTo>
                <a:cubicBezTo>
                  <a:pt x="1410" y="829"/>
                  <a:pt x="1378" y="889"/>
                  <a:pt x="1328" y="932"/>
                </a:cubicBezTo>
                <a:cubicBezTo>
                  <a:pt x="1289" y="965"/>
                  <a:pt x="1242" y="986"/>
                  <a:pt x="1194" y="1005"/>
                </a:cubicBezTo>
                <a:cubicBezTo>
                  <a:pt x="1085" y="1048"/>
                  <a:pt x="973" y="1084"/>
                  <a:pt x="859" y="1110"/>
                </a:cubicBezTo>
                <a:cubicBezTo>
                  <a:pt x="687" y="1150"/>
                  <a:pt x="503" y="1174"/>
                  <a:pt x="363" y="1282"/>
                </a:cubicBezTo>
                <a:cubicBezTo>
                  <a:pt x="289" y="1339"/>
                  <a:pt x="233" y="1417"/>
                  <a:pt x="187" y="1499"/>
                </a:cubicBezTo>
                <a:cubicBezTo>
                  <a:pt x="47" y="1748"/>
                  <a:pt x="0" y="2066"/>
                  <a:pt x="133" y="2320"/>
                </a:cubicBezTo>
                <a:cubicBezTo>
                  <a:pt x="218" y="2481"/>
                  <a:pt x="368" y="2602"/>
                  <a:pt x="537" y="2670"/>
                </a:cubicBezTo>
                <a:cubicBezTo>
                  <a:pt x="706" y="2738"/>
                  <a:pt x="892" y="2755"/>
                  <a:pt x="1073" y="2742"/>
                </a:cubicBezTo>
                <a:cubicBezTo>
                  <a:pt x="1167" y="2735"/>
                  <a:pt x="1261" y="2720"/>
                  <a:pt x="1354" y="2731"/>
                </a:cubicBezTo>
                <a:cubicBezTo>
                  <a:pt x="1445" y="2743"/>
                  <a:pt x="1531" y="2779"/>
                  <a:pt x="1615" y="2816"/>
                </a:cubicBezTo>
                <a:cubicBezTo>
                  <a:pt x="1756" y="2878"/>
                  <a:pt x="1897" y="2941"/>
                  <a:pt x="2036" y="3007"/>
                </a:cubicBezTo>
                <a:cubicBezTo>
                  <a:pt x="2092" y="3033"/>
                  <a:pt x="2148" y="3059"/>
                  <a:pt x="2208" y="3070"/>
                </a:cubicBezTo>
                <a:cubicBezTo>
                  <a:pt x="2348" y="3097"/>
                  <a:pt x="2497" y="3034"/>
                  <a:pt x="2591" y="2926"/>
                </a:cubicBezTo>
                <a:cubicBezTo>
                  <a:pt x="2685" y="2819"/>
                  <a:pt x="2728" y="2673"/>
                  <a:pt x="2727" y="2530"/>
                </a:cubicBezTo>
                <a:cubicBezTo>
                  <a:pt x="2726" y="2473"/>
                  <a:pt x="2719" y="2415"/>
                  <a:pt x="2695" y="2363"/>
                </a:cubicBezTo>
                <a:cubicBezTo>
                  <a:pt x="2645" y="2258"/>
                  <a:pt x="2535" y="2196"/>
                  <a:pt x="2425" y="2160"/>
                </a:cubicBezTo>
                <a:cubicBezTo>
                  <a:pt x="2315" y="2124"/>
                  <a:pt x="2198" y="2107"/>
                  <a:pt x="2093" y="2057"/>
                </a:cubicBezTo>
                <a:cubicBezTo>
                  <a:pt x="1954" y="1991"/>
                  <a:pt x="1845" y="1870"/>
                  <a:pt x="1773" y="1733"/>
                </a:cubicBezTo>
                <a:cubicBezTo>
                  <a:pt x="1702" y="1596"/>
                  <a:pt x="1664" y="1444"/>
                  <a:pt x="1641" y="1291"/>
                </a:cubicBezTo>
                <a:cubicBezTo>
                  <a:pt x="1624" y="1182"/>
                  <a:pt x="1614" y="1069"/>
                  <a:pt x="1643" y="963"/>
                </a:cubicBezTo>
                <a:cubicBezTo>
                  <a:pt x="1693" y="782"/>
                  <a:pt x="1843" y="650"/>
                  <a:pt x="1963" y="505"/>
                </a:cubicBezTo>
                <a:cubicBezTo>
                  <a:pt x="2083" y="360"/>
                  <a:pt x="2241" y="207"/>
                  <a:pt x="2124" y="60"/>
                </a:cubicBezTo>
                <a:cubicBezTo>
                  <a:pt x="2077" y="0"/>
                  <a:pt x="1937" y="6"/>
                  <a:pt x="1857" y="10"/>
                </a:cubicBezTo>
                <a:close/>
              </a:path>
            </a:pathLst>
          </a:custGeom>
          <a:gradFill>
            <a:gsLst>
              <a:gs pos="0">
                <a:schemeClr val="accent1"/>
              </a:gs>
              <a:gs pos="100000">
                <a:schemeClr val="accent2"/>
              </a:gs>
            </a:gsLst>
            <a:lin ang="4200000" scaled="0"/>
          </a:gradFill>
          <a:ln>
            <a:noFill/>
          </a:ln>
        </p:spPr>
        <p:txBody>
          <a:bodyPr spcFirstLastPara="1" wrap="square" lIns="68569" tIns="34275" rIns="68569" bIns="34275" anchor="t" anchorCtr="0">
            <a:noAutofit/>
          </a:bodyPr>
          <a:lstStyle/>
          <a:p>
            <a:pPr>
              <a:buSzPts val="1800"/>
            </a:pPr>
            <a:endParaRPr sz="135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74711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3" name="Title 2">
            <a:extLst>
              <a:ext uri="{FF2B5EF4-FFF2-40B4-BE49-F238E27FC236}">
                <a16:creationId xmlns:a16="http://schemas.microsoft.com/office/drawing/2014/main" id="{347FF7E9-1844-4731-9F9E-F20860F48325}"/>
              </a:ext>
            </a:extLst>
          </p:cNvPr>
          <p:cNvSpPr>
            <a:spLocks noGrp="1"/>
          </p:cNvSpPr>
          <p:nvPr>
            <p:ph type="title"/>
          </p:nvPr>
        </p:nvSpPr>
        <p:spPr/>
        <p:txBody>
          <a:bodyPr/>
          <a:lstStyle/>
          <a:p>
            <a:endParaRPr lang="en-IN"/>
          </a:p>
        </p:txBody>
      </p:sp>
      <p:sp>
        <p:nvSpPr>
          <p:cNvPr id="525" name="Google Shape;525;p9"/>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IN"/>
              <a:pPr/>
              <a:t>18</a:t>
            </a:fld>
            <a:endParaRPr/>
          </a:p>
        </p:txBody>
      </p:sp>
      <p:sp>
        <p:nvSpPr>
          <p:cNvPr id="521" name="Google Shape;521;p9"/>
          <p:cNvSpPr txBox="1">
            <a:spLocks noGrp="1"/>
          </p:cNvSpPr>
          <p:nvPr>
            <p:ph type="body" idx="4294967295"/>
          </p:nvPr>
        </p:nvSpPr>
        <p:spPr>
          <a:xfrm>
            <a:off x="831850" y="246063"/>
            <a:ext cx="8312150" cy="528637"/>
          </a:xfrm>
          <a:prstGeom prst="rect">
            <a:avLst/>
          </a:prstGeom>
          <a:noFill/>
          <a:ln>
            <a:noFill/>
          </a:ln>
        </p:spPr>
        <p:txBody>
          <a:bodyPr spcFirstLastPara="1" wrap="square" lIns="68569" tIns="34275" rIns="68569" bIns="34275" anchor="ctr" anchorCtr="0">
            <a:normAutofit/>
          </a:bodyPr>
          <a:lstStyle/>
          <a:p>
            <a:pPr marL="0" indent="0">
              <a:buSzPts val="2185"/>
            </a:pPr>
            <a:r>
              <a:rPr lang="en-IN" sz="2400" dirty="0"/>
              <a:t>SaaS</a:t>
            </a:r>
            <a:endParaRPr sz="2400" dirty="0"/>
          </a:p>
        </p:txBody>
      </p:sp>
      <p:sp>
        <p:nvSpPr>
          <p:cNvPr id="522" name="Google Shape;522;p9"/>
          <p:cNvSpPr txBox="1">
            <a:spLocks noGrp="1"/>
          </p:cNvSpPr>
          <p:nvPr>
            <p:ph type="body" idx="4294967295"/>
          </p:nvPr>
        </p:nvSpPr>
        <p:spPr>
          <a:xfrm>
            <a:off x="833438" y="193675"/>
            <a:ext cx="8310562" cy="211138"/>
          </a:xfrm>
          <a:prstGeom prst="rect">
            <a:avLst/>
          </a:prstGeom>
          <a:noFill/>
          <a:ln>
            <a:noFill/>
          </a:ln>
        </p:spPr>
        <p:txBody>
          <a:bodyPr spcFirstLastPara="1" wrap="square" lIns="68569" tIns="34275" rIns="68569" bIns="34275" anchor="ctr" anchorCtr="0">
            <a:normAutofit/>
          </a:bodyPr>
          <a:lstStyle/>
          <a:p>
            <a:pPr marL="0" indent="0">
              <a:lnSpc>
                <a:spcPct val="80000"/>
              </a:lnSpc>
              <a:spcBef>
                <a:spcPts val="0"/>
              </a:spcBef>
              <a:buSzPts val="1387"/>
            </a:pPr>
            <a:r>
              <a:rPr lang="en-US" sz="1040" dirty="0"/>
              <a:t>Introduction to Cloud Computing</a:t>
            </a:r>
          </a:p>
        </p:txBody>
      </p:sp>
      <p:sp>
        <p:nvSpPr>
          <p:cNvPr id="524" name="Google Shape;524;p9"/>
          <p:cNvSpPr txBox="1">
            <a:spLocks noGrp="1"/>
          </p:cNvSpPr>
          <p:nvPr>
            <p:ph type="body" idx="4294967295"/>
          </p:nvPr>
        </p:nvSpPr>
        <p:spPr>
          <a:xfrm>
            <a:off x="747713" y="777875"/>
            <a:ext cx="8396287" cy="3730625"/>
          </a:xfrm>
          <a:prstGeom prst="rect">
            <a:avLst/>
          </a:prstGeom>
          <a:noFill/>
          <a:ln>
            <a:noFill/>
          </a:ln>
        </p:spPr>
        <p:txBody>
          <a:bodyPr spcFirstLastPara="1" wrap="square" lIns="68569" tIns="34275" rIns="68569" bIns="34275" anchor="t" anchorCtr="0">
            <a:noAutofit/>
          </a:bodyPr>
          <a:lstStyle/>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Software as a service is one of the service model in cloud computing in which we don't have to install any software or any application.</a:t>
            </a:r>
          </a:p>
          <a:p>
            <a:pPr marL="214313" indent="-214313">
              <a:lnSpc>
                <a:spcPct val="150000"/>
              </a:lnSpc>
            </a:pPr>
            <a:endParaRPr lang="en-US" sz="135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SaaS allows user to use the application as per usage without </a:t>
            </a:r>
          </a:p>
          <a:p>
            <a:pPr marL="0" indent="0">
              <a:lnSpc>
                <a:spcPct val="150000"/>
              </a:lnSpc>
              <a:buNone/>
            </a:pPr>
            <a:r>
              <a:rPr lang="en-US" sz="1350" dirty="0">
                <a:latin typeface="Open Sans" panose="020B0604020202020204" charset="0"/>
                <a:ea typeface="Open Sans" panose="020B0604020202020204" charset="0"/>
                <a:cs typeface="Open Sans" panose="020B0604020202020204" charset="0"/>
              </a:rPr>
              <a:t>     buying any dedicated licenses.</a:t>
            </a:r>
          </a:p>
          <a:p>
            <a:pPr marL="0" indent="0">
              <a:lnSpc>
                <a:spcPct val="150000"/>
              </a:lnSpc>
              <a:buNone/>
            </a:pPr>
            <a:endParaRPr lang="en-US" sz="135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User just have to access application over internet without </a:t>
            </a:r>
          </a:p>
          <a:p>
            <a:pPr marL="0" indent="0">
              <a:lnSpc>
                <a:spcPct val="150000"/>
              </a:lnSpc>
              <a:buNone/>
            </a:pPr>
            <a:r>
              <a:rPr lang="en-US" sz="1350" dirty="0">
                <a:latin typeface="Open Sans" panose="020B0604020202020204" charset="0"/>
                <a:ea typeface="Open Sans" panose="020B0604020202020204" charset="0"/>
                <a:cs typeface="Open Sans" panose="020B0604020202020204" charset="0"/>
              </a:rPr>
              <a:t>     performing any installation or configuration.</a:t>
            </a:r>
          </a:p>
          <a:p>
            <a:pPr marL="0" indent="0">
              <a:lnSpc>
                <a:spcPct val="150000"/>
              </a:lnSpc>
              <a:buNone/>
            </a:pPr>
            <a:endParaRPr lang="en-US" sz="135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Startups or small companies don’t have to waste time on creating infrastructure.</a:t>
            </a:r>
          </a:p>
        </p:txBody>
      </p:sp>
      <p:sp>
        <p:nvSpPr>
          <p:cNvPr id="523" name="Google Shape;523;p9"/>
          <p:cNvSpPr/>
          <p:nvPr/>
        </p:nvSpPr>
        <p:spPr>
          <a:xfrm rot="1218894">
            <a:off x="8422512" y="4247043"/>
            <a:ext cx="857492" cy="969002"/>
          </a:xfrm>
          <a:custGeom>
            <a:avLst/>
            <a:gdLst/>
            <a:ahLst/>
            <a:cxnLst/>
            <a:rect l="l" t="t" r="r" b="b"/>
            <a:pathLst>
              <a:path w="2728" h="3097" extrusionOk="0">
                <a:moveTo>
                  <a:pt x="1857" y="10"/>
                </a:moveTo>
                <a:cubicBezTo>
                  <a:pt x="1777" y="15"/>
                  <a:pt x="1694" y="44"/>
                  <a:pt x="1644" y="107"/>
                </a:cubicBezTo>
                <a:cubicBezTo>
                  <a:pt x="1566" y="202"/>
                  <a:pt x="1584" y="340"/>
                  <a:pt x="1563" y="461"/>
                </a:cubicBezTo>
                <a:cubicBezTo>
                  <a:pt x="1544" y="571"/>
                  <a:pt x="1492" y="672"/>
                  <a:pt x="1440" y="770"/>
                </a:cubicBezTo>
                <a:cubicBezTo>
                  <a:pt x="1410" y="829"/>
                  <a:pt x="1378" y="889"/>
                  <a:pt x="1328" y="932"/>
                </a:cubicBezTo>
                <a:cubicBezTo>
                  <a:pt x="1289" y="965"/>
                  <a:pt x="1242" y="986"/>
                  <a:pt x="1194" y="1005"/>
                </a:cubicBezTo>
                <a:cubicBezTo>
                  <a:pt x="1085" y="1048"/>
                  <a:pt x="973" y="1084"/>
                  <a:pt x="859" y="1110"/>
                </a:cubicBezTo>
                <a:cubicBezTo>
                  <a:pt x="687" y="1150"/>
                  <a:pt x="503" y="1174"/>
                  <a:pt x="363" y="1282"/>
                </a:cubicBezTo>
                <a:cubicBezTo>
                  <a:pt x="289" y="1339"/>
                  <a:pt x="233" y="1417"/>
                  <a:pt x="187" y="1499"/>
                </a:cubicBezTo>
                <a:cubicBezTo>
                  <a:pt x="47" y="1748"/>
                  <a:pt x="0" y="2066"/>
                  <a:pt x="133" y="2320"/>
                </a:cubicBezTo>
                <a:cubicBezTo>
                  <a:pt x="218" y="2481"/>
                  <a:pt x="368" y="2602"/>
                  <a:pt x="537" y="2670"/>
                </a:cubicBezTo>
                <a:cubicBezTo>
                  <a:pt x="706" y="2738"/>
                  <a:pt x="892" y="2755"/>
                  <a:pt x="1073" y="2742"/>
                </a:cubicBezTo>
                <a:cubicBezTo>
                  <a:pt x="1167" y="2735"/>
                  <a:pt x="1261" y="2720"/>
                  <a:pt x="1354" y="2731"/>
                </a:cubicBezTo>
                <a:cubicBezTo>
                  <a:pt x="1445" y="2743"/>
                  <a:pt x="1531" y="2779"/>
                  <a:pt x="1615" y="2816"/>
                </a:cubicBezTo>
                <a:cubicBezTo>
                  <a:pt x="1756" y="2878"/>
                  <a:pt x="1897" y="2941"/>
                  <a:pt x="2036" y="3007"/>
                </a:cubicBezTo>
                <a:cubicBezTo>
                  <a:pt x="2092" y="3033"/>
                  <a:pt x="2148" y="3059"/>
                  <a:pt x="2208" y="3070"/>
                </a:cubicBezTo>
                <a:cubicBezTo>
                  <a:pt x="2348" y="3097"/>
                  <a:pt x="2497" y="3034"/>
                  <a:pt x="2591" y="2926"/>
                </a:cubicBezTo>
                <a:cubicBezTo>
                  <a:pt x="2685" y="2819"/>
                  <a:pt x="2728" y="2673"/>
                  <a:pt x="2727" y="2530"/>
                </a:cubicBezTo>
                <a:cubicBezTo>
                  <a:pt x="2726" y="2473"/>
                  <a:pt x="2719" y="2415"/>
                  <a:pt x="2695" y="2363"/>
                </a:cubicBezTo>
                <a:cubicBezTo>
                  <a:pt x="2645" y="2258"/>
                  <a:pt x="2535" y="2196"/>
                  <a:pt x="2425" y="2160"/>
                </a:cubicBezTo>
                <a:cubicBezTo>
                  <a:pt x="2315" y="2124"/>
                  <a:pt x="2198" y="2107"/>
                  <a:pt x="2093" y="2057"/>
                </a:cubicBezTo>
                <a:cubicBezTo>
                  <a:pt x="1954" y="1991"/>
                  <a:pt x="1845" y="1870"/>
                  <a:pt x="1773" y="1733"/>
                </a:cubicBezTo>
                <a:cubicBezTo>
                  <a:pt x="1702" y="1596"/>
                  <a:pt x="1664" y="1444"/>
                  <a:pt x="1641" y="1291"/>
                </a:cubicBezTo>
                <a:cubicBezTo>
                  <a:pt x="1624" y="1182"/>
                  <a:pt x="1614" y="1069"/>
                  <a:pt x="1643" y="963"/>
                </a:cubicBezTo>
                <a:cubicBezTo>
                  <a:pt x="1693" y="782"/>
                  <a:pt x="1843" y="650"/>
                  <a:pt x="1963" y="505"/>
                </a:cubicBezTo>
                <a:cubicBezTo>
                  <a:pt x="2083" y="360"/>
                  <a:pt x="2241" y="207"/>
                  <a:pt x="2124" y="60"/>
                </a:cubicBezTo>
                <a:cubicBezTo>
                  <a:pt x="2077" y="0"/>
                  <a:pt x="1937" y="6"/>
                  <a:pt x="1857" y="10"/>
                </a:cubicBezTo>
                <a:close/>
              </a:path>
            </a:pathLst>
          </a:custGeom>
          <a:gradFill>
            <a:gsLst>
              <a:gs pos="0">
                <a:schemeClr val="accent1"/>
              </a:gs>
              <a:gs pos="100000">
                <a:schemeClr val="accent2"/>
              </a:gs>
            </a:gsLst>
            <a:lin ang="4200000" scaled="0"/>
          </a:gradFill>
          <a:ln>
            <a:noFill/>
          </a:ln>
        </p:spPr>
        <p:txBody>
          <a:bodyPr spcFirstLastPara="1" wrap="square" lIns="68569" tIns="34275" rIns="68569" bIns="34275" anchor="t" anchorCtr="0">
            <a:noAutofit/>
          </a:bodyPr>
          <a:lstStyle/>
          <a:p>
            <a:pPr>
              <a:buSzPts val="1800"/>
            </a:pPr>
            <a:endParaRPr sz="1350">
              <a:solidFill>
                <a:schemeClr val="dk1"/>
              </a:solidFill>
              <a:latin typeface="Open Sans"/>
              <a:ea typeface="Open Sans"/>
              <a:cs typeface="Open Sans"/>
              <a:sym typeface="Open Sans"/>
            </a:endParaRPr>
          </a:p>
        </p:txBody>
      </p:sp>
      <p:sp>
        <p:nvSpPr>
          <p:cNvPr id="2" name="TextBox 1">
            <a:extLst>
              <a:ext uri="{FF2B5EF4-FFF2-40B4-BE49-F238E27FC236}">
                <a16:creationId xmlns:a16="http://schemas.microsoft.com/office/drawing/2014/main" id="{CDC2B8F8-728A-4D76-85E5-7E612CCF37D5}"/>
              </a:ext>
            </a:extLst>
          </p:cNvPr>
          <p:cNvSpPr txBox="1"/>
          <p:nvPr/>
        </p:nvSpPr>
        <p:spPr>
          <a:xfrm>
            <a:off x="6750125" y="3979824"/>
            <a:ext cx="1787312" cy="253916"/>
          </a:xfrm>
          <a:prstGeom prst="rect">
            <a:avLst/>
          </a:prstGeom>
          <a:noFill/>
        </p:spPr>
        <p:txBody>
          <a:bodyPr wrap="square" rtlCol="0">
            <a:spAutoFit/>
          </a:bodyPr>
          <a:lstStyle/>
          <a:p>
            <a:r>
              <a:rPr lang="en-US" sz="1050" dirty="0"/>
              <a:t>Source: medium.com</a:t>
            </a:r>
          </a:p>
        </p:txBody>
      </p:sp>
      <p:pic>
        <p:nvPicPr>
          <p:cNvPr id="12290" name="Picture 2" descr="Image result for saas in cloud computing">
            <a:extLst>
              <a:ext uri="{FF2B5EF4-FFF2-40B4-BE49-F238E27FC236}">
                <a16:creationId xmlns:a16="http://schemas.microsoft.com/office/drawing/2014/main" id="{90CEAD3F-F381-4501-83C8-1B732B197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9944" y="1774036"/>
            <a:ext cx="3244046" cy="1947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15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2" name="Title 1">
            <a:extLst>
              <a:ext uri="{FF2B5EF4-FFF2-40B4-BE49-F238E27FC236}">
                <a16:creationId xmlns:a16="http://schemas.microsoft.com/office/drawing/2014/main" id="{71D4840B-5573-4389-B2C2-2E5B335222DB}"/>
              </a:ext>
            </a:extLst>
          </p:cNvPr>
          <p:cNvSpPr>
            <a:spLocks noGrp="1"/>
          </p:cNvSpPr>
          <p:nvPr>
            <p:ph type="title"/>
          </p:nvPr>
        </p:nvSpPr>
        <p:spPr/>
        <p:txBody>
          <a:bodyPr/>
          <a:lstStyle/>
          <a:p>
            <a:endParaRPr lang="en-IN"/>
          </a:p>
        </p:txBody>
      </p:sp>
      <p:sp>
        <p:nvSpPr>
          <p:cNvPr id="525" name="Google Shape;525;p9"/>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IN"/>
              <a:pPr/>
              <a:t>19</a:t>
            </a:fld>
            <a:endParaRPr/>
          </a:p>
        </p:txBody>
      </p:sp>
      <p:sp>
        <p:nvSpPr>
          <p:cNvPr id="521" name="Google Shape;521;p9"/>
          <p:cNvSpPr txBox="1">
            <a:spLocks noGrp="1"/>
          </p:cNvSpPr>
          <p:nvPr>
            <p:ph type="body" idx="4294967295"/>
          </p:nvPr>
        </p:nvSpPr>
        <p:spPr>
          <a:xfrm>
            <a:off x="831850" y="246063"/>
            <a:ext cx="8312150" cy="528637"/>
          </a:xfrm>
          <a:prstGeom prst="rect">
            <a:avLst/>
          </a:prstGeom>
          <a:noFill/>
          <a:ln>
            <a:noFill/>
          </a:ln>
        </p:spPr>
        <p:txBody>
          <a:bodyPr spcFirstLastPara="1" wrap="square" lIns="68569" tIns="34275" rIns="68569" bIns="34275" anchor="ctr" anchorCtr="0">
            <a:normAutofit/>
          </a:bodyPr>
          <a:lstStyle/>
          <a:p>
            <a:pPr marL="0" indent="0">
              <a:buSzPts val="2185"/>
            </a:pPr>
            <a:r>
              <a:rPr lang="en-IN" sz="2400" dirty="0"/>
              <a:t>SaaS Features</a:t>
            </a:r>
            <a:endParaRPr sz="2400" dirty="0"/>
          </a:p>
        </p:txBody>
      </p:sp>
      <p:sp>
        <p:nvSpPr>
          <p:cNvPr id="522" name="Google Shape;522;p9"/>
          <p:cNvSpPr txBox="1">
            <a:spLocks noGrp="1"/>
          </p:cNvSpPr>
          <p:nvPr>
            <p:ph type="body" idx="4294967295"/>
          </p:nvPr>
        </p:nvSpPr>
        <p:spPr>
          <a:xfrm>
            <a:off x="833438" y="193675"/>
            <a:ext cx="8310562" cy="211138"/>
          </a:xfrm>
          <a:prstGeom prst="rect">
            <a:avLst/>
          </a:prstGeom>
          <a:noFill/>
          <a:ln>
            <a:noFill/>
          </a:ln>
        </p:spPr>
        <p:txBody>
          <a:bodyPr spcFirstLastPara="1" wrap="square" lIns="68569" tIns="34275" rIns="68569" bIns="34275" anchor="ctr" anchorCtr="0">
            <a:normAutofit/>
          </a:bodyPr>
          <a:lstStyle/>
          <a:p>
            <a:pPr marL="0" indent="0">
              <a:lnSpc>
                <a:spcPct val="80000"/>
              </a:lnSpc>
              <a:spcBef>
                <a:spcPts val="0"/>
              </a:spcBef>
              <a:buSzPts val="1387"/>
            </a:pPr>
            <a:r>
              <a:rPr lang="en-US" sz="1040" dirty="0"/>
              <a:t>Introduction to Cloud Computing</a:t>
            </a:r>
          </a:p>
        </p:txBody>
      </p:sp>
      <p:sp>
        <p:nvSpPr>
          <p:cNvPr id="524" name="Google Shape;524;p9"/>
          <p:cNvSpPr txBox="1">
            <a:spLocks noGrp="1"/>
          </p:cNvSpPr>
          <p:nvPr>
            <p:ph type="body" idx="4294967295"/>
          </p:nvPr>
        </p:nvSpPr>
        <p:spPr>
          <a:xfrm>
            <a:off x="747713" y="777875"/>
            <a:ext cx="8396287" cy="3730625"/>
          </a:xfrm>
          <a:prstGeom prst="rect">
            <a:avLst/>
          </a:prstGeom>
          <a:noFill/>
          <a:ln>
            <a:noFill/>
          </a:ln>
        </p:spPr>
        <p:txBody>
          <a:bodyPr spcFirstLastPara="1" wrap="square" lIns="68569" tIns="34275" rIns="68569" bIns="34275" anchor="t" anchorCtr="0">
            <a:noAutofit/>
          </a:bodyPr>
          <a:lstStyle/>
          <a:p>
            <a:pPr marL="0" indent="0">
              <a:lnSpc>
                <a:spcPct val="150000"/>
              </a:lnSpc>
              <a:buNone/>
            </a:pPr>
            <a:r>
              <a:rPr lang="en-US" sz="1350" dirty="0">
                <a:latin typeface="Open Sans" panose="020B0604020202020204" charset="0"/>
                <a:ea typeface="Open Sans" panose="020B0604020202020204" charset="0"/>
                <a:cs typeface="Open Sans" panose="020B0604020202020204" charset="0"/>
              </a:rPr>
              <a:t>SaaS provides lot of features using which we can share software with multiple users.</a:t>
            </a:r>
          </a:p>
          <a:p>
            <a:pPr marL="0" indent="0">
              <a:lnSpc>
                <a:spcPct val="150000"/>
              </a:lnSpc>
              <a:buNone/>
            </a:pPr>
            <a:endParaRPr lang="en-US" sz="135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Scalability</a:t>
            </a: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Interoperability</a:t>
            </a: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Identity management</a:t>
            </a: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Redundancy</a:t>
            </a: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Configurability</a:t>
            </a: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Analytics</a:t>
            </a: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Ease of use</a:t>
            </a:r>
          </a:p>
        </p:txBody>
      </p:sp>
      <p:sp>
        <p:nvSpPr>
          <p:cNvPr id="523" name="Google Shape;523;p9"/>
          <p:cNvSpPr/>
          <p:nvPr/>
        </p:nvSpPr>
        <p:spPr>
          <a:xfrm rot="1218894">
            <a:off x="8422512" y="4247043"/>
            <a:ext cx="857492" cy="969002"/>
          </a:xfrm>
          <a:custGeom>
            <a:avLst/>
            <a:gdLst/>
            <a:ahLst/>
            <a:cxnLst/>
            <a:rect l="l" t="t" r="r" b="b"/>
            <a:pathLst>
              <a:path w="2728" h="3097" extrusionOk="0">
                <a:moveTo>
                  <a:pt x="1857" y="10"/>
                </a:moveTo>
                <a:cubicBezTo>
                  <a:pt x="1777" y="15"/>
                  <a:pt x="1694" y="44"/>
                  <a:pt x="1644" y="107"/>
                </a:cubicBezTo>
                <a:cubicBezTo>
                  <a:pt x="1566" y="202"/>
                  <a:pt x="1584" y="340"/>
                  <a:pt x="1563" y="461"/>
                </a:cubicBezTo>
                <a:cubicBezTo>
                  <a:pt x="1544" y="571"/>
                  <a:pt x="1492" y="672"/>
                  <a:pt x="1440" y="770"/>
                </a:cubicBezTo>
                <a:cubicBezTo>
                  <a:pt x="1410" y="829"/>
                  <a:pt x="1378" y="889"/>
                  <a:pt x="1328" y="932"/>
                </a:cubicBezTo>
                <a:cubicBezTo>
                  <a:pt x="1289" y="965"/>
                  <a:pt x="1242" y="986"/>
                  <a:pt x="1194" y="1005"/>
                </a:cubicBezTo>
                <a:cubicBezTo>
                  <a:pt x="1085" y="1048"/>
                  <a:pt x="973" y="1084"/>
                  <a:pt x="859" y="1110"/>
                </a:cubicBezTo>
                <a:cubicBezTo>
                  <a:pt x="687" y="1150"/>
                  <a:pt x="503" y="1174"/>
                  <a:pt x="363" y="1282"/>
                </a:cubicBezTo>
                <a:cubicBezTo>
                  <a:pt x="289" y="1339"/>
                  <a:pt x="233" y="1417"/>
                  <a:pt x="187" y="1499"/>
                </a:cubicBezTo>
                <a:cubicBezTo>
                  <a:pt x="47" y="1748"/>
                  <a:pt x="0" y="2066"/>
                  <a:pt x="133" y="2320"/>
                </a:cubicBezTo>
                <a:cubicBezTo>
                  <a:pt x="218" y="2481"/>
                  <a:pt x="368" y="2602"/>
                  <a:pt x="537" y="2670"/>
                </a:cubicBezTo>
                <a:cubicBezTo>
                  <a:pt x="706" y="2738"/>
                  <a:pt x="892" y="2755"/>
                  <a:pt x="1073" y="2742"/>
                </a:cubicBezTo>
                <a:cubicBezTo>
                  <a:pt x="1167" y="2735"/>
                  <a:pt x="1261" y="2720"/>
                  <a:pt x="1354" y="2731"/>
                </a:cubicBezTo>
                <a:cubicBezTo>
                  <a:pt x="1445" y="2743"/>
                  <a:pt x="1531" y="2779"/>
                  <a:pt x="1615" y="2816"/>
                </a:cubicBezTo>
                <a:cubicBezTo>
                  <a:pt x="1756" y="2878"/>
                  <a:pt x="1897" y="2941"/>
                  <a:pt x="2036" y="3007"/>
                </a:cubicBezTo>
                <a:cubicBezTo>
                  <a:pt x="2092" y="3033"/>
                  <a:pt x="2148" y="3059"/>
                  <a:pt x="2208" y="3070"/>
                </a:cubicBezTo>
                <a:cubicBezTo>
                  <a:pt x="2348" y="3097"/>
                  <a:pt x="2497" y="3034"/>
                  <a:pt x="2591" y="2926"/>
                </a:cubicBezTo>
                <a:cubicBezTo>
                  <a:pt x="2685" y="2819"/>
                  <a:pt x="2728" y="2673"/>
                  <a:pt x="2727" y="2530"/>
                </a:cubicBezTo>
                <a:cubicBezTo>
                  <a:pt x="2726" y="2473"/>
                  <a:pt x="2719" y="2415"/>
                  <a:pt x="2695" y="2363"/>
                </a:cubicBezTo>
                <a:cubicBezTo>
                  <a:pt x="2645" y="2258"/>
                  <a:pt x="2535" y="2196"/>
                  <a:pt x="2425" y="2160"/>
                </a:cubicBezTo>
                <a:cubicBezTo>
                  <a:pt x="2315" y="2124"/>
                  <a:pt x="2198" y="2107"/>
                  <a:pt x="2093" y="2057"/>
                </a:cubicBezTo>
                <a:cubicBezTo>
                  <a:pt x="1954" y="1991"/>
                  <a:pt x="1845" y="1870"/>
                  <a:pt x="1773" y="1733"/>
                </a:cubicBezTo>
                <a:cubicBezTo>
                  <a:pt x="1702" y="1596"/>
                  <a:pt x="1664" y="1444"/>
                  <a:pt x="1641" y="1291"/>
                </a:cubicBezTo>
                <a:cubicBezTo>
                  <a:pt x="1624" y="1182"/>
                  <a:pt x="1614" y="1069"/>
                  <a:pt x="1643" y="963"/>
                </a:cubicBezTo>
                <a:cubicBezTo>
                  <a:pt x="1693" y="782"/>
                  <a:pt x="1843" y="650"/>
                  <a:pt x="1963" y="505"/>
                </a:cubicBezTo>
                <a:cubicBezTo>
                  <a:pt x="2083" y="360"/>
                  <a:pt x="2241" y="207"/>
                  <a:pt x="2124" y="60"/>
                </a:cubicBezTo>
                <a:cubicBezTo>
                  <a:pt x="2077" y="0"/>
                  <a:pt x="1937" y="6"/>
                  <a:pt x="1857" y="10"/>
                </a:cubicBezTo>
                <a:close/>
              </a:path>
            </a:pathLst>
          </a:custGeom>
          <a:gradFill>
            <a:gsLst>
              <a:gs pos="0">
                <a:schemeClr val="accent1"/>
              </a:gs>
              <a:gs pos="100000">
                <a:schemeClr val="accent2"/>
              </a:gs>
            </a:gsLst>
            <a:lin ang="4200000" scaled="0"/>
          </a:gradFill>
          <a:ln>
            <a:noFill/>
          </a:ln>
        </p:spPr>
        <p:txBody>
          <a:bodyPr spcFirstLastPara="1" wrap="square" lIns="68569" tIns="34275" rIns="68569" bIns="34275" anchor="t" anchorCtr="0">
            <a:noAutofit/>
          </a:bodyPr>
          <a:lstStyle/>
          <a:p>
            <a:pPr>
              <a:buSzPts val="1800"/>
            </a:pPr>
            <a:endParaRPr sz="135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65226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100000">
              <a:srgbClr val="F2F2F2"/>
            </a:gs>
          </a:gsLst>
          <a:path path="circle">
            <a:fillToRect l="50000" t="50000" r="50000" b="50000"/>
          </a:path>
          <a:tileRect/>
        </a:gradFill>
        <a:effectLst/>
      </p:bgPr>
    </p:bg>
    <p:spTree>
      <p:nvGrpSpPr>
        <p:cNvPr id="1" name="Shape 99"/>
        <p:cNvGrpSpPr/>
        <p:nvPr/>
      </p:nvGrpSpPr>
      <p:grpSpPr>
        <a:xfrm>
          <a:off x="0" y="0"/>
          <a:ext cx="0" cy="0"/>
          <a:chOff x="0" y="0"/>
          <a:chExt cx="0" cy="0"/>
        </a:xfrm>
      </p:grpSpPr>
      <p:sp>
        <p:nvSpPr>
          <p:cNvPr id="100" name="Google Shape;100;p2"/>
          <p:cNvSpPr/>
          <p:nvPr/>
        </p:nvSpPr>
        <p:spPr>
          <a:xfrm>
            <a:off x="152400" y="133350"/>
            <a:ext cx="8839200" cy="4876800"/>
          </a:xfrm>
          <a:prstGeom prst="rect">
            <a:avLst/>
          </a:prstGeom>
          <a:noFill/>
          <a:ln w="19050" cap="flat" cmpd="sng">
            <a:solidFill>
              <a:srgbClr val="2F549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2" name="Google Shape;102;p2"/>
          <p:cNvSpPr txBox="1"/>
          <p:nvPr/>
        </p:nvSpPr>
        <p:spPr>
          <a:xfrm>
            <a:off x="152400" y="863525"/>
            <a:ext cx="8520600" cy="37356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50000"/>
              </a:lnSpc>
              <a:spcBef>
                <a:spcPts val="0"/>
              </a:spcBef>
              <a:spcAft>
                <a:spcPts val="0"/>
              </a:spcAft>
              <a:buClr>
                <a:srgbClr val="7F7F7F"/>
              </a:buClr>
              <a:buSzPts val="1400"/>
              <a:buChar char="❖"/>
            </a:pPr>
            <a:r>
              <a:rPr lang="en-US" sz="1400" b="1" i="0" u="none" strike="noStrike" cap="none" dirty="0">
                <a:solidFill>
                  <a:srgbClr val="7F7F7F"/>
                </a:solidFill>
              </a:rPr>
              <a:t>Workshop Details</a:t>
            </a:r>
          </a:p>
          <a:p>
            <a:pPr marL="457200" marR="0" lvl="0" indent="-317500" algn="l" rtl="0">
              <a:lnSpc>
                <a:spcPct val="150000"/>
              </a:lnSpc>
              <a:spcBef>
                <a:spcPts val="0"/>
              </a:spcBef>
              <a:spcAft>
                <a:spcPts val="0"/>
              </a:spcAft>
              <a:buClr>
                <a:srgbClr val="7F7F7F"/>
              </a:buClr>
              <a:buSzPts val="1400"/>
              <a:buChar char="❖"/>
            </a:pPr>
            <a:r>
              <a:rPr lang="en-US" sz="1400" b="1" i="0" u="none" strike="noStrike" cap="none" dirty="0">
                <a:solidFill>
                  <a:srgbClr val="7F7F7F"/>
                </a:solidFill>
              </a:rPr>
              <a:t>Topics Covered in Workshop </a:t>
            </a:r>
            <a:endParaRPr sz="1400" b="1" i="0" u="none" strike="noStrike" cap="none" dirty="0">
              <a:solidFill>
                <a:srgbClr val="7F7F7F"/>
              </a:solidFill>
            </a:endParaRPr>
          </a:p>
          <a:p>
            <a:pPr marL="914400" marR="0" lvl="1" indent="-317500" algn="l" rtl="0">
              <a:lnSpc>
                <a:spcPct val="150000"/>
              </a:lnSpc>
              <a:spcBef>
                <a:spcPts val="0"/>
              </a:spcBef>
              <a:spcAft>
                <a:spcPts val="0"/>
              </a:spcAft>
              <a:buClr>
                <a:srgbClr val="7F7F7F"/>
              </a:buClr>
              <a:buSzPts val="1400"/>
              <a:buChar char="➢"/>
            </a:pPr>
            <a:r>
              <a:rPr lang="en-US" sz="1400" b="1" i="0" u="none" strike="noStrike" cap="none" dirty="0">
                <a:solidFill>
                  <a:srgbClr val="7F7F7F"/>
                </a:solidFill>
              </a:rPr>
              <a:t>Table of contents</a:t>
            </a:r>
          </a:p>
          <a:p>
            <a:pPr marL="457200" marR="0" lvl="0" indent="-317500" algn="l" rtl="0">
              <a:lnSpc>
                <a:spcPct val="150000"/>
              </a:lnSpc>
              <a:spcBef>
                <a:spcPts val="0"/>
              </a:spcBef>
              <a:spcAft>
                <a:spcPts val="0"/>
              </a:spcAft>
              <a:buClr>
                <a:srgbClr val="7F7F7F"/>
              </a:buClr>
              <a:buSzPts val="1400"/>
              <a:buChar char="❖"/>
            </a:pPr>
            <a:r>
              <a:rPr lang="en-US" sz="1400" b="1" i="0" u="none" strike="noStrike" cap="none" dirty="0">
                <a:solidFill>
                  <a:srgbClr val="7F7F7F"/>
                </a:solidFill>
              </a:rPr>
              <a:t>DevOps Foundation Certification</a:t>
            </a:r>
            <a:endParaRPr sz="1400" b="1" i="0" u="none" strike="noStrike" cap="none" dirty="0">
              <a:solidFill>
                <a:srgbClr val="000000"/>
              </a:solidFill>
            </a:endParaRPr>
          </a:p>
          <a:p>
            <a:pPr marL="914400" marR="0" lvl="1" indent="-317500" algn="l" rtl="0">
              <a:lnSpc>
                <a:spcPct val="150000"/>
              </a:lnSpc>
              <a:spcBef>
                <a:spcPts val="0"/>
              </a:spcBef>
              <a:spcAft>
                <a:spcPts val="0"/>
              </a:spcAft>
              <a:buClr>
                <a:srgbClr val="7F7F7F"/>
              </a:buClr>
              <a:buSzPts val="1400"/>
              <a:buChar char="➢"/>
            </a:pPr>
            <a:r>
              <a:rPr lang="en-US" sz="1400" b="1" i="0" u="none" strike="noStrike" cap="none" dirty="0">
                <a:solidFill>
                  <a:srgbClr val="7F7F7F"/>
                </a:solidFill>
              </a:rPr>
              <a:t>Registration for the Exam</a:t>
            </a:r>
            <a:endParaRPr sz="1400" b="1" i="0" u="none" strike="noStrike" cap="none" dirty="0">
              <a:solidFill>
                <a:srgbClr val="000000"/>
              </a:solidFill>
            </a:endParaRPr>
          </a:p>
          <a:p>
            <a:pPr marL="914400" marR="0" lvl="1" indent="-317500" algn="l" rtl="0">
              <a:lnSpc>
                <a:spcPct val="150000"/>
              </a:lnSpc>
              <a:spcBef>
                <a:spcPts val="0"/>
              </a:spcBef>
              <a:spcAft>
                <a:spcPts val="0"/>
              </a:spcAft>
              <a:buClr>
                <a:srgbClr val="7F7F7F"/>
              </a:buClr>
              <a:buSzPts val="1400"/>
              <a:buChar char="➢"/>
            </a:pPr>
            <a:r>
              <a:rPr lang="en-US" sz="1400" b="1" i="0" u="none" strike="noStrike" cap="none" dirty="0">
                <a:solidFill>
                  <a:srgbClr val="7F7F7F"/>
                </a:solidFill>
              </a:rPr>
              <a:t>Validity of Exam voucher</a:t>
            </a:r>
            <a:endParaRPr sz="1400" b="1" i="0" u="none" strike="noStrike" cap="none" dirty="0">
              <a:solidFill>
                <a:srgbClr val="000000"/>
              </a:solidFill>
            </a:endParaRPr>
          </a:p>
          <a:p>
            <a:pPr marL="914400" marR="0" lvl="1" indent="-317500" algn="l" rtl="0">
              <a:lnSpc>
                <a:spcPct val="150000"/>
              </a:lnSpc>
              <a:spcBef>
                <a:spcPts val="0"/>
              </a:spcBef>
              <a:spcAft>
                <a:spcPts val="0"/>
              </a:spcAft>
              <a:buClr>
                <a:srgbClr val="7F7F7F"/>
              </a:buClr>
              <a:buSzPts val="1400"/>
              <a:buChar char="➢"/>
            </a:pPr>
            <a:r>
              <a:rPr lang="en-US" sz="1400" b="1" i="0" u="none" strike="noStrike" cap="none" dirty="0">
                <a:solidFill>
                  <a:srgbClr val="7F7F7F"/>
                </a:solidFill>
              </a:rPr>
              <a:t>Certification Exam format</a:t>
            </a:r>
            <a:endParaRPr sz="1400" b="1" i="0" u="none" strike="noStrike" cap="none" dirty="0">
              <a:solidFill>
                <a:srgbClr val="7F7F7F"/>
              </a:solidFill>
            </a:endParaRPr>
          </a:p>
          <a:p>
            <a:pPr marL="914400" marR="0" lvl="1" indent="-317500" algn="l" rtl="0">
              <a:lnSpc>
                <a:spcPct val="150000"/>
              </a:lnSpc>
              <a:spcBef>
                <a:spcPts val="0"/>
              </a:spcBef>
              <a:spcAft>
                <a:spcPts val="0"/>
              </a:spcAft>
              <a:buClr>
                <a:srgbClr val="7F7F7F"/>
              </a:buClr>
              <a:buSzPts val="1400"/>
              <a:buChar char="➢"/>
            </a:pPr>
            <a:r>
              <a:rPr lang="en-US" sz="1400" b="1" i="0" u="none" strike="noStrike" cap="none" dirty="0">
                <a:solidFill>
                  <a:srgbClr val="7F7F7F"/>
                </a:solidFill>
              </a:rPr>
              <a:t>Other details about the Certification</a:t>
            </a:r>
            <a:endParaRPr sz="1400" b="1" i="0" u="none" strike="noStrike" cap="none" dirty="0">
              <a:solidFill>
                <a:srgbClr val="7F7F7F"/>
              </a:solidFill>
            </a:endParaRPr>
          </a:p>
          <a:p>
            <a:pPr marL="457200" lvl="0" indent="-317500" algn="l" rtl="0">
              <a:lnSpc>
                <a:spcPct val="150000"/>
              </a:lnSpc>
              <a:spcBef>
                <a:spcPts val="0"/>
              </a:spcBef>
              <a:spcAft>
                <a:spcPts val="0"/>
              </a:spcAft>
              <a:buClr>
                <a:srgbClr val="7F7F7F"/>
              </a:buClr>
              <a:buSzPts val="1400"/>
              <a:buChar char="❖"/>
            </a:pPr>
            <a:r>
              <a:rPr lang="en-US" b="1" dirty="0">
                <a:solidFill>
                  <a:srgbClr val="7F7F7F"/>
                </a:solidFill>
              </a:rPr>
              <a:t>Lab Readiness - Prerequisites for the Workshop</a:t>
            </a:r>
            <a:endParaRPr b="1" dirty="0">
              <a:solidFill>
                <a:srgbClr val="7F7F7F"/>
              </a:solidFill>
            </a:endParaRPr>
          </a:p>
          <a:p>
            <a:pPr marL="914400" marR="0" lvl="0" indent="0" algn="l" rtl="0">
              <a:lnSpc>
                <a:spcPct val="15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914400" marR="0" lvl="1" indent="-317500" algn="l" rtl="0">
              <a:lnSpc>
                <a:spcPct val="150000"/>
              </a:lnSpc>
              <a:spcBef>
                <a:spcPts val="0"/>
              </a:spcBef>
              <a:spcAft>
                <a:spcPts val="0"/>
              </a:spcAft>
              <a:buClr>
                <a:srgbClr val="000000"/>
              </a:buClr>
              <a:buSzPts val="1400"/>
              <a:buFont typeface="Arial"/>
              <a:buNone/>
            </a:pPr>
            <a:endParaRPr sz="1400" b="0" i="0" u="none" strike="noStrike" cap="none" dirty="0">
              <a:solidFill>
                <a:srgbClr val="7F7F7F"/>
              </a:solidFill>
              <a:latin typeface="Arial"/>
              <a:ea typeface="Arial"/>
              <a:cs typeface="Arial"/>
              <a:sym typeface="Arial"/>
            </a:endParaRPr>
          </a:p>
          <a:p>
            <a:pPr marL="914400" marR="0" lvl="1" indent="-317500" algn="l" rtl="0">
              <a:lnSpc>
                <a:spcPct val="150000"/>
              </a:lnSpc>
              <a:spcBef>
                <a:spcPts val="0"/>
              </a:spcBef>
              <a:spcAft>
                <a:spcPts val="0"/>
              </a:spcAft>
              <a:buClr>
                <a:srgbClr val="000000"/>
              </a:buClr>
              <a:buSzPts val="1400"/>
              <a:buFont typeface="Arial"/>
              <a:buNone/>
            </a:pPr>
            <a:endParaRPr sz="1400" b="0" i="0" u="none" strike="noStrike" cap="none" dirty="0">
              <a:solidFill>
                <a:srgbClr val="7F7F7F"/>
              </a:solidFill>
              <a:latin typeface="Arial"/>
              <a:ea typeface="Arial"/>
              <a:cs typeface="Arial"/>
              <a:sym typeface="Arial"/>
            </a:endParaRPr>
          </a:p>
          <a:p>
            <a:pPr marL="914400" marR="0" lvl="1" indent="-228600" algn="l" rtl="0">
              <a:lnSpc>
                <a:spcPct val="150000"/>
              </a:lnSpc>
              <a:spcBef>
                <a:spcPts val="0"/>
              </a:spcBef>
              <a:spcAft>
                <a:spcPts val="0"/>
              </a:spcAft>
              <a:buClr>
                <a:srgbClr val="002060"/>
              </a:buClr>
              <a:buSzPts val="1400"/>
              <a:buFont typeface="Courier New"/>
              <a:buNone/>
            </a:pPr>
            <a:endParaRPr sz="1400" b="0" i="0" u="none" strike="noStrike" cap="none" dirty="0">
              <a:solidFill>
                <a:srgbClr val="7F7F7F"/>
              </a:solidFill>
              <a:latin typeface="Arial"/>
              <a:ea typeface="Arial"/>
              <a:cs typeface="Arial"/>
              <a:sym typeface="Arial"/>
            </a:endParaRPr>
          </a:p>
          <a:p>
            <a:pPr marL="457200" marR="0" lvl="0" indent="0" algn="l" rtl="0">
              <a:lnSpc>
                <a:spcPct val="90000"/>
              </a:lnSpc>
              <a:spcBef>
                <a:spcPts val="1600"/>
              </a:spcBef>
              <a:spcAft>
                <a:spcPts val="160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p:txBody>
      </p:sp>
      <p:sp>
        <p:nvSpPr>
          <p:cNvPr id="103" name="Google Shape;103;p2"/>
          <p:cNvSpPr txBox="1"/>
          <p:nvPr/>
        </p:nvSpPr>
        <p:spPr>
          <a:xfrm>
            <a:off x="2128280" y="206495"/>
            <a:ext cx="434872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A5A5A5"/>
                </a:solidFill>
                <a:latin typeface="Arial"/>
                <a:ea typeface="Arial"/>
                <a:cs typeface="Arial"/>
                <a:sym typeface="Arial"/>
              </a:rPr>
              <a:t>Cloud Computing</a:t>
            </a:r>
            <a:endParaRPr sz="2000" b="1" i="0" u="none" strike="noStrike" cap="none" dirty="0">
              <a:solidFill>
                <a:srgbClr val="A5A5A5"/>
              </a:solidFill>
              <a:latin typeface="Arial"/>
              <a:ea typeface="Arial"/>
              <a:cs typeface="Arial"/>
              <a:sym typeface="Arial"/>
            </a:endParaRPr>
          </a:p>
        </p:txBody>
      </p:sp>
      <p:sp>
        <p:nvSpPr>
          <p:cNvPr id="104" name="Google Shape;104;p2"/>
          <p:cNvSpPr/>
          <p:nvPr/>
        </p:nvSpPr>
        <p:spPr>
          <a:xfrm>
            <a:off x="406099" y="262191"/>
            <a:ext cx="1569780" cy="288718"/>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chemeClr val="lt1"/>
                </a:solidFill>
                <a:latin typeface="Arial"/>
                <a:ea typeface="Arial"/>
                <a:cs typeface="Arial"/>
                <a:sym typeface="Arial"/>
              </a:rPr>
              <a:t>Agenda</a:t>
            </a:r>
            <a:endParaRPr sz="1800" b="1" i="0" u="none" strike="noStrike" cap="none">
              <a:solidFill>
                <a:schemeClr val="lt1"/>
              </a:solidFill>
              <a:latin typeface="Arial"/>
              <a:ea typeface="Arial"/>
              <a:cs typeface="Arial"/>
              <a:sym typeface="Arial"/>
            </a:endParaRPr>
          </a:p>
        </p:txBody>
      </p:sp>
      <p:cxnSp>
        <p:nvCxnSpPr>
          <p:cNvPr id="105" name="Google Shape;105;p2"/>
          <p:cNvCxnSpPr/>
          <p:nvPr/>
        </p:nvCxnSpPr>
        <p:spPr>
          <a:xfrm>
            <a:off x="2118664" y="241430"/>
            <a:ext cx="0" cy="348404"/>
          </a:xfrm>
          <a:prstGeom prst="straightConnector1">
            <a:avLst/>
          </a:prstGeom>
          <a:noFill/>
          <a:ln w="28575" cap="flat" cmpd="sng">
            <a:solidFill>
              <a:srgbClr val="2F5496"/>
            </a:solidFill>
            <a:prstDash val="solid"/>
            <a:miter lim="800000"/>
            <a:headEnd type="none" w="sm" len="sm"/>
            <a:tailEnd type="none" w="sm" len="sm"/>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2" name="Title 1">
            <a:extLst>
              <a:ext uri="{FF2B5EF4-FFF2-40B4-BE49-F238E27FC236}">
                <a16:creationId xmlns:a16="http://schemas.microsoft.com/office/drawing/2014/main" id="{4B8452BF-127E-4DE8-8077-B61AF64ECB1E}"/>
              </a:ext>
            </a:extLst>
          </p:cNvPr>
          <p:cNvSpPr>
            <a:spLocks noGrp="1"/>
          </p:cNvSpPr>
          <p:nvPr>
            <p:ph type="title"/>
          </p:nvPr>
        </p:nvSpPr>
        <p:spPr/>
        <p:txBody>
          <a:bodyPr/>
          <a:lstStyle/>
          <a:p>
            <a:endParaRPr lang="en-IN"/>
          </a:p>
        </p:txBody>
      </p:sp>
      <p:sp>
        <p:nvSpPr>
          <p:cNvPr id="525" name="Google Shape;525;p9"/>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IN"/>
              <a:pPr/>
              <a:t>20</a:t>
            </a:fld>
            <a:endParaRPr/>
          </a:p>
        </p:txBody>
      </p:sp>
      <p:sp>
        <p:nvSpPr>
          <p:cNvPr id="521" name="Google Shape;521;p9"/>
          <p:cNvSpPr txBox="1">
            <a:spLocks noGrp="1"/>
          </p:cNvSpPr>
          <p:nvPr>
            <p:ph type="body" idx="4294967295"/>
          </p:nvPr>
        </p:nvSpPr>
        <p:spPr>
          <a:xfrm>
            <a:off x="831850" y="246063"/>
            <a:ext cx="8312150" cy="528637"/>
          </a:xfrm>
          <a:prstGeom prst="rect">
            <a:avLst/>
          </a:prstGeom>
          <a:noFill/>
          <a:ln>
            <a:noFill/>
          </a:ln>
        </p:spPr>
        <p:txBody>
          <a:bodyPr spcFirstLastPara="1" wrap="square" lIns="68569" tIns="34275" rIns="68569" bIns="34275" anchor="ctr" anchorCtr="0">
            <a:normAutofit/>
          </a:bodyPr>
          <a:lstStyle/>
          <a:p>
            <a:pPr marL="0" indent="0">
              <a:buSzPts val="2185"/>
            </a:pPr>
            <a:r>
              <a:rPr lang="en-IN" sz="2400" dirty="0"/>
              <a:t>SaaS</a:t>
            </a:r>
            <a:endParaRPr sz="2400" dirty="0"/>
          </a:p>
        </p:txBody>
      </p:sp>
      <p:sp>
        <p:nvSpPr>
          <p:cNvPr id="522" name="Google Shape;522;p9"/>
          <p:cNvSpPr txBox="1">
            <a:spLocks noGrp="1"/>
          </p:cNvSpPr>
          <p:nvPr>
            <p:ph type="body" idx="4294967295"/>
          </p:nvPr>
        </p:nvSpPr>
        <p:spPr>
          <a:xfrm>
            <a:off x="833438" y="193675"/>
            <a:ext cx="8310562" cy="211138"/>
          </a:xfrm>
          <a:prstGeom prst="rect">
            <a:avLst/>
          </a:prstGeom>
          <a:noFill/>
          <a:ln>
            <a:noFill/>
          </a:ln>
        </p:spPr>
        <p:txBody>
          <a:bodyPr spcFirstLastPara="1" wrap="square" lIns="68569" tIns="34275" rIns="68569" bIns="34275" anchor="ctr" anchorCtr="0">
            <a:normAutofit/>
          </a:bodyPr>
          <a:lstStyle/>
          <a:p>
            <a:pPr marL="0" indent="0">
              <a:lnSpc>
                <a:spcPct val="80000"/>
              </a:lnSpc>
              <a:spcBef>
                <a:spcPts val="0"/>
              </a:spcBef>
              <a:buSzPts val="1387"/>
            </a:pPr>
            <a:r>
              <a:rPr lang="en-US" sz="1040" dirty="0"/>
              <a:t>Introduction to Cloud Computing</a:t>
            </a:r>
          </a:p>
        </p:txBody>
      </p:sp>
      <p:sp>
        <p:nvSpPr>
          <p:cNvPr id="524" name="Google Shape;524;p9"/>
          <p:cNvSpPr txBox="1">
            <a:spLocks noGrp="1"/>
          </p:cNvSpPr>
          <p:nvPr>
            <p:ph type="body" idx="4294967295"/>
          </p:nvPr>
        </p:nvSpPr>
        <p:spPr>
          <a:xfrm>
            <a:off x="747713" y="777875"/>
            <a:ext cx="8396287" cy="3730625"/>
          </a:xfrm>
          <a:prstGeom prst="rect">
            <a:avLst/>
          </a:prstGeom>
          <a:noFill/>
          <a:ln>
            <a:noFill/>
          </a:ln>
        </p:spPr>
        <p:txBody>
          <a:bodyPr spcFirstLastPara="1" wrap="square" lIns="68569" tIns="34275" rIns="68569" bIns="34275" anchor="t" anchorCtr="0">
            <a:noAutofit/>
          </a:bodyPr>
          <a:lstStyle/>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SaaS is an new layer on top of PaaS, in which we don’t even have to perform any task.</a:t>
            </a:r>
          </a:p>
          <a:p>
            <a:pPr marL="214313" indent="-214313">
              <a:lnSpc>
                <a:spcPct val="150000"/>
              </a:lnSpc>
            </a:pPr>
            <a:endParaRPr lang="en-US" sz="90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We can use these applications without any technical expertise and once our work is done we can simply discard them.</a:t>
            </a:r>
          </a:p>
          <a:p>
            <a:pPr marL="214313" indent="-214313">
              <a:lnSpc>
                <a:spcPct val="150000"/>
              </a:lnSpc>
            </a:pPr>
            <a:endParaRPr lang="en-US" sz="90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Below are some of the applications provided as SaaS:</a:t>
            </a:r>
          </a:p>
          <a:p>
            <a:pPr marL="900113" lvl="2" indent="-214313">
              <a:lnSpc>
                <a:spcPct val="150000"/>
              </a:lnSpc>
              <a:buFont typeface="Wingdings" panose="05000000000000000000" pitchFamily="2" charset="2"/>
              <a:buChar char="ü"/>
            </a:pPr>
            <a:r>
              <a:rPr lang="en-US" sz="1350" dirty="0">
                <a:latin typeface="Open Sans" panose="020B0604020202020204" charset="0"/>
                <a:ea typeface="Open Sans" panose="020B0604020202020204" charset="0"/>
                <a:cs typeface="Open Sans" panose="020B0604020202020204" charset="0"/>
              </a:rPr>
              <a:t>Google </a:t>
            </a:r>
            <a:r>
              <a:rPr lang="en-US" sz="1350" dirty="0" err="1">
                <a:latin typeface="Open Sans" panose="020B0604020202020204" charset="0"/>
                <a:ea typeface="Open Sans" panose="020B0604020202020204" charset="0"/>
                <a:cs typeface="Open Sans" panose="020B0604020202020204" charset="0"/>
              </a:rPr>
              <a:t>GSuite</a:t>
            </a:r>
            <a:r>
              <a:rPr lang="en-US" sz="1350" dirty="0">
                <a:latin typeface="Open Sans" panose="020B0604020202020204" charset="0"/>
                <a:ea typeface="Open Sans" panose="020B0604020202020204" charset="0"/>
                <a:cs typeface="Open Sans" panose="020B0604020202020204" charset="0"/>
              </a:rPr>
              <a:t> (Apps)</a:t>
            </a:r>
          </a:p>
          <a:p>
            <a:pPr marL="900113" lvl="2" indent="-214313">
              <a:lnSpc>
                <a:spcPct val="150000"/>
              </a:lnSpc>
              <a:buFont typeface="Wingdings" panose="05000000000000000000" pitchFamily="2" charset="2"/>
              <a:buChar char="ü"/>
            </a:pPr>
            <a:r>
              <a:rPr lang="en-US" sz="1350" dirty="0">
                <a:latin typeface="Open Sans" panose="020B0604020202020204" charset="0"/>
                <a:ea typeface="Open Sans" panose="020B0604020202020204" charset="0"/>
                <a:cs typeface="Open Sans" panose="020B0604020202020204" charset="0"/>
              </a:rPr>
              <a:t>Dropbox</a:t>
            </a:r>
          </a:p>
          <a:p>
            <a:pPr marL="900113" lvl="2" indent="-214313">
              <a:lnSpc>
                <a:spcPct val="150000"/>
              </a:lnSpc>
              <a:buFont typeface="Wingdings" panose="05000000000000000000" pitchFamily="2" charset="2"/>
              <a:buChar char="ü"/>
            </a:pPr>
            <a:r>
              <a:rPr lang="en-US" sz="1350" dirty="0">
                <a:latin typeface="Open Sans" panose="020B0604020202020204" charset="0"/>
                <a:ea typeface="Open Sans" panose="020B0604020202020204" charset="0"/>
                <a:cs typeface="Open Sans" panose="020B0604020202020204" charset="0"/>
              </a:rPr>
              <a:t>Salesforce</a:t>
            </a:r>
          </a:p>
          <a:p>
            <a:pPr marL="900113" lvl="2" indent="-214313">
              <a:lnSpc>
                <a:spcPct val="150000"/>
              </a:lnSpc>
              <a:buFont typeface="Wingdings" panose="05000000000000000000" pitchFamily="2" charset="2"/>
              <a:buChar char="ü"/>
            </a:pPr>
            <a:r>
              <a:rPr lang="en-US" sz="1350" dirty="0">
                <a:latin typeface="Open Sans" panose="020B0604020202020204" charset="0"/>
                <a:ea typeface="Open Sans" panose="020B0604020202020204" charset="0"/>
                <a:cs typeface="Open Sans" panose="020B0604020202020204" charset="0"/>
              </a:rPr>
              <a:t>Cisco WebEx</a:t>
            </a:r>
          </a:p>
          <a:p>
            <a:pPr marL="900113" lvl="2" indent="-214313">
              <a:lnSpc>
                <a:spcPct val="150000"/>
              </a:lnSpc>
              <a:buFont typeface="Wingdings" panose="05000000000000000000" pitchFamily="2" charset="2"/>
              <a:buChar char="ü"/>
            </a:pPr>
            <a:r>
              <a:rPr lang="en-US" sz="1350" dirty="0">
                <a:latin typeface="Open Sans" panose="020B0604020202020204" charset="0"/>
                <a:ea typeface="Open Sans" panose="020B0604020202020204" charset="0"/>
                <a:cs typeface="Open Sans" panose="020B0604020202020204" charset="0"/>
              </a:rPr>
              <a:t>GoToMeeting</a:t>
            </a:r>
          </a:p>
        </p:txBody>
      </p:sp>
      <p:sp>
        <p:nvSpPr>
          <p:cNvPr id="523" name="Google Shape;523;p9"/>
          <p:cNvSpPr/>
          <p:nvPr/>
        </p:nvSpPr>
        <p:spPr>
          <a:xfrm rot="1218894">
            <a:off x="8422512" y="4247043"/>
            <a:ext cx="857492" cy="969002"/>
          </a:xfrm>
          <a:custGeom>
            <a:avLst/>
            <a:gdLst/>
            <a:ahLst/>
            <a:cxnLst/>
            <a:rect l="l" t="t" r="r" b="b"/>
            <a:pathLst>
              <a:path w="2728" h="3097" extrusionOk="0">
                <a:moveTo>
                  <a:pt x="1857" y="10"/>
                </a:moveTo>
                <a:cubicBezTo>
                  <a:pt x="1777" y="15"/>
                  <a:pt x="1694" y="44"/>
                  <a:pt x="1644" y="107"/>
                </a:cubicBezTo>
                <a:cubicBezTo>
                  <a:pt x="1566" y="202"/>
                  <a:pt x="1584" y="340"/>
                  <a:pt x="1563" y="461"/>
                </a:cubicBezTo>
                <a:cubicBezTo>
                  <a:pt x="1544" y="571"/>
                  <a:pt x="1492" y="672"/>
                  <a:pt x="1440" y="770"/>
                </a:cubicBezTo>
                <a:cubicBezTo>
                  <a:pt x="1410" y="829"/>
                  <a:pt x="1378" y="889"/>
                  <a:pt x="1328" y="932"/>
                </a:cubicBezTo>
                <a:cubicBezTo>
                  <a:pt x="1289" y="965"/>
                  <a:pt x="1242" y="986"/>
                  <a:pt x="1194" y="1005"/>
                </a:cubicBezTo>
                <a:cubicBezTo>
                  <a:pt x="1085" y="1048"/>
                  <a:pt x="973" y="1084"/>
                  <a:pt x="859" y="1110"/>
                </a:cubicBezTo>
                <a:cubicBezTo>
                  <a:pt x="687" y="1150"/>
                  <a:pt x="503" y="1174"/>
                  <a:pt x="363" y="1282"/>
                </a:cubicBezTo>
                <a:cubicBezTo>
                  <a:pt x="289" y="1339"/>
                  <a:pt x="233" y="1417"/>
                  <a:pt x="187" y="1499"/>
                </a:cubicBezTo>
                <a:cubicBezTo>
                  <a:pt x="47" y="1748"/>
                  <a:pt x="0" y="2066"/>
                  <a:pt x="133" y="2320"/>
                </a:cubicBezTo>
                <a:cubicBezTo>
                  <a:pt x="218" y="2481"/>
                  <a:pt x="368" y="2602"/>
                  <a:pt x="537" y="2670"/>
                </a:cubicBezTo>
                <a:cubicBezTo>
                  <a:pt x="706" y="2738"/>
                  <a:pt x="892" y="2755"/>
                  <a:pt x="1073" y="2742"/>
                </a:cubicBezTo>
                <a:cubicBezTo>
                  <a:pt x="1167" y="2735"/>
                  <a:pt x="1261" y="2720"/>
                  <a:pt x="1354" y="2731"/>
                </a:cubicBezTo>
                <a:cubicBezTo>
                  <a:pt x="1445" y="2743"/>
                  <a:pt x="1531" y="2779"/>
                  <a:pt x="1615" y="2816"/>
                </a:cubicBezTo>
                <a:cubicBezTo>
                  <a:pt x="1756" y="2878"/>
                  <a:pt x="1897" y="2941"/>
                  <a:pt x="2036" y="3007"/>
                </a:cubicBezTo>
                <a:cubicBezTo>
                  <a:pt x="2092" y="3033"/>
                  <a:pt x="2148" y="3059"/>
                  <a:pt x="2208" y="3070"/>
                </a:cubicBezTo>
                <a:cubicBezTo>
                  <a:pt x="2348" y="3097"/>
                  <a:pt x="2497" y="3034"/>
                  <a:pt x="2591" y="2926"/>
                </a:cubicBezTo>
                <a:cubicBezTo>
                  <a:pt x="2685" y="2819"/>
                  <a:pt x="2728" y="2673"/>
                  <a:pt x="2727" y="2530"/>
                </a:cubicBezTo>
                <a:cubicBezTo>
                  <a:pt x="2726" y="2473"/>
                  <a:pt x="2719" y="2415"/>
                  <a:pt x="2695" y="2363"/>
                </a:cubicBezTo>
                <a:cubicBezTo>
                  <a:pt x="2645" y="2258"/>
                  <a:pt x="2535" y="2196"/>
                  <a:pt x="2425" y="2160"/>
                </a:cubicBezTo>
                <a:cubicBezTo>
                  <a:pt x="2315" y="2124"/>
                  <a:pt x="2198" y="2107"/>
                  <a:pt x="2093" y="2057"/>
                </a:cubicBezTo>
                <a:cubicBezTo>
                  <a:pt x="1954" y="1991"/>
                  <a:pt x="1845" y="1870"/>
                  <a:pt x="1773" y="1733"/>
                </a:cubicBezTo>
                <a:cubicBezTo>
                  <a:pt x="1702" y="1596"/>
                  <a:pt x="1664" y="1444"/>
                  <a:pt x="1641" y="1291"/>
                </a:cubicBezTo>
                <a:cubicBezTo>
                  <a:pt x="1624" y="1182"/>
                  <a:pt x="1614" y="1069"/>
                  <a:pt x="1643" y="963"/>
                </a:cubicBezTo>
                <a:cubicBezTo>
                  <a:pt x="1693" y="782"/>
                  <a:pt x="1843" y="650"/>
                  <a:pt x="1963" y="505"/>
                </a:cubicBezTo>
                <a:cubicBezTo>
                  <a:pt x="2083" y="360"/>
                  <a:pt x="2241" y="207"/>
                  <a:pt x="2124" y="60"/>
                </a:cubicBezTo>
                <a:cubicBezTo>
                  <a:pt x="2077" y="0"/>
                  <a:pt x="1937" y="6"/>
                  <a:pt x="1857" y="10"/>
                </a:cubicBezTo>
                <a:close/>
              </a:path>
            </a:pathLst>
          </a:custGeom>
          <a:gradFill>
            <a:gsLst>
              <a:gs pos="0">
                <a:schemeClr val="accent1"/>
              </a:gs>
              <a:gs pos="100000">
                <a:schemeClr val="accent2"/>
              </a:gs>
            </a:gsLst>
            <a:lin ang="4200000" scaled="0"/>
          </a:gradFill>
          <a:ln>
            <a:noFill/>
          </a:ln>
        </p:spPr>
        <p:txBody>
          <a:bodyPr spcFirstLastPara="1" wrap="square" lIns="68569" tIns="34275" rIns="68569" bIns="34275" anchor="t" anchorCtr="0">
            <a:noAutofit/>
          </a:bodyPr>
          <a:lstStyle/>
          <a:p>
            <a:pPr>
              <a:buSzPts val="1800"/>
            </a:pPr>
            <a:endParaRPr sz="135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87856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2" name="Title 1">
            <a:extLst>
              <a:ext uri="{FF2B5EF4-FFF2-40B4-BE49-F238E27FC236}">
                <a16:creationId xmlns:a16="http://schemas.microsoft.com/office/drawing/2014/main" id="{C204E1C7-AB5A-49E8-AE9B-54A44A9A7847}"/>
              </a:ext>
            </a:extLst>
          </p:cNvPr>
          <p:cNvSpPr>
            <a:spLocks noGrp="1"/>
          </p:cNvSpPr>
          <p:nvPr>
            <p:ph type="title"/>
          </p:nvPr>
        </p:nvSpPr>
        <p:spPr/>
        <p:txBody>
          <a:bodyPr/>
          <a:lstStyle/>
          <a:p>
            <a:endParaRPr lang="en-IN"/>
          </a:p>
        </p:txBody>
      </p:sp>
      <p:sp>
        <p:nvSpPr>
          <p:cNvPr id="525" name="Google Shape;525;p9"/>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IN"/>
              <a:pPr/>
              <a:t>21</a:t>
            </a:fld>
            <a:endParaRPr/>
          </a:p>
        </p:txBody>
      </p:sp>
      <p:sp>
        <p:nvSpPr>
          <p:cNvPr id="521" name="Google Shape;521;p9"/>
          <p:cNvSpPr txBox="1">
            <a:spLocks noGrp="1"/>
          </p:cNvSpPr>
          <p:nvPr>
            <p:ph type="body" idx="4294967295"/>
          </p:nvPr>
        </p:nvSpPr>
        <p:spPr>
          <a:xfrm>
            <a:off x="831850" y="246063"/>
            <a:ext cx="8312150" cy="528637"/>
          </a:xfrm>
          <a:prstGeom prst="rect">
            <a:avLst/>
          </a:prstGeom>
          <a:noFill/>
          <a:ln>
            <a:noFill/>
          </a:ln>
        </p:spPr>
        <p:txBody>
          <a:bodyPr spcFirstLastPara="1" wrap="square" lIns="68569" tIns="34275" rIns="68569" bIns="34275" anchor="ctr" anchorCtr="0">
            <a:normAutofit/>
          </a:bodyPr>
          <a:lstStyle/>
          <a:p>
            <a:pPr marL="0" indent="0">
              <a:buSzPts val="2185"/>
            </a:pPr>
            <a:r>
              <a:rPr lang="en-IN" sz="2400" dirty="0"/>
              <a:t>Cloud Deployment Model</a:t>
            </a:r>
            <a:endParaRPr sz="2400" dirty="0"/>
          </a:p>
        </p:txBody>
      </p:sp>
      <p:sp>
        <p:nvSpPr>
          <p:cNvPr id="522" name="Google Shape;522;p9"/>
          <p:cNvSpPr txBox="1">
            <a:spLocks noGrp="1"/>
          </p:cNvSpPr>
          <p:nvPr>
            <p:ph type="body" idx="4294967295"/>
          </p:nvPr>
        </p:nvSpPr>
        <p:spPr>
          <a:xfrm>
            <a:off x="833438" y="193675"/>
            <a:ext cx="8310562" cy="211138"/>
          </a:xfrm>
          <a:prstGeom prst="rect">
            <a:avLst/>
          </a:prstGeom>
          <a:noFill/>
          <a:ln>
            <a:noFill/>
          </a:ln>
        </p:spPr>
        <p:txBody>
          <a:bodyPr spcFirstLastPara="1" wrap="square" lIns="68569" tIns="34275" rIns="68569" bIns="34275" anchor="ctr" anchorCtr="0">
            <a:normAutofit/>
          </a:bodyPr>
          <a:lstStyle/>
          <a:p>
            <a:pPr marL="0" indent="0">
              <a:lnSpc>
                <a:spcPct val="80000"/>
              </a:lnSpc>
              <a:spcBef>
                <a:spcPts val="0"/>
              </a:spcBef>
              <a:buSzPts val="1387"/>
            </a:pPr>
            <a:r>
              <a:rPr lang="en-US" sz="1040" dirty="0"/>
              <a:t>Introduction to Cloud Computing</a:t>
            </a:r>
          </a:p>
        </p:txBody>
      </p:sp>
      <p:sp>
        <p:nvSpPr>
          <p:cNvPr id="524" name="Google Shape;524;p9"/>
          <p:cNvSpPr txBox="1">
            <a:spLocks noGrp="1"/>
          </p:cNvSpPr>
          <p:nvPr>
            <p:ph type="body" idx="4294967295"/>
          </p:nvPr>
        </p:nvSpPr>
        <p:spPr>
          <a:xfrm>
            <a:off x="747713" y="777875"/>
            <a:ext cx="8396287" cy="3730625"/>
          </a:xfrm>
          <a:prstGeom prst="rect">
            <a:avLst/>
          </a:prstGeom>
          <a:noFill/>
          <a:ln>
            <a:noFill/>
          </a:ln>
        </p:spPr>
        <p:txBody>
          <a:bodyPr spcFirstLastPara="1" wrap="square" lIns="68569" tIns="34275" rIns="68569" bIns="34275" anchor="t" anchorCtr="0">
            <a:noAutofit/>
          </a:bodyPr>
          <a:lstStyle/>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A cloud deployment model represents a specific type of cloud environment, primarily distinguished by ownership, size, and access.</a:t>
            </a:r>
          </a:p>
          <a:p>
            <a:pPr marL="214313" indent="-214313">
              <a:lnSpc>
                <a:spcPct val="150000"/>
              </a:lnSpc>
            </a:pPr>
            <a:endParaRPr lang="en-US" sz="135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There are mainly three types of cloud implementation and depending on our project we can implement any deployment model.</a:t>
            </a:r>
          </a:p>
          <a:p>
            <a:pPr marL="214313" indent="-214313">
              <a:lnSpc>
                <a:spcPct val="150000"/>
              </a:lnSpc>
            </a:pPr>
            <a:endParaRPr lang="en-US" sz="1350" dirty="0">
              <a:latin typeface="Open Sans" panose="020B0604020202020204" charset="0"/>
              <a:ea typeface="Open Sans" panose="020B0604020202020204" charset="0"/>
              <a:cs typeface="Open Sans" panose="020B0604020202020204" charset="0"/>
            </a:endParaRPr>
          </a:p>
          <a:p>
            <a:pPr marL="557213" lvl="1" indent="-214313">
              <a:lnSpc>
                <a:spcPct val="200000"/>
              </a:lnSpc>
              <a:buFont typeface="Wingdings" panose="05000000000000000000" pitchFamily="2" charset="2"/>
              <a:buChar char="ü"/>
            </a:pPr>
            <a:r>
              <a:rPr lang="en-US" sz="1350" dirty="0">
                <a:latin typeface="Open Sans" panose="020B0604020202020204" charset="0"/>
                <a:ea typeface="Open Sans" panose="020B0604020202020204" charset="0"/>
                <a:cs typeface="Open Sans" panose="020B0604020202020204" charset="0"/>
              </a:rPr>
              <a:t>Public Cloud</a:t>
            </a:r>
          </a:p>
          <a:p>
            <a:pPr marL="557213" lvl="1" indent="-214313">
              <a:lnSpc>
                <a:spcPct val="200000"/>
              </a:lnSpc>
              <a:buFont typeface="Wingdings" panose="05000000000000000000" pitchFamily="2" charset="2"/>
              <a:buChar char="ü"/>
            </a:pPr>
            <a:r>
              <a:rPr lang="en-US" sz="1350" dirty="0">
                <a:latin typeface="Open Sans" panose="020B0604020202020204" charset="0"/>
                <a:ea typeface="Open Sans" panose="020B0604020202020204" charset="0"/>
                <a:cs typeface="Open Sans" panose="020B0604020202020204" charset="0"/>
              </a:rPr>
              <a:t>Private Cloud</a:t>
            </a:r>
          </a:p>
          <a:p>
            <a:pPr marL="557213" lvl="1" indent="-214313">
              <a:lnSpc>
                <a:spcPct val="200000"/>
              </a:lnSpc>
              <a:buFont typeface="Wingdings" panose="05000000000000000000" pitchFamily="2" charset="2"/>
              <a:buChar char="ü"/>
            </a:pPr>
            <a:r>
              <a:rPr lang="en-US" sz="1350" dirty="0">
                <a:latin typeface="Open Sans" panose="020B0604020202020204" charset="0"/>
                <a:ea typeface="Open Sans" panose="020B0604020202020204" charset="0"/>
                <a:cs typeface="Open Sans" panose="020B0604020202020204" charset="0"/>
              </a:rPr>
              <a:t>Hybrid Cloud</a:t>
            </a:r>
          </a:p>
        </p:txBody>
      </p:sp>
      <p:sp>
        <p:nvSpPr>
          <p:cNvPr id="523" name="Google Shape;523;p9"/>
          <p:cNvSpPr/>
          <p:nvPr/>
        </p:nvSpPr>
        <p:spPr>
          <a:xfrm rot="1218894">
            <a:off x="8422512" y="4247043"/>
            <a:ext cx="857492" cy="969002"/>
          </a:xfrm>
          <a:custGeom>
            <a:avLst/>
            <a:gdLst/>
            <a:ahLst/>
            <a:cxnLst/>
            <a:rect l="l" t="t" r="r" b="b"/>
            <a:pathLst>
              <a:path w="2728" h="3097" extrusionOk="0">
                <a:moveTo>
                  <a:pt x="1857" y="10"/>
                </a:moveTo>
                <a:cubicBezTo>
                  <a:pt x="1777" y="15"/>
                  <a:pt x="1694" y="44"/>
                  <a:pt x="1644" y="107"/>
                </a:cubicBezTo>
                <a:cubicBezTo>
                  <a:pt x="1566" y="202"/>
                  <a:pt x="1584" y="340"/>
                  <a:pt x="1563" y="461"/>
                </a:cubicBezTo>
                <a:cubicBezTo>
                  <a:pt x="1544" y="571"/>
                  <a:pt x="1492" y="672"/>
                  <a:pt x="1440" y="770"/>
                </a:cubicBezTo>
                <a:cubicBezTo>
                  <a:pt x="1410" y="829"/>
                  <a:pt x="1378" y="889"/>
                  <a:pt x="1328" y="932"/>
                </a:cubicBezTo>
                <a:cubicBezTo>
                  <a:pt x="1289" y="965"/>
                  <a:pt x="1242" y="986"/>
                  <a:pt x="1194" y="1005"/>
                </a:cubicBezTo>
                <a:cubicBezTo>
                  <a:pt x="1085" y="1048"/>
                  <a:pt x="973" y="1084"/>
                  <a:pt x="859" y="1110"/>
                </a:cubicBezTo>
                <a:cubicBezTo>
                  <a:pt x="687" y="1150"/>
                  <a:pt x="503" y="1174"/>
                  <a:pt x="363" y="1282"/>
                </a:cubicBezTo>
                <a:cubicBezTo>
                  <a:pt x="289" y="1339"/>
                  <a:pt x="233" y="1417"/>
                  <a:pt x="187" y="1499"/>
                </a:cubicBezTo>
                <a:cubicBezTo>
                  <a:pt x="47" y="1748"/>
                  <a:pt x="0" y="2066"/>
                  <a:pt x="133" y="2320"/>
                </a:cubicBezTo>
                <a:cubicBezTo>
                  <a:pt x="218" y="2481"/>
                  <a:pt x="368" y="2602"/>
                  <a:pt x="537" y="2670"/>
                </a:cubicBezTo>
                <a:cubicBezTo>
                  <a:pt x="706" y="2738"/>
                  <a:pt x="892" y="2755"/>
                  <a:pt x="1073" y="2742"/>
                </a:cubicBezTo>
                <a:cubicBezTo>
                  <a:pt x="1167" y="2735"/>
                  <a:pt x="1261" y="2720"/>
                  <a:pt x="1354" y="2731"/>
                </a:cubicBezTo>
                <a:cubicBezTo>
                  <a:pt x="1445" y="2743"/>
                  <a:pt x="1531" y="2779"/>
                  <a:pt x="1615" y="2816"/>
                </a:cubicBezTo>
                <a:cubicBezTo>
                  <a:pt x="1756" y="2878"/>
                  <a:pt x="1897" y="2941"/>
                  <a:pt x="2036" y="3007"/>
                </a:cubicBezTo>
                <a:cubicBezTo>
                  <a:pt x="2092" y="3033"/>
                  <a:pt x="2148" y="3059"/>
                  <a:pt x="2208" y="3070"/>
                </a:cubicBezTo>
                <a:cubicBezTo>
                  <a:pt x="2348" y="3097"/>
                  <a:pt x="2497" y="3034"/>
                  <a:pt x="2591" y="2926"/>
                </a:cubicBezTo>
                <a:cubicBezTo>
                  <a:pt x="2685" y="2819"/>
                  <a:pt x="2728" y="2673"/>
                  <a:pt x="2727" y="2530"/>
                </a:cubicBezTo>
                <a:cubicBezTo>
                  <a:pt x="2726" y="2473"/>
                  <a:pt x="2719" y="2415"/>
                  <a:pt x="2695" y="2363"/>
                </a:cubicBezTo>
                <a:cubicBezTo>
                  <a:pt x="2645" y="2258"/>
                  <a:pt x="2535" y="2196"/>
                  <a:pt x="2425" y="2160"/>
                </a:cubicBezTo>
                <a:cubicBezTo>
                  <a:pt x="2315" y="2124"/>
                  <a:pt x="2198" y="2107"/>
                  <a:pt x="2093" y="2057"/>
                </a:cubicBezTo>
                <a:cubicBezTo>
                  <a:pt x="1954" y="1991"/>
                  <a:pt x="1845" y="1870"/>
                  <a:pt x="1773" y="1733"/>
                </a:cubicBezTo>
                <a:cubicBezTo>
                  <a:pt x="1702" y="1596"/>
                  <a:pt x="1664" y="1444"/>
                  <a:pt x="1641" y="1291"/>
                </a:cubicBezTo>
                <a:cubicBezTo>
                  <a:pt x="1624" y="1182"/>
                  <a:pt x="1614" y="1069"/>
                  <a:pt x="1643" y="963"/>
                </a:cubicBezTo>
                <a:cubicBezTo>
                  <a:pt x="1693" y="782"/>
                  <a:pt x="1843" y="650"/>
                  <a:pt x="1963" y="505"/>
                </a:cubicBezTo>
                <a:cubicBezTo>
                  <a:pt x="2083" y="360"/>
                  <a:pt x="2241" y="207"/>
                  <a:pt x="2124" y="60"/>
                </a:cubicBezTo>
                <a:cubicBezTo>
                  <a:pt x="2077" y="0"/>
                  <a:pt x="1937" y="6"/>
                  <a:pt x="1857" y="10"/>
                </a:cubicBezTo>
                <a:close/>
              </a:path>
            </a:pathLst>
          </a:custGeom>
          <a:gradFill>
            <a:gsLst>
              <a:gs pos="0">
                <a:schemeClr val="accent1"/>
              </a:gs>
              <a:gs pos="100000">
                <a:schemeClr val="accent2"/>
              </a:gs>
            </a:gsLst>
            <a:lin ang="4200000" scaled="0"/>
          </a:gradFill>
          <a:ln>
            <a:noFill/>
          </a:ln>
        </p:spPr>
        <p:txBody>
          <a:bodyPr spcFirstLastPara="1" wrap="square" lIns="68569" tIns="34275" rIns="68569" bIns="34275" anchor="t" anchorCtr="0">
            <a:noAutofit/>
          </a:bodyPr>
          <a:lstStyle/>
          <a:p>
            <a:pPr>
              <a:buSzPts val="1800"/>
            </a:pPr>
            <a:endParaRPr sz="1350">
              <a:solidFill>
                <a:schemeClr val="dk1"/>
              </a:solidFill>
              <a:latin typeface="Open Sans"/>
              <a:ea typeface="Open Sans"/>
              <a:cs typeface="Open Sans"/>
              <a:sym typeface="Open Sans"/>
            </a:endParaRPr>
          </a:p>
        </p:txBody>
      </p:sp>
      <p:pic>
        <p:nvPicPr>
          <p:cNvPr id="14338" name="Picture 2" descr="Image result for cloud deployment models">
            <a:extLst>
              <a:ext uri="{FF2B5EF4-FFF2-40B4-BE49-F238E27FC236}">
                <a16:creationId xmlns:a16="http://schemas.microsoft.com/office/drawing/2014/main" id="{7DFEC343-387B-4E64-A0F9-192FFCD53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414" y="2399042"/>
            <a:ext cx="4583844" cy="2055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86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2" name="Title 1">
            <a:extLst>
              <a:ext uri="{FF2B5EF4-FFF2-40B4-BE49-F238E27FC236}">
                <a16:creationId xmlns:a16="http://schemas.microsoft.com/office/drawing/2014/main" id="{37B8CF18-365A-4F6E-AB5A-65D03B90EBBC}"/>
              </a:ext>
            </a:extLst>
          </p:cNvPr>
          <p:cNvSpPr>
            <a:spLocks noGrp="1"/>
          </p:cNvSpPr>
          <p:nvPr>
            <p:ph type="title"/>
          </p:nvPr>
        </p:nvSpPr>
        <p:spPr/>
        <p:txBody>
          <a:bodyPr/>
          <a:lstStyle/>
          <a:p>
            <a:endParaRPr lang="en-IN"/>
          </a:p>
        </p:txBody>
      </p:sp>
      <p:sp>
        <p:nvSpPr>
          <p:cNvPr id="525" name="Google Shape;525;p9"/>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IN"/>
              <a:pPr/>
              <a:t>22</a:t>
            </a:fld>
            <a:endParaRPr/>
          </a:p>
        </p:txBody>
      </p:sp>
      <p:sp>
        <p:nvSpPr>
          <p:cNvPr id="521" name="Google Shape;521;p9"/>
          <p:cNvSpPr txBox="1">
            <a:spLocks noGrp="1"/>
          </p:cNvSpPr>
          <p:nvPr>
            <p:ph type="body" idx="4294967295"/>
          </p:nvPr>
        </p:nvSpPr>
        <p:spPr>
          <a:xfrm>
            <a:off x="831850" y="246063"/>
            <a:ext cx="8312150" cy="528637"/>
          </a:xfrm>
          <a:prstGeom prst="rect">
            <a:avLst/>
          </a:prstGeom>
          <a:noFill/>
          <a:ln>
            <a:noFill/>
          </a:ln>
        </p:spPr>
        <p:txBody>
          <a:bodyPr spcFirstLastPara="1" wrap="square" lIns="68569" tIns="34275" rIns="68569" bIns="34275" anchor="ctr" anchorCtr="0">
            <a:normAutofit/>
          </a:bodyPr>
          <a:lstStyle/>
          <a:p>
            <a:pPr marL="0" indent="0">
              <a:buSzPts val="2185"/>
            </a:pPr>
            <a:r>
              <a:rPr lang="en-IN" sz="2400" dirty="0"/>
              <a:t>Public Cloud</a:t>
            </a:r>
            <a:endParaRPr sz="2400" dirty="0"/>
          </a:p>
        </p:txBody>
      </p:sp>
      <p:sp>
        <p:nvSpPr>
          <p:cNvPr id="522" name="Google Shape;522;p9"/>
          <p:cNvSpPr txBox="1">
            <a:spLocks noGrp="1"/>
          </p:cNvSpPr>
          <p:nvPr>
            <p:ph type="body" idx="4294967295"/>
          </p:nvPr>
        </p:nvSpPr>
        <p:spPr>
          <a:xfrm>
            <a:off x="833438" y="193675"/>
            <a:ext cx="8310562" cy="211138"/>
          </a:xfrm>
          <a:prstGeom prst="rect">
            <a:avLst/>
          </a:prstGeom>
          <a:noFill/>
          <a:ln>
            <a:noFill/>
          </a:ln>
        </p:spPr>
        <p:txBody>
          <a:bodyPr spcFirstLastPara="1" wrap="square" lIns="68569" tIns="34275" rIns="68569" bIns="34275" anchor="ctr" anchorCtr="0">
            <a:normAutofit/>
          </a:bodyPr>
          <a:lstStyle/>
          <a:p>
            <a:pPr marL="0" indent="0">
              <a:lnSpc>
                <a:spcPct val="80000"/>
              </a:lnSpc>
              <a:spcBef>
                <a:spcPts val="0"/>
              </a:spcBef>
              <a:buSzPts val="1387"/>
            </a:pPr>
            <a:r>
              <a:rPr lang="en-US" sz="1040" dirty="0"/>
              <a:t>Introduction to Cloud Computing</a:t>
            </a:r>
          </a:p>
        </p:txBody>
      </p:sp>
      <p:sp>
        <p:nvSpPr>
          <p:cNvPr id="524" name="Google Shape;524;p9"/>
          <p:cNvSpPr txBox="1">
            <a:spLocks noGrp="1"/>
          </p:cNvSpPr>
          <p:nvPr>
            <p:ph type="body" idx="4294967295"/>
          </p:nvPr>
        </p:nvSpPr>
        <p:spPr>
          <a:xfrm>
            <a:off x="747713" y="719138"/>
            <a:ext cx="8396287" cy="3729037"/>
          </a:xfrm>
          <a:prstGeom prst="rect">
            <a:avLst/>
          </a:prstGeom>
          <a:noFill/>
          <a:ln>
            <a:noFill/>
          </a:ln>
        </p:spPr>
        <p:txBody>
          <a:bodyPr spcFirstLastPara="1" wrap="square" lIns="68569" tIns="34275" rIns="68569" bIns="34275" anchor="t" anchorCtr="0">
            <a:noAutofit/>
          </a:bodyPr>
          <a:lstStyle/>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In a public cloud deployment model, the services which are deployed are open for public use and generally public cloud services are free. </a:t>
            </a:r>
          </a:p>
          <a:p>
            <a:pPr marL="214313" indent="-214313">
              <a:lnSpc>
                <a:spcPct val="150000"/>
              </a:lnSpc>
            </a:pPr>
            <a:endParaRPr lang="en-US" sz="90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With public cloud there are some risks with security but if we implement it correctly it will provide security similar to most of private clouds.</a:t>
            </a:r>
          </a:p>
          <a:p>
            <a:pPr marL="214313" indent="-214313">
              <a:lnSpc>
                <a:spcPct val="150000"/>
              </a:lnSpc>
            </a:pPr>
            <a:endParaRPr lang="en-US" sz="90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Unlike private cloud, public cloud offers much cheaper computing resources which helps organizations to reduce expenses.</a:t>
            </a:r>
          </a:p>
          <a:p>
            <a:pPr marL="214313" indent="-214313">
              <a:lnSpc>
                <a:spcPct val="150000"/>
              </a:lnSpc>
            </a:pPr>
            <a:endParaRPr lang="en-US" sz="90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Public cloud are quiet easy to access which makes application releases faster and efficient.</a:t>
            </a:r>
          </a:p>
          <a:p>
            <a:pPr marL="214313" indent="-214313">
              <a:lnSpc>
                <a:spcPct val="150000"/>
              </a:lnSpc>
            </a:pPr>
            <a:endParaRPr lang="en-US" sz="90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Examples: AWS Cloud, Azure Cloud, Google Cloud</a:t>
            </a:r>
          </a:p>
        </p:txBody>
      </p:sp>
      <p:sp>
        <p:nvSpPr>
          <p:cNvPr id="523" name="Google Shape;523;p9"/>
          <p:cNvSpPr/>
          <p:nvPr/>
        </p:nvSpPr>
        <p:spPr>
          <a:xfrm rot="1218894">
            <a:off x="8422512" y="4247043"/>
            <a:ext cx="857492" cy="969002"/>
          </a:xfrm>
          <a:custGeom>
            <a:avLst/>
            <a:gdLst/>
            <a:ahLst/>
            <a:cxnLst/>
            <a:rect l="l" t="t" r="r" b="b"/>
            <a:pathLst>
              <a:path w="2728" h="3097" extrusionOk="0">
                <a:moveTo>
                  <a:pt x="1857" y="10"/>
                </a:moveTo>
                <a:cubicBezTo>
                  <a:pt x="1777" y="15"/>
                  <a:pt x="1694" y="44"/>
                  <a:pt x="1644" y="107"/>
                </a:cubicBezTo>
                <a:cubicBezTo>
                  <a:pt x="1566" y="202"/>
                  <a:pt x="1584" y="340"/>
                  <a:pt x="1563" y="461"/>
                </a:cubicBezTo>
                <a:cubicBezTo>
                  <a:pt x="1544" y="571"/>
                  <a:pt x="1492" y="672"/>
                  <a:pt x="1440" y="770"/>
                </a:cubicBezTo>
                <a:cubicBezTo>
                  <a:pt x="1410" y="829"/>
                  <a:pt x="1378" y="889"/>
                  <a:pt x="1328" y="932"/>
                </a:cubicBezTo>
                <a:cubicBezTo>
                  <a:pt x="1289" y="965"/>
                  <a:pt x="1242" y="986"/>
                  <a:pt x="1194" y="1005"/>
                </a:cubicBezTo>
                <a:cubicBezTo>
                  <a:pt x="1085" y="1048"/>
                  <a:pt x="973" y="1084"/>
                  <a:pt x="859" y="1110"/>
                </a:cubicBezTo>
                <a:cubicBezTo>
                  <a:pt x="687" y="1150"/>
                  <a:pt x="503" y="1174"/>
                  <a:pt x="363" y="1282"/>
                </a:cubicBezTo>
                <a:cubicBezTo>
                  <a:pt x="289" y="1339"/>
                  <a:pt x="233" y="1417"/>
                  <a:pt x="187" y="1499"/>
                </a:cubicBezTo>
                <a:cubicBezTo>
                  <a:pt x="47" y="1748"/>
                  <a:pt x="0" y="2066"/>
                  <a:pt x="133" y="2320"/>
                </a:cubicBezTo>
                <a:cubicBezTo>
                  <a:pt x="218" y="2481"/>
                  <a:pt x="368" y="2602"/>
                  <a:pt x="537" y="2670"/>
                </a:cubicBezTo>
                <a:cubicBezTo>
                  <a:pt x="706" y="2738"/>
                  <a:pt x="892" y="2755"/>
                  <a:pt x="1073" y="2742"/>
                </a:cubicBezTo>
                <a:cubicBezTo>
                  <a:pt x="1167" y="2735"/>
                  <a:pt x="1261" y="2720"/>
                  <a:pt x="1354" y="2731"/>
                </a:cubicBezTo>
                <a:cubicBezTo>
                  <a:pt x="1445" y="2743"/>
                  <a:pt x="1531" y="2779"/>
                  <a:pt x="1615" y="2816"/>
                </a:cubicBezTo>
                <a:cubicBezTo>
                  <a:pt x="1756" y="2878"/>
                  <a:pt x="1897" y="2941"/>
                  <a:pt x="2036" y="3007"/>
                </a:cubicBezTo>
                <a:cubicBezTo>
                  <a:pt x="2092" y="3033"/>
                  <a:pt x="2148" y="3059"/>
                  <a:pt x="2208" y="3070"/>
                </a:cubicBezTo>
                <a:cubicBezTo>
                  <a:pt x="2348" y="3097"/>
                  <a:pt x="2497" y="3034"/>
                  <a:pt x="2591" y="2926"/>
                </a:cubicBezTo>
                <a:cubicBezTo>
                  <a:pt x="2685" y="2819"/>
                  <a:pt x="2728" y="2673"/>
                  <a:pt x="2727" y="2530"/>
                </a:cubicBezTo>
                <a:cubicBezTo>
                  <a:pt x="2726" y="2473"/>
                  <a:pt x="2719" y="2415"/>
                  <a:pt x="2695" y="2363"/>
                </a:cubicBezTo>
                <a:cubicBezTo>
                  <a:pt x="2645" y="2258"/>
                  <a:pt x="2535" y="2196"/>
                  <a:pt x="2425" y="2160"/>
                </a:cubicBezTo>
                <a:cubicBezTo>
                  <a:pt x="2315" y="2124"/>
                  <a:pt x="2198" y="2107"/>
                  <a:pt x="2093" y="2057"/>
                </a:cubicBezTo>
                <a:cubicBezTo>
                  <a:pt x="1954" y="1991"/>
                  <a:pt x="1845" y="1870"/>
                  <a:pt x="1773" y="1733"/>
                </a:cubicBezTo>
                <a:cubicBezTo>
                  <a:pt x="1702" y="1596"/>
                  <a:pt x="1664" y="1444"/>
                  <a:pt x="1641" y="1291"/>
                </a:cubicBezTo>
                <a:cubicBezTo>
                  <a:pt x="1624" y="1182"/>
                  <a:pt x="1614" y="1069"/>
                  <a:pt x="1643" y="963"/>
                </a:cubicBezTo>
                <a:cubicBezTo>
                  <a:pt x="1693" y="782"/>
                  <a:pt x="1843" y="650"/>
                  <a:pt x="1963" y="505"/>
                </a:cubicBezTo>
                <a:cubicBezTo>
                  <a:pt x="2083" y="360"/>
                  <a:pt x="2241" y="207"/>
                  <a:pt x="2124" y="60"/>
                </a:cubicBezTo>
                <a:cubicBezTo>
                  <a:pt x="2077" y="0"/>
                  <a:pt x="1937" y="6"/>
                  <a:pt x="1857" y="10"/>
                </a:cubicBezTo>
                <a:close/>
              </a:path>
            </a:pathLst>
          </a:custGeom>
          <a:gradFill>
            <a:gsLst>
              <a:gs pos="0">
                <a:schemeClr val="accent1"/>
              </a:gs>
              <a:gs pos="100000">
                <a:schemeClr val="accent2"/>
              </a:gs>
            </a:gsLst>
            <a:lin ang="4200000" scaled="0"/>
          </a:gradFill>
          <a:ln>
            <a:noFill/>
          </a:ln>
        </p:spPr>
        <p:txBody>
          <a:bodyPr spcFirstLastPara="1" wrap="square" lIns="68569" tIns="34275" rIns="68569" bIns="34275" anchor="t" anchorCtr="0">
            <a:noAutofit/>
          </a:bodyPr>
          <a:lstStyle/>
          <a:p>
            <a:pPr>
              <a:buSzPts val="1800"/>
            </a:pPr>
            <a:endParaRPr sz="135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80942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2" name="Title 1">
            <a:extLst>
              <a:ext uri="{FF2B5EF4-FFF2-40B4-BE49-F238E27FC236}">
                <a16:creationId xmlns:a16="http://schemas.microsoft.com/office/drawing/2014/main" id="{73F4A00E-0B82-4F2F-B78E-9156F22B65A6}"/>
              </a:ext>
            </a:extLst>
          </p:cNvPr>
          <p:cNvSpPr>
            <a:spLocks noGrp="1"/>
          </p:cNvSpPr>
          <p:nvPr>
            <p:ph type="title"/>
          </p:nvPr>
        </p:nvSpPr>
        <p:spPr/>
        <p:txBody>
          <a:bodyPr/>
          <a:lstStyle/>
          <a:p>
            <a:endParaRPr lang="en-IN"/>
          </a:p>
        </p:txBody>
      </p:sp>
      <p:sp>
        <p:nvSpPr>
          <p:cNvPr id="525" name="Google Shape;525;p9"/>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IN"/>
              <a:pPr/>
              <a:t>23</a:t>
            </a:fld>
            <a:endParaRPr/>
          </a:p>
        </p:txBody>
      </p:sp>
      <p:sp>
        <p:nvSpPr>
          <p:cNvPr id="521" name="Google Shape;521;p9"/>
          <p:cNvSpPr txBox="1">
            <a:spLocks noGrp="1"/>
          </p:cNvSpPr>
          <p:nvPr>
            <p:ph type="body" idx="4294967295"/>
          </p:nvPr>
        </p:nvSpPr>
        <p:spPr>
          <a:xfrm>
            <a:off x="831850" y="246063"/>
            <a:ext cx="8312150" cy="528637"/>
          </a:xfrm>
          <a:prstGeom prst="rect">
            <a:avLst/>
          </a:prstGeom>
          <a:noFill/>
          <a:ln>
            <a:noFill/>
          </a:ln>
        </p:spPr>
        <p:txBody>
          <a:bodyPr spcFirstLastPara="1" wrap="square" lIns="68569" tIns="34275" rIns="68569" bIns="34275" anchor="ctr" anchorCtr="0">
            <a:normAutofit/>
          </a:bodyPr>
          <a:lstStyle/>
          <a:p>
            <a:pPr marL="0" indent="0">
              <a:buSzPts val="2185"/>
            </a:pPr>
            <a:r>
              <a:rPr lang="en-IN" sz="2400" dirty="0"/>
              <a:t>Private Cloud</a:t>
            </a:r>
            <a:endParaRPr sz="2400" dirty="0"/>
          </a:p>
        </p:txBody>
      </p:sp>
      <p:sp>
        <p:nvSpPr>
          <p:cNvPr id="522" name="Google Shape;522;p9"/>
          <p:cNvSpPr txBox="1">
            <a:spLocks noGrp="1"/>
          </p:cNvSpPr>
          <p:nvPr>
            <p:ph type="body" idx="4294967295"/>
          </p:nvPr>
        </p:nvSpPr>
        <p:spPr>
          <a:xfrm>
            <a:off x="833438" y="193675"/>
            <a:ext cx="8310562" cy="211138"/>
          </a:xfrm>
          <a:prstGeom prst="rect">
            <a:avLst/>
          </a:prstGeom>
          <a:noFill/>
          <a:ln>
            <a:noFill/>
          </a:ln>
        </p:spPr>
        <p:txBody>
          <a:bodyPr spcFirstLastPara="1" wrap="square" lIns="68569" tIns="34275" rIns="68569" bIns="34275" anchor="ctr" anchorCtr="0">
            <a:normAutofit/>
          </a:bodyPr>
          <a:lstStyle/>
          <a:p>
            <a:pPr marL="0" indent="0">
              <a:lnSpc>
                <a:spcPct val="80000"/>
              </a:lnSpc>
              <a:spcBef>
                <a:spcPts val="0"/>
              </a:spcBef>
              <a:buSzPts val="1387"/>
            </a:pPr>
            <a:r>
              <a:rPr lang="en-US" sz="1040" dirty="0"/>
              <a:t>Introduction to Cloud Computing</a:t>
            </a:r>
          </a:p>
        </p:txBody>
      </p:sp>
      <p:sp>
        <p:nvSpPr>
          <p:cNvPr id="524" name="Google Shape;524;p9"/>
          <p:cNvSpPr txBox="1">
            <a:spLocks noGrp="1"/>
          </p:cNvSpPr>
          <p:nvPr>
            <p:ph type="body" idx="4294967295"/>
          </p:nvPr>
        </p:nvSpPr>
        <p:spPr>
          <a:xfrm>
            <a:off x="747713" y="719138"/>
            <a:ext cx="8396287" cy="3729037"/>
          </a:xfrm>
          <a:prstGeom prst="rect">
            <a:avLst/>
          </a:prstGeom>
          <a:noFill/>
          <a:ln>
            <a:noFill/>
          </a:ln>
        </p:spPr>
        <p:txBody>
          <a:bodyPr spcFirstLastPara="1" wrap="square" lIns="68569" tIns="34275" rIns="68569" bIns="34275" anchor="t" anchorCtr="0">
            <a:noAutofit/>
          </a:bodyPr>
          <a:lstStyle/>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Private Cloud is infrastructure which is implemented and used by an single organization only.</a:t>
            </a:r>
          </a:p>
          <a:p>
            <a:pPr marL="214313" indent="-214313">
              <a:lnSpc>
                <a:spcPct val="150000"/>
              </a:lnSpc>
            </a:pPr>
            <a:endParaRPr lang="en-US" sz="90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This infrastructure can only be accessed in office premises since its not exposed over internet.</a:t>
            </a:r>
          </a:p>
          <a:p>
            <a:pPr marL="214313" indent="-214313">
              <a:lnSpc>
                <a:spcPct val="150000"/>
              </a:lnSpc>
            </a:pPr>
            <a:endParaRPr lang="en-US" sz="90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These are more expensive as compared to public cloud since we deploy this cloud on our local infrastructure.</a:t>
            </a:r>
          </a:p>
          <a:p>
            <a:pPr marL="214313" indent="-214313">
              <a:lnSpc>
                <a:spcPct val="150000"/>
              </a:lnSpc>
            </a:pPr>
            <a:endParaRPr lang="en-US" sz="90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Private provides much better security and privacy concerns as compared to public cloud.</a:t>
            </a:r>
          </a:p>
          <a:p>
            <a:pPr marL="214313" indent="-214313">
              <a:lnSpc>
                <a:spcPct val="150000"/>
              </a:lnSpc>
            </a:pPr>
            <a:endParaRPr lang="en-US" sz="90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Examples: VMware, Oracle, Dell EMC, IBM, Red Hat. </a:t>
            </a:r>
          </a:p>
        </p:txBody>
      </p:sp>
      <p:sp>
        <p:nvSpPr>
          <p:cNvPr id="523" name="Google Shape;523;p9"/>
          <p:cNvSpPr/>
          <p:nvPr/>
        </p:nvSpPr>
        <p:spPr>
          <a:xfrm rot="1218894">
            <a:off x="8422512" y="4247043"/>
            <a:ext cx="857492" cy="969002"/>
          </a:xfrm>
          <a:custGeom>
            <a:avLst/>
            <a:gdLst/>
            <a:ahLst/>
            <a:cxnLst/>
            <a:rect l="l" t="t" r="r" b="b"/>
            <a:pathLst>
              <a:path w="2728" h="3097" extrusionOk="0">
                <a:moveTo>
                  <a:pt x="1857" y="10"/>
                </a:moveTo>
                <a:cubicBezTo>
                  <a:pt x="1777" y="15"/>
                  <a:pt x="1694" y="44"/>
                  <a:pt x="1644" y="107"/>
                </a:cubicBezTo>
                <a:cubicBezTo>
                  <a:pt x="1566" y="202"/>
                  <a:pt x="1584" y="340"/>
                  <a:pt x="1563" y="461"/>
                </a:cubicBezTo>
                <a:cubicBezTo>
                  <a:pt x="1544" y="571"/>
                  <a:pt x="1492" y="672"/>
                  <a:pt x="1440" y="770"/>
                </a:cubicBezTo>
                <a:cubicBezTo>
                  <a:pt x="1410" y="829"/>
                  <a:pt x="1378" y="889"/>
                  <a:pt x="1328" y="932"/>
                </a:cubicBezTo>
                <a:cubicBezTo>
                  <a:pt x="1289" y="965"/>
                  <a:pt x="1242" y="986"/>
                  <a:pt x="1194" y="1005"/>
                </a:cubicBezTo>
                <a:cubicBezTo>
                  <a:pt x="1085" y="1048"/>
                  <a:pt x="973" y="1084"/>
                  <a:pt x="859" y="1110"/>
                </a:cubicBezTo>
                <a:cubicBezTo>
                  <a:pt x="687" y="1150"/>
                  <a:pt x="503" y="1174"/>
                  <a:pt x="363" y="1282"/>
                </a:cubicBezTo>
                <a:cubicBezTo>
                  <a:pt x="289" y="1339"/>
                  <a:pt x="233" y="1417"/>
                  <a:pt x="187" y="1499"/>
                </a:cubicBezTo>
                <a:cubicBezTo>
                  <a:pt x="47" y="1748"/>
                  <a:pt x="0" y="2066"/>
                  <a:pt x="133" y="2320"/>
                </a:cubicBezTo>
                <a:cubicBezTo>
                  <a:pt x="218" y="2481"/>
                  <a:pt x="368" y="2602"/>
                  <a:pt x="537" y="2670"/>
                </a:cubicBezTo>
                <a:cubicBezTo>
                  <a:pt x="706" y="2738"/>
                  <a:pt x="892" y="2755"/>
                  <a:pt x="1073" y="2742"/>
                </a:cubicBezTo>
                <a:cubicBezTo>
                  <a:pt x="1167" y="2735"/>
                  <a:pt x="1261" y="2720"/>
                  <a:pt x="1354" y="2731"/>
                </a:cubicBezTo>
                <a:cubicBezTo>
                  <a:pt x="1445" y="2743"/>
                  <a:pt x="1531" y="2779"/>
                  <a:pt x="1615" y="2816"/>
                </a:cubicBezTo>
                <a:cubicBezTo>
                  <a:pt x="1756" y="2878"/>
                  <a:pt x="1897" y="2941"/>
                  <a:pt x="2036" y="3007"/>
                </a:cubicBezTo>
                <a:cubicBezTo>
                  <a:pt x="2092" y="3033"/>
                  <a:pt x="2148" y="3059"/>
                  <a:pt x="2208" y="3070"/>
                </a:cubicBezTo>
                <a:cubicBezTo>
                  <a:pt x="2348" y="3097"/>
                  <a:pt x="2497" y="3034"/>
                  <a:pt x="2591" y="2926"/>
                </a:cubicBezTo>
                <a:cubicBezTo>
                  <a:pt x="2685" y="2819"/>
                  <a:pt x="2728" y="2673"/>
                  <a:pt x="2727" y="2530"/>
                </a:cubicBezTo>
                <a:cubicBezTo>
                  <a:pt x="2726" y="2473"/>
                  <a:pt x="2719" y="2415"/>
                  <a:pt x="2695" y="2363"/>
                </a:cubicBezTo>
                <a:cubicBezTo>
                  <a:pt x="2645" y="2258"/>
                  <a:pt x="2535" y="2196"/>
                  <a:pt x="2425" y="2160"/>
                </a:cubicBezTo>
                <a:cubicBezTo>
                  <a:pt x="2315" y="2124"/>
                  <a:pt x="2198" y="2107"/>
                  <a:pt x="2093" y="2057"/>
                </a:cubicBezTo>
                <a:cubicBezTo>
                  <a:pt x="1954" y="1991"/>
                  <a:pt x="1845" y="1870"/>
                  <a:pt x="1773" y="1733"/>
                </a:cubicBezTo>
                <a:cubicBezTo>
                  <a:pt x="1702" y="1596"/>
                  <a:pt x="1664" y="1444"/>
                  <a:pt x="1641" y="1291"/>
                </a:cubicBezTo>
                <a:cubicBezTo>
                  <a:pt x="1624" y="1182"/>
                  <a:pt x="1614" y="1069"/>
                  <a:pt x="1643" y="963"/>
                </a:cubicBezTo>
                <a:cubicBezTo>
                  <a:pt x="1693" y="782"/>
                  <a:pt x="1843" y="650"/>
                  <a:pt x="1963" y="505"/>
                </a:cubicBezTo>
                <a:cubicBezTo>
                  <a:pt x="2083" y="360"/>
                  <a:pt x="2241" y="207"/>
                  <a:pt x="2124" y="60"/>
                </a:cubicBezTo>
                <a:cubicBezTo>
                  <a:pt x="2077" y="0"/>
                  <a:pt x="1937" y="6"/>
                  <a:pt x="1857" y="10"/>
                </a:cubicBezTo>
                <a:close/>
              </a:path>
            </a:pathLst>
          </a:custGeom>
          <a:gradFill>
            <a:gsLst>
              <a:gs pos="0">
                <a:schemeClr val="accent1"/>
              </a:gs>
              <a:gs pos="100000">
                <a:schemeClr val="accent2"/>
              </a:gs>
            </a:gsLst>
            <a:lin ang="4200000" scaled="0"/>
          </a:gradFill>
          <a:ln>
            <a:noFill/>
          </a:ln>
        </p:spPr>
        <p:txBody>
          <a:bodyPr spcFirstLastPara="1" wrap="square" lIns="68569" tIns="34275" rIns="68569" bIns="34275" anchor="t" anchorCtr="0">
            <a:noAutofit/>
          </a:bodyPr>
          <a:lstStyle/>
          <a:p>
            <a:pPr>
              <a:buSzPts val="1800"/>
            </a:pPr>
            <a:endParaRPr sz="135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543962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2" name="Title 1">
            <a:extLst>
              <a:ext uri="{FF2B5EF4-FFF2-40B4-BE49-F238E27FC236}">
                <a16:creationId xmlns:a16="http://schemas.microsoft.com/office/drawing/2014/main" id="{4B332756-A008-45FE-B68D-9B8174763B27}"/>
              </a:ext>
            </a:extLst>
          </p:cNvPr>
          <p:cNvSpPr>
            <a:spLocks noGrp="1"/>
          </p:cNvSpPr>
          <p:nvPr>
            <p:ph type="title"/>
          </p:nvPr>
        </p:nvSpPr>
        <p:spPr/>
        <p:txBody>
          <a:bodyPr/>
          <a:lstStyle/>
          <a:p>
            <a:endParaRPr lang="en-IN"/>
          </a:p>
        </p:txBody>
      </p:sp>
      <p:sp>
        <p:nvSpPr>
          <p:cNvPr id="525" name="Google Shape;525;p9"/>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IN"/>
              <a:pPr/>
              <a:t>24</a:t>
            </a:fld>
            <a:endParaRPr/>
          </a:p>
        </p:txBody>
      </p:sp>
      <p:sp>
        <p:nvSpPr>
          <p:cNvPr id="521" name="Google Shape;521;p9"/>
          <p:cNvSpPr txBox="1">
            <a:spLocks noGrp="1"/>
          </p:cNvSpPr>
          <p:nvPr>
            <p:ph type="body" idx="4294967295"/>
          </p:nvPr>
        </p:nvSpPr>
        <p:spPr>
          <a:xfrm>
            <a:off x="831850" y="246063"/>
            <a:ext cx="8312150" cy="528637"/>
          </a:xfrm>
          <a:prstGeom prst="rect">
            <a:avLst/>
          </a:prstGeom>
          <a:noFill/>
          <a:ln>
            <a:noFill/>
          </a:ln>
        </p:spPr>
        <p:txBody>
          <a:bodyPr spcFirstLastPara="1" wrap="square" lIns="68569" tIns="34275" rIns="68569" bIns="34275" anchor="ctr" anchorCtr="0">
            <a:normAutofit/>
          </a:bodyPr>
          <a:lstStyle/>
          <a:p>
            <a:pPr marL="0" indent="0">
              <a:buSzPts val="2185"/>
            </a:pPr>
            <a:r>
              <a:rPr lang="en-IN" sz="2400" dirty="0"/>
              <a:t>Hybrid Cloud</a:t>
            </a:r>
            <a:endParaRPr sz="2400" dirty="0"/>
          </a:p>
        </p:txBody>
      </p:sp>
      <p:sp>
        <p:nvSpPr>
          <p:cNvPr id="522" name="Google Shape;522;p9"/>
          <p:cNvSpPr txBox="1">
            <a:spLocks noGrp="1"/>
          </p:cNvSpPr>
          <p:nvPr>
            <p:ph type="body" idx="4294967295"/>
          </p:nvPr>
        </p:nvSpPr>
        <p:spPr>
          <a:xfrm>
            <a:off x="833438" y="193675"/>
            <a:ext cx="8310562" cy="211138"/>
          </a:xfrm>
          <a:prstGeom prst="rect">
            <a:avLst/>
          </a:prstGeom>
          <a:noFill/>
          <a:ln>
            <a:noFill/>
          </a:ln>
        </p:spPr>
        <p:txBody>
          <a:bodyPr spcFirstLastPara="1" wrap="square" lIns="68569" tIns="34275" rIns="68569" bIns="34275" anchor="ctr" anchorCtr="0">
            <a:normAutofit/>
          </a:bodyPr>
          <a:lstStyle/>
          <a:p>
            <a:pPr marL="0" indent="0">
              <a:lnSpc>
                <a:spcPct val="80000"/>
              </a:lnSpc>
              <a:spcBef>
                <a:spcPts val="0"/>
              </a:spcBef>
              <a:buSzPts val="1387"/>
            </a:pPr>
            <a:r>
              <a:rPr lang="en-US" sz="1040" dirty="0"/>
              <a:t>Introduction to Cloud Computing</a:t>
            </a:r>
          </a:p>
        </p:txBody>
      </p:sp>
      <p:sp>
        <p:nvSpPr>
          <p:cNvPr id="524" name="Google Shape;524;p9"/>
          <p:cNvSpPr txBox="1">
            <a:spLocks noGrp="1"/>
          </p:cNvSpPr>
          <p:nvPr>
            <p:ph type="body" idx="4294967295"/>
          </p:nvPr>
        </p:nvSpPr>
        <p:spPr>
          <a:xfrm>
            <a:off x="747713" y="719138"/>
            <a:ext cx="8396287" cy="3729037"/>
          </a:xfrm>
          <a:prstGeom prst="rect">
            <a:avLst/>
          </a:prstGeom>
          <a:noFill/>
          <a:ln>
            <a:noFill/>
          </a:ln>
        </p:spPr>
        <p:txBody>
          <a:bodyPr spcFirstLastPara="1" wrap="square" lIns="68569" tIns="34275" rIns="68569" bIns="34275" anchor="t" anchorCtr="0">
            <a:noAutofit/>
          </a:bodyPr>
          <a:lstStyle/>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Hybrid cloud is an hybrid setup of interconnected public and private cloud infrastructure.</a:t>
            </a:r>
          </a:p>
          <a:p>
            <a:pPr marL="214313" indent="-214313">
              <a:lnSpc>
                <a:spcPct val="150000"/>
              </a:lnSpc>
            </a:pPr>
            <a:endParaRPr lang="en-US" sz="788"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Its an mixture of on-premises, public and third party cloud services implemented in single organization.</a:t>
            </a:r>
          </a:p>
          <a:p>
            <a:pPr marL="214313" indent="-214313">
              <a:lnSpc>
                <a:spcPct val="150000"/>
              </a:lnSpc>
            </a:pPr>
            <a:endParaRPr lang="en-US" sz="788"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We can create some critical environments on private cloud and non critical environment on public cloud.</a:t>
            </a:r>
          </a:p>
          <a:p>
            <a:pPr marL="214313" indent="-214313">
              <a:lnSpc>
                <a:spcPct val="150000"/>
              </a:lnSpc>
            </a:pPr>
            <a:endParaRPr lang="en-US" sz="788"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With hybrid we can get benefits of multiple cloud deployment model at once.</a:t>
            </a:r>
          </a:p>
          <a:p>
            <a:pPr marL="214313" indent="-214313">
              <a:lnSpc>
                <a:spcPct val="150000"/>
              </a:lnSpc>
            </a:pPr>
            <a:endParaRPr lang="en-US" sz="788"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350" dirty="0">
                <a:latin typeface="Open Sans" panose="020B0604020202020204" charset="0"/>
                <a:ea typeface="Open Sans" panose="020B0604020202020204" charset="0"/>
                <a:cs typeface="Open Sans" panose="020B0604020202020204" charset="0"/>
              </a:rPr>
              <a:t>With hybrid cloud organizations can look up for both security and agility also. They don’t have to put much efforts in procuring physical infrastructure.</a:t>
            </a:r>
          </a:p>
          <a:p>
            <a:pPr marL="214313" indent="-214313">
              <a:lnSpc>
                <a:spcPct val="150000"/>
              </a:lnSpc>
            </a:pPr>
            <a:endParaRPr lang="en-US" sz="1350" dirty="0">
              <a:latin typeface="Open Sans" panose="020B0604020202020204" charset="0"/>
              <a:ea typeface="Open Sans" panose="020B0604020202020204" charset="0"/>
              <a:cs typeface="Open Sans" panose="020B0604020202020204" charset="0"/>
            </a:endParaRPr>
          </a:p>
        </p:txBody>
      </p:sp>
      <p:sp>
        <p:nvSpPr>
          <p:cNvPr id="523" name="Google Shape;523;p9"/>
          <p:cNvSpPr/>
          <p:nvPr/>
        </p:nvSpPr>
        <p:spPr>
          <a:xfrm rot="1218894">
            <a:off x="8422512" y="4247043"/>
            <a:ext cx="857492" cy="969002"/>
          </a:xfrm>
          <a:custGeom>
            <a:avLst/>
            <a:gdLst/>
            <a:ahLst/>
            <a:cxnLst/>
            <a:rect l="l" t="t" r="r" b="b"/>
            <a:pathLst>
              <a:path w="2728" h="3097" extrusionOk="0">
                <a:moveTo>
                  <a:pt x="1857" y="10"/>
                </a:moveTo>
                <a:cubicBezTo>
                  <a:pt x="1777" y="15"/>
                  <a:pt x="1694" y="44"/>
                  <a:pt x="1644" y="107"/>
                </a:cubicBezTo>
                <a:cubicBezTo>
                  <a:pt x="1566" y="202"/>
                  <a:pt x="1584" y="340"/>
                  <a:pt x="1563" y="461"/>
                </a:cubicBezTo>
                <a:cubicBezTo>
                  <a:pt x="1544" y="571"/>
                  <a:pt x="1492" y="672"/>
                  <a:pt x="1440" y="770"/>
                </a:cubicBezTo>
                <a:cubicBezTo>
                  <a:pt x="1410" y="829"/>
                  <a:pt x="1378" y="889"/>
                  <a:pt x="1328" y="932"/>
                </a:cubicBezTo>
                <a:cubicBezTo>
                  <a:pt x="1289" y="965"/>
                  <a:pt x="1242" y="986"/>
                  <a:pt x="1194" y="1005"/>
                </a:cubicBezTo>
                <a:cubicBezTo>
                  <a:pt x="1085" y="1048"/>
                  <a:pt x="973" y="1084"/>
                  <a:pt x="859" y="1110"/>
                </a:cubicBezTo>
                <a:cubicBezTo>
                  <a:pt x="687" y="1150"/>
                  <a:pt x="503" y="1174"/>
                  <a:pt x="363" y="1282"/>
                </a:cubicBezTo>
                <a:cubicBezTo>
                  <a:pt x="289" y="1339"/>
                  <a:pt x="233" y="1417"/>
                  <a:pt x="187" y="1499"/>
                </a:cubicBezTo>
                <a:cubicBezTo>
                  <a:pt x="47" y="1748"/>
                  <a:pt x="0" y="2066"/>
                  <a:pt x="133" y="2320"/>
                </a:cubicBezTo>
                <a:cubicBezTo>
                  <a:pt x="218" y="2481"/>
                  <a:pt x="368" y="2602"/>
                  <a:pt x="537" y="2670"/>
                </a:cubicBezTo>
                <a:cubicBezTo>
                  <a:pt x="706" y="2738"/>
                  <a:pt x="892" y="2755"/>
                  <a:pt x="1073" y="2742"/>
                </a:cubicBezTo>
                <a:cubicBezTo>
                  <a:pt x="1167" y="2735"/>
                  <a:pt x="1261" y="2720"/>
                  <a:pt x="1354" y="2731"/>
                </a:cubicBezTo>
                <a:cubicBezTo>
                  <a:pt x="1445" y="2743"/>
                  <a:pt x="1531" y="2779"/>
                  <a:pt x="1615" y="2816"/>
                </a:cubicBezTo>
                <a:cubicBezTo>
                  <a:pt x="1756" y="2878"/>
                  <a:pt x="1897" y="2941"/>
                  <a:pt x="2036" y="3007"/>
                </a:cubicBezTo>
                <a:cubicBezTo>
                  <a:pt x="2092" y="3033"/>
                  <a:pt x="2148" y="3059"/>
                  <a:pt x="2208" y="3070"/>
                </a:cubicBezTo>
                <a:cubicBezTo>
                  <a:pt x="2348" y="3097"/>
                  <a:pt x="2497" y="3034"/>
                  <a:pt x="2591" y="2926"/>
                </a:cubicBezTo>
                <a:cubicBezTo>
                  <a:pt x="2685" y="2819"/>
                  <a:pt x="2728" y="2673"/>
                  <a:pt x="2727" y="2530"/>
                </a:cubicBezTo>
                <a:cubicBezTo>
                  <a:pt x="2726" y="2473"/>
                  <a:pt x="2719" y="2415"/>
                  <a:pt x="2695" y="2363"/>
                </a:cubicBezTo>
                <a:cubicBezTo>
                  <a:pt x="2645" y="2258"/>
                  <a:pt x="2535" y="2196"/>
                  <a:pt x="2425" y="2160"/>
                </a:cubicBezTo>
                <a:cubicBezTo>
                  <a:pt x="2315" y="2124"/>
                  <a:pt x="2198" y="2107"/>
                  <a:pt x="2093" y="2057"/>
                </a:cubicBezTo>
                <a:cubicBezTo>
                  <a:pt x="1954" y="1991"/>
                  <a:pt x="1845" y="1870"/>
                  <a:pt x="1773" y="1733"/>
                </a:cubicBezTo>
                <a:cubicBezTo>
                  <a:pt x="1702" y="1596"/>
                  <a:pt x="1664" y="1444"/>
                  <a:pt x="1641" y="1291"/>
                </a:cubicBezTo>
                <a:cubicBezTo>
                  <a:pt x="1624" y="1182"/>
                  <a:pt x="1614" y="1069"/>
                  <a:pt x="1643" y="963"/>
                </a:cubicBezTo>
                <a:cubicBezTo>
                  <a:pt x="1693" y="782"/>
                  <a:pt x="1843" y="650"/>
                  <a:pt x="1963" y="505"/>
                </a:cubicBezTo>
                <a:cubicBezTo>
                  <a:pt x="2083" y="360"/>
                  <a:pt x="2241" y="207"/>
                  <a:pt x="2124" y="60"/>
                </a:cubicBezTo>
                <a:cubicBezTo>
                  <a:pt x="2077" y="0"/>
                  <a:pt x="1937" y="6"/>
                  <a:pt x="1857" y="10"/>
                </a:cubicBezTo>
                <a:close/>
              </a:path>
            </a:pathLst>
          </a:custGeom>
          <a:gradFill>
            <a:gsLst>
              <a:gs pos="0">
                <a:schemeClr val="accent1"/>
              </a:gs>
              <a:gs pos="100000">
                <a:schemeClr val="accent2"/>
              </a:gs>
            </a:gsLst>
            <a:lin ang="4200000" scaled="0"/>
          </a:gradFill>
          <a:ln>
            <a:noFill/>
          </a:ln>
        </p:spPr>
        <p:txBody>
          <a:bodyPr spcFirstLastPara="1" wrap="square" lIns="68569" tIns="34275" rIns="68569" bIns="34275" anchor="t" anchorCtr="0">
            <a:noAutofit/>
          </a:bodyPr>
          <a:lstStyle/>
          <a:p>
            <a:pPr>
              <a:buSzPts val="1800"/>
            </a:pPr>
            <a:endParaRPr sz="135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38318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2" name="Title 1">
            <a:extLst>
              <a:ext uri="{FF2B5EF4-FFF2-40B4-BE49-F238E27FC236}">
                <a16:creationId xmlns:a16="http://schemas.microsoft.com/office/drawing/2014/main" id="{4964DD33-935B-456A-86E5-060B5AFB2B94}"/>
              </a:ext>
            </a:extLst>
          </p:cNvPr>
          <p:cNvSpPr>
            <a:spLocks noGrp="1"/>
          </p:cNvSpPr>
          <p:nvPr>
            <p:ph type="title"/>
          </p:nvPr>
        </p:nvSpPr>
        <p:spPr/>
        <p:txBody>
          <a:bodyPr/>
          <a:lstStyle/>
          <a:p>
            <a:endParaRPr lang="en-IN"/>
          </a:p>
        </p:txBody>
      </p:sp>
      <p:sp>
        <p:nvSpPr>
          <p:cNvPr id="525" name="Google Shape;525;p9"/>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IN"/>
              <a:pPr/>
              <a:t>25</a:t>
            </a:fld>
            <a:endParaRPr/>
          </a:p>
        </p:txBody>
      </p:sp>
      <p:sp>
        <p:nvSpPr>
          <p:cNvPr id="521" name="Google Shape;521;p9"/>
          <p:cNvSpPr txBox="1">
            <a:spLocks noGrp="1"/>
          </p:cNvSpPr>
          <p:nvPr>
            <p:ph type="body" idx="4294967295"/>
          </p:nvPr>
        </p:nvSpPr>
        <p:spPr>
          <a:xfrm>
            <a:off x="831850" y="246063"/>
            <a:ext cx="8312150" cy="528637"/>
          </a:xfrm>
          <a:prstGeom prst="rect">
            <a:avLst/>
          </a:prstGeom>
          <a:noFill/>
          <a:ln>
            <a:noFill/>
          </a:ln>
        </p:spPr>
        <p:txBody>
          <a:bodyPr spcFirstLastPara="1" wrap="square" lIns="68569" tIns="34275" rIns="68569" bIns="34275" anchor="ctr" anchorCtr="0">
            <a:normAutofit/>
          </a:bodyPr>
          <a:lstStyle/>
          <a:p>
            <a:pPr marL="0" indent="0">
              <a:buSzPts val="2185"/>
            </a:pPr>
            <a:r>
              <a:rPr lang="en-IN" sz="2400" dirty="0"/>
              <a:t>Cloud Providers</a:t>
            </a:r>
            <a:endParaRPr sz="2400" dirty="0"/>
          </a:p>
        </p:txBody>
      </p:sp>
      <p:sp>
        <p:nvSpPr>
          <p:cNvPr id="522" name="Google Shape;522;p9"/>
          <p:cNvSpPr txBox="1">
            <a:spLocks noGrp="1"/>
          </p:cNvSpPr>
          <p:nvPr>
            <p:ph type="body" idx="4294967295"/>
          </p:nvPr>
        </p:nvSpPr>
        <p:spPr>
          <a:xfrm>
            <a:off x="833438" y="193675"/>
            <a:ext cx="8310562" cy="211138"/>
          </a:xfrm>
          <a:prstGeom prst="rect">
            <a:avLst/>
          </a:prstGeom>
          <a:noFill/>
          <a:ln>
            <a:noFill/>
          </a:ln>
        </p:spPr>
        <p:txBody>
          <a:bodyPr spcFirstLastPara="1" wrap="square" lIns="68569" tIns="34275" rIns="68569" bIns="34275" anchor="ctr" anchorCtr="0">
            <a:normAutofit/>
          </a:bodyPr>
          <a:lstStyle/>
          <a:p>
            <a:pPr marL="0" indent="0">
              <a:lnSpc>
                <a:spcPct val="80000"/>
              </a:lnSpc>
              <a:spcBef>
                <a:spcPts val="0"/>
              </a:spcBef>
              <a:buSzPts val="1387"/>
            </a:pPr>
            <a:r>
              <a:rPr lang="en-US" sz="1040" dirty="0"/>
              <a:t>Introduction to Cloud Computing</a:t>
            </a:r>
          </a:p>
        </p:txBody>
      </p:sp>
      <p:sp>
        <p:nvSpPr>
          <p:cNvPr id="524" name="Google Shape;524;p9"/>
          <p:cNvSpPr txBox="1">
            <a:spLocks noGrp="1"/>
          </p:cNvSpPr>
          <p:nvPr>
            <p:ph type="body" idx="4294967295"/>
          </p:nvPr>
        </p:nvSpPr>
        <p:spPr>
          <a:xfrm>
            <a:off x="747713" y="719138"/>
            <a:ext cx="8396287" cy="3729037"/>
          </a:xfrm>
          <a:prstGeom prst="rect">
            <a:avLst/>
          </a:prstGeom>
          <a:noFill/>
          <a:ln>
            <a:noFill/>
          </a:ln>
        </p:spPr>
        <p:txBody>
          <a:bodyPr spcFirstLastPara="1" wrap="square" lIns="68569" tIns="34275" rIns="68569" bIns="34275" anchor="t" anchorCtr="0">
            <a:noAutofit/>
          </a:bodyPr>
          <a:lstStyle/>
          <a:p>
            <a:pPr marL="214313" indent="-214313">
              <a:lnSpc>
                <a:spcPct val="200000"/>
              </a:lnSpc>
            </a:pPr>
            <a:r>
              <a:rPr lang="en-US" sz="1275" dirty="0">
                <a:latin typeface="Open Sans" panose="020B0604020202020204" charset="0"/>
                <a:ea typeface="Open Sans" panose="020B0604020202020204" charset="0"/>
                <a:cs typeface="Open Sans" panose="020B0604020202020204" charset="0"/>
              </a:rPr>
              <a:t>Cloud providers are the vendors who deals in cloud computing.</a:t>
            </a:r>
          </a:p>
          <a:p>
            <a:pPr marL="214313" indent="-214313">
              <a:lnSpc>
                <a:spcPct val="200000"/>
              </a:lnSpc>
            </a:pPr>
            <a:r>
              <a:rPr lang="en-US" sz="1275" dirty="0">
                <a:latin typeface="Open Sans" panose="020B0604020202020204" charset="0"/>
                <a:ea typeface="Open Sans" panose="020B0604020202020204" charset="0"/>
                <a:cs typeface="Open Sans" panose="020B0604020202020204" charset="0"/>
              </a:rPr>
              <a:t>These cloud providers are providing various cloud services like IaaS, PaaS, SaaS.</a:t>
            </a:r>
          </a:p>
          <a:p>
            <a:pPr marL="214313" indent="-214313">
              <a:lnSpc>
                <a:spcPct val="200000"/>
              </a:lnSpc>
            </a:pPr>
            <a:r>
              <a:rPr lang="en-US" sz="1275" dirty="0">
                <a:latin typeface="Open Sans" panose="020B0604020202020204" charset="0"/>
                <a:ea typeface="Open Sans" panose="020B0604020202020204" charset="0"/>
                <a:cs typeface="Open Sans" panose="020B0604020202020204" charset="0"/>
              </a:rPr>
              <a:t>Cloud provides various automations which helps us to create reliable, cheap and flexible infrastructure.</a:t>
            </a:r>
          </a:p>
          <a:p>
            <a:pPr marL="214313" indent="-214313">
              <a:lnSpc>
                <a:spcPct val="200000"/>
              </a:lnSpc>
            </a:pPr>
            <a:r>
              <a:rPr lang="en-US" sz="1275" dirty="0">
                <a:latin typeface="Open Sans" panose="020B0604020202020204" charset="0"/>
                <a:ea typeface="Open Sans" panose="020B0604020202020204" charset="0"/>
                <a:cs typeface="Open Sans" panose="020B0604020202020204" charset="0"/>
              </a:rPr>
              <a:t>Below are some of the reliable cloud providers which provides cloud computing.</a:t>
            </a:r>
          </a:p>
          <a:p>
            <a:pPr marL="557213" lvl="1" indent="-214313">
              <a:lnSpc>
                <a:spcPct val="200000"/>
              </a:lnSpc>
              <a:buFont typeface="Wingdings" panose="05000000000000000000" pitchFamily="2" charset="2"/>
              <a:buChar char="ü"/>
            </a:pPr>
            <a:r>
              <a:rPr lang="en-US" sz="1275" dirty="0">
                <a:latin typeface="Open Sans" panose="020B0604020202020204" charset="0"/>
                <a:ea typeface="Open Sans" panose="020B0604020202020204" charset="0"/>
                <a:cs typeface="Open Sans" panose="020B0604020202020204" charset="0"/>
              </a:rPr>
              <a:t>Amazon Web Services (AWS)</a:t>
            </a:r>
          </a:p>
          <a:p>
            <a:pPr marL="557213" lvl="1" indent="-214313">
              <a:lnSpc>
                <a:spcPct val="200000"/>
              </a:lnSpc>
              <a:buFont typeface="Wingdings" panose="05000000000000000000" pitchFamily="2" charset="2"/>
              <a:buChar char="ü"/>
            </a:pPr>
            <a:r>
              <a:rPr lang="en-US" sz="1275" dirty="0">
                <a:latin typeface="Open Sans" panose="020B0604020202020204" charset="0"/>
                <a:ea typeface="Open Sans" panose="020B0604020202020204" charset="0"/>
                <a:cs typeface="Open Sans" panose="020B0604020202020204" charset="0"/>
              </a:rPr>
              <a:t>Microsoft Azure</a:t>
            </a:r>
          </a:p>
          <a:p>
            <a:pPr marL="557213" lvl="1" indent="-214313">
              <a:lnSpc>
                <a:spcPct val="200000"/>
              </a:lnSpc>
              <a:buFont typeface="Wingdings" panose="05000000000000000000" pitchFamily="2" charset="2"/>
              <a:buChar char="ü"/>
            </a:pPr>
            <a:r>
              <a:rPr lang="en-US" sz="1275" dirty="0">
                <a:latin typeface="Open Sans" panose="020B0604020202020204" charset="0"/>
                <a:ea typeface="Open Sans" panose="020B0604020202020204" charset="0"/>
                <a:cs typeface="Open Sans" panose="020B0604020202020204" charset="0"/>
              </a:rPr>
              <a:t>Google Cloud Platform</a:t>
            </a:r>
          </a:p>
          <a:p>
            <a:pPr marL="557213" lvl="1" indent="-214313">
              <a:lnSpc>
                <a:spcPct val="200000"/>
              </a:lnSpc>
              <a:buFont typeface="Wingdings" panose="05000000000000000000" pitchFamily="2" charset="2"/>
              <a:buChar char="ü"/>
            </a:pPr>
            <a:r>
              <a:rPr lang="en-US" sz="1275" dirty="0">
                <a:latin typeface="Open Sans" panose="020B0604020202020204" charset="0"/>
                <a:ea typeface="Open Sans" panose="020B0604020202020204" charset="0"/>
                <a:cs typeface="Open Sans" panose="020B0604020202020204" charset="0"/>
              </a:rPr>
              <a:t>OpenStack Cloud</a:t>
            </a:r>
          </a:p>
          <a:p>
            <a:pPr marL="557213" lvl="1" indent="-214313">
              <a:lnSpc>
                <a:spcPct val="200000"/>
              </a:lnSpc>
              <a:buFont typeface="Wingdings" panose="05000000000000000000" pitchFamily="2" charset="2"/>
              <a:buChar char="ü"/>
            </a:pPr>
            <a:r>
              <a:rPr lang="en-US" sz="1275" dirty="0">
                <a:latin typeface="Open Sans" panose="020B0604020202020204" charset="0"/>
                <a:ea typeface="Open Sans" panose="020B0604020202020204" charset="0"/>
                <a:cs typeface="Open Sans" panose="020B0604020202020204" charset="0"/>
              </a:rPr>
              <a:t>Digital Ocean Cloud</a:t>
            </a:r>
          </a:p>
        </p:txBody>
      </p:sp>
      <p:sp>
        <p:nvSpPr>
          <p:cNvPr id="523" name="Google Shape;523;p9"/>
          <p:cNvSpPr/>
          <p:nvPr/>
        </p:nvSpPr>
        <p:spPr>
          <a:xfrm rot="1218894">
            <a:off x="8422512" y="4247043"/>
            <a:ext cx="857492" cy="969002"/>
          </a:xfrm>
          <a:custGeom>
            <a:avLst/>
            <a:gdLst/>
            <a:ahLst/>
            <a:cxnLst/>
            <a:rect l="l" t="t" r="r" b="b"/>
            <a:pathLst>
              <a:path w="2728" h="3097" extrusionOk="0">
                <a:moveTo>
                  <a:pt x="1857" y="10"/>
                </a:moveTo>
                <a:cubicBezTo>
                  <a:pt x="1777" y="15"/>
                  <a:pt x="1694" y="44"/>
                  <a:pt x="1644" y="107"/>
                </a:cubicBezTo>
                <a:cubicBezTo>
                  <a:pt x="1566" y="202"/>
                  <a:pt x="1584" y="340"/>
                  <a:pt x="1563" y="461"/>
                </a:cubicBezTo>
                <a:cubicBezTo>
                  <a:pt x="1544" y="571"/>
                  <a:pt x="1492" y="672"/>
                  <a:pt x="1440" y="770"/>
                </a:cubicBezTo>
                <a:cubicBezTo>
                  <a:pt x="1410" y="829"/>
                  <a:pt x="1378" y="889"/>
                  <a:pt x="1328" y="932"/>
                </a:cubicBezTo>
                <a:cubicBezTo>
                  <a:pt x="1289" y="965"/>
                  <a:pt x="1242" y="986"/>
                  <a:pt x="1194" y="1005"/>
                </a:cubicBezTo>
                <a:cubicBezTo>
                  <a:pt x="1085" y="1048"/>
                  <a:pt x="973" y="1084"/>
                  <a:pt x="859" y="1110"/>
                </a:cubicBezTo>
                <a:cubicBezTo>
                  <a:pt x="687" y="1150"/>
                  <a:pt x="503" y="1174"/>
                  <a:pt x="363" y="1282"/>
                </a:cubicBezTo>
                <a:cubicBezTo>
                  <a:pt x="289" y="1339"/>
                  <a:pt x="233" y="1417"/>
                  <a:pt x="187" y="1499"/>
                </a:cubicBezTo>
                <a:cubicBezTo>
                  <a:pt x="47" y="1748"/>
                  <a:pt x="0" y="2066"/>
                  <a:pt x="133" y="2320"/>
                </a:cubicBezTo>
                <a:cubicBezTo>
                  <a:pt x="218" y="2481"/>
                  <a:pt x="368" y="2602"/>
                  <a:pt x="537" y="2670"/>
                </a:cubicBezTo>
                <a:cubicBezTo>
                  <a:pt x="706" y="2738"/>
                  <a:pt x="892" y="2755"/>
                  <a:pt x="1073" y="2742"/>
                </a:cubicBezTo>
                <a:cubicBezTo>
                  <a:pt x="1167" y="2735"/>
                  <a:pt x="1261" y="2720"/>
                  <a:pt x="1354" y="2731"/>
                </a:cubicBezTo>
                <a:cubicBezTo>
                  <a:pt x="1445" y="2743"/>
                  <a:pt x="1531" y="2779"/>
                  <a:pt x="1615" y="2816"/>
                </a:cubicBezTo>
                <a:cubicBezTo>
                  <a:pt x="1756" y="2878"/>
                  <a:pt x="1897" y="2941"/>
                  <a:pt x="2036" y="3007"/>
                </a:cubicBezTo>
                <a:cubicBezTo>
                  <a:pt x="2092" y="3033"/>
                  <a:pt x="2148" y="3059"/>
                  <a:pt x="2208" y="3070"/>
                </a:cubicBezTo>
                <a:cubicBezTo>
                  <a:pt x="2348" y="3097"/>
                  <a:pt x="2497" y="3034"/>
                  <a:pt x="2591" y="2926"/>
                </a:cubicBezTo>
                <a:cubicBezTo>
                  <a:pt x="2685" y="2819"/>
                  <a:pt x="2728" y="2673"/>
                  <a:pt x="2727" y="2530"/>
                </a:cubicBezTo>
                <a:cubicBezTo>
                  <a:pt x="2726" y="2473"/>
                  <a:pt x="2719" y="2415"/>
                  <a:pt x="2695" y="2363"/>
                </a:cubicBezTo>
                <a:cubicBezTo>
                  <a:pt x="2645" y="2258"/>
                  <a:pt x="2535" y="2196"/>
                  <a:pt x="2425" y="2160"/>
                </a:cubicBezTo>
                <a:cubicBezTo>
                  <a:pt x="2315" y="2124"/>
                  <a:pt x="2198" y="2107"/>
                  <a:pt x="2093" y="2057"/>
                </a:cubicBezTo>
                <a:cubicBezTo>
                  <a:pt x="1954" y="1991"/>
                  <a:pt x="1845" y="1870"/>
                  <a:pt x="1773" y="1733"/>
                </a:cubicBezTo>
                <a:cubicBezTo>
                  <a:pt x="1702" y="1596"/>
                  <a:pt x="1664" y="1444"/>
                  <a:pt x="1641" y="1291"/>
                </a:cubicBezTo>
                <a:cubicBezTo>
                  <a:pt x="1624" y="1182"/>
                  <a:pt x="1614" y="1069"/>
                  <a:pt x="1643" y="963"/>
                </a:cubicBezTo>
                <a:cubicBezTo>
                  <a:pt x="1693" y="782"/>
                  <a:pt x="1843" y="650"/>
                  <a:pt x="1963" y="505"/>
                </a:cubicBezTo>
                <a:cubicBezTo>
                  <a:pt x="2083" y="360"/>
                  <a:pt x="2241" y="207"/>
                  <a:pt x="2124" y="60"/>
                </a:cubicBezTo>
                <a:cubicBezTo>
                  <a:pt x="2077" y="0"/>
                  <a:pt x="1937" y="6"/>
                  <a:pt x="1857" y="10"/>
                </a:cubicBezTo>
                <a:close/>
              </a:path>
            </a:pathLst>
          </a:custGeom>
          <a:gradFill>
            <a:gsLst>
              <a:gs pos="0">
                <a:schemeClr val="accent1"/>
              </a:gs>
              <a:gs pos="100000">
                <a:schemeClr val="accent2"/>
              </a:gs>
            </a:gsLst>
            <a:lin ang="4200000" scaled="0"/>
          </a:gradFill>
          <a:ln>
            <a:noFill/>
          </a:ln>
        </p:spPr>
        <p:txBody>
          <a:bodyPr spcFirstLastPara="1" wrap="square" lIns="68569" tIns="34275" rIns="68569" bIns="34275" anchor="t" anchorCtr="0">
            <a:noAutofit/>
          </a:bodyPr>
          <a:lstStyle/>
          <a:p>
            <a:pPr>
              <a:buSzPts val="1800"/>
            </a:pPr>
            <a:endParaRPr sz="135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46662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2" name="Title 1">
            <a:extLst>
              <a:ext uri="{FF2B5EF4-FFF2-40B4-BE49-F238E27FC236}">
                <a16:creationId xmlns:a16="http://schemas.microsoft.com/office/drawing/2014/main" id="{722A2178-D996-4013-B760-378BCBDFBCD1}"/>
              </a:ext>
            </a:extLst>
          </p:cNvPr>
          <p:cNvSpPr>
            <a:spLocks noGrp="1"/>
          </p:cNvSpPr>
          <p:nvPr>
            <p:ph type="title"/>
          </p:nvPr>
        </p:nvSpPr>
        <p:spPr/>
        <p:txBody>
          <a:bodyPr/>
          <a:lstStyle/>
          <a:p>
            <a:endParaRPr lang="en-IN"/>
          </a:p>
        </p:txBody>
      </p:sp>
      <p:sp>
        <p:nvSpPr>
          <p:cNvPr id="525" name="Google Shape;525;p9"/>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IN"/>
              <a:pPr/>
              <a:t>26</a:t>
            </a:fld>
            <a:endParaRPr/>
          </a:p>
        </p:txBody>
      </p:sp>
      <p:sp>
        <p:nvSpPr>
          <p:cNvPr id="521" name="Google Shape;521;p9"/>
          <p:cNvSpPr txBox="1">
            <a:spLocks noGrp="1"/>
          </p:cNvSpPr>
          <p:nvPr>
            <p:ph type="body" idx="4294967295"/>
          </p:nvPr>
        </p:nvSpPr>
        <p:spPr>
          <a:xfrm>
            <a:off x="831850" y="246063"/>
            <a:ext cx="8312150" cy="528637"/>
          </a:xfrm>
          <a:prstGeom prst="rect">
            <a:avLst/>
          </a:prstGeom>
          <a:noFill/>
          <a:ln>
            <a:noFill/>
          </a:ln>
        </p:spPr>
        <p:txBody>
          <a:bodyPr spcFirstLastPara="1" wrap="square" lIns="68569" tIns="34275" rIns="68569" bIns="34275" anchor="ctr" anchorCtr="0">
            <a:normAutofit/>
          </a:bodyPr>
          <a:lstStyle/>
          <a:p>
            <a:pPr marL="0" indent="0">
              <a:buSzPts val="2185"/>
            </a:pPr>
            <a:r>
              <a:rPr lang="en-IN" sz="2400" dirty="0"/>
              <a:t>Amazon Web Services(AWS)</a:t>
            </a:r>
            <a:endParaRPr sz="2400" dirty="0"/>
          </a:p>
        </p:txBody>
      </p:sp>
      <p:sp>
        <p:nvSpPr>
          <p:cNvPr id="522" name="Google Shape;522;p9"/>
          <p:cNvSpPr txBox="1">
            <a:spLocks noGrp="1"/>
          </p:cNvSpPr>
          <p:nvPr>
            <p:ph type="body" idx="4294967295"/>
          </p:nvPr>
        </p:nvSpPr>
        <p:spPr>
          <a:xfrm>
            <a:off x="833438" y="193675"/>
            <a:ext cx="8310562" cy="211138"/>
          </a:xfrm>
          <a:prstGeom prst="rect">
            <a:avLst/>
          </a:prstGeom>
          <a:noFill/>
          <a:ln>
            <a:noFill/>
          </a:ln>
        </p:spPr>
        <p:txBody>
          <a:bodyPr spcFirstLastPara="1" wrap="square" lIns="68569" tIns="34275" rIns="68569" bIns="34275" anchor="ctr" anchorCtr="0">
            <a:normAutofit/>
          </a:bodyPr>
          <a:lstStyle/>
          <a:p>
            <a:pPr marL="0" indent="0">
              <a:lnSpc>
                <a:spcPct val="80000"/>
              </a:lnSpc>
              <a:spcBef>
                <a:spcPts val="0"/>
              </a:spcBef>
              <a:buSzPts val="1387"/>
            </a:pPr>
            <a:r>
              <a:rPr lang="en-US" sz="1040" dirty="0"/>
              <a:t>Introduction to Cloud Computing</a:t>
            </a:r>
          </a:p>
        </p:txBody>
      </p:sp>
      <p:sp>
        <p:nvSpPr>
          <p:cNvPr id="524" name="Google Shape;524;p9"/>
          <p:cNvSpPr txBox="1">
            <a:spLocks noGrp="1"/>
          </p:cNvSpPr>
          <p:nvPr>
            <p:ph type="body" idx="4294967295"/>
          </p:nvPr>
        </p:nvSpPr>
        <p:spPr>
          <a:xfrm>
            <a:off x="747713" y="719138"/>
            <a:ext cx="8396287" cy="3729037"/>
          </a:xfrm>
          <a:prstGeom prst="rect">
            <a:avLst/>
          </a:prstGeom>
          <a:noFill/>
          <a:ln>
            <a:noFill/>
          </a:ln>
        </p:spPr>
        <p:txBody>
          <a:bodyPr spcFirstLastPara="1" wrap="square" lIns="68569" tIns="34275" rIns="68569" bIns="34275" anchor="t" anchorCtr="0">
            <a:noAutofit/>
          </a:bodyPr>
          <a:lstStyle/>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AWS is a subsidiary of Amazon that provides flexible, reliable, scalable and cost effective cloud computing solutions.</a:t>
            </a:r>
          </a:p>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AWS provides various cloud services like IaaS, PaaS, SaaS which helps organizations to reduce there efforts in managing infrastructure components.</a:t>
            </a:r>
          </a:p>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AWS was first launched in 2006 and still is one of the leader in cloud computing solutions.</a:t>
            </a:r>
          </a:p>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Using AWS we can create compute resources, storage resources, network resources, databases, load balancers, domain name and lot more.</a:t>
            </a:r>
          </a:p>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AWS offers right now more than 100 cloud services to its user.</a:t>
            </a:r>
          </a:p>
        </p:txBody>
      </p:sp>
      <p:sp>
        <p:nvSpPr>
          <p:cNvPr id="523" name="Google Shape;523;p9"/>
          <p:cNvSpPr/>
          <p:nvPr/>
        </p:nvSpPr>
        <p:spPr>
          <a:xfrm rot="1218894">
            <a:off x="8422512" y="4247043"/>
            <a:ext cx="857492" cy="969002"/>
          </a:xfrm>
          <a:custGeom>
            <a:avLst/>
            <a:gdLst/>
            <a:ahLst/>
            <a:cxnLst/>
            <a:rect l="l" t="t" r="r" b="b"/>
            <a:pathLst>
              <a:path w="2728" h="3097" extrusionOk="0">
                <a:moveTo>
                  <a:pt x="1857" y="10"/>
                </a:moveTo>
                <a:cubicBezTo>
                  <a:pt x="1777" y="15"/>
                  <a:pt x="1694" y="44"/>
                  <a:pt x="1644" y="107"/>
                </a:cubicBezTo>
                <a:cubicBezTo>
                  <a:pt x="1566" y="202"/>
                  <a:pt x="1584" y="340"/>
                  <a:pt x="1563" y="461"/>
                </a:cubicBezTo>
                <a:cubicBezTo>
                  <a:pt x="1544" y="571"/>
                  <a:pt x="1492" y="672"/>
                  <a:pt x="1440" y="770"/>
                </a:cubicBezTo>
                <a:cubicBezTo>
                  <a:pt x="1410" y="829"/>
                  <a:pt x="1378" y="889"/>
                  <a:pt x="1328" y="932"/>
                </a:cubicBezTo>
                <a:cubicBezTo>
                  <a:pt x="1289" y="965"/>
                  <a:pt x="1242" y="986"/>
                  <a:pt x="1194" y="1005"/>
                </a:cubicBezTo>
                <a:cubicBezTo>
                  <a:pt x="1085" y="1048"/>
                  <a:pt x="973" y="1084"/>
                  <a:pt x="859" y="1110"/>
                </a:cubicBezTo>
                <a:cubicBezTo>
                  <a:pt x="687" y="1150"/>
                  <a:pt x="503" y="1174"/>
                  <a:pt x="363" y="1282"/>
                </a:cubicBezTo>
                <a:cubicBezTo>
                  <a:pt x="289" y="1339"/>
                  <a:pt x="233" y="1417"/>
                  <a:pt x="187" y="1499"/>
                </a:cubicBezTo>
                <a:cubicBezTo>
                  <a:pt x="47" y="1748"/>
                  <a:pt x="0" y="2066"/>
                  <a:pt x="133" y="2320"/>
                </a:cubicBezTo>
                <a:cubicBezTo>
                  <a:pt x="218" y="2481"/>
                  <a:pt x="368" y="2602"/>
                  <a:pt x="537" y="2670"/>
                </a:cubicBezTo>
                <a:cubicBezTo>
                  <a:pt x="706" y="2738"/>
                  <a:pt x="892" y="2755"/>
                  <a:pt x="1073" y="2742"/>
                </a:cubicBezTo>
                <a:cubicBezTo>
                  <a:pt x="1167" y="2735"/>
                  <a:pt x="1261" y="2720"/>
                  <a:pt x="1354" y="2731"/>
                </a:cubicBezTo>
                <a:cubicBezTo>
                  <a:pt x="1445" y="2743"/>
                  <a:pt x="1531" y="2779"/>
                  <a:pt x="1615" y="2816"/>
                </a:cubicBezTo>
                <a:cubicBezTo>
                  <a:pt x="1756" y="2878"/>
                  <a:pt x="1897" y="2941"/>
                  <a:pt x="2036" y="3007"/>
                </a:cubicBezTo>
                <a:cubicBezTo>
                  <a:pt x="2092" y="3033"/>
                  <a:pt x="2148" y="3059"/>
                  <a:pt x="2208" y="3070"/>
                </a:cubicBezTo>
                <a:cubicBezTo>
                  <a:pt x="2348" y="3097"/>
                  <a:pt x="2497" y="3034"/>
                  <a:pt x="2591" y="2926"/>
                </a:cubicBezTo>
                <a:cubicBezTo>
                  <a:pt x="2685" y="2819"/>
                  <a:pt x="2728" y="2673"/>
                  <a:pt x="2727" y="2530"/>
                </a:cubicBezTo>
                <a:cubicBezTo>
                  <a:pt x="2726" y="2473"/>
                  <a:pt x="2719" y="2415"/>
                  <a:pt x="2695" y="2363"/>
                </a:cubicBezTo>
                <a:cubicBezTo>
                  <a:pt x="2645" y="2258"/>
                  <a:pt x="2535" y="2196"/>
                  <a:pt x="2425" y="2160"/>
                </a:cubicBezTo>
                <a:cubicBezTo>
                  <a:pt x="2315" y="2124"/>
                  <a:pt x="2198" y="2107"/>
                  <a:pt x="2093" y="2057"/>
                </a:cubicBezTo>
                <a:cubicBezTo>
                  <a:pt x="1954" y="1991"/>
                  <a:pt x="1845" y="1870"/>
                  <a:pt x="1773" y="1733"/>
                </a:cubicBezTo>
                <a:cubicBezTo>
                  <a:pt x="1702" y="1596"/>
                  <a:pt x="1664" y="1444"/>
                  <a:pt x="1641" y="1291"/>
                </a:cubicBezTo>
                <a:cubicBezTo>
                  <a:pt x="1624" y="1182"/>
                  <a:pt x="1614" y="1069"/>
                  <a:pt x="1643" y="963"/>
                </a:cubicBezTo>
                <a:cubicBezTo>
                  <a:pt x="1693" y="782"/>
                  <a:pt x="1843" y="650"/>
                  <a:pt x="1963" y="505"/>
                </a:cubicBezTo>
                <a:cubicBezTo>
                  <a:pt x="2083" y="360"/>
                  <a:pt x="2241" y="207"/>
                  <a:pt x="2124" y="60"/>
                </a:cubicBezTo>
                <a:cubicBezTo>
                  <a:pt x="2077" y="0"/>
                  <a:pt x="1937" y="6"/>
                  <a:pt x="1857" y="10"/>
                </a:cubicBezTo>
                <a:close/>
              </a:path>
            </a:pathLst>
          </a:custGeom>
          <a:gradFill>
            <a:gsLst>
              <a:gs pos="0">
                <a:schemeClr val="accent1"/>
              </a:gs>
              <a:gs pos="100000">
                <a:schemeClr val="accent2"/>
              </a:gs>
            </a:gsLst>
            <a:lin ang="4200000" scaled="0"/>
          </a:gradFill>
          <a:ln>
            <a:noFill/>
          </a:ln>
        </p:spPr>
        <p:txBody>
          <a:bodyPr spcFirstLastPara="1" wrap="square" lIns="68569" tIns="34275" rIns="68569" bIns="34275" anchor="t" anchorCtr="0">
            <a:noAutofit/>
          </a:bodyPr>
          <a:lstStyle/>
          <a:p>
            <a:pPr>
              <a:buSzPts val="1800"/>
            </a:pPr>
            <a:endParaRPr sz="135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65881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2" name="Title 1">
            <a:extLst>
              <a:ext uri="{FF2B5EF4-FFF2-40B4-BE49-F238E27FC236}">
                <a16:creationId xmlns:a16="http://schemas.microsoft.com/office/drawing/2014/main" id="{85D5AB6D-2910-4EBD-87A5-DFA47FF3E1B4}"/>
              </a:ext>
            </a:extLst>
          </p:cNvPr>
          <p:cNvSpPr>
            <a:spLocks noGrp="1"/>
          </p:cNvSpPr>
          <p:nvPr>
            <p:ph type="title"/>
          </p:nvPr>
        </p:nvSpPr>
        <p:spPr/>
        <p:txBody>
          <a:bodyPr/>
          <a:lstStyle/>
          <a:p>
            <a:endParaRPr lang="en-IN"/>
          </a:p>
        </p:txBody>
      </p:sp>
      <p:sp>
        <p:nvSpPr>
          <p:cNvPr id="525" name="Google Shape;525;p9"/>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IN"/>
              <a:pPr/>
              <a:t>27</a:t>
            </a:fld>
            <a:endParaRPr/>
          </a:p>
        </p:txBody>
      </p:sp>
      <p:sp>
        <p:nvSpPr>
          <p:cNvPr id="521" name="Google Shape;521;p9"/>
          <p:cNvSpPr txBox="1">
            <a:spLocks noGrp="1"/>
          </p:cNvSpPr>
          <p:nvPr>
            <p:ph type="body" idx="4294967295"/>
          </p:nvPr>
        </p:nvSpPr>
        <p:spPr>
          <a:xfrm>
            <a:off x="831850" y="246063"/>
            <a:ext cx="8312150" cy="528637"/>
          </a:xfrm>
          <a:prstGeom prst="rect">
            <a:avLst/>
          </a:prstGeom>
          <a:noFill/>
          <a:ln>
            <a:noFill/>
          </a:ln>
        </p:spPr>
        <p:txBody>
          <a:bodyPr spcFirstLastPara="1" wrap="square" lIns="68569" tIns="34275" rIns="68569" bIns="34275" anchor="ctr" anchorCtr="0">
            <a:normAutofit/>
          </a:bodyPr>
          <a:lstStyle/>
          <a:p>
            <a:pPr marL="0" indent="0">
              <a:buSzPts val="2185"/>
            </a:pPr>
            <a:r>
              <a:rPr lang="en-IN" sz="2400" dirty="0"/>
              <a:t>Microsoft Azure</a:t>
            </a:r>
            <a:endParaRPr sz="2400" dirty="0"/>
          </a:p>
        </p:txBody>
      </p:sp>
      <p:sp>
        <p:nvSpPr>
          <p:cNvPr id="522" name="Google Shape;522;p9"/>
          <p:cNvSpPr txBox="1">
            <a:spLocks noGrp="1"/>
          </p:cNvSpPr>
          <p:nvPr>
            <p:ph type="body" idx="4294967295"/>
          </p:nvPr>
        </p:nvSpPr>
        <p:spPr>
          <a:xfrm>
            <a:off x="833438" y="193675"/>
            <a:ext cx="8310562" cy="211138"/>
          </a:xfrm>
          <a:prstGeom prst="rect">
            <a:avLst/>
          </a:prstGeom>
          <a:noFill/>
          <a:ln>
            <a:noFill/>
          </a:ln>
        </p:spPr>
        <p:txBody>
          <a:bodyPr spcFirstLastPara="1" wrap="square" lIns="68569" tIns="34275" rIns="68569" bIns="34275" anchor="ctr" anchorCtr="0">
            <a:normAutofit/>
          </a:bodyPr>
          <a:lstStyle/>
          <a:p>
            <a:pPr marL="0" indent="0">
              <a:lnSpc>
                <a:spcPct val="80000"/>
              </a:lnSpc>
              <a:spcBef>
                <a:spcPts val="0"/>
              </a:spcBef>
              <a:buSzPts val="1387"/>
            </a:pPr>
            <a:r>
              <a:rPr lang="en-US" sz="1040" dirty="0"/>
              <a:t>Introduction to Cloud Computing</a:t>
            </a:r>
          </a:p>
        </p:txBody>
      </p:sp>
      <p:sp>
        <p:nvSpPr>
          <p:cNvPr id="524" name="Google Shape;524;p9"/>
          <p:cNvSpPr txBox="1">
            <a:spLocks noGrp="1"/>
          </p:cNvSpPr>
          <p:nvPr>
            <p:ph type="body" idx="4294967295"/>
          </p:nvPr>
        </p:nvSpPr>
        <p:spPr>
          <a:xfrm>
            <a:off x="747713" y="719138"/>
            <a:ext cx="8396287" cy="3729037"/>
          </a:xfrm>
          <a:prstGeom prst="rect">
            <a:avLst/>
          </a:prstGeom>
          <a:noFill/>
          <a:ln>
            <a:noFill/>
          </a:ln>
        </p:spPr>
        <p:txBody>
          <a:bodyPr spcFirstLastPara="1" wrap="square" lIns="68569" tIns="34275" rIns="68569" bIns="34275" anchor="t" anchorCtr="0">
            <a:noAutofit/>
          </a:bodyPr>
          <a:lstStyle/>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Azure is an cloud platform provided by Microsoft for creating infrastructure on Microsoft-based data centers.</a:t>
            </a:r>
          </a:p>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Azure was initially announced in 2008 but officially it was released in 2010 as Windows Azure.</a:t>
            </a:r>
          </a:p>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Initially azure was not that much popular as compared to well established clouds like AWS. But around 2014 it was rebranded as Microsoft Azure which helps azure to gain popularity.</a:t>
            </a:r>
          </a:p>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Azure provides lot of CI/CD services which is used to automate DevOps implementations in organization.</a:t>
            </a:r>
          </a:p>
        </p:txBody>
      </p:sp>
      <p:sp>
        <p:nvSpPr>
          <p:cNvPr id="523" name="Google Shape;523;p9"/>
          <p:cNvSpPr/>
          <p:nvPr/>
        </p:nvSpPr>
        <p:spPr>
          <a:xfrm rot="1218894">
            <a:off x="8422512" y="4247043"/>
            <a:ext cx="857492" cy="969002"/>
          </a:xfrm>
          <a:custGeom>
            <a:avLst/>
            <a:gdLst/>
            <a:ahLst/>
            <a:cxnLst/>
            <a:rect l="l" t="t" r="r" b="b"/>
            <a:pathLst>
              <a:path w="2728" h="3097" extrusionOk="0">
                <a:moveTo>
                  <a:pt x="1857" y="10"/>
                </a:moveTo>
                <a:cubicBezTo>
                  <a:pt x="1777" y="15"/>
                  <a:pt x="1694" y="44"/>
                  <a:pt x="1644" y="107"/>
                </a:cubicBezTo>
                <a:cubicBezTo>
                  <a:pt x="1566" y="202"/>
                  <a:pt x="1584" y="340"/>
                  <a:pt x="1563" y="461"/>
                </a:cubicBezTo>
                <a:cubicBezTo>
                  <a:pt x="1544" y="571"/>
                  <a:pt x="1492" y="672"/>
                  <a:pt x="1440" y="770"/>
                </a:cubicBezTo>
                <a:cubicBezTo>
                  <a:pt x="1410" y="829"/>
                  <a:pt x="1378" y="889"/>
                  <a:pt x="1328" y="932"/>
                </a:cubicBezTo>
                <a:cubicBezTo>
                  <a:pt x="1289" y="965"/>
                  <a:pt x="1242" y="986"/>
                  <a:pt x="1194" y="1005"/>
                </a:cubicBezTo>
                <a:cubicBezTo>
                  <a:pt x="1085" y="1048"/>
                  <a:pt x="973" y="1084"/>
                  <a:pt x="859" y="1110"/>
                </a:cubicBezTo>
                <a:cubicBezTo>
                  <a:pt x="687" y="1150"/>
                  <a:pt x="503" y="1174"/>
                  <a:pt x="363" y="1282"/>
                </a:cubicBezTo>
                <a:cubicBezTo>
                  <a:pt x="289" y="1339"/>
                  <a:pt x="233" y="1417"/>
                  <a:pt x="187" y="1499"/>
                </a:cubicBezTo>
                <a:cubicBezTo>
                  <a:pt x="47" y="1748"/>
                  <a:pt x="0" y="2066"/>
                  <a:pt x="133" y="2320"/>
                </a:cubicBezTo>
                <a:cubicBezTo>
                  <a:pt x="218" y="2481"/>
                  <a:pt x="368" y="2602"/>
                  <a:pt x="537" y="2670"/>
                </a:cubicBezTo>
                <a:cubicBezTo>
                  <a:pt x="706" y="2738"/>
                  <a:pt x="892" y="2755"/>
                  <a:pt x="1073" y="2742"/>
                </a:cubicBezTo>
                <a:cubicBezTo>
                  <a:pt x="1167" y="2735"/>
                  <a:pt x="1261" y="2720"/>
                  <a:pt x="1354" y="2731"/>
                </a:cubicBezTo>
                <a:cubicBezTo>
                  <a:pt x="1445" y="2743"/>
                  <a:pt x="1531" y="2779"/>
                  <a:pt x="1615" y="2816"/>
                </a:cubicBezTo>
                <a:cubicBezTo>
                  <a:pt x="1756" y="2878"/>
                  <a:pt x="1897" y="2941"/>
                  <a:pt x="2036" y="3007"/>
                </a:cubicBezTo>
                <a:cubicBezTo>
                  <a:pt x="2092" y="3033"/>
                  <a:pt x="2148" y="3059"/>
                  <a:pt x="2208" y="3070"/>
                </a:cubicBezTo>
                <a:cubicBezTo>
                  <a:pt x="2348" y="3097"/>
                  <a:pt x="2497" y="3034"/>
                  <a:pt x="2591" y="2926"/>
                </a:cubicBezTo>
                <a:cubicBezTo>
                  <a:pt x="2685" y="2819"/>
                  <a:pt x="2728" y="2673"/>
                  <a:pt x="2727" y="2530"/>
                </a:cubicBezTo>
                <a:cubicBezTo>
                  <a:pt x="2726" y="2473"/>
                  <a:pt x="2719" y="2415"/>
                  <a:pt x="2695" y="2363"/>
                </a:cubicBezTo>
                <a:cubicBezTo>
                  <a:pt x="2645" y="2258"/>
                  <a:pt x="2535" y="2196"/>
                  <a:pt x="2425" y="2160"/>
                </a:cubicBezTo>
                <a:cubicBezTo>
                  <a:pt x="2315" y="2124"/>
                  <a:pt x="2198" y="2107"/>
                  <a:pt x="2093" y="2057"/>
                </a:cubicBezTo>
                <a:cubicBezTo>
                  <a:pt x="1954" y="1991"/>
                  <a:pt x="1845" y="1870"/>
                  <a:pt x="1773" y="1733"/>
                </a:cubicBezTo>
                <a:cubicBezTo>
                  <a:pt x="1702" y="1596"/>
                  <a:pt x="1664" y="1444"/>
                  <a:pt x="1641" y="1291"/>
                </a:cubicBezTo>
                <a:cubicBezTo>
                  <a:pt x="1624" y="1182"/>
                  <a:pt x="1614" y="1069"/>
                  <a:pt x="1643" y="963"/>
                </a:cubicBezTo>
                <a:cubicBezTo>
                  <a:pt x="1693" y="782"/>
                  <a:pt x="1843" y="650"/>
                  <a:pt x="1963" y="505"/>
                </a:cubicBezTo>
                <a:cubicBezTo>
                  <a:pt x="2083" y="360"/>
                  <a:pt x="2241" y="207"/>
                  <a:pt x="2124" y="60"/>
                </a:cubicBezTo>
                <a:cubicBezTo>
                  <a:pt x="2077" y="0"/>
                  <a:pt x="1937" y="6"/>
                  <a:pt x="1857" y="10"/>
                </a:cubicBezTo>
                <a:close/>
              </a:path>
            </a:pathLst>
          </a:custGeom>
          <a:gradFill>
            <a:gsLst>
              <a:gs pos="0">
                <a:schemeClr val="accent1"/>
              </a:gs>
              <a:gs pos="100000">
                <a:schemeClr val="accent2"/>
              </a:gs>
            </a:gsLst>
            <a:lin ang="4200000" scaled="0"/>
          </a:gradFill>
          <a:ln>
            <a:noFill/>
          </a:ln>
        </p:spPr>
        <p:txBody>
          <a:bodyPr spcFirstLastPara="1" wrap="square" lIns="68569" tIns="34275" rIns="68569" bIns="34275" anchor="t" anchorCtr="0">
            <a:noAutofit/>
          </a:bodyPr>
          <a:lstStyle/>
          <a:p>
            <a:pPr>
              <a:buSzPts val="1800"/>
            </a:pPr>
            <a:endParaRPr sz="135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306584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2" name="Title 1">
            <a:extLst>
              <a:ext uri="{FF2B5EF4-FFF2-40B4-BE49-F238E27FC236}">
                <a16:creationId xmlns:a16="http://schemas.microsoft.com/office/drawing/2014/main" id="{FDE8962B-7EE6-4FC8-9571-4654B74E0498}"/>
              </a:ext>
            </a:extLst>
          </p:cNvPr>
          <p:cNvSpPr>
            <a:spLocks noGrp="1"/>
          </p:cNvSpPr>
          <p:nvPr>
            <p:ph type="title"/>
          </p:nvPr>
        </p:nvSpPr>
        <p:spPr/>
        <p:txBody>
          <a:bodyPr/>
          <a:lstStyle/>
          <a:p>
            <a:endParaRPr lang="en-IN"/>
          </a:p>
        </p:txBody>
      </p:sp>
      <p:sp>
        <p:nvSpPr>
          <p:cNvPr id="525" name="Google Shape;525;p9"/>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IN"/>
              <a:pPr/>
              <a:t>28</a:t>
            </a:fld>
            <a:endParaRPr/>
          </a:p>
        </p:txBody>
      </p:sp>
      <p:sp>
        <p:nvSpPr>
          <p:cNvPr id="521" name="Google Shape;521;p9"/>
          <p:cNvSpPr txBox="1">
            <a:spLocks noGrp="1"/>
          </p:cNvSpPr>
          <p:nvPr>
            <p:ph type="body" idx="4294967295"/>
          </p:nvPr>
        </p:nvSpPr>
        <p:spPr>
          <a:xfrm>
            <a:off x="831850" y="246063"/>
            <a:ext cx="8312150" cy="528637"/>
          </a:xfrm>
          <a:prstGeom prst="rect">
            <a:avLst/>
          </a:prstGeom>
          <a:noFill/>
          <a:ln>
            <a:noFill/>
          </a:ln>
        </p:spPr>
        <p:txBody>
          <a:bodyPr spcFirstLastPara="1" wrap="square" lIns="68569" tIns="34275" rIns="68569" bIns="34275" anchor="ctr" anchorCtr="0">
            <a:normAutofit/>
          </a:bodyPr>
          <a:lstStyle/>
          <a:p>
            <a:pPr marL="0" indent="0">
              <a:buSzPts val="2185"/>
            </a:pPr>
            <a:r>
              <a:rPr lang="en-IN" sz="2400" dirty="0"/>
              <a:t>Google Cloud </a:t>
            </a:r>
            <a:endParaRPr sz="2400" dirty="0"/>
          </a:p>
        </p:txBody>
      </p:sp>
      <p:sp>
        <p:nvSpPr>
          <p:cNvPr id="522" name="Google Shape;522;p9"/>
          <p:cNvSpPr txBox="1">
            <a:spLocks noGrp="1"/>
          </p:cNvSpPr>
          <p:nvPr>
            <p:ph type="body" idx="4294967295"/>
          </p:nvPr>
        </p:nvSpPr>
        <p:spPr>
          <a:xfrm>
            <a:off x="833438" y="193675"/>
            <a:ext cx="8310562" cy="211138"/>
          </a:xfrm>
          <a:prstGeom prst="rect">
            <a:avLst/>
          </a:prstGeom>
          <a:noFill/>
          <a:ln>
            <a:noFill/>
          </a:ln>
        </p:spPr>
        <p:txBody>
          <a:bodyPr spcFirstLastPara="1" wrap="square" lIns="68569" tIns="34275" rIns="68569" bIns="34275" anchor="ctr" anchorCtr="0">
            <a:normAutofit/>
          </a:bodyPr>
          <a:lstStyle/>
          <a:p>
            <a:pPr marL="0" indent="0">
              <a:lnSpc>
                <a:spcPct val="80000"/>
              </a:lnSpc>
              <a:spcBef>
                <a:spcPts val="0"/>
              </a:spcBef>
              <a:buSzPts val="1387"/>
            </a:pPr>
            <a:r>
              <a:rPr lang="en-US" sz="1040" dirty="0"/>
              <a:t>Introduction to Cloud Computing</a:t>
            </a:r>
          </a:p>
        </p:txBody>
      </p:sp>
      <p:sp>
        <p:nvSpPr>
          <p:cNvPr id="524" name="Google Shape;524;p9"/>
          <p:cNvSpPr txBox="1">
            <a:spLocks noGrp="1"/>
          </p:cNvSpPr>
          <p:nvPr>
            <p:ph type="body" idx="4294967295"/>
          </p:nvPr>
        </p:nvSpPr>
        <p:spPr>
          <a:xfrm>
            <a:off x="747713" y="719138"/>
            <a:ext cx="8396287" cy="3729037"/>
          </a:xfrm>
          <a:prstGeom prst="rect">
            <a:avLst/>
          </a:prstGeom>
          <a:noFill/>
          <a:ln>
            <a:noFill/>
          </a:ln>
        </p:spPr>
        <p:txBody>
          <a:bodyPr spcFirstLastPara="1" wrap="square" lIns="68569" tIns="34275" rIns="68569" bIns="34275" anchor="t" anchorCtr="0">
            <a:noAutofit/>
          </a:bodyPr>
          <a:lstStyle/>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Google cloud platform is one of the leading Cloud Computing services which are offered by Google and it runs on the same infrastructure that Google uses for its end-user products. </a:t>
            </a:r>
          </a:p>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The Google cloud platform is basically used for Google search and YouTube. </a:t>
            </a:r>
          </a:p>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Google Cloud was announced in 2008 for deploying applications in google-managed infrastructure.</a:t>
            </a:r>
          </a:p>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There are various services offered by Google Cloud such as data analysis, machine learning, and data storage.</a:t>
            </a:r>
          </a:p>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As of 2019, Google Cloud Platform is available in 20 regions and 61 zones.</a:t>
            </a:r>
          </a:p>
        </p:txBody>
      </p:sp>
      <p:sp>
        <p:nvSpPr>
          <p:cNvPr id="523" name="Google Shape;523;p9"/>
          <p:cNvSpPr/>
          <p:nvPr/>
        </p:nvSpPr>
        <p:spPr>
          <a:xfrm rot="1218894">
            <a:off x="8422512" y="4247043"/>
            <a:ext cx="857492" cy="969002"/>
          </a:xfrm>
          <a:custGeom>
            <a:avLst/>
            <a:gdLst/>
            <a:ahLst/>
            <a:cxnLst/>
            <a:rect l="l" t="t" r="r" b="b"/>
            <a:pathLst>
              <a:path w="2728" h="3097" extrusionOk="0">
                <a:moveTo>
                  <a:pt x="1857" y="10"/>
                </a:moveTo>
                <a:cubicBezTo>
                  <a:pt x="1777" y="15"/>
                  <a:pt x="1694" y="44"/>
                  <a:pt x="1644" y="107"/>
                </a:cubicBezTo>
                <a:cubicBezTo>
                  <a:pt x="1566" y="202"/>
                  <a:pt x="1584" y="340"/>
                  <a:pt x="1563" y="461"/>
                </a:cubicBezTo>
                <a:cubicBezTo>
                  <a:pt x="1544" y="571"/>
                  <a:pt x="1492" y="672"/>
                  <a:pt x="1440" y="770"/>
                </a:cubicBezTo>
                <a:cubicBezTo>
                  <a:pt x="1410" y="829"/>
                  <a:pt x="1378" y="889"/>
                  <a:pt x="1328" y="932"/>
                </a:cubicBezTo>
                <a:cubicBezTo>
                  <a:pt x="1289" y="965"/>
                  <a:pt x="1242" y="986"/>
                  <a:pt x="1194" y="1005"/>
                </a:cubicBezTo>
                <a:cubicBezTo>
                  <a:pt x="1085" y="1048"/>
                  <a:pt x="973" y="1084"/>
                  <a:pt x="859" y="1110"/>
                </a:cubicBezTo>
                <a:cubicBezTo>
                  <a:pt x="687" y="1150"/>
                  <a:pt x="503" y="1174"/>
                  <a:pt x="363" y="1282"/>
                </a:cubicBezTo>
                <a:cubicBezTo>
                  <a:pt x="289" y="1339"/>
                  <a:pt x="233" y="1417"/>
                  <a:pt x="187" y="1499"/>
                </a:cubicBezTo>
                <a:cubicBezTo>
                  <a:pt x="47" y="1748"/>
                  <a:pt x="0" y="2066"/>
                  <a:pt x="133" y="2320"/>
                </a:cubicBezTo>
                <a:cubicBezTo>
                  <a:pt x="218" y="2481"/>
                  <a:pt x="368" y="2602"/>
                  <a:pt x="537" y="2670"/>
                </a:cubicBezTo>
                <a:cubicBezTo>
                  <a:pt x="706" y="2738"/>
                  <a:pt x="892" y="2755"/>
                  <a:pt x="1073" y="2742"/>
                </a:cubicBezTo>
                <a:cubicBezTo>
                  <a:pt x="1167" y="2735"/>
                  <a:pt x="1261" y="2720"/>
                  <a:pt x="1354" y="2731"/>
                </a:cubicBezTo>
                <a:cubicBezTo>
                  <a:pt x="1445" y="2743"/>
                  <a:pt x="1531" y="2779"/>
                  <a:pt x="1615" y="2816"/>
                </a:cubicBezTo>
                <a:cubicBezTo>
                  <a:pt x="1756" y="2878"/>
                  <a:pt x="1897" y="2941"/>
                  <a:pt x="2036" y="3007"/>
                </a:cubicBezTo>
                <a:cubicBezTo>
                  <a:pt x="2092" y="3033"/>
                  <a:pt x="2148" y="3059"/>
                  <a:pt x="2208" y="3070"/>
                </a:cubicBezTo>
                <a:cubicBezTo>
                  <a:pt x="2348" y="3097"/>
                  <a:pt x="2497" y="3034"/>
                  <a:pt x="2591" y="2926"/>
                </a:cubicBezTo>
                <a:cubicBezTo>
                  <a:pt x="2685" y="2819"/>
                  <a:pt x="2728" y="2673"/>
                  <a:pt x="2727" y="2530"/>
                </a:cubicBezTo>
                <a:cubicBezTo>
                  <a:pt x="2726" y="2473"/>
                  <a:pt x="2719" y="2415"/>
                  <a:pt x="2695" y="2363"/>
                </a:cubicBezTo>
                <a:cubicBezTo>
                  <a:pt x="2645" y="2258"/>
                  <a:pt x="2535" y="2196"/>
                  <a:pt x="2425" y="2160"/>
                </a:cubicBezTo>
                <a:cubicBezTo>
                  <a:pt x="2315" y="2124"/>
                  <a:pt x="2198" y="2107"/>
                  <a:pt x="2093" y="2057"/>
                </a:cubicBezTo>
                <a:cubicBezTo>
                  <a:pt x="1954" y="1991"/>
                  <a:pt x="1845" y="1870"/>
                  <a:pt x="1773" y="1733"/>
                </a:cubicBezTo>
                <a:cubicBezTo>
                  <a:pt x="1702" y="1596"/>
                  <a:pt x="1664" y="1444"/>
                  <a:pt x="1641" y="1291"/>
                </a:cubicBezTo>
                <a:cubicBezTo>
                  <a:pt x="1624" y="1182"/>
                  <a:pt x="1614" y="1069"/>
                  <a:pt x="1643" y="963"/>
                </a:cubicBezTo>
                <a:cubicBezTo>
                  <a:pt x="1693" y="782"/>
                  <a:pt x="1843" y="650"/>
                  <a:pt x="1963" y="505"/>
                </a:cubicBezTo>
                <a:cubicBezTo>
                  <a:pt x="2083" y="360"/>
                  <a:pt x="2241" y="207"/>
                  <a:pt x="2124" y="60"/>
                </a:cubicBezTo>
                <a:cubicBezTo>
                  <a:pt x="2077" y="0"/>
                  <a:pt x="1937" y="6"/>
                  <a:pt x="1857" y="10"/>
                </a:cubicBezTo>
                <a:close/>
              </a:path>
            </a:pathLst>
          </a:custGeom>
          <a:gradFill>
            <a:gsLst>
              <a:gs pos="0">
                <a:schemeClr val="accent1"/>
              </a:gs>
              <a:gs pos="100000">
                <a:schemeClr val="accent2"/>
              </a:gs>
            </a:gsLst>
            <a:lin ang="4200000" scaled="0"/>
          </a:gradFill>
          <a:ln>
            <a:noFill/>
          </a:ln>
        </p:spPr>
        <p:txBody>
          <a:bodyPr spcFirstLastPara="1" wrap="square" lIns="68569" tIns="34275" rIns="68569" bIns="34275" anchor="t" anchorCtr="0">
            <a:noAutofit/>
          </a:bodyPr>
          <a:lstStyle/>
          <a:p>
            <a:pPr>
              <a:buSzPts val="1800"/>
            </a:pPr>
            <a:endParaRPr sz="135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20193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2" name="Title 1">
            <a:extLst>
              <a:ext uri="{FF2B5EF4-FFF2-40B4-BE49-F238E27FC236}">
                <a16:creationId xmlns:a16="http://schemas.microsoft.com/office/drawing/2014/main" id="{F8011DD0-7665-466D-A10B-A0B5A031AF3F}"/>
              </a:ext>
            </a:extLst>
          </p:cNvPr>
          <p:cNvSpPr>
            <a:spLocks noGrp="1"/>
          </p:cNvSpPr>
          <p:nvPr>
            <p:ph type="title"/>
          </p:nvPr>
        </p:nvSpPr>
        <p:spPr/>
        <p:txBody>
          <a:bodyPr/>
          <a:lstStyle/>
          <a:p>
            <a:endParaRPr lang="en-IN"/>
          </a:p>
        </p:txBody>
      </p:sp>
      <p:sp>
        <p:nvSpPr>
          <p:cNvPr id="525" name="Google Shape;525;p9"/>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IN"/>
              <a:pPr/>
              <a:t>29</a:t>
            </a:fld>
            <a:endParaRPr/>
          </a:p>
        </p:txBody>
      </p:sp>
      <p:sp>
        <p:nvSpPr>
          <p:cNvPr id="521" name="Google Shape;521;p9"/>
          <p:cNvSpPr txBox="1">
            <a:spLocks noGrp="1"/>
          </p:cNvSpPr>
          <p:nvPr>
            <p:ph type="body" idx="4294967295"/>
          </p:nvPr>
        </p:nvSpPr>
        <p:spPr>
          <a:xfrm>
            <a:off x="831850" y="246063"/>
            <a:ext cx="8312150" cy="528637"/>
          </a:xfrm>
          <a:prstGeom prst="rect">
            <a:avLst/>
          </a:prstGeom>
          <a:noFill/>
          <a:ln>
            <a:noFill/>
          </a:ln>
        </p:spPr>
        <p:txBody>
          <a:bodyPr spcFirstLastPara="1" wrap="square" lIns="68569" tIns="34275" rIns="68569" bIns="34275" anchor="ctr" anchorCtr="0">
            <a:normAutofit/>
          </a:bodyPr>
          <a:lstStyle/>
          <a:p>
            <a:pPr marL="0" indent="0">
              <a:buSzPts val="2185"/>
            </a:pPr>
            <a:r>
              <a:rPr lang="en-IN" sz="2400" dirty="0"/>
              <a:t>Open Stack Cloud</a:t>
            </a:r>
            <a:endParaRPr sz="2400" dirty="0"/>
          </a:p>
        </p:txBody>
      </p:sp>
      <p:sp>
        <p:nvSpPr>
          <p:cNvPr id="522" name="Google Shape;522;p9"/>
          <p:cNvSpPr txBox="1">
            <a:spLocks noGrp="1"/>
          </p:cNvSpPr>
          <p:nvPr>
            <p:ph type="body" idx="4294967295"/>
          </p:nvPr>
        </p:nvSpPr>
        <p:spPr>
          <a:xfrm>
            <a:off x="833438" y="193675"/>
            <a:ext cx="8310562" cy="211138"/>
          </a:xfrm>
          <a:prstGeom prst="rect">
            <a:avLst/>
          </a:prstGeom>
          <a:noFill/>
          <a:ln>
            <a:noFill/>
          </a:ln>
        </p:spPr>
        <p:txBody>
          <a:bodyPr spcFirstLastPara="1" wrap="square" lIns="68569" tIns="34275" rIns="68569" bIns="34275" anchor="ctr" anchorCtr="0">
            <a:normAutofit/>
          </a:bodyPr>
          <a:lstStyle/>
          <a:p>
            <a:pPr marL="0" indent="0">
              <a:lnSpc>
                <a:spcPct val="80000"/>
              </a:lnSpc>
              <a:spcBef>
                <a:spcPts val="0"/>
              </a:spcBef>
              <a:buSzPts val="1387"/>
            </a:pPr>
            <a:r>
              <a:rPr lang="en-US" sz="1040" dirty="0"/>
              <a:t>Introduction to Cloud Computing</a:t>
            </a:r>
          </a:p>
        </p:txBody>
      </p:sp>
      <p:sp>
        <p:nvSpPr>
          <p:cNvPr id="524" name="Google Shape;524;p9"/>
          <p:cNvSpPr txBox="1">
            <a:spLocks noGrp="1"/>
          </p:cNvSpPr>
          <p:nvPr>
            <p:ph type="body" idx="4294967295"/>
          </p:nvPr>
        </p:nvSpPr>
        <p:spPr>
          <a:xfrm>
            <a:off x="747713" y="719138"/>
            <a:ext cx="8396287" cy="3729037"/>
          </a:xfrm>
          <a:prstGeom prst="rect">
            <a:avLst/>
          </a:prstGeom>
          <a:noFill/>
          <a:ln>
            <a:noFill/>
          </a:ln>
        </p:spPr>
        <p:txBody>
          <a:bodyPr spcFirstLastPara="1" wrap="square" lIns="68569" tIns="34275" rIns="68569" bIns="34275" anchor="t" anchorCtr="0">
            <a:noAutofit/>
          </a:bodyPr>
          <a:lstStyle/>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OpenStack is a free and open-source software platform for cloud computing, mostly implemented to avail infrastructure-as-a-service (IaaS) using which we can create computing resources.</a:t>
            </a:r>
          </a:p>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Open stack initially began in 2010 as joint project of Rackspace and NASA to develop this open source cloud platform.</a:t>
            </a:r>
          </a:p>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Open stack helps users to deploy virtual machines and other resources which can be used to deploy applications.</a:t>
            </a:r>
          </a:p>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Since its not owned by single organization, sometimes it becomes difficult to get information regarding open stack.</a:t>
            </a:r>
          </a:p>
        </p:txBody>
      </p:sp>
      <p:sp>
        <p:nvSpPr>
          <p:cNvPr id="523" name="Google Shape;523;p9"/>
          <p:cNvSpPr/>
          <p:nvPr/>
        </p:nvSpPr>
        <p:spPr>
          <a:xfrm rot="1218894">
            <a:off x="8422512" y="4247043"/>
            <a:ext cx="857492" cy="969002"/>
          </a:xfrm>
          <a:custGeom>
            <a:avLst/>
            <a:gdLst/>
            <a:ahLst/>
            <a:cxnLst/>
            <a:rect l="l" t="t" r="r" b="b"/>
            <a:pathLst>
              <a:path w="2728" h="3097" extrusionOk="0">
                <a:moveTo>
                  <a:pt x="1857" y="10"/>
                </a:moveTo>
                <a:cubicBezTo>
                  <a:pt x="1777" y="15"/>
                  <a:pt x="1694" y="44"/>
                  <a:pt x="1644" y="107"/>
                </a:cubicBezTo>
                <a:cubicBezTo>
                  <a:pt x="1566" y="202"/>
                  <a:pt x="1584" y="340"/>
                  <a:pt x="1563" y="461"/>
                </a:cubicBezTo>
                <a:cubicBezTo>
                  <a:pt x="1544" y="571"/>
                  <a:pt x="1492" y="672"/>
                  <a:pt x="1440" y="770"/>
                </a:cubicBezTo>
                <a:cubicBezTo>
                  <a:pt x="1410" y="829"/>
                  <a:pt x="1378" y="889"/>
                  <a:pt x="1328" y="932"/>
                </a:cubicBezTo>
                <a:cubicBezTo>
                  <a:pt x="1289" y="965"/>
                  <a:pt x="1242" y="986"/>
                  <a:pt x="1194" y="1005"/>
                </a:cubicBezTo>
                <a:cubicBezTo>
                  <a:pt x="1085" y="1048"/>
                  <a:pt x="973" y="1084"/>
                  <a:pt x="859" y="1110"/>
                </a:cubicBezTo>
                <a:cubicBezTo>
                  <a:pt x="687" y="1150"/>
                  <a:pt x="503" y="1174"/>
                  <a:pt x="363" y="1282"/>
                </a:cubicBezTo>
                <a:cubicBezTo>
                  <a:pt x="289" y="1339"/>
                  <a:pt x="233" y="1417"/>
                  <a:pt x="187" y="1499"/>
                </a:cubicBezTo>
                <a:cubicBezTo>
                  <a:pt x="47" y="1748"/>
                  <a:pt x="0" y="2066"/>
                  <a:pt x="133" y="2320"/>
                </a:cubicBezTo>
                <a:cubicBezTo>
                  <a:pt x="218" y="2481"/>
                  <a:pt x="368" y="2602"/>
                  <a:pt x="537" y="2670"/>
                </a:cubicBezTo>
                <a:cubicBezTo>
                  <a:pt x="706" y="2738"/>
                  <a:pt x="892" y="2755"/>
                  <a:pt x="1073" y="2742"/>
                </a:cubicBezTo>
                <a:cubicBezTo>
                  <a:pt x="1167" y="2735"/>
                  <a:pt x="1261" y="2720"/>
                  <a:pt x="1354" y="2731"/>
                </a:cubicBezTo>
                <a:cubicBezTo>
                  <a:pt x="1445" y="2743"/>
                  <a:pt x="1531" y="2779"/>
                  <a:pt x="1615" y="2816"/>
                </a:cubicBezTo>
                <a:cubicBezTo>
                  <a:pt x="1756" y="2878"/>
                  <a:pt x="1897" y="2941"/>
                  <a:pt x="2036" y="3007"/>
                </a:cubicBezTo>
                <a:cubicBezTo>
                  <a:pt x="2092" y="3033"/>
                  <a:pt x="2148" y="3059"/>
                  <a:pt x="2208" y="3070"/>
                </a:cubicBezTo>
                <a:cubicBezTo>
                  <a:pt x="2348" y="3097"/>
                  <a:pt x="2497" y="3034"/>
                  <a:pt x="2591" y="2926"/>
                </a:cubicBezTo>
                <a:cubicBezTo>
                  <a:pt x="2685" y="2819"/>
                  <a:pt x="2728" y="2673"/>
                  <a:pt x="2727" y="2530"/>
                </a:cubicBezTo>
                <a:cubicBezTo>
                  <a:pt x="2726" y="2473"/>
                  <a:pt x="2719" y="2415"/>
                  <a:pt x="2695" y="2363"/>
                </a:cubicBezTo>
                <a:cubicBezTo>
                  <a:pt x="2645" y="2258"/>
                  <a:pt x="2535" y="2196"/>
                  <a:pt x="2425" y="2160"/>
                </a:cubicBezTo>
                <a:cubicBezTo>
                  <a:pt x="2315" y="2124"/>
                  <a:pt x="2198" y="2107"/>
                  <a:pt x="2093" y="2057"/>
                </a:cubicBezTo>
                <a:cubicBezTo>
                  <a:pt x="1954" y="1991"/>
                  <a:pt x="1845" y="1870"/>
                  <a:pt x="1773" y="1733"/>
                </a:cubicBezTo>
                <a:cubicBezTo>
                  <a:pt x="1702" y="1596"/>
                  <a:pt x="1664" y="1444"/>
                  <a:pt x="1641" y="1291"/>
                </a:cubicBezTo>
                <a:cubicBezTo>
                  <a:pt x="1624" y="1182"/>
                  <a:pt x="1614" y="1069"/>
                  <a:pt x="1643" y="963"/>
                </a:cubicBezTo>
                <a:cubicBezTo>
                  <a:pt x="1693" y="782"/>
                  <a:pt x="1843" y="650"/>
                  <a:pt x="1963" y="505"/>
                </a:cubicBezTo>
                <a:cubicBezTo>
                  <a:pt x="2083" y="360"/>
                  <a:pt x="2241" y="207"/>
                  <a:pt x="2124" y="60"/>
                </a:cubicBezTo>
                <a:cubicBezTo>
                  <a:pt x="2077" y="0"/>
                  <a:pt x="1937" y="6"/>
                  <a:pt x="1857" y="10"/>
                </a:cubicBezTo>
                <a:close/>
              </a:path>
            </a:pathLst>
          </a:custGeom>
          <a:gradFill>
            <a:gsLst>
              <a:gs pos="0">
                <a:schemeClr val="accent1"/>
              </a:gs>
              <a:gs pos="100000">
                <a:schemeClr val="accent2"/>
              </a:gs>
            </a:gsLst>
            <a:lin ang="4200000" scaled="0"/>
          </a:gradFill>
          <a:ln>
            <a:noFill/>
          </a:ln>
        </p:spPr>
        <p:txBody>
          <a:bodyPr spcFirstLastPara="1" wrap="square" lIns="68569" tIns="34275" rIns="68569" bIns="34275" anchor="t" anchorCtr="0">
            <a:noAutofit/>
          </a:bodyPr>
          <a:lstStyle/>
          <a:p>
            <a:pPr>
              <a:buSzPts val="1800"/>
            </a:pPr>
            <a:endParaRPr sz="135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135913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p:nvPr/>
        </p:nvSpPr>
        <p:spPr>
          <a:xfrm>
            <a:off x="152400" y="133350"/>
            <a:ext cx="8839200" cy="4876800"/>
          </a:xfrm>
          <a:prstGeom prst="rect">
            <a:avLst/>
          </a:prstGeom>
          <a:noFill/>
          <a:ln w="19050" cap="flat" cmpd="sng">
            <a:solidFill>
              <a:srgbClr val="2F549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2" name="Google Shape;102;p2"/>
          <p:cNvSpPr txBox="1"/>
          <p:nvPr/>
        </p:nvSpPr>
        <p:spPr>
          <a:xfrm>
            <a:off x="152399" y="863525"/>
            <a:ext cx="8691557" cy="4017784"/>
          </a:xfrm>
          <a:prstGeom prst="rect">
            <a:avLst/>
          </a:prstGeom>
          <a:noFill/>
          <a:ln>
            <a:noFill/>
          </a:ln>
        </p:spPr>
        <p:txBody>
          <a:bodyPr spcFirstLastPara="1" wrap="square" lIns="91425" tIns="91425" rIns="91425" bIns="91425" anchor="t" anchorCtr="0">
            <a:noAutofit/>
          </a:bodyPr>
          <a:lstStyle/>
          <a:p>
            <a:pPr marL="457200" lvl="1" indent="0" defTabSz="914400" eaLnBrk="1" hangingPunct="1">
              <a:spcBef>
                <a:spcPct val="20000"/>
              </a:spcBef>
              <a:defRPr/>
            </a:pPr>
            <a:r>
              <a:rPr lang="en-US" altLang="en-US" dirty="0">
                <a:solidFill>
                  <a:schemeClr val="tx1"/>
                </a:solidFill>
              </a:rPr>
              <a:t>Following are the key details about Cloud Computing: </a:t>
            </a:r>
            <a:br>
              <a:rPr lang="en-US" altLang="en-US" dirty="0">
                <a:solidFill>
                  <a:schemeClr val="tx1"/>
                </a:solidFill>
              </a:rPr>
            </a:br>
            <a:endParaRPr lang="en-US" altLang="en-US" dirty="0">
              <a:solidFill>
                <a:schemeClr val="tx1"/>
              </a:solidFill>
            </a:endParaRPr>
          </a:p>
          <a:p>
            <a:pPr marL="457200" lvl="1" indent="0" defTabSz="914400" eaLnBrk="1" hangingPunct="1">
              <a:spcBef>
                <a:spcPct val="20000"/>
              </a:spcBef>
              <a:defRPr/>
            </a:pPr>
            <a:r>
              <a:rPr lang="en-US" altLang="en-US" dirty="0">
                <a:solidFill>
                  <a:schemeClr val="tx1"/>
                </a:solidFill>
              </a:rPr>
              <a:t>Cloud computing is on-demand  platform of computer system resources, data storage and computing power, without direct active management by the user. </a:t>
            </a:r>
          </a:p>
          <a:p>
            <a:pPr marL="457200" lvl="1" indent="0" defTabSz="914400" eaLnBrk="1" hangingPunct="1">
              <a:spcBef>
                <a:spcPct val="20000"/>
              </a:spcBef>
              <a:defRPr/>
            </a:pPr>
            <a:endParaRPr lang="en-US" altLang="en-US" dirty="0">
              <a:solidFill>
                <a:schemeClr val="tx1"/>
              </a:solidFill>
            </a:endParaRPr>
          </a:p>
          <a:p>
            <a:pPr marL="457200" lvl="1" indent="0" defTabSz="914400" eaLnBrk="1" hangingPunct="1">
              <a:spcBef>
                <a:spcPct val="20000"/>
              </a:spcBef>
              <a:defRPr/>
            </a:pPr>
            <a:r>
              <a:rPr lang="en-US" altLang="en-US" dirty="0">
                <a:solidFill>
                  <a:schemeClr val="tx1"/>
                </a:solidFill>
              </a:rPr>
              <a:t>The term is generally used to describe data centers available to many users over the Internet. </a:t>
            </a:r>
          </a:p>
          <a:p>
            <a:pPr marL="457200" lvl="1" indent="0" defTabSz="914400" eaLnBrk="1" hangingPunct="1">
              <a:spcBef>
                <a:spcPct val="20000"/>
              </a:spcBef>
              <a:defRPr/>
            </a:pPr>
            <a:endParaRPr lang="en-US" altLang="en-US" dirty="0">
              <a:solidFill>
                <a:schemeClr val="tx1"/>
              </a:solidFill>
            </a:endParaRPr>
          </a:p>
          <a:p>
            <a:pPr marL="457200" lvl="1" indent="0" defTabSz="914400" eaLnBrk="1" hangingPunct="1">
              <a:spcBef>
                <a:spcPct val="20000"/>
              </a:spcBef>
              <a:defRPr/>
            </a:pPr>
            <a:r>
              <a:rPr lang="en-US" altLang="en-US" dirty="0">
                <a:solidFill>
                  <a:schemeClr val="tx1"/>
                </a:solidFill>
              </a:rPr>
              <a:t>Cloud computing is a method for delivering information technology (IT) services in which resources are retrieved from the Internet through web-based tools and applications, as opposed to a direct connection to a server. </a:t>
            </a:r>
          </a:p>
          <a:p>
            <a:pPr marL="457200" lvl="1" indent="0" defTabSz="914400" eaLnBrk="1" hangingPunct="1">
              <a:spcBef>
                <a:spcPct val="20000"/>
              </a:spcBef>
              <a:defRPr/>
            </a:pPr>
            <a:endParaRPr lang="en-US" altLang="en-US" dirty="0">
              <a:solidFill>
                <a:schemeClr val="tx1"/>
              </a:solidFill>
            </a:endParaRPr>
          </a:p>
          <a:p>
            <a:pPr marL="457200" lvl="1" indent="0" defTabSz="914400" eaLnBrk="1" hangingPunct="1">
              <a:spcBef>
                <a:spcPct val="20000"/>
              </a:spcBef>
              <a:defRPr/>
            </a:pPr>
            <a:endParaRPr lang="en-US" altLang="en-US" dirty="0">
              <a:solidFill>
                <a:schemeClr val="tx1"/>
              </a:solidFill>
            </a:endParaRPr>
          </a:p>
        </p:txBody>
      </p:sp>
      <p:sp>
        <p:nvSpPr>
          <p:cNvPr id="103" name="Google Shape;103;p2"/>
          <p:cNvSpPr txBox="1"/>
          <p:nvPr/>
        </p:nvSpPr>
        <p:spPr>
          <a:xfrm>
            <a:off x="2128280" y="206495"/>
            <a:ext cx="434872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A5A5A5"/>
                </a:solidFill>
                <a:latin typeface="Arial"/>
                <a:ea typeface="Arial"/>
                <a:cs typeface="Arial"/>
                <a:sym typeface="Arial"/>
              </a:rPr>
              <a:t>What is Cloud Computing?</a:t>
            </a:r>
            <a:endParaRPr sz="2000" b="1" i="0" u="none" strike="noStrike" cap="none" dirty="0">
              <a:solidFill>
                <a:srgbClr val="A5A5A5"/>
              </a:solidFill>
              <a:latin typeface="Arial"/>
              <a:ea typeface="Arial"/>
              <a:cs typeface="Arial"/>
              <a:sym typeface="Arial"/>
            </a:endParaRPr>
          </a:p>
        </p:txBody>
      </p:sp>
      <p:sp>
        <p:nvSpPr>
          <p:cNvPr id="104" name="Google Shape;104;p2"/>
          <p:cNvSpPr/>
          <p:nvPr/>
        </p:nvSpPr>
        <p:spPr>
          <a:xfrm>
            <a:off x="406099" y="262191"/>
            <a:ext cx="1569780" cy="288718"/>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chemeClr val="lt1"/>
                </a:solidFill>
                <a:latin typeface="Arial"/>
                <a:ea typeface="Arial"/>
                <a:cs typeface="Arial"/>
                <a:sym typeface="Arial"/>
              </a:rPr>
              <a:t>Cloud</a:t>
            </a:r>
            <a:endParaRPr sz="1800" b="1" i="0" u="none" strike="noStrike" cap="none" dirty="0">
              <a:solidFill>
                <a:schemeClr val="lt1"/>
              </a:solidFill>
              <a:latin typeface="Arial"/>
              <a:ea typeface="Arial"/>
              <a:cs typeface="Arial"/>
              <a:sym typeface="Arial"/>
            </a:endParaRPr>
          </a:p>
        </p:txBody>
      </p:sp>
      <p:cxnSp>
        <p:nvCxnSpPr>
          <p:cNvPr id="105" name="Google Shape;105;p2"/>
          <p:cNvCxnSpPr/>
          <p:nvPr/>
        </p:nvCxnSpPr>
        <p:spPr>
          <a:xfrm>
            <a:off x="2118664" y="241430"/>
            <a:ext cx="0" cy="348404"/>
          </a:xfrm>
          <a:prstGeom prst="straightConnector1">
            <a:avLst/>
          </a:prstGeom>
          <a:noFill/>
          <a:ln w="28575" cap="flat" cmpd="sng">
            <a:solidFill>
              <a:srgbClr val="2F5496"/>
            </a:solidFill>
            <a:prstDash val="solid"/>
            <a:miter lim="800000"/>
            <a:headEnd type="none" w="sm" len="sm"/>
            <a:tailEnd type="none" w="sm" len="sm"/>
          </a:ln>
        </p:spPr>
      </p:cxnSp>
      <p:cxnSp>
        <p:nvCxnSpPr>
          <p:cNvPr id="22" name="Straight Arrow Connector 21">
            <a:extLst>
              <a:ext uri="{FF2B5EF4-FFF2-40B4-BE49-F238E27FC236}">
                <a16:creationId xmlns:a16="http://schemas.microsoft.com/office/drawing/2014/main" id="{47B2853A-E0B9-4B06-A118-3D5059EFBEF2}"/>
              </a:ext>
            </a:extLst>
          </p:cNvPr>
          <p:cNvCxnSpPr/>
          <p:nvPr/>
        </p:nvCxnSpPr>
        <p:spPr bwMode="auto">
          <a:xfrm>
            <a:off x="2582863" y="2370144"/>
            <a:ext cx="80645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A99AF09-D2B9-472B-B8D3-B2B22C95042E}"/>
              </a:ext>
            </a:extLst>
          </p:cNvPr>
          <p:cNvCxnSpPr/>
          <p:nvPr/>
        </p:nvCxnSpPr>
        <p:spPr bwMode="auto">
          <a:xfrm>
            <a:off x="3859213" y="3224219"/>
            <a:ext cx="0" cy="41433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40">
            <a:extLst>
              <a:ext uri="{FF2B5EF4-FFF2-40B4-BE49-F238E27FC236}">
                <a16:creationId xmlns:a16="http://schemas.microsoft.com/office/drawing/2014/main" id="{3C94096A-3D84-457B-8E54-B83CA56323D1}"/>
              </a:ext>
            </a:extLst>
          </p:cNvPr>
          <p:cNvSpPr txBox="1">
            <a:spLocks noChangeArrowheads="1"/>
          </p:cNvSpPr>
          <p:nvPr/>
        </p:nvSpPr>
        <p:spPr bwMode="auto">
          <a:xfrm>
            <a:off x="3016250" y="2800356"/>
            <a:ext cx="18430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IN" altLang="en-US" sz="1100">
                <a:solidFill>
                  <a:schemeClr val="bg1"/>
                </a:solidFill>
                <a:latin typeface="Calibri" panose="020F0502020204030204" pitchFamily="34" charset="0"/>
              </a:rPr>
              <a:t>to improve collaboration and productivity </a:t>
            </a:r>
          </a:p>
        </p:txBody>
      </p:sp>
      <p:sp>
        <p:nvSpPr>
          <p:cNvPr id="26" name="TextBox 41">
            <a:extLst>
              <a:ext uri="{FF2B5EF4-FFF2-40B4-BE49-F238E27FC236}">
                <a16:creationId xmlns:a16="http://schemas.microsoft.com/office/drawing/2014/main" id="{6A0652B2-E457-41AC-A4A6-E6E3C8772235}"/>
              </a:ext>
            </a:extLst>
          </p:cNvPr>
          <p:cNvSpPr txBox="1">
            <a:spLocks noChangeArrowheads="1"/>
          </p:cNvSpPr>
          <p:nvPr/>
        </p:nvSpPr>
        <p:spPr bwMode="auto">
          <a:xfrm>
            <a:off x="3267075" y="4267206"/>
            <a:ext cx="18018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IN" altLang="en-US" sz="1100">
                <a:solidFill>
                  <a:schemeClr val="bg1"/>
                </a:solidFill>
                <a:latin typeface="Calibri" panose="020F0502020204030204" pitchFamily="34" charset="0"/>
              </a:rPr>
              <a:t>automating infrastructure, automating workflows</a:t>
            </a:r>
          </a:p>
        </p:txBody>
      </p:sp>
      <p:sp>
        <p:nvSpPr>
          <p:cNvPr id="27" name="TextBox 43">
            <a:extLst>
              <a:ext uri="{FF2B5EF4-FFF2-40B4-BE49-F238E27FC236}">
                <a16:creationId xmlns:a16="http://schemas.microsoft.com/office/drawing/2014/main" id="{4E9C1913-CA44-4417-AF9F-D5CFF77907F7}"/>
              </a:ext>
            </a:extLst>
          </p:cNvPr>
          <p:cNvSpPr txBox="1">
            <a:spLocks noChangeArrowheads="1"/>
          </p:cNvSpPr>
          <p:nvPr/>
        </p:nvSpPr>
        <p:spPr bwMode="auto">
          <a:xfrm>
            <a:off x="790575" y="4438656"/>
            <a:ext cx="17446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IN" altLang="en-US" sz="1100">
                <a:solidFill>
                  <a:schemeClr val="bg1"/>
                </a:solidFill>
                <a:latin typeface="Calibri" panose="020F0502020204030204" pitchFamily="34" charset="0"/>
              </a:rPr>
              <a:t>measuring application performance</a:t>
            </a:r>
          </a:p>
        </p:txBody>
      </p:sp>
      <p:cxnSp>
        <p:nvCxnSpPr>
          <p:cNvPr id="28" name="Straight Arrow Connector 27">
            <a:extLst>
              <a:ext uri="{FF2B5EF4-FFF2-40B4-BE49-F238E27FC236}">
                <a16:creationId xmlns:a16="http://schemas.microsoft.com/office/drawing/2014/main" id="{8FD43584-FEFD-4CDC-A4EE-247AA6247AE3}"/>
              </a:ext>
            </a:extLst>
          </p:cNvPr>
          <p:cNvCxnSpPr/>
          <p:nvPr/>
        </p:nvCxnSpPr>
        <p:spPr bwMode="auto">
          <a:xfrm flipH="1">
            <a:off x="2152650" y="4159256"/>
            <a:ext cx="80645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46">
            <a:extLst>
              <a:ext uri="{FF2B5EF4-FFF2-40B4-BE49-F238E27FC236}">
                <a16:creationId xmlns:a16="http://schemas.microsoft.com/office/drawing/2014/main" id="{979DB969-F4B0-4F32-B85E-EC3A300A3C9E}"/>
              </a:ext>
            </a:extLst>
          </p:cNvPr>
          <p:cNvSpPr txBox="1">
            <a:spLocks noChangeArrowheads="1"/>
          </p:cNvSpPr>
          <p:nvPr/>
        </p:nvSpPr>
        <p:spPr bwMode="auto">
          <a:xfrm>
            <a:off x="3916363" y="3308356"/>
            <a:ext cx="863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IN" altLang="en-US" sz="1200">
                <a:solidFill>
                  <a:schemeClr val="bg1"/>
                </a:solidFill>
                <a:latin typeface="Calibri" panose="020F0502020204030204" pitchFamily="34" charset="0"/>
              </a:rPr>
              <a:t>by</a:t>
            </a:r>
          </a:p>
        </p:txBody>
      </p:sp>
      <p:sp>
        <p:nvSpPr>
          <p:cNvPr id="31" name="TextBox 47">
            <a:extLst>
              <a:ext uri="{FF2B5EF4-FFF2-40B4-BE49-F238E27FC236}">
                <a16:creationId xmlns:a16="http://schemas.microsoft.com/office/drawing/2014/main" id="{36CA5FF6-4882-45CE-9922-B2C59473A033}"/>
              </a:ext>
            </a:extLst>
          </p:cNvPr>
          <p:cNvSpPr txBox="1">
            <a:spLocks noChangeArrowheads="1"/>
          </p:cNvSpPr>
          <p:nvPr/>
        </p:nvSpPr>
        <p:spPr bwMode="auto">
          <a:xfrm>
            <a:off x="2073275" y="3883031"/>
            <a:ext cx="10207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IN" altLang="en-US" sz="1100">
                <a:solidFill>
                  <a:schemeClr val="bg1"/>
                </a:solidFill>
                <a:latin typeface="Calibri" panose="020F0502020204030204" pitchFamily="34" charset="0"/>
              </a:rPr>
              <a:t>Continuously</a:t>
            </a:r>
          </a:p>
        </p:txBody>
      </p:sp>
    </p:spTree>
    <p:extLst>
      <p:ext uri="{BB962C8B-B14F-4D97-AF65-F5344CB8AC3E}">
        <p14:creationId xmlns:p14="http://schemas.microsoft.com/office/powerpoint/2010/main" val="1586075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5" name="Google Shape;525;p9"/>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IN"/>
              <a:pPr/>
              <a:t>30</a:t>
            </a:fld>
            <a:endParaRPr/>
          </a:p>
        </p:txBody>
      </p:sp>
      <p:sp>
        <p:nvSpPr>
          <p:cNvPr id="521" name="Google Shape;521;p9"/>
          <p:cNvSpPr txBox="1">
            <a:spLocks noGrp="1"/>
          </p:cNvSpPr>
          <p:nvPr>
            <p:ph type="body" idx="4294967295"/>
          </p:nvPr>
        </p:nvSpPr>
        <p:spPr>
          <a:xfrm>
            <a:off x="831850" y="246063"/>
            <a:ext cx="8312150" cy="528637"/>
          </a:xfrm>
          <a:prstGeom prst="rect">
            <a:avLst/>
          </a:prstGeom>
          <a:noFill/>
          <a:ln>
            <a:noFill/>
          </a:ln>
        </p:spPr>
        <p:txBody>
          <a:bodyPr spcFirstLastPara="1" wrap="square" lIns="68569" tIns="34275" rIns="68569" bIns="34275" anchor="ctr" anchorCtr="0">
            <a:normAutofit/>
          </a:bodyPr>
          <a:lstStyle/>
          <a:p>
            <a:pPr marL="0" indent="0">
              <a:buSzPts val="2185"/>
            </a:pPr>
            <a:r>
              <a:rPr lang="en-IN" sz="2400" dirty="0"/>
              <a:t>Digital Ocean Cloud</a:t>
            </a:r>
          </a:p>
        </p:txBody>
      </p:sp>
      <p:sp>
        <p:nvSpPr>
          <p:cNvPr id="522" name="Google Shape;522;p9"/>
          <p:cNvSpPr txBox="1">
            <a:spLocks noGrp="1"/>
          </p:cNvSpPr>
          <p:nvPr>
            <p:ph type="body" idx="4294967295"/>
          </p:nvPr>
        </p:nvSpPr>
        <p:spPr>
          <a:xfrm>
            <a:off x="833438" y="193675"/>
            <a:ext cx="8310562" cy="211138"/>
          </a:xfrm>
          <a:prstGeom prst="rect">
            <a:avLst/>
          </a:prstGeom>
          <a:noFill/>
          <a:ln>
            <a:noFill/>
          </a:ln>
        </p:spPr>
        <p:txBody>
          <a:bodyPr spcFirstLastPara="1" wrap="square" lIns="68569" tIns="34275" rIns="68569" bIns="34275" anchor="ctr" anchorCtr="0">
            <a:normAutofit/>
          </a:bodyPr>
          <a:lstStyle/>
          <a:p>
            <a:pPr marL="0" indent="0">
              <a:lnSpc>
                <a:spcPct val="80000"/>
              </a:lnSpc>
              <a:spcBef>
                <a:spcPts val="0"/>
              </a:spcBef>
              <a:buSzPts val="1387"/>
            </a:pPr>
            <a:r>
              <a:rPr lang="en-US" sz="1040" dirty="0"/>
              <a:t>Introduction to Cloud Computing</a:t>
            </a:r>
          </a:p>
        </p:txBody>
      </p:sp>
      <p:sp>
        <p:nvSpPr>
          <p:cNvPr id="524" name="Google Shape;524;p9"/>
          <p:cNvSpPr txBox="1">
            <a:spLocks noGrp="1"/>
          </p:cNvSpPr>
          <p:nvPr>
            <p:ph type="body" idx="4294967295"/>
          </p:nvPr>
        </p:nvSpPr>
        <p:spPr>
          <a:xfrm>
            <a:off x="747713" y="719138"/>
            <a:ext cx="8396287" cy="3729037"/>
          </a:xfrm>
          <a:prstGeom prst="rect">
            <a:avLst/>
          </a:prstGeom>
          <a:noFill/>
          <a:ln>
            <a:noFill/>
          </a:ln>
        </p:spPr>
        <p:txBody>
          <a:bodyPr spcFirstLastPara="1" wrap="square" lIns="68569" tIns="34275" rIns="68569" bIns="34275" anchor="t" anchorCtr="0">
            <a:noAutofit/>
          </a:bodyPr>
          <a:lstStyle/>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Digital ocean like other clouds provides cloud solutions to developers so that they can quickly deploy applications.</a:t>
            </a:r>
          </a:p>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Launched in 2011, digital ocean has currently 9 data centers across globe.</a:t>
            </a:r>
          </a:p>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Digital ocean cloud offerings is one of the cheapest offerings which we have as compared to other clouds.</a:t>
            </a:r>
          </a:p>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As compared to AWS, digital ocean does not provide resources like load balancers, databases and configuration management.</a:t>
            </a:r>
          </a:p>
          <a:p>
            <a:pPr marL="214313" indent="-214313">
              <a:lnSpc>
                <a:spcPct val="200000"/>
              </a:lnSpc>
            </a:pPr>
            <a:r>
              <a:rPr lang="en-US" sz="1350" dirty="0">
                <a:latin typeface="Open Sans" panose="020B0604020202020204" charset="0"/>
                <a:ea typeface="Open Sans" panose="020B0604020202020204" charset="0"/>
                <a:cs typeface="Open Sans" panose="020B0604020202020204" charset="0"/>
              </a:rPr>
              <a:t>Digital ocean can be managed using a web interface or using </a:t>
            </a:r>
            <a:r>
              <a:rPr lang="en-US" sz="1350" dirty="0" err="1">
                <a:latin typeface="Open Sans" panose="020B0604020202020204" charset="0"/>
                <a:ea typeface="Open Sans" panose="020B0604020202020204" charset="0"/>
                <a:cs typeface="Open Sans" panose="020B0604020202020204" charset="0"/>
              </a:rPr>
              <a:t>doctl</a:t>
            </a:r>
            <a:r>
              <a:rPr lang="en-US" sz="1350" dirty="0">
                <a:latin typeface="Open Sans" panose="020B0604020202020204" charset="0"/>
                <a:ea typeface="Open Sans" panose="020B0604020202020204" charset="0"/>
                <a:cs typeface="Open Sans" panose="020B0604020202020204" charset="0"/>
              </a:rPr>
              <a:t> command line.</a:t>
            </a:r>
          </a:p>
        </p:txBody>
      </p:sp>
    </p:spTree>
    <p:extLst>
      <p:ext uri="{BB962C8B-B14F-4D97-AF65-F5344CB8AC3E}">
        <p14:creationId xmlns:p14="http://schemas.microsoft.com/office/powerpoint/2010/main" val="352949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2C488-B4BC-4D52-992B-0BD768997AFC}"/>
              </a:ext>
            </a:extLst>
          </p:cNvPr>
          <p:cNvSpPr>
            <a:spLocks noGrp="1"/>
          </p:cNvSpPr>
          <p:nvPr>
            <p:ph type="title"/>
          </p:nvPr>
        </p:nvSpPr>
        <p:spPr/>
        <p:txBody>
          <a:bodyPr/>
          <a:lstStyle/>
          <a:p>
            <a:r>
              <a:rPr lang="en-US" dirty="0"/>
              <a:t>AWS Services</a:t>
            </a:r>
            <a:endParaRPr lang="en-IN" dirty="0"/>
          </a:p>
        </p:txBody>
      </p:sp>
      <p:pic>
        <p:nvPicPr>
          <p:cNvPr id="1026" name="Picture 2" descr="Everything You Wanted to Know About Amazon Web Services (AWS) | by Thinkwik  | Medium">
            <a:extLst>
              <a:ext uri="{FF2B5EF4-FFF2-40B4-BE49-F238E27FC236}">
                <a16:creationId xmlns:a16="http://schemas.microsoft.com/office/drawing/2014/main" id="{8A9CE63B-F0A9-4A87-8625-541C4D333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9563" y="1175562"/>
            <a:ext cx="6096000" cy="360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142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2C488-B4BC-4D52-992B-0BD768997AFC}"/>
              </a:ext>
            </a:extLst>
          </p:cNvPr>
          <p:cNvSpPr>
            <a:spLocks noGrp="1"/>
          </p:cNvSpPr>
          <p:nvPr>
            <p:ph type="title"/>
          </p:nvPr>
        </p:nvSpPr>
        <p:spPr>
          <a:xfrm>
            <a:off x="600297" y="122035"/>
            <a:ext cx="5566587" cy="490906"/>
          </a:xfrm>
        </p:spPr>
        <p:txBody>
          <a:bodyPr>
            <a:normAutofit fontScale="90000"/>
          </a:bodyPr>
          <a:lstStyle/>
          <a:p>
            <a:r>
              <a:rPr lang="en-US" sz="3200" dirty="0"/>
              <a:t>AWS Compute Services</a:t>
            </a:r>
            <a:endParaRPr lang="en-IN" sz="3200" dirty="0"/>
          </a:p>
        </p:txBody>
      </p:sp>
      <p:pic>
        <p:nvPicPr>
          <p:cNvPr id="2050" name="Picture 2" descr="Compute in AWS Cloud - DCLessons">
            <a:extLst>
              <a:ext uri="{FF2B5EF4-FFF2-40B4-BE49-F238E27FC236}">
                <a16:creationId xmlns:a16="http://schemas.microsoft.com/office/drawing/2014/main" id="{B2A08259-3A2A-45B7-9D32-73421301F1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862013"/>
            <a:ext cx="6076950" cy="341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5212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2C488-B4BC-4D52-992B-0BD768997AFC}"/>
              </a:ext>
            </a:extLst>
          </p:cNvPr>
          <p:cNvSpPr>
            <a:spLocks noGrp="1"/>
          </p:cNvSpPr>
          <p:nvPr>
            <p:ph type="title"/>
          </p:nvPr>
        </p:nvSpPr>
        <p:spPr>
          <a:xfrm>
            <a:off x="600297" y="122035"/>
            <a:ext cx="5566587" cy="490906"/>
          </a:xfrm>
        </p:spPr>
        <p:txBody>
          <a:bodyPr>
            <a:normAutofit fontScale="90000"/>
          </a:bodyPr>
          <a:lstStyle/>
          <a:p>
            <a:r>
              <a:rPr lang="en-US" sz="3200" dirty="0"/>
              <a:t>AWS Storage Services</a:t>
            </a:r>
            <a:endParaRPr lang="en-IN" sz="3200" dirty="0"/>
          </a:p>
        </p:txBody>
      </p:sp>
      <p:pic>
        <p:nvPicPr>
          <p:cNvPr id="3074" name="Picture 2" descr="AWS Storage - SQLServerFaiz">
            <a:extLst>
              <a:ext uri="{FF2B5EF4-FFF2-40B4-BE49-F238E27FC236}">
                <a16:creationId xmlns:a16="http://schemas.microsoft.com/office/drawing/2014/main" id="{0250F33D-8523-4799-8516-F13764D74D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572" y="612941"/>
            <a:ext cx="8038214" cy="4521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082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2C488-B4BC-4D52-992B-0BD768997AFC}"/>
              </a:ext>
            </a:extLst>
          </p:cNvPr>
          <p:cNvSpPr>
            <a:spLocks noGrp="1"/>
          </p:cNvSpPr>
          <p:nvPr>
            <p:ph type="title"/>
          </p:nvPr>
        </p:nvSpPr>
        <p:spPr>
          <a:xfrm>
            <a:off x="600297" y="122035"/>
            <a:ext cx="5566587" cy="490906"/>
          </a:xfrm>
        </p:spPr>
        <p:txBody>
          <a:bodyPr>
            <a:normAutofit fontScale="90000"/>
          </a:bodyPr>
          <a:lstStyle/>
          <a:p>
            <a:r>
              <a:rPr lang="en-US" sz="3200" dirty="0"/>
              <a:t>AWS Database Services</a:t>
            </a:r>
            <a:endParaRPr lang="en-IN" sz="3200" dirty="0"/>
          </a:p>
        </p:txBody>
      </p:sp>
      <p:pic>
        <p:nvPicPr>
          <p:cNvPr id="4098" name="Picture 2" descr="NEW – AWS Database Migration Week Shares the Value of Database-as-a-Service  | AWS Public Sector Blog">
            <a:extLst>
              <a:ext uri="{FF2B5EF4-FFF2-40B4-BE49-F238E27FC236}">
                <a16:creationId xmlns:a16="http://schemas.microsoft.com/office/drawing/2014/main" id="{8914B546-4A03-472B-9E1C-5D77E870C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61988"/>
            <a:ext cx="9144000" cy="381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408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rgbClr val="8DA9DB"/>
            </a:gs>
            <a:gs pos="100000">
              <a:srgbClr val="2F5496"/>
            </a:gs>
          </a:gsLst>
          <a:lin ang="20399999" scaled="0"/>
        </a:gradFill>
        <a:effectLst/>
      </p:bgPr>
    </p:bg>
    <p:spTree>
      <p:nvGrpSpPr>
        <p:cNvPr id="1" name="Shape 166"/>
        <p:cNvGrpSpPr/>
        <p:nvPr/>
      </p:nvGrpSpPr>
      <p:grpSpPr>
        <a:xfrm>
          <a:off x="0" y="0"/>
          <a:ext cx="0" cy="0"/>
          <a:chOff x="0" y="0"/>
          <a:chExt cx="0" cy="0"/>
        </a:xfrm>
      </p:grpSpPr>
      <p:sp>
        <p:nvSpPr>
          <p:cNvPr id="167" name="Google Shape;167;p7"/>
          <p:cNvSpPr/>
          <p:nvPr/>
        </p:nvSpPr>
        <p:spPr>
          <a:xfrm>
            <a:off x="1676400" y="1809750"/>
            <a:ext cx="2819399"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US" sz="4400" b="1" i="0" u="none" strike="noStrike" cap="none">
                <a:solidFill>
                  <a:schemeClr val="dk1"/>
                </a:solidFill>
                <a:latin typeface="Poppins"/>
                <a:ea typeface="Poppins"/>
                <a:cs typeface="Poppins"/>
                <a:sym typeface="Poppins"/>
              </a:rPr>
              <a:t>THANK</a:t>
            </a:r>
            <a:r>
              <a:rPr lang="en-US" sz="4000" b="1" i="0" u="none" strike="noStrike" cap="none">
                <a:solidFill>
                  <a:schemeClr val="dk1"/>
                </a:solidFill>
                <a:latin typeface="Poppins"/>
                <a:ea typeface="Poppins"/>
                <a:cs typeface="Poppins"/>
                <a:sym typeface="Poppins"/>
              </a:rPr>
              <a:t> </a:t>
            </a:r>
            <a:endParaRPr sz="1400" b="0" i="0" u="none" strike="noStrike" cap="none">
              <a:solidFill>
                <a:srgbClr val="000000"/>
              </a:solidFill>
              <a:latin typeface="Arial"/>
              <a:ea typeface="Arial"/>
              <a:cs typeface="Arial"/>
              <a:sym typeface="Arial"/>
            </a:endParaRPr>
          </a:p>
        </p:txBody>
      </p:sp>
      <p:sp>
        <p:nvSpPr>
          <p:cNvPr id="169" name="Google Shape;169;p7"/>
          <p:cNvSpPr/>
          <p:nvPr/>
        </p:nvSpPr>
        <p:spPr>
          <a:xfrm>
            <a:off x="1828800" y="2301954"/>
            <a:ext cx="2258952" cy="1107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a:buNone/>
            </a:pPr>
            <a:r>
              <a:rPr lang="en-US" sz="6600" b="1" i="0" u="none" strike="noStrike" cap="none">
                <a:solidFill>
                  <a:schemeClr val="dk1"/>
                </a:solidFill>
                <a:latin typeface="Poppins"/>
                <a:ea typeface="Poppins"/>
                <a:cs typeface="Poppins"/>
                <a:sym typeface="Poppins"/>
              </a:rPr>
              <a:t>YOU</a:t>
            </a:r>
            <a:endParaRPr sz="1400" b="0" i="0" u="none" strike="noStrike" cap="none">
              <a:solidFill>
                <a:srgbClr val="000000"/>
              </a:solidFill>
              <a:latin typeface="Arial"/>
              <a:ea typeface="Arial"/>
              <a:cs typeface="Arial"/>
              <a:sym typeface="Arial"/>
            </a:endParaRPr>
          </a:p>
        </p:txBody>
      </p:sp>
      <p:cxnSp>
        <p:nvCxnSpPr>
          <p:cNvPr id="170" name="Google Shape;170;p7"/>
          <p:cNvCxnSpPr/>
          <p:nvPr/>
        </p:nvCxnSpPr>
        <p:spPr>
          <a:xfrm>
            <a:off x="4191000" y="1466850"/>
            <a:ext cx="0" cy="2209800"/>
          </a:xfrm>
          <a:prstGeom prst="straightConnector1">
            <a:avLst/>
          </a:prstGeom>
          <a:noFill/>
          <a:ln w="28575" cap="flat" cmpd="sng">
            <a:solidFill>
              <a:schemeClr val="lt1"/>
            </a:solidFill>
            <a:prstDash val="solid"/>
            <a:miter lim="800000"/>
            <a:headEnd type="none" w="sm" len="sm"/>
            <a:tailEnd type="none" w="sm" len="sm"/>
          </a:ln>
        </p:spPr>
      </p:cxnSp>
      <p:sp>
        <p:nvSpPr>
          <p:cNvPr id="171" name="Google Shape;171;p7"/>
          <p:cNvSpPr/>
          <p:nvPr/>
        </p:nvSpPr>
        <p:spPr>
          <a:xfrm>
            <a:off x="161166" y="133350"/>
            <a:ext cx="8839200" cy="4876800"/>
          </a:xfrm>
          <a:prstGeom prst="rect">
            <a:avLst/>
          </a:prstGeom>
          <a:no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3" name="Google Shape;173;p7"/>
          <p:cNvPicPr preferRelativeResize="0"/>
          <p:nvPr/>
        </p:nvPicPr>
        <p:blipFill rotWithShape="1">
          <a:blip r:embed="rId3">
            <a:alphaModFix/>
          </a:blip>
          <a:srcRect/>
          <a:stretch/>
        </p:blipFill>
        <p:spPr>
          <a:xfrm>
            <a:off x="6108410" y="2581791"/>
            <a:ext cx="317931" cy="218559"/>
          </a:xfrm>
          <a:prstGeom prst="rect">
            <a:avLst/>
          </a:prstGeom>
          <a:noFill/>
          <a:ln w="9525" cap="flat" cmpd="sng">
            <a:solidFill>
              <a:srgbClr val="8DA9DB"/>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p:nvPr/>
        </p:nvSpPr>
        <p:spPr>
          <a:xfrm>
            <a:off x="152400" y="133350"/>
            <a:ext cx="8839200" cy="4876800"/>
          </a:xfrm>
          <a:prstGeom prst="rect">
            <a:avLst/>
          </a:prstGeom>
          <a:noFill/>
          <a:ln w="19050" cap="flat" cmpd="sng">
            <a:solidFill>
              <a:srgbClr val="2F549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2" name="Google Shape;102;p2"/>
          <p:cNvSpPr txBox="1"/>
          <p:nvPr/>
        </p:nvSpPr>
        <p:spPr>
          <a:xfrm>
            <a:off x="152399" y="863525"/>
            <a:ext cx="8691557" cy="4017784"/>
          </a:xfrm>
          <a:prstGeom prst="rect">
            <a:avLst/>
          </a:prstGeom>
          <a:noFill/>
          <a:ln>
            <a:noFill/>
          </a:ln>
        </p:spPr>
        <p:txBody>
          <a:bodyPr spcFirstLastPara="1" wrap="square" lIns="91425" tIns="91425" rIns="91425" bIns="91425" anchor="t" anchorCtr="0">
            <a:noAutofit/>
          </a:bodyPr>
          <a:lstStyle/>
          <a:p>
            <a:pPr marL="457200" lvl="1" indent="0" defTabSz="914400" eaLnBrk="1" hangingPunct="1">
              <a:spcBef>
                <a:spcPct val="20000"/>
              </a:spcBef>
              <a:defRPr/>
            </a:pPr>
            <a:r>
              <a:rPr lang="en-US" altLang="en-US" dirty="0">
                <a:solidFill>
                  <a:schemeClr val="tx1"/>
                </a:solidFill>
              </a:rPr>
              <a:t>Rather than keeping files on a proprietary hard drive or local storage device, cloud-based storage makes it possible to save them to a remote database.</a:t>
            </a:r>
          </a:p>
          <a:p>
            <a:pPr marL="457200" lvl="1" indent="0" defTabSz="914400" eaLnBrk="1" hangingPunct="1">
              <a:spcBef>
                <a:spcPct val="20000"/>
              </a:spcBef>
              <a:defRPr/>
            </a:pPr>
            <a:endParaRPr lang="en-US" altLang="en-US" dirty="0">
              <a:solidFill>
                <a:schemeClr val="tx1"/>
              </a:solidFill>
            </a:endParaRPr>
          </a:p>
          <a:p>
            <a:pPr marL="457200" lvl="1" indent="0" defTabSz="914400" eaLnBrk="1" hangingPunct="1">
              <a:spcBef>
                <a:spcPct val="20000"/>
              </a:spcBef>
              <a:defRPr/>
            </a:pPr>
            <a:r>
              <a:rPr lang="en-US" altLang="en-US" dirty="0">
                <a:solidFill>
                  <a:schemeClr val="tx1"/>
                </a:solidFill>
              </a:rPr>
              <a:t>The availability of high-capacity networks, low-cost computers and storage devices as well as the widespread adoption of hardware virtualization, service-oriented architecture, and autonomic and utility computing has led to growth in cloud computing.</a:t>
            </a:r>
          </a:p>
          <a:p>
            <a:pPr marL="457200" lvl="1" indent="0" defTabSz="914400" eaLnBrk="1" hangingPunct="1">
              <a:spcBef>
                <a:spcPct val="20000"/>
              </a:spcBef>
              <a:defRPr/>
            </a:pPr>
            <a:endParaRPr lang="en-US" altLang="en-US" dirty="0">
              <a:solidFill>
                <a:schemeClr val="tx1"/>
              </a:solidFill>
            </a:endParaRPr>
          </a:p>
          <a:p>
            <a:pPr marL="457200" lvl="1" indent="0" defTabSz="914400" eaLnBrk="1" hangingPunct="1">
              <a:spcBef>
                <a:spcPct val="20000"/>
              </a:spcBef>
              <a:defRPr/>
            </a:pPr>
            <a:endParaRPr lang="en-US" altLang="en-US" dirty="0">
              <a:solidFill>
                <a:schemeClr val="tx1"/>
              </a:solidFill>
            </a:endParaRPr>
          </a:p>
          <a:p>
            <a:pPr marL="457200" lvl="1" indent="0" defTabSz="914400" eaLnBrk="1" hangingPunct="1">
              <a:spcBef>
                <a:spcPct val="20000"/>
              </a:spcBef>
              <a:defRPr/>
            </a:pPr>
            <a:endParaRPr lang="en-US" altLang="en-US" dirty="0">
              <a:solidFill>
                <a:schemeClr val="tx1"/>
              </a:solidFill>
            </a:endParaRPr>
          </a:p>
        </p:txBody>
      </p:sp>
      <p:sp>
        <p:nvSpPr>
          <p:cNvPr id="103" name="Google Shape;103;p2"/>
          <p:cNvSpPr txBox="1"/>
          <p:nvPr/>
        </p:nvSpPr>
        <p:spPr>
          <a:xfrm>
            <a:off x="2128280" y="206495"/>
            <a:ext cx="434872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A5A5A5"/>
                </a:solidFill>
                <a:latin typeface="Arial"/>
                <a:ea typeface="Arial"/>
                <a:cs typeface="Arial"/>
                <a:sym typeface="Arial"/>
              </a:rPr>
              <a:t>What is Cloud Computing?</a:t>
            </a:r>
            <a:endParaRPr sz="2000" b="1" i="0" u="none" strike="noStrike" cap="none" dirty="0">
              <a:solidFill>
                <a:srgbClr val="A5A5A5"/>
              </a:solidFill>
              <a:latin typeface="Arial"/>
              <a:ea typeface="Arial"/>
              <a:cs typeface="Arial"/>
              <a:sym typeface="Arial"/>
            </a:endParaRPr>
          </a:p>
        </p:txBody>
      </p:sp>
      <p:sp>
        <p:nvSpPr>
          <p:cNvPr id="104" name="Google Shape;104;p2"/>
          <p:cNvSpPr/>
          <p:nvPr/>
        </p:nvSpPr>
        <p:spPr>
          <a:xfrm>
            <a:off x="406099" y="262191"/>
            <a:ext cx="1569780" cy="288718"/>
          </a:xfrm>
          <a:prstGeom prst="rect">
            <a:avLst/>
          </a:prstGeom>
          <a:solidFill>
            <a:srgbClr val="2F54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chemeClr val="lt1"/>
                </a:solidFill>
                <a:latin typeface="Arial"/>
                <a:ea typeface="Arial"/>
                <a:cs typeface="Arial"/>
                <a:sym typeface="Arial"/>
              </a:rPr>
              <a:t>Cloud</a:t>
            </a:r>
            <a:endParaRPr sz="1800" b="1" i="0" u="none" strike="noStrike" cap="none" dirty="0">
              <a:solidFill>
                <a:schemeClr val="lt1"/>
              </a:solidFill>
              <a:latin typeface="Arial"/>
              <a:ea typeface="Arial"/>
              <a:cs typeface="Arial"/>
              <a:sym typeface="Arial"/>
            </a:endParaRPr>
          </a:p>
        </p:txBody>
      </p:sp>
      <p:cxnSp>
        <p:nvCxnSpPr>
          <p:cNvPr id="105" name="Google Shape;105;p2"/>
          <p:cNvCxnSpPr/>
          <p:nvPr/>
        </p:nvCxnSpPr>
        <p:spPr>
          <a:xfrm>
            <a:off x="2118664" y="241430"/>
            <a:ext cx="0" cy="348404"/>
          </a:xfrm>
          <a:prstGeom prst="straightConnector1">
            <a:avLst/>
          </a:prstGeom>
          <a:noFill/>
          <a:ln w="28575" cap="flat" cmpd="sng">
            <a:solidFill>
              <a:srgbClr val="2F5496"/>
            </a:solidFill>
            <a:prstDash val="solid"/>
            <a:miter lim="800000"/>
            <a:headEnd type="none" w="sm" len="sm"/>
            <a:tailEnd type="none" w="sm" len="sm"/>
          </a:ln>
        </p:spPr>
      </p:cxnSp>
      <p:cxnSp>
        <p:nvCxnSpPr>
          <p:cNvPr id="22" name="Straight Arrow Connector 21">
            <a:extLst>
              <a:ext uri="{FF2B5EF4-FFF2-40B4-BE49-F238E27FC236}">
                <a16:creationId xmlns:a16="http://schemas.microsoft.com/office/drawing/2014/main" id="{47B2853A-E0B9-4B06-A118-3D5059EFBEF2}"/>
              </a:ext>
            </a:extLst>
          </p:cNvPr>
          <p:cNvCxnSpPr/>
          <p:nvPr/>
        </p:nvCxnSpPr>
        <p:spPr bwMode="auto">
          <a:xfrm>
            <a:off x="2582863" y="2370144"/>
            <a:ext cx="80645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A99AF09-D2B9-472B-B8D3-B2B22C95042E}"/>
              </a:ext>
            </a:extLst>
          </p:cNvPr>
          <p:cNvCxnSpPr/>
          <p:nvPr/>
        </p:nvCxnSpPr>
        <p:spPr bwMode="auto">
          <a:xfrm>
            <a:off x="3859213" y="3224219"/>
            <a:ext cx="0" cy="414337"/>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40">
            <a:extLst>
              <a:ext uri="{FF2B5EF4-FFF2-40B4-BE49-F238E27FC236}">
                <a16:creationId xmlns:a16="http://schemas.microsoft.com/office/drawing/2014/main" id="{3C94096A-3D84-457B-8E54-B83CA56323D1}"/>
              </a:ext>
            </a:extLst>
          </p:cNvPr>
          <p:cNvSpPr txBox="1">
            <a:spLocks noChangeArrowheads="1"/>
          </p:cNvSpPr>
          <p:nvPr/>
        </p:nvSpPr>
        <p:spPr bwMode="auto">
          <a:xfrm>
            <a:off x="3016250" y="2800356"/>
            <a:ext cx="184308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IN" altLang="en-US" sz="1100">
                <a:solidFill>
                  <a:schemeClr val="bg1"/>
                </a:solidFill>
                <a:latin typeface="Calibri" panose="020F0502020204030204" pitchFamily="34" charset="0"/>
              </a:rPr>
              <a:t>to improve collaboration and productivity </a:t>
            </a:r>
          </a:p>
        </p:txBody>
      </p:sp>
      <p:sp>
        <p:nvSpPr>
          <p:cNvPr id="26" name="TextBox 41">
            <a:extLst>
              <a:ext uri="{FF2B5EF4-FFF2-40B4-BE49-F238E27FC236}">
                <a16:creationId xmlns:a16="http://schemas.microsoft.com/office/drawing/2014/main" id="{6A0652B2-E457-41AC-A4A6-E6E3C8772235}"/>
              </a:ext>
            </a:extLst>
          </p:cNvPr>
          <p:cNvSpPr txBox="1">
            <a:spLocks noChangeArrowheads="1"/>
          </p:cNvSpPr>
          <p:nvPr/>
        </p:nvSpPr>
        <p:spPr bwMode="auto">
          <a:xfrm>
            <a:off x="3267075" y="4267206"/>
            <a:ext cx="180181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IN" altLang="en-US" sz="1100">
                <a:solidFill>
                  <a:schemeClr val="bg1"/>
                </a:solidFill>
                <a:latin typeface="Calibri" panose="020F0502020204030204" pitchFamily="34" charset="0"/>
              </a:rPr>
              <a:t>automating infrastructure, automating workflows</a:t>
            </a:r>
          </a:p>
        </p:txBody>
      </p:sp>
      <p:sp>
        <p:nvSpPr>
          <p:cNvPr id="27" name="TextBox 43">
            <a:extLst>
              <a:ext uri="{FF2B5EF4-FFF2-40B4-BE49-F238E27FC236}">
                <a16:creationId xmlns:a16="http://schemas.microsoft.com/office/drawing/2014/main" id="{4E9C1913-CA44-4417-AF9F-D5CFF77907F7}"/>
              </a:ext>
            </a:extLst>
          </p:cNvPr>
          <p:cNvSpPr txBox="1">
            <a:spLocks noChangeArrowheads="1"/>
          </p:cNvSpPr>
          <p:nvPr/>
        </p:nvSpPr>
        <p:spPr bwMode="auto">
          <a:xfrm>
            <a:off x="790575" y="4438656"/>
            <a:ext cx="17446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IN" altLang="en-US" sz="1100">
                <a:solidFill>
                  <a:schemeClr val="bg1"/>
                </a:solidFill>
                <a:latin typeface="Calibri" panose="020F0502020204030204" pitchFamily="34" charset="0"/>
              </a:rPr>
              <a:t>measuring application performance</a:t>
            </a:r>
          </a:p>
        </p:txBody>
      </p:sp>
      <p:cxnSp>
        <p:nvCxnSpPr>
          <p:cNvPr id="28" name="Straight Arrow Connector 27">
            <a:extLst>
              <a:ext uri="{FF2B5EF4-FFF2-40B4-BE49-F238E27FC236}">
                <a16:creationId xmlns:a16="http://schemas.microsoft.com/office/drawing/2014/main" id="{8FD43584-FEFD-4CDC-A4EE-247AA6247AE3}"/>
              </a:ext>
            </a:extLst>
          </p:cNvPr>
          <p:cNvCxnSpPr/>
          <p:nvPr/>
        </p:nvCxnSpPr>
        <p:spPr bwMode="auto">
          <a:xfrm flipH="1">
            <a:off x="2152650" y="4159256"/>
            <a:ext cx="806450" cy="0"/>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46">
            <a:extLst>
              <a:ext uri="{FF2B5EF4-FFF2-40B4-BE49-F238E27FC236}">
                <a16:creationId xmlns:a16="http://schemas.microsoft.com/office/drawing/2014/main" id="{979DB969-F4B0-4F32-B85E-EC3A300A3C9E}"/>
              </a:ext>
            </a:extLst>
          </p:cNvPr>
          <p:cNvSpPr txBox="1">
            <a:spLocks noChangeArrowheads="1"/>
          </p:cNvSpPr>
          <p:nvPr/>
        </p:nvSpPr>
        <p:spPr bwMode="auto">
          <a:xfrm>
            <a:off x="3916363" y="3308356"/>
            <a:ext cx="863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IN" altLang="en-US" sz="1200">
                <a:solidFill>
                  <a:schemeClr val="bg1"/>
                </a:solidFill>
                <a:latin typeface="Calibri" panose="020F0502020204030204" pitchFamily="34" charset="0"/>
              </a:rPr>
              <a:t>by</a:t>
            </a:r>
          </a:p>
        </p:txBody>
      </p:sp>
      <p:sp>
        <p:nvSpPr>
          <p:cNvPr id="31" name="TextBox 47">
            <a:extLst>
              <a:ext uri="{FF2B5EF4-FFF2-40B4-BE49-F238E27FC236}">
                <a16:creationId xmlns:a16="http://schemas.microsoft.com/office/drawing/2014/main" id="{36CA5FF6-4882-45CE-9922-B2C59473A033}"/>
              </a:ext>
            </a:extLst>
          </p:cNvPr>
          <p:cNvSpPr txBox="1">
            <a:spLocks noChangeArrowheads="1"/>
          </p:cNvSpPr>
          <p:nvPr/>
        </p:nvSpPr>
        <p:spPr bwMode="auto">
          <a:xfrm>
            <a:off x="2073275" y="3883031"/>
            <a:ext cx="102076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10302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r>
              <a:rPr lang="en-IN" altLang="en-US" sz="1100">
                <a:solidFill>
                  <a:schemeClr val="bg1"/>
                </a:solidFill>
                <a:latin typeface="Calibri" panose="020F0502020204030204" pitchFamily="34" charset="0"/>
              </a:rPr>
              <a:t>Continuously</a:t>
            </a:r>
          </a:p>
        </p:txBody>
      </p:sp>
      <p:pic>
        <p:nvPicPr>
          <p:cNvPr id="2" name="Picture 2" descr="Image result for cloud computing">
            <a:extLst>
              <a:ext uri="{FF2B5EF4-FFF2-40B4-BE49-F238E27FC236}">
                <a16:creationId xmlns:a16="http://schemas.microsoft.com/office/drawing/2014/main" id="{2AB01F0B-1765-4A05-AD7D-B2A73E5E3C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6047" y="2478260"/>
            <a:ext cx="6352675" cy="2405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767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5" name="Google Shape;525;p9"/>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IN"/>
              <a:pPr/>
              <a:t>5</a:t>
            </a:fld>
            <a:endParaRPr/>
          </a:p>
        </p:txBody>
      </p:sp>
      <p:sp>
        <p:nvSpPr>
          <p:cNvPr id="521" name="Google Shape;521;p9"/>
          <p:cNvSpPr txBox="1">
            <a:spLocks noGrp="1"/>
          </p:cNvSpPr>
          <p:nvPr>
            <p:ph type="body" idx="4294967295"/>
          </p:nvPr>
        </p:nvSpPr>
        <p:spPr>
          <a:xfrm>
            <a:off x="831850" y="246063"/>
            <a:ext cx="8312150" cy="528637"/>
          </a:xfrm>
          <a:prstGeom prst="rect">
            <a:avLst/>
          </a:prstGeom>
          <a:noFill/>
          <a:ln>
            <a:noFill/>
          </a:ln>
        </p:spPr>
        <p:txBody>
          <a:bodyPr spcFirstLastPara="1" wrap="square" lIns="68569" tIns="34275" rIns="68569" bIns="34275" anchor="ctr" anchorCtr="0">
            <a:normAutofit/>
          </a:bodyPr>
          <a:lstStyle/>
          <a:p>
            <a:pPr marL="0" indent="0">
              <a:buSzPts val="2185"/>
            </a:pPr>
            <a:r>
              <a:rPr lang="en-IN" sz="2400" dirty="0"/>
              <a:t>Cloud Services</a:t>
            </a:r>
            <a:endParaRPr sz="2400" dirty="0"/>
          </a:p>
        </p:txBody>
      </p:sp>
      <p:sp>
        <p:nvSpPr>
          <p:cNvPr id="522" name="Google Shape;522;p9"/>
          <p:cNvSpPr txBox="1">
            <a:spLocks noGrp="1"/>
          </p:cNvSpPr>
          <p:nvPr>
            <p:ph type="body" idx="4294967295"/>
          </p:nvPr>
        </p:nvSpPr>
        <p:spPr>
          <a:xfrm>
            <a:off x="833438" y="193675"/>
            <a:ext cx="8310562" cy="211138"/>
          </a:xfrm>
          <a:prstGeom prst="rect">
            <a:avLst/>
          </a:prstGeom>
          <a:noFill/>
          <a:ln>
            <a:noFill/>
          </a:ln>
        </p:spPr>
        <p:txBody>
          <a:bodyPr spcFirstLastPara="1" wrap="square" lIns="68569" tIns="34275" rIns="68569" bIns="34275" anchor="ctr" anchorCtr="0">
            <a:normAutofit/>
          </a:bodyPr>
          <a:lstStyle/>
          <a:p>
            <a:pPr marL="0" indent="0">
              <a:lnSpc>
                <a:spcPct val="80000"/>
              </a:lnSpc>
              <a:spcBef>
                <a:spcPts val="0"/>
              </a:spcBef>
              <a:buSzPts val="1387"/>
            </a:pPr>
            <a:r>
              <a:rPr lang="en-US" sz="1040" dirty="0"/>
              <a:t>Introduction to Cloud Computing</a:t>
            </a:r>
          </a:p>
        </p:txBody>
      </p:sp>
      <p:sp>
        <p:nvSpPr>
          <p:cNvPr id="524" name="Google Shape;524;p9"/>
          <p:cNvSpPr txBox="1">
            <a:spLocks noGrp="1"/>
          </p:cNvSpPr>
          <p:nvPr>
            <p:ph type="body" idx="4294967295"/>
          </p:nvPr>
        </p:nvSpPr>
        <p:spPr>
          <a:xfrm>
            <a:off x="762000" y="912813"/>
            <a:ext cx="8382000" cy="3729037"/>
          </a:xfrm>
          <a:prstGeom prst="rect">
            <a:avLst/>
          </a:prstGeom>
          <a:noFill/>
          <a:ln>
            <a:noFill/>
          </a:ln>
        </p:spPr>
        <p:txBody>
          <a:bodyPr spcFirstLastPara="1" wrap="square" lIns="68569" tIns="34275" rIns="68569" bIns="34275" anchor="t" anchorCtr="0">
            <a:noAutofit/>
          </a:bodyPr>
          <a:lstStyle/>
          <a:p>
            <a:pPr marL="214313" indent="-214313">
              <a:lnSpc>
                <a:spcPct val="150000"/>
              </a:lnSpc>
            </a:pPr>
            <a:r>
              <a:rPr lang="en-US" sz="1500" dirty="0">
                <a:latin typeface="Open Sans" panose="020B0604020202020204" charset="0"/>
                <a:ea typeface="Open Sans" panose="020B0604020202020204" charset="0"/>
                <a:cs typeface="Open Sans" panose="020B0604020202020204" charset="0"/>
              </a:rPr>
              <a:t>A cloud service is any service made available to users on demand via the Internet from a cloud computing provider's servers as opposed to being provided from a company's own on-premises servers. </a:t>
            </a:r>
          </a:p>
          <a:p>
            <a:pPr marL="214313" indent="-214313">
              <a:lnSpc>
                <a:spcPct val="150000"/>
              </a:lnSpc>
            </a:pPr>
            <a:endParaRPr lang="en-US" sz="150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500" dirty="0">
                <a:latin typeface="Open Sans" panose="020B0604020202020204" charset="0"/>
                <a:ea typeface="Open Sans" panose="020B0604020202020204" charset="0"/>
                <a:cs typeface="Open Sans" panose="020B0604020202020204" charset="0"/>
              </a:rPr>
              <a:t>Cloud services are designed to provide easy, scalable access to applications, resources and services, and are fully managed by a cloud services provider.</a:t>
            </a:r>
          </a:p>
          <a:p>
            <a:pPr marL="214313" indent="-214313">
              <a:lnSpc>
                <a:spcPct val="150000"/>
              </a:lnSpc>
            </a:pPr>
            <a:endParaRPr lang="en-US" sz="150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500" dirty="0">
                <a:latin typeface="Open Sans" panose="020B0604020202020204" charset="0"/>
                <a:ea typeface="Open Sans" panose="020B0604020202020204" charset="0"/>
                <a:cs typeface="Open Sans" panose="020B0604020202020204" charset="0"/>
              </a:rPr>
              <a:t>A cloud service can dynamically scale to meet the needs of its users.</a:t>
            </a:r>
          </a:p>
          <a:p>
            <a:pPr marL="214313" indent="-214313">
              <a:lnSpc>
                <a:spcPct val="150000"/>
              </a:lnSpc>
            </a:pPr>
            <a:endParaRPr lang="en-US" sz="1500" dirty="0">
              <a:latin typeface="Open Sans" panose="020B0604020202020204"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1156728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5" name="Google Shape;525;p9"/>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IN"/>
              <a:pPr/>
              <a:t>6</a:t>
            </a:fld>
            <a:endParaRPr/>
          </a:p>
        </p:txBody>
      </p:sp>
      <p:sp>
        <p:nvSpPr>
          <p:cNvPr id="521" name="Google Shape;521;p9"/>
          <p:cNvSpPr txBox="1">
            <a:spLocks noGrp="1"/>
          </p:cNvSpPr>
          <p:nvPr>
            <p:ph type="body" idx="4294967295"/>
          </p:nvPr>
        </p:nvSpPr>
        <p:spPr>
          <a:xfrm>
            <a:off x="831850" y="246063"/>
            <a:ext cx="8312150" cy="528637"/>
          </a:xfrm>
          <a:prstGeom prst="rect">
            <a:avLst/>
          </a:prstGeom>
          <a:noFill/>
          <a:ln>
            <a:noFill/>
          </a:ln>
        </p:spPr>
        <p:txBody>
          <a:bodyPr spcFirstLastPara="1" wrap="square" lIns="68569" tIns="34275" rIns="68569" bIns="34275" anchor="ctr" anchorCtr="0">
            <a:normAutofit/>
          </a:bodyPr>
          <a:lstStyle/>
          <a:p>
            <a:pPr marL="0" indent="0">
              <a:buSzPts val="2185"/>
            </a:pPr>
            <a:r>
              <a:rPr lang="en-IN" sz="2400" dirty="0"/>
              <a:t>Cloud Services</a:t>
            </a:r>
            <a:endParaRPr sz="2400" dirty="0"/>
          </a:p>
        </p:txBody>
      </p:sp>
      <p:sp>
        <p:nvSpPr>
          <p:cNvPr id="522" name="Google Shape;522;p9"/>
          <p:cNvSpPr txBox="1">
            <a:spLocks noGrp="1"/>
          </p:cNvSpPr>
          <p:nvPr>
            <p:ph type="body" idx="4294967295"/>
          </p:nvPr>
        </p:nvSpPr>
        <p:spPr>
          <a:xfrm>
            <a:off x="833438" y="193675"/>
            <a:ext cx="8310562" cy="211138"/>
          </a:xfrm>
          <a:prstGeom prst="rect">
            <a:avLst/>
          </a:prstGeom>
          <a:noFill/>
          <a:ln>
            <a:noFill/>
          </a:ln>
        </p:spPr>
        <p:txBody>
          <a:bodyPr spcFirstLastPara="1" wrap="square" lIns="68569" tIns="34275" rIns="68569" bIns="34275" anchor="ctr" anchorCtr="0">
            <a:normAutofit/>
          </a:bodyPr>
          <a:lstStyle/>
          <a:p>
            <a:pPr marL="0" indent="0">
              <a:lnSpc>
                <a:spcPct val="80000"/>
              </a:lnSpc>
              <a:spcBef>
                <a:spcPts val="0"/>
              </a:spcBef>
              <a:buSzPts val="1387"/>
            </a:pPr>
            <a:r>
              <a:rPr lang="en-US" sz="1040" dirty="0"/>
              <a:t>Introduction to Cloud Computing</a:t>
            </a:r>
          </a:p>
        </p:txBody>
      </p:sp>
      <p:sp>
        <p:nvSpPr>
          <p:cNvPr id="524" name="Google Shape;524;p9"/>
          <p:cNvSpPr txBox="1">
            <a:spLocks noGrp="1"/>
          </p:cNvSpPr>
          <p:nvPr>
            <p:ph type="body" idx="4294967295"/>
          </p:nvPr>
        </p:nvSpPr>
        <p:spPr>
          <a:xfrm>
            <a:off x="762000" y="912813"/>
            <a:ext cx="8382000" cy="3729037"/>
          </a:xfrm>
          <a:prstGeom prst="rect">
            <a:avLst/>
          </a:prstGeom>
          <a:noFill/>
          <a:ln>
            <a:noFill/>
          </a:ln>
        </p:spPr>
        <p:txBody>
          <a:bodyPr spcFirstLastPara="1" wrap="square" lIns="68569" tIns="34275" rIns="68569" bIns="34275" anchor="t" anchorCtr="0">
            <a:noAutofit/>
          </a:bodyPr>
          <a:lstStyle/>
          <a:p>
            <a:pPr marL="214313" indent="-214313">
              <a:lnSpc>
                <a:spcPct val="150000"/>
              </a:lnSpc>
            </a:pPr>
            <a:endParaRPr lang="en-US" sz="150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500" dirty="0">
                <a:latin typeface="Open Sans" panose="020B0604020202020204" charset="0"/>
                <a:ea typeface="Open Sans" panose="020B0604020202020204" charset="0"/>
                <a:cs typeface="Open Sans" panose="020B0604020202020204" charset="0"/>
              </a:rPr>
              <a:t>The usage of cloud services has become closely associated with common cloud offerings, such as software as a service (SaaS), platform as a service (PaaS) and infrastructure as a service (IaaS). </a:t>
            </a:r>
          </a:p>
          <a:p>
            <a:pPr marL="214313" indent="-214313">
              <a:lnSpc>
                <a:spcPct val="150000"/>
              </a:lnSpc>
            </a:pPr>
            <a:endParaRPr lang="en-US" sz="150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500" dirty="0">
                <a:latin typeface="Open Sans" panose="020B0604020202020204" charset="0"/>
                <a:ea typeface="Open Sans" panose="020B0604020202020204" charset="0"/>
                <a:cs typeface="Open Sans" panose="020B0604020202020204" charset="0"/>
              </a:rPr>
              <a:t>Examples of cloud services include online data storage and backup solutions, Web-based e-mail services, hosted office suites and document collaboration services, database processing, managed technical support services and more. </a:t>
            </a:r>
          </a:p>
        </p:txBody>
      </p:sp>
    </p:spTree>
    <p:extLst>
      <p:ext uri="{BB962C8B-B14F-4D97-AF65-F5344CB8AC3E}">
        <p14:creationId xmlns:p14="http://schemas.microsoft.com/office/powerpoint/2010/main" val="178273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2" name="Title 1">
            <a:extLst>
              <a:ext uri="{FF2B5EF4-FFF2-40B4-BE49-F238E27FC236}">
                <a16:creationId xmlns:a16="http://schemas.microsoft.com/office/drawing/2014/main" id="{0560F8E8-0DF2-4292-B285-2B86BDB32740}"/>
              </a:ext>
            </a:extLst>
          </p:cNvPr>
          <p:cNvSpPr>
            <a:spLocks noGrp="1"/>
          </p:cNvSpPr>
          <p:nvPr>
            <p:ph type="title"/>
          </p:nvPr>
        </p:nvSpPr>
        <p:spPr/>
        <p:txBody>
          <a:bodyPr/>
          <a:lstStyle/>
          <a:p>
            <a:endParaRPr lang="en-IN"/>
          </a:p>
        </p:txBody>
      </p:sp>
      <p:sp>
        <p:nvSpPr>
          <p:cNvPr id="525" name="Google Shape;525;p9"/>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IN"/>
              <a:pPr/>
              <a:t>7</a:t>
            </a:fld>
            <a:endParaRPr/>
          </a:p>
        </p:txBody>
      </p:sp>
      <p:sp>
        <p:nvSpPr>
          <p:cNvPr id="521" name="Google Shape;521;p9"/>
          <p:cNvSpPr txBox="1">
            <a:spLocks noGrp="1"/>
          </p:cNvSpPr>
          <p:nvPr>
            <p:ph type="body" idx="4294967295"/>
          </p:nvPr>
        </p:nvSpPr>
        <p:spPr>
          <a:xfrm>
            <a:off x="831850" y="246063"/>
            <a:ext cx="8312150" cy="528637"/>
          </a:xfrm>
          <a:prstGeom prst="rect">
            <a:avLst/>
          </a:prstGeom>
          <a:noFill/>
          <a:ln>
            <a:noFill/>
          </a:ln>
        </p:spPr>
        <p:txBody>
          <a:bodyPr spcFirstLastPara="1" wrap="square" lIns="68569" tIns="34275" rIns="68569" bIns="34275" anchor="ctr" anchorCtr="0">
            <a:normAutofit/>
          </a:bodyPr>
          <a:lstStyle/>
          <a:p>
            <a:pPr marL="0" indent="0">
              <a:buSzPts val="2185"/>
            </a:pPr>
            <a:r>
              <a:rPr lang="en-IN" sz="2400" dirty="0"/>
              <a:t>Cloud Advantages</a:t>
            </a:r>
            <a:endParaRPr sz="2400" dirty="0"/>
          </a:p>
        </p:txBody>
      </p:sp>
      <p:sp>
        <p:nvSpPr>
          <p:cNvPr id="522" name="Google Shape;522;p9"/>
          <p:cNvSpPr txBox="1">
            <a:spLocks noGrp="1"/>
          </p:cNvSpPr>
          <p:nvPr>
            <p:ph type="body" idx="4294967295"/>
          </p:nvPr>
        </p:nvSpPr>
        <p:spPr>
          <a:xfrm>
            <a:off x="833438" y="193675"/>
            <a:ext cx="8310562" cy="211138"/>
          </a:xfrm>
          <a:prstGeom prst="rect">
            <a:avLst/>
          </a:prstGeom>
          <a:noFill/>
          <a:ln>
            <a:noFill/>
          </a:ln>
        </p:spPr>
        <p:txBody>
          <a:bodyPr spcFirstLastPara="1" wrap="square" lIns="68569" tIns="34275" rIns="68569" bIns="34275" anchor="ctr" anchorCtr="0">
            <a:normAutofit/>
          </a:bodyPr>
          <a:lstStyle/>
          <a:p>
            <a:pPr marL="0" indent="0">
              <a:lnSpc>
                <a:spcPct val="80000"/>
              </a:lnSpc>
              <a:spcBef>
                <a:spcPts val="0"/>
              </a:spcBef>
              <a:buSzPts val="1387"/>
            </a:pPr>
            <a:r>
              <a:rPr lang="en-US" sz="1040" dirty="0"/>
              <a:t>Introduction to Cloud Computing</a:t>
            </a:r>
          </a:p>
        </p:txBody>
      </p:sp>
      <p:sp>
        <p:nvSpPr>
          <p:cNvPr id="524" name="Google Shape;524;p9"/>
          <p:cNvSpPr txBox="1">
            <a:spLocks noGrp="1"/>
          </p:cNvSpPr>
          <p:nvPr>
            <p:ph type="body" idx="4294967295"/>
          </p:nvPr>
        </p:nvSpPr>
        <p:spPr>
          <a:xfrm>
            <a:off x="762000" y="912813"/>
            <a:ext cx="8382000" cy="3729037"/>
          </a:xfrm>
          <a:prstGeom prst="rect">
            <a:avLst/>
          </a:prstGeom>
          <a:noFill/>
          <a:ln>
            <a:noFill/>
          </a:ln>
        </p:spPr>
        <p:txBody>
          <a:bodyPr spcFirstLastPara="1" wrap="square" lIns="68569" tIns="34275" rIns="68569" bIns="34275" anchor="t" anchorCtr="0">
            <a:noAutofit/>
          </a:bodyPr>
          <a:lstStyle/>
          <a:p>
            <a:pPr marL="214313" indent="-214313">
              <a:lnSpc>
                <a:spcPct val="150000"/>
              </a:lnSpc>
            </a:pPr>
            <a:r>
              <a:rPr lang="en-US" sz="1500" dirty="0">
                <a:latin typeface="Open Sans" panose="020B0604020202020204" charset="0"/>
                <a:ea typeface="Open Sans" panose="020B0604020202020204" charset="0"/>
                <a:cs typeface="Open Sans" panose="020B0604020202020204" charset="0"/>
              </a:rPr>
              <a:t>Cost Savings: The most significant cloud computing benefit is in terms of IT cost savings. Businesses, no matter what their type or size, exist to earn money while keeping capital and operational expenses to a minimum. With cloud computing, you can save substantial capital costs with zero in-house server storage and application requirements.</a:t>
            </a:r>
          </a:p>
          <a:p>
            <a:pPr marL="214313" indent="-214313">
              <a:lnSpc>
                <a:spcPct val="150000"/>
              </a:lnSpc>
            </a:pPr>
            <a:endParaRPr lang="en-US" sz="150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500" dirty="0">
                <a:latin typeface="Open Sans" panose="020B0604020202020204" charset="0"/>
                <a:ea typeface="Open Sans" panose="020B0604020202020204" charset="0"/>
                <a:cs typeface="Open Sans" panose="020B0604020202020204" charset="0"/>
              </a:rPr>
              <a:t>Reliability: With a managed service platform, cloud computing is much more reliable and consistent than in-house IT infrastructure. Most providers offer a Service Level Agreement which guarantees 24/7/365 and 99.99% availability.</a:t>
            </a:r>
          </a:p>
        </p:txBody>
      </p:sp>
      <p:sp>
        <p:nvSpPr>
          <p:cNvPr id="523" name="Google Shape;523;p9"/>
          <p:cNvSpPr/>
          <p:nvPr/>
        </p:nvSpPr>
        <p:spPr>
          <a:xfrm rot="1218894">
            <a:off x="8422512" y="4247043"/>
            <a:ext cx="857492" cy="969002"/>
          </a:xfrm>
          <a:custGeom>
            <a:avLst/>
            <a:gdLst/>
            <a:ahLst/>
            <a:cxnLst/>
            <a:rect l="l" t="t" r="r" b="b"/>
            <a:pathLst>
              <a:path w="2728" h="3097" extrusionOk="0">
                <a:moveTo>
                  <a:pt x="1857" y="10"/>
                </a:moveTo>
                <a:cubicBezTo>
                  <a:pt x="1777" y="15"/>
                  <a:pt x="1694" y="44"/>
                  <a:pt x="1644" y="107"/>
                </a:cubicBezTo>
                <a:cubicBezTo>
                  <a:pt x="1566" y="202"/>
                  <a:pt x="1584" y="340"/>
                  <a:pt x="1563" y="461"/>
                </a:cubicBezTo>
                <a:cubicBezTo>
                  <a:pt x="1544" y="571"/>
                  <a:pt x="1492" y="672"/>
                  <a:pt x="1440" y="770"/>
                </a:cubicBezTo>
                <a:cubicBezTo>
                  <a:pt x="1410" y="829"/>
                  <a:pt x="1378" y="889"/>
                  <a:pt x="1328" y="932"/>
                </a:cubicBezTo>
                <a:cubicBezTo>
                  <a:pt x="1289" y="965"/>
                  <a:pt x="1242" y="986"/>
                  <a:pt x="1194" y="1005"/>
                </a:cubicBezTo>
                <a:cubicBezTo>
                  <a:pt x="1085" y="1048"/>
                  <a:pt x="973" y="1084"/>
                  <a:pt x="859" y="1110"/>
                </a:cubicBezTo>
                <a:cubicBezTo>
                  <a:pt x="687" y="1150"/>
                  <a:pt x="503" y="1174"/>
                  <a:pt x="363" y="1282"/>
                </a:cubicBezTo>
                <a:cubicBezTo>
                  <a:pt x="289" y="1339"/>
                  <a:pt x="233" y="1417"/>
                  <a:pt x="187" y="1499"/>
                </a:cubicBezTo>
                <a:cubicBezTo>
                  <a:pt x="47" y="1748"/>
                  <a:pt x="0" y="2066"/>
                  <a:pt x="133" y="2320"/>
                </a:cubicBezTo>
                <a:cubicBezTo>
                  <a:pt x="218" y="2481"/>
                  <a:pt x="368" y="2602"/>
                  <a:pt x="537" y="2670"/>
                </a:cubicBezTo>
                <a:cubicBezTo>
                  <a:pt x="706" y="2738"/>
                  <a:pt x="892" y="2755"/>
                  <a:pt x="1073" y="2742"/>
                </a:cubicBezTo>
                <a:cubicBezTo>
                  <a:pt x="1167" y="2735"/>
                  <a:pt x="1261" y="2720"/>
                  <a:pt x="1354" y="2731"/>
                </a:cubicBezTo>
                <a:cubicBezTo>
                  <a:pt x="1445" y="2743"/>
                  <a:pt x="1531" y="2779"/>
                  <a:pt x="1615" y="2816"/>
                </a:cubicBezTo>
                <a:cubicBezTo>
                  <a:pt x="1756" y="2878"/>
                  <a:pt x="1897" y="2941"/>
                  <a:pt x="2036" y="3007"/>
                </a:cubicBezTo>
                <a:cubicBezTo>
                  <a:pt x="2092" y="3033"/>
                  <a:pt x="2148" y="3059"/>
                  <a:pt x="2208" y="3070"/>
                </a:cubicBezTo>
                <a:cubicBezTo>
                  <a:pt x="2348" y="3097"/>
                  <a:pt x="2497" y="3034"/>
                  <a:pt x="2591" y="2926"/>
                </a:cubicBezTo>
                <a:cubicBezTo>
                  <a:pt x="2685" y="2819"/>
                  <a:pt x="2728" y="2673"/>
                  <a:pt x="2727" y="2530"/>
                </a:cubicBezTo>
                <a:cubicBezTo>
                  <a:pt x="2726" y="2473"/>
                  <a:pt x="2719" y="2415"/>
                  <a:pt x="2695" y="2363"/>
                </a:cubicBezTo>
                <a:cubicBezTo>
                  <a:pt x="2645" y="2258"/>
                  <a:pt x="2535" y="2196"/>
                  <a:pt x="2425" y="2160"/>
                </a:cubicBezTo>
                <a:cubicBezTo>
                  <a:pt x="2315" y="2124"/>
                  <a:pt x="2198" y="2107"/>
                  <a:pt x="2093" y="2057"/>
                </a:cubicBezTo>
                <a:cubicBezTo>
                  <a:pt x="1954" y="1991"/>
                  <a:pt x="1845" y="1870"/>
                  <a:pt x="1773" y="1733"/>
                </a:cubicBezTo>
                <a:cubicBezTo>
                  <a:pt x="1702" y="1596"/>
                  <a:pt x="1664" y="1444"/>
                  <a:pt x="1641" y="1291"/>
                </a:cubicBezTo>
                <a:cubicBezTo>
                  <a:pt x="1624" y="1182"/>
                  <a:pt x="1614" y="1069"/>
                  <a:pt x="1643" y="963"/>
                </a:cubicBezTo>
                <a:cubicBezTo>
                  <a:pt x="1693" y="782"/>
                  <a:pt x="1843" y="650"/>
                  <a:pt x="1963" y="505"/>
                </a:cubicBezTo>
                <a:cubicBezTo>
                  <a:pt x="2083" y="360"/>
                  <a:pt x="2241" y="207"/>
                  <a:pt x="2124" y="60"/>
                </a:cubicBezTo>
                <a:cubicBezTo>
                  <a:pt x="2077" y="0"/>
                  <a:pt x="1937" y="6"/>
                  <a:pt x="1857" y="10"/>
                </a:cubicBezTo>
                <a:close/>
              </a:path>
            </a:pathLst>
          </a:custGeom>
          <a:gradFill>
            <a:gsLst>
              <a:gs pos="0">
                <a:schemeClr val="accent1"/>
              </a:gs>
              <a:gs pos="100000">
                <a:schemeClr val="accent2"/>
              </a:gs>
            </a:gsLst>
            <a:lin ang="4200000" scaled="0"/>
          </a:gradFill>
          <a:ln>
            <a:noFill/>
          </a:ln>
        </p:spPr>
        <p:txBody>
          <a:bodyPr spcFirstLastPara="1" wrap="square" lIns="68569" tIns="34275" rIns="68569" bIns="34275" anchor="t" anchorCtr="0">
            <a:noAutofit/>
          </a:bodyPr>
          <a:lstStyle/>
          <a:p>
            <a:pPr>
              <a:buSzPts val="1800"/>
            </a:pPr>
            <a:endParaRPr sz="135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403634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2" name="Title 1">
            <a:extLst>
              <a:ext uri="{FF2B5EF4-FFF2-40B4-BE49-F238E27FC236}">
                <a16:creationId xmlns:a16="http://schemas.microsoft.com/office/drawing/2014/main" id="{D12CD370-669C-4A38-B0C3-6589CAC8FFDE}"/>
              </a:ext>
            </a:extLst>
          </p:cNvPr>
          <p:cNvSpPr>
            <a:spLocks noGrp="1"/>
          </p:cNvSpPr>
          <p:nvPr>
            <p:ph type="title"/>
          </p:nvPr>
        </p:nvSpPr>
        <p:spPr/>
        <p:txBody>
          <a:bodyPr/>
          <a:lstStyle/>
          <a:p>
            <a:endParaRPr lang="en-IN"/>
          </a:p>
        </p:txBody>
      </p:sp>
      <p:sp>
        <p:nvSpPr>
          <p:cNvPr id="525" name="Google Shape;525;p9"/>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IN"/>
              <a:pPr/>
              <a:t>8</a:t>
            </a:fld>
            <a:endParaRPr/>
          </a:p>
        </p:txBody>
      </p:sp>
      <p:sp>
        <p:nvSpPr>
          <p:cNvPr id="521" name="Google Shape;521;p9"/>
          <p:cNvSpPr txBox="1">
            <a:spLocks noGrp="1"/>
          </p:cNvSpPr>
          <p:nvPr>
            <p:ph type="body" idx="4294967295"/>
          </p:nvPr>
        </p:nvSpPr>
        <p:spPr>
          <a:xfrm>
            <a:off x="831850" y="246063"/>
            <a:ext cx="8312150" cy="528637"/>
          </a:xfrm>
          <a:prstGeom prst="rect">
            <a:avLst/>
          </a:prstGeom>
          <a:noFill/>
          <a:ln>
            <a:noFill/>
          </a:ln>
        </p:spPr>
        <p:txBody>
          <a:bodyPr spcFirstLastPara="1" wrap="square" lIns="68569" tIns="34275" rIns="68569" bIns="34275" anchor="ctr" anchorCtr="0">
            <a:normAutofit/>
          </a:bodyPr>
          <a:lstStyle/>
          <a:p>
            <a:pPr marL="0" indent="0">
              <a:buSzPts val="2185"/>
            </a:pPr>
            <a:r>
              <a:rPr lang="en-IN" sz="2400" dirty="0"/>
              <a:t>Cloud Advantages</a:t>
            </a:r>
            <a:endParaRPr sz="2400" dirty="0"/>
          </a:p>
        </p:txBody>
      </p:sp>
      <p:sp>
        <p:nvSpPr>
          <p:cNvPr id="522" name="Google Shape;522;p9"/>
          <p:cNvSpPr txBox="1">
            <a:spLocks noGrp="1"/>
          </p:cNvSpPr>
          <p:nvPr>
            <p:ph type="body" idx="4294967295"/>
          </p:nvPr>
        </p:nvSpPr>
        <p:spPr>
          <a:xfrm>
            <a:off x="833438" y="193675"/>
            <a:ext cx="8310562" cy="211138"/>
          </a:xfrm>
          <a:prstGeom prst="rect">
            <a:avLst/>
          </a:prstGeom>
          <a:noFill/>
          <a:ln>
            <a:noFill/>
          </a:ln>
        </p:spPr>
        <p:txBody>
          <a:bodyPr spcFirstLastPara="1" wrap="square" lIns="68569" tIns="34275" rIns="68569" bIns="34275" anchor="ctr" anchorCtr="0">
            <a:normAutofit/>
          </a:bodyPr>
          <a:lstStyle/>
          <a:p>
            <a:pPr marL="0" indent="0">
              <a:lnSpc>
                <a:spcPct val="80000"/>
              </a:lnSpc>
              <a:spcBef>
                <a:spcPts val="0"/>
              </a:spcBef>
              <a:buSzPts val="1387"/>
            </a:pPr>
            <a:r>
              <a:rPr lang="en-US" sz="1040" dirty="0"/>
              <a:t>Introduction to Cloud Computing</a:t>
            </a:r>
          </a:p>
        </p:txBody>
      </p:sp>
      <p:sp>
        <p:nvSpPr>
          <p:cNvPr id="524" name="Google Shape;524;p9"/>
          <p:cNvSpPr txBox="1">
            <a:spLocks noGrp="1"/>
          </p:cNvSpPr>
          <p:nvPr>
            <p:ph type="body" idx="4294967295"/>
          </p:nvPr>
        </p:nvSpPr>
        <p:spPr>
          <a:xfrm>
            <a:off x="762000" y="912813"/>
            <a:ext cx="8382000" cy="3729037"/>
          </a:xfrm>
          <a:prstGeom prst="rect">
            <a:avLst/>
          </a:prstGeom>
          <a:noFill/>
          <a:ln>
            <a:noFill/>
          </a:ln>
        </p:spPr>
        <p:txBody>
          <a:bodyPr spcFirstLastPara="1" wrap="square" lIns="68569" tIns="34275" rIns="68569" bIns="34275" anchor="t" anchorCtr="0">
            <a:noAutofit/>
          </a:bodyPr>
          <a:lstStyle/>
          <a:p>
            <a:pPr marL="214313" indent="-214313">
              <a:lnSpc>
                <a:spcPct val="150000"/>
              </a:lnSpc>
            </a:pPr>
            <a:r>
              <a:rPr lang="en-US" sz="1500" dirty="0">
                <a:latin typeface="Open Sans" panose="020B0604020202020204" charset="0"/>
                <a:ea typeface="Open Sans" panose="020B0604020202020204" charset="0"/>
                <a:cs typeface="Open Sans" panose="020B0604020202020204" charset="0"/>
              </a:rPr>
              <a:t>Manageability: Cloud computing provides enhanced and simplified IT management and maintenance capabilities through central administration of resources, vendor managed infrastructure and SLA backed agreements. IT infrastructure updates and maintenance are eliminated, as all resources are maintained by the service provider.</a:t>
            </a:r>
          </a:p>
          <a:p>
            <a:pPr marL="214313" indent="-214313">
              <a:lnSpc>
                <a:spcPct val="150000"/>
              </a:lnSpc>
            </a:pPr>
            <a:endParaRPr lang="en-US" sz="150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500" dirty="0">
                <a:latin typeface="Open Sans" panose="020B0604020202020204" charset="0"/>
                <a:ea typeface="Open Sans" panose="020B0604020202020204" charset="0"/>
                <a:cs typeface="Open Sans" panose="020B0604020202020204" charset="0"/>
              </a:rPr>
              <a:t>Quality Control: In cloud based system, all documents and code is place in single location. Everyone accesses this information in constant manner leaving no scope for any human errors.</a:t>
            </a:r>
          </a:p>
        </p:txBody>
      </p:sp>
      <p:sp>
        <p:nvSpPr>
          <p:cNvPr id="523" name="Google Shape;523;p9"/>
          <p:cNvSpPr/>
          <p:nvPr/>
        </p:nvSpPr>
        <p:spPr>
          <a:xfrm rot="1218894">
            <a:off x="8422512" y="4247043"/>
            <a:ext cx="857492" cy="969002"/>
          </a:xfrm>
          <a:custGeom>
            <a:avLst/>
            <a:gdLst/>
            <a:ahLst/>
            <a:cxnLst/>
            <a:rect l="l" t="t" r="r" b="b"/>
            <a:pathLst>
              <a:path w="2728" h="3097" extrusionOk="0">
                <a:moveTo>
                  <a:pt x="1857" y="10"/>
                </a:moveTo>
                <a:cubicBezTo>
                  <a:pt x="1777" y="15"/>
                  <a:pt x="1694" y="44"/>
                  <a:pt x="1644" y="107"/>
                </a:cubicBezTo>
                <a:cubicBezTo>
                  <a:pt x="1566" y="202"/>
                  <a:pt x="1584" y="340"/>
                  <a:pt x="1563" y="461"/>
                </a:cubicBezTo>
                <a:cubicBezTo>
                  <a:pt x="1544" y="571"/>
                  <a:pt x="1492" y="672"/>
                  <a:pt x="1440" y="770"/>
                </a:cubicBezTo>
                <a:cubicBezTo>
                  <a:pt x="1410" y="829"/>
                  <a:pt x="1378" y="889"/>
                  <a:pt x="1328" y="932"/>
                </a:cubicBezTo>
                <a:cubicBezTo>
                  <a:pt x="1289" y="965"/>
                  <a:pt x="1242" y="986"/>
                  <a:pt x="1194" y="1005"/>
                </a:cubicBezTo>
                <a:cubicBezTo>
                  <a:pt x="1085" y="1048"/>
                  <a:pt x="973" y="1084"/>
                  <a:pt x="859" y="1110"/>
                </a:cubicBezTo>
                <a:cubicBezTo>
                  <a:pt x="687" y="1150"/>
                  <a:pt x="503" y="1174"/>
                  <a:pt x="363" y="1282"/>
                </a:cubicBezTo>
                <a:cubicBezTo>
                  <a:pt x="289" y="1339"/>
                  <a:pt x="233" y="1417"/>
                  <a:pt x="187" y="1499"/>
                </a:cubicBezTo>
                <a:cubicBezTo>
                  <a:pt x="47" y="1748"/>
                  <a:pt x="0" y="2066"/>
                  <a:pt x="133" y="2320"/>
                </a:cubicBezTo>
                <a:cubicBezTo>
                  <a:pt x="218" y="2481"/>
                  <a:pt x="368" y="2602"/>
                  <a:pt x="537" y="2670"/>
                </a:cubicBezTo>
                <a:cubicBezTo>
                  <a:pt x="706" y="2738"/>
                  <a:pt x="892" y="2755"/>
                  <a:pt x="1073" y="2742"/>
                </a:cubicBezTo>
                <a:cubicBezTo>
                  <a:pt x="1167" y="2735"/>
                  <a:pt x="1261" y="2720"/>
                  <a:pt x="1354" y="2731"/>
                </a:cubicBezTo>
                <a:cubicBezTo>
                  <a:pt x="1445" y="2743"/>
                  <a:pt x="1531" y="2779"/>
                  <a:pt x="1615" y="2816"/>
                </a:cubicBezTo>
                <a:cubicBezTo>
                  <a:pt x="1756" y="2878"/>
                  <a:pt x="1897" y="2941"/>
                  <a:pt x="2036" y="3007"/>
                </a:cubicBezTo>
                <a:cubicBezTo>
                  <a:pt x="2092" y="3033"/>
                  <a:pt x="2148" y="3059"/>
                  <a:pt x="2208" y="3070"/>
                </a:cubicBezTo>
                <a:cubicBezTo>
                  <a:pt x="2348" y="3097"/>
                  <a:pt x="2497" y="3034"/>
                  <a:pt x="2591" y="2926"/>
                </a:cubicBezTo>
                <a:cubicBezTo>
                  <a:pt x="2685" y="2819"/>
                  <a:pt x="2728" y="2673"/>
                  <a:pt x="2727" y="2530"/>
                </a:cubicBezTo>
                <a:cubicBezTo>
                  <a:pt x="2726" y="2473"/>
                  <a:pt x="2719" y="2415"/>
                  <a:pt x="2695" y="2363"/>
                </a:cubicBezTo>
                <a:cubicBezTo>
                  <a:pt x="2645" y="2258"/>
                  <a:pt x="2535" y="2196"/>
                  <a:pt x="2425" y="2160"/>
                </a:cubicBezTo>
                <a:cubicBezTo>
                  <a:pt x="2315" y="2124"/>
                  <a:pt x="2198" y="2107"/>
                  <a:pt x="2093" y="2057"/>
                </a:cubicBezTo>
                <a:cubicBezTo>
                  <a:pt x="1954" y="1991"/>
                  <a:pt x="1845" y="1870"/>
                  <a:pt x="1773" y="1733"/>
                </a:cubicBezTo>
                <a:cubicBezTo>
                  <a:pt x="1702" y="1596"/>
                  <a:pt x="1664" y="1444"/>
                  <a:pt x="1641" y="1291"/>
                </a:cubicBezTo>
                <a:cubicBezTo>
                  <a:pt x="1624" y="1182"/>
                  <a:pt x="1614" y="1069"/>
                  <a:pt x="1643" y="963"/>
                </a:cubicBezTo>
                <a:cubicBezTo>
                  <a:pt x="1693" y="782"/>
                  <a:pt x="1843" y="650"/>
                  <a:pt x="1963" y="505"/>
                </a:cubicBezTo>
                <a:cubicBezTo>
                  <a:pt x="2083" y="360"/>
                  <a:pt x="2241" y="207"/>
                  <a:pt x="2124" y="60"/>
                </a:cubicBezTo>
                <a:cubicBezTo>
                  <a:pt x="2077" y="0"/>
                  <a:pt x="1937" y="6"/>
                  <a:pt x="1857" y="10"/>
                </a:cubicBezTo>
                <a:close/>
              </a:path>
            </a:pathLst>
          </a:custGeom>
          <a:gradFill>
            <a:gsLst>
              <a:gs pos="0">
                <a:schemeClr val="accent1"/>
              </a:gs>
              <a:gs pos="100000">
                <a:schemeClr val="accent2"/>
              </a:gs>
            </a:gsLst>
            <a:lin ang="4200000" scaled="0"/>
          </a:gradFill>
          <a:ln>
            <a:noFill/>
          </a:ln>
        </p:spPr>
        <p:txBody>
          <a:bodyPr spcFirstLastPara="1" wrap="square" lIns="68569" tIns="34275" rIns="68569" bIns="34275" anchor="t" anchorCtr="0">
            <a:noAutofit/>
          </a:bodyPr>
          <a:lstStyle/>
          <a:p>
            <a:pPr>
              <a:buSzPts val="1800"/>
            </a:pPr>
            <a:endParaRPr sz="135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37502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2" name="Title 1">
            <a:extLst>
              <a:ext uri="{FF2B5EF4-FFF2-40B4-BE49-F238E27FC236}">
                <a16:creationId xmlns:a16="http://schemas.microsoft.com/office/drawing/2014/main" id="{D5E8E88F-CF87-4F07-878B-609B1C063D24}"/>
              </a:ext>
            </a:extLst>
          </p:cNvPr>
          <p:cNvSpPr>
            <a:spLocks noGrp="1"/>
          </p:cNvSpPr>
          <p:nvPr>
            <p:ph type="title"/>
          </p:nvPr>
        </p:nvSpPr>
        <p:spPr/>
        <p:txBody>
          <a:bodyPr/>
          <a:lstStyle/>
          <a:p>
            <a:endParaRPr lang="en-IN"/>
          </a:p>
        </p:txBody>
      </p:sp>
      <p:sp>
        <p:nvSpPr>
          <p:cNvPr id="525" name="Google Shape;525;p9"/>
          <p:cNvSpPr txBox="1">
            <a:spLocks noGrp="1"/>
          </p:cNvSpPr>
          <p:nvPr>
            <p:ph type="sldNum" idx="12"/>
          </p:nvPr>
        </p:nvSpPr>
        <p:spPr>
          <a:prstGeom prst="rect">
            <a:avLst/>
          </a:prstGeom>
          <a:noFill/>
          <a:ln>
            <a:noFill/>
          </a:ln>
        </p:spPr>
        <p:txBody>
          <a:bodyPr spcFirstLastPara="1" wrap="square" lIns="68569" tIns="34275" rIns="68569" bIns="34275" anchor="ctr" anchorCtr="0">
            <a:noAutofit/>
          </a:bodyPr>
          <a:lstStyle/>
          <a:p>
            <a:fld id="{00000000-1234-1234-1234-123412341234}" type="slidenum">
              <a:rPr lang="en-IN"/>
              <a:pPr/>
              <a:t>9</a:t>
            </a:fld>
            <a:endParaRPr/>
          </a:p>
        </p:txBody>
      </p:sp>
      <p:sp>
        <p:nvSpPr>
          <p:cNvPr id="521" name="Google Shape;521;p9"/>
          <p:cNvSpPr txBox="1">
            <a:spLocks noGrp="1"/>
          </p:cNvSpPr>
          <p:nvPr>
            <p:ph type="body" idx="4294967295"/>
          </p:nvPr>
        </p:nvSpPr>
        <p:spPr>
          <a:xfrm>
            <a:off x="831850" y="246063"/>
            <a:ext cx="8312150" cy="528637"/>
          </a:xfrm>
          <a:prstGeom prst="rect">
            <a:avLst/>
          </a:prstGeom>
          <a:noFill/>
          <a:ln>
            <a:noFill/>
          </a:ln>
        </p:spPr>
        <p:txBody>
          <a:bodyPr spcFirstLastPara="1" wrap="square" lIns="68569" tIns="34275" rIns="68569" bIns="34275" anchor="ctr" anchorCtr="0">
            <a:normAutofit/>
          </a:bodyPr>
          <a:lstStyle/>
          <a:p>
            <a:pPr marL="0" indent="0">
              <a:buSzPts val="2185"/>
            </a:pPr>
            <a:r>
              <a:rPr lang="en-IN" sz="2400" dirty="0"/>
              <a:t>Cloud Disadvantages</a:t>
            </a:r>
            <a:endParaRPr sz="2400" dirty="0"/>
          </a:p>
        </p:txBody>
      </p:sp>
      <p:sp>
        <p:nvSpPr>
          <p:cNvPr id="522" name="Google Shape;522;p9"/>
          <p:cNvSpPr txBox="1">
            <a:spLocks noGrp="1"/>
          </p:cNvSpPr>
          <p:nvPr>
            <p:ph type="body" idx="4294967295"/>
          </p:nvPr>
        </p:nvSpPr>
        <p:spPr>
          <a:xfrm>
            <a:off x="833438" y="193675"/>
            <a:ext cx="8310562" cy="211138"/>
          </a:xfrm>
          <a:prstGeom prst="rect">
            <a:avLst/>
          </a:prstGeom>
          <a:noFill/>
          <a:ln>
            <a:noFill/>
          </a:ln>
        </p:spPr>
        <p:txBody>
          <a:bodyPr spcFirstLastPara="1" wrap="square" lIns="68569" tIns="34275" rIns="68569" bIns="34275" anchor="ctr" anchorCtr="0">
            <a:normAutofit/>
          </a:bodyPr>
          <a:lstStyle/>
          <a:p>
            <a:pPr marL="0" indent="0">
              <a:lnSpc>
                <a:spcPct val="80000"/>
              </a:lnSpc>
              <a:spcBef>
                <a:spcPts val="0"/>
              </a:spcBef>
              <a:buSzPts val="1387"/>
            </a:pPr>
            <a:r>
              <a:rPr lang="en-US" sz="1040" dirty="0"/>
              <a:t>Introduction to Cloud Computing</a:t>
            </a:r>
          </a:p>
        </p:txBody>
      </p:sp>
      <p:sp>
        <p:nvSpPr>
          <p:cNvPr id="524" name="Google Shape;524;p9"/>
          <p:cNvSpPr txBox="1">
            <a:spLocks noGrp="1"/>
          </p:cNvSpPr>
          <p:nvPr>
            <p:ph type="body" idx="4294967295"/>
          </p:nvPr>
        </p:nvSpPr>
        <p:spPr>
          <a:xfrm>
            <a:off x="762000" y="912813"/>
            <a:ext cx="8382000" cy="3729037"/>
          </a:xfrm>
          <a:prstGeom prst="rect">
            <a:avLst/>
          </a:prstGeom>
          <a:noFill/>
          <a:ln>
            <a:noFill/>
          </a:ln>
        </p:spPr>
        <p:txBody>
          <a:bodyPr spcFirstLastPara="1" wrap="square" lIns="68569" tIns="34275" rIns="68569" bIns="34275" anchor="t" anchorCtr="0">
            <a:noAutofit/>
          </a:bodyPr>
          <a:lstStyle/>
          <a:p>
            <a:pPr marL="214313" indent="-214313">
              <a:lnSpc>
                <a:spcPct val="150000"/>
              </a:lnSpc>
            </a:pPr>
            <a:r>
              <a:rPr lang="en-US" sz="1500" dirty="0">
                <a:latin typeface="Open Sans" panose="020B0604020202020204" charset="0"/>
                <a:ea typeface="Open Sans" panose="020B0604020202020204" charset="0"/>
                <a:cs typeface="Open Sans" panose="020B0604020202020204" charset="0"/>
              </a:rPr>
              <a:t>Downtime: As cloud service providers take care of a number of clients each day, they can become overwhelmed and may even come up against technical outages. This can lead to your business processes being temporarily suspended.</a:t>
            </a:r>
          </a:p>
          <a:p>
            <a:pPr marL="214313" indent="-214313">
              <a:lnSpc>
                <a:spcPct val="150000"/>
              </a:lnSpc>
            </a:pPr>
            <a:endParaRPr lang="en-US" sz="1500" dirty="0">
              <a:latin typeface="Open Sans" panose="020B0604020202020204" charset="0"/>
              <a:ea typeface="Open Sans" panose="020B0604020202020204" charset="0"/>
              <a:cs typeface="Open Sans" panose="020B0604020202020204" charset="0"/>
            </a:endParaRPr>
          </a:p>
          <a:p>
            <a:pPr marL="214313" indent="-214313">
              <a:lnSpc>
                <a:spcPct val="150000"/>
              </a:lnSpc>
            </a:pPr>
            <a:r>
              <a:rPr lang="en-US" sz="1500" dirty="0">
                <a:latin typeface="Open Sans" panose="020B0604020202020204" charset="0"/>
                <a:ea typeface="Open Sans" panose="020B0604020202020204" charset="0"/>
                <a:cs typeface="Open Sans" panose="020B0604020202020204" charset="0"/>
              </a:rPr>
              <a:t>Security: Although cloud service providers implement the best security standards and industry certifications, storing data and important files on external service providers always opens up risks. Using cloud-powered technologies means you need to provide your service provider with access to important business data.</a:t>
            </a:r>
          </a:p>
        </p:txBody>
      </p:sp>
      <p:sp>
        <p:nvSpPr>
          <p:cNvPr id="523" name="Google Shape;523;p9"/>
          <p:cNvSpPr/>
          <p:nvPr/>
        </p:nvSpPr>
        <p:spPr>
          <a:xfrm rot="1218894">
            <a:off x="8422512" y="4247043"/>
            <a:ext cx="857492" cy="969002"/>
          </a:xfrm>
          <a:custGeom>
            <a:avLst/>
            <a:gdLst/>
            <a:ahLst/>
            <a:cxnLst/>
            <a:rect l="l" t="t" r="r" b="b"/>
            <a:pathLst>
              <a:path w="2728" h="3097" extrusionOk="0">
                <a:moveTo>
                  <a:pt x="1857" y="10"/>
                </a:moveTo>
                <a:cubicBezTo>
                  <a:pt x="1777" y="15"/>
                  <a:pt x="1694" y="44"/>
                  <a:pt x="1644" y="107"/>
                </a:cubicBezTo>
                <a:cubicBezTo>
                  <a:pt x="1566" y="202"/>
                  <a:pt x="1584" y="340"/>
                  <a:pt x="1563" y="461"/>
                </a:cubicBezTo>
                <a:cubicBezTo>
                  <a:pt x="1544" y="571"/>
                  <a:pt x="1492" y="672"/>
                  <a:pt x="1440" y="770"/>
                </a:cubicBezTo>
                <a:cubicBezTo>
                  <a:pt x="1410" y="829"/>
                  <a:pt x="1378" y="889"/>
                  <a:pt x="1328" y="932"/>
                </a:cubicBezTo>
                <a:cubicBezTo>
                  <a:pt x="1289" y="965"/>
                  <a:pt x="1242" y="986"/>
                  <a:pt x="1194" y="1005"/>
                </a:cubicBezTo>
                <a:cubicBezTo>
                  <a:pt x="1085" y="1048"/>
                  <a:pt x="973" y="1084"/>
                  <a:pt x="859" y="1110"/>
                </a:cubicBezTo>
                <a:cubicBezTo>
                  <a:pt x="687" y="1150"/>
                  <a:pt x="503" y="1174"/>
                  <a:pt x="363" y="1282"/>
                </a:cubicBezTo>
                <a:cubicBezTo>
                  <a:pt x="289" y="1339"/>
                  <a:pt x="233" y="1417"/>
                  <a:pt x="187" y="1499"/>
                </a:cubicBezTo>
                <a:cubicBezTo>
                  <a:pt x="47" y="1748"/>
                  <a:pt x="0" y="2066"/>
                  <a:pt x="133" y="2320"/>
                </a:cubicBezTo>
                <a:cubicBezTo>
                  <a:pt x="218" y="2481"/>
                  <a:pt x="368" y="2602"/>
                  <a:pt x="537" y="2670"/>
                </a:cubicBezTo>
                <a:cubicBezTo>
                  <a:pt x="706" y="2738"/>
                  <a:pt x="892" y="2755"/>
                  <a:pt x="1073" y="2742"/>
                </a:cubicBezTo>
                <a:cubicBezTo>
                  <a:pt x="1167" y="2735"/>
                  <a:pt x="1261" y="2720"/>
                  <a:pt x="1354" y="2731"/>
                </a:cubicBezTo>
                <a:cubicBezTo>
                  <a:pt x="1445" y="2743"/>
                  <a:pt x="1531" y="2779"/>
                  <a:pt x="1615" y="2816"/>
                </a:cubicBezTo>
                <a:cubicBezTo>
                  <a:pt x="1756" y="2878"/>
                  <a:pt x="1897" y="2941"/>
                  <a:pt x="2036" y="3007"/>
                </a:cubicBezTo>
                <a:cubicBezTo>
                  <a:pt x="2092" y="3033"/>
                  <a:pt x="2148" y="3059"/>
                  <a:pt x="2208" y="3070"/>
                </a:cubicBezTo>
                <a:cubicBezTo>
                  <a:pt x="2348" y="3097"/>
                  <a:pt x="2497" y="3034"/>
                  <a:pt x="2591" y="2926"/>
                </a:cubicBezTo>
                <a:cubicBezTo>
                  <a:pt x="2685" y="2819"/>
                  <a:pt x="2728" y="2673"/>
                  <a:pt x="2727" y="2530"/>
                </a:cubicBezTo>
                <a:cubicBezTo>
                  <a:pt x="2726" y="2473"/>
                  <a:pt x="2719" y="2415"/>
                  <a:pt x="2695" y="2363"/>
                </a:cubicBezTo>
                <a:cubicBezTo>
                  <a:pt x="2645" y="2258"/>
                  <a:pt x="2535" y="2196"/>
                  <a:pt x="2425" y="2160"/>
                </a:cubicBezTo>
                <a:cubicBezTo>
                  <a:pt x="2315" y="2124"/>
                  <a:pt x="2198" y="2107"/>
                  <a:pt x="2093" y="2057"/>
                </a:cubicBezTo>
                <a:cubicBezTo>
                  <a:pt x="1954" y="1991"/>
                  <a:pt x="1845" y="1870"/>
                  <a:pt x="1773" y="1733"/>
                </a:cubicBezTo>
                <a:cubicBezTo>
                  <a:pt x="1702" y="1596"/>
                  <a:pt x="1664" y="1444"/>
                  <a:pt x="1641" y="1291"/>
                </a:cubicBezTo>
                <a:cubicBezTo>
                  <a:pt x="1624" y="1182"/>
                  <a:pt x="1614" y="1069"/>
                  <a:pt x="1643" y="963"/>
                </a:cubicBezTo>
                <a:cubicBezTo>
                  <a:pt x="1693" y="782"/>
                  <a:pt x="1843" y="650"/>
                  <a:pt x="1963" y="505"/>
                </a:cubicBezTo>
                <a:cubicBezTo>
                  <a:pt x="2083" y="360"/>
                  <a:pt x="2241" y="207"/>
                  <a:pt x="2124" y="60"/>
                </a:cubicBezTo>
                <a:cubicBezTo>
                  <a:pt x="2077" y="0"/>
                  <a:pt x="1937" y="6"/>
                  <a:pt x="1857" y="10"/>
                </a:cubicBezTo>
                <a:close/>
              </a:path>
            </a:pathLst>
          </a:custGeom>
          <a:gradFill>
            <a:gsLst>
              <a:gs pos="0">
                <a:schemeClr val="accent1"/>
              </a:gs>
              <a:gs pos="100000">
                <a:schemeClr val="accent2"/>
              </a:gs>
            </a:gsLst>
            <a:lin ang="4200000" scaled="0"/>
          </a:gradFill>
          <a:ln>
            <a:noFill/>
          </a:ln>
        </p:spPr>
        <p:txBody>
          <a:bodyPr spcFirstLastPara="1" wrap="square" lIns="68569" tIns="34275" rIns="68569" bIns="34275" anchor="t" anchorCtr="0">
            <a:noAutofit/>
          </a:bodyPr>
          <a:lstStyle/>
          <a:p>
            <a:pPr>
              <a:buSzPts val="1800"/>
            </a:pPr>
            <a:endParaRPr sz="135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417458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6E785964B4AF046BB718F1D1C8A6D22" ma:contentTypeVersion="2" ma:contentTypeDescription="Create a new document." ma:contentTypeScope="" ma:versionID="ebc56b85f4dc96002c34ec01f030996a">
  <xsd:schema xmlns:xsd="http://www.w3.org/2001/XMLSchema" xmlns:xs="http://www.w3.org/2001/XMLSchema" xmlns:p="http://schemas.microsoft.com/office/2006/metadata/properties" xmlns:ns2="9eb877a1-6ce7-47ad-a5ce-6615905cb350" targetNamespace="http://schemas.microsoft.com/office/2006/metadata/properties" ma:root="true" ma:fieldsID="0aeb8884f84a2ef35d657720db7f1bc9" ns2:_="">
    <xsd:import namespace="9eb877a1-6ce7-47ad-a5ce-6615905cb35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b877a1-6ce7-47ad-a5ce-6615905cb3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4C8B14-9198-42ED-83A5-00235E47661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CD2F1BD-FBD8-4B8E-BD55-CD34FE8773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b877a1-6ce7-47ad-a5ce-6615905cb3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1B45AD-F968-4A72-B5F1-5A29BCAD304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292</TotalTime>
  <Words>4012</Words>
  <Application>Microsoft Office PowerPoint</Application>
  <PresentationFormat>On-screen Show (16:9)</PresentationFormat>
  <Paragraphs>421</Paragraphs>
  <Slides>35</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Open Sans</vt:lpstr>
      <vt:lpstr>Courier New</vt:lpstr>
      <vt:lpstr>Arial</vt:lpstr>
      <vt:lpstr>Calibri</vt:lpstr>
      <vt:lpstr>Poppins</vt:lpstr>
      <vt:lpstr>Verdana</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AWS Services</vt:lpstr>
      <vt:lpstr>AWS Compute Services</vt:lpstr>
      <vt:lpstr>AWS Storage Services</vt:lpstr>
      <vt:lpstr>AWS Database Services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Reenu</cp:lastModifiedBy>
  <cp:revision>38</cp:revision>
  <dcterms:created xsi:type="dcterms:W3CDTF">2020-01-02T04:04:13Z</dcterms:created>
  <dcterms:modified xsi:type="dcterms:W3CDTF">2023-09-29T14:31:27Z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0x01010016E785964B4AF046BB718F1D1C8A6D22</vt:lpwstr>
  </property>
</Properties>
</file>