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3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3" autoAdjust="0"/>
    <p:restoredTop sz="94688" autoAdjust="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F6DBF25-4ECA-4E71-9B39-65EF4A06D43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D0B478-A909-48E2-AA5F-7A37F136E4F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honeycomb/>
      </p:transition>
    </mc:Choice>
    <mc:Fallback xmlns="">
      <p:transition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ian.com/blogs/ask-experian/what-is-smishin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www.experian.com/blogs/ask-experian/what-is-malwar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PHISHING</a:t>
            </a:r>
          </a:p>
          <a:p>
            <a:endParaRPr lang="en-US" dirty="0"/>
          </a:p>
          <a:p>
            <a:r>
              <a:rPr lang="en-US" dirty="0" smtClean="0"/>
              <a:t>NAME-MOHIT CHOUDHARY</a:t>
            </a:r>
          </a:p>
          <a:p>
            <a:r>
              <a:rPr lang="en-US" dirty="0" smtClean="0"/>
              <a:t>BRANCH-BCA (CYBERSECURITY)</a:t>
            </a:r>
          </a:p>
          <a:p>
            <a:r>
              <a:rPr lang="en-US" dirty="0" smtClean="0"/>
              <a:t>SECTION- J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7400" y="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	Phishing Attacks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4800"/>
            <a:ext cx="3810000" cy="3086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055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719">
        <p14:honeycomb/>
      </p:transition>
    </mc:Choice>
    <mc:Fallback>
      <p:transition advTm="67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Phishing Attempts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• Check the Sender’s Email</a:t>
            </a:r>
          </a:p>
          <a:p>
            <a:r>
              <a:rPr lang="en-US" dirty="0"/>
              <a:t>• Hover Over Links</a:t>
            </a:r>
          </a:p>
          <a:p>
            <a:r>
              <a:rPr lang="en-US" dirty="0"/>
              <a:t>• Look for Grammar Mistakes</a:t>
            </a:r>
          </a:p>
          <a:p>
            <a:r>
              <a:rPr lang="en-US" dirty="0"/>
              <a:t>• Too Good to be True Offers</a:t>
            </a:r>
          </a:p>
          <a:p>
            <a:r>
              <a:rPr lang="en-US" b="1" dirty="0"/>
              <a:t>Urgency and Fear Tactics</a:t>
            </a:r>
            <a:r>
              <a:rPr lang="en-US" dirty="0"/>
              <a:t>: Scammers create urgency to pressure you. They might claim your account is compromised, your payment failed, or your subscription is expiring. Be skeptical of messages that demand immediate action.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47800"/>
            <a:ext cx="3657600" cy="213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04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399">
        <p14:honeycomb/>
      </p:transition>
    </mc:Choice>
    <mc:Fallback>
      <p:transition advTm="43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/>
          <a:lstStyle/>
          <a:p>
            <a:r>
              <a:rPr lang="en-US" dirty="0"/>
              <a:t>• Use Anti-phishing Software</a:t>
            </a:r>
          </a:p>
          <a:p>
            <a:r>
              <a:rPr lang="en-US" dirty="0"/>
              <a:t>• Enable Two-factor Authentication</a:t>
            </a:r>
          </a:p>
          <a:p>
            <a:r>
              <a:rPr lang="en-US" dirty="0"/>
              <a:t>• Educate Users</a:t>
            </a:r>
          </a:p>
          <a:p>
            <a:r>
              <a:rPr lang="en-US" dirty="0"/>
              <a:t>• Regularly Update Passwords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05200"/>
            <a:ext cx="8839200" cy="335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956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24">
        <p14:honeycomb/>
      </p:transition>
    </mc:Choice>
    <mc:Fallback>
      <p:transition advTm="29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yourself against </a:t>
            </a:r>
            <a:r>
              <a:rPr lang="en-US" dirty="0" smtClean="0">
                <a:solidFill>
                  <a:srgbClr val="FF0000"/>
                </a:solidFill>
              </a:rPr>
              <a:t>phishing attacks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Familiarize yourself with common warning signs:</a:t>
            </a:r>
          </a:p>
          <a:p>
            <a:pPr lvl="1"/>
            <a:r>
              <a:rPr lang="en-US" dirty="0"/>
              <a:t>Unfamiliar greetings or tone</a:t>
            </a:r>
          </a:p>
          <a:p>
            <a:pPr lvl="1"/>
            <a:r>
              <a:rPr lang="en-US" dirty="0"/>
              <a:t>Unsolicited messages</a:t>
            </a:r>
          </a:p>
          <a:p>
            <a:pPr lvl="1"/>
            <a:r>
              <a:rPr lang="en-US" dirty="0"/>
              <a:t>Grammar and spelling errors</a:t>
            </a:r>
          </a:p>
          <a:p>
            <a:pPr lvl="1"/>
            <a:r>
              <a:rPr lang="en-US" dirty="0"/>
              <a:t>Sense of urgency</a:t>
            </a:r>
          </a:p>
          <a:p>
            <a:pPr lvl="1"/>
            <a:r>
              <a:rPr lang="en-US" dirty="0"/>
              <a:t>Suspicious links or attachments</a:t>
            </a:r>
          </a:p>
          <a:p>
            <a:pPr lvl="1"/>
            <a:r>
              <a:rPr lang="en-US" dirty="0"/>
              <a:t>Requests for personal information</a:t>
            </a:r>
          </a:p>
          <a:p>
            <a:pPr lvl="1"/>
            <a:r>
              <a:rPr lang="en-US" dirty="0"/>
              <a:t>Inconsistencies in email addresses or links</a:t>
            </a:r>
          </a:p>
          <a:p>
            <a:pPr lvl="1"/>
            <a:r>
              <a:rPr lang="en-US" dirty="0"/>
              <a:t>Unusual requests</a:t>
            </a:r>
          </a:p>
          <a:p>
            <a:pPr lvl="1"/>
            <a:r>
              <a:rPr lang="en-US" dirty="0"/>
              <a:t>Alerts claiming you’ve won something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036344"/>
            <a:ext cx="3733800" cy="23832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120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664">
        <p14:honeycomb/>
      </p:transition>
    </mc:Choice>
    <mc:Fallback>
      <p:transition advTm="216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39200" cy="5105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749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594">
        <p14:honeycomb/>
      </p:transition>
    </mc:Choice>
    <mc:Fallback>
      <p:transition advTm="55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u="sng" dirty="0"/>
              <a:t>Definition of </a:t>
            </a:r>
            <a:r>
              <a:rPr lang="en-US" sz="2600" u="sng" dirty="0" smtClean="0"/>
              <a:t>phishing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Phishing is a cybercrime </a:t>
            </a:r>
            <a:r>
              <a:rPr lang="en-US" dirty="0"/>
              <a:t>in which a target or targets are contacted by email, telephone or text message by someone posing as a legitimate institution to lure individuals into providing sensitive data such as personally identifiable information, banking and credit card details, and passwords.</a:t>
            </a:r>
          </a:p>
          <a:p>
            <a:r>
              <a:rPr lang="en-US" dirty="0"/>
              <a:t>The information is then used to access important accounts and can result in identity theft and financial loss.</a:t>
            </a:r>
          </a:p>
          <a:p>
            <a:endParaRPr lang="en-US" dirty="0"/>
          </a:p>
          <a:p>
            <a:r>
              <a:rPr lang="en-US" dirty="0"/>
              <a:t>• Basic concept of tricking individuals to reveal sensitive information</a:t>
            </a:r>
          </a:p>
          <a:p>
            <a:r>
              <a:rPr lang="en-US" dirty="0"/>
              <a:t>Phishing is essentially a deceptive practice where attackers trick individuals into revealing sensitive information, such as passwords, credit card numbers, or personal details. This is typically done by masquerading as a trustworthy entity in electronic communications.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7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32">
        <p14:honeycomb/>
      </p:transition>
    </mc:Choice>
    <mc:Fallback>
      <p:transition advTm="50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Phishing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• Email Phishing: Most common form, disguised as legitimate emails</a:t>
            </a:r>
          </a:p>
          <a:p>
            <a:r>
              <a:rPr lang="en-US" dirty="0"/>
              <a:t>• Spear Phishing: Targeted at specific individuals or organizations</a:t>
            </a:r>
          </a:p>
          <a:p>
            <a:r>
              <a:rPr lang="en-US" dirty="0"/>
              <a:t>• Whaling: Targeting high-profile individuals like executives</a:t>
            </a:r>
          </a:p>
          <a:p>
            <a:r>
              <a:rPr lang="en-US" dirty="0"/>
              <a:t>• </a:t>
            </a:r>
            <a:r>
              <a:rPr lang="en-US" dirty="0" err="1"/>
              <a:t>Smishing</a:t>
            </a:r>
            <a:r>
              <a:rPr lang="en-US" dirty="0"/>
              <a:t> &amp; </a:t>
            </a:r>
            <a:r>
              <a:rPr lang="en-US" dirty="0" err="1"/>
              <a:t>Vishing</a:t>
            </a:r>
            <a:r>
              <a:rPr lang="en-US" dirty="0"/>
              <a:t>: SMS and voice-based phishing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31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36">
        <p14:honeycomb/>
      </p:transition>
    </mc:Choice>
    <mc:Fallback>
      <p:transition advTm="50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835152"/>
          </a:xfrm>
        </p:spPr>
        <p:txBody>
          <a:bodyPr>
            <a:noAutofit/>
          </a:bodyPr>
          <a:lstStyle/>
          <a:p>
            <a:r>
              <a:rPr lang="en-US" sz="2400" dirty="0"/>
              <a:t>Difference Between Phishing, </a:t>
            </a:r>
            <a:r>
              <a:rPr lang="en-US" sz="2400" dirty="0" err="1"/>
              <a:t>Smishing</a:t>
            </a:r>
            <a:r>
              <a:rPr lang="en-US" sz="2400" dirty="0"/>
              <a:t> and </a:t>
            </a:r>
            <a:r>
              <a:rPr lang="en-US" sz="2400" dirty="0" err="1"/>
              <a:t>Vishing</a:t>
            </a:r>
            <a:r>
              <a:rPr lang="en-US" sz="2400" dirty="0"/>
              <a:t>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Phishing, </a:t>
            </a:r>
            <a:r>
              <a:rPr lang="en-US" dirty="0" err="1"/>
              <a:t>smishing</a:t>
            </a:r>
            <a:r>
              <a:rPr lang="en-US" dirty="0"/>
              <a:t> and </a:t>
            </a:r>
            <a:r>
              <a:rPr lang="en-US" dirty="0" err="1"/>
              <a:t>vishing</a:t>
            </a:r>
            <a:r>
              <a:rPr lang="en-US" dirty="0"/>
              <a:t> are all methods of identity fraud that differ in how scammers contact you—by email, text or phone—to steal personal details or financial account information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6600"/>
            <a:ext cx="8839200" cy="3105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572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314">
        <p14:honeycomb/>
      </p:transition>
    </mc:Choice>
    <mc:Fallback>
      <p:transition advTm="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09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Smishing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err="1">
                <a:hlinkClick r:id="rId3"/>
              </a:rPr>
              <a:t>Smishing</a:t>
            </a:r>
            <a:r>
              <a:rPr lang="en-US" u="sng" dirty="0">
                <a:hlinkClick r:id="rId3"/>
              </a:rPr>
              <a:t> is a kind of fraud</a:t>
            </a:r>
            <a:r>
              <a:rPr lang="en-US" dirty="0"/>
              <a:t> similar to phishing, except that it comes in the form of a text message. A </a:t>
            </a:r>
            <a:r>
              <a:rPr lang="en-US" dirty="0" err="1"/>
              <a:t>smishing</a:t>
            </a:r>
            <a:r>
              <a:rPr lang="en-US" dirty="0"/>
              <a:t> text will often contain a fraudulent link that takes victims to a form that's used to steal their information. The link may also download </a:t>
            </a:r>
            <a:r>
              <a:rPr lang="en-US" u="sng" dirty="0">
                <a:hlinkClick r:id="rId4"/>
              </a:rPr>
              <a:t>malware</a:t>
            </a:r>
            <a:r>
              <a:rPr lang="en-US" dirty="0"/>
              <a:t> such as viruses, </a:t>
            </a:r>
            <a:r>
              <a:rPr lang="en-US" dirty="0" err="1"/>
              <a:t>ransomware</a:t>
            </a:r>
            <a:r>
              <a:rPr lang="en-US" dirty="0"/>
              <a:t>, spyware or adware onto the victim's device.</a:t>
            </a:r>
          </a:p>
          <a:p>
            <a:r>
              <a:rPr lang="en-US" dirty="0"/>
              <a:t>These </a:t>
            </a:r>
            <a:r>
              <a:rPr lang="en-US" dirty="0" err="1"/>
              <a:t>smishing</a:t>
            </a:r>
            <a:r>
              <a:rPr lang="en-US" dirty="0"/>
              <a:t> text messages may appear to be urgent requests sent from a bank or parcel delivery service, for example. They may claim that there's been a large withdrawal from your bank account, or that you need to track a missing package. It can be easy to fall for this scam if you think you must take quick action to solve an urgent problem.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78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35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978">
        <p14:honeycomb/>
      </p:transition>
    </mc:Choice>
    <mc:Fallback>
      <p:transition advTm="29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Vishing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Fraudulent calls or voicemails fall under the category of "</a:t>
            </a:r>
            <a:r>
              <a:rPr lang="en-US" dirty="0" err="1"/>
              <a:t>vishing</a:t>
            </a:r>
            <a:r>
              <a:rPr lang="en-US" dirty="0"/>
              <a:t>." Scammers call potential victims, often using prerecorded </a:t>
            </a:r>
            <a:r>
              <a:rPr lang="en-US" dirty="0" err="1"/>
              <a:t>robocalls</a:t>
            </a:r>
            <a:r>
              <a:rPr lang="en-US" dirty="0"/>
              <a:t>, pretending to be a legitimate company to solicit personal information from a victim.</a:t>
            </a:r>
          </a:p>
          <a:p>
            <a:r>
              <a:rPr lang="en-US" dirty="0"/>
              <a:t>Perhaps you get a call about your car's extended warranty. If you answer this call and get connected to an alleged agent, you may be asked to provide information such as:</a:t>
            </a:r>
          </a:p>
          <a:p>
            <a:r>
              <a:rPr lang="en-US" dirty="0"/>
              <a:t>First and last name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Driver's license number</a:t>
            </a:r>
          </a:p>
          <a:p>
            <a:r>
              <a:rPr lang="en-US" dirty="0"/>
              <a:t>Social Security number</a:t>
            </a:r>
          </a:p>
          <a:p>
            <a:r>
              <a:rPr lang="en-US" dirty="0"/>
              <a:t>Credit card information</a:t>
            </a:r>
          </a:p>
          <a:p>
            <a:r>
              <a:rPr lang="en-US" dirty="0"/>
              <a:t>Some scammers may also record your voice and ask a question you're likely to answer with "Yes." They can then use this recording to pretend to be you on the phone to authorize charges or access your financial accounts.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47999"/>
            <a:ext cx="5010150" cy="16593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319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493">
        <p14:honeycomb/>
      </p:transition>
    </mc:Choice>
    <mc:Fallback>
      <p:transition advTm="74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 in 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• Fake Links</a:t>
            </a:r>
          </a:p>
          <a:p>
            <a:r>
              <a:rPr lang="en-US" dirty="0"/>
              <a:t>• Clone Websites</a:t>
            </a:r>
          </a:p>
          <a:p>
            <a:r>
              <a:rPr lang="en-US" dirty="0"/>
              <a:t>• Urgent Requests</a:t>
            </a:r>
          </a:p>
          <a:p>
            <a:r>
              <a:rPr lang="en-US" dirty="0"/>
              <a:t>• Fake Attachments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837715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391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159">
        <p14:honeycomb/>
      </p:transition>
    </mc:Choice>
    <mc:Fallback>
      <p:transition advTm="71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 of Phishing </a:t>
            </a:r>
            <a:r>
              <a:rPr lang="en-US" dirty="0" smtClean="0">
                <a:solidFill>
                  <a:srgbClr val="FF0000"/>
                </a:solidFill>
              </a:rPr>
              <a:t>Attacks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Estonian Cyber War (2007)</a:t>
            </a:r>
            <a:r>
              <a:rPr lang="en-US" dirty="0"/>
              <a:t>: A massive </a:t>
            </a:r>
            <a:r>
              <a:rPr lang="en-US" dirty="0" err="1"/>
              <a:t>cyberattack</a:t>
            </a:r>
            <a:r>
              <a:rPr lang="en-US" dirty="0"/>
              <a:t> targeted Estonia’s digital infrastructure using a network of compromised computers. Nearly a million machines amplified the attack’s impact.</a:t>
            </a:r>
          </a:p>
          <a:p>
            <a:r>
              <a:rPr lang="en-US" b="1" dirty="0" err="1"/>
              <a:t>HBGary</a:t>
            </a:r>
            <a:r>
              <a:rPr lang="en-US" b="1" dirty="0"/>
              <a:t> Federal Attack (2011)</a:t>
            </a:r>
            <a:r>
              <a:rPr lang="en-US" dirty="0"/>
              <a:t>: Hackers associated with Anonymous infiltrated </a:t>
            </a:r>
            <a:r>
              <a:rPr lang="en-US" dirty="0" err="1"/>
              <a:t>HBGary</a:t>
            </a:r>
            <a:r>
              <a:rPr lang="en-US" dirty="0"/>
              <a:t> Federal, compromising sensitive data and threatening to delete backups.</a:t>
            </a:r>
          </a:p>
          <a:p>
            <a:r>
              <a:rPr lang="en-US" b="1" dirty="0"/>
              <a:t>Google and Facebook Phishing Attack (2013-2015)</a:t>
            </a:r>
            <a:r>
              <a:rPr lang="en-US" dirty="0"/>
              <a:t>: </a:t>
            </a:r>
            <a:r>
              <a:rPr lang="en-US" dirty="0" err="1"/>
              <a:t>Evaldas</a:t>
            </a:r>
            <a:r>
              <a:rPr lang="en-US" dirty="0"/>
              <a:t> </a:t>
            </a:r>
            <a:r>
              <a:rPr lang="en-US" dirty="0" err="1"/>
              <a:t>Rimasauskas</a:t>
            </a:r>
            <a:r>
              <a:rPr lang="en-US" dirty="0"/>
              <a:t> scammed Google and Facebook out of $100 million through a sophisticated phishing operation.</a:t>
            </a:r>
          </a:p>
          <a:p>
            <a:r>
              <a:rPr lang="en-US" b="1" dirty="0" err="1"/>
              <a:t>WannaCry</a:t>
            </a:r>
            <a:r>
              <a:rPr lang="en-US" b="1" dirty="0"/>
              <a:t> </a:t>
            </a:r>
            <a:r>
              <a:rPr lang="en-US" b="1" dirty="0" err="1"/>
              <a:t>Ransomware</a:t>
            </a:r>
            <a:r>
              <a:rPr lang="en-US" b="1" dirty="0"/>
              <a:t> Attack (2017)</a:t>
            </a:r>
            <a:r>
              <a:rPr lang="en-US" dirty="0"/>
              <a:t>: This global </a:t>
            </a:r>
            <a:r>
              <a:rPr lang="en-US" dirty="0" err="1"/>
              <a:t>ransomware</a:t>
            </a:r>
            <a:r>
              <a:rPr lang="en-US" dirty="0"/>
              <a:t> infected around 200,000 computers in 150 countries, causing significant financial losses.</a:t>
            </a:r>
          </a:p>
          <a:p>
            <a:r>
              <a:rPr lang="en-US" b="1" dirty="0"/>
              <a:t>The </a:t>
            </a:r>
            <a:r>
              <a:rPr lang="en-US" b="1" dirty="0" err="1"/>
              <a:t>NotPetya</a:t>
            </a:r>
            <a:r>
              <a:rPr lang="en-US" b="1" dirty="0"/>
              <a:t> Attack (2017)</a:t>
            </a:r>
            <a:r>
              <a:rPr lang="en-US" dirty="0"/>
              <a:t>: A devastating attack that spread rapidly worldwide, resulting in over $10 billion in damages.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57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480">
        <p14:honeycomb/>
      </p:transition>
    </mc:Choice>
    <mc:Fallback>
      <p:transition advTm="64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Phishing Attacks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Identity theft</a:t>
            </a:r>
          </a:p>
          <a:p>
            <a:r>
              <a:rPr lang="en-US" dirty="0"/>
              <a:t>Credit card fraud</a:t>
            </a:r>
          </a:p>
          <a:p>
            <a:r>
              <a:rPr lang="en-US" dirty="0" err="1"/>
              <a:t>Ransomware</a:t>
            </a:r>
            <a:r>
              <a:rPr lang="en-US" dirty="0"/>
              <a:t> attacks</a:t>
            </a:r>
          </a:p>
          <a:p>
            <a:r>
              <a:rPr lang="en-US" dirty="0"/>
              <a:t>Data breaches</a:t>
            </a:r>
          </a:p>
          <a:p>
            <a:r>
              <a:rPr lang="en-US" dirty="0"/>
              <a:t>Financial losses</a:t>
            </a:r>
          </a:p>
          <a:p>
            <a:r>
              <a:rPr lang="en-US" dirty="0"/>
              <a:t>Reputational damage</a:t>
            </a:r>
          </a:p>
          <a:p>
            <a:r>
              <a:rPr lang="en-US" dirty="0"/>
              <a:t>Regulatory issues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105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31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777">
        <p14:honeycomb/>
      </p:transition>
    </mc:Choice>
    <mc:Fallback>
      <p:transition advTm="37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238</TotalTime>
  <Words>534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 Phishing Attacks </vt:lpstr>
      <vt:lpstr>What is Phishing?</vt:lpstr>
      <vt:lpstr>Types of Phishing Attacks</vt:lpstr>
      <vt:lpstr>Difference Between Phishing, Smishing and Vishing? </vt:lpstr>
      <vt:lpstr>What Is Smishing? </vt:lpstr>
      <vt:lpstr>What Is Vishing? </vt:lpstr>
      <vt:lpstr>Techniques Used in Phishing</vt:lpstr>
      <vt:lpstr>Real-world Examples of Phishing Attacks</vt:lpstr>
      <vt:lpstr>Consequences of Phishing Attacks </vt:lpstr>
      <vt:lpstr>How to Identify Phishing Attempts </vt:lpstr>
      <vt:lpstr>Prevention Methods </vt:lpstr>
      <vt:lpstr>Protecting yourself against phishing attacks</vt:lpstr>
      <vt:lpstr>Thank you !!!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ismail - [2010]</dc:creator>
  <cp:lastModifiedBy>ismail - [2010]</cp:lastModifiedBy>
  <cp:revision>15</cp:revision>
  <dcterms:created xsi:type="dcterms:W3CDTF">2024-09-16T15:28:08Z</dcterms:created>
  <dcterms:modified xsi:type="dcterms:W3CDTF">2024-09-16T20:01:43Z</dcterms:modified>
</cp:coreProperties>
</file>