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93" r:id="rId3"/>
    <p:sldId id="257" r:id="rId4"/>
    <p:sldId id="258" r:id="rId5"/>
    <p:sldId id="260" r:id="rId6"/>
    <p:sldId id="261"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4" r:id="rId38"/>
    <p:sldId id="295" r:id="rId39"/>
    <p:sldId id="296" r:id="rId40"/>
    <p:sldId id="297" r:id="rId41"/>
    <p:sldId id="298" r:id="rId42"/>
    <p:sldId id="299" r:id="rId43"/>
    <p:sldId id="300" r:id="rId44"/>
    <p:sldId id="301" r:id="rId45"/>
    <p:sldId id="303" r:id="rId46"/>
    <p:sldId id="3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45" autoAdjust="0"/>
    <p:restoredTop sz="94660"/>
  </p:normalViewPr>
  <p:slideViewPr>
    <p:cSldViewPr>
      <p:cViewPr>
        <p:scale>
          <a:sx n="100" d="100"/>
          <a:sy n="100" d="100"/>
        </p:scale>
        <p:origin x="-437" y="173"/>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8F90A1-AC25-4A19-9C62-58A9B3EC6580}" type="datetimeFigureOut">
              <a:rPr lang="en-US" smtClean="0"/>
              <a:t>7/23/2024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84EB98-5EB3-4454-BBCC-F3158394984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84EB98-5EB3-4454-BBCC-F31583949840}" type="slidenum">
              <a:rPr lang="en-US" smtClean="0"/>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84EB98-5EB3-4454-BBCC-F31583949840}"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A729AA-7EFF-464A-B8FD-FE832526AB7D}"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A729AA-7EFF-464A-B8FD-FE832526AB7D}"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A729AA-7EFF-464A-B8FD-FE832526AB7D}"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A729AA-7EFF-464A-B8FD-FE832526AB7D}"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A729AA-7EFF-464A-B8FD-FE832526AB7D}" type="datetimeFigureOut">
              <a:rPr lang="en-US" smtClean="0"/>
              <a:pPr/>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FA729AA-7EFF-464A-B8FD-FE832526AB7D}"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FA729AA-7EFF-464A-B8FD-FE832526AB7D}" type="datetimeFigureOut">
              <a:rPr lang="en-US" smtClean="0"/>
              <a:pPr/>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A729AA-7EFF-464A-B8FD-FE832526AB7D}" type="datetimeFigureOut">
              <a:rPr lang="en-US" smtClean="0"/>
              <a:pPr/>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A729AA-7EFF-464A-B8FD-FE832526AB7D}" type="datetimeFigureOut">
              <a:rPr lang="en-US" smtClean="0"/>
              <a:pPr/>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729AA-7EFF-464A-B8FD-FE832526AB7D}"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A729AA-7EFF-464A-B8FD-FE832526AB7D}" type="datetimeFigureOut">
              <a:rPr lang="en-US" smtClean="0"/>
              <a:pPr/>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EE55A-34C4-4C13-8ED0-15BBF0E03B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A729AA-7EFF-464A-B8FD-FE832526AB7D}" type="datetimeFigureOut">
              <a:rPr lang="en-US" smtClean="0"/>
              <a:pPr/>
              <a:t>7/23/2024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EE55A-34C4-4C13-8ED0-15BBF0E03B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Mohit-exe/R-projects/blob/main/project__.R"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R PROJECT ON TIME SERIES</a:t>
            </a:r>
            <a:br>
              <a:rPr lang="en-IN" dirty="0" smtClean="0"/>
            </a:br>
            <a:r>
              <a:rPr lang="en-IN" dirty="0" smtClean="0"/>
              <a:t>FORECASTING USING ARIMA MODEL</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USER\Pictures\Screenshots\Screenshot 2024-07-15 212241.png"/>
          <p:cNvPicPr>
            <a:picLocks noChangeAspect="1" noChangeArrowheads="1"/>
          </p:cNvPicPr>
          <p:nvPr/>
        </p:nvPicPr>
        <p:blipFill>
          <a:blip r:embed="rId2"/>
          <a:srcRect/>
          <a:stretch>
            <a:fillRect/>
          </a:stretch>
        </p:blipFill>
        <p:spPr bwMode="auto">
          <a:xfrm>
            <a:off x="428596" y="285728"/>
            <a:ext cx="7192962" cy="419100"/>
          </a:xfrm>
          <a:prstGeom prst="rect">
            <a:avLst/>
          </a:prstGeom>
          <a:noFill/>
        </p:spPr>
      </p:pic>
      <p:pic>
        <p:nvPicPr>
          <p:cNvPr id="5124" name="Picture 4" descr="C:\Users\USER\Pictures\Screenshots\Screenshot 2024-07-15 211211.png"/>
          <p:cNvPicPr>
            <a:picLocks noChangeAspect="1" noChangeArrowheads="1"/>
          </p:cNvPicPr>
          <p:nvPr/>
        </p:nvPicPr>
        <p:blipFill>
          <a:blip r:embed="rId3"/>
          <a:srcRect/>
          <a:stretch>
            <a:fillRect/>
          </a:stretch>
        </p:blipFill>
        <p:spPr bwMode="auto">
          <a:xfrm>
            <a:off x="2071670" y="1071546"/>
            <a:ext cx="3143250" cy="44005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descr="C:\Users\USER\Pictures\Screenshots\Screenshot 2024-07-15 212255.png"/>
          <p:cNvPicPr>
            <a:picLocks noChangeAspect="1" noChangeArrowheads="1"/>
          </p:cNvPicPr>
          <p:nvPr/>
        </p:nvPicPr>
        <p:blipFill>
          <a:blip r:embed="rId2"/>
          <a:srcRect/>
          <a:stretch>
            <a:fillRect/>
          </a:stretch>
        </p:blipFill>
        <p:spPr bwMode="auto">
          <a:xfrm>
            <a:off x="357158" y="1000108"/>
            <a:ext cx="3133725" cy="161925"/>
          </a:xfrm>
          <a:prstGeom prst="rect">
            <a:avLst/>
          </a:prstGeom>
          <a:noFill/>
        </p:spPr>
      </p:pic>
      <p:pic>
        <p:nvPicPr>
          <p:cNvPr id="7172" name="Picture 4" descr="C:\Users\USER\Pictures\Screenshots\Screenshot 2024-07-15 211251.png"/>
          <p:cNvPicPr>
            <a:picLocks noChangeAspect="1" noChangeArrowheads="1"/>
          </p:cNvPicPr>
          <p:nvPr/>
        </p:nvPicPr>
        <p:blipFill>
          <a:blip r:embed="rId3"/>
          <a:srcRect/>
          <a:stretch>
            <a:fillRect/>
          </a:stretch>
        </p:blipFill>
        <p:spPr bwMode="auto">
          <a:xfrm>
            <a:off x="357158" y="1285860"/>
            <a:ext cx="6197600" cy="3111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8" name="Picture 14" descr="C:\Users\USER\Pictures\Screenshots\Screenshot 2024-07-15 212312.png"/>
          <p:cNvPicPr>
            <a:picLocks noChangeAspect="1" noChangeArrowheads="1"/>
          </p:cNvPicPr>
          <p:nvPr/>
        </p:nvPicPr>
        <p:blipFill>
          <a:blip r:embed="rId2"/>
          <a:srcRect/>
          <a:stretch>
            <a:fillRect/>
          </a:stretch>
        </p:blipFill>
        <p:spPr bwMode="auto">
          <a:xfrm>
            <a:off x="285720" y="1357298"/>
            <a:ext cx="6223000" cy="234950"/>
          </a:xfrm>
          <a:prstGeom prst="rect">
            <a:avLst/>
          </a:prstGeom>
          <a:noFill/>
        </p:spPr>
      </p:pic>
      <p:pic>
        <p:nvPicPr>
          <p:cNvPr id="6159" name="Picture 15" descr="C:\Users\USER\Pictures\Screenshots\Screenshot 2024-07-15 211410.png"/>
          <p:cNvPicPr>
            <a:picLocks noChangeAspect="1" noChangeArrowheads="1"/>
          </p:cNvPicPr>
          <p:nvPr/>
        </p:nvPicPr>
        <p:blipFill>
          <a:blip r:embed="rId3"/>
          <a:srcRect/>
          <a:stretch>
            <a:fillRect/>
          </a:stretch>
        </p:blipFill>
        <p:spPr bwMode="auto">
          <a:xfrm>
            <a:off x="428596" y="1928802"/>
            <a:ext cx="7600950" cy="31051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6" descr="C:\Users\USER\Pictures\Screenshots\Screenshot 2024-07-15 212328.png"/>
          <p:cNvPicPr>
            <a:picLocks noChangeAspect="1" noChangeArrowheads="1"/>
          </p:cNvPicPr>
          <p:nvPr/>
        </p:nvPicPr>
        <p:blipFill>
          <a:blip r:embed="rId2"/>
          <a:srcRect/>
          <a:stretch>
            <a:fillRect/>
          </a:stretch>
        </p:blipFill>
        <p:spPr bwMode="auto">
          <a:xfrm>
            <a:off x="142844" y="428604"/>
            <a:ext cx="8726488" cy="466725"/>
          </a:xfrm>
          <a:prstGeom prst="rect">
            <a:avLst/>
          </a:prstGeom>
          <a:noFill/>
        </p:spPr>
      </p:pic>
      <p:pic>
        <p:nvPicPr>
          <p:cNvPr id="8194" name="Picture 2" descr="C:\Users\USER\Pictures\Screenshots\Screenshot 2024-07-15 211742.png"/>
          <p:cNvPicPr>
            <a:picLocks noChangeAspect="1" noChangeArrowheads="1"/>
          </p:cNvPicPr>
          <p:nvPr/>
        </p:nvPicPr>
        <p:blipFill>
          <a:blip r:embed="rId3"/>
          <a:srcRect/>
          <a:stretch>
            <a:fillRect/>
          </a:stretch>
        </p:blipFill>
        <p:spPr bwMode="auto">
          <a:xfrm>
            <a:off x="928662" y="1000108"/>
            <a:ext cx="6735763" cy="46482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USER\Pictures\Screenshots\Screenshot 2024-07-15 212340.png"/>
          <p:cNvPicPr>
            <a:picLocks noChangeAspect="1" noChangeArrowheads="1"/>
          </p:cNvPicPr>
          <p:nvPr/>
        </p:nvPicPr>
        <p:blipFill>
          <a:blip r:embed="rId2"/>
          <a:srcRect/>
          <a:stretch>
            <a:fillRect/>
          </a:stretch>
        </p:blipFill>
        <p:spPr bwMode="auto">
          <a:xfrm>
            <a:off x="428596" y="571480"/>
            <a:ext cx="2914650" cy="438150"/>
          </a:xfrm>
          <a:prstGeom prst="rect">
            <a:avLst/>
          </a:prstGeom>
          <a:noFill/>
        </p:spPr>
      </p:pic>
      <p:pic>
        <p:nvPicPr>
          <p:cNvPr id="9219" name="Picture 3" descr="C:\Users\USER\Pictures\Screenshots\Screenshot 2024-07-15 211814.png"/>
          <p:cNvPicPr>
            <a:picLocks noChangeAspect="1" noChangeArrowheads="1"/>
          </p:cNvPicPr>
          <p:nvPr/>
        </p:nvPicPr>
        <p:blipFill>
          <a:blip r:embed="rId3"/>
          <a:srcRect/>
          <a:stretch>
            <a:fillRect/>
          </a:stretch>
        </p:blipFill>
        <p:spPr bwMode="auto">
          <a:xfrm>
            <a:off x="642910" y="1285860"/>
            <a:ext cx="6754812" cy="46291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t>STEP 3:Smoothing out the Data</a:t>
            </a:r>
            <a:endParaRPr lang="en-US" i="1" u="sng" dirty="0"/>
          </a:p>
        </p:txBody>
      </p:sp>
      <p:sp>
        <p:nvSpPr>
          <p:cNvPr id="3" name="Content Placeholder 2"/>
          <p:cNvSpPr>
            <a:spLocks noGrp="1"/>
          </p:cNvSpPr>
          <p:nvPr>
            <p:ph idx="1"/>
          </p:nvPr>
        </p:nvSpPr>
        <p:spPr/>
        <p:txBody>
          <a:bodyPr/>
          <a:lstStyle/>
          <a:p>
            <a:r>
              <a:rPr lang="en-GB" dirty="0" smtClean="0"/>
              <a:t> </a:t>
            </a:r>
            <a:r>
              <a:rPr lang="en-GB" dirty="0" smtClean="0">
                <a:solidFill>
                  <a:schemeClr val="accent1">
                    <a:lumMod val="75000"/>
                  </a:schemeClr>
                </a:solidFill>
              </a:rPr>
              <a:t>Now </a:t>
            </a:r>
            <a:r>
              <a:rPr lang="en-GB" dirty="0" smtClean="0">
                <a:solidFill>
                  <a:schemeClr val="accent1">
                    <a:lumMod val="75000"/>
                  </a:schemeClr>
                </a:solidFill>
              </a:rPr>
              <a:t>smoothing out is necessary as it helps in        </a:t>
            </a:r>
            <a:r>
              <a:rPr lang="en-GB" dirty="0" smtClean="0">
                <a:solidFill>
                  <a:schemeClr val="accent1">
                    <a:lumMod val="75000"/>
                  </a:schemeClr>
                </a:solidFill>
              </a:rPr>
              <a:t>  </a:t>
            </a:r>
          </a:p>
          <a:p>
            <a:r>
              <a:rPr lang="en-GB" dirty="0" smtClean="0">
                <a:solidFill>
                  <a:schemeClr val="accent1">
                    <a:lumMod val="75000"/>
                  </a:schemeClr>
                </a:solidFill>
              </a:rPr>
              <a:t> </a:t>
            </a:r>
            <a:r>
              <a:rPr lang="en-GB" dirty="0" smtClean="0">
                <a:solidFill>
                  <a:schemeClr val="accent1">
                    <a:lumMod val="75000"/>
                  </a:schemeClr>
                </a:solidFill>
              </a:rPr>
              <a:t>  1</a:t>
            </a:r>
            <a:r>
              <a:rPr lang="en-GB" dirty="0" smtClean="0">
                <a:solidFill>
                  <a:schemeClr val="accent1">
                    <a:lumMod val="75000"/>
                  </a:schemeClr>
                </a:solidFill>
              </a:rPr>
              <a:t>. Noise reduction: Noise is random variations without any underlying patterns.        </a:t>
            </a:r>
            <a:r>
              <a:rPr lang="en-GB" dirty="0" smtClean="0">
                <a:solidFill>
                  <a:schemeClr val="accent1">
                    <a:lumMod val="75000"/>
                  </a:schemeClr>
                </a:solidFill>
              </a:rPr>
              <a:t>      </a:t>
            </a:r>
          </a:p>
          <a:p>
            <a:r>
              <a:rPr lang="en-GB" dirty="0" smtClean="0">
                <a:solidFill>
                  <a:schemeClr val="accent1">
                    <a:lumMod val="75000"/>
                  </a:schemeClr>
                </a:solidFill>
              </a:rPr>
              <a:t> </a:t>
            </a:r>
            <a:r>
              <a:rPr lang="en-GB" dirty="0" smtClean="0">
                <a:solidFill>
                  <a:schemeClr val="accent1">
                    <a:lumMod val="75000"/>
                  </a:schemeClr>
                </a:solidFill>
              </a:rPr>
              <a:t>  2</a:t>
            </a:r>
            <a:r>
              <a:rPr lang="en-GB" dirty="0" smtClean="0">
                <a:solidFill>
                  <a:schemeClr val="accent1">
                    <a:lumMod val="75000"/>
                  </a:schemeClr>
                </a:solidFill>
              </a:rPr>
              <a:t>. Trend identification: The trend becomes more apparent by smoothening.       </a:t>
            </a:r>
            <a:endParaRPr lang="en-GB" dirty="0" smtClean="0">
              <a:solidFill>
                <a:schemeClr val="accent1">
                  <a:lumMod val="75000"/>
                </a:schemeClr>
              </a:solidFill>
            </a:endParaRPr>
          </a:p>
          <a:p>
            <a:r>
              <a:rPr lang="en-GB" dirty="0" smtClean="0">
                <a:solidFill>
                  <a:schemeClr val="accent1">
                    <a:lumMod val="75000"/>
                  </a:schemeClr>
                </a:solidFill>
              </a:rPr>
              <a:t> </a:t>
            </a:r>
            <a:r>
              <a:rPr lang="en-GB" dirty="0" smtClean="0">
                <a:solidFill>
                  <a:schemeClr val="accent1">
                    <a:lumMod val="75000"/>
                  </a:schemeClr>
                </a:solidFill>
              </a:rPr>
              <a:t> 3</a:t>
            </a:r>
            <a:r>
              <a:rPr lang="en-GB" dirty="0" smtClean="0">
                <a:solidFill>
                  <a:schemeClr val="accent1">
                    <a:lumMod val="75000"/>
                  </a:schemeClr>
                </a:solidFill>
              </a:rPr>
              <a:t>. </a:t>
            </a:r>
            <a:r>
              <a:rPr lang="en-GB" dirty="0" smtClean="0">
                <a:solidFill>
                  <a:schemeClr val="accent1">
                    <a:lumMod val="75000"/>
                  </a:schemeClr>
                </a:solidFill>
              </a:rPr>
              <a:t>Forecasting </a:t>
            </a:r>
            <a:r>
              <a:rPr lang="en-GB" dirty="0" smtClean="0">
                <a:solidFill>
                  <a:schemeClr val="accent1">
                    <a:lumMod val="75000"/>
                  </a:schemeClr>
                </a:solidFill>
              </a:rPr>
              <a:t>: Forecasting becomes easier.        </a:t>
            </a:r>
          </a:p>
          <a:p>
            <a:r>
              <a:rPr lang="en-GB" dirty="0" smtClean="0">
                <a:solidFill>
                  <a:schemeClr val="accent1">
                    <a:lumMod val="75000"/>
                  </a:schemeClr>
                </a:solidFill>
              </a:rPr>
              <a:t> </a:t>
            </a:r>
            <a:r>
              <a:rPr lang="en-GB" dirty="0" smtClean="0">
                <a:solidFill>
                  <a:schemeClr val="accent1">
                    <a:lumMod val="75000"/>
                  </a:schemeClr>
                </a:solidFill>
              </a:rPr>
              <a:t>4</a:t>
            </a:r>
            <a:r>
              <a:rPr lang="en-GB" dirty="0" smtClean="0">
                <a:solidFill>
                  <a:schemeClr val="accent1">
                    <a:lumMod val="75000"/>
                  </a:schemeClr>
                </a:solidFill>
              </a:rPr>
              <a:t>. Data preparation </a:t>
            </a:r>
            <a:r>
              <a:rPr lang="en-GB" dirty="0" smtClean="0">
                <a:solidFill>
                  <a:schemeClr val="accent1">
                    <a:lumMod val="75000"/>
                  </a:schemeClr>
                </a:solidFill>
              </a:rPr>
              <a:t>: </a:t>
            </a:r>
            <a:r>
              <a:rPr lang="en-GB" dirty="0" smtClean="0">
                <a:solidFill>
                  <a:schemeClr val="accent1">
                    <a:lumMod val="75000"/>
                  </a:schemeClr>
                </a:solidFill>
              </a:rPr>
              <a:t>Smoothed data is a better input for ML algorithms</a:t>
            </a:r>
            <a:r>
              <a:rPr lang="en-GB"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Pictures\Screenshots\Screenshot 2024-07-23 082601.png"/>
          <p:cNvPicPr>
            <a:picLocks noChangeAspect="1" noChangeArrowheads="1"/>
          </p:cNvPicPr>
          <p:nvPr/>
        </p:nvPicPr>
        <p:blipFill>
          <a:blip r:embed="rId2"/>
          <a:srcRect/>
          <a:stretch>
            <a:fillRect/>
          </a:stretch>
        </p:blipFill>
        <p:spPr bwMode="auto">
          <a:xfrm>
            <a:off x="857224" y="142852"/>
            <a:ext cx="5773738" cy="647700"/>
          </a:xfrm>
          <a:prstGeom prst="rect">
            <a:avLst/>
          </a:prstGeom>
          <a:noFill/>
        </p:spPr>
      </p:pic>
      <p:pic>
        <p:nvPicPr>
          <p:cNvPr id="1027" name="Picture 3" descr="C:\Users\USER\Pictures\Screenshots\Screenshot 2024-07-23 082726.png"/>
          <p:cNvPicPr>
            <a:picLocks noChangeAspect="1" noChangeArrowheads="1"/>
          </p:cNvPicPr>
          <p:nvPr/>
        </p:nvPicPr>
        <p:blipFill>
          <a:blip r:embed="rId3"/>
          <a:srcRect/>
          <a:stretch>
            <a:fillRect/>
          </a:stretch>
        </p:blipFill>
        <p:spPr bwMode="auto">
          <a:xfrm>
            <a:off x="285720" y="928670"/>
            <a:ext cx="4257675" cy="46863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Pictures\Screenshots\Screenshot 2024-07-23 082616.png"/>
          <p:cNvPicPr>
            <a:picLocks noChangeAspect="1" noChangeArrowheads="1"/>
          </p:cNvPicPr>
          <p:nvPr/>
        </p:nvPicPr>
        <p:blipFill>
          <a:blip r:embed="rId2"/>
          <a:srcRect/>
          <a:stretch>
            <a:fillRect/>
          </a:stretch>
        </p:blipFill>
        <p:spPr bwMode="auto">
          <a:xfrm>
            <a:off x="142844" y="214290"/>
            <a:ext cx="5286412" cy="228600"/>
          </a:xfrm>
          <a:prstGeom prst="rect">
            <a:avLst/>
          </a:prstGeom>
          <a:noFill/>
        </p:spPr>
      </p:pic>
      <p:pic>
        <p:nvPicPr>
          <p:cNvPr id="2051" name="Picture 3" descr="C:\Users\USER\Pictures\Screenshots\Screenshot 2024-07-23 082747.png"/>
          <p:cNvPicPr>
            <a:picLocks noChangeAspect="1" noChangeArrowheads="1"/>
          </p:cNvPicPr>
          <p:nvPr/>
        </p:nvPicPr>
        <p:blipFill>
          <a:blip r:embed="rId3"/>
          <a:srcRect/>
          <a:stretch>
            <a:fillRect/>
          </a:stretch>
        </p:blipFill>
        <p:spPr bwMode="auto">
          <a:xfrm>
            <a:off x="0" y="623900"/>
            <a:ext cx="4219575" cy="45910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04" y="785794"/>
            <a:ext cx="5286412" cy="4893647"/>
          </a:xfrm>
          <a:prstGeom prst="rect">
            <a:avLst/>
          </a:prstGeom>
        </p:spPr>
        <p:txBody>
          <a:bodyPr wrap="square">
            <a:spAutoFit/>
          </a:bodyPr>
          <a:lstStyle/>
          <a:p>
            <a:r>
              <a:rPr lang="en-GB" sz="2400" dirty="0" smtClean="0">
                <a:solidFill>
                  <a:schemeClr val="tx2">
                    <a:lumMod val="75000"/>
                  </a:schemeClr>
                </a:solidFill>
              </a:rPr>
              <a:t> </a:t>
            </a:r>
            <a:endParaRPr lang="en-GB" sz="2400" dirty="0" smtClean="0">
              <a:solidFill>
                <a:schemeClr val="tx2">
                  <a:lumMod val="75000"/>
                </a:schemeClr>
              </a:solidFill>
            </a:endParaRPr>
          </a:p>
          <a:p>
            <a:r>
              <a:rPr lang="en-GB" sz="2400" dirty="0" smtClean="0">
                <a:solidFill>
                  <a:schemeClr val="tx2">
                    <a:lumMod val="75000"/>
                  </a:schemeClr>
                </a:solidFill>
              </a:rPr>
              <a:t>1.rollmean </a:t>
            </a:r>
            <a:r>
              <a:rPr lang="en-GB" sz="2400" dirty="0" smtClean="0">
                <a:solidFill>
                  <a:schemeClr val="tx2">
                    <a:lumMod val="75000"/>
                  </a:schemeClr>
                </a:solidFill>
              </a:rPr>
              <a:t>refers to the rolling mean (or moving average),       </a:t>
            </a:r>
            <a:r>
              <a:rPr lang="en-GB" sz="2400" dirty="0" smtClean="0">
                <a:solidFill>
                  <a:schemeClr val="tx2">
                    <a:lumMod val="75000"/>
                  </a:schemeClr>
                </a:solidFill>
              </a:rPr>
              <a:t>a </a:t>
            </a:r>
            <a:r>
              <a:rPr lang="en-GB" sz="2400" dirty="0" smtClean="0">
                <a:solidFill>
                  <a:schemeClr val="tx2">
                    <a:lumMod val="75000"/>
                  </a:schemeClr>
                </a:solidFill>
              </a:rPr>
              <a:t>commonly used technique in time series analysis for smoothing data.      </a:t>
            </a:r>
            <a:endParaRPr lang="en-GB" sz="2400" dirty="0" smtClean="0">
              <a:solidFill>
                <a:schemeClr val="tx2">
                  <a:lumMod val="75000"/>
                </a:schemeClr>
              </a:solidFill>
            </a:endParaRPr>
          </a:p>
          <a:p>
            <a:endParaRPr lang="en-GB" sz="2400" dirty="0" smtClean="0">
              <a:solidFill>
                <a:schemeClr val="tx2">
                  <a:lumMod val="75000"/>
                </a:schemeClr>
              </a:solidFill>
            </a:endParaRPr>
          </a:p>
          <a:p>
            <a:r>
              <a:rPr lang="en-GB" sz="2400" dirty="0" smtClean="0">
                <a:solidFill>
                  <a:schemeClr val="tx2">
                    <a:lumMod val="75000"/>
                  </a:schemeClr>
                </a:solidFill>
              </a:rPr>
              <a:t> The </a:t>
            </a:r>
            <a:r>
              <a:rPr lang="en-GB" sz="2400" dirty="0" smtClean="0">
                <a:solidFill>
                  <a:schemeClr val="tx2">
                    <a:lumMod val="75000"/>
                  </a:schemeClr>
                </a:solidFill>
              </a:rPr>
              <a:t>rolling mean is calculated by averaging a fixed number of consecutive data points    </a:t>
            </a:r>
            <a:r>
              <a:rPr lang="en-GB" sz="2400" dirty="0" smtClean="0">
                <a:solidFill>
                  <a:schemeClr val="tx2">
                    <a:lumMod val="75000"/>
                  </a:schemeClr>
                </a:solidFill>
              </a:rPr>
              <a:t>in </a:t>
            </a:r>
            <a:r>
              <a:rPr lang="en-GB" sz="2400" dirty="0" smtClean="0">
                <a:solidFill>
                  <a:schemeClr val="tx2">
                    <a:lumMod val="75000"/>
                  </a:schemeClr>
                </a:solidFill>
              </a:rPr>
              <a:t>the series, which helps to reduce noise and highlight underlying trends.     </a:t>
            </a:r>
            <a:endParaRPr lang="en-GB" sz="2400" dirty="0" smtClean="0">
              <a:solidFill>
                <a:schemeClr val="tx2">
                  <a:lumMod val="75000"/>
                </a:schemeClr>
              </a:solidFill>
            </a:endParaRPr>
          </a:p>
          <a:p>
            <a:endParaRPr lang="en-GB" sz="2400" dirty="0" smtClean="0">
              <a:solidFill>
                <a:schemeClr val="tx2">
                  <a:lumMod val="75000"/>
                </a:schemeClr>
              </a:solidFill>
            </a:endParaRPr>
          </a:p>
          <a:p>
            <a:r>
              <a:rPr lang="en-GB" sz="2400" dirty="0" smtClean="0">
                <a:solidFill>
                  <a:schemeClr val="tx2">
                    <a:lumMod val="75000"/>
                  </a:schemeClr>
                </a:solidFill>
              </a:rPr>
              <a:t> Here </a:t>
            </a:r>
            <a:r>
              <a:rPr lang="en-GB" sz="2400" dirty="0" smtClean="0">
                <a:solidFill>
                  <a:schemeClr val="tx2">
                    <a:lumMod val="75000"/>
                  </a:schemeClr>
                </a:solidFill>
              </a:rPr>
              <a:t>we're using 4</a:t>
            </a:r>
            <a:r>
              <a:rPr lang="en-GB" sz="2400" dirty="0" smtClean="0">
                <a:solidFill>
                  <a:schemeClr val="tx2">
                    <a:lumMod val="75000"/>
                  </a:schemeClr>
                </a:solidFill>
              </a:rPr>
              <a:t> </a:t>
            </a:r>
            <a:r>
              <a:rPr lang="en-GB" sz="2400" dirty="0" smtClean="0">
                <a:solidFill>
                  <a:schemeClr val="tx2">
                    <a:lumMod val="75000"/>
                  </a:schemeClr>
                </a:solidFill>
              </a:rPr>
              <a:t>data points at </a:t>
            </a:r>
            <a:r>
              <a:rPr lang="en-GB" sz="2400" dirty="0" smtClean="0">
                <a:solidFill>
                  <a:schemeClr val="tx2">
                    <a:lumMod val="75000"/>
                  </a:schemeClr>
                </a:solidFill>
              </a:rPr>
              <a:t>once.</a:t>
            </a:r>
            <a:endParaRPr lang="en-US" sz="24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u="sng" dirty="0" smtClean="0"/>
              <a:t>Step 4:Stationarity and Differencing</a:t>
            </a:r>
            <a:endParaRPr lang="en-US" i="1" u="sng" dirty="0"/>
          </a:p>
        </p:txBody>
      </p:sp>
      <p:sp>
        <p:nvSpPr>
          <p:cNvPr id="3" name="Content Placeholder 2"/>
          <p:cNvSpPr>
            <a:spLocks noGrp="1"/>
          </p:cNvSpPr>
          <p:nvPr>
            <p:ph idx="1"/>
          </p:nvPr>
        </p:nvSpPr>
        <p:spPr/>
        <p:txBody>
          <a:bodyPr/>
          <a:lstStyle/>
          <a:p>
            <a:r>
              <a:rPr lang="en-GB" dirty="0" smtClean="0">
                <a:solidFill>
                  <a:schemeClr val="tx2">
                    <a:lumMod val="75000"/>
                  </a:schemeClr>
                </a:solidFill>
              </a:rPr>
              <a:t>For </a:t>
            </a:r>
            <a:r>
              <a:rPr lang="en-GB" dirty="0" smtClean="0">
                <a:solidFill>
                  <a:schemeClr val="tx2">
                    <a:lumMod val="75000"/>
                  </a:schemeClr>
                </a:solidFill>
              </a:rPr>
              <a:t>applying </a:t>
            </a:r>
            <a:r>
              <a:rPr lang="en-GB" dirty="0" err="1" smtClean="0">
                <a:solidFill>
                  <a:schemeClr val="tx2">
                    <a:lumMod val="75000"/>
                  </a:schemeClr>
                </a:solidFill>
              </a:rPr>
              <a:t>arima</a:t>
            </a:r>
            <a:r>
              <a:rPr lang="en-GB" dirty="0" smtClean="0">
                <a:solidFill>
                  <a:schemeClr val="tx2">
                    <a:lumMod val="75000"/>
                  </a:schemeClr>
                </a:solidFill>
              </a:rPr>
              <a:t> modelling it is necessary that the data is stationary i.e.   </a:t>
            </a:r>
            <a:endParaRPr lang="en-GB" dirty="0" smtClean="0">
              <a:solidFill>
                <a:schemeClr val="tx2">
                  <a:lumMod val="75000"/>
                </a:schemeClr>
              </a:solidFill>
            </a:endParaRPr>
          </a:p>
          <a:p>
            <a:r>
              <a:rPr lang="en-GB" dirty="0" smtClean="0">
                <a:solidFill>
                  <a:schemeClr val="tx2">
                    <a:lumMod val="75000"/>
                  </a:schemeClr>
                </a:solidFill>
              </a:rPr>
              <a:t>the </a:t>
            </a:r>
            <a:r>
              <a:rPr lang="en-GB" dirty="0" smtClean="0">
                <a:solidFill>
                  <a:schemeClr val="tx2">
                    <a:lumMod val="75000"/>
                  </a:schemeClr>
                </a:solidFill>
              </a:rPr>
              <a:t>mean and variances are homogenized</a:t>
            </a:r>
            <a:endParaRPr lang="en-US"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t>What are we Doing?</a:t>
            </a:r>
            <a:endParaRPr lang="en-US" i="1" u="sng" dirty="0"/>
          </a:p>
        </p:txBody>
      </p:sp>
      <p:sp>
        <p:nvSpPr>
          <p:cNvPr id="3" name="Content Placeholder 2"/>
          <p:cNvSpPr>
            <a:spLocks noGrp="1"/>
          </p:cNvSpPr>
          <p:nvPr>
            <p:ph idx="1"/>
          </p:nvPr>
        </p:nvSpPr>
        <p:spPr/>
        <p:txBody>
          <a:bodyPr/>
          <a:lstStyle/>
          <a:p>
            <a:r>
              <a:rPr lang="en-GB" i="1" dirty="0" smtClean="0">
                <a:solidFill>
                  <a:schemeClr val="accent1">
                    <a:lumMod val="75000"/>
                  </a:schemeClr>
                </a:solidFill>
              </a:rPr>
              <a:t>In this project we firstly analyze 26 years of data about the consumption of gas in UK and then based on that analysis, we try to forecast the next 10 year consumption and then validate it.</a:t>
            </a:r>
            <a:endParaRPr lang="en-US" i="1" dirty="0" smtClean="0">
              <a:solidFill>
                <a:schemeClr val="accent1">
                  <a:lumMod val="75000"/>
                </a:schemeClr>
              </a:solidFill>
            </a:endParaRP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u="sng" dirty="0" smtClean="0"/>
              <a:t>4.1 Homogenizing the variance</a:t>
            </a:r>
            <a:endParaRPr lang="en-US" sz="3600" i="1" u="sng" dirty="0"/>
          </a:p>
        </p:txBody>
      </p:sp>
      <p:sp>
        <p:nvSpPr>
          <p:cNvPr id="3" name="Content Placeholder 2"/>
          <p:cNvSpPr>
            <a:spLocks noGrp="1"/>
          </p:cNvSpPr>
          <p:nvPr>
            <p:ph idx="1"/>
          </p:nvPr>
        </p:nvSpPr>
        <p:spPr/>
        <p:txBody>
          <a:bodyPr/>
          <a:lstStyle/>
          <a:p>
            <a:endParaRPr lang="en-US" dirty="0"/>
          </a:p>
        </p:txBody>
      </p:sp>
      <p:pic>
        <p:nvPicPr>
          <p:cNvPr id="3074" name="Picture 2" descr="C:\Users\USER\Pictures\Screenshots\Screenshot 2024-07-23 083354.png"/>
          <p:cNvPicPr>
            <a:picLocks noChangeAspect="1" noChangeArrowheads="1"/>
          </p:cNvPicPr>
          <p:nvPr/>
        </p:nvPicPr>
        <p:blipFill>
          <a:blip r:embed="rId2"/>
          <a:srcRect/>
          <a:stretch>
            <a:fillRect/>
          </a:stretch>
        </p:blipFill>
        <p:spPr bwMode="auto">
          <a:xfrm>
            <a:off x="571472" y="1643049"/>
            <a:ext cx="5643602" cy="729229"/>
          </a:xfrm>
          <a:prstGeom prst="rect">
            <a:avLst/>
          </a:prstGeom>
          <a:noFill/>
        </p:spPr>
      </p:pic>
      <p:pic>
        <p:nvPicPr>
          <p:cNvPr id="3075" name="Picture 3" descr="C:\Users\USER\Pictures\Screenshots\Screenshot 2024-07-23 083412.png"/>
          <p:cNvPicPr>
            <a:picLocks noChangeAspect="1" noChangeArrowheads="1"/>
          </p:cNvPicPr>
          <p:nvPr/>
        </p:nvPicPr>
        <p:blipFill>
          <a:blip r:embed="rId3"/>
          <a:srcRect/>
          <a:stretch>
            <a:fillRect/>
          </a:stretch>
        </p:blipFill>
        <p:spPr bwMode="auto">
          <a:xfrm>
            <a:off x="500034" y="2285992"/>
            <a:ext cx="3929090" cy="443123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2000240"/>
            <a:ext cx="7000924" cy="2554545"/>
          </a:xfrm>
          <a:prstGeom prst="rect">
            <a:avLst/>
          </a:prstGeom>
        </p:spPr>
        <p:txBody>
          <a:bodyPr wrap="square">
            <a:spAutoFit/>
          </a:bodyPr>
          <a:lstStyle/>
          <a:p>
            <a:r>
              <a:rPr lang="en-GB" sz="3200" dirty="0" err="1" smtClean="0">
                <a:solidFill>
                  <a:schemeClr val="tx2">
                    <a:lumMod val="75000"/>
                  </a:schemeClr>
                </a:solidFill>
              </a:rPr>
              <a:t>Here,in</a:t>
            </a:r>
            <a:r>
              <a:rPr lang="en-GB" sz="3200" dirty="0" smtClean="0">
                <a:solidFill>
                  <a:schemeClr val="tx2">
                    <a:lumMod val="75000"/>
                  </a:schemeClr>
                </a:solidFill>
              </a:rPr>
              <a:t> the above plot we  can </a:t>
            </a:r>
            <a:r>
              <a:rPr lang="en-GB" sz="3200" dirty="0" smtClean="0">
                <a:solidFill>
                  <a:schemeClr val="tx2">
                    <a:lumMod val="75000"/>
                  </a:schemeClr>
                </a:solidFill>
              </a:rPr>
              <a:t>see that the variance (the distance between the spark line and regression </a:t>
            </a:r>
            <a:r>
              <a:rPr lang="en-GB" sz="3200" dirty="0" smtClean="0">
                <a:solidFill>
                  <a:schemeClr val="tx2">
                    <a:lumMod val="75000"/>
                  </a:schemeClr>
                </a:solidFill>
              </a:rPr>
              <a:t>line) is </a:t>
            </a:r>
            <a:r>
              <a:rPr lang="en-GB" sz="3200" dirty="0" smtClean="0">
                <a:solidFill>
                  <a:schemeClr val="tx2">
                    <a:lumMod val="75000"/>
                  </a:schemeClr>
                </a:solidFill>
              </a:rPr>
              <a:t>constantly changing so we take the log values so as to minimize the variance</a:t>
            </a:r>
            <a:endParaRPr lang="en-US" sz="32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Pictures\Screenshots\Screenshot 2024-07-23 083434.png"/>
          <p:cNvPicPr>
            <a:picLocks noChangeAspect="1" noChangeArrowheads="1"/>
          </p:cNvPicPr>
          <p:nvPr/>
        </p:nvPicPr>
        <p:blipFill>
          <a:blip r:embed="rId2"/>
          <a:srcRect/>
          <a:stretch>
            <a:fillRect/>
          </a:stretch>
        </p:blipFill>
        <p:spPr bwMode="auto">
          <a:xfrm>
            <a:off x="357158" y="785794"/>
            <a:ext cx="4214842" cy="581025"/>
          </a:xfrm>
          <a:prstGeom prst="rect">
            <a:avLst/>
          </a:prstGeom>
          <a:noFill/>
        </p:spPr>
      </p:pic>
      <p:pic>
        <p:nvPicPr>
          <p:cNvPr id="4099" name="Picture 3" descr="C:\Users\USER\Pictures\Screenshots\Screenshot 2024-07-23 083449.png"/>
          <p:cNvPicPr>
            <a:picLocks noChangeAspect="1" noChangeArrowheads="1"/>
          </p:cNvPicPr>
          <p:nvPr/>
        </p:nvPicPr>
        <p:blipFill>
          <a:blip r:embed="rId3"/>
          <a:srcRect/>
          <a:stretch>
            <a:fillRect/>
          </a:stretch>
        </p:blipFill>
        <p:spPr bwMode="auto">
          <a:xfrm>
            <a:off x="142844" y="1500174"/>
            <a:ext cx="4238625" cy="47434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i="1" u="sng" dirty="0" smtClean="0"/>
              <a:t>4.2 Homogenizing the mean </a:t>
            </a:r>
            <a:endParaRPr lang="en-US" sz="3600" i="1" u="sng" dirty="0"/>
          </a:p>
        </p:txBody>
      </p:sp>
      <p:sp>
        <p:nvSpPr>
          <p:cNvPr id="3" name="Content Placeholder 2"/>
          <p:cNvSpPr>
            <a:spLocks noGrp="1"/>
          </p:cNvSpPr>
          <p:nvPr>
            <p:ph idx="1"/>
          </p:nvPr>
        </p:nvSpPr>
        <p:spPr/>
        <p:txBody>
          <a:bodyPr/>
          <a:lstStyle/>
          <a:p>
            <a:endParaRPr lang="en-US" dirty="0"/>
          </a:p>
        </p:txBody>
      </p:sp>
      <p:pic>
        <p:nvPicPr>
          <p:cNvPr id="5122" name="Picture 2" descr="C:\Users\USER\Pictures\Screenshots\Screenshot 2024-07-23 084135.png"/>
          <p:cNvPicPr>
            <a:picLocks noChangeAspect="1" noChangeArrowheads="1"/>
          </p:cNvPicPr>
          <p:nvPr/>
        </p:nvPicPr>
        <p:blipFill>
          <a:blip r:embed="rId2"/>
          <a:srcRect/>
          <a:stretch>
            <a:fillRect/>
          </a:stretch>
        </p:blipFill>
        <p:spPr bwMode="auto">
          <a:xfrm>
            <a:off x="500034" y="1714488"/>
            <a:ext cx="6858048" cy="500066"/>
          </a:xfrm>
          <a:prstGeom prst="rect">
            <a:avLst/>
          </a:prstGeom>
          <a:noFill/>
        </p:spPr>
      </p:pic>
      <p:pic>
        <p:nvPicPr>
          <p:cNvPr id="5123" name="Picture 3" descr="C:\Users\USER\Pictures\Screenshots\Screenshot 2024-07-23 084149.png"/>
          <p:cNvPicPr>
            <a:picLocks noChangeAspect="1" noChangeArrowheads="1"/>
          </p:cNvPicPr>
          <p:nvPr/>
        </p:nvPicPr>
        <p:blipFill>
          <a:blip r:embed="rId3"/>
          <a:srcRect/>
          <a:stretch>
            <a:fillRect/>
          </a:stretch>
        </p:blipFill>
        <p:spPr bwMode="auto">
          <a:xfrm>
            <a:off x="500034" y="2357430"/>
            <a:ext cx="4257675" cy="46958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USER\Pictures\Screenshots\Screenshot 2024-07-23 084230.png"/>
          <p:cNvPicPr>
            <a:picLocks noChangeAspect="1" noChangeArrowheads="1"/>
          </p:cNvPicPr>
          <p:nvPr/>
        </p:nvPicPr>
        <p:blipFill>
          <a:blip r:embed="rId2"/>
          <a:srcRect/>
          <a:stretch>
            <a:fillRect/>
          </a:stretch>
        </p:blipFill>
        <p:spPr bwMode="auto">
          <a:xfrm>
            <a:off x="285720" y="857232"/>
            <a:ext cx="7358114" cy="209550"/>
          </a:xfrm>
          <a:prstGeom prst="rect">
            <a:avLst/>
          </a:prstGeom>
          <a:noFill/>
        </p:spPr>
      </p:pic>
      <p:pic>
        <p:nvPicPr>
          <p:cNvPr id="6147" name="Picture 3" descr="C:\Users\USER\Pictures\Screenshots\Screenshot 2024-07-23 084247.png"/>
          <p:cNvPicPr>
            <a:picLocks noChangeAspect="1" noChangeArrowheads="1"/>
          </p:cNvPicPr>
          <p:nvPr/>
        </p:nvPicPr>
        <p:blipFill>
          <a:blip r:embed="rId3"/>
          <a:srcRect/>
          <a:stretch>
            <a:fillRect/>
          </a:stretch>
        </p:blipFill>
        <p:spPr bwMode="auto">
          <a:xfrm>
            <a:off x="103188" y="1714488"/>
            <a:ext cx="9040812" cy="1390650"/>
          </a:xfrm>
          <a:prstGeom prst="rect">
            <a:avLst/>
          </a:prstGeom>
          <a:ln>
            <a:noFill/>
          </a:ln>
          <a:effectLst>
            <a:outerShdw blurRad="292100" dist="139700" dir="2700000" algn="tl" rotWithShape="0">
              <a:srgbClr val="333333">
                <a:alpha val="65000"/>
              </a:srgbClr>
            </a:outerShdw>
          </a:effectLst>
        </p:spPr>
      </p:pic>
      <p:pic>
        <p:nvPicPr>
          <p:cNvPr id="6148" name="Picture 4" descr="C:\Users\USER\Pictures\Screenshots\Screenshot 2024-07-23 084531.png"/>
          <p:cNvPicPr>
            <a:picLocks noChangeAspect="1" noChangeArrowheads="1"/>
          </p:cNvPicPr>
          <p:nvPr/>
        </p:nvPicPr>
        <p:blipFill>
          <a:blip r:embed="rId4"/>
          <a:srcRect/>
          <a:stretch>
            <a:fillRect/>
          </a:stretch>
        </p:blipFill>
        <p:spPr bwMode="auto">
          <a:xfrm>
            <a:off x="142844" y="3143248"/>
            <a:ext cx="5467350" cy="638175"/>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71406" y="5357826"/>
            <a:ext cx="7429552" cy="1015663"/>
          </a:xfrm>
          <a:prstGeom prst="rect">
            <a:avLst/>
          </a:prstGeom>
        </p:spPr>
        <p:txBody>
          <a:bodyPr wrap="square">
            <a:spAutoFit/>
          </a:bodyPr>
          <a:lstStyle/>
          <a:p>
            <a:r>
              <a:rPr lang="en-GB" sz="2000" dirty="0" smtClean="0">
                <a:solidFill>
                  <a:schemeClr val="accent1">
                    <a:lumMod val="75000"/>
                  </a:schemeClr>
                </a:solidFill>
              </a:rPr>
              <a:t>#this is a </a:t>
            </a:r>
            <a:r>
              <a:rPr lang="en-GB" sz="2000" dirty="0" err="1" smtClean="0">
                <a:solidFill>
                  <a:schemeClr val="accent1">
                    <a:lumMod val="75000"/>
                  </a:schemeClr>
                </a:solidFill>
              </a:rPr>
              <a:t>stationarity</a:t>
            </a:r>
            <a:r>
              <a:rPr lang="en-GB" sz="2000" dirty="0" smtClean="0">
                <a:solidFill>
                  <a:schemeClr val="accent1">
                    <a:lumMod val="75000"/>
                  </a:schemeClr>
                </a:solidFill>
              </a:rPr>
              <a:t> test and it shows that p value is smaller than printed value indicating that we reject </a:t>
            </a:r>
            <a:r>
              <a:rPr lang="en-GB" sz="2000" dirty="0" smtClean="0">
                <a:solidFill>
                  <a:schemeClr val="accent1">
                    <a:lumMod val="75000"/>
                  </a:schemeClr>
                </a:solidFill>
              </a:rPr>
              <a:t>the </a:t>
            </a:r>
            <a:r>
              <a:rPr lang="en-GB" sz="2000" dirty="0" smtClean="0">
                <a:solidFill>
                  <a:schemeClr val="accent1">
                    <a:lumMod val="75000"/>
                  </a:schemeClr>
                </a:solidFill>
              </a:rPr>
              <a:t>null hypothesis of the data being non stationary</a:t>
            </a:r>
            <a:r>
              <a:rPr lang="en-GB" sz="2000" dirty="0" smtClean="0">
                <a:solidFill>
                  <a:schemeClr val="accent1">
                    <a:lumMod val="75000"/>
                  </a:schemeClr>
                </a:solidFill>
              </a:rPr>
              <a:t>. </a:t>
            </a:r>
            <a:r>
              <a:rPr lang="en-GB" sz="2000" dirty="0" smtClean="0">
                <a:solidFill>
                  <a:schemeClr val="accent1">
                    <a:lumMod val="75000"/>
                  </a:schemeClr>
                </a:solidFill>
              </a:rPr>
              <a:t>H</a:t>
            </a:r>
            <a:r>
              <a:rPr lang="en-GB" sz="2000" dirty="0" smtClean="0">
                <a:solidFill>
                  <a:schemeClr val="accent1">
                    <a:lumMod val="75000"/>
                  </a:schemeClr>
                </a:solidFill>
              </a:rPr>
              <a:t>ence </a:t>
            </a:r>
            <a:r>
              <a:rPr lang="en-GB" sz="2000" dirty="0" smtClean="0">
                <a:solidFill>
                  <a:schemeClr val="accent1">
                    <a:lumMod val="75000"/>
                  </a:schemeClr>
                </a:solidFill>
              </a:rPr>
              <a:t>we can say that the data is stationary.</a:t>
            </a:r>
            <a:endParaRPr lang="en-US" sz="2000"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700" i="1" u="sng" dirty="0" smtClean="0"/>
              <a:t>Here we will use ARIMA manually and then compare our findings with auto ARIMA </a:t>
            </a:r>
            <a:r>
              <a:rPr lang="en-GB" sz="2700" i="1" u="sng" dirty="0" err="1" smtClean="0"/>
              <a:t>ones.library</a:t>
            </a:r>
            <a:r>
              <a:rPr lang="en-GB" sz="2700" i="1" u="sng" dirty="0" smtClean="0"/>
              <a:t>(</a:t>
            </a:r>
            <a:r>
              <a:rPr lang="en-GB" sz="2700" i="1" u="sng" dirty="0" err="1" smtClean="0"/>
              <a:t>tseries</a:t>
            </a:r>
            <a:r>
              <a:rPr lang="en-GB" sz="3100" i="1" u="sng" dirty="0" smtClean="0"/>
              <a:t>)</a:t>
            </a:r>
            <a:endParaRPr lang="en-US" sz="3100" i="1" u="sng" dirty="0"/>
          </a:p>
        </p:txBody>
      </p:sp>
      <p:sp>
        <p:nvSpPr>
          <p:cNvPr id="3" name="Content Placeholder 2"/>
          <p:cNvSpPr>
            <a:spLocks noGrp="1"/>
          </p:cNvSpPr>
          <p:nvPr>
            <p:ph idx="1"/>
          </p:nvPr>
        </p:nvSpPr>
        <p:spPr/>
        <p:txBody>
          <a:bodyPr/>
          <a:lstStyle/>
          <a:p>
            <a:endParaRPr lang="en-US" dirty="0"/>
          </a:p>
        </p:txBody>
      </p:sp>
      <p:pic>
        <p:nvPicPr>
          <p:cNvPr id="7170" name="Picture 2" descr="C:\Users\USER\Pictures\Screenshots\Screenshot 2024-07-23 084946.png"/>
          <p:cNvPicPr>
            <a:picLocks noChangeAspect="1" noChangeArrowheads="1"/>
          </p:cNvPicPr>
          <p:nvPr/>
        </p:nvPicPr>
        <p:blipFill>
          <a:blip r:embed="rId2"/>
          <a:srcRect/>
          <a:stretch>
            <a:fillRect/>
          </a:stretch>
        </p:blipFill>
        <p:spPr bwMode="auto">
          <a:xfrm>
            <a:off x="571472" y="1714488"/>
            <a:ext cx="7459662" cy="428625"/>
          </a:xfrm>
          <a:prstGeom prst="rect">
            <a:avLst/>
          </a:prstGeom>
          <a:noFill/>
        </p:spPr>
      </p:pic>
      <p:pic>
        <p:nvPicPr>
          <p:cNvPr id="7171" name="Picture 3" descr="C:\Users\USER\Pictures\Screenshots\Screenshot 2024-07-23 085019.png"/>
          <p:cNvPicPr>
            <a:picLocks noChangeAspect="1" noChangeArrowheads="1"/>
          </p:cNvPicPr>
          <p:nvPr/>
        </p:nvPicPr>
        <p:blipFill>
          <a:blip r:embed="rId3"/>
          <a:srcRect/>
          <a:stretch>
            <a:fillRect/>
          </a:stretch>
        </p:blipFill>
        <p:spPr bwMode="auto">
          <a:xfrm>
            <a:off x="285720" y="2214554"/>
            <a:ext cx="4171950" cy="478155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USER\Pictures\Screenshots\Screenshot 2024-07-23 085030.png"/>
          <p:cNvPicPr>
            <a:picLocks noChangeAspect="1" noChangeArrowheads="1"/>
          </p:cNvPicPr>
          <p:nvPr/>
        </p:nvPicPr>
        <p:blipFill>
          <a:blip r:embed="rId2"/>
          <a:srcRect/>
          <a:stretch>
            <a:fillRect/>
          </a:stretch>
        </p:blipFill>
        <p:spPr bwMode="auto">
          <a:xfrm>
            <a:off x="285720" y="714356"/>
            <a:ext cx="3962400" cy="190500"/>
          </a:xfrm>
          <a:prstGeom prst="rect">
            <a:avLst/>
          </a:prstGeom>
          <a:noFill/>
        </p:spPr>
      </p:pic>
      <p:pic>
        <p:nvPicPr>
          <p:cNvPr id="8195" name="Picture 3" descr="C:\Users\USER\Pictures\Screenshots\Screenshot 2024-07-23 085042.png"/>
          <p:cNvPicPr>
            <a:picLocks noChangeAspect="1" noChangeArrowheads="1"/>
          </p:cNvPicPr>
          <p:nvPr/>
        </p:nvPicPr>
        <p:blipFill>
          <a:blip r:embed="rId3"/>
          <a:srcRect/>
          <a:stretch>
            <a:fillRect/>
          </a:stretch>
        </p:blipFill>
        <p:spPr bwMode="auto">
          <a:xfrm>
            <a:off x="500034" y="1285860"/>
            <a:ext cx="4000500" cy="46767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Users\USER\Pictures\Screenshots\Screenshot 2024-07-23 085054.png"/>
          <p:cNvPicPr>
            <a:picLocks noChangeAspect="1" noChangeArrowheads="1"/>
          </p:cNvPicPr>
          <p:nvPr/>
        </p:nvPicPr>
        <p:blipFill>
          <a:blip r:embed="rId2"/>
          <a:srcRect/>
          <a:stretch>
            <a:fillRect/>
          </a:stretch>
        </p:blipFill>
        <p:spPr bwMode="auto">
          <a:xfrm>
            <a:off x="285720" y="428604"/>
            <a:ext cx="3529878" cy="285752"/>
          </a:xfrm>
          <a:prstGeom prst="rect">
            <a:avLst/>
          </a:prstGeom>
          <a:noFill/>
        </p:spPr>
      </p:pic>
      <p:pic>
        <p:nvPicPr>
          <p:cNvPr id="9219" name="Picture 3" descr="C:\Users\USER\Pictures\Screenshots\Screenshot 2024-07-23 085110.png"/>
          <p:cNvPicPr>
            <a:picLocks noChangeAspect="1" noChangeArrowheads="1"/>
          </p:cNvPicPr>
          <p:nvPr/>
        </p:nvPicPr>
        <p:blipFill>
          <a:blip r:embed="rId3"/>
          <a:srcRect/>
          <a:stretch>
            <a:fillRect/>
          </a:stretch>
        </p:blipFill>
        <p:spPr bwMode="auto">
          <a:xfrm>
            <a:off x="642910" y="928670"/>
            <a:ext cx="4248150" cy="4810125"/>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286380" y="1214422"/>
            <a:ext cx="3046444" cy="369332"/>
          </a:xfrm>
          <a:prstGeom prst="rect">
            <a:avLst/>
          </a:prstGeom>
        </p:spPr>
        <p:txBody>
          <a:bodyPr wrap="square">
            <a:spAutoFit/>
          </a:bodyPr>
          <a:lstStyle/>
          <a:p>
            <a:r>
              <a:rPr lang="en-US" i="1" u="sng" dirty="0" smtClean="0">
                <a:solidFill>
                  <a:schemeClr val="accent1">
                    <a:lumMod val="75000"/>
                  </a:schemeClr>
                </a:solidFill>
              </a:rPr>
              <a:t>#</a:t>
            </a:r>
            <a:r>
              <a:rPr lang="en-US" i="1" u="sng" dirty="0" err="1" smtClean="0">
                <a:solidFill>
                  <a:schemeClr val="accent1">
                    <a:lumMod val="75000"/>
                  </a:schemeClr>
                </a:solidFill>
              </a:rPr>
              <a:t>acf</a:t>
            </a:r>
            <a:r>
              <a:rPr lang="en-US" i="1" u="sng" dirty="0" smtClean="0">
                <a:solidFill>
                  <a:schemeClr val="accent1">
                    <a:lumMod val="75000"/>
                  </a:schemeClr>
                </a:solidFill>
              </a:rPr>
              <a:t>-auto correlation factor</a:t>
            </a:r>
            <a:endParaRPr lang="en-US" i="1" u="sng" dirty="0">
              <a:solidFill>
                <a:schemeClr val="accent1">
                  <a:lumMod val="75000"/>
                </a:schemeClr>
              </a:solidFill>
            </a:endParaRPr>
          </a:p>
        </p:txBody>
      </p:sp>
      <p:sp>
        <p:nvSpPr>
          <p:cNvPr id="5" name="Rectangle 4"/>
          <p:cNvSpPr/>
          <p:nvPr/>
        </p:nvSpPr>
        <p:spPr>
          <a:xfrm>
            <a:off x="5286380" y="1643050"/>
            <a:ext cx="3106235" cy="646331"/>
          </a:xfrm>
          <a:prstGeom prst="rect">
            <a:avLst/>
          </a:prstGeom>
        </p:spPr>
        <p:txBody>
          <a:bodyPr wrap="none">
            <a:spAutoFit/>
          </a:bodyPr>
          <a:lstStyle/>
          <a:p>
            <a:r>
              <a:rPr lang="en-GB" i="1" u="sng" dirty="0" smtClean="0">
                <a:solidFill>
                  <a:schemeClr val="accent1">
                    <a:lumMod val="75000"/>
                  </a:schemeClr>
                </a:solidFill>
              </a:rPr>
              <a:t>#this determines the value of </a:t>
            </a:r>
            <a:r>
              <a:rPr lang="en-GB" i="1" u="sng" dirty="0" smtClean="0">
                <a:solidFill>
                  <a:schemeClr val="accent1">
                    <a:lumMod val="75000"/>
                  </a:schemeClr>
                </a:solidFill>
              </a:rPr>
              <a:t>q</a:t>
            </a:r>
          </a:p>
          <a:p>
            <a:r>
              <a:rPr lang="en-GB" i="1" u="sng" dirty="0" smtClean="0">
                <a:solidFill>
                  <a:schemeClr val="accent1">
                    <a:lumMod val="75000"/>
                  </a:schemeClr>
                </a:solidFill>
              </a:rPr>
              <a:t>#</a:t>
            </a:r>
            <a:r>
              <a:rPr lang="en-GB" i="1" u="sng" dirty="0" smtClean="0">
                <a:solidFill>
                  <a:schemeClr val="accent1">
                    <a:lumMod val="75000"/>
                  </a:schemeClr>
                </a:solidFill>
              </a:rPr>
              <a:t>q=0</a:t>
            </a:r>
            <a:endParaRPr lang="en-US" i="1"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USER\Pictures\Screenshots\Screenshot 2024-07-23 085129.png"/>
          <p:cNvPicPr>
            <a:picLocks noChangeAspect="1" noChangeArrowheads="1"/>
          </p:cNvPicPr>
          <p:nvPr/>
        </p:nvPicPr>
        <p:blipFill>
          <a:blip r:embed="rId2"/>
          <a:srcRect/>
          <a:stretch>
            <a:fillRect/>
          </a:stretch>
        </p:blipFill>
        <p:spPr bwMode="auto">
          <a:xfrm>
            <a:off x="285720" y="857232"/>
            <a:ext cx="2143125" cy="190500"/>
          </a:xfrm>
          <a:prstGeom prst="rect">
            <a:avLst/>
          </a:prstGeom>
          <a:noFill/>
        </p:spPr>
      </p:pic>
      <p:pic>
        <p:nvPicPr>
          <p:cNvPr id="10243" name="Picture 3" descr="C:\Users\USER\Pictures\Screenshots\Screenshot 2024-07-23 085146.png"/>
          <p:cNvPicPr>
            <a:picLocks noChangeAspect="1" noChangeArrowheads="1"/>
          </p:cNvPicPr>
          <p:nvPr/>
        </p:nvPicPr>
        <p:blipFill>
          <a:blip r:embed="rId3"/>
          <a:srcRect/>
          <a:stretch>
            <a:fillRect/>
          </a:stretch>
        </p:blipFill>
        <p:spPr bwMode="auto">
          <a:xfrm>
            <a:off x="642910" y="1142984"/>
            <a:ext cx="4181475" cy="478155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143504" y="785794"/>
            <a:ext cx="3541354" cy="369332"/>
          </a:xfrm>
          <a:prstGeom prst="rect">
            <a:avLst/>
          </a:prstGeom>
        </p:spPr>
        <p:txBody>
          <a:bodyPr wrap="none">
            <a:spAutoFit/>
          </a:bodyPr>
          <a:lstStyle/>
          <a:p>
            <a:r>
              <a:rPr lang="en-US" i="1" dirty="0" smtClean="0">
                <a:solidFill>
                  <a:schemeClr val="accent1">
                    <a:lumMod val="75000"/>
                  </a:schemeClr>
                </a:solidFill>
              </a:rPr>
              <a:t>#</a:t>
            </a:r>
            <a:r>
              <a:rPr lang="en-US" i="1" u="sng" dirty="0" err="1" smtClean="0">
                <a:solidFill>
                  <a:schemeClr val="accent1">
                    <a:lumMod val="75000"/>
                  </a:schemeClr>
                </a:solidFill>
              </a:rPr>
              <a:t>pacf</a:t>
            </a:r>
            <a:r>
              <a:rPr lang="en-US" i="1" u="sng" dirty="0" smtClean="0">
                <a:solidFill>
                  <a:schemeClr val="accent1">
                    <a:lumMod val="75000"/>
                  </a:schemeClr>
                </a:solidFill>
              </a:rPr>
              <a:t>-partial auto correlation factor</a:t>
            </a:r>
            <a:endParaRPr lang="en-US" i="1" u="sng" dirty="0">
              <a:solidFill>
                <a:schemeClr val="accent1">
                  <a:lumMod val="75000"/>
                </a:schemeClr>
              </a:solidFill>
            </a:endParaRPr>
          </a:p>
        </p:txBody>
      </p:sp>
      <p:sp>
        <p:nvSpPr>
          <p:cNvPr id="5" name="Rectangle 4"/>
          <p:cNvSpPr/>
          <p:nvPr/>
        </p:nvSpPr>
        <p:spPr>
          <a:xfrm>
            <a:off x="5072066" y="1142984"/>
            <a:ext cx="4572000" cy="1477328"/>
          </a:xfrm>
          <a:prstGeom prst="rect">
            <a:avLst/>
          </a:prstGeom>
        </p:spPr>
        <p:txBody>
          <a:bodyPr>
            <a:spAutoFit/>
          </a:bodyPr>
          <a:lstStyle/>
          <a:p>
            <a:r>
              <a:rPr lang="en-GB" i="1" dirty="0" smtClean="0">
                <a:solidFill>
                  <a:schemeClr val="accent1">
                    <a:lumMod val="75000"/>
                  </a:schemeClr>
                </a:solidFill>
              </a:rPr>
              <a:t>#</a:t>
            </a:r>
            <a:r>
              <a:rPr lang="en-GB" i="1" u="sng" dirty="0" smtClean="0">
                <a:solidFill>
                  <a:schemeClr val="accent1">
                    <a:lumMod val="75000"/>
                  </a:schemeClr>
                </a:solidFill>
              </a:rPr>
              <a:t>this determines the value of </a:t>
            </a:r>
            <a:r>
              <a:rPr lang="en-GB" i="1" u="sng" dirty="0" smtClean="0">
                <a:solidFill>
                  <a:schemeClr val="accent1">
                    <a:lumMod val="75000"/>
                  </a:schemeClr>
                </a:solidFill>
              </a:rPr>
              <a:t>p</a:t>
            </a:r>
          </a:p>
          <a:p>
            <a:r>
              <a:rPr lang="en-GB" i="1" dirty="0" smtClean="0">
                <a:solidFill>
                  <a:schemeClr val="accent1">
                    <a:lumMod val="75000"/>
                  </a:schemeClr>
                </a:solidFill>
              </a:rPr>
              <a:t>#</a:t>
            </a:r>
            <a:r>
              <a:rPr lang="en-GB" i="1" u="sng" dirty="0" smtClean="0">
                <a:solidFill>
                  <a:schemeClr val="accent1">
                    <a:lumMod val="75000"/>
                  </a:schemeClr>
                </a:solidFill>
              </a:rPr>
              <a:t>p=0,d=1,d is the number of times we have to differentiate so as to homogenize the </a:t>
            </a:r>
            <a:r>
              <a:rPr lang="en-GB" i="1" u="sng" dirty="0" smtClean="0">
                <a:solidFill>
                  <a:schemeClr val="accent1">
                    <a:lumMod val="75000"/>
                  </a:schemeClr>
                </a:solidFill>
              </a:rPr>
              <a:t>mean</a:t>
            </a:r>
          </a:p>
          <a:p>
            <a:r>
              <a:rPr lang="en-GB" i="1" dirty="0" smtClean="0">
                <a:solidFill>
                  <a:schemeClr val="accent1">
                    <a:lumMod val="75000"/>
                  </a:schemeClr>
                </a:solidFill>
              </a:rPr>
              <a:t>#</a:t>
            </a:r>
            <a:r>
              <a:rPr lang="en-GB" i="1" u="sng" dirty="0" smtClean="0">
                <a:solidFill>
                  <a:schemeClr val="accent1">
                    <a:lumMod val="75000"/>
                  </a:schemeClr>
                </a:solidFill>
              </a:rPr>
              <a:t> </a:t>
            </a:r>
            <a:r>
              <a:rPr lang="en-GB" i="1" u="sng" dirty="0" err="1" smtClean="0">
                <a:solidFill>
                  <a:schemeClr val="accent1">
                    <a:lumMod val="75000"/>
                  </a:schemeClr>
                </a:solidFill>
              </a:rPr>
              <a:t>arima</a:t>
            </a:r>
            <a:r>
              <a:rPr lang="en-GB" i="1" u="sng" dirty="0" smtClean="0">
                <a:solidFill>
                  <a:schemeClr val="accent1">
                    <a:lumMod val="75000"/>
                  </a:schemeClr>
                </a:solidFill>
              </a:rPr>
              <a:t>(0,1,0) is the best </a:t>
            </a:r>
            <a:r>
              <a:rPr lang="en-GB" i="1" u="sng" dirty="0" smtClean="0">
                <a:solidFill>
                  <a:schemeClr val="accent1">
                    <a:lumMod val="75000"/>
                  </a:schemeClr>
                </a:solidFill>
              </a:rPr>
              <a:t>fit</a:t>
            </a:r>
          </a:p>
          <a:p>
            <a:r>
              <a:rPr lang="en-GB" i="1" dirty="0" smtClean="0">
                <a:solidFill>
                  <a:schemeClr val="accent1">
                    <a:lumMod val="75000"/>
                  </a:schemeClr>
                </a:solidFill>
              </a:rPr>
              <a:t>#</a:t>
            </a:r>
            <a:r>
              <a:rPr lang="en-GB" i="1" u="sng" dirty="0" smtClean="0">
                <a:solidFill>
                  <a:schemeClr val="accent1">
                    <a:lumMod val="75000"/>
                  </a:schemeClr>
                </a:solidFill>
              </a:rPr>
              <a:t>c(</a:t>
            </a:r>
            <a:r>
              <a:rPr lang="en-GB" i="1" u="sng" dirty="0" err="1" smtClean="0">
                <a:solidFill>
                  <a:schemeClr val="accent1">
                    <a:lumMod val="75000"/>
                  </a:schemeClr>
                </a:solidFill>
              </a:rPr>
              <a:t>pdq</a:t>
            </a:r>
            <a:r>
              <a:rPr lang="en-GB" i="1" u="sng" dirty="0" smtClean="0">
                <a:solidFill>
                  <a:schemeClr val="accent1">
                    <a:lumMod val="75000"/>
                  </a:schemeClr>
                </a:solidFill>
              </a:rPr>
              <a:t>)=c(0,1,0)</a:t>
            </a:r>
            <a:endParaRPr lang="en-US" i="1"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t>Step 5:Fitting the ARIMA Model</a:t>
            </a:r>
            <a:endParaRPr lang="en-US" i="1" u="sng" dirty="0"/>
          </a:p>
        </p:txBody>
      </p:sp>
      <p:sp>
        <p:nvSpPr>
          <p:cNvPr id="3" name="Content Placeholder 2"/>
          <p:cNvSpPr>
            <a:spLocks noGrp="1"/>
          </p:cNvSpPr>
          <p:nvPr>
            <p:ph idx="1"/>
          </p:nvPr>
        </p:nvSpPr>
        <p:spPr/>
        <p:txBody>
          <a:bodyPr/>
          <a:lstStyle/>
          <a:p>
            <a:endParaRPr lang="en-US" dirty="0"/>
          </a:p>
        </p:txBody>
      </p:sp>
      <p:pic>
        <p:nvPicPr>
          <p:cNvPr id="11266" name="Picture 2" descr="C:\Users\USER\Pictures\Screenshots\Screenshot 2024-07-23 090031.png"/>
          <p:cNvPicPr>
            <a:picLocks noChangeAspect="1" noChangeArrowheads="1"/>
          </p:cNvPicPr>
          <p:nvPr/>
        </p:nvPicPr>
        <p:blipFill>
          <a:blip r:embed="rId2"/>
          <a:srcRect/>
          <a:stretch>
            <a:fillRect/>
          </a:stretch>
        </p:blipFill>
        <p:spPr bwMode="auto">
          <a:xfrm>
            <a:off x="500034" y="1714488"/>
            <a:ext cx="7231063" cy="352425"/>
          </a:xfrm>
          <a:prstGeom prst="rect">
            <a:avLst/>
          </a:prstGeom>
          <a:noFill/>
        </p:spPr>
      </p:pic>
      <p:pic>
        <p:nvPicPr>
          <p:cNvPr id="11267" name="Picture 3" descr="C:\Users\USER\Pictures\Screenshots\Screenshot 2024-07-23 090046.png"/>
          <p:cNvPicPr>
            <a:picLocks noChangeAspect="1" noChangeArrowheads="1"/>
          </p:cNvPicPr>
          <p:nvPr/>
        </p:nvPicPr>
        <p:blipFill>
          <a:blip r:embed="rId3"/>
          <a:srcRect/>
          <a:stretch>
            <a:fillRect/>
          </a:stretch>
        </p:blipFill>
        <p:spPr bwMode="auto">
          <a:xfrm>
            <a:off x="1000100" y="3357562"/>
            <a:ext cx="7945437" cy="14382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Ukgas</a:t>
            </a:r>
            <a:r>
              <a:rPr lang="en-IN" dirty="0" smtClean="0"/>
              <a:t> Dataset</a:t>
            </a:r>
            <a:endParaRPr lang="en-US" dirty="0"/>
          </a:p>
        </p:txBody>
      </p:sp>
      <p:pic>
        <p:nvPicPr>
          <p:cNvPr id="4" name="Content Placeholder 3" descr="dataset-70391-1.jpg"/>
          <p:cNvPicPr>
            <a:picLocks noGrp="1" noChangeAspect="1"/>
          </p:cNvPicPr>
          <p:nvPr>
            <p:ph idx="1"/>
          </p:nvPr>
        </p:nvPicPr>
        <p:blipFill>
          <a:blip r:embed="rId3" cstate="print"/>
          <a:stretch>
            <a:fillRect/>
          </a:stretch>
        </p:blipFill>
        <p:spPr>
          <a:xfrm>
            <a:off x="285720" y="1857364"/>
            <a:ext cx="4071966" cy="5759861"/>
          </a:xfrm>
        </p:spPr>
      </p:pic>
      <p:pic>
        <p:nvPicPr>
          <p:cNvPr id="5" name="Picture 4" descr="dataset-70391-2.jpg"/>
          <p:cNvPicPr>
            <a:picLocks noChangeAspect="1"/>
          </p:cNvPicPr>
          <p:nvPr/>
        </p:nvPicPr>
        <p:blipFill>
          <a:blip r:embed="rId4" cstate="print"/>
          <a:stretch>
            <a:fillRect/>
          </a:stretch>
        </p:blipFill>
        <p:spPr>
          <a:xfrm>
            <a:off x="2357422" y="1428736"/>
            <a:ext cx="4704133" cy="5857916"/>
          </a:xfrm>
          <a:prstGeom prst="rect">
            <a:avLst/>
          </a:prstGeom>
        </p:spPr>
      </p:pic>
      <p:pic>
        <p:nvPicPr>
          <p:cNvPr id="6" name="Picture 5" descr="dataset-70391-3.jpg"/>
          <p:cNvPicPr>
            <a:picLocks noChangeAspect="1"/>
          </p:cNvPicPr>
          <p:nvPr/>
        </p:nvPicPr>
        <p:blipFill>
          <a:blip r:embed="rId5" cstate="print"/>
          <a:stretch>
            <a:fillRect/>
          </a:stretch>
        </p:blipFill>
        <p:spPr>
          <a:xfrm>
            <a:off x="4793285" y="1357298"/>
            <a:ext cx="4350715" cy="6572296"/>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C:\Users\USER\Pictures\Screenshots\Screenshot 2024-07-23 090113.png"/>
          <p:cNvPicPr>
            <a:picLocks noChangeAspect="1" noChangeArrowheads="1"/>
          </p:cNvPicPr>
          <p:nvPr/>
        </p:nvPicPr>
        <p:blipFill>
          <a:blip r:embed="rId2"/>
          <a:srcRect/>
          <a:stretch>
            <a:fillRect/>
          </a:stretch>
        </p:blipFill>
        <p:spPr bwMode="auto">
          <a:xfrm>
            <a:off x="357158" y="642918"/>
            <a:ext cx="6221412" cy="400050"/>
          </a:xfrm>
          <a:prstGeom prst="rect">
            <a:avLst/>
          </a:prstGeom>
          <a:noFill/>
        </p:spPr>
      </p:pic>
      <p:pic>
        <p:nvPicPr>
          <p:cNvPr id="12291" name="Picture 3" descr="C:\Users\USER\Pictures\Screenshots\Screenshot 2024-07-23 090144.png"/>
          <p:cNvPicPr>
            <a:picLocks noChangeAspect="1" noChangeArrowheads="1"/>
          </p:cNvPicPr>
          <p:nvPr/>
        </p:nvPicPr>
        <p:blipFill>
          <a:blip r:embed="rId3"/>
          <a:srcRect/>
          <a:stretch>
            <a:fillRect/>
          </a:stretch>
        </p:blipFill>
        <p:spPr bwMode="auto">
          <a:xfrm>
            <a:off x="857224" y="1714488"/>
            <a:ext cx="7311310" cy="400052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C:\Users\USER\Pictures\Screenshots\Screenshot 2024-07-23 090211.png"/>
          <p:cNvPicPr>
            <a:picLocks noChangeAspect="1" noChangeArrowheads="1"/>
          </p:cNvPicPr>
          <p:nvPr/>
        </p:nvPicPr>
        <p:blipFill>
          <a:blip r:embed="rId2"/>
          <a:srcRect/>
          <a:stretch>
            <a:fillRect/>
          </a:stretch>
        </p:blipFill>
        <p:spPr bwMode="auto">
          <a:xfrm>
            <a:off x="285720" y="571480"/>
            <a:ext cx="2867025" cy="171450"/>
          </a:xfrm>
          <a:prstGeom prst="rect">
            <a:avLst/>
          </a:prstGeom>
          <a:noFill/>
        </p:spPr>
      </p:pic>
      <p:pic>
        <p:nvPicPr>
          <p:cNvPr id="13315" name="Picture 3" descr="C:\Users\USER\Pictures\Screenshots\Screenshot 2024-07-23 090223.png"/>
          <p:cNvPicPr>
            <a:picLocks noChangeAspect="1" noChangeArrowheads="1"/>
          </p:cNvPicPr>
          <p:nvPr/>
        </p:nvPicPr>
        <p:blipFill>
          <a:blip r:embed="rId3"/>
          <a:srcRect/>
          <a:stretch>
            <a:fillRect/>
          </a:stretch>
        </p:blipFill>
        <p:spPr bwMode="auto">
          <a:xfrm>
            <a:off x="285720" y="785794"/>
            <a:ext cx="2400300" cy="190500"/>
          </a:xfrm>
          <a:prstGeom prst="rect">
            <a:avLst/>
          </a:prstGeom>
          <a:noFill/>
        </p:spPr>
      </p:pic>
      <p:pic>
        <p:nvPicPr>
          <p:cNvPr id="13316" name="Picture 4" descr="C:\Users\USER\Pictures\Screenshots\Screenshot 2024-07-23 090237.png"/>
          <p:cNvPicPr>
            <a:picLocks noChangeAspect="1" noChangeArrowheads="1"/>
          </p:cNvPicPr>
          <p:nvPr/>
        </p:nvPicPr>
        <p:blipFill>
          <a:blip r:embed="rId4"/>
          <a:srcRect/>
          <a:stretch>
            <a:fillRect/>
          </a:stretch>
        </p:blipFill>
        <p:spPr bwMode="auto">
          <a:xfrm>
            <a:off x="857224" y="1500174"/>
            <a:ext cx="5143536" cy="4237756"/>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5000628" y="357166"/>
            <a:ext cx="4572000" cy="923330"/>
          </a:xfrm>
          <a:prstGeom prst="rect">
            <a:avLst/>
          </a:prstGeom>
        </p:spPr>
        <p:txBody>
          <a:bodyPr>
            <a:spAutoFit/>
          </a:bodyPr>
          <a:lstStyle/>
          <a:p>
            <a:r>
              <a:rPr lang="en-GB" i="1" dirty="0" smtClean="0">
                <a:solidFill>
                  <a:schemeClr val="accent1">
                    <a:lumMod val="75000"/>
                  </a:schemeClr>
                </a:solidFill>
              </a:rPr>
              <a:t>#</a:t>
            </a:r>
            <a:r>
              <a:rPr lang="en-GB" i="1" u="sng" dirty="0" smtClean="0">
                <a:solidFill>
                  <a:schemeClr val="accent1">
                    <a:lumMod val="75000"/>
                  </a:schemeClr>
                </a:solidFill>
              </a:rPr>
              <a:t>since the predicted data is actually the logarithmic value of the actual </a:t>
            </a:r>
            <a:r>
              <a:rPr lang="en-GB" i="1" u="sng" dirty="0" smtClean="0">
                <a:solidFill>
                  <a:schemeClr val="accent1">
                    <a:lumMod val="75000"/>
                  </a:schemeClr>
                </a:solidFill>
              </a:rPr>
              <a:t>data</a:t>
            </a:r>
          </a:p>
          <a:p>
            <a:r>
              <a:rPr lang="en-GB" i="1" dirty="0" smtClean="0">
                <a:solidFill>
                  <a:schemeClr val="accent1">
                    <a:lumMod val="75000"/>
                  </a:schemeClr>
                </a:solidFill>
              </a:rPr>
              <a:t> </a:t>
            </a:r>
            <a:r>
              <a:rPr lang="en-GB" i="1" dirty="0" smtClean="0">
                <a:solidFill>
                  <a:schemeClr val="accent1">
                    <a:lumMod val="75000"/>
                  </a:schemeClr>
                </a:solidFill>
              </a:rPr>
              <a:t>#</a:t>
            </a:r>
            <a:r>
              <a:rPr lang="en-GB" i="1" u="sng" dirty="0" smtClean="0">
                <a:solidFill>
                  <a:schemeClr val="accent1">
                    <a:lumMod val="75000"/>
                  </a:schemeClr>
                </a:solidFill>
              </a:rPr>
              <a:t>hence this extra step</a:t>
            </a:r>
            <a:endParaRPr lang="en-US" i="1" u="sng" dirty="0">
              <a:solidFill>
                <a:schemeClr val="accent1">
                  <a:lumMod val="75000"/>
                </a:schemeClr>
              </a:solidFill>
            </a:endParaRPr>
          </a:p>
        </p:txBody>
      </p:sp>
      <p:sp>
        <p:nvSpPr>
          <p:cNvPr id="6" name="Rectangle 5"/>
          <p:cNvSpPr/>
          <p:nvPr/>
        </p:nvSpPr>
        <p:spPr>
          <a:xfrm>
            <a:off x="5072066" y="1428736"/>
            <a:ext cx="4572000" cy="646331"/>
          </a:xfrm>
          <a:prstGeom prst="rect">
            <a:avLst/>
          </a:prstGeom>
        </p:spPr>
        <p:txBody>
          <a:bodyPr>
            <a:spAutoFit/>
          </a:bodyPr>
          <a:lstStyle/>
          <a:p>
            <a:r>
              <a:rPr lang="en-GB" i="1" dirty="0" smtClean="0">
                <a:solidFill>
                  <a:schemeClr val="accent1">
                    <a:lumMod val="75000"/>
                  </a:schemeClr>
                </a:solidFill>
              </a:rPr>
              <a:t>#</a:t>
            </a:r>
            <a:r>
              <a:rPr lang="en-GB" i="1" u="sng" dirty="0" smtClean="0">
                <a:solidFill>
                  <a:schemeClr val="accent1">
                    <a:lumMod val="75000"/>
                  </a:schemeClr>
                </a:solidFill>
              </a:rPr>
              <a:t>here we've got the predicted values for the next 10 years</a:t>
            </a:r>
            <a:endParaRPr lang="en-US" i="1"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USER\Pictures\Screenshots\Screenshot 2024-07-23 091432.png"/>
          <p:cNvPicPr>
            <a:picLocks noChangeAspect="1" noChangeArrowheads="1"/>
          </p:cNvPicPr>
          <p:nvPr/>
        </p:nvPicPr>
        <p:blipFill>
          <a:blip r:embed="rId2"/>
          <a:srcRect/>
          <a:stretch>
            <a:fillRect/>
          </a:stretch>
        </p:blipFill>
        <p:spPr bwMode="auto">
          <a:xfrm>
            <a:off x="285720" y="857232"/>
            <a:ext cx="3743325" cy="266700"/>
          </a:xfrm>
          <a:prstGeom prst="rect">
            <a:avLst/>
          </a:prstGeom>
          <a:noFill/>
        </p:spPr>
      </p:pic>
      <p:pic>
        <p:nvPicPr>
          <p:cNvPr id="14339" name="Picture 3" descr="C:\Users\USER\Pictures\Screenshots\Screenshot 2024-07-23 091448.png"/>
          <p:cNvPicPr>
            <a:picLocks noChangeAspect="1" noChangeArrowheads="1"/>
          </p:cNvPicPr>
          <p:nvPr/>
        </p:nvPicPr>
        <p:blipFill>
          <a:blip r:embed="rId3"/>
          <a:srcRect/>
          <a:stretch>
            <a:fillRect/>
          </a:stretch>
        </p:blipFill>
        <p:spPr bwMode="auto">
          <a:xfrm>
            <a:off x="571472" y="1071546"/>
            <a:ext cx="4276725" cy="4714875"/>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4786314" y="642918"/>
            <a:ext cx="4572000" cy="646331"/>
          </a:xfrm>
          <a:prstGeom prst="rect">
            <a:avLst/>
          </a:prstGeom>
        </p:spPr>
        <p:txBody>
          <a:bodyPr>
            <a:spAutoFit/>
          </a:bodyPr>
          <a:lstStyle/>
          <a:p>
            <a:r>
              <a:rPr lang="en-GB" i="1" dirty="0" smtClean="0">
                <a:solidFill>
                  <a:schemeClr val="accent1">
                    <a:lumMod val="75000"/>
                  </a:schemeClr>
                </a:solidFill>
              </a:rPr>
              <a:t>#</a:t>
            </a:r>
            <a:r>
              <a:rPr lang="en-GB" i="1" u="sng" dirty="0" smtClean="0">
                <a:solidFill>
                  <a:schemeClr val="accent1">
                    <a:lumMod val="75000"/>
                  </a:schemeClr>
                </a:solidFill>
              </a:rPr>
              <a:t>using </a:t>
            </a:r>
            <a:r>
              <a:rPr lang="en-GB" i="1" u="sng" dirty="0" err="1" smtClean="0">
                <a:solidFill>
                  <a:schemeClr val="accent1">
                    <a:lumMod val="75000"/>
                  </a:schemeClr>
                </a:solidFill>
              </a:rPr>
              <a:t>tsplot</a:t>
            </a:r>
            <a:r>
              <a:rPr lang="en-GB" i="1" u="sng" dirty="0" smtClean="0">
                <a:solidFill>
                  <a:schemeClr val="accent1">
                    <a:lumMod val="75000"/>
                  </a:schemeClr>
                </a:solidFill>
              </a:rPr>
              <a:t> function to plot both the available data and future </a:t>
            </a:r>
            <a:r>
              <a:rPr lang="en-GB" i="1" u="sng" dirty="0" smtClean="0">
                <a:solidFill>
                  <a:schemeClr val="accent1">
                    <a:lumMod val="75000"/>
                  </a:schemeClr>
                </a:solidFill>
              </a:rPr>
              <a:t>data.</a:t>
            </a:r>
            <a:endParaRPr lang="en-US" i="1"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USER\Pictures\Screenshots\Screenshot 2024-07-23 091513.png"/>
          <p:cNvPicPr>
            <a:picLocks noChangeAspect="1" noChangeArrowheads="1"/>
          </p:cNvPicPr>
          <p:nvPr/>
        </p:nvPicPr>
        <p:blipFill>
          <a:blip r:embed="rId2"/>
          <a:srcRect/>
          <a:stretch>
            <a:fillRect/>
          </a:stretch>
        </p:blipFill>
        <p:spPr bwMode="auto">
          <a:xfrm>
            <a:off x="428596" y="1285860"/>
            <a:ext cx="3848100" cy="619125"/>
          </a:xfrm>
          <a:prstGeom prst="rect">
            <a:avLst/>
          </a:prstGeom>
          <a:noFill/>
        </p:spPr>
      </p:pic>
      <p:pic>
        <p:nvPicPr>
          <p:cNvPr id="15363" name="Picture 3" descr="C:\Users\USER\Pictures\Screenshots\Screenshot 2024-07-23 091644.png"/>
          <p:cNvPicPr>
            <a:picLocks noChangeAspect="1" noChangeArrowheads="1"/>
          </p:cNvPicPr>
          <p:nvPr/>
        </p:nvPicPr>
        <p:blipFill>
          <a:blip r:embed="rId3"/>
          <a:srcRect/>
          <a:stretch>
            <a:fillRect/>
          </a:stretch>
        </p:blipFill>
        <p:spPr bwMode="auto">
          <a:xfrm>
            <a:off x="1000100" y="1928802"/>
            <a:ext cx="4267200" cy="46577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USER\Pictures\Screenshots\Screenshot 2024-07-23 091527.png"/>
          <p:cNvPicPr>
            <a:picLocks noChangeAspect="1" noChangeArrowheads="1"/>
          </p:cNvPicPr>
          <p:nvPr/>
        </p:nvPicPr>
        <p:blipFill>
          <a:blip r:embed="rId2"/>
          <a:srcRect/>
          <a:stretch>
            <a:fillRect/>
          </a:stretch>
        </p:blipFill>
        <p:spPr bwMode="auto">
          <a:xfrm>
            <a:off x="357158" y="500042"/>
            <a:ext cx="5935662" cy="180975"/>
          </a:xfrm>
          <a:prstGeom prst="rect">
            <a:avLst/>
          </a:prstGeom>
          <a:noFill/>
        </p:spPr>
      </p:pic>
      <p:pic>
        <p:nvPicPr>
          <p:cNvPr id="16387" name="Picture 3" descr="C:\Users\USER\Pictures\Screenshots\Screenshot 2024-07-23 091659.png"/>
          <p:cNvPicPr>
            <a:picLocks noChangeAspect="1" noChangeArrowheads="1"/>
          </p:cNvPicPr>
          <p:nvPr/>
        </p:nvPicPr>
        <p:blipFill>
          <a:blip r:embed="rId3"/>
          <a:srcRect/>
          <a:stretch>
            <a:fillRect/>
          </a:stretch>
        </p:blipFill>
        <p:spPr bwMode="auto">
          <a:xfrm>
            <a:off x="1714480" y="1142984"/>
            <a:ext cx="4267200" cy="47910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714356"/>
            <a:ext cx="8572560" cy="2862322"/>
          </a:xfrm>
          <a:prstGeom prst="rect">
            <a:avLst/>
          </a:prstGeom>
        </p:spPr>
        <p:txBody>
          <a:bodyPr wrap="square">
            <a:spAutoFit/>
          </a:bodyPr>
          <a:lstStyle/>
          <a:p>
            <a:r>
              <a:rPr lang="en-GB" sz="3600" i="1" dirty="0" smtClean="0">
                <a:solidFill>
                  <a:schemeClr val="accent1">
                    <a:lumMod val="75000"/>
                  </a:schemeClr>
                </a:solidFill>
              </a:rPr>
              <a:t>#</a:t>
            </a:r>
            <a:r>
              <a:rPr lang="en-GB" sz="3600" i="1" u="sng" dirty="0" smtClean="0">
                <a:solidFill>
                  <a:schemeClr val="accent1">
                    <a:lumMod val="75000"/>
                  </a:schemeClr>
                </a:solidFill>
              </a:rPr>
              <a:t>data 1 is the first 10 values of predicted data and data 2 is the last 12 values of the available </a:t>
            </a:r>
            <a:r>
              <a:rPr lang="en-GB" sz="3600" i="1" u="sng" dirty="0" smtClean="0">
                <a:solidFill>
                  <a:schemeClr val="accent1">
                    <a:lumMod val="75000"/>
                  </a:schemeClr>
                </a:solidFill>
              </a:rPr>
              <a:t>data.</a:t>
            </a:r>
          </a:p>
          <a:p>
            <a:r>
              <a:rPr lang="en-GB" sz="3600" i="1" dirty="0" smtClean="0">
                <a:solidFill>
                  <a:schemeClr val="accent1">
                    <a:lumMod val="75000"/>
                  </a:schemeClr>
                </a:solidFill>
              </a:rPr>
              <a:t>#</a:t>
            </a:r>
            <a:r>
              <a:rPr lang="en-GB" sz="3600" i="1" u="sng" dirty="0" smtClean="0">
                <a:solidFill>
                  <a:schemeClr val="accent1">
                    <a:lumMod val="75000"/>
                  </a:schemeClr>
                </a:solidFill>
              </a:rPr>
              <a:t>plotting them shows us the consistency of the prediction of the </a:t>
            </a:r>
            <a:r>
              <a:rPr lang="en-GB" sz="3600" i="1" u="sng" dirty="0" smtClean="0">
                <a:solidFill>
                  <a:schemeClr val="accent1">
                    <a:lumMod val="75000"/>
                  </a:schemeClr>
                </a:solidFill>
              </a:rPr>
              <a:t>data.</a:t>
            </a:r>
            <a:endParaRPr lang="en-US" sz="3600" i="1"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857232"/>
            <a:ext cx="8286808" cy="1477328"/>
          </a:xfrm>
          <a:prstGeom prst="rect">
            <a:avLst/>
          </a:prstGeom>
        </p:spPr>
        <p:txBody>
          <a:bodyPr wrap="square">
            <a:spAutoFit/>
          </a:bodyPr>
          <a:lstStyle/>
          <a:p>
            <a:r>
              <a:rPr lang="en-GB" dirty="0" smtClean="0">
                <a:hlinkClick r:id="rId2"/>
              </a:rPr>
              <a:t>R-projects/</a:t>
            </a:r>
            <a:r>
              <a:rPr lang="en-GB" dirty="0" err="1" smtClean="0">
                <a:hlinkClick r:id="rId2"/>
              </a:rPr>
              <a:t>project__.R</a:t>
            </a:r>
            <a:r>
              <a:rPr lang="en-GB" dirty="0" smtClean="0">
                <a:hlinkClick r:id="rId2"/>
              </a:rPr>
              <a:t> at main · </a:t>
            </a:r>
            <a:r>
              <a:rPr lang="en-GB" dirty="0" err="1" smtClean="0">
                <a:hlinkClick r:id="rId2"/>
              </a:rPr>
              <a:t>Mohit</a:t>
            </a:r>
            <a:r>
              <a:rPr lang="en-GB" dirty="0" smtClean="0">
                <a:hlinkClick r:id="rId2"/>
              </a:rPr>
              <a:t>-exe/R-projects (github.com</a:t>
            </a:r>
            <a:r>
              <a:rPr lang="en-GB" dirty="0" smtClean="0">
                <a:hlinkClick r:id="rId2"/>
              </a:rPr>
              <a:t>)</a:t>
            </a:r>
            <a:endParaRPr lang="en-GB" dirty="0" smtClean="0"/>
          </a:p>
          <a:p>
            <a:endParaRPr lang="en-GB" dirty="0" smtClean="0"/>
          </a:p>
          <a:p>
            <a:endParaRPr lang="en-GB" dirty="0" smtClean="0"/>
          </a:p>
          <a:p>
            <a:endParaRPr lang="en-GB" dirty="0" smtClean="0"/>
          </a:p>
          <a:p>
            <a:r>
              <a:rPr lang="en-GB" dirty="0" smtClean="0"/>
              <a:t>This is the link to the source code of this project.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t>Validating with Auto </a:t>
            </a:r>
            <a:r>
              <a:rPr lang="en-IN" i="1" u="sng" dirty="0" err="1" smtClean="0"/>
              <a:t>Arima</a:t>
            </a:r>
            <a:endParaRPr lang="en-US" i="1" u="sng" dirty="0"/>
          </a:p>
        </p:txBody>
      </p:sp>
      <p:sp>
        <p:nvSpPr>
          <p:cNvPr id="3" name="Content Placeholder 2"/>
          <p:cNvSpPr>
            <a:spLocks noGrp="1"/>
          </p:cNvSpPr>
          <p:nvPr>
            <p:ph idx="1"/>
          </p:nvPr>
        </p:nvSpPr>
        <p:spPr/>
        <p:txBody>
          <a:bodyPr/>
          <a:lstStyle/>
          <a:p>
            <a:r>
              <a:rPr lang="en-GB" i="1" dirty="0" smtClean="0">
                <a:solidFill>
                  <a:schemeClr val="accent1">
                    <a:lumMod val="75000"/>
                  </a:schemeClr>
                </a:solidFill>
              </a:rPr>
              <a:t>the </a:t>
            </a:r>
            <a:r>
              <a:rPr lang="en-GB" i="1" dirty="0" smtClean="0">
                <a:solidFill>
                  <a:schemeClr val="accent1">
                    <a:lumMod val="75000"/>
                  </a:schemeClr>
                </a:solidFill>
              </a:rPr>
              <a:t>steps are same , only the method </a:t>
            </a:r>
            <a:r>
              <a:rPr lang="en-GB" i="1" dirty="0" smtClean="0">
                <a:solidFill>
                  <a:schemeClr val="accent1">
                    <a:lumMod val="75000"/>
                  </a:schemeClr>
                </a:solidFill>
              </a:rPr>
              <a:t>changes</a:t>
            </a:r>
            <a:r>
              <a:rPr lang="en-GB"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USER\Pictures\Screenshots\Screenshot 2024-07-23 110305.png"/>
          <p:cNvPicPr>
            <a:picLocks noChangeAspect="1" noChangeArrowheads="1"/>
          </p:cNvPicPr>
          <p:nvPr/>
        </p:nvPicPr>
        <p:blipFill>
          <a:blip r:embed="rId2"/>
          <a:srcRect/>
          <a:stretch>
            <a:fillRect/>
          </a:stretch>
        </p:blipFill>
        <p:spPr bwMode="auto">
          <a:xfrm>
            <a:off x="500034" y="714356"/>
            <a:ext cx="3357586" cy="962025"/>
          </a:xfrm>
          <a:prstGeom prst="rect">
            <a:avLst/>
          </a:prstGeom>
          <a:noFill/>
        </p:spPr>
      </p:pic>
      <p:pic>
        <p:nvPicPr>
          <p:cNvPr id="19459" name="Picture 3" descr="C:\Users\USER\Pictures\Screenshots\Screenshot 2024-07-23 110331.png"/>
          <p:cNvPicPr>
            <a:picLocks noChangeAspect="1" noChangeArrowheads="1"/>
          </p:cNvPicPr>
          <p:nvPr/>
        </p:nvPicPr>
        <p:blipFill>
          <a:blip r:embed="rId3"/>
          <a:srcRect/>
          <a:stretch>
            <a:fillRect/>
          </a:stretch>
        </p:blipFill>
        <p:spPr bwMode="auto">
          <a:xfrm>
            <a:off x="500034" y="2105025"/>
            <a:ext cx="4286250" cy="47529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USER\Pictures\Screenshots\Screenshot 2024-07-23 110355.png"/>
          <p:cNvPicPr>
            <a:picLocks noChangeAspect="1" noChangeArrowheads="1"/>
          </p:cNvPicPr>
          <p:nvPr/>
        </p:nvPicPr>
        <p:blipFill>
          <a:blip r:embed="rId2"/>
          <a:srcRect/>
          <a:stretch>
            <a:fillRect/>
          </a:stretch>
        </p:blipFill>
        <p:spPr bwMode="auto">
          <a:xfrm>
            <a:off x="285720" y="857232"/>
            <a:ext cx="3895725" cy="209550"/>
          </a:xfrm>
          <a:prstGeom prst="rect">
            <a:avLst/>
          </a:prstGeom>
          <a:noFill/>
        </p:spPr>
      </p:pic>
      <p:pic>
        <p:nvPicPr>
          <p:cNvPr id="20483" name="Picture 3" descr="C:\Users\USER\Pictures\Screenshots\Screenshot 2024-07-23 110405.png"/>
          <p:cNvPicPr>
            <a:picLocks noChangeAspect="1" noChangeArrowheads="1"/>
          </p:cNvPicPr>
          <p:nvPr/>
        </p:nvPicPr>
        <p:blipFill>
          <a:blip r:embed="rId3"/>
          <a:srcRect/>
          <a:stretch>
            <a:fillRect/>
          </a:stretch>
        </p:blipFill>
        <p:spPr bwMode="auto">
          <a:xfrm>
            <a:off x="714348" y="1643050"/>
            <a:ext cx="4219575" cy="47148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794"/>
            <a:ext cx="8229600" cy="1143000"/>
          </a:xfrm>
        </p:spPr>
        <p:txBody>
          <a:bodyPr>
            <a:normAutofit fontScale="90000"/>
          </a:bodyPr>
          <a:lstStyle/>
          <a:p>
            <a:pPr algn="l"/>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What </a:t>
            </a: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is ARIMA?</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GB" sz="2000" i="1" dirty="0" smtClean="0"/>
              <a:t>ARIMA, which stands for </a:t>
            </a:r>
            <a:r>
              <a:rPr lang="en-GB" sz="2000" b="1" i="1" dirty="0" err="1" smtClean="0"/>
              <a:t>AutoRegressive</a:t>
            </a:r>
            <a:r>
              <a:rPr lang="en-GB" sz="2000" b="1" i="1" dirty="0" smtClean="0"/>
              <a:t> Integrated Moving Average</a:t>
            </a:r>
            <a:r>
              <a:rPr lang="en-GB" sz="2000" i="1" dirty="0" smtClean="0"/>
              <a:t>, is a popular statistical analysis model used for time series forecasting. The ARIMA model is used to understand and predict future points in a time series by accounting for various aspects of the series' past values</a:t>
            </a:r>
            <a:r>
              <a:rPr lang="en-GB" sz="2000" i="1" dirty="0" smtClean="0"/>
              <a:t>.</a:t>
            </a:r>
            <a:br>
              <a:rPr lang="en-GB" sz="2000" i="1" dirty="0" smtClean="0"/>
            </a:br>
            <a:r>
              <a:rPr lang="en-GB" sz="2000" i="1" dirty="0" smtClean="0"/>
              <a:t> </a:t>
            </a:r>
            <a:r>
              <a:rPr lang="en-GB" sz="2000" i="1" dirty="0" smtClean="0"/>
              <a:t>Here’s a breakdown of its components</a:t>
            </a:r>
            <a:r>
              <a:rPr lang="en-GB" sz="2000" i="1" dirty="0" smtClean="0"/>
              <a:t>:</a:t>
            </a:r>
            <a:br>
              <a:rPr lang="en-GB" sz="2000" i="1" dirty="0" smtClean="0"/>
            </a:br>
            <a:r>
              <a:rPr lang="en-GB" sz="2000" i="1" dirty="0" smtClean="0"/>
              <a:t/>
            </a:r>
            <a:br>
              <a:rPr lang="en-GB" sz="2000" i="1" dirty="0" smtClean="0"/>
            </a:br>
            <a:r>
              <a:rPr lang="en-GB" sz="2000" b="1" i="1" dirty="0" err="1" smtClean="0"/>
              <a:t>AutoRegressive</a:t>
            </a:r>
            <a:r>
              <a:rPr lang="en-GB" sz="2000" b="1" i="1" dirty="0" smtClean="0"/>
              <a:t> (AR) part</a:t>
            </a:r>
            <a:r>
              <a:rPr lang="en-GB" sz="2000" i="1" dirty="0" smtClean="0"/>
              <a:t>: This part of the model involves regressing the variable on its own lagged (past) values. The number of lagged values included is denoted by "p" (the order of the AR part</a:t>
            </a:r>
            <a:r>
              <a:rPr lang="en-GB" sz="2000" i="1" dirty="0" smtClean="0"/>
              <a:t>).</a:t>
            </a:r>
            <a:br>
              <a:rPr lang="en-GB" sz="2000" i="1" dirty="0" smtClean="0"/>
            </a:br>
            <a:r>
              <a:rPr lang="en-GB" sz="2000" i="1" dirty="0" smtClean="0"/>
              <a:t/>
            </a:r>
            <a:br>
              <a:rPr lang="en-GB" sz="2000" i="1" dirty="0" smtClean="0"/>
            </a:br>
            <a:r>
              <a:rPr lang="en-GB" sz="2000" b="1" i="1" dirty="0" smtClean="0"/>
              <a:t>Integrated (I) part</a:t>
            </a:r>
            <a:r>
              <a:rPr lang="en-GB" sz="2000" i="1" dirty="0" smtClean="0"/>
              <a:t>: This part involves differencing the raw observations to make the time series stationary, which means that the mean and variance are constant over time. The number of differences needed to achieve </a:t>
            </a:r>
            <a:r>
              <a:rPr lang="en-GB" sz="2000" i="1" dirty="0" err="1" smtClean="0"/>
              <a:t>stationarity</a:t>
            </a:r>
            <a:r>
              <a:rPr lang="en-GB" sz="2000" i="1" dirty="0" smtClean="0"/>
              <a:t> is denoted by "d" (the order of differencing</a:t>
            </a:r>
            <a:r>
              <a:rPr lang="en-GB" sz="2000" i="1" dirty="0" smtClean="0"/>
              <a:t>).</a:t>
            </a:r>
            <a:br>
              <a:rPr lang="en-GB" sz="2000" i="1" dirty="0" smtClean="0"/>
            </a:br>
            <a:r>
              <a:rPr lang="en-GB" sz="2000" i="1" dirty="0" smtClean="0"/>
              <a:t/>
            </a:r>
            <a:br>
              <a:rPr lang="en-GB" sz="2000" i="1" dirty="0" smtClean="0"/>
            </a:br>
            <a:r>
              <a:rPr lang="en-GB" sz="2000" b="1" i="1" dirty="0" smtClean="0"/>
              <a:t>Moving Average (MA) part</a:t>
            </a:r>
            <a:r>
              <a:rPr lang="en-GB" sz="2000" i="1" dirty="0" smtClean="0"/>
              <a:t>: This part involves </a:t>
            </a:r>
            <a:r>
              <a:rPr lang="en-GB" sz="2000" i="1" dirty="0" err="1" smtClean="0"/>
              <a:t>modeling</a:t>
            </a:r>
            <a:r>
              <a:rPr lang="en-GB" sz="2000" i="1" dirty="0" smtClean="0"/>
              <a:t> the error term as a linear combination of error terms occurring at various times in the past. The number of lagged forecast errors in the prediction equation is denoted by "q" (the order of the MA part).</a:t>
            </a:r>
            <a:br>
              <a:rPr lang="en-GB" sz="2000" i="1" dirty="0" smtClean="0"/>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smtClean="0">
                <a:solidFill>
                  <a:schemeClr val="accent6">
                    <a:lumMod val="75000"/>
                  </a:schemeClr>
                </a:solidFill>
                <a:latin typeface="Arial Unicode MS" pitchFamily="34" charset="-128"/>
                <a:ea typeface="Arial Unicode MS" pitchFamily="34" charset="-128"/>
                <a:cs typeface="Arial Unicode MS" pitchFamily="34" charset="-128"/>
              </a:rPr>
            </a:br>
            <a:r>
              <a:rPr lang="en-IN" i="1" u="sng" dirty="0">
                <a:solidFill>
                  <a:schemeClr val="accent6">
                    <a:lumMod val="75000"/>
                  </a:schemeClr>
                </a:solidFill>
                <a:latin typeface="Arial Unicode MS" pitchFamily="34" charset="-128"/>
                <a:ea typeface="Arial Unicode MS" pitchFamily="34" charset="-128"/>
                <a:cs typeface="Arial Unicode MS" pitchFamily="34" charset="-128"/>
              </a:rPr>
              <a:t/>
            </a:r>
            <a:br>
              <a:rPr lang="en-IN" i="1" u="sng" dirty="0">
                <a:solidFill>
                  <a:schemeClr val="accent6">
                    <a:lumMod val="75000"/>
                  </a:schemeClr>
                </a:solidFill>
                <a:latin typeface="Arial Unicode MS" pitchFamily="34" charset="-128"/>
                <a:ea typeface="Arial Unicode MS" pitchFamily="34" charset="-128"/>
                <a:cs typeface="Arial Unicode MS" pitchFamily="34" charset="-128"/>
              </a:rPr>
            </a:br>
            <a:endParaRPr lang="en-US" i="1" u="sng" dirty="0">
              <a:solidFill>
                <a:schemeClr val="accent6">
                  <a:lumMod val="75000"/>
                </a:schemeClr>
              </a:solidFill>
              <a:latin typeface="Arial Unicode MS" pitchFamily="34" charset="-128"/>
              <a:ea typeface="Arial Unicode MS" pitchFamily="34" charset="-128"/>
              <a:cs typeface="Arial Unicode MS"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USER\Pictures\Screenshots\Screenshot 2024-07-23 110419.png"/>
          <p:cNvPicPr>
            <a:picLocks noChangeAspect="1" noChangeArrowheads="1"/>
          </p:cNvPicPr>
          <p:nvPr/>
        </p:nvPicPr>
        <p:blipFill>
          <a:blip r:embed="rId2"/>
          <a:srcRect/>
          <a:stretch>
            <a:fillRect/>
          </a:stretch>
        </p:blipFill>
        <p:spPr bwMode="auto">
          <a:xfrm>
            <a:off x="285720" y="1285860"/>
            <a:ext cx="3571900" cy="209550"/>
          </a:xfrm>
          <a:prstGeom prst="rect">
            <a:avLst/>
          </a:prstGeom>
          <a:noFill/>
        </p:spPr>
      </p:pic>
      <p:pic>
        <p:nvPicPr>
          <p:cNvPr id="21507" name="Picture 3" descr="C:\Users\USER\Pictures\Screenshots\Screenshot 2024-07-23 110427.png"/>
          <p:cNvPicPr>
            <a:picLocks noChangeAspect="1" noChangeArrowheads="1"/>
          </p:cNvPicPr>
          <p:nvPr/>
        </p:nvPicPr>
        <p:blipFill>
          <a:blip r:embed="rId3"/>
          <a:srcRect/>
          <a:stretch>
            <a:fillRect/>
          </a:stretch>
        </p:blipFill>
        <p:spPr bwMode="auto">
          <a:xfrm>
            <a:off x="500034" y="1857364"/>
            <a:ext cx="4114800" cy="47339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USER\Pictures\Screenshots\Screenshot 2024-07-23 110802.png"/>
          <p:cNvPicPr>
            <a:picLocks noChangeAspect="1" noChangeArrowheads="1"/>
          </p:cNvPicPr>
          <p:nvPr/>
        </p:nvPicPr>
        <p:blipFill>
          <a:blip r:embed="rId2"/>
          <a:srcRect/>
          <a:stretch>
            <a:fillRect/>
          </a:stretch>
        </p:blipFill>
        <p:spPr bwMode="auto">
          <a:xfrm>
            <a:off x="357158" y="714356"/>
            <a:ext cx="4362450" cy="200025"/>
          </a:xfrm>
          <a:prstGeom prst="rect">
            <a:avLst/>
          </a:prstGeom>
          <a:noFill/>
        </p:spPr>
      </p:pic>
      <p:pic>
        <p:nvPicPr>
          <p:cNvPr id="22531" name="Picture 3" descr="C:\Users\USER\Pictures\Screenshots\Screenshot 2024-07-23 110815.png"/>
          <p:cNvPicPr>
            <a:picLocks noChangeAspect="1" noChangeArrowheads="1"/>
          </p:cNvPicPr>
          <p:nvPr/>
        </p:nvPicPr>
        <p:blipFill>
          <a:blip r:embed="rId3"/>
          <a:srcRect/>
          <a:stretch>
            <a:fillRect/>
          </a:stretch>
        </p:blipFill>
        <p:spPr bwMode="auto">
          <a:xfrm>
            <a:off x="857224" y="1428736"/>
            <a:ext cx="6002338" cy="442915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USER\Pictures\Screenshots\Screenshot 2024-07-23 110840.png"/>
          <p:cNvPicPr>
            <a:picLocks noChangeAspect="1" noChangeArrowheads="1"/>
          </p:cNvPicPr>
          <p:nvPr/>
        </p:nvPicPr>
        <p:blipFill>
          <a:blip r:embed="rId2"/>
          <a:srcRect/>
          <a:stretch>
            <a:fillRect/>
          </a:stretch>
        </p:blipFill>
        <p:spPr bwMode="auto">
          <a:xfrm>
            <a:off x="357158" y="571480"/>
            <a:ext cx="4686300" cy="381000"/>
          </a:xfrm>
          <a:prstGeom prst="rect">
            <a:avLst/>
          </a:prstGeom>
          <a:noFill/>
        </p:spPr>
      </p:pic>
      <p:pic>
        <p:nvPicPr>
          <p:cNvPr id="23555" name="Picture 3" descr="C:\Users\USER\Pictures\Screenshots\Screenshot 2024-07-23 110926.png"/>
          <p:cNvPicPr>
            <a:picLocks noChangeAspect="1" noChangeArrowheads="1"/>
          </p:cNvPicPr>
          <p:nvPr/>
        </p:nvPicPr>
        <p:blipFill>
          <a:blip r:embed="rId3"/>
          <a:srcRect/>
          <a:stretch>
            <a:fillRect/>
          </a:stretch>
        </p:blipFill>
        <p:spPr bwMode="auto">
          <a:xfrm>
            <a:off x="1857356" y="1142984"/>
            <a:ext cx="3321050" cy="52705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USER\Pictures\Screenshots\Screenshot 2024-07-23 110949.png"/>
          <p:cNvPicPr>
            <a:picLocks noChangeAspect="1" noChangeArrowheads="1"/>
          </p:cNvPicPr>
          <p:nvPr/>
        </p:nvPicPr>
        <p:blipFill>
          <a:blip r:embed="rId2"/>
          <a:srcRect/>
          <a:stretch>
            <a:fillRect/>
          </a:stretch>
        </p:blipFill>
        <p:spPr bwMode="auto">
          <a:xfrm>
            <a:off x="357158" y="642918"/>
            <a:ext cx="4876800" cy="419100"/>
          </a:xfrm>
          <a:prstGeom prst="rect">
            <a:avLst/>
          </a:prstGeom>
          <a:noFill/>
        </p:spPr>
      </p:pic>
      <p:pic>
        <p:nvPicPr>
          <p:cNvPr id="24579" name="Picture 3" descr="C:\Users\USER\Pictures\Screenshots\Screenshot 2024-07-23 111001.png"/>
          <p:cNvPicPr>
            <a:picLocks noChangeAspect="1" noChangeArrowheads="1"/>
          </p:cNvPicPr>
          <p:nvPr/>
        </p:nvPicPr>
        <p:blipFill>
          <a:blip r:embed="rId3"/>
          <a:srcRect/>
          <a:stretch>
            <a:fillRect/>
          </a:stretch>
        </p:blipFill>
        <p:spPr bwMode="auto">
          <a:xfrm>
            <a:off x="571472" y="1071546"/>
            <a:ext cx="4171950" cy="465772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 </a:t>
            </a:r>
            <a:r>
              <a:rPr lang="en-IN" dirty="0" err="1" smtClean="0"/>
              <a:t>Ljung</a:t>
            </a:r>
            <a:r>
              <a:rPr lang="en-IN" dirty="0" smtClean="0"/>
              <a:t> Test </a:t>
            </a:r>
            <a:endParaRPr lang="en-US" dirty="0"/>
          </a:p>
        </p:txBody>
      </p:sp>
      <p:sp>
        <p:nvSpPr>
          <p:cNvPr id="3" name="Content Placeholder 2"/>
          <p:cNvSpPr>
            <a:spLocks noGrp="1"/>
          </p:cNvSpPr>
          <p:nvPr>
            <p:ph idx="1"/>
          </p:nvPr>
        </p:nvSpPr>
        <p:spPr>
          <a:xfrm>
            <a:off x="142844" y="2786058"/>
            <a:ext cx="8229600" cy="4525963"/>
          </a:xfrm>
        </p:spPr>
        <p:txBody>
          <a:bodyPr>
            <a:normAutofit/>
          </a:bodyPr>
          <a:lstStyle/>
          <a:p>
            <a:r>
              <a:rPr lang="en-GB" sz="2100" b="1" dirty="0" smtClean="0"/>
              <a:t>Purpose of the Box-</a:t>
            </a:r>
            <a:r>
              <a:rPr lang="en-GB" sz="2100" b="1" dirty="0" err="1" smtClean="0"/>
              <a:t>Ljung</a:t>
            </a:r>
            <a:r>
              <a:rPr lang="en-GB" sz="2100" b="1" dirty="0" smtClean="0"/>
              <a:t> Test</a:t>
            </a:r>
          </a:p>
          <a:p>
            <a:r>
              <a:rPr lang="en-GB" sz="2100" b="1" dirty="0" smtClean="0"/>
              <a:t>Model Adequacy</a:t>
            </a:r>
            <a:r>
              <a:rPr lang="en-GB" sz="2100" dirty="0" smtClean="0"/>
              <a:t>: The primary purpose is to test whether a given time series model has adequately captured the underlying process. If the model is good, the residuals should behave like white noise (i.e., they should be uncorrelated).</a:t>
            </a:r>
          </a:p>
          <a:p>
            <a:r>
              <a:rPr lang="en-GB" sz="2100" b="1" dirty="0" smtClean="0"/>
              <a:t>Detection of Remaining Structure</a:t>
            </a:r>
            <a:r>
              <a:rPr lang="en-GB" sz="2100" dirty="0" smtClean="0"/>
              <a:t>: If the test indicates significant autocorrelation in the residuals, it suggests that there is remaining structure in the data that the model has not accounted for, implying that the model may need further refinement or a different model might be more appropriate.</a:t>
            </a:r>
          </a:p>
          <a:p>
            <a:endParaRPr lang="en-US" dirty="0"/>
          </a:p>
        </p:txBody>
      </p:sp>
      <p:sp>
        <p:nvSpPr>
          <p:cNvPr id="6" name="Rectangle 5"/>
          <p:cNvSpPr/>
          <p:nvPr/>
        </p:nvSpPr>
        <p:spPr>
          <a:xfrm>
            <a:off x="500034" y="1571612"/>
            <a:ext cx="7072362" cy="923330"/>
          </a:xfrm>
          <a:prstGeom prst="rect">
            <a:avLst/>
          </a:prstGeom>
        </p:spPr>
        <p:txBody>
          <a:bodyPr wrap="square">
            <a:spAutoFit/>
          </a:bodyPr>
          <a:lstStyle/>
          <a:p>
            <a:r>
              <a:rPr lang="en-GB" dirty="0" smtClean="0"/>
              <a:t>The Box-</a:t>
            </a:r>
            <a:r>
              <a:rPr lang="en-GB" dirty="0" err="1" smtClean="0"/>
              <a:t>Ljung</a:t>
            </a:r>
            <a:r>
              <a:rPr lang="en-GB" dirty="0" smtClean="0"/>
              <a:t> test is a statistical test used to check the randomness of residuals (errors) from a time </a:t>
            </a:r>
            <a:r>
              <a:rPr lang="en-GB" dirty="0" smtClean="0"/>
              <a:t>series model. </a:t>
            </a:r>
            <a:r>
              <a:rPr lang="en-GB" dirty="0" smtClean="0"/>
              <a:t>It helps to determine whether there is any significant autocorrelation remaining in the residuals. </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USER\Pictures\Screenshots\Screenshot 2024-07-23 111259.png"/>
          <p:cNvPicPr>
            <a:picLocks noChangeAspect="1" noChangeArrowheads="1"/>
          </p:cNvPicPr>
          <p:nvPr/>
        </p:nvPicPr>
        <p:blipFill>
          <a:blip r:embed="rId2"/>
          <a:srcRect/>
          <a:stretch>
            <a:fillRect/>
          </a:stretch>
        </p:blipFill>
        <p:spPr bwMode="auto">
          <a:xfrm>
            <a:off x="428596" y="714356"/>
            <a:ext cx="6278563" cy="200025"/>
          </a:xfrm>
          <a:prstGeom prst="rect">
            <a:avLst/>
          </a:prstGeom>
          <a:noFill/>
        </p:spPr>
      </p:pic>
      <p:pic>
        <p:nvPicPr>
          <p:cNvPr id="27651" name="Picture 3" descr="C:\Users\USER\Pictures\Screenshots\Screenshot 2024-07-23 111323.png"/>
          <p:cNvPicPr>
            <a:picLocks noChangeAspect="1" noChangeArrowheads="1"/>
          </p:cNvPicPr>
          <p:nvPr/>
        </p:nvPicPr>
        <p:blipFill>
          <a:blip r:embed="rId3"/>
          <a:srcRect/>
          <a:stretch>
            <a:fillRect/>
          </a:stretch>
        </p:blipFill>
        <p:spPr bwMode="auto">
          <a:xfrm>
            <a:off x="928662" y="1643050"/>
            <a:ext cx="6935788" cy="131445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428596" y="4143380"/>
            <a:ext cx="4572000" cy="1477328"/>
          </a:xfrm>
          <a:prstGeom prst="rect">
            <a:avLst/>
          </a:prstGeom>
        </p:spPr>
        <p:txBody>
          <a:bodyPr>
            <a:spAutoFit/>
          </a:bodyPr>
          <a:lstStyle/>
          <a:p>
            <a:r>
              <a:rPr lang="en-GB" i="1" dirty="0" smtClean="0">
                <a:solidFill>
                  <a:schemeClr val="accent1">
                    <a:lumMod val="75000"/>
                  </a:schemeClr>
                </a:solidFill>
              </a:rPr>
              <a:t>#</a:t>
            </a:r>
            <a:r>
              <a:rPr lang="en-GB" i="1" u="sng" dirty="0" smtClean="0">
                <a:solidFill>
                  <a:schemeClr val="accent1">
                    <a:lumMod val="75000"/>
                  </a:schemeClr>
                </a:solidFill>
              </a:rPr>
              <a:t>in first iteration it gives p value greater than 0.05 which means there is </a:t>
            </a:r>
            <a:r>
              <a:rPr lang="en-GB" i="1" u="sng" dirty="0" smtClean="0">
                <a:solidFill>
                  <a:schemeClr val="accent1">
                    <a:lumMod val="75000"/>
                  </a:schemeClr>
                </a:solidFill>
              </a:rPr>
              <a:t>no </a:t>
            </a:r>
            <a:r>
              <a:rPr lang="en-GB" i="1" u="sng" dirty="0" smtClean="0">
                <a:solidFill>
                  <a:schemeClr val="accent1">
                    <a:lumMod val="75000"/>
                  </a:schemeClr>
                </a:solidFill>
              </a:rPr>
              <a:t>significant auto correlation among the </a:t>
            </a:r>
            <a:r>
              <a:rPr lang="en-GB" i="1" u="sng" dirty="0" smtClean="0">
                <a:solidFill>
                  <a:schemeClr val="accent1">
                    <a:lumMod val="75000"/>
                  </a:schemeClr>
                </a:solidFill>
              </a:rPr>
              <a:t>residuals</a:t>
            </a:r>
          </a:p>
          <a:p>
            <a:r>
              <a:rPr lang="en-GB" i="1" dirty="0" smtClean="0">
                <a:solidFill>
                  <a:schemeClr val="accent1">
                    <a:lumMod val="75000"/>
                  </a:schemeClr>
                </a:solidFill>
              </a:rPr>
              <a:t>#</a:t>
            </a:r>
            <a:r>
              <a:rPr lang="en-GB" i="1" u="sng" dirty="0" smtClean="0">
                <a:solidFill>
                  <a:schemeClr val="accent1">
                    <a:lumMod val="75000"/>
                  </a:schemeClr>
                </a:solidFill>
              </a:rPr>
              <a:t>iterate it by taking different </a:t>
            </a:r>
            <a:r>
              <a:rPr lang="en-GB" i="1" u="sng" dirty="0" smtClean="0">
                <a:solidFill>
                  <a:schemeClr val="accent1">
                    <a:lumMod val="75000"/>
                  </a:schemeClr>
                </a:solidFill>
              </a:rPr>
              <a:t>lags</a:t>
            </a:r>
          </a:p>
          <a:p>
            <a:r>
              <a:rPr lang="en-GB" i="1" dirty="0" smtClean="0">
                <a:solidFill>
                  <a:schemeClr val="accent1">
                    <a:lumMod val="75000"/>
                  </a:schemeClr>
                </a:solidFill>
              </a:rPr>
              <a:t>#</a:t>
            </a:r>
            <a:r>
              <a:rPr lang="en-GB" i="1" u="sng" dirty="0" smtClean="0">
                <a:solidFill>
                  <a:schemeClr val="accent1">
                    <a:lumMod val="75000"/>
                  </a:schemeClr>
                </a:solidFill>
              </a:rPr>
              <a:t>taking lag=10</a:t>
            </a:r>
            <a:endParaRPr lang="en-US" i="1"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USER\Pictures\Screenshots\Screenshot 2024-07-23 111338.png"/>
          <p:cNvPicPr>
            <a:picLocks noChangeAspect="1" noChangeArrowheads="1"/>
          </p:cNvPicPr>
          <p:nvPr/>
        </p:nvPicPr>
        <p:blipFill>
          <a:blip r:embed="rId2"/>
          <a:srcRect/>
          <a:stretch>
            <a:fillRect/>
          </a:stretch>
        </p:blipFill>
        <p:spPr bwMode="auto">
          <a:xfrm>
            <a:off x="71406" y="1357298"/>
            <a:ext cx="7593013" cy="209550"/>
          </a:xfrm>
          <a:prstGeom prst="rect">
            <a:avLst/>
          </a:prstGeom>
          <a:noFill/>
        </p:spPr>
      </p:pic>
      <p:pic>
        <p:nvPicPr>
          <p:cNvPr id="26627" name="Picture 3" descr="C:\Users\USER\Pictures\Screenshots\Screenshot 2024-07-23 111403.png"/>
          <p:cNvPicPr>
            <a:picLocks noChangeAspect="1" noChangeArrowheads="1"/>
          </p:cNvPicPr>
          <p:nvPr/>
        </p:nvPicPr>
        <p:blipFill>
          <a:blip r:embed="rId3"/>
          <a:srcRect/>
          <a:stretch>
            <a:fillRect/>
          </a:stretch>
        </p:blipFill>
        <p:spPr bwMode="auto">
          <a:xfrm>
            <a:off x="428596" y="2357430"/>
            <a:ext cx="7212012" cy="1181100"/>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500034" y="4429132"/>
            <a:ext cx="5643602" cy="1200329"/>
          </a:xfrm>
          <a:prstGeom prst="rect">
            <a:avLst/>
          </a:prstGeom>
        </p:spPr>
        <p:txBody>
          <a:bodyPr wrap="square">
            <a:spAutoFit/>
          </a:bodyPr>
          <a:lstStyle/>
          <a:p>
            <a:r>
              <a:rPr lang="en-GB" i="1" dirty="0" smtClean="0">
                <a:solidFill>
                  <a:schemeClr val="accent1">
                    <a:lumMod val="75000"/>
                  </a:schemeClr>
                </a:solidFill>
              </a:rPr>
              <a:t>#</a:t>
            </a:r>
            <a:r>
              <a:rPr lang="en-GB" i="1" u="sng" dirty="0" smtClean="0">
                <a:solidFill>
                  <a:schemeClr val="accent1">
                    <a:lumMod val="75000"/>
                  </a:schemeClr>
                </a:solidFill>
              </a:rPr>
              <a:t>still greater than </a:t>
            </a:r>
            <a:r>
              <a:rPr lang="en-GB" i="1" u="sng" dirty="0" smtClean="0">
                <a:solidFill>
                  <a:schemeClr val="accent1">
                    <a:lumMod val="75000"/>
                  </a:schemeClr>
                </a:solidFill>
              </a:rPr>
              <a:t>0.05</a:t>
            </a:r>
          </a:p>
          <a:p>
            <a:r>
              <a:rPr lang="en-GB" i="1" dirty="0" smtClean="0">
                <a:solidFill>
                  <a:schemeClr val="accent1">
                    <a:lumMod val="75000"/>
                  </a:schemeClr>
                </a:solidFill>
              </a:rPr>
              <a:t>#</a:t>
            </a:r>
            <a:r>
              <a:rPr lang="en-GB" i="1" u="sng" dirty="0" smtClean="0">
                <a:solidFill>
                  <a:schemeClr val="accent1">
                    <a:lumMod val="75000"/>
                  </a:schemeClr>
                </a:solidFill>
              </a:rPr>
              <a:t>we can check it by taking more different lag values and check that the </a:t>
            </a:r>
            <a:r>
              <a:rPr lang="en-GB" i="1" u="sng" dirty="0" smtClean="0">
                <a:solidFill>
                  <a:schemeClr val="accent1">
                    <a:lumMod val="75000"/>
                  </a:schemeClr>
                </a:solidFill>
              </a:rPr>
              <a:t>data </a:t>
            </a:r>
            <a:r>
              <a:rPr lang="en-GB" i="1" u="sng" dirty="0" smtClean="0">
                <a:solidFill>
                  <a:schemeClr val="accent1">
                    <a:lumMod val="75000"/>
                  </a:schemeClr>
                </a:solidFill>
              </a:rPr>
              <a:t>values have no significant correlation among them</a:t>
            </a:r>
            <a:endParaRPr lang="en-US" i="1" u="sng" dirty="0">
              <a:solidFill>
                <a:schemeClr val="accent1">
                  <a:lumMod val="7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latin typeface="Algerian" pitchFamily="82" charset="0"/>
              </a:rPr>
              <a:t>Components of ARIMA</a:t>
            </a:r>
            <a:endParaRPr lang="en-US" i="1" u="sng" dirty="0">
              <a:latin typeface="Algerian" pitchFamily="82" charset="0"/>
            </a:endParaRPr>
          </a:p>
        </p:txBody>
      </p:sp>
      <p:sp>
        <p:nvSpPr>
          <p:cNvPr id="3" name="Content Placeholder 2"/>
          <p:cNvSpPr>
            <a:spLocks noGrp="1"/>
          </p:cNvSpPr>
          <p:nvPr>
            <p:ph idx="1"/>
          </p:nvPr>
        </p:nvSpPr>
        <p:spPr/>
        <p:txBody>
          <a:bodyPr>
            <a:normAutofit fontScale="62500" lnSpcReduction="20000"/>
          </a:bodyPr>
          <a:lstStyle/>
          <a:p>
            <a:r>
              <a:rPr lang="en-GB" dirty="0"/>
              <a:t>T</a:t>
            </a:r>
            <a:r>
              <a:rPr lang="en-GB" dirty="0" smtClean="0"/>
              <a:t>his project is based on ARIMA forecasting.</a:t>
            </a:r>
          </a:p>
          <a:p>
            <a:r>
              <a:rPr lang="en-GB" dirty="0" smtClean="0"/>
              <a:t>ARIMA stands for </a:t>
            </a:r>
            <a:r>
              <a:rPr lang="en-GB" dirty="0" err="1" smtClean="0"/>
              <a:t>AutoRegressive</a:t>
            </a:r>
            <a:r>
              <a:rPr lang="en-GB" dirty="0" smtClean="0"/>
              <a:t> Integrated Moving Average, which is a widely used statistical method for time series forecasting. It combines three components:</a:t>
            </a:r>
          </a:p>
          <a:p>
            <a:r>
              <a:rPr lang="en-GB" dirty="0" smtClean="0"/>
              <a:t>1.Autoregressive (AR): This part of the model explains the value at time 𝑡,t using a linear combination of previous values. It is specified by the parameter 𝑝,p, which denotes the number of lagged observations included in the model.</a:t>
            </a:r>
          </a:p>
          <a:p>
            <a:r>
              <a:rPr lang="en-GB" dirty="0" smtClean="0"/>
              <a:t>2.Integrated (I): This component involves differencing the time series data to #make it stationary, which means removing trends and seasonality. It is specified by the parameter 𝑑,d, which denotes the number of differencing steps required.</a:t>
            </a:r>
          </a:p>
          <a:p>
            <a:r>
              <a:rPr lang="en-GB" dirty="0" smtClean="0"/>
              <a:t>3.Moving Average (MA): This part of the model uses past forecast errors in a #regression-like model. It is specified by the parameter 𝑞,q, which denotes the number of lagged forecast errors included in the model.</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latin typeface="Algerian" pitchFamily="82" charset="0"/>
              </a:rPr>
              <a:t>Underlying Assumptions </a:t>
            </a:r>
            <a:endParaRPr lang="en-US" i="1" u="sng" dirty="0">
              <a:latin typeface="Algerian" pitchFamily="82" charset="0"/>
            </a:endParaRPr>
          </a:p>
        </p:txBody>
      </p:sp>
      <p:sp>
        <p:nvSpPr>
          <p:cNvPr id="3" name="Content Placeholder 2"/>
          <p:cNvSpPr>
            <a:spLocks noGrp="1"/>
          </p:cNvSpPr>
          <p:nvPr>
            <p:ph idx="1"/>
          </p:nvPr>
        </p:nvSpPr>
        <p:spPr/>
        <p:txBody>
          <a:bodyPr>
            <a:normAutofit fontScale="55000" lnSpcReduction="20000"/>
          </a:bodyPr>
          <a:lstStyle/>
          <a:p>
            <a:r>
              <a:rPr lang="en-GB" sz="4400" b="1" i="1" dirty="0" smtClean="0"/>
              <a:t>Following are the assumptions </a:t>
            </a:r>
            <a:r>
              <a:rPr lang="en-GB" sz="4400" b="1" i="1" dirty="0" err="1" smtClean="0"/>
              <a:t>arima</a:t>
            </a:r>
            <a:r>
              <a:rPr lang="en-GB" sz="4400" b="1" i="1" dirty="0" smtClean="0"/>
              <a:t> model makes before being applicable</a:t>
            </a:r>
            <a:r>
              <a:rPr lang="en-GB" dirty="0" smtClean="0"/>
              <a:t>:  </a:t>
            </a:r>
          </a:p>
          <a:p>
            <a:endParaRPr lang="en-GB" dirty="0"/>
          </a:p>
          <a:p>
            <a:endParaRPr lang="en-GB" dirty="0" smtClean="0"/>
          </a:p>
          <a:p>
            <a:r>
              <a:rPr lang="en-GB" dirty="0" smtClean="0"/>
              <a:t>1. </a:t>
            </a:r>
            <a:r>
              <a:rPr lang="en-GB" dirty="0" err="1" smtClean="0"/>
              <a:t>Stationarity</a:t>
            </a:r>
            <a:r>
              <a:rPr lang="en-GB" dirty="0" smtClean="0"/>
              <a:t>: A time series is stationary if its statistical properties,  such as mean, variance, and autocorrelation, are constant over time. </a:t>
            </a:r>
          </a:p>
          <a:p>
            <a:r>
              <a:rPr lang="en-GB" dirty="0" smtClean="0"/>
              <a:t> #Assumption: The ARIMA model assumes that the time series is stationary.   This means that the data should not show trends or seasonal patterns. </a:t>
            </a:r>
          </a:p>
          <a:p>
            <a:r>
              <a:rPr lang="en-GB" dirty="0" smtClean="0"/>
              <a:t> 2.No Autocorrelation in Residuals: Residuals are the differences between   observed and predicted values. </a:t>
            </a:r>
          </a:p>
          <a:p>
            <a:r>
              <a:rPr lang="en-GB" dirty="0" smtClean="0"/>
              <a:t> #Assumption: The residuals from the model should be uncorrelated   (i.e., no patterns in the residuals). This implies that the model  has captured all the underlying structure in the data.  </a:t>
            </a:r>
          </a:p>
          <a:p>
            <a:r>
              <a:rPr lang="en-GB" dirty="0" smtClean="0"/>
              <a:t>3.Sufficient Sample Size: The number of observations in the time series data.  </a:t>
            </a:r>
          </a:p>
          <a:p>
            <a:r>
              <a:rPr lang="en-GB" dirty="0" smtClean="0"/>
              <a:t>#Assumption: ARIMA models require a sufficient number of observations to produce  reliable estimates.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latin typeface="Arial Narrow" pitchFamily="34" charset="0"/>
              </a:rPr>
              <a:t>Steps in Forecasting</a:t>
            </a:r>
            <a:endParaRPr lang="en-US" i="1" u="sng" dirty="0">
              <a:latin typeface="Arial Narrow" pitchFamily="34" charset="0"/>
            </a:endParaRPr>
          </a:p>
        </p:txBody>
      </p:sp>
      <p:sp>
        <p:nvSpPr>
          <p:cNvPr id="3" name="Content Placeholder 2"/>
          <p:cNvSpPr>
            <a:spLocks noGrp="1"/>
          </p:cNvSpPr>
          <p:nvPr>
            <p:ph idx="1"/>
          </p:nvPr>
        </p:nvSpPr>
        <p:spPr/>
        <p:txBody>
          <a:bodyPr>
            <a:normAutofit fontScale="85000" lnSpcReduction="20000"/>
          </a:bodyPr>
          <a:lstStyle/>
          <a:p>
            <a:r>
              <a:rPr lang="en-GB" sz="3900" b="1" i="1" dirty="0"/>
              <a:t>F</a:t>
            </a:r>
            <a:r>
              <a:rPr lang="en-GB" sz="3900" b="1" i="1" dirty="0" smtClean="0"/>
              <a:t>ollowing are the steps included in our forecasting</a:t>
            </a:r>
          </a:p>
          <a:p>
            <a:endParaRPr lang="en-GB" sz="3900" b="1" i="1" dirty="0" smtClean="0"/>
          </a:p>
          <a:p>
            <a:r>
              <a:rPr lang="en-GB" dirty="0" smtClean="0"/>
              <a:t>1. Gathering the data</a:t>
            </a:r>
          </a:p>
          <a:p>
            <a:r>
              <a:rPr lang="en-GB" dirty="0" smtClean="0"/>
              <a:t>2. Data visualization</a:t>
            </a:r>
          </a:p>
          <a:p>
            <a:r>
              <a:rPr lang="en-GB" dirty="0" smtClean="0"/>
              <a:t>3. Smoothing out the data</a:t>
            </a:r>
          </a:p>
          <a:p>
            <a:r>
              <a:rPr lang="en-GB" dirty="0" smtClean="0"/>
              <a:t>4. </a:t>
            </a:r>
            <a:r>
              <a:rPr lang="en-GB" dirty="0" err="1" smtClean="0"/>
              <a:t>Stationarity</a:t>
            </a:r>
            <a:r>
              <a:rPr lang="en-GB" dirty="0" smtClean="0"/>
              <a:t> and differencing</a:t>
            </a:r>
          </a:p>
          <a:p>
            <a:r>
              <a:rPr lang="en-GB" dirty="0" smtClean="0"/>
              <a:t>5. Fitting the model</a:t>
            </a:r>
          </a:p>
          <a:p>
            <a:r>
              <a:rPr lang="en-GB" dirty="0" smtClean="0"/>
              <a:t>6. Validation</a:t>
            </a:r>
          </a:p>
          <a:p>
            <a:r>
              <a:rPr lang="en-GB" dirty="0" smtClean="0"/>
              <a:t>7. Cross checking with auto </a:t>
            </a:r>
            <a:r>
              <a:rPr lang="en-GB" dirty="0" err="1" smtClean="0"/>
              <a:t>arima</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u="sng" dirty="0" smtClean="0"/>
              <a:t>Step1:Gathering and viewing the data</a:t>
            </a:r>
            <a:endParaRPr lang="en-US" i="1" u="sng" dirty="0"/>
          </a:p>
        </p:txBody>
      </p:sp>
      <p:sp>
        <p:nvSpPr>
          <p:cNvPr id="3" name="Content Placeholder 2"/>
          <p:cNvSpPr>
            <a:spLocks noGrp="1"/>
          </p:cNvSpPr>
          <p:nvPr>
            <p:ph idx="1"/>
          </p:nvPr>
        </p:nvSpPr>
        <p:spPr/>
        <p:txBody>
          <a:bodyPr/>
          <a:lstStyle/>
          <a:p>
            <a:pPr>
              <a:buNone/>
            </a:pPr>
            <a:r>
              <a:rPr lang="en-IN" i="1" u="sng" dirty="0" smtClean="0"/>
              <a:t> </a:t>
            </a:r>
            <a:endParaRPr lang="en-US" i="1" u="sng" dirty="0"/>
          </a:p>
        </p:txBody>
      </p:sp>
      <p:pic>
        <p:nvPicPr>
          <p:cNvPr id="1026" name="Picture 2" descr="C:\Users\USER\Pictures\Screenshots\Screenshot 2024-07-15 194518.png"/>
          <p:cNvPicPr>
            <a:picLocks noChangeAspect="1" noChangeArrowheads="1"/>
          </p:cNvPicPr>
          <p:nvPr/>
        </p:nvPicPr>
        <p:blipFill>
          <a:blip r:embed="rId2"/>
          <a:srcRect/>
          <a:stretch>
            <a:fillRect/>
          </a:stretch>
        </p:blipFill>
        <p:spPr bwMode="auto">
          <a:xfrm>
            <a:off x="1500166" y="1142984"/>
            <a:ext cx="2943225" cy="619125"/>
          </a:xfrm>
          <a:prstGeom prst="rect">
            <a:avLst/>
          </a:prstGeom>
          <a:noFill/>
        </p:spPr>
      </p:pic>
      <p:pic>
        <p:nvPicPr>
          <p:cNvPr id="1027" name="Picture 3" descr="C:\Users\USER\Pictures\Screenshots\Screenshot 2024-07-15 195407.png"/>
          <p:cNvPicPr>
            <a:picLocks noChangeAspect="1" noChangeArrowheads="1"/>
          </p:cNvPicPr>
          <p:nvPr/>
        </p:nvPicPr>
        <p:blipFill>
          <a:blip r:embed="rId3"/>
          <a:srcRect/>
          <a:stretch>
            <a:fillRect/>
          </a:stretch>
        </p:blipFill>
        <p:spPr bwMode="auto">
          <a:xfrm>
            <a:off x="1500166" y="1714488"/>
            <a:ext cx="4857752" cy="5072098"/>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smtClean="0"/>
              <a:t>Step 2:Data Visualization</a:t>
            </a:r>
            <a:endParaRPr lang="en-US" i="1" u="sng" dirty="0"/>
          </a:p>
        </p:txBody>
      </p:sp>
      <p:sp>
        <p:nvSpPr>
          <p:cNvPr id="3" name="Content Placeholder 2"/>
          <p:cNvSpPr>
            <a:spLocks noGrp="1"/>
          </p:cNvSpPr>
          <p:nvPr>
            <p:ph idx="1"/>
          </p:nvPr>
        </p:nvSpPr>
        <p:spPr/>
        <p:txBody>
          <a:bodyPr/>
          <a:lstStyle/>
          <a:p>
            <a:pPr>
              <a:buNone/>
            </a:pPr>
            <a:r>
              <a:rPr lang="en-IN" dirty="0" smtClean="0"/>
              <a:t>                             </a:t>
            </a:r>
            <a:r>
              <a:rPr lang="en-IN" u="sng" dirty="0" smtClean="0"/>
              <a:t> </a:t>
            </a:r>
            <a:r>
              <a:rPr lang="en-IN" i="1" u="sng" dirty="0" smtClean="0"/>
              <a:t> </a:t>
            </a:r>
            <a:endParaRPr lang="en-US" i="1" u="sng" dirty="0" smtClean="0"/>
          </a:p>
          <a:p>
            <a:pPr>
              <a:buNone/>
            </a:pPr>
            <a:endParaRPr lang="en-US" dirty="0" smtClean="0"/>
          </a:p>
          <a:p>
            <a:endParaRPr lang="en-US" dirty="0"/>
          </a:p>
        </p:txBody>
      </p:sp>
      <p:pic>
        <p:nvPicPr>
          <p:cNvPr id="2051" name="Picture 3" descr="C:\Users\USER\Pictures\Screenshots\Screenshot 2024-07-15 211055.png"/>
          <p:cNvPicPr>
            <a:picLocks noChangeAspect="1" noChangeArrowheads="1"/>
          </p:cNvPicPr>
          <p:nvPr/>
        </p:nvPicPr>
        <p:blipFill>
          <a:blip r:embed="rId2"/>
          <a:srcRect/>
          <a:stretch>
            <a:fillRect/>
          </a:stretch>
        </p:blipFill>
        <p:spPr bwMode="auto">
          <a:xfrm>
            <a:off x="1285852" y="2000241"/>
            <a:ext cx="3500462" cy="642942"/>
          </a:xfrm>
          <a:prstGeom prst="rect">
            <a:avLst/>
          </a:prstGeom>
          <a:ln>
            <a:noFill/>
          </a:ln>
          <a:effectLst>
            <a:outerShdw blurRad="292100" dist="139700" dir="2700000" algn="tl" rotWithShape="0">
              <a:srgbClr val="333333">
                <a:alpha val="65000"/>
              </a:srgbClr>
            </a:outerShdw>
          </a:effectLst>
        </p:spPr>
      </p:pic>
      <p:pic>
        <p:nvPicPr>
          <p:cNvPr id="2052" name="Picture 4" descr="C:\Users\USER\Pictures\Screenshots\Screenshot 2024-07-15 212223.png"/>
          <p:cNvPicPr>
            <a:picLocks noChangeAspect="1" noChangeArrowheads="1"/>
          </p:cNvPicPr>
          <p:nvPr/>
        </p:nvPicPr>
        <p:blipFill>
          <a:blip r:embed="rId3"/>
          <a:srcRect/>
          <a:stretch>
            <a:fillRect/>
          </a:stretch>
        </p:blipFill>
        <p:spPr bwMode="auto">
          <a:xfrm>
            <a:off x="857224" y="1500174"/>
            <a:ext cx="2000264" cy="289347"/>
          </a:xfrm>
          <a:prstGeom prst="rect">
            <a:avLst/>
          </a:prstGeom>
          <a:noFill/>
        </p:spPr>
      </p:pic>
      <p:pic>
        <p:nvPicPr>
          <p:cNvPr id="2054" name="Picture 6" descr="C:\Users\USER\Pictures\Screenshots\Screenshot 2024-07-15 211112.png"/>
          <p:cNvPicPr>
            <a:picLocks noChangeAspect="1" noChangeArrowheads="1"/>
          </p:cNvPicPr>
          <p:nvPr/>
        </p:nvPicPr>
        <p:blipFill>
          <a:blip r:embed="rId4"/>
          <a:srcRect/>
          <a:stretch>
            <a:fillRect/>
          </a:stretch>
        </p:blipFill>
        <p:spPr bwMode="auto">
          <a:xfrm>
            <a:off x="1142976" y="4071942"/>
            <a:ext cx="6878638" cy="438150"/>
          </a:xfrm>
          <a:prstGeom prst="rect">
            <a:avLst/>
          </a:prstGeom>
          <a:ln>
            <a:noFill/>
          </a:ln>
          <a:effectLst>
            <a:outerShdw blurRad="292100" dist="139700" dir="2700000" algn="tl" rotWithShape="0">
              <a:srgbClr val="333333">
                <a:alpha val="65000"/>
              </a:srgbClr>
            </a:outerShdw>
          </a:effectLst>
        </p:spPr>
      </p:pic>
      <p:pic>
        <p:nvPicPr>
          <p:cNvPr id="2055" name="Picture 7" descr="C:\Users\USER\Pictures\Screenshots\Screenshot 2024-07-15 212602.png"/>
          <p:cNvPicPr>
            <a:picLocks noChangeAspect="1" noChangeArrowheads="1"/>
          </p:cNvPicPr>
          <p:nvPr/>
        </p:nvPicPr>
        <p:blipFill>
          <a:blip r:embed="rId5"/>
          <a:srcRect/>
          <a:stretch>
            <a:fillRect/>
          </a:stretch>
        </p:blipFill>
        <p:spPr bwMode="auto">
          <a:xfrm>
            <a:off x="857224" y="3357562"/>
            <a:ext cx="1571636" cy="298069"/>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1064</Words>
  <Application>Microsoft Office PowerPoint</Application>
  <PresentationFormat>On-screen Show (4:3)</PresentationFormat>
  <Paragraphs>89</Paragraphs>
  <Slides>46</Slides>
  <Notes>2</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R PROJECT ON TIME SERIES FORECASTING USING ARIMA MODEL</vt:lpstr>
      <vt:lpstr>What are we Doing?</vt:lpstr>
      <vt:lpstr>Ukgas Dataset</vt:lpstr>
      <vt:lpstr>            What is ARIMA? ARIMA, which stands for AutoRegressive Integrated Moving Average, is a popular statistical analysis model used for time series forecasting. The ARIMA model is used to understand and predict future points in a time series by accounting for various aspects of the series' past values.  Here’s a breakdown of its components:  AutoRegressive (AR) part: This part of the model involves regressing the variable on its own lagged (past) values. The number of lagged values included is denoted by "p" (the order of the AR part).  Integrated (I) part: This part involves differencing the raw observations to make the time series stationary, which means that the mean and variance are constant over time. The number of differences needed to achieve stationarity is denoted by "d" (the order of differencing).  Moving Average (MA) part: This part involves modeling the error term as a linear combination of error terms occurring at various times in the past. The number of lagged forecast errors in the prediction equation is denoted by "q" (the order of the MA part).      </vt:lpstr>
      <vt:lpstr>Components of ARIMA</vt:lpstr>
      <vt:lpstr>Underlying Assumptions </vt:lpstr>
      <vt:lpstr>Steps in Forecasting</vt:lpstr>
      <vt:lpstr>Step1:Gathering and viewing the data</vt:lpstr>
      <vt:lpstr>Step 2:Data Visualization</vt:lpstr>
      <vt:lpstr>Slide 10</vt:lpstr>
      <vt:lpstr>Slide 11</vt:lpstr>
      <vt:lpstr>Slide 12</vt:lpstr>
      <vt:lpstr>Slide 13</vt:lpstr>
      <vt:lpstr>Slide 14</vt:lpstr>
      <vt:lpstr>STEP 3:Smoothing out the Data</vt:lpstr>
      <vt:lpstr>Slide 16</vt:lpstr>
      <vt:lpstr>Slide 17</vt:lpstr>
      <vt:lpstr>Slide 18</vt:lpstr>
      <vt:lpstr>Step 4:Stationarity and Differencing</vt:lpstr>
      <vt:lpstr>4.1 Homogenizing the variance</vt:lpstr>
      <vt:lpstr>Slide 21</vt:lpstr>
      <vt:lpstr>Slide 22</vt:lpstr>
      <vt:lpstr>4.2 Homogenizing the mean </vt:lpstr>
      <vt:lpstr>Slide 24</vt:lpstr>
      <vt:lpstr>Here we will use ARIMA manually and then compare our findings with auto ARIMA ones.library(tseries)</vt:lpstr>
      <vt:lpstr>Slide 26</vt:lpstr>
      <vt:lpstr>Slide 27</vt:lpstr>
      <vt:lpstr>Slide 28</vt:lpstr>
      <vt:lpstr>Step 5:Fitting the ARIMA Model</vt:lpstr>
      <vt:lpstr>Slide 30</vt:lpstr>
      <vt:lpstr>Slide 31</vt:lpstr>
      <vt:lpstr>Slide 32</vt:lpstr>
      <vt:lpstr>Slide 33</vt:lpstr>
      <vt:lpstr>Slide 34</vt:lpstr>
      <vt:lpstr>Slide 35</vt:lpstr>
      <vt:lpstr>Slide 36</vt:lpstr>
      <vt:lpstr>Validating with Auto Arima</vt:lpstr>
      <vt:lpstr>Slide 38</vt:lpstr>
      <vt:lpstr>Slide 39</vt:lpstr>
      <vt:lpstr>Slide 40</vt:lpstr>
      <vt:lpstr>Slide 41</vt:lpstr>
      <vt:lpstr>Slide 42</vt:lpstr>
      <vt:lpstr>Slide 43</vt:lpstr>
      <vt:lpstr>Box Ljung Test </vt:lpstr>
      <vt:lpstr>Slide 45</vt:lpstr>
      <vt:lpstr>Slide 46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PROJECT ON TIME SERIES FORECASTING USING ARIMA MODEL</dc:title>
  <dc:creator>USER</dc:creator>
  <cp:lastModifiedBy>USER</cp:lastModifiedBy>
  <cp:revision>35</cp:revision>
  <dcterms:created xsi:type="dcterms:W3CDTF">2024-07-15T13:36:55Z</dcterms:created>
  <dcterms:modified xsi:type="dcterms:W3CDTF">2024-07-23T05:53:36Z</dcterms:modified>
</cp:coreProperties>
</file>