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6" r:id="rId4"/>
    <p:sldId id="259" r:id="rId5"/>
    <p:sldId id="277" r:id="rId6"/>
    <p:sldId id="260" r:id="rId7"/>
    <p:sldId id="270" r:id="rId8"/>
    <p:sldId id="272" r:id="rId9"/>
    <p:sldId id="262" r:id="rId10"/>
    <p:sldId id="268" r:id="rId11"/>
    <p:sldId id="269" r:id="rId12"/>
    <p:sldId id="265"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41C12-F550-4FB7-93EB-D6860D337B6C}"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43BAA5F2-5995-4584-B8CB-F48FBD1F25DA}">
      <dgm:prSet phldrT="[Text]"/>
      <dgm:spPr/>
      <dgm:t>
        <a:bodyPr/>
        <a:lstStyle/>
        <a:p>
          <a:r>
            <a:rPr lang="en-US" dirty="0"/>
            <a:t>Business Understanding &amp; Data Exploration</a:t>
          </a:r>
          <a:endParaRPr lang="en-IN" dirty="0"/>
        </a:p>
      </dgm:t>
    </dgm:pt>
    <dgm:pt modelId="{5E58E8DE-1B35-4312-AF05-F1F70D38CB60}" type="parTrans" cxnId="{B67E4EC2-D89A-4250-970C-800E1315B555}">
      <dgm:prSet/>
      <dgm:spPr/>
      <dgm:t>
        <a:bodyPr/>
        <a:lstStyle/>
        <a:p>
          <a:endParaRPr lang="en-IN"/>
        </a:p>
      </dgm:t>
    </dgm:pt>
    <dgm:pt modelId="{5A5C47FE-64B9-4FA8-8BC0-2D3B10A2FF0E}" type="sibTrans" cxnId="{B67E4EC2-D89A-4250-970C-800E1315B555}">
      <dgm:prSet/>
      <dgm:spPr/>
      <dgm:t>
        <a:bodyPr/>
        <a:lstStyle/>
        <a:p>
          <a:endParaRPr lang="en-IN"/>
        </a:p>
      </dgm:t>
    </dgm:pt>
    <dgm:pt modelId="{BBF7C0FD-06DC-41CF-BA54-01F06F085CE8}">
      <dgm:prSet phldrT="[Text]"/>
      <dgm:spPr/>
      <dgm:t>
        <a:bodyPr/>
        <a:lstStyle/>
        <a:p>
          <a:r>
            <a:rPr lang="en-IN" dirty="0"/>
            <a:t>Formatting Data</a:t>
          </a:r>
        </a:p>
      </dgm:t>
    </dgm:pt>
    <dgm:pt modelId="{EF6A517A-1BBF-49FE-8698-A974079AE1E0}" type="parTrans" cxnId="{45FD5A0A-1B83-440E-880E-4DFC9CC80016}">
      <dgm:prSet/>
      <dgm:spPr/>
      <dgm:t>
        <a:bodyPr/>
        <a:lstStyle/>
        <a:p>
          <a:endParaRPr lang="en-IN"/>
        </a:p>
      </dgm:t>
    </dgm:pt>
    <dgm:pt modelId="{27B177B1-3E19-4E6E-944A-58857D1B0919}" type="sibTrans" cxnId="{45FD5A0A-1B83-440E-880E-4DFC9CC80016}">
      <dgm:prSet/>
      <dgm:spPr/>
      <dgm:t>
        <a:bodyPr/>
        <a:lstStyle/>
        <a:p>
          <a:endParaRPr lang="en-IN"/>
        </a:p>
      </dgm:t>
    </dgm:pt>
    <dgm:pt modelId="{96B2A72E-D8E8-4FFE-AE9B-EFFB3C18379F}">
      <dgm:prSet phldrT="[Text]"/>
      <dgm:spPr/>
      <dgm:t>
        <a:bodyPr/>
        <a:lstStyle/>
        <a:p>
          <a:r>
            <a:rPr lang="en-US" dirty="0"/>
            <a:t>Perform Multivariate Analysis</a:t>
          </a:r>
          <a:endParaRPr lang="en-IN" dirty="0"/>
        </a:p>
      </dgm:t>
    </dgm:pt>
    <dgm:pt modelId="{D5AC3F1A-CB27-458B-A9F0-43F87F0598D7}" type="parTrans" cxnId="{BF251FA8-45FB-4A7E-98BD-30152CC02316}">
      <dgm:prSet/>
      <dgm:spPr/>
      <dgm:t>
        <a:bodyPr/>
        <a:lstStyle/>
        <a:p>
          <a:endParaRPr lang="en-US"/>
        </a:p>
      </dgm:t>
    </dgm:pt>
    <dgm:pt modelId="{6CE100CD-FDE2-478B-BCE2-589B10079BBA}" type="sibTrans" cxnId="{BF251FA8-45FB-4A7E-98BD-30152CC02316}">
      <dgm:prSet/>
      <dgm:spPr/>
      <dgm:t>
        <a:bodyPr/>
        <a:lstStyle/>
        <a:p>
          <a:endParaRPr lang="en-US"/>
        </a:p>
      </dgm:t>
    </dgm:pt>
    <dgm:pt modelId="{BF77C176-E4E6-4974-9D49-3589510C671F}">
      <dgm:prSet phldrT="[Text]"/>
      <dgm:spPr/>
      <dgm:t>
        <a:bodyPr/>
        <a:lstStyle/>
        <a:p>
          <a:r>
            <a:rPr lang="en-US" dirty="0"/>
            <a:t>Summary &amp; Suggestions</a:t>
          </a:r>
          <a:endParaRPr lang="en-IN" dirty="0"/>
        </a:p>
      </dgm:t>
    </dgm:pt>
    <dgm:pt modelId="{F8647211-36DB-4D65-AE2F-438918EFFD40}" type="parTrans" cxnId="{BA9A9A89-1D32-4621-A921-DEB58D1DA720}">
      <dgm:prSet/>
      <dgm:spPr/>
      <dgm:t>
        <a:bodyPr/>
        <a:lstStyle/>
        <a:p>
          <a:endParaRPr lang="en-US"/>
        </a:p>
      </dgm:t>
    </dgm:pt>
    <dgm:pt modelId="{3E658476-86D8-47B9-A58A-27272B87D4BB}" type="sibTrans" cxnId="{BA9A9A89-1D32-4621-A921-DEB58D1DA720}">
      <dgm:prSet/>
      <dgm:spPr/>
      <dgm:t>
        <a:bodyPr/>
        <a:lstStyle/>
        <a:p>
          <a:endParaRPr lang="en-US"/>
        </a:p>
      </dgm:t>
    </dgm:pt>
    <dgm:pt modelId="{48B062D8-DA0D-4A31-BEE9-C8295E4A6D02}">
      <dgm:prSet/>
      <dgm:spPr/>
      <dgm:t>
        <a:bodyPr/>
        <a:lstStyle/>
        <a:p>
          <a:r>
            <a:rPr lang="en-US" dirty="0"/>
            <a:t>Perform Bivariate Analysis</a:t>
          </a:r>
          <a:endParaRPr lang="en-IN" dirty="0"/>
        </a:p>
      </dgm:t>
    </dgm:pt>
    <dgm:pt modelId="{C6F2AC5F-00A7-4182-A93A-02A66D67DE57}" type="parTrans" cxnId="{8D7D9AE9-C997-4F30-86FC-6E64196E4B18}">
      <dgm:prSet/>
      <dgm:spPr/>
      <dgm:t>
        <a:bodyPr/>
        <a:lstStyle/>
        <a:p>
          <a:endParaRPr lang="en-US"/>
        </a:p>
      </dgm:t>
    </dgm:pt>
    <dgm:pt modelId="{08BB4E0A-3B54-4D0C-8560-184B152E2B18}" type="sibTrans" cxnId="{8D7D9AE9-C997-4F30-86FC-6E64196E4B18}">
      <dgm:prSet/>
      <dgm:spPr/>
      <dgm:t>
        <a:bodyPr/>
        <a:lstStyle/>
        <a:p>
          <a:endParaRPr lang="en-US"/>
        </a:p>
      </dgm:t>
    </dgm:pt>
    <dgm:pt modelId="{62F798C6-3D13-420D-A74C-F2178ED46DF2}">
      <dgm:prSet/>
      <dgm:spPr/>
      <dgm:t>
        <a:bodyPr/>
        <a:lstStyle/>
        <a:p>
          <a:r>
            <a:rPr lang="en-US" dirty="0"/>
            <a:t>Perform Univariate Analysis</a:t>
          </a:r>
          <a:endParaRPr lang="en-IN" dirty="0"/>
        </a:p>
      </dgm:t>
    </dgm:pt>
    <dgm:pt modelId="{90B02BB4-2369-448B-B0EA-810591CCB909}" type="parTrans" cxnId="{8F46BE1E-A2AC-4636-85DD-221FDC962ADB}">
      <dgm:prSet/>
      <dgm:spPr/>
      <dgm:t>
        <a:bodyPr/>
        <a:lstStyle/>
        <a:p>
          <a:endParaRPr lang="en-US"/>
        </a:p>
      </dgm:t>
    </dgm:pt>
    <dgm:pt modelId="{28FF423E-9D87-43A1-BA21-A09170FE188C}" type="sibTrans" cxnId="{8F46BE1E-A2AC-4636-85DD-221FDC962ADB}">
      <dgm:prSet/>
      <dgm:spPr/>
      <dgm:t>
        <a:bodyPr/>
        <a:lstStyle/>
        <a:p>
          <a:endParaRPr lang="en-US"/>
        </a:p>
      </dgm:t>
    </dgm:pt>
    <dgm:pt modelId="{46EA37ED-9B32-4444-B3E6-9231A8CF82D3}">
      <dgm:prSet/>
      <dgm:spPr/>
      <dgm:t>
        <a:bodyPr/>
        <a:lstStyle/>
        <a:p>
          <a:r>
            <a:rPr lang="en-US" dirty="0"/>
            <a:t>Removing Outliers</a:t>
          </a:r>
          <a:endParaRPr lang="en-IN" dirty="0"/>
        </a:p>
      </dgm:t>
    </dgm:pt>
    <dgm:pt modelId="{F3715952-7E84-47B5-AB64-6E956117F7CC}" type="parTrans" cxnId="{031D2EA1-CB81-471F-AB77-E546CA11015D}">
      <dgm:prSet/>
      <dgm:spPr/>
      <dgm:t>
        <a:bodyPr/>
        <a:lstStyle/>
        <a:p>
          <a:endParaRPr lang="en-US"/>
        </a:p>
      </dgm:t>
    </dgm:pt>
    <dgm:pt modelId="{E526C829-085E-4A56-88B1-1817C58C9A9C}" type="sibTrans" cxnId="{031D2EA1-CB81-471F-AB77-E546CA11015D}">
      <dgm:prSet/>
      <dgm:spPr/>
      <dgm:t>
        <a:bodyPr/>
        <a:lstStyle/>
        <a:p>
          <a:endParaRPr lang="en-US"/>
        </a:p>
      </dgm:t>
    </dgm:pt>
    <dgm:pt modelId="{FC28D47E-87DF-45CA-AF4E-73E91D4F30CD}">
      <dgm:prSet/>
      <dgm:spPr/>
      <dgm:t>
        <a:bodyPr/>
        <a:lstStyle/>
        <a:p>
          <a:r>
            <a:rPr lang="en-US" dirty="0"/>
            <a:t>Cleaning Data</a:t>
          </a:r>
          <a:endParaRPr lang="en-IN" dirty="0"/>
        </a:p>
      </dgm:t>
    </dgm:pt>
    <dgm:pt modelId="{001E020E-7B3B-4F12-B6D9-15E1BD1886E9}" type="parTrans" cxnId="{9142E9A1-78F2-4805-9373-A8098C369945}">
      <dgm:prSet/>
      <dgm:spPr/>
      <dgm:t>
        <a:bodyPr/>
        <a:lstStyle/>
        <a:p>
          <a:endParaRPr lang="en-US"/>
        </a:p>
      </dgm:t>
    </dgm:pt>
    <dgm:pt modelId="{01BAB7D5-4CC6-4B51-BA0D-2C0FB312EB37}" type="sibTrans" cxnId="{9142E9A1-78F2-4805-9373-A8098C369945}">
      <dgm:prSet/>
      <dgm:spPr/>
      <dgm:t>
        <a:bodyPr/>
        <a:lstStyle/>
        <a:p>
          <a:endParaRPr lang="en-US"/>
        </a:p>
      </dgm:t>
    </dgm:pt>
    <dgm:pt modelId="{0979FE6B-6357-461D-BE48-9A01A857838C}" type="pres">
      <dgm:prSet presAssocID="{72441C12-F550-4FB7-93EB-D6860D337B6C}" presName="diagram" presStyleCnt="0">
        <dgm:presLayoutVars>
          <dgm:dir/>
          <dgm:resizeHandles val="exact"/>
        </dgm:presLayoutVars>
      </dgm:prSet>
      <dgm:spPr/>
    </dgm:pt>
    <dgm:pt modelId="{3F447F0D-D9C5-4715-930D-7DFB88E330CB}" type="pres">
      <dgm:prSet presAssocID="{43BAA5F2-5995-4584-B8CB-F48FBD1F25DA}" presName="node" presStyleLbl="node1" presStyleIdx="0" presStyleCnt="8">
        <dgm:presLayoutVars>
          <dgm:bulletEnabled val="1"/>
        </dgm:presLayoutVars>
      </dgm:prSet>
      <dgm:spPr/>
    </dgm:pt>
    <dgm:pt modelId="{3C7C9B6E-00E0-4E84-A559-2A32683D5A4A}" type="pres">
      <dgm:prSet presAssocID="{5A5C47FE-64B9-4FA8-8BC0-2D3B10A2FF0E}" presName="sibTrans" presStyleLbl="sibTrans2D1" presStyleIdx="0" presStyleCnt="7"/>
      <dgm:spPr/>
    </dgm:pt>
    <dgm:pt modelId="{15B9AE00-7137-4C08-84DA-B166F96299A7}" type="pres">
      <dgm:prSet presAssocID="{5A5C47FE-64B9-4FA8-8BC0-2D3B10A2FF0E}" presName="connectorText" presStyleLbl="sibTrans2D1" presStyleIdx="0" presStyleCnt="7"/>
      <dgm:spPr/>
    </dgm:pt>
    <dgm:pt modelId="{5294CE4D-9F57-4DC1-861D-40A14990CE29}" type="pres">
      <dgm:prSet presAssocID="{BBF7C0FD-06DC-41CF-BA54-01F06F085CE8}" presName="node" presStyleLbl="node1" presStyleIdx="1" presStyleCnt="8">
        <dgm:presLayoutVars>
          <dgm:bulletEnabled val="1"/>
        </dgm:presLayoutVars>
      </dgm:prSet>
      <dgm:spPr/>
    </dgm:pt>
    <dgm:pt modelId="{9C47B402-D528-4330-BFFD-CEB5925B2A1C}" type="pres">
      <dgm:prSet presAssocID="{27B177B1-3E19-4E6E-944A-58857D1B0919}" presName="sibTrans" presStyleLbl="sibTrans2D1" presStyleIdx="1" presStyleCnt="7"/>
      <dgm:spPr/>
    </dgm:pt>
    <dgm:pt modelId="{E9D9F056-F260-4AD2-9330-4B77B7382B56}" type="pres">
      <dgm:prSet presAssocID="{27B177B1-3E19-4E6E-944A-58857D1B0919}" presName="connectorText" presStyleLbl="sibTrans2D1" presStyleIdx="1" presStyleCnt="7"/>
      <dgm:spPr/>
    </dgm:pt>
    <dgm:pt modelId="{B57994D7-95BD-46E2-A111-406CE1D66FC9}" type="pres">
      <dgm:prSet presAssocID="{FC28D47E-87DF-45CA-AF4E-73E91D4F30CD}" presName="node" presStyleLbl="node1" presStyleIdx="2" presStyleCnt="8">
        <dgm:presLayoutVars>
          <dgm:bulletEnabled val="1"/>
        </dgm:presLayoutVars>
      </dgm:prSet>
      <dgm:spPr/>
    </dgm:pt>
    <dgm:pt modelId="{A6A6D4FD-37D9-4468-9FC9-8AD4EA4F4F69}" type="pres">
      <dgm:prSet presAssocID="{01BAB7D5-4CC6-4B51-BA0D-2C0FB312EB37}" presName="sibTrans" presStyleLbl="sibTrans2D1" presStyleIdx="2" presStyleCnt="7"/>
      <dgm:spPr/>
    </dgm:pt>
    <dgm:pt modelId="{9D9C010D-B583-4B92-9081-5E1F4B60D27F}" type="pres">
      <dgm:prSet presAssocID="{01BAB7D5-4CC6-4B51-BA0D-2C0FB312EB37}" presName="connectorText" presStyleLbl="sibTrans2D1" presStyleIdx="2" presStyleCnt="7"/>
      <dgm:spPr/>
    </dgm:pt>
    <dgm:pt modelId="{894A8932-2F93-4558-B98F-24CBB1C0F0A2}" type="pres">
      <dgm:prSet presAssocID="{46EA37ED-9B32-4444-B3E6-9231A8CF82D3}" presName="node" presStyleLbl="node1" presStyleIdx="3" presStyleCnt="8">
        <dgm:presLayoutVars>
          <dgm:bulletEnabled val="1"/>
        </dgm:presLayoutVars>
      </dgm:prSet>
      <dgm:spPr/>
    </dgm:pt>
    <dgm:pt modelId="{29DD24E1-AC83-43B4-9C3D-13B7AB43BED0}" type="pres">
      <dgm:prSet presAssocID="{E526C829-085E-4A56-88B1-1817C58C9A9C}" presName="sibTrans" presStyleLbl="sibTrans2D1" presStyleIdx="3" presStyleCnt="7"/>
      <dgm:spPr/>
    </dgm:pt>
    <dgm:pt modelId="{23929427-FB3D-4CD0-85D9-2CF314DDB0CF}" type="pres">
      <dgm:prSet presAssocID="{E526C829-085E-4A56-88B1-1817C58C9A9C}" presName="connectorText" presStyleLbl="sibTrans2D1" presStyleIdx="3" presStyleCnt="7"/>
      <dgm:spPr/>
    </dgm:pt>
    <dgm:pt modelId="{874D26E5-CE9B-42AE-97AF-935D99C03F20}" type="pres">
      <dgm:prSet presAssocID="{62F798C6-3D13-420D-A74C-F2178ED46DF2}" presName="node" presStyleLbl="node1" presStyleIdx="4" presStyleCnt="8">
        <dgm:presLayoutVars>
          <dgm:bulletEnabled val="1"/>
        </dgm:presLayoutVars>
      </dgm:prSet>
      <dgm:spPr/>
    </dgm:pt>
    <dgm:pt modelId="{16C153AD-CD18-41DE-9789-BA8CD0930B3F}" type="pres">
      <dgm:prSet presAssocID="{28FF423E-9D87-43A1-BA21-A09170FE188C}" presName="sibTrans" presStyleLbl="sibTrans2D1" presStyleIdx="4" presStyleCnt="7"/>
      <dgm:spPr/>
    </dgm:pt>
    <dgm:pt modelId="{29A4F745-62E3-47B3-898D-7F6E93131499}" type="pres">
      <dgm:prSet presAssocID="{28FF423E-9D87-43A1-BA21-A09170FE188C}" presName="connectorText" presStyleLbl="sibTrans2D1" presStyleIdx="4" presStyleCnt="7"/>
      <dgm:spPr/>
    </dgm:pt>
    <dgm:pt modelId="{1008B5F2-BF0F-48EA-80E7-ED23623F28E3}" type="pres">
      <dgm:prSet presAssocID="{48B062D8-DA0D-4A31-BEE9-C8295E4A6D02}" presName="node" presStyleLbl="node1" presStyleIdx="5" presStyleCnt="8">
        <dgm:presLayoutVars>
          <dgm:bulletEnabled val="1"/>
        </dgm:presLayoutVars>
      </dgm:prSet>
      <dgm:spPr/>
    </dgm:pt>
    <dgm:pt modelId="{3D29C82F-6903-44C2-8949-F15259EED624}" type="pres">
      <dgm:prSet presAssocID="{08BB4E0A-3B54-4D0C-8560-184B152E2B18}" presName="sibTrans" presStyleLbl="sibTrans2D1" presStyleIdx="5" presStyleCnt="7"/>
      <dgm:spPr/>
    </dgm:pt>
    <dgm:pt modelId="{04EB1184-8F0C-435B-AE17-3F246A4B7419}" type="pres">
      <dgm:prSet presAssocID="{08BB4E0A-3B54-4D0C-8560-184B152E2B18}" presName="connectorText" presStyleLbl="sibTrans2D1" presStyleIdx="5" presStyleCnt="7"/>
      <dgm:spPr/>
    </dgm:pt>
    <dgm:pt modelId="{4A4A0F4A-D45D-4450-BCB0-2838863C8307}" type="pres">
      <dgm:prSet presAssocID="{96B2A72E-D8E8-4FFE-AE9B-EFFB3C18379F}" presName="node" presStyleLbl="node1" presStyleIdx="6" presStyleCnt="8" custLinFactNeighborX="-2322">
        <dgm:presLayoutVars>
          <dgm:bulletEnabled val="1"/>
        </dgm:presLayoutVars>
      </dgm:prSet>
      <dgm:spPr/>
    </dgm:pt>
    <dgm:pt modelId="{8FAD5546-0E69-453C-8219-C01E358E821F}" type="pres">
      <dgm:prSet presAssocID="{6CE100CD-FDE2-478B-BCE2-589B10079BBA}" presName="sibTrans" presStyleLbl="sibTrans2D1" presStyleIdx="6" presStyleCnt="7"/>
      <dgm:spPr/>
    </dgm:pt>
    <dgm:pt modelId="{12AA55A8-066A-4422-BE88-4D6B4FEC50FD}" type="pres">
      <dgm:prSet presAssocID="{6CE100CD-FDE2-478B-BCE2-589B10079BBA}" presName="connectorText" presStyleLbl="sibTrans2D1" presStyleIdx="6" presStyleCnt="7"/>
      <dgm:spPr/>
    </dgm:pt>
    <dgm:pt modelId="{C345C750-5AEC-4D80-8E4A-1BFE635C5BCA}" type="pres">
      <dgm:prSet presAssocID="{BF77C176-E4E6-4974-9D49-3589510C671F}" presName="node" presStyleLbl="node1" presStyleIdx="7" presStyleCnt="8">
        <dgm:presLayoutVars>
          <dgm:bulletEnabled val="1"/>
        </dgm:presLayoutVars>
      </dgm:prSet>
      <dgm:spPr/>
    </dgm:pt>
  </dgm:ptLst>
  <dgm:cxnLst>
    <dgm:cxn modelId="{45FD5A0A-1B83-440E-880E-4DFC9CC80016}" srcId="{72441C12-F550-4FB7-93EB-D6860D337B6C}" destId="{BBF7C0FD-06DC-41CF-BA54-01F06F085CE8}" srcOrd="1" destOrd="0" parTransId="{EF6A517A-1BBF-49FE-8698-A974079AE1E0}" sibTransId="{27B177B1-3E19-4E6E-944A-58857D1B0919}"/>
    <dgm:cxn modelId="{228EAA11-604A-4830-914E-B867979F3A29}" type="presOf" srcId="{28FF423E-9D87-43A1-BA21-A09170FE188C}" destId="{16C153AD-CD18-41DE-9789-BA8CD0930B3F}" srcOrd="0" destOrd="0" presId="urn:microsoft.com/office/officeart/2005/8/layout/process5"/>
    <dgm:cxn modelId="{8626771E-6B5D-4AA5-86F1-50691966C557}" type="presOf" srcId="{43BAA5F2-5995-4584-B8CB-F48FBD1F25DA}" destId="{3F447F0D-D9C5-4715-930D-7DFB88E330CB}" srcOrd="0" destOrd="0" presId="urn:microsoft.com/office/officeart/2005/8/layout/process5"/>
    <dgm:cxn modelId="{8F46BE1E-A2AC-4636-85DD-221FDC962ADB}" srcId="{72441C12-F550-4FB7-93EB-D6860D337B6C}" destId="{62F798C6-3D13-420D-A74C-F2178ED46DF2}" srcOrd="4" destOrd="0" parTransId="{90B02BB4-2369-448B-B0EA-810591CCB909}" sibTransId="{28FF423E-9D87-43A1-BA21-A09170FE188C}"/>
    <dgm:cxn modelId="{8F30B423-17FB-49F0-94AB-34F9ED6C905F}" type="presOf" srcId="{48B062D8-DA0D-4A31-BEE9-C8295E4A6D02}" destId="{1008B5F2-BF0F-48EA-80E7-ED23623F28E3}" srcOrd="0" destOrd="0" presId="urn:microsoft.com/office/officeart/2005/8/layout/process5"/>
    <dgm:cxn modelId="{B895D023-A761-4526-A5C8-C780AC6782B9}" type="presOf" srcId="{BBF7C0FD-06DC-41CF-BA54-01F06F085CE8}" destId="{5294CE4D-9F57-4DC1-861D-40A14990CE29}" srcOrd="0" destOrd="0" presId="urn:microsoft.com/office/officeart/2005/8/layout/process5"/>
    <dgm:cxn modelId="{325A715F-9AF5-416C-8081-86D0537E78BD}" type="presOf" srcId="{96B2A72E-D8E8-4FFE-AE9B-EFFB3C18379F}" destId="{4A4A0F4A-D45D-4450-BCB0-2838863C8307}" srcOrd="0" destOrd="0" presId="urn:microsoft.com/office/officeart/2005/8/layout/process5"/>
    <dgm:cxn modelId="{8FE4EF60-526E-413C-95B3-87D5E652D66E}" type="presOf" srcId="{BF77C176-E4E6-4974-9D49-3589510C671F}" destId="{C345C750-5AEC-4D80-8E4A-1BFE635C5BCA}" srcOrd="0" destOrd="0" presId="urn:microsoft.com/office/officeart/2005/8/layout/process5"/>
    <dgm:cxn modelId="{7FD15561-312B-4E60-BF07-8BB03E5E1D8F}" type="presOf" srcId="{FC28D47E-87DF-45CA-AF4E-73E91D4F30CD}" destId="{B57994D7-95BD-46E2-A111-406CE1D66FC9}" srcOrd="0" destOrd="0" presId="urn:microsoft.com/office/officeart/2005/8/layout/process5"/>
    <dgm:cxn modelId="{D9D86269-F31C-4ED4-9DDC-09DB5F1C8E9A}" type="presOf" srcId="{5A5C47FE-64B9-4FA8-8BC0-2D3B10A2FF0E}" destId="{3C7C9B6E-00E0-4E84-A559-2A32683D5A4A}" srcOrd="0" destOrd="0" presId="urn:microsoft.com/office/officeart/2005/8/layout/process5"/>
    <dgm:cxn modelId="{99CF7249-4DC7-47D0-9A6D-79ECADCB3D6E}" type="presOf" srcId="{62F798C6-3D13-420D-A74C-F2178ED46DF2}" destId="{874D26E5-CE9B-42AE-97AF-935D99C03F20}" srcOrd="0" destOrd="0" presId="urn:microsoft.com/office/officeart/2005/8/layout/process5"/>
    <dgm:cxn modelId="{DCBDC36A-54A2-4357-82F2-CA0C0C779EAD}" type="presOf" srcId="{5A5C47FE-64B9-4FA8-8BC0-2D3B10A2FF0E}" destId="{15B9AE00-7137-4C08-84DA-B166F96299A7}" srcOrd="1" destOrd="0" presId="urn:microsoft.com/office/officeart/2005/8/layout/process5"/>
    <dgm:cxn modelId="{FE023573-10D9-4A83-99C5-F645C3D28252}" type="presOf" srcId="{28FF423E-9D87-43A1-BA21-A09170FE188C}" destId="{29A4F745-62E3-47B3-898D-7F6E93131499}" srcOrd="1" destOrd="0" presId="urn:microsoft.com/office/officeart/2005/8/layout/process5"/>
    <dgm:cxn modelId="{147F917D-7392-4B3C-A0BD-296A109085D7}" type="presOf" srcId="{72441C12-F550-4FB7-93EB-D6860D337B6C}" destId="{0979FE6B-6357-461D-BE48-9A01A857838C}" srcOrd="0" destOrd="0" presId="urn:microsoft.com/office/officeart/2005/8/layout/process5"/>
    <dgm:cxn modelId="{1564AD7D-80A9-412F-8CD3-22FEF4DD5813}" type="presOf" srcId="{27B177B1-3E19-4E6E-944A-58857D1B0919}" destId="{9C47B402-D528-4330-BFFD-CEB5925B2A1C}" srcOrd="0" destOrd="0" presId="urn:microsoft.com/office/officeart/2005/8/layout/process5"/>
    <dgm:cxn modelId="{1FE04E85-0F9F-4991-B8C2-8F7778EAE39E}" type="presOf" srcId="{6CE100CD-FDE2-478B-BCE2-589B10079BBA}" destId="{12AA55A8-066A-4422-BE88-4D6B4FEC50FD}" srcOrd="1" destOrd="0" presId="urn:microsoft.com/office/officeart/2005/8/layout/process5"/>
    <dgm:cxn modelId="{BA9A9A89-1D32-4621-A921-DEB58D1DA720}" srcId="{72441C12-F550-4FB7-93EB-D6860D337B6C}" destId="{BF77C176-E4E6-4974-9D49-3589510C671F}" srcOrd="7" destOrd="0" parTransId="{F8647211-36DB-4D65-AE2F-438918EFFD40}" sibTransId="{3E658476-86D8-47B9-A58A-27272B87D4BB}"/>
    <dgm:cxn modelId="{031D2EA1-CB81-471F-AB77-E546CA11015D}" srcId="{72441C12-F550-4FB7-93EB-D6860D337B6C}" destId="{46EA37ED-9B32-4444-B3E6-9231A8CF82D3}" srcOrd="3" destOrd="0" parTransId="{F3715952-7E84-47B5-AB64-6E956117F7CC}" sibTransId="{E526C829-085E-4A56-88B1-1817C58C9A9C}"/>
    <dgm:cxn modelId="{9142E9A1-78F2-4805-9373-A8098C369945}" srcId="{72441C12-F550-4FB7-93EB-D6860D337B6C}" destId="{FC28D47E-87DF-45CA-AF4E-73E91D4F30CD}" srcOrd="2" destOrd="0" parTransId="{001E020E-7B3B-4F12-B6D9-15E1BD1886E9}" sibTransId="{01BAB7D5-4CC6-4B51-BA0D-2C0FB312EB37}"/>
    <dgm:cxn modelId="{658C09A2-8618-4E30-89DF-43B9CCB27E8A}" type="presOf" srcId="{08BB4E0A-3B54-4D0C-8560-184B152E2B18}" destId="{3D29C82F-6903-44C2-8949-F15259EED624}" srcOrd="0" destOrd="0" presId="urn:microsoft.com/office/officeart/2005/8/layout/process5"/>
    <dgm:cxn modelId="{3E0940A5-DF87-4DBC-BCF3-2ADC591A8B30}" type="presOf" srcId="{46EA37ED-9B32-4444-B3E6-9231A8CF82D3}" destId="{894A8932-2F93-4558-B98F-24CBB1C0F0A2}" srcOrd="0" destOrd="0" presId="urn:microsoft.com/office/officeart/2005/8/layout/process5"/>
    <dgm:cxn modelId="{BF251FA8-45FB-4A7E-98BD-30152CC02316}" srcId="{72441C12-F550-4FB7-93EB-D6860D337B6C}" destId="{96B2A72E-D8E8-4FFE-AE9B-EFFB3C18379F}" srcOrd="6" destOrd="0" parTransId="{D5AC3F1A-CB27-458B-A9F0-43F87F0598D7}" sibTransId="{6CE100CD-FDE2-478B-BCE2-589B10079BBA}"/>
    <dgm:cxn modelId="{F87807B5-8394-45C6-BF2A-A95806A846CB}" type="presOf" srcId="{6CE100CD-FDE2-478B-BCE2-589B10079BBA}" destId="{8FAD5546-0E69-453C-8219-C01E358E821F}" srcOrd="0" destOrd="0" presId="urn:microsoft.com/office/officeart/2005/8/layout/process5"/>
    <dgm:cxn modelId="{B67E4EC2-D89A-4250-970C-800E1315B555}" srcId="{72441C12-F550-4FB7-93EB-D6860D337B6C}" destId="{43BAA5F2-5995-4584-B8CB-F48FBD1F25DA}" srcOrd="0" destOrd="0" parTransId="{5E58E8DE-1B35-4312-AF05-F1F70D38CB60}" sibTransId="{5A5C47FE-64B9-4FA8-8BC0-2D3B10A2FF0E}"/>
    <dgm:cxn modelId="{E154A7D3-A35E-4E6B-9DEE-39D43D7D882C}" type="presOf" srcId="{E526C829-085E-4A56-88B1-1817C58C9A9C}" destId="{23929427-FB3D-4CD0-85D9-2CF314DDB0CF}" srcOrd="1" destOrd="0" presId="urn:microsoft.com/office/officeart/2005/8/layout/process5"/>
    <dgm:cxn modelId="{E1610BE4-45AB-4733-952F-49BA5B1E8E5C}" type="presOf" srcId="{E526C829-085E-4A56-88B1-1817C58C9A9C}" destId="{29DD24E1-AC83-43B4-9C3D-13B7AB43BED0}" srcOrd="0" destOrd="0" presId="urn:microsoft.com/office/officeart/2005/8/layout/process5"/>
    <dgm:cxn modelId="{5EA01EE8-5FB7-4C97-A369-1B1B2A46C66A}" type="presOf" srcId="{01BAB7D5-4CC6-4B51-BA0D-2C0FB312EB37}" destId="{A6A6D4FD-37D9-4468-9FC9-8AD4EA4F4F69}" srcOrd="0" destOrd="0" presId="urn:microsoft.com/office/officeart/2005/8/layout/process5"/>
    <dgm:cxn modelId="{8D7D9AE9-C997-4F30-86FC-6E64196E4B18}" srcId="{72441C12-F550-4FB7-93EB-D6860D337B6C}" destId="{48B062D8-DA0D-4A31-BEE9-C8295E4A6D02}" srcOrd="5" destOrd="0" parTransId="{C6F2AC5F-00A7-4182-A93A-02A66D67DE57}" sibTransId="{08BB4E0A-3B54-4D0C-8560-184B152E2B18}"/>
    <dgm:cxn modelId="{871480F0-F813-40B7-88BA-AB4381DB15DC}" type="presOf" srcId="{27B177B1-3E19-4E6E-944A-58857D1B0919}" destId="{E9D9F056-F260-4AD2-9330-4B77B7382B56}" srcOrd="1" destOrd="0" presId="urn:microsoft.com/office/officeart/2005/8/layout/process5"/>
    <dgm:cxn modelId="{991D43F4-9BDE-4B56-B602-AE1E3962060B}" type="presOf" srcId="{01BAB7D5-4CC6-4B51-BA0D-2C0FB312EB37}" destId="{9D9C010D-B583-4B92-9081-5E1F4B60D27F}" srcOrd="1" destOrd="0" presId="urn:microsoft.com/office/officeart/2005/8/layout/process5"/>
    <dgm:cxn modelId="{9006BBFA-138C-44CC-B7CE-66C1F3ECA892}" type="presOf" srcId="{08BB4E0A-3B54-4D0C-8560-184B152E2B18}" destId="{04EB1184-8F0C-435B-AE17-3F246A4B7419}" srcOrd="1" destOrd="0" presId="urn:microsoft.com/office/officeart/2005/8/layout/process5"/>
    <dgm:cxn modelId="{D3C047FC-1589-4740-8FDD-1326EDA2BB52}" type="presParOf" srcId="{0979FE6B-6357-461D-BE48-9A01A857838C}" destId="{3F447F0D-D9C5-4715-930D-7DFB88E330CB}" srcOrd="0" destOrd="0" presId="urn:microsoft.com/office/officeart/2005/8/layout/process5"/>
    <dgm:cxn modelId="{75A73BC0-48E5-4A17-A00D-47527108328F}" type="presParOf" srcId="{0979FE6B-6357-461D-BE48-9A01A857838C}" destId="{3C7C9B6E-00E0-4E84-A559-2A32683D5A4A}" srcOrd="1" destOrd="0" presId="urn:microsoft.com/office/officeart/2005/8/layout/process5"/>
    <dgm:cxn modelId="{4B88A5F4-5046-463B-9487-33F819725DD5}" type="presParOf" srcId="{3C7C9B6E-00E0-4E84-A559-2A32683D5A4A}" destId="{15B9AE00-7137-4C08-84DA-B166F96299A7}" srcOrd="0" destOrd="0" presId="urn:microsoft.com/office/officeart/2005/8/layout/process5"/>
    <dgm:cxn modelId="{04731835-0BCD-48C6-8283-05C1541E57DD}" type="presParOf" srcId="{0979FE6B-6357-461D-BE48-9A01A857838C}" destId="{5294CE4D-9F57-4DC1-861D-40A14990CE29}" srcOrd="2" destOrd="0" presId="urn:microsoft.com/office/officeart/2005/8/layout/process5"/>
    <dgm:cxn modelId="{3CE019F7-1742-44CD-B9B1-DB35E69A3307}" type="presParOf" srcId="{0979FE6B-6357-461D-BE48-9A01A857838C}" destId="{9C47B402-D528-4330-BFFD-CEB5925B2A1C}" srcOrd="3" destOrd="0" presId="urn:microsoft.com/office/officeart/2005/8/layout/process5"/>
    <dgm:cxn modelId="{3E322501-E2E3-4D0D-B848-BA75D5584C50}" type="presParOf" srcId="{9C47B402-D528-4330-BFFD-CEB5925B2A1C}" destId="{E9D9F056-F260-4AD2-9330-4B77B7382B56}" srcOrd="0" destOrd="0" presId="urn:microsoft.com/office/officeart/2005/8/layout/process5"/>
    <dgm:cxn modelId="{33E25A59-2EA7-444A-825F-040E378A9AE2}" type="presParOf" srcId="{0979FE6B-6357-461D-BE48-9A01A857838C}" destId="{B57994D7-95BD-46E2-A111-406CE1D66FC9}" srcOrd="4" destOrd="0" presId="urn:microsoft.com/office/officeart/2005/8/layout/process5"/>
    <dgm:cxn modelId="{E9B6F07A-75D5-48CC-87B3-2C8007BA35ED}" type="presParOf" srcId="{0979FE6B-6357-461D-BE48-9A01A857838C}" destId="{A6A6D4FD-37D9-4468-9FC9-8AD4EA4F4F69}" srcOrd="5" destOrd="0" presId="urn:microsoft.com/office/officeart/2005/8/layout/process5"/>
    <dgm:cxn modelId="{87EB0089-7DEF-4041-B5F0-50B756F3EB29}" type="presParOf" srcId="{A6A6D4FD-37D9-4468-9FC9-8AD4EA4F4F69}" destId="{9D9C010D-B583-4B92-9081-5E1F4B60D27F}" srcOrd="0" destOrd="0" presId="urn:microsoft.com/office/officeart/2005/8/layout/process5"/>
    <dgm:cxn modelId="{8012ED97-595C-45D6-BA11-FC04C4496ACA}" type="presParOf" srcId="{0979FE6B-6357-461D-BE48-9A01A857838C}" destId="{894A8932-2F93-4558-B98F-24CBB1C0F0A2}" srcOrd="6" destOrd="0" presId="urn:microsoft.com/office/officeart/2005/8/layout/process5"/>
    <dgm:cxn modelId="{98716FE8-E272-470B-9611-F3B5F75BE629}" type="presParOf" srcId="{0979FE6B-6357-461D-BE48-9A01A857838C}" destId="{29DD24E1-AC83-43B4-9C3D-13B7AB43BED0}" srcOrd="7" destOrd="0" presId="urn:microsoft.com/office/officeart/2005/8/layout/process5"/>
    <dgm:cxn modelId="{7EC57D52-B344-4970-8564-3860BE4DBBCD}" type="presParOf" srcId="{29DD24E1-AC83-43B4-9C3D-13B7AB43BED0}" destId="{23929427-FB3D-4CD0-85D9-2CF314DDB0CF}" srcOrd="0" destOrd="0" presId="urn:microsoft.com/office/officeart/2005/8/layout/process5"/>
    <dgm:cxn modelId="{08D24A17-C4F9-4243-A0F0-019283268552}" type="presParOf" srcId="{0979FE6B-6357-461D-BE48-9A01A857838C}" destId="{874D26E5-CE9B-42AE-97AF-935D99C03F20}" srcOrd="8" destOrd="0" presId="urn:microsoft.com/office/officeart/2005/8/layout/process5"/>
    <dgm:cxn modelId="{98043C0A-E5CD-495B-B1A7-3D0E2D5B1139}" type="presParOf" srcId="{0979FE6B-6357-461D-BE48-9A01A857838C}" destId="{16C153AD-CD18-41DE-9789-BA8CD0930B3F}" srcOrd="9" destOrd="0" presId="urn:microsoft.com/office/officeart/2005/8/layout/process5"/>
    <dgm:cxn modelId="{24D2B21E-920C-487E-9AA9-F19EEBB187EE}" type="presParOf" srcId="{16C153AD-CD18-41DE-9789-BA8CD0930B3F}" destId="{29A4F745-62E3-47B3-898D-7F6E93131499}" srcOrd="0" destOrd="0" presId="urn:microsoft.com/office/officeart/2005/8/layout/process5"/>
    <dgm:cxn modelId="{70559F1B-2662-4011-988F-A2D1AE2C93C8}" type="presParOf" srcId="{0979FE6B-6357-461D-BE48-9A01A857838C}" destId="{1008B5F2-BF0F-48EA-80E7-ED23623F28E3}" srcOrd="10" destOrd="0" presId="urn:microsoft.com/office/officeart/2005/8/layout/process5"/>
    <dgm:cxn modelId="{68E31E3D-200F-4D70-B1B6-75ED160CB75A}" type="presParOf" srcId="{0979FE6B-6357-461D-BE48-9A01A857838C}" destId="{3D29C82F-6903-44C2-8949-F15259EED624}" srcOrd="11" destOrd="0" presId="urn:microsoft.com/office/officeart/2005/8/layout/process5"/>
    <dgm:cxn modelId="{A405D7E5-33DE-437F-AFD6-5FC5227DBEAC}" type="presParOf" srcId="{3D29C82F-6903-44C2-8949-F15259EED624}" destId="{04EB1184-8F0C-435B-AE17-3F246A4B7419}" srcOrd="0" destOrd="0" presId="urn:microsoft.com/office/officeart/2005/8/layout/process5"/>
    <dgm:cxn modelId="{110EA590-6553-45EC-A915-8094E9126E2C}" type="presParOf" srcId="{0979FE6B-6357-461D-BE48-9A01A857838C}" destId="{4A4A0F4A-D45D-4450-BCB0-2838863C8307}" srcOrd="12" destOrd="0" presId="urn:microsoft.com/office/officeart/2005/8/layout/process5"/>
    <dgm:cxn modelId="{2AF4BE10-241F-489E-B8F7-F9CC6D7A6127}" type="presParOf" srcId="{0979FE6B-6357-461D-BE48-9A01A857838C}" destId="{8FAD5546-0E69-453C-8219-C01E358E821F}" srcOrd="13" destOrd="0" presId="urn:microsoft.com/office/officeart/2005/8/layout/process5"/>
    <dgm:cxn modelId="{4F716A34-1429-4A6B-9846-45F3297A380B}" type="presParOf" srcId="{8FAD5546-0E69-453C-8219-C01E358E821F}" destId="{12AA55A8-066A-4422-BE88-4D6B4FEC50FD}" srcOrd="0" destOrd="0" presId="urn:microsoft.com/office/officeart/2005/8/layout/process5"/>
    <dgm:cxn modelId="{D780184A-E5E5-42D2-B102-F66CEE2F4A28}" type="presParOf" srcId="{0979FE6B-6357-461D-BE48-9A01A857838C}" destId="{C345C750-5AEC-4D80-8E4A-1BFE635C5BC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47F0D-D9C5-4715-930D-7DFB88E330CB}">
      <dsp:nvSpPr>
        <dsp:cNvPr id="0" name=""/>
        <dsp:cNvSpPr/>
      </dsp:nvSpPr>
      <dsp:spPr>
        <a:xfrm>
          <a:off x="4092" y="296963"/>
          <a:ext cx="1789544" cy="107372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Business Understanding &amp; Data Exploration</a:t>
          </a:r>
          <a:endParaRPr lang="en-IN" sz="1800" kern="1200" dirty="0"/>
        </a:p>
      </dsp:txBody>
      <dsp:txXfrm>
        <a:off x="35540" y="328411"/>
        <a:ext cx="1726648" cy="1010830"/>
      </dsp:txXfrm>
    </dsp:sp>
    <dsp:sp modelId="{3C7C9B6E-00E0-4E84-A559-2A32683D5A4A}">
      <dsp:nvSpPr>
        <dsp:cNvPr id="0" name=""/>
        <dsp:cNvSpPr/>
      </dsp:nvSpPr>
      <dsp:spPr>
        <a:xfrm>
          <a:off x="1951117" y="611922"/>
          <a:ext cx="379383" cy="4438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951117" y="700683"/>
        <a:ext cx="265568" cy="266284"/>
      </dsp:txXfrm>
    </dsp:sp>
    <dsp:sp modelId="{5294CE4D-9F57-4DC1-861D-40A14990CE29}">
      <dsp:nvSpPr>
        <dsp:cNvPr id="0" name=""/>
        <dsp:cNvSpPr/>
      </dsp:nvSpPr>
      <dsp:spPr>
        <a:xfrm>
          <a:off x="2509454" y="296963"/>
          <a:ext cx="1789544" cy="1073726"/>
        </a:xfrm>
        <a:prstGeom prst="roundRect">
          <a:avLst>
            <a:gd name="adj" fmla="val 10000"/>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Formatting Data</a:t>
          </a:r>
        </a:p>
      </dsp:txBody>
      <dsp:txXfrm>
        <a:off x="2540902" y="328411"/>
        <a:ext cx="1726648" cy="1010830"/>
      </dsp:txXfrm>
    </dsp:sp>
    <dsp:sp modelId="{9C47B402-D528-4330-BFFD-CEB5925B2A1C}">
      <dsp:nvSpPr>
        <dsp:cNvPr id="0" name=""/>
        <dsp:cNvSpPr/>
      </dsp:nvSpPr>
      <dsp:spPr>
        <a:xfrm>
          <a:off x="4456479" y="611922"/>
          <a:ext cx="379383" cy="443806"/>
        </a:xfrm>
        <a:prstGeom prst="rightArrow">
          <a:avLst>
            <a:gd name="adj1" fmla="val 60000"/>
            <a:gd name="adj2" fmla="val 50000"/>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456479" y="700683"/>
        <a:ext cx="265568" cy="266284"/>
      </dsp:txXfrm>
    </dsp:sp>
    <dsp:sp modelId="{B57994D7-95BD-46E2-A111-406CE1D66FC9}">
      <dsp:nvSpPr>
        <dsp:cNvPr id="0" name=""/>
        <dsp:cNvSpPr/>
      </dsp:nvSpPr>
      <dsp:spPr>
        <a:xfrm>
          <a:off x="5014816" y="296963"/>
          <a:ext cx="1789544" cy="1073726"/>
        </a:xfrm>
        <a:prstGeom prst="roundRect">
          <a:avLst>
            <a:gd name="adj" fmla="val 10000"/>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Cleaning Data</a:t>
          </a:r>
          <a:endParaRPr lang="en-IN" sz="1800" kern="1200" dirty="0"/>
        </a:p>
      </dsp:txBody>
      <dsp:txXfrm>
        <a:off x="5046264" y="328411"/>
        <a:ext cx="1726648" cy="1010830"/>
      </dsp:txXfrm>
    </dsp:sp>
    <dsp:sp modelId="{A6A6D4FD-37D9-4468-9FC9-8AD4EA4F4F69}">
      <dsp:nvSpPr>
        <dsp:cNvPr id="0" name=""/>
        <dsp:cNvSpPr/>
      </dsp:nvSpPr>
      <dsp:spPr>
        <a:xfrm>
          <a:off x="6961840" y="611922"/>
          <a:ext cx="379383" cy="443806"/>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61840" y="700683"/>
        <a:ext cx="265568" cy="266284"/>
      </dsp:txXfrm>
    </dsp:sp>
    <dsp:sp modelId="{894A8932-2F93-4558-B98F-24CBB1C0F0A2}">
      <dsp:nvSpPr>
        <dsp:cNvPr id="0" name=""/>
        <dsp:cNvSpPr/>
      </dsp:nvSpPr>
      <dsp:spPr>
        <a:xfrm>
          <a:off x="7520178" y="296963"/>
          <a:ext cx="1789544" cy="1073726"/>
        </a:xfrm>
        <a:prstGeom prst="roundRect">
          <a:avLst>
            <a:gd name="adj" fmla="val 10000"/>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Removing Outliers</a:t>
          </a:r>
          <a:endParaRPr lang="en-IN" sz="1800" kern="1200" dirty="0"/>
        </a:p>
      </dsp:txBody>
      <dsp:txXfrm>
        <a:off x="7551626" y="328411"/>
        <a:ext cx="1726648" cy="1010830"/>
      </dsp:txXfrm>
    </dsp:sp>
    <dsp:sp modelId="{29DD24E1-AC83-43B4-9C3D-13B7AB43BED0}">
      <dsp:nvSpPr>
        <dsp:cNvPr id="0" name=""/>
        <dsp:cNvSpPr/>
      </dsp:nvSpPr>
      <dsp:spPr>
        <a:xfrm rot="5400000">
          <a:off x="8225259" y="1495957"/>
          <a:ext cx="379383" cy="443806"/>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281809" y="1528169"/>
        <a:ext cx="266284" cy="265568"/>
      </dsp:txXfrm>
    </dsp:sp>
    <dsp:sp modelId="{874D26E5-CE9B-42AE-97AF-935D99C03F20}">
      <dsp:nvSpPr>
        <dsp:cNvPr id="0" name=""/>
        <dsp:cNvSpPr/>
      </dsp:nvSpPr>
      <dsp:spPr>
        <a:xfrm>
          <a:off x="7520178" y="2086507"/>
          <a:ext cx="1789544" cy="1073726"/>
        </a:xfrm>
        <a:prstGeom prst="roundRect">
          <a:avLst>
            <a:gd name="adj" fmla="val 10000"/>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Perform Univariate Analysis</a:t>
          </a:r>
          <a:endParaRPr lang="en-IN" sz="1800" kern="1200" dirty="0"/>
        </a:p>
      </dsp:txBody>
      <dsp:txXfrm>
        <a:off x="7551626" y="2117955"/>
        <a:ext cx="1726648" cy="1010830"/>
      </dsp:txXfrm>
    </dsp:sp>
    <dsp:sp modelId="{16C153AD-CD18-41DE-9789-BA8CD0930B3F}">
      <dsp:nvSpPr>
        <dsp:cNvPr id="0" name=""/>
        <dsp:cNvSpPr/>
      </dsp:nvSpPr>
      <dsp:spPr>
        <a:xfrm rot="10800000">
          <a:off x="6983315" y="2401467"/>
          <a:ext cx="379383" cy="443806"/>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097130" y="2490228"/>
        <a:ext cx="265568" cy="266284"/>
      </dsp:txXfrm>
    </dsp:sp>
    <dsp:sp modelId="{1008B5F2-BF0F-48EA-80E7-ED23623F28E3}">
      <dsp:nvSpPr>
        <dsp:cNvPr id="0" name=""/>
        <dsp:cNvSpPr/>
      </dsp:nvSpPr>
      <dsp:spPr>
        <a:xfrm>
          <a:off x="5014816" y="2086507"/>
          <a:ext cx="1789544" cy="1073726"/>
        </a:xfrm>
        <a:prstGeom prst="roundRect">
          <a:avLst>
            <a:gd name="adj" fmla="val 10000"/>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Perform Bivariate Analysis</a:t>
          </a:r>
          <a:endParaRPr lang="en-IN" sz="1800" kern="1200" dirty="0"/>
        </a:p>
      </dsp:txBody>
      <dsp:txXfrm>
        <a:off x="5046264" y="2117955"/>
        <a:ext cx="1726648" cy="1010830"/>
      </dsp:txXfrm>
    </dsp:sp>
    <dsp:sp modelId="{3D29C82F-6903-44C2-8949-F15259EED624}">
      <dsp:nvSpPr>
        <dsp:cNvPr id="0" name=""/>
        <dsp:cNvSpPr/>
      </dsp:nvSpPr>
      <dsp:spPr>
        <a:xfrm rot="10800000">
          <a:off x="4446788" y="2401467"/>
          <a:ext cx="401406" cy="443806"/>
        </a:xfrm>
        <a:prstGeom prst="rightArrow">
          <a:avLst>
            <a:gd name="adj1" fmla="val 60000"/>
            <a:gd name="adj2" fmla="val 50000"/>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567210" y="2490228"/>
        <a:ext cx="280984" cy="266284"/>
      </dsp:txXfrm>
    </dsp:sp>
    <dsp:sp modelId="{4A4A0F4A-D45D-4450-BCB0-2838863C8307}">
      <dsp:nvSpPr>
        <dsp:cNvPr id="0" name=""/>
        <dsp:cNvSpPr/>
      </dsp:nvSpPr>
      <dsp:spPr>
        <a:xfrm>
          <a:off x="2467901" y="2086507"/>
          <a:ext cx="1789544" cy="1073726"/>
        </a:xfrm>
        <a:prstGeom prst="roundRect">
          <a:avLst>
            <a:gd name="adj" fmla="val 10000"/>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Perform Multivariate Analysis</a:t>
          </a:r>
          <a:endParaRPr lang="en-IN" sz="1800" kern="1200" dirty="0"/>
        </a:p>
      </dsp:txBody>
      <dsp:txXfrm>
        <a:off x="2499349" y="2117955"/>
        <a:ext cx="1726648" cy="1010830"/>
      </dsp:txXfrm>
    </dsp:sp>
    <dsp:sp modelId="{8FAD5546-0E69-453C-8219-C01E358E821F}">
      <dsp:nvSpPr>
        <dsp:cNvPr id="0" name=""/>
        <dsp:cNvSpPr/>
      </dsp:nvSpPr>
      <dsp:spPr>
        <a:xfrm rot="10800000">
          <a:off x="1962203" y="2401467"/>
          <a:ext cx="357360" cy="44380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069411" y="2490228"/>
        <a:ext cx="250152" cy="266284"/>
      </dsp:txXfrm>
    </dsp:sp>
    <dsp:sp modelId="{C345C750-5AEC-4D80-8E4A-1BFE635C5BCA}">
      <dsp:nvSpPr>
        <dsp:cNvPr id="0" name=""/>
        <dsp:cNvSpPr/>
      </dsp:nvSpPr>
      <dsp:spPr>
        <a:xfrm>
          <a:off x="4092" y="2086507"/>
          <a:ext cx="1789544" cy="107372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Summary &amp; Suggestions</a:t>
          </a:r>
          <a:endParaRPr lang="en-IN" sz="1800" kern="1200" dirty="0"/>
        </a:p>
      </dsp:txBody>
      <dsp:txXfrm>
        <a:off x="35540" y="2117955"/>
        <a:ext cx="1726648" cy="10108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21-07-2021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391478" y="344557"/>
            <a:ext cx="9144000" cy="3193774"/>
          </a:xfrm>
        </p:spPr>
        <p:txBody>
          <a:bodyPr>
            <a:normAutofit/>
          </a:bodyPr>
          <a:lstStyle/>
          <a:p>
            <a:r>
              <a:rPr lang="en-IN" sz="4000" dirty="0">
                <a:solidFill>
                  <a:schemeClr val="accent1">
                    <a:lumMod val="50000"/>
                  </a:schemeClr>
                </a:solidFill>
              </a:rPr>
              <a:t>LENDING CLUB CASE STUDY</a:t>
            </a:r>
            <a:br>
              <a:rPr lang="en-IN" sz="4000" dirty="0">
                <a:solidFill>
                  <a:schemeClr val="accent1">
                    <a:lumMod val="50000"/>
                  </a:schemeClr>
                </a:solidFill>
              </a:rPr>
            </a:br>
            <a:br>
              <a:rPr lang="en-IN" sz="4000" dirty="0">
                <a:solidFill>
                  <a:schemeClr val="accent1">
                    <a:lumMod val="50000"/>
                  </a:schemeClr>
                </a:solidFill>
              </a:rPr>
            </a:br>
            <a:r>
              <a:rPr lang="en-IN" sz="4000" dirty="0">
                <a:solidFill>
                  <a:schemeClr val="accent1">
                    <a:lumMod val="50000"/>
                  </a:schemeClr>
                </a:solidFill>
              </a:rPr>
              <a:t>Final Submission</a:t>
            </a:r>
          </a:p>
        </p:txBody>
      </p:sp>
      <p:sp>
        <p:nvSpPr>
          <p:cNvPr id="3" name="Subtitle 2"/>
          <p:cNvSpPr>
            <a:spLocks noGrp="1"/>
          </p:cNvSpPr>
          <p:nvPr>
            <p:ph type="subTitle" idx="1"/>
          </p:nvPr>
        </p:nvSpPr>
        <p:spPr>
          <a:xfrm>
            <a:off x="553792" y="4134119"/>
            <a:ext cx="5085008" cy="1237981"/>
          </a:xfrm>
        </p:spPr>
        <p:txBody>
          <a:bodyPr>
            <a:normAutofit fontScale="25000" lnSpcReduction="20000"/>
          </a:bodyPr>
          <a:lstStyle/>
          <a:p>
            <a:pPr algn="l"/>
            <a:r>
              <a:rPr lang="en-IN" sz="9600" b="1" dirty="0">
                <a:solidFill>
                  <a:schemeClr val="accent1">
                    <a:lumMod val="50000"/>
                  </a:schemeClr>
                </a:solidFill>
              </a:rPr>
              <a:t>Case Study Group:          </a:t>
            </a:r>
          </a:p>
          <a:p>
            <a:pPr marL="1143000" indent="-1143000" algn="l">
              <a:buFont typeface="Wingdings" panose="05000000000000000000" pitchFamily="2" charset="2"/>
              <a:buChar char="Ø"/>
            </a:pPr>
            <a:r>
              <a:rPr lang="en-IN" sz="9600" dirty="0">
                <a:solidFill>
                  <a:schemeClr val="accent1">
                    <a:lumMod val="50000"/>
                  </a:schemeClr>
                </a:solidFill>
              </a:rPr>
              <a:t>Mohit Gupta </a:t>
            </a:r>
          </a:p>
          <a:p>
            <a:pPr marL="1143000" indent="-1143000" algn="l">
              <a:buFont typeface="Wingdings" panose="05000000000000000000" pitchFamily="2" charset="2"/>
              <a:buChar char="Ø"/>
            </a:pPr>
            <a:r>
              <a:rPr lang="en-IN" sz="9600" dirty="0">
                <a:solidFill>
                  <a:schemeClr val="accent1">
                    <a:lumMod val="50000"/>
                  </a:schemeClr>
                </a:solidFill>
              </a:rPr>
              <a:t>Amitabh </a:t>
            </a:r>
            <a:r>
              <a:rPr lang="en-IN" sz="9600" dirty="0" err="1">
                <a:solidFill>
                  <a:schemeClr val="accent1">
                    <a:lumMod val="50000"/>
                  </a:schemeClr>
                </a:solidFill>
              </a:rPr>
              <a:t>aditya</a:t>
            </a:r>
            <a:endParaRPr lang="en-IN" sz="9600" dirty="0">
              <a:solidFill>
                <a:schemeClr val="accent1">
                  <a:lumMod val="50000"/>
                </a:schemeClr>
              </a:solidFill>
            </a:endParaRPr>
          </a:p>
          <a:p>
            <a:pPr marL="1143000" indent="-1143000" algn="l">
              <a:buFont typeface="Wingdings" panose="05000000000000000000" pitchFamily="2" charset="2"/>
              <a:buChar char="Ø"/>
            </a:pPr>
            <a:endParaRPr lang="en-IN" sz="9600" dirty="0">
              <a:solidFill>
                <a:schemeClr val="accent1">
                  <a:lumMod val="50000"/>
                </a:schemeClr>
              </a:solidFill>
            </a:endParaRPr>
          </a:p>
          <a:p>
            <a:pPr algn="l"/>
            <a:endParaRPr lang="en-IN" sz="3600" dirty="0">
              <a:solidFill>
                <a:schemeClr val="accent1">
                  <a:lumMod val="50000"/>
                </a:schemeClr>
              </a:solidFill>
            </a:endParaRPr>
          </a:p>
          <a:p>
            <a:pPr algn="l"/>
            <a:r>
              <a:rPr lang="en-IN" sz="1800" dirty="0"/>
              <a:t>	</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D8618D-8E7D-4208-A1BF-7EDD35DB0ECB}"/>
              </a:ext>
            </a:extLst>
          </p:cNvPr>
          <p:cNvPicPr>
            <a:picLocks noChangeAspect="1"/>
          </p:cNvPicPr>
          <p:nvPr/>
        </p:nvPicPr>
        <p:blipFill>
          <a:blip r:embed="rId2"/>
          <a:stretch>
            <a:fillRect/>
          </a:stretch>
        </p:blipFill>
        <p:spPr>
          <a:xfrm>
            <a:off x="327087" y="929149"/>
            <a:ext cx="5962650" cy="3419475"/>
          </a:xfrm>
          <a:prstGeom prst="rect">
            <a:avLst/>
          </a:prstGeom>
        </p:spPr>
      </p:pic>
      <p:sp>
        <p:nvSpPr>
          <p:cNvPr id="4" name="TextBox 3">
            <a:extLst>
              <a:ext uri="{FF2B5EF4-FFF2-40B4-BE49-F238E27FC236}">
                <a16:creationId xmlns:a16="http://schemas.microsoft.com/office/drawing/2014/main" id="{315ED609-CA5D-4859-B797-A5297DE03B95}"/>
              </a:ext>
            </a:extLst>
          </p:cNvPr>
          <p:cNvSpPr txBox="1"/>
          <p:nvPr/>
        </p:nvSpPr>
        <p:spPr>
          <a:xfrm>
            <a:off x="6480699" y="1331650"/>
            <a:ext cx="4811697" cy="2062103"/>
          </a:xfrm>
          <a:prstGeom prst="rect">
            <a:avLst/>
          </a:prstGeom>
          <a:noFill/>
        </p:spPr>
        <p:txBody>
          <a:bodyPr wrap="square" rtlCol="0">
            <a:spAutoFit/>
          </a:bodyPr>
          <a:lstStyle/>
          <a:p>
            <a:r>
              <a:rPr lang="en-US" sz="2000" b="1" dirty="0">
                <a:solidFill>
                  <a:schemeClr val="accent1">
                    <a:lumMod val="50000"/>
                  </a:schemeClr>
                </a:solidFill>
              </a:rPr>
              <a:t>Loan Amount v/s Interest Rate:</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It is clear that interest rate is increasing with loan amount increase.</a:t>
            </a:r>
          </a:p>
          <a:p>
            <a:pPr marL="285750" indent="-285750">
              <a:buFont typeface="Wingdings" panose="05000000000000000000" pitchFamily="2" charset="2"/>
              <a:buChar char="Ø"/>
            </a:pPr>
            <a:r>
              <a:rPr lang="en-US" dirty="0">
                <a:solidFill>
                  <a:schemeClr val="accent1">
                    <a:lumMod val="50000"/>
                  </a:schemeClr>
                </a:solidFill>
              </a:rPr>
              <a:t>Probably when loan amount is more, it is taken for longer loan term, we saw earlier that longer the loan term more the interest rate.</a:t>
            </a:r>
            <a:endParaRPr lang="en-IN" dirty="0">
              <a:solidFill>
                <a:schemeClr val="accent1">
                  <a:lumMod val="50000"/>
                </a:schemeClr>
              </a:solidFill>
            </a:endParaRPr>
          </a:p>
        </p:txBody>
      </p:sp>
      <p:pic>
        <p:nvPicPr>
          <p:cNvPr id="5" name="Picture 4">
            <a:extLst>
              <a:ext uri="{FF2B5EF4-FFF2-40B4-BE49-F238E27FC236}">
                <a16:creationId xmlns:a16="http://schemas.microsoft.com/office/drawing/2014/main" id="{31A52260-E74F-4A51-B6E6-E2C6520B8B1B}"/>
              </a:ext>
            </a:extLst>
          </p:cNvPr>
          <p:cNvPicPr>
            <a:picLocks noChangeAspect="1"/>
          </p:cNvPicPr>
          <p:nvPr/>
        </p:nvPicPr>
        <p:blipFill>
          <a:blip r:embed="rId3"/>
          <a:stretch>
            <a:fillRect/>
          </a:stretch>
        </p:blipFill>
        <p:spPr>
          <a:xfrm>
            <a:off x="6289737" y="3515932"/>
            <a:ext cx="5651958" cy="3158041"/>
          </a:xfrm>
          <a:prstGeom prst="rect">
            <a:avLst/>
          </a:prstGeom>
        </p:spPr>
      </p:pic>
      <p:sp>
        <p:nvSpPr>
          <p:cNvPr id="7" name="Rectangle 6">
            <a:extLst>
              <a:ext uri="{FF2B5EF4-FFF2-40B4-BE49-F238E27FC236}">
                <a16:creationId xmlns:a16="http://schemas.microsoft.com/office/drawing/2014/main" id="{33D18344-553F-47CD-BB2F-F100EC97D25C}"/>
              </a:ext>
            </a:extLst>
          </p:cNvPr>
          <p:cNvSpPr/>
          <p:nvPr/>
        </p:nvSpPr>
        <p:spPr>
          <a:xfrm>
            <a:off x="281048" y="4778379"/>
            <a:ext cx="6096000" cy="1508105"/>
          </a:xfrm>
          <a:prstGeom prst="rect">
            <a:avLst/>
          </a:prstGeom>
        </p:spPr>
        <p:txBody>
          <a:bodyPr>
            <a:spAutoFit/>
          </a:bodyPr>
          <a:lstStyle/>
          <a:p>
            <a:r>
              <a:rPr lang="en-IN" sz="2000" b="1" dirty="0">
                <a:solidFill>
                  <a:schemeClr val="accent1">
                    <a:lumMod val="50000"/>
                  </a:schemeClr>
                </a:solidFill>
              </a:rPr>
              <a:t>Debt to Income (DTI) v/s Interest Rate:</a:t>
            </a:r>
          </a:p>
          <a:p>
            <a:endParaRPr lang="en-IN" b="1" dirty="0"/>
          </a:p>
          <a:p>
            <a:pPr marL="285750" indent="-285750">
              <a:buFont typeface="Wingdings" panose="05000000000000000000" pitchFamily="2" charset="2"/>
              <a:buChar char="Ø"/>
            </a:pPr>
            <a:r>
              <a:rPr lang="en-IN" dirty="0">
                <a:solidFill>
                  <a:schemeClr val="accent1">
                    <a:lumMod val="50000"/>
                  </a:schemeClr>
                </a:solidFill>
              </a:rPr>
              <a:t>If your DTI is low enough you may get a lower interest rate.</a:t>
            </a:r>
          </a:p>
          <a:p>
            <a:pPr marL="285750" indent="-285750">
              <a:buFont typeface="Wingdings" panose="05000000000000000000" pitchFamily="2" charset="2"/>
              <a:buChar char="Ø"/>
            </a:pPr>
            <a:r>
              <a:rPr lang="en-IN" dirty="0">
                <a:solidFill>
                  <a:schemeClr val="accent1">
                    <a:lumMod val="50000"/>
                  </a:schemeClr>
                </a:solidFill>
              </a:rPr>
              <a:t>Plot shows no significant variation but there is slight increase in interest rate with increase in DTI.</a:t>
            </a:r>
          </a:p>
        </p:txBody>
      </p:sp>
    </p:spTree>
    <p:extLst>
      <p:ext uri="{BB962C8B-B14F-4D97-AF65-F5344CB8AC3E}">
        <p14:creationId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A584E5-0C12-477C-83C3-5EC72FCE0F08}"/>
              </a:ext>
            </a:extLst>
          </p:cNvPr>
          <p:cNvPicPr>
            <a:picLocks noChangeAspect="1"/>
          </p:cNvPicPr>
          <p:nvPr/>
        </p:nvPicPr>
        <p:blipFill>
          <a:blip r:embed="rId2"/>
          <a:stretch>
            <a:fillRect/>
          </a:stretch>
        </p:blipFill>
        <p:spPr>
          <a:xfrm>
            <a:off x="301193" y="921567"/>
            <a:ext cx="6620429" cy="3381375"/>
          </a:xfrm>
          <a:prstGeom prst="rect">
            <a:avLst/>
          </a:prstGeom>
        </p:spPr>
      </p:pic>
      <p:sp>
        <p:nvSpPr>
          <p:cNvPr id="9" name="TextBox 8">
            <a:extLst>
              <a:ext uri="{FF2B5EF4-FFF2-40B4-BE49-F238E27FC236}">
                <a16:creationId xmlns:a16="http://schemas.microsoft.com/office/drawing/2014/main" id="{C0B08191-68E6-4A44-A896-E0712B818654}"/>
              </a:ext>
            </a:extLst>
          </p:cNvPr>
          <p:cNvSpPr txBox="1"/>
          <p:nvPr/>
        </p:nvSpPr>
        <p:spPr>
          <a:xfrm>
            <a:off x="7150130" y="921567"/>
            <a:ext cx="4887989" cy="2277547"/>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r>
              <a:rPr lang="en-US" sz="2000" b="1" dirty="0">
                <a:solidFill>
                  <a:schemeClr val="accent1">
                    <a:lumMod val="50000"/>
                  </a:schemeClr>
                </a:solidFill>
              </a:rPr>
              <a:t>Loan Amount Recovered v/s Annual Income:</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percentage of loan amount is recovered when annual income is high.</a:t>
            </a:r>
          </a:p>
          <a:p>
            <a:pPr marL="285750" indent="-285750">
              <a:buFont typeface="Wingdings" panose="05000000000000000000" pitchFamily="2" charset="2"/>
              <a:buChar char="Ø"/>
            </a:pPr>
            <a:r>
              <a:rPr lang="en-US" dirty="0">
                <a:solidFill>
                  <a:schemeClr val="accent1">
                    <a:lumMod val="50000"/>
                  </a:schemeClr>
                </a:solidFill>
              </a:rPr>
              <a:t>Plot shows no significant variation but there is slight increase in recovery percentage with increase in annual income.</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id="{E9FB2E20-897F-4407-919B-022B7C9E5376}"/>
              </a:ext>
            </a:extLst>
          </p:cNvPr>
          <p:cNvPicPr>
            <a:picLocks noChangeAspect="1"/>
          </p:cNvPicPr>
          <p:nvPr/>
        </p:nvPicPr>
        <p:blipFill>
          <a:blip r:embed="rId3"/>
          <a:stretch>
            <a:fillRect/>
          </a:stretch>
        </p:blipFill>
        <p:spPr>
          <a:xfrm>
            <a:off x="6957208" y="3168336"/>
            <a:ext cx="5080911" cy="3689664"/>
          </a:xfrm>
          <a:prstGeom prst="rect">
            <a:avLst/>
          </a:prstGeom>
        </p:spPr>
      </p:pic>
      <p:sp>
        <p:nvSpPr>
          <p:cNvPr id="11" name="Rectangle 10">
            <a:extLst>
              <a:ext uri="{FF2B5EF4-FFF2-40B4-BE49-F238E27FC236}">
                <a16:creationId xmlns:a16="http://schemas.microsoft.com/office/drawing/2014/main" id="{084C505E-93EA-4FC4-9736-3EFA5A2487D4}"/>
              </a:ext>
            </a:extLst>
          </p:cNvPr>
          <p:cNvSpPr/>
          <p:nvPr/>
        </p:nvSpPr>
        <p:spPr>
          <a:xfrm>
            <a:off x="301193" y="4607913"/>
            <a:ext cx="6096000" cy="1815882"/>
          </a:xfrm>
          <a:prstGeom prst="rect">
            <a:avLst/>
          </a:prstGeom>
        </p:spPr>
        <p:txBody>
          <a:bodyPr>
            <a:spAutoFit/>
          </a:bodyPr>
          <a:lstStyle/>
          <a:p>
            <a:r>
              <a:rPr lang="en-IN" sz="2000" b="1" dirty="0">
                <a:solidFill>
                  <a:schemeClr val="accent1">
                    <a:lumMod val="50000"/>
                  </a:schemeClr>
                </a:solidFill>
              </a:rPr>
              <a:t>Grade v/s </a:t>
            </a:r>
            <a:r>
              <a:rPr lang="en-US" sz="2000" b="1" dirty="0">
                <a:solidFill>
                  <a:schemeClr val="accent1">
                    <a:lumMod val="50000"/>
                  </a:schemeClr>
                </a:solidFill>
              </a:rPr>
              <a:t>Applicant’s Annual Income:</a:t>
            </a:r>
          </a:p>
          <a:p>
            <a:endParaRPr lang="en-US" sz="2000" b="1" dirty="0">
              <a:solidFill>
                <a:schemeClr val="accent1">
                  <a:lumMod val="50000"/>
                </a:schemeClr>
              </a:solidFill>
            </a:endParaRPr>
          </a:p>
          <a:p>
            <a:pPr marL="285750" indent="-285750">
              <a:buFont typeface="Wingdings" panose="05000000000000000000" pitchFamily="2" charset="2"/>
              <a:buChar char="Ø"/>
            </a:pPr>
            <a:r>
              <a:rPr lang="en-IN" dirty="0">
                <a:solidFill>
                  <a:schemeClr val="accent1">
                    <a:lumMod val="50000"/>
                  </a:schemeClr>
                </a:solidFill>
              </a:rPr>
              <a:t>From this we can conclude that the ones getting charged for delayed or no repayment of loan have lower annual incomes than the ones who has fully paid for each and every grade (i.e. at same interest range).</a:t>
            </a:r>
          </a:p>
        </p:txBody>
      </p:sp>
    </p:spTree>
    <p:extLst>
      <p:ext uri="{BB962C8B-B14F-4D97-AF65-F5344CB8AC3E}">
        <p14:creationId xmlns:p14="http://schemas.microsoft.com/office/powerpoint/2010/main" val="105781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E1D8F4-D796-47DB-ACF6-262EDBA5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39" y="891566"/>
            <a:ext cx="7590283" cy="5869842"/>
          </a:xfrm>
          <a:prstGeom prst="rect">
            <a:avLst/>
          </a:prstGeom>
        </p:spPr>
      </p:pic>
      <p:sp>
        <p:nvSpPr>
          <p:cNvPr id="9" name="TextBox 8">
            <a:extLst>
              <a:ext uri="{FF2B5EF4-FFF2-40B4-BE49-F238E27FC236}">
                <a16:creationId xmlns:a16="http://schemas.microsoft.com/office/drawing/2014/main" id="{A862E159-480B-4602-80D9-3E26F91B725C}"/>
              </a:ext>
            </a:extLst>
          </p:cNvPr>
          <p:cNvSpPr txBox="1"/>
          <p:nvPr/>
        </p:nvSpPr>
        <p:spPr>
          <a:xfrm>
            <a:off x="8126569" y="1029810"/>
            <a:ext cx="3801181" cy="4524315"/>
          </a:xfrm>
          <a:prstGeom prst="rect">
            <a:avLst/>
          </a:prstGeom>
          <a:noFill/>
        </p:spPr>
        <p:txBody>
          <a:bodyPr wrap="square" rtlCol="0">
            <a:spAutoFit/>
          </a:bodyPr>
          <a:lstStyle/>
          <a:p>
            <a:r>
              <a:rPr lang="en-US" sz="2000" b="1" dirty="0">
                <a:solidFill>
                  <a:schemeClr val="accent1">
                    <a:lumMod val="50000"/>
                  </a:schemeClr>
                </a:solidFill>
              </a:rPr>
              <a:t>Observing Loan Amount, Annual Income, Year and  Interest  Rate :</a:t>
            </a:r>
          </a:p>
          <a:p>
            <a:endParaRPr lang="en-US" sz="1400" dirty="0"/>
          </a:p>
          <a:p>
            <a:r>
              <a:rPr lang="en-US" dirty="0">
                <a:solidFill>
                  <a:schemeClr val="accent1">
                    <a:lumMod val="50000"/>
                  </a:schemeClr>
                </a:solidFill>
              </a:rPr>
              <a:t>Observing Loan Amount, Annual Income, Year when loan was taken, Interest  Rate at which loan was taken to each other :</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the interest rate , Higher charged off ratio</a:t>
            </a:r>
          </a:p>
          <a:p>
            <a:pPr marL="285750" indent="-285750">
              <a:buFont typeface="Wingdings" panose="05000000000000000000" pitchFamily="2" charset="2"/>
              <a:buChar char="Ø"/>
            </a:pPr>
            <a:r>
              <a:rPr lang="en-US" dirty="0">
                <a:solidFill>
                  <a:schemeClr val="accent1">
                    <a:lumMod val="50000"/>
                  </a:schemeClr>
                </a:solidFill>
              </a:rPr>
              <a:t>Higher the annual income, Higher the loan amount slightly.</a:t>
            </a:r>
          </a:p>
          <a:p>
            <a:pPr marL="285750" indent="-285750">
              <a:buFont typeface="Wingdings" panose="05000000000000000000" pitchFamily="2" charset="2"/>
              <a:buChar char="Ø"/>
            </a:pPr>
            <a:r>
              <a:rPr lang="en-US" dirty="0">
                <a:solidFill>
                  <a:schemeClr val="accent1">
                    <a:lumMod val="50000"/>
                  </a:schemeClr>
                </a:solidFill>
              </a:rPr>
              <a:t>Increase in number of charged off with increase in year.</a:t>
            </a:r>
          </a:p>
          <a:p>
            <a:pPr marL="285750" indent="-285750">
              <a:buFont typeface="Wingdings" panose="05000000000000000000" pitchFamily="2" charset="2"/>
              <a:buChar char="Ø"/>
            </a:pPr>
            <a:r>
              <a:rPr lang="en-US" dirty="0">
                <a:solidFill>
                  <a:schemeClr val="accent1">
                    <a:lumMod val="50000"/>
                  </a:schemeClr>
                </a:solidFill>
              </a:rPr>
              <a:t>Interest rate is increasing with loan amount increase</a:t>
            </a:r>
            <a:endParaRPr lang="en-IN" dirty="0">
              <a:solidFill>
                <a:schemeClr val="accent1">
                  <a:lumMod val="50000"/>
                </a:schemeClr>
              </a:solidFill>
            </a:endParaRPr>
          </a:p>
        </p:txBody>
      </p:sp>
    </p:spTree>
    <p:extLst>
      <p:ext uri="{BB962C8B-B14F-4D97-AF65-F5344CB8AC3E}">
        <p14:creationId xmlns:p14="http://schemas.microsoft.com/office/powerpoint/2010/main" val="139970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17" y="1062250"/>
            <a:ext cx="6627150" cy="523220"/>
          </a:xfrm>
          <a:prstGeom prst="rect">
            <a:avLst/>
          </a:prstGeom>
          <a:noFill/>
        </p:spPr>
        <p:txBody>
          <a:bodyPr wrap="square" rtlCol="0">
            <a:spAutoFit/>
          </a:bodyPr>
          <a:lstStyle/>
          <a:p>
            <a:r>
              <a:rPr lang="en-US" sz="2800" b="1" u="sng" dirty="0">
                <a:solidFill>
                  <a:schemeClr val="accent1">
                    <a:lumMod val="50000"/>
                  </a:schemeClr>
                </a:solidFill>
              </a:rPr>
              <a:t>Summary &amp; Suggestions:</a:t>
            </a:r>
          </a:p>
        </p:txBody>
      </p:sp>
      <p:sp>
        <p:nvSpPr>
          <p:cNvPr id="3" name="TextBox 2"/>
          <p:cNvSpPr txBox="1"/>
          <p:nvPr/>
        </p:nvSpPr>
        <p:spPr>
          <a:xfrm>
            <a:off x="220717" y="1662545"/>
            <a:ext cx="11971283" cy="9202519"/>
          </a:xfrm>
          <a:prstGeom prst="rect">
            <a:avLst/>
          </a:prstGeom>
          <a:noFill/>
        </p:spPr>
        <p:txBody>
          <a:bodyPr wrap="square" rtlCol="0">
            <a:spAutoFit/>
          </a:bodyPr>
          <a:lstStyle/>
          <a:p>
            <a:r>
              <a:rPr lang="en-US" sz="2400" b="1" u="sng" dirty="0">
                <a:solidFill>
                  <a:schemeClr val="accent1">
                    <a:lumMod val="50000"/>
                  </a:schemeClr>
                </a:solidFill>
              </a:rPr>
              <a:t>Based on the Analysis done on the Variables, we conclude the below mentioned points :-</a:t>
            </a:r>
            <a:endParaRPr lang="en-US" sz="2400" u="sng" dirty="0">
              <a:solidFill>
                <a:schemeClr val="accent1">
                  <a:lumMod val="50000"/>
                </a:schemeClr>
              </a:solidFill>
            </a:endParaRPr>
          </a:p>
          <a:p>
            <a:pPr marL="285750" indent="-285750">
              <a:buFont typeface="Wingdings" panose="05000000000000000000" pitchFamily="2" charset="2"/>
              <a:buChar char="Ø"/>
            </a:pPr>
            <a:r>
              <a:rPr lang="en-US" sz="2000" dirty="0">
                <a:solidFill>
                  <a:schemeClr val="accent1">
                    <a:lumMod val="50000"/>
                  </a:schemeClr>
                </a:solidFill>
              </a:rPr>
              <a:t>Small Business Applicants have high chances of getting charged off.    </a:t>
            </a:r>
          </a:p>
          <a:p>
            <a:pPr marL="285750" indent="-285750">
              <a:buFont typeface="Wingdings" panose="05000000000000000000" pitchFamily="2" charset="2"/>
              <a:buChar char="Ø"/>
            </a:pPr>
            <a:r>
              <a:rPr lang="en-US" sz="2000" dirty="0">
                <a:solidFill>
                  <a:schemeClr val="accent1">
                    <a:lumMod val="50000"/>
                  </a:schemeClr>
                </a:solidFill>
              </a:rPr>
              <a:t>Charged off proportion increases with grades moving from “A” towards “G”.</a:t>
            </a:r>
          </a:p>
          <a:p>
            <a:pPr marL="285750" indent="-285750">
              <a:buFont typeface="Wingdings" panose="05000000000000000000" pitchFamily="2" charset="2"/>
              <a:buChar char="Ø"/>
            </a:pPr>
            <a:r>
              <a:rPr lang="en-US" sz="2000" dirty="0">
                <a:solidFill>
                  <a:schemeClr val="accent1">
                    <a:lumMod val="50000"/>
                  </a:schemeClr>
                </a:solidFill>
              </a:rPr>
              <a:t>Charged off proportion increases as Interest Rate Increases.</a:t>
            </a:r>
          </a:p>
          <a:p>
            <a:pPr marL="285750" indent="-285750">
              <a:buFont typeface="Wingdings" panose="05000000000000000000" pitchFamily="2" charset="2"/>
              <a:buChar char="Ø"/>
            </a:pPr>
            <a:r>
              <a:rPr lang="en-US" sz="2000" dirty="0">
                <a:solidFill>
                  <a:schemeClr val="accent1">
                    <a:lumMod val="50000"/>
                  </a:schemeClr>
                </a:solidFill>
              </a:rPr>
              <a:t>Higher the public bankruptcy record greater the charged-off proportion.		</a:t>
            </a:r>
          </a:p>
          <a:p>
            <a:pPr marL="285750" indent="-285750">
              <a:buFont typeface="Wingdings" panose="05000000000000000000" pitchFamily="2" charset="2"/>
              <a:buChar char="Ø"/>
            </a:pPr>
            <a:r>
              <a:rPr lang="en-US" sz="2000" dirty="0">
                <a:solidFill>
                  <a:schemeClr val="accent1">
                    <a:lumMod val="50000"/>
                  </a:schemeClr>
                </a:solidFill>
              </a:rPr>
              <a:t>The loan amounts are bigger on average for small business purpose among all purposes of Loan.</a:t>
            </a:r>
          </a:p>
          <a:p>
            <a:pPr marL="285750" indent="-285750">
              <a:buFont typeface="Wingdings" panose="05000000000000000000" pitchFamily="2" charset="2"/>
              <a:buChar char="Ø"/>
            </a:pPr>
            <a:r>
              <a:rPr lang="en-US" sz="2000" dirty="0">
                <a:solidFill>
                  <a:schemeClr val="accent1">
                    <a:lumMod val="50000"/>
                  </a:schemeClr>
                </a:solidFill>
              </a:rPr>
              <a:t>Those who already have Derogatory Public Records have higher charged off chances than others.</a:t>
            </a:r>
          </a:p>
          <a:p>
            <a:pPr marL="285750" indent="-285750">
              <a:buFont typeface="Wingdings" panose="05000000000000000000" pitchFamily="2" charset="2"/>
              <a:buChar char="Ø"/>
            </a:pPr>
            <a:r>
              <a:rPr lang="en-US" sz="2000" dirty="0">
                <a:solidFill>
                  <a:schemeClr val="accent1">
                    <a:lumMod val="50000"/>
                  </a:schemeClr>
                </a:solidFill>
              </a:rPr>
              <a:t>Average interest rate is considerably higher for 60 months loan term than 36 months.</a:t>
            </a:r>
          </a:p>
          <a:p>
            <a:pPr marL="285750" indent="-285750">
              <a:buFont typeface="Wingdings" panose="05000000000000000000" pitchFamily="2" charset="2"/>
              <a:buChar char="Ø"/>
            </a:pPr>
            <a:r>
              <a:rPr lang="en-IN" sz="2000" dirty="0">
                <a:solidFill>
                  <a:schemeClr val="accent1">
                    <a:lumMod val="50000"/>
                  </a:schemeClr>
                </a:solidFill>
              </a:rPr>
              <a:t>Ones getting charged off have lower annual incomes than the ones who has fully paid for each and every grade.</a:t>
            </a:r>
          </a:p>
          <a:p>
            <a:endParaRPr lang="en-IN" dirty="0">
              <a:solidFill>
                <a:schemeClr val="accent1">
                  <a:lumMod val="50000"/>
                </a:schemeClr>
              </a:solidFill>
            </a:endParaRPr>
          </a:p>
          <a:p>
            <a:r>
              <a:rPr lang="en-US" sz="2800" b="1" u="sng" dirty="0">
                <a:solidFill>
                  <a:schemeClr val="accent1">
                    <a:lumMod val="50000"/>
                  </a:schemeClr>
                </a:solidFill>
              </a:rPr>
              <a:t>Suggestions to Lending Club:</a:t>
            </a:r>
          </a:p>
          <a:p>
            <a:pPr marL="285750" indent="-285750">
              <a:buFont typeface="Wingdings" panose="05000000000000000000" pitchFamily="2" charset="2"/>
              <a:buChar char="Ø"/>
            </a:pPr>
            <a:r>
              <a:rPr lang="en-US" dirty="0">
                <a:solidFill>
                  <a:schemeClr val="accent1">
                    <a:lumMod val="50000"/>
                  </a:schemeClr>
                </a:solidFill>
              </a:rPr>
              <a:t>Loans for Small Business Applicants should be checked properly.</a:t>
            </a:r>
          </a:p>
          <a:p>
            <a:pPr marL="285750" indent="-285750">
              <a:buFont typeface="Wingdings" panose="05000000000000000000" pitchFamily="2" charset="2"/>
              <a:buChar char="Ø"/>
            </a:pPr>
            <a:r>
              <a:rPr lang="en-US" dirty="0">
                <a:solidFill>
                  <a:schemeClr val="accent1">
                    <a:lumMod val="50000"/>
                  </a:schemeClr>
                </a:solidFill>
              </a:rPr>
              <a:t>Loan approval should be avoided for those who already have Derogatory Public Records.</a:t>
            </a:r>
          </a:p>
          <a:p>
            <a:pPr marL="285750" indent="-285750">
              <a:buFont typeface="Wingdings" panose="05000000000000000000" pitchFamily="2" charset="2"/>
              <a:buChar char="Ø"/>
            </a:pPr>
            <a:r>
              <a:rPr lang="en-US" dirty="0">
                <a:solidFill>
                  <a:schemeClr val="accent1">
                    <a:lumMod val="50000"/>
                  </a:schemeClr>
                </a:solidFill>
              </a:rPr>
              <a:t>Loan approval should be avoided for those who already have Public Bankruptcy Records.</a:t>
            </a:r>
          </a:p>
          <a:p>
            <a:pPr marL="285750" indent="-285750">
              <a:buFont typeface="Wingdings" panose="05000000000000000000" pitchFamily="2" charset="2"/>
              <a:buChar char="Ø"/>
            </a:pPr>
            <a:r>
              <a:rPr lang="en-US" dirty="0">
                <a:solidFill>
                  <a:schemeClr val="accent1">
                    <a:lumMod val="50000"/>
                  </a:schemeClr>
                </a:solidFill>
              </a:rPr>
              <a:t>Loan approval for Low quality loans should be avoided or given for smaller loan repayment term.</a:t>
            </a:r>
          </a:p>
          <a:p>
            <a:pPr marL="285750" indent="-285750">
              <a:buFont typeface="Wingdings" panose="05000000000000000000" pitchFamily="2" charset="2"/>
              <a:buChar char="Ø"/>
            </a:pPr>
            <a:r>
              <a:rPr lang="en-US" dirty="0">
                <a:solidFill>
                  <a:schemeClr val="accent1">
                    <a:lumMod val="50000"/>
                  </a:schemeClr>
                </a:solidFill>
              </a:rPr>
              <a:t>Lower annual income applicants should be avoided for big loan amounts with higher interest Rates.</a:t>
            </a:r>
          </a:p>
          <a:p>
            <a:pPr marL="285750" indent="-285750">
              <a:buFont typeface="Wingdings" panose="05000000000000000000" pitchFamily="2" charset="2"/>
              <a:buChar char="Ø"/>
            </a:pPr>
            <a:r>
              <a:rPr lang="en-US" dirty="0">
                <a:solidFill>
                  <a:schemeClr val="accent1">
                    <a:lumMod val="50000"/>
                  </a:schemeClr>
                </a:solidFill>
              </a:rPr>
              <a:t>Loan approval should be avoided for applicants who  doesn’t have a source of income.</a:t>
            </a: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endParaRPr lang="en-US" dirty="0">
              <a:solidFill>
                <a:schemeClr val="accent1">
                  <a:lumMod val="50000"/>
                </a:schemeClr>
              </a:solidFill>
            </a:endParaRPr>
          </a:p>
          <a:p>
            <a:endParaRPr lang="en-US" sz="2800" b="1" dirty="0">
              <a:solidFill>
                <a:schemeClr val="accent1">
                  <a:lumMod val="50000"/>
                </a:schemeClr>
              </a:solidFill>
            </a:endParaRPr>
          </a:p>
          <a:p>
            <a:endParaRPr lang="en-US" sz="2800" b="1" dirty="0">
              <a:solidFill>
                <a:schemeClr val="accent1">
                  <a:lumMod val="50000"/>
                </a:schemeClr>
              </a:solidFill>
            </a:endParaRPr>
          </a:p>
          <a:p>
            <a:endParaRPr lang="en-IN" dirty="0"/>
          </a:p>
          <a:p>
            <a:endParaRPr lang="en-IN" dirty="0"/>
          </a:p>
          <a:p>
            <a:pPr marL="342900" indent="-342900">
              <a:buFontTx/>
              <a:buAutoNum type="arabicPeriod"/>
            </a:pPr>
            <a:endParaRPr lang="en-US" dirty="0"/>
          </a:p>
          <a:p>
            <a:r>
              <a:rPr lang="en-US" dirty="0"/>
              <a:t>	</a:t>
            </a:r>
            <a:endParaRPr lang="en-US" b="1" dirty="0"/>
          </a:p>
          <a:p>
            <a:pPr marL="342900" indent="-342900">
              <a:buAutoNum type="arabicPeriod"/>
            </a:pPr>
            <a:endParaRPr lang="en-US" dirty="0"/>
          </a:p>
          <a:p>
            <a:endParaRPr lang="en-US" dirty="0"/>
          </a:p>
        </p:txBody>
      </p:sp>
    </p:spTree>
    <p:extLst>
      <p:ext uri="{BB962C8B-B14F-4D97-AF65-F5344CB8AC3E}">
        <p14:creationId xmlns:p14="http://schemas.microsoft.com/office/powerpoint/2010/main" val="20938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582" y="1340021"/>
            <a:ext cx="11168742" cy="5176189"/>
          </a:xfrm>
        </p:spPr>
        <p:txBody>
          <a:bodyPr>
            <a:normAutofit/>
          </a:bodyPr>
          <a:lstStyle/>
          <a:p>
            <a:pPr marL="0" indent="0">
              <a:buNone/>
            </a:pPr>
            <a:r>
              <a:rPr lang="en-US" sz="1800" dirty="0">
                <a:solidFill>
                  <a:schemeClr val="accent1">
                    <a:lumMod val="50000"/>
                  </a:schemeClr>
                </a:solidFill>
                <a:latin typeface="+mn-lt"/>
              </a:rPr>
              <a:t>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a:buFont typeface="Wingdings" panose="05000000000000000000" pitchFamily="2" charset="2"/>
              <a:buChar char="Ø"/>
            </a:pPr>
            <a:r>
              <a:rPr lang="en-US" sz="1800" dirty="0">
                <a:solidFill>
                  <a:schemeClr val="accent1">
                    <a:lumMod val="50000"/>
                  </a:schemeClr>
                </a:solidFill>
                <a:latin typeface="+mn-lt"/>
              </a:rPr>
              <a:t>If the applicant is likely to repay the loan, then not approving the loan results in a loss of business to the company.</a:t>
            </a:r>
          </a:p>
          <a:p>
            <a:pPr>
              <a:buFont typeface="Wingdings" panose="05000000000000000000" pitchFamily="2" charset="2"/>
              <a:buChar char="Ø"/>
            </a:pPr>
            <a:r>
              <a:rPr lang="en-US" sz="1800" dirty="0">
                <a:solidFill>
                  <a:schemeClr val="accent1">
                    <a:lumMod val="50000"/>
                  </a:schemeClr>
                </a:solidFill>
                <a:latin typeface="+mn-lt"/>
              </a:rPr>
              <a:t>If the applicant is not likely to repay the loan, i.e. he/she is likely to default, then approving the loan may lead to a financial loss for the company</a:t>
            </a:r>
          </a:p>
          <a:p>
            <a:pPr>
              <a:buFont typeface="Wingdings" panose="05000000000000000000" pitchFamily="2" charset="2"/>
              <a:buChar char="Ø"/>
            </a:pPr>
            <a:r>
              <a:rPr lang="en-US" sz="1800" dirty="0">
                <a:solidFill>
                  <a:schemeClr val="accent1">
                    <a:lumMod val="50000"/>
                  </a:schemeClr>
                </a:solidFill>
                <a:latin typeface="+mn-lt"/>
              </a:rPr>
              <a:t>The data given below contains the information about past loan applicants and whether they ‘defaulted’ or not. </a:t>
            </a:r>
          </a:p>
          <a:p>
            <a:pPr>
              <a:buFont typeface="Wingdings" panose="05000000000000000000" pitchFamily="2" charset="2"/>
              <a:buChar char="Ø"/>
            </a:pPr>
            <a:r>
              <a:rPr lang="en-US" sz="1800" dirty="0">
                <a:solidFill>
                  <a:schemeClr val="accent1">
                    <a:lumMod val="50000"/>
                  </a:schemeClr>
                </a:solidFill>
                <a:latin typeface="+mn-lt"/>
              </a:rPr>
              <a:t>The aim is to identify patterns which indicate if a person is likely to default, which may be used for taking actions such as denying the loan, reducing the amount of loan, lending (to risky applicants) at a higher interest rate, etc.</a:t>
            </a:r>
            <a:endParaRPr lang="en-IN" sz="1800" dirty="0">
              <a:solidFill>
                <a:schemeClr val="accent1">
                  <a:lumMod val="50000"/>
                </a:schemeClr>
              </a:solidFill>
              <a:latin typeface="+mn-lt"/>
            </a:endParaRPr>
          </a:p>
        </p:txBody>
      </p:sp>
      <p:sp>
        <p:nvSpPr>
          <p:cNvPr id="5" name="Title 1"/>
          <p:cNvSpPr>
            <a:spLocks noGrp="1"/>
          </p:cNvSpPr>
          <p:nvPr>
            <p:ph type="title"/>
          </p:nvPr>
        </p:nvSpPr>
        <p:spPr>
          <a:xfrm>
            <a:off x="1136469" y="640080"/>
            <a:ext cx="9313817" cy="699941"/>
          </a:xfrm>
        </p:spPr>
        <p:txBody>
          <a:bodyPr/>
          <a:lstStyle/>
          <a:p>
            <a:r>
              <a:rPr lang="en-IN" b="1" dirty="0"/>
              <a:t> </a:t>
            </a:r>
            <a:r>
              <a:rPr lang="en-IN" sz="2800" b="1" dirty="0">
                <a:solidFill>
                  <a:schemeClr val="accent1">
                    <a:lumMod val="50000"/>
                  </a:schemeClr>
                </a:solidFill>
              </a:rPr>
              <a:t>Problem Statement : </a:t>
            </a:r>
            <a:endParaRPr lang="en-IN" sz="2800" dirty="0">
              <a:solidFill>
                <a:schemeClr val="accent1">
                  <a:lumMod val="50000"/>
                </a:schemeClr>
              </a:solidFill>
            </a:endParaRPr>
          </a:p>
        </p:txBody>
      </p:sp>
      <p:pic>
        <p:nvPicPr>
          <p:cNvPr id="2" name="Picture 1">
            <a:extLst>
              <a:ext uri="{FF2B5EF4-FFF2-40B4-BE49-F238E27FC236}">
                <a16:creationId xmlns:a16="http://schemas.microsoft.com/office/drawing/2014/main" id="{1676FE39-02AA-4829-8076-BBEE9CD8AC79}"/>
              </a:ext>
            </a:extLst>
          </p:cNvPr>
          <p:cNvPicPr>
            <a:picLocks noChangeAspect="1"/>
          </p:cNvPicPr>
          <p:nvPr/>
        </p:nvPicPr>
        <p:blipFill>
          <a:blip r:embed="rId2"/>
          <a:stretch>
            <a:fillRect/>
          </a:stretch>
        </p:blipFill>
        <p:spPr>
          <a:xfrm>
            <a:off x="431581" y="4262907"/>
            <a:ext cx="10798795" cy="2253303"/>
          </a:xfrm>
          <a:prstGeom prst="rect">
            <a:avLst/>
          </a:prstGeom>
        </p:spPr>
      </p:pic>
      <p:sp>
        <p:nvSpPr>
          <p:cNvPr id="4" name="TextBox 3">
            <a:extLst>
              <a:ext uri="{FF2B5EF4-FFF2-40B4-BE49-F238E27FC236}">
                <a16:creationId xmlns:a16="http://schemas.microsoft.com/office/drawing/2014/main" id="{9048029A-6BE4-4FDF-BF73-9FC71EC60054}"/>
              </a:ext>
            </a:extLst>
          </p:cNvPr>
          <p:cNvSpPr txBox="1"/>
          <p:nvPr/>
        </p:nvSpPr>
        <p:spPr>
          <a:xfrm>
            <a:off x="5637320" y="2974019"/>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87132"/>
            <a:ext cx="11168742" cy="1365162"/>
          </a:xfrm>
        </p:spPr>
        <p:txBody>
          <a:bodyPr>
            <a:normAutofit/>
          </a:bodyPr>
          <a:lstStyle/>
          <a:p>
            <a:pPr>
              <a:buFont typeface="Wingdings" panose="05000000000000000000" pitchFamily="2" charset="2"/>
              <a:buChar char="Ø"/>
            </a:pPr>
            <a:r>
              <a:rPr lang="en-US" sz="1800" dirty="0">
                <a:solidFill>
                  <a:schemeClr val="accent1">
                    <a:lumMod val="50000"/>
                  </a:schemeClr>
                </a:solidFill>
                <a:latin typeface="+mn-lt"/>
              </a:rPr>
              <a:t>Like most other lending companies, lending loans to ‘risky’ applicants is the largest source of financial loss (called credit loss).</a:t>
            </a:r>
          </a:p>
          <a:p>
            <a:pPr>
              <a:buFont typeface="Wingdings" panose="05000000000000000000" pitchFamily="2" charset="2"/>
              <a:buChar char="Ø"/>
            </a:pPr>
            <a:r>
              <a:rPr lang="en-US" sz="1800" dirty="0">
                <a:solidFill>
                  <a:schemeClr val="accent1">
                    <a:lumMod val="50000"/>
                  </a:schemeClr>
                </a:solidFill>
                <a:latin typeface="+mn-lt"/>
              </a:rPr>
              <a:t>If one is able to identify these risky loan applicants, then such loans can be reduced thereby cutting down the amount of credit loss. Identification of such applicants using EDA is the aim of this case study.</a:t>
            </a:r>
          </a:p>
          <a:p>
            <a:pPr marL="0" indent="0">
              <a:buNone/>
            </a:pPr>
            <a:endParaRPr lang="en-IN" sz="1800" dirty="0">
              <a:latin typeface="+mn-lt"/>
            </a:endParaRPr>
          </a:p>
        </p:txBody>
      </p:sp>
      <p:graphicFrame>
        <p:nvGraphicFramePr>
          <p:cNvPr id="6" name="Diagram 5">
            <a:extLst>
              <a:ext uri="{FF2B5EF4-FFF2-40B4-BE49-F238E27FC236}">
                <a16:creationId xmlns:a16="http://schemas.microsoft.com/office/drawing/2014/main" id="{A2921C84-1CEE-46ED-B826-F2BCEA6F7449}"/>
              </a:ext>
            </a:extLst>
          </p:cNvPr>
          <p:cNvGraphicFramePr/>
          <p:nvPr>
            <p:extLst>
              <p:ext uri="{D42A27DB-BD31-4B8C-83A1-F6EECF244321}">
                <p14:modId xmlns:p14="http://schemas.microsoft.com/office/powerpoint/2010/main" val="4241205181"/>
              </p:ext>
            </p:extLst>
          </p:nvPr>
        </p:nvGraphicFramePr>
        <p:xfrm>
          <a:off x="1136470" y="3206839"/>
          <a:ext cx="9313816" cy="3457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C5AC31B5-A7CC-4927-A271-B705449C6F98}"/>
              </a:ext>
            </a:extLst>
          </p:cNvPr>
          <p:cNvSpPr>
            <a:spLocks noGrp="1"/>
          </p:cNvSpPr>
          <p:nvPr>
            <p:ph type="title"/>
          </p:nvPr>
        </p:nvSpPr>
        <p:spPr>
          <a:xfrm>
            <a:off x="1136469" y="901521"/>
            <a:ext cx="9313817" cy="643944"/>
          </a:xfrm>
        </p:spPr>
        <p:txBody>
          <a:bodyPr>
            <a:normAutofit/>
          </a:bodyPr>
          <a:lstStyle/>
          <a:p>
            <a:r>
              <a:rPr lang="en-US" sz="2800" b="1" dirty="0">
                <a:solidFill>
                  <a:schemeClr val="accent1">
                    <a:lumMod val="50000"/>
                  </a:schemeClr>
                </a:solidFill>
              </a:rPr>
              <a:t>Overall Approach of the Analysis</a:t>
            </a:r>
            <a:r>
              <a:rPr lang="en-US" sz="2800" dirty="0"/>
              <a:t> :</a:t>
            </a:r>
            <a:endParaRPr lang="en-IN" sz="2800" b="1" dirty="0">
              <a:solidFill>
                <a:schemeClr val="accent1">
                  <a:lumMod val="50000"/>
                </a:schemeClr>
              </a:solidFill>
            </a:endParaRPr>
          </a:p>
        </p:txBody>
      </p:sp>
    </p:spTree>
    <p:extLst>
      <p:ext uri="{BB962C8B-B14F-4D97-AF65-F5344CB8AC3E}">
        <p14:creationId xmlns:p14="http://schemas.microsoft.com/office/powerpoint/2010/main" val="189011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752202-778E-4D31-88DE-C012C42D000D}"/>
              </a:ext>
            </a:extLst>
          </p:cNvPr>
          <p:cNvSpPr txBox="1"/>
          <p:nvPr/>
        </p:nvSpPr>
        <p:spPr>
          <a:xfrm>
            <a:off x="6967470" y="1158340"/>
            <a:ext cx="4940050" cy="3016210"/>
          </a:xfrm>
          <a:prstGeom prst="rect">
            <a:avLst/>
          </a:prstGeom>
          <a:noFill/>
        </p:spPr>
        <p:txBody>
          <a:bodyPr wrap="square" rtlCol="0">
            <a:spAutoFit/>
          </a:bodyPr>
          <a:lstStyle/>
          <a:p>
            <a:r>
              <a:rPr lang="en-US" sz="2800" b="1" dirty="0">
                <a:solidFill>
                  <a:schemeClr val="accent1">
                    <a:lumMod val="50000"/>
                  </a:schemeClr>
                </a:solidFill>
              </a:rPr>
              <a:t>Plot and Data shows that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14% loans were charged off out of total loan issued.</a:t>
            </a:r>
          </a:p>
          <a:p>
            <a:pPr marL="285750" indent="-285750">
              <a:buFont typeface="Wingdings" panose="05000000000000000000" pitchFamily="2" charset="2"/>
              <a:buChar char="Ø"/>
            </a:pPr>
            <a:r>
              <a:rPr lang="en-US" dirty="0">
                <a:solidFill>
                  <a:schemeClr val="accent1">
                    <a:lumMod val="50000"/>
                  </a:schemeClr>
                </a:solidFill>
              </a:rPr>
              <a:t>83% loans were fully paid out of total loan issued.</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Fully Paid       82.96 %</a:t>
            </a:r>
          </a:p>
          <a:p>
            <a:pPr marL="285750" indent="-285750">
              <a:buFont typeface="Wingdings" panose="05000000000000000000" pitchFamily="2" charset="2"/>
              <a:buChar char="Ø"/>
            </a:pPr>
            <a:r>
              <a:rPr lang="en-US" dirty="0">
                <a:solidFill>
                  <a:schemeClr val="accent1">
                    <a:lumMod val="50000"/>
                  </a:schemeClr>
                </a:solidFill>
              </a:rPr>
              <a:t>Charged Off   14.17 %</a:t>
            </a:r>
          </a:p>
          <a:p>
            <a:pPr marL="285750" indent="-285750">
              <a:buFont typeface="Wingdings" panose="05000000000000000000" pitchFamily="2" charset="2"/>
              <a:buChar char="Ø"/>
            </a:pPr>
            <a:r>
              <a:rPr lang="en-US" dirty="0">
                <a:solidFill>
                  <a:schemeClr val="accent1">
                    <a:lumMod val="50000"/>
                  </a:schemeClr>
                </a:solidFill>
              </a:rPr>
              <a:t>Current           02.87 %</a:t>
            </a:r>
            <a:endParaRPr lang="en-IN" dirty="0">
              <a:solidFill>
                <a:schemeClr val="accent1">
                  <a:lumMod val="50000"/>
                </a:schemeClr>
              </a:solidFill>
            </a:endParaRPr>
          </a:p>
        </p:txBody>
      </p:sp>
      <p:sp>
        <p:nvSpPr>
          <p:cNvPr id="15" name="Arrow: Right 14">
            <a:extLst>
              <a:ext uri="{FF2B5EF4-FFF2-40B4-BE49-F238E27FC236}">
                <a16:creationId xmlns:a16="http://schemas.microsoft.com/office/drawing/2014/main" id="{91C889CF-4C41-4DE6-8917-1FA9AB5DD9C6}"/>
              </a:ext>
            </a:extLst>
          </p:cNvPr>
          <p:cNvSpPr/>
          <p:nvPr/>
        </p:nvSpPr>
        <p:spPr>
          <a:xfrm>
            <a:off x="8120010" y="4224160"/>
            <a:ext cx="4071990" cy="263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66D2876-E555-4FED-BA2A-8CF982213EDE}"/>
              </a:ext>
            </a:extLst>
          </p:cNvPr>
          <p:cNvSpPr txBox="1"/>
          <p:nvPr/>
        </p:nvSpPr>
        <p:spPr>
          <a:xfrm>
            <a:off x="8310541" y="4906695"/>
            <a:ext cx="2837698" cy="923330"/>
          </a:xfrm>
          <a:prstGeom prst="rect">
            <a:avLst/>
          </a:prstGeom>
          <a:noFill/>
        </p:spPr>
        <p:txBody>
          <a:bodyPr wrap="square" rtlCol="0">
            <a:spAutoFit/>
          </a:bodyPr>
          <a:lstStyle/>
          <a:p>
            <a:r>
              <a:rPr lang="en-US" dirty="0"/>
              <a:t>Lets analyze the loan status those who are charged off due to various other factors </a:t>
            </a:r>
            <a:endParaRPr lang="en-IN" dirty="0"/>
          </a:p>
        </p:txBody>
      </p:sp>
      <p:pic>
        <p:nvPicPr>
          <p:cNvPr id="2" name="Picture 1"/>
          <p:cNvPicPr>
            <a:picLocks noChangeAspect="1"/>
          </p:cNvPicPr>
          <p:nvPr/>
        </p:nvPicPr>
        <p:blipFill>
          <a:blip r:embed="rId2"/>
          <a:stretch>
            <a:fillRect/>
          </a:stretch>
        </p:blipFill>
        <p:spPr>
          <a:xfrm>
            <a:off x="609130" y="1046842"/>
            <a:ext cx="6105525" cy="4800600"/>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510803"/>
          </a:xfrm>
        </p:spPr>
        <p:txBody>
          <a:bodyPr>
            <a:normAutofit fontScale="90000"/>
          </a:bodyPr>
          <a:lstStyle/>
          <a:p>
            <a:r>
              <a:rPr lang="en-US" sz="2800" b="1" dirty="0">
                <a:solidFill>
                  <a:schemeClr val="accent1">
                    <a:lumMod val="50000"/>
                  </a:schemeClr>
                </a:solidFill>
                <a:latin typeface="+mn-lt"/>
                <a:ea typeface="+mn-ea"/>
                <a:cs typeface="+mn-cs"/>
              </a:rPr>
              <a:t>Purpose of Loans</a:t>
            </a:r>
            <a:r>
              <a:rPr lang="en-US" dirty="0"/>
              <a:t>:</a:t>
            </a:r>
            <a:endParaRPr lang="en-IN" dirty="0"/>
          </a:p>
        </p:txBody>
      </p:sp>
      <p:pic>
        <p:nvPicPr>
          <p:cNvPr id="4" name="Content Placeholder 3"/>
          <p:cNvPicPr>
            <a:picLocks noGrp="1" noChangeAspect="1"/>
          </p:cNvPicPr>
          <p:nvPr>
            <p:ph idx="1"/>
          </p:nvPr>
        </p:nvPicPr>
        <p:blipFill>
          <a:blip r:embed="rId2"/>
          <a:stretch>
            <a:fillRect/>
          </a:stretch>
        </p:blipFill>
        <p:spPr>
          <a:xfrm>
            <a:off x="0" y="1496218"/>
            <a:ext cx="8655270" cy="5361782"/>
          </a:xfrm>
          <a:prstGeom prst="rect">
            <a:avLst/>
          </a:prstGeom>
        </p:spPr>
      </p:pic>
      <p:sp>
        <p:nvSpPr>
          <p:cNvPr id="7" name="Rectangle 6"/>
          <p:cNvSpPr/>
          <p:nvPr/>
        </p:nvSpPr>
        <p:spPr>
          <a:xfrm>
            <a:off x="8655269" y="1496218"/>
            <a:ext cx="3184633" cy="5109091"/>
          </a:xfrm>
          <a:prstGeom prst="rect">
            <a:avLst/>
          </a:prstGeom>
        </p:spPr>
        <p:txBody>
          <a:bodyPr wrap="square">
            <a:spAutoFit/>
          </a:bodyPr>
          <a:lstStyle/>
          <a:p>
            <a:r>
              <a:rPr lang="en-US" sz="2000" b="1" dirty="0">
                <a:solidFill>
                  <a:schemeClr val="accent1">
                    <a:lumMod val="50000"/>
                  </a:schemeClr>
                </a:solidFill>
              </a:rPr>
              <a:t>Purpose of Loans:</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Most of the loans were taken for the purpose of debt consolidation &amp; paying credit card bill.</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Number of charged off count also high too for these loans.</a:t>
            </a:r>
          </a:p>
          <a:p>
            <a:pPr marL="285750" indent="-285750">
              <a:buFont typeface="Wingdings" panose="05000000000000000000" pitchFamily="2" charset="2"/>
              <a:buChar char="Ø"/>
            </a:pPr>
            <a:endParaRPr lang="en-US" dirty="0">
              <a:solidFill>
                <a:schemeClr val="accent1">
                  <a:lumMod val="50000"/>
                </a:schemeClr>
              </a:solidFill>
            </a:endParaRPr>
          </a:p>
          <a:p>
            <a:r>
              <a:rPr lang="en-US" sz="2000" b="1" dirty="0">
                <a:solidFill>
                  <a:schemeClr val="accent1">
                    <a:lumMod val="50000"/>
                  </a:schemeClr>
                </a:solidFill>
              </a:rPr>
              <a:t>Loan Purpose Percentage:</a:t>
            </a:r>
          </a:p>
          <a:p>
            <a:pPr marL="285750" indent="-285750">
              <a:buFont typeface="Wingdings" panose="05000000000000000000" pitchFamily="2" charset="2"/>
              <a:buChar char="Ø"/>
            </a:pPr>
            <a:endParaRPr lang="en-US" dirty="0">
              <a:solidFill>
                <a:schemeClr val="accent1">
                  <a:lumMod val="50000"/>
                </a:schemeClr>
              </a:solidFill>
            </a:endParaRPr>
          </a:p>
          <a:p>
            <a:pPr marL="285750" indent="-285750">
              <a:buFont typeface="Wingdings" panose="05000000000000000000" pitchFamily="2" charset="2"/>
              <a:buChar char="Ø"/>
            </a:pPr>
            <a:r>
              <a:rPr lang="en-US" b="1" dirty="0" err="1">
                <a:solidFill>
                  <a:schemeClr val="accent1">
                    <a:lumMod val="50000"/>
                  </a:schemeClr>
                </a:solidFill>
              </a:rPr>
              <a:t>debt_consolidation</a:t>
            </a:r>
            <a:r>
              <a:rPr lang="en-US" b="1" dirty="0">
                <a:solidFill>
                  <a:schemeClr val="accent1">
                    <a:lumMod val="50000"/>
                  </a:schemeClr>
                </a:solidFill>
              </a:rPr>
              <a:t>   46.93%</a:t>
            </a:r>
          </a:p>
          <a:p>
            <a:pPr marL="285750" indent="-285750">
              <a:buFont typeface="Wingdings" panose="05000000000000000000" pitchFamily="2" charset="2"/>
              <a:buChar char="Ø"/>
            </a:pPr>
            <a:r>
              <a:rPr lang="en-US" b="1" dirty="0" err="1">
                <a:solidFill>
                  <a:schemeClr val="accent1">
                    <a:lumMod val="50000"/>
                  </a:schemeClr>
                </a:solidFill>
              </a:rPr>
              <a:t>credit_card</a:t>
            </a:r>
            <a:r>
              <a:rPr lang="en-US" b="1" dirty="0">
                <a:solidFill>
                  <a:schemeClr val="accent1">
                    <a:lumMod val="50000"/>
                  </a:schemeClr>
                </a:solidFill>
              </a:rPr>
              <a:t>                 12.92%</a:t>
            </a:r>
          </a:p>
          <a:p>
            <a:pPr marL="285750" indent="-285750">
              <a:buFont typeface="Wingdings" panose="05000000000000000000" pitchFamily="2" charset="2"/>
              <a:buChar char="Ø"/>
            </a:pPr>
            <a:r>
              <a:rPr lang="en-US" b="1" dirty="0">
                <a:solidFill>
                  <a:schemeClr val="accent1">
                    <a:lumMod val="50000"/>
                  </a:schemeClr>
                </a:solidFill>
              </a:rPr>
              <a:t>other                           10.05%</a:t>
            </a:r>
          </a:p>
          <a:p>
            <a:pPr marL="285750" indent="-285750">
              <a:buFont typeface="Wingdings" panose="05000000000000000000" pitchFamily="2" charset="2"/>
              <a:buChar char="Ø"/>
            </a:pPr>
            <a:r>
              <a:rPr lang="en-US" b="1" dirty="0" err="1">
                <a:solidFill>
                  <a:schemeClr val="accent1">
                    <a:lumMod val="50000"/>
                  </a:schemeClr>
                </a:solidFill>
              </a:rPr>
              <a:t>home_improvement</a:t>
            </a:r>
            <a:r>
              <a:rPr lang="en-US" b="1" dirty="0">
                <a:solidFill>
                  <a:schemeClr val="accent1">
                    <a:lumMod val="50000"/>
                  </a:schemeClr>
                </a:solidFill>
              </a:rPr>
              <a:t>   7.49%</a:t>
            </a:r>
          </a:p>
          <a:p>
            <a:pPr marL="285750" indent="-285750">
              <a:buFont typeface="Wingdings" panose="05000000000000000000" pitchFamily="2" charset="2"/>
              <a:buChar char="Ø"/>
            </a:pPr>
            <a:r>
              <a:rPr lang="en-US" b="1" dirty="0" err="1">
                <a:solidFill>
                  <a:schemeClr val="accent1">
                    <a:lumMod val="50000"/>
                  </a:schemeClr>
                </a:solidFill>
              </a:rPr>
              <a:t>major_purchase</a:t>
            </a:r>
            <a:r>
              <a:rPr lang="en-US" b="1" dirty="0">
                <a:solidFill>
                  <a:schemeClr val="accent1">
                    <a:lumMod val="50000"/>
                  </a:schemeClr>
                </a:solidFill>
              </a:rPr>
              <a:t>           5.51%</a:t>
            </a:r>
          </a:p>
          <a:p>
            <a:pPr marL="285750" indent="-285750">
              <a:buFont typeface="Wingdings" panose="05000000000000000000" pitchFamily="2" charset="2"/>
              <a:buChar char="Ø"/>
            </a:pPr>
            <a:r>
              <a:rPr lang="en-US" b="1" dirty="0" err="1">
                <a:solidFill>
                  <a:schemeClr val="accent1">
                    <a:lumMod val="50000"/>
                  </a:schemeClr>
                </a:solidFill>
              </a:rPr>
              <a:t>small_business</a:t>
            </a:r>
            <a:r>
              <a:rPr lang="en-US" b="1" dirty="0">
                <a:solidFill>
                  <a:schemeClr val="accent1">
                    <a:lumMod val="50000"/>
                  </a:schemeClr>
                </a:solidFill>
              </a:rPr>
              <a:t>             4.60%</a:t>
            </a:r>
            <a:endParaRPr lang="en-IN" b="1" dirty="0">
              <a:solidFill>
                <a:schemeClr val="accent1">
                  <a:lumMod val="50000"/>
                </a:schemeClr>
              </a:solidFill>
            </a:endParaRPr>
          </a:p>
        </p:txBody>
      </p:sp>
    </p:spTree>
    <p:extLst>
      <p:ext uri="{BB962C8B-B14F-4D97-AF65-F5344CB8AC3E}">
        <p14:creationId xmlns:p14="http://schemas.microsoft.com/office/powerpoint/2010/main" val="244050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712B8F-DF48-4251-856E-87BFED28A910}"/>
              </a:ext>
            </a:extLst>
          </p:cNvPr>
          <p:cNvPicPr>
            <a:picLocks noGrp="1" noChangeAspect="1"/>
          </p:cNvPicPr>
          <p:nvPr>
            <p:ph idx="1"/>
          </p:nvPr>
        </p:nvPicPr>
        <p:blipFill>
          <a:blip r:embed="rId2"/>
          <a:stretch>
            <a:fillRect/>
          </a:stretch>
        </p:blipFill>
        <p:spPr>
          <a:xfrm>
            <a:off x="140381" y="1004552"/>
            <a:ext cx="5653704" cy="3425779"/>
          </a:xfrm>
          <a:prstGeom prst="rect">
            <a:avLst/>
          </a:prstGeom>
        </p:spPr>
      </p:pic>
      <p:sp>
        <p:nvSpPr>
          <p:cNvPr id="5" name="Rectangle 4">
            <a:extLst>
              <a:ext uri="{FF2B5EF4-FFF2-40B4-BE49-F238E27FC236}">
                <a16:creationId xmlns:a16="http://schemas.microsoft.com/office/drawing/2014/main" id="{FAE77898-9358-49F8-8719-F67AFB512863}"/>
              </a:ext>
            </a:extLst>
          </p:cNvPr>
          <p:cNvSpPr/>
          <p:nvPr/>
        </p:nvSpPr>
        <p:spPr>
          <a:xfrm>
            <a:off x="5794085" y="1004552"/>
            <a:ext cx="6054478" cy="2062103"/>
          </a:xfrm>
          <a:prstGeom prst="rect">
            <a:avLst/>
          </a:prstGeom>
        </p:spPr>
        <p:txBody>
          <a:bodyPr wrap="square">
            <a:spAutoFit/>
          </a:bodyPr>
          <a:lstStyle/>
          <a:p>
            <a:r>
              <a:rPr lang="en-US" sz="1400" dirty="0"/>
              <a:t> </a:t>
            </a:r>
            <a:r>
              <a:rPr lang="en-US" sz="2000" b="1" dirty="0">
                <a:solidFill>
                  <a:schemeClr val="accent1">
                    <a:lumMod val="50000"/>
                  </a:schemeClr>
                </a:solidFill>
              </a:rPr>
              <a:t>Purpose of Loans v/s Loan charged off Proportion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Small Business applicants have high chances of getting charged off.</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Renewable energy &amp; Educational purpose have changed off proportion high as compare to other categories. </a:t>
            </a:r>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B2EC38FD-52E6-4856-B168-697D6F5D41BD}"/>
              </a:ext>
            </a:extLst>
          </p:cNvPr>
          <p:cNvPicPr>
            <a:picLocks noChangeAspect="1"/>
          </p:cNvPicPr>
          <p:nvPr/>
        </p:nvPicPr>
        <p:blipFill>
          <a:blip r:embed="rId3"/>
          <a:stretch>
            <a:fillRect/>
          </a:stretch>
        </p:blipFill>
        <p:spPr>
          <a:xfrm>
            <a:off x="5975797" y="3464417"/>
            <a:ext cx="6216203" cy="3393583"/>
          </a:xfrm>
          <a:prstGeom prst="rect">
            <a:avLst/>
          </a:prstGeom>
        </p:spPr>
      </p:pic>
      <p:sp>
        <p:nvSpPr>
          <p:cNvPr id="8" name="Rectangle 7">
            <a:extLst>
              <a:ext uri="{FF2B5EF4-FFF2-40B4-BE49-F238E27FC236}">
                <a16:creationId xmlns:a16="http://schemas.microsoft.com/office/drawing/2014/main" id="{BB7EA799-7C1C-4697-9C95-7D9F31BE9BD6}"/>
              </a:ext>
            </a:extLst>
          </p:cNvPr>
          <p:cNvSpPr/>
          <p:nvPr/>
        </p:nvSpPr>
        <p:spPr>
          <a:xfrm>
            <a:off x="173414" y="4524822"/>
            <a:ext cx="5407905" cy="2246769"/>
          </a:xfrm>
          <a:prstGeom prst="rect">
            <a:avLst/>
          </a:prstGeom>
        </p:spPr>
        <p:txBody>
          <a:bodyPr wrap="square">
            <a:spAutoFit/>
          </a:bodyPr>
          <a:lstStyle/>
          <a:p>
            <a:r>
              <a:rPr lang="en-US" sz="1200" dirty="0"/>
              <a:t> </a:t>
            </a:r>
          </a:p>
          <a:p>
            <a:r>
              <a:rPr lang="en-US" sz="2000" b="1" dirty="0">
                <a:solidFill>
                  <a:schemeClr val="accent1">
                    <a:lumMod val="50000"/>
                  </a:schemeClr>
                </a:solidFill>
              </a:rPr>
              <a:t>Grades  v/s Loan charged off Proportion:</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Grade "A" has very less chances of charged off.</a:t>
            </a:r>
          </a:p>
          <a:p>
            <a:pPr marL="285750" indent="-285750">
              <a:buFont typeface="Wingdings" panose="05000000000000000000" pitchFamily="2" charset="2"/>
              <a:buChar char="Ø"/>
            </a:pPr>
            <a:r>
              <a:rPr lang="en-US" dirty="0">
                <a:solidFill>
                  <a:schemeClr val="accent1">
                    <a:lumMod val="50000"/>
                  </a:schemeClr>
                </a:solidFill>
              </a:rPr>
              <a:t>Grade "F" and "G" have very high chances of charged off.</a:t>
            </a:r>
          </a:p>
          <a:p>
            <a:pPr marL="285750" indent="-285750">
              <a:buFont typeface="Wingdings" panose="05000000000000000000" pitchFamily="2" charset="2"/>
              <a:buChar char="Ø"/>
            </a:pPr>
            <a:r>
              <a:rPr lang="en-US" dirty="0">
                <a:solidFill>
                  <a:schemeClr val="accent1">
                    <a:lumMod val="50000"/>
                  </a:schemeClr>
                </a:solidFill>
              </a:rPr>
              <a:t>Chances of charged of is increasing with grade moving from "A" towards "G"</a:t>
            </a:r>
            <a:endParaRPr lang="en-IN" dirty="0">
              <a:solidFill>
                <a:schemeClr val="accent1">
                  <a:lumMod val="50000"/>
                </a:schemeClr>
              </a:solidFill>
            </a:endParaRP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D0C101-CEFA-483C-95ED-D0BDCC2EAF17}"/>
              </a:ext>
            </a:extLst>
          </p:cNvPr>
          <p:cNvSpPr txBox="1"/>
          <p:nvPr/>
        </p:nvSpPr>
        <p:spPr>
          <a:xfrm>
            <a:off x="6156922" y="1105355"/>
            <a:ext cx="5344065" cy="2862322"/>
          </a:xfrm>
          <a:prstGeom prst="rect">
            <a:avLst/>
          </a:prstGeom>
          <a:noFill/>
        </p:spPr>
        <p:txBody>
          <a:bodyPr wrap="square" rtlCol="0">
            <a:spAutoFit/>
          </a:bodyPr>
          <a:lstStyle/>
          <a:p>
            <a:r>
              <a:rPr lang="en-US" b="1" dirty="0">
                <a:solidFill>
                  <a:schemeClr val="accent1">
                    <a:lumMod val="50000"/>
                  </a:schemeClr>
                </a:solidFill>
              </a:rPr>
              <a:t>Derogatory Record v/s Loan charged off Proportion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A derogatory item is an entry that may be considered negative by lenders because it indicates risk and hurts your ability to qualify for credit or other services.</a:t>
            </a:r>
          </a:p>
          <a:p>
            <a:pPr marL="285750" indent="-285750">
              <a:buFont typeface="Wingdings" panose="05000000000000000000" pitchFamily="2" charset="2"/>
              <a:buChar char="Ø"/>
            </a:pPr>
            <a:r>
              <a:rPr lang="en-US" dirty="0">
                <a:solidFill>
                  <a:schemeClr val="accent1">
                    <a:lumMod val="50000"/>
                  </a:schemeClr>
                </a:solidFill>
              </a:rPr>
              <a:t>Those who already have Derogatory Public Record value as 1 or 2 have higher charged off chances than others.</a:t>
            </a:r>
            <a:endParaRPr lang="en-IN" dirty="0">
              <a:solidFill>
                <a:schemeClr val="accent1">
                  <a:lumMod val="50000"/>
                </a:schemeClr>
              </a:solidFill>
            </a:endParaRPr>
          </a:p>
          <a:p>
            <a:endParaRPr lang="en-US" b="1" dirty="0">
              <a:solidFill>
                <a:schemeClr val="accent1">
                  <a:lumMod val="50000"/>
                </a:schemeClr>
              </a:solidFill>
            </a:endParaRPr>
          </a:p>
        </p:txBody>
      </p:sp>
      <p:pic>
        <p:nvPicPr>
          <p:cNvPr id="8" name="Picture 7">
            <a:extLst>
              <a:ext uri="{FF2B5EF4-FFF2-40B4-BE49-F238E27FC236}">
                <a16:creationId xmlns:a16="http://schemas.microsoft.com/office/drawing/2014/main" id="{DE400DD8-15BA-4168-B16B-E3BEB8B881DC}"/>
              </a:ext>
            </a:extLst>
          </p:cNvPr>
          <p:cNvPicPr>
            <a:picLocks noChangeAspect="1"/>
          </p:cNvPicPr>
          <p:nvPr/>
        </p:nvPicPr>
        <p:blipFill>
          <a:blip r:embed="rId2"/>
          <a:stretch>
            <a:fillRect/>
          </a:stretch>
        </p:blipFill>
        <p:spPr>
          <a:xfrm>
            <a:off x="6428201" y="3683358"/>
            <a:ext cx="5491543" cy="2975019"/>
          </a:xfrm>
          <a:prstGeom prst="rect">
            <a:avLst/>
          </a:prstGeom>
        </p:spPr>
      </p:pic>
      <p:sp>
        <p:nvSpPr>
          <p:cNvPr id="9" name="TextBox 8">
            <a:extLst>
              <a:ext uri="{FF2B5EF4-FFF2-40B4-BE49-F238E27FC236}">
                <a16:creationId xmlns:a16="http://schemas.microsoft.com/office/drawing/2014/main" id="{C2BFF1B3-19C0-45C5-B6C8-CDF321A57C1B}"/>
              </a:ext>
            </a:extLst>
          </p:cNvPr>
          <p:cNvSpPr txBox="1"/>
          <p:nvPr/>
        </p:nvSpPr>
        <p:spPr>
          <a:xfrm>
            <a:off x="590603" y="4306096"/>
            <a:ext cx="5295042" cy="1754326"/>
          </a:xfrm>
          <a:prstGeom prst="rect">
            <a:avLst/>
          </a:prstGeom>
          <a:noFill/>
        </p:spPr>
        <p:txBody>
          <a:bodyPr wrap="square" rtlCol="0">
            <a:spAutoFit/>
          </a:bodyPr>
          <a:lstStyle/>
          <a:p>
            <a:r>
              <a:rPr lang="en-US" b="1" dirty="0">
                <a:solidFill>
                  <a:schemeClr val="accent1">
                    <a:lumMod val="50000"/>
                  </a:schemeClr>
                </a:solidFill>
              </a:rPr>
              <a:t>Bankruptcy Records v/s Loan charged off Proportion :</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Higher the public bankruptcy record greater </a:t>
            </a:r>
          </a:p>
          <a:p>
            <a:r>
              <a:rPr lang="en-US" dirty="0">
                <a:solidFill>
                  <a:schemeClr val="accent1">
                    <a:lumMod val="50000"/>
                  </a:schemeClr>
                </a:solidFill>
              </a:rPr>
              <a:t>     the Charged Off proportion.</a:t>
            </a:r>
          </a:p>
          <a:p>
            <a:pPr marL="285750" indent="-285750">
              <a:buFont typeface="Wingdings" panose="05000000000000000000" pitchFamily="2" charset="2"/>
              <a:buChar char="Ø"/>
            </a:pPr>
            <a:r>
              <a:rPr lang="en-US" dirty="0">
                <a:solidFill>
                  <a:schemeClr val="accent1">
                    <a:lumMod val="50000"/>
                  </a:schemeClr>
                </a:solidFill>
              </a:rPr>
              <a:t>Not known is the column for which we don't have any information about borrower.</a:t>
            </a:r>
            <a:endParaRPr lang="en-IN" dirty="0">
              <a:solidFill>
                <a:schemeClr val="accent1">
                  <a:lumMod val="50000"/>
                </a:schemeClr>
              </a:solidFill>
            </a:endParaRPr>
          </a:p>
        </p:txBody>
      </p:sp>
      <p:pic>
        <p:nvPicPr>
          <p:cNvPr id="11" name="Content Placeholder 6">
            <a:extLst>
              <a:ext uri="{FF2B5EF4-FFF2-40B4-BE49-F238E27FC236}">
                <a16:creationId xmlns:a16="http://schemas.microsoft.com/office/drawing/2014/main" id="{5A747F48-74B0-4F9B-AD4B-FB6CF92ADD5F}"/>
              </a:ext>
            </a:extLst>
          </p:cNvPr>
          <p:cNvPicPr>
            <a:picLocks noGrp="1" noChangeAspect="1"/>
          </p:cNvPicPr>
          <p:nvPr>
            <p:ph idx="1"/>
          </p:nvPr>
        </p:nvPicPr>
        <p:blipFill>
          <a:blip r:embed="rId3"/>
          <a:stretch>
            <a:fillRect/>
          </a:stretch>
        </p:blipFill>
        <p:spPr>
          <a:xfrm>
            <a:off x="137737" y="858046"/>
            <a:ext cx="6019186" cy="3224557"/>
          </a:xfrm>
          <a:prstGeom prst="rect">
            <a:avLst/>
          </a:prstGeom>
        </p:spPr>
      </p:pic>
    </p:spTree>
    <p:extLst>
      <p:ext uri="{BB962C8B-B14F-4D97-AF65-F5344CB8AC3E}">
        <p14:creationId xmlns:p14="http://schemas.microsoft.com/office/powerpoint/2010/main" val="389377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2BB3DB-0C86-4CBD-A592-6CCC98634031}"/>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C50ED0F1-43AB-4E58-BF4C-EE106E58C408}"/>
              </a:ext>
            </a:extLst>
          </p:cNvPr>
          <p:cNvSpPr txBox="1"/>
          <p:nvPr/>
        </p:nvSpPr>
        <p:spPr>
          <a:xfrm>
            <a:off x="6729274" y="4554244"/>
            <a:ext cx="5093532" cy="1785104"/>
          </a:xfrm>
          <a:prstGeom prst="rect">
            <a:avLst/>
          </a:prstGeom>
          <a:noFill/>
        </p:spPr>
        <p:txBody>
          <a:bodyPr wrap="square" rtlCol="0">
            <a:spAutoFit/>
          </a:bodyPr>
          <a:lstStyle/>
          <a:p>
            <a:r>
              <a:rPr lang="en-US" sz="2000" b="1" dirty="0">
                <a:solidFill>
                  <a:schemeClr val="accent1">
                    <a:lumMod val="50000"/>
                  </a:schemeClr>
                </a:solidFill>
              </a:rPr>
              <a:t>Purpose of Loan v/s  Amount applied for Loan:</a:t>
            </a:r>
          </a:p>
          <a:p>
            <a:endParaRPr lang="en-US" b="1"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Most of the loan amounts are big for small business purpose among all purposes.</a:t>
            </a:r>
          </a:p>
          <a:p>
            <a:pPr marL="285750" indent="-285750">
              <a:buFont typeface="Wingdings" panose="05000000000000000000" pitchFamily="2" charset="2"/>
              <a:buChar char="Ø"/>
            </a:pPr>
            <a:r>
              <a:rPr lang="en-US" dirty="0">
                <a:solidFill>
                  <a:schemeClr val="accent1">
                    <a:lumMod val="50000"/>
                  </a:schemeClr>
                </a:solidFill>
              </a:rPr>
              <a:t>While the Debt consolidation is second and Credit card is third.</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id="{11E916FD-8B52-47A6-B1A7-FF8DA8224443}"/>
              </a:ext>
            </a:extLst>
          </p:cNvPr>
          <p:cNvPicPr>
            <a:picLocks noChangeAspect="1"/>
          </p:cNvPicPr>
          <p:nvPr/>
        </p:nvPicPr>
        <p:blipFill>
          <a:blip r:embed="rId2"/>
          <a:stretch>
            <a:fillRect/>
          </a:stretch>
        </p:blipFill>
        <p:spPr>
          <a:xfrm>
            <a:off x="291067" y="3481596"/>
            <a:ext cx="6323605" cy="3135820"/>
          </a:xfrm>
          <a:prstGeom prst="rect">
            <a:avLst/>
          </a:prstGeom>
        </p:spPr>
      </p:pic>
      <p:sp>
        <p:nvSpPr>
          <p:cNvPr id="11" name="TextBox 10">
            <a:extLst>
              <a:ext uri="{FF2B5EF4-FFF2-40B4-BE49-F238E27FC236}">
                <a16:creationId xmlns:a16="http://schemas.microsoft.com/office/drawing/2014/main" id="{7FBF4184-FB56-49F0-A8D3-89354435BA15}"/>
              </a:ext>
            </a:extLst>
          </p:cNvPr>
          <p:cNvSpPr txBox="1"/>
          <p:nvPr/>
        </p:nvSpPr>
        <p:spPr>
          <a:xfrm>
            <a:off x="291067" y="1336119"/>
            <a:ext cx="6210483" cy="1785104"/>
          </a:xfrm>
          <a:prstGeom prst="rect">
            <a:avLst/>
          </a:prstGeom>
          <a:noFill/>
        </p:spPr>
        <p:txBody>
          <a:bodyPr wrap="square" rtlCol="0">
            <a:spAutoFit/>
          </a:bodyPr>
          <a:lstStyle/>
          <a:p>
            <a:r>
              <a:rPr lang="en-US" sz="2000" b="1" dirty="0">
                <a:solidFill>
                  <a:schemeClr val="accent1">
                    <a:lumMod val="50000"/>
                  </a:schemeClr>
                </a:solidFill>
              </a:rPr>
              <a:t>Interest Rate v/s Loan charged off Proportion:</a:t>
            </a:r>
          </a:p>
          <a:p>
            <a:endParaRPr lang="en-US" dirty="0">
              <a:solidFill>
                <a:schemeClr val="accent1">
                  <a:lumMod val="50000"/>
                </a:schemeClr>
              </a:solidFill>
            </a:endParaRPr>
          </a:p>
          <a:p>
            <a:pPr marL="285750" indent="-285750">
              <a:buFont typeface="Wingdings" panose="05000000000000000000" pitchFamily="2" charset="2"/>
              <a:buChar char="Ø"/>
            </a:pPr>
            <a:r>
              <a:rPr lang="en-US" dirty="0">
                <a:solidFill>
                  <a:schemeClr val="accent1">
                    <a:lumMod val="50000"/>
                  </a:schemeClr>
                </a:solidFill>
              </a:rPr>
              <a:t>Interest rate more than 16% has good chances of charged off as compared to other category interest rates.</a:t>
            </a:r>
          </a:p>
          <a:p>
            <a:pPr marL="285750" indent="-285750">
              <a:buFont typeface="Wingdings" panose="05000000000000000000" pitchFamily="2" charset="2"/>
              <a:buChar char="Ø"/>
            </a:pPr>
            <a:r>
              <a:rPr lang="en-US" dirty="0">
                <a:solidFill>
                  <a:schemeClr val="accent1">
                    <a:lumMod val="50000"/>
                  </a:schemeClr>
                </a:solidFill>
              </a:rPr>
              <a:t>Charged off proportion increases when interest rate increases.</a:t>
            </a:r>
          </a:p>
        </p:txBody>
      </p:sp>
      <p:pic>
        <p:nvPicPr>
          <p:cNvPr id="12" name="Content Placeholder 6">
            <a:extLst>
              <a:ext uri="{FF2B5EF4-FFF2-40B4-BE49-F238E27FC236}">
                <a16:creationId xmlns:a16="http://schemas.microsoft.com/office/drawing/2014/main" id="{FB6A5DA3-071B-4C4D-BD62-D3B8208CEEF1}"/>
              </a:ext>
            </a:extLst>
          </p:cNvPr>
          <p:cNvPicPr>
            <a:picLocks noChangeAspect="1"/>
          </p:cNvPicPr>
          <p:nvPr/>
        </p:nvPicPr>
        <p:blipFill>
          <a:blip r:embed="rId3"/>
          <a:stretch>
            <a:fillRect/>
          </a:stretch>
        </p:blipFill>
        <p:spPr>
          <a:xfrm>
            <a:off x="6643086" y="671209"/>
            <a:ext cx="5424418" cy="3385636"/>
          </a:xfrm>
          <a:prstGeom prst="rect">
            <a:avLst/>
          </a:prstGeom>
        </p:spPr>
      </p:pic>
    </p:spTree>
    <p:extLst>
      <p:ext uri="{BB962C8B-B14F-4D97-AF65-F5344CB8AC3E}">
        <p14:creationId xmlns:p14="http://schemas.microsoft.com/office/powerpoint/2010/main" val="19322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396432" y="4958366"/>
            <a:ext cx="3932238" cy="1899634"/>
          </a:xfrm>
        </p:spPr>
        <p:txBody>
          <a:bodyPr>
            <a:normAutofit/>
          </a:bodyPr>
          <a:lstStyle/>
          <a:p>
            <a:pPr marL="0" indent="0" defTabSz="457200">
              <a:buNone/>
            </a:pPr>
            <a:r>
              <a:rPr lang="en-US" sz="2000" b="1" dirty="0">
                <a:solidFill>
                  <a:schemeClr val="accent1">
                    <a:lumMod val="50000"/>
                  </a:schemeClr>
                </a:solidFill>
                <a:latin typeface="+mn-lt"/>
                <a:cs typeface="+mn-cs"/>
              </a:rPr>
              <a:t>Term of Loan v/s Interest Rate:</a:t>
            </a:r>
          </a:p>
          <a:p>
            <a:pPr>
              <a:buFont typeface="Wingdings" panose="05000000000000000000" pitchFamily="2" charset="2"/>
              <a:buChar char="Ø"/>
            </a:pPr>
            <a:r>
              <a:rPr lang="en-US" sz="1800" dirty="0">
                <a:solidFill>
                  <a:schemeClr val="accent1">
                    <a:lumMod val="50000"/>
                  </a:schemeClr>
                </a:solidFill>
                <a:latin typeface="+mn-lt"/>
                <a:cs typeface="+mn-cs"/>
              </a:rPr>
              <a:t>It is clear that average interest rate is higher for 60 months loan term.</a:t>
            </a:r>
          </a:p>
          <a:p>
            <a:pPr>
              <a:buFont typeface="Wingdings" panose="05000000000000000000" pitchFamily="2" charset="2"/>
              <a:buChar char="Ø"/>
            </a:pPr>
            <a:r>
              <a:rPr lang="en-US" sz="1800" dirty="0">
                <a:solidFill>
                  <a:schemeClr val="accent1">
                    <a:lumMod val="50000"/>
                  </a:schemeClr>
                </a:solidFill>
                <a:latin typeface="+mn-lt"/>
                <a:cs typeface="+mn-cs"/>
              </a:rPr>
              <a:t>Most of the loans issued for longer term had higher interest rates for repayment.</a:t>
            </a:r>
            <a:endParaRPr lang="en-IN" sz="1800" dirty="0">
              <a:solidFill>
                <a:schemeClr val="accent1">
                  <a:lumMod val="50000"/>
                </a:schemeClr>
              </a:solidFill>
              <a:latin typeface="+mn-lt"/>
              <a:cs typeface="+mn-cs"/>
            </a:endParaRPr>
          </a:p>
        </p:txBody>
      </p:sp>
      <p:pic>
        <p:nvPicPr>
          <p:cNvPr id="2" name="Picture 1">
            <a:extLst>
              <a:ext uri="{FF2B5EF4-FFF2-40B4-BE49-F238E27FC236}">
                <a16:creationId xmlns:a16="http://schemas.microsoft.com/office/drawing/2014/main" id="{C7C83900-0D8F-497E-95D4-2E4245F9A9EB}"/>
              </a:ext>
            </a:extLst>
          </p:cNvPr>
          <p:cNvPicPr>
            <a:picLocks noChangeAspect="1"/>
          </p:cNvPicPr>
          <p:nvPr/>
        </p:nvPicPr>
        <p:blipFill>
          <a:blip r:embed="rId2"/>
          <a:stretch>
            <a:fillRect/>
          </a:stretch>
        </p:blipFill>
        <p:spPr>
          <a:xfrm>
            <a:off x="396432" y="1004650"/>
            <a:ext cx="4418899" cy="3621107"/>
          </a:xfrm>
          <a:prstGeom prst="rect">
            <a:avLst/>
          </a:prstGeom>
        </p:spPr>
      </p:pic>
      <p:pic>
        <p:nvPicPr>
          <p:cNvPr id="5" name="Picture 4">
            <a:extLst>
              <a:ext uri="{FF2B5EF4-FFF2-40B4-BE49-F238E27FC236}">
                <a16:creationId xmlns:a16="http://schemas.microsoft.com/office/drawing/2014/main" id="{96A49C96-2113-41AD-B001-2EC3659BA88B}"/>
              </a:ext>
            </a:extLst>
          </p:cNvPr>
          <p:cNvPicPr>
            <a:picLocks noChangeAspect="1"/>
          </p:cNvPicPr>
          <p:nvPr/>
        </p:nvPicPr>
        <p:blipFill>
          <a:blip r:embed="rId3"/>
          <a:stretch>
            <a:fillRect/>
          </a:stretch>
        </p:blipFill>
        <p:spPr>
          <a:xfrm>
            <a:off x="4906852" y="3296992"/>
            <a:ext cx="7044742" cy="3561008"/>
          </a:xfrm>
          <a:prstGeom prst="rect">
            <a:avLst/>
          </a:prstGeom>
        </p:spPr>
      </p:pic>
      <p:sp>
        <p:nvSpPr>
          <p:cNvPr id="7" name="Rectangle 6">
            <a:extLst>
              <a:ext uri="{FF2B5EF4-FFF2-40B4-BE49-F238E27FC236}">
                <a16:creationId xmlns:a16="http://schemas.microsoft.com/office/drawing/2014/main" id="{CA384013-ECC7-4E50-A78B-047FC5A0956B}"/>
              </a:ext>
            </a:extLst>
          </p:cNvPr>
          <p:cNvSpPr/>
          <p:nvPr/>
        </p:nvSpPr>
        <p:spPr>
          <a:xfrm>
            <a:off x="4815331" y="1365686"/>
            <a:ext cx="7136263" cy="1785104"/>
          </a:xfrm>
          <a:prstGeom prst="rect">
            <a:avLst/>
          </a:prstGeom>
        </p:spPr>
        <p:txBody>
          <a:bodyPr wrap="square">
            <a:spAutoFit/>
          </a:bodyPr>
          <a:lstStyle/>
          <a:p>
            <a:r>
              <a:rPr lang="en-IN" sz="2000" b="1" dirty="0">
                <a:solidFill>
                  <a:schemeClr val="accent1">
                    <a:lumMod val="50000"/>
                  </a:schemeClr>
                </a:solidFill>
              </a:rPr>
              <a:t>Grades v/s Interest Rate:</a:t>
            </a:r>
          </a:p>
          <a:p>
            <a:endParaRPr lang="en-IN" b="1" dirty="0">
              <a:solidFill>
                <a:schemeClr val="accent1">
                  <a:lumMod val="50000"/>
                </a:schemeClr>
              </a:solidFill>
            </a:endParaRPr>
          </a:p>
          <a:p>
            <a:pPr marL="285750" indent="-285750">
              <a:buFont typeface="Wingdings" panose="05000000000000000000" pitchFamily="2" charset="2"/>
              <a:buChar char="Ø"/>
            </a:pPr>
            <a:r>
              <a:rPr lang="en-IN" dirty="0">
                <a:solidFill>
                  <a:schemeClr val="accent1">
                    <a:lumMod val="50000"/>
                  </a:schemeClr>
                </a:solidFill>
              </a:rPr>
              <a:t>A-grade is a top letter grade for a lender to assign to a borrower.</a:t>
            </a:r>
          </a:p>
          <a:p>
            <a:pPr marL="285750" indent="-285750">
              <a:buFont typeface="Wingdings" panose="05000000000000000000" pitchFamily="2" charset="2"/>
              <a:buChar char="Ø"/>
            </a:pPr>
            <a:r>
              <a:rPr lang="en-IN" dirty="0">
                <a:solidFill>
                  <a:schemeClr val="accent1">
                    <a:lumMod val="50000"/>
                  </a:schemeClr>
                </a:solidFill>
              </a:rPr>
              <a:t>The higher the borrower's credit grade, the lower the interest rate offered to that borrower on a loan.</a:t>
            </a:r>
          </a:p>
          <a:p>
            <a:pPr marL="285750" indent="-285750">
              <a:buFont typeface="Wingdings" panose="05000000000000000000" pitchFamily="2" charset="2"/>
              <a:buChar char="Ø"/>
            </a:pPr>
            <a:r>
              <a:rPr lang="en-IN" dirty="0">
                <a:solidFill>
                  <a:schemeClr val="accent1">
                    <a:lumMod val="50000"/>
                  </a:schemeClr>
                </a:solidFill>
              </a:rPr>
              <a:t>It is clear that interest rate is increasing with grades moving from A to F.</a:t>
            </a:r>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1276</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LENDING CLUB CASE STUDY  Final Submission</vt:lpstr>
      <vt:lpstr> Problem Statement : </vt:lpstr>
      <vt:lpstr>Overall Approach of the Analysis :</vt:lpstr>
      <vt:lpstr>PowerPoint Presentation</vt:lpstr>
      <vt:lpstr>Purpose of Loans: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MOHIT GUPTA</cp:lastModifiedBy>
  <cp:revision>95</cp:revision>
  <dcterms:created xsi:type="dcterms:W3CDTF">2016-06-09T08:16:28Z</dcterms:created>
  <dcterms:modified xsi:type="dcterms:W3CDTF">2021-07-21T17:46:55Z</dcterms:modified>
</cp:coreProperties>
</file>