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66" d="100"/>
          <a:sy n="66" d="100"/>
        </p:scale>
        <p:origin x="-1398" y="-60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4FC946-5D39-49DC-9576-9029FFD670A4}" type="datetimeFigureOut">
              <a:rPr lang="en-US" smtClean="0"/>
              <a:t>9/15/2023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02C67E-E04D-4321-AD25-D8BDB3BEC20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4FC946-5D39-49DC-9576-9029FFD670A4}" type="datetimeFigureOut">
              <a:rPr lang="en-US" smtClean="0"/>
              <a:t>9/15/2023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02C67E-E04D-4321-AD25-D8BDB3BEC20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4FC946-5D39-49DC-9576-9029FFD670A4}" type="datetimeFigureOut">
              <a:rPr lang="en-US" smtClean="0"/>
              <a:t>9/15/2023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02C67E-E04D-4321-AD25-D8BDB3BEC20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4FC946-5D39-49DC-9576-9029FFD670A4}" type="datetimeFigureOut">
              <a:rPr lang="en-US" smtClean="0"/>
              <a:t>9/15/2023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02C67E-E04D-4321-AD25-D8BDB3BEC20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4FC946-5D39-49DC-9576-9029FFD670A4}" type="datetimeFigureOut">
              <a:rPr lang="en-US" smtClean="0"/>
              <a:t>9/15/2023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02C67E-E04D-4321-AD25-D8BDB3BEC20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34FC946-5D39-49DC-9576-9029FFD670A4}" type="datetimeFigureOut">
              <a:rPr lang="en-US" smtClean="0"/>
              <a:t>9/15/2023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02C67E-E04D-4321-AD25-D8BDB3BEC20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4FC946-5D39-49DC-9576-9029FFD670A4}" type="datetimeFigureOut">
              <a:rPr lang="en-US" smtClean="0"/>
              <a:t>9/15/2023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02C67E-E04D-4321-AD25-D8BDB3BEC20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4FC946-5D39-49DC-9576-9029FFD670A4}" type="datetimeFigureOut">
              <a:rPr lang="en-US" smtClean="0"/>
              <a:t>9/15/2023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02C67E-E04D-4321-AD25-D8BDB3BEC20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4FC946-5D39-49DC-9576-9029FFD670A4}" type="datetimeFigureOut">
              <a:rPr lang="en-US" smtClean="0"/>
              <a:t>9/15/2023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02C67E-E04D-4321-AD25-D8BDB3BEC20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4FC946-5D39-49DC-9576-9029FFD670A4}" type="datetimeFigureOut">
              <a:rPr lang="en-US" smtClean="0"/>
              <a:t>9/15/2023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02C67E-E04D-4321-AD25-D8BDB3BEC20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4FC946-5D39-49DC-9576-9029FFD670A4}" type="datetimeFigureOut">
              <a:rPr lang="en-US" smtClean="0"/>
              <a:t>9/15/2023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02C67E-E04D-4321-AD25-D8BDB3BEC20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4FC946-5D39-49DC-9576-9029FFD670A4}" type="datetimeFigureOut">
              <a:rPr lang="en-US" smtClean="0"/>
              <a:t>9/15/2023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02C67E-E04D-4321-AD25-D8BDB3BEC20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pkg.jenkins.io/redhat-stable/jenkins.io-2023.key" TargetMode="External"/><Relationship Id="rId2" Type="http://schemas.openxmlformats.org/officeDocument/2006/relationships/hyperlink" Target="https://pkg.jenkins.io/redhat-stable/jenkins.repo"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jenkins.io/doc/book/installing/linux/"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981201"/>
            <a:ext cx="1676400" cy="457199"/>
          </a:xfrm>
        </p:spPr>
        <p:txBody>
          <a:bodyPr>
            <a:normAutofit fontScale="90000"/>
          </a:bodyPr>
          <a:lstStyle/>
          <a:p>
            <a:r>
              <a:rPr lang="en-US" dirty="0" smtClean="0"/>
              <a:t>Jenkins</a:t>
            </a:r>
            <a:endParaRPr lang="en-US" dirty="0"/>
          </a:p>
        </p:txBody>
      </p:sp>
      <p:sp>
        <p:nvSpPr>
          <p:cNvPr id="7" name="Subtitle 6"/>
          <p:cNvSpPr>
            <a:spLocks noGrp="1"/>
          </p:cNvSpPr>
          <p:nvPr>
            <p:ph type="subTitle" idx="1"/>
          </p:nvPr>
        </p:nvSpPr>
        <p:spPr>
          <a:xfrm>
            <a:off x="0" y="2667000"/>
            <a:ext cx="9144000" cy="2971800"/>
          </a:xfrm>
          <a:solidFill>
            <a:srgbClr val="00B0F0"/>
          </a:solidFill>
          <a:ln>
            <a:solidFill>
              <a:schemeClr val="accent2">
                <a:lumMod val="20000"/>
                <a:lumOff val="80000"/>
              </a:schemeClr>
            </a:solidFill>
          </a:ln>
        </p:spPr>
        <p:txBody>
          <a:bodyPr>
            <a:noAutofit/>
          </a:bodyPr>
          <a:lstStyle/>
          <a:p>
            <a:r>
              <a:rPr lang="en-US" sz="4000" dirty="0" smtClean="0"/>
              <a:t>CI PIPELINE PROJECT</a:t>
            </a:r>
          </a:p>
          <a:p>
            <a:r>
              <a:rPr lang="en-US" sz="4000" dirty="0" smtClean="0"/>
              <a:t>USING JENKINS AND GITHUB.</a:t>
            </a:r>
          </a:p>
          <a:p>
            <a:r>
              <a:rPr lang="en-US" sz="4000" dirty="0" smtClean="0"/>
              <a:t>Presented to   :  Mr</a:t>
            </a:r>
            <a:r>
              <a:rPr lang="en-US" sz="4000" dirty="0"/>
              <a:t>.</a:t>
            </a:r>
            <a:r>
              <a:rPr lang="en-US" sz="4000" dirty="0" smtClean="0"/>
              <a:t> ASHISH AGGRAWAL   </a:t>
            </a:r>
          </a:p>
          <a:p>
            <a:r>
              <a:rPr lang="en-US" sz="4000" dirty="0" smtClean="0"/>
              <a:t>Presented by :   MOHIT RAJ</a:t>
            </a:r>
            <a:endParaRPr lang="en-US" sz="4000" dirty="0"/>
          </a:p>
        </p:txBody>
      </p:sp>
      <p:pic>
        <p:nvPicPr>
          <p:cNvPr id="4" name="Picture 3" descr="Screenshot (43).png"/>
          <p:cNvPicPr>
            <a:picLocks noChangeAspect="1"/>
          </p:cNvPicPr>
          <p:nvPr/>
        </p:nvPicPr>
        <p:blipFill>
          <a:blip r:embed="rId2"/>
          <a:stretch>
            <a:fillRect/>
          </a:stretch>
        </p:blipFill>
        <p:spPr>
          <a:xfrm>
            <a:off x="0" y="609600"/>
            <a:ext cx="3474589" cy="1219200"/>
          </a:xfrm>
          <a:prstGeom prst="rect">
            <a:avLst/>
          </a:prstGeom>
        </p:spPr>
      </p:pic>
      <p:pic>
        <p:nvPicPr>
          <p:cNvPr id="5" name="Picture 4" descr="Screenshot (45).png"/>
          <p:cNvPicPr>
            <a:picLocks noChangeAspect="1"/>
          </p:cNvPicPr>
          <p:nvPr/>
        </p:nvPicPr>
        <p:blipFill>
          <a:blip r:embed="rId3"/>
          <a:stretch>
            <a:fillRect/>
          </a:stretch>
        </p:blipFill>
        <p:spPr>
          <a:xfrm>
            <a:off x="3581400" y="609600"/>
            <a:ext cx="2971800" cy="1219200"/>
          </a:xfrm>
          <a:prstGeom prst="rect">
            <a:avLst/>
          </a:prstGeom>
        </p:spPr>
      </p:pic>
      <p:pic>
        <p:nvPicPr>
          <p:cNvPr id="6" name="Picture 5" descr="Screenshot (47).png"/>
          <p:cNvPicPr>
            <a:picLocks noChangeAspect="1"/>
          </p:cNvPicPr>
          <p:nvPr/>
        </p:nvPicPr>
        <p:blipFill>
          <a:blip r:embed="rId4"/>
          <a:stretch>
            <a:fillRect/>
          </a:stretch>
        </p:blipFill>
        <p:spPr>
          <a:xfrm>
            <a:off x="6629400" y="609600"/>
            <a:ext cx="2362200" cy="1219200"/>
          </a:xfrm>
          <a:prstGeom prst="rect">
            <a:avLst/>
          </a:prstGeom>
        </p:spPr>
      </p:pic>
      <p:sp>
        <p:nvSpPr>
          <p:cNvPr id="9" name="Rectangle 8"/>
          <p:cNvSpPr/>
          <p:nvPr/>
        </p:nvSpPr>
        <p:spPr>
          <a:xfrm>
            <a:off x="7086600" y="1905000"/>
            <a:ext cx="2667000" cy="646331"/>
          </a:xfrm>
          <a:prstGeom prst="rect">
            <a:avLst/>
          </a:prstGeom>
        </p:spPr>
        <p:txBody>
          <a:bodyPr wrap="square">
            <a:spAutoFit/>
          </a:bodyPr>
          <a:lstStyle/>
          <a:p>
            <a:r>
              <a:rPr lang="en-US" sz="3600" dirty="0" err="1" smtClean="0"/>
              <a:t>GitHub</a:t>
            </a:r>
            <a:endParaRPr 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87800" y="914400"/>
            <a:ext cx="3352800" cy="1143000"/>
          </a:xfrm>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78200" y="1295400"/>
            <a:ext cx="1905000" cy="1143000"/>
          </a:xfrm>
        </p:spPr>
        <p:txBody>
          <a:bodyPr/>
          <a:lstStyle/>
          <a:p>
            <a:endParaRPr lang="en-US"/>
          </a:p>
        </p:txBody>
      </p:sp>
      <p:pic>
        <p:nvPicPr>
          <p:cNvPr id="4" name="Content Placeholder 3" descr="Screenshot (50).jpg"/>
          <p:cNvPicPr>
            <a:picLocks noGrp="1" noChangeAspect="1"/>
          </p:cNvPicPr>
          <p:nvPr>
            <p:ph idx="1"/>
          </p:nvPr>
        </p:nvPicPr>
        <p:blipFill>
          <a:blip r:embed="rId2"/>
          <a:stretch>
            <a:fillRect/>
          </a:stretch>
        </p:blipFill>
        <p:spPr>
          <a:xfrm>
            <a:off x="0" y="0"/>
            <a:ext cx="9144000" cy="6857999"/>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0" y="274638"/>
            <a:ext cx="1600200" cy="1143000"/>
          </a:xfrm>
        </p:spPr>
        <p:txBody>
          <a:bodyPr/>
          <a:lstStyle/>
          <a:p>
            <a:endParaRPr lang="en-US" dirty="0"/>
          </a:p>
        </p:txBody>
      </p:sp>
      <p:pic>
        <p:nvPicPr>
          <p:cNvPr id="4" name="Content Placeholder 3" descr="Screenshot (52).jpg"/>
          <p:cNvPicPr>
            <a:picLocks noGrp="1" noChangeAspect="1"/>
          </p:cNvPicPr>
          <p:nvPr>
            <p:ph idx="1"/>
          </p:nvPr>
        </p:nvPicPr>
        <p:blipFill>
          <a:blip r:embed="rId2"/>
          <a:stretch>
            <a:fillRect/>
          </a:stretch>
        </p:blipFill>
        <p:spPr>
          <a:xfrm>
            <a:off x="0" y="0"/>
            <a:ext cx="9144000" cy="6858000"/>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20400" y="381000"/>
            <a:ext cx="5867400" cy="1143000"/>
          </a:xfrm>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0" y="274638"/>
            <a:ext cx="914400" cy="1143000"/>
          </a:xfrm>
        </p:spPr>
        <p:txBody>
          <a:bodyPr/>
          <a:lstStyle/>
          <a:p>
            <a:endParaRPr lang="en-US" dirty="0"/>
          </a:p>
        </p:txBody>
      </p:sp>
      <p:pic>
        <p:nvPicPr>
          <p:cNvPr id="4" name="Content Placeholder 3" descr="Screenshot (57).jpg"/>
          <p:cNvPicPr>
            <a:picLocks noGrp="1" noChangeAspect="1"/>
          </p:cNvPicPr>
          <p:nvPr>
            <p:ph idx="1"/>
          </p:nvPr>
        </p:nvPicPr>
        <p:blipFill>
          <a:blip r:embed="rId2"/>
          <a:stretch>
            <a:fillRect/>
          </a:stretch>
        </p:blipFill>
        <p:spPr>
          <a:xfrm>
            <a:off x="0" y="0"/>
            <a:ext cx="9144000" cy="6858000"/>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0" y="274638"/>
            <a:ext cx="152400" cy="1143000"/>
          </a:xfrm>
        </p:spPr>
        <p:txBody>
          <a:bodyPr/>
          <a:lstStyle/>
          <a:p>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3600" y="609600"/>
            <a:ext cx="1371600" cy="1143000"/>
          </a:xfrm>
        </p:spPr>
        <p:txBody>
          <a:bodyPr/>
          <a:lstStyle/>
          <a:p>
            <a:endParaRPr lang="en-US"/>
          </a:p>
        </p:txBody>
      </p:sp>
      <p:pic>
        <p:nvPicPr>
          <p:cNvPr id="4098" name="Picture 2"/>
          <p:cNvPicPr>
            <a:picLocks noGrp="1" noChangeAspect="1" noChangeArrowheads="1"/>
          </p:cNvPicPr>
          <p:nvPr>
            <p:ph idx="1"/>
          </p:nvPr>
        </p:nvPicPr>
        <p:blipFill>
          <a:blip r:embed="rId2"/>
          <a:srcRect/>
          <a:stretch>
            <a:fillRect/>
          </a:stretch>
        </p:blipFill>
        <p:spPr bwMode="auto">
          <a:xfrm>
            <a:off x="0" y="0"/>
            <a:ext cx="9144000" cy="6858001"/>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0" y="381000"/>
            <a:ext cx="1752600" cy="1143000"/>
          </a:xfrm>
        </p:spPr>
        <p:txBody>
          <a:bodyPr/>
          <a:lstStyle/>
          <a:p>
            <a:endParaRPr lang="en-US"/>
          </a:p>
        </p:txBody>
      </p:sp>
      <p:pic>
        <p:nvPicPr>
          <p:cNvPr id="5122" name="Picture 2"/>
          <p:cNvPicPr>
            <a:picLocks noGrp="1" noChangeAspect="1" noChangeArrowheads="1"/>
          </p:cNvPicPr>
          <p:nvPr>
            <p:ph idx="1"/>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72600" y="381000"/>
            <a:ext cx="3048000" cy="1143000"/>
          </a:xfrm>
        </p:spPr>
        <p:txBody>
          <a:bodyPr/>
          <a:lstStyle/>
          <a:p>
            <a:endParaRPr lang="en-US"/>
          </a:p>
        </p:txBody>
      </p:sp>
      <p:pic>
        <p:nvPicPr>
          <p:cNvPr id="6146" name="Picture 2"/>
          <p:cNvPicPr>
            <a:picLocks noGrp="1" noChangeAspect="1" noChangeArrowheads="1"/>
          </p:cNvPicPr>
          <p:nvPr>
            <p:ph idx="1"/>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0" y="0"/>
            <a:ext cx="1752600" cy="1143000"/>
          </a:xfrm>
        </p:spPr>
        <p:txBody>
          <a:bodyPr/>
          <a:lstStyle/>
          <a:p>
            <a:endParaRPr lang="en-US"/>
          </a:p>
        </p:txBody>
      </p:sp>
      <p:pic>
        <p:nvPicPr>
          <p:cNvPr id="7170" name="Picture 2"/>
          <p:cNvPicPr>
            <a:picLocks noGrp="1" noChangeAspect="1" noChangeArrowheads="1"/>
          </p:cNvPicPr>
          <p:nvPr>
            <p:ph idx="1"/>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r>
              <a:rPr lang="en-US" sz="2800" dirty="0" smtClean="0"/>
              <a:t>CI/CD (</a:t>
            </a:r>
            <a:r>
              <a:rPr lang="en-US" sz="2800" dirty="0"/>
              <a:t>C</a:t>
            </a:r>
            <a:r>
              <a:rPr lang="en-US" sz="2800" dirty="0" smtClean="0"/>
              <a:t>ontinuous Integration /Continuous Delivery).</a:t>
            </a:r>
          </a:p>
          <a:p>
            <a:pPr>
              <a:buNone/>
            </a:pPr>
            <a:r>
              <a:rPr lang="en-US" sz="2800" dirty="0" smtClean="0"/>
              <a:t>     CI/CD </a:t>
            </a:r>
            <a:r>
              <a:rPr lang="en-US" sz="2800" dirty="0"/>
              <a:t>is a method to frequently deliver </a:t>
            </a:r>
            <a:r>
              <a:rPr lang="en-US" sz="2800" dirty="0" smtClean="0"/>
              <a:t>apps</a:t>
            </a:r>
            <a:r>
              <a:rPr lang="en-US" sz="2800" dirty="0"/>
              <a:t> to customers by introducing </a:t>
            </a:r>
            <a:r>
              <a:rPr lang="en-US" sz="2800" dirty="0" smtClean="0"/>
              <a:t>automation into </a:t>
            </a:r>
            <a:r>
              <a:rPr lang="en-US" sz="2800" dirty="0"/>
              <a:t>the stages of app </a:t>
            </a:r>
            <a:r>
              <a:rPr lang="en-US" sz="2800" dirty="0" smtClean="0"/>
              <a:t>development . </a:t>
            </a:r>
            <a:r>
              <a:rPr lang="en-US" sz="2800" dirty="0"/>
              <a:t>The main concepts attributed to CI/CD are continuous integration, </a:t>
            </a:r>
            <a:r>
              <a:rPr lang="en-US" sz="2800" dirty="0" smtClean="0"/>
              <a:t> continuous delivery</a:t>
            </a:r>
            <a:r>
              <a:rPr lang="en-US" sz="2800" dirty="0"/>
              <a:t>, and continuous deployment. </a:t>
            </a:r>
            <a:endParaRPr lang="en-US" sz="2800" dirty="0" smtClean="0"/>
          </a:p>
          <a:p>
            <a:pPr>
              <a:buNone/>
            </a:pPr>
            <a:endParaRPr lang="en-US" sz="2800" dirty="0" smtClean="0"/>
          </a:p>
          <a:p>
            <a:pPr>
              <a:buNone/>
            </a:pPr>
            <a:r>
              <a:rPr lang="en-US" sz="2800" dirty="0" smtClean="0"/>
              <a:t>    Specifically</a:t>
            </a:r>
            <a:r>
              <a:rPr lang="en-US" sz="2800" dirty="0"/>
              <a:t>, CI/CD introduces ongoing automation and continuous monitoring throughout the lifecycle of apps, from integration and testing phases to delivery and </a:t>
            </a:r>
            <a:r>
              <a:rPr lang="en-US" sz="2800" u="sng" dirty="0" smtClean="0"/>
              <a:t>deployment.</a:t>
            </a:r>
            <a:endParaRPr lang="en-US"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991600" cy="4724400"/>
          </a:xfrm>
        </p:spPr>
        <p:txBody>
          <a:bodyPr>
            <a:normAutofit fontScale="90000"/>
          </a:bodyPr>
          <a:lstStyle/>
          <a:p>
            <a:r>
              <a:rPr lang="en-US" dirty="0"/>
              <a:t>Check the installed </a:t>
            </a:r>
            <a:r>
              <a:rPr lang="en-US" dirty="0" err="1" smtClean="0"/>
              <a:t>jenkins</a:t>
            </a:r>
            <a:r>
              <a:rPr lang="en-US" dirty="0" smtClean="0"/>
              <a:t>  </a:t>
            </a:r>
            <a:r>
              <a:rPr lang="en-US" dirty="0"/>
              <a:t>version : </a:t>
            </a:r>
            <a:r>
              <a:rPr lang="en-US" dirty="0" smtClean="0"/>
              <a:t/>
            </a:r>
            <a:br>
              <a:rPr lang="en-US" dirty="0" smtClean="0"/>
            </a:br>
            <a:r>
              <a:rPr lang="en-US" dirty="0" err="1" smtClean="0"/>
              <a:t>jenkins</a:t>
            </a:r>
            <a:r>
              <a:rPr lang="en-US" dirty="0" smtClean="0"/>
              <a:t>  </a:t>
            </a:r>
            <a:r>
              <a:rPr lang="en-US" dirty="0"/>
              <a:t>--version </a:t>
            </a:r>
            <a:r>
              <a:rPr lang="en-US" dirty="0" smtClean="0"/>
              <a:t/>
            </a:r>
            <a:br>
              <a:rPr lang="en-US" dirty="0" smtClean="0"/>
            </a:br>
            <a:r>
              <a:rPr lang="en-US" dirty="0"/>
              <a:t>Now enable the </a:t>
            </a:r>
            <a:r>
              <a:rPr lang="en-US" dirty="0" err="1" smtClean="0"/>
              <a:t>jenkins</a:t>
            </a:r>
            <a:r>
              <a:rPr lang="en-US" dirty="0" smtClean="0"/>
              <a:t> service </a:t>
            </a:r>
            <a:r>
              <a:rPr lang="en-US" dirty="0"/>
              <a:t>using following command : </a:t>
            </a:r>
            <a:r>
              <a:rPr lang="en-US" dirty="0" smtClean="0"/>
              <a:t/>
            </a:r>
            <a:br>
              <a:rPr lang="en-US" dirty="0" smtClean="0"/>
            </a:br>
            <a:r>
              <a:rPr lang="en-US" dirty="0" err="1" smtClean="0"/>
              <a:t>systemctl</a:t>
            </a:r>
            <a:r>
              <a:rPr lang="en-US" dirty="0" smtClean="0"/>
              <a:t> enable </a:t>
            </a:r>
            <a:r>
              <a:rPr lang="en-US" dirty="0"/>
              <a:t>--now </a:t>
            </a:r>
            <a:r>
              <a:rPr lang="en-US" dirty="0" err="1" smtClean="0"/>
              <a:t>jenkins</a:t>
            </a:r>
            <a:r>
              <a:rPr lang="en-US" dirty="0" smtClean="0"/>
              <a:t> </a:t>
            </a:r>
            <a:br>
              <a:rPr lang="en-US" dirty="0" smtClean="0"/>
            </a:br>
            <a:r>
              <a:rPr lang="en-US" dirty="0"/>
              <a:t>Now paste the “</a:t>
            </a:r>
            <a:r>
              <a:rPr lang="en-US" i="1" dirty="0"/>
              <a:t>publicIP:8080</a:t>
            </a:r>
            <a:r>
              <a:rPr lang="en-US" b="1" i="1" dirty="0"/>
              <a:t>" </a:t>
            </a:r>
            <a:r>
              <a:rPr lang="en-US" dirty="0"/>
              <a:t>on </a:t>
            </a:r>
            <a:r>
              <a:rPr lang="en-US" dirty="0" smtClean="0"/>
              <a:t>browser to </a:t>
            </a:r>
            <a:r>
              <a:rPr lang="en-US" dirty="0"/>
              <a:t>see </a:t>
            </a:r>
            <a:r>
              <a:rPr lang="en-US" dirty="0" err="1" smtClean="0"/>
              <a:t>jenkins</a:t>
            </a:r>
            <a:r>
              <a:rPr lang="en-US" dirty="0" smtClean="0"/>
              <a:t>  login </a:t>
            </a:r>
            <a:r>
              <a:rPr lang="en-US" dirty="0"/>
              <a:t>page . </a:t>
            </a:r>
            <a:r>
              <a:rPr lang="en-US" dirty="0" smtClean="0"/>
              <a:t/>
            </a:r>
            <a:br>
              <a:rPr lang="en-US" dirty="0" smtClean="0"/>
            </a:br>
            <a:r>
              <a:rPr lang="en-US" dirty="0"/>
              <a:t>For example :</a:t>
            </a:r>
          </a:p>
        </p:txBody>
      </p:sp>
      <p:pic>
        <p:nvPicPr>
          <p:cNvPr id="8194" name="Picture 2"/>
          <p:cNvPicPr>
            <a:picLocks noGrp="1" noChangeAspect="1" noChangeArrowheads="1"/>
          </p:cNvPicPr>
          <p:nvPr>
            <p:ph idx="1"/>
          </p:nvPr>
        </p:nvPicPr>
        <p:blipFill>
          <a:blip r:embed="rId2"/>
          <a:srcRect/>
          <a:stretch>
            <a:fillRect/>
          </a:stretch>
        </p:blipFill>
        <p:spPr bwMode="auto">
          <a:xfrm>
            <a:off x="0" y="5029200"/>
            <a:ext cx="9144000" cy="18288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9144000" cy="5867400"/>
          </a:xfrm>
        </p:spPr>
        <p:txBody>
          <a:bodyPr>
            <a:normAutofit/>
          </a:bodyPr>
          <a:lstStyle/>
          <a:p>
            <a:r>
              <a:rPr lang="en-US" dirty="0"/>
              <a:t>To unlock this, open the following file in terminal and paste the password </a:t>
            </a:r>
            <a:r>
              <a:rPr lang="en-US" dirty="0" smtClean="0"/>
              <a:t>here:</a:t>
            </a:r>
            <a:br>
              <a:rPr lang="en-US" dirty="0" smtClean="0"/>
            </a:br>
            <a:r>
              <a:rPr lang="en-US" dirty="0" smtClean="0"/>
              <a:t>cat/</a:t>
            </a:r>
            <a:r>
              <a:rPr lang="en-US" dirty="0" err="1" smtClean="0"/>
              <a:t>var</a:t>
            </a:r>
            <a:r>
              <a:rPr lang="en-US" dirty="0" smtClean="0"/>
              <a:t>/lib/</a:t>
            </a:r>
            <a:r>
              <a:rPr lang="en-US" dirty="0" err="1" smtClean="0"/>
              <a:t>jenkins</a:t>
            </a:r>
            <a:r>
              <a:rPr lang="en-US" dirty="0" smtClean="0"/>
              <a:t>/secrets/</a:t>
            </a:r>
            <a:r>
              <a:rPr lang="en-US" dirty="0" err="1" smtClean="0"/>
              <a:t>initialAdmi</a:t>
            </a:r>
            <a:r>
              <a:rPr lang="en-US" dirty="0" smtClean="0"/>
              <a:t>  </a:t>
            </a:r>
            <a:r>
              <a:rPr lang="en-US" dirty="0" err="1" smtClean="0"/>
              <a:t>nPassword</a:t>
            </a:r>
            <a:endParaRPr lang="en-US" dirty="0"/>
          </a:p>
        </p:txBody>
      </p:sp>
      <p:pic>
        <p:nvPicPr>
          <p:cNvPr id="9218" name="Picture 2"/>
          <p:cNvPicPr>
            <a:picLocks noGrp="1" noChangeAspect="1" noChangeArrowheads="1"/>
          </p:cNvPicPr>
          <p:nvPr>
            <p:ph idx="1"/>
          </p:nvPr>
        </p:nvPicPr>
        <p:blipFill>
          <a:blip r:embed="rId2" cstate="print"/>
          <a:srcRect/>
          <a:stretch>
            <a:fillRect/>
          </a:stretch>
        </p:blipFill>
        <p:spPr bwMode="auto">
          <a:xfrm flipH="1">
            <a:off x="-1083732" y="6629400"/>
            <a:ext cx="406400" cy="2286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0" y="274638"/>
            <a:ext cx="838200" cy="1143000"/>
          </a:xfrm>
        </p:spPr>
        <p:txBody>
          <a:bodyPr/>
          <a:lstStyle/>
          <a:p>
            <a:endParaRPr lang="en-US" dirty="0"/>
          </a:p>
        </p:txBody>
      </p:sp>
      <p:pic>
        <p:nvPicPr>
          <p:cNvPr id="10242" name="Picture 2"/>
          <p:cNvPicPr>
            <a:picLocks noGrp="1" noChangeAspect="1" noChangeArrowheads="1"/>
          </p:cNvPicPr>
          <p:nvPr>
            <p:ph idx="1"/>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9601200" y="274638"/>
            <a:ext cx="2362200" cy="1143000"/>
          </a:xfrm>
        </p:spPr>
        <p:txBody>
          <a:bodyPr/>
          <a:lstStyle/>
          <a:p>
            <a:endParaRPr lang="en-US" dirty="0"/>
          </a:p>
        </p:txBody>
      </p:sp>
      <p:pic>
        <p:nvPicPr>
          <p:cNvPr id="11266" name="Picture 2"/>
          <p:cNvPicPr>
            <a:picLocks noGrp="1" noChangeAspect="1" noChangeArrowheads="1"/>
          </p:cNvPicPr>
          <p:nvPr>
            <p:ph idx="1"/>
          </p:nvPr>
        </p:nvPicPr>
        <p:blipFill>
          <a:blip r:embed="rId2"/>
          <a:srcRect/>
          <a:stretch>
            <a:fillRect/>
          </a:stretch>
        </p:blipFill>
        <p:spPr bwMode="auto">
          <a:xfrm>
            <a:off x="-228600" y="-533400"/>
            <a:ext cx="9144000" cy="6858000"/>
          </a:xfrm>
          <a:prstGeom prst="rect">
            <a:avLst/>
          </a:prstGeom>
          <a:noFill/>
          <a:ln w="9525">
            <a:noFill/>
            <a:miter lim="800000"/>
            <a:headEnd/>
            <a:tailEnd/>
          </a:ln>
          <a:effectLst/>
        </p:spPr>
      </p:pic>
      <p:sp>
        <p:nvSpPr>
          <p:cNvPr id="7" name="TextBox 6"/>
          <p:cNvSpPr txBox="1"/>
          <p:nvPr/>
        </p:nvSpPr>
        <p:spPr>
          <a:xfrm>
            <a:off x="2057400" y="1828800"/>
            <a:ext cx="4038600" cy="253916"/>
          </a:xfrm>
          <a:prstGeom prst="rect">
            <a:avLst/>
          </a:prstGeom>
          <a:solidFill>
            <a:schemeClr val="bg1"/>
          </a:solidFill>
        </p:spPr>
        <p:txBody>
          <a:bodyPr wrap="square" rtlCol="0">
            <a:spAutoFit/>
          </a:bodyPr>
          <a:lstStyle/>
          <a:p>
            <a:endParaRPr lang="en-US" sz="1050" dirty="0"/>
          </a:p>
        </p:txBody>
      </p:sp>
      <p:sp>
        <p:nvSpPr>
          <p:cNvPr id="8" name="TextBox 7"/>
          <p:cNvSpPr txBox="1"/>
          <p:nvPr/>
        </p:nvSpPr>
        <p:spPr>
          <a:xfrm>
            <a:off x="2286000" y="4724400"/>
            <a:ext cx="3886200" cy="246221"/>
          </a:xfrm>
          <a:prstGeom prst="rect">
            <a:avLst/>
          </a:prstGeom>
          <a:solidFill>
            <a:schemeClr val="bg1"/>
          </a:solidFill>
        </p:spPr>
        <p:txBody>
          <a:bodyPr wrap="square" rtlCol="0">
            <a:spAutoFit/>
          </a:bodyPr>
          <a:lstStyle/>
          <a:p>
            <a:endParaRPr lang="en-US" sz="1000" dirty="0"/>
          </a:p>
        </p:txBody>
      </p:sp>
      <p:sp>
        <p:nvSpPr>
          <p:cNvPr id="10" name="TextBox 9"/>
          <p:cNvSpPr txBox="1"/>
          <p:nvPr/>
        </p:nvSpPr>
        <p:spPr>
          <a:xfrm>
            <a:off x="2286000" y="2133600"/>
            <a:ext cx="3733800" cy="123111"/>
          </a:xfrm>
          <a:prstGeom prst="rect">
            <a:avLst/>
          </a:prstGeom>
          <a:solidFill>
            <a:schemeClr val="bg1"/>
          </a:solidFill>
          <a:ln>
            <a:solidFill>
              <a:schemeClr val="bg1"/>
            </a:solidFill>
          </a:ln>
        </p:spPr>
        <p:txBody>
          <a:bodyPr wrap="square" rtlCol="0">
            <a:spAutoFit/>
          </a:bodyPr>
          <a:lstStyle/>
          <a:p>
            <a:endParaRPr lang="en-US" sz="200" dirty="0"/>
          </a:p>
        </p:txBody>
      </p:sp>
      <p:sp>
        <p:nvSpPr>
          <p:cNvPr id="11" name="TextBox 10"/>
          <p:cNvSpPr txBox="1"/>
          <p:nvPr/>
        </p:nvSpPr>
        <p:spPr>
          <a:xfrm>
            <a:off x="2057400" y="2667000"/>
            <a:ext cx="3581400" cy="153888"/>
          </a:xfrm>
          <a:prstGeom prst="rect">
            <a:avLst/>
          </a:prstGeom>
          <a:solidFill>
            <a:schemeClr val="bg1"/>
          </a:solidFill>
        </p:spPr>
        <p:txBody>
          <a:bodyPr wrap="square" rtlCol="0">
            <a:spAutoFit/>
          </a:bodyPr>
          <a:lstStyle/>
          <a:p>
            <a:endParaRPr lang="en-US" sz="400" dirty="0"/>
          </a:p>
        </p:txBody>
      </p:sp>
      <p:sp>
        <p:nvSpPr>
          <p:cNvPr id="12" name="TextBox 11"/>
          <p:cNvSpPr txBox="1"/>
          <p:nvPr/>
        </p:nvSpPr>
        <p:spPr>
          <a:xfrm>
            <a:off x="2438400" y="3048000"/>
            <a:ext cx="3733800" cy="153888"/>
          </a:xfrm>
          <a:prstGeom prst="rect">
            <a:avLst/>
          </a:prstGeom>
          <a:solidFill>
            <a:schemeClr val="bg1"/>
          </a:solidFill>
        </p:spPr>
        <p:txBody>
          <a:bodyPr wrap="square" rtlCol="0">
            <a:spAutoFit/>
          </a:bodyPr>
          <a:lstStyle/>
          <a:p>
            <a:endParaRPr lang="en-US" sz="400" dirty="0"/>
          </a:p>
        </p:txBody>
      </p:sp>
      <p:sp>
        <p:nvSpPr>
          <p:cNvPr id="13" name="TextBox 12"/>
          <p:cNvSpPr txBox="1"/>
          <p:nvPr/>
        </p:nvSpPr>
        <p:spPr>
          <a:xfrm>
            <a:off x="2057400" y="2667000"/>
            <a:ext cx="3810000" cy="123111"/>
          </a:xfrm>
          <a:prstGeom prst="rect">
            <a:avLst/>
          </a:prstGeom>
          <a:solidFill>
            <a:schemeClr val="bg1"/>
          </a:solidFill>
        </p:spPr>
        <p:txBody>
          <a:bodyPr wrap="square" rtlCol="0">
            <a:spAutoFit/>
          </a:bodyPr>
          <a:lstStyle/>
          <a:p>
            <a:endParaRPr lang="en-US" sz="200" dirty="0"/>
          </a:p>
        </p:txBody>
      </p:sp>
      <p:sp>
        <p:nvSpPr>
          <p:cNvPr id="14" name="TextBox 13"/>
          <p:cNvSpPr txBox="1"/>
          <p:nvPr/>
        </p:nvSpPr>
        <p:spPr>
          <a:xfrm>
            <a:off x="2057400" y="3429000"/>
            <a:ext cx="3505200" cy="184666"/>
          </a:xfrm>
          <a:prstGeom prst="rect">
            <a:avLst/>
          </a:prstGeom>
          <a:solidFill>
            <a:schemeClr val="bg1"/>
          </a:solidFill>
        </p:spPr>
        <p:txBody>
          <a:bodyPr wrap="square" rtlCol="0">
            <a:spAutoFit/>
          </a:bodyPr>
          <a:lstStyle/>
          <a:p>
            <a:endParaRPr lang="en-US" sz="600" dirty="0"/>
          </a:p>
        </p:txBody>
      </p:sp>
      <p:sp>
        <p:nvSpPr>
          <p:cNvPr id="16" name="TextBox 15"/>
          <p:cNvSpPr txBox="1"/>
          <p:nvPr/>
        </p:nvSpPr>
        <p:spPr>
          <a:xfrm>
            <a:off x="2057400" y="4191000"/>
            <a:ext cx="1327731" cy="184666"/>
          </a:xfrm>
          <a:prstGeom prst="rect">
            <a:avLst/>
          </a:prstGeom>
          <a:solidFill>
            <a:schemeClr val="bg1"/>
          </a:solidFill>
        </p:spPr>
        <p:txBody>
          <a:bodyPr wrap="square" rtlCol="0">
            <a:spAutoFit/>
          </a:bodyPr>
          <a:lstStyle/>
          <a:p>
            <a:endParaRPr lang="en-US" sz="6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58400" y="304800"/>
            <a:ext cx="2667000" cy="1143000"/>
          </a:xfrm>
        </p:spPr>
        <p:txBody>
          <a:bodyPr/>
          <a:lstStyle/>
          <a:p>
            <a:endParaRPr lang="en-US"/>
          </a:p>
        </p:txBody>
      </p:sp>
      <p:pic>
        <p:nvPicPr>
          <p:cNvPr id="12290" name="Picture 2"/>
          <p:cNvPicPr>
            <a:picLocks noGrp="1" noChangeAspect="1" noChangeArrowheads="1"/>
          </p:cNvPicPr>
          <p:nvPr>
            <p:ph idx="1"/>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10210799" y="274638"/>
            <a:ext cx="304799" cy="1143000"/>
          </a:xfrm>
        </p:spPr>
        <p:txBody>
          <a:bodyPr/>
          <a:lstStyle/>
          <a:p>
            <a:endParaRPr lang="en-US" dirty="0"/>
          </a:p>
        </p:txBody>
      </p:sp>
      <p:pic>
        <p:nvPicPr>
          <p:cNvPr id="14340" name="Picture 4"/>
          <p:cNvPicPr>
            <a:picLocks noGrp="1" noChangeAspect="1" noChangeArrowheads="1"/>
          </p:cNvPicPr>
          <p:nvPr>
            <p:ph idx="1"/>
          </p:nvPr>
        </p:nvPicPr>
        <p:blipFill>
          <a:blip r:embed="rId2"/>
          <a:srcRect/>
          <a:stretch>
            <a:fillRect/>
          </a:stretch>
        </p:blipFill>
        <p:spPr bwMode="auto">
          <a:xfrm>
            <a:off x="457200" y="0"/>
            <a:ext cx="8229600" cy="6858000"/>
          </a:xfrm>
          <a:prstGeom prst="rect">
            <a:avLst/>
          </a:prstGeom>
          <a:noFill/>
          <a:ln w="9525">
            <a:noFill/>
            <a:miter lim="800000"/>
            <a:headEnd/>
            <a:tailEnd/>
          </a:ln>
          <a:effectLst/>
        </p:spPr>
      </p:pic>
      <p:sp>
        <p:nvSpPr>
          <p:cNvPr id="11" name="TextBox 10"/>
          <p:cNvSpPr txBox="1"/>
          <p:nvPr/>
        </p:nvSpPr>
        <p:spPr>
          <a:xfrm>
            <a:off x="7696200" y="685800"/>
            <a:ext cx="381000" cy="215444"/>
          </a:xfrm>
          <a:prstGeom prst="rect">
            <a:avLst/>
          </a:prstGeom>
          <a:solidFill>
            <a:schemeClr val="tx1"/>
          </a:solidFill>
          <a:ln>
            <a:solidFill>
              <a:schemeClr val="tx1"/>
            </a:solidFill>
          </a:ln>
        </p:spPr>
        <p:txBody>
          <a:bodyPr wrap="square" rtlCol="0">
            <a:spAutoFit/>
          </a:bodyPr>
          <a:lstStyle/>
          <a:p>
            <a:r>
              <a:rPr lang="en-US" sz="800" dirty="0" err="1" smtClean="0">
                <a:solidFill>
                  <a:schemeClr val="bg1"/>
                </a:solidFill>
              </a:rPr>
              <a:t>mraj</a:t>
            </a:r>
            <a:endParaRPr lang="en-US" sz="700"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752600"/>
          </a:xfrm>
        </p:spPr>
        <p:txBody>
          <a:bodyPr>
            <a:normAutofit fontScale="90000"/>
          </a:bodyPr>
          <a:lstStyle/>
          <a:p>
            <a:r>
              <a:rPr lang="en-US" b="1" dirty="0"/>
              <a:t>What's the difference between CI and CD (and the other CD)?</a:t>
            </a:r>
            <a:br>
              <a:rPr lang="en-US" b="1" dirty="0"/>
            </a:br>
            <a:endParaRPr lang="en-US" dirty="0"/>
          </a:p>
        </p:txBody>
      </p:sp>
      <p:sp>
        <p:nvSpPr>
          <p:cNvPr id="3" name="Content Placeholder 2"/>
          <p:cNvSpPr>
            <a:spLocks noGrp="1"/>
          </p:cNvSpPr>
          <p:nvPr>
            <p:ph idx="1"/>
          </p:nvPr>
        </p:nvSpPr>
        <p:spPr>
          <a:xfrm>
            <a:off x="0" y="1524000"/>
            <a:ext cx="9144000" cy="5334000"/>
          </a:xfrm>
        </p:spPr>
        <p:txBody>
          <a:bodyPr>
            <a:normAutofit/>
          </a:bodyPr>
          <a:lstStyle/>
          <a:p>
            <a:r>
              <a:rPr lang="en-US" dirty="0"/>
              <a:t>The acronym CI/CD has a few different meanings. The "CI" in CI/CD always refers to continuous integration, which is an automation process for developers. Successful CI means new code changes to an app are regularly built, tested, and merged to a shared repository. It’s a solution to the problem of having too many branches of an app </a:t>
            </a:r>
            <a:r>
              <a:rPr lang="en-US" dirty="0" smtClean="0"/>
              <a:t>in development </a:t>
            </a:r>
            <a:r>
              <a:rPr lang="en-US" dirty="0"/>
              <a:t>at once that might conflict with each </a:t>
            </a:r>
            <a:r>
              <a:rPr lang="en-US" dirty="0" smtClean="0"/>
              <a:t>other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flipV="1">
            <a:off x="9448800" y="1371600"/>
            <a:ext cx="1295400" cy="304800"/>
          </a:xfrm>
        </p:spPr>
        <p:txBody>
          <a:bodyPr>
            <a:normAutofit fontScale="90000"/>
          </a:bodyPr>
          <a:lstStyle/>
          <a:p>
            <a:endParaRPr lang="en-US" dirty="0"/>
          </a:p>
        </p:txBody>
      </p:sp>
      <p:sp>
        <p:nvSpPr>
          <p:cNvPr id="3" name="Content Placeholder 2"/>
          <p:cNvSpPr>
            <a:spLocks noGrp="1"/>
          </p:cNvSpPr>
          <p:nvPr>
            <p:ph idx="1"/>
          </p:nvPr>
        </p:nvSpPr>
        <p:spPr>
          <a:xfrm>
            <a:off x="228600" y="228600"/>
            <a:ext cx="8686800" cy="6126163"/>
          </a:xfrm>
        </p:spPr>
        <p:txBody>
          <a:bodyPr/>
          <a:lstStyle/>
          <a:p>
            <a:r>
              <a:rPr lang="en-US" dirty="0" smtClean="0"/>
              <a:t>. The "CD" in CI/CD refers to continuous delivery and/or continuous deployment, which are related concepts that sometimes get used interchangeably. Both are about automating further stages of the pipeline, but they’re sometimes used separately to illustrate just how much automation is happening.</a:t>
            </a:r>
          </a:p>
          <a:p>
            <a:r>
              <a:rPr lang="en-US" dirty="0" smtClean="0"/>
              <a:t> </a:t>
            </a:r>
            <a:r>
              <a:rPr lang="en-US" dirty="0"/>
              <a:t>Continuous deployment (the other possible "CD") can refer to automatically releasing a developer’s changes from the repository to production, where it is usable by customers.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828800"/>
          </a:xfrm>
        </p:spPr>
        <p:txBody>
          <a:bodyPr>
            <a:noAutofit/>
          </a:bodyPr>
          <a:lstStyle/>
          <a:p>
            <a:r>
              <a:rPr lang="en-US" sz="5400" b="1" dirty="0"/>
              <a:t>Continuous </a:t>
            </a:r>
            <a:r>
              <a:rPr lang="en-US" sz="5400" b="1" dirty="0" smtClean="0"/>
              <a:t>integration</a:t>
            </a:r>
            <a:r>
              <a:rPr lang="en-US" sz="5400" b="1" dirty="0"/>
              <a:t/>
            </a:r>
            <a:br>
              <a:rPr lang="en-US" sz="5400" b="1" dirty="0"/>
            </a:br>
            <a:endParaRPr lang="en-US" sz="5400" dirty="0"/>
          </a:p>
        </p:txBody>
      </p:sp>
      <p:sp>
        <p:nvSpPr>
          <p:cNvPr id="3" name="Content Placeholder 2"/>
          <p:cNvSpPr>
            <a:spLocks noGrp="1"/>
          </p:cNvSpPr>
          <p:nvPr>
            <p:ph idx="1"/>
          </p:nvPr>
        </p:nvSpPr>
        <p:spPr>
          <a:xfrm>
            <a:off x="0" y="990600"/>
            <a:ext cx="9144000" cy="5867400"/>
          </a:xfrm>
        </p:spPr>
        <p:txBody>
          <a:bodyPr/>
          <a:lstStyle/>
          <a:p>
            <a:r>
              <a:rPr lang="en-US" dirty="0"/>
              <a:t>Continuous integration (CI) helps developers merge their code changes back to a shared branch, or “trunk,” more frequently—sometimes even daily. Once a developer’s changes to an application are merged, those changes are validated by automatically building the application and running different levels of automated testing, typically unit and integration tests, to ensure the changes haven’t broken the app</a:t>
            </a:r>
            <a:r>
              <a:rPr lang="en-US" dirty="0" smtClean="0"/>
              <a:t>.</a:t>
            </a:r>
          </a:p>
          <a:p>
            <a:r>
              <a:rPr lang="en-US" dirty="0"/>
              <a:t>CI makes it easier to fix those bugs quickly and often.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133600"/>
          </a:xfrm>
        </p:spPr>
        <p:txBody>
          <a:bodyPr>
            <a:noAutofit/>
          </a:bodyPr>
          <a:lstStyle/>
          <a:p>
            <a:r>
              <a:rPr lang="en-US" sz="4800" b="1" dirty="0"/>
              <a:t>Continuous delivery</a:t>
            </a:r>
            <a:br>
              <a:rPr lang="en-US" sz="4800" b="1" dirty="0"/>
            </a:br>
            <a:endParaRPr lang="en-US" sz="4800" dirty="0"/>
          </a:p>
        </p:txBody>
      </p:sp>
      <p:sp>
        <p:nvSpPr>
          <p:cNvPr id="3" name="Content Placeholder 2"/>
          <p:cNvSpPr>
            <a:spLocks noGrp="1"/>
          </p:cNvSpPr>
          <p:nvPr>
            <p:ph idx="1"/>
          </p:nvPr>
        </p:nvSpPr>
        <p:spPr>
          <a:xfrm>
            <a:off x="0" y="1143000"/>
            <a:ext cx="9144000" cy="5715000"/>
          </a:xfrm>
        </p:spPr>
        <p:txBody>
          <a:bodyPr>
            <a:normAutofit lnSpcReduction="10000"/>
          </a:bodyPr>
          <a:lstStyle/>
          <a:p>
            <a:r>
              <a:rPr lang="en-US" dirty="0"/>
              <a:t>In continuous delivery, every stage—from the merger of code changes to the delivery of production-ready builds—involves test automation and code release automation. At the end of that process, the operations team is able to deploy an app to production quickly and easily</a:t>
            </a:r>
            <a:r>
              <a:rPr lang="en-US" dirty="0" smtClean="0"/>
              <a:t>.</a:t>
            </a:r>
          </a:p>
          <a:p>
            <a:r>
              <a:rPr lang="en-US" dirty="0"/>
              <a:t>The final stage of a mature CI/CD pipeline is continuous deployment. As an extension of continuous delivery, which automates the release of a production-ready build to a code repository, continuous deployment automates releasing an app to production.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1143000" indent="-1143000"/>
            <a:r>
              <a:rPr lang="en-US" sz="6600" dirty="0" smtClean="0"/>
              <a:t>STEPS</a:t>
            </a:r>
            <a:endParaRPr lang="en-US" sz="6600" dirty="0"/>
          </a:p>
        </p:txBody>
      </p:sp>
      <p:sp>
        <p:nvSpPr>
          <p:cNvPr id="3" name="Content Placeholder 2"/>
          <p:cNvSpPr>
            <a:spLocks noGrp="1"/>
          </p:cNvSpPr>
          <p:nvPr>
            <p:ph idx="1"/>
          </p:nvPr>
        </p:nvSpPr>
        <p:spPr>
          <a:xfrm>
            <a:off x="457200" y="1600200"/>
            <a:ext cx="8229600" cy="4724400"/>
          </a:xfrm>
        </p:spPr>
        <p:txBody>
          <a:bodyPr/>
          <a:lstStyle/>
          <a:p>
            <a:r>
              <a:rPr lang="en-US" dirty="0" smtClean="0"/>
              <a:t>To configure CI pipeline with Jenkins , the first</a:t>
            </a:r>
          </a:p>
          <a:p>
            <a:pPr>
              <a:buNone/>
            </a:pPr>
            <a:r>
              <a:rPr lang="en-US" dirty="0"/>
              <a:t> </a:t>
            </a:r>
            <a:r>
              <a:rPr lang="en-US" dirty="0" smtClean="0"/>
              <a:t>   and the most obvious step is to install Jenkins.</a:t>
            </a:r>
          </a:p>
          <a:p>
            <a:pPr>
              <a:buNone/>
            </a:pPr>
            <a:r>
              <a:rPr lang="en-US" dirty="0" smtClean="0"/>
              <a:t>   Follow the step to do so :</a:t>
            </a:r>
          </a:p>
          <a:p>
            <a:r>
              <a:rPr lang="en-US" sz="2800" dirty="0" smtClean="0"/>
              <a:t> Launch an instance of Red Hat (instance type t2.small/t3.small).Also allow port 8080 in security group while launching.</a:t>
            </a:r>
          </a:p>
          <a:p>
            <a:r>
              <a:rPr lang="en-US" sz="2800" dirty="0" smtClean="0"/>
              <a:t>Login in to the machine using SSH on command prompt . Now execute the following commands to install </a:t>
            </a:r>
            <a:r>
              <a:rPr lang="en-US" sz="2800" dirty="0" err="1" smtClean="0"/>
              <a:t>jenkins</a:t>
            </a:r>
            <a:r>
              <a:rPr lang="en-US" sz="2800" dirty="0" smtClean="0"/>
              <a:t> :</a:t>
            </a:r>
          </a:p>
          <a:p>
            <a:endParaRPr lang="en-US" sz="2800" dirty="0" smtClean="0"/>
          </a:p>
          <a:p>
            <a:pPr>
              <a:buNone/>
            </a:pPr>
            <a:endParaRPr lang="en-US" sz="7200" dirty="0" smtClean="0"/>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10668000" y="1066800"/>
            <a:ext cx="1066800" cy="762000"/>
          </a:xfrm>
        </p:spPr>
        <p:txBody>
          <a:bodyPr>
            <a:normAutofit/>
          </a:bodyPr>
          <a:lstStyle/>
          <a:p>
            <a:endParaRPr lang="en-US" dirty="0"/>
          </a:p>
        </p:txBody>
      </p:sp>
      <p:sp>
        <p:nvSpPr>
          <p:cNvPr id="3" name="Content Placeholder 2"/>
          <p:cNvSpPr>
            <a:spLocks noGrp="1"/>
          </p:cNvSpPr>
          <p:nvPr>
            <p:ph idx="1"/>
          </p:nvPr>
        </p:nvSpPr>
        <p:spPr>
          <a:xfrm>
            <a:off x="457200" y="0"/>
            <a:ext cx="8229600" cy="6858000"/>
          </a:xfrm>
        </p:spPr>
        <p:txBody>
          <a:bodyPr>
            <a:normAutofit/>
          </a:bodyPr>
          <a:lstStyle/>
          <a:p>
            <a:r>
              <a:rPr lang="en-US" dirty="0" err="1"/>
              <a:t>s</a:t>
            </a:r>
            <a:r>
              <a:rPr lang="en-US" dirty="0" err="1" smtClean="0"/>
              <a:t>udo</a:t>
            </a:r>
            <a:r>
              <a:rPr lang="en-US" dirty="0" smtClean="0"/>
              <a:t>  –</a:t>
            </a:r>
            <a:r>
              <a:rPr lang="en-US" dirty="0" err="1" smtClean="0"/>
              <a:t>i</a:t>
            </a:r>
            <a:endParaRPr lang="en-US" dirty="0" smtClean="0"/>
          </a:p>
          <a:p>
            <a:r>
              <a:rPr lang="en-US" dirty="0" smtClean="0"/>
              <a:t>Yum install </a:t>
            </a:r>
            <a:r>
              <a:rPr lang="en-US" dirty="0" err="1" smtClean="0"/>
              <a:t>wget</a:t>
            </a:r>
            <a:r>
              <a:rPr lang="en-US" dirty="0" smtClean="0"/>
              <a:t> –y</a:t>
            </a:r>
          </a:p>
          <a:p>
            <a:r>
              <a:rPr lang="en-US" dirty="0" err="1" smtClean="0"/>
              <a:t>sudo</a:t>
            </a:r>
            <a:r>
              <a:rPr lang="en-US" dirty="0" smtClean="0"/>
              <a:t> </a:t>
            </a:r>
            <a:r>
              <a:rPr lang="en-US" dirty="0" err="1" smtClean="0"/>
              <a:t>wget</a:t>
            </a:r>
            <a:r>
              <a:rPr lang="en-US" dirty="0" smtClean="0"/>
              <a:t> –o /etc/</a:t>
            </a:r>
            <a:r>
              <a:rPr lang="en-US" dirty="0" err="1" smtClean="0"/>
              <a:t>yum.repos.d</a:t>
            </a:r>
            <a:r>
              <a:rPr lang="en-US" dirty="0" smtClean="0"/>
              <a:t>/</a:t>
            </a:r>
            <a:r>
              <a:rPr lang="en-US" dirty="0" err="1" smtClean="0"/>
              <a:t>jenkins.repo</a:t>
            </a:r>
            <a:r>
              <a:rPr lang="en-US" dirty="0" smtClean="0"/>
              <a:t> \</a:t>
            </a:r>
          </a:p>
          <a:p>
            <a:pPr>
              <a:buNone/>
            </a:pPr>
            <a:r>
              <a:rPr lang="en-US" dirty="0" smtClean="0">
                <a:hlinkClick r:id="rId2"/>
              </a:rPr>
              <a:t>https://pkg.jenkins.io/redhat-stable/jenkins.repo</a:t>
            </a:r>
            <a:endParaRPr lang="en-US" dirty="0"/>
          </a:p>
          <a:p>
            <a:r>
              <a:rPr lang="en-US" dirty="0"/>
              <a:t> </a:t>
            </a:r>
            <a:r>
              <a:rPr lang="en-US" dirty="0" err="1" smtClean="0"/>
              <a:t>sudo</a:t>
            </a:r>
            <a:r>
              <a:rPr lang="en-US" dirty="0"/>
              <a:t> </a:t>
            </a:r>
            <a:r>
              <a:rPr lang="en-US" dirty="0" smtClean="0"/>
              <a:t>rpm --import</a:t>
            </a:r>
          </a:p>
          <a:p>
            <a:r>
              <a:rPr lang="en-US" dirty="0" smtClean="0">
                <a:hlinkClick r:id="rId3"/>
              </a:rPr>
              <a:t>https://pkg.jenkins.io/redhat-stable/jenkins.io-2023.key</a:t>
            </a:r>
            <a:endParaRPr lang="en-US" dirty="0" smtClean="0"/>
          </a:p>
          <a:p>
            <a:r>
              <a:rPr lang="en-US" dirty="0" err="1" smtClean="0"/>
              <a:t>sudo</a:t>
            </a:r>
            <a:r>
              <a:rPr lang="en-US" dirty="0" smtClean="0"/>
              <a:t> yum upgrade</a:t>
            </a:r>
          </a:p>
          <a:p>
            <a:r>
              <a:rPr lang="en-US" dirty="0" err="1" smtClean="0"/>
              <a:t>sudo</a:t>
            </a:r>
            <a:r>
              <a:rPr lang="en-US" dirty="0" smtClean="0"/>
              <a:t> yum install java-17-openjdk</a:t>
            </a:r>
          </a:p>
          <a:p>
            <a:r>
              <a:rPr lang="en-US" dirty="0" err="1"/>
              <a:t>s</a:t>
            </a:r>
            <a:r>
              <a:rPr lang="en-US" dirty="0" err="1" smtClean="0"/>
              <a:t>udo</a:t>
            </a:r>
            <a:r>
              <a:rPr lang="en-US" dirty="0" smtClean="0"/>
              <a:t> yum install </a:t>
            </a:r>
            <a:r>
              <a:rPr lang="en-US" dirty="0" err="1" smtClean="0"/>
              <a:t>jenkins</a:t>
            </a:r>
            <a:endParaRPr lang="en-US" dirty="0" smtClean="0"/>
          </a:p>
          <a:p>
            <a:r>
              <a:rPr lang="en-US" dirty="0" err="1" smtClean="0"/>
              <a:t>sudo</a:t>
            </a:r>
            <a:r>
              <a:rPr lang="en-US" dirty="0" smtClean="0"/>
              <a:t> </a:t>
            </a:r>
            <a:r>
              <a:rPr lang="en-US" dirty="0" err="1" smtClean="0"/>
              <a:t>systemctl</a:t>
            </a:r>
            <a:r>
              <a:rPr lang="en-US" dirty="0" smtClean="0"/>
              <a:t> daemon-reload.</a:t>
            </a:r>
          </a:p>
          <a:p>
            <a:pPr>
              <a:buNone/>
            </a:pPr>
            <a:endParaRPr 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82200" y="274638"/>
            <a:ext cx="381000" cy="1143000"/>
          </a:xfrm>
        </p:spPr>
        <p:txBody>
          <a:bodyPr/>
          <a:lstStyle/>
          <a:p>
            <a:endParaRPr lang="en-US" dirty="0"/>
          </a:p>
        </p:txBody>
      </p:sp>
      <p:sp>
        <p:nvSpPr>
          <p:cNvPr id="3" name="Content Placeholder 2"/>
          <p:cNvSpPr>
            <a:spLocks noGrp="1"/>
          </p:cNvSpPr>
          <p:nvPr>
            <p:ph idx="1"/>
          </p:nvPr>
        </p:nvSpPr>
        <p:spPr>
          <a:xfrm>
            <a:off x="457200" y="1066800"/>
            <a:ext cx="8229600" cy="4525963"/>
          </a:xfrm>
        </p:spPr>
        <p:txBody>
          <a:bodyPr>
            <a:normAutofit lnSpcReduction="10000"/>
          </a:bodyPr>
          <a:lstStyle/>
          <a:p>
            <a:r>
              <a:rPr lang="en-US" dirty="0" smtClean="0"/>
              <a:t>Following screenshots of the executed commands are attached for reference.uou can also visit  to </a:t>
            </a:r>
            <a:r>
              <a:rPr lang="en-US" dirty="0" smtClean="0">
                <a:hlinkClick r:id="rId2"/>
              </a:rPr>
              <a:t>https://www.jenkins.io/doc/book/installing/linux/#red-hat-centosto</a:t>
            </a:r>
            <a:r>
              <a:rPr lang="en-US" dirty="0" smtClean="0"/>
              <a:t> see the manual and commands for installing </a:t>
            </a:r>
            <a:r>
              <a:rPr lang="en-US" dirty="0" err="1" smtClean="0"/>
              <a:t>jenkins</a:t>
            </a:r>
            <a:r>
              <a:rPr lang="en-US" dirty="0" smtClean="0"/>
              <a:t> on Red Hat Linux.</a:t>
            </a:r>
            <a:r>
              <a:rPr lang="en-US" sz="7200" dirty="0" smtClean="0"/>
              <a:t/>
            </a:r>
            <a:br>
              <a:rPr lang="en-US" sz="7200" dirty="0" smtClean="0"/>
            </a:br>
            <a:endParaRPr lang="en-US" sz="7200" dirty="0" smtClean="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401</TotalTime>
  <Words>546</Words>
  <Application>Microsoft Office PowerPoint</Application>
  <PresentationFormat>On-screen Show (4:3)</PresentationFormat>
  <Paragraphs>42</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Jenkins</vt:lpstr>
      <vt:lpstr>INTRODUCTION</vt:lpstr>
      <vt:lpstr>What's the difference between CI and CD (and the other CD)? </vt:lpstr>
      <vt:lpstr>Slide 4</vt:lpstr>
      <vt:lpstr>Continuous integration </vt:lpstr>
      <vt:lpstr>Continuous delivery </vt:lpstr>
      <vt:lpstr>STEPS</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Check the installed jenkins  version :  jenkins  --version  Now enable the jenkins service using following command :  systemctl enable --now jenkins  Now paste the “publicIP:8080" on browser to see jenkins  login page .  For example :</vt:lpstr>
      <vt:lpstr>To unlock this, open the following file in terminal and paste the password here: cat/var/lib/jenkins/secrets/initialAdmi  nPassword</vt:lpstr>
      <vt:lpstr>Slide 22</vt:lpstr>
      <vt:lpstr>Slide 23</vt:lpstr>
      <vt:lpstr>Slide 24</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cp:lastModifiedBy>
  <cp:revision>29</cp:revision>
  <dcterms:created xsi:type="dcterms:W3CDTF">2023-09-15T13:29:51Z</dcterms:created>
  <dcterms:modified xsi:type="dcterms:W3CDTF">2023-09-15T20:11:06Z</dcterms:modified>
</cp:coreProperties>
</file>