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17"/>
  </p:notesMasterIdLst>
  <p:handoutMasterIdLst>
    <p:handoutMasterId r:id="rId18"/>
  </p:handoutMasterIdLst>
  <p:sldIdLst>
    <p:sldId id="1024" r:id="rId3"/>
    <p:sldId id="1107" r:id="rId4"/>
    <p:sldId id="1163" r:id="rId5"/>
    <p:sldId id="1142" r:id="rId6"/>
    <p:sldId id="1145" r:id="rId7"/>
    <p:sldId id="1146" r:id="rId8"/>
    <p:sldId id="1150" r:id="rId9"/>
    <p:sldId id="1151" r:id="rId10"/>
    <p:sldId id="1154" r:id="rId11"/>
    <p:sldId id="1156" r:id="rId12"/>
    <p:sldId id="1157" r:id="rId13"/>
    <p:sldId id="1160" r:id="rId14"/>
    <p:sldId id="1164" r:id="rId15"/>
    <p:sldId id="11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35" autoAdjust="0"/>
    <p:restoredTop sz="94660"/>
  </p:normalViewPr>
  <p:slideViewPr>
    <p:cSldViewPr snapToGrid="0">
      <p:cViewPr varScale="1">
        <p:scale>
          <a:sx n="65" d="100"/>
          <a:sy n="65" d="100"/>
        </p:scale>
        <p:origin x="60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ICACCT-2021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ICACCT-2021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ICACCT-2021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ICACCT-2021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ICACCT-2021</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ICACCT-2021</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ICACCT-2021</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ICACCT-2021</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ICACCT-2021</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ICACCT-2021</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ICACCT-2021</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ICACCT-2021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munge/sign-language-mni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FB87B0-18E8-47FC-839F-029BDB52ACA3}"/>
              </a:ext>
            </a:extLst>
          </p:cNvPr>
          <p:cNvPicPr>
            <a:picLocks noChangeAspect="1"/>
          </p:cNvPicPr>
          <p:nvPr/>
        </p:nvPicPr>
        <p:blipFill>
          <a:blip r:embed="rId3"/>
          <a:stretch>
            <a:fillRect/>
          </a:stretch>
        </p:blipFill>
        <p:spPr>
          <a:xfrm>
            <a:off x="38695" y="37809"/>
            <a:ext cx="12153304" cy="3282212"/>
          </a:xfrm>
          <a:prstGeom prst="rect">
            <a:avLst/>
          </a:prstGeom>
        </p:spPr>
      </p:pic>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2618087685"/>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2366" name="CorelDRAW" r:id="rId4" imgW="2169000" imgH="2169360" progId="">
                  <p:embed/>
                </p:oleObj>
              </mc:Choice>
              <mc:Fallback>
                <p:oleObj name="CorelDRAW" r:id="rId4" imgW="2169000" imgH="2169360" progId="">
                  <p:embed/>
                  <p:pic>
                    <p:nvPicPr>
                      <p:cNvPr id="0" name="Picture 75" descr="Logoof CU"/>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4218041" y="4109528"/>
            <a:ext cx="7500347" cy="2022403"/>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22300">
              <a:lnSpc>
                <a:spcPct val="90000"/>
              </a:lnSpc>
              <a:spcBef>
                <a:spcPct val="0"/>
              </a:spcBef>
              <a:spcAft>
                <a:spcPct val="35000"/>
              </a:spcAft>
            </a:pPr>
            <a:r>
              <a:rPr lang="en-US" sz="1800" b="1" dirty="0">
                <a:solidFill>
                  <a:prstClr val="black">
                    <a:lumMod val="85000"/>
                    <a:lumOff val="15000"/>
                  </a:prstClr>
                </a:solidFill>
                <a:latin typeface="Times New Roman" panose="02020603050405020304" pitchFamily="18" charset="0"/>
                <a:cs typeface="Times New Roman" panose="02020603050405020304" pitchFamily="18" charset="0"/>
              </a:rPr>
              <a:t>Presented By: Mohit Kumar Sharma and Hemant Kumar</a:t>
            </a:r>
          </a:p>
          <a:p>
            <a:pPr lvl="0" defTabSz="622300">
              <a:lnSpc>
                <a:spcPct val="90000"/>
              </a:lnSpc>
              <a:spcBef>
                <a:spcPct val="0"/>
              </a:spcBef>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Full Affiliation: </a:t>
            </a:r>
            <a:r>
              <a:rPr lang="en-US" b="1" dirty="0" err="1">
                <a:solidFill>
                  <a:prstClr val="black">
                    <a:lumMod val="85000"/>
                    <a:lumOff val="15000"/>
                  </a:prstClr>
                </a:solidFill>
                <a:latin typeface="Times New Roman" panose="02020603050405020304" pitchFamily="18" charset="0"/>
                <a:cs typeface="Times New Roman" panose="02020603050405020304" pitchFamily="18" charset="0"/>
              </a:rPr>
              <a:t>Bharati</a:t>
            </a:r>
            <a:r>
              <a:rPr lang="en-US" b="1" dirty="0">
                <a:solidFill>
                  <a:prstClr val="black">
                    <a:lumMod val="85000"/>
                    <a:lumOff val="15000"/>
                  </a:prstClr>
                </a:solidFill>
                <a:latin typeface="Times New Roman" panose="02020603050405020304" pitchFamily="18" charset="0"/>
                <a:cs typeface="Times New Roman" panose="02020603050405020304" pitchFamily="18" charset="0"/>
              </a:rPr>
              <a:t> </a:t>
            </a:r>
            <a:r>
              <a:rPr lang="en-US" b="1" dirty="0" err="1">
                <a:solidFill>
                  <a:prstClr val="black">
                    <a:lumMod val="85000"/>
                    <a:lumOff val="15000"/>
                  </a:prstClr>
                </a:solidFill>
                <a:latin typeface="Times New Roman" panose="02020603050405020304" pitchFamily="18" charset="0"/>
                <a:cs typeface="Times New Roman" panose="02020603050405020304" pitchFamily="18" charset="0"/>
              </a:rPr>
              <a:t>Vidyapeeth’s</a:t>
            </a:r>
            <a:r>
              <a:rPr lang="en-US" b="1" dirty="0">
                <a:solidFill>
                  <a:prstClr val="black">
                    <a:lumMod val="85000"/>
                    <a:lumOff val="15000"/>
                  </a:prstClr>
                </a:solidFill>
                <a:latin typeface="Times New Roman" panose="02020603050405020304" pitchFamily="18" charset="0"/>
                <a:cs typeface="Times New Roman" panose="02020603050405020304" pitchFamily="18" charset="0"/>
              </a:rPr>
              <a:t> College of Engineering , New Delhi</a:t>
            </a:r>
          </a:p>
          <a:p>
            <a:pPr algn="ctr"/>
            <a:endParaRPr lang="en-US" dirty="0"/>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7A068DD-3F6B-478A-A9A6-DDECDBCC6774}"/>
              </a:ext>
            </a:extLst>
          </p:cNvPr>
          <p:cNvSpPr txBox="1"/>
          <p:nvPr/>
        </p:nvSpPr>
        <p:spPr>
          <a:xfrm>
            <a:off x="790885" y="6321365"/>
            <a:ext cx="2653675" cy="400110"/>
          </a:xfrm>
          <a:prstGeom prst="rect">
            <a:avLst/>
          </a:prstGeom>
          <a:noFill/>
        </p:spPr>
        <p:txBody>
          <a:bodyPr wrap="none" rtlCol="0">
            <a:spAutoFit/>
          </a:bodyPr>
          <a:lstStyle/>
          <a:p>
            <a:r>
              <a:rPr lang="en-US" sz="2000" b="1" dirty="0"/>
              <a:t>30</a:t>
            </a:r>
            <a:r>
              <a:rPr lang="en-US" sz="2000" b="1" baseline="30000" dirty="0"/>
              <a:t>th </a:t>
            </a:r>
            <a:r>
              <a:rPr lang="en-US" sz="2000" b="1" dirty="0"/>
              <a:t>- 31</a:t>
            </a:r>
            <a:r>
              <a:rPr lang="en-US" sz="2000" b="1" baseline="30000" dirty="0"/>
              <a:t>st</a:t>
            </a:r>
            <a:r>
              <a:rPr lang="en-US" sz="2000" b="1" dirty="0"/>
              <a:t> October 2021</a:t>
            </a:r>
          </a:p>
        </p:txBody>
      </p:sp>
      <p:sp>
        <p:nvSpPr>
          <p:cNvPr id="3" name="Slide Number Placeholder 2">
            <a:extLst>
              <a:ext uri="{FF2B5EF4-FFF2-40B4-BE49-F238E27FC236}">
                <a16:creationId xmlns:a16="http://schemas.microsoft.com/office/drawing/2014/main" id="{2B7C4C94-F153-40BF-92E7-2ADAF49C1ED3}"/>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18" name="TextBox 17">
            <a:extLst>
              <a:ext uri="{FF2B5EF4-FFF2-40B4-BE49-F238E27FC236}">
                <a16:creationId xmlns:a16="http://schemas.microsoft.com/office/drawing/2014/main" id="{0AA25016-E0A6-43EE-9ED4-2141D4C0530D}"/>
              </a:ext>
            </a:extLst>
          </p:cNvPr>
          <p:cNvSpPr txBox="1"/>
          <p:nvPr/>
        </p:nvSpPr>
        <p:spPr>
          <a:xfrm>
            <a:off x="281355" y="3432079"/>
            <a:ext cx="11399344" cy="341632"/>
          </a:xfrm>
          <a:prstGeom prst="rect">
            <a:avLst/>
          </a:prstGeom>
          <a:noFill/>
        </p:spPr>
        <p:txBody>
          <a:bodyPr wrap="square">
            <a:spAutoFit/>
          </a:bodyPr>
          <a:lstStyle/>
          <a:p>
            <a:pPr lvl="0" defTabSz="622300">
              <a:lnSpc>
                <a:spcPct val="90000"/>
              </a:lnSpc>
              <a:spcBef>
                <a:spcPct val="0"/>
              </a:spcBef>
              <a:spcAft>
                <a:spcPct val="35000"/>
              </a:spcAft>
            </a:pPr>
            <a:r>
              <a:rPr lang="en-US" sz="1800" b="1" dirty="0">
                <a:solidFill>
                  <a:prstClr val="black">
                    <a:lumMod val="85000"/>
                    <a:lumOff val="15000"/>
                  </a:prstClr>
                </a:solidFill>
                <a:latin typeface="Times New Roman" panose="02020603050405020304" pitchFamily="18" charset="0"/>
                <a:cs typeface="Times New Roman" panose="02020603050405020304" pitchFamily="18" charset="0"/>
              </a:rPr>
              <a:t>Paper ID:274                         Paper Title: Sign Language Detection and Conversion to text using CNN and </a:t>
            </a:r>
            <a:r>
              <a:rPr lang="en-US" sz="1800" b="1" dirty="0" err="1">
                <a:solidFill>
                  <a:prstClr val="black">
                    <a:lumMod val="85000"/>
                    <a:lumOff val="15000"/>
                  </a:prstClr>
                </a:solidFill>
                <a:latin typeface="Times New Roman" panose="02020603050405020304" pitchFamily="18" charset="0"/>
                <a:cs typeface="Times New Roman" panose="02020603050405020304" pitchFamily="18" charset="0"/>
              </a:rPr>
              <a:t>OpenCV</a:t>
            </a:r>
            <a:endParaRPr lang="en-US" sz="18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112753CB-F0DF-485E-B4D7-D4247A6AD2E2}"/>
              </a:ext>
            </a:extLst>
          </p:cNvPr>
          <p:cNvSpPr>
            <a:spLocks noGrp="1"/>
          </p:cNvSpPr>
          <p:nvPr>
            <p:ph type="ftr" sz="quarter" idx="11"/>
          </p:nvPr>
        </p:nvSpPr>
        <p:spPr/>
        <p:txBody>
          <a:bodyPr/>
          <a:lstStyle/>
          <a:p>
            <a:r>
              <a:rPr lang="en-US" dirty="0"/>
              <a:t>ICACCT-2021</a:t>
            </a:r>
          </a:p>
        </p:txBody>
      </p:sp>
      <p:pic>
        <p:nvPicPr>
          <p:cNvPr id="5" name="Picture 4">
            <a:extLst>
              <a:ext uri="{FF2B5EF4-FFF2-40B4-BE49-F238E27FC236}">
                <a16:creationId xmlns:a16="http://schemas.microsoft.com/office/drawing/2014/main" id="{8C149FC9-17BB-4721-883A-0BCB2B56336B}"/>
              </a:ext>
            </a:extLst>
          </p:cNvPr>
          <p:cNvPicPr>
            <a:picLocks noChangeAspect="1"/>
          </p:cNvPicPr>
          <p:nvPr/>
        </p:nvPicPr>
        <p:blipFill>
          <a:blip r:embed="rId6"/>
          <a:stretch>
            <a:fillRect/>
          </a:stretch>
        </p:blipFill>
        <p:spPr>
          <a:xfrm>
            <a:off x="10276880" y="37809"/>
            <a:ext cx="1876425" cy="590550"/>
          </a:xfrm>
          <a:prstGeom prst="rect">
            <a:avLst/>
          </a:prstGeom>
        </p:spPr>
      </p:pic>
      <p:sp>
        <p:nvSpPr>
          <p:cNvPr id="2" name="TextBox 1">
            <a:extLst>
              <a:ext uri="{FF2B5EF4-FFF2-40B4-BE49-F238E27FC236}">
                <a16:creationId xmlns:a16="http://schemas.microsoft.com/office/drawing/2014/main" id="{D1F97A64-1268-43DD-A8B1-61580CAD95A5}"/>
              </a:ext>
            </a:extLst>
          </p:cNvPr>
          <p:cNvSpPr txBox="1"/>
          <p:nvPr/>
        </p:nvSpPr>
        <p:spPr>
          <a:xfrm>
            <a:off x="4218040" y="136525"/>
            <a:ext cx="619595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Organized by Department of CSE in Collaboration of UCRD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A75DA-C06D-4202-9C9B-B2EEA43C3E24}"/>
              </a:ext>
            </a:extLst>
          </p:cNvPr>
          <p:cNvSpPr>
            <a:spLocks noGrp="1"/>
          </p:cNvSpPr>
          <p:nvPr>
            <p:ph type="title"/>
          </p:nvPr>
        </p:nvSpPr>
        <p:spPr/>
        <p:txBody>
          <a:bodyPr/>
          <a:lstStyle/>
          <a:p>
            <a:r>
              <a:rPr lang="en-IN" b="1" u="sng" dirty="0">
                <a:solidFill>
                  <a:srgbClr val="C00000"/>
                </a:solidFill>
              </a:rPr>
              <a:t>Description of the Method</a:t>
            </a:r>
          </a:p>
        </p:txBody>
      </p:sp>
      <p:sp>
        <p:nvSpPr>
          <p:cNvPr id="3" name="Content Placeholder 2">
            <a:extLst>
              <a:ext uri="{FF2B5EF4-FFF2-40B4-BE49-F238E27FC236}">
                <a16:creationId xmlns:a16="http://schemas.microsoft.com/office/drawing/2014/main" id="{8C653C40-1C3C-4C00-BC65-43A1C2671161}"/>
              </a:ext>
            </a:extLst>
          </p:cNvPr>
          <p:cNvSpPr>
            <a:spLocks noGrp="1"/>
          </p:cNvSpPr>
          <p:nvPr>
            <p:ph idx="1"/>
          </p:nvPr>
        </p:nvSpPr>
        <p:spPr/>
        <p:txBody>
          <a:bodyPr/>
          <a:lstStyle/>
          <a:p>
            <a:r>
              <a:rPr lang="en-US" sz="2800" dirty="0">
                <a:latin typeface="Monotype Corsiva" panose="03010101010201010101" pitchFamily="66" charset="0"/>
              </a:rPr>
              <a:t>The model gives almost 97% accuracy while predicting. With maximum value of accuracy, our model should be able to recognize the alphabet but in the use of OpenCV the system is becoming real time, but prediction level is less. It can't print every detected character in console and screen correctly.</a:t>
            </a:r>
          </a:p>
          <a:p>
            <a:r>
              <a:rPr lang="en-IN" sz="2800" dirty="0">
                <a:latin typeface="Monotype Corsiva" panose="03010101010201010101" pitchFamily="66" charset="0"/>
              </a:rPr>
              <a:t>So, we create our own dataset of 100 images of each letter for training purpose and 50 for testing purpose and train these images to make our model useful in real time through an interface using OpenCV.</a:t>
            </a:r>
            <a:endParaRPr lang="en-US" sz="2800" dirty="0">
              <a:latin typeface="Monotype Corsiva" panose="03010101010201010101" pitchFamily="66" charset="0"/>
            </a:endParaRPr>
          </a:p>
          <a:p>
            <a:endParaRPr lang="en-IN" dirty="0"/>
          </a:p>
        </p:txBody>
      </p:sp>
      <p:sp>
        <p:nvSpPr>
          <p:cNvPr id="4" name="Footer Placeholder 3">
            <a:extLst>
              <a:ext uri="{FF2B5EF4-FFF2-40B4-BE49-F238E27FC236}">
                <a16:creationId xmlns:a16="http://schemas.microsoft.com/office/drawing/2014/main" id="{E66DAF22-8775-4366-8E4F-D63D957E7DF9}"/>
              </a:ext>
            </a:extLst>
          </p:cNvPr>
          <p:cNvSpPr>
            <a:spLocks noGrp="1"/>
          </p:cNvSpPr>
          <p:nvPr>
            <p:ph type="ftr" sz="quarter" idx="11"/>
          </p:nvPr>
        </p:nvSpPr>
        <p:spPr/>
        <p:txBody>
          <a:bodyPr/>
          <a:lstStyle/>
          <a:p>
            <a:r>
              <a:rPr lang="en-US"/>
              <a:t>ICACCT-2021</a:t>
            </a:r>
          </a:p>
        </p:txBody>
      </p:sp>
      <p:sp>
        <p:nvSpPr>
          <p:cNvPr id="5" name="Slide Number Placeholder 4">
            <a:extLst>
              <a:ext uri="{FF2B5EF4-FFF2-40B4-BE49-F238E27FC236}">
                <a16:creationId xmlns:a16="http://schemas.microsoft.com/office/drawing/2014/main" id="{8DB660E9-F2D3-4D0A-9382-ADB6C541E8E8}"/>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6872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B214-36F0-4B1D-A124-1AB3CAFDEED5}"/>
              </a:ext>
            </a:extLst>
          </p:cNvPr>
          <p:cNvSpPr>
            <a:spLocks noGrp="1"/>
          </p:cNvSpPr>
          <p:nvPr>
            <p:ph type="title"/>
          </p:nvPr>
        </p:nvSpPr>
        <p:spPr/>
        <p:txBody>
          <a:bodyPr>
            <a:normAutofit/>
          </a:bodyPr>
          <a:lstStyle/>
          <a:p>
            <a:r>
              <a:rPr lang="en-US" sz="2800" b="1" u="sng" dirty="0">
                <a:solidFill>
                  <a:srgbClr val="C00000"/>
                </a:solidFill>
              </a:rPr>
              <a:t>Dataset</a:t>
            </a:r>
            <a:endParaRPr lang="en-IN" sz="2800" u="sng" dirty="0">
              <a:solidFill>
                <a:srgbClr val="C00000"/>
              </a:solidFill>
            </a:endParaRPr>
          </a:p>
        </p:txBody>
      </p:sp>
      <p:sp>
        <p:nvSpPr>
          <p:cNvPr id="3" name="Content Placeholder 2">
            <a:extLst>
              <a:ext uri="{FF2B5EF4-FFF2-40B4-BE49-F238E27FC236}">
                <a16:creationId xmlns:a16="http://schemas.microsoft.com/office/drawing/2014/main" id="{108ECF8C-E1E8-4C47-8788-959CAEE6182A}"/>
              </a:ext>
            </a:extLst>
          </p:cNvPr>
          <p:cNvSpPr>
            <a:spLocks noGrp="1"/>
          </p:cNvSpPr>
          <p:nvPr>
            <p:ph idx="1"/>
          </p:nvPr>
        </p:nvSpPr>
        <p:spPr>
          <a:xfrm>
            <a:off x="838200" y="1327354"/>
            <a:ext cx="10515600" cy="5028995"/>
          </a:xfrm>
        </p:spPr>
        <p:txBody>
          <a:bodyPr>
            <a:normAutofit lnSpcReduction="10000"/>
          </a:bodyPr>
          <a:lstStyle/>
          <a:p>
            <a:pPr marL="0" indent="0">
              <a:buNone/>
            </a:pPr>
            <a:r>
              <a:rPr lang="en-US" sz="2800" dirty="0">
                <a:latin typeface="Monotype Corsiva" panose="03010101010201010101" pitchFamily="66" charset="0"/>
              </a:rPr>
              <a:t>The dataset is created by using </a:t>
            </a:r>
            <a:r>
              <a:rPr lang="en-US" sz="2800" dirty="0" err="1">
                <a:latin typeface="Monotype Corsiva" panose="03010101010201010101" pitchFamily="66" charset="0"/>
              </a:rPr>
              <a:t>opencv</a:t>
            </a:r>
            <a:r>
              <a:rPr lang="en-US" sz="2800" dirty="0">
                <a:latin typeface="Monotype Corsiva" panose="03010101010201010101" pitchFamily="66" charset="0"/>
              </a:rPr>
              <a:t> The data set is a collection of images of alphabets from the American Sign Language, separated in 26 folders which represent the various classes. The training data set contains 2371 images which are 300x300 pixels. There are 26 classes of alphabets.</a:t>
            </a:r>
          </a:p>
          <a:p>
            <a:pPr marL="0" indent="0">
              <a:buNone/>
            </a:pPr>
            <a:endParaRPr lang="en-IN" sz="2800" b="1" u="sng" dirty="0">
              <a:solidFill>
                <a:srgbClr val="C00000"/>
              </a:solidFill>
              <a:latin typeface="+mj-lt"/>
            </a:endParaRPr>
          </a:p>
          <a:p>
            <a:pPr marL="0" indent="0">
              <a:buNone/>
            </a:pPr>
            <a:r>
              <a:rPr lang="en-IN" sz="2800" b="1" u="sng" dirty="0" err="1">
                <a:solidFill>
                  <a:srgbClr val="C00000"/>
                </a:solidFill>
                <a:latin typeface="+mj-lt"/>
              </a:rPr>
              <a:t>Preprocessing</a:t>
            </a:r>
            <a:endParaRPr lang="en-IN" sz="2800" b="1" u="sng" dirty="0">
              <a:solidFill>
                <a:srgbClr val="C00000"/>
              </a:solidFill>
              <a:latin typeface="+mj-lt"/>
            </a:endParaRPr>
          </a:p>
          <a:p>
            <a:r>
              <a:rPr lang="en-US" dirty="0">
                <a:latin typeface="Monotype Corsiva" pitchFamily="66" charset="0"/>
              </a:rPr>
              <a:t>The first task is to preprocess the image. In order to do so first a background of dark is pasted around all the images are converted to ‘RGB’ format to make the image channels similar. </a:t>
            </a:r>
          </a:p>
          <a:p>
            <a:r>
              <a:rPr lang="en-US" dirty="0">
                <a:latin typeface="Monotype Corsiva" pitchFamily="66" charset="0"/>
              </a:rPr>
              <a:t>Next </a:t>
            </a:r>
            <a:r>
              <a:rPr lang="en-US" dirty="0">
                <a:latin typeface="Monotype Corsiva" pitchFamily="66" charset="0"/>
                <a:ea typeface="Times New Roman" panose="02020603050405020304" pitchFamily="18" charset="0"/>
              </a:rPr>
              <a:t>,</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we</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apply our</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gaussian blur</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filter</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to</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our</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image</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which</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helps</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us</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extracting various features of our image. Finally,</a:t>
            </a:r>
            <a:r>
              <a:rPr lang="en-US" spc="5" dirty="0">
                <a:latin typeface="Monotype Corsiva" pitchFamily="66" charset="0"/>
                <a:ea typeface="Times New Roman" panose="02020603050405020304" pitchFamily="18" charset="0"/>
              </a:rPr>
              <a:t> </a:t>
            </a:r>
            <a:r>
              <a:rPr lang="en-US" dirty="0">
                <a:latin typeface="Monotype Corsiva" pitchFamily="66" charset="0"/>
                <a:ea typeface="Times New Roman" panose="02020603050405020304" pitchFamily="18" charset="0"/>
              </a:rPr>
              <a:t> </a:t>
            </a:r>
            <a:r>
              <a:rPr lang="en-US" dirty="0">
                <a:latin typeface="Monotype Corsiva" pitchFamily="66" charset="0"/>
              </a:rPr>
              <a:t>the images are transformed to similar dimension 300x300.</a:t>
            </a:r>
          </a:p>
          <a:p>
            <a:pPr marL="0" indent="0">
              <a:buNone/>
            </a:pPr>
            <a:endParaRPr lang="en-US" sz="2800" dirty="0">
              <a:latin typeface="+mj-lt"/>
            </a:endParaRPr>
          </a:p>
          <a:p>
            <a:endParaRPr lang="en-IN" dirty="0">
              <a:latin typeface="Monotype Corsiva" panose="03010101010201010101" pitchFamily="66" charset="0"/>
            </a:endParaRPr>
          </a:p>
        </p:txBody>
      </p:sp>
      <p:sp>
        <p:nvSpPr>
          <p:cNvPr id="4" name="Footer Placeholder 3">
            <a:extLst>
              <a:ext uri="{FF2B5EF4-FFF2-40B4-BE49-F238E27FC236}">
                <a16:creationId xmlns:a16="http://schemas.microsoft.com/office/drawing/2014/main" id="{533A3DF0-2558-4AAA-9C05-16B978C54B98}"/>
              </a:ext>
            </a:extLst>
          </p:cNvPr>
          <p:cNvSpPr>
            <a:spLocks noGrp="1"/>
          </p:cNvSpPr>
          <p:nvPr>
            <p:ph type="ftr" sz="quarter" idx="11"/>
          </p:nvPr>
        </p:nvSpPr>
        <p:spPr/>
        <p:txBody>
          <a:bodyPr/>
          <a:lstStyle/>
          <a:p>
            <a:r>
              <a:rPr lang="en-US"/>
              <a:t>ICACCT-2021</a:t>
            </a:r>
          </a:p>
        </p:txBody>
      </p:sp>
      <p:sp>
        <p:nvSpPr>
          <p:cNvPr id="5" name="Slide Number Placeholder 4">
            <a:extLst>
              <a:ext uri="{FF2B5EF4-FFF2-40B4-BE49-F238E27FC236}">
                <a16:creationId xmlns:a16="http://schemas.microsoft.com/office/drawing/2014/main" id="{8C93491E-5BBA-425D-B33F-2E18D15181B8}"/>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73164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0097-A50E-4598-9CC0-B88BB5F97C83}"/>
              </a:ext>
            </a:extLst>
          </p:cNvPr>
          <p:cNvSpPr>
            <a:spLocks noGrp="1"/>
          </p:cNvSpPr>
          <p:nvPr>
            <p:ph type="title"/>
          </p:nvPr>
        </p:nvSpPr>
        <p:spPr>
          <a:xfrm>
            <a:off x="1054510" y="136525"/>
            <a:ext cx="10515600" cy="1325563"/>
          </a:xfrm>
        </p:spPr>
        <p:txBody>
          <a:bodyPr>
            <a:normAutofit/>
          </a:bodyPr>
          <a:lstStyle/>
          <a:p>
            <a:r>
              <a:rPr lang="en-IN" sz="2800" b="1" u="sng" dirty="0">
                <a:solidFill>
                  <a:srgbClr val="C00000"/>
                </a:solidFill>
              </a:rPr>
              <a:t>Making the Interface</a:t>
            </a:r>
          </a:p>
        </p:txBody>
      </p:sp>
      <p:sp>
        <p:nvSpPr>
          <p:cNvPr id="3" name="Content Placeholder 2">
            <a:extLst>
              <a:ext uri="{FF2B5EF4-FFF2-40B4-BE49-F238E27FC236}">
                <a16:creationId xmlns:a16="http://schemas.microsoft.com/office/drawing/2014/main" id="{18F83D59-2DBB-4EDD-99B2-604342D81154}"/>
              </a:ext>
            </a:extLst>
          </p:cNvPr>
          <p:cNvSpPr>
            <a:spLocks noGrp="1"/>
          </p:cNvSpPr>
          <p:nvPr>
            <p:ph idx="1"/>
          </p:nvPr>
        </p:nvSpPr>
        <p:spPr>
          <a:xfrm>
            <a:off x="516194" y="1489021"/>
            <a:ext cx="5796116" cy="4687942"/>
          </a:xfrm>
        </p:spPr>
        <p:txBody>
          <a:bodyPr>
            <a:normAutofit/>
          </a:bodyPr>
          <a:lstStyle/>
          <a:p>
            <a:pPr marL="0" indent="0" algn="just">
              <a:buNone/>
            </a:pPr>
            <a:r>
              <a:rPr lang="en-US" sz="3200" dirty="0">
                <a:latin typeface="Monotype Corsiva" pitchFamily="66" charset="0"/>
              </a:rPr>
              <a:t>This step is to make the interface that will interpret the sign language and will convert to text. This will be made using Open CV library of python. The image will be captured and will be made ready so that it can be fade to the CNN model and the output of the model will be displayed in the screen.</a:t>
            </a:r>
          </a:p>
          <a:p>
            <a:endParaRPr lang="en-IN" dirty="0"/>
          </a:p>
        </p:txBody>
      </p:sp>
      <p:sp>
        <p:nvSpPr>
          <p:cNvPr id="4" name="Footer Placeholder 3">
            <a:extLst>
              <a:ext uri="{FF2B5EF4-FFF2-40B4-BE49-F238E27FC236}">
                <a16:creationId xmlns:a16="http://schemas.microsoft.com/office/drawing/2014/main" id="{9A079390-CE7F-4395-ADA5-1D91CDE1E415}"/>
              </a:ext>
            </a:extLst>
          </p:cNvPr>
          <p:cNvSpPr>
            <a:spLocks noGrp="1"/>
          </p:cNvSpPr>
          <p:nvPr>
            <p:ph type="ftr" sz="quarter" idx="11"/>
          </p:nvPr>
        </p:nvSpPr>
        <p:spPr/>
        <p:txBody>
          <a:bodyPr/>
          <a:lstStyle/>
          <a:p>
            <a:r>
              <a:rPr lang="en-US"/>
              <a:t>ICACCT-2021</a:t>
            </a:r>
          </a:p>
        </p:txBody>
      </p:sp>
      <p:sp>
        <p:nvSpPr>
          <p:cNvPr id="5" name="Slide Number Placeholder 4">
            <a:extLst>
              <a:ext uri="{FF2B5EF4-FFF2-40B4-BE49-F238E27FC236}">
                <a16:creationId xmlns:a16="http://schemas.microsoft.com/office/drawing/2014/main" id="{AAFC6424-947C-43C4-9DD1-A5488446426D}"/>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id="{01A9164B-F2D3-463E-AAF7-CE1F23FA18D0}"/>
              </a:ext>
            </a:extLst>
          </p:cNvPr>
          <p:cNvPicPr>
            <a:picLocks noChangeAspect="1"/>
          </p:cNvPicPr>
          <p:nvPr/>
        </p:nvPicPr>
        <p:blipFill>
          <a:blip r:embed="rId2"/>
          <a:stretch>
            <a:fillRect/>
          </a:stretch>
        </p:blipFill>
        <p:spPr>
          <a:xfrm>
            <a:off x="6548284" y="1489021"/>
            <a:ext cx="4805516" cy="4351339"/>
          </a:xfrm>
          <a:prstGeom prst="rect">
            <a:avLst/>
          </a:prstGeom>
        </p:spPr>
      </p:pic>
      <p:sp>
        <p:nvSpPr>
          <p:cNvPr id="7" name="TextBox 6">
            <a:extLst>
              <a:ext uri="{FF2B5EF4-FFF2-40B4-BE49-F238E27FC236}">
                <a16:creationId xmlns:a16="http://schemas.microsoft.com/office/drawing/2014/main" id="{2E067B1D-3576-49A5-808C-9867E04510E8}"/>
              </a:ext>
            </a:extLst>
          </p:cNvPr>
          <p:cNvSpPr txBox="1"/>
          <p:nvPr/>
        </p:nvSpPr>
        <p:spPr>
          <a:xfrm>
            <a:off x="7905135" y="6176963"/>
            <a:ext cx="2610465" cy="369332"/>
          </a:xfrm>
          <a:prstGeom prst="rect">
            <a:avLst/>
          </a:prstGeom>
          <a:noFill/>
        </p:spPr>
        <p:txBody>
          <a:bodyPr wrap="square" rtlCol="0">
            <a:spAutoFit/>
          </a:bodyPr>
          <a:lstStyle/>
          <a:p>
            <a:r>
              <a:rPr lang="en-US" dirty="0"/>
              <a:t>Fig. Testing the model</a:t>
            </a:r>
          </a:p>
        </p:txBody>
      </p:sp>
    </p:spTree>
    <p:extLst>
      <p:ext uri="{BB962C8B-B14F-4D97-AF65-F5344CB8AC3E}">
        <p14:creationId xmlns:p14="http://schemas.microsoft.com/office/powerpoint/2010/main" val="279176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C00000"/>
                </a:solidFill>
              </a:rPr>
              <a:t>Conclusion</a:t>
            </a:r>
          </a:p>
        </p:txBody>
      </p:sp>
      <p:sp>
        <p:nvSpPr>
          <p:cNvPr id="3" name="Content Placeholder 2"/>
          <p:cNvSpPr>
            <a:spLocks noGrp="1"/>
          </p:cNvSpPr>
          <p:nvPr>
            <p:ph idx="1"/>
          </p:nvPr>
        </p:nvSpPr>
        <p:spPr/>
        <p:txBody>
          <a:bodyPr/>
          <a:lstStyle/>
          <a:p>
            <a:r>
              <a:rPr lang="en-US" sz="3600" dirty="0">
                <a:solidFill>
                  <a:schemeClr val="tx1">
                    <a:lumMod val="95000"/>
                    <a:lumOff val="5000"/>
                  </a:schemeClr>
                </a:solidFill>
                <a:latin typeface="Monotype Corsiva" pitchFamily="66" charset="0"/>
              </a:rPr>
              <a:t>This system can be used in the medical, educational and many other fields. We will be very happy if the system comes in use of society and people. In the next versions we will try to make the system more accurate and stable than this version and will try to add other features like convert the text to some other language based on the choice of the user and converting the text to speech and we will try build an android version of the system</a:t>
            </a:r>
          </a:p>
          <a:p>
            <a:endParaRPr lang="en-US" dirty="0"/>
          </a:p>
        </p:txBody>
      </p:sp>
      <p:sp>
        <p:nvSpPr>
          <p:cNvPr id="4" name="Footer Placeholder 3"/>
          <p:cNvSpPr>
            <a:spLocks noGrp="1"/>
          </p:cNvSpPr>
          <p:nvPr>
            <p:ph type="ftr" sz="quarter" idx="11"/>
          </p:nvPr>
        </p:nvSpPr>
        <p:spPr/>
        <p:txBody>
          <a:bodyPr/>
          <a:lstStyle/>
          <a:p>
            <a:r>
              <a:rPr lang="en-US"/>
              <a:t>ICACCT-2021</a:t>
            </a:r>
          </a:p>
        </p:txBody>
      </p:sp>
      <p:sp>
        <p:nvSpPr>
          <p:cNvPr id="5" name="Slide Number Placeholder 4"/>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492369"/>
            <a:ext cx="10515600" cy="1198319"/>
          </a:xfrm>
        </p:spPr>
        <p:txBody>
          <a:bodyPr>
            <a:normAutofit fontScale="90000"/>
          </a:bodyPr>
          <a:lstStyle/>
          <a:p>
            <a:pPr lvl="0" algn="ctr"/>
            <a:br>
              <a:rPr lang="en-IN" b="1" dirty="0">
                <a:solidFill>
                  <a:srgbClr val="C00000"/>
                </a:solidFill>
                <a:latin typeface="Times New Roman" pitchFamily="18" charset="0"/>
                <a:cs typeface="Times New Roman" pitchFamily="18" charset="0"/>
              </a:rPr>
            </a:br>
            <a:br>
              <a:rPr lang="en-US" dirty="0"/>
            </a:br>
            <a:br>
              <a:rPr lang="en-US" dirty="0"/>
            </a:br>
            <a:br>
              <a:rPr lang="en-US" dirty="0"/>
            </a:br>
            <a:r>
              <a:rPr lang="en-IN" b="1" dirty="0">
                <a:solidFill>
                  <a:srgbClr val="C00000"/>
                </a:solidFill>
                <a:latin typeface="Times New Roman" pitchFamily="18" charset="0"/>
                <a:cs typeface="Times New Roman" pitchFamily="18" charset="0"/>
              </a:rPr>
              <a:t>References</a:t>
            </a:r>
            <a:br>
              <a:rPr lang="en-IN" b="1" dirty="0">
                <a:solidFill>
                  <a:srgbClr val="C00000"/>
                </a:solidFill>
                <a:latin typeface="Times New Roman" pitchFamily="18" charset="0"/>
                <a:cs typeface="Times New Roman" pitchFamily="18" charset="0"/>
              </a:rPr>
            </a:br>
            <a:br>
              <a:rPr lang="en-US" dirty="0"/>
            </a:br>
            <a:br>
              <a:rPr lang="en-US" dirty="0"/>
            </a:br>
            <a:br>
              <a:rPr lang="en-IN" b="1" dirty="0">
                <a:solidFill>
                  <a:srgbClr val="C00000"/>
                </a:solidFill>
                <a:latin typeface="Times New Roman" pitchFamily="18" charset="0"/>
                <a:cs typeface="Times New Roman" pitchFamily="18" charset="0"/>
              </a:rPr>
            </a:br>
            <a:endParaRPr lang="en-US" b="1" dirty="0"/>
          </a:p>
        </p:txBody>
      </p:sp>
      <p:sp>
        <p:nvSpPr>
          <p:cNvPr id="7" name="Content Placeholder 6"/>
          <p:cNvSpPr>
            <a:spLocks noGrp="1"/>
          </p:cNvSpPr>
          <p:nvPr>
            <p:ph idx="1"/>
          </p:nvPr>
        </p:nvSpPr>
        <p:spPr/>
        <p:txBody>
          <a:bodyPr>
            <a:normAutofit lnSpcReduction="10000"/>
          </a:bodyPr>
          <a:lstStyle/>
          <a:p>
            <a:pPr marL="342900" lvl="0" indent="-342900" algn="just">
              <a:buFont typeface="+mj-lt"/>
              <a:buAutoNum type="arabicPeriod"/>
            </a:pPr>
            <a:r>
              <a:rPr lang="en-US" sz="1800" dirty="0">
                <a:latin typeface="Times New Roman" pitchFamily="18" charset="0"/>
                <a:cs typeface="Times New Roman" pitchFamily="18" charset="0"/>
              </a:rPr>
              <a:t>G. </a:t>
            </a:r>
            <a:r>
              <a:rPr lang="en-US" sz="1800" dirty="0" err="1">
                <a:latin typeface="Times New Roman" pitchFamily="18" charset="0"/>
                <a:cs typeface="Times New Roman" pitchFamily="18" charset="0"/>
              </a:rPr>
              <a:t>Kaur</a:t>
            </a:r>
            <a:r>
              <a:rPr lang="en-US" sz="1800" dirty="0">
                <a:latin typeface="Times New Roman" pitchFamily="18" charset="0"/>
                <a:cs typeface="Times New Roman" pitchFamily="18" charset="0"/>
              </a:rPr>
              <a:t>, “Multimodal Biometrics Feature Level Fusion for Iris and Hand Geometry Using Chaos-based Encryption Technique,” </a:t>
            </a:r>
            <a:r>
              <a:rPr lang="en-US" sz="1800" i="1" dirty="0">
                <a:latin typeface="Times New Roman" pitchFamily="18" charset="0"/>
                <a:cs typeface="Times New Roman" pitchFamily="18" charset="0"/>
              </a:rPr>
              <a:t>Proc. IEEE Int. Conf. Image Inf. Process.</a:t>
            </a:r>
            <a:r>
              <a:rPr lang="en-US" sz="1800" dirty="0">
                <a:latin typeface="Times New Roman" pitchFamily="18" charset="0"/>
                <a:cs typeface="Times New Roman" pitchFamily="18" charset="0"/>
              </a:rPr>
              <a:t>, vol. 2019-Novem, pp. 304–309, 2019, </a:t>
            </a:r>
            <a:r>
              <a:rPr lang="en-US" sz="1800" dirty="0" err="1">
                <a:latin typeface="Times New Roman" pitchFamily="18" charset="0"/>
                <a:cs typeface="Times New Roman" pitchFamily="18" charset="0"/>
              </a:rPr>
              <a:t>doi</a:t>
            </a:r>
            <a:r>
              <a:rPr lang="en-US" sz="1800" dirty="0">
                <a:latin typeface="Times New Roman" pitchFamily="18" charset="0"/>
                <a:cs typeface="Times New Roman" pitchFamily="18" charset="0"/>
              </a:rPr>
              <a:t>: 10.1109/ICIIP47207.2019.8985690.</a:t>
            </a:r>
          </a:p>
          <a:p>
            <a:pPr marL="342900" indent="-342900" algn="just">
              <a:buFont typeface="+mj-lt"/>
              <a:buAutoNum type="arabicPeriod"/>
            </a:pPr>
            <a:r>
              <a:rPr lang="en-US" sz="1800" dirty="0"/>
              <a:t>W. Tao, M. C. </a:t>
            </a:r>
            <a:r>
              <a:rPr lang="en-US" sz="1800" dirty="0" err="1"/>
              <a:t>Leu</a:t>
            </a:r>
            <a:r>
              <a:rPr lang="en-US" sz="1800" dirty="0"/>
              <a:t>, and Z. Yin, “American Sign Language alphabet recognition using </a:t>
            </a:r>
            <a:r>
              <a:rPr lang="en-US" sz="1800" dirty="0" err="1"/>
              <a:t>Convolutional</a:t>
            </a:r>
            <a:r>
              <a:rPr lang="en-US" sz="1800" dirty="0"/>
              <a:t> Neural Networks with </a:t>
            </a:r>
            <a:r>
              <a:rPr lang="en-US" sz="1800" dirty="0" err="1"/>
              <a:t>multiview</a:t>
            </a:r>
            <a:r>
              <a:rPr lang="en-US" sz="1800" dirty="0"/>
              <a:t> augmentation and inference fusion,” </a:t>
            </a:r>
            <a:r>
              <a:rPr lang="en-US" sz="1800" i="1" dirty="0"/>
              <a:t>Eng. Appl. </a:t>
            </a:r>
            <a:r>
              <a:rPr lang="en-US" sz="1800" i="1" dirty="0" err="1"/>
              <a:t>Artif</a:t>
            </a:r>
            <a:r>
              <a:rPr lang="en-US" sz="1800" i="1" dirty="0"/>
              <a:t>. </a:t>
            </a:r>
            <a:r>
              <a:rPr lang="en-US" sz="1800" i="1" dirty="0" err="1"/>
              <a:t>Intell</a:t>
            </a:r>
            <a:r>
              <a:rPr lang="en-US" sz="1800" i="1" dirty="0"/>
              <a:t>.</a:t>
            </a:r>
            <a:r>
              <a:rPr lang="en-US" sz="1800" dirty="0"/>
              <a:t>, vol. 76, no. September, pp. 202–213, 2018, </a:t>
            </a:r>
            <a:r>
              <a:rPr lang="en-US" sz="1800" dirty="0" err="1"/>
              <a:t>doi</a:t>
            </a:r>
            <a:r>
              <a:rPr lang="en-US" sz="1800" dirty="0"/>
              <a:t>: 10.1016/j.engappai.2018.09.006.</a:t>
            </a:r>
          </a:p>
          <a:p>
            <a:pPr marL="342900" lvl="0" indent="-342900" algn="just">
              <a:buFont typeface="+mj-lt"/>
              <a:buAutoNum type="arabicPeriod"/>
            </a:pPr>
            <a:r>
              <a:rPr lang="en-US" sz="1800" dirty="0"/>
              <a:t>G. A. </a:t>
            </a:r>
            <a:r>
              <a:rPr lang="en-US" sz="1800" dirty="0" err="1"/>
              <a:t>Rao</a:t>
            </a:r>
            <a:r>
              <a:rPr lang="en-US" sz="1800" dirty="0"/>
              <a:t> and P. V. V. </a:t>
            </a:r>
            <a:r>
              <a:rPr lang="en-US" sz="1800" dirty="0" err="1"/>
              <a:t>Kishore</a:t>
            </a:r>
            <a:r>
              <a:rPr lang="en-US" sz="1800" dirty="0"/>
              <a:t>, “</a:t>
            </a:r>
            <a:r>
              <a:rPr lang="en-US" sz="1800" dirty="0" err="1"/>
              <a:t>Selfie</a:t>
            </a:r>
            <a:r>
              <a:rPr lang="en-US" sz="1800" dirty="0"/>
              <a:t> sign language recognition with multiple features on </a:t>
            </a:r>
            <a:r>
              <a:rPr lang="en-US" sz="1800" dirty="0" err="1"/>
              <a:t>adaboost</a:t>
            </a:r>
            <a:r>
              <a:rPr lang="en-US" sz="1800" dirty="0"/>
              <a:t> </a:t>
            </a:r>
            <a:r>
              <a:rPr lang="en-US" sz="1800" dirty="0" err="1"/>
              <a:t>multilabel</a:t>
            </a:r>
            <a:r>
              <a:rPr lang="en-US" sz="1800" dirty="0"/>
              <a:t> multiclass classifier,” </a:t>
            </a:r>
            <a:r>
              <a:rPr lang="en-US" sz="1800" i="1" dirty="0"/>
              <a:t>J. Eng. Sci. Technol.</a:t>
            </a:r>
            <a:r>
              <a:rPr lang="en-US" sz="1800" dirty="0"/>
              <a:t>, vol. 13, no. 8, pp. 2352–2368, 2018.</a:t>
            </a:r>
          </a:p>
          <a:p>
            <a:pPr marL="342900" lvl="0" indent="-342900" algn="just">
              <a:buFont typeface="+mj-lt"/>
              <a:buAutoNum type="arabicPeriod"/>
            </a:pPr>
            <a:r>
              <a:rPr lang="en-US" sz="1800" dirty="0"/>
              <a:t>G. </a:t>
            </a:r>
            <a:r>
              <a:rPr lang="en-US" sz="1800" dirty="0" err="1"/>
              <a:t>Suryanarayana</a:t>
            </a:r>
            <a:r>
              <a:rPr lang="en-US" sz="1800" dirty="0"/>
              <a:t> and R. </a:t>
            </a:r>
            <a:r>
              <a:rPr lang="en-US" sz="1800" dirty="0" err="1"/>
              <a:t>Dhuli</a:t>
            </a:r>
            <a:r>
              <a:rPr lang="en-US" sz="1800" dirty="0"/>
              <a:t>, “Super-Resolution Image Reconstruction Using Dual-Mode Complex Diffusion-Based Shock Filter and Singular Value Decomposition,” </a:t>
            </a:r>
            <a:r>
              <a:rPr lang="en-US" sz="1800" i="1" dirty="0"/>
              <a:t>Circuits, Syst. Signal Process.</a:t>
            </a:r>
            <a:r>
              <a:rPr lang="en-US" sz="1800" dirty="0"/>
              <a:t>, vol. 36, no. 8, pp. 3409–3425, 2017, </a:t>
            </a:r>
            <a:r>
              <a:rPr lang="en-US" sz="1800" dirty="0" err="1"/>
              <a:t>doi</a:t>
            </a:r>
            <a:r>
              <a:rPr lang="en-US" sz="1800" dirty="0"/>
              <a:t>: 10.1007/s00034-016-0470-9.</a:t>
            </a:r>
          </a:p>
          <a:p>
            <a:pPr marL="342900" lvl="0" indent="-342900" algn="just">
              <a:buFont typeface="+mj-lt"/>
              <a:buAutoNum type="arabicPeriod"/>
            </a:pPr>
            <a:r>
              <a:rPr lang="en-US" sz="1800" dirty="0"/>
              <a:t>R. J. </a:t>
            </a:r>
            <a:r>
              <a:rPr lang="en-US" sz="1800" dirty="0" err="1"/>
              <a:t>Hoffmeister</a:t>
            </a:r>
            <a:r>
              <a:rPr lang="en-US" sz="1800" dirty="0"/>
              <a:t> and J. Paul Gee, “American sign language,” </a:t>
            </a:r>
            <a:r>
              <a:rPr lang="en-US" sz="1800" i="1" dirty="0"/>
              <a:t>Discourse Process.</a:t>
            </a:r>
            <a:r>
              <a:rPr lang="en-US" sz="1800" dirty="0"/>
              <a:t>, vol. 6, no. 3, pp. 197–198, 1983, </a:t>
            </a:r>
            <a:r>
              <a:rPr lang="en-US" sz="1800" dirty="0" err="1"/>
              <a:t>doi</a:t>
            </a:r>
            <a:r>
              <a:rPr lang="en-US" sz="1800" dirty="0"/>
              <a:t>: 10.1080/01638538309544563.</a:t>
            </a:r>
          </a:p>
          <a:p>
            <a:pPr marL="342900" lvl="0" indent="-342900" algn="just">
              <a:buFont typeface="+mj-lt"/>
              <a:buAutoNum type="arabicPeriod"/>
            </a:pPr>
            <a:r>
              <a:rPr lang="en-US" sz="1800" dirty="0"/>
              <a:t>V. </a:t>
            </a:r>
            <a:r>
              <a:rPr lang="en-US" sz="1800" dirty="0" err="1"/>
              <a:t>Adewale</a:t>
            </a:r>
            <a:r>
              <a:rPr lang="en-US" sz="1800" dirty="0"/>
              <a:t> and A. </a:t>
            </a:r>
            <a:r>
              <a:rPr lang="en-US" sz="1800" dirty="0" err="1"/>
              <a:t>Olamiti</a:t>
            </a:r>
            <a:r>
              <a:rPr lang="en-US" sz="1800" dirty="0"/>
              <a:t>, “Conversion of Sign Language To Text And Speech Using Machine Learning Techniques,” </a:t>
            </a:r>
            <a:r>
              <a:rPr lang="en-US" sz="1800" i="1" dirty="0"/>
              <a:t>J. Res. Rev. Sci.</a:t>
            </a:r>
            <a:r>
              <a:rPr lang="en-US" sz="1800" dirty="0"/>
              <a:t>, vol. 5, no. 1, 2018, </a:t>
            </a:r>
            <a:r>
              <a:rPr lang="en-US" sz="1800" dirty="0" err="1"/>
              <a:t>doi</a:t>
            </a:r>
            <a:r>
              <a:rPr lang="en-US" sz="1800" dirty="0"/>
              <a:t>: 10.36108/</a:t>
            </a:r>
            <a:r>
              <a:rPr lang="en-US" sz="1800" dirty="0" err="1"/>
              <a:t>jrrslasu</a:t>
            </a:r>
            <a:r>
              <a:rPr lang="en-US" sz="1800" dirty="0"/>
              <a:t>/8102/50(0170).</a:t>
            </a:r>
          </a:p>
          <a:p>
            <a:endParaRPr lang="en-US" sz="1800" dirty="0"/>
          </a:p>
          <a:p>
            <a:pPr lvl="0"/>
            <a:endParaRPr lang="en-US" sz="1800" dirty="0">
              <a:latin typeface="Times New Roman" pitchFamily="18" charset="0"/>
              <a:cs typeface="Times New Roman" pitchFamily="18" charset="0"/>
            </a:endParaRPr>
          </a:p>
          <a:p>
            <a:endParaRPr lang="en-US" dirty="0"/>
          </a:p>
        </p:txBody>
      </p:sp>
      <p:sp>
        <p:nvSpPr>
          <p:cNvPr id="5" name="Footer Placeholder 4">
            <a:extLst>
              <a:ext uri="{FF2B5EF4-FFF2-40B4-BE49-F238E27FC236}">
                <a16:creationId xmlns:a16="http://schemas.microsoft.com/office/drawing/2014/main" id="{A3E32890-B6D4-4B29-8DD1-E62952780979}"/>
              </a:ext>
            </a:extLst>
          </p:cNvPr>
          <p:cNvSpPr>
            <a:spLocks noGrp="1"/>
          </p:cNvSpPr>
          <p:nvPr>
            <p:ph type="ftr" sz="quarter" idx="11"/>
          </p:nvPr>
        </p:nvSpPr>
        <p:spPr/>
        <p:txBody>
          <a:bodyPr/>
          <a:lstStyle/>
          <a:p>
            <a:r>
              <a:rPr lang="en-US"/>
              <a:t>ICACCT-2021</a:t>
            </a: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403887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CONTENTS</a:t>
            </a:r>
            <a:endParaRPr lang="en-US" b="1" dirty="0">
              <a:solidFill>
                <a:srgbClr val="C00000"/>
              </a:solidFill>
            </a:endParaRPr>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9"/>
            <a:ext cx="11367407" cy="3843972"/>
          </a:xfrm>
        </p:spPr>
        <p:txBody>
          <a:bodyPr>
            <a:noAutofit/>
          </a:bodyPr>
          <a:lstStyle/>
          <a:p>
            <a:r>
              <a:rPr lang="en-US" dirty="0">
                <a:solidFill>
                  <a:schemeClr val="tx1"/>
                </a:solidFill>
              </a:rPr>
              <a:t>Introduction</a:t>
            </a:r>
          </a:p>
          <a:p>
            <a:r>
              <a:rPr lang="en-US" dirty="0">
                <a:solidFill>
                  <a:schemeClr val="tx1"/>
                </a:solidFill>
              </a:rPr>
              <a:t>Problem </a:t>
            </a:r>
            <a:r>
              <a:rPr lang="en-US" dirty="0"/>
              <a:t>Statement</a:t>
            </a:r>
            <a:endParaRPr lang="en-US" dirty="0">
              <a:solidFill>
                <a:schemeClr val="tx1"/>
              </a:solidFill>
            </a:endParaRPr>
          </a:p>
          <a:p>
            <a:r>
              <a:rPr lang="en-US" dirty="0">
                <a:solidFill>
                  <a:schemeClr val="tx1"/>
                </a:solidFill>
              </a:rPr>
              <a:t>Methodologies</a:t>
            </a:r>
          </a:p>
          <a:p>
            <a:r>
              <a:rPr lang="en-US" dirty="0">
                <a:solidFill>
                  <a:schemeClr val="tx1"/>
                </a:solidFill>
              </a:rPr>
              <a:t>Description of the Method</a:t>
            </a:r>
          </a:p>
          <a:p>
            <a:r>
              <a:rPr lang="en-US" dirty="0">
                <a:solidFill>
                  <a:schemeClr val="tx1"/>
                </a:solidFill>
              </a:rPr>
              <a:t>Testing the Model</a:t>
            </a:r>
          </a:p>
          <a:p>
            <a:r>
              <a:rPr lang="en-US" dirty="0"/>
              <a:t>Conclusion</a:t>
            </a:r>
            <a:endParaRPr lang="en-US" dirty="0">
              <a:solidFill>
                <a:schemeClr val="tx1"/>
              </a:solidFill>
            </a:endParaRPr>
          </a:p>
          <a:p>
            <a:r>
              <a:rPr lang="en-US" dirty="0">
                <a:solidFill>
                  <a:schemeClr val="tx1"/>
                </a:solidFill>
              </a:rPr>
              <a:t>References</a:t>
            </a:r>
          </a:p>
          <a:p>
            <a:pPr marL="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sp>
        <p:nvSpPr>
          <p:cNvPr id="5" name="Footer Placeholder 4">
            <a:extLst>
              <a:ext uri="{FF2B5EF4-FFF2-40B4-BE49-F238E27FC236}">
                <a16:creationId xmlns:a16="http://schemas.microsoft.com/office/drawing/2014/main" id="{C0712754-720D-440A-989F-090EF4A6893E}"/>
              </a:ext>
            </a:extLst>
          </p:cNvPr>
          <p:cNvSpPr>
            <a:spLocks noGrp="1"/>
          </p:cNvSpPr>
          <p:nvPr>
            <p:ph type="ftr" sz="quarter" idx="11"/>
          </p:nvPr>
        </p:nvSpPr>
        <p:spPr/>
        <p:txBody>
          <a:bodyPr/>
          <a:lstStyle/>
          <a:p>
            <a:r>
              <a:rPr lang="en-US" dirty="0"/>
              <a:t>ICACCT-2021</a:t>
            </a:r>
          </a:p>
        </p:txBody>
      </p:sp>
    </p:spTree>
    <p:extLst>
      <p:ext uri="{BB962C8B-B14F-4D97-AF65-F5344CB8AC3E}">
        <p14:creationId xmlns:p14="http://schemas.microsoft.com/office/powerpoint/2010/main" val="21815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C00000"/>
                </a:solidFill>
              </a:rPr>
              <a:t>Introduction</a:t>
            </a:r>
          </a:p>
        </p:txBody>
      </p:sp>
      <p:sp>
        <p:nvSpPr>
          <p:cNvPr id="3" name="Content Placeholder 2"/>
          <p:cNvSpPr>
            <a:spLocks noGrp="1"/>
          </p:cNvSpPr>
          <p:nvPr>
            <p:ph idx="1"/>
          </p:nvPr>
        </p:nvSpPr>
        <p:spPr/>
        <p:txBody>
          <a:bodyPr>
            <a:normAutofit/>
          </a:bodyPr>
          <a:lstStyle/>
          <a:p>
            <a:r>
              <a:rPr lang="en-US" sz="3200" dirty="0">
                <a:solidFill>
                  <a:schemeClr val="accent6">
                    <a:lumMod val="50000"/>
                  </a:schemeClr>
                </a:solidFill>
                <a:latin typeface="Monotype Corsiva" pitchFamily="66" charset="0"/>
              </a:rPr>
              <a:t>The project focuses on translating American Sign Language into text using CNN model and </a:t>
            </a:r>
            <a:r>
              <a:rPr lang="en-US" sz="3200" dirty="0" err="1">
                <a:solidFill>
                  <a:schemeClr val="accent6">
                    <a:lumMod val="50000"/>
                  </a:schemeClr>
                </a:solidFill>
                <a:latin typeface="Monotype Corsiva" pitchFamily="66" charset="0"/>
              </a:rPr>
              <a:t>OpenCV</a:t>
            </a:r>
            <a:r>
              <a:rPr lang="en-US" sz="3200" dirty="0">
                <a:solidFill>
                  <a:schemeClr val="accent6">
                    <a:lumMod val="50000"/>
                  </a:schemeClr>
                </a:solidFill>
                <a:latin typeface="Monotype Corsiva" pitchFamily="66" charset="0"/>
              </a:rPr>
              <a:t> library of python. The training and testing of the model will done by classical </a:t>
            </a:r>
            <a:r>
              <a:rPr lang="en-US" sz="3200" dirty="0" err="1">
                <a:solidFill>
                  <a:schemeClr val="accent6">
                    <a:lumMod val="50000"/>
                  </a:schemeClr>
                </a:solidFill>
                <a:latin typeface="Monotype Corsiva" pitchFamily="66" charset="0"/>
              </a:rPr>
              <a:t>convolutional</a:t>
            </a:r>
            <a:r>
              <a:rPr lang="en-US" sz="3200" dirty="0">
                <a:solidFill>
                  <a:schemeClr val="accent6">
                    <a:lumMod val="50000"/>
                  </a:schemeClr>
                </a:solidFill>
                <a:latin typeface="Monotype Corsiva" pitchFamily="66" charset="0"/>
              </a:rPr>
              <a:t> neural network and then for real time application </a:t>
            </a:r>
            <a:r>
              <a:rPr lang="en-US" sz="3200" dirty="0" err="1">
                <a:solidFill>
                  <a:schemeClr val="accent6">
                    <a:lumMod val="50000"/>
                  </a:schemeClr>
                </a:solidFill>
                <a:latin typeface="Monotype Corsiva" pitchFamily="66" charset="0"/>
              </a:rPr>
              <a:t>OpenCV</a:t>
            </a:r>
            <a:r>
              <a:rPr lang="en-US" sz="3200" dirty="0">
                <a:solidFill>
                  <a:schemeClr val="accent6">
                    <a:lumMod val="50000"/>
                  </a:schemeClr>
                </a:solidFill>
                <a:latin typeface="Monotype Corsiva" pitchFamily="66" charset="0"/>
              </a:rPr>
              <a:t> will be used to detect the hand gesture and then the final prediction will be made by the CNN model.</a:t>
            </a:r>
            <a:endParaRPr lang="en-US" sz="3200" dirty="0"/>
          </a:p>
        </p:txBody>
      </p:sp>
      <p:sp>
        <p:nvSpPr>
          <p:cNvPr id="4" name="Footer Placeholder 3"/>
          <p:cNvSpPr>
            <a:spLocks noGrp="1"/>
          </p:cNvSpPr>
          <p:nvPr>
            <p:ph type="ftr" sz="quarter" idx="11"/>
          </p:nvPr>
        </p:nvSpPr>
        <p:spPr/>
        <p:txBody>
          <a:bodyPr/>
          <a:lstStyle/>
          <a:p>
            <a:r>
              <a:rPr lang="en-US"/>
              <a:t>ICACCT-2021</a:t>
            </a: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1654-4379-4F7E-B1A6-2E3478B834D0}"/>
              </a:ext>
            </a:extLst>
          </p:cNvPr>
          <p:cNvSpPr>
            <a:spLocks noGrp="1"/>
          </p:cNvSpPr>
          <p:nvPr>
            <p:ph type="title"/>
          </p:nvPr>
        </p:nvSpPr>
        <p:spPr>
          <a:xfrm>
            <a:off x="838200" y="327417"/>
            <a:ext cx="10515600" cy="1325563"/>
          </a:xfrm>
        </p:spPr>
        <p:txBody>
          <a:bodyPr/>
          <a:lstStyle/>
          <a:p>
            <a:r>
              <a:rPr lang="en-US" b="1" u="sng" dirty="0">
                <a:solidFill>
                  <a:srgbClr val="C00000"/>
                </a:solidFill>
              </a:rPr>
              <a:t>Problem  Statement:</a:t>
            </a:r>
            <a:endParaRPr lang="en-IN" b="1" u="sng" dirty="0">
              <a:solidFill>
                <a:srgbClr val="C00000"/>
              </a:solidFill>
            </a:endParaRPr>
          </a:p>
        </p:txBody>
      </p:sp>
      <p:sp>
        <p:nvSpPr>
          <p:cNvPr id="3" name="Content Placeholder 2">
            <a:extLst>
              <a:ext uri="{FF2B5EF4-FFF2-40B4-BE49-F238E27FC236}">
                <a16:creationId xmlns:a16="http://schemas.microsoft.com/office/drawing/2014/main" id="{7D21698C-1AC7-45C7-B391-A5436D692B6F}"/>
              </a:ext>
            </a:extLst>
          </p:cNvPr>
          <p:cNvSpPr>
            <a:spLocks noGrp="1"/>
          </p:cNvSpPr>
          <p:nvPr>
            <p:ph idx="1"/>
          </p:nvPr>
        </p:nvSpPr>
        <p:spPr>
          <a:xfrm>
            <a:off x="838200" y="1527142"/>
            <a:ext cx="5577348" cy="4662619"/>
          </a:xfrm>
        </p:spPr>
        <p:txBody>
          <a:bodyPr/>
          <a:lstStyle/>
          <a:p>
            <a:pPr marL="0" indent="0" algn="just">
              <a:buNone/>
            </a:pPr>
            <a:r>
              <a:rPr lang="en-US" sz="2800" dirty="0">
                <a:solidFill>
                  <a:schemeClr val="accent6">
                    <a:lumMod val="50000"/>
                  </a:schemeClr>
                </a:solidFill>
                <a:latin typeface="Monotype Corsiva" pitchFamily="66" charset="0"/>
              </a:rPr>
              <a:t>For interaction between normal people and D&amp;M people a language barrier is created as sign language structure which is different from normal text. So, they depend on vision-based communication for interaction. If there is a common interface that converts the sign language to text, the gestures can be easily understood by the other people.</a:t>
            </a:r>
          </a:p>
          <a:p>
            <a:pPr marL="0" indent="0">
              <a:buNone/>
            </a:pPr>
            <a:endParaRPr lang="en-US" dirty="0">
              <a:solidFill>
                <a:schemeClr val="accent6">
                  <a:lumMod val="50000"/>
                </a:schemeClr>
              </a:solidFill>
              <a:latin typeface="Monotype Corsiva" pitchFamily="66" charset="0"/>
            </a:endParaRPr>
          </a:p>
          <a:p>
            <a:pPr marL="0" indent="0">
              <a:buNone/>
            </a:pPr>
            <a:endParaRPr lang="en-IN" dirty="0"/>
          </a:p>
        </p:txBody>
      </p:sp>
      <p:sp>
        <p:nvSpPr>
          <p:cNvPr id="4" name="Footer Placeholder 3">
            <a:extLst>
              <a:ext uri="{FF2B5EF4-FFF2-40B4-BE49-F238E27FC236}">
                <a16:creationId xmlns:a16="http://schemas.microsoft.com/office/drawing/2014/main" id="{1070CAC4-0AD6-41CB-B449-3290A2194F46}"/>
              </a:ext>
            </a:extLst>
          </p:cNvPr>
          <p:cNvSpPr>
            <a:spLocks noGrp="1"/>
          </p:cNvSpPr>
          <p:nvPr>
            <p:ph type="ftr" sz="quarter" idx="11"/>
          </p:nvPr>
        </p:nvSpPr>
        <p:spPr/>
        <p:txBody>
          <a:bodyPr/>
          <a:lstStyle/>
          <a:p>
            <a:r>
              <a:rPr lang="en-US"/>
              <a:t>ICACCT-2021</a:t>
            </a:r>
          </a:p>
        </p:txBody>
      </p:sp>
      <p:sp>
        <p:nvSpPr>
          <p:cNvPr id="5" name="Slide Number Placeholder 4">
            <a:extLst>
              <a:ext uri="{FF2B5EF4-FFF2-40B4-BE49-F238E27FC236}">
                <a16:creationId xmlns:a16="http://schemas.microsoft.com/office/drawing/2014/main" id="{D551F0D5-7CC0-468C-8142-6A37CA2BA69E}"/>
              </a:ext>
            </a:extLst>
          </p:cNvPr>
          <p:cNvSpPr>
            <a:spLocks noGrp="1"/>
          </p:cNvSpPr>
          <p:nvPr>
            <p:ph type="sldNum" sz="quarter" idx="12"/>
          </p:nvPr>
        </p:nvSpPr>
        <p:spPr/>
        <p:txBody>
          <a:bodyPr/>
          <a:lstStyle/>
          <a:p>
            <a:fld id="{BDCDBBEF-AA6C-4BA6-85B2-A17D7F280E38}" type="slidenum">
              <a:rPr lang="en-US" smtClean="0"/>
              <a:pPr/>
              <a:t>4</a:t>
            </a:fld>
            <a:endParaRPr lang="en-US" dirty="0"/>
          </a:p>
        </p:txBody>
      </p:sp>
      <p:pic>
        <p:nvPicPr>
          <p:cNvPr id="6" name="Picture 5">
            <a:extLst>
              <a:ext uri="{FF2B5EF4-FFF2-40B4-BE49-F238E27FC236}">
                <a16:creationId xmlns:a16="http://schemas.microsoft.com/office/drawing/2014/main" id="{9CCB1F40-F277-4001-A6B3-A78F9C6F3623}"/>
              </a:ext>
            </a:extLst>
          </p:cNvPr>
          <p:cNvPicPr>
            <a:picLocks noChangeAspect="1"/>
          </p:cNvPicPr>
          <p:nvPr/>
        </p:nvPicPr>
        <p:blipFill>
          <a:blip r:embed="rId2"/>
          <a:stretch>
            <a:fillRect/>
          </a:stretch>
        </p:blipFill>
        <p:spPr>
          <a:xfrm>
            <a:off x="6636774" y="855406"/>
            <a:ext cx="5088194" cy="5006109"/>
          </a:xfrm>
          <a:prstGeom prst="rect">
            <a:avLst/>
          </a:prstGeom>
        </p:spPr>
      </p:pic>
      <p:sp>
        <p:nvSpPr>
          <p:cNvPr id="7" name="TextBox 6">
            <a:extLst>
              <a:ext uri="{FF2B5EF4-FFF2-40B4-BE49-F238E27FC236}">
                <a16:creationId xmlns:a16="http://schemas.microsoft.com/office/drawing/2014/main" id="{52645744-C78A-43FD-8F40-2BC490F52055}"/>
              </a:ext>
            </a:extLst>
          </p:cNvPr>
          <p:cNvSpPr txBox="1"/>
          <p:nvPr/>
        </p:nvSpPr>
        <p:spPr>
          <a:xfrm>
            <a:off x="8023123" y="6189761"/>
            <a:ext cx="1887793" cy="369332"/>
          </a:xfrm>
          <a:prstGeom prst="rect">
            <a:avLst/>
          </a:prstGeom>
          <a:noFill/>
        </p:spPr>
        <p:txBody>
          <a:bodyPr wrap="square" rtlCol="0">
            <a:spAutoFit/>
          </a:bodyPr>
          <a:lstStyle/>
          <a:p>
            <a:r>
              <a:rPr lang="en-US" dirty="0"/>
              <a:t>Fig.1 ASL Dataset</a:t>
            </a:r>
            <a:endParaRPr lang="en-IN" dirty="0"/>
          </a:p>
        </p:txBody>
      </p:sp>
    </p:spTree>
    <p:extLst>
      <p:ext uri="{BB962C8B-B14F-4D97-AF65-F5344CB8AC3E}">
        <p14:creationId xmlns:p14="http://schemas.microsoft.com/office/powerpoint/2010/main" val="53641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0870-E6D4-40A2-A41A-4625F4B9A281}"/>
              </a:ext>
            </a:extLst>
          </p:cNvPr>
          <p:cNvSpPr>
            <a:spLocks noGrp="1"/>
          </p:cNvSpPr>
          <p:nvPr>
            <p:ph type="title"/>
          </p:nvPr>
        </p:nvSpPr>
        <p:spPr>
          <a:xfrm>
            <a:off x="767862" y="365125"/>
            <a:ext cx="10515600" cy="1325563"/>
          </a:xfrm>
        </p:spPr>
        <p:txBody>
          <a:bodyPr>
            <a:normAutofit/>
          </a:bodyPr>
          <a:lstStyle/>
          <a:p>
            <a:r>
              <a:rPr lang="en-IN" sz="2800" b="1" u="sng" dirty="0">
                <a:solidFill>
                  <a:srgbClr val="C00000"/>
                </a:solidFill>
              </a:rPr>
              <a:t>Dataset:</a:t>
            </a:r>
          </a:p>
        </p:txBody>
      </p:sp>
      <p:sp>
        <p:nvSpPr>
          <p:cNvPr id="3" name="Content Placeholder 2">
            <a:extLst>
              <a:ext uri="{FF2B5EF4-FFF2-40B4-BE49-F238E27FC236}">
                <a16:creationId xmlns:a16="http://schemas.microsoft.com/office/drawing/2014/main" id="{0DC1D979-729A-41E9-8FD8-9693F5B6C514}"/>
              </a:ext>
            </a:extLst>
          </p:cNvPr>
          <p:cNvSpPr>
            <a:spLocks noGrp="1"/>
          </p:cNvSpPr>
          <p:nvPr>
            <p:ph idx="1"/>
          </p:nvPr>
        </p:nvSpPr>
        <p:spPr>
          <a:xfrm>
            <a:off x="838200" y="1342102"/>
            <a:ext cx="10515600" cy="5014247"/>
          </a:xfrm>
        </p:spPr>
        <p:txBody>
          <a:bodyPr>
            <a:normAutofit lnSpcReduction="10000"/>
          </a:bodyPr>
          <a:lstStyle/>
          <a:p>
            <a:r>
              <a:rPr lang="en-US" sz="2800" dirty="0">
                <a:latin typeface="Monotype Corsiva" pitchFamily="66" charset="0"/>
              </a:rPr>
              <a:t>The dataset is the American Sign language dataset that is collected from </a:t>
            </a:r>
            <a:r>
              <a:rPr lang="en-US" sz="2800" dirty="0" err="1">
                <a:latin typeface="Monotype Corsiva" pitchFamily="66" charset="0"/>
              </a:rPr>
              <a:t>kaggle</a:t>
            </a:r>
            <a:r>
              <a:rPr lang="en-US" sz="2800" dirty="0">
                <a:latin typeface="Monotype Corsiva" pitchFamily="66" charset="0"/>
              </a:rPr>
              <a:t> datasets. The </a:t>
            </a:r>
            <a:r>
              <a:rPr lang="en-IN" sz="2800" dirty="0">
                <a:latin typeface="Monotype Corsiva" pitchFamily="66" charset="0"/>
              </a:rPr>
              <a:t>Dataset contains approx. 3500 images that </a:t>
            </a:r>
            <a:r>
              <a:rPr lang="en-IN" sz="2800" dirty="0" err="1">
                <a:latin typeface="Monotype Corsiva" pitchFamily="66" charset="0"/>
              </a:rPr>
              <a:t>arealready</a:t>
            </a:r>
            <a:r>
              <a:rPr lang="en-IN" sz="2800" dirty="0">
                <a:latin typeface="Monotype Corsiva" pitchFamily="66" charset="0"/>
              </a:rPr>
              <a:t> labelled in 26 classes A-Z[26].</a:t>
            </a:r>
          </a:p>
          <a:p>
            <a:pPr>
              <a:buNone/>
            </a:pPr>
            <a:r>
              <a:rPr lang="en-IN" sz="2800" dirty="0">
                <a:latin typeface="Monotype Corsiva" pitchFamily="66" charset="0"/>
              </a:rPr>
              <a:t>   Link: </a:t>
            </a:r>
            <a:r>
              <a:rPr lang="en-IN" sz="2800" dirty="0">
                <a:latin typeface="Monotype Corsiva" pitchFamily="66" charset="0"/>
                <a:hlinkClick r:id="rId2"/>
              </a:rPr>
              <a:t>https://www.kaggle.com/datamunge/sign-language-mnist</a:t>
            </a:r>
            <a:endParaRPr lang="en-IN" sz="2800" dirty="0">
              <a:latin typeface="Monotype Corsiva" pitchFamily="66" charset="0"/>
            </a:endParaRPr>
          </a:p>
          <a:p>
            <a:endParaRPr lang="en-US" sz="2800" dirty="0">
              <a:latin typeface="Monotype Corsiva" pitchFamily="66" charset="0"/>
            </a:endParaRPr>
          </a:p>
          <a:p>
            <a:pPr marL="0" indent="0">
              <a:buNone/>
            </a:pPr>
            <a:r>
              <a:rPr lang="en-US" sz="2800" b="1" u="sng" dirty="0">
                <a:solidFill>
                  <a:srgbClr val="C00000"/>
                </a:solidFill>
                <a:latin typeface="+mj-lt"/>
              </a:rPr>
              <a:t>Goals</a:t>
            </a:r>
            <a:endParaRPr lang="en-US" dirty="0">
              <a:latin typeface="+mj-lt"/>
            </a:endParaRPr>
          </a:p>
          <a:p>
            <a:r>
              <a:rPr lang="en-US" sz="2800" dirty="0">
                <a:latin typeface="Monotype Corsiva" pitchFamily="66" charset="0"/>
              </a:rPr>
              <a:t>Building a classification model using CNN to classify the sign language into alphabet</a:t>
            </a:r>
          </a:p>
          <a:p>
            <a:r>
              <a:rPr lang="en-US" sz="2800" dirty="0">
                <a:latin typeface="Monotype Corsiva" pitchFamily="66" charset="0"/>
              </a:rPr>
              <a:t>Detecting the hand gesture using OpenCV</a:t>
            </a:r>
          </a:p>
          <a:p>
            <a:r>
              <a:rPr lang="en-US" sz="2800" dirty="0">
                <a:latin typeface="Monotype Corsiva" pitchFamily="66" charset="0"/>
              </a:rPr>
              <a:t>Making real time prediction using the classification model</a:t>
            </a:r>
          </a:p>
          <a:p>
            <a:r>
              <a:rPr lang="en-US" sz="2800" dirty="0">
                <a:latin typeface="Monotype Corsiva" pitchFamily="66" charset="0"/>
              </a:rPr>
              <a:t>Convert it into text for further use.</a:t>
            </a:r>
            <a:endParaRPr lang="en-US" dirty="0"/>
          </a:p>
          <a:p>
            <a:pPr>
              <a:buNone/>
            </a:pPr>
            <a:endParaRPr lang="en-IN" dirty="0">
              <a:latin typeface="Monotype Corsiva" pitchFamily="66" charset="0"/>
            </a:endParaRPr>
          </a:p>
        </p:txBody>
      </p:sp>
      <p:sp>
        <p:nvSpPr>
          <p:cNvPr id="4" name="Footer Placeholder 3">
            <a:extLst>
              <a:ext uri="{FF2B5EF4-FFF2-40B4-BE49-F238E27FC236}">
                <a16:creationId xmlns:a16="http://schemas.microsoft.com/office/drawing/2014/main" id="{9F04D576-69D9-4306-894A-89F3296E3AD0}"/>
              </a:ext>
            </a:extLst>
          </p:cNvPr>
          <p:cNvSpPr>
            <a:spLocks noGrp="1"/>
          </p:cNvSpPr>
          <p:nvPr>
            <p:ph type="ftr" sz="quarter" idx="11"/>
          </p:nvPr>
        </p:nvSpPr>
        <p:spPr/>
        <p:txBody>
          <a:bodyPr/>
          <a:lstStyle/>
          <a:p>
            <a:r>
              <a:rPr lang="en-US"/>
              <a:t>ICACCT-2021</a:t>
            </a:r>
          </a:p>
        </p:txBody>
      </p:sp>
      <p:sp>
        <p:nvSpPr>
          <p:cNvPr id="5" name="Slide Number Placeholder 4">
            <a:extLst>
              <a:ext uri="{FF2B5EF4-FFF2-40B4-BE49-F238E27FC236}">
                <a16:creationId xmlns:a16="http://schemas.microsoft.com/office/drawing/2014/main" id="{1ACBEF7B-3190-4D24-A5CE-DD2170559F4D}"/>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58610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8323-29D2-4C2A-A0C0-D03D7605C871}"/>
              </a:ext>
            </a:extLst>
          </p:cNvPr>
          <p:cNvSpPr>
            <a:spLocks noGrp="1"/>
          </p:cNvSpPr>
          <p:nvPr>
            <p:ph type="title"/>
          </p:nvPr>
        </p:nvSpPr>
        <p:spPr/>
        <p:txBody>
          <a:bodyPr>
            <a:normAutofit/>
          </a:bodyPr>
          <a:lstStyle/>
          <a:p>
            <a:r>
              <a:rPr lang="en-US" sz="2800" b="1" u="sng" dirty="0">
                <a:solidFill>
                  <a:srgbClr val="C00000"/>
                </a:solidFill>
              </a:rPr>
              <a:t>Work Plan</a:t>
            </a:r>
            <a:r>
              <a:rPr lang="en-US" sz="2800" b="1" u="sng" dirty="0">
                <a:solidFill>
                  <a:srgbClr val="C00000"/>
                </a:solidFill>
                <a:latin typeface="+mn-lt"/>
              </a:rPr>
              <a:t>:</a:t>
            </a:r>
            <a:endParaRPr lang="en-IN" sz="2800" u="sng" dirty="0">
              <a:solidFill>
                <a:srgbClr val="C00000"/>
              </a:solidFill>
              <a:latin typeface="+mn-lt"/>
            </a:endParaRPr>
          </a:p>
        </p:txBody>
      </p:sp>
      <p:sp>
        <p:nvSpPr>
          <p:cNvPr id="4" name="Footer Placeholder 3">
            <a:extLst>
              <a:ext uri="{FF2B5EF4-FFF2-40B4-BE49-F238E27FC236}">
                <a16:creationId xmlns:a16="http://schemas.microsoft.com/office/drawing/2014/main" id="{45AECE12-B406-4220-897F-88DF4A620D91}"/>
              </a:ext>
            </a:extLst>
          </p:cNvPr>
          <p:cNvSpPr>
            <a:spLocks noGrp="1"/>
          </p:cNvSpPr>
          <p:nvPr>
            <p:ph type="ftr" sz="quarter" idx="11"/>
          </p:nvPr>
        </p:nvSpPr>
        <p:spPr/>
        <p:txBody>
          <a:bodyPr/>
          <a:lstStyle/>
          <a:p>
            <a:r>
              <a:rPr lang="en-US"/>
              <a:t>ICACCT-2021</a:t>
            </a:r>
          </a:p>
        </p:txBody>
      </p:sp>
      <p:sp>
        <p:nvSpPr>
          <p:cNvPr id="5" name="Slide Number Placeholder 4">
            <a:extLst>
              <a:ext uri="{FF2B5EF4-FFF2-40B4-BE49-F238E27FC236}">
                <a16:creationId xmlns:a16="http://schemas.microsoft.com/office/drawing/2014/main" id="{1B7D4AE6-ACBC-4311-B384-CE7F29045254}"/>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6" name="Content Placeholder 5">
            <a:extLst>
              <a:ext uri="{FF2B5EF4-FFF2-40B4-BE49-F238E27FC236}">
                <a16:creationId xmlns:a16="http://schemas.microsoft.com/office/drawing/2014/main" id="{BF63E949-A460-4BC9-B517-87513FE5E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479" y="1690688"/>
            <a:ext cx="9027042" cy="44974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6236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3396-7B90-4DA5-BFFE-C2665D1AD312}"/>
              </a:ext>
            </a:extLst>
          </p:cNvPr>
          <p:cNvSpPr>
            <a:spLocks noGrp="1"/>
          </p:cNvSpPr>
          <p:nvPr>
            <p:ph type="title"/>
          </p:nvPr>
        </p:nvSpPr>
        <p:spPr/>
        <p:txBody>
          <a:bodyPr>
            <a:normAutofit/>
          </a:bodyPr>
          <a:lstStyle/>
          <a:p>
            <a:r>
              <a:rPr lang="en-IN" sz="2800" b="1" u="sng" dirty="0">
                <a:solidFill>
                  <a:srgbClr val="C00000"/>
                </a:solidFill>
              </a:rPr>
              <a:t>Training the CNN model</a:t>
            </a:r>
            <a:r>
              <a:rPr lang="en-IN" sz="2800" u="sng" dirty="0">
                <a:solidFill>
                  <a:srgbClr val="C00000"/>
                </a:solidFill>
              </a:rPr>
              <a:t>:</a:t>
            </a:r>
          </a:p>
        </p:txBody>
      </p:sp>
      <p:sp>
        <p:nvSpPr>
          <p:cNvPr id="3" name="Content Placeholder 2">
            <a:extLst>
              <a:ext uri="{FF2B5EF4-FFF2-40B4-BE49-F238E27FC236}">
                <a16:creationId xmlns:a16="http://schemas.microsoft.com/office/drawing/2014/main" id="{A2733FCA-FD2B-4E94-9CEC-0A3F739E4E62}"/>
              </a:ext>
            </a:extLst>
          </p:cNvPr>
          <p:cNvSpPr>
            <a:spLocks noGrp="1"/>
          </p:cNvSpPr>
          <p:nvPr>
            <p:ph idx="1"/>
          </p:nvPr>
        </p:nvSpPr>
        <p:spPr/>
        <p:txBody>
          <a:bodyPr/>
          <a:lstStyle/>
          <a:p>
            <a:pPr algn="just"/>
            <a:r>
              <a:rPr lang="en-US" sz="2800" dirty="0">
                <a:latin typeface="Monotype Corsiva" pitchFamily="66" charset="0"/>
              </a:rPr>
              <a:t>In the second step the CNN model is trained with the images which are classified to 25 classes (A-Z) previously.</a:t>
            </a:r>
          </a:p>
          <a:p>
            <a:pPr marL="0" indent="0" algn="just">
              <a:buNone/>
            </a:pPr>
            <a:endParaRPr lang="en-US" sz="2800" dirty="0">
              <a:latin typeface="Monotype Corsiva" pitchFamily="66" charset="0"/>
            </a:endParaRPr>
          </a:p>
          <a:p>
            <a:pPr algn="just"/>
            <a:r>
              <a:rPr lang="en-US" sz="2800" dirty="0">
                <a:latin typeface="Monotype Corsiva" pitchFamily="66" charset="0"/>
              </a:rPr>
              <a:t>The CNN model contains total 9 layers. First two are two convolution layers followed by 1 </a:t>
            </a:r>
            <a:r>
              <a:rPr lang="en-US" sz="2800" dirty="0" err="1">
                <a:latin typeface="Monotype Corsiva" pitchFamily="66" charset="0"/>
              </a:rPr>
              <a:t>maxpool</a:t>
            </a:r>
            <a:r>
              <a:rPr lang="en-US" sz="2800" dirty="0">
                <a:latin typeface="Monotype Corsiva" pitchFamily="66" charset="0"/>
              </a:rPr>
              <a:t> layer. Then there is one flatten layer which is followed by two fully connected layer(dense). For optimizing the model “stochastic gradient descent” (SGD) method is used and the model is trained for 50 epochs</a:t>
            </a:r>
          </a:p>
          <a:p>
            <a:endParaRPr lang="en-IN" dirty="0"/>
          </a:p>
        </p:txBody>
      </p:sp>
      <p:sp>
        <p:nvSpPr>
          <p:cNvPr id="4" name="Footer Placeholder 3">
            <a:extLst>
              <a:ext uri="{FF2B5EF4-FFF2-40B4-BE49-F238E27FC236}">
                <a16:creationId xmlns:a16="http://schemas.microsoft.com/office/drawing/2014/main" id="{D56C49B0-BEDB-45FE-B07F-0AA9A27C9D85}"/>
              </a:ext>
            </a:extLst>
          </p:cNvPr>
          <p:cNvSpPr>
            <a:spLocks noGrp="1"/>
          </p:cNvSpPr>
          <p:nvPr>
            <p:ph type="ftr" sz="quarter" idx="11"/>
          </p:nvPr>
        </p:nvSpPr>
        <p:spPr/>
        <p:txBody>
          <a:bodyPr/>
          <a:lstStyle/>
          <a:p>
            <a:r>
              <a:rPr lang="en-US"/>
              <a:t>ICACCT-2021</a:t>
            </a:r>
          </a:p>
        </p:txBody>
      </p:sp>
      <p:sp>
        <p:nvSpPr>
          <p:cNvPr id="5" name="Slide Number Placeholder 4">
            <a:extLst>
              <a:ext uri="{FF2B5EF4-FFF2-40B4-BE49-F238E27FC236}">
                <a16:creationId xmlns:a16="http://schemas.microsoft.com/office/drawing/2014/main" id="{E2921531-138B-4DCF-8A52-FD2E8662EE21}"/>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61682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99F0-62DA-4D98-A933-D9F1578F882A}"/>
              </a:ext>
            </a:extLst>
          </p:cNvPr>
          <p:cNvSpPr>
            <a:spLocks noGrp="1"/>
          </p:cNvSpPr>
          <p:nvPr>
            <p:ph type="title"/>
          </p:nvPr>
        </p:nvSpPr>
        <p:spPr/>
        <p:txBody>
          <a:bodyPr>
            <a:normAutofit/>
          </a:bodyPr>
          <a:lstStyle/>
          <a:p>
            <a:r>
              <a:rPr lang="en-US" sz="2800" b="1" u="sng" dirty="0">
                <a:solidFill>
                  <a:srgbClr val="C00000"/>
                </a:solidFill>
              </a:rPr>
              <a:t>Loss  and  accuracy</a:t>
            </a:r>
            <a:endParaRPr lang="en-IN" sz="2800" b="1" u="sng" dirty="0">
              <a:solidFill>
                <a:srgbClr val="C00000"/>
              </a:solidFill>
            </a:endParaRPr>
          </a:p>
        </p:txBody>
      </p:sp>
      <p:sp>
        <p:nvSpPr>
          <p:cNvPr id="4" name="Footer Placeholder 3">
            <a:extLst>
              <a:ext uri="{FF2B5EF4-FFF2-40B4-BE49-F238E27FC236}">
                <a16:creationId xmlns:a16="http://schemas.microsoft.com/office/drawing/2014/main" id="{FE2CC2C8-8BEA-407F-AAD8-01B89F38F20A}"/>
              </a:ext>
            </a:extLst>
          </p:cNvPr>
          <p:cNvSpPr>
            <a:spLocks noGrp="1"/>
          </p:cNvSpPr>
          <p:nvPr>
            <p:ph type="ftr" sz="quarter" idx="11"/>
          </p:nvPr>
        </p:nvSpPr>
        <p:spPr/>
        <p:txBody>
          <a:bodyPr/>
          <a:lstStyle/>
          <a:p>
            <a:r>
              <a:rPr lang="en-US"/>
              <a:t>ICACCT-2021</a:t>
            </a:r>
          </a:p>
        </p:txBody>
      </p:sp>
      <p:sp>
        <p:nvSpPr>
          <p:cNvPr id="5" name="Slide Number Placeholder 4">
            <a:extLst>
              <a:ext uri="{FF2B5EF4-FFF2-40B4-BE49-F238E27FC236}">
                <a16:creationId xmlns:a16="http://schemas.microsoft.com/office/drawing/2014/main" id="{C7C4A4C6-ABCD-41A1-8F17-8E3755A3AE56}"/>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3">
            <a:extLst>
              <a:ext uri="{FF2B5EF4-FFF2-40B4-BE49-F238E27FC236}">
                <a16:creationId xmlns:a16="http://schemas.microsoft.com/office/drawing/2014/main" id="{8C373671-6C8F-4D2A-942F-681895170A58}"/>
              </a:ext>
            </a:extLst>
          </p:cNvPr>
          <p:cNvPicPr>
            <a:picLocks noGrp="1" noChangeAspect="1" noChangeArrowheads="1"/>
          </p:cNvPicPr>
          <p:nvPr>
            <p:ph idx="1"/>
          </p:nvPr>
        </p:nvPicPr>
        <p:blipFill>
          <a:blip r:embed="rId2"/>
          <a:srcRect/>
          <a:stretch>
            <a:fillRect/>
          </a:stretch>
        </p:blipFill>
        <p:spPr bwMode="auto">
          <a:xfrm>
            <a:off x="247813" y="1764430"/>
            <a:ext cx="5323647" cy="4172532"/>
          </a:xfrm>
          <a:prstGeom prst="rect">
            <a:avLst/>
          </a:prstGeom>
          <a:noFill/>
          <a:ln w="9525">
            <a:noFill/>
            <a:miter lim="800000"/>
            <a:headEnd/>
            <a:tailEnd/>
          </a:ln>
          <a:effectLst/>
        </p:spPr>
      </p:pic>
      <p:pic>
        <p:nvPicPr>
          <p:cNvPr id="7" name="Picture 4">
            <a:extLst>
              <a:ext uri="{FF2B5EF4-FFF2-40B4-BE49-F238E27FC236}">
                <a16:creationId xmlns:a16="http://schemas.microsoft.com/office/drawing/2014/main" id="{CA79E687-D9D2-44C7-A81B-013646280C06}"/>
              </a:ext>
            </a:extLst>
          </p:cNvPr>
          <p:cNvPicPr>
            <a:picLocks noChangeAspect="1" noChangeArrowheads="1"/>
          </p:cNvPicPr>
          <p:nvPr/>
        </p:nvPicPr>
        <p:blipFill>
          <a:blip r:embed="rId3"/>
          <a:srcRect/>
          <a:stretch>
            <a:fillRect/>
          </a:stretch>
        </p:blipFill>
        <p:spPr bwMode="auto">
          <a:xfrm>
            <a:off x="6539023" y="1547108"/>
            <a:ext cx="4976038" cy="4316111"/>
          </a:xfrm>
          <a:prstGeom prst="rect">
            <a:avLst/>
          </a:prstGeom>
          <a:noFill/>
          <a:ln w="9525">
            <a:noFill/>
            <a:miter lim="800000"/>
            <a:headEnd/>
            <a:tailEnd/>
          </a:ln>
          <a:effectLst/>
        </p:spPr>
      </p:pic>
    </p:spTree>
    <p:extLst>
      <p:ext uri="{BB962C8B-B14F-4D97-AF65-F5344CB8AC3E}">
        <p14:creationId xmlns:p14="http://schemas.microsoft.com/office/powerpoint/2010/main" val="409062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29EB-45D5-44AB-88B9-02FAB1A90428}"/>
              </a:ext>
            </a:extLst>
          </p:cNvPr>
          <p:cNvSpPr>
            <a:spLocks noGrp="1"/>
          </p:cNvSpPr>
          <p:nvPr>
            <p:ph type="title"/>
          </p:nvPr>
        </p:nvSpPr>
        <p:spPr/>
        <p:txBody>
          <a:bodyPr>
            <a:normAutofit/>
          </a:bodyPr>
          <a:lstStyle/>
          <a:p>
            <a:r>
              <a:rPr lang="en-US" sz="2800" b="1" u="sng" dirty="0">
                <a:solidFill>
                  <a:srgbClr val="C00000"/>
                </a:solidFill>
              </a:rPr>
              <a:t>Predictions</a:t>
            </a:r>
            <a:endParaRPr lang="en-IN" sz="2800" b="1" u="sng" dirty="0">
              <a:solidFill>
                <a:srgbClr val="C00000"/>
              </a:solidFill>
            </a:endParaRPr>
          </a:p>
        </p:txBody>
      </p:sp>
      <p:sp>
        <p:nvSpPr>
          <p:cNvPr id="3" name="Content Placeholder 2">
            <a:extLst>
              <a:ext uri="{FF2B5EF4-FFF2-40B4-BE49-F238E27FC236}">
                <a16:creationId xmlns:a16="http://schemas.microsoft.com/office/drawing/2014/main" id="{3C4BBC4C-988A-434E-A0A3-1D5FC454B6CA}"/>
              </a:ext>
            </a:extLst>
          </p:cNvPr>
          <p:cNvSpPr>
            <a:spLocks noGrp="1"/>
          </p:cNvSpPr>
          <p:nvPr>
            <p:ph idx="1"/>
          </p:nvPr>
        </p:nvSpPr>
        <p:spPr>
          <a:xfrm>
            <a:off x="838200" y="1509823"/>
            <a:ext cx="10515600" cy="4667140"/>
          </a:xfrm>
        </p:spPr>
        <p:txBody>
          <a:bodyPr/>
          <a:lstStyle/>
          <a:p>
            <a:r>
              <a:rPr lang="en-IN" sz="2800" dirty="0"/>
              <a:t>Test accuracy is 97%</a:t>
            </a:r>
          </a:p>
          <a:p>
            <a:r>
              <a:rPr lang="en-US" sz="2800" dirty="0"/>
              <a:t>Predicted  letters are almost same as the actual letters </a:t>
            </a:r>
          </a:p>
          <a:p>
            <a:endParaRPr lang="en-IN" dirty="0"/>
          </a:p>
        </p:txBody>
      </p:sp>
      <p:sp>
        <p:nvSpPr>
          <p:cNvPr id="4" name="Footer Placeholder 3">
            <a:extLst>
              <a:ext uri="{FF2B5EF4-FFF2-40B4-BE49-F238E27FC236}">
                <a16:creationId xmlns:a16="http://schemas.microsoft.com/office/drawing/2014/main" id="{CA1BDC0F-F970-4E02-9986-343DC167BF2F}"/>
              </a:ext>
            </a:extLst>
          </p:cNvPr>
          <p:cNvSpPr>
            <a:spLocks noGrp="1"/>
          </p:cNvSpPr>
          <p:nvPr>
            <p:ph type="ftr" sz="quarter" idx="11"/>
          </p:nvPr>
        </p:nvSpPr>
        <p:spPr/>
        <p:txBody>
          <a:bodyPr/>
          <a:lstStyle/>
          <a:p>
            <a:r>
              <a:rPr lang="en-US"/>
              <a:t>ICACCT-2021</a:t>
            </a:r>
          </a:p>
        </p:txBody>
      </p:sp>
      <p:sp>
        <p:nvSpPr>
          <p:cNvPr id="5" name="Slide Number Placeholder 4">
            <a:extLst>
              <a:ext uri="{FF2B5EF4-FFF2-40B4-BE49-F238E27FC236}">
                <a16:creationId xmlns:a16="http://schemas.microsoft.com/office/drawing/2014/main" id="{23A3E867-26A6-44D6-9B53-BA7EFB589DBA}"/>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2">
            <a:extLst>
              <a:ext uri="{FF2B5EF4-FFF2-40B4-BE49-F238E27FC236}">
                <a16:creationId xmlns:a16="http://schemas.microsoft.com/office/drawing/2014/main" id="{52A1E2B4-5644-4EBB-AE84-0B1A7B615212}"/>
              </a:ext>
            </a:extLst>
          </p:cNvPr>
          <p:cNvPicPr>
            <a:picLocks noChangeAspect="1" noChangeArrowheads="1"/>
          </p:cNvPicPr>
          <p:nvPr/>
        </p:nvPicPr>
        <p:blipFill>
          <a:blip r:embed="rId2"/>
          <a:srcRect/>
          <a:stretch>
            <a:fillRect/>
          </a:stretch>
        </p:blipFill>
        <p:spPr bwMode="auto">
          <a:xfrm>
            <a:off x="2147777" y="2751320"/>
            <a:ext cx="5955214" cy="3817088"/>
          </a:xfrm>
          <a:prstGeom prst="rect">
            <a:avLst/>
          </a:prstGeom>
          <a:noFill/>
          <a:ln w="9525">
            <a:noFill/>
            <a:miter lim="800000"/>
            <a:headEnd/>
            <a:tailEnd/>
          </a:ln>
          <a:effectLst/>
        </p:spPr>
      </p:pic>
    </p:spTree>
    <p:extLst>
      <p:ext uri="{BB962C8B-B14F-4D97-AF65-F5344CB8AC3E}">
        <p14:creationId xmlns:p14="http://schemas.microsoft.com/office/powerpoint/2010/main" val="344986918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6278</TotalTime>
  <Words>1113</Words>
  <Application>Microsoft Office PowerPoint</Application>
  <PresentationFormat>Widescreen</PresentationFormat>
  <Paragraphs>87</Paragraphs>
  <Slides>14</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Calibri Light</vt:lpstr>
      <vt:lpstr>Casper</vt:lpstr>
      <vt:lpstr>Monotype Corsiva</vt:lpstr>
      <vt:lpstr>Times New Roman</vt:lpstr>
      <vt:lpstr>1_Office Theme</vt:lpstr>
      <vt:lpstr>Contents Slide Master</vt:lpstr>
      <vt:lpstr>CorelDRAW</vt:lpstr>
      <vt:lpstr>PowerPoint Presentation</vt:lpstr>
      <vt:lpstr>CONTENTS</vt:lpstr>
      <vt:lpstr>Introduction</vt:lpstr>
      <vt:lpstr>Problem  Statement:</vt:lpstr>
      <vt:lpstr>Dataset:</vt:lpstr>
      <vt:lpstr>Work Plan:</vt:lpstr>
      <vt:lpstr>Training the CNN model:</vt:lpstr>
      <vt:lpstr>Loss  and  accuracy</vt:lpstr>
      <vt:lpstr>Predictions</vt:lpstr>
      <vt:lpstr>Description of the Method</vt:lpstr>
      <vt:lpstr>Dataset</vt:lpstr>
      <vt:lpstr>Making the Interface</vt:lpstr>
      <vt:lpstr>Conclusion</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mohit kumar sharma</cp:lastModifiedBy>
  <cp:revision>479</cp:revision>
  <dcterms:created xsi:type="dcterms:W3CDTF">2019-01-09T10:33:58Z</dcterms:created>
  <dcterms:modified xsi:type="dcterms:W3CDTF">2022-02-21T07:01:43Z</dcterms:modified>
</cp:coreProperties>
</file>