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74" r:id="rId3"/>
    <p:sldId id="265" r:id="rId4"/>
    <p:sldId id="260" r:id="rId5"/>
    <p:sldId id="258" r:id="rId6"/>
    <p:sldId id="272" r:id="rId7"/>
    <p:sldId id="280" r:id="rId8"/>
    <p:sldId id="278" r:id="rId9"/>
    <p:sldId id="262" r:id="rId10"/>
    <p:sldId id="277" r:id="rId11"/>
    <p:sldId id="281" r:id="rId12"/>
    <p:sldId id="282" r:id="rId13"/>
    <p:sldId id="283" r:id="rId14"/>
    <p:sldId id="28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F117CD5-AD38-4C7F-9510-2E5207589237}">
          <p14:sldIdLst>
            <p14:sldId id="256"/>
            <p14:sldId id="274"/>
            <p14:sldId id="265"/>
            <p14:sldId id="260"/>
            <p14:sldId id="258"/>
            <p14:sldId id="272"/>
            <p14:sldId id="280"/>
            <p14:sldId id="278"/>
            <p14:sldId id="262"/>
            <p14:sldId id="277"/>
            <p14:sldId id="281"/>
            <p14:sldId id="282"/>
            <p14:sldId id="283"/>
            <p14:sldId id="2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88191" autoAdjust="0"/>
  </p:normalViewPr>
  <p:slideViewPr>
    <p:cSldViewPr>
      <p:cViewPr varScale="1">
        <p:scale>
          <a:sx n="70" d="100"/>
          <a:sy n="70" d="100"/>
        </p:scale>
        <p:origin x="118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318DD4-4DBF-4BCD-8D66-4A0388E2292B}" type="datetimeFigureOut">
              <a:rPr lang="en-IN" smtClean="0"/>
              <a:pPr/>
              <a:t>21-02-2022</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BB64B-1CA6-40BF-862C-8418A4034F68}" type="slidenum">
              <a:rPr lang="en-IN" smtClean="0"/>
              <a:pPr/>
              <a:t>‹#›</a:t>
            </a:fld>
            <a:endParaRPr lang="en-IN" dirty="0"/>
          </a:p>
        </p:txBody>
      </p:sp>
    </p:spTree>
    <p:extLst>
      <p:ext uri="{BB962C8B-B14F-4D97-AF65-F5344CB8AC3E}">
        <p14:creationId xmlns:p14="http://schemas.microsoft.com/office/powerpoint/2010/main" val="1795970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5BB64B-1CA6-40BF-862C-8418A4034F68}" type="slidenum">
              <a:rPr lang="en-IN" smtClean="0"/>
              <a:pPr/>
              <a:t>2</a:t>
            </a:fld>
            <a:endParaRPr lang="en-IN" dirty="0"/>
          </a:p>
        </p:txBody>
      </p:sp>
    </p:spTree>
    <p:extLst>
      <p:ext uri="{BB962C8B-B14F-4D97-AF65-F5344CB8AC3E}">
        <p14:creationId xmlns:p14="http://schemas.microsoft.com/office/powerpoint/2010/main" val="402441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5BB64B-1CA6-40BF-862C-8418A4034F68}" type="slidenum">
              <a:rPr lang="en-IN" smtClean="0"/>
              <a:pPr/>
              <a:t>3</a:t>
            </a:fld>
            <a:endParaRPr lang="en-IN" dirty="0"/>
          </a:p>
        </p:txBody>
      </p:sp>
    </p:spTree>
    <p:extLst>
      <p:ext uri="{BB962C8B-B14F-4D97-AF65-F5344CB8AC3E}">
        <p14:creationId xmlns:p14="http://schemas.microsoft.com/office/powerpoint/2010/main" val="1741694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5BB64B-1CA6-40BF-862C-8418A4034F68}" type="slidenum">
              <a:rPr lang="en-IN" smtClean="0"/>
              <a:pPr/>
              <a:t>4</a:t>
            </a:fld>
            <a:endParaRPr lang="en-IN" dirty="0"/>
          </a:p>
        </p:txBody>
      </p:sp>
    </p:spTree>
    <p:extLst>
      <p:ext uri="{BB962C8B-B14F-4D97-AF65-F5344CB8AC3E}">
        <p14:creationId xmlns:p14="http://schemas.microsoft.com/office/powerpoint/2010/main" val="44323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5BB64B-1CA6-40BF-862C-8418A4034F68}" type="slidenum">
              <a:rPr lang="en-IN" smtClean="0"/>
              <a:pPr/>
              <a:t>5</a:t>
            </a:fld>
            <a:endParaRPr lang="en-IN" dirty="0"/>
          </a:p>
        </p:txBody>
      </p:sp>
    </p:spTree>
    <p:extLst>
      <p:ext uri="{BB962C8B-B14F-4D97-AF65-F5344CB8AC3E}">
        <p14:creationId xmlns:p14="http://schemas.microsoft.com/office/powerpoint/2010/main" val="1157054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5BB64B-1CA6-40BF-862C-8418A4034F68}" type="slidenum">
              <a:rPr lang="en-IN" smtClean="0"/>
              <a:pPr/>
              <a:t>6</a:t>
            </a:fld>
            <a:endParaRPr lang="en-IN" dirty="0"/>
          </a:p>
        </p:txBody>
      </p:sp>
    </p:spTree>
    <p:extLst>
      <p:ext uri="{BB962C8B-B14F-4D97-AF65-F5344CB8AC3E}">
        <p14:creationId xmlns:p14="http://schemas.microsoft.com/office/powerpoint/2010/main" val="516935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5BB64B-1CA6-40BF-862C-8418A4034F68}" type="slidenum">
              <a:rPr lang="en-IN" smtClean="0"/>
              <a:pPr/>
              <a:t>7</a:t>
            </a:fld>
            <a:endParaRPr lang="en-IN" dirty="0"/>
          </a:p>
        </p:txBody>
      </p:sp>
    </p:spTree>
    <p:extLst>
      <p:ext uri="{BB962C8B-B14F-4D97-AF65-F5344CB8AC3E}">
        <p14:creationId xmlns:p14="http://schemas.microsoft.com/office/powerpoint/2010/main" val="2420385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5BB64B-1CA6-40BF-862C-8418A4034F68}" type="slidenum">
              <a:rPr lang="en-IN" smtClean="0"/>
              <a:pPr/>
              <a:t>8</a:t>
            </a:fld>
            <a:endParaRPr lang="en-IN" dirty="0"/>
          </a:p>
        </p:txBody>
      </p:sp>
    </p:spTree>
    <p:extLst>
      <p:ext uri="{BB962C8B-B14F-4D97-AF65-F5344CB8AC3E}">
        <p14:creationId xmlns:p14="http://schemas.microsoft.com/office/powerpoint/2010/main" val="2068533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5BB64B-1CA6-40BF-862C-8418A4034F68}" type="slidenum">
              <a:rPr lang="en-IN" smtClean="0"/>
              <a:pPr/>
              <a:t>9</a:t>
            </a:fld>
            <a:endParaRPr lang="en-IN" dirty="0"/>
          </a:p>
        </p:txBody>
      </p:sp>
    </p:spTree>
    <p:extLst>
      <p:ext uri="{BB962C8B-B14F-4D97-AF65-F5344CB8AC3E}">
        <p14:creationId xmlns:p14="http://schemas.microsoft.com/office/powerpoint/2010/main" val="3365233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8109D5-993E-4BE1-ABEC-1F43E94BA2A7}" type="datetime3">
              <a:rPr lang="en-US" smtClean="0"/>
              <a:t>21 February 2022</a:t>
            </a:fld>
            <a:endParaRPr lang="en-US" dirty="0"/>
          </a:p>
        </p:txBody>
      </p:sp>
      <p:sp>
        <p:nvSpPr>
          <p:cNvPr id="5" name="Footer Placeholder 4"/>
          <p:cNvSpPr>
            <a:spLocks noGrp="1"/>
          </p:cNvSpPr>
          <p:nvPr>
            <p:ph type="ftr" sz="quarter" idx="11"/>
          </p:nvPr>
        </p:nvSpPr>
        <p:spPr/>
        <p:txBody>
          <a:bodyPr/>
          <a:lstStyle/>
          <a:p>
            <a:r>
              <a:rPr lang="en-US"/>
              <a:t>Mini project 2021</a:t>
            </a:r>
            <a:endParaRPr lang="en-US" dirty="0"/>
          </a:p>
        </p:txBody>
      </p:sp>
      <p:sp>
        <p:nvSpPr>
          <p:cNvPr id="6" name="Slide Number Placeholder 5"/>
          <p:cNvSpPr>
            <a:spLocks noGrp="1"/>
          </p:cNvSpPr>
          <p:nvPr>
            <p:ph type="sldNum" sz="quarter" idx="12"/>
          </p:nvPr>
        </p:nvSpPr>
        <p:spPr/>
        <p:txBody>
          <a:bodyPr/>
          <a:lstStyle/>
          <a:p>
            <a:fld id="{15F4BBBA-3EAF-4479-B790-AA62CE9E78CB}"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95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EA8FA-234C-4F49-A25C-716FACC939E9}" type="datetime3">
              <a:rPr lang="en-US" smtClean="0"/>
              <a:t>21 February 2022</a:t>
            </a:fld>
            <a:endParaRPr lang="en-US" dirty="0"/>
          </a:p>
        </p:txBody>
      </p:sp>
      <p:sp>
        <p:nvSpPr>
          <p:cNvPr id="5" name="Footer Placeholder 4"/>
          <p:cNvSpPr>
            <a:spLocks noGrp="1"/>
          </p:cNvSpPr>
          <p:nvPr>
            <p:ph type="ftr" sz="quarter" idx="11"/>
          </p:nvPr>
        </p:nvSpPr>
        <p:spPr/>
        <p:txBody>
          <a:bodyPr/>
          <a:lstStyle/>
          <a:p>
            <a:r>
              <a:rPr lang="en-US"/>
              <a:t>Mini project 2021</a:t>
            </a:r>
            <a:endParaRPr lang="en-US" dirty="0"/>
          </a:p>
        </p:txBody>
      </p:sp>
      <p:sp>
        <p:nvSpPr>
          <p:cNvPr id="6" name="Slide Number Placeholder 5"/>
          <p:cNvSpPr>
            <a:spLocks noGrp="1"/>
          </p:cNvSpPr>
          <p:nvPr>
            <p:ph type="sldNum" sz="quarter" idx="12"/>
          </p:nvPr>
        </p:nvSpPr>
        <p:spPr/>
        <p:txBody>
          <a:bodyPr/>
          <a:lstStyle/>
          <a:p>
            <a:fld id="{15F4BBBA-3EAF-4479-B790-AA62CE9E78CB}" type="slidenum">
              <a:rPr lang="en-US" smtClean="0"/>
              <a:pPr/>
              <a:t>‹#›</a:t>
            </a:fld>
            <a:endParaRPr lang="en-US" dirty="0"/>
          </a:p>
        </p:txBody>
      </p:sp>
    </p:spTree>
    <p:extLst>
      <p:ext uri="{BB962C8B-B14F-4D97-AF65-F5344CB8AC3E}">
        <p14:creationId xmlns:p14="http://schemas.microsoft.com/office/powerpoint/2010/main" val="315658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3FA060-237C-465D-8999-06C400775EC7}" type="datetime3">
              <a:rPr lang="en-US" smtClean="0"/>
              <a:t>21 February 2022</a:t>
            </a:fld>
            <a:endParaRPr lang="en-US" dirty="0"/>
          </a:p>
        </p:txBody>
      </p:sp>
      <p:sp>
        <p:nvSpPr>
          <p:cNvPr id="5" name="Footer Placeholder 4"/>
          <p:cNvSpPr>
            <a:spLocks noGrp="1"/>
          </p:cNvSpPr>
          <p:nvPr>
            <p:ph type="ftr" sz="quarter" idx="11"/>
          </p:nvPr>
        </p:nvSpPr>
        <p:spPr/>
        <p:txBody>
          <a:bodyPr/>
          <a:lstStyle/>
          <a:p>
            <a:r>
              <a:rPr lang="en-US"/>
              <a:t>Mini project 2021</a:t>
            </a:r>
            <a:endParaRPr lang="en-US" dirty="0"/>
          </a:p>
        </p:txBody>
      </p:sp>
      <p:sp>
        <p:nvSpPr>
          <p:cNvPr id="6" name="Slide Number Placeholder 5"/>
          <p:cNvSpPr>
            <a:spLocks noGrp="1"/>
          </p:cNvSpPr>
          <p:nvPr>
            <p:ph type="sldNum" sz="quarter" idx="12"/>
          </p:nvPr>
        </p:nvSpPr>
        <p:spPr/>
        <p:txBody>
          <a:bodyPr/>
          <a:lstStyle/>
          <a:p>
            <a:fld id="{15F4BBBA-3EAF-4479-B790-AA62CE9E78CB}" type="slidenum">
              <a:rPr lang="en-US" smtClean="0"/>
              <a:pPr/>
              <a:t>‹#›</a:t>
            </a:fld>
            <a:endParaRPr lang="en-US" dirty="0"/>
          </a:p>
        </p:txBody>
      </p:sp>
    </p:spTree>
    <p:extLst>
      <p:ext uri="{BB962C8B-B14F-4D97-AF65-F5344CB8AC3E}">
        <p14:creationId xmlns:p14="http://schemas.microsoft.com/office/powerpoint/2010/main" val="220757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0ED39-13AA-4BE5-8209-F8E7EDC6F4A0}" type="datetime3">
              <a:rPr lang="en-US" smtClean="0"/>
              <a:t>21 February 2022</a:t>
            </a:fld>
            <a:endParaRPr lang="en-US" dirty="0"/>
          </a:p>
        </p:txBody>
      </p:sp>
      <p:sp>
        <p:nvSpPr>
          <p:cNvPr id="5" name="Footer Placeholder 4"/>
          <p:cNvSpPr>
            <a:spLocks noGrp="1"/>
          </p:cNvSpPr>
          <p:nvPr>
            <p:ph type="ftr" sz="quarter" idx="11"/>
          </p:nvPr>
        </p:nvSpPr>
        <p:spPr/>
        <p:txBody>
          <a:bodyPr/>
          <a:lstStyle/>
          <a:p>
            <a:r>
              <a:rPr lang="en-US"/>
              <a:t>Mini project 2021</a:t>
            </a:r>
            <a:endParaRPr lang="en-US" dirty="0"/>
          </a:p>
        </p:txBody>
      </p:sp>
      <p:sp>
        <p:nvSpPr>
          <p:cNvPr id="6" name="Slide Number Placeholder 5"/>
          <p:cNvSpPr>
            <a:spLocks noGrp="1"/>
          </p:cNvSpPr>
          <p:nvPr>
            <p:ph type="sldNum" sz="quarter" idx="12"/>
          </p:nvPr>
        </p:nvSpPr>
        <p:spPr/>
        <p:txBody>
          <a:bodyPr/>
          <a:lstStyle/>
          <a:p>
            <a:fld id="{15F4BBBA-3EAF-4479-B790-AA62CE9E78CB}" type="slidenum">
              <a:rPr lang="en-US" smtClean="0"/>
              <a:pPr/>
              <a:t>‹#›</a:t>
            </a:fld>
            <a:endParaRPr lang="en-US" dirty="0"/>
          </a:p>
        </p:txBody>
      </p:sp>
    </p:spTree>
    <p:extLst>
      <p:ext uri="{BB962C8B-B14F-4D97-AF65-F5344CB8AC3E}">
        <p14:creationId xmlns:p14="http://schemas.microsoft.com/office/powerpoint/2010/main" val="151963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88E84-D8D9-4C6C-BA10-C56AB12E1B56}" type="datetime3">
              <a:rPr lang="en-US" smtClean="0"/>
              <a:t>21 February 2022</a:t>
            </a:fld>
            <a:endParaRPr lang="en-US" dirty="0"/>
          </a:p>
        </p:txBody>
      </p:sp>
      <p:sp>
        <p:nvSpPr>
          <p:cNvPr id="5" name="Footer Placeholder 4"/>
          <p:cNvSpPr>
            <a:spLocks noGrp="1"/>
          </p:cNvSpPr>
          <p:nvPr>
            <p:ph type="ftr" sz="quarter" idx="11"/>
          </p:nvPr>
        </p:nvSpPr>
        <p:spPr/>
        <p:txBody>
          <a:bodyPr/>
          <a:lstStyle/>
          <a:p>
            <a:r>
              <a:rPr lang="en-US"/>
              <a:t>Mini project 2021</a:t>
            </a:r>
            <a:endParaRPr lang="en-US" dirty="0"/>
          </a:p>
        </p:txBody>
      </p:sp>
      <p:sp>
        <p:nvSpPr>
          <p:cNvPr id="6" name="Slide Number Placeholder 5"/>
          <p:cNvSpPr>
            <a:spLocks noGrp="1"/>
          </p:cNvSpPr>
          <p:nvPr>
            <p:ph type="sldNum" sz="quarter" idx="12"/>
          </p:nvPr>
        </p:nvSpPr>
        <p:spPr/>
        <p:txBody>
          <a:bodyPr/>
          <a:lstStyle/>
          <a:p>
            <a:fld id="{15F4BBBA-3EAF-4479-B790-AA62CE9E78CB}"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82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343883-95A4-4A1B-88C0-1B90DBBE33AB}" type="datetime3">
              <a:rPr lang="en-US" smtClean="0"/>
              <a:t>21 February 2022</a:t>
            </a:fld>
            <a:endParaRPr lang="en-US" dirty="0"/>
          </a:p>
        </p:txBody>
      </p:sp>
      <p:sp>
        <p:nvSpPr>
          <p:cNvPr id="6" name="Footer Placeholder 5"/>
          <p:cNvSpPr>
            <a:spLocks noGrp="1"/>
          </p:cNvSpPr>
          <p:nvPr>
            <p:ph type="ftr" sz="quarter" idx="11"/>
          </p:nvPr>
        </p:nvSpPr>
        <p:spPr/>
        <p:txBody>
          <a:bodyPr/>
          <a:lstStyle/>
          <a:p>
            <a:r>
              <a:rPr lang="en-US"/>
              <a:t>Mini project 2021</a:t>
            </a:r>
            <a:endParaRPr lang="en-US" dirty="0"/>
          </a:p>
        </p:txBody>
      </p:sp>
      <p:sp>
        <p:nvSpPr>
          <p:cNvPr id="7" name="Slide Number Placeholder 6"/>
          <p:cNvSpPr>
            <a:spLocks noGrp="1"/>
          </p:cNvSpPr>
          <p:nvPr>
            <p:ph type="sldNum" sz="quarter" idx="12"/>
          </p:nvPr>
        </p:nvSpPr>
        <p:spPr/>
        <p:txBody>
          <a:bodyPr/>
          <a:lstStyle/>
          <a:p>
            <a:fld id="{15F4BBBA-3EAF-4479-B790-AA62CE9E78CB}" type="slidenum">
              <a:rPr lang="en-US" smtClean="0"/>
              <a:pPr/>
              <a:t>‹#›</a:t>
            </a:fld>
            <a:endParaRPr lang="en-US" dirty="0"/>
          </a:p>
        </p:txBody>
      </p:sp>
    </p:spTree>
    <p:extLst>
      <p:ext uri="{BB962C8B-B14F-4D97-AF65-F5344CB8AC3E}">
        <p14:creationId xmlns:p14="http://schemas.microsoft.com/office/powerpoint/2010/main" val="28180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284703-35A6-46EE-8E81-9CD5A6A76841}" type="datetime3">
              <a:rPr lang="en-US" smtClean="0"/>
              <a:t>21 February 2022</a:t>
            </a:fld>
            <a:endParaRPr lang="en-US" dirty="0"/>
          </a:p>
        </p:txBody>
      </p:sp>
      <p:sp>
        <p:nvSpPr>
          <p:cNvPr id="8" name="Footer Placeholder 7"/>
          <p:cNvSpPr>
            <a:spLocks noGrp="1"/>
          </p:cNvSpPr>
          <p:nvPr>
            <p:ph type="ftr" sz="quarter" idx="11"/>
          </p:nvPr>
        </p:nvSpPr>
        <p:spPr/>
        <p:txBody>
          <a:bodyPr/>
          <a:lstStyle/>
          <a:p>
            <a:r>
              <a:rPr lang="en-US"/>
              <a:t>Mini project 2021</a:t>
            </a:r>
            <a:endParaRPr lang="en-US" dirty="0"/>
          </a:p>
        </p:txBody>
      </p:sp>
      <p:sp>
        <p:nvSpPr>
          <p:cNvPr id="9" name="Slide Number Placeholder 8"/>
          <p:cNvSpPr>
            <a:spLocks noGrp="1"/>
          </p:cNvSpPr>
          <p:nvPr>
            <p:ph type="sldNum" sz="quarter" idx="12"/>
          </p:nvPr>
        </p:nvSpPr>
        <p:spPr/>
        <p:txBody>
          <a:bodyPr/>
          <a:lstStyle/>
          <a:p>
            <a:fld id="{15F4BBBA-3EAF-4479-B790-AA62CE9E78CB}" type="slidenum">
              <a:rPr lang="en-US" smtClean="0"/>
              <a:pPr/>
              <a:t>‹#›</a:t>
            </a:fld>
            <a:endParaRPr lang="en-US" dirty="0"/>
          </a:p>
        </p:txBody>
      </p:sp>
    </p:spTree>
    <p:extLst>
      <p:ext uri="{BB962C8B-B14F-4D97-AF65-F5344CB8AC3E}">
        <p14:creationId xmlns:p14="http://schemas.microsoft.com/office/powerpoint/2010/main" val="242449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61126D-CDC3-4AA6-9A12-CDF6B34B3F7E}" type="datetime3">
              <a:rPr lang="en-US" smtClean="0"/>
              <a:t>21 February 2022</a:t>
            </a:fld>
            <a:endParaRPr lang="en-US" dirty="0"/>
          </a:p>
        </p:txBody>
      </p:sp>
      <p:sp>
        <p:nvSpPr>
          <p:cNvPr id="4" name="Footer Placeholder 3"/>
          <p:cNvSpPr>
            <a:spLocks noGrp="1"/>
          </p:cNvSpPr>
          <p:nvPr>
            <p:ph type="ftr" sz="quarter" idx="11"/>
          </p:nvPr>
        </p:nvSpPr>
        <p:spPr/>
        <p:txBody>
          <a:bodyPr/>
          <a:lstStyle/>
          <a:p>
            <a:r>
              <a:rPr lang="en-US"/>
              <a:t>Mini project 2021</a:t>
            </a:r>
            <a:endParaRPr lang="en-US" dirty="0"/>
          </a:p>
        </p:txBody>
      </p:sp>
      <p:sp>
        <p:nvSpPr>
          <p:cNvPr id="5" name="Slide Number Placeholder 4"/>
          <p:cNvSpPr>
            <a:spLocks noGrp="1"/>
          </p:cNvSpPr>
          <p:nvPr>
            <p:ph type="sldNum" sz="quarter" idx="12"/>
          </p:nvPr>
        </p:nvSpPr>
        <p:spPr/>
        <p:txBody>
          <a:bodyPr/>
          <a:lstStyle/>
          <a:p>
            <a:fld id="{15F4BBBA-3EAF-4479-B790-AA62CE9E78CB}" type="slidenum">
              <a:rPr lang="en-US" smtClean="0"/>
              <a:pPr/>
              <a:t>‹#›</a:t>
            </a:fld>
            <a:endParaRPr lang="en-US" dirty="0"/>
          </a:p>
        </p:txBody>
      </p:sp>
    </p:spTree>
    <p:extLst>
      <p:ext uri="{BB962C8B-B14F-4D97-AF65-F5344CB8AC3E}">
        <p14:creationId xmlns:p14="http://schemas.microsoft.com/office/powerpoint/2010/main" val="2905112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714614-93AA-4D70-9FF4-BDC6B5BD634C}" type="datetime3">
              <a:rPr lang="en-US" smtClean="0"/>
              <a:t>21 February 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Mini project 2021</a:t>
            </a:r>
            <a:endParaRPr lang="en-US" dirty="0"/>
          </a:p>
        </p:txBody>
      </p:sp>
      <p:sp>
        <p:nvSpPr>
          <p:cNvPr id="9" name="Slide Number Placeholder 8"/>
          <p:cNvSpPr>
            <a:spLocks noGrp="1"/>
          </p:cNvSpPr>
          <p:nvPr>
            <p:ph type="sldNum" sz="quarter" idx="12"/>
          </p:nvPr>
        </p:nvSpPr>
        <p:spPr/>
        <p:txBody>
          <a:bodyPr/>
          <a:lstStyle/>
          <a:p>
            <a:fld id="{15F4BBBA-3EAF-4479-B790-AA62CE9E78CB}" type="slidenum">
              <a:rPr lang="en-US" smtClean="0"/>
              <a:pPr/>
              <a:t>‹#›</a:t>
            </a:fld>
            <a:endParaRPr lang="en-US" dirty="0"/>
          </a:p>
        </p:txBody>
      </p:sp>
    </p:spTree>
    <p:extLst>
      <p:ext uri="{BB962C8B-B14F-4D97-AF65-F5344CB8AC3E}">
        <p14:creationId xmlns:p14="http://schemas.microsoft.com/office/powerpoint/2010/main" val="125942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FD36DA4-FE64-449F-9DA9-D6E498FDCB07}" type="datetime3">
              <a:rPr lang="en-US" smtClean="0"/>
              <a:t>21 February 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Mini project 2021</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F4BBBA-3EAF-4479-B790-AA62CE9E78CB}" type="slidenum">
              <a:rPr lang="en-US" smtClean="0"/>
              <a:pPr/>
              <a:t>‹#›</a:t>
            </a:fld>
            <a:endParaRPr lang="en-US" dirty="0"/>
          </a:p>
        </p:txBody>
      </p:sp>
    </p:spTree>
    <p:extLst>
      <p:ext uri="{BB962C8B-B14F-4D97-AF65-F5344CB8AC3E}">
        <p14:creationId xmlns:p14="http://schemas.microsoft.com/office/powerpoint/2010/main" val="97995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ACEE7B-B734-4C50-9FFB-C31CAB35E26B}" type="datetime3">
              <a:rPr lang="en-US" smtClean="0"/>
              <a:t>21 February 2022</a:t>
            </a:fld>
            <a:endParaRPr lang="en-US" dirty="0"/>
          </a:p>
        </p:txBody>
      </p:sp>
      <p:sp>
        <p:nvSpPr>
          <p:cNvPr id="6" name="Footer Placeholder 5"/>
          <p:cNvSpPr>
            <a:spLocks noGrp="1"/>
          </p:cNvSpPr>
          <p:nvPr>
            <p:ph type="ftr" sz="quarter" idx="11"/>
          </p:nvPr>
        </p:nvSpPr>
        <p:spPr/>
        <p:txBody>
          <a:bodyPr/>
          <a:lstStyle/>
          <a:p>
            <a:r>
              <a:rPr lang="en-US"/>
              <a:t>Mini project 2021</a:t>
            </a:r>
            <a:endParaRPr lang="en-US" dirty="0"/>
          </a:p>
        </p:txBody>
      </p:sp>
      <p:sp>
        <p:nvSpPr>
          <p:cNvPr id="7" name="Slide Number Placeholder 6"/>
          <p:cNvSpPr>
            <a:spLocks noGrp="1"/>
          </p:cNvSpPr>
          <p:nvPr>
            <p:ph type="sldNum" sz="quarter" idx="12"/>
          </p:nvPr>
        </p:nvSpPr>
        <p:spPr/>
        <p:txBody>
          <a:bodyPr/>
          <a:lstStyle/>
          <a:p>
            <a:fld id="{15F4BBBA-3EAF-4479-B790-AA62CE9E78CB}" type="slidenum">
              <a:rPr lang="en-US" smtClean="0"/>
              <a:pPr/>
              <a:t>‹#›</a:t>
            </a:fld>
            <a:endParaRPr lang="en-US" dirty="0"/>
          </a:p>
        </p:txBody>
      </p:sp>
    </p:spTree>
    <p:extLst>
      <p:ext uri="{BB962C8B-B14F-4D97-AF65-F5344CB8AC3E}">
        <p14:creationId xmlns:p14="http://schemas.microsoft.com/office/powerpoint/2010/main" val="170168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93438B9-A34A-4643-B75A-8E59E661394B}" type="datetime3">
              <a:rPr lang="en-US" smtClean="0"/>
              <a:t>21 February 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Mini project 2021</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5F4BBBA-3EAF-4479-B790-AA62CE9E78CB}"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1500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723144"/>
            <a:ext cx="8686800" cy="264196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sp3d extrusionH="57150">
              <a:bevelT w="38100" h="38100" prst="relaxedInset"/>
            </a:sp3d>
          </a:bodyPr>
          <a:lstStyle/>
          <a:p>
            <a:pPr algn="ctr"/>
            <a:r>
              <a:rPr lang="en-US" sz="6000" dirty="0">
                <a:solidFill>
                  <a:schemeClr val="accent2"/>
                </a:solidFill>
                <a:latin typeface="Algerian" panose="04020705040A02060702" pitchFamily="82" charset="0"/>
              </a:rPr>
              <a:t>Sign Language recognition using </a:t>
            </a:r>
            <a:r>
              <a:rPr lang="en-US" sz="6000" dirty="0" err="1">
                <a:solidFill>
                  <a:schemeClr val="accent2"/>
                </a:solidFill>
                <a:latin typeface="Algerian" panose="04020705040A02060702" pitchFamily="82" charset="0"/>
              </a:rPr>
              <a:t>cNn</a:t>
            </a:r>
            <a:r>
              <a:rPr lang="en-US" sz="6000" dirty="0">
                <a:solidFill>
                  <a:schemeClr val="accent2"/>
                </a:solidFill>
                <a:latin typeface="Algerian" panose="04020705040A02060702" pitchFamily="82" charset="0"/>
              </a:rPr>
              <a:t> and </a:t>
            </a:r>
            <a:r>
              <a:rPr lang="en-US" sz="6000" dirty="0" err="1">
                <a:solidFill>
                  <a:schemeClr val="accent2"/>
                </a:solidFill>
                <a:latin typeface="Algerian" panose="04020705040A02060702" pitchFamily="82" charset="0"/>
              </a:rPr>
              <a:t>opencv</a:t>
            </a:r>
            <a:endParaRPr lang="en-US" sz="6000" dirty="0">
              <a:solidFill>
                <a:schemeClr val="accent2"/>
              </a:solidFill>
              <a:latin typeface="Algerian" panose="04020705040A02060702" pitchFamily="82" charset="0"/>
            </a:endParaRPr>
          </a:p>
        </p:txBody>
      </p:sp>
      <p:pic>
        <p:nvPicPr>
          <p:cNvPr id="1026" name="Picture 2"/>
          <p:cNvPicPr>
            <a:picLocks noChangeAspect="1" noChangeArrowheads="1"/>
          </p:cNvPicPr>
          <p:nvPr/>
        </p:nvPicPr>
        <p:blipFill rotWithShape="1">
          <a:blip r:embed="rId2" cstate="print"/>
          <a:srcRect r="26724"/>
          <a:stretch/>
        </p:blipFill>
        <p:spPr bwMode="auto">
          <a:xfrm>
            <a:off x="0" y="12845"/>
            <a:ext cx="9144000" cy="1175273"/>
          </a:xfrm>
          <a:prstGeom prst="rect">
            <a:avLst/>
          </a:prstGeom>
          <a:noFill/>
          <a:ln w="9525">
            <a:noFill/>
            <a:miter lim="800000"/>
            <a:headEnd/>
            <a:tailEnd/>
          </a:ln>
        </p:spPr>
      </p:pic>
      <p:sp>
        <p:nvSpPr>
          <p:cNvPr id="4" name="TextBox 3">
            <a:extLst>
              <a:ext uri="{FF2B5EF4-FFF2-40B4-BE49-F238E27FC236}">
                <a16:creationId xmlns:a16="http://schemas.microsoft.com/office/drawing/2014/main" id="{3C2D83CC-2C92-4E8D-B580-ABD16056202D}"/>
              </a:ext>
            </a:extLst>
          </p:cNvPr>
          <p:cNvSpPr txBox="1"/>
          <p:nvPr/>
        </p:nvSpPr>
        <p:spPr>
          <a:xfrm>
            <a:off x="762000" y="4913304"/>
            <a:ext cx="3615220" cy="923330"/>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Guided By:</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Preeti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Nagarath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Rachna Jain,</a:t>
            </a:r>
          </a:p>
          <a:p>
            <a:r>
              <a:rPr lang="en-US" sz="1800" dirty="0">
                <a:effectLst/>
                <a:latin typeface="Times New Roman" panose="02020603050405020304" pitchFamily="18" charset="0"/>
                <a:ea typeface="Times New Roman" panose="02020603050405020304" pitchFamily="18" charset="0"/>
              </a:rPr>
              <a:t>Dr. Ashish Kumar</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6823B5F-9F4A-4932-B217-15031F76CEC9}"/>
              </a:ext>
            </a:extLst>
          </p:cNvPr>
          <p:cNvSpPr txBox="1"/>
          <p:nvPr/>
        </p:nvSpPr>
        <p:spPr>
          <a:xfrm>
            <a:off x="5334000" y="4574749"/>
            <a:ext cx="3276599" cy="107721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Presented By:</a:t>
            </a:r>
            <a:r>
              <a:rPr lang="en-IN" sz="1600" dirty="0">
                <a:latin typeface="Times New Roman" panose="02020603050405020304" pitchFamily="18" charset="0"/>
                <a:cs typeface="Times New Roman" panose="02020603050405020304" pitchFamily="18" charset="0"/>
              </a:rPr>
              <a:t>-</a:t>
            </a:r>
          </a:p>
          <a:p>
            <a:r>
              <a:rPr lang="en-US" sz="1600" dirty="0"/>
              <a:t>Rohit (05611502819) </a:t>
            </a:r>
          </a:p>
          <a:p>
            <a:r>
              <a:rPr lang="en-US" sz="1600" dirty="0"/>
              <a:t>Mohit Kumar Sharma (06111502819) </a:t>
            </a:r>
          </a:p>
          <a:p>
            <a:r>
              <a:rPr lang="en-US" sz="1600" dirty="0"/>
              <a:t>Hemant Kumar (06311502819)</a:t>
            </a:r>
            <a:endParaRPr lang="en-IN" sz="1600" dirty="0">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D9E90925-5042-4D7F-B50B-5C71B7190848}"/>
              </a:ext>
            </a:extLst>
          </p:cNvPr>
          <p:cNvSpPr>
            <a:spLocks noGrp="1"/>
          </p:cNvSpPr>
          <p:nvPr>
            <p:ph type="ftr" sz="quarter" idx="11"/>
          </p:nvPr>
        </p:nvSpPr>
        <p:spPr/>
        <p:txBody>
          <a:bodyPr/>
          <a:lstStyle/>
          <a:p>
            <a:r>
              <a:rPr lang="en-US" sz="2000" dirty="0"/>
              <a:t>Industrial training project</a:t>
            </a:r>
          </a:p>
        </p:txBody>
      </p:sp>
      <p:sp>
        <p:nvSpPr>
          <p:cNvPr id="10" name="Slide Number Placeholder 9">
            <a:extLst>
              <a:ext uri="{FF2B5EF4-FFF2-40B4-BE49-F238E27FC236}">
                <a16:creationId xmlns:a16="http://schemas.microsoft.com/office/drawing/2014/main" id="{EA5FC966-FE56-4465-AC76-0C884B28A773}"/>
              </a:ext>
            </a:extLst>
          </p:cNvPr>
          <p:cNvSpPr>
            <a:spLocks noGrp="1"/>
          </p:cNvSpPr>
          <p:nvPr>
            <p:ph type="sldNum" sz="quarter" idx="12"/>
          </p:nvPr>
        </p:nvSpPr>
        <p:spPr>
          <a:xfrm>
            <a:off x="7931381" y="6459785"/>
            <a:ext cx="984019" cy="365125"/>
          </a:xfrm>
        </p:spPr>
        <p:txBody>
          <a:bodyPr/>
          <a:lstStyle/>
          <a:p>
            <a:fld id="{15F4BBBA-3EAF-4479-B790-AA62CE9E78CB}" type="slidenum">
              <a:rPr lang="en-US" sz="2000" smtClean="0"/>
              <a:pPr/>
              <a:t>1</a:t>
            </a:fld>
            <a:endParaRPr lang="en-US" sz="900" dirty="0"/>
          </a:p>
        </p:txBody>
      </p:sp>
      <p:sp>
        <p:nvSpPr>
          <p:cNvPr id="3" name="Date Placeholder 2">
            <a:extLst>
              <a:ext uri="{FF2B5EF4-FFF2-40B4-BE49-F238E27FC236}">
                <a16:creationId xmlns:a16="http://schemas.microsoft.com/office/drawing/2014/main" id="{1A7AD7BA-6C8A-4057-9065-F8AE75D6D8D4}"/>
              </a:ext>
            </a:extLst>
          </p:cNvPr>
          <p:cNvSpPr>
            <a:spLocks noGrp="1"/>
          </p:cNvSpPr>
          <p:nvPr>
            <p:ph type="dt" sz="half" idx="10"/>
          </p:nvPr>
        </p:nvSpPr>
        <p:spPr>
          <a:xfrm>
            <a:off x="467545" y="6459786"/>
            <a:ext cx="2209620" cy="365125"/>
          </a:xfrm>
        </p:spPr>
        <p:txBody>
          <a:bodyPr/>
          <a:lstStyle/>
          <a:p>
            <a:r>
              <a:rPr lang="en-US" sz="2000" dirty="0"/>
              <a:t>14 January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E49BF4-DC72-48BF-B6F3-06E7789DE67A}"/>
              </a:ext>
            </a:extLst>
          </p:cNvPr>
          <p:cNvSpPr>
            <a:spLocks noGrp="1"/>
          </p:cNvSpPr>
          <p:nvPr>
            <p:ph type="title"/>
          </p:nvPr>
        </p:nvSpPr>
        <p:spPr>
          <a:xfrm>
            <a:off x="822960" y="988906"/>
            <a:ext cx="7543800" cy="856828"/>
          </a:xfrm>
        </p:spPr>
        <p:txBody>
          <a:bodyPr>
            <a:normAutofit/>
          </a:bodyPr>
          <a:lstStyle/>
          <a:p>
            <a:r>
              <a:rPr lang="en-US" sz="4400" dirty="0">
                <a:solidFill>
                  <a:srgbClr val="FF0000"/>
                </a:solidFill>
              </a:rPr>
              <a:t>Description of the Model</a:t>
            </a:r>
            <a:endParaRPr lang="en-IN" sz="4400" dirty="0">
              <a:solidFill>
                <a:srgbClr val="FF0000"/>
              </a:solidFill>
            </a:endParaRPr>
          </a:p>
        </p:txBody>
      </p:sp>
      <p:sp>
        <p:nvSpPr>
          <p:cNvPr id="8" name="Content Placeholder 7">
            <a:extLst>
              <a:ext uri="{FF2B5EF4-FFF2-40B4-BE49-F238E27FC236}">
                <a16:creationId xmlns:a16="http://schemas.microsoft.com/office/drawing/2014/main" id="{1320D76C-1DD0-4A69-8914-C854A47F20E7}"/>
              </a:ext>
            </a:extLst>
          </p:cNvPr>
          <p:cNvSpPr>
            <a:spLocks noGrp="1"/>
          </p:cNvSpPr>
          <p:nvPr>
            <p:ph idx="1"/>
          </p:nvPr>
        </p:nvSpPr>
        <p:spPr/>
        <p:txBody>
          <a:bodyPr/>
          <a:lstStyle/>
          <a:p>
            <a:pPr algn="just">
              <a:buFont typeface="Wingdings" panose="05000000000000000000" pitchFamily="2" charset="2"/>
              <a:buChar char="§"/>
            </a:pPr>
            <a:r>
              <a:rPr lang="en-US" sz="2400" dirty="0">
                <a:solidFill>
                  <a:schemeClr val="tx1"/>
                </a:solidFill>
                <a:latin typeface="Monotype Corsiva" panose="03010101010201010101" pitchFamily="66" charset="0"/>
              </a:rPr>
              <a:t>The model gives almost 97% accuracy while predicting. With maximum value of accuracy, our model should be able to recognize the alphabet but in the use of OpenCV the system is becoming real time, but prediction level is less. It can't print every detected character in console and screen correctly.</a:t>
            </a:r>
          </a:p>
          <a:p>
            <a:pPr algn="just">
              <a:buFont typeface="Wingdings" panose="05000000000000000000" pitchFamily="2" charset="2"/>
              <a:buChar char="§"/>
            </a:pPr>
            <a:r>
              <a:rPr lang="en-IN" sz="2400" dirty="0">
                <a:solidFill>
                  <a:schemeClr val="tx1"/>
                </a:solidFill>
                <a:latin typeface="Monotype Corsiva" panose="03010101010201010101" pitchFamily="66" charset="0"/>
              </a:rPr>
              <a:t>So, we create our own dataset of 100 images of each letter for training purpose and 50 for testing purpose and train these images to make our model useful in real time through an interface using OpenCV.</a:t>
            </a:r>
            <a:endParaRPr lang="en-US" sz="2400" dirty="0">
              <a:solidFill>
                <a:schemeClr val="tx1"/>
              </a:solidFill>
              <a:latin typeface="Monotype Corsiva" panose="03010101010201010101" pitchFamily="66" charset="0"/>
            </a:endParaRPr>
          </a:p>
          <a:p>
            <a:endParaRPr lang="en-IN" dirty="0"/>
          </a:p>
        </p:txBody>
      </p:sp>
      <p:sp>
        <p:nvSpPr>
          <p:cNvPr id="2" name="Date Placeholder 1">
            <a:extLst>
              <a:ext uri="{FF2B5EF4-FFF2-40B4-BE49-F238E27FC236}">
                <a16:creationId xmlns:a16="http://schemas.microsoft.com/office/drawing/2014/main" id="{409FDA18-C9F7-42BD-97A5-B9543F61614D}"/>
              </a:ext>
            </a:extLst>
          </p:cNvPr>
          <p:cNvSpPr>
            <a:spLocks noGrp="1"/>
          </p:cNvSpPr>
          <p:nvPr>
            <p:ph type="dt" sz="half" idx="10"/>
          </p:nvPr>
        </p:nvSpPr>
        <p:spPr>
          <a:xfrm>
            <a:off x="734637" y="6459786"/>
            <a:ext cx="1942527" cy="365125"/>
          </a:xfrm>
        </p:spPr>
        <p:txBody>
          <a:bodyPr/>
          <a:lstStyle/>
          <a:p>
            <a:r>
              <a:rPr lang="en-US" sz="2000" dirty="0"/>
              <a:t>14 January 2022</a:t>
            </a:r>
          </a:p>
        </p:txBody>
      </p:sp>
      <p:sp>
        <p:nvSpPr>
          <p:cNvPr id="5" name="Footer Placeholder 4">
            <a:extLst>
              <a:ext uri="{FF2B5EF4-FFF2-40B4-BE49-F238E27FC236}">
                <a16:creationId xmlns:a16="http://schemas.microsoft.com/office/drawing/2014/main" id="{B78E8A4A-F571-4F68-9ED4-F3BDFDF9731D}"/>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t>Industrial training project</a:t>
            </a:r>
          </a:p>
        </p:txBody>
      </p:sp>
      <p:sp>
        <p:nvSpPr>
          <p:cNvPr id="6" name="Slide Number Placeholder 5">
            <a:extLst>
              <a:ext uri="{FF2B5EF4-FFF2-40B4-BE49-F238E27FC236}">
                <a16:creationId xmlns:a16="http://schemas.microsoft.com/office/drawing/2014/main" id="{91A778D5-4222-4022-9A85-ACFBA3A394EF}"/>
              </a:ext>
            </a:extLst>
          </p:cNvPr>
          <p:cNvSpPr>
            <a:spLocks noGrp="1"/>
          </p:cNvSpPr>
          <p:nvPr>
            <p:ph type="sldNum" sz="quarter" idx="12"/>
          </p:nvPr>
        </p:nvSpPr>
        <p:spPr/>
        <p:txBody>
          <a:bodyPr/>
          <a:lstStyle/>
          <a:p>
            <a:fld id="{15F4BBBA-3EAF-4479-B790-AA62CE9E78CB}" type="slidenum">
              <a:rPr lang="en-US" sz="2000" smtClean="0"/>
              <a:pPr/>
              <a:t>10</a:t>
            </a:fld>
            <a:endParaRPr lang="en-US" sz="2000" dirty="0"/>
          </a:p>
        </p:txBody>
      </p:sp>
      <p:pic>
        <p:nvPicPr>
          <p:cNvPr id="7" name="Picture 2">
            <a:extLst>
              <a:ext uri="{FF2B5EF4-FFF2-40B4-BE49-F238E27FC236}">
                <a16:creationId xmlns:a16="http://schemas.microsoft.com/office/drawing/2014/main" id="{A14E1A10-1F1F-4F33-8644-3E6759ECBA7D}"/>
              </a:ext>
            </a:extLst>
          </p:cNvPr>
          <p:cNvPicPr>
            <a:picLocks noChangeAspect="1" noChangeArrowheads="1"/>
          </p:cNvPicPr>
          <p:nvPr/>
        </p:nvPicPr>
        <p:blipFill rotWithShape="1">
          <a:blip r:embed="rId2" cstate="print"/>
          <a:srcRect r="26724"/>
          <a:stretch/>
        </p:blipFill>
        <p:spPr bwMode="auto">
          <a:xfrm>
            <a:off x="0" y="6223"/>
            <a:ext cx="9144000" cy="1175273"/>
          </a:xfrm>
          <a:prstGeom prst="rect">
            <a:avLst/>
          </a:prstGeom>
          <a:noFill/>
          <a:ln w="9525">
            <a:noFill/>
            <a:miter lim="800000"/>
            <a:headEnd/>
            <a:tailEnd/>
          </a:ln>
        </p:spPr>
      </p:pic>
    </p:spTree>
    <p:extLst>
      <p:ext uri="{BB962C8B-B14F-4D97-AF65-F5344CB8AC3E}">
        <p14:creationId xmlns:p14="http://schemas.microsoft.com/office/powerpoint/2010/main" val="266021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A84F-D797-4E63-9730-6035B063C765}"/>
              </a:ext>
            </a:extLst>
          </p:cNvPr>
          <p:cNvSpPr>
            <a:spLocks noGrp="1"/>
          </p:cNvSpPr>
          <p:nvPr>
            <p:ph type="title"/>
          </p:nvPr>
        </p:nvSpPr>
        <p:spPr>
          <a:xfrm>
            <a:off x="822960" y="1181496"/>
            <a:ext cx="7543800" cy="664238"/>
          </a:xfrm>
        </p:spPr>
        <p:txBody>
          <a:bodyPr>
            <a:noAutofit/>
          </a:bodyPr>
          <a:lstStyle/>
          <a:p>
            <a:br>
              <a:rPr lang="en-US" sz="4400" dirty="0">
                <a:solidFill>
                  <a:srgbClr val="FF0000"/>
                </a:solidFill>
              </a:rPr>
            </a:br>
            <a:br>
              <a:rPr lang="en-US" sz="4400" dirty="0">
                <a:solidFill>
                  <a:srgbClr val="FF0000"/>
                </a:solidFill>
              </a:rPr>
            </a:br>
            <a:br>
              <a:rPr lang="en-US" sz="4400" dirty="0">
                <a:solidFill>
                  <a:srgbClr val="FF0000"/>
                </a:solidFill>
              </a:rPr>
            </a:br>
            <a:br>
              <a:rPr lang="en-US" sz="4400" dirty="0">
                <a:solidFill>
                  <a:srgbClr val="FF0000"/>
                </a:solidFill>
              </a:rPr>
            </a:br>
            <a:br>
              <a:rPr lang="en-US" sz="4400" dirty="0">
                <a:solidFill>
                  <a:srgbClr val="FF0000"/>
                </a:solidFill>
              </a:rPr>
            </a:br>
            <a:r>
              <a:rPr lang="en-US" sz="4400" dirty="0">
                <a:solidFill>
                  <a:srgbClr val="FF0000"/>
                </a:solidFill>
              </a:rPr>
              <a:t>Preprocessing</a:t>
            </a:r>
            <a:endParaRPr lang="en-IN" sz="4400" dirty="0">
              <a:solidFill>
                <a:srgbClr val="FF0000"/>
              </a:solidFill>
            </a:endParaRPr>
          </a:p>
        </p:txBody>
      </p:sp>
      <p:sp>
        <p:nvSpPr>
          <p:cNvPr id="3" name="Content Placeholder 2">
            <a:extLst>
              <a:ext uri="{FF2B5EF4-FFF2-40B4-BE49-F238E27FC236}">
                <a16:creationId xmlns:a16="http://schemas.microsoft.com/office/drawing/2014/main" id="{D01E81C5-5584-4870-A652-9C3850CCC4C2}"/>
              </a:ext>
            </a:extLst>
          </p:cNvPr>
          <p:cNvSpPr>
            <a:spLocks noGrp="1"/>
          </p:cNvSpPr>
          <p:nvPr>
            <p:ph idx="1"/>
          </p:nvPr>
        </p:nvSpPr>
        <p:spPr>
          <a:xfrm>
            <a:off x="822959" y="1845734"/>
            <a:ext cx="7543801" cy="4391578"/>
          </a:xfrm>
        </p:spPr>
        <p:txBody>
          <a:bodyPr>
            <a:normAutofit/>
          </a:bodyPr>
          <a:lstStyle/>
          <a:p>
            <a:pPr>
              <a:buFont typeface="Wingdings" panose="05000000000000000000" pitchFamily="2" charset="2"/>
              <a:buChar char="§"/>
            </a:pPr>
            <a:r>
              <a:rPr lang="en-US" sz="3200" dirty="0">
                <a:solidFill>
                  <a:schemeClr val="tx1"/>
                </a:solidFill>
                <a:latin typeface="Monotype Corsiva" pitchFamily="66" charset="0"/>
              </a:rPr>
              <a:t>The first task is to preprocess the image. In order to do so first a background of dark is pasted around all the images are converted to ‘RGB’ format to make the image channels similar. </a:t>
            </a:r>
          </a:p>
          <a:p>
            <a:pPr>
              <a:buFont typeface="Wingdings" panose="05000000000000000000" pitchFamily="2" charset="2"/>
              <a:buChar char="§"/>
            </a:pPr>
            <a:r>
              <a:rPr lang="en-US" sz="3200" dirty="0">
                <a:solidFill>
                  <a:schemeClr val="tx1"/>
                </a:solidFill>
                <a:latin typeface="Monotype Corsiva" pitchFamily="66" charset="0"/>
              </a:rPr>
              <a:t>Next </a:t>
            </a:r>
            <a:r>
              <a:rPr lang="en-US" sz="3200" dirty="0">
                <a:solidFill>
                  <a:schemeClr val="tx1"/>
                </a:solidFill>
                <a:latin typeface="Monotype Corsiva" pitchFamily="66" charset="0"/>
                <a:ea typeface="Times New Roman" panose="02020603050405020304" pitchFamily="18" charset="0"/>
              </a:rPr>
              <a:t>,</a:t>
            </a:r>
            <a:r>
              <a:rPr lang="en-US" sz="3200" spc="5" dirty="0">
                <a:solidFill>
                  <a:schemeClr val="tx1"/>
                </a:solidFill>
                <a:latin typeface="Monotype Corsiva" pitchFamily="66" charset="0"/>
                <a:ea typeface="Times New Roman" panose="02020603050405020304" pitchFamily="18" charset="0"/>
              </a:rPr>
              <a:t> </a:t>
            </a:r>
            <a:r>
              <a:rPr lang="en-US" sz="3200" dirty="0">
                <a:solidFill>
                  <a:schemeClr val="tx1"/>
                </a:solidFill>
                <a:latin typeface="Monotype Corsiva" pitchFamily="66" charset="0"/>
                <a:ea typeface="Times New Roman" panose="02020603050405020304" pitchFamily="18" charset="0"/>
              </a:rPr>
              <a:t>we</a:t>
            </a:r>
            <a:r>
              <a:rPr lang="en-US" sz="3200" spc="5" dirty="0">
                <a:solidFill>
                  <a:schemeClr val="tx1"/>
                </a:solidFill>
                <a:latin typeface="Monotype Corsiva" pitchFamily="66" charset="0"/>
                <a:ea typeface="Times New Roman" panose="02020603050405020304" pitchFamily="18" charset="0"/>
              </a:rPr>
              <a:t> </a:t>
            </a:r>
            <a:r>
              <a:rPr lang="en-US" sz="3200" dirty="0">
                <a:solidFill>
                  <a:schemeClr val="tx1"/>
                </a:solidFill>
                <a:latin typeface="Monotype Corsiva" pitchFamily="66" charset="0"/>
                <a:ea typeface="Times New Roman" panose="02020603050405020304" pitchFamily="18" charset="0"/>
              </a:rPr>
              <a:t>apply our</a:t>
            </a:r>
            <a:r>
              <a:rPr lang="en-US" sz="3200" spc="5" dirty="0">
                <a:solidFill>
                  <a:schemeClr val="tx1"/>
                </a:solidFill>
                <a:latin typeface="Monotype Corsiva" pitchFamily="66" charset="0"/>
                <a:ea typeface="Times New Roman" panose="02020603050405020304" pitchFamily="18" charset="0"/>
              </a:rPr>
              <a:t> </a:t>
            </a:r>
            <a:r>
              <a:rPr lang="en-US" sz="3200" dirty="0">
                <a:solidFill>
                  <a:schemeClr val="tx1"/>
                </a:solidFill>
                <a:latin typeface="Monotype Corsiva" pitchFamily="66" charset="0"/>
                <a:ea typeface="Times New Roman" panose="02020603050405020304" pitchFamily="18" charset="0"/>
              </a:rPr>
              <a:t>gaussian blur</a:t>
            </a:r>
            <a:r>
              <a:rPr lang="en-US" sz="3200" spc="5" dirty="0">
                <a:solidFill>
                  <a:schemeClr val="tx1"/>
                </a:solidFill>
                <a:latin typeface="Monotype Corsiva" pitchFamily="66" charset="0"/>
                <a:ea typeface="Times New Roman" panose="02020603050405020304" pitchFamily="18" charset="0"/>
              </a:rPr>
              <a:t> </a:t>
            </a:r>
            <a:r>
              <a:rPr lang="en-US" sz="3200" dirty="0">
                <a:solidFill>
                  <a:schemeClr val="tx1"/>
                </a:solidFill>
                <a:latin typeface="Monotype Corsiva" pitchFamily="66" charset="0"/>
                <a:ea typeface="Times New Roman" panose="02020603050405020304" pitchFamily="18" charset="0"/>
              </a:rPr>
              <a:t>filter</a:t>
            </a:r>
            <a:r>
              <a:rPr lang="en-US" sz="3200" spc="5" dirty="0">
                <a:solidFill>
                  <a:schemeClr val="tx1"/>
                </a:solidFill>
                <a:latin typeface="Monotype Corsiva" pitchFamily="66" charset="0"/>
                <a:ea typeface="Times New Roman" panose="02020603050405020304" pitchFamily="18" charset="0"/>
              </a:rPr>
              <a:t> </a:t>
            </a:r>
            <a:r>
              <a:rPr lang="en-US" sz="3200" dirty="0">
                <a:solidFill>
                  <a:schemeClr val="tx1"/>
                </a:solidFill>
                <a:latin typeface="Monotype Corsiva" pitchFamily="66" charset="0"/>
                <a:ea typeface="Times New Roman" panose="02020603050405020304" pitchFamily="18" charset="0"/>
              </a:rPr>
              <a:t>to</a:t>
            </a:r>
            <a:r>
              <a:rPr lang="en-US" sz="3200" spc="5" dirty="0">
                <a:solidFill>
                  <a:schemeClr val="tx1"/>
                </a:solidFill>
                <a:latin typeface="Monotype Corsiva" pitchFamily="66" charset="0"/>
                <a:ea typeface="Times New Roman" panose="02020603050405020304" pitchFamily="18" charset="0"/>
              </a:rPr>
              <a:t> </a:t>
            </a:r>
            <a:r>
              <a:rPr lang="en-US" sz="3200" dirty="0">
                <a:solidFill>
                  <a:schemeClr val="tx1"/>
                </a:solidFill>
                <a:latin typeface="Monotype Corsiva" pitchFamily="66" charset="0"/>
                <a:ea typeface="Times New Roman" panose="02020603050405020304" pitchFamily="18" charset="0"/>
              </a:rPr>
              <a:t>our</a:t>
            </a:r>
            <a:r>
              <a:rPr lang="en-US" sz="3200" spc="5" dirty="0">
                <a:solidFill>
                  <a:schemeClr val="tx1"/>
                </a:solidFill>
                <a:latin typeface="Monotype Corsiva" pitchFamily="66" charset="0"/>
                <a:ea typeface="Times New Roman" panose="02020603050405020304" pitchFamily="18" charset="0"/>
              </a:rPr>
              <a:t> </a:t>
            </a:r>
            <a:r>
              <a:rPr lang="en-US" sz="3200" dirty="0">
                <a:solidFill>
                  <a:schemeClr val="tx1"/>
                </a:solidFill>
                <a:latin typeface="Monotype Corsiva" pitchFamily="66" charset="0"/>
                <a:ea typeface="Times New Roman" panose="02020603050405020304" pitchFamily="18" charset="0"/>
              </a:rPr>
              <a:t>image</a:t>
            </a:r>
            <a:r>
              <a:rPr lang="en-US" sz="3200" spc="5" dirty="0">
                <a:solidFill>
                  <a:schemeClr val="tx1"/>
                </a:solidFill>
                <a:latin typeface="Monotype Corsiva" pitchFamily="66" charset="0"/>
                <a:ea typeface="Times New Roman" panose="02020603050405020304" pitchFamily="18" charset="0"/>
              </a:rPr>
              <a:t> </a:t>
            </a:r>
            <a:r>
              <a:rPr lang="en-US" sz="3200" dirty="0">
                <a:solidFill>
                  <a:schemeClr val="tx1"/>
                </a:solidFill>
                <a:latin typeface="Monotype Corsiva" pitchFamily="66" charset="0"/>
                <a:ea typeface="Times New Roman" panose="02020603050405020304" pitchFamily="18" charset="0"/>
              </a:rPr>
              <a:t>which</a:t>
            </a:r>
            <a:r>
              <a:rPr lang="en-US" sz="3200" spc="5" dirty="0">
                <a:solidFill>
                  <a:schemeClr val="tx1"/>
                </a:solidFill>
                <a:latin typeface="Monotype Corsiva" pitchFamily="66" charset="0"/>
                <a:ea typeface="Times New Roman" panose="02020603050405020304" pitchFamily="18" charset="0"/>
              </a:rPr>
              <a:t> </a:t>
            </a:r>
            <a:r>
              <a:rPr lang="en-US" sz="3200" dirty="0">
                <a:solidFill>
                  <a:schemeClr val="tx1"/>
                </a:solidFill>
                <a:latin typeface="Monotype Corsiva" pitchFamily="66" charset="0"/>
                <a:ea typeface="Times New Roman" panose="02020603050405020304" pitchFamily="18" charset="0"/>
              </a:rPr>
              <a:t>helps</a:t>
            </a:r>
            <a:r>
              <a:rPr lang="en-US" sz="3200" spc="5" dirty="0">
                <a:solidFill>
                  <a:schemeClr val="tx1"/>
                </a:solidFill>
                <a:latin typeface="Monotype Corsiva" pitchFamily="66" charset="0"/>
                <a:ea typeface="Times New Roman" panose="02020603050405020304" pitchFamily="18" charset="0"/>
              </a:rPr>
              <a:t> </a:t>
            </a:r>
            <a:r>
              <a:rPr lang="en-US" sz="3200" dirty="0">
                <a:solidFill>
                  <a:schemeClr val="tx1"/>
                </a:solidFill>
                <a:latin typeface="Monotype Corsiva" pitchFamily="66" charset="0"/>
                <a:ea typeface="Times New Roman" panose="02020603050405020304" pitchFamily="18" charset="0"/>
              </a:rPr>
              <a:t>us</a:t>
            </a:r>
            <a:r>
              <a:rPr lang="en-US" sz="3200" spc="5" dirty="0">
                <a:solidFill>
                  <a:schemeClr val="tx1"/>
                </a:solidFill>
                <a:latin typeface="Monotype Corsiva" pitchFamily="66" charset="0"/>
                <a:ea typeface="Times New Roman" panose="02020603050405020304" pitchFamily="18" charset="0"/>
              </a:rPr>
              <a:t> </a:t>
            </a:r>
            <a:r>
              <a:rPr lang="en-US" sz="3200" dirty="0">
                <a:solidFill>
                  <a:schemeClr val="tx1"/>
                </a:solidFill>
                <a:latin typeface="Monotype Corsiva" pitchFamily="66" charset="0"/>
                <a:ea typeface="Times New Roman" panose="02020603050405020304" pitchFamily="18" charset="0"/>
              </a:rPr>
              <a:t>extracting various features of our image. Finally,</a:t>
            </a:r>
            <a:r>
              <a:rPr lang="en-US" sz="3200" spc="5" dirty="0">
                <a:solidFill>
                  <a:schemeClr val="tx1"/>
                </a:solidFill>
                <a:latin typeface="Monotype Corsiva" pitchFamily="66" charset="0"/>
                <a:ea typeface="Times New Roman" panose="02020603050405020304" pitchFamily="18" charset="0"/>
              </a:rPr>
              <a:t> </a:t>
            </a:r>
            <a:r>
              <a:rPr lang="en-US" sz="3200" dirty="0">
                <a:solidFill>
                  <a:schemeClr val="tx1"/>
                </a:solidFill>
                <a:latin typeface="Monotype Corsiva" pitchFamily="66" charset="0"/>
                <a:ea typeface="Times New Roman" panose="02020603050405020304" pitchFamily="18" charset="0"/>
              </a:rPr>
              <a:t> </a:t>
            </a:r>
            <a:r>
              <a:rPr lang="en-US" sz="3200" dirty="0">
                <a:solidFill>
                  <a:schemeClr val="tx1"/>
                </a:solidFill>
                <a:latin typeface="Monotype Corsiva" pitchFamily="66" charset="0"/>
              </a:rPr>
              <a:t>the images are transformed to similar dimension 300x300.</a:t>
            </a:r>
          </a:p>
          <a:p>
            <a:endParaRPr lang="en-US" sz="3600" u="sng" dirty="0">
              <a:solidFill>
                <a:srgbClr val="FF0000"/>
              </a:solidFill>
              <a:latin typeface="+mj-lt"/>
            </a:endParaRPr>
          </a:p>
          <a:p>
            <a:endParaRPr lang="en-IN" dirty="0"/>
          </a:p>
        </p:txBody>
      </p:sp>
      <p:sp>
        <p:nvSpPr>
          <p:cNvPr id="4" name="Date Placeholder 3">
            <a:extLst>
              <a:ext uri="{FF2B5EF4-FFF2-40B4-BE49-F238E27FC236}">
                <a16:creationId xmlns:a16="http://schemas.microsoft.com/office/drawing/2014/main" id="{BAF1F2D3-6798-4DF7-8394-A3B5056D2870}"/>
              </a:ext>
            </a:extLst>
          </p:cNvPr>
          <p:cNvSpPr>
            <a:spLocks noGrp="1"/>
          </p:cNvSpPr>
          <p:nvPr>
            <p:ph type="dt" sz="half" idx="10"/>
          </p:nvPr>
        </p:nvSpPr>
        <p:spPr>
          <a:xfrm>
            <a:off x="611561" y="6459786"/>
            <a:ext cx="2065604" cy="365125"/>
          </a:xfrm>
        </p:spPr>
        <p:txBody>
          <a:bodyPr/>
          <a:lstStyle/>
          <a:p>
            <a:r>
              <a:rPr lang="en-US" sz="2000" dirty="0"/>
              <a:t>14 January 2022</a:t>
            </a:r>
          </a:p>
        </p:txBody>
      </p:sp>
      <p:sp>
        <p:nvSpPr>
          <p:cNvPr id="5" name="Footer Placeholder 4">
            <a:extLst>
              <a:ext uri="{FF2B5EF4-FFF2-40B4-BE49-F238E27FC236}">
                <a16:creationId xmlns:a16="http://schemas.microsoft.com/office/drawing/2014/main" id="{224CB1BE-ABFF-4B44-8AC3-08E0D0853AD3}"/>
              </a:ext>
            </a:extLst>
          </p:cNvPr>
          <p:cNvSpPr>
            <a:spLocks noGrp="1"/>
          </p:cNvSpPr>
          <p:nvPr>
            <p:ph type="ftr" sz="quarter" idx="11"/>
          </p:nvPr>
        </p:nvSpPr>
        <p:spPr/>
        <p:txBody>
          <a:bodyPr/>
          <a:lstStyle/>
          <a:p>
            <a:r>
              <a:rPr lang="en-US" sz="2000" dirty="0"/>
              <a:t>Industrial training project</a:t>
            </a:r>
          </a:p>
        </p:txBody>
      </p:sp>
      <p:sp>
        <p:nvSpPr>
          <p:cNvPr id="6" name="Slide Number Placeholder 5">
            <a:extLst>
              <a:ext uri="{FF2B5EF4-FFF2-40B4-BE49-F238E27FC236}">
                <a16:creationId xmlns:a16="http://schemas.microsoft.com/office/drawing/2014/main" id="{34C60903-AF90-4EB9-BC21-D8FD9F644416}"/>
              </a:ext>
            </a:extLst>
          </p:cNvPr>
          <p:cNvSpPr>
            <a:spLocks noGrp="1"/>
          </p:cNvSpPr>
          <p:nvPr>
            <p:ph type="sldNum" sz="quarter" idx="12"/>
          </p:nvPr>
        </p:nvSpPr>
        <p:spPr/>
        <p:txBody>
          <a:bodyPr/>
          <a:lstStyle/>
          <a:p>
            <a:fld id="{15F4BBBA-3EAF-4479-B790-AA62CE9E78CB}" type="slidenum">
              <a:rPr lang="en-US" sz="2000" smtClean="0"/>
              <a:pPr/>
              <a:t>11</a:t>
            </a:fld>
            <a:endParaRPr lang="en-US" sz="2000" dirty="0"/>
          </a:p>
        </p:txBody>
      </p:sp>
      <p:pic>
        <p:nvPicPr>
          <p:cNvPr id="7" name="Picture 2">
            <a:extLst>
              <a:ext uri="{FF2B5EF4-FFF2-40B4-BE49-F238E27FC236}">
                <a16:creationId xmlns:a16="http://schemas.microsoft.com/office/drawing/2014/main" id="{311E5E67-B309-4D9C-8B55-58364AA02DB3}"/>
              </a:ext>
            </a:extLst>
          </p:cNvPr>
          <p:cNvPicPr>
            <a:picLocks noChangeAspect="1" noChangeArrowheads="1"/>
          </p:cNvPicPr>
          <p:nvPr/>
        </p:nvPicPr>
        <p:blipFill rotWithShape="1">
          <a:blip r:embed="rId2" cstate="print"/>
          <a:srcRect r="26724"/>
          <a:stretch/>
        </p:blipFill>
        <p:spPr bwMode="auto">
          <a:xfrm>
            <a:off x="0" y="6223"/>
            <a:ext cx="9144000" cy="1175273"/>
          </a:xfrm>
          <a:prstGeom prst="rect">
            <a:avLst/>
          </a:prstGeom>
          <a:noFill/>
          <a:ln w="9525">
            <a:noFill/>
            <a:miter lim="800000"/>
            <a:headEnd/>
            <a:tailEnd/>
          </a:ln>
        </p:spPr>
      </p:pic>
    </p:spTree>
    <p:extLst>
      <p:ext uri="{BB962C8B-B14F-4D97-AF65-F5344CB8AC3E}">
        <p14:creationId xmlns:p14="http://schemas.microsoft.com/office/powerpoint/2010/main" val="390368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467CE70-2FBE-45A4-B682-66504D0F165A}"/>
              </a:ext>
            </a:extLst>
          </p:cNvPr>
          <p:cNvPicPr>
            <a:picLocks noChangeAspect="1"/>
          </p:cNvPicPr>
          <p:nvPr/>
        </p:nvPicPr>
        <p:blipFill>
          <a:blip r:embed="rId2"/>
          <a:stretch>
            <a:fillRect/>
          </a:stretch>
        </p:blipFill>
        <p:spPr>
          <a:xfrm>
            <a:off x="0" y="33089"/>
            <a:ext cx="9144000" cy="1091655"/>
          </a:xfrm>
          <a:prstGeom prst="rect">
            <a:avLst/>
          </a:prstGeom>
        </p:spPr>
      </p:pic>
      <p:sp>
        <p:nvSpPr>
          <p:cNvPr id="2" name="Title 1">
            <a:extLst>
              <a:ext uri="{FF2B5EF4-FFF2-40B4-BE49-F238E27FC236}">
                <a16:creationId xmlns:a16="http://schemas.microsoft.com/office/drawing/2014/main" id="{D16E2437-7F00-4022-8037-04BF4776F9B8}"/>
              </a:ext>
            </a:extLst>
          </p:cNvPr>
          <p:cNvSpPr>
            <a:spLocks noGrp="1"/>
          </p:cNvSpPr>
          <p:nvPr>
            <p:ph type="title"/>
          </p:nvPr>
        </p:nvSpPr>
        <p:spPr>
          <a:xfrm>
            <a:off x="822960" y="1124744"/>
            <a:ext cx="7543800" cy="720990"/>
          </a:xfrm>
        </p:spPr>
        <p:txBody>
          <a:bodyPr>
            <a:noAutofit/>
          </a:bodyPr>
          <a:lstStyle/>
          <a:p>
            <a:r>
              <a:rPr lang="en-IN" sz="4400" dirty="0">
                <a:solidFill>
                  <a:srgbClr val="FF0000"/>
                </a:solidFill>
              </a:rPr>
              <a:t>Making the Interface</a:t>
            </a:r>
          </a:p>
        </p:txBody>
      </p:sp>
      <p:sp>
        <p:nvSpPr>
          <p:cNvPr id="3" name="Content Placeholder 2">
            <a:extLst>
              <a:ext uri="{FF2B5EF4-FFF2-40B4-BE49-F238E27FC236}">
                <a16:creationId xmlns:a16="http://schemas.microsoft.com/office/drawing/2014/main" id="{25809664-7905-4997-94AA-271FE1653FB5}"/>
              </a:ext>
            </a:extLst>
          </p:cNvPr>
          <p:cNvSpPr>
            <a:spLocks noGrp="1"/>
          </p:cNvSpPr>
          <p:nvPr>
            <p:ph idx="1"/>
          </p:nvPr>
        </p:nvSpPr>
        <p:spPr>
          <a:xfrm>
            <a:off x="683569" y="1845734"/>
            <a:ext cx="3888432" cy="4319570"/>
          </a:xfrm>
        </p:spPr>
        <p:txBody>
          <a:bodyPr>
            <a:normAutofit lnSpcReduction="10000"/>
          </a:bodyPr>
          <a:lstStyle/>
          <a:p>
            <a:pPr algn="just"/>
            <a:r>
              <a:rPr lang="en-US" sz="2800" dirty="0">
                <a:solidFill>
                  <a:schemeClr val="tx1"/>
                </a:solidFill>
                <a:latin typeface="Monotype Corsiva" pitchFamily="66" charset="0"/>
              </a:rPr>
              <a:t>This step is to make the interface that will interpret the sign language and will convert to text. This will be made using Open CV library of python. The image will be captured and will be made ready so that it can be fade to the CNN model and the output of the model will be displayed in the screen.</a:t>
            </a:r>
          </a:p>
          <a:p>
            <a:endParaRPr lang="en-IN" dirty="0"/>
          </a:p>
        </p:txBody>
      </p:sp>
      <p:sp>
        <p:nvSpPr>
          <p:cNvPr id="4" name="Date Placeholder 3">
            <a:extLst>
              <a:ext uri="{FF2B5EF4-FFF2-40B4-BE49-F238E27FC236}">
                <a16:creationId xmlns:a16="http://schemas.microsoft.com/office/drawing/2014/main" id="{D35D15F6-3659-45EC-A3E0-AC33A1DE9480}"/>
              </a:ext>
            </a:extLst>
          </p:cNvPr>
          <p:cNvSpPr>
            <a:spLocks noGrp="1"/>
          </p:cNvSpPr>
          <p:nvPr>
            <p:ph type="dt" sz="half" idx="10"/>
          </p:nvPr>
        </p:nvSpPr>
        <p:spPr>
          <a:xfrm>
            <a:off x="683569" y="6459786"/>
            <a:ext cx="1993595" cy="365125"/>
          </a:xfrm>
        </p:spPr>
        <p:txBody>
          <a:bodyPr/>
          <a:lstStyle/>
          <a:p>
            <a:r>
              <a:rPr lang="en-US" sz="2000" dirty="0"/>
              <a:t>14 January 2022</a:t>
            </a:r>
          </a:p>
        </p:txBody>
      </p:sp>
      <p:sp>
        <p:nvSpPr>
          <p:cNvPr id="5" name="Footer Placeholder 4">
            <a:extLst>
              <a:ext uri="{FF2B5EF4-FFF2-40B4-BE49-F238E27FC236}">
                <a16:creationId xmlns:a16="http://schemas.microsoft.com/office/drawing/2014/main" id="{E270372B-FDC7-40DC-8C66-CAD4BEC4D8A2}"/>
              </a:ext>
            </a:extLst>
          </p:cNvPr>
          <p:cNvSpPr>
            <a:spLocks noGrp="1"/>
          </p:cNvSpPr>
          <p:nvPr>
            <p:ph type="ftr" sz="quarter" idx="11"/>
          </p:nvPr>
        </p:nvSpPr>
        <p:spPr/>
        <p:txBody>
          <a:bodyPr/>
          <a:lstStyle/>
          <a:p>
            <a:r>
              <a:rPr lang="en-US" sz="2000" dirty="0"/>
              <a:t>Industrial training project</a:t>
            </a:r>
          </a:p>
        </p:txBody>
      </p:sp>
      <p:sp>
        <p:nvSpPr>
          <p:cNvPr id="6" name="Slide Number Placeholder 5">
            <a:extLst>
              <a:ext uri="{FF2B5EF4-FFF2-40B4-BE49-F238E27FC236}">
                <a16:creationId xmlns:a16="http://schemas.microsoft.com/office/drawing/2014/main" id="{AE8097D8-EDD2-421B-A3DB-C40D2B776CA2}"/>
              </a:ext>
            </a:extLst>
          </p:cNvPr>
          <p:cNvSpPr>
            <a:spLocks noGrp="1"/>
          </p:cNvSpPr>
          <p:nvPr>
            <p:ph type="sldNum" sz="quarter" idx="12"/>
          </p:nvPr>
        </p:nvSpPr>
        <p:spPr/>
        <p:txBody>
          <a:bodyPr/>
          <a:lstStyle/>
          <a:p>
            <a:fld id="{15F4BBBA-3EAF-4479-B790-AA62CE9E78CB}" type="slidenum">
              <a:rPr lang="en-US" sz="2000" smtClean="0"/>
              <a:pPr/>
              <a:t>12</a:t>
            </a:fld>
            <a:endParaRPr lang="en-US" sz="2000" dirty="0"/>
          </a:p>
        </p:txBody>
      </p:sp>
      <p:pic>
        <p:nvPicPr>
          <p:cNvPr id="10" name="Picture 9">
            <a:extLst>
              <a:ext uri="{FF2B5EF4-FFF2-40B4-BE49-F238E27FC236}">
                <a16:creationId xmlns:a16="http://schemas.microsoft.com/office/drawing/2014/main" id="{8FDC80A5-4920-41EB-9347-6E7D01A83168}"/>
              </a:ext>
            </a:extLst>
          </p:cNvPr>
          <p:cNvPicPr>
            <a:picLocks noChangeAspect="1"/>
          </p:cNvPicPr>
          <p:nvPr/>
        </p:nvPicPr>
        <p:blipFill>
          <a:blip r:embed="rId3"/>
          <a:stretch>
            <a:fillRect/>
          </a:stretch>
        </p:blipFill>
        <p:spPr>
          <a:xfrm>
            <a:off x="4866949" y="1845734"/>
            <a:ext cx="3888431" cy="3671498"/>
          </a:xfrm>
          <a:prstGeom prst="rect">
            <a:avLst/>
          </a:prstGeom>
        </p:spPr>
      </p:pic>
      <p:sp>
        <p:nvSpPr>
          <p:cNvPr id="11" name="TextBox 10">
            <a:extLst>
              <a:ext uri="{FF2B5EF4-FFF2-40B4-BE49-F238E27FC236}">
                <a16:creationId xmlns:a16="http://schemas.microsoft.com/office/drawing/2014/main" id="{94213D43-2EFE-444C-BAD1-0AE82D752239}"/>
              </a:ext>
            </a:extLst>
          </p:cNvPr>
          <p:cNvSpPr txBox="1"/>
          <p:nvPr/>
        </p:nvSpPr>
        <p:spPr>
          <a:xfrm>
            <a:off x="5059351" y="5949280"/>
            <a:ext cx="3307409" cy="369332"/>
          </a:xfrm>
          <a:prstGeom prst="rect">
            <a:avLst/>
          </a:prstGeom>
          <a:noFill/>
        </p:spPr>
        <p:txBody>
          <a:bodyPr wrap="square" rtlCol="0">
            <a:spAutoFit/>
          </a:bodyPr>
          <a:lstStyle/>
          <a:p>
            <a:pPr algn="ctr"/>
            <a:r>
              <a:rPr lang="en-US" dirty="0"/>
              <a:t>Fig. Testing the model</a:t>
            </a:r>
            <a:endParaRPr lang="en-IN" dirty="0"/>
          </a:p>
        </p:txBody>
      </p:sp>
    </p:spTree>
    <p:extLst>
      <p:ext uri="{BB962C8B-B14F-4D97-AF65-F5344CB8AC3E}">
        <p14:creationId xmlns:p14="http://schemas.microsoft.com/office/powerpoint/2010/main" val="1651116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E11F37-4821-43B2-BBED-C4627818CA60}"/>
              </a:ext>
            </a:extLst>
          </p:cNvPr>
          <p:cNvPicPr>
            <a:picLocks noChangeAspect="1"/>
          </p:cNvPicPr>
          <p:nvPr/>
        </p:nvPicPr>
        <p:blipFill>
          <a:blip r:embed="rId2"/>
          <a:stretch>
            <a:fillRect/>
          </a:stretch>
        </p:blipFill>
        <p:spPr>
          <a:xfrm>
            <a:off x="0" y="0"/>
            <a:ext cx="9144000" cy="1124744"/>
          </a:xfrm>
          <a:prstGeom prst="rect">
            <a:avLst/>
          </a:prstGeom>
        </p:spPr>
      </p:pic>
      <p:sp>
        <p:nvSpPr>
          <p:cNvPr id="2" name="Title 1">
            <a:extLst>
              <a:ext uri="{FF2B5EF4-FFF2-40B4-BE49-F238E27FC236}">
                <a16:creationId xmlns:a16="http://schemas.microsoft.com/office/drawing/2014/main" id="{5F6ABEE9-C729-4723-A56C-DA718F55795C}"/>
              </a:ext>
            </a:extLst>
          </p:cNvPr>
          <p:cNvSpPr>
            <a:spLocks noGrp="1"/>
          </p:cNvSpPr>
          <p:nvPr>
            <p:ph type="title"/>
          </p:nvPr>
        </p:nvSpPr>
        <p:spPr>
          <a:xfrm>
            <a:off x="822960" y="1124744"/>
            <a:ext cx="7543800" cy="720990"/>
          </a:xfrm>
        </p:spPr>
        <p:txBody>
          <a:bodyPr>
            <a:normAutofit/>
          </a:bodyPr>
          <a:lstStyle/>
          <a:p>
            <a:r>
              <a:rPr lang="en-US" sz="4400" dirty="0">
                <a:solidFill>
                  <a:srgbClr val="FF0000"/>
                </a:solidFill>
              </a:rPr>
              <a:t>Conclusion</a:t>
            </a:r>
            <a:endParaRPr lang="en-IN" sz="4400" dirty="0">
              <a:solidFill>
                <a:srgbClr val="FF0000"/>
              </a:solidFill>
            </a:endParaRPr>
          </a:p>
        </p:txBody>
      </p:sp>
      <p:sp>
        <p:nvSpPr>
          <p:cNvPr id="3" name="Content Placeholder 2">
            <a:extLst>
              <a:ext uri="{FF2B5EF4-FFF2-40B4-BE49-F238E27FC236}">
                <a16:creationId xmlns:a16="http://schemas.microsoft.com/office/drawing/2014/main" id="{6680554F-828E-4206-B49B-F064FFF888D9}"/>
              </a:ext>
            </a:extLst>
          </p:cNvPr>
          <p:cNvSpPr>
            <a:spLocks noGrp="1"/>
          </p:cNvSpPr>
          <p:nvPr>
            <p:ph idx="1"/>
          </p:nvPr>
        </p:nvSpPr>
        <p:spPr/>
        <p:txBody>
          <a:bodyPr/>
          <a:lstStyle/>
          <a:p>
            <a:pPr marL="0" indent="0" algn="just">
              <a:buNone/>
            </a:pPr>
            <a:r>
              <a:rPr lang="en-US" sz="2800" dirty="0">
                <a:solidFill>
                  <a:schemeClr val="tx1">
                    <a:lumMod val="95000"/>
                    <a:lumOff val="5000"/>
                  </a:schemeClr>
                </a:solidFill>
                <a:latin typeface="Monotype Corsiva" pitchFamily="66" charset="0"/>
              </a:rPr>
              <a:t>This system can be used in the medical, educational and many other fields. We will be very happy if the system comes in use of society and people. In the next versions we will try to make the system more accurate and stable than this version and will try to add other features like convert the text to some other language based on the choice of the user and converting the text to speech and we will try build an android version of the system</a:t>
            </a:r>
          </a:p>
          <a:p>
            <a:endParaRPr lang="en-IN" dirty="0"/>
          </a:p>
        </p:txBody>
      </p:sp>
      <p:sp>
        <p:nvSpPr>
          <p:cNvPr id="4" name="Date Placeholder 3">
            <a:extLst>
              <a:ext uri="{FF2B5EF4-FFF2-40B4-BE49-F238E27FC236}">
                <a16:creationId xmlns:a16="http://schemas.microsoft.com/office/drawing/2014/main" id="{36FA7E64-93CC-41A6-AB78-83F1FDB0FEF0}"/>
              </a:ext>
            </a:extLst>
          </p:cNvPr>
          <p:cNvSpPr>
            <a:spLocks noGrp="1"/>
          </p:cNvSpPr>
          <p:nvPr>
            <p:ph type="dt" sz="half" idx="10"/>
          </p:nvPr>
        </p:nvSpPr>
        <p:spPr>
          <a:xfrm>
            <a:off x="734637" y="6459786"/>
            <a:ext cx="1942527" cy="365125"/>
          </a:xfrm>
        </p:spPr>
        <p:txBody>
          <a:bodyPr/>
          <a:lstStyle/>
          <a:p>
            <a:r>
              <a:rPr lang="en-US" sz="2000" dirty="0"/>
              <a:t>14 January 2022</a:t>
            </a:r>
          </a:p>
        </p:txBody>
      </p:sp>
      <p:sp>
        <p:nvSpPr>
          <p:cNvPr id="5" name="Footer Placeholder 4">
            <a:extLst>
              <a:ext uri="{FF2B5EF4-FFF2-40B4-BE49-F238E27FC236}">
                <a16:creationId xmlns:a16="http://schemas.microsoft.com/office/drawing/2014/main" id="{E04CFD0E-A1E4-4F44-BED8-E2AE6E569042}"/>
              </a:ext>
            </a:extLst>
          </p:cNvPr>
          <p:cNvSpPr>
            <a:spLocks noGrp="1"/>
          </p:cNvSpPr>
          <p:nvPr>
            <p:ph type="ftr" sz="quarter" idx="11"/>
          </p:nvPr>
        </p:nvSpPr>
        <p:spPr/>
        <p:txBody>
          <a:bodyPr/>
          <a:lstStyle/>
          <a:p>
            <a:r>
              <a:rPr lang="en-US" sz="2000" dirty="0"/>
              <a:t>Industrial training project</a:t>
            </a:r>
          </a:p>
        </p:txBody>
      </p:sp>
      <p:sp>
        <p:nvSpPr>
          <p:cNvPr id="6" name="Slide Number Placeholder 5">
            <a:extLst>
              <a:ext uri="{FF2B5EF4-FFF2-40B4-BE49-F238E27FC236}">
                <a16:creationId xmlns:a16="http://schemas.microsoft.com/office/drawing/2014/main" id="{FB6CCA2F-6960-421B-934D-0637FA35F09E}"/>
              </a:ext>
            </a:extLst>
          </p:cNvPr>
          <p:cNvSpPr>
            <a:spLocks noGrp="1"/>
          </p:cNvSpPr>
          <p:nvPr>
            <p:ph type="sldNum" sz="quarter" idx="12"/>
          </p:nvPr>
        </p:nvSpPr>
        <p:spPr/>
        <p:txBody>
          <a:bodyPr/>
          <a:lstStyle/>
          <a:p>
            <a:fld id="{15F4BBBA-3EAF-4479-B790-AA62CE9E78CB}" type="slidenum">
              <a:rPr lang="en-US" sz="2000" smtClean="0"/>
              <a:pPr/>
              <a:t>13</a:t>
            </a:fld>
            <a:endParaRPr lang="en-US" sz="2000" dirty="0"/>
          </a:p>
        </p:txBody>
      </p:sp>
    </p:spTree>
    <p:extLst>
      <p:ext uri="{BB962C8B-B14F-4D97-AF65-F5344CB8AC3E}">
        <p14:creationId xmlns:p14="http://schemas.microsoft.com/office/powerpoint/2010/main" val="2592332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1923B1E-5661-4D90-B362-A1648A98EA0A}"/>
              </a:ext>
            </a:extLst>
          </p:cNvPr>
          <p:cNvPicPr>
            <a:picLocks noChangeAspect="1"/>
          </p:cNvPicPr>
          <p:nvPr/>
        </p:nvPicPr>
        <p:blipFill>
          <a:blip r:embed="rId2"/>
          <a:stretch>
            <a:fillRect/>
          </a:stretch>
        </p:blipFill>
        <p:spPr>
          <a:xfrm>
            <a:off x="0" y="0"/>
            <a:ext cx="9144000" cy="1255042"/>
          </a:xfrm>
          <a:prstGeom prst="rect">
            <a:avLst/>
          </a:prstGeom>
        </p:spPr>
      </p:pic>
      <p:sp>
        <p:nvSpPr>
          <p:cNvPr id="2" name="Title 1">
            <a:extLst>
              <a:ext uri="{FF2B5EF4-FFF2-40B4-BE49-F238E27FC236}">
                <a16:creationId xmlns:a16="http://schemas.microsoft.com/office/drawing/2014/main" id="{283CC2CD-AE1C-4973-952E-7449A0D44423}"/>
              </a:ext>
            </a:extLst>
          </p:cNvPr>
          <p:cNvSpPr>
            <a:spLocks noGrp="1"/>
          </p:cNvSpPr>
          <p:nvPr>
            <p:ph type="title"/>
          </p:nvPr>
        </p:nvSpPr>
        <p:spPr>
          <a:xfrm>
            <a:off x="822960" y="1124744"/>
            <a:ext cx="7543800" cy="720990"/>
          </a:xfrm>
        </p:spPr>
        <p:txBody>
          <a:bodyPr>
            <a:normAutofit/>
          </a:bodyPr>
          <a:lstStyle/>
          <a:p>
            <a:r>
              <a:rPr lang="en-US" sz="4400" dirty="0">
                <a:solidFill>
                  <a:srgbClr val="FF0000"/>
                </a:solidFill>
              </a:rPr>
              <a:t>References</a:t>
            </a:r>
            <a:endParaRPr lang="en-IN" sz="4400" dirty="0">
              <a:solidFill>
                <a:srgbClr val="FF0000"/>
              </a:solidFill>
            </a:endParaRPr>
          </a:p>
        </p:txBody>
      </p:sp>
      <p:sp>
        <p:nvSpPr>
          <p:cNvPr id="3" name="Content Placeholder 2">
            <a:extLst>
              <a:ext uri="{FF2B5EF4-FFF2-40B4-BE49-F238E27FC236}">
                <a16:creationId xmlns:a16="http://schemas.microsoft.com/office/drawing/2014/main" id="{A65D65AA-8E2D-465B-B194-24B1D2355821}"/>
              </a:ext>
            </a:extLst>
          </p:cNvPr>
          <p:cNvSpPr>
            <a:spLocks noGrp="1"/>
          </p:cNvSpPr>
          <p:nvPr>
            <p:ph idx="1"/>
          </p:nvPr>
        </p:nvSpPr>
        <p:spPr>
          <a:xfrm>
            <a:off x="822959" y="1845734"/>
            <a:ext cx="7543801" cy="4614052"/>
          </a:xfrm>
        </p:spPr>
        <p:txBody>
          <a:bodyPr>
            <a:normAutofit fontScale="55000" lnSpcReduction="20000"/>
          </a:bodyPr>
          <a:lstStyle/>
          <a:p>
            <a:pPr marL="514350" lvl="0" indent="-514350" algn="just">
              <a:buFont typeface="+mj-lt"/>
              <a:buAutoNum type="arabicPeriod"/>
            </a:pPr>
            <a:r>
              <a:rPr lang="en-US" sz="2900" dirty="0">
                <a:solidFill>
                  <a:schemeClr val="tx1"/>
                </a:solidFill>
                <a:latin typeface="Times New Roman" pitchFamily="18" charset="0"/>
                <a:cs typeface="Times New Roman" pitchFamily="18" charset="0"/>
              </a:rPr>
              <a:t>G. Kaur, “Multimodal Biometrics Feature Level Fusion for Iris and Hand Geometry Using Chaos-based Encryption Technique,” </a:t>
            </a:r>
            <a:r>
              <a:rPr lang="en-US" sz="2900" i="1" dirty="0">
                <a:solidFill>
                  <a:schemeClr val="tx1"/>
                </a:solidFill>
                <a:latin typeface="Times New Roman" pitchFamily="18" charset="0"/>
                <a:cs typeface="Times New Roman" pitchFamily="18" charset="0"/>
              </a:rPr>
              <a:t>Proc. IEEE Int. Conf. Image Inf. Process.</a:t>
            </a:r>
            <a:r>
              <a:rPr lang="en-US" sz="2900" dirty="0">
                <a:solidFill>
                  <a:schemeClr val="tx1"/>
                </a:solidFill>
                <a:latin typeface="Times New Roman" pitchFamily="18" charset="0"/>
                <a:cs typeface="Times New Roman" pitchFamily="18" charset="0"/>
              </a:rPr>
              <a:t>, vol. 2019-Novem, pp. 304–309, 2019, </a:t>
            </a:r>
            <a:r>
              <a:rPr lang="en-US" sz="2900" dirty="0" err="1">
                <a:solidFill>
                  <a:schemeClr val="tx1"/>
                </a:solidFill>
                <a:latin typeface="Times New Roman" pitchFamily="18" charset="0"/>
                <a:cs typeface="Times New Roman" pitchFamily="18" charset="0"/>
              </a:rPr>
              <a:t>doi</a:t>
            </a:r>
            <a:r>
              <a:rPr lang="en-US" sz="2900" dirty="0">
                <a:solidFill>
                  <a:schemeClr val="tx1"/>
                </a:solidFill>
                <a:latin typeface="Times New Roman" pitchFamily="18" charset="0"/>
                <a:cs typeface="Times New Roman" pitchFamily="18" charset="0"/>
              </a:rPr>
              <a:t>: 10.1109/ICIIP47207.2019.8985690.</a:t>
            </a:r>
          </a:p>
          <a:p>
            <a:pPr marL="514350" indent="-514350" algn="just">
              <a:buFont typeface="+mj-lt"/>
              <a:buAutoNum type="arabicPeriod"/>
            </a:pPr>
            <a:r>
              <a:rPr lang="en-US" sz="2900" dirty="0">
                <a:solidFill>
                  <a:schemeClr val="tx1"/>
                </a:solidFill>
              </a:rPr>
              <a:t>W. Tao, M. C. Leu, and Z. Yin, “American Sign Language alphabet recognition using Convolutional Neural Networks with </a:t>
            </a:r>
            <a:r>
              <a:rPr lang="en-US" sz="2900" dirty="0" err="1">
                <a:solidFill>
                  <a:schemeClr val="tx1"/>
                </a:solidFill>
              </a:rPr>
              <a:t>multiview</a:t>
            </a:r>
            <a:r>
              <a:rPr lang="en-US" sz="2900" dirty="0">
                <a:solidFill>
                  <a:schemeClr val="tx1"/>
                </a:solidFill>
              </a:rPr>
              <a:t> augmentation and inference fusion,” </a:t>
            </a:r>
            <a:r>
              <a:rPr lang="en-US" sz="2900" i="1" dirty="0">
                <a:solidFill>
                  <a:schemeClr val="tx1"/>
                </a:solidFill>
              </a:rPr>
              <a:t>Eng. Appl. </a:t>
            </a:r>
            <a:r>
              <a:rPr lang="en-US" sz="2900" i="1" dirty="0" err="1">
                <a:solidFill>
                  <a:schemeClr val="tx1"/>
                </a:solidFill>
              </a:rPr>
              <a:t>Artif</a:t>
            </a:r>
            <a:r>
              <a:rPr lang="en-US" sz="2900" i="1" dirty="0">
                <a:solidFill>
                  <a:schemeClr val="tx1"/>
                </a:solidFill>
              </a:rPr>
              <a:t>. </a:t>
            </a:r>
            <a:r>
              <a:rPr lang="en-US" sz="2900" i="1" dirty="0" err="1">
                <a:solidFill>
                  <a:schemeClr val="tx1"/>
                </a:solidFill>
              </a:rPr>
              <a:t>Intell</a:t>
            </a:r>
            <a:r>
              <a:rPr lang="en-US" sz="2900" i="1" dirty="0">
                <a:solidFill>
                  <a:schemeClr val="tx1"/>
                </a:solidFill>
              </a:rPr>
              <a:t>.</a:t>
            </a:r>
            <a:r>
              <a:rPr lang="en-US" sz="2900" dirty="0">
                <a:solidFill>
                  <a:schemeClr val="tx1"/>
                </a:solidFill>
              </a:rPr>
              <a:t>, vol. 76, no. September, pp. 202–213, 2018, </a:t>
            </a:r>
            <a:r>
              <a:rPr lang="en-US" sz="2900" dirty="0" err="1">
                <a:solidFill>
                  <a:schemeClr val="tx1"/>
                </a:solidFill>
              </a:rPr>
              <a:t>doi</a:t>
            </a:r>
            <a:r>
              <a:rPr lang="en-US" sz="2900" dirty="0">
                <a:solidFill>
                  <a:schemeClr val="tx1"/>
                </a:solidFill>
              </a:rPr>
              <a:t>: 10.1016/j.engappai.2018.09.006.</a:t>
            </a:r>
          </a:p>
          <a:p>
            <a:pPr marL="514350" lvl="0" indent="-514350" algn="just">
              <a:buFont typeface="+mj-lt"/>
              <a:buAutoNum type="arabicPeriod"/>
            </a:pPr>
            <a:r>
              <a:rPr lang="en-US" sz="2900" dirty="0">
                <a:solidFill>
                  <a:schemeClr val="tx1"/>
                </a:solidFill>
              </a:rPr>
              <a:t>G. A. Rao and P. V. V. Kishore, “Selfie sign language recognition with multiple features on </a:t>
            </a:r>
            <a:r>
              <a:rPr lang="en-US" sz="2900" dirty="0" err="1">
                <a:solidFill>
                  <a:schemeClr val="tx1"/>
                </a:solidFill>
              </a:rPr>
              <a:t>adaboost</a:t>
            </a:r>
            <a:r>
              <a:rPr lang="en-US" sz="2900" dirty="0">
                <a:solidFill>
                  <a:schemeClr val="tx1"/>
                </a:solidFill>
              </a:rPr>
              <a:t> multilabel multiclass classifier,” </a:t>
            </a:r>
            <a:r>
              <a:rPr lang="en-US" sz="2900" i="1" dirty="0">
                <a:solidFill>
                  <a:schemeClr val="tx1"/>
                </a:solidFill>
              </a:rPr>
              <a:t>J. Eng. Sci. Technol.</a:t>
            </a:r>
            <a:r>
              <a:rPr lang="en-US" sz="2900" dirty="0">
                <a:solidFill>
                  <a:schemeClr val="tx1"/>
                </a:solidFill>
              </a:rPr>
              <a:t>, vol. 13, no. 8, pp. 2352–2368, 2018.</a:t>
            </a:r>
          </a:p>
          <a:p>
            <a:pPr marL="514350" lvl="0" indent="-514350" algn="just">
              <a:buFont typeface="+mj-lt"/>
              <a:buAutoNum type="arabicPeriod"/>
            </a:pPr>
            <a:r>
              <a:rPr lang="en-US" sz="2900" dirty="0">
                <a:solidFill>
                  <a:schemeClr val="tx1"/>
                </a:solidFill>
              </a:rPr>
              <a:t>G. Suryanarayana and R. </a:t>
            </a:r>
            <a:r>
              <a:rPr lang="en-US" sz="2900" dirty="0" err="1">
                <a:solidFill>
                  <a:schemeClr val="tx1"/>
                </a:solidFill>
              </a:rPr>
              <a:t>Dhuli</a:t>
            </a:r>
            <a:r>
              <a:rPr lang="en-US" sz="2900" dirty="0">
                <a:solidFill>
                  <a:schemeClr val="tx1"/>
                </a:solidFill>
              </a:rPr>
              <a:t>, “Super-Resolution Image Reconstruction Using Dual-Mode Complex Diffusion-Based Shock Filter and Singular Value Decomposition,” </a:t>
            </a:r>
            <a:r>
              <a:rPr lang="en-US" sz="2900" i="1" dirty="0">
                <a:solidFill>
                  <a:schemeClr val="tx1"/>
                </a:solidFill>
              </a:rPr>
              <a:t>Circuits, Syst. Signal Process.</a:t>
            </a:r>
            <a:r>
              <a:rPr lang="en-US" sz="2900" dirty="0">
                <a:solidFill>
                  <a:schemeClr val="tx1"/>
                </a:solidFill>
              </a:rPr>
              <a:t>, vol. 36, no. 8, pp. 3409–3425, 2017, </a:t>
            </a:r>
            <a:r>
              <a:rPr lang="en-US" sz="2900" dirty="0" err="1">
                <a:solidFill>
                  <a:schemeClr val="tx1"/>
                </a:solidFill>
              </a:rPr>
              <a:t>doi</a:t>
            </a:r>
            <a:r>
              <a:rPr lang="en-US" sz="2900" dirty="0">
                <a:solidFill>
                  <a:schemeClr val="tx1"/>
                </a:solidFill>
              </a:rPr>
              <a:t>: 10.1007/s00034-016-0470-9.</a:t>
            </a:r>
          </a:p>
          <a:p>
            <a:pPr marL="514350" lvl="0" indent="-514350" algn="just">
              <a:buFont typeface="+mj-lt"/>
              <a:buAutoNum type="arabicPeriod"/>
            </a:pPr>
            <a:r>
              <a:rPr lang="en-US" sz="2900" dirty="0">
                <a:solidFill>
                  <a:schemeClr val="tx1"/>
                </a:solidFill>
              </a:rPr>
              <a:t>R. J. Hoffmeister and J. Paul Gee, “American sign language,” </a:t>
            </a:r>
            <a:r>
              <a:rPr lang="en-US" sz="2900" i="1" dirty="0">
                <a:solidFill>
                  <a:schemeClr val="tx1"/>
                </a:solidFill>
              </a:rPr>
              <a:t>Discourse Process.</a:t>
            </a:r>
            <a:r>
              <a:rPr lang="en-US" sz="2900" dirty="0">
                <a:solidFill>
                  <a:schemeClr val="tx1"/>
                </a:solidFill>
              </a:rPr>
              <a:t>, vol. 6, no. 3, pp. 197–198, 1983, </a:t>
            </a:r>
            <a:r>
              <a:rPr lang="en-US" sz="2900" dirty="0" err="1">
                <a:solidFill>
                  <a:schemeClr val="tx1"/>
                </a:solidFill>
              </a:rPr>
              <a:t>doi</a:t>
            </a:r>
            <a:r>
              <a:rPr lang="en-US" sz="2900" dirty="0">
                <a:solidFill>
                  <a:schemeClr val="tx1"/>
                </a:solidFill>
              </a:rPr>
              <a:t>: 10.1080/01638538309544563.</a:t>
            </a:r>
          </a:p>
          <a:p>
            <a:pPr marL="514350" lvl="0" indent="-514350" algn="just">
              <a:buFont typeface="+mj-lt"/>
              <a:buAutoNum type="arabicPeriod"/>
            </a:pPr>
            <a:r>
              <a:rPr lang="en-US" sz="2900" dirty="0">
                <a:solidFill>
                  <a:schemeClr val="tx1"/>
                </a:solidFill>
              </a:rPr>
              <a:t>V. Adewale and A. </a:t>
            </a:r>
            <a:r>
              <a:rPr lang="en-US" sz="2900" dirty="0" err="1">
                <a:solidFill>
                  <a:schemeClr val="tx1"/>
                </a:solidFill>
              </a:rPr>
              <a:t>Olamiti</a:t>
            </a:r>
            <a:r>
              <a:rPr lang="en-US" sz="2900" dirty="0">
                <a:solidFill>
                  <a:schemeClr val="tx1"/>
                </a:solidFill>
              </a:rPr>
              <a:t>, “Conversion of Sign Language To Text And Speech Using Machine Learning Techniques,” </a:t>
            </a:r>
            <a:r>
              <a:rPr lang="en-US" sz="2900" i="1" dirty="0">
                <a:solidFill>
                  <a:schemeClr val="tx1"/>
                </a:solidFill>
              </a:rPr>
              <a:t>J. Res. Rev. Sci.</a:t>
            </a:r>
            <a:r>
              <a:rPr lang="en-US" sz="2900" dirty="0">
                <a:solidFill>
                  <a:schemeClr val="tx1"/>
                </a:solidFill>
              </a:rPr>
              <a:t>, vol. 5, no. 1, 2018, </a:t>
            </a:r>
            <a:r>
              <a:rPr lang="en-US" sz="2900" dirty="0" err="1">
                <a:solidFill>
                  <a:schemeClr val="tx1"/>
                </a:solidFill>
              </a:rPr>
              <a:t>doi</a:t>
            </a:r>
            <a:r>
              <a:rPr lang="en-US" sz="2900" dirty="0">
                <a:solidFill>
                  <a:schemeClr val="tx1"/>
                </a:solidFill>
              </a:rPr>
              <a:t>: 10.36108/</a:t>
            </a:r>
            <a:r>
              <a:rPr lang="en-US" sz="2900" dirty="0" err="1">
                <a:solidFill>
                  <a:schemeClr val="tx1"/>
                </a:solidFill>
              </a:rPr>
              <a:t>jrrslasu</a:t>
            </a:r>
            <a:r>
              <a:rPr lang="en-US" sz="2900" dirty="0">
                <a:solidFill>
                  <a:schemeClr val="tx1"/>
                </a:solidFill>
              </a:rPr>
              <a:t>/8102/50(0170</a:t>
            </a:r>
            <a:r>
              <a:rPr lang="en-US" sz="2600" dirty="0">
                <a:solidFill>
                  <a:schemeClr val="tx1"/>
                </a:solidFill>
              </a:rPr>
              <a:t>).</a:t>
            </a:r>
          </a:p>
          <a:p>
            <a:endParaRPr lang="en-US" sz="2000" dirty="0"/>
          </a:p>
          <a:p>
            <a:endParaRPr lang="en-IN" dirty="0"/>
          </a:p>
        </p:txBody>
      </p:sp>
      <p:sp>
        <p:nvSpPr>
          <p:cNvPr id="4" name="Date Placeholder 3">
            <a:extLst>
              <a:ext uri="{FF2B5EF4-FFF2-40B4-BE49-F238E27FC236}">
                <a16:creationId xmlns:a16="http://schemas.microsoft.com/office/drawing/2014/main" id="{D0F508DE-65C8-4E20-B937-34381D09B334}"/>
              </a:ext>
            </a:extLst>
          </p:cNvPr>
          <p:cNvSpPr>
            <a:spLocks noGrp="1"/>
          </p:cNvSpPr>
          <p:nvPr>
            <p:ph type="dt" sz="half" idx="10"/>
          </p:nvPr>
        </p:nvSpPr>
        <p:spPr>
          <a:xfrm>
            <a:off x="539553" y="6459786"/>
            <a:ext cx="2137612" cy="365125"/>
          </a:xfrm>
        </p:spPr>
        <p:txBody>
          <a:bodyPr/>
          <a:lstStyle/>
          <a:p>
            <a:r>
              <a:rPr lang="en-US" sz="2000" dirty="0"/>
              <a:t>14 January 2022</a:t>
            </a:r>
          </a:p>
        </p:txBody>
      </p:sp>
      <p:sp>
        <p:nvSpPr>
          <p:cNvPr id="5" name="Footer Placeholder 4">
            <a:extLst>
              <a:ext uri="{FF2B5EF4-FFF2-40B4-BE49-F238E27FC236}">
                <a16:creationId xmlns:a16="http://schemas.microsoft.com/office/drawing/2014/main" id="{7A470472-AB5C-4DF1-ADB0-642C5B9D9CF1}"/>
              </a:ext>
            </a:extLst>
          </p:cNvPr>
          <p:cNvSpPr>
            <a:spLocks noGrp="1"/>
          </p:cNvSpPr>
          <p:nvPr>
            <p:ph type="ftr" sz="quarter" idx="11"/>
          </p:nvPr>
        </p:nvSpPr>
        <p:spPr/>
        <p:txBody>
          <a:bodyPr/>
          <a:lstStyle/>
          <a:p>
            <a:r>
              <a:rPr lang="en-US" sz="2000" dirty="0"/>
              <a:t>Industrial training project</a:t>
            </a:r>
          </a:p>
        </p:txBody>
      </p:sp>
      <p:sp>
        <p:nvSpPr>
          <p:cNvPr id="6" name="Slide Number Placeholder 5">
            <a:extLst>
              <a:ext uri="{FF2B5EF4-FFF2-40B4-BE49-F238E27FC236}">
                <a16:creationId xmlns:a16="http://schemas.microsoft.com/office/drawing/2014/main" id="{CD926753-A5BE-488B-AD78-0ADEE03A3277}"/>
              </a:ext>
            </a:extLst>
          </p:cNvPr>
          <p:cNvSpPr>
            <a:spLocks noGrp="1"/>
          </p:cNvSpPr>
          <p:nvPr>
            <p:ph type="sldNum" sz="quarter" idx="12"/>
          </p:nvPr>
        </p:nvSpPr>
        <p:spPr/>
        <p:txBody>
          <a:bodyPr/>
          <a:lstStyle/>
          <a:p>
            <a:fld id="{15F4BBBA-3EAF-4479-B790-AA62CE9E78CB}" type="slidenum">
              <a:rPr lang="en-US" sz="2000" smtClean="0"/>
              <a:pPr/>
              <a:t>14</a:t>
            </a:fld>
            <a:endParaRPr lang="en-US" sz="2000" dirty="0"/>
          </a:p>
        </p:txBody>
      </p:sp>
    </p:spTree>
    <p:extLst>
      <p:ext uri="{BB962C8B-B14F-4D97-AF65-F5344CB8AC3E}">
        <p14:creationId xmlns:p14="http://schemas.microsoft.com/office/powerpoint/2010/main" val="5639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8BEDBD0-3098-422C-88A4-173D2DB6A74D}"/>
              </a:ext>
            </a:extLst>
          </p:cNvPr>
          <p:cNvSpPr>
            <a:spLocks noGrp="1"/>
          </p:cNvSpPr>
          <p:nvPr>
            <p:ph idx="1"/>
          </p:nvPr>
        </p:nvSpPr>
        <p:spPr>
          <a:xfrm>
            <a:off x="692727" y="1981200"/>
            <a:ext cx="8458200" cy="4023360"/>
          </a:xfrm>
        </p:spPr>
        <p:txBody>
          <a:bodyPr>
            <a:normAutofit lnSpcReduction="10000"/>
          </a:bodyPr>
          <a:lstStyle/>
          <a:p>
            <a:pPr>
              <a:buFont typeface="Arial" panose="020B0604020202020204" pitchFamily="34" charset="0"/>
              <a:buChar char="•"/>
            </a:pPr>
            <a:r>
              <a:rPr lang="en-US" sz="3200" dirty="0">
                <a:solidFill>
                  <a:schemeClr val="tx1"/>
                </a:solidFill>
              </a:rPr>
              <a:t> Introduction</a:t>
            </a:r>
          </a:p>
          <a:p>
            <a:pPr>
              <a:buFont typeface="Arial" panose="020B0604020202020204" pitchFamily="34" charset="0"/>
              <a:buChar char="•"/>
            </a:pPr>
            <a:r>
              <a:rPr lang="en-US" sz="3200" dirty="0">
                <a:solidFill>
                  <a:schemeClr val="tx1"/>
                </a:solidFill>
              </a:rPr>
              <a:t> Problem Statement</a:t>
            </a:r>
          </a:p>
          <a:p>
            <a:pPr>
              <a:buFont typeface="Arial" panose="020B0604020202020204" pitchFamily="34" charset="0"/>
              <a:buChar char="•"/>
            </a:pPr>
            <a:r>
              <a:rPr lang="en-US" sz="3200" dirty="0">
                <a:solidFill>
                  <a:schemeClr val="tx1"/>
                </a:solidFill>
              </a:rPr>
              <a:t> Training the Model</a:t>
            </a:r>
          </a:p>
          <a:p>
            <a:pPr>
              <a:buFont typeface="Arial" panose="020B0604020202020204" pitchFamily="34" charset="0"/>
              <a:buChar char="•"/>
            </a:pPr>
            <a:r>
              <a:rPr lang="en-US" sz="3200" dirty="0">
                <a:solidFill>
                  <a:schemeClr val="tx1"/>
                </a:solidFill>
              </a:rPr>
              <a:t> Description of the Model</a:t>
            </a:r>
          </a:p>
          <a:p>
            <a:pPr>
              <a:buFont typeface="Arial" panose="020B0604020202020204" pitchFamily="34" charset="0"/>
              <a:buChar char="•"/>
            </a:pPr>
            <a:r>
              <a:rPr lang="en-US" sz="3200" dirty="0">
                <a:solidFill>
                  <a:schemeClr val="tx1"/>
                </a:solidFill>
              </a:rPr>
              <a:t>Testing the Model</a:t>
            </a:r>
          </a:p>
          <a:p>
            <a:pPr>
              <a:buFont typeface="Arial" panose="020B0604020202020204" pitchFamily="34" charset="0"/>
              <a:buChar char="•"/>
            </a:pPr>
            <a:r>
              <a:rPr lang="en-US" sz="3200" dirty="0">
                <a:solidFill>
                  <a:schemeClr val="tx1"/>
                </a:solidFill>
              </a:rPr>
              <a:t> Conclusion</a:t>
            </a:r>
          </a:p>
          <a:p>
            <a:pPr>
              <a:buFont typeface="Arial" panose="020B0604020202020204" pitchFamily="34" charset="0"/>
              <a:buChar char="•"/>
            </a:pPr>
            <a:r>
              <a:rPr lang="en-US" sz="3200" dirty="0">
                <a:solidFill>
                  <a:schemeClr val="tx1"/>
                </a:solidFill>
              </a:rPr>
              <a:t> References</a:t>
            </a:r>
          </a:p>
          <a:p>
            <a:pPr marL="457200" marR="0" lvl="0" indent="-381000" algn="just" rtl="0">
              <a:lnSpc>
                <a:spcPct val="115000"/>
              </a:lnSpc>
              <a:spcBef>
                <a:spcPts val="0"/>
              </a:spcBef>
              <a:spcAft>
                <a:spcPts val="0"/>
              </a:spcAft>
              <a:buSzPts val="2400"/>
              <a:buChar char="➔"/>
            </a:pPr>
            <a:endParaRPr lang="en-US" sz="2400" dirty="0"/>
          </a:p>
          <a:p>
            <a:pPr marL="457200" marR="0" lvl="0" indent="-381000" algn="just" rtl="0">
              <a:lnSpc>
                <a:spcPct val="115000"/>
              </a:lnSpc>
              <a:spcBef>
                <a:spcPts val="0"/>
              </a:spcBef>
              <a:spcAft>
                <a:spcPts val="0"/>
              </a:spcAft>
              <a:buSzPts val="2400"/>
              <a:buChar char="➔"/>
            </a:pPr>
            <a:endParaRPr lang="en-US" sz="2400" dirty="0"/>
          </a:p>
          <a:p>
            <a:endParaRPr lang="en-IN" dirty="0"/>
          </a:p>
        </p:txBody>
      </p:sp>
      <p:pic>
        <p:nvPicPr>
          <p:cNvPr id="9" name="Picture 2">
            <a:extLst>
              <a:ext uri="{FF2B5EF4-FFF2-40B4-BE49-F238E27FC236}">
                <a16:creationId xmlns:a16="http://schemas.microsoft.com/office/drawing/2014/main" id="{612A3EE9-0AE3-4BFA-940D-708B9D21409C}"/>
              </a:ext>
            </a:extLst>
          </p:cNvPr>
          <p:cNvPicPr>
            <a:picLocks noChangeAspect="1" noChangeArrowheads="1"/>
          </p:cNvPicPr>
          <p:nvPr/>
        </p:nvPicPr>
        <p:blipFill rotWithShape="1">
          <a:blip r:embed="rId3" cstate="print"/>
          <a:srcRect r="26724"/>
          <a:stretch/>
        </p:blipFill>
        <p:spPr bwMode="auto">
          <a:xfrm>
            <a:off x="0" y="12845"/>
            <a:ext cx="6553200" cy="1175273"/>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9A253F7E-9EC0-41D0-B986-FFD9C24F2574}"/>
              </a:ext>
            </a:extLst>
          </p:cNvPr>
          <p:cNvSpPr>
            <a:spLocks noGrp="1"/>
          </p:cNvSpPr>
          <p:nvPr>
            <p:ph type="ftr" sz="quarter" idx="11"/>
          </p:nvPr>
        </p:nvSpPr>
        <p:spPr>
          <a:xfrm>
            <a:off x="2764639" y="6597352"/>
            <a:ext cx="3617103" cy="365125"/>
          </a:xfrm>
        </p:spPr>
        <p:txBody>
          <a:bodyPr/>
          <a:lstStyle/>
          <a:p>
            <a:r>
              <a:rPr lang="en-US" sz="2000" dirty="0"/>
              <a:t>Industrial training project</a:t>
            </a:r>
          </a:p>
          <a:p>
            <a:endParaRPr lang="en-US" sz="2000" dirty="0"/>
          </a:p>
        </p:txBody>
      </p:sp>
      <p:sp>
        <p:nvSpPr>
          <p:cNvPr id="11" name="Slide Number Placeholder 10">
            <a:extLst>
              <a:ext uri="{FF2B5EF4-FFF2-40B4-BE49-F238E27FC236}">
                <a16:creationId xmlns:a16="http://schemas.microsoft.com/office/drawing/2014/main" id="{3AAE296F-F760-4AA0-863F-9F73815F62FF}"/>
              </a:ext>
            </a:extLst>
          </p:cNvPr>
          <p:cNvSpPr>
            <a:spLocks noGrp="1"/>
          </p:cNvSpPr>
          <p:nvPr>
            <p:ph type="sldNum" sz="quarter" idx="12"/>
          </p:nvPr>
        </p:nvSpPr>
        <p:spPr>
          <a:xfrm>
            <a:off x="7814150" y="6430530"/>
            <a:ext cx="984019" cy="365125"/>
          </a:xfrm>
        </p:spPr>
        <p:txBody>
          <a:bodyPr/>
          <a:lstStyle/>
          <a:p>
            <a:fld id="{15F4BBBA-3EAF-4479-B790-AA62CE9E78CB}" type="slidenum">
              <a:rPr lang="en-US" sz="2000" smtClean="0"/>
              <a:pPr/>
              <a:t>2</a:t>
            </a:fld>
            <a:endParaRPr lang="en-US" sz="2000" dirty="0"/>
          </a:p>
        </p:txBody>
      </p:sp>
      <p:sp>
        <p:nvSpPr>
          <p:cNvPr id="2" name="TextBox 1">
            <a:extLst>
              <a:ext uri="{FF2B5EF4-FFF2-40B4-BE49-F238E27FC236}">
                <a16:creationId xmlns:a16="http://schemas.microsoft.com/office/drawing/2014/main" id="{B8DF13C7-698E-4B37-80F0-783F73D7855F}"/>
              </a:ext>
            </a:extLst>
          </p:cNvPr>
          <p:cNvSpPr txBox="1"/>
          <p:nvPr/>
        </p:nvSpPr>
        <p:spPr>
          <a:xfrm>
            <a:off x="533400" y="1200352"/>
            <a:ext cx="7162800" cy="672941"/>
          </a:xfrm>
          <a:prstGeom prst="rect">
            <a:avLst/>
          </a:prstGeom>
          <a:noFill/>
        </p:spPr>
        <p:txBody>
          <a:bodyPr wrap="square" rtlCol="0">
            <a:spAutoFit/>
          </a:bodyPr>
          <a:lstStyle/>
          <a:p>
            <a:pPr algn="ctr" defTabSz="914400">
              <a:lnSpc>
                <a:spcPct val="85000"/>
              </a:lnSpc>
              <a:spcBef>
                <a:spcPct val="0"/>
              </a:spcBef>
            </a:pPr>
            <a:r>
              <a:rPr lang="en-US" sz="4400" spc="-50" dirty="0">
                <a:solidFill>
                  <a:srgbClr val="FF0000"/>
                </a:solidFill>
                <a:ea typeface="+mj-ea"/>
                <a:cs typeface="+mj-cs"/>
              </a:rPr>
              <a:t>CONTENTS</a:t>
            </a:r>
            <a:endParaRPr lang="en-IN" sz="4400" spc="-50" dirty="0">
              <a:solidFill>
                <a:srgbClr val="FF0000"/>
              </a:solidFill>
              <a:ea typeface="+mj-ea"/>
              <a:cs typeface="+mj-cs"/>
            </a:endParaRPr>
          </a:p>
        </p:txBody>
      </p:sp>
      <p:sp>
        <p:nvSpPr>
          <p:cNvPr id="3" name="Date Placeholder 2">
            <a:extLst>
              <a:ext uri="{FF2B5EF4-FFF2-40B4-BE49-F238E27FC236}">
                <a16:creationId xmlns:a16="http://schemas.microsoft.com/office/drawing/2014/main" id="{E3F84D31-AC3E-428B-A820-C9D1078EBF4F}"/>
              </a:ext>
            </a:extLst>
          </p:cNvPr>
          <p:cNvSpPr>
            <a:spLocks noGrp="1"/>
          </p:cNvSpPr>
          <p:nvPr>
            <p:ph type="dt" sz="half" idx="10"/>
          </p:nvPr>
        </p:nvSpPr>
        <p:spPr>
          <a:xfrm>
            <a:off x="533401" y="6459786"/>
            <a:ext cx="2143764" cy="365125"/>
          </a:xfrm>
        </p:spPr>
        <p:txBody>
          <a:bodyPr/>
          <a:lstStyle/>
          <a:p>
            <a:r>
              <a:rPr lang="en-US" sz="2000" dirty="0"/>
              <a:t>14 January 2022</a:t>
            </a:r>
          </a:p>
        </p:txBody>
      </p:sp>
    </p:spTree>
    <p:extLst>
      <p:ext uri="{BB962C8B-B14F-4D97-AF65-F5344CB8AC3E}">
        <p14:creationId xmlns:p14="http://schemas.microsoft.com/office/powerpoint/2010/main" val="177060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E33024-4E76-4FEB-8526-F6DF6D98DACD}"/>
              </a:ext>
            </a:extLst>
          </p:cNvPr>
          <p:cNvSpPr>
            <a:spLocks noGrp="1"/>
          </p:cNvSpPr>
          <p:nvPr>
            <p:ph type="title"/>
          </p:nvPr>
        </p:nvSpPr>
        <p:spPr>
          <a:xfrm>
            <a:off x="304801" y="462739"/>
            <a:ext cx="8458199" cy="1450757"/>
          </a:xfrm>
        </p:spPr>
        <p:txBody>
          <a:bodyPr>
            <a:normAutofit/>
          </a:bodyPr>
          <a:lstStyle/>
          <a:p>
            <a:r>
              <a:rPr lang="en-IN" sz="4400" dirty="0">
                <a:solidFill>
                  <a:srgbClr val="FF0000"/>
                </a:solidFill>
              </a:rPr>
              <a:t>INTRODUCTION</a:t>
            </a:r>
          </a:p>
        </p:txBody>
      </p:sp>
      <p:sp>
        <p:nvSpPr>
          <p:cNvPr id="5" name="Content Placeholder 4">
            <a:extLst>
              <a:ext uri="{FF2B5EF4-FFF2-40B4-BE49-F238E27FC236}">
                <a16:creationId xmlns:a16="http://schemas.microsoft.com/office/drawing/2014/main" id="{B8BEDBD0-3098-422C-88A4-173D2DB6A74D}"/>
              </a:ext>
            </a:extLst>
          </p:cNvPr>
          <p:cNvSpPr>
            <a:spLocks noGrp="1"/>
          </p:cNvSpPr>
          <p:nvPr>
            <p:ph idx="1"/>
          </p:nvPr>
        </p:nvSpPr>
        <p:spPr>
          <a:xfrm>
            <a:off x="304800" y="2133600"/>
            <a:ext cx="8458200" cy="4023360"/>
          </a:xfrm>
        </p:spPr>
        <p:txBody>
          <a:bodyPr/>
          <a:lstStyle/>
          <a:p>
            <a:pPr marL="0" indent="0">
              <a:buNone/>
            </a:pPr>
            <a:r>
              <a:rPr lang="en-US" sz="2800" dirty="0">
                <a:solidFill>
                  <a:schemeClr val="tx1"/>
                </a:solidFill>
                <a:latin typeface="Monotype Corsiva" pitchFamily="66" charset="0"/>
              </a:rPr>
              <a:t>The project focuses on translating American Sign Language into text using CNN model and OpenCV library of python. The training and testing of the model will done by classical convolutional neural network and then for real time application OpenCV will be used to detect the hand gesture and then the final prediction will be made by the CNN model.</a:t>
            </a:r>
            <a:endParaRPr lang="en-US" sz="2800" dirty="0">
              <a:solidFill>
                <a:schemeClr val="tx1"/>
              </a:solidFill>
            </a:endParaRPr>
          </a:p>
          <a:p>
            <a:endParaRPr lang="en-US" dirty="0"/>
          </a:p>
          <a:p>
            <a:endParaRPr lang="en-US" dirty="0"/>
          </a:p>
          <a:p>
            <a:endParaRPr lang="en-US" dirty="0"/>
          </a:p>
          <a:p>
            <a:endParaRPr lang="en-IN" dirty="0"/>
          </a:p>
        </p:txBody>
      </p:sp>
      <p:pic>
        <p:nvPicPr>
          <p:cNvPr id="9" name="Picture 2">
            <a:extLst>
              <a:ext uri="{FF2B5EF4-FFF2-40B4-BE49-F238E27FC236}">
                <a16:creationId xmlns:a16="http://schemas.microsoft.com/office/drawing/2014/main" id="{612A3EE9-0AE3-4BFA-940D-708B9D21409C}"/>
              </a:ext>
            </a:extLst>
          </p:cNvPr>
          <p:cNvPicPr>
            <a:picLocks noChangeAspect="1" noChangeArrowheads="1"/>
          </p:cNvPicPr>
          <p:nvPr/>
        </p:nvPicPr>
        <p:blipFill rotWithShape="1">
          <a:blip r:embed="rId3" cstate="print"/>
          <a:srcRect r="26724"/>
          <a:stretch/>
        </p:blipFill>
        <p:spPr bwMode="auto">
          <a:xfrm>
            <a:off x="0" y="12845"/>
            <a:ext cx="9144000" cy="1175273"/>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9A253F7E-9EC0-41D0-B986-FFD9C24F2574}"/>
              </a:ext>
            </a:extLst>
          </p:cNvPr>
          <p:cNvSpPr>
            <a:spLocks noGrp="1"/>
          </p:cNvSpPr>
          <p:nvPr>
            <p:ph type="ftr" sz="quarter" idx="11"/>
          </p:nvPr>
        </p:nvSpPr>
        <p:spPr>
          <a:xfrm>
            <a:off x="2764639" y="6459786"/>
            <a:ext cx="3617103" cy="642656"/>
          </a:xfrm>
        </p:spPr>
        <p:txBody>
          <a:bodyPr/>
          <a:lstStyle/>
          <a:p>
            <a:r>
              <a:rPr lang="en-US" sz="2000" dirty="0"/>
              <a:t>Industrial training project</a:t>
            </a:r>
          </a:p>
          <a:p>
            <a:endParaRPr lang="en-US" sz="2000" dirty="0"/>
          </a:p>
        </p:txBody>
      </p:sp>
      <p:sp>
        <p:nvSpPr>
          <p:cNvPr id="11" name="Slide Number Placeholder 10">
            <a:extLst>
              <a:ext uri="{FF2B5EF4-FFF2-40B4-BE49-F238E27FC236}">
                <a16:creationId xmlns:a16="http://schemas.microsoft.com/office/drawing/2014/main" id="{3AAE296F-F760-4AA0-863F-9F73815F62FF}"/>
              </a:ext>
            </a:extLst>
          </p:cNvPr>
          <p:cNvSpPr>
            <a:spLocks noGrp="1"/>
          </p:cNvSpPr>
          <p:nvPr>
            <p:ph type="sldNum" sz="quarter" idx="12"/>
          </p:nvPr>
        </p:nvSpPr>
        <p:spPr>
          <a:xfrm>
            <a:off x="7814150" y="6430530"/>
            <a:ext cx="984019" cy="365125"/>
          </a:xfrm>
        </p:spPr>
        <p:txBody>
          <a:bodyPr/>
          <a:lstStyle/>
          <a:p>
            <a:fld id="{15F4BBBA-3EAF-4479-B790-AA62CE9E78CB}" type="slidenum">
              <a:rPr lang="en-US" sz="2000" smtClean="0"/>
              <a:pPr/>
              <a:t>3</a:t>
            </a:fld>
            <a:endParaRPr lang="en-US" sz="2000" dirty="0"/>
          </a:p>
        </p:txBody>
      </p:sp>
      <p:sp>
        <p:nvSpPr>
          <p:cNvPr id="2" name="Date Placeholder 1">
            <a:extLst>
              <a:ext uri="{FF2B5EF4-FFF2-40B4-BE49-F238E27FC236}">
                <a16:creationId xmlns:a16="http://schemas.microsoft.com/office/drawing/2014/main" id="{6B12CAB6-8FFA-40F6-889A-A1C27DF7C45B}"/>
              </a:ext>
            </a:extLst>
          </p:cNvPr>
          <p:cNvSpPr>
            <a:spLocks noGrp="1"/>
          </p:cNvSpPr>
          <p:nvPr>
            <p:ph type="dt" sz="half" idx="10"/>
          </p:nvPr>
        </p:nvSpPr>
        <p:spPr>
          <a:xfrm>
            <a:off x="539553" y="6459786"/>
            <a:ext cx="2137612" cy="365125"/>
          </a:xfrm>
        </p:spPr>
        <p:txBody>
          <a:bodyPr/>
          <a:lstStyle/>
          <a:p>
            <a:r>
              <a:rPr lang="en-US" sz="2000" dirty="0"/>
              <a:t>14 January 2022</a:t>
            </a:r>
          </a:p>
        </p:txBody>
      </p:sp>
    </p:spTree>
    <p:extLst>
      <p:ext uri="{BB962C8B-B14F-4D97-AF65-F5344CB8AC3E}">
        <p14:creationId xmlns:p14="http://schemas.microsoft.com/office/powerpoint/2010/main" val="173605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E33024-4E76-4FEB-8526-F6DF6D98DACD}"/>
              </a:ext>
            </a:extLst>
          </p:cNvPr>
          <p:cNvSpPr>
            <a:spLocks noGrp="1"/>
          </p:cNvSpPr>
          <p:nvPr>
            <p:ph type="title"/>
          </p:nvPr>
        </p:nvSpPr>
        <p:spPr>
          <a:xfrm>
            <a:off x="294248" y="462739"/>
            <a:ext cx="8458199" cy="1450757"/>
          </a:xfrm>
        </p:spPr>
        <p:txBody>
          <a:bodyPr/>
          <a:lstStyle/>
          <a:p>
            <a:r>
              <a:rPr lang="en-IN" sz="4400" dirty="0">
                <a:solidFill>
                  <a:srgbClr val="FF0000"/>
                </a:solidFill>
              </a:rPr>
              <a:t>PROBLEM STATEMENT  </a:t>
            </a:r>
          </a:p>
        </p:txBody>
      </p:sp>
      <p:pic>
        <p:nvPicPr>
          <p:cNvPr id="9" name="Picture 2">
            <a:extLst>
              <a:ext uri="{FF2B5EF4-FFF2-40B4-BE49-F238E27FC236}">
                <a16:creationId xmlns:a16="http://schemas.microsoft.com/office/drawing/2014/main" id="{612A3EE9-0AE3-4BFA-940D-708B9D21409C}"/>
              </a:ext>
            </a:extLst>
          </p:cNvPr>
          <p:cNvPicPr>
            <a:picLocks noChangeAspect="1" noChangeArrowheads="1"/>
          </p:cNvPicPr>
          <p:nvPr/>
        </p:nvPicPr>
        <p:blipFill rotWithShape="1">
          <a:blip r:embed="rId3" cstate="print"/>
          <a:srcRect r="26724"/>
          <a:stretch/>
        </p:blipFill>
        <p:spPr bwMode="auto">
          <a:xfrm>
            <a:off x="0" y="12845"/>
            <a:ext cx="9144000" cy="1175273"/>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9A253F7E-9EC0-41D0-B986-FFD9C24F2574}"/>
              </a:ext>
            </a:extLst>
          </p:cNvPr>
          <p:cNvSpPr>
            <a:spLocks noGrp="1"/>
          </p:cNvSpPr>
          <p:nvPr>
            <p:ph type="ftr" sz="quarter" idx="11"/>
          </p:nvPr>
        </p:nvSpPr>
        <p:spPr>
          <a:xfrm>
            <a:off x="2764639" y="6459786"/>
            <a:ext cx="3617103" cy="569614"/>
          </a:xfrm>
        </p:spPr>
        <p:txBody>
          <a:bodyPr/>
          <a:lstStyle/>
          <a:p>
            <a:r>
              <a:rPr lang="en-US" sz="2000" dirty="0"/>
              <a:t>Industrial training project</a:t>
            </a:r>
          </a:p>
          <a:p>
            <a:endParaRPr lang="en-US" sz="2000" dirty="0"/>
          </a:p>
        </p:txBody>
      </p:sp>
      <p:sp>
        <p:nvSpPr>
          <p:cNvPr id="11" name="Slide Number Placeholder 10">
            <a:extLst>
              <a:ext uri="{FF2B5EF4-FFF2-40B4-BE49-F238E27FC236}">
                <a16:creationId xmlns:a16="http://schemas.microsoft.com/office/drawing/2014/main" id="{3AAE296F-F760-4AA0-863F-9F73815F62FF}"/>
              </a:ext>
            </a:extLst>
          </p:cNvPr>
          <p:cNvSpPr>
            <a:spLocks noGrp="1"/>
          </p:cNvSpPr>
          <p:nvPr>
            <p:ph type="sldNum" sz="quarter" idx="12"/>
          </p:nvPr>
        </p:nvSpPr>
        <p:spPr>
          <a:xfrm>
            <a:off x="7814150" y="6430530"/>
            <a:ext cx="984019" cy="365125"/>
          </a:xfrm>
        </p:spPr>
        <p:txBody>
          <a:bodyPr/>
          <a:lstStyle/>
          <a:p>
            <a:fld id="{15F4BBBA-3EAF-4479-B790-AA62CE9E78CB}" type="slidenum">
              <a:rPr lang="en-US" sz="2000" smtClean="0"/>
              <a:pPr/>
              <a:t>4</a:t>
            </a:fld>
            <a:endParaRPr lang="en-US" sz="2000" dirty="0"/>
          </a:p>
        </p:txBody>
      </p:sp>
      <p:sp>
        <p:nvSpPr>
          <p:cNvPr id="2" name="Content Placeholder 1">
            <a:extLst>
              <a:ext uri="{FF2B5EF4-FFF2-40B4-BE49-F238E27FC236}">
                <a16:creationId xmlns:a16="http://schemas.microsoft.com/office/drawing/2014/main" id="{6D5DF01C-3551-47C6-91EA-D235B98E6300}"/>
              </a:ext>
            </a:extLst>
          </p:cNvPr>
          <p:cNvSpPr>
            <a:spLocks noGrp="1"/>
          </p:cNvSpPr>
          <p:nvPr>
            <p:ph idx="1"/>
          </p:nvPr>
        </p:nvSpPr>
        <p:spPr>
          <a:xfrm>
            <a:off x="381000" y="2057400"/>
            <a:ext cx="4191000" cy="4023360"/>
          </a:xfrm>
        </p:spPr>
        <p:txBody>
          <a:bodyPr>
            <a:normAutofit/>
          </a:bodyPr>
          <a:lstStyle/>
          <a:p>
            <a:pPr algn="just"/>
            <a:r>
              <a:rPr lang="en-US" sz="2500" dirty="0">
                <a:solidFill>
                  <a:schemeClr val="tx1"/>
                </a:solidFill>
                <a:latin typeface="Monotype Corsiva" pitchFamily="66" charset="0"/>
              </a:rPr>
              <a:t>For interaction between normal people and D&amp;M people a language barrier is created as sign language structure which is different from normal text. So, they depend on vision-based communication for interaction. If there is a common interface that converts the sign language to text, the gestures can be easily understood by the other people.</a:t>
            </a:r>
          </a:p>
          <a:p>
            <a:pPr algn="just"/>
            <a:endParaRPr lang="en-US" b="0" i="0" dirty="0">
              <a:solidFill>
                <a:srgbClr val="202124"/>
              </a:solidFill>
              <a:effectLst/>
              <a:latin typeface="Roboto" panose="02000000000000000000" pitchFamily="2" charset="0"/>
            </a:endParaRPr>
          </a:p>
        </p:txBody>
      </p:sp>
      <p:sp>
        <p:nvSpPr>
          <p:cNvPr id="3" name="Date Placeholder 2">
            <a:extLst>
              <a:ext uri="{FF2B5EF4-FFF2-40B4-BE49-F238E27FC236}">
                <a16:creationId xmlns:a16="http://schemas.microsoft.com/office/drawing/2014/main" id="{D421C95A-EEAB-4B05-BBF5-94EE449E4EB5}"/>
              </a:ext>
            </a:extLst>
          </p:cNvPr>
          <p:cNvSpPr>
            <a:spLocks noGrp="1"/>
          </p:cNvSpPr>
          <p:nvPr>
            <p:ph type="dt" sz="half" idx="10"/>
          </p:nvPr>
        </p:nvSpPr>
        <p:spPr>
          <a:xfrm>
            <a:off x="539552" y="6452451"/>
            <a:ext cx="2016223" cy="365125"/>
          </a:xfrm>
        </p:spPr>
        <p:txBody>
          <a:bodyPr/>
          <a:lstStyle/>
          <a:p>
            <a:r>
              <a:rPr lang="en-US" sz="2000" dirty="0"/>
              <a:t>14 January 2022</a:t>
            </a:r>
          </a:p>
        </p:txBody>
      </p:sp>
      <p:pic>
        <p:nvPicPr>
          <p:cNvPr id="5" name="Picture 4">
            <a:extLst>
              <a:ext uri="{FF2B5EF4-FFF2-40B4-BE49-F238E27FC236}">
                <a16:creationId xmlns:a16="http://schemas.microsoft.com/office/drawing/2014/main" id="{B64C4340-AE15-435D-8F5B-86E4A2331FB6}"/>
              </a:ext>
            </a:extLst>
          </p:cNvPr>
          <p:cNvPicPr>
            <a:picLocks noChangeAspect="1"/>
          </p:cNvPicPr>
          <p:nvPr/>
        </p:nvPicPr>
        <p:blipFill>
          <a:blip r:embed="rId4"/>
          <a:stretch>
            <a:fillRect/>
          </a:stretch>
        </p:blipFill>
        <p:spPr>
          <a:xfrm>
            <a:off x="4866248" y="1772817"/>
            <a:ext cx="3738200" cy="3744415"/>
          </a:xfrm>
          <a:prstGeom prst="rect">
            <a:avLst/>
          </a:prstGeom>
        </p:spPr>
      </p:pic>
      <p:sp>
        <p:nvSpPr>
          <p:cNvPr id="8" name="TextBox 7">
            <a:extLst>
              <a:ext uri="{FF2B5EF4-FFF2-40B4-BE49-F238E27FC236}">
                <a16:creationId xmlns:a16="http://schemas.microsoft.com/office/drawing/2014/main" id="{44E8B233-D095-45AC-A914-81315C425A39}"/>
              </a:ext>
            </a:extLst>
          </p:cNvPr>
          <p:cNvSpPr txBox="1"/>
          <p:nvPr/>
        </p:nvSpPr>
        <p:spPr>
          <a:xfrm>
            <a:off x="5154786" y="5517232"/>
            <a:ext cx="3103201" cy="369332"/>
          </a:xfrm>
          <a:prstGeom prst="rect">
            <a:avLst/>
          </a:prstGeom>
          <a:noFill/>
        </p:spPr>
        <p:txBody>
          <a:bodyPr wrap="square" rtlCol="0">
            <a:spAutoFit/>
          </a:bodyPr>
          <a:lstStyle/>
          <a:p>
            <a:r>
              <a:rPr lang="en-US" dirty="0"/>
              <a:t>Fig.  Sign Language Dataset</a:t>
            </a:r>
            <a:endParaRPr lang="en-IN" dirty="0"/>
          </a:p>
        </p:txBody>
      </p:sp>
    </p:spTree>
    <p:extLst>
      <p:ext uri="{BB962C8B-B14F-4D97-AF65-F5344CB8AC3E}">
        <p14:creationId xmlns:p14="http://schemas.microsoft.com/office/powerpoint/2010/main" val="215258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E33024-4E76-4FEB-8526-F6DF6D98DACD}"/>
              </a:ext>
            </a:extLst>
          </p:cNvPr>
          <p:cNvSpPr>
            <a:spLocks noGrp="1"/>
          </p:cNvSpPr>
          <p:nvPr>
            <p:ph type="title"/>
          </p:nvPr>
        </p:nvSpPr>
        <p:spPr>
          <a:xfrm>
            <a:off x="457200" y="831825"/>
            <a:ext cx="8458199" cy="1028205"/>
          </a:xfrm>
        </p:spPr>
        <p:txBody>
          <a:bodyPr>
            <a:normAutofit/>
          </a:bodyPr>
          <a:lstStyle/>
          <a:p>
            <a:r>
              <a:rPr lang="en-US" sz="4400" dirty="0">
                <a:solidFill>
                  <a:srgbClr val="FF0000"/>
                </a:solidFill>
              </a:rPr>
              <a:t>Goals</a:t>
            </a:r>
            <a:endParaRPr lang="en-IN" sz="4400" dirty="0">
              <a:solidFill>
                <a:srgbClr val="FF0000"/>
              </a:solidFill>
            </a:endParaRPr>
          </a:p>
        </p:txBody>
      </p:sp>
      <p:sp>
        <p:nvSpPr>
          <p:cNvPr id="5" name="Content Placeholder 4">
            <a:extLst>
              <a:ext uri="{FF2B5EF4-FFF2-40B4-BE49-F238E27FC236}">
                <a16:creationId xmlns:a16="http://schemas.microsoft.com/office/drawing/2014/main" id="{B8BEDBD0-3098-422C-88A4-173D2DB6A74D}"/>
              </a:ext>
            </a:extLst>
          </p:cNvPr>
          <p:cNvSpPr>
            <a:spLocks noGrp="1"/>
          </p:cNvSpPr>
          <p:nvPr>
            <p:ph idx="1"/>
          </p:nvPr>
        </p:nvSpPr>
        <p:spPr>
          <a:xfrm>
            <a:off x="304800" y="2133600"/>
            <a:ext cx="8458200" cy="4023360"/>
          </a:xfrm>
        </p:spPr>
        <p:txBody>
          <a:bodyPr/>
          <a:lstStyle/>
          <a:p>
            <a:pPr>
              <a:buFont typeface="Wingdings" panose="05000000000000000000" pitchFamily="2" charset="2"/>
              <a:buChar char="§"/>
            </a:pPr>
            <a:r>
              <a:rPr lang="en-US" sz="3200" dirty="0">
                <a:latin typeface="Monotype Corsiva" pitchFamily="66" charset="0"/>
              </a:rPr>
              <a:t> </a:t>
            </a:r>
            <a:r>
              <a:rPr lang="en-US" sz="3200" dirty="0">
                <a:solidFill>
                  <a:schemeClr val="tx1"/>
                </a:solidFill>
                <a:latin typeface="Monotype Corsiva" pitchFamily="66" charset="0"/>
              </a:rPr>
              <a:t>Building a classification model using CNN to classify the sign language into alphabet</a:t>
            </a:r>
          </a:p>
          <a:p>
            <a:pPr>
              <a:buFont typeface="Wingdings" panose="05000000000000000000" pitchFamily="2" charset="2"/>
              <a:buChar char="§"/>
            </a:pPr>
            <a:r>
              <a:rPr lang="en-US" sz="3200" dirty="0">
                <a:solidFill>
                  <a:schemeClr val="tx1"/>
                </a:solidFill>
                <a:latin typeface="Monotype Corsiva" pitchFamily="66" charset="0"/>
              </a:rPr>
              <a:t> Detecting the hand gesture</a:t>
            </a:r>
          </a:p>
          <a:p>
            <a:pPr>
              <a:buFont typeface="Wingdings" panose="05000000000000000000" pitchFamily="2" charset="2"/>
              <a:buChar char="§"/>
            </a:pPr>
            <a:r>
              <a:rPr lang="en-US" sz="3200" dirty="0">
                <a:solidFill>
                  <a:schemeClr val="tx1"/>
                </a:solidFill>
                <a:latin typeface="Monotype Corsiva" pitchFamily="66" charset="0"/>
              </a:rPr>
              <a:t> Making real time prediction using OpenCV</a:t>
            </a:r>
          </a:p>
          <a:p>
            <a:pPr>
              <a:buFont typeface="Wingdings" panose="05000000000000000000" pitchFamily="2" charset="2"/>
              <a:buChar char="§"/>
            </a:pPr>
            <a:r>
              <a:rPr lang="en-US" sz="3200" dirty="0">
                <a:solidFill>
                  <a:schemeClr val="tx1"/>
                </a:solidFill>
                <a:latin typeface="Monotype Corsiva" pitchFamily="66" charset="0"/>
              </a:rPr>
              <a:t> Convert it into text for further use.</a:t>
            </a:r>
            <a:endParaRPr lang="en-US" sz="3200" dirty="0">
              <a:solidFill>
                <a:schemeClr val="tx1"/>
              </a:solidFill>
            </a:endParaRPr>
          </a:p>
          <a:p>
            <a:pPr>
              <a:spcBef>
                <a:spcPts val="1800"/>
              </a:spcBef>
            </a:pPr>
            <a:endParaRPr lang="en-IN" dirty="0"/>
          </a:p>
        </p:txBody>
      </p:sp>
      <p:pic>
        <p:nvPicPr>
          <p:cNvPr id="9" name="Picture 2">
            <a:extLst>
              <a:ext uri="{FF2B5EF4-FFF2-40B4-BE49-F238E27FC236}">
                <a16:creationId xmlns:a16="http://schemas.microsoft.com/office/drawing/2014/main" id="{612A3EE9-0AE3-4BFA-940D-708B9D21409C}"/>
              </a:ext>
            </a:extLst>
          </p:cNvPr>
          <p:cNvPicPr>
            <a:picLocks noChangeAspect="1" noChangeArrowheads="1"/>
          </p:cNvPicPr>
          <p:nvPr/>
        </p:nvPicPr>
        <p:blipFill rotWithShape="1">
          <a:blip r:embed="rId3" cstate="print"/>
          <a:srcRect r="26724"/>
          <a:stretch/>
        </p:blipFill>
        <p:spPr bwMode="auto">
          <a:xfrm>
            <a:off x="0" y="12845"/>
            <a:ext cx="9144000" cy="1175273"/>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9A253F7E-9EC0-41D0-B986-FFD9C24F2574}"/>
              </a:ext>
            </a:extLst>
          </p:cNvPr>
          <p:cNvSpPr>
            <a:spLocks noGrp="1"/>
          </p:cNvSpPr>
          <p:nvPr>
            <p:ph type="ftr" sz="quarter" idx="11"/>
          </p:nvPr>
        </p:nvSpPr>
        <p:spPr/>
        <p:txBody>
          <a:bodyPr/>
          <a:lstStyle/>
          <a:p>
            <a:r>
              <a:rPr lang="en-US" sz="2000" dirty="0"/>
              <a:t>Industrial Training Project</a:t>
            </a:r>
          </a:p>
        </p:txBody>
      </p:sp>
      <p:sp>
        <p:nvSpPr>
          <p:cNvPr id="11" name="Slide Number Placeholder 10">
            <a:extLst>
              <a:ext uri="{FF2B5EF4-FFF2-40B4-BE49-F238E27FC236}">
                <a16:creationId xmlns:a16="http://schemas.microsoft.com/office/drawing/2014/main" id="{3AAE296F-F760-4AA0-863F-9F73815F62FF}"/>
              </a:ext>
            </a:extLst>
          </p:cNvPr>
          <p:cNvSpPr>
            <a:spLocks noGrp="1"/>
          </p:cNvSpPr>
          <p:nvPr>
            <p:ph type="sldNum" sz="quarter" idx="12"/>
          </p:nvPr>
        </p:nvSpPr>
        <p:spPr>
          <a:xfrm>
            <a:off x="7814150" y="6430530"/>
            <a:ext cx="984019" cy="365125"/>
          </a:xfrm>
        </p:spPr>
        <p:txBody>
          <a:bodyPr/>
          <a:lstStyle/>
          <a:p>
            <a:fld id="{15F4BBBA-3EAF-4479-B790-AA62CE9E78CB}" type="slidenum">
              <a:rPr lang="en-US" sz="2000" smtClean="0"/>
              <a:pPr/>
              <a:t>5</a:t>
            </a:fld>
            <a:endParaRPr lang="en-US" sz="2000" dirty="0"/>
          </a:p>
        </p:txBody>
      </p:sp>
      <p:sp>
        <p:nvSpPr>
          <p:cNvPr id="2" name="Date Placeholder 1">
            <a:extLst>
              <a:ext uri="{FF2B5EF4-FFF2-40B4-BE49-F238E27FC236}">
                <a16:creationId xmlns:a16="http://schemas.microsoft.com/office/drawing/2014/main" id="{E32D4578-4033-4C41-9FDC-034F35868F2F}"/>
              </a:ext>
            </a:extLst>
          </p:cNvPr>
          <p:cNvSpPr>
            <a:spLocks noGrp="1"/>
          </p:cNvSpPr>
          <p:nvPr>
            <p:ph type="dt" sz="half" idx="10"/>
          </p:nvPr>
        </p:nvSpPr>
        <p:spPr>
          <a:xfrm>
            <a:off x="611561" y="6459786"/>
            <a:ext cx="2065604" cy="365125"/>
          </a:xfrm>
        </p:spPr>
        <p:txBody>
          <a:bodyPr/>
          <a:lstStyle/>
          <a:p>
            <a:r>
              <a:rPr lang="en-US" sz="2000" dirty="0"/>
              <a:t>14 January 2022</a:t>
            </a:r>
          </a:p>
        </p:txBody>
      </p:sp>
    </p:spTree>
    <p:extLst>
      <p:ext uri="{BB962C8B-B14F-4D97-AF65-F5344CB8AC3E}">
        <p14:creationId xmlns:p14="http://schemas.microsoft.com/office/powerpoint/2010/main" val="410490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12A3EE9-0AE3-4BFA-940D-708B9D21409C}"/>
              </a:ext>
            </a:extLst>
          </p:cNvPr>
          <p:cNvPicPr>
            <a:picLocks noChangeAspect="1" noChangeArrowheads="1"/>
          </p:cNvPicPr>
          <p:nvPr/>
        </p:nvPicPr>
        <p:blipFill rotWithShape="1">
          <a:blip r:embed="rId3" cstate="print"/>
          <a:srcRect r="26724"/>
          <a:stretch/>
        </p:blipFill>
        <p:spPr bwMode="auto">
          <a:xfrm>
            <a:off x="0" y="12845"/>
            <a:ext cx="9144000" cy="1175273"/>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9A253F7E-9EC0-41D0-B986-FFD9C24F2574}"/>
              </a:ext>
            </a:extLst>
          </p:cNvPr>
          <p:cNvSpPr>
            <a:spLocks noGrp="1"/>
          </p:cNvSpPr>
          <p:nvPr>
            <p:ph type="ftr" sz="quarter" idx="11"/>
          </p:nvPr>
        </p:nvSpPr>
        <p:spPr/>
        <p:txBody>
          <a:bodyPr/>
          <a:lstStyle/>
          <a:p>
            <a:r>
              <a:rPr lang="en-US" sz="2000" dirty="0"/>
              <a:t>Industrial training project</a:t>
            </a:r>
          </a:p>
        </p:txBody>
      </p:sp>
      <p:sp>
        <p:nvSpPr>
          <p:cNvPr id="11" name="Slide Number Placeholder 10">
            <a:extLst>
              <a:ext uri="{FF2B5EF4-FFF2-40B4-BE49-F238E27FC236}">
                <a16:creationId xmlns:a16="http://schemas.microsoft.com/office/drawing/2014/main" id="{3AAE296F-F760-4AA0-863F-9F73815F62FF}"/>
              </a:ext>
            </a:extLst>
          </p:cNvPr>
          <p:cNvSpPr>
            <a:spLocks noGrp="1"/>
          </p:cNvSpPr>
          <p:nvPr>
            <p:ph type="sldNum" sz="quarter" idx="12"/>
          </p:nvPr>
        </p:nvSpPr>
        <p:spPr>
          <a:xfrm>
            <a:off x="7814150" y="6430530"/>
            <a:ext cx="984019" cy="365125"/>
          </a:xfrm>
        </p:spPr>
        <p:txBody>
          <a:bodyPr/>
          <a:lstStyle/>
          <a:p>
            <a:fld id="{15F4BBBA-3EAF-4479-B790-AA62CE9E78CB}" type="slidenum">
              <a:rPr lang="en-US" sz="2000" smtClean="0"/>
              <a:pPr/>
              <a:t>6</a:t>
            </a:fld>
            <a:endParaRPr lang="en-US" sz="2000" dirty="0"/>
          </a:p>
        </p:txBody>
      </p:sp>
      <p:pic>
        <p:nvPicPr>
          <p:cNvPr id="4" name="Content Placeholder 3">
            <a:extLst>
              <a:ext uri="{FF2B5EF4-FFF2-40B4-BE49-F238E27FC236}">
                <a16:creationId xmlns:a16="http://schemas.microsoft.com/office/drawing/2014/main" id="{352B1C42-2B33-4386-A8CC-C3E2E62A1A32}"/>
              </a:ext>
            </a:extLst>
          </p:cNvPr>
          <p:cNvPicPr>
            <a:picLocks noGrp="1" noChangeAspect="1"/>
          </p:cNvPicPr>
          <p:nvPr>
            <p:ph idx="1"/>
          </p:nvPr>
        </p:nvPicPr>
        <p:blipFill>
          <a:blip r:embed="rId4"/>
          <a:stretch>
            <a:fillRect/>
          </a:stretch>
        </p:blipFill>
        <p:spPr>
          <a:xfrm>
            <a:off x="604629" y="1888464"/>
            <a:ext cx="7401342" cy="3956050"/>
          </a:xfrm>
          <a:prstGeom prst="rect">
            <a:avLst/>
          </a:prstGeom>
        </p:spPr>
      </p:pic>
      <p:sp>
        <p:nvSpPr>
          <p:cNvPr id="12" name="Title 3">
            <a:extLst>
              <a:ext uri="{FF2B5EF4-FFF2-40B4-BE49-F238E27FC236}">
                <a16:creationId xmlns:a16="http://schemas.microsoft.com/office/drawing/2014/main" id="{7F9C794F-7CDF-4190-8DBA-513F1D4F629C}"/>
              </a:ext>
            </a:extLst>
          </p:cNvPr>
          <p:cNvSpPr>
            <a:spLocks noGrp="1"/>
          </p:cNvSpPr>
          <p:nvPr>
            <p:ph type="title"/>
          </p:nvPr>
        </p:nvSpPr>
        <p:spPr>
          <a:xfrm>
            <a:off x="622404" y="352633"/>
            <a:ext cx="8458199" cy="1450757"/>
          </a:xfrm>
        </p:spPr>
        <p:txBody>
          <a:bodyPr/>
          <a:lstStyle/>
          <a:p>
            <a:r>
              <a:rPr lang="en-US" sz="4400" dirty="0">
                <a:solidFill>
                  <a:srgbClr val="FF0000"/>
                </a:solidFill>
              </a:rPr>
              <a:t>Work Plan</a:t>
            </a:r>
            <a:endParaRPr lang="en-IN" sz="4400" dirty="0">
              <a:solidFill>
                <a:srgbClr val="FF0000"/>
              </a:solidFill>
            </a:endParaRPr>
          </a:p>
        </p:txBody>
      </p:sp>
      <p:sp>
        <p:nvSpPr>
          <p:cNvPr id="3" name="Date Placeholder 2">
            <a:extLst>
              <a:ext uri="{FF2B5EF4-FFF2-40B4-BE49-F238E27FC236}">
                <a16:creationId xmlns:a16="http://schemas.microsoft.com/office/drawing/2014/main" id="{5F12524E-D10A-43DD-85D9-F1A609266819}"/>
              </a:ext>
            </a:extLst>
          </p:cNvPr>
          <p:cNvSpPr>
            <a:spLocks noGrp="1"/>
          </p:cNvSpPr>
          <p:nvPr>
            <p:ph type="dt" sz="half" idx="10"/>
          </p:nvPr>
        </p:nvSpPr>
        <p:spPr>
          <a:xfrm>
            <a:off x="604629" y="6459786"/>
            <a:ext cx="2072535" cy="365125"/>
          </a:xfrm>
        </p:spPr>
        <p:txBody>
          <a:bodyPr/>
          <a:lstStyle/>
          <a:p>
            <a:r>
              <a:rPr lang="en-US" sz="2000" dirty="0"/>
              <a:t>14 January 2022</a:t>
            </a:r>
          </a:p>
        </p:txBody>
      </p:sp>
    </p:spTree>
    <p:extLst>
      <p:ext uri="{BB962C8B-B14F-4D97-AF65-F5344CB8AC3E}">
        <p14:creationId xmlns:p14="http://schemas.microsoft.com/office/powerpoint/2010/main" val="2706505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E33024-4E76-4FEB-8526-F6DF6D98DACD}"/>
              </a:ext>
            </a:extLst>
          </p:cNvPr>
          <p:cNvSpPr>
            <a:spLocks noGrp="1"/>
          </p:cNvSpPr>
          <p:nvPr>
            <p:ph type="title"/>
          </p:nvPr>
        </p:nvSpPr>
        <p:spPr/>
        <p:txBody>
          <a:bodyPr/>
          <a:lstStyle/>
          <a:p>
            <a:r>
              <a:rPr lang="en-US" sz="4400" dirty="0">
                <a:solidFill>
                  <a:srgbClr val="FF0000"/>
                </a:solidFill>
              </a:rPr>
              <a:t>Training the CNN Model</a:t>
            </a:r>
            <a:endParaRPr lang="en-IN" sz="4400" dirty="0">
              <a:solidFill>
                <a:srgbClr val="FF0000"/>
              </a:solidFill>
            </a:endParaRPr>
          </a:p>
        </p:txBody>
      </p:sp>
      <p:sp>
        <p:nvSpPr>
          <p:cNvPr id="5" name="Content Placeholder 4">
            <a:extLst>
              <a:ext uri="{FF2B5EF4-FFF2-40B4-BE49-F238E27FC236}">
                <a16:creationId xmlns:a16="http://schemas.microsoft.com/office/drawing/2014/main" id="{617AC7D1-FBA7-4B3B-BC6E-C4C1F27B5F1E}"/>
              </a:ext>
            </a:extLst>
          </p:cNvPr>
          <p:cNvSpPr>
            <a:spLocks noGrp="1"/>
          </p:cNvSpPr>
          <p:nvPr>
            <p:ph idx="1"/>
          </p:nvPr>
        </p:nvSpPr>
        <p:spPr/>
        <p:txBody>
          <a:bodyPr/>
          <a:lstStyle/>
          <a:p>
            <a:pPr algn="just">
              <a:buFont typeface="Wingdings" panose="05000000000000000000" pitchFamily="2" charset="2"/>
              <a:buChar char="§"/>
            </a:pPr>
            <a:r>
              <a:rPr lang="en-US" sz="2800" dirty="0">
                <a:solidFill>
                  <a:schemeClr val="tx1"/>
                </a:solidFill>
                <a:latin typeface="Monotype Corsiva" pitchFamily="66" charset="0"/>
              </a:rPr>
              <a:t>In the second step the CNN model is trained with the images which are classified to 25 classes (A-Z) previously.</a:t>
            </a:r>
          </a:p>
          <a:p>
            <a:pPr algn="just">
              <a:buFont typeface="Wingdings" panose="05000000000000000000" pitchFamily="2" charset="2"/>
              <a:buChar char="§"/>
            </a:pPr>
            <a:r>
              <a:rPr lang="en-US" sz="2800" dirty="0">
                <a:solidFill>
                  <a:schemeClr val="tx1"/>
                </a:solidFill>
                <a:latin typeface="Monotype Corsiva" pitchFamily="66" charset="0"/>
              </a:rPr>
              <a:t>The CNN model contains total 9 layers. First two are two convolution layers followed by 1 </a:t>
            </a:r>
            <a:r>
              <a:rPr lang="en-US" sz="2800" dirty="0" err="1">
                <a:solidFill>
                  <a:schemeClr val="tx1"/>
                </a:solidFill>
                <a:latin typeface="Monotype Corsiva" pitchFamily="66" charset="0"/>
              </a:rPr>
              <a:t>maxpool</a:t>
            </a:r>
            <a:r>
              <a:rPr lang="en-US" sz="2800" dirty="0">
                <a:solidFill>
                  <a:schemeClr val="tx1"/>
                </a:solidFill>
                <a:latin typeface="Monotype Corsiva" pitchFamily="66" charset="0"/>
              </a:rPr>
              <a:t> layer. Then there is one flatten layer which is followed by two fully connected layer(dense). </a:t>
            </a:r>
            <a:endParaRPr lang="en-IN" dirty="0"/>
          </a:p>
        </p:txBody>
      </p:sp>
      <p:sp>
        <p:nvSpPr>
          <p:cNvPr id="3" name="Date Placeholder 2">
            <a:extLst>
              <a:ext uri="{FF2B5EF4-FFF2-40B4-BE49-F238E27FC236}">
                <a16:creationId xmlns:a16="http://schemas.microsoft.com/office/drawing/2014/main" id="{A0CC5C8D-B466-4686-B40A-7FBCD20A61CC}"/>
              </a:ext>
            </a:extLst>
          </p:cNvPr>
          <p:cNvSpPr>
            <a:spLocks noGrp="1"/>
          </p:cNvSpPr>
          <p:nvPr>
            <p:ph type="dt" sz="half" idx="10"/>
          </p:nvPr>
        </p:nvSpPr>
        <p:spPr>
          <a:xfrm>
            <a:off x="539553" y="6459786"/>
            <a:ext cx="2137612" cy="365125"/>
          </a:xfrm>
        </p:spPr>
        <p:txBody>
          <a:bodyPr/>
          <a:lstStyle/>
          <a:p>
            <a:r>
              <a:rPr lang="en-US" sz="2000" dirty="0"/>
              <a:t>14 January 2022</a:t>
            </a:r>
          </a:p>
        </p:txBody>
      </p:sp>
      <p:sp>
        <p:nvSpPr>
          <p:cNvPr id="7" name="Footer Placeholder 6">
            <a:extLst>
              <a:ext uri="{FF2B5EF4-FFF2-40B4-BE49-F238E27FC236}">
                <a16:creationId xmlns:a16="http://schemas.microsoft.com/office/drawing/2014/main" id="{9A253F7E-9EC0-41D0-B986-FFD9C24F2574}"/>
              </a:ext>
            </a:extLst>
          </p:cNvPr>
          <p:cNvSpPr>
            <a:spLocks noGrp="1"/>
          </p:cNvSpPr>
          <p:nvPr>
            <p:ph type="ftr" sz="quarter" idx="11"/>
          </p:nvPr>
        </p:nvSpPr>
        <p:spPr/>
        <p:txBody>
          <a:bodyPr/>
          <a:lstStyle/>
          <a:p>
            <a:r>
              <a:rPr lang="en-US" sz="2000" dirty="0"/>
              <a:t>Industrial training project</a:t>
            </a:r>
          </a:p>
        </p:txBody>
      </p:sp>
      <p:sp>
        <p:nvSpPr>
          <p:cNvPr id="11" name="Slide Number Placeholder 10">
            <a:extLst>
              <a:ext uri="{FF2B5EF4-FFF2-40B4-BE49-F238E27FC236}">
                <a16:creationId xmlns:a16="http://schemas.microsoft.com/office/drawing/2014/main" id="{3AAE296F-F760-4AA0-863F-9F73815F62FF}"/>
              </a:ext>
            </a:extLst>
          </p:cNvPr>
          <p:cNvSpPr>
            <a:spLocks noGrp="1"/>
          </p:cNvSpPr>
          <p:nvPr>
            <p:ph type="sldNum" sz="quarter" idx="12"/>
          </p:nvPr>
        </p:nvSpPr>
        <p:spPr/>
        <p:txBody>
          <a:bodyPr/>
          <a:lstStyle/>
          <a:p>
            <a:fld id="{15F4BBBA-3EAF-4479-B790-AA62CE9E78CB}" type="slidenum">
              <a:rPr lang="en-US" sz="2000" smtClean="0"/>
              <a:pPr/>
              <a:t>7</a:t>
            </a:fld>
            <a:endParaRPr lang="en-US" sz="2000" dirty="0"/>
          </a:p>
        </p:txBody>
      </p:sp>
      <p:pic>
        <p:nvPicPr>
          <p:cNvPr id="9" name="Picture 2">
            <a:extLst>
              <a:ext uri="{FF2B5EF4-FFF2-40B4-BE49-F238E27FC236}">
                <a16:creationId xmlns:a16="http://schemas.microsoft.com/office/drawing/2014/main" id="{612A3EE9-0AE3-4BFA-940D-708B9D21409C}"/>
              </a:ext>
            </a:extLst>
          </p:cNvPr>
          <p:cNvPicPr>
            <a:picLocks noChangeAspect="1" noChangeArrowheads="1"/>
          </p:cNvPicPr>
          <p:nvPr/>
        </p:nvPicPr>
        <p:blipFill rotWithShape="1">
          <a:blip r:embed="rId3" cstate="print"/>
          <a:srcRect r="26724"/>
          <a:stretch/>
        </p:blipFill>
        <p:spPr bwMode="auto">
          <a:xfrm>
            <a:off x="0" y="12845"/>
            <a:ext cx="9144000" cy="1175273"/>
          </a:xfrm>
          <a:prstGeom prst="rect">
            <a:avLst/>
          </a:prstGeom>
          <a:noFill/>
          <a:ln w="9525">
            <a:noFill/>
            <a:miter lim="800000"/>
            <a:headEnd/>
            <a:tailEnd/>
          </a:ln>
        </p:spPr>
      </p:pic>
    </p:spTree>
    <p:extLst>
      <p:ext uri="{BB962C8B-B14F-4D97-AF65-F5344CB8AC3E}">
        <p14:creationId xmlns:p14="http://schemas.microsoft.com/office/powerpoint/2010/main" val="4050533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8BEDBD0-3098-422C-88A4-173D2DB6A74D}"/>
              </a:ext>
            </a:extLst>
          </p:cNvPr>
          <p:cNvSpPr>
            <a:spLocks noGrp="1"/>
          </p:cNvSpPr>
          <p:nvPr>
            <p:ph idx="1"/>
          </p:nvPr>
        </p:nvSpPr>
        <p:spPr>
          <a:xfrm>
            <a:off x="395536" y="1188118"/>
            <a:ext cx="6408712" cy="72871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marL="0" indent="0">
              <a:spcBef>
                <a:spcPts val="1800"/>
              </a:spcBef>
              <a:buNone/>
            </a:pPr>
            <a:r>
              <a:rPr lang="en-US" sz="4400" dirty="0">
                <a:solidFill>
                  <a:srgbClr val="FF0000"/>
                </a:solidFill>
              </a:rPr>
              <a:t>  </a:t>
            </a:r>
            <a:r>
              <a:rPr lang="en-US" sz="4400" dirty="0">
                <a:solidFill>
                  <a:srgbClr val="FF0000"/>
                </a:solidFill>
                <a:latin typeface="+mj-lt"/>
              </a:rPr>
              <a:t>Loss and Accuracy</a:t>
            </a:r>
          </a:p>
        </p:txBody>
      </p:sp>
      <p:pic>
        <p:nvPicPr>
          <p:cNvPr id="9" name="Picture 2">
            <a:extLst>
              <a:ext uri="{FF2B5EF4-FFF2-40B4-BE49-F238E27FC236}">
                <a16:creationId xmlns:a16="http://schemas.microsoft.com/office/drawing/2014/main" id="{612A3EE9-0AE3-4BFA-940D-708B9D21409C}"/>
              </a:ext>
            </a:extLst>
          </p:cNvPr>
          <p:cNvPicPr>
            <a:picLocks noChangeAspect="1" noChangeArrowheads="1"/>
          </p:cNvPicPr>
          <p:nvPr/>
        </p:nvPicPr>
        <p:blipFill rotWithShape="1">
          <a:blip r:embed="rId3" cstate="print"/>
          <a:srcRect r="26724"/>
          <a:stretch/>
        </p:blipFill>
        <p:spPr bwMode="auto">
          <a:xfrm>
            <a:off x="0" y="12845"/>
            <a:ext cx="9144000" cy="1175273"/>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9A253F7E-9EC0-41D0-B986-FFD9C24F2574}"/>
              </a:ext>
            </a:extLst>
          </p:cNvPr>
          <p:cNvSpPr>
            <a:spLocks noGrp="1"/>
          </p:cNvSpPr>
          <p:nvPr>
            <p:ph type="ftr" sz="quarter" idx="11"/>
          </p:nvPr>
        </p:nvSpPr>
        <p:spPr/>
        <p:txBody>
          <a:bodyPr/>
          <a:lstStyle/>
          <a:p>
            <a:r>
              <a:rPr lang="en-US" sz="2000" dirty="0"/>
              <a:t>Industrial training project</a:t>
            </a:r>
          </a:p>
        </p:txBody>
      </p:sp>
      <p:sp>
        <p:nvSpPr>
          <p:cNvPr id="11" name="Slide Number Placeholder 10">
            <a:extLst>
              <a:ext uri="{FF2B5EF4-FFF2-40B4-BE49-F238E27FC236}">
                <a16:creationId xmlns:a16="http://schemas.microsoft.com/office/drawing/2014/main" id="{3AAE296F-F760-4AA0-863F-9F73815F62FF}"/>
              </a:ext>
            </a:extLst>
          </p:cNvPr>
          <p:cNvSpPr>
            <a:spLocks noGrp="1"/>
          </p:cNvSpPr>
          <p:nvPr>
            <p:ph type="sldNum" sz="quarter" idx="12"/>
          </p:nvPr>
        </p:nvSpPr>
        <p:spPr>
          <a:xfrm>
            <a:off x="7814150" y="6430530"/>
            <a:ext cx="984019" cy="365125"/>
          </a:xfrm>
        </p:spPr>
        <p:txBody>
          <a:bodyPr/>
          <a:lstStyle/>
          <a:p>
            <a:fld id="{15F4BBBA-3EAF-4479-B790-AA62CE9E78CB}" type="slidenum">
              <a:rPr lang="en-US" sz="2000" smtClean="0"/>
              <a:pPr/>
              <a:t>8</a:t>
            </a:fld>
            <a:endParaRPr lang="en-US" sz="2000" dirty="0"/>
          </a:p>
        </p:txBody>
      </p:sp>
      <p:sp>
        <p:nvSpPr>
          <p:cNvPr id="2" name="Date Placeholder 1">
            <a:extLst>
              <a:ext uri="{FF2B5EF4-FFF2-40B4-BE49-F238E27FC236}">
                <a16:creationId xmlns:a16="http://schemas.microsoft.com/office/drawing/2014/main" id="{E473EB7A-C7EC-4CA3-9107-BC76DB4DD1A7}"/>
              </a:ext>
            </a:extLst>
          </p:cNvPr>
          <p:cNvSpPr>
            <a:spLocks noGrp="1"/>
          </p:cNvSpPr>
          <p:nvPr>
            <p:ph type="dt" sz="half" idx="10"/>
          </p:nvPr>
        </p:nvSpPr>
        <p:spPr/>
        <p:txBody>
          <a:bodyPr/>
          <a:lstStyle/>
          <a:p>
            <a:fld id="{3096AEDD-5296-43E9-AC4B-7E6CF83641D6}" type="datetime3">
              <a:rPr lang="en-US" smtClean="0"/>
              <a:t>21 February 2022</a:t>
            </a:fld>
            <a:endParaRPr lang="en-US" dirty="0"/>
          </a:p>
        </p:txBody>
      </p:sp>
      <p:pic>
        <p:nvPicPr>
          <p:cNvPr id="8" name="Picture 3">
            <a:extLst>
              <a:ext uri="{FF2B5EF4-FFF2-40B4-BE49-F238E27FC236}">
                <a16:creationId xmlns:a16="http://schemas.microsoft.com/office/drawing/2014/main" id="{FA8A3CA8-FB34-41C1-9B32-550CB6B00CAC}"/>
              </a:ext>
            </a:extLst>
          </p:cNvPr>
          <p:cNvPicPr>
            <a:picLocks noChangeAspect="1" noChangeArrowheads="1"/>
          </p:cNvPicPr>
          <p:nvPr/>
        </p:nvPicPr>
        <p:blipFill>
          <a:blip r:embed="rId4"/>
          <a:srcRect/>
          <a:stretch>
            <a:fillRect/>
          </a:stretch>
        </p:blipFill>
        <p:spPr bwMode="auto">
          <a:xfrm>
            <a:off x="247813" y="1988840"/>
            <a:ext cx="4468203" cy="3948122"/>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A7F8CEC5-3FDE-4C33-A496-3B1E7355B305}"/>
              </a:ext>
            </a:extLst>
          </p:cNvPr>
          <p:cNvPicPr>
            <a:picLocks noChangeAspect="1"/>
          </p:cNvPicPr>
          <p:nvPr/>
        </p:nvPicPr>
        <p:blipFill>
          <a:blip r:embed="rId5"/>
          <a:stretch>
            <a:fillRect/>
          </a:stretch>
        </p:blipFill>
        <p:spPr>
          <a:xfrm>
            <a:off x="4572000" y="1916832"/>
            <a:ext cx="4572000" cy="4020130"/>
          </a:xfrm>
          <a:prstGeom prst="rect">
            <a:avLst/>
          </a:prstGeom>
        </p:spPr>
      </p:pic>
    </p:spTree>
    <p:extLst>
      <p:ext uri="{BB962C8B-B14F-4D97-AF65-F5344CB8AC3E}">
        <p14:creationId xmlns:p14="http://schemas.microsoft.com/office/powerpoint/2010/main" val="3971987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E33024-4E76-4FEB-8526-F6DF6D98DACD}"/>
              </a:ext>
            </a:extLst>
          </p:cNvPr>
          <p:cNvSpPr>
            <a:spLocks noGrp="1"/>
          </p:cNvSpPr>
          <p:nvPr>
            <p:ph type="title"/>
          </p:nvPr>
        </p:nvSpPr>
        <p:spPr>
          <a:xfrm>
            <a:off x="294248" y="462739"/>
            <a:ext cx="8458199" cy="1450757"/>
          </a:xfrm>
        </p:spPr>
        <p:txBody>
          <a:bodyPr/>
          <a:lstStyle/>
          <a:p>
            <a:r>
              <a:rPr lang="en-IN" sz="4400" dirty="0">
                <a:solidFill>
                  <a:srgbClr val="FF0000"/>
                </a:solidFill>
              </a:rPr>
              <a:t>    Predictions</a:t>
            </a:r>
            <a:r>
              <a:rPr lang="en-IN" dirty="0"/>
              <a:t> </a:t>
            </a:r>
          </a:p>
        </p:txBody>
      </p:sp>
      <p:sp>
        <p:nvSpPr>
          <p:cNvPr id="5" name="Content Placeholder 4">
            <a:extLst>
              <a:ext uri="{FF2B5EF4-FFF2-40B4-BE49-F238E27FC236}">
                <a16:creationId xmlns:a16="http://schemas.microsoft.com/office/drawing/2014/main" id="{B8BEDBD0-3098-422C-88A4-173D2DB6A74D}"/>
              </a:ext>
            </a:extLst>
          </p:cNvPr>
          <p:cNvSpPr>
            <a:spLocks noGrp="1"/>
          </p:cNvSpPr>
          <p:nvPr>
            <p:ph idx="1"/>
          </p:nvPr>
        </p:nvSpPr>
        <p:spPr>
          <a:xfrm>
            <a:off x="294248" y="1883678"/>
            <a:ext cx="8555504" cy="4288521"/>
          </a:xfrm>
        </p:spPr>
        <p:txBody>
          <a:bodyPr>
            <a:normAutofit/>
          </a:bodyPr>
          <a:lstStyle/>
          <a:p>
            <a:pPr>
              <a:buFont typeface="Arial" panose="020B0604020202020204" pitchFamily="34" charset="0"/>
              <a:buChar char="•"/>
            </a:pPr>
            <a:r>
              <a:rPr lang="en-IN" sz="2400" dirty="0"/>
              <a:t> </a:t>
            </a:r>
            <a:r>
              <a:rPr lang="en-IN" sz="2400" dirty="0">
                <a:solidFill>
                  <a:schemeClr val="tx1"/>
                </a:solidFill>
                <a:latin typeface="Monotype Corsiva" panose="03010101010201010101" pitchFamily="66" charset="0"/>
              </a:rPr>
              <a:t>Test accuracy is 97%</a:t>
            </a:r>
          </a:p>
          <a:p>
            <a:pPr>
              <a:buFont typeface="Arial" panose="020B0604020202020204" pitchFamily="34" charset="0"/>
              <a:buChar char="•"/>
            </a:pPr>
            <a:r>
              <a:rPr lang="en-US" sz="2400" dirty="0">
                <a:solidFill>
                  <a:schemeClr val="tx1"/>
                </a:solidFill>
                <a:latin typeface="Monotype Corsiva" panose="03010101010201010101" pitchFamily="66" charset="0"/>
              </a:rPr>
              <a:t> Predicted  letters are almost same as the actual letters.</a:t>
            </a:r>
          </a:p>
          <a:p>
            <a:pPr marL="0" indent="0">
              <a:buNone/>
            </a:pPr>
            <a:r>
              <a:rPr lang="en-US" sz="2400" dirty="0">
                <a:solidFill>
                  <a:schemeClr val="tx1"/>
                </a:solidFill>
                <a:latin typeface="Monotype Corsiva" panose="03010101010201010101" pitchFamily="66" charset="0"/>
              </a:rPr>
              <a:t> </a:t>
            </a:r>
          </a:p>
          <a:p>
            <a:pPr algn="just"/>
            <a:endParaRPr lang="en-IN" sz="1700" dirty="0"/>
          </a:p>
        </p:txBody>
      </p:sp>
      <p:pic>
        <p:nvPicPr>
          <p:cNvPr id="9" name="Picture 2">
            <a:extLst>
              <a:ext uri="{FF2B5EF4-FFF2-40B4-BE49-F238E27FC236}">
                <a16:creationId xmlns:a16="http://schemas.microsoft.com/office/drawing/2014/main" id="{612A3EE9-0AE3-4BFA-940D-708B9D21409C}"/>
              </a:ext>
            </a:extLst>
          </p:cNvPr>
          <p:cNvPicPr>
            <a:picLocks noChangeAspect="1" noChangeArrowheads="1"/>
          </p:cNvPicPr>
          <p:nvPr/>
        </p:nvPicPr>
        <p:blipFill rotWithShape="1">
          <a:blip r:embed="rId3" cstate="print"/>
          <a:srcRect r="26724"/>
          <a:stretch/>
        </p:blipFill>
        <p:spPr bwMode="auto">
          <a:xfrm>
            <a:off x="0" y="12845"/>
            <a:ext cx="9144000" cy="1175273"/>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9A253F7E-9EC0-41D0-B986-FFD9C24F2574}"/>
              </a:ext>
            </a:extLst>
          </p:cNvPr>
          <p:cNvSpPr>
            <a:spLocks noGrp="1"/>
          </p:cNvSpPr>
          <p:nvPr>
            <p:ph type="ftr" sz="quarter" idx="11"/>
          </p:nvPr>
        </p:nvSpPr>
        <p:spPr/>
        <p:txBody>
          <a:bodyPr/>
          <a:lstStyle/>
          <a:p>
            <a:r>
              <a:rPr lang="en-US" sz="2000" dirty="0"/>
              <a:t>Industrial training project</a:t>
            </a:r>
          </a:p>
        </p:txBody>
      </p:sp>
      <p:sp>
        <p:nvSpPr>
          <p:cNvPr id="11" name="Slide Number Placeholder 10">
            <a:extLst>
              <a:ext uri="{FF2B5EF4-FFF2-40B4-BE49-F238E27FC236}">
                <a16:creationId xmlns:a16="http://schemas.microsoft.com/office/drawing/2014/main" id="{3AAE296F-F760-4AA0-863F-9F73815F62FF}"/>
              </a:ext>
            </a:extLst>
          </p:cNvPr>
          <p:cNvSpPr>
            <a:spLocks noGrp="1"/>
          </p:cNvSpPr>
          <p:nvPr>
            <p:ph type="sldNum" sz="quarter" idx="12"/>
          </p:nvPr>
        </p:nvSpPr>
        <p:spPr>
          <a:xfrm>
            <a:off x="7814150" y="6430530"/>
            <a:ext cx="984019" cy="365125"/>
          </a:xfrm>
        </p:spPr>
        <p:txBody>
          <a:bodyPr/>
          <a:lstStyle/>
          <a:p>
            <a:fld id="{15F4BBBA-3EAF-4479-B790-AA62CE9E78CB}" type="slidenum">
              <a:rPr lang="en-US" sz="2000" smtClean="0"/>
              <a:pPr/>
              <a:t>9</a:t>
            </a:fld>
            <a:endParaRPr lang="en-US" sz="2000" dirty="0"/>
          </a:p>
        </p:txBody>
      </p:sp>
      <p:sp>
        <p:nvSpPr>
          <p:cNvPr id="2" name="Date Placeholder 1">
            <a:extLst>
              <a:ext uri="{FF2B5EF4-FFF2-40B4-BE49-F238E27FC236}">
                <a16:creationId xmlns:a16="http://schemas.microsoft.com/office/drawing/2014/main" id="{85C19286-6255-4735-B887-421D48AA18E6}"/>
              </a:ext>
            </a:extLst>
          </p:cNvPr>
          <p:cNvSpPr>
            <a:spLocks noGrp="1"/>
          </p:cNvSpPr>
          <p:nvPr>
            <p:ph type="dt" sz="half" idx="10"/>
          </p:nvPr>
        </p:nvSpPr>
        <p:spPr>
          <a:xfrm>
            <a:off x="611561" y="6459786"/>
            <a:ext cx="2065604" cy="365125"/>
          </a:xfrm>
        </p:spPr>
        <p:txBody>
          <a:bodyPr/>
          <a:lstStyle/>
          <a:p>
            <a:r>
              <a:rPr lang="en-US" sz="2000" dirty="0"/>
              <a:t>14 January 2022</a:t>
            </a:r>
          </a:p>
        </p:txBody>
      </p:sp>
      <p:pic>
        <p:nvPicPr>
          <p:cNvPr id="3" name="Picture 2">
            <a:extLst>
              <a:ext uri="{FF2B5EF4-FFF2-40B4-BE49-F238E27FC236}">
                <a16:creationId xmlns:a16="http://schemas.microsoft.com/office/drawing/2014/main" id="{B098E90F-B035-45DF-B323-EE8A138F59E8}"/>
              </a:ext>
            </a:extLst>
          </p:cNvPr>
          <p:cNvPicPr>
            <a:picLocks noChangeAspect="1"/>
          </p:cNvPicPr>
          <p:nvPr/>
        </p:nvPicPr>
        <p:blipFill>
          <a:blip r:embed="rId4"/>
          <a:stretch>
            <a:fillRect/>
          </a:stretch>
        </p:blipFill>
        <p:spPr>
          <a:xfrm>
            <a:off x="2123728" y="2918048"/>
            <a:ext cx="4429472" cy="3319264"/>
          </a:xfrm>
          <a:prstGeom prst="rect">
            <a:avLst/>
          </a:prstGeom>
        </p:spPr>
      </p:pic>
    </p:spTree>
    <p:extLst>
      <p:ext uri="{BB962C8B-B14F-4D97-AF65-F5344CB8AC3E}">
        <p14:creationId xmlns:p14="http://schemas.microsoft.com/office/powerpoint/2010/main" val="30700293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1581</TotalTime>
  <Words>1058</Words>
  <Application>Microsoft Office PowerPoint</Application>
  <PresentationFormat>On-screen Show (4:3)</PresentationFormat>
  <Paragraphs>106</Paragraphs>
  <Slides>14</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Arial</vt:lpstr>
      <vt:lpstr>Calibri</vt:lpstr>
      <vt:lpstr>Calibri Light</vt:lpstr>
      <vt:lpstr>Monotype Corsiva</vt:lpstr>
      <vt:lpstr>Roboto</vt:lpstr>
      <vt:lpstr>Times New Roman</vt:lpstr>
      <vt:lpstr>Wingdings</vt:lpstr>
      <vt:lpstr>Retrospect</vt:lpstr>
      <vt:lpstr>Sign Language recognition using cNn and opencv</vt:lpstr>
      <vt:lpstr>PowerPoint Presentation</vt:lpstr>
      <vt:lpstr>INTRODUCTION</vt:lpstr>
      <vt:lpstr>PROBLEM STATEMENT  </vt:lpstr>
      <vt:lpstr>Goals</vt:lpstr>
      <vt:lpstr>Work Plan</vt:lpstr>
      <vt:lpstr>Training the CNN Model</vt:lpstr>
      <vt:lpstr>PowerPoint Presentation</vt:lpstr>
      <vt:lpstr>    Predictions </vt:lpstr>
      <vt:lpstr>Description of the Model</vt:lpstr>
      <vt:lpstr>     Preprocessing</vt:lpstr>
      <vt:lpstr>Making the Interface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&lt;Topic of the Presentation&gt;</dc:title>
  <dc:creator>Dr. Jolly Parikh</dc:creator>
  <cp:lastModifiedBy>mohit kumar sharma</cp:lastModifiedBy>
  <cp:revision>27</cp:revision>
  <dcterms:created xsi:type="dcterms:W3CDTF">2019-08-29T03:47:17Z</dcterms:created>
  <dcterms:modified xsi:type="dcterms:W3CDTF">2022-02-21T06:54:31Z</dcterms:modified>
</cp:coreProperties>
</file>