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74" r:id="rId3"/>
    <p:sldId id="265" r:id="rId4"/>
    <p:sldId id="257" r:id="rId5"/>
    <p:sldId id="260" r:id="rId6"/>
    <p:sldId id="262" r:id="rId7"/>
    <p:sldId id="287" r:id="rId8"/>
    <p:sldId id="280" r:id="rId9"/>
    <p:sldId id="284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117CD5-AD38-4C7F-9510-2E5207589237}">
          <p14:sldIdLst>
            <p14:sldId id="256"/>
            <p14:sldId id="274"/>
            <p14:sldId id="265"/>
            <p14:sldId id="257"/>
            <p14:sldId id="260"/>
            <p14:sldId id="262"/>
            <p14:sldId id="287"/>
            <p14:sldId id="280"/>
            <p14:sldId id="284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191" autoAdjust="0"/>
  </p:normalViewPr>
  <p:slideViewPr>
    <p:cSldViewPr>
      <p:cViewPr>
        <p:scale>
          <a:sx n="91" d="100"/>
          <a:sy n="91" d="100"/>
        </p:scale>
        <p:origin x="768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18DD4-4DBF-4BCD-8D66-4A0388E2292B}" type="datetimeFigureOut">
              <a:rPr lang="en-IN" smtClean="0"/>
              <a:pPr/>
              <a:t>12-10-2022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BB64B-1CA6-40BF-862C-8418A4034F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97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B64B-1CA6-40BF-862C-8418A4034F68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41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B64B-1CA6-40BF-862C-8418A4034F68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694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B64B-1CA6-40BF-862C-8418A4034F68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69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B64B-1CA6-40BF-862C-8418A4034F68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2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B64B-1CA6-40BF-862C-8418A4034F68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233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B64B-1CA6-40BF-862C-8418A4034F68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388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B64B-1CA6-40BF-862C-8418A4034F68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36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087-D658-4E35-BAE2-0B4885607415}" type="datetime3">
              <a:rPr lang="en-US" smtClean="0"/>
              <a:pPr/>
              <a:t>12 October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5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67C8-99B8-4658-B787-C40A3D88B78D}" type="datetime3">
              <a:rPr lang="en-US" smtClean="0"/>
              <a:pPr/>
              <a:t>12 October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8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A0F4-0E88-4DFB-9D5E-8629D5E9418C}" type="datetime3">
              <a:rPr lang="en-US" smtClean="0"/>
              <a:pPr/>
              <a:t>12 October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7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8E02-7E35-4F4E-9666-1F36FF936F41}" type="datetime3">
              <a:rPr lang="en-US" smtClean="0"/>
              <a:pPr/>
              <a:t>12 October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3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F90E-31F2-49B4-B5EE-C85880D0DD9F}" type="datetime3">
              <a:rPr lang="en-US" smtClean="0"/>
              <a:pPr/>
              <a:t>12 October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2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61F3-7877-4426-80BB-9D47C365BD4D}" type="datetime3">
              <a:rPr lang="en-US" smtClean="0"/>
              <a:pPr/>
              <a:t>12 October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5F48-2088-49E7-A6F4-C4FCF1D764D7}" type="datetime3">
              <a:rPr lang="en-US" smtClean="0"/>
              <a:pPr/>
              <a:t>12 October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9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ED64-14B5-4F35-8837-F824F14214EF}" type="datetime3">
              <a:rPr lang="en-US" smtClean="0"/>
              <a:pPr/>
              <a:t>12 October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1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E79D-2A24-49F6-B20F-4F65087B5735}" type="datetime3">
              <a:rPr lang="en-US" smtClean="0"/>
              <a:pPr/>
              <a:t>12 October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910A5F4-30EA-4015-9B99-9B57B28A0B45}" type="datetime3">
              <a:rPr lang="en-US" smtClean="0"/>
              <a:pPr/>
              <a:t>12 October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5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471F-24D0-4139-B575-D2DAB1A7DD12}" type="datetime3">
              <a:rPr lang="en-US" smtClean="0"/>
              <a:pPr/>
              <a:t>12 October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8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896A69-F942-4D65-B5F8-467D161789BE}" type="datetime3">
              <a:rPr lang="en-US" smtClean="0"/>
              <a:pPr/>
              <a:t>12 October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5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nergy.2017.08.10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52" y="1810624"/>
            <a:ext cx="9144000" cy="1690384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  <a:sp3d extrusionH="57150">
              <a:bevelT w="38100" h="38100" prst="relaxedInset"/>
            </a:sp3d>
          </a:bodyPr>
          <a:lstStyle/>
          <a:p>
            <a:pPr marL="732790" marR="586740" algn="ctr">
              <a:spcBef>
                <a:spcPts val="305"/>
              </a:spcBef>
              <a:spcAft>
                <a:spcPts val="0"/>
              </a:spcAft>
            </a:pPr>
            <a:r>
              <a:rPr lang="en-US" sz="4400" dirty="0">
                <a:latin typeface="Algerian" panose="04020705040A02060702" pitchFamily="82" charset="0"/>
              </a:rPr>
              <a:t>Solar Panel fault detection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12845"/>
            <a:ext cx="9144000" cy="11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2D83CC-2C92-4E8D-B580-ABD16056202D}"/>
              </a:ext>
            </a:extLst>
          </p:cNvPr>
          <p:cNvSpPr txBox="1"/>
          <p:nvPr/>
        </p:nvSpPr>
        <p:spPr>
          <a:xfrm>
            <a:off x="827584" y="4574749"/>
            <a:ext cx="3342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en-US" dirty="0"/>
              <a:t>Ms. Deepika Gopal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Co-Founder, Renkube pvt. Ltd.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23B5F-9F4A-4932-B217-15031F76CEC9}"/>
              </a:ext>
            </a:extLst>
          </p:cNvPr>
          <p:cNvSpPr txBox="1"/>
          <p:nvPr/>
        </p:nvSpPr>
        <p:spPr>
          <a:xfrm>
            <a:off x="5334000" y="4574749"/>
            <a:ext cx="3342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en-US" dirty="0"/>
              <a:t>Mohit Kumar Sharma (06111502819</a:t>
            </a:r>
            <a:r>
              <a:rPr lang="en-US" sz="1600" dirty="0"/>
              <a:t>)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E90925-5042-4D7F-B50B-5C71B719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Industrial training</a:t>
            </a:r>
            <a:r>
              <a:rPr lang="en-IN" sz="2000" dirty="0"/>
              <a:t> 2022</a:t>
            </a:r>
            <a:endParaRPr lang="en-US" sz="2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5FC966-FE56-4465-AC76-0C884B28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31381" y="6459785"/>
            <a:ext cx="984019" cy="365125"/>
          </a:xfrm>
        </p:spPr>
        <p:txBody>
          <a:bodyPr/>
          <a:lstStyle/>
          <a:p>
            <a:fld id="{15F4BBBA-3EAF-4479-B790-AA62CE9E78CB}" type="slidenum">
              <a:rPr lang="en-US" sz="2000" smtClean="0"/>
              <a:pPr/>
              <a:t>1</a:t>
            </a:fld>
            <a:endParaRPr lang="en-US" sz="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7D7EB-1B05-47DF-A4AA-06D49845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924944"/>
            <a:ext cx="7543801" cy="143086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ts val="2210"/>
              <a:buFont typeface="Noto Sans Symbols"/>
              <a:buNone/>
              <a:tabLst/>
              <a:defRPr/>
            </a:pPr>
            <a:r>
              <a:rPr kumimoji="0" lang="en-US" sz="73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/>
                <a:sym typeface="Arial"/>
              </a:rPr>
              <a:t>Thank you!</a:t>
            </a:r>
            <a:endParaRPr kumimoji="0" lang="en-US" sz="76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Yu Gothic UI Semilight" panose="020B0400000000000000" pitchFamily="34" charset="-128"/>
              <a:ea typeface="Yu Gothic UI Semilight" panose="020B0400000000000000" pitchFamily="34" charset="-128"/>
              <a:cs typeface="Arial"/>
              <a:sym typeface="Arial"/>
            </a:endParaRP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E8A4A-F571-4F68-9ED4-F3BDFDF9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Industrial training</a:t>
            </a:r>
            <a:r>
              <a:rPr lang="en-IN" sz="2000" dirty="0"/>
              <a:t> 2022</a:t>
            </a:r>
            <a:endParaRPr lang="en-US" sz="20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778D5-4222-4022-9A85-ACFBA3A3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z="2000" smtClean="0"/>
              <a:pPr/>
              <a:t>10</a:t>
            </a:fld>
            <a:endParaRPr lang="en-US" sz="2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14E1A10-1F1F-4F33-8644-3E6759ECB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12845"/>
            <a:ext cx="6553200" cy="11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021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BEDBD0-3098-422C-88A4-173D2DB6A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22" y="1873293"/>
            <a:ext cx="8458200" cy="4023360"/>
          </a:xfrm>
        </p:spPr>
        <p:txBody>
          <a:bodyPr>
            <a:normAutofit/>
          </a:bodyPr>
          <a:lstStyle/>
          <a:p>
            <a:pPr marL="457200" indent="-381000" algn="just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Calibri" panose="020F0502020204030204" pitchFamily="34" charset="0"/>
              <a:buChar char="➔"/>
            </a:pPr>
            <a:r>
              <a:rPr lang="en-US" sz="2400" dirty="0"/>
              <a:t>Problem Statement</a:t>
            </a:r>
          </a:p>
          <a:p>
            <a:pPr marL="457200" indent="-381000" algn="just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Calibri" panose="020F0502020204030204" pitchFamily="34" charset="0"/>
              <a:buChar char="➔"/>
            </a:pPr>
            <a:r>
              <a:rPr lang="en-US" sz="2400" dirty="0"/>
              <a:t>Objective</a:t>
            </a:r>
          </a:p>
          <a:p>
            <a:pPr marL="457200" indent="-381000" algn="just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Calibri" panose="020F0502020204030204" pitchFamily="34" charset="0"/>
              <a:buChar char="➔"/>
            </a:pPr>
            <a:r>
              <a:rPr lang="en-US" sz="2400" dirty="0"/>
              <a:t>Type of faults</a:t>
            </a:r>
          </a:p>
          <a:p>
            <a:pPr marL="457200" indent="-381000" algn="just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Calibri" panose="020F0502020204030204" pitchFamily="34" charset="0"/>
              <a:buChar char="➔"/>
            </a:pPr>
            <a:r>
              <a:rPr lang="en-US" sz="2400" dirty="0"/>
              <a:t>Methodology</a:t>
            </a:r>
          </a:p>
          <a:p>
            <a:pPr marL="457200" indent="-381000" algn="just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Calibri" panose="020F0502020204030204" pitchFamily="34" charset="0"/>
              <a:buChar char="➔"/>
            </a:pPr>
            <a:r>
              <a:rPr lang="en-IN" sz="2400" dirty="0"/>
              <a:t>Result </a:t>
            </a:r>
            <a:endParaRPr lang="en-US" sz="2400" dirty="0"/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US" sz="2400" dirty="0"/>
              <a:t>Conclusion </a:t>
            </a:r>
          </a:p>
          <a:p>
            <a:endParaRPr lang="en-IN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12A3EE9-0AE3-4BFA-940D-708B9D214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12845"/>
            <a:ext cx="6553200" cy="11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253F7E-9EC0-41D0-B986-FFD9C24F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Industrial training</a:t>
            </a:r>
            <a:r>
              <a:rPr lang="en-IN" sz="2000" dirty="0"/>
              <a:t> 2022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AE296F-F760-4AA0-863F-9F73815F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4150" y="6430530"/>
            <a:ext cx="984019" cy="365125"/>
          </a:xfrm>
        </p:spPr>
        <p:txBody>
          <a:bodyPr/>
          <a:lstStyle/>
          <a:p>
            <a:fld id="{15F4BBBA-3EAF-4479-B790-AA62CE9E78CB}" type="slidenum">
              <a:rPr lang="en-US" sz="2000" smtClean="0"/>
              <a:pPr/>
              <a:t>2</a:t>
            </a:fld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F13C7-698E-4B37-80F0-783F73D7855F}"/>
              </a:ext>
            </a:extLst>
          </p:cNvPr>
          <p:cNvSpPr txBox="1"/>
          <p:nvPr/>
        </p:nvSpPr>
        <p:spPr>
          <a:xfrm>
            <a:off x="533400" y="1200352"/>
            <a:ext cx="7162800" cy="67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  <a:sym typeface="Arial"/>
              </a:rPr>
              <a:t>OUTLINES</a:t>
            </a:r>
            <a:endParaRPr lang="en-IN" sz="4400" spc="-50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060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33024-4E76-4FEB-8526-F6DF6D98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052736"/>
            <a:ext cx="7543800" cy="774265"/>
          </a:xfrm>
        </p:spPr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BEDBD0-3098-422C-88A4-173D2DB6A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1988840"/>
            <a:ext cx="4320479" cy="5055527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Faults on individual modules within a photovoltaic (PV) array can have a significant detrimental effect on the power efficiency and reliability of the entire PV system.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A6B3B-ED66-DFF1-8FB6-206D00F5F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15" r="27489" b="-1"/>
          <a:stretch/>
        </p:blipFill>
        <p:spPr>
          <a:xfrm>
            <a:off x="4932040" y="2276872"/>
            <a:ext cx="3816423" cy="33123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253F7E-9EC0-41D0-B986-FFD9C24F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8" y="7635058"/>
            <a:ext cx="36171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Mini </a:t>
            </a:r>
            <a:r>
              <a:rPr lang="en-IN"/>
              <a:t>project 2021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AE296F-F760-4AA0-863F-9F73815F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7635058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5F4BBBA-3EAF-4479-B790-AA62CE9E78C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12A3EE9-0AE3-4BFA-940D-708B9D214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0" y="12845"/>
            <a:ext cx="9144000" cy="11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605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33024-4E76-4FEB-8526-F6DF6D98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1" y="424750"/>
            <a:ext cx="8458199" cy="1450757"/>
          </a:xfrm>
        </p:spPr>
        <p:txBody>
          <a:bodyPr/>
          <a:lstStyle/>
          <a:p>
            <a:r>
              <a:rPr lang="en-IN" sz="4400">
                <a:latin typeface="+mn-lt"/>
              </a:rPr>
              <a:t>Types of faults</a:t>
            </a:r>
            <a:endParaRPr lang="en-IN" sz="4400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BEDBD0-3098-422C-88A4-173D2DB6A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33600"/>
            <a:ext cx="7543801" cy="3733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           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                               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12A3EE9-0AE3-4BFA-940D-708B9D214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12845"/>
            <a:ext cx="9144000" cy="11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253F7E-9EC0-41D0-B986-FFD9C24F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Industrial training</a:t>
            </a:r>
            <a:r>
              <a:rPr lang="en-IN" sz="2000" dirty="0"/>
              <a:t> 2022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AE296F-F760-4AA0-863F-9F73815F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4150" y="6430530"/>
            <a:ext cx="984019" cy="365125"/>
          </a:xfrm>
        </p:spPr>
        <p:txBody>
          <a:bodyPr/>
          <a:lstStyle/>
          <a:p>
            <a:fld id="{15F4BBBA-3EAF-4479-B790-AA62CE9E78CB}" type="slidenum">
              <a:rPr lang="en-US" sz="2000" smtClean="0"/>
              <a:pPr/>
              <a:t>4</a:t>
            </a:fld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2C235-7CD7-8BAA-EB2D-6CDCB576A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957182"/>
            <a:ext cx="6338494" cy="391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5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33024-4E76-4FEB-8526-F6DF6D98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48" y="462739"/>
            <a:ext cx="8458199" cy="1450757"/>
          </a:xfrm>
        </p:spPr>
        <p:txBody>
          <a:bodyPr/>
          <a:lstStyle/>
          <a:p>
            <a:r>
              <a:rPr lang="en-IN" sz="4400" dirty="0">
                <a:latin typeface="+mn-lt"/>
              </a:rPr>
              <a:t>Objective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12A3EE9-0AE3-4BFA-940D-708B9D214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12845"/>
            <a:ext cx="9144000" cy="11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253F7E-9EC0-41D0-B986-FFD9C24F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Industrial training</a:t>
            </a:r>
            <a:r>
              <a:rPr lang="en-IN" sz="2000" dirty="0"/>
              <a:t> 2022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AE296F-F760-4AA0-863F-9F73815F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4150" y="6430530"/>
            <a:ext cx="984019" cy="365125"/>
          </a:xfrm>
        </p:spPr>
        <p:txBody>
          <a:bodyPr/>
          <a:lstStyle/>
          <a:p>
            <a:fld id="{15F4BBBA-3EAF-4479-B790-AA62CE9E78CB}" type="slidenum">
              <a:rPr lang="en-US" sz="2000" smtClean="0"/>
              <a:pPr/>
              <a:t>5</a:t>
            </a:fld>
            <a:endParaRPr lang="en-US" sz="2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5DF01C-3551-47C6-91EA-D235B98E6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53" y="1797644"/>
            <a:ext cx="8001000" cy="2927500"/>
          </a:xfrm>
        </p:spPr>
        <p:txBody>
          <a:bodyPr>
            <a:normAutofit/>
          </a:bodyPr>
          <a:lstStyle/>
          <a:p>
            <a:pPr algn="just"/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Aim of this project is to build 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model using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unsupervised machine learning algorithm to detect the fault in a solar panel by comparing the powers by different loggers.</a:t>
            </a:r>
          </a:p>
          <a:p>
            <a:pPr algn="just"/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58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33024-4E76-4FEB-8526-F6DF6D98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48" y="432921"/>
            <a:ext cx="8458199" cy="1450757"/>
          </a:xfrm>
        </p:spPr>
        <p:txBody>
          <a:bodyPr/>
          <a:lstStyle/>
          <a:p>
            <a:r>
              <a:rPr lang="en-IN" sz="4400" dirty="0">
                <a:latin typeface="+mn-lt"/>
              </a:rPr>
              <a:t>Methodology</a:t>
            </a:r>
            <a:r>
              <a:rPr lang="en-IN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BEDBD0-3098-422C-88A4-173D2DB6A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48" y="1927366"/>
            <a:ext cx="8310200" cy="4381954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DATASET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Dataset consist of powers from two loggers, Baseline and Prism per hour from August 2021 to January 2022.</a:t>
            </a: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: Comparison between powers</a:t>
            </a: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en-US" dirty="0"/>
          </a:p>
          <a:p>
            <a:pPr algn="just"/>
            <a:endParaRPr lang="en-IN" sz="17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12A3EE9-0AE3-4BFA-940D-708B9D214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12845"/>
            <a:ext cx="9144000" cy="11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253F7E-9EC0-41D0-B986-FFD9C24F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Industrial training</a:t>
            </a:r>
            <a:r>
              <a:rPr lang="en-IN" sz="2000" dirty="0"/>
              <a:t> 2022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AE296F-F760-4AA0-863F-9F73815F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4150" y="6430530"/>
            <a:ext cx="984019" cy="365125"/>
          </a:xfrm>
        </p:spPr>
        <p:txBody>
          <a:bodyPr/>
          <a:lstStyle/>
          <a:p>
            <a:fld id="{15F4BBBA-3EAF-4479-B790-AA62CE9E78CB}" type="slidenum">
              <a:rPr lang="en-US" sz="2000" smtClean="0"/>
              <a:pPr/>
              <a:t>6</a:t>
            </a:fld>
            <a:endParaRPr lang="en-US" sz="2000" dirty="0"/>
          </a:p>
        </p:txBody>
      </p:sp>
      <p:pic>
        <p:nvPicPr>
          <p:cNvPr id="2" name="image12.jpeg">
            <a:extLst>
              <a:ext uri="{FF2B5EF4-FFF2-40B4-BE49-F238E27FC236}">
                <a16:creationId xmlns:a16="http://schemas.microsoft.com/office/drawing/2014/main" id="{969A09C7-0334-3C60-1601-BB1417FC9DA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3255400"/>
            <a:ext cx="7344816" cy="244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2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644A-0D01-566D-11C9-8AC50744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+mn-lt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3CF0-47EC-C8D5-770E-F0B44B1F3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Isolation Forest, unsupervised machine learning algorithm is used for anomaly detection or fault detection.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both the powers is fit into the Isolation forest.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where the variation between powers of both loggers is much higher than that is the anomalous point.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CB75-5F17-CBFB-832B-DEBD6740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Industrial training</a:t>
            </a:r>
            <a:r>
              <a:rPr lang="en-IN" sz="2000" dirty="0"/>
              <a:t> 2022</a:t>
            </a:r>
            <a:endParaRPr lang="en-US" sz="20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E94EC-C182-2E22-5F65-88236BB4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z="2000" smtClean="0"/>
              <a:pPr/>
              <a:t>7</a:t>
            </a:fld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691CBA-413F-C687-4332-F343BE02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98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6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33024-4E76-4FEB-8526-F6DF6D98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1825"/>
            <a:ext cx="8458199" cy="1028205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+mn-lt"/>
              </a:rPr>
              <a:t>RESULT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12A3EE9-0AE3-4BFA-940D-708B9D214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12845"/>
            <a:ext cx="9144000" cy="11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253F7E-9EC0-41D0-B986-FFD9C24F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Industrial training</a:t>
            </a:r>
            <a:r>
              <a:rPr lang="en-IN" sz="2000" dirty="0"/>
              <a:t> 2022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AE296F-F760-4AA0-863F-9F73815F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4150" y="6430530"/>
            <a:ext cx="984019" cy="365125"/>
          </a:xfrm>
        </p:spPr>
        <p:txBody>
          <a:bodyPr/>
          <a:lstStyle/>
          <a:p>
            <a:fld id="{15F4BBBA-3EAF-4479-B790-AA62CE9E78CB}" type="slidenum">
              <a:rPr lang="en-US" sz="2000" smtClean="0"/>
              <a:pPr/>
              <a:t>8</a:t>
            </a:fld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BB098-0B52-9E8D-2562-C7EB87F0A69F}"/>
              </a:ext>
            </a:extLst>
          </p:cNvPr>
          <p:cNvSpPr txBox="1"/>
          <p:nvPr/>
        </p:nvSpPr>
        <p:spPr>
          <a:xfrm>
            <a:off x="1593449" y="5481009"/>
            <a:ext cx="633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Figure: Faults on 15</a:t>
            </a:r>
            <a:r>
              <a:rPr lang="en-IN" baseline="30000" dirty="0"/>
              <a:t>th</a:t>
            </a:r>
            <a:r>
              <a:rPr lang="en-IN" dirty="0"/>
              <a:t> November</a:t>
            </a:r>
          </a:p>
        </p:txBody>
      </p:sp>
      <p:pic>
        <p:nvPicPr>
          <p:cNvPr id="2" name="image21.jpeg" descr="Chart, line chart  Description automatically generated">
            <a:extLst>
              <a:ext uri="{FF2B5EF4-FFF2-40B4-BE49-F238E27FC236}">
                <a16:creationId xmlns:a16="http://schemas.microsoft.com/office/drawing/2014/main" id="{CDB8E552-870C-EEA3-EC81-9353EBE349A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9" y="2204864"/>
            <a:ext cx="8114600" cy="29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6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33024-4E76-4FEB-8526-F6DF6D98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48" y="462739"/>
            <a:ext cx="8458199" cy="1450757"/>
          </a:xfrm>
        </p:spPr>
        <p:txBody>
          <a:bodyPr/>
          <a:lstStyle/>
          <a:p>
            <a:r>
              <a:rPr lang="en-IN" dirty="0"/>
              <a:t>REFERENCES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BEDBD0-3098-422C-88A4-173D2DB6A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438" y="2106740"/>
            <a:ext cx="8458200" cy="4288521"/>
          </a:xfrm>
        </p:spPr>
        <p:txBody>
          <a:bodyPr>
            <a:normAutofit/>
          </a:bodyPr>
          <a:lstStyle/>
          <a:p>
            <a:pPr algn="just"/>
            <a:r>
              <a:rPr lang="en-IN" sz="1700" dirty="0"/>
              <a:t>[1]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SUPSI. SMARTHELIO Innosuisse Check Project; Final Report; Innosuisse: Bern, Switzerland,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2020.</a:t>
            </a:r>
            <a:endParaRPr lang="en-IN" sz="1800" spc="-9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1700" dirty="0"/>
              <a:t>[2]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Aghaei, M.; Fairbrother, A.; Gok,A.; Ahmad,S.; Kazim,S.; Lobato,K.; Oreski,G.; Reinders, A.;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Schmitz,J.; Theelen, M.;Yilmaz, P.; Kettel,J. Review of degradation and failure phenomena 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photovoltaic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Renew.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Sustain.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159,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112160.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https://doi.org/10.1016/j.rser.2022.112160.</a:t>
            </a:r>
            <a:endParaRPr lang="en-IN" sz="1800" spc="-9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700" dirty="0"/>
              <a:t> [3]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Dhimish,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M.;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Holmes,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V.;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Mehrdad,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B.;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Dales,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M.;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Mather,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Photovoltaic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fault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theoretical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curves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modelling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fuzzy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2017,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140,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276–290.</a:t>
            </a:r>
            <a:r>
              <a:rPr lang="en-US" sz="1800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spc="-9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https://doi.org/10.1016/j.energy.2017.08.102</a:t>
            </a:r>
            <a:r>
              <a:rPr lang="en-US" sz="1800" u="none" strike="noStrike" spc="-9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.</a:t>
            </a:r>
            <a:endParaRPr lang="en-IN" sz="1800" spc="-9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700" dirty="0"/>
              <a:t> [4]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Nieto, A.E.; Ruiz, F.; Patino, D.; Ramirez, O. Classification of electric faults in photovoltaic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voltage-power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curves.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19,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2071–2078.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https://doi.org/10.1109/TLA.2021.9480149.</a:t>
            </a:r>
            <a:endParaRPr lang="en-IN" sz="1800" spc="-9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7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12A3EE9-0AE3-4BFA-940D-708B9D214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0" y="12845"/>
            <a:ext cx="6553200" cy="11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253F7E-9EC0-41D0-B986-FFD9C24F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Industrial training</a:t>
            </a:r>
            <a:r>
              <a:rPr lang="en-IN" sz="2000" dirty="0"/>
              <a:t> 2022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AE296F-F760-4AA0-863F-9F73815F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4150" y="6430530"/>
            <a:ext cx="984019" cy="365125"/>
          </a:xfrm>
        </p:spPr>
        <p:txBody>
          <a:bodyPr/>
          <a:lstStyle/>
          <a:p>
            <a:fld id="{15F4BBBA-3EAF-4479-B790-AA62CE9E78CB}" type="slidenum">
              <a:rPr lang="en-US" sz="2000" smtClean="0"/>
              <a:pPr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9148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3028</TotalTime>
  <Words>464</Words>
  <Application>Microsoft Office PowerPoint</Application>
  <PresentationFormat>On-screen Show (4:3)</PresentationFormat>
  <Paragraphs>88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Yu Gothic UI Semilight</vt:lpstr>
      <vt:lpstr>Algerian</vt:lpstr>
      <vt:lpstr>Calibri</vt:lpstr>
      <vt:lpstr>Calibri Light</vt:lpstr>
      <vt:lpstr>Noto Sans Symbols</vt:lpstr>
      <vt:lpstr>Roboto</vt:lpstr>
      <vt:lpstr>Times New Roman</vt:lpstr>
      <vt:lpstr>Wingdings</vt:lpstr>
      <vt:lpstr>Retrospect</vt:lpstr>
      <vt:lpstr>Solar Panel fault detection</vt:lpstr>
      <vt:lpstr>PowerPoint Presentation</vt:lpstr>
      <vt:lpstr>Problem Statement</vt:lpstr>
      <vt:lpstr>Types of faults</vt:lpstr>
      <vt:lpstr>Objective</vt:lpstr>
      <vt:lpstr>Methodology </vt:lpstr>
      <vt:lpstr>Methodology</vt:lpstr>
      <vt:lpstr>RESULT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&lt;Topic of the Presentation&gt;</dc:title>
  <dc:creator>Dr. Jolly Parikh</dc:creator>
  <cp:lastModifiedBy>mohit kumar sharma</cp:lastModifiedBy>
  <cp:revision>27</cp:revision>
  <dcterms:created xsi:type="dcterms:W3CDTF">2019-08-29T03:47:17Z</dcterms:created>
  <dcterms:modified xsi:type="dcterms:W3CDTF">2022-10-13T16:09:47Z</dcterms:modified>
</cp:coreProperties>
</file>