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DM Sans" pitchFamily="2" charset="0"/>
      <p:regular r:id="rId18"/>
    </p:embeddedFont>
    <p:embeddedFont>
      <p:font typeface="DM Sans Italics" panose="020B0604020202020204" charset="0"/>
      <p:regular r:id="rId19"/>
    </p:embeddedFont>
    <p:embeddedFont>
      <p:font typeface="Now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22" autoAdjust="0"/>
  </p:normalViewPr>
  <p:slideViewPr>
    <p:cSldViewPr>
      <p:cViewPr varScale="1">
        <p:scale>
          <a:sx n="51" d="100"/>
          <a:sy n="51" d="100"/>
        </p:scale>
        <p:origin x="499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8.png"/><Relationship Id="rId7" Type="http://schemas.openxmlformats.org/officeDocument/2006/relationships/image" Target="../media/image2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3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5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.jpeg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1748409">
            <a:off x="-2135338" y="7716514"/>
            <a:ext cx="6755091" cy="6130246"/>
          </a:xfrm>
          <a:custGeom>
            <a:avLst/>
            <a:gdLst/>
            <a:ahLst/>
            <a:cxnLst/>
            <a:rect l="l" t="t" r="r" b="b"/>
            <a:pathLst>
              <a:path w="6755091" h="6130246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223819">
            <a:off x="11989561" y="-7010237"/>
            <a:ext cx="12596877" cy="11431666"/>
          </a:xfrm>
          <a:custGeom>
            <a:avLst/>
            <a:gdLst/>
            <a:ahLst/>
            <a:cxnLst/>
            <a:rect l="l" t="t" r="r" b="b"/>
            <a:pathLst>
              <a:path w="12596877" h="11431666">
                <a:moveTo>
                  <a:pt x="0" y="0"/>
                </a:moveTo>
                <a:lnTo>
                  <a:pt x="12596878" y="0"/>
                </a:lnTo>
                <a:lnTo>
                  <a:pt x="12596878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028700" y="-143539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678192" y="4108776"/>
            <a:ext cx="10931615" cy="196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65"/>
              </a:lnSpc>
            </a:pPr>
            <a:r>
              <a:rPr lang="en-US" sz="5658" b="1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AI-DRIVEN VIDEO CREATION USING TREND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274254" y="8267692"/>
            <a:ext cx="3013746" cy="1981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81"/>
              </a:lnSpc>
            </a:pPr>
            <a:r>
              <a:rPr lang="en-US" sz="3237" i="1">
                <a:solidFill>
                  <a:srgbClr val="048A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Presented By:</a:t>
            </a:r>
          </a:p>
          <a:p>
            <a:pPr algn="l">
              <a:lnSpc>
                <a:spcPts val="3981"/>
              </a:lnSpc>
            </a:pPr>
            <a:r>
              <a:rPr lang="en-US" sz="3237" i="1">
                <a:solidFill>
                  <a:srgbClr val="048A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22DCS069</a:t>
            </a:r>
          </a:p>
          <a:p>
            <a:pPr algn="l">
              <a:lnSpc>
                <a:spcPts val="3981"/>
              </a:lnSpc>
            </a:pPr>
            <a:r>
              <a:rPr lang="en-US" sz="3237" i="1">
                <a:solidFill>
                  <a:srgbClr val="048A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22DCS072</a:t>
            </a:r>
          </a:p>
          <a:p>
            <a:pPr algn="l">
              <a:lnSpc>
                <a:spcPts val="3981"/>
              </a:lnSpc>
              <a:spcBef>
                <a:spcPct val="0"/>
              </a:spcBef>
            </a:pPr>
            <a:r>
              <a:rPr lang="en-US" sz="3237" i="1">
                <a:solidFill>
                  <a:srgbClr val="048A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D23DCS166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689719" y="-1276542"/>
            <a:ext cx="2556280" cy="2553085"/>
          </a:xfrm>
          <a:custGeom>
            <a:avLst/>
            <a:gdLst/>
            <a:ahLst/>
            <a:cxnLst/>
            <a:rect l="l" t="t" r="r" b="b"/>
            <a:pathLst>
              <a:path w="2556280" h="2553085">
                <a:moveTo>
                  <a:pt x="0" y="0"/>
                </a:moveTo>
                <a:lnTo>
                  <a:pt x="2556280" y="0"/>
                </a:lnTo>
                <a:lnTo>
                  <a:pt x="2556280" y="2553084"/>
                </a:lnTo>
                <a:lnTo>
                  <a:pt x="0" y="2553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144826" y="1009151"/>
            <a:ext cx="11998348" cy="7220449"/>
            <a:chOff x="0" y="0"/>
            <a:chExt cx="3160059" cy="19016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160059" cy="1901682"/>
            </a:xfrm>
            <a:custGeom>
              <a:avLst/>
              <a:gdLst/>
              <a:ahLst/>
              <a:cxnLst/>
              <a:rect l="l" t="t" r="r" b="b"/>
              <a:pathLst>
                <a:path w="3160059" h="1901682">
                  <a:moveTo>
                    <a:pt x="0" y="0"/>
                  </a:moveTo>
                  <a:lnTo>
                    <a:pt x="3160059" y="0"/>
                  </a:lnTo>
                  <a:lnTo>
                    <a:pt x="3160059" y="1901682"/>
                  </a:lnTo>
                  <a:lnTo>
                    <a:pt x="0" y="19016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48AFF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3160059" cy="19112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692045" y="1430339"/>
            <a:ext cx="5189556" cy="108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02"/>
              </a:lnSpc>
            </a:pPr>
            <a:r>
              <a:rPr lang="en-US" sz="6260" b="1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Innovation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24121" y="3309806"/>
            <a:ext cx="11039759" cy="3965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7130" lvl="1" indent="-393565" algn="l">
              <a:lnSpc>
                <a:spcPts val="5322"/>
              </a:lnSpc>
              <a:buFont typeface="Arial"/>
              <a:buChar char="•"/>
            </a:pPr>
            <a:r>
              <a:rPr lang="en-US" sz="364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End-to-end automation pipeline for trend analysis, news summarization, and AI-driven video creation.</a:t>
            </a:r>
          </a:p>
          <a:p>
            <a:pPr algn="l">
              <a:lnSpc>
                <a:spcPts val="5322"/>
              </a:lnSpc>
            </a:pPr>
            <a:endParaRPr lang="en-US" sz="3645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787130" lvl="1" indent="-393565" algn="l">
              <a:lnSpc>
                <a:spcPts val="5322"/>
              </a:lnSpc>
              <a:buFont typeface="Arial"/>
              <a:buChar char="•"/>
            </a:pPr>
            <a:r>
              <a:rPr lang="en-US" sz="364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Real-time solution for creating engaging multimedia content.</a:t>
            </a:r>
          </a:p>
        </p:txBody>
      </p:sp>
      <p:sp>
        <p:nvSpPr>
          <p:cNvPr id="9" name="Freeform 9"/>
          <p:cNvSpPr/>
          <p:nvPr/>
        </p:nvSpPr>
        <p:spPr>
          <a:xfrm>
            <a:off x="-1468979" y="82296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133597" y="-5203293"/>
            <a:ext cx="8083465" cy="8073361"/>
          </a:xfrm>
          <a:custGeom>
            <a:avLst/>
            <a:gdLst/>
            <a:ahLst/>
            <a:cxnLst/>
            <a:rect l="l" t="t" r="r" b="b"/>
            <a:pathLst>
              <a:path w="8083465" h="8073361">
                <a:moveTo>
                  <a:pt x="0" y="0"/>
                </a:moveTo>
                <a:lnTo>
                  <a:pt x="8083465" y="0"/>
                </a:lnTo>
                <a:lnTo>
                  <a:pt x="8083465" y="8073360"/>
                </a:lnTo>
                <a:lnTo>
                  <a:pt x="0" y="80733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AutoShape 11"/>
          <p:cNvSpPr/>
          <p:nvPr/>
        </p:nvSpPr>
        <p:spPr>
          <a:xfrm>
            <a:off x="3766943" y="2763450"/>
            <a:ext cx="11039759" cy="0"/>
          </a:xfrm>
          <a:prstGeom prst="line">
            <a:avLst/>
          </a:prstGeom>
          <a:ln w="38100" cap="flat">
            <a:solidFill>
              <a:srgbClr val="048A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041088" y="0"/>
            <a:ext cx="6782652" cy="10287000"/>
            <a:chOff x="0" y="0"/>
            <a:chExt cx="1786377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86377" cy="2709333"/>
            </a:xfrm>
            <a:custGeom>
              <a:avLst/>
              <a:gdLst/>
              <a:ahLst/>
              <a:cxnLst/>
              <a:rect l="l" t="t" r="r" b="b"/>
              <a:pathLst>
                <a:path w="1786377" h="2709333">
                  <a:moveTo>
                    <a:pt x="0" y="0"/>
                  </a:moveTo>
                  <a:lnTo>
                    <a:pt x="1786377" y="0"/>
                  </a:lnTo>
                  <a:lnTo>
                    <a:pt x="1786377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786377" cy="27188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-1486492">
            <a:off x="15563637" y="8055643"/>
            <a:ext cx="3391326" cy="3387087"/>
          </a:xfrm>
          <a:custGeom>
            <a:avLst/>
            <a:gdLst/>
            <a:ahLst/>
            <a:cxnLst/>
            <a:rect l="l" t="t" r="r" b="b"/>
            <a:pathLst>
              <a:path w="3391326" h="3387087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1973881">
            <a:off x="12869941" y="-1899995"/>
            <a:ext cx="3391326" cy="3387087"/>
          </a:xfrm>
          <a:custGeom>
            <a:avLst/>
            <a:gdLst/>
            <a:ahLst/>
            <a:cxnLst/>
            <a:rect l="l" t="t" r="r" b="b"/>
            <a:pathLst>
              <a:path w="3391326" h="3387087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900526" y="152003"/>
            <a:ext cx="7315432" cy="2290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119"/>
              </a:lnSpc>
              <a:spcBef>
                <a:spcPct val="0"/>
              </a:spcBef>
            </a:pPr>
            <a:r>
              <a:rPr lang="en-US" sz="6560" b="1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Emerging Technologies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719414" y="3771360"/>
            <a:ext cx="7194808" cy="457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64"/>
              </a:lnSpc>
            </a:pPr>
            <a:r>
              <a:rPr lang="en-US" sz="2578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NewsAPI</a:t>
            </a:r>
            <a:r>
              <a:rPr lang="en-US" sz="2578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719414" y="3118696"/>
            <a:ext cx="3735547" cy="57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2"/>
              </a:lnSpc>
            </a:pPr>
            <a:r>
              <a:rPr lang="en-US" sz="3311" b="1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Trend Detection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4803638" y="2859040"/>
            <a:ext cx="1757360" cy="175736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803638" y="5181410"/>
            <a:ext cx="1757360" cy="175736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6719414" y="6029567"/>
            <a:ext cx="7194808" cy="457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64"/>
              </a:lnSpc>
            </a:pPr>
            <a:r>
              <a:rPr lang="en-US" sz="257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DuckDuckGo API, NLP techniques.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719414" y="5443041"/>
            <a:ext cx="5643090" cy="57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2"/>
              </a:lnSpc>
            </a:pPr>
            <a:r>
              <a:rPr lang="en-US" sz="3311" b="1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News Summarization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4803638" y="7500940"/>
            <a:ext cx="1757360" cy="175736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6719414" y="8376654"/>
            <a:ext cx="7194808" cy="457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64"/>
              </a:lnSpc>
            </a:pPr>
            <a:r>
              <a:rPr lang="en-US" sz="257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VADER Sentiment Analysis.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719414" y="7697026"/>
            <a:ext cx="4187834" cy="57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2"/>
              </a:lnSpc>
            </a:pPr>
            <a:r>
              <a:rPr lang="en-US" sz="3311" b="1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Sentiment Analysis</a:t>
            </a:r>
          </a:p>
        </p:txBody>
      </p:sp>
      <p:sp>
        <p:nvSpPr>
          <p:cNvPr id="24" name="Freeform 24"/>
          <p:cNvSpPr/>
          <p:nvPr/>
        </p:nvSpPr>
        <p:spPr>
          <a:xfrm>
            <a:off x="5193633" y="3264402"/>
            <a:ext cx="989751" cy="1108682"/>
          </a:xfrm>
          <a:custGeom>
            <a:avLst/>
            <a:gdLst/>
            <a:ahLst/>
            <a:cxnLst/>
            <a:rect l="l" t="t" r="r" b="b"/>
            <a:pathLst>
              <a:path w="989751" h="1108682">
                <a:moveTo>
                  <a:pt x="0" y="0"/>
                </a:moveTo>
                <a:lnTo>
                  <a:pt x="989751" y="0"/>
                </a:lnTo>
                <a:lnTo>
                  <a:pt x="989751" y="1108682"/>
                </a:lnTo>
                <a:lnTo>
                  <a:pt x="0" y="110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5317726" y="5629989"/>
            <a:ext cx="889715" cy="857361"/>
          </a:xfrm>
          <a:custGeom>
            <a:avLst/>
            <a:gdLst/>
            <a:ahLst/>
            <a:cxnLst/>
            <a:rect l="l" t="t" r="r" b="b"/>
            <a:pathLst>
              <a:path w="889715" h="857361">
                <a:moveTo>
                  <a:pt x="0" y="0"/>
                </a:moveTo>
                <a:lnTo>
                  <a:pt x="889714" y="0"/>
                </a:lnTo>
                <a:lnTo>
                  <a:pt x="889714" y="857362"/>
                </a:lnTo>
                <a:lnTo>
                  <a:pt x="0" y="8573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5135255" y="7795982"/>
            <a:ext cx="1048129" cy="962373"/>
          </a:xfrm>
          <a:custGeom>
            <a:avLst/>
            <a:gdLst/>
            <a:ahLst/>
            <a:cxnLst/>
            <a:rect l="l" t="t" r="r" b="b"/>
            <a:pathLst>
              <a:path w="1048129" h="962373">
                <a:moveTo>
                  <a:pt x="0" y="0"/>
                </a:moveTo>
                <a:lnTo>
                  <a:pt x="1048129" y="0"/>
                </a:lnTo>
                <a:lnTo>
                  <a:pt x="1048129" y="962373"/>
                </a:lnTo>
                <a:lnTo>
                  <a:pt x="0" y="9623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041088" y="0"/>
            <a:ext cx="6782652" cy="10287000"/>
            <a:chOff x="0" y="0"/>
            <a:chExt cx="1786377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86377" cy="2709333"/>
            </a:xfrm>
            <a:custGeom>
              <a:avLst/>
              <a:gdLst/>
              <a:ahLst/>
              <a:cxnLst/>
              <a:rect l="l" t="t" r="r" b="b"/>
              <a:pathLst>
                <a:path w="1786377" h="2709333">
                  <a:moveTo>
                    <a:pt x="0" y="0"/>
                  </a:moveTo>
                  <a:lnTo>
                    <a:pt x="1786377" y="0"/>
                  </a:lnTo>
                  <a:lnTo>
                    <a:pt x="1786377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786377" cy="27188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-1486492">
            <a:off x="15563637" y="8055643"/>
            <a:ext cx="3391326" cy="3387087"/>
          </a:xfrm>
          <a:custGeom>
            <a:avLst/>
            <a:gdLst/>
            <a:ahLst/>
            <a:cxnLst/>
            <a:rect l="l" t="t" r="r" b="b"/>
            <a:pathLst>
              <a:path w="3391326" h="3387087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1973881">
            <a:off x="12869941" y="-1899995"/>
            <a:ext cx="3391326" cy="3387087"/>
          </a:xfrm>
          <a:custGeom>
            <a:avLst/>
            <a:gdLst/>
            <a:ahLst/>
            <a:cxnLst/>
            <a:rect l="l" t="t" r="r" b="b"/>
            <a:pathLst>
              <a:path w="3391326" h="3387087">
                <a:moveTo>
                  <a:pt x="0" y="0"/>
                </a:moveTo>
                <a:lnTo>
                  <a:pt x="3391326" y="0"/>
                </a:lnTo>
                <a:lnTo>
                  <a:pt x="3391326" y="3387087"/>
                </a:lnTo>
                <a:lnTo>
                  <a:pt x="0" y="3387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900526" y="152003"/>
            <a:ext cx="7315432" cy="2290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119"/>
              </a:lnSpc>
              <a:spcBef>
                <a:spcPct val="0"/>
              </a:spcBef>
            </a:pPr>
            <a:r>
              <a:rPr lang="en-US" sz="6560" b="1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Emerging Technologies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778387" y="4687330"/>
            <a:ext cx="7194808" cy="457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64"/>
              </a:lnSpc>
            </a:pPr>
            <a:r>
              <a:rPr lang="en-US" sz="257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Groq API.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778387" y="4001850"/>
            <a:ext cx="4462230" cy="57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2"/>
              </a:lnSpc>
            </a:pPr>
            <a:r>
              <a:rPr lang="en-US" sz="3311" b="1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Script Generation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4599258" y="3875326"/>
            <a:ext cx="1757360" cy="175736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599258" y="6294296"/>
            <a:ext cx="1757360" cy="175736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0" cap="sq">
              <a:solidFill>
                <a:srgbClr val="04001E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6778387" y="7106301"/>
            <a:ext cx="7194808" cy="457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64"/>
              </a:lnSpc>
            </a:pPr>
            <a:r>
              <a:rPr lang="en-US" sz="2578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Wav2Lip.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778387" y="6420820"/>
            <a:ext cx="3803674" cy="57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2"/>
              </a:lnSpc>
            </a:pPr>
            <a:r>
              <a:rPr lang="en-US" sz="3311" b="1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Video Creation</a:t>
            </a:r>
          </a:p>
        </p:txBody>
      </p:sp>
      <p:sp>
        <p:nvSpPr>
          <p:cNvPr id="19" name="Freeform 19"/>
          <p:cNvSpPr/>
          <p:nvPr/>
        </p:nvSpPr>
        <p:spPr>
          <a:xfrm>
            <a:off x="4922445" y="4212652"/>
            <a:ext cx="1110987" cy="1082708"/>
          </a:xfrm>
          <a:custGeom>
            <a:avLst/>
            <a:gdLst/>
            <a:ahLst/>
            <a:cxnLst/>
            <a:rect l="l" t="t" r="r" b="b"/>
            <a:pathLst>
              <a:path w="1110987" h="1082708">
                <a:moveTo>
                  <a:pt x="0" y="0"/>
                </a:moveTo>
                <a:lnTo>
                  <a:pt x="1110987" y="0"/>
                </a:lnTo>
                <a:lnTo>
                  <a:pt x="1110987" y="1082707"/>
                </a:lnTo>
                <a:lnTo>
                  <a:pt x="0" y="1082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4926525" y="6685937"/>
            <a:ext cx="1106907" cy="982129"/>
          </a:xfrm>
          <a:custGeom>
            <a:avLst/>
            <a:gdLst/>
            <a:ahLst/>
            <a:cxnLst/>
            <a:rect l="l" t="t" r="r" b="b"/>
            <a:pathLst>
              <a:path w="1106907" h="982129">
                <a:moveTo>
                  <a:pt x="0" y="0"/>
                </a:moveTo>
                <a:lnTo>
                  <a:pt x="1106907" y="0"/>
                </a:lnTo>
                <a:lnTo>
                  <a:pt x="1106907" y="982129"/>
                </a:lnTo>
                <a:lnTo>
                  <a:pt x="0" y="9821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95750" y="-6762050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039729" y="120160"/>
            <a:ext cx="7744166" cy="1848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7"/>
              </a:lnSpc>
            </a:pPr>
            <a:r>
              <a:rPr lang="en-US" sz="5343" b="1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Implementation &amp; Feasibility Analysis</a:t>
            </a:r>
          </a:p>
        </p:txBody>
      </p:sp>
      <p:sp>
        <p:nvSpPr>
          <p:cNvPr id="5" name="AutoShape 5"/>
          <p:cNvSpPr/>
          <p:nvPr/>
        </p:nvSpPr>
        <p:spPr>
          <a:xfrm>
            <a:off x="6480382" y="2867678"/>
            <a:ext cx="0" cy="553813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2057400" y="4651049"/>
            <a:ext cx="3507703" cy="933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2"/>
              </a:lnSpc>
            </a:pPr>
            <a:r>
              <a:rPr lang="en-US" sz="263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Uses well-known AI and NLP models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03701" y="2810528"/>
            <a:ext cx="3413332" cy="1170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 b="1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Technical Feasibility</a:t>
            </a:r>
          </a:p>
        </p:txBody>
      </p:sp>
      <p:sp>
        <p:nvSpPr>
          <p:cNvPr id="8" name="Freeform 8"/>
          <p:cNvSpPr/>
          <p:nvPr/>
        </p:nvSpPr>
        <p:spPr>
          <a:xfrm>
            <a:off x="-7052702" y="7636913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79" y="0"/>
                </a:lnTo>
                <a:lnTo>
                  <a:pt x="9641779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001463" y="4641524"/>
            <a:ext cx="4276734" cy="937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16"/>
              </a:lnSpc>
            </a:pPr>
            <a:r>
              <a:rPr lang="en-US" sz="261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Low-cost implementation using existing APIs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172623" y="2810528"/>
            <a:ext cx="3413332" cy="1170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 b="1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Economic Feasibility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066468" y="4819649"/>
            <a:ext cx="3638251" cy="921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87"/>
              </a:lnSpc>
            </a:pPr>
            <a:r>
              <a:rPr lang="en-US" sz="259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Requires minimal user input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91387" y="2810528"/>
            <a:ext cx="3413332" cy="1170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 b="1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Operational Feasibility</a:t>
            </a:r>
          </a:p>
        </p:txBody>
      </p:sp>
      <p:sp>
        <p:nvSpPr>
          <p:cNvPr id="13" name="AutoShape 13"/>
          <p:cNvSpPr/>
          <p:nvPr/>
        </p:nvSpPr>
        <p:spPr>
          <a:xfrm>
            <a:off x="11278197" y="2867678"/>
            <a:ext cx="0" cy="553813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2057400" y="5958099"/>
            <a:ext cx="3507703" cy="933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2"/>
              </a:lnSpc>
            </a:pPr>
            <a:r>
              <a:rPr lang="en-US" sz="263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Cloud-based and scalable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05633" y="5948574"/>
            <a:ext cx="4276734" cy="937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16"/>
              </a:lnSpc>
            </a:pPr>
            <a:r>
              <a:rPr lang="en-US" sz="261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No need for high-end hardware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066468" y="6144003"/>
            <a:ext cx="3638251" cy="923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7"/>
              </a:lnSpc>
            </a:pPr>
            <a:r>
              <a:rPr lang="en-US" sz="259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Fully automated process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439923" y="3598888"/>
            <a:ext cx="1875852" cy="1875852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H="1">
            <a:off x="5315775" y="4536814"/>
            <a:ext cx="7025563" cy="0"/>
          </a:xfrm>
          <a:prstGeom prst="line">
            <a:avLst/>
          </a:prstGeom>
          <a:ln w="66675" cap="rnd">
            <a:solidFill>
              <a:srgbClr val="3652DD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6406904" y="3598888"/>
            <a:ext cx="1875852" cy="187585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374121" y="3598888"/>
            <a:ext cx="1875852" cy="1875852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341338" y="3598888"/>
            <a:ext cx="1875852" cy="187585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4835354" y="1344189"/>
            <a:ext cx="8617293" cy="825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2"/>
              </a:lnSpc>
            </a:pPr>
            <a:r>
              <a:rPr lang="en-US" sz="4865" b="1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Future Scope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048526" y="5933626"/>
            <a:ext cx="3163009" cy="1157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39"/>
              </a:lnSpc>
            </a:pPr>
            <a:r>
              <a:rPr lang="en-US" sz="21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Enhance video quality using advanced AI tools.</a:t>
            </a:r>
          </a:p>
          <a:p>
            <a:pPr algn="l">
              <a:lnSpc>
                <a:spcPts val="3139"/>
              </a:lnSpc>
            </a:pPr>
            <a:endParaRPr lang="en-US" sz="215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523527" y="5933488"/>
            <a:ext cx="2715947" cy="1548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39"/>
              </a:lnSpc>
            </a:pPr>
            <a:r>
              <a:rPr lang="en-US" sz="21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Add multilingual support for global reach.</a:t>
            </a:r>
          </a:p>
          <a:p>
            <a:pPr algn="ctr">
              <a:lnSpc>
                <a:spcPts val="3139"/>
              </a:lnSpc>
            </a:pPr>
            <a:endParaRPr lang="en-US" sz="215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267551" y="5933626"/>
            <a:ext cx="3073787" cy="1548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32"/>
              </a:lnSpc>
            </a:pPr>
            <a:r>
              <a:rPr lang="en-US" sz="214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Integrate with more social media platforms for trend detection.</a:t>
            </a:r>
          </a:p>
          <a:p>
            <a:pPr algn="l">
              <a:lnSpc>
                <a:spcPts val="3132"/>
              </a:lnSpc>
            </a:pPr>
            <a:endParaRPr lang="en-US" sz="2145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406904" y="5933488"/>
            <a:ext cx="2649402" cy="1157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32"/>
              </a:lnSpc>
            </a:pPr>
            <a:r>
              <a:rPr lang="en-US" sz="214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Improve sentiment analysis accuracy.</a:t>
            </a:r>
          </a:p>
          <a:p>
            <a:pPr algn="l">
              <a:lnSpc>
                <a:spcPts val="3132"/>
              </a:lnSpc>
            </a:pPr>
            <a:endParaRPr lang="en-US" sz="2145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" name="Freeform 21"/>
          <p:cNvSpPr/>
          <p:nvPr/>
        </p:nvSpPr>
        <p:spPr>
          <a:xfrm>
            <a:off x="-4543404" y="6829912"/>
            <a:ext cx="8012808" cy="8012808"/>
          </a:xfrm>
          <a:custGeom>
            <a:avLst/>
            <a:gdLst/>
            <a:ahLst/>
            <a:cxnLst/>
            <a:rect l="l" t="t" r="r" b="b"/>
            <a:pathLst>
              <a:path w="8012808" h="8012808">
                <a:moveTo>
                  <a:pt x="0" y="0"/>
                </a:moveTo>
                <a:lnTo>
                  <a:pt x="8012808" y="0"/>
                </a:lnTo>
                <a:lnTo>
                  <a:pt x="8012808" y="8012807"/>
                </a:lnTo>
                <a:lnTo>
                  <a:pt x="0" y="80128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2965723" y="-6619833"/>
            <a:ext cx="10441806" cy="10441806"/>
          </a:xfrm>
          <a:custGeom>
            <a:avLst/>
            <a:gdLst/>
            <a:ahLst/>
            <a:cxnLst/>
            <a:rect l="l" t="t" r="r" b="b"/>
            <a:pathLst>
              <a:path w="10441806" h="10441806">
                <a:moveTo>
                  <a:pt x="0" y="0"/>
                </a:moveTo>
                <a:lnTo>
                  <a:pt x="10441806" y="0"/>
                </a:lnTo>
                <a:lnTo>
                  <a:pt x="10441806" y="10441805"/>
                </a:lnTo>
                <a:lnTo>
                  <a:pt x="0" y="104418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3803285" y="3975539"/>
            <a:ext cx="1002131" cy="1122550"/>
          </a:xfrm>
          <a:custGeom>
            <a:avLst/>
            <a:gdLst/>
            <a:ahLst/>
            <a:cxnLst/>
            <a:rect l="l" t="t" r="r" b="b"/>
            <a:pathLst>
              <a:path w="1002131" h="1122550">
                <a:moveTo>
                  <a:pt x="0" y="0"/>
                </a:moveTo>
                <a:lnTo>
                  <a:pt x="1002131" y="0"/>
                </a:lnTo>
                <a:lnTo>
                  <a:pt x="1002131" y="1122550"/>
                </a:lnTo>
                <a:lnTo>
                  <a:pt x="0" y="11225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6805045" y="3974743"/>
            <a:ext cx="1092701" cy="1052966"/>
          </a:xfrm>
          <a:custGeom>
            <a:avLst/>
            <a:gdLst/>
            <a:ahLst/>
            <a:cxnLst/>
            <a:rect l="l" t="t" r="r" b="b"/>
            <a:pathLst>
              <a:path w="1092701" h="1052966">
                <a:moveTo>
                  <a:pt x="0" y="0"/>
                </a:moveTo>
                <a:lnTo>
                  <a:pt x="1092701" y="0"/>
                </a:lnTo>
                <a:lnTo>
                  <a:pt x="1092701" y="1052966"/>
                </a:lnTo>
                <a:lnTo>
                  <a:pt x="0" y="10529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2723770" y="3821972"/>
            <a:ext cx="1110987" cy="1082708"/>
          </a:xfrm>
          <a:custGeom>
            <a:avLst/>
            <a:gdLst/>
            <a:ahLst/>
            <a:cxnLst/>
            <a:rect l="l" t="t" r="r" b="b"/>
            <a:pathLst>
              <a:path w="1110987" h="1082708">
                <a:moveTo>
                  <a:pt x="0" y="0"/>
                </a:moveTo>
                <a:lnTo>
                  <a:pt x="1110988" y="0"/>
                </a:lnTo>
                <a:lnTo>
                  <a:pt x="1110988" y="1082708"/>
                </a:lnTo>
                <a:lnTo>
                  <a:pt x="0" y="108270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9688335" y="3928545"/>
            <a:ext cx="1247423" cy="1145362"/>
          </a:xfrm>
          <a:custGeom>
            <a:avLst/>
            <a:gdLst/>
            <a:ahLst/>
            <a:cxnLst/>
            <a:rect l="l" t="t" r="r" b="b"/>
            <a:pathLst>
              <a:path w="1247423" h="1145362">
                <a:moveTo>
                  <a:pt x="0" y="0"/>
                </a:moveTo>
                <a:lnTo>
                  <a:pt x="1247424" y="0"/>
                </a:lnTo>
                <a:lnTo>
                  <a:pt x="1247424" y="1145362"/>
                </a:lnTo>
                <a:lnTo>
                  <a:pt x="0" y="114536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648075" y="-6120994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79" y="0"/>
                </a:lnTo>
                <a:lnTo>
                  <a:pt x="9641779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457520" y="753604"/>
            <a:ext cx="5372960" cy="907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7"/>
              </a:lnSpc>
            </a:pPr>
            <a:r>
              <a:rPr lang="en-US" sz="5343" b="1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Conclusion</a:t>
            </a:r>
          </a:p>
        </p:txBody>
      </p:sp>
      <p:sp>
        <p:nvSpPr>
          <p:cNvPr id="5" name="AutoShape 5"/>
          <p:cNvSpPr/>
          <p:nvPr/>
        </p:nvSpPr>
        <p:spPr>
          <a:xfrm>
            <a:off x="9211339" y="2867678"/>
            <a:ext cx="0" cy="553813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3119041" y="3818647"/>
            <a:ext cx="5179616" cy="1912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236" lvl="1" indent="-285618" algn="l">
              <a:lnSpc>
                <a:spcPts val="3862"/>
              </a:lnSpc>
              <a:buFont typeface="Arial"/>
              <a:buChar char="•"/>
            </a:pPr>
            <a:r>
              <a:rPr lang="en-US" sz="264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project automates the process of creating engaging video content using AI.</a:t>
            </a:r>
          </a:p>
          <a:p>
            <a:pPr algn="l">
              <a:lnSpc>
                <a:spcPts val="3862"/>
              </a:lnSpc>
            </a:pPr>
            <a:endParaRPr lang="en-US" sz="2645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791124" y="2810528"/>
            <a:ext cx="3413332" cy="599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96"/>
              </a:lnSpc>
            </a:pPr>
            <a:r>
              <a:rPr lang="en-US" sz="3594" b="1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Summary</a:t>
            </a:r>
          </a:p>
        </p:txBody>
      </p:sp>
      <p:sp>
        <p:nvSpPr>
          <p:cNvPr id="8" name="Freeform 8"/>
          <p:cNvSpPr/>
          <p:nvPr/>
        </p:nvSpPr>
        <p:spPr>
          <a:xfrm>
            <a:off x="-5349612" y="7139423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79" y="0"/>
                </a:lnTo>
                <a:lnTo>
                  <a:pt x="9641779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1022450" y="2810528"/>
            <a:ext cx="3682305" cy="573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 b="1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Key Takeaways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119041" y="5674381"/>
            <a:ext cx="5390952" cy="1912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236" lvl="1" indent="-285618" algn="l">
              <a:lnSpc>
                <a:spcPts val="3862"/>
              </a:lnSpc>
              <a:buFont typeface="Arial"/>
              <a:buChar char="•"/>
            </a:pPr>
            <a:r>
              <a:rPr lang="en-US" sz="264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It addresses the challenge of manual content creation by providing a real-time solution.</a:t>
            </a:r>
          </a:p>
          <a:p>
            <a:pPr algn="l">
              <a:lnSpc>
                <a:spcPts val="3862"/>
              </a:lnSpc>
            </a:pPr>
            <a:endParaRPr lang="en-US" sz="2645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73794" y="3818647"/>
            <a:ext cx="4853006" cy="1427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236" lvl="1" indent="-285618" algn="l">
              <a:lnSpc>
                <a:spcPts val="3862"/>
              </a:lnSpc>
              <a:buFont typeface="Arial"/>
              <a:buChar char="•"/>
            </a:pPr>
            <a:r>
              <a:rPr lang="en-US" sz="264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Successful trend detection and script generation.</a:t>
            </a:r>
          </a:p>
          <a:p>
            <a:pPr algn="l">
              <a:lnSpc>
                <a:spcPts val="3862"/>
              </a:lnSpc>
            </a:pPr>
            <a:endParaRPr lang="en-US" sz="2645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73794" y="5674381"/>
            <a:ext cx="5717562" cy="1912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236" lvl="1" indent="-285618" algn="l">
              <a:lnSpc>
                <a:spcPts val="3862"/>
              </a:lnSpc>
              <a:buFont typeface="Arial"/>
              <a:buChar char="•"/>
            </a:pPr>
            <a:r>
              <a:rPr lang="en-US" sz="264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Future work includes audio conversion and video generation.</a:t>
            </a:r>
          </a:p>
          <a:p>
            <a:pPr algn="l">
              <a:lnSpc>
                <a:spcPts val="3862"/>
              </a:lnSpc>
            </a:pPr>
            <a:endParaRPr lang="en-US" sz="2645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6001244">
            <a:off x="10917706" y="7049713"/>
            <a:ext cx="14283863" cy="12962606"/>
          </a:xfrm>
          <a:custGeom>
            <a:avLst/>
            <a:gdLst/>
            <a:ahLst/>
            <a:cxnLst/>
            <a:rect l="l" t="t" r="r" b="b"/>
            <a:pathLst>
              <a:path w="14283863" h="12962606">
                <a:moveTo>
                  <a:pt x="0" y="0"/>
                </a:moveTo>
                <a:lnTo>
                  <a:pt x="14283863" y="0"/>
                </a:lnTo>
                <a:lnTo>
                  <a:pt x="14283863" y="12962606"/>
                </a:lnTo>
                <a:lnTo>
                  <a:pt x="0" y="129626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084654">
            <a:off x="-6628924" y="-8283079"/>
            <a:ext cx="12596877" cy="11431666"/>
          </a:xfrm>
          <a:custGeom>
            <a:avLst/>
            <a:gdLst/>
            <a:ahLst/>
            <a:cxnLst/>
            <a:rect l="l" t="t" r="r" b="b"/>
            <a:pathLst>
              <a:path w="12596877" h="11431666">
                <a:moveTo>
                  <a:pt x="0" y="0"/>
                </a:moveTo>
                <a:lnTo>
                  <a:pt x="12596877" y="0"/>
                </a:lnTo>
                <a:lnTo>
                  <a:pt x="12596877" y="11431667"/>
                </a:lnTo>
                <a:lnTo>
                  <a:pt x="0" y="11431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545481" y="-69377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385491" y="4061935"/>
            <a:ext cx="11370537" cy="1374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42"/>
              </a:lnSpc>
            </a:pPr>
            <a:r>
              <a:rPr lang="en-US" sz="8087" b="1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2223819">
            <a:off x="-4572963" y="4006074"/>
            <a:ext cx="9665112" cy="8771089"/>
          </a:xfrm>
          <a:custGeom>
            <a:avLst/>
            <a:gdLst/>
            <a:ahLst/>
            <a:cxnLst/>
            <a:rect l="l" t="t" r="r" b="b"/>
            <a:pathLst>
              <a:path w="9665112" h="8771089">
                <a:moveTo>
                  <a:pt x="0" y="0"/>
                </a:moveTo>
                <a:lnTo>
                  <a:pt x="9665112" y="0"/>
                </a:lnTo>
                <a:lnTo>
                  <a:pt x="9665112" y="8771089"/>
                </a:lnTo>
                <a:lnTo>
                  <a:pt x="0" y="8771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5885359" y="781190"/>
            <a:ext cx="8070393" cy="7151457"/>
            <a:chOff x="0" y="0"/>
            <a:chExt cx="2125536" cy="188351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25536" cy="1883511"/>
            </a:xfrm>
            <a:custGeom>
              <a:avLst/>
              <a:gdLst/>
              <a:ahLst/>
              <a:cxnLst/>
              <a:rect l="l" t="t" r="r" b="b"/>
              <a:pathLst>
                <a:path w="2125536" h="1883511">
                  <a:moveTo>
                    <a:pt x="0" y="0"/>
                  </a:moveTo>
                  <a:lnTo>
                    <a:pt x="2125536" y="0"/>
                  </a:lnTo>
                  <a:lnTo>
                    <a:pt x="2125536" y="1883511"/>
                  </a:lnTo>
                  <a:lnTo>
                    <a:pt x="0" y="18835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48AFF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2125536" cy="18930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5132358" y="7708556"/>
            <a:ext cx="1769644" cy="1711728"/>
          </a:xfrm>
          <a:custGeom>
            <a:avLst/>
            <a:gdLst/>
            <a:ahLst/>
            <a:cxnLst/>
            <a:rect l="l" t="t" r="r" b="b"/>
            <a:pathLst>
              <a:path w="1769644" h="1711728">
                <a:moveTo>
                  <a:pt x="0" y="0"/>
                </a:moveTo>
                <a:lnTo>
                  <a:pt x="1769644" y="0"/>
                </a:lnTo>
                <a:lnTo>
                  <a:pt x="1769644" y="1711729"/>
                </a:lnTo>
                <a:lnTo>
                  <a:pt x="0" y="1711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521987" y="1976093"/>
            <a:ext cx="6742010" cy="5345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0952" lvl="1" indent="-295476" algn="l">
              <a:lnSpc>
                <a:spcPts val="4269"/>
              </a:lnSpc>
              <a:buFont typeface="Arial"/>
              <a:buChar char="•"/>
            </a:pPr>
            <a:r>
              <a:rPr lang="en-US" sz="2737" i="1">
                <a:solidFill>
                  <a:srgbClr val="FFFAE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Introduction</a:t>
            </a:r>
          </a:p>
          <a:p>
            <a:pPr marL="590952" lvl="1" indent="-295476" algn="l">
              <a:lnSpc>
                <a:spcPts val="4269"/>
              </a:lnSpc>
              <a:buFont typeface="Arial"/>
              <a:buChar char="•"/>
            </a:pPr>
            <a:r>
              <a:rPr lang="en-US" sz="2737" i="1">
                <a:solidFill>
                  <a:srgbClr val="FFFAE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Workflow</a:t>
            </a:r>
          </a:p>
          <a:p>
            <a:pPr marL="590952" lvl="1" indent="-295476" algn="l">
              <a:lnSpc>
                <a:spcPts val="4269"/>
              </a:lnSpc>
              <a:buFont typeface="Arial"/>
              <a:buChar char="•"/>
            </a:pPr>
            <a:r>
              <a:rPr lang="en-US" sz="2737" i="1">
                <a:solidFill>
                  <a:srgbClr val="FFFAE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Problem Statement and Impact</a:t>
            </a:r>
          </a:p>
          <a:p>
            <a:pPr marL="590952" lvl="1" indent="-295476" algn="l">
              <a:lnSpc>
                <a:spcPts val="4269"/>
              </a:lnSpc>
              <a:buFont typeface="Arial"/>
              <a:buChar char="•"/>
            </a:pPr>
            <a:r>
              <a:rPr lang="en-US" sz="2737" i="1">
                <a:solidFill>
                  <a:srgbClr val="FFFAE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Objectives</a:t>
            </a:r>
          </a:p>
          <a:p>
            <a:pPr marL="590952" lvl="1" indent="-295476" algn="l">
              <a:lnSpc>
                <a:spcPts val="4269"/>
              </a:lnSpc>
              <a:buFont typeface="Arial"/>
              <a:buChar char="•"/>
            </a:pPr>
            <a:r>
              <a:rPr lang="en-US" sz="2737" i="1">
                <a:solidFill>
                  <a:srgbClr val="FFFAE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Requirement Analysis</a:t>
            </a:r>
          </a:p>
          <a:p>
            <a:pPr marL="590952" lvl="1" indent="-295476" algn="l">
              <a:lnSpc>
                <a:spcPts val="4269"/>
              </a:lnSpc>
              <a:buFont typeface="Arial"/>
              <a:buChar char="•"/>
            </a:pPr>
            <a:r>
              <a:rPr lang="en-US" sz="2737" i="1">
                <a:solidFill>
                  <a:srgbClr val="FFFAE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Methodology</a:t>
            </a:r>
          </a:p>
          <a:p>
            <a:pPr marL="590952" lvl="1" indent="-295476" algn="l">
              <a:lnSpc>
                <a:spcPts val="4269"/>
              </a:lnSpc>
              <a:buFont typeface="Arial"/>
              <a:buChar char="•"/>
            </a:pPr>
            <a:r>
              <a:rPr lang="en-US" sz="2737" i="1">
                <a:solidFill>
                  <a:srgbClr val="FFFAE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Innovation &amp; Emerging Technologies</a:t>
            </a:r>
          </a:p>
          <a:p>
            <a:pPr marL="590952" lvl="1" indent="-295476" algn="l">
              <a:lnSpc>
                <a:spcPts val="4269"/>
              </a:lnSpc>
              <a:buFont typeface="Arial"/>
              <a:buChar char="•"/>
            </a:pPr>
            <a:r>
              <a:rPr lang="en-US" sz="2737" i="1">
                <a:solidFill>
                  <a:srgbClr val="FFFAE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Implementation &amp; Feasibility Analysis</a:t>
            </a:r>
          </a:p>
          <a:p>
            <a:pPr marL="590952" lvl="1" indent="-295476" algn="l">
              <a:lnSpc>
                <a:spcPts val="4269"/>
              </a:lnSpc>
              <a:buFont typeface="Arial"/>
              <a:buChar char="•"/>
            </a:pPr>
            <a:r>
              <a:rPr lang="en-US" sz="2737" i="1">
                <a:solidFill>
                  <a:srgbClr val="FFFAE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Future Scope</a:t>
            </a:r>
          </a:p>
          <a:p>
            <a:pPr marL="590952" lvl="1" indent="-295476" algn="l">
              <a:lnSpc>
                <a:spcPts val="4269"/>
              </a:lnSpc>
              <a:buFont typeface="Arial"/>
              <a:buChar char="•"/>
            </a:pPr>
            <a:r>
              <a:rPr lang="en-US" sz="2737" i="1">
                <a:solidFill>
                  <a:srgbClr val="FFFAE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Conclusion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05200" y="972980"/>
            <a:ext cx="4830711" cy="765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74"/>
              </a:lnSpc>
            </a:pPr>
            <a:r>
              <a:rPr lang="en-US" sz="4586" b="1" spc="311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Overview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6017180" y="-1431186"/>
            <a:ext cx="3656258" cy="3656258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6110259" y="1738614"/>
            <a:ext cx="7526949" cy="0"/>
          </a:xfrm>
          <a:prstGeom prst="line">
            <a:avLst/>
          </a:prstGeom>
          <a:ln w="38100" cap="flat">
            <a:solidFill>
              <a:srgbClr val="048A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689719" y="-1276542"/>
            <a:ext cx="2556280" cy="2553085"/>
          </a:xfrm>
          <a:custGeom>
            <a:avLst/>
            <a:gdLst/>
            <a:ahLst/>
            <a:cxnLst/>
            <a:rect l="l" t="t" r="r" b="b"/>
            <a:pathLst>
              <a:path w="2556280" h="2553085">
                <a:moveTo>
                  <a:pt x="0" y="0"/>
                </a:moveTo>
                <a:lnTo>
                  <a:pt x="2556280" y="0"/>
                </a:lnTo>
                <a:lnTo>
                  <a:pt x="2556280" y="2553084"/>
                </a:lnTo>
                <a:lnTo>
                  <a:pt x="0" y="2553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549222" y="904875"/>
            <a:ext cx="5189556" cy="108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02"/>
              </a:lnSpc>
            </a:pPr>
            <a:r>
              <a:rPr lang="en-US" sz="6260" b="1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624121" y="3005390"/>
            <a:ext cx="11039759" cy="5077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3951" lvl="1" indent="-371976" algn="l">
              <a:lnSpc>
                <a:spcPts val="5030"/>
              </a:lnSpc>
              <a:buFont typeface="Arial"/>
              <a:buChar char="•"/>
            </a:pPr>
            <a:r>
              <a:rPr lang="en-US" sz="344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project aims to automate the process of creating engaging video content by leveraging AI to detect trending topics, summarize news, perform sentiment analysis, and generate scripts.</a:t>
            </a:r>
          </a:p>
          <a:p>
            <a:pPr algn="l">
              <a:lnSpc>
                <a:spcPts val="5030"/>
              </a:lnSpc>
            </a:pPr>
            <a:endParaRPr lang="en-US" sz="3445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743951" lvl="1" indent="-371976" algn="l">
              <a:lnSpc>
                <a:spcPts val="5030"/>
              </a:lnSpc>
              <a:buFont typeface="Arial"/>
              <a:buChar char="•"/>
            </a:pPr>
            <a:r>
              <a:rPr lang="en-US" sz="344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final output will be an AI-generated video with audio and visuals, providing a real-time response to trending topics.</a:t>
            </a:r>
          </a:p>
        </p:txBody>
      </p:sp>
      <p:sp>
        <p:nvSpPr>
          <p:cNvPr id="6" name="Freeform 6"/>
          <p:cNvSpPr/>
          <p:nvPr/>
        </p:nvSpPr>
        <p:spPr>
          <a:xfrm>
            <a:off x="-855821" y="769658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792965" y="-4982246"/>
            <a:ext cx="8083465" cy="8073361"/>
          </a:xfrm>
          <a:custGeom>
            <a:avLst/>
            <a:gdLst/>
            <a:ahLst/>
            <a:cxnLst/>
            <a:rect l="l" t="t" r="r" b="b"/>
            <a:pathLst>
              <a:path w="8083465" h="8073361">
                <a:moveTo>
                  <a:pt x="0" y="0"/>
                </a:moveTo>
                <a:lnTo>
                  <a:pt x="8083465" y="0"/>
                </a:lnTo>
                <a:lnTo>
                  <a:pt x="8083465" y="8073361"/>
                </a:lnTo>
                <a:lnTo>
                  <a:pt x="0" y="80733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>
            <a:off x="3624121" y="2237986"/>
            <a:ext cx="11039759" cy="0"/>
          </a:xfrm>
          <a:prstGeom prst="line">
            <a:avLst/>
          </a:prstGeom>
          <a:ln w="38100" cap="flat">
            <a:solidFill>
              <a:srgbClr val="048A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3382931" y="678758"/>
            <a:ext cx="11522137" cy="8579542"/>
            <a:chOff x="0" y="0"/>
            <a:chExt cx="3034637" cy="22596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034637" cy="2259632"/>
            </a:xfrm>
            <a:custGeom>
              <a:avLst/>
              <a:gdLst/>
              <a:ahLst/>
              <a:cxnLst/>
              <a:rect l="l" t="t" r="r" b="b"/>
              <a:pathLst>
                <a:path w="3034637" h="2259632">
                  <a:moveTo>
                    <a:pt x="0" y="0"/>
                  </a:moveTo>
                  <a:lnTo>
                    <a:pt x="3034637" y="0"/>
                  </a:lnTo>
                  <a:lnTo>
                    <a:pt x="3034637" y="2259632"/>
                  </a:lnTo>
                  <a:lnTo>
                    <a:pt x="0" y="22596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48AFF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3034637" cy="22691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278140" y="-672173"/>
            <a:ext cx="2556280" cy="2553085"/>
          </a:xfrm>
          <a:custGeom>
            <a:avLst/>
            <a:gdLst/>
            <a:ahLst/>
            <a:cxnLst/>
            <a:rect l="l" t="t" r="r" b="b"/>
            <a:pathLst>
              <a:path w="2556280" h="2553085">
                <a:moveTo>
                  <a:pt x="0" y="0"/>
                </a:moveTo>
                <a:lnTo>
                  <a:pt x="2556280" y="0"/>
                </a:lnTo>
                <a:lnTo>
                  <a:pt x="2556280" y="2553085"/>
                </a:lnTo>
                <a:lnTo>
                  <a:pt x="0" y="25530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855821" y="769658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92965" y="-4982246"/>
            <a:ext cx="8083465" cy="8073361"/>
          </a:xfrm>
          <a:custGeom>
            <a:avLst/>
            <a:gdLst/>
            <a:ahLst/>
            <a:cxnLst/>
            <a:rect l="l" t="t" r="r" b="b"/>
            <a:pathLst>
              <a:path w="8083465" h="8073361">
                <a:moveTo>
                  <a:pt x="0" y="0"/>
                </a:moveTo>
                <a:lnTo>
                  <a:pt x="8083465" y="0"/>
                </a:lnTo>
                <a:lnTo>
                  <a:pt x="8083465" y="8073361"/>
                </a:lnTo>
                <a:lnTo>
                  <a:pt x="0" y="80733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23762" y="4527482"/>
            <a:ext cx="16840477" cy="1732736"/>
          </a:xfrm>
          <a:custGeom>
            <a:avLst/>
            <a:gdLst/>
            <a:ahLst/>
            <a:cxnLst/>
            <a:rect l="l" t="t" r="r" b="b"/>
            <a:pathLst>
              <a:path w="16840477" h="1732736">
                <a:moveTo>
                  <a:pt x="0" y="0"/>
                </a:moveTo>
                <a:lnTo>
                  <a:pt x="16840476" y="0"/>
                </a:lnTo>
                <a:lnTo>
                  <a:pt x="16840476" y="1732736"/>
                </a:lnTo>
                <a:lnTo>
                  <a:pt x="0" y="17327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22701" y="4942262"/>
            <a:ext cx="3186979" cy="1025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15"/>
              </a:lnSpc>
            </a:pPr>
            <a:r>
              <a:rPr lang="en-US" sz="3345" i="1">
                <a:solidFill>
                  <a:srgbClr val="FFFF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Trend </a:t>
            </a:r>
          </a:p>
          <a:p>
            <a:pPr algn="ctr">
              <a:lnSpc>
                <a:spcPts val="4115"/>
              </a:lnSpc>
              <a:spcBef>
                <a:spcPct val="0"/>
              </a:spcBef>
            </a:pPr>
            <a:r>
              <a:rPr lang="en-US" sz="3345" i="1">
                <a:solidFill>
                  <a:srgbClr val="FFFF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Detection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09680" y="4942262"/>
            <a:ext cx="3504903" cy="1025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15"/>
              </a:lnSpc>
              <a:spcBef>
                <a:spcPct val="0"/>
              </a:spcBef>
            </a:pPr>
            <a:r>
              <a:rPr lang="en-US" sz="3345" i="1">
                <a:solidFill>
                  <a:srgbClr val="FFFF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News Summarization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50510" y="4970456"/>
            <a:ext cx="3186979" cy="1025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15"/>
              </a:lnSpc>
              <a:spcBef>
                <a:spcPct val="0"/>
              </a:spcBef>
            </a:pPr>
            <a:r>
              <a:rPr lang="en-US" sz="3345" i="1">
                <a:solidFill>
                  <a:srgbClr val="FFFF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Sentiment Analysis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903444" y="4942262"/>
            <a:ext cx="3111810" cy="1025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15"/>
              </a:lnSpc>
              <a:spcBef>
                <a:spcPct val="0"/>
              </a:spcBef>
            </a:pPr>
            <a:r>
              <a:rPr lang="en-US" sz="3345" i="1">
                <a:solidFill>
                  <a:srgbClr val="FFFF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Script Generation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177179" y="4970456"/>
            <a:ext cx="3123395" cy="1025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15"/>
              </a:lnSpc>
            </a:pPr>
            <a:r>
              <a:rPr lang="en-US" sz="3345" i="1">
                <a:solidFill>
                  <a:srgbClr val="FFFF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Video</a:t>
            </a:r>
          </a:p>
          <a:p>
            <a:pPr algn="ctr">
              <a:lnSpc>
                <a:spcPts val="4115"/>
              </a:lnSpc>
              <a:spcBef>
                <a:spcPct val="0"/>
              </a:spcBef>
            </a:pPr>
            <a:r>
              <a:rPr lang="en-US" sz="3345" i="1">
                <a:solidFill>
                  <a:srgbClr val="FFFF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Creation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375817" y="895350"/>
            <a:ext cx="5536366" cy="1275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59"/>
              </a:lnSpc>
            </a:pPr>
            <a:r>
              <a:rPr lang="en-US" sz="7452" b="1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Workflow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061973" y="-7180005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79" y="0"/>
                </a:lnTo>
                <a:lnTo>
                  <a:pt x="9641779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015393" y="601273"/>
            <a:ext cx="5372960" cy="1848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7"/>
              </a:lnSpc>
            </a:pPr>
            <a:r>
              <a:rPr lang="en-US" sz="5343" b="1" dirty="0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Problem Statement</a:t>
            </a:r>
          </a:p>
        </p:txBody>
      </p:sp>
      <p:sp>
        <p:nvSpPr>
          <p:cNvPr id="5" name="AutoShape 5"/>
          <p:cNvSpPr/>
          <p:nvPr/>
        </p:nvSpPr>
        <p:spPr>
          <a:xfrm>
            <a:off x="9144000" y="0"/>
            <a:ext cx="0" cy="1028700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028700" y="3511358"/>
            <a:ext cx="7346346" cy="2149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0226" lvl="1" indent="-320113" algn="l">
              <a:lnSpc>
                <a:spcPts val="4329"/>
              </a:lnSpc>
              <a:buFont typeface="Arial"/>
              <a:buChar char="•"/>
            </a:pPr>
            <a:r>
              <a:rPr lang="en-US" sz="296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Manually analyzing trends, sourcing news, and creating video content is time-consuming and prone to delays.</a:t>
            </a:r>
          </a:p>
          <a:p>
            <a:pPr algn="l">
              <a:lnSpc>
                <a:spcPts val="4329"/>
              </a:lnSpc>
            </a:pPr>
            <a:endParaRPr lang="en-US" sz="2965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3843130" y="7909420"/>
            <a:ext cx="6025630" cy="6018098"/>
          </a:xfrm>
          <a:custGeom>
            <a:avLst/>
            <a:gdLst/>
            <a:ahLst/>
            <a:cxnLst/>
            <a:rect l="l" t="t" r="r" b="b"/>
            <a:pathLst>
              <a:path w="6025630" h="6018098">
                <a:moveTo>
                  <a:pt x="0" y="0"/>
                </a:moveTo>
                <a:lnTo>
                  <a:pt x="6025630" y="0"/>
                </a:lnTo>
                <a:lnTo>
                  <a:pt x="6025630" y="6018097"/>
                </a:lnTo>
                <a:lnTo>
                  <a:pt x="0" y="60180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1137786" y="1071807"/>
            <a:ext cx="5372960" cy="907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7"/>
              </a:lnSpc>
            </a:pPr>
            <a:r>
              <a:rPr lang="en-US" sz="5343" b="1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Impact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5988983"/>
            <a:ext cx="7936775" cy="2149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0226" lvl="1" indent="-320113" algn="l">
              <a:lnSpc>
                <a:spcPts val="4329"/>
              </a:lnSpc>
              <a:buFont typeface="Arial"/>
              <a:buChar char="•"/>
            </a:pPr>
            <a:r>
              <a:rPr lang="en-US" sz="296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modern content landscape demands quick, accurate, and engaging responses to trending topics.</a:t>
            </a:r>
          </a:p>
          <a:p>
            <a:pPr algn="l">
              <a:lnSpc>
                <a:spcPts val="4329"/>
              </a:lnSpc>
            </a:pPr>
            <a:endParaRPr lang="en-US" sz="2965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41395" y="4276787"/>
            <a:ext cx="7346346" cy="2692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296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This project addresses the challenge by automating the entire process, reducing manual effort, and enabling real-time content creation.</a:t>
            </a:r>
          </a:p>
          <a:p>
            <a:pPr algn="l">
              <a:lnSpc>
                <a:spcPts val="4329"/>
              </a:lnSpc>
            </a:pPr>
            <a:endParaRPr lang="en-US" sz="2965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1233613" y="2736990"/>
            <a:ext cx="7526949" cy="0"/>
          </a:xfrm>
          <a:prstGeom prst="line">
            <a:avLst/>
          </a:prstGeom>
          <a:ln w="38100" cap="flat">
            <a:solidFill>
              <a:srgbClr val="048A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0060792" y="2717940"/>
            <a:ext cx="7526949" cy="0"/>
          </a:xfrm>
          <a:prstGeom prst="line">
            <a:avLst/>
          </a:prstGeom>
          <a:ln w="38100" cap="flat">
            <a:solidFill>
              <a:srgbClr val="048A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648075" y="-6120994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79" y="0"/>
                </a:lnTo>
                <a:lnTo>
                  <a:pt x="9641779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89970" y="7909420"/>
            <a:ext cx="1469330" cy="1421243"/>
          </a:xfrm>
          <a:custGeom>
            <a:avLst/>
            <a:gdLst/>
            <a:ahLst/>
            <a:cxnLst/>
            <a:rect l="l" t="t" r="r" b="b"/>
            <a:pathLst>
              <a:path w="1469330" h="1421243">
                <a:moveTo>
                  <a:pt x="0" y="0"/>
                </a:moveTo>
                <a:lnTo>
                  <a:pt x="1469330" y="0"/>
                </a:lnTo>
                <a:lnTo>
                  <a:pt x="1469330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457520" y="1560523"/>
            <a:ext cx="5372960" cy="898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7"/>
              </a:lnSpc>
            </a:pPr>
            <a:r>
              <a:rPr lang="en-US" sz="5343" b="1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Goals</a:t>
            </a:r>
          </a:p>
        </p:txBody>
      </p:sp>
      <p:sp>
        <p:nvSpPr>
          <p:cNvPr id="6" name="AutoShape 6"/>
          <p:cNvSpPr/>
          <p:nvPr/>
        </p:nvSpPr>
        <p:spPr>
          <a:xfrm>
            <a:off x="9211339" y="2867678"/>
            <a:ext cx="0" cy="553813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5782251" y="3247220"/>
            <a:ext cx="1390737" cy="1390737"/>
          </a:xfrm>
          <a:custGeom>
            <a:avLst/>
            <a:gdLst/>
            <a:ahLst/>
            <a:cxnLst/>
            <a:rect l="l" t="t" r="r" b="b"/>
            <a:pathLst>
              <a:path w="1390737" h="1390737">
                <a:moveTo>
                  <a:pt x="0" y="0"/>
                </a:moveTo>
                <a:lnTo>
                  <a:pt x="1390738" y="0"/>
                </a:lnTo>
                <a:lnTo>
                  <a:pt x="1390738" y="1390738"/>
                </a:lnTo>
                <a:lnTo>
                  <a:pt x="0" y="13907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254311" y="3234155"/>
            <a:ext cx="1403803" cy="1403803"/>
          </a:xfrm>
          <a:custGeom>
            <a:avLst/>
            <a:gdLst/>
            <a:ahLst/>
            <a:cxnLst/>
            <a:rect l="l" t="t" r="r" b="b"/>
            <a:pathLst>
              <a:path w="1403803" h="1403803">
                <a:moveTo>
                  <a:pt x="0" y="0"/>
                </a:moveTo>
                <a:lnTo>
                  <a:pt x="1403803" y="0"/>
                </a:lnTo>
                <a:lnTo>
                  <a:pt x="1403803" y="1403803"/>
                </a:lnTo>
                <a:lnTo>
                  <a:pt x="0" y="14038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963428" y="5662598"/>
            <a:ext cx="3066811" cy="2327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2"/>
              </a:lnSpc>
            </a:pPr>
            <a:r>
              <a:rPr lang="en-US" sz="3145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Automate trend detection from </a:t>
            </a:r>
            <a:r>
              <a:rPr lang="en-US" sz="3145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NewsAPI</a:t>
            </a:r>
            <a:r>
              <a:rPr lang="en-US" sz="3145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ctr">
              <a:lnSpc>
                <a:spcPts val="4592"/>
              </a:lnSpc>
            </a:pPr>
            <a:endParaRPr lang="en-US" sz="3145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770954" y="4876083"/>
            <a:ext cx="3413332" cy="567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 b="1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Objective 01</a:t>
            </a:r>
          </a:p>
        </p:txBody>
      </p:sp>
      <p:sp>
        <p:nvSpPr>
          <p:cNvPr id="11" name="Freeform 11"/>
          <p:cNvSpPr/>
          <p:nvPr/>
        </p:nvSpPr>
        <p:spPr>
          <a:xfrm>
            <a:off x="-5349612" y="7139423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79" y="0"/>
                </a:lnTo>
                <a:lnTo>
                  <a:pt x="9641779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392439" y="5662598"/>
            <a:ext cx="3066811" cy="287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2"/>
              </a:lnSpc>
            </a:pPr>
            <a:r>
              <a:rPr lang="en-US" sz="314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Fetch related news articles to provide context to trends.</a:t>
            </a:r>
          </a:p>
          <a:p>
            <a:pPr algn="ctr">
              <a:lnSpc>
                <a:spcPts val="4592"/>
              </a:lnSpc>
            </a:pPr>
            <a:endParaRPr lang="en-US" sz="3145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34743" y="4876083"/>
            <a:ext cx="3413332" cy="567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 b="1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Objective 02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95750" y="-6762050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457520" y="1560523"/>
            <a:ext cx="5372960" cy="898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7"/>
              </a:lnSpc>
            </a:pPr>
            <a:r>
              <a:rPr lang="en-US" sz="5343" b="1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Goals</a:t>
            </a:r>
          </a:p>
        </p:txBody>
      </p:sp>
      <p:sp>
        <p:nvSpPr>
          <p:cNvPr id="5" name="AutoShape 5"/>
          <p:cNvSpPr/>
          <p:nvPr/>
        </p:nvSpPr>
        <p:spPr>
          <a:xfrm>
            <a:off x="7078079" y="3140184"/>
            <a:ext cx="0" cy="553813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3648992" y="3519726"/>
            <a:ext cx="1390737" cy="1390737"/>
          </a:xfrm>
          <a:custGeom>
            <a:avLst/>
            <a:gdLst/>
            <a:ahLst/>
            <a:cxnLst/>
            <a:rect l="l" t="t" r="r" b="b"/>
            <a:pathLst>
              <a:path w="1390737" h="1390737">
                <a:moveTo>
                  <a:pt x="0" y="0"/>
                </a:moveTo>
                <a:lnTo>
                  <a:pt x="1390737" y="0"/>
                </a:lnTo>
                <a:lnTo>
                  <a:pt x="1390737" y="1390738"/>
                </a:lnTo>
                <a:lnTo>
                  <a:pt x="0" y="13907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442099" y="3571618"/>
            <a:ext cx="1403803" cy="1403803"/>
          </a:xfrm>
          <a:custGeom>
            <a:avLst/>
            <a:gdLst/>
            <a:ahLst/>
            <a:cxnLst/>
            <a:rect l="l" t="t" r="r" b="b"/>
            <a:pathLst>
              <a:path w="1403803" h="1403803">
                <a:moveTo>
                  <a:pt x="0" y="0"/>
                </a:moveTo>
                <a:lnTo>
                  <a:pt x="1403802" y="0"/>
                </a:lnTo>
                <a:lnTo>
                  <a:pt x="1403802" y="1403803"/>
                </a:lnTo>
                <a:lnTo>
                  <a:pt x="0" y="14038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949817" y="5917058"/>
            <a:ext cx="3507703" cy="2378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2"/>
              </a:lnSpc>
            </a:pPr>
            <a:r>
              <a:rPr lang="en-US" sz="263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Perform sentiment analysis of news to generate a sentiment-based perspective.</a:t>
            </a:r>
          </a:p>
          <a:p>
            <a:pPr algn="l">
              <a:lnSpc>
                <a:spcPts val="3842"/>
              </a:lnSpc>
            </a:pPr>
            <a:endParaRPr lang="en-US" sz="263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37695" y="5148589"/>
            <a:ext cx="3413332" cy="573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 b="1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Objective 03</a:t>
            </a:r>
          </a:p>
        </p:txBody>
      </p:sp>
      <p:sp>
        <p:nvSpPr>
          <p:cNvPr id="10" name="Freeform 10"/>
          <p:cNvSpPr/>
          <p:nvPr/>
        </p:nvSpPr>
        <p:spPr>
          <a:xfrm>
            <a:off x="-6553181" y="7909420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80" y="0"/>
                </a:lnTo>
                <a:lnTo>
                  <a:pt x="9641780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8190566" y="6015227"/>
            <a:ext cx="3277692" cy="1894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16"/>
              </a:lnSpc>
            </a:pPr>
            <a:r>
              <a:rPr lang="en-US" sz="261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Create a script suitable for video narration using AI.</a:t>
            </a:r>
          </a:p>
          <a:p>
            <a:pPr algn="l">
              <a:lnSpc>
                <a:spcPts val="3816"/>
              </a:lnSpc>
            </a:pPr>
            <a:endParaRPr lang="en-US" sz="2614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770321" y="5213546"/>
            <a:ext cx="3413332" cy="573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 b="1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Objective 04</a:t>
            </a:r>
          </a:p>
        </p:txBody>
      </p:sp>
      <p:sp>
        <p:nvSpPr>
          <p:cNvPr id="13" name="Freeform 13"/>
          <p:cNvSpPr/>
          <p:nvPr/>
        </p:nvSpPr>
        <p:spPr>
          <a:xfrm>
            <a:off x="13248271" y="3411844"/>
            <a:ext cx="1390737" cy="1390737"/>
          </a:xfrm>
          <a:custGeom>
            <a:avLst/>
            <a:gdLst/>
            <a:ahLst/>
            <a:cxnLst/>
            <a:rect l="l" t="t" r="r" b="b"/>
            <a:pathLst>
              <a:path w="1390737" h="1390737">
                <a:moveTo>
                  <a:pt x="0" y="0"/>
                </a:moveTo>
                <a:lnTo>
                  <a:pt x="1390737" y="0"/>
                </a:lnTo>
                <a:lnTo>
                  <a:pt x="1390737" y="1390738"/>
                </a:lnTo>
                <a:lnTo>
                  <a:pt x="0" y="13907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2495019" y="5917058"/>
            <a:ext cx="3638251" cy="2345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7"/>
              </a:lnSpc>
            </a:pPr>
            <a:r>
              <a:rPr lang="en-US" sz="259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Convert the generated script into an engaging video using AI for audio-visual synthesis.</a:t>
            </a:r>
          </a:p>
          <a:p>
            <a:pPr algn="just">
              <a:lnSpc>
                <a:spcPts val="3787"/>
              </a:lnSpc>
            </a:pPr>
            <a:endParaRPr lang="en-US" sz="2594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495019" y="5213546"/>
            <a:ext cx="3413332" cy="573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8"/>
              </a:lnSpc>
            </a:pPr>
            <a:r>
              <a:rPr lang="en-US" sz="3394" b="1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Objective 05</a:t>
            </a:r>
          </a:p>
        </p:txBody>
      </p:sp>
      <p:sp>
        <p:nvSpPr>
          <p:cNvPr id="16" name="AutoShape 16"/>
          <p:cNvSpPr/>
          <p:nvPr/>
        </p:nvSpPr>
        <p:spPr>
          <a:xfrm>
            <a:off x="11875894" y="3140184"/>
            <a:ext cx="0" cy="553813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737560" y="-2565649"/>
            <a:ext cx="4665542" cy="4659710"/>
          </a:xfrm>
          <a:custGeom>
            <a:avLst/>
            <a:gdLst/>
            <a:ahLst/>
            <a:cxnLst/>
            <a:rect l="l" t="t" r="r" b="b"/>
            <a:pathLst>
              <a:path w="4665542" h="4659710">
                <a:moveTo>
                  <a:pt x="0" y="0"/>
                </a:moveTo>
                <a:lnTo>
                  <a:pt x="4665542" y="0"/>
                </a:lnTo>
                <a:lnTo>
                  <a:pt x="4665542" y="4659710"/>
                </a:lnTo>
                <a:lnTo>
                  <a:pt x="0" y="46597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015393" y="683558"/>
            <a:ext cx="5372960" cy="1634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3"/>
              </a:lnSpc>
            </a:pPr>
            <a:r>
              <a:rPr lang="en-US" sz="4743" b="1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Functional Requirements</a:t>
            </a:r>
          </a:p>
        </p:txBody>
      </p:sp>
      <p:sp>
        <p:nvSpPr>
          <p:cNvPr id="5" name="AutoShape 5"/>
          <p:cNvSpPr/>
          <p:nvPr/>
        </p:nvSpPr>
        <p:spPr>
          <a:xfrm>
            <a:off x="9144000" y="0"/>
            <a:ext cx="0" cy="1028700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028700" y="3511358"/>
            <a:ext cx="7346346" cy="1073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0226" lvl="1" indent="-320113" algn="l">
              <a:lnSpc>
                <a:spcPts val="4329"/>
              </a:lnSpc>
              <a:buFont typeface="Arial"/>
              <a:buChar char="•"/>
            </a:pPr>
            <a:r>
              <a:rPr lang="en-US" sz="2965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Trend detection using APIs (</a:t>
            </a:r>
            <a:r>
              <a:rPr lang="en-US" sz="2965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NewsAPI</a:t>
            </a:r>
            <a:r>
              <a:rPr lang="en-US" sz="2965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).</a:t>
            </a:r>
          </a:p>
          <a:p>
            <a:pPr algn="l">
              <a:lnSpc>
                <a:spcPts val="4329"/>
              </a:lnSpc>
            </a:pPr>
            <a:endParaRPr lang="en-US" sz="2965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4161053" y="8180133"/>
            <a:ext cx="6025630" cy="6018098"/>
          </a:xfrm>
          <a:custGeom>
            <a:avLst/>
            <a:gdLst/>
            <a:ahLst/>
            <a:cxnLst/>
            <a:rect l="l" t="t" r="r" b="b"/>
            <a:pathLst>
              <a:path w="6025630" h="6018098">
                <a:moveTo>
                  <a:pt x="0" y="0"/>
                </a:moveTo>
                <a:lnTo>
                  <a:pt x="6025629" y="0"/>
                </a:lnTo>
                <a:lnTo>
                  <a:pt x="6025629" y="6018097"/>
                </a:lnTo>
                <a:lnTo>
                  <a:pt x="0" y="60180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896600" y="683558"/>
            <a:ext cx="5372960" cy="1634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3"/>
              </a:lnSpc>
            </a:pPr>
            <a:r>
              <a:rPr lang="en-US" sz="4743" b="1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Non-Functional Requirements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819712"/>
            <a:ext cx="7936775" cy="1607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0226" lvl="1" indent="-320113" algn="l">
              <a:lnSpc>
                <a:spcPts val="4329"/>
              </a:lnSpc>
              <a:buFont typeface="Arial"/>
              <a:buChar char="•"/>
            </a:pPr>
            <a:r>
              <a:rPr lang="en-US" sz="296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News summarization using NLP techniques.</a:t>
            </a:r>
          </a:p>
          <a:p>
            <a:pPr algn="l">
              <a:lnSpc>
                <a:spcPts val="4329"/>
              </a:lnSpc>
            </a:pPr>
            <a:endParaRPr lang="en-US" sz="2965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1233613" y="2736990"/>
            <a:ext cx="7526949" cy="0"/>
          </a:xfrm>
          <a:prstGeom prst="line">
            <a:avLst/>
          </a:prstGeom>
          <a:ln w="38100" cap="flat">
            <a:solidFill>
              <a:srgbClr val="048A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10060792" y="2717940"/>
            <a:ext cx="7526949" cy="0"/>
          </a:xfrm>
          <a:prstGeom prst="line">
            <a:avLst/>
          </a:prstGeom>
          <a:ln w="38100" cap="flat">
            <a:solidFill>
              <a:srgbClr val="048A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1028700" y="6128066"/>
            <a:ext cx="7936775" cy="1064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0226" lvl="1" indent="-320113" algn="l">
              <a:lnSpc>
                <a:spcPts val="4329"/>
              </a:lnSpc>
              <a:buFont typeface="Arial"/>
              <a:buChar char="•"/>
            </a:pPr>
            <a:r>
              <a:rPr lang="en-US" sz="296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Sentiment analysis using VADER.</a:t>
            </a:r>
          </a:p>
          <a:p>
            <a:pPr algn="l">
              <a:lnSpc>
                <a:spcPts val="4329"/>
              </a:lnSpc>
            </a:pPr>
            <a:endParaRPr lang="en-US" sz="2965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7116000"/>
            <a:ext cx="7936775" cy="1064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0226" lvl="1" indent="-320113" algn="l">
              <a:lnSpc>
                <a:spcPts val="4329"/>
              </a:lnSpc>
              <a:buFont typeface="Arial"/>
              <a:buChar char="•"/>
            </a:pPr>
            <a:r>
              <a:rPr lang="en-US" sz="296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Script generation using Groq API.</a:t>
            </a:r>
          </a:p>
          <a:p>
            <a:pPr algn="l">
              <a:lnSpc>
                <a:spcPts val="4329"/>
              </a:lnSpc>
            </a:pPr>
            <a:endParaRPr lang="en-US" sz="2965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28700" y="8103933"/>
            <a:ext cx="7936775" cy="1607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0226" lvl="1" indent="-320113" algn="l">
              <a:lnSpc>
                <a:spcPts val="4329"/>
              </a:lnSpc>
              <a:buFont typeface="Arial"/>
              <a:buChar char="•"/>
            </a:pPr>
            <a:r>
              <a:rPr lang="en-US" sz="296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Video creation using AI tools (Synthesis, D-ID, HeyGen).</a:t>
            </a:r>
          </a:p>
          <a:p>
            <a:pPr algn="l">
              <a:lnSpc>
                <a:spcPts val="4329"/>
              </a:lnSpc>
            </a:pPr>
            <a:endParaRPr lang="en-US" sz="2965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909907" y="3511358"/>
            <a:ext cx="7346346" cy="1607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0226" lvl="1" indent="-320113" algn="l">
              <a:lnSpc>
                <a:spcPts val="4329"/>
              </a:lnSpc>
              <a:buFont typeface="Arial"/>
              <a:buChar char="•"/>
            </a:pPr>
            <a:r>
              <a:rPr lang="en-US" sz="296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Multilingual support for global reach.</a:t>
            </a:r>
          </a:p>
          <a:p>
            <a:pPr algn="l">
              <a:lnSpc>
                <a:spcPts val="4329"/>
              </a:lnSpc>
            </a:pPr>
            <a:endParaRPr lang="en-US" sz="2965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4329"/>
              </a:lnSpc>
            </a:pPr>
            <a:endParaRPr lang="en-US" sz="2965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909907" y="4696180"/>
            <a:ext cx="7346346" cy="1064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0226" lvl="1" indent="-320113" algn="l">
              <a:lnSpc>
                <a:spcPts val="4329"/>
              </a:lnSpc>
              <a:buFont typeface="Arial"/>
              <a:buChar char="•"/>
            </a:pPr>
            <a:r>
              <a:rPr lang="en-US" sz="296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Real-time processing of trends.</a:t>
            </a:r>
          </a:p>
          <a:p>
            <a:pPr algn="l">
              <a:lnSpc>
                <a:spcPts val="4329"/>
              </a:lnSpc>
            </a:pPr>
            <a:endParaRPr lang="en-US" sz="2965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909907" y="5993152"/>
            <a:ext cx="7346346" cy="1607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0226" lvl="1" indent="-320113" algn="l">
              <a:lnSpc>
                <a:spcPts val="4329"/>
              </a:lnSpc>
              <a:buFont typeface="Arial"/>
              <a:buChar char="•"/>
            </a:pPr>
            <a:r>
              <a:rPr lang="en-US" sz="296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Scalability to handle large volumes of data.</a:t>
            </a:r>
          </a:p>
          <a:p>
            <a:pPr algn="l">
              <a:lnSpc>
                <a:spcPts val="4329"/>
              </a:lnSpc>
            </a:pPr>
            <a:endParaRPr lang="en-US" sz="2965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909907" y="7651242"/>
            <a:ext cx="7346346" cy="1607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0226" lvl="1" indent="-320113" algn="l">
              <a:lnSpc>
                <a:spcPts val="4329"/>
              </a:lnSpc>
              <a:buFont typeface="Arial"/>
              <a:buChar char="•"/>
            </a:pPr>
            <a:r>
              <a:rPr lang="en-US" sz="296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User-friendly interface for easy interaction.</a:t>
            </a:r>
          </a:p>
          <a:p>
            <a:pPr algn="l">
              <a:lnSpc>
                <a:spcPts val="4329"/>
              </a:lnSpc>
            </a:pPr>
            <a:endParaRPr lang="en-US" sz="2965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88457" y="3112372"/>
            <a:ext cx="1875852" cy="1875852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H="1">
            <a:off x="4064308" y="4050298"/>
            <a:ext cx="10086266" cy="0"/>
          </a:xfrm>
          <a:prstGeom prst="line">
            <a:avLst/>
          </a:prstGeom>
          <a:ln w="66675" cap="rnd">
            <a:solidFill>
              <a:srgbClr val="3652DD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5155437" y="3112372"/>
            <a:ext cx="1875852" cy="187585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122654" y="3112372"/>
            <a:ext cx="1875852" cy="1875852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089871" y="3112372"/>
            <a:ext cx="1875852" cy="187585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4835354" y="1344189"/>
            <a:ext cx="8617293" cy="825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2"/>
              </a:lnSpc>
            </a:pPr>
            <a:r>
              <a:rPr lang="en-US" sz="4865" b="1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Methodology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99889" y="6772762"/>
            <a:ext cx="2652987" cy="1171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39"/>
              </a:lnSpc>
            </a:pPr>
            <a:r>
              <a:rPr lang="en-US" sz="215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Use  </a:t>
            </a:r>
            <a:r>
              <a:rPr lang="en-US" sz="215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NewsAPI</a:t>
            </a:r>
            <a:r>
              <a:rPr lang="en-US" sz="215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to fetch trending topics.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89223" y="5319907"/>
            <a:ext cx="2498767" cy="111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7"/>
              </a:lnSpc>
            </a:pPr>
            <a:r>
              <a:rPr lang="en-US" sz="3185" b="1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Trend Detection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452876" y="6772762"/>
            <a:ext cx="3157831" cy="1178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9"/>
              </a:lnSpc>
            </a:pPr>
            <a:r>
              <a:rPr lang="en-US" sz="21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Utilize DuckDuckGo or other news APIs to collect related articles.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914740" y="6772762"/>
            <a:ext cx="3073787" cy="1548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32"/>
              </a:lnSpc>
            </a:pPr>
            <a:r>
              <a:rPr lang="en-US" sz="214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Implement VADER Sentiment Analysis for evaluating the tone of collected articles.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089871" y="6772762"/>
            <a:ext cx="2073032" cy="2329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32"/>
              </a:lnSpc>
            </a:pPr>
            <a:r>
              <a:rPr lang="en-US" sz="214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Use Groq API for generating conversational scripts based on trends and news.</a:t>
            </a:r>
          </a:p>
        </p:txBody>
      </p:sp>
      <p:sp>
        <p:nvSpPr>
          <p:cNvPr id="22" name="Freeform 22"/>
          <p:cNvSpPr/>
          <p:nvPr/>
        </p:nvSpPr>
        <p:spPr>
          <a:xfrm>
            <a:off x="-4543404" y="6829912"/>
            <a:ext cx="8012808" cy="8012808"/>
          </a:xfrm>
          <a:custGeom>
            <a:avLst/>
            <a:gdLst/>
            <a:ahLst/>
            <a:cxnLst/>
            <a:rect l="l" t="t" r="r" b="b"/>
            <a:pathLst>
              <a:path w="8012808" h="8012808">
                <a:moveTo>
                  <a:pt x="0" y="0"/>
                </a:moveTo>
                <a:lnTo>
                  <a:pt x="8012808" y="0"/>
                </a:lnTo>
                <a:lnTo>
                  <a:pt x="8012808" y="8012807"/>
                </a:lnTo>
                <a:lnTo>
                  <a:pt x="0" y="80128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2965723" y="-6619833"/>
            <a:ext cx="10441806" cy="10441806"/>
          </a:xfrm>
          <a:custGeom>
            <a:avLst/>
            <a:gdLst/>
            <a:ahLst/>
            <a:cxnLst/>
            <a:rect l="l" t="t" r="r" b="b"/>
            <a:pathLst>
              <a:path w="10441806" h="10441806">
                <a:moveTo>
                  <a:pt x="0" y="0"/>
                </a:moveTo>
                <a:lnTo>
                  <a:pt x="10441806" y="0"/>
                </a:lnTo>
                <a:lnTo>
                  <a:pt x="10441806" y="10441805"/>
                </a:lnTo>
                <a:lnTo>
                  <a:pt x="0" y="104418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2551818" y="3489023"/>
            <a:ext cx="1002131" cy="1122550"/>
          </a:xfrm>
          <a:custGeom>
            <a:avLst/>
            <a:gdLst/>
            <a:ahLst/>
            <a:cxnLst/>
            <a:rect l="l" t="t" r="r" b="b"/>
            <a:pathLst>
              <a:path w="1002131" h="1122550">
                <a:moveTo>
                  <a:pt x="0" y="0"/>
                </a:moveTo>
                <a:lnTo>
                  <a:pt x="1002131" y="0"/>
                </a:lnTo>
                <a:lnTo>
                  <a:pt x="1002131" y="1122550"/>
                </a:lnTo>
                <a:lnTo>
                  <a:pt x="0" y="11225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14150574" y="3112372"/>
            <a:ext cx="1875852" cy="1875852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3467703" y="6772762"/>
            <a:ext cx="3866949" cy="1569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32"/>
              </a:lnSpc>
            </a:pPr>
            <a:r>
              <a:rPr lang="en-US" sz="2145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Employ tools like Wav2Lip to convert scripts into AI-driven videos, combining text-to-speech and image animation.</a:t>
            </a:r>
          </a:p>
        </p:txBody>
      </p:sp>
      <p:sp>
        <p:nvSpPr>
          <p:cNvPr id="29" name="Freeform 29"/>
          <p:cNvSpPr/>
          <p:nvPr/>
        </p:nvSpPr>
        <p:spPr>
          <a:xfrm>
            <a:off x="5553578" y="3488227"/>
            <a:ext cx="1092701" cy="1052966"/>
          </a:xfrm>
          <a:custGeom>
            <a:avLst/>
            <a:gdLst/>
            <a:ahLst/>
            <a:cxnLst/>
            <a:rect l="l" t="t" r="r" b="b"/>
            <a:pathLst>
              <a:path w="1092701" h="1052966">
                <a:moveTo>
                  <a:pt x="0" y="0"/>
                </a:moveTo>
                <a:lnTo>
                  <a:pt x="1092701" y="0"/>
                </a:lnTo>
                <a:lnTo>
                  <a:pt x="1092701" y="1052966"/>
                </a:lnTo>
                <a:lnTo>
                  <a:pt x="0" y="10529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14475813" y="3524333"/>
            <a:ext cx="1225374" cy="1087241"/>
          </a:xfrm>
          <a:custGeom>
            <a:avLst/>
            <a:gdLst/>
            <a:ahLst/>
            <a:cxnLst/>
            <a:rect l="l" t="t" r="r" b="b"/>
            <a:pathLst>
              <a:path w="1225374" h="1087241">
                <a:moveTo>
                  <a:pt x="0" y="0"/>
                </a:moveTo>
                <a:lnTo>
                  <a:pt x="1225374" y="0"/>
                </a:lnTo>
                <a:lnTo>
                  <a:pt x="1225374" y="1087240"/>
                </a:lnTo>
                <a:lnTo>
                  <a:pt x="0" y="108724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1519047" y="3509326"/>
            <a:ext cx="1110987" cy="1082708"/>
          </a:xfrm>
          <a:custGeom>
            <a:avLst/>
            <a:gdLst/>
            <a:ahLst/>
            <a:cxnLst/>
            <a:rect l="l" t="t" r="r" b="b"/>
            <a:pathLst>
              <a:path w="1110987" h="1082708">
                <a:moveTo>
                  <a:pt x="0" y="0"/>
                </a:moveTo>
                <a:lnTo>
                  <a:pt x="1110987" y="0"/>
                </a:lnTo>
                <a:lnTo>
                  <a:pt x="1110987" y="1082708"/>
                </a:lnTo>
                <a:lnTo>
                  <a:pt x="0" y="108270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8436868" y="3442029"/>
            <a:ext cx="1247423" cy="1145362"/>
          </a:xfrm>
          <a:custGeom>
            <a:avLst/>
            <a:gdLst/>
            <a:ahLst/>
            <a:cxnLst/>
            <a:rect l="l" t="t" r="r" b="b"/>
            <a:pathLst>
              <a:path w="1247423" h="1145362">
                <a:moveTo>
                  <a:pt x="0" y="0"/>
                </a:moveTo>
                <a:lnTo>
                  <a:pt x="1247424" y="0"/>
                </a:lnTo>
                <a:lnTo>
                  <a:pt x="1247424" y="1145362"/>
                </a:lnTo>
                <a:lnTo>
                  <a:pt x="0" y="114536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4395739" y="5319907"/>
            <a:ext cx="3344120" cy="111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7"/>
              </a:lnSpc>
            </a:pPr>
            <a:r>
              <a:rPr lang="en-US" sz="3185" b="1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News Summarization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8016085" y="5319907"/>
            <a:ext cx="2498767" cy="111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7"/>
              </a:lnSpc>
            </a:pPr>
            <a:r>
              <a:rPr lang="en-US" sz="3185" b="1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Sentiment Analysis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791076" y="5319907"/>
            <a:ext cx="2498767" cy="111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7"/>
              </a:lnSpc>
            </a:pPr>
            <a:r>
              <a:rPr lang="en-US" sz="3185" b="1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Script Generation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3953394" y="5319907"/>
            <a:ext cx="2498767" cy="111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7"/>
              </a:lnSpc>
            </a:pPr>
            <a:r>
              <a:rPr lang="en-US" sz="3185" b="1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Video Creation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528</Words>
  <Application>Microsoft Office PowerPoint</Application>
  <PresentationFormat>Custom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DM Sans Italics</vt:lpstr>
      <vt:lpstr>DM Sans</vt:lpstr>
      <vt:lpstr>Arial</vt:lpstr>
      <vt:lpstr>Now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Blue Professional Technology Business Project Presentation</dc:title>
  <cp:lastModifiedBy>Mohit Patel</cp:lastModifiedBy>
  <cp:revision>4</cp:revision>
  <dcterms:created xsi:type="dcterms:W3CDTF">2006-08-16T00:00:00Z</dcterms:created>
  <dcterms:modified xsi:type="dcterms:W3CDTF">2025-04-14T05:31:12Z</dcterms:modified>
  <dc:identifier>DAGfAlscfaY</dc:identifier>
</cp:coreProperties>
</file>