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24E18D0-05F7-4357-8BDF-0BAC12485ACD}" type="slidenum">
              <a:rPr lang="en-IN" smtClean="0"/>
              <a:t>‹#›</a:t>
            </a:fld>
            <a:endParaRPr lang="en-IN"/>
          </a:p>
        </p:txBody>
      </p:sp>
    </p:spTree>
    <p:extLst>
      <p:ext uri="{BB962C8B-B14F-4D97-AF65-F5344CB8AC3E}">
        <p14:creationId xmlns:p14="http://schemas.microsoft.com/office/powerpoint/2010/main" val="215121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05DC1-BD6F-4F9E-A773-797113758F9F}"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369631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134303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2456177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772355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605DC1-BD6F-4F9E-A773-797113758F9F}"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4135787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605DC1-BD6F-4F9E-A773-797113758F9F}"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4289477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942440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347168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401296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5DC1-BD6F-4F9E-A773-797113758F9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243473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605DC1-BD6F-4F9E-A773-797113758F9F}"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90524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605DC1-BD6F-4F9E-A773-797113758F9F}"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311562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605DC1-BD6F-4F9E-A773-797113758F9F}"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237301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05DC1-BD6F-4F9E-A773-797113758F9F}"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413393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05DC1-BD6F-4F9E-A773-797113758F9F}"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80890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05DC1-BD6F-4F9E-A773-797113758F9F}"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4E18D0-05F7-4357-8BDF-0BAC12485ACD}" type="slidenum">
              <a:rPr lang="en-IN" smtClean="0"/>
              <a:t>‹#›</a:t>
            </a:fld>
            <a:endParaRPr lang="en-IN"/>
          </a:p>
        </p:txBody>
      </p:sp>
    </p:spTree>
    <p:extLst>
      <p:ext uri="{BB962C8B-B14F-4D97-AF65-F5344CB8AC3E}">
        <p14:creationId xmlns:p14="http://schemas.microsoft.com/office/powerpoint/2010/main" val="64922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C605DC1-BD6F-4F9E-A773-797113758F9F}" type="datetimeFigureOut">
              <a:rPr lang="en-IN" smtClean="0"/>
              <a:t>12-08-2024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24E18D0-05F7-4357-8BDF-0BAC12485ACD}" type="slidenum">
              <a:rPr lang="en-IN" smtClean="0"/>
              <a:t>‹#›</a:t>
            </a:fld>
            <a:endParaRPr lang="en-IN"/>
          </a:p>
        </p:txBody>
      </p:sp>
    </p:spTree>
    <p:extLst>
      <p:ext uri="{BB962C8B-B14F-4D97-AF65-F5344CB8AC3E}">
        <p14:creationId xmlns:p14="http://schemas.microsoft.com/office/powerpoint/2010/main" val="2363344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5B05-FC9F-BFD4-6F89-DB43A09ADB18}"/>
              </a:ext>
            </a:extLst>
          </p:cNvPr>
          <p:cNvSpPr>
            <a:spLocks noGrp="1"/>
          </p:cNvSpPr>
          <p:nvPr>
            <p:ph type="ctrTitle"/>
          </p:nvPr>
        </p:nvSpPr>
        <p:spPr>
          <a:xfrm>
            <a:off x="2318994" y="1451966"/>
            <a:ext cx="10064685" cy="804470"/>
          </a:xfrm>
        </p:spPr>
        <p:txBody>
          <a:bodyPr>
            <a:normAutofit/>
          </a:bodyPr>
          <a:lstStyle/>
          <a:p>
            <a:pPr algn="just"/>
            <a:r>
              <a:rPr lang="en-IN" sz="4000" dirty="0">
                <a:latin typeface="Arial" panose="020B0604020202020204" pitchFamily="34" charset="0"/>
                <a:cs typeface="Arial" panose="020B0604020202020204" pitchFamily="34" charset="0"/>
              </a:rPr>
              <a:t>PYTHON PROGRAMMING</a:t>
            </a:r>
          </a:p>
        </p:txBody>
      </p:sp>
      <p:sp>
        <p:nvSpPr>
          <p:cNvPr id="3" name="Subtitle 2">
            <a:extLst>
              <a:ext uri="{FF2B5EF4-FFF2-40B4-BE49-F238E27FC236}">
                <a16:creationId xmlns:a16="http://schemas.microsoft.com/office/drawing/2014/main" id="{20D754D8-DB44-393E-C553-19B2EEC2D28F}"/>
              </a:ext>
            </a:extLst>
          </p:cNvPr>
          <p:cNvSpPr>
            <a:spLocks noGrp="1"/>
          </p:cNvSpPr>
          <p:nvPr>
            <p:ph type="subTitle" idx="1"/>
          </p:nvPr>
        </p:nvSpPr>
        <p:spPr/>
        <p:txBody>
          <a:bodyPr>
            <a:normAutofit fontScale="85000" lnSpcReduction="20000"/>
          </a:bodyPr>
          <a:lstStyle/>
          <a:p>
            <a:pPr algn="just"/>
            <a:r>
              <a:rPr lang="en-US" dirty="0"/>
              <a:t>Welcome to the “Ultimate Python Programming ," your comprehensive guide to mastering Python programming. This handbook is designed for beginners and anyone looking to strengthen their foundational knowledge of Python, a versatile and user-friendly programming language.</a:t>
            </a:r>
            <a:endParaRPr lang="en-IN" dirty="0"/>
          </a:p>
        </p:txBody>
      </p:sp>
      <p:pic>
        <p:nvPicPr>
          <p:cNvPr id="4" name="Picture 3">
            <a:extLst>
              <a:ext uri="{FF2B5EF4-FFF2-40B4-BE49-F238E27FC236}">
                <a16:creationId xmlns:a16="http://schemas.microsoft.com/office/drawing/2014/main" id="{5AF34041-667F-6C04-1C91-E73CD80B9D63}"/>
              </a:ext>
            </a:extLst>
          </p:cNvPr>
          <p:cNvPicPr>
            <a:picLocks noChangeAspect="1"/>
          </p:cNvPicPr>
          <p:nvPr/>
        </p:nvPicPr>
        <p:blipFill>
          <a:blip r:embed="rId2"/>
          <a:stretch>
            <a:fillRect/>
          </a:stretch>
        </p:blipFill>
        <p:spPr>
          <a:xfrm>
            <a:off x="8628727" y="1717142"/>
            <a:ext cx="2488557" cy="2766791"/>
          </a:xfrm>
          <a:prstGeom prst="rect">
            <a:avLst/>
          </a:prstGeom>
        </p:spPr>
      </p:pic>
      <p:pic>
        <p:nvPicPr>
          <p:cNvPr id="5" name="Picture 4">
            <a:extLst>
              <a:ext uri="{FF2B5EF4-FFF2-40B4-BE49-F238E27FC236}">
                <a16:creationId xmlns:a16="http://schemas.microsoft.com/office/drawing/2014/main" id="{5A29EB39-CDBC-2DBD-29F9-779A69F9DC2F}"/>
              </a:ext>
            </a:extLst>
          </p:cNvPr>
          <p:cNvPicPr>
            <a:picLocks noChangeAspect="1"/>
          </p:cNvPicPr>
          <p:nvPr/>
        </p:nvPicPr>
        <p:blipFill>
          <a:blip r:embed="rId3"/>
          <a:stretch>
            <a:fillRect/>
          </a:stretch>
        </p:blipFill>
        <p:spPr>
          <a:xfrm>
            <a:off x="1475243" y="2355348"/>
            <a:ext cx="2246217" cy="2246217"/>
          </a:xfrm>
          <a:prstGeom prst="rect">
            <a:avLst/>
          </a:prstGeom>
        </p:spPr>
      </p:pic>
    </p:spTree>
    <p:extLst>
      <p:ext uri="{BB962C8B-B14F-4D97-AF65-F5344CB8AC3E}">
        <p14:creationId xmlns:p14="http://schemas.microsoft.com/office/powerpoint/2010/main" val="265877734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97A5-12A8-9B0D-72BF-1889D0106C4D}"/>
              </a:ext>
            </a:extLst>
          </p:cNvPr>
          <p:cNvSpPr>
            <a:spLocks noGrp="1"/>
          </p:cNvSpPr>
          <p:nvPr>
            <p:ph type="title"/>
          </p:nvPr>
        </p:nvSpPr>
        <p:spPr/>
        <p:txBody>
          <a:bodyPr/>
          <a:lstStyle/>
          <a:p>
            <a:pPr algn="just"/>
            <a:r>
              <a:rPr lang="en-IN" dirty="0">
                <a:latin typeface="Arial" panose="020B0604020202020204" pitchFamily="34" charset="0"/>
                <a:cs typeface="Arial" panose="020B0604020202020204" pitchFamily="34" charset="0"/>
              </a:rPr>
              <a:t>INSTALLATION </a:t>
            </a:r>
          </a:p>
        </p:txBody>
      </p:sp>
      <p:sp>
        <p:nvSpPr>
          <p:cNvPr id="3" name="Content Placeholder 2">
            <a:extLst>
              <a:ext uri="{FF2B5EF4-FFF2-40B4-BE49-F238E27FC236}">
                <a16:creationId xmlns:a16="http://schemas.microsoft.com/office/drawing/2014/main" id="{E5187B4C-9BBA-E9A5-F8BC-5C71BA21FA41}"/>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Python can be easily installed from </a:t>
            </a:r>
            <a:r>
              <a:rPr lang="en-US" dirty="0">
                <a:solidFill>
                  <a:schemeClr val="tx2"/>
                </a:solidFill>
                <a:latin typeface="Arial" panose="020B0604020202020204" pitchFamily="34" charset="0"/>
                <a:cs typeface="Arial" panose="020B0604020202020204" pitchFamily="34" charset="0"/>
                <a:hlinkClick r:id="rId2" action="ppaction://hlinkfile">
                  <a:extLst>
                    <a:ext uri="{A12FA001-AC4F-418D-AE19-62706E023703}">
                      <ahyp:hlinkClr xmlns:ahyp="http://schemas.microsoft.com/office/drawing/2018/hyperlinkcolor" val="tx"/>
                    </a:ext>
                  </a:extLst>
                </a:hlinkClick>
              </a:rPr>
              <a:t>python.org</a:t>
            </a:r>
            <a:r>
              <a:rPr lang="en-US" dirty="0">
                <a:latin typeface="Arial" panose="020B0604020202020204" pitchFamily="34" charset="0"/>
                <a:cs typeface="Arial" panose="020B0604020202020204" pitchFamily="34" charset="0"/>
              </a:rPr>
              <a:t>. When you click on the download button, python can be installed right after you complete the setup by executing the file for your platform.</a:t>
            </a:r>
          </a:p>
          <a:p>
            <a:pPr algn="just"/>
            <a:r>
              <a:rPr lang="en-US" dirty="0">
                <a:latin typeface="Arial" panose="020B0604020202020204" pitchFamily="34" charset="0"/>
                <a:cs typeface="Arial" panose="020B0604020202020204" pitchFamily="34" charset="0"/>
              </a:rPr>
              <a:t>And VS CODE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0930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5220-0100-583E-AB12-B6164A922137}"/>
              </a:ext>
            </a:extLst>
          </p:cNvPr>
          <p:cNvSpPr>
            <a:spLocks noGrp="1"/>
          </p:cNvSpPr>
          <p:nvPr>
            <p:ph type="title"/>
          </p:nvPr>
        </p:nvSpPr>
        <p:spPr/>
        <p:txBody>
          <a:bodyPr/>
          <a:lstStyle/>
          <a:p>
            <a:pPr algn="just"/>
            <a:r>
              <a:rPr lang="en-IN" dirty="0">
                <a:latin typeface="Arial" panose="020B0604020202020204" pitchFamily="34" charset="0"/>
                <a:cs typeface="Arial" panose="020B0604020202020204" pitchFamily="34" charset="0"/>
              </a:rPr>
              <a:t>CONCLUSION </a:t>
            </a:r>
          </a:p>
        </p:txBody>
      </p:sp>
      <p:sp>
        <p:nvSpPr>
          <p:cNvPr id="3" name="Content Placeholder 2">
            <a:extLst>
              <a:ext uri="{FF2B5EF4-FFF2-40B4-BE49-F238E27FC236}">
                <a16:creationId xmlns:a16="http://schemas.microsoft.com/office/drawing/2014/main" id="{0D8F904B-C876-F832-E064-0BBE99A1AD9C}"/>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Learning programming can be both exciting and challenging. The “Ultimate Python Programming Handbook" aims to make your journey smooth and rewarding. Watch my video along with following this handbook for optimal learning. Let this guide be your stepping stone to success in the world of programming.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8377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C26A-DE5F-ED0E-7272-0A31ADA85B50}"/>
              </a:ext>
            </a:extLst>
          </p:cNvPr>
          <p:cNvSpPr>
            <a:spLocks noGrp="1"/>
          </p:cNvSpPr>
          <p:nvPr>
            <p:ph type="title"/>
          </p:nvPr>
        </p:nvSpPr>
        <p:spPr/>
        <p:txBody>
          <a:bodyPr/>
          <a:lstStyle/>
          <a:p>
            <a:pPr algn="just"/>
            <a:r>
              <a:rPr lang="en-US" dirty="0">
                <a:latin typeface="Arial" panose="020B0604020202020204" pitchFamily="34" charset="0"/>
                <a:cs typeface="Arial" panose="020B0604020202020204" pitchFamily="34" charset="0"/>
              </a:rPr>
              <a:t>TODAY TOPICS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880FB4-EFA2-B16B-7BCE-76714D32B394}"/>
              </a:ext>
            </a:extLst>
          </p:cNvPr>
          <p:cNvSpPr>
            <a:spLocks noGrp="1"/>
          </p:cNvSpPr>
          <p:nvPr>
            <p:ph idx="1"/>
          </p:nvPr>
        </p:nvSpPr>
        <p:spPr/>
        <p:txBody>
          <a:bodyPr>
            <a:normAutofit lnSpcReduction="10000"/>
          </a:bodyPr>
          <a:lstStyle/>
          <a:p>
            <a:pPr algn="just"/>
            <a:r>
              <a:rPr lang="en-IN" dirty="0">
                <a:latin typeface="Arial" panose="020B0604020202020204" pitchFamily="34" charset="0"/>
                <a:cs typeface="Arial" panose="020B0604020202020204" pitchFamily="34" charset="0"/>
              </a:rPr>
              <a:t>PURPOSE AND AUDIENCE</a:t>
            </a:r>
          </a:p>
          <a:p>
            <a:pPr algn="just"/>
            <a:r>
              <a:rPr lang="en-IN" dirty="0">
                <a:latin typeface="Arial" panose="020B0604020202020204" pitchFamily="34" charset="0"/>
                <a:cs typeface="Arial" panose="020B0604020202020204" pitchFamily="34" charset="0"/>
              </a:rPr>
              <a:t>STRUCTURE AND CONTENT</a:t>
            </a:r>
          </a:p>
          <a:p>
            <a:pPr algn="just"/>
            <a:r>
              <a:rPr lang="en-IN" dirty="0">
                <a:latin typeface="Arial" panose="020B0604020202020204" pitchFamily="34" charset="0"/>
                <a:cs typeface="Arial" panose="020B0604020202020204" pitchFamily="34" charset="0"/>
              </a:rPr>
              <a:t>WHY PYTHON?</a:t>
            </a:r>
          </a:p>
          <a:p>
            <a:pPr algn="just"/>
            <a:r>
              <a:rPr lang="en-IN" dirty="0">
                <a:latin typeface="Arial" panose="020B0604020202020204" pitchFamily="34" charset="0"/>
                <a:cs typeface="Arial" panose="020B0604020202020204" pitchFamily="34" charset="0"/>
              </a:rPr>
              <a:t>ACKNOWLEDGEMENTS</a:t>
            </a:r>
          </a:p>
          <a:p>
            <a:pPr algn="just"/>
            <a:r>
              <a:rPr lang="en-IN" dirty="0">
                <a:latin typeface="Arial" panose="020B0604020202020204" pitchFamily="34" charset="0"/>
                <a:cs typeface="Arial" panose="020B0604020202020204" pitchFamily="34" charset="0"/>
              </a:rPr>
              <a:t>WHAT IS PROGRAMMING?</a:t>
            </a:r>
          </a:p>
          <a:p>
            <a:pPr algn="just"/>
            <a:r>
              <a:rPr lang="en-IN" dirty="0">
                <a:latin typeface="Arial" panose="020B0604020202020204" pitchFamily="34" charset="0"/>
                <a:cs typeface="Arial" panose="020B0604020202020204" pitchFamily="34" charset="0"/>
              </a:rPr>
              <a:t>WHAT IS PYTHON?</a:t>
            </a:r>
          </a:p>
          <a:p>
            <a:pPr algn="just"/>
            <a:r>
              <a:rPr lang="en-IN" dirty="0">
                <a:latin typeface="Arial" panose="020B0604020202020204" pitchFamily="34" charset="0"/>
                <a:cs typeface="Arial" panose="020B0604020202020204" pitchFamily="34" charset="0"/>
              </a:rPr>
              <a:t>FEATURES OF PYTHON</a:t>
            </a:r>
          </a:p>
          <a:p>
            <a:pPr algn="just"/>
            <a:r>
              <a:rPr lang="en-IN" dirty="0">
                <a:latin typeface="Arial" panose="020B0604020202020204" pitchFamily="34" charset="0"/>
                <a:cs typeface="Arial" panose="020B0604020202020204" pitchFamily="34" charset="0"/>
              </a:rPr>
              <a:t>INSTALLATION</a:t>
            </a:r>
          </a:p>
          <a:p>
            <a:pPr algn="just"/>
            <a:r>
              <a:rPr lang="en-IN"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26897411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43B3-0A83-06A6-7A03-7A9C33E84B0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PURPOSE AND AUDIENCE</a:t>
            </a:r>
            <a:endParaRPr lang="en-IN" dirty="0"/>
          </a:p>
        </p:txBody>
      </p:sp>
      <p:sp>
        <p:nvSpPr>
          <p:cNvPr id="3" name="Content Placeholder 2">
            <a:extLst>
              <a:ext uri="{FF2B5EF4-FFF2-40B4-BE49-F238E27FC236}">
                <a16:creationId xmlns:a16="http://schemas.microsoft.com/office/drawing/2014/main" id="{6FBBDBF0-E24F-9CCF-56BA-F6F71C386C26}"/>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This make programming accessible and enjoyable for everyone. Whether you're a student new to coding, a professional seeking to enhance your skills, or an enthusiast exploring Python, this handbook will definitely be helpful. Python's simplicity and readability make it an ideal starting point for anyone interested in programming.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61009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8B2B-226D-2EE8-AB24-83935949A14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STRUCTURE AND CONTENT</a:t>
            </a:r>
          </a:p>
        </p:txBody>
      </p:sp>
      <p:sp>
        <p:nvSpPr>
          <p:cNvPr id="3" name="Content Placeholder 2">
            <a:extLst>
              <a:ext uri="{FF2B5EF4-FFF2-40B4-BE49-F238E27FC236}">
                <a16:creationId xmlns:a16="http://schemas.microsoft.com/office/drawing/2014/main" id="{17C7BF07-51CE-07A6-4240-DDE5206DDFF2}"/>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The handbook is divided into clear, concise chapters, each focused on a specific aspect of Python:</a:t>
            </a:r>
          </a:p>
          <a:p>
            <a:pPr algn="just"/>
            <a:r>
              <a:rPr lang="en-US" dirty="0">
                <a:latin typeface="Arial" panose="020B0604020202020204" pitchFamily="34" charset="0"/>
                <a:cs typeface="Arial" panose="020B0604020202020204" pitchFamily="34" charset="0"/>
              </a:rPr>
              <a:t> • Fundamental Concepts: Start with the basics, such as installing Python and writing your first program.</a:t>
            </a:r>
          </a:p>
          <a:p>
            <a:pPr algn="just"/>
            <a:r>
              <a:rPr lang="en-US" dirty="0">
                <a:latin typeface="Arial" panose="020B0604020202020204" pitchFamily="34" charset="0"/>
                <a:cs typeface="Arial" panose="020B0604020202020204" pitchFamily="34" charset="0"/>
              </a:rPr>
              <a:t> • Practical Examples: Illustrative examples and sample code demonstrate the application of concepts.</a:t>
            </a:r>
          </a:p>
          <a:p>
            <a:pPr algn="just"/>
            <a:r>
              <a:rPr lang="en-US" dirty="0">
                <a:latin typeface="Arial" panose="020B0604020202020204" pitchFamily="34" charset="0"/>
                <a:cs typeface="Arial" panose="020B0604020202020204" pitchFamily="34" charset="0"/>
              </a:rPr>
              <a:t> • Hands-On Exercises: End-of-chapter exercises reinforce learning and build confidence.</a:t>
            </a:r>
          </a:p>
          <a:p>
            <a:pPr algn="just"/>
            <a:r>
              <a:rPr lang="en-US" dirty="0">
                <a:latin typeface="Arial" panose="020B0604020202020204" pitchFamily="34" charset="0"/>
                <a:cs typeface="Arial" panose="020B0604020202020204" pitchFamily="34" charset="0"/>
              </a:rPr>
              <a:t> • Additional Resources: References to official Python documentation for deeper exploration.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001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C5CB-5068-D29C-B56B-F713ED3E6705}"/>
              </a:ext>
            </a:extLst>
          </p:cNvPr>
          <p:cNvSpPr>
            <a:spLocks noGrp="1"/>
          </p:cNvSpPr>
          <p:nvPr>
            <p:ph type="title"/>
          </p:nvPr>
        </p:nvSpPr>
        <p:spPr/>
        <p:txBody>
          <a:bodyPr/>
          <a:lstStyle/>
          <a:p>
            <a:pPr algn="just"/>
            <a:r>
              <a:rPr lang="en-IN" dirty="0">
                <a:latin typeface="Arial" panose="020B0604020202020204" pitchFamily="34" charset="0"/>
                <a:cs typeface="Arial" panose="020B0604020202020204" pitchFamily="34" charset="0"/>
              </a:rPr>
              <a:t>WHY PYTHON?</a:t>
            </a:r>
          </a:p>
        </p:txBody>
      </p:sp>
      <p:sp>
        <p:nvSpPr>
          <p:cNvPr id="3" name="Content Placeholder 2">
            <a:extLst>
              <a:ext uri="{FF2B5EF4-FFF2-40B4-BE49-F238E27FC236}">
                <a16:creationId xmlns:a16="http://schemas.microsoft.com/office/drawing/2014/main" id="{CFB03003-1288-2046-05DE-7C023E37FA94}"/>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Python is known for its simplicity and readability, making it perfect for beginners. It is a high-level, interpreted language with a broad range of libraries and frameworks, supporting applications in web development, data analysis, AI, and more. Python's versatility and ease of use make it a valuable tool for both novice and experienced programmers.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8027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ED9E-846B-7573-D1D5-6B1BCF424087}"/>
              </a:ext>
            </a:extLst>
          </p:cNvPr>
          <p:cNvSpPr>
            <a:spLocks noGrp="1"/>
          </p:cNvSpPr>
          <p:nvPr>
            <p:ph type="title"/>
          </p:nvPr>
        </p:nvSpPr>
        <p:spPr/>
        <p:txBody>
          <a:bodyPr/>
          <a:lstStyle/>
          <a:p>
            <a:pPr algn="just"/>
            <a:r>
              <a:rPr lang="en-IN" dirty="0">
                <a:latin typeface="Arial" panose="020B0604020202020204" pitchFamily="34" charset="0"/>
                <a:cs typeface="Arial" panose="020B0604020202020204" pitchFamily="34" charset="0"/>
              </a:rPr>
              <a:t>ACKNOWLEDGEMENTS</a:t>
            </a:r>
          </a:p>
        </p:txBody>
      </p:sp>
      <p:sp>
        <p:nvSpPr>
          <p:cNvPr id="3" name="Content Placeholder 2">
            <a:extLst>
              <a:ext uri="{FF2B5EF4-FFF2-40B4-BE49-F238E27FC236}">
                <a16:creationId xmlns:a16="http://schemas.microsoft.com/office/drawing/2014/main" id="{A32ACCE4-BD0E-B6B7-13E9-CAAAEE8DE912}"/>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I extend my gratitude to the educators, programmers, and contributors who have shared their knowledge and insights, shaping the content of this handbook. Special thanks to all the students watching my content on YouTube and Python community for maintaining a supportive and inspiring environment for learners worldwide.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2071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DB41-78FC-7C3A-259E-F0E23222D473}"/>
              </a:ext>
            </a:extLst>
          </p:cNvPr>
          <p:cNvSpPr>
            <a:spLocks noGrp="1"/>
          </p:cNvSpPr>
          <p:nvPr>
            <p:ph type="title"/>
          </p:nvPr>
        </p:nvSpPr>
        <p:spPr/>
        <p:txBody>
          <a:bodyPr/>
          <a:lstStyle/>
          <a:p>
            <a:pPr algn="just"/>
            <a:r>
              <a:rPr lang="en-IN" dirty="0">
                <a:latin typeface="Arial" panose="020B0604020202020204" pitchFamily="34" charset="0"/>
                <a:cs typeface="Arial" panose="020B0604020202020204" pitchFamily="34" charset="0"/>
              </a:rPr>
              <a:t>WHAT IS PROGRAMMING?</a:t>
            </a:r>
          </a:p>
        </p:txBody>
      </p:sp>
      <p:sp>
        <p:nvSpPr>
          <p:cNvPr id="3" name="Content Placeholder 2">
            <a:extLst>
              <a:ext uri="{FF2B5EF4-FFF2-40B4-BE49-F238E27FC236}">
                <a16:creationId xmlns:a16="http://schemas.microsoft.com/office/drawing/2014/main" id="{4C00957E-7E88-3733-8163-173F76618DE2}"/>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Just like we use Hindi or English to communicate with each other, we use a programming language like Python to communicate with the computer. Programming is a way to instruct the computer to perform various tasks.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9929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4281-2EEA-76EA-A1B3-438F20A1CAD0}"/>
              </a:ext>
            </a:extLst>
          </p:cNvPr>
          <p:cNvSpPr>
            <a:spLocks noGrp="1"/>
          </p:cNvSpPr>
          <p:nvPr>
            <p:ph type="title"/>
          </p:nvPr>
        </p:nvSpPr>
        <p:spPr/>
        <p:txBody>
          <a:bodyPr/>
          <a:lstStyle/>
          <a:p>
            <a:pPr algn="just"/>
            <a:r>
              <a:rPr lang="en-IN" dirty="0">
                <a:latin typeface="Arial" panose="020B0604020202020204" pitchFamily="34" charset="0"/>
                <a:cs typeface="Arial" panose="020B0604020202020204" pitchFamily="34" charset="0"/>
              </a:rPr>
              <a:t>WHAT IS PYTHON?</a:t>
            </a:r>
          </a:p>
        </p:txBody>
      </p:sp>
      <p:sp>
        <p:nvSpPr>
          <p:cNvPr id="3" name="Content Placeholder 2">
            <a:extLst>
              <a:ext uri="{FF2B5EF4-FFF2-40B4-BE49-F238E27FC236}">
                <a16:creationId xmlns:a16="http://schemas.microsoft.com/office/drawing/2014/main" id="{5ADE256A-E116-4F9C-778E-524DF14C4526}"/>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Python is a simple and easy to understand language which feels like reading simple English. This Pseudo code nature is easy to learn and understandable by beginners. </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44F8091-F38B-2E82-EBCC-32E170949250}"/>
              </a:ext>
            </a:extLst>
          </p:cNvPr>
          <p:cNvPicPr>
            <a:picLocks noChangeAspect="1"/>
          </p:cNvPicPr>
          <p:nvPr/>
        </p:nvPicPr>
        <p:blipFill>
          <a:blip r:embed="rId2"/>
          <a:stretch>
            <a:fillRect/>
          </a:stretch>
        </p:blipFill>
        <p:spPr>
          <a:xfrm>
            <a:off x="7995231" y="3429000"/>
            <a:ext cx="2243522" cy="2249619"/>
          </a:xfrm>
          <a:prstGeom prst="rect">
            <a:avLst/>
          </a:prstGeom>
        </p:spPr>
      </p:pic>
    </p:spTree>
    <p:extLst>
      <p:ext uri="{BB962C8B-B14F-4D97-AF65-F5344CB8AC3E}">
        <p14:creationId xmlns:p14="http://schemas.microsoft.com/office/powerpoint/2010/main" val="61885598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D71F-8128-0900-BCAF-9F52C37B6F4A}"/>
              </a:ext>
            </a:extLst>
          </p:cNvPr>
          <p:cNvSpPr>
            <a:spLocks noGrp="1"/>
          </p:cNvSpPr>
          <p:nvPr>
            <p:ph type="title"/>
          </p:nvPr>
        </p:nvSpPr>
        <p:spPr/>
        <p:txBody>
          <a:bodyPr/>
          <a:lstStyle/>
          <a:p>
            <a:pPr algn="just"/>
            <a:r>
              <a:rPr lang="en-IN" dirty="0">
                <a:latin typeface="Arial" panose="020B0604020202020204" pitchFamily="34" charset="0"/>
                <a:cs typeface="Arial" panose="020B0604020202020204" pitchFamily="34" charset="0"/>
              </a:rPr>
              <a:t>FEATURES OF PYTHON</a:t>
            </a:r>
          </a:p>
        </p:txBody>
      </p:sp>
      <p:sp>
        <p:nvSpPr>
          <p:cNvPr id="3" name="Content Placeholder 2">
            <a:extLst>
              <a:ext uri="{FF2B5EF4-FFF2-40B4-BE49-F238E27FC236}">
                <a16:creationId xmlns:a16="http://schemas.microsoft.com/office/drawing/2014/main" id="{148313C4-C853-CF67-3D6D-8042E5EA2146}"/>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 Easy to understand = Less development time </a:t>
            </a:r>
          </a:p>
          <a:p>
            <a:pPr algn="just"/>
            <a:r>
              <a:rPr lang="en-US" dirty="0">
                <a:latin typeface="Arial" panose="020B0604020202020204" pitchFamily="34" charset="0"/>
                <a:cs typeface="Arial" panose="020B0604020202020204" pitchFamily="34" charset="0"/>
              </a:rPr>
              <a:t>• Free and open source </a:t>
            </a:r>
          </a:p>
          <a:p>
            <a:pPr algn="just"/>
            <a:r>
              <a:rPr lang="en-US" dirty="0">
                <a:latin typeface="Arial" panose="020B0604020202020204" pitchFamily="34" charset="0"/>
                <a:cs typeface="Arial" panose="020B0604020202020204" pitchFamily="34" charset="0"/>
              </a:rPr>
              <a:t>• High level language </a:t>
            </a:r>
          </a:p>
          <a:p>
            <a:pPr algn="just"/>
            <a:r>
              <a:rPr lang="en-US" dirty="0">
                <a:latin typeface="Arial" panose="020B0604020202020204" pitchFamily="34" charset="0"/>
                <a:cs typeface="Arial" panose="020B0604020202020204" pitchFamily="34" charset="0"/>
              </a:rPr>
              <a:t>• Portable: Works on Linux / Windows / Mac. </a:t>
            </a:r>
          </a:p>
          <a:p>
            <a:pPr algn="just"/>
            <a:r>
              <a:rPr lang="en-US" dirty="0">
                <a:latin typeface="Arial" panose="020B0604020202020204" pitchFamily="34" charset="0"/>
                <a:cs typeface="Arial" panose="020B0604020202020204" pitchFamily="34" charset="0"/>
              </a:rPr>
              <a:t>• Fun to work with!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02028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534</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PYTHON PROGRAMMING</vt:lpstr>
      <vt:lpstr>TODAY TOPICS </vt:lpstr>
      <vt:lpstr>PURPOSE AND AUDIENCE</vt:lpstr>
      <vt:lpstr>STRUCTURE AND CONTENT</vt:lpstr>
      <vt:lpstr>WHY PYTHON?</vt:lpstr>
      <vt:lpstr>ACKNOWLEDGEMENTS</vt:lpstr>
      <vt:lpstr>WHAT IS PROGRAMMING?</vt:lpstr>
      <vt:lpstr>WHAT IS PYTHON?</vt:lpstr>
      <vt:lpstr>FEATURES OF PYTHON</vt:lpstr>
      <vt:lpstr>INSTALLATION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PRAJAPATI MOHITKUMAR</dc:creator>
  <cp:lastModifiedBy>PRAJAPATI MOHITKUMAR</cp:lastModifiedBy>
  <cp:revision>9</cp:revision>
  <dcterms:created xsi:type="dcterms:W3CDTF">2024-08-09T13:33:34Z</dcterms:created>
  <dcterms:modified xsi:type="dcterms:W3CDTF">2024-08-12T08:04:40Z</dcterms:modified>
</cp:coreProperties>
</file>