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6" r:id="rId7"/>
    <p:sldId id="265" r:id="rId8"/>
    <p:sldId id="267" r:id="rId9"/>
    <p:sldId id="268" r:id="rId10"/>
    <p:sldId id="269" r:id="rId11"/>
    <p:sldId id="270" r:id="rId12"/>
    <p:sldId id="271"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 Lokhande" initials="ML" lastIdx="1" clrIdx="0">
    <p:extLst>
      <p:ext uri="{19B8F6BF-5375-455C-9EA6-DF929625EA0E}">
        <p15:presenceInfo xmlns:p15="http://schemas.microsoft.com/office/powerpoint/2012/main" userId="13f8749bbb7c7c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208573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243294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C0E4E5-36BC-47FF-B55A-07C541943A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03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383788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C0E4E5-36BC-47FF-B55A-07C541943A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036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2771108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1779708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136923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15251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72E5B-BB20-4788-9D82-B6CA6DD0AD97}"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109156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29081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72E5B-BB20-4788-9D82-B6CA6DD0AD97}"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66459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72E5B-BB20-4788-9D82-B6CA6DD0AD97}"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104530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72E5B-BB20-4788-9D82-B6CA6DD0AD97}"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309634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8680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72E5B-BB20-4788-9D82-B6CA6DD0AD97}"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C0E4E5-36BC-47FF-B55A-07C541943AD0}" type="slidenum">
              <a:rPr lang="en-US" smtClean="0"/>
              <a:t>‹#›</a:t>
            </a:fld>
            <a:endParaRPr lang="en-US"/>
          </a:p>
        </p:txBody>
      </p:sp>
    </p:spTree>
    <p:extLst>
      <p:ext uri="{BB962C8B-B14F-4D97-AF65-F5344CB8AC3E}">
        <p14:creationId xmlns:p14="http://schemas.microsoft.com/office/powerpoint/2010/main" val="55136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472E5B-BB20-4788-9D82-B6CA6DD0AD97}" type="datetimeFigureOut">
              <a:rPr lang="en-US" smtClean="0"/>
              <a:t>10/1/2021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C0E4E5-36BC-47FF-B55A-07C541943AD0}" type="slidenum">
              <a:rPr lang="en-US" smtClean="0"/>
              <a:t>‹#›</a:t>
            </a:fld>
            <a:endParaRPr lang="en-US"/>
          </a:p>
        </p:txBody>
      </p:sp>
    </p:spTree>
    <p:extLst>
      <p:ext uri="{BB962C8B-B14F-4D97-AF65-F5344CB8AC3E}">
        <p14:creationId xmlns:p14="http://schemas.microsoft.com/office/powerpoint/2010/main" val="1636034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3">
            <a:extLst>
              <a:ext uri="{FF2B5EF4-FFF2-40B4-BE49-F238E27FC236}">
                <a16:creationId xmlns:a16="http://schemas.microsoft.com/office/drawing/2014/main" id="{C6BBECD5-E07C-4A20-9990-6AFDD67F6133}"/>
              </a:ext>
            </a:extLst>
          </p:cNvPr>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4">
            <a:extLst>
              <a:ext uri="{FF2B5EF4-FFF2-40B4-BE49-F238E27FC236}">
                <a16:creationId xmlns:a16="http://schemas.microsoft.com/office/drawing/2014/main" id="{37AA32EA-D760-48DE-80C9-6C44303BFD1F}"/>
              </a:ext>
            </a:extLst>
          </p:cNvPr>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92FD7EE-DE65-4BCD-9EF5-443AE2F988BE}"/>
              </a:ext>
            </a:extLst>
          </p:cNvPr>
          <p:cNvSpPr txBox="1"/>
          <p:nvPr/>
        </p:nvSpPr>
        <p:spPr>
          <a:xfrm>
            <a:off x="1786688" y="2521059"/>
            <a:ext cx="9156033" cy="1815882"/>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IBM HR Analytics Employee Attrition &amp; Performance</a:t>
            </a:r>
            <a:br>
              <a:rPr lang="en-IN" sz="4800" dirty="0"/>
            </a:br>
            <a:endParaRPr lang="en-US" sz="1600" dirty="0"/>
          </a:p>
        </p:txBody>
      </p:sp>
      <p:sp>
        <p:nvSpPr>
          <p:cNvPr id="9" name="TextBox 8">
            <a:extLst>
              <a:ext uri="{FF2B5EF4-FFF2-40B4-BE49-F238E27FC236}">
                <a16:creationId xmlns:a16="http://schemas.microsoft.com/office/drawing/2014/main" id="{32571EDA-B967-4963-B141-F36DC099839E}"/>
              </a:ext>
            </a:extLst>
          </p:cNvPr>
          <p:cNvSpPr txBox="1"/>
          <p:nvPr/>
        </p:nvSpPr>
        <p:spPr>
          <a:xfrm>
            <a:off x="6364705" y="6251650"/>
            <a:ext cx="8030570" cy="523220"/>
          </a:xfrm>
          <a:prstGeom prst="rect">
            <a:avLst/>
          </a:prstGeom>
          <a:noFill/>
        </p:spPr>
        <p:txBody>
          <a:bodyPr wrap="square" rtlCol="0">
            <a:spAutoFit/>
          </a:bodyPr>
          <a:lstStyle/>
          <a:p>
            <a:pPr algn="ctr"/>
            <a:r>
              <a:rPr lang="en-US" sz="2800" dirty="0"/>
              <a:t>By Mohit Lokhande</a:t>
            </a:r>
          </a:p>
        </p:txBody>
      </p:sp>
    </p:spTree>
    <p:extLst>
      <p:ext uri="{BB962C8B-B14F-4D97-AF65-F5344CB8AC3E}">
        <p14:creationId xmlns:p14="http://schemas.microsoft.com/office/powerpoint/2010/main" val="235566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2835-8C9C-400A-94A0-A8B2F84BFD07}"/>
              </a:ext>
            </a:extLst>
          </p:cNvPr>
          <p:cNvSpPr>
            <a:spLocks noGrp="1"/>
          </p:cNvSpPr>
          <p:nvPr>
            <p:ph type="title"/>
          </p:nvPr>
        </p:nvSpPr>
        <p:spPr>
          <a:xfrm>
            <a:off x="395157" y="0"/>
            <a:ext cx="8911687" cy="1280890"/>
          </a:xfrm>
        </p:spPr>
        <p:txBody>
          <a:bodyPr/>
          <a:lstStyle/>
          <a:p>
            <a:r>
              <a:rPr lang="en-US" dirty="0"/>
              <a:t>Model Evolution</a:t>
            </a:r>
            <a:endParaRPr lang="en-IN" dirty="0"/>
          </a:p>
        </p:txBody>
      </p:sp>
      <p:sp>
        <p:nvSpPr>
          <p:cNvPr id="4" name="TextBox 3">
            <a:extLst>
              <a:ext uri="{FF2B5EF4-FFF2-40B4-BE49-F238E27FC236}">
                <a16:creationId xmlns:a16="http://schemas.microsoft.com/office/drawing/2014/main" id="{B734D78D-EE5B-4177-AD26-4C30C35013C9}"/>
              </a:ext>
            </a:extLst>
          </p:cNvPr>
          <p:cNvSpPr txBox="1"/>
          <p:nvPr/>
        </p:nvSpPr>
        <p:spPr>
          <a:xfrm>
            <a:off x="2229853" y="930442"/>
            <a:ext cx="9352547" cy="1261884"/>
          </a:xfrm>
          <a:prstGeom prst="rect">
            <a:avLst/>
          </a:prstGeom>
          <a:noFill/>
        </p:spPr>
        <p:txBody>
          <a:bodyPr wrap="square" rtlCol="0">
            <a:spAutoFit/>
          </a:bodyPr>
          <a:lstStyle/>
          <a:p>
            <a:r>
              <a:rPr lang="en-US" sz="4000" dirty="0"/>
              <a:t>1. </a:t>
            </a:r>
            <a:r>
              <a:rPr lang="en-US" sz="3200" dirty="0"/>
              <a:t>Logistic Regression</a:t>
            </a:r>
            <a:r>
              <a:rPr lang="en-US" dirty="0"/>
              <a:t>: It is used to predicting the categorical dependent variable using a given set of independent variables. It predicts the output of categorical dependent variable.</a:t>
            </a:r>
          </a:p>
        </p:txBody>
      </p:sp>
      <p:sp>
        <p:nvSpPr>
          <p:cNvPr id="5" name="TextBox 4">
            <a:extLst>
              <a:ext uri="{FF2B5EF4-FFF2-40B4-BE49-F238E27FC236}">
                <a16:creationId xmlns:a16="http://schemas.microsoft.com/office/drawing/2014/main" id="{B53469A7-35B4-4EAC-8B99-8099FC923CEA}"/>
              </a:ext>
            </a:extLst>
          </p:cNvPr>
          <p:cNvSpPr txBox="1"/>
          <p:nvPr/>
        </p:nvSpPr>
        <p:spPr>
          <a:xfrm>
            <a:off x="5358064" y="2192326"/>
            <a:ext cx="7668126" cy="646331"/>
          </a:xfrm>
          <a:prstGeom prst="rect">
            <a:avLst/>
          </a:prstGeom>
          <a:noFill/>
        </p:spPr>
        <p:txBody>
          <a:bodyPr wrap="square" rtlCol="0">
            <a:spAutoFit/>
          </a:bodyPr>
          <a:lstStyle/>
          <a:p>
            <a:r>
              <a:rPr lang="en-US" altLang="en-US" dirty="0">
                <a:latin typeface="Arial Unicode MS"/>
              </a:rPr>
              <a:t>Accuracy with Logistic Regression: 83.67 </a:t>
            </a:r>
            <a:endParaRPr lang="en-US" altLang="en-US" dirty="0">
              <a:latin typeface="var(--colab-code-font-family)"/>
            </a:endParaRPr>
          </a:p>
          <a:p>
            <a:endParaRPr lang="en-IN" dirty="0"/>
          </a:p>
        </p:txBody>
      </p:sp>
      <p:sp>
        <p:nvSpPr>
          <p:cNvPr id="6" name="TextBox 5">
            <a:extLst>
              <a:ext uri="{FF2B5EF4-FFF2-40B4-BE49-F238E27FC236}">
                <a16:creationId xmlns:a16="http://schemas.microsoft.com/office/drawing/2014/main" id="{ACC02B2B-C95E-4051-947D-38FEB3F14A2A}"/>
              </a:ext>
            </a:extLst>
          </p:cNvPr>
          <p:cNvSpPr txBox="1"/>
          <p:nvPr/>
        </p:nvSpPr>
        <p:spPr>
          <a:xfrm>
            <a:off x="2486526" y="3192379"/>
            <a:ext cx="8550442" cy="1415772"/>
          </a:xfrm>
          <a:prstGeom prst="rect">
            <a:avLst/>
          </a:prstGeom>
          <a:noFill/>
        </p:spPr>
        <p:txBody>
          <a:bodyPr wrap="square" rtlCol="0">
            <a:spAutoFit/>
          </a:bodyPr>
          <a:lstStyle/>
          <a:p>
            <a:r>
              <a:rPr lang="en-US" sz="3200" dirty="0"/>
              <a:t>2. DecisionTreeClassifier:</a:t>
            </a:r>
            <a:r>
              <a:rPr lang="en-US" dirty="0"/>
              <a:t>. Decision Tree is to create a training model that can be used to predict the class or value of the target variable by learning simple decision rules inferred from prior data (training data)</a:t>
            </a:r>
            <a:endParaRPr lang="en-IN" sz="3200" dirty="0"/>
          </a:p>
        </p:txBody>
      </p:sp>
      <p:sp>
        <p:nvSpPr>
          <p:cNvPr id="7" name="TextBox 6">
            <a:extLst>
              <a:ext uri="{FF2B5EF4-FFF2-40B4-BE49-F238E27FC236}">
                <a16:creationId xmlns:a16="http://schemas.microsoft.com/office/drawing/2014/main" id="{CE107231-2FC1-4DB3-94C4-471D05BE5A73}"/>
              </a:ext>
            </a:extLst>
          </p:cNvPr>
          <p:cNvSpPr txBox="1"/>
          <p:nvPr/>
        </p:nvSpPr>
        <p:spPr>
          <a:xfrm>
            <a:off x="5358064" y="4876800"/>
            <a:ext cx="7251032" cy="646331"/>
          </a:xfrm>
          <a:prstGeom prst="rect">
            <a:avLst/>
          </a:prstGeom>
          <a:noFill/>
        </p:spPr>
        <p:txBody>
          <a:bodyPr wrap="square" rtlCol="0">
            <a:spAutoFit/>
          </a:bodyPr>
          <a:lstStyle/>
          <a:p>
            <a:r>
              <a:rPr lang="en-IN" dirty="0"/>
              <a:t>Accuracy with DecisionTreeClassifier : 76.33</a:t>
            </a:r>
          </a:p>
          <a:p>
            <a:endParaRPr lang="en-IN" dirty="0"/>
          </a:p>
        </p:txBody>
      </p:sp>
    </p:spTree>
    <p:extLst>
      <p:ext uri="{BB962C8B-B14F-4D97-AF65-F5344CB8AC3E}">
        <p14:creationId xmlns:p14="http://schemas.microsoft.com/office/powerpoint/2010/main" val="51167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6D5E-611A-411D-9025-FA3DC7BF0695}"/>
              </a:ext>
            </a:extLst>
          </p:cNvPr>
          <p:cNvSpPr>
            <a:spLocks noGrp="1"/>
          </p:cNvSpPr>
          <p:nvPr>
            <p:ph type="title"/>
          </p:nvPr>
        </p:nvSpPr>
        <p:spPr>
          <a:xfrm>
            <a:off x="1887072" y="616115"/>
            <a:ext cx="8911687" cy="1509490"/>
          </a:xfrm>
        </p:spPr>
        <p:txBody>
          <a:bodyPr>
            <a:normAutofit fontScale="90000"/>
          </a:bodyPr>
          <a:lstStyle/>
          <a:p>
            <a:r>
              <a:rPr lang="en-US" dirty="0"/>
              <a:t>Random Forest Classification: </a:t>
            </a:r>
            <a:r>
              <a:rPr lang="en-US" sz="2200" dirty="0"/>
              <a:t>Random Forest is a classifier that contains a number of decision trees on various subsets of the given dataset and takes the average to improve the predictive accuracy of that dataset.</a:t>
            </a:r>
            <a:endParaRPr lang="en-IN" sz="2200" dirty="0"/>
          </a:p>
        </p:txBody>
      </p:sp>
      <p:sp>
        <p:nvSpPr>
          <p:cNvPr id="4" name="TextBox 3">
            <a:extLst>
              <a:ext uri="{FF2B5EF4-FFF2-40B4-BE49-F238E27FC236}">
                <a16:creationId xmlns:a16="http://schemas.microsoft.com/office/drawing/2014/main" id="{FD755D32-F29E-49B5-AEAA-E2CF995E868A}"/>
              </a:ext>
            </a:extLst>
          </p:cNvPr>
          <p:cNvSpPr txBox="1"/>
          <p:nvPr/>
        </p:nvSpPr>
        <p:spPr>
          <a:xfrm>
            <a:off x="5823285" y="2133600"/>
            <a:ext cx="5406189" cy="646331"/>
          </a:xfrm>
          <a:prstGeom prst="rect">
            <a:avLst/>
          </a:prstGeom>
          <a:noFill/>
        </p:spPr>
        <p:txBody>
          <a:bodyPr wrap="square" rtlCol="0">
            <a:spAutoFit/>
          </a:bodyPr>
          <a:lstStyle/>
          <a:p>
            <a:r>
              <a:rPr lang="en-US" altLang="en-US" dirty="0">
                <a:latin typeface="Arial Unicode MS"/>
              </a:rPr>
              <a:t>Accuracy with Random Forest Classifier : 83.67 </a:t>
            </a:r>
            <a:endParaRPr lang="en-US" altLang="en-US" dirty="0">
              <a:latin typeface="var(--colab-code-font-family)"/>
            </a:endParaRPr>
          </a:p>
          <a:p>
            <a:endParaRPr lang="en-IN" dirty="0"/>
          </a:p>
        </p:txBody>
      </p:sp>
      <p:sp>
        <p:nvSpPr>
          <p:cNvPr id="5" name="TextBox 4">
            <a:extLst>
              <a:ext uri="{FF2B5EF4-FFF2-40B4-BE49-F238E27FC236}">
                <a16:creationId xmlns:a16="http://schemas.microsoft.com/office/drawing/2014/main" id="{898F7D83-3C92-470A-8914-6B4E9D0202F2}"/>
              </a:ext>
            </a:extLst>
          </p:cNvPr>
          <p:cNvSpPr txBox="1"/>
          <p:nvPr/>
        </p:nvSpPr>
        <p:spPr>
          <a:xfrm>
            <a:off x="2929810" y="2779931"/>
            <a:ext cx="8636549" cy="1692771"/>
          </a:xfrm>
          <a:prstGeom prst="rect">
            <a:avLst/>
          </a:prstGeom>
          <a:noFill/>
        </p:spPr>
        <p:txBody>
          <a:bodyPr wrap="square" rtlCol="0">
            <a:spAutoFit/>
          </a:bodyPr>
          <a:lstStyle/>
          <a:p>
            <a:r>
              <a:rPr lang="en-US" sz="3200" dirty="0"/>
              <a:t>Adaptive Boosting Classifier: </a:t>
            </a:r>
            <a:r>
              <a:rPr lang="en-US" dirty="0"/>
              <a:t>One way for a new predictor to correct its predecessor is to pay a bit more attention to the training instances that the predecessor underfitted. This results in new predictors focusing more and more on the hard cases. This is the technique used by Ada-Boost.</a:t>
            </a:r>
            <a:endParaRPr lang="en-IN" dirty="0"/>
          </a:p>
        </p:txBody>
      </p:sp>
      <p:sp>
        <p:nvSpPr>
          <p:cNvPr id="6" name="TextBox 5">
            <a:extLst>
              <a:ext uri="{FF2B5EF4-FFF2-40B4-BE49-F238E27FC236}">
                <a16:creationId xmlns:a16="http://schemas.microsoft.com/office/drawing/2014/main" id="{A453E345-E901-4CA1-91AC-9A3A6E3BC78C}"/>
              </a:ext>
            </a:extLst>
          </p:cNvPr>
          <p:cNvSpPr txBox="1"/>
          <p:nvPr/>
        </p:nvSpPr>
        <p:spPr>
          <a:xfrm>
            <a:off x="5358063" y="4480697"/>
            <a:ext cx="5440696" cy="646331"/>
          </a:xfrm>
          <a:prstGeom prst="rect">
            <a:avLst/>
          </a:prstGeom>
          <a:noFill/>
        </p:spPr>
        <p:txBody>
          <a:bodyPr wrap="square" rtlCol="0">
            <a:spAutoFit/>
          </a:bodyPr>
          <a:lstStyle/>
          <a:p>
            <a:r>
              <a:rPr lang="en-US" dirty="0"/>
              <a:t>Accuracy Score with Ada Boost Classifier : 85.5</a:t>
            </a:r>
            <a:endParaRPr lang="en-IN" dirty="0"/>
          </a:p>
          <a:p>
            <a:endParaRPr lang="en-IN" dirty="0"/>
          </a:p>
        </p:txBody>
      </p:sp>
    </p:spTree>
    <p:extLst>
      <p:ext uri="{BB962C8B-B14F-4D97-AF65-F5344CB8AC3E}">
        <p14:creationId xmlns:p14="http://schemas.microsoft.com/office/powerpoint/2010/main" val="394954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EB7A-CAFB-4208-9C7A-9A661EAE3EF9}"/>
              </a:ext>
            </a:extLst>
          </p:cNvPr>
          <p:cNvSpPr>
            <a:spLocks noGrp="1"/>
          </p:cNvSpPr>
          <p:nvPr>
            <p:ph type="title"/>
          </p:nvPr>
        </p:nvSpPr>
        <p:spPr>
          <a:xfrm>
            <a:off x="1640156" y="2788555"/>
            <a:ext cx="8911687" cy="1280890"/>
          </a:xfrm>
        </p:spPr>
        <p:txBody>
          <a:bodyPr/>
          <a:lstStyle/>
          <a:p>
            <a:pPr algn="ctr"/>
            <a:r>
              <a:rPr lang="en-IN" sz="3600" dirty="0">
                <a:latin typeface="Times New Roman" panose="02020603050405020304" pitchFamily="18" charset="0"/>
                <a:cs typeface="Times New Roman" panose="02020603050405020304" pitchFamily="18" charset="0"/>
              </a:rPr>
              <a:t>Conclusion</a:t>
            </a:r>
            <a:endParaRPr lang="en-IN" dirty="0"/>
          </a:p>
        </p:txBody>
      </p:sp>
      <p:sp>
        <p:nvSpPr>
          <p:cNvPr id="4" name="TextBox 3">
            <a:extLst>
              <a:ext uri="{FF2B5EF4-FFF2-40B4-BE49-F238E27FC236}">
                <a16:creationId xmlns:a16="http://schemas.microsoft.com/office/drawing/2014/main" id="{74B44B9C-BD6B-4241-8BCB-E405CDC35D33}"/>
              </a:ext>
            </a:extLst>
          </p:cNvPr>
          <p:cNvSpPr txBox="1"/>
          <p:nvPr/>
        </p:nvSpPr>
        <p:spPr>
          <a:xfrm>
            <a:off x="938462" y="4276909"/>
            <a:ext cx="10315073" cy="2123658"/>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Ada Boost Classifier performed well on this problem</a:t>
            </a:r>
            <a:endParaRPr lang="en-IN" sz="4400" dirty="0">
              <a:latin typeface="Times New Roman" panose="02020603050405020304" pitchFamily="18" charset="0"/>
              <a:cs typeface="Times New Roman" panose="02020603050405020304" pitchFamily="18" charset="0"/>
            </a:endParaRPr>
          </a:p>
          <a:p>
            <a:endParaRPr lang="en-IN" sz="4400" dirty="0"/>
          </a:p>
        </p:txBody>
      </p:sp>
    </p:spTree>
    <p:extLst>
      <p:ext uri="{BB962C8B-B14F-4D97-AF65-F5344CB8AC3E}">
        <p14:creationId xmlns:p14="http://schemas.microsoft.com/office/powerpoint/2010/main" val="21442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E1588A63-EF00-4B9D-B942-4B3D504F0E72}"/>
              </a:ext>
            </a:extLst>
          </p:cNvPr>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DAC67CC7-2B29-4D24-A2F5-A90FBCA92FB7}"/>
              </a:ext>
            </a:extLst>
          </p:cNvPr>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1157B21-0B03-4DDA-ACBB-528DC6791674}"/>
              </a:ext>
            </a:extLst>
          </p:cNvPr>
          <p:cNvSpPr txBox="1">
            <a:spLocks/>
          </p:cNvSpPr>
          <p:nvPr/>
        </p:nvSpPr>
        <p:spPr>
          <a:xfrm>
            <a:off x="3042061" y="1958439"/>
            <a:ext cx="6535075" cy="311086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28278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D9D6-1F69-4A84-B061-04D91F53AD54}"/>
              </a:ext>
            </a:extLst>
          </p:cNvPr>
          <p:cNvSpPr>
            <a:spLocks noGrp="1"/>
          </p:cNvSpPr>
          <p:nvPr>
            <p:ph type="title"/>
          </p:nvPr>
        </p:nvSpPr>
        <p:spPr>
          <a:xfrm>
            <a:off x="1486019" y="0"/>
            <a:ext cx="8911687" cy="1280890"/>
          </a:xfrm>
        </p:spPr>
        <p:txBody>
          <a:bodyPr/>
          <a:lstStyle/>
          <a:p>
            <a:r>
              <a:rPr lang="en-US" dirty="0"/>
              <a:t>Project Curriculum</a:t>
            </a:r>
            <a:endParaRPr lang="en-IN" dirty="0"/>
          </a:p>
        </p:txBody>
      </p:sp>
      <p:sp>
        <p:nvSpPr>
          <p:cNvPr id="5" name="TextBox 4">
            <a:extLst>
              <a:ext uri="{FF2B5EF4-FFF2-40B4-BE49-F238E27FC236}">
                <a16:creationId xmlns:a16="http://schemas.microsoft.com/office/drawing/2014/main" id="{C2BD6EA4-94DA-42CE-A00C-69AA5FD183F9}"/>
              </a:ext>
            </a:extLst>
          </p:cNvPr>
          <p:cNvSpPr txBox="1"/>
          <p:nvPr/>
        </p:nvSpPr>
        <p:spPr>
          <a:xfrm>
            <a:off x="4010526" y="1326538"/>
            <a:ext cx="8454189" cy="3046988"/>
          </a:xfrm>
          <a:prstGeom prst="rect">
            <a:avLst/>
          </a:prstGeom>
          <a:noFill/>
        </p:spPr>
        <p:txBody>
          <a:bodyPr wrap="square" rtlCol="0">
            <a:spAutoFit/>
          </a:bodyPr>
          <a:lstStyle/>
          <a:p>
            <a:r>
              <a:rPr lang="en-US" sz="2400" dirty="0"/>
              <a:t>The company wants to understand what factors contributed most to employee turnover and to create a model that can predict if a certain employee will leave the company or not. The goal is to create or improve different retention strategies on targeted employees. Overall, the implementation of this model will allow management to create better decision-making actions</a:t>
            </a:r>
            <a:endParaRPr lang="en-IN" sz="2400" dirty="0"/>
          </a:p>
        </p:txBody>
      </p:sp>
    </p:spTree>
    <p:extLst>
      <p:ext uri="{BB962C8B-B14F-4D97-AF65-F5344CB8AC3E}">
        <p14:creationId xmlns:p14="http://schemas.microsoft.com/office/powerpoint/2010/main" val="133629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ACFE-A8CF-4661-A6E2-12CAD795A64C}"/>
              </a:ext>
            </a:extLst>
          </p:cNvPr>
          <p:cNvSpPr>
            <a:spLocks noGrp="1"/>
          </p:cNvSpPr>
          <p:nvPr>
            <p:ph type="title"/>
          </p:nvPr>
        </p:nvSpPr>
        <p:spPr>
          <a:xfrm>
            <a:off x="2047494" y="-1"/>
            <a:ext cx="8911687" cy="1299411"/>
          </a:xfrm>
        </p:spPr>
        <p:txBody>
          <a:bodyPr/>
          <a:lstStyle/>
          <a:p>
            <a:r>
              <a:rPr lang="en-US" dirty="0"/>
              <a:t>Problem Statement</a:t>
            </a:r>
            <a:endParaRPr lang="en-IN" dirty="0"/>
          </a:p>
        </p:txBody>
      </p:sp>
      <p:sp>
        <p:nvSpPr>
          <p:cNvPr id="4" name="TextBox 3">
            <a:extLst>
              <a:ext uri="{FF2B5EF4-FFF2-40B4-BE49-F238E27FC236}">
                <a16:creationId xmlns:a16="http://schemas.microsoft.com/office/drawing/2014/main" id="{CBAC53A0-EDEA-4C22-AF35-BA9CE500591D}"/>
              </a:ext>
            </a:extLst>
          </p:cNvPr>
          <p:cNvSpPr txBox="1"/>
          <p:nvPr/>
        </p:nvSpPr>
        <p:spPr>
          <a:xfrm>
            <a:off x="2967790" y="2823410"/>
            <a:ext cx="10635916" cy="3508653"/>
          </a:xfrm>
          <a:prstGeom prst="rect">
            <a:avLst/>
          </a:prstGeom>
          <a:noFill/>
        </p:spPr>
        <p:txBody>
          <a:bodyPr wrap="square" rtlCol="0">
            <a:spAutoFit/>
          </a:bodyPr>
          <a:lstStyle/>
          <a:p>
            <a:pPr lvl="1"/>
            <a:r>
              <a:rPr lang="en-US" sz="3200" b="1" dirty="0">
                <a:latin typeface="Times New Roman" panose="02020603050405020304" pitchFamily="18" charset="0"/>
                <a:cs typeface="Times New Roman" panose="02020603050405020304" pitchFamily="18" charset="0"/>
              </a:rPr>
              <a:t>Why Employees Are Leaving The Company</a:t>
            </a:r>
            <a:endParaRPr lang="en-IN" sz="32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endParaRPr lang="en-IN" sz="3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Employees looking for better opportunities.</a:t>
            </a:r>
          </a:p>
          <a:p>
            <a:pPr marL="1200150" lvl="2"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 negative working environment.</a:t>
            </a:r>
          </a:p>
          <a:p>
            <a:pPr marL="1200150" lvl="2"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Bad management</a:t>
            </a:r>
          </a:p>
          <a:p>
            <a:pPr marL="1200150" lvl="2"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Sickness of an employee (or even death)</a:t>
            </a:r>
          </a:p>
          <a:p>
            <a:pPr marL="1200150" lvl="2"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Excessive working hours</a:t>
            </a:r>
          </a:p>
          <a:p>
            <a:endParaRPr lang="en-IN" dirty="0"/>
          </a:p>
        </p:txBody>
      </p:sp>
    </p:spTree>
    <p:extLst>
      <p:ext uri="{BB962C8B-B14F-4D97-AF65-F5344CB8AC3E}">
        <p14:creationId xmlns:p14="http://schemas.microsoft.com/office/powerpoint/2010/main" val="374228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5678-B12B-402E-AB0C-8938ED64BD85}"/>
              </a:ext>
            </a:extLst>
          </p:cNvPr>
          <p:cNvSpPr>
            <a:spLocks noGrp="1"/>
          </p:cNvSpPr>
          <p:nvPr>
            <p:ph type="title"/>
          </p:nvPr>
        </p:nvSpPr>
        <p:spPr>
          <a:xfrm>
            <a:off x="1790820" y="0"/>
            <a:ext cx="8911687" cy="1280890"/>
          </a:xfrm>
        </p:spPr>
        <p:txBody>
          <a:bodyPr>
            <a:normAutofit fontScale="90000"/>
          </a:bodyPr>
          <a:lstStyle/>
          <a:p>
            <a:r>
              <a:rPr lang="en-US" sz="4400" dirty="0"/>
              <a:t>Data Set</a:t>
            </a:r>
            <a:br>
              <a:rPr lang="en-US" dirty="0"/>
            </a:br>
            <a:endParaRPr lang="en-IN" dirty="0"/>
          </a:p>
        </p:txBody>
      </p:sp>
      <p:sp>
        <p:nvSpPr>
          <p:cNvPr id="4" name="TextBox 3">
            <a:extLst>
              <a:ext uri="{FF2B5EF4-FFF2-40B4-BE49-F238E27FC236}">
                <a16:creationId xmlns:a16="http://schemas.microsoft.com/office/drawing/2014/main" id="{23C36FAD-377A-4D3B-8F43-55BBCB089AAB}"/>
              </a:ext>
            </a:extLst>
          </p:cNvPr>
          <p:cNvSpPr txBox="1"/>
          <p:nvPr/>
        </p:nvSpPr>
        <p:spPr>
          <a:xfrm>
            <a:off x="3737810" y="3429000"/>
            <a:ext cx="9737558" cy="2215991"/>
          </a:xfrm>
          <a:prstGeom prst="rect">
            <a:avLst/>
          </a:prstGeom>
          <a:noFill/>
        </p:spPr>
        <p:txBody>
          <a:bodyPr wrap="square" rtlCol="0">
            <a:spAutoFit/>
          </a:bodyPr>
          <a:lstStyle/>
          <a:p>
            <a:pPr marL="0" lvl="0" indent="0" eaLnBrk="0" fontAlgn="base" hangingPunct="0">
              <a:lnSpc>
                <a:spcPct val="100000"/>
              </a:lnSpc>
              <a:spcBef>
                <a:spcPct val="0"/>
              </a:spcBef>
              <a:spcAft>
                <a:spcPct val="0"/>
              </a:spcAft>
              <a:buClrTx/>
              <a:buSzTx/>
              <a:buFontTx/>
              <a:buChar char="•"/>
            </a:pPr>
            <a:r>
              <a:rPr lang="en-US" altLang="en-US" sz="2400" dirty="0">
                <a:solidFill>
                  <a:srgbClr val="212121"/>
                </a:solidFill>
                <a:latin typeface="Times New Roman" panose="02020603050405020304" pitchFamily="18" charset="0"/>
                <a:cs typeface="Times New Roman" panose="02020603050405020304" pitchFamily="18" charset="0"/>
              </a:rPr>
              <a:t>There are 1470 observations and 35 	Features.</a:t>
            </a:r>
          </a:p>
          <a:p>
            <a:pPr marL="0" lvl="0" indent="0" eaLnBrk="0" fontAlgn="base" hangingPunct="0">
              <a:lnSpc>
                <a:spcPct val="100000"/>
              </a:lnSpc>
              <a:spcBef>
                <a:spcPct val="0"/>
              </a:spcBef>
              <a:spcAft>
                <a:spcPct val="0"/>
              </a:spcAft>
              <a:buClrTx/>
              <a:buSzTx/>
              <a:buFontTx/>
              <a:buChar char="•"/>
            </a:pPr>
            <a:r>
              <a:rPr lang="en-US" altLang="en-US" sz="2400" dirty="0">
                <a:solidFill>
                  <a:srgbClr val="212121"/>
                </a:solidFill>
                <a:latin typeface="Times New Roman" panose="02020603050405020304" pitchFamily="18" charset="0"/>
                <a:cs typeface="Times New Roman" panose="02020603050405020304" pitchFamily="18" charset="0"/>
              </a:rPr>
              <a:t>No missing values.</a:t>
            </a:r>
          </a:p>
          <a:p>
            <a:pPr marL="0" lvl="0" indent="0" eaLnBrk="0" fontAlgn="base" hangingPunct="0">
              <a:lnSpc>
                <a:spcPct val="100000"/>
              </a:lnSpc>
              <a:spcBef>
                <a:spcPct val="0"/>
              </a:spcBef>
              <a:spcAft>
                <a:spcPct val="0"/>
              </a:spcAft>
              <a:buClrTx/>
              <a:buSzTx/>
              <a:buFontTx/>
              <a:buChar char="•"/>
            </a:pPr>
            <a:r>
              <a:rPr lang="en-US" altLang="en-US" sz="2400" dirty="0">
                <a:solidFill>
                  <a:srgbClr val="212121"/>
                </a:solidFill>
                <a:latin typeface="Times New Roman" panose="02020603050405020304" pitchFamily="18" charset="0"/>
                <a:cs typeface="Times New Roman" panose="02020603050405020304" pitchFamily="18" charset="0"/>
              </a:rPr>
              <a:t>Data type:</a:t>
            </a:r>
          </a:p>
          <a:p>
            <a:pPr marL="0" lvl="0" indent="0" eaLnBrk="0" fontAlgn="base" hangingPunct="0">
              <a:lnSpc>
                <a:spcPct val="100000"/>
              </a:lnSpc>
              <a:spcBef>
                <a:spcPct val="0"/>
              </a:spcBef>
              <a:spcAft>
                <a:spcPct val="0"/>
              </a:spcAft>
              <a:buClrTx/>
              <a:buSzTx/>
              <a:buNone/>
            </a:pPr>
            <a:r>
              <a:rPr lang="en-US" altLang="en-US" sz="2400" b="1" dirty="0">
                <a:latin typeface="Times New Roman" panose="02020603050405020304" pitchFamily="18" charset="0"/>
                <a:cs typeface="Times New Roman" panose="02020603050405020304" pitchFamily="18" charset="0"/>
              </a:rPr>
              <a:t>	^    Numeric variables</a:t>
            </a:r>
            <a:endParaRPr lang="en-US" altLang="en-US" sz="1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2400" b="1" dirty="0">
                <a:latin typeface="Times New Roman" panose="02020603050405020304" pitchFamily="18" charset="0"/>
                <a:cs typeface="Times New Roman" panose="02020603050405020304" pitchFamily="18" charset="0"/>
              </a:rPr>
              <a:t>	^   Categorical variables</a:t>
            </a:r>
            <a:endParaRPr lang="en-US" altLang="en-US"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44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3480-641C-4130-AC94-F4F8BBB3598D}"/>
              </a:ext>
            </a:extLst>
          </p:cNvPr>
          <p:cNvSpPr>
            <a:spLocks noGrp="1"/>
          </p:cNvSpPr>
          <p:nvPr>
            <p:ph type="title"/>
          </p:nvPr>
        </p:nvSpPr>
        <p:spPr>
          <a:xfrm>
            <a:off x="1919157" y="0"/>
            <a:ext cx="8911687" cy="1280890"/>
          </a:xfrm>
        </p:spPr>
        <p:txBody>
          <a:bodyPr/>
          <a:lstStyle/>
          <a:p>
            <a:r>
              <a:rPr lang="en-US" dirty="0"/>
              <a:t>Attrition Rate</a:t>
            </a:r>
            <a:endParaRPr lang="en-IN" dirty="0"/>
          </a:p>
        </p:txBody>
      </p:sp>
      <p:pic>
        <p:nvPicPr>
          <p:cNvPr id="4" name="Content Placeholder 3">
            <a:extLst>
              <a:ext uri="{FF2B5EF4-FFF2-40B4-BE49-F238E27FC236}">
                <a16:creationId xmlns:a16="http://schemas.microsoft.com/office/drawing/2014/main" id="{CBBFCAC5-BC0A-468E-8458-A452A6BCA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5000" y="0"/>
            <a:ext cx="6205494" cy="6216636"/>
          </a:xfrm>
        </p:spPr>
      </p:pic>
      <p:sp>
        <p:nvSpPr>
          <p:cNvPr id="5" name="TextBox 4">
            <a:extLst>
              <a:ext uri="{FF2B5EF4-FFF2-40B4-BE49-F238E27FC236}">
                <a16:creationId xmlns:a16="http://schemas.microsoft.com/office/drawing/2014/main" id="{9ED5B35D-E45A-4642-BC2B-51E5801B13E4}"/>
              </a:ext>
            </a:extLst>
          </p:cNvPr>
          <p:cNvSpPr txBox="1"/>
          <p:nvPr/>
        </p:nvSpPr>
        <p:spPr>
          <a:xfrm>
            <a:off x="1355752" y="1948269"/>
            <a:ext cx="55826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84% of employees stayed </a:t>
            </a:r>
          </a:p>
          <a:p>
            <a:pPr marL="285750" indent="-285750">
              <a:buFont typeface="Arial" panose="020B0604020202020204" pitchFamily="34" charset="0"/>
              <a:buChar char="•"/>
            </a:pPr>
            <a:r>
              <a:rPr lang="en-US" dirty="0"/>
              <a:t>16% churned</a:t>
            </a:r>
          </a:p>
          <a:p>
            <a:pPr marL="285750" indent="-285750">
              <a:buFont typeface="Arial" panose="020B0604020202020204" pitchFamily="34" charset="0"/>
              <a:buChar char="•"/>
            </a:pPr>
            <a:r>
              <a:rPr lang="en-US" dirty="0"/>
              <a:t>That is 237 out of 1470 employees churned</a:t>
            </a:r>
          </a:p>
          <a:p>
            <a:endParaRPr lang="en-IN" dirty="0"/>
          </a:p>
        </p:txBody>
      </p:sp>
    </p:spTree>
    <p:extLst>
      <p:ext uri="{BB962C8B-B14F-4D97-AF65-F5344CB8AC3E}">
        <p14:creationId xmlns:p14="http://schemas.microsoft.com/office/powerpoint/2010/main" val="284623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FA83-9B95-4D29-A6D5-876E2C448498}"/>
              </a:ext>
            </a:extLst>
          </p:cNvPr>
          <p:cNvSpPr>
            <a:spLocks noGrp="1"/>
          </p:cNvSpPr>
          <p:nvPr>
            <p:ph type="title"/>
          </p:nvPr>
        </p:nvSpPr>
        <p:spPr>
          <a:xfrm>
            <a:off x="764125" y="-129869"/>
            <a:ext cx="8911687" cy="1280890"/>
          </a:xfrm>
        </p:spPr>
        <p:txBody>
          <a:bodyPr/>
          <a:lstStyle/>
          <a:p>
            <a:r>
              <a:rPr lang="en-US" dirty="0"/>
              <a:t>Correlation Between Features</a:t>
            </a:r>
            <a:endParaRPr lang="en-IN" dirty="0"/>
          </a:p>
        </p:txBody>
      </p:sp>
      <p:pic>
        <p:nvPicPr>
          <p:cNvPr id="4" name="Content Placeholder 3">
            <a:extLst>
              <a:ext uri="{FF2B5EF4-FFF2-40B4-BE49-F238E27FC236}">
                <a16:creationId xmlns:a16="http://schemas.microsoft.com/office/drawing/2014/main" id="{87202DCC-006D-4C17-9801-F63EF9B4C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569" y="409506"/>
            <a:ext cx="7908758" cy="6448494"/>
          </a:xfrm>
          <a:prstGeom prst="rect">
            <a:avLst/>
          </a:prstGeom>
        </p:spPr>
      </p:pic>
    </p:spTree>
    <p:extLst>
      <p:ext uri="{BB962C8B-B14F-4D97-AF65-F5344CB8AC3E}">
        <p14:creationId xmlns:p14="http://schemas.microsoft.com/office/powerpoint/2010/main" val="352520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743-7930-437F-9B22-B06EAF486439}"/>
              </a:ext>
            </a:extLst>
          </p:cNvPr>
          <p:cNvSpPr>
            <a:spLocks noGrp="1"/>
          </p:cNvSpPr>
          <p:nvPr>
            <p:ph type="title"/>
          </p:nvPr>
        </p:nvSpPr>
        <p:spPr>
          <a:xfrm>
            <a:off x="6416842" y="0"/>
            <a:ext cx="8642833" cy="577516"/>
          </a:xfrm>
        </p:spPr>
        <p:txBody>
          <a:bodyPr>
            <a:normAutofit/>
          </a:bodyPr>
          <a:lstStyle/>
          <a:p>
            <a:r>
              <a:rPr lang="en-US" sz="2800" dirty="0"/>
              <a:t>Job Roles by Various Categories </a:t>
            </a:r>
            <a:endParaRPr lang="en-IN" sz="2800" dirty="0"/>
          </a:p>
        </p:txBody>
      </p:sp>
      <p:pic>
        <p:nvPicPr>
          <p:cNvPr id="4" name="Content Placeholder 3">
            <a:extLst>
              <a:ext uri="{FF2B5EF4-FFF2-40B4-BE49-F238E27FC236}">
                <a16:creationId xmlns:a16="http://schemas.microsoft.com/office/drawing/2014/main" id="{9CBD60FD-5027-40DB-BCFA-DC908E61A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416842" cy="6858000"/>
          </a:xfrm>
          <a:prstGeom prst="rect">
            <a:avLst/>
          </a:prstGeom>
        </p:spPr>
      </p:pic>
      <p:sp>
        <p:nvSpPr>
          <p:cNvPr id="5" name="TextBox 4">
            <a:extLst>
              <a:ext uri="{FF2B5EF4-FFF2-40B4-BE49-F238E27FC236}">
                <a16:creationId xmlns:a16="http://schemas.microsoft.com/office/drawing/2014/main" id="{E4242432-E33E-4745-928B-CFC99E6CF44F}"/>
              </a:ext>
            </a:extLst>
          </p:cNvPr>
          <p:cNvSpPr txBox="1"/>
          <p:nvPr/>
        </p:nvSpPr>
        <p:spPr>
          <a:xfrm>
            <a:off x="6898106" y="577516"/>
            <a:ext cx="5293894" cy="6032421"/>
          </a:xfrm>
          <a:prstGeom prst="rect">
            <a:avLst/>
          </a:prstGeom>
          <a:noFill/>
        </p:spPr>
        <p:txBody>
          <a:bodyPr wrap="square" rtlCol="0">
            <a:spAutoFit/>
          </a:bodyPr>
          <a:lstStyle/>
          <a:p>
            <a:pPr marL="342900" indent="-342900">
              <a:buAutoNum type="arabicPeriod"/>
            </a:pPr>
            <a:r>
              <a:rPr lang="en-US" sz="1600" dirty="0"/>
              <a:t>Men churned sooner than women</a:t>
            </a:r>
          </a:p>
          <a:p>
            <a:endParaRPr lang="en-US" sz="1600" dirty="0"/>
          </a:p>
          <a:p>
            <a:r>
              <a:rPr lang="en-US" sz="1600" dirty="0"/>
              <a:t>2. The environment in company churned to leave company sooner than others</a:t>
            </a:r>
          </a:p>
          <a:p>
            <a:endParaRPr lang="en-US" sz="1600" dirty="0"/>
          </a:p>
          <a:p>
            <a:r>
              <a:rPr lang="en-US" sz="1600" dirty="0"/>
              <a:t>3. Offers from another companies churned to switch again!</a:t>
            </a:r>
          </a:p>
          <a:p>
            <a:endParaRPr lang="en-US" sz="1600" dirty="0"/>
          </a:p>
          <a:p>
            <a:r>
              <a:rPr lang="en-US" sz="1600" dirty="0"/>
              <a:t>4. Employee lastly involves in Job in company tends to leave company sooner than others</a:t>
            </a:r>
          </a:p>
          <a:p>
            <a:endParaRPr lang="en-US" sz="1600" dirty="0"/>
          </a:p>
          <a:p>
            <a:r>
              <a:rPr lang="en-US" sz="1600" dirty="0"/>
              <a:t>5 . Seniors in company tends to leave sooner than others.</a:t>
            </a:r>
          </a:p>
          <a:p>
            <a:endParaRPr lang="en-US" sz="1600" dirty="0"/>
          </a:p>
          <a:p>
            <a:r>
              <a:rPr lang="en-US" sz="1600" dirty="0"/>
              <a:t>6. Current role for longer time and who just got new role tends to leave company sooner than others.</a:t>
            </a:r>
          </a:p>
          <a:p>
            <a:endParaRPr lang="en-US" sz="1600" dirty="0"/>
          </a:p>
          <a:p>
            <a:r>
              <a:rPr lang="en-US" sz="1600" dirty="0"/>
              <a:t>7. Those Employees  Who gets no promotion for long time to leave company.</a:t>
            </a:r>
          </a:p>
          <a:p>
            <a:endParaRPr lang="en-US" sz="1600" dirty="0"/>
          </a:p>
          <a:p>
            <a:r>
              <a:rPr lang="en-US" sz="1600" dirty="0"/>
              <a:t>8. Employee who stay Manager for longer time and shorter time tends to leave company than other employees.</a:t>
            </a:r>
          </a:p>
          <a:p>
            <a:endParaRPr lang="en-IN" dirty="0"/>
          </a:p>
        </p:txBody>
      </p:sp>
    </p:spTree>
    <p:extLst>
      <p:ext uri="{BB962C8B-B14F-4D97-AF65-F5344CB8AC3E}">
        <p14:creationId xmlns:p14="http://schemas.microsoft.com/office/powerpoint/2010/main" val="254847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3FB0-BF48-4BBD-974F-D4A834E89D2B}"/>
              </a:ext>
            </a:extLst>
          </p:cNvPr>
          <p:cNvSpPr>
            <a:spLocks noGrp="1"/>
          </p:cNvSpPr>
          <p:nvPr>
            <p:ph type="title"/>
          </p:nvPr>
        </p:nvSpPr>
        <p:spPr>
          <a:xfrm>
            <a:off x="812251" y="0"/>
            <a:ext cx="8911687" cy="1280890"/>
          </a:xfrm>
        </p:spPr>
        <p:txBody>
          <a:bodyPr/>
          <a:lstStyle/>
          <a:p>
            <a:r>
              <a:rPr lang="en-US" dirty="0"/>
              <a:t>Attrition by Age</a:t>
            </a:r>
            <a:endParaRPr lang="en-IN" dirty="0"/>
          </a:p>
        </p:txBody>
      </p:sp>
      <p:pic>
        <p:nvPicPr>
          <p:cNvPr id="4" name="Content Placeholder 3">
            <a:extLst>
              <a:ext uri="{FF2B5EF4-FFF2-40B4-BE49-F238E27FC236}">
                <a16:creationId xmlns:a16="http://schemas.microsoft.com/office/drawing/2014/main" id="{AF77EF57-0351-42A6-8DBD-A7A85E636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614" y="2164444"/>
            <a:ext cx="11084554" cy="4861997"/>
          </a:xfrm>
        </p:spPr>
      </p:pic>
      <p:sp>
        <p:nvSpPr>
          <p:cNvPr id="5" name="TextBox 4">
            <a:extLst>
              <a:ext uri="{FF2B5EF4-FFF2-40B4-BE49-F238E27FC236}">
                <a16:creationId xmlns:a16="http://schemas.microsoft.com/office/drawing/2014/main" id="{86A9C5E3-BDCF-4602-9769-74BAB1EB70C5}"/>
              </a:ext>
            </a:extLst>
          </p:cNvPr>
          <p:cNvSpPr txBox="1"/>
          <p:nvPr/>
        </p:nvSpPr>
        <p:spPr>
          <a:xfrm>
            <a:off x="1989221" y="640445"/>
            <a:ext cx="102027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Using seaborn age distribution &amp; Attrition is Age distributed quite normally and Employee who churn are younger.</a:t>
            </a:r>
          </a:p>
          <a:p>
            <a:pPr marL="285750" indent="-285750">
              <a:buFont typeface="Arial" panose="020B0604020202020204" pitchFamily="34" charset="0"/>
              <a:buChar char="•"/>
            </a:pPr>
            <a:r>
              <a:rPr lang="en-US" dirty="0"/>
              <a:t>Teenagers highly tends to leave company than Mid aged.</a:t>
            </a:r>
          </a:p>
          <a:p>
            <a:pPr marL="285750" indent="-285750">
              <a:buFont typeface="Arial" panose="020B0604020202020204" pitchFamily="34" charset="0"/>
              <a:buChar char="•"/>
            </a:pPr>
            <a:r>
              <a:rPr lang="en-US" dirty="0"/>
              <a:t>Persons whose age more than 55 tends to leave company than Mid aged.</a:t>
            </a:r>
          </a:p>
          <a:p>
            <a:endParaRPr lang="en-IN" dirty="0"/>
          </a:p>
        </p:txBody>
      </p:sp>
    </p:spTree>
    <p:extLst>
      <p:ext uri="{BB962C8B-B14F-4D97-AF65-F5344CB8AC3E}">
        <p14:creationId xmlns:p14="http://schemas.microsoft.com/office/powerpoint/2010/main" val="181488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4917-EAE0-4A90-968D-AD979EBEDA46}"/>
              </a:ext>
            </a:extLst>
          </p:cNvPr>
          <p:cNvSpPr>
            <a:spLocks noGrp="1"/>
          </p:cNvSpPr>
          <p:nvPr>
            <p:ph type="title"/>
          </p:nvPr>
        </p:nvSpPr>
        <p:spPr>
          <a:xfrm>
            <a:off x="1640156" y="0"/>
            <a:ext cx="8911687" cy="1280890"/>
          </a:xfrm>
        </p:spPr>
        <p:txBody>
          <a:bodyPr>
            <a:normAutofit/>
          </a:bodyPr>
          <a:lstStyle/>
          <a:p>
            <a:r>
              <a:rPr lang="en-US" dirty="0"/>
              <a:t>Dummy Variables:</a:t>
            </a:r>
            <a:br>
              <a:rPr lang="en-US" dirty="0"/>
            </a:br>
            <a:r>
              <a:rPr lang="en-US" sz="2000" b="0" i="0" dirty="0">
                <a:solidFill>
                  <a:srgbClr val="000000"/>
                </a:solidFill>
                <a:effectLst/>
                <a:latin typeface="Helvetica Neue"/>
              </a:rPr>
              <a:t>The get dummies() function is used to convert categorical variable into dummy/indicator variables.</a:t>
            </a:r>
            <a:endParaRPr lang="en-IN" dirty="0"/>
          </a:p>
        </p:txBody>
      </p:sp>
      <p:pic>
        <p:nvPicPr>
          <p:cNvPr id="5" name="Content Placeholder 4">
            <a:extLst>
              <a:ext uri="{FF2B5EF4-FFF2-40B4-BE49-F238E27FC236}">
                <a16:creationId xmlns:a16="http://schemas.microsoft.com/office/drawing/2014/main" id="{0BFB62BE-B720-45EA-AA2C-1F5CBE15EC1A}"/>
              </a:ext>
            </a:extLst>
          </p:cNvPr>
          <p:cNvPicPr>
            <a:picLocks noGrp="1" noChangeAspect="1"/>
          </p:cNvPicPr>
          <p:nvPr>
            <p:ph idx="1"/>
          </p:nvPr>
        </p:nvPicPr>
        <p:blipFill rotWithShape="1">
          <a:blip r:embed="rId2"/>
          <a:srcRect l="19492" t="39742" r="13103" b="27240"/>
          <a:stretch/>
        </p:blipFill>
        <p:spPr>
          <a:xfrm>
            <a:off x="1345234" y="1748589"/>
            <a:ext cx="10538103" cy="2919664"/>
          </a:xfrm>
        </p:spPr>
      </p:pic>
    </p:spTree>
    <p:extLst>
      <p:ext uri="{BB962C8B-B14F-4D97-AF65-F5344CB8AC3E}">
        <p14:creationId xmlns:p14="http://schemas.microsoft.com/office/powerpoint/2010/main" val="2341961265"/>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676</TotalTime>
  <Words>535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Unicode MS</vt:lpstr>
      <vt:lpstr>Arial</vt:lpstr>
      <vt:lpstr>Century Gothic</vt:lpstr>
      <vt:lpstr>Helvetica Neue</vt:lpstr>
      <vt:lpstr>Times New Roman</vt:lpstr>
      <vt:lpstr>var(--colab-code-font-family)</vt:lpstr>
      <vt:lpstr>Wingdings</vt:lpstr>
      <vt:lpstr>Wingdings 3</vt:lpstr>
      <vt:lpstr>Wisp</vt:lpstr>
      <vt:lpstr>PowerPoint Presentation</vt:lpstr>
      <vt:lpstr>Project Curriculum</vt:lpstr>
      <vt:lpstr>Problem Statement</vt:lpstr>
      <vt:lpstr>Data Set </vt:lpstr>
      <vt:lpstr>Attrition Rate</vt:lpstr>
      <vt:lpstr>Correlation Between Features</vt:lpstr>
      <vt:lpstr>Job Roles by Various Categories </vt:lpstr>
      <vt:lpstr>Attrition by Age</vt:lpstr>
      <vt:lpstr>Dummy Variables: The get dummies() function is used to convert categorical variable into dummy/indicator variables.</vt:lpstr>
      <vt:lpstr>Model Evolution</vt:lpstr>
      <vt:lpstr>Random Forest Classification: Random Forest is a classifier that contains a number of decision trees on various subsets of the given dataset and takes the average to improve the predictive accuracy of that dataset.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Parag Lanjekar</dc:creator>
  <cp:lastModifiedBy>Mohit Lokhande</cp:lastModifiedBy>
  <cp:revision>2</cp:revision>
  <dcterms:created xsi:type="dcterms:W3CDTF">2021-05-01T13:43:36Z</dcterms:created>
  <dcterms:modified xsi:type="dcterms:W3CDTF">2021-10-01T20:19:40Z</dcterms:modified>
</cp:coreProperties>
</file>