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BDF00-98F8-4E44-9098-135FC3FC008C}" v="1" dt="2023-11-07T00:17:01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dy Garhwal" userId="63d708cd7f121ef0" providerId="LiveId" clId="{660BDF00-98F8-4E44-9098-135FC3FC008C}"/>
    <pc:docChg chg="modSld">
      <pc:chgData name="Addy Garhwal" userId="63d708cd7f121ef0" providerId="LiveId" clId="{660BDF00-98F8-4E44-9098-135FC3FC008C}" dt="2023-11-07T00:17:01.332" v="0"/>
      <pc:docMkLst>
        <pc:docMk/>
      </pc:docMkLst>
      <pc:sldChg chg="addSp modSp">
        <pc:chgData name="Addy Garhwal" userId="63d708cd7f121ef0" providerId="LiveId" clId="{660BDF00-98F8-4E44-9098-135FC3FC008C}" dt="2023-11-07T00:17:01.332" v="0"/>
        <pc:sldMkLst>
          <pc:docMk/>
          <pc:sldMk cId="3590520735" sldId="257"/>
        </pc:sldMkLst>
        <pc:picChg chg="add mod">
          <ac:chgData name="Addy Garhwal" userId="63d708cd7f121ef0" providerId="LiveId" clId="{660BDF00-98F8-4E44-9098-135FC3FC008C}" dt="2023-11-07T00:17:01.332" v="0"/>
          <ac:picMkLst>
            <pc:docMk/>
            <pc:sldMk cId="3590520735" sldId="257"/>
            <ac:picMk id="7" creationId="{C50640C6-64A3-6519-ACC8-EF756171F6B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6EA2C-8912-4986-B5A6-217A90DACAA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2DFC89-84A6-4EF0-8C80-F7B0BA1D4714}">
      <dgm:prSet/>
      <dgm:spPr/>
      <dgm:t>
        <a:bodyPr/>
        <a:lstStyle/>
        <a:p>
          <a:r>
            <a:rPr lang="en-US" b="0" i="0"/>
            <a:t>Extracted raw sales data for the year 2015.</a:t>
          </a:r>
          <a:endParaRPr lang="en-US"/>
        </a:p>
      </dgm:t>
    </dgm:pt>
    <dgm:pt modelId="{0AB6FDCA-8722-4AA6-9D57-6484A68ED028}" type="parTrans" cxnId="{4E740F2E-4813-4BE5-BCA2-0AF447450EBB}">
      <dgm:prSet/>
      <dgm:spPr/>
      <dgm:t>
        <a:bodyPr/>
        <a:lstStyle/>
        <a:p>
          <a:endParaRPr lang="en-US"/>
        </a:p>
      </dgm:t>
    </dgm:pt>
    <dgm:pt modelId="{A8FA9E72-D7C3-46C4-BCBB-1252AE6551FC}" type="sibTrans" cxnId="{4E740F2E-4813-4BE5-BCA2-0AF447450EBB}">
      <dgm:prSet/>
      <dgm:spPr/>
      <dgm:t>
        <a:bodyPr/>
        <a:lstStyle/>
        <a:p>
          <a:endParaRPr lang="en-US"/>
        </a:p>
      </dgm:t>
    </dgm:pt>
    <dgm:pt modelId="{41790879-1FFA-45C1-8EF9-4D8DF59A91E4}">
      <dgm:prSet/>
      <dgm:spPr/>
      <dgm:t>
        <a:bodyPr/>
        <a:lstStyle/>
        <a:p>
          <a:r>
            <a:rPr lang="en-US" b="0" i="0"/>
            <a:t>Employed MySQL to ensure data integrity and structure.</a:t>
          </a:r>
          <a:endParaRPr lang="en-US"/>
        </a:p>
      </dgm:t>
    </dgm:pt>
    <dgm:pt modelId="{EA1DBDDC-AD1E-4740-88A4-3950BACB19B8}" type="parTrans" cxnId="{2D023EE2-B382-4B7F-A4D4-F82F2F51445F}">
      <dgm:prSet/>
      <dgm:spPr/>
      <dgm:t>
        <a:bodyPr/>
        <a:lstStyle/>
        <a:p>
          <a:endParaRPr lang="en-US"/>
        </a:p>
      </dgm:t>
    </dgm:pt>
    <dgm:pt modelId="{B6729B70-155B-46AB-9BF8-B7D7E1A1AE88}" type="sibTrans" cxnId="{2D023EE2-B382-4B7F-A4D4-F82F2F51445F}">
      <dgm:prSet/>
      <dgm:spPr/>
      <dgm:t>
        <a:bodyPr/>
        <a:lstStyle/>
        <a:p>
          <a:endParaRPr lang="en-US"/>
        </a:p>
      </dgm:t>
    </dgm:pt>
    <dgm:pt modelId="{4F4F00C0-F46D-4359-951A-DC4D0DC21601}">
      <dgm:prSet/>
      <dgm:spPr/>
      <dgm:t>
        <a:bodyPr/>
        <a:lstStyle/>
        <a:p>
          <a:r>
            <a:rPr lang="en-US" b="0" i="0"/>
            <a:t>Transformed data in Power BI for detailed analysis.</a:t>
          </a:r>
          <a:endParaRPr lang="en-US"/>
        </a:p>
      </dgm:t>
    </dgm:pt>
    <dgm:pt modelId="{9055A655-7E5A-477E-88B5-2FCC00165F58}" type="parTrans" cxnId="{3C765B50-366B-4021-88D0-E01E0D0EE14D}">
      <dgm:prSet/>
      <dgm:spPr/>
      <dgm:t>
        <a:bodyPr/>
        <a:lstStyle/>
        <a:p>
          <a:endParaRPr lang="en-US"/>
        </a:p>
      </dgm:t>
    </dgm:pt>
    <dgm:pt modelId="{1ADD57BA-B2DC-4A38-ADC3-F89CA716C13A}" type="sibTrans" cxnId="{3C765B50-366B-4021-88D0-E01E0D0EE14D}">
      <dgm:prSet/>
      <dgm:spPr/>
      <dgm:t>
        <a:bodyPr/>
        <a:lstStyle/>
        <a:p>
          <a:endParaRPr lang="en-US"/>
        </a:p>
      </dgm:t>
    </dgm:pt>
    <dgm:pt modelId="{4995D4A2-C877-4704-AFFD-2B80D3BA09B4}" type="pres">
      <dgm:prSet presAssocID="{53E6EA2C-8912-4986-B5A6-217A90DACAAC}" presName="root" presStyleCnt="0">
        <dgm:presLayoutVars>
          <dgm:dir/>
          <dgm:resizeHandles val="exact"/>
        </dgm:presLayoutVars>
      </dgm:prSet>
      <dgm:spPr/>
    </dgm:pt>
    <dgm:pt modelId="{E467FA99-8384-4DC0-A362-27C9C27C9AA5}" type="pres">
      <dgm:prSet presAssocID="{442DFC89-84A6-4EF0-8C80-F7B0BA1D4714}" presName="compNode" presStyleCnt="0"/>
      <dgm:spPr/>
    </dgm:pt>
    <dgm:pt modelId="{34590960-A6BD-49E7-AB34-9D610A9E24C1}" type="pres">
      <dgm:prSet presAssocID="{442DFC89-84A6-4EF0-8C80-F7B0BA1D47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A7C3E71-3F2A-46ED-A706-E400ACA2D29B}" type="pres">
      <dgm:prSet presAssocID="{442DFC89-84A6-4EF0-8C80-F7B0BA1D4714}" presName="spaceRect" presStyleCnt="0"/>
      <dgm:spPr/>
    </dgm:pt>
    <dgm:pt modelId="{A759E0E3-EDA2-4FA7-8A13-C7FE7302B74B}" type="pres">
      <dgm:prSet presAssocID="{442DFC89-84A6-4EF0-8C80-F7B0BA1D4714}" presName="textRect" presStyleLbl="revTx" presStyleIdx="0" presStyleCnt="3">
        <dgm:presLayoutVars>
          <dgm:chMax val="1"/>
          <dgm:chPref val="1"/>
        </dgm:presLayoutVars>
      </dgm:prSet>
      <dgm:spPr/>
    </dgm:pt>
    <dgm:pt modelId="{CBB56870-5E86-454C-B895-8645C22FA00C}" type="pres">
      <dgm:prSet presAssocID="{A8FA9E72-D7C3-46C4-BCBB-1252AE6551FC}" presName="sibTrans" presStyleCnt="0"/>
      <dgm:spPr/>
    </dgm:pt>
    <dgm:pt modelId="{BE98BE7C-48FD-48F1-A2B3-FDCAD242C6BB}" type="pres">
      <dgm:prSet presAssocID="{41790879-1FFA-45C1-8EF9-4D8DF59A91E4}" presName="compNode" presStyleCnt="0"/>
      <dgm:spPr/>
    </dgm:pt>
    <dgm:pt modelId="{D331EDDC-DB95-4AA9-93E2-C5B32E717D0B}" type="pres">
      <dgm:prSet presAssocID="{41790879-1FFA-45C1-8EF9-4D8DF59A91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A4D8CD4-937F-465F-BBE3-EFDDE79C2558}" type="pres">
      <dgm:prSet presAssocID="{41790879-1FFA-45C1-8EF9-4D8DF59A91E4}" presName="spaceRect" presStyleCnt="0"/>
      <dgm:spPr/>
    </dgm:pt>
    <dgm:pt modelId="{86E574D5-382B-4124-850B-CEFBE7767331}" type="pres">
      <dgm:prSet presAssocID="{41790879-1FFA-45C1-8EF9-4D8DF59A91E4}" presName="textRect" presStyleLbl="revTx" presStyleIdx="1" presStyleCnt="3">
        <dgm:presLayoutVars>
          <dgm:chMax val="1"/>
          <dgm:chPref val="1"/>
        </dgm:presLayoutVars>
      </dgm:prSet>
      <dgm:spPr/>
    </dgm:pt>
    <dgm:pt modelId="{5931A8C1-C3B7-495C-896B-17A22F03E70B}" type="pres">
      <dgm:prSet presAssocID="{B6729B70-155B-46AB-9BF8-B7D7E1A1AE88}" presName="sibTrans" presStyleCnt="0"/>
      <dgm:spPr/>
    </dgm:pt>
    <dgm:pt modelId="{AE1A47A7-D024-4D96-BC34-8CDEC80623F7}" type="pres">
      <dgm:prSet presAssocID="{4F4F00C0-F46D-4359-951A-DC4D0DC21601}" presName="compNode" presStyleCnt="0"/>
      <dgm:spPr/>
    </dgm:pt>
    <dgm:pt modelId="{C839AA18-D35E-46F9-8DC6-F6972C08080A}" type="pres">
      <dgm:prSet presAssocID="{4F4F00C0-F46D-4359-951A-DC4D0DC216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E7BDA35-4871-4F83-A2D3-992B6A028FE7}" type="pres">
      <dgm:prSet presAssocID="{4F4F00C0-F46D-4359-951A-DC4D0DC21601}" presName="spaceRect" presStyleCnt="0"/>
      <dgm:spPr/>
    </dgm:pt>
    <dgm:pt modelId="{631EFA22-7A7D-4E6F-BC3B-6D8029FF7450}" type="pres">
      <dgm:prSet presAssocID="{4F4F00C0-F46D-4359-951A-DC4D0DC216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740F2E-4813-4BE5-BCA2-0AF447450EBB}" srcId="{53E6EA2C-8912-4986-B5A6-217A90DACAAC}" destId="{442DFC89-84A6-4EF0-8C80-F7B0BA1D4714}" srcOrd="0" destOrd="0" parTransId="{0AB6FDCA-8722-4AA6-9D57-6484A68ED028}" sibTransId="{A8FA9E72-D7C3-46C4-BCBB-1252AE6551FC}"/>
    <dgm:cxn modelId="{BDEC5F5F-D458-4EC5-B6CC-5194DCA100A5}" type="presOf" srcId="{442DFC89-84A6-4EF0-8C80-F7B0BA1D4714}" destId="{A759E0E3-EDA2-4FA7-8A13-C7FE7302B74B}" srcOrd="0" destOrd="0" presId="urn:microsoft.com/office/officeart/2018/2/layout/IconLabelList"/>
    <dgm:cxn modelId="{3C765B50-366B-4021-88D0-E01E0D0EE14D}" srcId="{53E6EA2C-8912-4986-B5A6-217A90DACAAC}" destId="{4F4F00C0-F46D-4359-951A-DC4D0DC21601}" srcOrd="2" destOrd="0" parTransId="{9055A655-7E5A-477E-88B5-2FCC00165F58}" sibTransId="{1ADD57BA-B2DC-4A38-ADC3-F89CA716C13A}"/>
    <dgm:cxn modelId="{B3244CB0-23BD-446A-B45F-8BF40C214545}" type="presOf" srcId="{53E6EA2C-8912-4986-B5A6-217A90DACAAC}" destId="{4995D4A2-C877-4704-AFFD-2B80D3BA09B4}" srcOrd="0" destOrd="0" presId="urn:microsoft.com/office/officeart/2018/2/layout/IconLabelList"/>
    <dgm:cxn modelId="{111DDDC8-C54C-4AB8-B12F-1BC5B383D27D}" type="presOf" srcId="{41790879-1FFA-45C1-8EF9-4D8DF59A91E4}" destId="{86E574D5-382B-4124-850B-CEFBE7767331}" srcOrd="0" destOrd="0" presId="urn:microsoft.com/office/officeart/2018/2/layout/IconLabelList"/>
    <dgm:cxn modelId="{8BD6CCDE-B8CC-49AA-8E69-42A9E674F657}" type="presOf" srcId="{4F4F00C0-F46D-4359-951A-DC4D0DC21601}" destId="{631EFA22-7A7D-4E6F-BC3B-6D8029FF7450}" srcOrd="0" destOrd="0" presId="urn:microsoft.com/office/officeart/2018/2/layout/IconLabelList"/>
    <dgm:cxn modelId="{2D023EE2-B382-4B7F-A4D4-F82F2F51445F}" srcId="{53E6EA2C-8912-4986-B5A6-217A90DACAAC}" destId="{41790879-1FFA-45C1-8EF9-4D8DF59A91E4}" srcOrd="1" destOrd="0" parTransId="{EA1DBDDC-AD1E-4740-88A4-3950BACB19B8}" sibTransId="{B6729B70-155B-46AB-9BF8-B7D7E1A1AE88}"/>
    <dgm:cxn modelId="{9BDC7662-6ABB-49D3-8638-8CE8B2F95574}" type="presParOf" srcId="{4995D4A2-C877-4704-AFFD-2B80D3BA09B4}" destId="{E467FA99-8384-4DC0-A362-27C9C27C9AA5}" srcOrd="0" destOrd="0" presId="urn:microsoft.com/office/officeart/2018/2/layout/IconLabelList"/>
    <dgm:cxn modelId="{A97FBBAC-CFA1-4585-A34B-72B3703D198E}" type="presParOf" srcId="{E467FA99-8384-4DC0-A362-27C9C27C9AA5}" destId="{34590960-A6BD-49E7-AB34-9D610A9E24C1}" srcOrd="0" destOrd="0" presId="urn:microsoft.com/office/officeart/2018/2/layout/IconLabelList"/>
    <dgm:cxn modelId="{EC8ABCDB-16E5-424B-A6BA-06FC9DC41729}" type="presParOf" srcId="{E467FA99-8384-4DC0-A362-27C9C27C9AA5}" destId="{CA7C3E71-3F2A-46ED-A706-E400ACA2D29B}" srcOrd="1" destOrd="0" presId="urn:microsoft.com/office/officeart/2018/2/layout/IconLabelList"/>
    <dgm:cxn modelId="{B596925B-FCE0-45F3-A489-B0D06A4F81E8}" type="presParOf" srcId="{E467FA99-8384-4DC0-A362-27C9C27C9AA5}" destId="{A759E0E3-EDA2-4FA7-8A13-C7FE7302B74B}" srcOrd="2" destOrd="0" presId="urn:microsoft.com/office/officeart/2018/2/layout/IconLabelList"/>
    <dgm:cxn modelId="{59EF10EF-12DB-41FA-A504-C7E0C0B1D72D}" type="presParOf" srcId="{4995D4A2-C877-4704-AFFD-2B80D3BA09B4}" destId="{CBB56870-5E86-454C-B895-8645C22FA00C}" srcOrd="1" destOrd="0" presId="urn:microsoft.com/office/officeart/2018/2/layout/IconLabelList"/>
    <dgm:cxn modelId="{3D3D0C23-A9DE-4B5E-9CBC-85D03125EE57}" type="presParOf" srcId="{4995D4A2-C877-4704-AFFD-2B80D3BA09B4}" destId="{BE98BE7C-48FD-48F1-A2B3-FDCAD242C6BB}" srcOrd="2" destOrd="0" presId="urn:microsoft.com/office/officeart/2018/2/layout/IconLabelList"/>
    <dgm:cxn modelId="{14CDC8E6-880C-49D2-8D11-01C329F8B462}" type="presParOf" srcId="{BE98BE7C-48FD-48F1-A2B3-FDCAD242C6BB}" destId="{D331EDDC-DB95-4AA9-93E2-C5B32E717D0B}" srcOrd="0" destOrd="0" presId="urn:microsoft.com/office/officeart/2018/2/layout/IconLabelList"/>
    <dgm:cxn modelId="{711CDE5C-5776-46A3-B065-C41F592342DE}" type="presParOf" srcId="{BE98BE7C-48FD-48F1-A2B3-FDCAD242C6BB}" destId="{DA4D8CD4-937F-465F-BBE3-EFDDE79C2558}" srcOrd="1" destOrd="0" presId="urn:microsoft.com/office/officeart/2018/2/layout/IconLabelList"/>
    <dgm:cxn modelId="{E77F205A-D4D3-4C42-95CF-7B7EF42DC9AB}" type="presParOf" srcId="{BE98BE7C-48FD-48F1-A2B3-FDCAD242C6BB}" destId="{86E574D5-382B-4124-850B-CEFBE7767331}" srcOrd="2" destOrd="0" presId="urn:microsoft.com/office/officeart/2018/2/layout/IconLabelList"/>
    <dgm:cxn modelId="{7E9254ED-1B0D-44D3-BBF0-F573EBA3084D}" type="presParOf" srcId="{4995D4A2-C877-4704-AFFD-2B80D3BA09B4}" destId="{5931A8C1-C3B7-495C-896B-17A22F03E70B}" srcOrd="3" destOrd="0" presId="urn:microsoft.com/office/officeart/2018/2/layout/IconLabelList"/>
    <dgm:cxn modelId="{83B0AE6B-6519-446F-A7C6-3415774ECB8D}" type="presParOf" srcId="{4995D4A2-C877-4704-AFFD-2B80D3BA09B4}" destId="{AE1A47A7-D024-4D96-BC34-8CDEC80623F7}" srcOrd="4" destOrd="0" presId="urn:microsoft.com/office/officeart/2018/2/layout/IconLabelList"/>
    <dgm:cxn modelId="{212FBB38-97EA-49BD-8DD2-7E60A5FFED6E}" type="presParOf" srcId="{AE1A47A7-D024-4D96-BC34-8CDEC80623F7}" destId="{C839AA18-D35E-46F9-8DC6-F6972C08080A}" srcOrd="0" destOrd="0" presId="urn:microsoft.com/office/officeart/2018/2/layout/IconLabelList"/>
    <dgm:cxn modelId="{D47BA0AD-0E41-4A49-9F27-D02CCEEBCF13}" type="presParOf" srcId="{AE1A47A7-D024-4D96-BC34-8CDEC80623F7}" destId="{0E7BDA35-4871-4F83-A2D3-992B6A028FE7}" srcOrd="1" destOrd="0" presId="urn:microsoft.com/office/officeart/2018/2/layout/IconLabelList"/>
    <dgm:cxn modelId="{EF0B71F7-FBBC-4BC3-B33B-7B04E8DBF701}" type="presParOf" srcId="{AE1A47A7-D024-4D96-BC34-8CDEC80623F7}" destId="{631EFA22-7A7D-4E6F-BC3B-6D8029FF74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146F28-5F1B-4C55-97F8-2796EBD0DA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F6B2FBDA-B948-4325-AB48-5816828A9D3F}">
      <dgm:prSet/>
      <dgm:spPr/>
      <dgm:t>
        <a:bodyPr/>
        <a:lstStyle/>
        <a:p>
          <a:r>
            <a:rPr lang="en-US" b="0" i="0"/>
            <a:t>An exploration into data that refined Yummy Pizza’s business strategy. For detailed project insights, visit my portfolio at</a:t>
          </a:r>
          <a:endParaRPr lang="en-US"/>
        </a:p>
      </dgm:t>
    </dgm:pt>
    <dgm:pt modelId="{4EE78DFC-DFA2-4543-BFCD-7C517C811478}" type="parTrans" cxnId="{E0514F49-2FEF-46EF-AA6C-EF8826242D31}">
      <dgm:prSet/>
      <dgm:spPr/>
      <dgm:t>
        <a:bodyPr/>
        <a:lstStyle/>
        <a:p>
          <a:endParaRPr lang="en-US"/>
        </a:p>
      </dgm:t>
    </dgm:pt>
    <dgm:pt modelId="{9B71BA0B-F725-484E-B018-8586B5A2AFED}" type="sibTrans" cxnId="{E0514F49-2FEF-46EF-AA6C-EF8826242D31}">
      <dgm:prSet/>
      <dgm:spPr/>
      <dgm:t>
        <a:bodyPr/>
        <a:lstStyle/>
        <a:p>
          <a:endParaRPr lang="en-US"/>
        </a:p>
      </dgm:t>
    </dgm:pt>
    <dgm:pt modelId="{7F44FCD5-A89E-4D30-A7B0-83C6E4FAFE21}">
      <dgm:prSet/>
      <dgm:spPr/>
      <dgm:t>
        <a:bodyPr/>
        <a:lstStyle/>
        <a:p>
          <a:r>
            <a:rPr lang="en-US" b="0" i="0"/>
            <a:t>https://codebasics.io/portfolio/MOHIT</a:t>
          </a:r>
          <a:endParaRPr lang="en-US"/>
        </a:p>
      </dgm:t>
    </dgm:pt>
    <dgm:pt modelId="{36ED47A8-F38C-4EDB-A018-AD39472A660F}" type="parTrans" cxnId="{6F49BF99-3607-492A-B777-84B15A40C182}">
      <dgm:prSet/>
      <dgm:spPr/>
      <dgm:t>
        <a:bodyPr/>
        <a:lstStyle/>
        <a:p>
          <a:endParaRPr lang="en-US"/>
        </a:p>
      </dgm:t>
    </dgm:pt>
    <dgm:pt modelId="{75075438-9D32-4CA7-A406-0F0FB6F5AFFC}" type="sibTrans" cxnId="{6F49BF99-3607-492A-B777-84B15A40C182}">
      <dgm:prSet/>
      <dgm:spPr/>
      <dgm:t>
        <a:bodyPr/>
        <a:lstStyle/>
        <a:p>
          <a:endParaRPr lang="en-US"/>
        </a:p>
      </dgm:t>
    </dgm:pt>
    <dgm:pt modelId="{63DD49AB-93AC-4B2E-B07D-1F7A1E2111C2}" type="pres">
      <dgm:prSet presAssocID="{74146F28-5F1B-4C55-97F8-2796EBD0DACC}" presName="root" presStyleCnt="0">
        <dgm:presLayoutVars>
          <dgm:dir/>
          <dgm:resizeHandles val="exact"/>
        </dgm:presLayoutVars>
      </dgm:prSet>
      <dgm:spPr/>
    </dgm:pt>
    <dgm:pt modelId="{9E708FF7-AA1D-41B4-86B8-3176FD85369C}" type="pres">
      <dgm:prSet presAssocID="{F6B2FBDA-B948-4325-AB48-5816828A9D3F}" presName="compNode" presStyleCnt="0"/>
      <dgm:spPr/>
    </dgm:pt>
    <dgm:pt modelId="{58E19DA4-DC97-4780-9E44-10400C0D696D}" type="pres">
      <dgm:prSet presAssocID="{F6B2FBDA-B948-4325-AB48-5816828A9D3F}" presName="bgRect" presStyleLbl="bgShp" presStyleIdx="0" presStyleCnt="2"/>
      <dgm:spPr/>
    </dgm:pt>
    <dgm:pt modelId="{521A63EF-1E46-4712-9CBA-A18C008364FB}" type="pres">
      <dgm:prSet presAssocID="{F6B2FBDA-B948-4325-AB48-5816828A9D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zza"/>
        </a:ext>
      </dgm:extLst>
    </dgm:pt>
    <dgm:pt modelId="{DA921355-2779-410E-ACC0-E7BCDF706B75}" type="pres">
      <dgm:prSet presAssocID="{F6B2FBDA-B948-4325-AB48-5816828A9D3F}" presName="spaceRect" presStyleCnt="0"/>
      <dgm:spPr/>
    </dgm:pt>
    <dgm:pt modelId="{6B632BB6-4D95-494F-A2EB-404DC267DA49}" type="pres">
      <dgm:prSet presAssocID="{F6B2FBDA-B948-4325-AB48-5816828A9D3F}" presName="parTx" presStyleLbl="revTx" presStyleIdx="0" presStyleCnt="2">
        <dgm:presLayoutVars>
          <dgm:chMax val="0"/>
          <dgm:chPref val="0"/>
        </dgm:presLayoutVars>
      </dgm:prSet>
      <dgm:spPr/>
    </dgm:pt>
    <dgm:pt modelId="{24600179-FAB9-4F86-8C85-E139195505D1}" type="pres">
      <dgm:prSet presAssocID="{9B71BA0B-F725-484E-B018-8586B5A2AFED}" presName="sibTrans" presStyleCnt="0"/>
      <dgm:spPr/>
    </dgm:pt>
    <dgm:pt modelId="{0660EB2D-4E98-4413-A081-8796CA6D5D5D}" type="pres">
      <dgm:prSet presAssocID="{7F44FCD5-A89E-4D30-A7B0-83C6E4FAFE21}" presName="compNode" presStyleCnt="0"/>
      <dgm:spPr/>
    </dgm:pt>
    <dgm:pt modelId="{76C6FDBC-E2BD-42CB-A47A-413BFEC2A5EF}" type="pres">
      <dgm:prSet presAssocID="{7F44FCD5-A89E-4D30-A7B0-83C6E4FAFE21}" presName="bgRect" presStyleLbl="bgShp" presStyleIdx="1" presStyleCnt="2"/>
      <dgm:spPr/>
    </dgm:pt>
    <dgm:pt modelId="{E53A50DC-5F85-4186-B517-EB00A25D1848}" type="pres">
      <dgm:prSet presAssocID="{7F44FCD5-A89E-4D30-A7B0-83C6E4FAFE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2AF075C-5003-415E-8261-ECF18FEED204}" type="pres">
      <dgm:prSet presAssocID="{7F44FCD5-A89E-4D30-A7B0-83C6E4FAFE21}" presName="spaceRect" presStyleCnt="0"/>
      <dgm:spPr/>
    </dgm:pt>
    <dgm:pt modelId="{01A51AC1-357B-4AEE-9F94-5B597CD5AC67}" type="pres">
      <dgm:prSet presAssocID="{7F44FCD5-A89E-4D30-A7B0-83C6E4FAFE2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0514F49-2FEF-46EF-AA6C-EF8826242D31}" srcId="{74146F28-5F1B-4C55-97F8-2796EBD0DACC}" destId="{F6B2FBDA-B948-4325-AB48-5816828A9D3F}" srcOrd="0" destOrd="0" parTransId="{4EE78DFC-DFA2-4543-BFCD-7C517C811478}" sibTransId="{9B71BA0B-F725-484E-B018-8586B5A2AFED}"/>
    <dgm:cxn modelId="{6F49BF99-3607-492A-B777-84B15A40C182}" srcId="{74146F28-5F1B-4C55-97F8-2796EBD0DACC}" destId="{7F44FCD5-A89E-4D30-A7B0-83C6E4FAFE21}" srcOrd="1" destOrd="0" parTransId="{36ED47A8-F38C-4EDB-A018-AD39472A660F}" sibTransId="{75075438-9D32-4CA7-A406-0F0FB6F5AFFC}"/>
    <dgm:cxn modelId="{9D67CD9D-770E-4749-9929-13B10841B01A}" type="presOf" srcId="{F6B2FBDA-B948-4325-AB48-5816828A9D3F}" destId="{6B632BB6-4D95-494F-A2EB-404DC267DA49}" srcOrd="0" destOrd="0" presId="urn:microsoft.com/office/officeart/2018/2/layout/IconVerticalSolidList"/>
    <dgm:cxn modelId="{029DD9B2-B02B-42DA-8996-99D5E5E559FE}" type="presOf" srcId="{7F44FCD5-A89E-4D30-A7B0-83C6E4FAFE21}" destId="{01A51AC1-357B-4AEE-9F94-5B597CD5AC67}" srcOrd="0" destOrd="0" presId="urn:microsoft.com/office/officeart/2018/2/layout/IconVerticalSolidList"/>
    <dgm:cxn modelId="{E65AC7E7-D983-4A10-A632-6C735703D119}" type="presOf" srcId="{74146F28-5F1B-4C55-97F8-2796EBD0DACC}" destId="{63DD49AB-93AC-4B2E-B07D-1F7A1E2111C2}" srcOrd="0" destOrd="0" presId="urn:microsoft.com/office/officeart/2018/2/layout/IconVerticalSolidList"/>
    <dgm:cxn modelId="{E343300E-B82A-4718-BAF7-256EDC1F5C9D}" type="presParOf" srcId="{63DD49AB-93AC-4B2E-B07D-1F7A1E2111C2}" destId="{9E708FF7-AA1D-41B4-86B8-3176FD85369C}" srcOrd="0" destOrd="0" presId="urn:microsoft.com/office/officeart/2018/2/layout/IconVerticalSolidList"/>
    <dgm:cxn modelId="{879A1D88-1E70-41FC-AD92-017CCDAE31D7}" type="presParOf" srcId="{9E708FF7-AA1D-41B4-86B8-3176FD85369C}" destId="{58E19DA4-DC97-4780-9E44-10400C0D696D}" srcOrd="0" destOrd="0" presId="urn:microsoft.com/office/officeart/2018/2/layout/IconVerticalSolidList"/>
    <dgm:cxn modelId="{6DA07183-3CFA-4108-BFB5-BFD897C4C5B4}" type="presParOf" srcId="{9E708FF7-AA1D-41B4-86B8-3176FD85369C}" destId="{521A63EF-1E46-4712-9CBA-A18C008364FB}" srcOrd="1" destOrd="0" presId="urn:microsoft.com/office/officeart/2018/2/layout/IconVerticalSolidList"/>
    <dgm:cxn modelId="{554B6C5C-6A6F-4474-A9BB-EE00980D0D18}" type="presParOf" srcId="{9E708FF7-AA1D-41B4-86B8-3176FD85369C}" destId="{DA921355-2779-410E-ACC0-E7BCDF706B75}" srcOrd="2" destOrd="0" presId="urn:microsoft.com/office/officeart/2018/2/layout/IconVerticalSolidList"/>
    <dgm:cxn modelId="{DBC02674-70A7-423F-8F19-8C2CD94EAFDB}" type="presParOf" srcId="{9E708FF7-AA1D-41B4-86B8-3176FD85369C}" destId="{6B632BB6-4D95-494F-A2EB-404DC267DA49}" srcOrd="3" destOrd="0" presId="urn:microsoft.com/office/officeart/2018/2/layout/IconVerticalSolidList"/>
    <dgm:cxn modelId="{7232AB18-45AB-4BB5-B441-CE807F2DE26B}" type="presParOf" srcId="{63DD49AB-93AC-4B2E-B07D-1F7A1E2111C2}" destId="{24600179-FAB9-4F86-8C85-E139195505D1}" srcOrd="1" destOrd="0" presId="urn:microsoft.com/office/officeart/2018/2/layout/IconVerticalSolidList"/>
    <dgm:cxn modelId="{7DD79FC4-F771-4772-9A7F-FE26747ADFA4}" type="presParOf" srcId="{63DD49AB-93AC-4B2E-B07D-1F7A1E2111C2}" destId="{0660EB2D-4E98-4413-A081-8796CA6D5D5D}" srcOrd="2" destOrd="0" presId="urn:microsoft.com/office/officeart/2018/2/layout/IconVerticalSolidList"/>
    <dgm:cxn modelId="{8ADACCF5-E645-4757-91E1-659D8119E370}" type="presParOf" srcId="{0660EB2D-4E98-4413-A081-8796CA6D5D5D}" destId="{76C6FDBC-E2BD-42CB-A47A-413BFEC2A5EF}" srcOrd="0" destOrd="0" presId="urn:microsoft.com/office/officeart/2018/2/layout/IconVerticalSolidList"/>
    <dgm:cxn modelId="{B8E232B4-52F6-4426-8EB3-537570CE0587}" type="presParOf" srcId="{0660EB2D-4E98-4413-A081-8796CA6D5D5D}" destId="{E53A50DC-5F85-4186-B517-EB00A25D1848}" srcOrd="1" destOrd="0" presId="urn:microsoft.com/office/officeart/2018/2/layout/IconVerticalSolidList"/>
    <dgm:cxn modelId="{AEA961DA-4865-41DB-8CA8-581EECEA4194}" type="presParOf" srcId="{0660EB2D-4E98-4413-A081-8796CA6D5D5D}" destId="{52AF075C-5003-415E-8261-ECF18FEED204}" srcOrd="2" destOrd="0" presId="urn:microsoft.com/office/officeart/2018/2/layout/IconVerticalSolidList"/>
    <dgm:cxn modelId="{0D4139C2-001C-47E9-BB21-9CA88D0EBAD8}" type="presParOf" srcId="{0660EB2D-4E98-4413-A081-8796CA6D5D5D}" destId="{01A51AC1-357B-4AEE-9F94-5B597CD5AC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90960-A6BD-49E7-AB34-9D610A9E24C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9E0E3-EDA2-4FA7-8A13-C7FE7302B74B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Extracted raw sales data for the year 2015.</a:t>
          </a:r>
          <a:endParaRPr lang="en-US" sz="2000" kern="1200"/>
        </a:p>
      </dsp:txBody>
      <dsp:txXfrm>
        <a:off x="417971" y="2644140"/>
        <a:ext cx="2889450" cy="720000"/>
      </dsp:txXfrm>
    </dsp:sp>
    <dsp:sp modelId="{D331EDDC-DB95-4AA9-93E2-C5B32E717D0B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574D5-382B-4124-850B-CEFBE7767331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Employed MySQL to ensure data integrity and structure.</a:t>
          </a:r>
          <a:endParaRPr lang="en-US" sz="2000" kern="1200"/>
        </a:p>
      </dsp:txBody>
      <dsp:txXfrm>
        <a:off x="3813075" y="2644140"/>
        <a:ext cx="2889450" cy="720000"/>
      </dsp:txXfrm>
    </dsp:sp>
    <dsp:sp modelId="{C839AA18-D35E-46F9-8DC6-F6972C08080A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EFA22-7A7D-4E6F-BC3B-6D8029FF7450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Transformed data in Power BI for detailed analysis.</a:t>
          </a:r>
          <a:endParaRPr lang="en-US" sz="2000" kern="120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19DA4-DC97-4780-9E44-10400C0D696D}">
      <dsp:nvSpPr>
        <dsp:cNvPr id="0" name=""/>
        <dsp:cNvSpPr/>
      </dsp:nvSpPr>
      <dsp:spPr>
        <a:xfrm>
          <a:off x="0" y="813279"/>
          <a:ext cx="5715000" cy="15014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A63EF-1E46-4712-9CBA-A18C008364FB}">
      <dsp:nvSpPr>
        <dsp:cNvPr id="0" name=""/>
        <dsp:cNvSpPr/>
      </dsp:nvSpPr>
      <dsp:spPr>
        <a:xfrm>
          <a:off x="454185" y="1151102"/>
          <a:ext cx="825791" cy="825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32BB6-4D95-494F-A2EB-404DC267DA49}">
      <dsp:nvSpPr>
        <dsp:cNvPr id="0" name=""/>
        <dsp:cNvSpPr/>
      </dsp:nvSpPr>
      <dsp:spPr>
        <a:xfrm>
          <a:off x="1734161" y="813279"/>
          <a:ext cx="3980838" cy="1501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02" tIns="158902" rIns="158902" bIns="1589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An exploration into data that refined Yummy Pizza’s business strategy. For detailed project insights, visit my portfolio at</a:t>
          </a:r>
          <a:endParaRPr lang="en-US" sz="1800" kern="1200"/>
        </a:p>
      </dsp:txBody>
      <dsp:txXfrm>
        <a:off x="1734161" y="813279"/>
        <a:ext cx="3980838" cy="1501438"/>
      </dsp:txXfrm>
    </dsp:sp>
    <dsp:sp modelId="{76C6FDBC-E2BD-42CB-A47A-413BFEC2A5EF}">
      <dsp:nvSpPr>
        <dsp:cNvPr id="0" name=""/>
        <dsp:cNvSpPr/>
      </dsp:nvSpPr>
      <dsp:spPr>
        <a:xfrm>
          <a:off x="0" y="2690076"/>
          <a:ext cx="5715000" cy="150143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A50DC-5F85-4186-B517-EB00A25D1848}">
      <dsp:nvSpPr>
        <dsp:cNvPr id="0" name=""/>
        <dsp:cNvSpPr/>
      </dsp:nvSpPr>
      <dsp:spPr>
        <a:xfrm>
          <a:off x="454185" y="3027900"/>
          <a:ext cx="825791" cy="825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51AC1-357B-4AEE-9F94-5B597CD5AC67}">
      <dsp:nvSpPr>
        <dsp:cNvPr id="0" name=""/>
        <dsp:cNvSpPr/>
      </dsp:nvSpPr>
      <dsp:spPr>
        <a:xfrm>
          <a:off x="1734161" y="2690076"/>
          <a:ext cx="3980838" cy="1501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02" tIns="158902" rIns="158902" bIns="1589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https://codebasics.io/portfolio/MOHIT</a:t>
          </a:r>
          <a:endParaRPr lang="en-US" sz="1800" kern="1200"/>
        </a:p>
      </dsp:txBody>
      <dsp:txXfrm>
        <a:off x="1734161" y="2690076"/>
        <a:ext cx="3980838" cy="1501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859B-D923-1124-71D2-C8188B7A9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C70E6-BB48-4DAE-A272-8A9DE6305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69543-1025-9AA7-D3F6-A7F9AC58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99D-6BEC-47D2-BB27-CDBD8087BA4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F3E5D-CB7C-3B43-45A4-594594ED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F72B-D864-DBEE-53AA-15993881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4389-F8CE-4DB3-BAA4-50F0AEEF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F137-369E-8169-C07B-35711082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AA7E5-8F33-A5D1-C6AF-D322BB4F5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5C719-0F30-F5E5-CF84-7799E29D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99D-6BEC-47D2-BB27-CDBD8087BA4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FFD77-0EFF-C827-C494-2F0D9F11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2634-DBB1-0149-7850-6337D918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4389-F8CE-4DB3-BAA4-50F0AEEF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16694-1208-C2FC-A260-AF3CADDA1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947AD-92E1-3D44-D4D7-5C2146047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5E4B7-1243-70B9-CB5A-C56C3850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99D-6BEC-47D2-BB27-CDBD8087BA4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B34D-E2CC-E190-4D13-78008456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00B77-056C-9274-39BE-444FB501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4389-F8CE-4DB3-BAA4-50F0AEEF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2D56-93AE-46C1-B4A5-470E9AD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2221-8657-0AB4-D8DF-6EFB4DFC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D569-0615-2160-A489-A166D7BC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99D-6BEC-47D2-BB27-CDBD8087BA4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236A-26B7-B847-65DA-3B7CA365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9E2EA-1316-358A-8659-B75F7B4B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4389-F8CE-4DB3-BAA4-50F0AEEF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818B-55EC-4B66-B1C5-D07BB98B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27B14-33FA-B05C-2660-55F8ABF76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F208-F666-6484-7423-A5DE8079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99D-6BEC-47D2-BB27-CDBD8087BA4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D9279-9EC8-01F1-A4A1-E1BCDA3D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D106-DDC2-CBCC-F111-CFA2A574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4389-F8CE-4DB3-BAA4-50F0AEEF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8423-991D-6964-6EF0-A2F63B68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277-DBA1-7348-0D90-97025E676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91C0A-DB78-671E-D8A2-92EBD57BB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10D33-832E-8F74-D08B-36ED40C7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99D-6BEC-47D2-BB27-CDBD8087BA4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3E126-1192-3EBB-B52E-EEC074F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CA8BD-8F42-670D-9C9D-06D5EB9F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4389-F8CE-4DB3-BAA4-50F0AEEF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B507-E7DB-BFE2-0CB1-B680DC3D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8A3C7-FBD4-59DA-4878-A179AFCC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EBF9F-7B1D-5D9B-53DA-CA66797A2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FC574-FC3B-2764-8028-7B0543344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6A74F-6BE4-EB53-4B29-BEC144471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BF55A-0112-FB4C-8BF6-CCE6EC1B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99D-6BEC-47D2-BB27-CDBD8087BA4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76AD8-0C21-4798-5856-24642073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0F460-9653-41D4-D8A0-B3F7B13A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4389-F8CE-4DB3-BAA4-50F0AEEF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6B5D-8C8A-79A4-17F8-C52B666C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4F126-648F-005B-B33B-F99AAF43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99D-6BEC-47D2-BB27-CDBD8087BA4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7F669-68CE-E57F-A347-B956524D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09B82-20DA-AAB4-4B1E-AFB8D609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4389-F8CE-4DB3-BAA4-50F0AEEF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0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1BF35-4DB6-2E47-6051-AA04E129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99D-6BEC-47D2-BB27-CDBD8087BA4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6C12B-58FB-38B1-0531-0D360ACF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0B15F-80C0-E4C4-A3AB-523959B2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4389-F8CE-4DB3-BAA4-50F0AEEF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7392-08CF-8206-B0A4-8A8D7389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DE12-AE6A-B510-7016-7D78D428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2B8B7-F337-5254-7881-029623B1C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ADC97-D171-1C71-89E0-8D2FC8FF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99D-6BEC-47D2-BB27-CDBD8087BA4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2E2D6-0B8F-8BC4-9A8F-8EB65F46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03066-6F1F-EC8E-916C-746EC54E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4389-F8CE-4DB3-BAA4-50F0AEEF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6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E81A-196A-DAF0-52FD-6E9F5A2C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95D85-A63E-58B0-92D9-79E71ABFB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7445C-6B7D-281F-67A3-7E5924365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CF06-88D5-F18F-A789-67D20AA1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399D-6BEC-47D2-BB27-CDBD8087BA4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D9232-F5E3-37D8-7B22-AE37D0DE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EB29E-268A-BC7F-6B5B-0E20AED3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4389-F8CE-4DB3-BAA4-50F0AEEF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570C8-A689-56CD-01D9-E568AC2D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C73A7-817A-1E45-FB38-C7CFEE69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97CA-16AF-00CB-5438-AFD0F87AB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F399D-6BEC-47D2-BB27-CDBD8087BA4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014A-1C3A-7B6E-C9A5-D39D57999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2A04-AC1C-1649-21AC-C60746C8F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04389-F8CE-4DB3-BAA4-50F0AEEFB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zza in a box">
            <a:extLst>
              <a:ext uri="{FF2B5EF4-FFF2-40B4-BE49-F238E27FC236}">
                <a16:creationId xmlns:a16="http://schemas.microsoft.com/office/drawing/2014/main" id="{3B470865-29E6-0F44-8EF2-D502B36465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10" r="358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100E7-4623-2725-51EB-0A7B069BF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>
                <a:solidFill>
                  <a:schemeClr val="bg1"/>
                </a:solidFill>
                <a:effectLst/>
                <a:latin typeface="Söhne"/>
              </a:rPr>
              <a:t>Yummy Pizza </a:t>
            </a:r>
            <a:br>
              <a:rPr lang="en-US" sz="4800" b="0" i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4800" b="0" i="0">
                <a:solidFill>
                  <a:schemeClr val="bg1"/>
                </a:solidFill>
                <a:effectLst/>
                <a:latin typeface="Söhne"/>
              </a:rPr>
              <a:t>Sales Analysis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A4994-B42C-76A8-FA20-BFB84A23F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Leveraging Data for Culinary Success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Video 6">
            <a:hlinkClick r:id="" action="ppaction://media"/>
            <a:extLst>
              <a:ext uri="{FF2B5EF4-FFF2-40B4-BE49-F238E27FC236}">
                <a16:creationId xmlns:a16="http://schemas.microsoft.com/office/drawing/2014/main" id="{C50640C6-64A3-6519-ACC8-EF756171F6B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5"/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9052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61"/>
    </mc:Choice>
    <mc:Fallback>
      <p:transition spd="slow" advTm="3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B9104-49C9-0DFA-BCA4-D9100D22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i="0">
                <a:solidFill>
                  <a:schemeClr val="bg1"/>
                </a:solidFill>
                <a:effectLst/>
              </a:rPr>
              <a:t>Reflecting on the Data Journey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49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47625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EEE6AAE6-D62A-3885-8446-8534431AE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04523"/>
              </p:ext>
            </p:extLst>
          </p:nvPr>
        </p:nvGraphicFramePr>
        <p:xfrm>
          <a:off x="5599083" y="853673"/>
          <a:ext cx="5715000" cy="5004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77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estern food arranged on table">
            <a:extLst>
              <a:ext uri="{FF2B5EF4-FFF2-40B4-BE49-F238E27FC236}">
                <a16:creationId xmlns:a16="http://schemas.microsoft.com/office/drawing/2014/main" id="{235CA2E1-FEB4-D741-C212-D49AA91E3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4040F6-8D76-F44A-CEDB-88097854DC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</a:rPr>
              <a:t>Thank You!  </a:t>
            </a:r>
          </a:p>
        </p:txBody>
      </p:sp>
    </p:spTree>
    <p:extLst>
      <p:ext uri="{BB962C8B-B14F-4D97-AF65-F5344CB8AC3E}">
        <p14:creationId xmlns:p14="http://schemas.microsoft.com/office/powerpoint/2010/main" val="1474941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Desk with productivity items">
            <a:extLst>
              <a:ext uri="{FF2B5EF4-FFF2-40B4-BE49-F238E27FC236}">
                <a16:creationId xmlns:a16="http://schemas.microsoft.com/office/drawing/2014/main" id="{DBC1C585-A250-7A51-C6F1-C3842F3146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D980AC-6C09-5E0E-D255-535910CA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Project Genesis &amp; Objectives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36CF-E0C0-B7DE-6943-E9A3680C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Purpose: Enhance sales performance through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Scope: Analyzing 12 months of sales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My Role: Lead Data Analyst - from data cleaning to insights generation.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98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erson reaching for a paper on a table full of paper and sticky notes">
            <a:extLst>
              <a:ext uri="{FF2B5EF4-FFF2-40B4-BE49-F238E27FC236}">
                <a16:creationId xmlns:a16="http://schemas.microsoft.com/office/drawing/2014/main" id="{D41F056D-A3B8-7FCD-F797-32ED63A0C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913" b="68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7604F2-2FB9-379F-3E64-5F3F5384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Project Toolbox and Prerequisites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9564-9A96-5E95-B4AE-F860183D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Requirement 1: Comprehensive data cleansing and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Requirement 2: In-depth sales trend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Tools Utilized: MySQL for database management, Power BI for visualization.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 up of a blue leaf&#10;&#10;Description automatically generated">
            <a:extLst>
              <a:ext uri="{FF2B5EF4-FFF2-40B4-BE49-F238E27FC236}">
                <a16:creationId xmlns:a16="http://schemas.microsoft.com/office/drawing/2014/main" id="{3004A80E-7DBC-A1F7-C8E0-90076E53E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30" b="132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0C3EE-F2AA-C0B6-A833-45C1C9B0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Data Preparation &amp; Methodology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FFB936-1B72-86BA-4B0F-0E893EF9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924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7467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Rectangle 1152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5F25C3B7-2AB3-C45B-5BAC-F8A03214F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" r="1557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5" name="Rectangle 1154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67066-C802-574F-A36E-5EDA6472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724400" cy="1466455"/>
          </a:xfrm>
        </p:spPr>
        <p:txBody>
          <a:bodyPr anchor="b">
            <a:normAutofit/>
          </a:bodyPr>
          <a:lstStyle/>
          <a:p>
            <a:r>
              <a:rPr lang="en-US" sz="4100" b="0" i="0">
                <a:solidFill>
                  <a:schemeClr val="bg1"/>
                </a:solidFill>
                <a:effectLst/>
                <a:latin typeface="Söhne"/>
              </a:rPr>
              <a:t>Analytical Dashboard - A Synopsis</a:t>
            </a:r>
            <a:endParaRPr lang="en-US" sz="41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0597-B093-3949-CD36-B99452A6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492080"/>
            <a:ext cx="4724400" cy="3015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Dashboard Goal: Instant access to sales performance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Features: Interactive filters, real-time data synthesis.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438A3-0155-0BF4-E4A6-5E1A4F47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sz="3700" b="0" i="0">
                <a:solidFill>
                  <a:schemeClr val="bg1"/>
                </a:solidFill>
                <a:effectLst/>
                <a:latin typeface="Söhne"/>
              </a:rPr>
              <a:t>Sales Insights - The Deep Dive</a:t>
            </a:r>
            <a:endParaRPr lang="en-US" sz="37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BCCF-A089-A08C-7C90-5D8343A6E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5" b="14014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6014-C979-858D-8E24-BBBE402F8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chemeClr val="bg1">
                    <a:alpha val="80000"/>
                  </a:schemeClr>
                </a:solidFill>
                <a:effectLst/>
                <a:latin typeface="Söhne"/>
              </a:rPr>
              <a:t>Detailed analysis of pizza sales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chemeClr val="bg1">
                    <a:alpha val="80000"/>
                  </a:schemeClr>
                </a:solidFill>
                <a:effectLst/>
                <a:latin typeface="Söhne"/>
              </a:rPr>
              <a:t>Identification of key sales drivers and patterns.</a:t>
            </a:r>
          </a:p>
          <a:p>
            <a:pPr marL="0" indent="0">
              <a:buNone/>
            </a:pPr>
            <a:endParaRPr lang="en-US" sz="22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292B5-86A8-9127-70CF-89C88D25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3700" b="0" i="0">
                <a:solidFill>
                  <a:schemeClr val="bg1"/>
                </a:solidFill>
                <a:effectLst/>
                <a:latin typeface="Söhne"/>
              </a:rPr>
              <a:t>Unraveling Customer Purchase Patterns</a:t>
            </a:r>
            <a:endParaRPr lang="en-US" sz="3700">
              <a:solidFill>
                <a:schemeClr val="bg1"/>
              </a:solidFill>
            </a:endParaRPr>
          </a:p>
        </p:txBody>
      </p:sp>
      <p:pic>
        <p:nvPicPr>
          <p:cNvPr id="2050" name="Picture 2" descr="Uploaded image">
            <a:extLst>
              <a:ext uri="{FF2B5EF4-FFF2-40B4-BE49-F238E27FC236}">
                <a16:creationId xmlns:a16="http://schemas.microsoft.com/office/drawing/2014/main" id="{03D489AD-F504-49F4-8C84-9FAC0CAC3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3" r="14809"/>
          <a:stretch/>
        </p:blipFill>
        <p:spPr bwMode="auto"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9EA8C-C0F2-1FB8-DED8-6A7CC1A6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bg1">
                    <a:alpha val="80000"/>
                  </a:schemeClr>
                </a:solidFill>
                <a:effectLst/>
                <a:latin typeface="Söhne"/>
              </a:rPr>
              <a:t>Insights into customer buying behavior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bg1">
                    <a:alpha val="80000"/>
                  </a:schemeClr>
                </a:solidFill>
                <a:effectLst/>
                <a:latin typeface="Söhne"/>
              </a:rPr>
              <a:t>Seasonal trends and peak purchase times analysis.</a:t>
            </a:r>
          </a:p>
          <a:p>
            <a:pPr marL="0" indent="0">
              <a:buNone/>
            </a:pPr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6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C99A6-0DDE-97F1-2C63-479C232C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900" y="669925"/>
            <a:ext cx="4457702" cy="1325563"/>
          </a:xfrm>
        </p:spPr>
        <p:txBody>
          <a:bodyPr anchor="b">
            <a:normAutofit/>
          </a:bodyPr>
          <a:lstStyle/>
          <a:p>
            <a:r>
              <a:rPr lang="en-US" sz="2900" b="0" i="0">
                <a:solidFill>
                  <a:schemeClr val="bg1"/>
                </a:solidFill>
                <a:effectLst/>
                <a:latin typeface="Söhne"/>
              </a:rPr>
              <a:t>Personal Contributions and Challenges Overcome</a:t>
            </a:r>
            <a:endParaRPr lang="en-US" sz="2900">
              <a:solidFill>
                <a:schemeClr val="bg1"/>
              </a:solidFill>
            </a:endParaRPr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66E81528-34A1-E737-099D-73548B09F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7804"/>
            <a:ext cx="5753102" cy="384019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27A21A-62F5-405C-B7A5-439FD399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0340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E62CE6-1D21-4565-8E90-0F1D900BE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2A28-09D3-6DA6-6D85-AEAAD4F7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0" y="2400304"/>
            <a:ext cx="4457702" cy="34416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Developed SQL queries for data extraction and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Created dynamic Power BI reports to illustrate findings.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Addressed challenge: Integrating diverse data sources.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C5F0-0AF1-D337-D6F3-C7BE8B63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Project Impact &amp; Skill Enhancement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9DA1-78DA-F3DF-2609-4892DFE8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Delivered actionable insights leading to a targeted marketing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Gained proficiency in advanced analytical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Enhanced my portfolio with a compelling case study.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Yellow paper ship leading among white ships">
            <a:extLst>
              <a:ext uri="{FF2B5EF4-FFF2-40B4-BE49-F238E27FC236}">
                <a16:creationId xmlns:a16="http://schemas.microsoft.com/office/drawing/2014/main" id="{476B1AFA-A762-F5DD-8C4C-259B5293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27" y="1906338"/>
            <a:ext cx="4562263" cy="304531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4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275</Words>
  <Application>Microsoft Office PowerPoint</Application>
  <PresentationFormat>Widescreen</PresentationFormat>
  <Paragraphs>35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Yummy Pizza  Sales Analysis</vt:lpstr>
      <vt:lpstr>Project Genesis &amp; Objectives</vt:lpstr>
      <vt:lpstr>Project Toolbox and Prerequisites</vt:lpstr>
      <vt:lpstr>Data Preparation &amp; Methodology</vt:lpstr>
      <vt:lpstr>Analytical Dashboard - A Synopsis</vt:lpstr>
      <vt:lpstr>Sales Insights - The Deep Dive</vt:lpstr>
      <vt:lpstr>Unraveling Customer Purchase Patterns</vt:lpstr>
      <vt:lpstr>Personal Contributions and Challenges Overcome</vt:lpstr>
      <vt:lpstr>Project Impact &amp; Skill Enhancement</vt:lpstr>
      <vt:lpstr>Reflecting on the Data Journey</vt:lpstr>
      <vt:lpstr>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Yummy Pizza  Sales Analysis</dc:title>
  <dc:creator>Addy Garhwal</dc:creator>
  <cp:lastModifiedBy>Addy Garhwal</cp:lastModifiedBy>
  <cp:revision>1</cp:revision>
  <dcterms:created xsi:type="dcterms:W3CDTF">2023-11-06T23:41:43Z</dcterms:created>
  <dcterms:modified xsi:type="dcterms:W3CDTF">2023-11-07T00:17:02Z</dcterms:modified>
</cp:coreProperties>
</file>