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60" r:id="rId3"/>
    <p:sldId id="308" r:id="rId4"/>
    <p:sldId id="309" r:id="rId5"/>
    <p:sldId id="310" r:id="rId6"/>
    <p:sldId id="311" r:id="rId7"/>
    <p:sldId id="257" r:id="rId8"/>
    <p:sldId id="258" r:id="rId9"/>
    <p:sldId id="261" r:id="rId10"/>
    <p:sldId id="262" r:id="rId11"/>
    <p:sldId id="275" r:id="rId12"/>
    <p:sldId id="259" r:id="rId13"/>
    <p:sldId id="268" r:id="rId14"/>
    <p:sldId id="269" r:id="rId15"/>
    <p:sldId id="270" r:id="rId16"/>
    <p:sldId id="271" r:id="rId17"/>
    <p:sldId id="272" r:id="rId18"/>
    <p:sldId id="273" r:id="rId19"/>
    <p:sldId id="274" r:id="rId20"/>
    <p:sldId id="276" r:id="rId21"/>
    <p:sldId id="278" r:id="rId22"/>
    <p:sldId id="277" r:id="rId23"/>
    <p:sldId id="279" r:id="rId24"/>
    <p:sldId id="281" r:id="rId25"/>
    <p:sldId id="282" r:id="rId26"/>
    <p:sldId id="280" r:id="rId27"/>
    <p:sldId id="283" r:id="rId28"/>
    <p:sldId id="284" r:id="rId29"/>
    <p:sldId id="285" r:id="rId30"/>
    <p:sldId id="286" r:id="rId31"/>
    <p:sldId id="291" r:id="rId32"/>
    <p:sldId id="292" r:id="rId33"/>
    <p:sldId id="293" r:id="rId34"/>
    <p:sldId id="294" r:id="rId35"/>
    <p:sldId id="295" r:id="rId36"/>
    <p:sldId id="296" r:id="rId37"/>
    <p:sldId id="297" r:id="rId38"/>
    <p:sldId id="300" r:id="rId39"/>
    <p:sldId id="298" r:id="rId40"/>
    <p:sldId id="301" r:id="rId41"/>
    <p:sldId id="302" r:id="rId42"/>
    <p:sldId id="303" r:id="rId43"/>
    <p:sldId id="304" r:id="rId44"/>
    <p:sldId id="306" r:id="rId45"/>
    <p:sldId id="305" r:id="rId46"/>
    <p:sldId id="307"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FB4D5A-0809-4EB7-8E11-8628056A1684}"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38FC2-8C8A-4413-A01C-3E3D22AC016B}" type="slidenum">
              <a:rPr lang="en-US" smtClean="0"/>
              <a:t>‹#›</a:t>
            </a:fld>
            <a:endParaRPr lang="en-US"/>
          </a:p>
        </p:txBody>
      </p:sp>
    </p:spTree>
    <p:extLst>
      <p:ext uri="{BB962C8B-B14F-4D97-AF65-F5344CB8AC3E}">
        <p14:creationId xmlns:p14="http://schemas.microsoft.com/office/powerpoint/2010/main" val="173155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FB4D5A-0809-4EB7-8E11-8628056A1684}"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38FC2-8C8A-4413-A01C-3E3D22AC016B}" type="slidenum">
              <a:rPr lang="en-US" smtClean="0"/>
              <a:t>‹#›</a:t>
            </a:fld>
            <a:endParaRPr lang="en-US"/>
          </a:p>
        </p:txBody>
      </p:sp>
    </p:spTree>
    <p:extLst>
      <p:ext uri="{BB962C8B-B14F-4D97-AF65-F5344CB8AC3E}">
        <p14:creationId xmlns:p14="http://schemas.microsoft.com/office/powerpoint/2010/main" val="3689092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FB4D5A-0809-4EB7-8E11-8628056A1684}"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38FC2-8C8A-4413-A01C-3E3D22AC016B}" type="slidenum">
              <a:rPr lang="en-US" smtClean="0"/>
              <a:t>‹#›</a:t>
            </a:fld>
            <a:endParaRPr lang="en-US"/>
          </a:p>
        </p:txBody>
      </p:sp>
    </p:spTree>
    <p:extLst>
      <p:ext uri="{BB962C8B-B14F-4D97-AF65-F5344CB8AC3E}">
        <p14:creationId xmlns:p14="http://schemas.microsoft.com/office/powerpoint/2010/main" val="194232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FB4D5A-0809-4EB7-8E11-8628056A1684}"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38FC2-8C8A-4413-A01C-3E3D22AC016B}" type="slidenum">
              <a:rPr lang="en-US" smtClean="0"/>
              <a:t>‹#›</a:t>
            </a:fld>
            <a:endParaRPr lang="en-US"/>
          </a:p>
        </p:txBody>
      </p:sp>
    </p:spTree>
    <p:extLst>
      <p:ext uri="{BB962C8B-B14F-4D97-AF65-F5344CB8AC3E}">
        <p14:creationId xmlns:p14="http://schemas.microsoft.com/office/powerpoint/2010/main" val="22319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FB4D5A-0809-4EB7-8E11-8628056A1684}"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38FC2-8C8A-4413-A01C-3E3D22AC016B}" type="slidenum">
              <a:rPr lang="en-US" smtClean="0"/>
              <a:t>‹#›</a:t>
            </a:fld>
            <a:endParaRPr lang="en-US"/>
          </a:p>
        </p:txBody>
      </p:sp>
    </p:spTree>
    <p:extLst>
      <p:ext uri="{BB962C8B-B14F-4D97-AF65-F5344CB8AC3E}">
        <p14:creationId xmlns:p14="http://schemas.microsoft.com/office/powerpoint/2010/main" val="3778696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FB4D5A-0809-4EB7-8E11-8628056A1684}"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38FC2-8C8A-4413-A01C-3E3D22AC016B}" type="slidenum">
              <a:rPr lang="en-US" smtClean="0"/>
              <a:t>‹#›</a:t>
            </a:fld>
            <a:endParaRPr lang="en-US"/>
          </a:p>
        </p:txBody>
      </p:sp>
    </p:spTree>
    <p:extLst>
      <p:ext uri="{BB962C8B-B14F-4D97-AF65-F5344CB8AC3E}">
        <p14:creationId xmlns:p14="http://schemas.microsoft.com/office/powerpoint/2010/main" val="562599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FB4D5A-0809-4EB7-8E11-8628056A1684}" type="datetimeFigureOut">
              <a:rPr lang="en-US" smtClean="0"/>
              <a:t>9/11/2023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38FC2-8C8A-4413-A01C-3E3D22AC016B}" type="slidenum">
              <a:rPr lang="en-US" smtClean="0"/>
              <a:t>‹#›</a:t>
            </a:fld>
            <a:endParaRPr lang="en-US"/>
          </a:p>
        </p:txBody>
      </p:sp>
    </p:spTree>
    <p:extLst>
      <p:ext uri="{BB962C8B-B14F-4D97-AF65-F5344CB8AC3E}">
        <p14:creationId xmlns:p14="http://schemas.microsoft.com/office/powerpoint/2010/main" val="1978411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FB4D5A-0809-4EB7-8E11-8628056A1684}" type="datetimeFigureOut">
              <a:rPr lang="en-US" smtClean="0"/>
              <a:t>9/11/2023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A38FC2-8C8A-4413-A01C-3E3D22AC016B}" type="slidenum">
              <a:rPr lang="en-US" smtClean="0"/>
              <a:t>‹#›</a:t>
            </a:fld>
            <a:endParaRPr lang="en-US"/>
          </a:p>
        </p:txBody>
      </p:sp>
    </p:spTree>
    <p:extLst>
      <p:ext uri="{BB962C8B-B14F-4D97-AF65-F5344CB8AC3E}">
        <p14:creationId xmlns:p14="http://schemas.microsoft.com/office/powerpoint/2010/main" val="830542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FB4D5A-0809-4EB7-8E11-8628056A1684}" type="datetimeFigureOut">
              <a:rPr lang="en-US" smtClean="0"/>
              <a:t>9/11/2023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A38FC2-8C8A-4413-A01C-3E3D22AC016B}" type="slidenum">
              <a:rPr lang="en-US" smtClean="0"/>
              <a:t>‹#›</a:t>
            </a:fld>
            <a:endParaRPr lang="en-US"/>
          </a:p>
        </p:txBody>
      </p:sp>
    </p:spTree>
    <p:extLst>
      <p:ext uri="{BB962C8B-B14F-4D97-AF65-F5344CB8AC3E}">
        <p14:creationId xmlns:p14="http://schemas.microsoft.com/office/powerpoint/2010/main" val="2084383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B4D5A-0809-4EB7-8E11-8628056A1684}"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38FC2-8C8A-4413-A01C-3E3D22AC016B}" type="slidenum">
              <a:rPr lang="en-US" smtClean="0"/>
              <a:t>‹#›</a:t>
            </a:fld>
            <a:endParaRPr lang="en-US"/>
          </a:p>
        </p:txBody>
      </p:sp>
    </p:spTree>
    <p:extLst>
      <p:ext uri="{BB962C8B-B14F-4D97-AF65-F5344CB8AC3E}">
        <p14:creationId xmlns:p14="http://schemas.microsoft.com/office/powerpoint/2010/main" val="2685663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B4D5A-0809-4EB7-8E11-8628056A1684}"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38FC2-8C8A-4413-A01C-3E3D22AC016B}" type="slidenum">
              <a:rPr lang="en-US" smtClean="0"/>
              <a:t>‹#›</a:t>
            </a:fld>
            <a:endParaRPr lang="en-US"/>
          </a:p>
        </p:txBody>
      </p:sp>
    </p:spTree>
    <p:extLst>
      <p:ext uri="{BB962C8B-B14F-4D97-AF65-F5344CB8AC3E}">
        <p14:creationId xmlns:p14="http://schemas.microsoft.com/office/powerpoint/2010/main" val="268650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FB4D5A-0809-4EB7-8E11-8628056A1684}" type="datetimeFigureOut">
              <a:rPr lang="en-US" smtClean="0"/>
              <a:t>9/11/2023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38FC2-8C8A-4413-A01C-3E3D22AC016B}" type="slidenum">
              <a:rPr lang="en-US" smtClean="0"/>
              <a:t>‹#›</a:t>
            </a:fld>
            <a:endParaRPr lang="en-US"/>
          </a:p>
        </p:txBody>
      </p:sp>
    </p:spTree>
    <p:extLst>
      <p:ext uri="{BB962C8B-B14F-4D97-AF65-F5344CB8AC3E}">
        <p14:creationId xmlns:p14="http://schemas.microsoft.com/office/powerpoint/2010/main" val="1388818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a:t>
            </a:r>
            <a:r>
              <a:rPr lang="en-US" dirty="0" smtClean="0"/>
              <a:t>1</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91137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1252" y="446004"/>
            <a:ext cx="10515600" cy="6855127"/>
          </a:xfrm>
        </p:spPr>
        <p:txBody>
          <a:bodyPr>
            <a:normAutofit lnSpcReduction="10000"/>
          </a:bodyPr>
          <a:lstStyle/>
          <a:p>
            <a:pPr algn="just"/>
            <a:r>
              <a:rPr lang="en-US" b="1" dirty="0"/>
              <a:t>Greedy algorithm:</a:t>
            </a:r>
            <a:r>
              <a:rPr lang="en-US" dirty="0"/>
              <a:t> It is an algorithm paradigm that makes an optimal choice on each iteration with the hope of getting the best solution. It is easy to implement and has a faster execution time. But, there are very rare cases in which it provides the optimal solution.</a:t>
            </a:r>
          </a:p>
          <a:p>
            <a:pPr algn="just"/>
            <a:r>
              <a:rPr lang="en-US" b="1" dirty="0" smtClean="0"/>
              <a:t>Dynamic programming:</a:t>
            </a:r>
            <a:r>
              <a:rPr lang="en-US" dirty="0" smtClean="0"/>
              <a:t> It makes the algorithm more efficient by storing the intermediate results. It follows following steps to find the optimal solution for the problem:</a:t>
            </a:r>
          </a:p>
          <a:p>
            <a:pPr lvl="1" algn="just"/>
            <a:r>
              <a:rPr lang="en-US" dirty="0" smtClean="0"/>
              <a:t>It breaks down the problem into a </a:t>
            </a:r>
            <a:r>
              <a:rPr lang="en-US" dirty="0" err="1" smtClean="0"/>
              <a:t>subproblem</a:t>
            </a:r>
            <a:r>
              <a:rPr lang="en-US" dirty="0" smtClean="0"/>
              <a:t> to find the optimal solution.</a:t>
            </a:r>
          </a:p>
          <a:p>
            <a:pPr lvl="1" algn="just"/>
            <a:r>
              <a:rPr lang="en-US" dirty="0" smtClean="0"/>
              <a:t>After breaking down the problem, it finds the optimal solution out of these </a:t>
            </a:r>
            <a:r>
              <a:rPr lang="en-US" dirty="0" err="1" smtClean="0"/>
              <a:t>subproblems</a:t>
            </a:r>
            <a:r>
              <a:rPr lang="en-US" dirty="0" smtClean="0"/>
              <a:t>.</a:t>
            </a:r>
          </a:p>
          <a:p>
            <a:pPr lvl="1" algn="just"/>
            <a:r>
              <a:rPr lang="en-US" dirty="0" smtClean="0"/>
              <a:t>Stores the result of the </a:t>
            </a:r>
            <a:r>
              <a:rPr lang="en-US" dirty="0" err="1" smtClean="0"/>
              <a:t>subproblems</a:t>
            </a:r>
            <a:r>
              <a:rPr lang="en-US" dirty="0" smtClean="0"/>
              <a:t> is known as memorization.</a:t>
            </a:r>
          </a:p>
          <a:p>
            <a:pPr lvl="1" algn="just"/>
            <a:r>
              <a:rPr lang="en-US" dirty="0" smtClean="0"/>
              <a:t>Reuse the result so that it cannot be recomputed for the same </a:t>
            </a:r>
            <a:r>
              <a:rPr lang="en-US" dirty="0" err="1" smtClean="0"/>
              <a:t>subproblems</a:t>
            </a:r>
            <a:r>
              <a:rPr lang="en-US" dirty="0" smtClean="0"/>
              <a:t>.</a:t>
            </a:r>
          </a:p>
          <a:p>
            <a:pPr lvl="1" algn="just"/>
            <a:r>
              <a:rPr lang="en-US" dirty="0" smtClean="0"/>
              <a:t>Finally, it computes the result of the complex program.</a:t>
            </a:r>
          </a:p>
          <a:p>
            <a:pPr algn="just"/>
            <a:r>
              <a:rPr lang="en-US" b="1" dirty="0" smtClean="0"/>
              <a:t>Branch and Bound Algorithm:</a:t>
            </a:r>
            <a:r>
              <a:rPr lang="en-US" dirty="0" smtClean="0"/>
              <a:t> The branch and bound algorithm can be applied to only integer programming problems. This approach divides all the sets of feasible solutions into smaller subsets. These subsets are further evaluated to find the best solution.</a:t>
            </a:r>
            <a:endParaRPr lang="en-US" dirty="0"/>
          </a:p>
        </p:txBody>
      </p:sp>
    </p:spTree>
    <p:extLst>
      <p:ext uri="{BB962C8B-B14F-4D97-AF65-F5344CB8AC3E}">
        <p14:creationId xmlns:p14="http://schemas.microsoft.com/office/powerpoint/2010/main" val="3799610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997" y="798684"/>
            <a:ext cx="10515600" cy="4351338"/>
          </a:xfrm>
        </p:spPr>
        <p:txBody>
          <a:bodyPr/>
          <a:lstStyle/>
          <a:p>
            <a:pPr algn="just"/>
            <a:r>
              <a:rPr lang="en-US" b="1" dirty="0"/>
              <a:t>Randomized Algorithm:</a:t>
            </a:r>
            <a:r>
              <a:rPr lang="en-US" dirty="0"/>
              <a:t> In a randomized algorithm, some random bits are introduced by the algorithm and added in the input to produce the output, which is random in nature. Randomized algorithms are simpler and efficient than the deterministic algorithm.</a:t>
            </a:r>
          </a:p>
          <a:p>
            <a:pPr algn="just"/>
            <a:r>
              <a:rPr lang="en-US" b="1" dirty="0"/>
              <a:t>Backtracking:</a:t>
            </a:r>
            <a:r>
              <a:rPr lang="en-US" dirty="0"/>
              <a:t> Backtracking is an algorithmic technique that solves the problem recursively and removes the solution if it does not satisfy the constraints of a problem.</a:t>
            </a:r>
          </a:p>
          <a:p>
            <a:endParaRPr lang="en-US" dirty="0"/>
          </a:p>
        </p:txBody>
      </p:sp>
    </p:spTree>
    <p:extLst>
      <p:ext uri="{BB962C8B-B14F-4D97-AF65-F5344CB8AC3E}">
        <p14:creationId xmlns:p14="http://schemas.microsoft.com/office/powerpoint/2010/main" val="1594493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Complexity</a:t>
            </a:r>
            <a:endParaRPr lang="en-US" dirty="0"/>
          </a:p>
        </p:txBody>
      </p:sp>
      <p:sp>
        <p:nvSpPr>
          <p:cNvPr id="3" name="Content Placeholder 2"/>
          <p:cNvSpPr>
            <a:spLocks noGrp="1"/>
          </p:cNvSpPr>
          <p:nvPr>
            <p:ph idx="1"/>
          </p:nvPr>
        </p:nvSpPr>
        <p:spPr>
          <a:xfrm>
            <a:off x="838200" y="1690688"/>
            <a:ext cx="10515600" cy="4351338"/>
          </a:xfrm>
        </p:spPr>
        <p:txBody>
          <a:bodyPr>
            <a:normAutofit lnSpcReduction="10000"/>
          </a:bodyPr>
          <a:lstStyle/>
          <a:p>
            <a:pPr marL="0" indent="0" algn="just">
              <a:buNone/>
            </a:pPr>
            <a:r>
              <a:rPr lang="en-US" dirty="0" smtClean="0"/>
              <a:t>The </a:t>
            </a:r>
            <a:r>
              <a:rPr lang="en-US" dirty="0"/>
              <a:t>performance of the algorithm can be measured in two factors:</a:t>
            </a:r>
          </a:p>
          <a:p>
            <a:pPr algn="just"/>
            <a:r>
              <a:rPr lang="en-US" b="1" dirty="0"/>
              <a:t>Time complexity:</a:t>
            </a:r>
            <a:r>
              <a:rPr lang="en-US" dirty="0"/>
              <a:t> The time complexity of an algorithm is the amount of time required to complete the execution. The time complexity of an algorithm is denoted by the big O notation. Here, big O notation is the asymptotic notation to represent the time complexity. The time complexity is mainly calculated by counting the number of steps to finish the execution. </a:t>
            </a:r>
            <a:endParaRPr lang="en-US" dirty="0" smtClean="0"/>
          </a:p>
          <a:p>
            <a:pPr algn="just"/>
            <a:r>
              <a:rPr lang="en-US" b="1" dirty="0"/>
              <a:t>Space complexity:</a:t>
            </a:r>
            <a:r>
              <a:rPr lang="en-US" dirty="0"/>
              <a:t> An algorithm's space complexity is the amount of space required to solve a problem and produce an output. Similar to the time complexity, space complexity is also expressed in big O notation.</a:t>
            </a:r>
          </a:p>
          <a:p>
            <a:pPr algn="just"/>
            <a:endParaRPr lang="en-US" dirty="0"/>
          </a:p>
          <a:p>
            <a:pPr algn="just"/>
            <a:endParaRPr lang="en-US" dirty="0"/>
          </a:p>
        </p:txBody>
      </p:sp>
    </p:spTree>
    <p:extLst>
      <p:ext uri="{BB962C8B-B14F-4D97-AF65-F5344CB8AC3E}">
        <p14:creationId xmlns:p14="http://schemas.microsoft.com/office/powerpoint/2010/main" val="2975365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Designing of Algorithms</a:t>
            </a:r>
          </a:p>
        </p:txBody>
      </p:sp>
      <p:sp>
        <p:nvSpPr>
          <p:cNvPr id="3" name="Content Placeholder 2"/>
          <p:cNvSpPr>
            <a:spLocks noGrp="1"/>
          </p:cNvSpPr>
          <p:nvPr>
            <p:ph idx="1"/>
          </p:nvPr>
        </p:nvSpPr>
        <p:spPr>
          <a:xfrm>
            <a:off x="838200" y="1690688"/>
            <a:ext cx="10515600" cy="4748749"/>
          </a:xfrm>
        </p:spPr>
        <p:txBody>
          <a:bodyPr>
            <a:normAutofit/>
          </a:bodyPr>
          <a:lstStyle/>
          <a:p>
            <a:pPr marL="0" indent="0" algn="just" fontAlgn="base">
              <a:buNone/>
            </a:pPr>
            <a:r>
              <a:rPr lang="en-US" sz="2400" b="1" dirty="0"/>
              <a:t>Step – 1 : Obtain detailed information on the problem.</a:t>
            </a:r>
          </a:p>
          <a:p>
            <a:pPr marL="0" indent="0" algn="just" fontAlgn="base">
              <a:buNone/>
            </a:pPr>
            <a:r>
              <a:rPr lang="en-US" sz="2400" dirty="0"/>
              <a:t>It is a very important step in writing an algorithm. Before starting with an algorithm the programmer must obtain maximum information about the problem that needs to be solved</a:t>
            </a:r>
            <a:r>
              <a:rPr lang="en-US" sz="2400" dirty="0" smtClean="0"/>
              <a:t>.</a:t>
            </a:r>
          </a:p>
          <a:p>
            <a:pPr marL="0" indent="0" algn="just" fontAlgn="base">
              <a:buNone/>
            </a:pPr>
            <a:r>
              <a:rPr lang="en-US" sz="2400" b="1" dirty="0"/>
              <a:t>Step – 2 : Analyze the problem.</a:t>
            </a:r>
          </a:p>
          <a:p>
            <a:pPr marL="0" indent="0" algn="just" fontAlgn="base">
              <a:buNone/>
            </a:pPr>
            <a:r>
              <a:rPr lang="en-US" sz="2400" dirty="0"/>
              <a:t>Proper Analysis of the problem must be done including the data that must be gained, processed and retrieved for generating a valid output</a:t>
            </a:r>
            <a:r>
              <a:rPr lang="en-US" sz="2400" dirty="0" smtClean="0"/>
              <a:t>.</a:t>
            </a:r>
          </a:p>
          <a:p>
            <a:pPr marL="0" indent="0" algn="just" fontAlgn="base">
              <a:buNone/>
            </a:pPr>
            <a:r>
              <a:rPr lang="en-US" sz="2400" b="1" dirty="0"/>
              <a:t>Step – 3 : Think of a problem solving approach.</a:t>
            </a:r>
          </a:p>
          <a:p>
            <a:pPr marL="0" indent="0" algn="just" fontAlgn="base">
              <a:buNone/>
            </a:pPr>
            <a:r>
              <a:rPr lang="en-US" sz="2400" dirty="0" smtClean="0"/>
              <a:t>The </a:t>
            </a:r>
            <a:r>
              <a:rPr lang="en-US" sz="2400" dirty="0"/>
              <a:t>programmer has to come up with a problem solving approach that will help us to build the model to solve the given problem</a:t>
            </a:r>
            <a:r>
              <a:rPr lang="en-US" sz="2400" dirty="0" smtClean="0"/>
              <a:t>.</a:t>
            </a:r>
          </a:p>
          <a:p>
            <a:pPr fontAlgn="base"/>
            <a:endParaRPr lang="en-US" sz="2000" dirty="0" smtClean="0"/>
          </a:p>
          <a:p>
            <a:pPr fontAlgn="base"/>
            <a:endParaRPr lang="en-US" dirty="0"/>
          </a:p>
          <a:p>
            <a:pPr fontAlgn="base"/>
            <a:endParaRPr lang="en-US" dirty="0"/>
          </a:p>
          <a:p>
            <a:pPr marL="0" indent="0" fontAlgn="base">
              <a:buNone/>
            </a:pPr>
            <a:endParaRPr lang="en-US" dirty="0"/>
          </a:p>
          <a:p>
            <a:endParaRPr lang="en-US" dirty="0"/>
          </a:p>
        </p:txBody>
      </p:sp>
    </p:spTree>
    <p:extLst>
      <p:ext uri="{BB962C8B-B14F-4D97-AF65-F5344CB8AC3E}">
        <p14:creationId xmlns:p14="http://schemas.microsoft.com/office/powerpoint/2010/main" val="1589553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9563" y="853270"/>
            <a:ext cx="10515600" cy="6004730"/>
          </a:xfrm>
        </p:spPr>
        <p:txBody>
          <a:bodyPr>
            <a:normAutofit/>
          </a:bodyPr>
          <a:lstStyle/>
          <a:p>
            <a:pPr marL="0" indent="0" algn="just" fontAlgn="base">
              <a:buNone/>
            </a:pPr>
            <a:r>
              <a:rPr lang="en-US" sz="2400" b="1" dirty="0"/>
              <a:t>Step – 4 : Review the problem solving approach and try to think of a better Alternative.</a:t>
            </a:r>
          </a:p>
          <a:p>
            <a:pPr marL="0" indent="0" algn="just" fontAlgn="base">
              <a:buNone/>
            </a:pPr>
            <a:r>
              <a:rPr lang="en-US" sz="2400" dirty="0"/>
              <a:t>A high quality Algorithm must contain the best approach to solve a problem which will help in reducing the effort in coding as well as decrease time complexity and size of the program.</a:t>
            </a:r>
          </a:p>
          <a:p>
            <a:pPr marL="0" indent="0" algn="just" fontAlgn="base">
              <a:buNone/>
            </a:pPr>
            <a:r>
              <a:rPr lang="en-US" sz="2400" b="1" dirty="0" smtClean="0"/>
              <a:t>Step </a:t>
            </a:r>
            <a:r>
              <a:rPr lang="en-US" sz="2400" b="1" dirty="0"/>
              <a:t>– 5 : Develop a basic structure of the Algorithm.</a:t>
            </a:r>
          </a:p>
          <a:p>
            <a:pPr marL="0" indent="0" algn="just" fontAlgn="base">
              <a:buNone/>
            </a:pPr>
            <a:r>
              <a:rPr lang="en-US" sz="2400" dirty="0"/>
              <a:t>Develop a basic structure of the problem solving approach; explain the approach step-by-step with short and effective description.</a:t>
            </a:r>
          </a:p>
          <a:p>
            <a:pPr marL="0" indent="0" algn="just" fontAlgn="base">
              <a:buNone/>
            </a:pPr>
            <a:r>
              <a:rPr lang="en-US" sz="2400" b="1" dirty="0" smtClean="0"/>
              <a:t>Step </a:t>
            </a:r>
            <a:r>
              <a:rPr lang="en-US" sz="2400" b="1" dirty="0"/>
              <a:t>– 6 : Optimize, Improve and refine.</a:t>
            </a:r>
          </a:p>
          <a:p>
            <a:pPr marL="0" indent="0" algn="just" fontAlgn="base">
              <a:buNone/>
            </a:pPr>
            <a:r>
              <a:rPr lang="en-US" sz="2400" dirty="0"/>
              <a:t>After developing an Algorithm try optimizing the explanation to increase readability and accessibility of it.</a:t>
            </a:r>
          </a:p>
          <a:p>
            <a:endParaRPr lang="en-US" dirty="0"/>
          </a:p>
        </p:txBody>
      </p:sp>
    </p:spTree>
    <p:extLst>
      <p:ext uri="{BB962C8B-B14F-4D97-AF65-F5344CB8AC3E}">
        <p14:creationId xmlns:p14="http://schemas.microsoft.com/office/powerpoint/2010/main" val="311841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4787385"/>
          </a:xfrm>
        </p:spPr>
        <p:txBody>
          <a:bodyPr>
            <a:normAutofit fontScale="92500"/>
          </a:bodyPr>
          <a:lstStyle/>
          <a:p>
            <a:r>
              <a:rPr lang="en-US" sz="2600" dirty="0" smtClean="0"/>
              <a:t>In </a:t>
            </a:r>
            <a:r>
              <a:rPr lang="en-US" sz="2600" dirty="0"/>
              <a:t>Asymptotic Analysis, we </a:t>
            </a:r>
            <a:r>
              <a:rPr lang="en-US" sz="2600" b="1" dirty="0"/>
              <a:t>evaluate the performance of an algorithm in terms of input </a:t>
            </a:r>
            <a:r>
              <a:rPr lang="en-US" sz="2600" b="1" dirty="0" smtClean="0"/>
              <a:t>size.</a:t>
            </a:r>
            <a:r>
              <a:rPr lang="en-US" sz="2600" dirty="0"/>
              <a:t> </a:t>
            </a:r>
            <a:endParaRPr lang="en-US" sz="2600" dirty="0" smtClean="0"/>
          </a:p>
          <a:p>
            <a:r>
              <a:rPr lang="en-US" sz="2600" dirty="0" smtClean="0"/>
              <a:t>We </a:t>
            </a:r>
            <a:r>
              <a:rPr lang="en-US" sz="2600" dirty="0"/>
              <a:t>calculate, how the time (or space) taken by an algorithm increases with the input size. </a:t>
            </a:r>
            <a:endParaRPr lang="en-US" sz="2600" dirty="0" smtClean="0"/>
          </a:p>
          <a:p>
            <a:r>
              <a:rPr lang="en-US" sz="2600" dirty="0"/>
              <a:t>The main idea of asymptotic analysis is to have a measure of the efficiency of algorithms that don’t depend on machine-specific constants and don’t require algorithms to be implemented and time taken by programs to be compared. </a:t>
            </a:r>
            <a:endParaRPr lang="en-US" sz="2600" dirty="0" smtClean="0"/>
          </a:p>
          <a:p>
            <a:pPr marL="0" indent="0" fontAlgn="base">
              <a:buNone/>
            </a:pPr>
            <a:r>
              <a:rPr lang="en-US" sz="2600" b="1" dirty="0"/>
              <a:t>For example</a:t>
            </a:r>
            <a:r>
              <a:rPr lang="en-US" sz="2600" dirty="0"/>
              <a:t>, let us consider the search problem (searching a given item) in a sorted array. </a:t>
            </a:r>
          </a:p>
          <a:p>
            <a:pPr marL="0" indent="0" fontAlgn="base">
              <a:buNone/>
            </a:pPr>
            <a:r>
              <a:rPr lang="en-US" sz="2600" dirty="0"/>
              <a:t>The solution to above search problem includes: </a:t>
            </a:r>
          </a:p>
          <a:p>
            <a:pPr lvl="1" fontAlgn="base"/>
            <a:r>
              <a:rPr lang="en-US" b="1" dirty="0"/>
              <a:t>Linear Search</a:t>
            </a:r>
            <a:r>
              <a:rPr lang="en-US" dirty="0"/>
              <a:t> (order of growth is linear) </a:t>
            </a:r>
          </a:p>
          <a:p>
            <a:pPr lvl="1" fontAlgn="base"/>
            <a:r>
              <a:rPr lang="en-US" b="1" dirty="0"/>
              <a:t>Binary Search</a:t>
            </a:r>
            <a:r>
              <a:rPr lang="en-US" dirty="0"/>
              <a:t> (order of growth is logarithmic). </a:t>
            </a:r>
          </a:p>
          <a:p>
            <a:endParaRPr lang="en-US" dirty="0"/>
          </a:p>
        </p:txBody>
      </p:sp>
      <p:sp>
        <p:nvSpPr>
          <p:cNvPr id="4" name="Title 3"/>
          <p:cNvSpPr>
            <a:spLocks noGrp="1"/>
          </p:cNvSpPr>
          <p:nvPr>
            <p:ph type="title"/>
          </p:nvPr>
        </p:nvSpPr>
        <p:spPr/>
        <p:txBody>
          <a:bodyPr/>
          <a:lstStyle/>
          <a:p>
            <a:r>
              <a:rPr lang="en-US" dirty="0"/>
              <a:t>Asymptotic Analysis</a:t>
            </a:r>
          </a:p>
        </p:txBody>
      </p:sp>
    </p:spTree>
    <p:extLst>
      <p:ext uri="{BB962C8B-B14F-4D97-AF65-F5344CB8AC3E}">
        <p14:creationId xmlns:p14="http://schemas.microsoft.com/office/powerpoint/2010/main" val="2592795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65017"/>
            <a:ext cx="10515600" cy="4351338"/>
          </a:xfrm>
        </p:spPr>
        <p:txBody>
          <a:bodyPr/>
          <a:lstStyle/>
          <a:p>
            <a:pPr algn="just"/>
            <a:r>
              <a:rPr lang="en-US" dirty="0"/>
              <a:t>A</a:t>
            </a:r>
            <a:r>
              <a:rPr lang="en-US" dirty="0" smtClean="0"/>
              <a:t>lgorithm </a:t>
            </a:r>
            <a:r>
              <a:rPr lang="en-US" dirty="0"/>
              <a:t>complexity measures how many steps are required by the algorithm to solve the given problem. It evaluates the order of count of operations executed by an algorithm as a function of input data size</a:t>
            </a:r>
            <a:r>
              <a:rPr lang="en-US" dirty="0" smtClean="0"/>
              <a:t>.</a:t>
            </a:r>
          </a:p>
          <a:p>
            <a:pPr algn="just"/>
            <a:r>
              <a:rPr lang="en-US" dirty="0"/>
              <a:t>O(f) notation represents the complexity of an algorithm, which is also termed as an Asymptotic notation or "</a:t>
            </a:r>
            <a:r>
              <a:rPr lang="en-US" b="1" dirty="0"/>
              <a:t>Big O</a:t>
            </a:r>
            <a:r>
              <a:rPr lang="en-US" dirty="0"/>
              <a:t>" notation. Here the f corresponds to the function whose size is the same as that of the input data.</a:t>
            </a:r>
          </a:p>
        </p:txBody>
      </p:sp>
      <p:sp>
        <p:nvSpPr>
          <p:cNvPr id="4" name="Title 1"/>
          <p:cNvSpPr>
            <a:spLocks noGrp="1"/>
          </p:cNvSpPr>
          <p:nvPr>
            <p:ph type="title"/>
          </p:nvPr>
        </p:nvSpPr>
        <p:spPr/>
        <p:txBody>
          <a:bodyPr>
            <a:normAutofit/>
          </a:bodyPr>
          <a:lstStyle/>
          <a:p>
            <a:r>
              <a:rPr lang="en-US" sz="3600" b="1" dirty="0" smtClean="0"/>
              <a:t>Complexity of </a:t>
            </a:r>
            <a:r>
              <a:rPr lang="en-US" sz="3600" b="1" dirty="0"/>
              <a:t>Algorithms</a:t>
            </a:r>
            <a:r>
              <a:rPr lang="en-US" b="1" dirty="0"/>
              <a:t/>
            </a:r>
            <a:br>
              <a:rPr lang="en-US" b="1" dirty="0"/>
            </a:br>
            <a:endParaRPr lang="en-US" dirty="0"/>
          </a:p>
        </p:txBody>
      </p:sp>
    </p:spTree>
    <p:extLst>
      <p:ext uri="{BB962C8B-B14F-4D97-AF65-F5344CB8AC3E}">
        <p14:creationId xmlns:p14="http://schemas.microsoft.com/office/powerpoint/2010/main" val="2307248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3"/>
            <a:ext cx="10515600" cy="1325563"/>
          </a:xfrm>
        </p:spPr>
        <p:txBody>
          <a:bodyPr>
            <a:normAutofit/>
          </a:bodyPr>
          <a:lstStyle/>
          <a:p>
            <a:r>
              <a:rPr lang="en-US" sz="4000" dirty="0"/>
              <a:t>Typical Complexities of an </a:t>
            </a:r>
            <a:r>
              <a:rPr lang="en-US" sz="4000" dirty="0" smtClean="0"/>
              <a:t>Algorithm</a:t>
            </a:r>
            <a:endParaRPr lang="en-US" sz="4000" dirty="0"/>
          </a:p>
        </p:txBody>
      </p:sp>
      <p:sp>
        <p:nvSpPr>
          <p:cNvPr id="3" name="Content Placeholder 2"/>
          <p:cNvSpPr>
            <a:spLocks noGrp="1"/>
          </p:cNvSpPr>
          <p:nvPr>
            <p:ph idx="1"/>
          </p:nvPr>
        </p:nvSpPr>
        <p:spPr>
          <a:xfrm>
            <a:off x="838200" y="1645321"/>
            <a:ext cx="10515600" cy="4351338"/>
          </a:xfrm>
        </p:spPr>
        <p:txBody>
          <a:bodyPr/>
          <a:lstStyle/>
          <a:p>
            <a:r>
              <a:rPr lang="en-US" b="1" dirty="0"/>
              <a:t>Constant Complexity</a:t>
            </a:r>
            <a:r>
              <a:rPr lang="en-US" b="1" dirty="0" smtClean="0"/>
              <a:t>: </a:t>
            </a:r>
            <a:r>
              <a:rPr lang="en-US" dirty="0" smtClean="0"/>
              <a:t>It </a:t>
            </a:r>
            <a:r>
              <a:rPr lang="en-US" dirty="0"/>
              <a:t>imposes a complexity of </a:t>
            </a:r>
            <a:r>
              <a:rPr lang="en-US" b="1" dirty="0"/>
              <a:t>O(1)</a:t>
            </a:r>
            <a:r>
              <a:rPr lang="en-US" dirty="0"/>
              <a:t>. </a:t>
            </a:r>
            <a:endParaRPr lang="en-US" dirty="0" smtClean="0"/>
          </a:p>
          <a:p>
            <a:r>
              <a:rPr lang="en-US" b="1" dirty="0"/>
              <a:t>Logarithmic Complexity</a:t>
            </a:r>
            <a:r>
              <a:rPr lang="en-US" b="1" dirty="0" smtClean="0"/>
              <a:t>: </a:t>
            </a:r>
            <a:r>
              <a:rPr lang="en-US" dirty="0" smtClean="0"/>
              <a:t>It </a:t>
            </a:r>
            <a:r>
              <a:rPr lang="en-US" dirty="0"/>
              <a:t>imposes a complexity of </a:t>
            </a:r>
            <a:r>
              <a:rPr lang="en-US" b="1" dirty="0" smtClean="0"/>
              <a:t>O(log(n))</a:t>
            </a:r>
            <a:r>
              <a:rPr lang="en-US" dirty="0" smtClean="0"/>
              <a:t>.</a:t>
            </a:r>
          </a:p>
          <a:p>
            <a:r>
              <a:rPr lang="en-US" b="1" dirty="0"/>
              <a:t>Linear Complexity</a:t>
            </a:r>
            <a:r>
              <a:rPr lang="en-US" b="1" dirty="0" smtClean="0"/>
              <a:t>: </a:t>
            </a:r>
            <a:r>
              <a:rPr lang="en-US" dirty="0" smtClean="0"/>
              <a:t>It </a:t>
            </a:r>
            <a:r>
              <a:rPr lang="en-US" dirty="0"/>
              <a:t>imposes a complexity of </a:t>
            </a:r>
            <a:r>
              <a:rPr lang="en-US" b="1" dirty="0" smtClean="0"/>
              <a:t>O(n)</a:t>
            </a:r>
            <a:r>
              <a:rPr lang="en-US" dirty="0" smtClean="0"/>
              <a:t>.</a:t>
            </a:r>
          </a:p>
          <a:p>
            <a:r>
              <a:rPr lang="en-US" b="1" dirty="0" err="1" smtClean="0"/>
              <a:t>Linearithmic</a:t>
            </a:r>
            <a:r>
              <a:rPr lang="en-US" b="1" dirty="0" smtClean="0"/>
              <a:t> </a:t>
            </a:r>
            <a:r>
              <a:rPr lang="en-US" b="1" dirty="0"/>
              <a:t>Complexity: </a:t>
            </a:r>
            <a:r>
              <a:rPr lang="en-US" dirty="0"/>
              <a:t>It imposes a complexity of </a:t>
            </a:r>
            <a:r>
              <a:rPr lang="en-US" b="1" dirty="0" smtClean="0"/>
              <a:t>O(n*log(n))</a:t>
            </a:r>
            <a:r>
              <a:rPr lang="en-US" dirty="0" smtClean="0"/>
              <a:t>.</a:t>
            </a:r>
            <a:endParaRPr lang="en-US" dirty="0"/>
          </a:p>
          <a:p>
            <a:r>
              <a:rPr lang="en-US" b="1" dirty="0"/>
              <a:t>Quadratic Complexity:</a:t>
            </a:r>
            <a:r>
              <a:rPr lang="en-US" dirty="0"/>
              <a:t> It imposes a complexity of </a:t>
            </a:r>
            <a:r>
              <a:rPr lang="en-US" b="1" dirty="0"/>
              <a:t>O(n</a:t>
            </a:r>
            <a:r>
              <a:rPr lang="en-US" b="1" baseline="30000" dirty="0"/>
              <a:t>2</a:t>
            </a:r>
            <a:r>
              <a:rPr lang="en-US" b="1" dirty="0" smtClean="0"/>
              <a:t>)</a:t>
            </a:r>
            <a:r>
              <a:rPr lang="en-US" dirty="0" smtClean="0"/>
              <a:t>.</a:t>
            </a:r>
          </a:p>
          <a:p>
            <a:r>
              <a:rPr lang="en-US" b="1" dirty="0"/>
              <a:t>Cubic Complexity:</a:t>
            </a:r>
            <a:r>
              <a:rPr lang="en-US" dirty="0"/>
              <a:t> It imposes a complexity of </a:t>
            </a:r>
            <a:r>
              <a:rPr lang="en-US" b="1" dirty="0"/>
              <a:t>O(n</a:t>
            </a:r>
            <a:r>
              <a:rPr lang="en-US" b="1" baseline="30000" dirty="0"/>
              <a:t>3</a:t>
            </a:r>
            <a:r>
              <a:rPr lang="en-US" b="1" dirty="0" smtClean="0"/>
              <a:t>)</a:t>
            </a:r>
            <a:r>
              <a:rPr lang="en-US" dirty="0" smtClean="0"/>
              <a:t>.</a:t>
            </a:r>
          </a:p>
          <a:p>
            <a:r>
              <a:rPr lang="en-US" b="1" dirty="0"/>
              <a:t>Exponential Complexity:</a:t>
            </a:r>
            <a:r>
              <a:rPr lang="en-US" dirty="0"/>
              <a:t> It imposes a complexity of </a:t>
            </a:r>
            <a:r>
              <a:rPr lang="en-US" b="1" dirty="0"/>
              <a:t>O(2</a:t>
            </a:r>
            <a:r>
              <a:rPr lang="en-US" b="1" baseline="30000" dirty="0"/>
              <a:t>n</a:t>
            </a:r>
            <a:r>
              <a:rPr lang="en-US" b="1" dirty="0"/>
              <a:t>), O(N!), O(</a:t>
            </a:r>
            <a:r>
              <a:rPr lang="en-US" b="1" dirty="0" err="1"/>
              <a:t>n</a:t>
            </a:r>
            <a:r>
              <a:rPr lang="en-US" b="1" baseline="30000" dirty="0" err="1"/>
              <a:t>k</a:t>
            </a:r>
            <a:r>
              <a:rPr lang="en-US" b="1" dirty="0"/>
              <a:t>), …</a:t>
            </a:r>
            <a:r>
              <a:rPr lang="en-US" dirty="0"/>
              <a:t>. For </a:t>
            </a:r>
            <a:r>
              <a:rPr lang="en-US" dirty="0" smtClean="0"/>
              <a:t>n elements.</a:t>
            </a:r>
            <a:endParaRPr lang="en-US" dirty="0"/>
          </a:p>
        </p:txBody>
      </p:sp>
    </p:spTree>
    <p:extLst>
      <p:ext uri="{BB962C8B-B14F-4D97-AF65-F5344CB8AC3E}">
        <p14:creationId xmlns:p14="http://schemas.microsoft.com/office/powerpoint/2010/main" val="3416911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Growth of function</a:t>
            </a:r>
            <a:endParaRPr lang="en-US" dirty="0"/>
          </a:p>
        </p:txBody>
      </p:sp>
      <p:sp>
        <p:nvSpPr>
          <p:cNvPr id="3" name="Content Placeholder 2"/>
          <p:cNvSpPr>
            <a:spLocks noGrp="1"/>
          </p:cNvSpPr>
          <p:nvPr>
            <p:ph idx="1"/>
          </p:nvPr>
        </p:nvSpPr>
        <p:spPr>
          <a:xfrm>
            <a:off x="838199" y="1825625"/>
            <a:ext cx="10992730" cy="4351338"/>
          </a:xfrm>
        </p:spPr>
        <p:txBody>
          <a:bodyPr/>
          <a:lstStyle/>
          <a:p>
            <a:pPr algn="just"/>
            <a:r>
              <a:rPr lang="en-US" dirty="0"/>
              <a:t>The order of growth of the running time of an </a:t>
            </a:r>
            <a:r>
              <a:rPr lang="en-US" dirty="0" smtClean="0"/>
              <a:t>algorithm gives </a:t>
            </a:r>
            <a:r>
              <a:rPr lang="en-US" dirty="0"/>
              <a:t>a simple characterization of the algorithm's efficiency and also allows us to compare the relative performance of alternative algorithms. </a:t>
            </a:r>
            <a:endParaRPr lang="en-US" dirty="0" smtClean="0"/>
          </a:p>
          <a:p>
            <a:pPr algn="just"/>
            <a:r>
              <a:rPr lang="en-US" dirty="0" smtClean="0"/>
              <a:t>Once </a:t>
            </a:r>
            <a:r>
              <a:rPr lang="en-US" dirty="0"/>
              <a:t>the input size n becomes large enough, merge sort, with its </a:t>
            </a:r>
            <a:r>
              <a:rPr lang="en-US" dirty="0" smtClean="0"/>
              <a:t>(</a:t>
            </a:r>
            <a:r>
              <a:rPr lang="en-US" dirty="0" err="1" smtClean="0"/>
              <a:t>nlogn</a:t>
            </a:r>
            <a:r>
              <a:rPr lang="en-US" dirty="0"/>
              <a:t>) worst-case running time, beats insertion sort, whose worst-case running time is (n</a:t>
            </a:r>
            <a:r>
              <a:rPr lang="en-US" baseline="30000" dirty="0"/>
              <a:t>2</a:t>
            </a:r>
            <a:r>
              <a:rPr lang="en-US" dirty="0" smtClean="0"/>
              <a:t>).</a:t>
            </a:r>
          </a:p>
          <a:p>
            <a:pPr algn="just"/>
            <a:r>
              <a:rPr lang="en-US" dirty="0"/>
              <a:t>The </a:t>
            </a:r>
            <a:r>
              <a:rPr lang="en-US" b="1" dirty="0"/>
              <a:t>growth rate</a:t>
            </a:r>
            <a:r>
              <a:rPr lang="en-US" dirty="0"/>
              <a:t> for an algorithm is the rate at which the cost of the algorithm grows as the size of its input grows.</a:t>
            </a:r>
          </a:p>
        </p:txBody>
      </p:sp>
    </p:spTree>
    <p:extLst>
      <p:ext uri="{BB962C8B-B14F-4D97-AF65-F5344CB8AC3E}">
        <p14:creationId xmlns:p14="http://schemas.microsoft.com/office/powerpoint/2010/main" val="28546276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cs.odu.edu/~toida/nerzic/content/function/growth_files/summary.gif"/>
          <p:cNvPicPr>
            <a:picLocks noChangeAspect="1" noChangeArrowheads="1"/>
          </p:cNvPicPr>
          <p:nvPr/>
        </p:nvPicPr>
        <p:blipFill rotWithShape="1">
          <a:blip r:embed="rId2">
            <a:extLst>
              <a:ext uri="{28A0092B-C50C-407E-A947-70E740481C1C}">
                <a14:useLocalDpi xmlns:a14="http://schemas.microsoft.com/office/drawing/2010/main" val="0"/>
              </a:ext>
            </a:extLst>
          </a:blip>
          <a:srcRect l="3496" t="6853" r="7440"/>
          <a:stretch/>
        </p:blipFill>
        <p:spPr bwMode="auto">
          <a:xfrm>
            <a:off x="2614411" y="585380"/>
            <a:ext cx="5821251" cy="56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4571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sp>
        <p:nvSpPr>
          <p:cNvPr id="3" name="Content Placeholder 2"/>
          <p:cNvSpPr>
            <a:spLocks noGrp="1"/>
          </p:cNvSpPr>
          <p:nvPr>
            <p:ph idx="1"/>
          </p:nvPr>
        </p:nvSpPr>
        <p:spPr>
          <a:xfrm>
            <a:off x="838200" y="1533378"/>
            <a:ext cx="10515600" cy="4867421"/>
          </a:xfrm>
        </p:spPr>
        <p:txBody>
          <a:bodyPr>
            <a:normAutofit/>
          </a:bodyPr>
          <a:lstStyle/>
          <a:p>
            <a:r>
              <a:rPr lang="en-US" dirty="0"/>
              <a:t>Introduction and Basics of Algorithm, Algorithm specification</a:t>
            </a:r>
          </a:p>
          <a:p>
            <a:r>
              <a:rPr lang="en-US" dirty="0"/>
              <a:t>Example of an algorithm, Performance Analysis : Space and Time </a:t>
            </a:r>
            <a:r>
              <a:rPr lang="en-US" dirty="0" smtClean="0"/>
              <a:t>Complexity, Characteristics </a:t>
            </a:r>
            <a:r>
              <a:rPr lang="en-US" dirty="0"/>
              <a:t>of an algorithm, Correctness of Algorithms, </a:t>
            </a:r>
          </a:p>
          <a:p>
            <a:r>
              <a:rPr lang="en-US" dirty="0"/>
              <a:t>Growth of function, examples, Asymptotic Notations and Types, Concept of Randomized Algorithms.</a:t>
            </a:r>
          </a:p>
          <a:p>
            <a:pPr algn="just"/>
            <a:r>
              <a:rPr lang="en-US" dirty="0"/>
              <a:t>Substitution Method, Iteration Method, Master Method, Recurrence Tree method.</a:t>
            </a:r>
          </a:p>
          <a:p>
            <a:endParaRPr lang="en-US" dirty="0"/>
          </a:p>
          <a:p>
            <a:endParaRPr lang="en-US" dirty="0"/>
          </a:p>
        </p:txBody>
      </p:sp>
    </p:spTree>
    <p:extLst>
      <p:ext uri="{BB962C8B-B14F-4D97-AF65-F5344CB8AC3E}">
        <p14:creationId xmlns:p14="http://schemas.microsoft.com/office/powerpoint/2010/main" val="33591586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6532" y="434707"/>
            <a:ext cx="10515600" cy="4351338"/>
          </a:xfrm>
        </p:spPr>
        <p:txBody>
          <a:bodyPr/>
          <a:lstStyle/>
          <a:p>
            <a:pPr marL="0" indent="0">
              <a:buNone/>
            </a:pPr>
            <a:r>
              <a:rPr lang="en-US" dirty="0" smtClean="0"/>
              <a:t>Question: Identify the </a:t>
            </a:r>
            <a:r>
              <a:rPr lang="en-US" dirty="0"/>
              <a:t>increasing order of asymptotic complexity of functions f1, f2, f3 and f4</a:t>
            </a:r>
            <a:r>
              <a:rPr lang="en-US" dirty="0" smtClean="0"/>
              <a:t>?</a:t>
            </a:r>
          </a:p>
          <a:p>
            <a:pPr marL="0" indent="0">
              <a:buNone/>
            </a:pPr>
            <a:endParaRPr lang="en-US" dirty="0"/>
          </a:p>
          <a:p>
            <a:pPr marL="0" indent="0">
              <a:buNone/>
            </a:pPr>
            <a:r>
              <a:rPr lang="pt-BR" dirty="0" smtClean="0"/>
              <a:t>   f1(n</a:t>
            </a:r>
            <a:r>
              <a:rPr lang="pt-BR" dirty="0"/>
              <a:t>) = 2^n</a:t>
            </a:r>
          </a:p>
          <a:p>
            <a:pPr marL="0" indent="0">
              <a:buNone/>
            </a:pPr>
            <a:r>
              <a:rPr lang="pt-BR" dirty="0"/>
              <a:t>  f2(n) = n^(3/2)</a:t>
            </a:r>
          </a:p>
          <a:p>
            <a:pPr marL="0" indent="0">
              <a:buNone/>
            </a:pPr>
            <a:r>
              <a:rPr lang="pt-BR" dirty="0"/>
              <a:t>  f3(n) = </a:t>
            </a:r>
            <a:r>
              <a:rPr lang="pt-BR" dirty="0" smtClean="0"/>
              <a:t>nlogn</a:t>
            </a:r>
            <a:endParaRPr lang="pt-BR" dirty="0"/>
          </a:p>
          <a:p>
            <a:pPr marL="0" indent="0">
              <a:buNone/>
            </a:pPr>
            <a:r>
              <a:rPr lang="pt-BR" dirty="0"/>
              <a:t>  f4(n) = n^(Logn)</a:t>
            </a:r>
            <a:endParaRPr lang="en-US" dirty="0"/>
          </a:p>
        </p:txBody>
      </p:sp>
      <p:sp>
        <p:nvSpPr>
          <p:cNvPr id="5" name="Rectangle 4"/>
          <p:cNvSpPr/>
          <p:nvPr/>
        </p:nvSpPr>
        <p:spPr>
          <a:xfrm>
            <a:off x="1315655" y="4786045"/>
            <a:ext cx="3201774" cy="523220"/>
          </a:xfrm>
          <a:prstGeom prst="rect">
            <a:avLst/>
          </a:prstGeom>
        </p:spPr>
        <p:txBody>
          <a:bodyPr wrap="none">
            <a:spAutoFit/>
          </a:bodyPr>
          <a:lstStyle/>
          <a:p>
            <a:r>
              <a:rPr lang="en-US" sz="2800" b="1" dirty="0" smtClean="0">
                <a:solidFill>
                  <a:srgbClr val="FF0000"/>
                </a:solidFill>
              </a:rPr>
              <a:t>Answer: f3</a:t>
            </a:r>
            <a:r>
              <a:rPr lang="en-US" sz="2800" b="1" dirty="0">
                <a:solidFill>
                  <a:srgbClr val="FF0000"/>
                </a:solidFill>
              </a:rPr>
              <a:t>, f2, f4, f1</a:t>
            </a:r>
          </a:p>
        </p:txBody>
      </p:sp>
    </p:spTree>
    <p:extLst>
      <p:ext uri="{BB962C8B-B14F-4D97-AF65-F5344CB8AC3E}">
        <p14:creationId xmlns:p14="http://schemas.microsoft.com/office/powerpoint/2010/main" val="350780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6532" y="434707"/>
            <a:ext cx="10515600" cy="4351338"/>
          </a:xfrm>
        </p:spPr>
        <p:txBody>
          <a:bodyPr/>
          <a:lstStyle/>
          <a:p>
            <a:pPr marL="0" indent="0">
              <a:buNone/>
            </a:pPr>
            <a:r>
              <a:rPr lang="en-US" dirty="0" smtClean="0"/>
              <a:t>Question: Identify the </a:t>
            </a:r>
            <a:r>
              <a:rPr lang="en-US" dirty="0"/>
              <a:t>increasing order of asymptotic complexity of functions f1, f2, f3 and f4</a:t>
            </a:r>
            <a:r>
              <a:rPr lang="en-US" dirty="0" smtClean="0"/>
              <a:t>?</a:t>
            </a:r>
          </a:p>
          <a:p>
            <a:pPr marL="0" indent="0">
              <a:buNone/>
            </a:pPr>
            <a:endParaRPr lang="en-US" dirty="0"/>
          </a:p>
          <a:p>
            <a:pPr marL="0" indent="0">
              <a:buNone/>
            </a:pPr>
            <a:r>
              <a:rPr lang="pt-BR" dirty="0" smtClean="0"/>
              <a:t>   f1(n</a:t>
            </a:r>
            <a:r>
              <a:rPr lang="pt-BR" dirty="0"/>
              <a:t>) = n + log n</a:t>
            </a:r>
          </a:p>
          <a:p>
            <a:pPr marL="0" indent="0">
              <a:buNone/>
            </a:pPr>
            <a:r>
              <a:rPr lang="pt-BR" dirty="0" smtClean="0"/>
              <a:t>  </a:t>
            </a:r>
            <a:r>
              <a:rPr lang="pt-BR" dirty="0"/>
              <a:t>f2(n) = n </a:t>
            </a:r>
            <a:r>
              <a:rPr lang="pt-BR" baseline="30000" dirty="0" smtClean="0"/>
              <a:t>1/3</a:t>
            </a:r>
          </a:p>
          <a:p>
            <a:pPr marL="0" indent="0">
              <a:buNone/>
            </a:pPr>
            <a:r>
              <a:rPr lang="pt-BR" dirty="0" smtClean="0"/>
              <a:t>  f3(n</a:t>
            </a:r>
            <a:r>
              <a:rPr lang="pt-BR" dirty="0"/>
              <a:t>) = </a:t>
            </a:r>
            <a:r>
              <a:rPr lang="pt-BR" dirty="0" smtClean="0"/>
              <a:t>n</a:t>
            </a:r>
            <a:r>
              <a:rPr lang="pt-BR" baseline="30000" dirty="0"/>
              <a:t> n</a:t>
            </a:r>
            <a:endParaRPr lang="pt-BR" dirty="0"/>
          </a:p>
          <a:p>
            <a:pPr marL="0" indent="0">
              <a:buNone/>
            </a:pPr>
            <a:r>
              <a:rPr lang="pt-BR" dirty="0"/>
              <a:t>  f4(n) = </a:t>
            </a:r>
            <a:r>
              <a:rPr lang="pt-BR" dirty="0" smtClean="0"/>
              <a:t>n log n </a:t>
            </a:r>
            <a:endParaRPr lang="en-US" dirty="0"/>
          </a:p>
        </p:txBody>
      </p:sp>
      <p:sp>
        <p:nvSpPr>
          <p:cNvPr id="5" name="Rectangle 4"/>
          <p:cNvSpPr/>
          <p:nvPr/>
        </p:nvSpPr>
        <p:spPr>
          <a:xfrm>
            <a:off x="1315655" y="4786045"/>
            <a:ext cx="3201774" cy="523220"/>
          </a:xfrm>
          <a:prstGeom prst="rect">
            <a:avLst/>
          </a:prstGeom>
        </p:spPr>
        <p:txBody>
          <a:bodyPr wrap="none">
            <a:spAutoFit/>
          </a:bodyPr>
          <a:lstStyle/>
          <a:p>
            <a:r>
              <a:rPr lang="en-US" sz="2800" b="1" dirty="0" smtClean="0">
                <a:solidFill>
                  <a:srgbClr val="FF0000"/>
                </a:solidFill>
              </a:rPr>
              <a:t>Answer: f2, f1, </a:t>
            </a:r>
            <a:r>
              <a:rPr lang="en-US" sz="2800" b="1" dirty="0">
                <a:solidFill>
                  <a:srgbClr val="FF0000"/>
                </a:solidFill>
              </a:rPr>
              <a:t>f4, </a:t>
            </a:r>
            <a:r>
              <a:rPr lang="en-US" sz="2800" b="1" dirty="0" smtClean="0">
                <a:solidFill>
                  <a:srgbClr val="FF0000"/>
                </a:solidFill>
              </a:rPr>
              <a:t>f3</a:t>
            </a:r>
            <a:endParaRPr lang="en-US" sz="2800" b="1" dirty="0">
              <a:solidFill>
                <a:srgbClr val="FF0000"/>
              </a:solidFill>
            </a:endParaRPr>
          </a:p>
        </p:txBody>
      </p:sp>
    </p:spTree>
    <p:extLst>
      <p:ext uri="{BB962C8B-B14F-4D97-AF65-F5344CB8AC3E}">
        <p14:creationId xmlns:p14="http://schemas.microsoft.com/office/powerpoint/2010/main" val="135300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Asymptotic </a:t>
            </a:r>
            <a:r>
              <a:rPr lang="en-US" b="1" dirty="0" smtClean="0"/>
              <a:t>Notations</a:t>
            </a:r>
            <a:endParaRPr lang="en-US" dirty="0"/>
          </a:p>
        </p:txBody>
      </p:sp>
      <p:sp>
        <p:nvSpPr>
          <p:cNvPr id="3" name="Content Placeholder 2"/>
          <p:cNvSpPr>
            <a:spLocks noGrp="1"/>
          </p:cNvSpPr>
          <p:nvPr>
            <p:ph idx="1"/>
          </p:nvPr>
        </p:nvSpPr>
        <p:spPr/>
        <p:txBody>
          <a:bodyPr/>
          <a:lstStyle/>
          <a:p>
            <a:r>
              <a:rPr lang="en-US" dirty="0"/>
              <a:t>Asymptotic notations are mathematical tools to represent the time complexity of algorithms for asymptotic analysis.</a:t>
            </a:r>
          </a:p>
          <a:p>
            <a:pPr marL="0" indent="0">
              <a:buNone/>
            </a:pPr>
            <a:r>
              <a:rPr lang="en-US" dirty="0" smtClean="0"/>
              <a:t>There </a:t>
            </a:r>
            <a:r>
              <a:rPr lang="en-US" dirty="0"/>
              <a:t>are mainly three asymptotic notations:</a:t>
            </a:r>
          </a:p>
          <a:p>
            <a:r>
              <a:rPr lang="en-US" dirty="0" smtClean="0"/>
              <a:t>Big-O </a:t>
            </a:r>
            <a:r>
              <a:rPr lang="en-US" dirty="0"/>
              <a:t>Notation (O-notation)</a:t>
            </a:r>
          </a:p>
          <a:p>
            <a:r>
              <a:rPr lang="en-US" dirty="0"/>
              <a:t>Omega Notation (Ω-notation)</a:t>
            </a:r>
          </a:p>
          <a:p>
            <a:r>
              <a:rPr lang="en-US" dirty="0"/>
              <a:t>Theta Notation (Θ-notation)</a:t>
            </a:r>
          </a:p>
        </p:txBody>
      </p:sp>
    </p:spTree>
    <p:extLst>
      <p:ext uri="{BB962C8B-B14F-4D97-AF65-F5344CB8AC3E}">
        <p14:creationId xmlns:p14="http://schemas.microsoft.com/office/powerpoint/2010/main" val="24444848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Theta Notation (Θ-notation</a:t>
            </a:r>
            <a:r>
              <a:rPr lang="en-US" dirty="0" smtClean="0"/>
              <a:t>)</a:t>
            </a:r>
            <a:endParaRPr lang="en-US" dirty="0"/>
          </a:p>
        </p:txBody>
      </p:sp>
      <p:sp>
        <p:nvSpPr>
          <p:cNvPr id="3" name="Content Placeholder 2"/>
          <p:cNvSpPr>
            <a:spLocks noGrp="1"/>
          </p:cNvSpPr>
          <p:nvPr>
            <p:ph idx="1"/>
          </p:nvPr>
        </p:nvSpPr>
        <p:spPr>
          <a:xfrm>
            <a:off x="565083" y="1578333"/>
            <a:ext cx="7365642" cy="4486275"/>
          </a:xfrm>
        </p:spPr>
        <p:txBody>
          <a:bodyPr>
            <a:normAutofit/>
          </a:bodyPr>
          <a:lstStyle/>
          <a:p>
            <a:pPr algn="just"/>
            <a:r>
              <a:rPr lang="en-US" sz="2400" dirty="0"/>
              <a:t>Theta notation encloses the function from above and below. Since it represents the upper and the lower bound of the running time of an algorithm, it is used for analyzing the </a:t>
            </a:r>
            <a:r>
              <a:rPr lang="en-US" sz="2400" b="1" dirty="0" smtClean="0"/>
              <a:t>average-case</a:t>
            </a:r>
            <a:r>
              <a:rPr lang="en-US" sz="2400" dirty="0"/>
              <a:t> complexity of an algorithm. </a:t>
            </a:r>
            <a:r>
              <a:rPr lang="en-US" sz="2400" i="1" dirty="0"/>
              <a:t> </a:t>
            </a:r>
            <a:endParaRPr lang="en-US" sz="2400" i="1" dirty="0" smtClean="0"/>
          </a:p>
          <a:p>
            <a:pPr algn="just"/>
            <a:r>
              <a:rPr lang="en-US" sz="2400" dirty="0"/>
              <a:t>Let g and f be the function from the set of natural numbers to itself. The function f is said to be Θ(g), if there are constants c1, c2 &gt; 0 and a natural number n0 such that c1* g(n) ≤ f(n) ≤ c2 * g(n) for all n ≥ </a:t>
            </a:r>
            <a:r>
              <a:rPr lang="en-US" sz="2400" dirty="0" smtClean="0"/>
              <a:t>n0</a:t>
            </a:r>
          </a:p>
          <a:p>
            <a:pPr algn="just"/>
            <a:r>
              <a:rPr lang="en-US" sz="2400" b="1" i="1" dirty="0">
                <a:solidFill>
                  <a:schemeClr val="accent6">
                    <a:lumMod val="50000"/>
                  </a:schemeClr>
                </a:solidFill>
              </a:rPr>
              <a:t>Θ (g(n)) = {f(n): there exist positive constants c1, c2 and n0 such that 0 ≤ </a:t>
            </a:r>
            <a:r>
              <a:rPr lang="en-US" sz="2400" b="1" i="1" dirty="0" smtClean="0">
                <a:solidFill>
                  <a:schemeClr val="accent6">
                    <a:lumMod val="50000"/>
                  </a:schemeClr>
                </a:solidFill>
              </a:rPr>
              <a:t>c1*g(n</a:t>
            </a:r>
            <a:r>
              <a:rPr lang="en-US" sz="2400" b="1" i="1" dirty="0">
                <a:solidFill>
                  <a:schemeClr val="accent6">
                    <a:lumMod val="50000"/>
                  </a:schemeClr>
                </a:solidFill>
              </a:rPr>
              <a:t>) ≤ f(n) ≤ </a:t>
            </a:r>
            <a:r>
              <a:rPr lang="en-US" sz="2400" b="1" i="1" dirty="0" smtClean="0">
                <a:solidFill>
                  <a:schemeClr val="accent6">
                    <a:lumMod val="50000"/>
                  </a:schemeClr>
                </a:solidFill>
              </a:rPr>
              <a:t>c2*g(n</a:t>
            </a:r>
            <a:r>
              <a:rPr lang="en-US" sz="2400" b="1" i="1" dirty="0">
                <a:solidFill>
                  <a:schemeClr val="accent6">
                    <a:lumMod val="50000"/>
                  </a:schemeClr>
                </a:solidFill>
              </a:rPr>
              <a:t>) for all n ≥ n0}</a:t>
            </a:r>
            <a:endParaRPr lang="en-US" sz="2400" b="1" dirty="0">
              <a:solidFill>
                <a:schemeClr val="accent6">
                  <a:lumMod val="50000"/>
                </a:schemeClr>
              </a:solidFill>
            </a:endParaRPr>
          </a:p>
        </p:txBody>
      </p:sp>
      <p:pic>
        <p:nvPicPr>
          <p:cNvPr id="1026" name="Picture 2" descr="Lightbox"/>
          <p:cNvPicPr>
            <a:picLocks noChangeAspect="1" noChangeArrowheads="1"/>
          </p:cNvPicPr>
          <p:nvPr/>
        </p:nvPicPr>
        <p:blipFill rotWithShape="1">
          <a:blip r:embed="rId2">
            <a:extLst>
              <a:ext uri="{28A0092B-C50C-407E-A947-70E740481C1C}">
                <a14:useLocalDpi xmlns:a14="http://schemas.microsoft.com/office/drawing/2010/main" val="0"/>
              </a:ext>
            </a:extLst>
          </a:blip>
          <a:srcRect l="5517" t="439" r="-1341" b="2532"/>
          <a:stretch/>
        </p:blipFill>
        <p:spPr bwMode="auto">
          <a:xfrm>
            <a:off x="8118980" y="1861669"/>
            <a:ext cx="4073020" cy="3148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3436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a:t>
            </a:r>
            <a:r>
              <a:rPr lang="en-US" dirty="0"/>
              <a:t>Notation </a:t>
            </a:r>
            <a:r>
              <a:rPr lang="en-US" dirty="0" smtClean="0"/>
              <a:t>(O-notation)</a:t>
            </a:r>
            <a:endParaRPr lang="en-US" dirty="0"/>
          </a:p>
        </p:txBody>
      </p:sp>
      <p:sp>
        <p:nvSpPr>
          <p:cNvPr id="3" name="Content Placeholder 2"/>
          <p:cNvSpPr>
            <a:spLocks noGrp="1"/>
          </p:cNvSpPr>
          <p:nvPr>
            <p:ph idx="1"/>
          </p:nvPr>
        </p:nvSpPr>
        <p:spPr>
          <a:xfrm>
            <a:off x="565083" y="1578333"/>
            <a:ext cx="7365642" cy="4486275"/>
          </a:xfrm>
        </p:spPr>
        <p:txBody>
          <a:bodyPr>
            <a:normAutofit/>
          </a:bodyPr>
          <a:lstStyle/>
          <a:p>
            <a:pPr algn="just"/>
            <a:r>
              <a:rPr lang="en-US" sz="2400" dirty="0"/>
              <a:t>Big-O notation represents the upper bound of the running time of an algorithm. Therefore, it gives the worst-case complexity of an algorithm</a:t>
            </a:r>
            <a:r>
              <a:rPr lang="en-US" sz="2400" dirty="0" smtClean="0"/>
              <a:t>.</a:t>
            </a:r>
          </a:p>
          <a:p>
            <a:pPr algn="just"/>
            <a:r>
              <a:rPr lang="en-US" sz="2400" dirty="0"/>
              <a:t>If f(n) describes the running time of an algorithm, f(n) is O(g(n)) if there exist a positive constant C and n0 such that, 0 ≤ f(n) ≤ cg(n) for all n ≥ n0</a:t>
            </a:r>
            <a:endParaRPr lang="en-US" sz="2400" b="1" dirty="0" smtClean="0">
              <a:solidFill>
                <a:schemeClr val="accent6">
                  <a:lumMod val="50000"/>
                </a:schemeClr>
              </a:solidFill>
            </a:endParaRPr>
          </a:p>
          <a:p>
            <a:pPr algn="just"/>
            <a:r>
              <a:rPr lang="en-US" sz="2400" dirty="0"/>
              <a:t>O(g(n)) = { f(n): there exist positive constants c and n0 such that 0 ≤ f(n) ≤ cg(n) for all n ≥ n0 }</a:t>
            </a:r>
            <a:endParaRPr lang="en-US" sz="2400" b="1" dirty="0">
              <a:solidFill>
                <a:schemeClr val="accent6">
                  <a:lumMod val="50000"/>
                </a:schemeClr>
              </a:solidFill>
            </a:endParaRPr>
          </a:p>
        </p:txBody>
      </p:sp>
      <p:pic>
        <p:nvPicPr>
          <p:cNvPr id="3076" name="Picture 4"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1267" y="1690688"/>
            <a:ext cx="3149958" cy="326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5236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Omega </a:t>
            </a:r>
            <a:r>
              <a:rPr lang="en-US" dirty="0"/>
              <a:t>Notation (Ω-notation</a:t>
            </a:r>
            <a:r>
              <a:rPr lang="en-US" dirty="0" smtClean="0"/>
              <a:t>)</a:t>
            </a:r>
            <a:endParaRPr lang="en-US" dirty="0"/>
          </a:p>
        </p:txBody>
      </p:sp>
      <p:sp>
        <p:nvSpPr>
          <p:cNvPr id="3" name="Content Placeholder 2"/>
          <p:cNvSpPr>
            <a:spLocks noGrp="1"/>
          </p:cNvSpPr>
          <p:nvPr>
            <p:ph idx="1"/>
          </p:nvPr>
        </p:nvSpPr>
        <p:spPr>
          <a:xfrm>
            <a:off x="565083" y="1578333"/>
            <a:ext cx="7365642" cy="4486275"/>
          </a:xfrm>
        </p:spPr>
        <p:txBody>
          <a:bodyPr>
            <a:normAutofit/>
          </a:bodyPr>
          <a:lstStyle/>
          <a:p>
            <a:pPr algn="just"/>
            <a:r>
              <a:rPr lang="en-US" sz="2400" dirty="0"/>
              <a:t>Omega notation represents the lower bound of the running time of an algorithm. Thus, it provides the best case complexity of an algorithm. </a:t>
            </a:r>
            <a:endParaRPr lang="en-US" sz="2400" dirty="0" smtClean="0"/>
          </a:p>
          <a:p>
            <a:pPr algn="just"/>
            <a:r>
              <a:rPr lang="en-US" sz="2400" dirty="0"/>
              <a:t>Let g and f be the function from the set of natural numbers to itself. The function f is said to be Ω(g), if there is a constant c &gt; 0 and a natural number n0 such that c*g(n) ≤ f(n) for all n ≥ </a:t>
            </a:r>
            <a:r>
              <a:rPr lang="en-US" sz="2400" dirty="0" smtClean="0"/>
              <a:t>n0</a:t>
            </a:r>
          </a:p>
          <a:p>
            <a:pPr algn="just"/>
            <a:r>
              <a:rPr lang="el-GR" sz="2400" dirty="0"/>
              <a:t>Ω(</a:t>
            </a:r>
            <a:r>
              <a:rPr lang="en-US" sz="2400" dirty="0"/>
              <a:t>g(n)) = { f(n): there exist positive constants c and n0 such that 0 ≤ cg(n) ≤ f(n) for all n ≥ n0 }</a:t>
            </a:r>
            <a:endParaRPr lang="en-US" sz="2400" b="1" dirty="0">
              <a:solidFill>
                <a:schemeClr val="accent6">
                  <a:lumMod val="50000"/>
                </a:schemeClr>
              </a:solidFill>
            </a:endParaRPr>
          </a:p>
        </p:txBody>
      </p:sp>
      <p:pic>
        <p:nvPicPr>
          <p:cNvPr id="2050"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4475" y="1391621"/>
            <a:ext cx="3727743" cy="3437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8502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Recurrence relation</a:t>
            </a:r>
            <a:endParaRPr lang="en-US" dirty="0"/>
          </a:p>
        </p:txBody>
      </p:sp>
      <p:sp>
        <p:nvSpPr>
          <p:cNvPr id="3" name="Content Placeholder 2"/>
          <p:cNvSpPr>
            <a:spLocks noGrp="1"/>
          </p:cNvSpPr>
          <p:nvPr>
            <p:ph idx="1"/>
          </p:nvPr>
        </p:nvSpPr>
        <p:spPr/>
        <p:txBody>
          <a:bodyPr/>
          <a:lstStyle/>
          <a:p>
            <a:pPr marL="0" indent="0">
              <a:buNone/>
            </a:pPr>
            <a:r>
              <a:rPr lang="en-US" dirty="0"/>
              <a:t>There are two types of </a:t>
            </a:r>
            <a:r>
              <a:rPr lang="en-US" dirty="0" smtClean="0"/>
              <a:t>algorithms to solve the problem:</a:t>
            </a:r>
            <a:endParaRPr lang="en-US" dirty="0"/>
          </a:p>
          <a:p>
            <a:r>
              <a:rPr lang="en-US" b="1" dirty="0"/>
              <a:t>Iterative Algorithm:</a:t>
            </a:r>
            <a:r>
              <a:rPr lang="en-US" dirty="0"/>
              <a:t> In the iterative approach, the function repeatedly runs until the condition is met or it fails. It involves the looping construct.</a:t>
            </a:r>
          </a:p>
          <a:p>
            <a:r>
              <a:rPr lang="en-US" b="1" dirty="0"/>
              <a:t>Recursive Algorithm:</a:t>
            </a:r>
            <a:r>
              <a:rPr lang="en-US" dirty="0"/>
              <a:t> In the recursive approach, the function calls itself until the condition is met. It integrates the branching structure</a:t>
            </a:r>
            <a:r>
              <a:rPr lang="en-US" dirty="0" smtClean="0"/>
              <a:t>.</a:t>
            </a:r>
          </a:p>
          <a:p>
            <a:r>
              <a:rPr lang="en-US" dirty="0"/>
              <a:t>A recurrence is an equation or inequality that reflects the value of a function with smaller inputs. A recurrence can be used to represent the running duration of an algorithm that comprises a recursive call to itself.</a:t>
            </a:r>
          </a:p>
          <a:p>
            <a:endParaRPr lang="en-US" dirty="0"/>
          </a:p>
        </p:txBody>
      </p:sp>
    </p:spTree>
    <p:extLst>
      <p:ext uri="{BB962C8B-B14F-4D97-AF65-F5344CB8AC3E}">
        <p14:creationId xmlns:p14="http://schemas.microsoft.com/office/powerpoint/2010/main" val="36460908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654" y="377041"/>
            <a:ext cx="10515600" cy="5714665"/>
          </a:xfrm>
        </p:spPr>
        <p:txBody>
          <a:bodyPr>
            <a:normAutofit/>
          </a:bodyPr>
          <a:lstStyle/>
          <a:p>
            <a:pPr marL="0" indent="0">
              <a:buNone/>
            </a:pPr>
            <a:r>
              <a:rPr lang="en-US" dirty="0" smtClean="0"/>
              <a:t>Example: Consider the following code:</a:t>
            </a:r>
          </a:p>
          <a:p>
            <a:pPr marL="457200" lvl="1" indent="0">
              <a:spcBef>
                <a:spcPts val="0"/>
              </a:spcBef>
              <a:buNone/>
            </a:pPr>
            <a:endParaRPr lang="en-US" sz="2000" dirty="0" smtClean="0"/>
          </a:p>
          <a:p>
            <a:pPr marL="457200" lvl="1" indent="0">
              <a:spcBef>
                <a:spcPts val="0"/>
              </a:spcBef>
              <a:buNone/>
            </a:pPr>
            <a:r>
              <a:rPr lang="en-US" dirty="0" err="1" smtClean="0"/>
              <a:t>int</a:t>
            </a:r>
            <a:r>
              <a:rPr lang="en-US" dirty="0" smtClean="0"/>
              <a:t> </a:t>
            </a:r>
            <a:r>
              <a:rPr lang="en-US" dirty="0"/>
              <a:t>recursiveFun1(</a:t>
            </a:r>
            <a:r>
              <a:rPr lang="en-US" dirty="0" err="1"/>
              <a:t>int</a:t>
            </a:r>
            <a:r>
              <a:rPr lang="en-US" dirty="0"/>
              <a:t> n)</a:t>
            </a:r>
          </a:p>
          <a:p>
            <a:pPr marL="457200" lvl="1" indent="0">
              <a:spcBef>
                <a:spcPts val="0"/>
              </a:spcBef>
              <a:buNone/>
            </a:pPr>
            <a:r>
              <a:rPr lang="en-US" dirty="0"/>
              <a:t>{</a:t>
            </a:r>
          </a:p>
          <a:p>
            <a:pPr marL="457200" lvl="1" indent="0">
              <a:spcBef>
                <a:spcPts val="0"/>
              </a:spcBef>
              <a:buNone/>
            </a:pPr>
            <a:r>
              <a:rPr lang="en-US" dirty="0"/>
              <a:t>    if (n &lt;= 0)</a:t>
            </a:r>
          </a:p>
          <a:p>
            <a:pPr marL="457200" lvl="1" indent="0">
              <a:spcBef>
                <a:spcPts val="0"/>
              </a:spcBef>
              <a:buNone/>
            </a:pPr>
            <a:r>
              <a:rPr lang="en-US" dirty="0"/>
              <a:t>        return 1;</a:t>
            </a:r>
          </a:p>
          <a:p>
            <a:pPr marL="457200" lvl="1" indent="0">
              <a:spcBef>
                <a:spcPts val="0"/>
              </a:spcBef>
              <a:buNone/>
            </a:pPr>
            <a:r>
              <a:rPr lang="en-US" dirty="0"/>
              <a:t>    else</a:t>
            </a:r>
          </a:p>
          <a:p>
            <a:pPr marL="457200" lvl="1" indent="0">
              <a:spcBef>
                <a:spcPts val="0"/>
              </a:spcBef>
              <a:buNone/>
            </a:pPr>
            <a:r>
              <a:rPr lang="en-US" dirty="0"/>
              <a:t>        return 1 + recursiveFun1(n-1);</a:t>
            </a:r>
          </a:p>
          <a:p>
            <a:pPr marL="457200" lvl="1" indent="0">
              <a:spcBef>
                <a:spcPts val="0"/>
              </a:spcBef>
              <a:buNone/>
            </a:pPr>
            <a:r>
              <a:rPr lang="en-US" dirty="0" smtClean="0"/>
              <a:t>}</a:t>
            </a:r>
            <a:endParaRPr lang="en-US" dirty="0"/>
          </a:p>
          <a:p>
            <a:pPr marL="457200" lvl="1" indent="0">
              <a:spcBef>
                <a:spcPts val="0"/>
              </a:spcBef>
              <a:buNone/>
            </a:pPr>
            <a:endParaRPr lang="en-US" sz="2000" dirty="0" smtClean="0"/>
          </a:p>
          <a:p>
            <a:pPr marL="0" indent="0">
              <a:spcBef>
                <a:spcPts val="0"/>
              </a:spcBef>
              <a:buNone/>
            </a:pPr>
            <a:r>
              <a:rPr lang="en-US" dirty="0" smtClean="0"/>
              <a:t>Write the recurrence equation for the above code.</a:t>
            </a:r>
          </a:p>
          <a:p>
            <a:pPr marL="0" indent="0">
              <a:spcBef>
                <a:spcPts val="0"/>
              </a:spcBef>
              <a:buNone/>
            </a:pPr>
            <a:endParaRPr lang="en-US" dirty="0"/>
          </a:p>
          <a:p>
            <a:pPr marL="0" indent="0">
              <a:spcBef>
                <a:spcPts val="0"/>
              </a:spcBef>
              <a:buNone/>
            </a:pPr>
            <a:r>
              <a:rPr lang="en-US" dirty="0" smtClean="0"/>
              <a:t>Solution: T(n) = T(n-1) + 3</a:t>
            </a:r>
          </a:p>
        </p:txBody>
      </p:sp>
    </p:spTree>
    <p:extLst>
      <p:ext uri="{BB962C8B-B14F-4D97-AF65-F5344CB8AC3E}">
        <p14:creationId xmlns:p14="http://schemas.microsoft.com/office/powerpoint/2010/main" val="24547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Effect transition="in" filter="circle(in)">
                                      <p:cBhvr>
                                        <p:cTn id="7"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654" y="377041"/>
            <a:ext cx="10515600" cy="5714665"/>
          </a:xfrm>
        </p:spPr>
        <p:txBody>
          <a:bodyPr>
            <a:normAutofit/>
          </a:bodyPr>
          <a:lstStyle/>
          <a:p>
            <a:pPr marL="0" indent="0">
              <a:buNone/>
            </a:pPr>
            <a:r>
              <a:rPr lang="en-US" dirty="0" smtClean="0"/>
              <a:t>Example: Consider the following code:</a:t>
            </a:r>
          </a:p>
          <a:p>
            <a:pPr marL="457200" lvl="1" indent="0">
              <a:spcBef>
                <a:spcPts val="0"/>
              </a:spcBef>
              <a:buNone/>
            </a:pPr>
            <a:endParaRPr lang="en-US" sz="2000" dirty="0" smtClean="0"/>
          </a:p>
          <a:p>
            <a:pPr marL="457200" lvl="1" indent="0">
              <a:spcBef>
                <a:spcPts val="0"/>
              </a:spcBef>
              <a:buNone/>
            </a:pPr>
            <a:r>
              <a:rPr lang="en-US" sz="2800" dirty="0"/>
              <a:t>Fib(a) </a:t>
            </a:r>
          </a:p>
          <a:p>
            <a:pPr marL="457200" lvl="1" indent="0">
              <a:spcBef>
                <a:spcPts val="0"/>
              </a:spcBef>
              <a:buNone/>
            </a:pPr>
            <a:r>
              <a:rPr lang="en-US" sz="2800" dirty="0"/>
              <a:t>{</a:t>
            </a:r>
          </a:p>
          <a:p>
            <a:pPr marL="457200" lvl="1" indent="0">
              <a:spcBef>
                <a:spcPts val="0"/>
              </a:spcBef>
              <a:buNone/>
            </a:pPr>
            <a:r>
              <a:rPr lang="en-US" sz="2800" dirty="0"/>
              <a:t>  if(a==1 || a==0)</a:t>
            </a:r>
          </a:p>
          <a:p>
            <a:pPr marL="457200" lvl="1" indent="0">
              <a:spcBef>
                <a:spcPts val="0"/>
              </a:spcBef>
              <a:buNone/>
            </a:pPr>
            <a:r>
              <a:rPr lang="en-US" sz="2800" dirty="0"/>
              <a:t>    return 1;</a:t>
            </a:r>
          </a:p>
          <a:p>
            <a:pPr marL="457200" lvl="1" indent="0">
              <a:spcBef>
                <a:spcPts val="0"/>
              </a:spcBef>
              <a:buNone/>
            </a:pPr>
            <a:r>
              <a:rPr lang="en-US" sz="2800" dirty="0"/>
              <a:t> </a:t>
            </a:r>
            <a:r>
              <a:rPr lang="en-US" sz="2800" dirty="0" smtClean="0"/>
              <a:t>   </a:t>
            </a:r>
            <a:r>
              <a:rPr lang="en-US" sz="2800" dirty="0"/>
              <a:t>return Fib(a-1) + Fib(a-2);</a:t>
            </a:r>
          </a:p>
          <a:p>
            <a:pPr marL="457200" lvl="1" indent="0">
              <a:spcBef>
                <a:spcPts val="0"/>
              </a:spcBef>
              <a:buNone/>
            </a:pPr>
            <a:r>
              <a:rPr lang="en-US" sz="2800" dirty="0" smtClean="0"/>
              <a:t>}</a:t>
            </a:r>
          </a:p>
          <a:p>
            <a:pPr marL="457200" lvl="1" indent="0">
              <a:spcBef>
                <a:spcPts val="0"/>
              </a:spcBef>
              <a:buNone/>
            </a:pPr>
            <a:endParaRPr lang="en-US" sz="2000" dirty="0" smtClean="0"/>
          </a:p>
          <a:p>
            <a:pPr marL="0" indent="0">
              <a:spcBef>
                <a:spcPts val="0"/>
              </a:spcBef>
              <a:buNone/>
            </a:pPr>
            <a:r>
              <a:rPr lang="en-US" dirty="0" smtClean="0"/>
              <a:t>Write the recurrence equation for the above code.</a:t>
            </a:r>
          </a:p>
          <a:p>
            <a:pPr marL="0" indent="0">
              <a:spcBef>
                <a:spcPts val="0"/>
              </a:spcBef>
              <a:buNone/>
            </a:pPr>
            <a:endParaRPr lang="en-US" dirty="0"/>
          </a:p>
          <a:p>
            <a:pPr marL="0" indent="0">
              <a:spcBef>
                <a:spcPts val="0"/>
              </a:spcBef>
              <a:buNone/>
            </a:pPr>
            <a:r>
              <a:rPr lang="en-US" dirty="0" smtClean="0"/>
              <a:t>Solution: T(n) = T(n-1) + T(n-2) + 6</a:t>
            </a:r>
          </a:p>
        </p:txBody>
      </p:sp>
    </p:spTree>
    <p:extLst>
      <p:ext uri="{BB962C8B-B14F-4D97-AF65-F5344CB8AC3E}">
        <p14:creationId xmlns:p14="http://schemas.microsoft.com/office/powerpoint/2010/main" val="196058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circle(in)">
                                      <p:cBhvr>
                                        <p:cTn id="7"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654" y="377041"/>
            <a:ext cx="10515600" cy="5714665"/>
          </a:xfrm>
        </p:spPr>
        <p:txBody>
          <a:bodyPr>
            <a:normAutofit/>
          </a:bodyPr>
          <a:lstStyle/>
          <a:p>
            <a:pPr marL="0" indent="0">
              <a:buNone/>
            </a:pPr>
            <a:r>
              <a:rPr lang="en-US" dirty="0" smtClean="0"/>
              <a:t>Example: Consider the following code:</a:t>
            </a:r>
          </a:p>
          <a:p>
            <a:pPr marL="457200" lvl="1" indent="0">
              <a:spcBef>
                <a:spcPts val="0"/>
              </a:spcBef>
              <a:buNone/>
            </a:pPr>
            <a:endParaRPr lang="en-US" sz="2000" dirty="0" smtClean="0"/>
          </a:p>
          <a:p>
            <a:pPr marL="457200" lvl="1" indent="0">
              <a:spcBef>
                <a:spcPts val="0"/>
              </a:spcBef>
              <a:buNone/>
            </a:pPr>
            <a:r>
              <a:rPr lang="en-US" dirty="0"/>
              <a:t>FOO(A, low, high, x)</a:t>
            </a:r>
          </a:p>
          <a:p>
            <a:pPr marL="457200" lvl="1" indent="0">
              <a:spcBef>
                <a:spcPts val="0"/>
              </a:spcBef>
              <a:buNone/>
            </a:pPr>
            <a:r>
              <a:rPr lang="en-US" dirty="0"/>
              <a:t>  if (low &gt; high)</a:t>
            </a:r>
          </a:p>
          <a:p>
            <a:pPr marL="457200" lvl="1" indent="0">
              <a:spcBef>
                <a:spcPts val="0"/>
              </a:spcBef>
              <a:buNone/>
            </a:pPr>
            <a:r>
              <a:rPr lang="en-US" dirty="0"/>
              <a:t>    return False</a:t>
            </a:r>
          </a:p>
          <a:p>
            <a:pPr marL="457200" lvl="1" indent="0">
              <a:spcBef>
                <a:spcPts val="0"/>
              </a:spcBef>
              <a:buNone/>
            </a:pPr>
            <a:r>
              <a:rPr lang="en-US" dirty="0"/>
              <a:t>  mid = floor((</a:t>
            </a:r>
            <a:r>
              <a:rPr lang="en-US" dirty="0" err="1"/>
              <a:t>high+low</a:t>
            </a:r>
            <a:r>
              <a:rPr lang="en-US" dirty="0"/>
              <a:t>)/2)</a:t>
            </a:r>
          </a:p>
          <a:p>
            <a:pPr marL="457200" lvl="1" indent="0">
              <a:spcBef>
                <a:spcPts val="0"/>
              </a:spcBef>
              <a:buNone/>
            </a:pPr>
            <a:r>
              <a:rPr lang="en-US" dirty="0"/>
              <a:t>  if (x == A[mid])</a:t>
            </a:r>
          </a:p>
          <a:p>
            <a:pPr marL="457200" lvl="1" indent="0">
              <a:spcBef>
                <a:spcPts val="0"/>
              </a:spcBef>
              <a:buNone/>
            </a:pPr>
            <a:r>
              <a:rPr lang="en-US" dirty="0"/>
              <a:t>    return True</a:t>
            </a:r>
          </a:p>
          <a:p>
            <a:pPr marL="457200" lvl="1" indent="0">
              <a:spcBef>
                <a:spcPts val="0"/>
              </a:spcBef>
              <a:buNone/>
            </a:pPr>
            <a:r>
              <a:rPr lang="en-US" dirty="0"/>
              <a:t>  if (x &lt; A[mid])</a:t>
            </a:r>
          </a:p>
          <a:p>
            <a:pPr marL="457200" lvl="1" indent="0">
              <a:spcBef>
                <a:spcPts val="0"/>
              </a:spcBef>
              <a:buNone/>
            </a:pPr>
            <a:r>
              <a:rPr lang="en-US" dirty="0"/>
              <a:t>    return FOO(A, low, mid-1, x)</a:t>
            </a:r>
          </a:p>
          <a:p>
            <a:pPr marL="457200" lvl="1" indent="0">
              <a:spcBef>
                <a:spcPts val="0"/>
              </a:spcBef>
              <a:buNone/>
            </a:pPr>
            <a:r>
              <a:rPr lang="en-US" dirty="0"/>
              <a:t>  if (x &gt; A[mid])</a:t>
            </a:r>
          </a:p>
          <a:p>
            <a:pPr marL="457200" lvl="1" indent="0">
              <a:spcBef>
                <a:spcPts val="0"/>
              </a:spcBef>
              <a:buNone/>
            </a:pPr>
            <a:r>
              <a:rPr lang="en-US" dirty="0"/>
              <a:t>    return FOO(A, mid+1, high, x</a:t>
            </a:r>
            <a:r>
              <a:rPr lang="en-US" dirty="0" smtClean="0"/>
              <a:t>)</a:t>
            </a:r>
          </a:p>
          <a:p>
            <a:pPr marL="457200" lvl="1" indent="0">
              <a:spcBef>
                <a:spcPts val="0"/>
              </a:spcBef>
              <a:buNone/>
            </a:pPr>
            <a:endParaRPr lang="en-US" sz="2000" dirty="0" smtClean="0"/>
          </a:p>
          <a:p>
            <a:pPr marL="0" indent="0">
              <a:spcBef>
                <a:spcPts val="0"/>
              </a:spcBef>
              <a:buNone/>
            </a:pPr>
            <a:r>
              <a:rPr lang="en-US" dirty="0" smtClean="0"/>
              <a:t>Write the recurrence equation for the above code.</a:t>
            </a:r>
          </a:p>
          <a:p>
            <a:pPr marL="0" indent="0">
              <a:spcBef>
                <a:spcPts val="0"/>
              </a:spcBef>
              <a:buNone/>
            </a:pPr>
            <a:endParaRPr lang="en-US" dirty="0"/>
          </a:p>
          <a:p>
            <a:pPr marL="0" indent="0">
              <a:spcBef>
                <a:spcPts val="0"/>
              </a:spcBef>
              <a:buNone/>
            </a:pPr>
            <a:r>
              <a:rPr lang="en-US" dirty="0" smtClean="0"/>
              <a:t>Solution: T(n) = T(n/2) + O(1)</a:t>
            </a:r>
          </a:p>
        </p:txBody>
      </p:sp>
      <p:pic>
        <p:nvPicPr>
          <p:cNvPr id="4" name="Picture 3"/>
          <p:cNvPicPr>
            <a:picLocks noChangeAspect="1"/>
          </p:cNvPicPr>
          <p:nvPr/>
        </p:nvPicPr>
        <p:blipFill>
          <a:blip r:embed="rId2"/>
          <a:stretch>
            <a:fillRect/>
          </a:stretch>
        </p:blipFill>
        <p:spPr>
          <a:xfrm>
            <a:off x="5347482" y="1770979"/>
            <a:ext cx="5953125" cy="1847850"/>
          </a:xfrm>
          <a:prstGeom prst="rect">
            <a:avLst/>
          </a:prstGeom>
        </p:spPr>
      </p:pic>
    </p:spTree>
    <p:extLst>
      <p:ext uri="{BB962C8B-B14F-4D97-AF65-F5344CB8AC3E}">
        <p14:creationId xmlns:p14="http://schemas.microsoft.com/office/powerpoint/2010/main" val="3035373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5" end="15"/>
                                            </p:txEl>
                                          </p:spTgt>
                                        </p:tgtEl>
                                        <p:attrNameLst>
                                          <p:attrName>style.visibility</p:attrName>
                                        </p:attrNameLst>
                                      </p:cBhvr>
                                      <p:to>
                                        <p:strVal val="visible"/>
                                      </p:to>
                                    </p:set>
                                    <p:animEffect transition="in" filter="circle(in)">
                                      <p:cBhvr>
                                        <p:cTn id="7" dur="20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Algorithm – Concept and </a:t>
            </a:r>
            <a:r>
              <a:rPr lang="en-US" dirty="0" smtClean="0"/>
              <a:t>Proof</a:t>
            </a:r>
            <a:endParaRPr lang="en-US" dirty="0"/>
          </a:p>
        </p:txBody>
      </p:sp>
      <p:sp>
        <p:nvSpPr>
          <p:cNvPr id="3" name="Content Placeholder 2"/>
          <p:cNvSpPr>
            <a:spLocks noGrp="1"/>
          </p:cNvSpPr>
          <p:nvPr>
            <p:ph idx="1"/>
          </p:nvPr>
        </p:nvSpPr>
        <p:spPr/>
        <p:txBody>
          <a:bodyPr/>
          <a:lstStyle/>
          <a:p>
            <a:pPr algn="just"/>
            <a:r>
              <a:rPr lang="en-US" dirty="0"/>
              <a:t>The well-defined computational problem is a triplet of</a:t>
            </a:r>
            <a:r>
              <a:rPr lang="en-US" dirty="0"/>
              <a:t/>
            </a:r>
            <a:br>
              <a:rPr lang="en-US" dirty="0"/>
            </a:br>
            <a:r>
              <a:rPr lang="en-US" dirty="0"/>
              <a:t>P (I, O, R) such that I is the valid input set, O is the accepted output set, and R defines the relationship between I and O. R can be considered as a mapping function, which translates I to </a:t>
            </a:r>
            <a:r>
              <a:rPr lang="en-US" dirty="0" smtClean="0"/>
              <a:t>O. </a:t>
            </a:r>
          </a:p>
          <a:p>
            <a:pPr algn="just"/>
            <a:r>
              <a:rPr lang="en-US" dirty="0" smtClean="0"/>
              <a:t>Let </a:t>
            </a:r>
            <a:r>
              <a:rPr lang="en-US" dirty="0" err="1"/>
              <a:t>i</a:t>
            </a:r>
            <a:r>
              <a:rPr lang="en-US" dirty="0"/>
              <a:t> ∈ I is a problem instance</a:t>
            </a:r>
            <a:r>
              <a:rPr lang="en-US" dirty="0" smtClean="0"/>
              <a:t>. </a:t>
            </a:r>
            <a:r>
              <a:rPr lang="en-US" dirty="0"/>
              <a:t>The algorithm to solve problem P is correct if and only if for all the problem instance </a:t>
            </a:r>
            <a:r>
              <a:rPr lang="en-US" dirty="0" err="1"/>
              <a:t>i</a:t>
            </a:r>
            <a:r>
              <a:rPr lang="en-US" dirty="0"/>
              <a:t> ∈ I, it terminates and produces correct output o ∈ O, i.e. (</a:t>
            </a:r>
            <a:r>
              <a:rPr lang="en-US" dirty="0" err="1"/>
              <a:t>i</a:t>
            </a:r>
            <a:r>
              <a:rPr lang="en-US" dirty="0"/>
              <a:t>, o) ∈ R.</a:t>
            </a:r>
            <a:endParaRPr lang="en-US" dirty="0"/>
          </a:p>
        </p:txBody>
      </p:sp>
    </p:spTree>
    <p:extLst>
      <p:ext uri="{BB962C8B-B14F-4D97-AF65-F5344CB8AC3E}">
        <p14:creationId xmlns:p14="http://schemas.microsoft.com/office/powerpoint/2010/main" val="443600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solve Recurrence relation</a:t>
            </a:r>
            <a:endParaRPr lang="en-US" dirty="0"/>
          </a:p>
        </p:txBody>
      </p:sp>
      <p:sp>
        <p:nvSpPr>
          <p:cNvPr id="3" name="Content Placeholder 2"/>
          <p:cNvSpPr>
            <a:spLocks noGrp="1"/>
          </p:cNvSpPr>
          <p:nvPr>
            <p:ph idx="1"/>
          </p:nvPr>
        </p:nvSpPr>
        <p:spPr/>
        <p:txBody>
          <a:bodyPr/>
          <a:lstStyle/>
          <a:p>
            <a:pPr marL="0" indent="0">
              <a:buNone/>
            </a:pPr>
            <a:r>
              <a:rPr lang="en-US" dirty="0"/>
              <a:t>There are </a:t>
            </a:r>
            <a:r>
              <a:rPr lang="en-US" dirty="0" smtClean="0"/>
              <a:t>three </a:t>
            </a:r>
            <a:r>
              <a:rPr lang="en-US" dirty="0"/>
              <a:t>methods for solving Recurrence:</a:t>
            </a:r>
          </a:p>
          <a:p>
            <a:r>
              <a:rPr lang="en-US" dirty="0"/>
              <a:t>Substitution Method</a:t>
            </a:r>
          </a:p>
          <a:p>
            <a:r>
              <a:rPr lang="en-US" dirty="0"/>
              <a:t>Iteration </a:t>
            </a:r>
            <a:r>
              <a:rPr lang="en-US" dirty="0" smtClean="0"/>
              <a:t>Method</a:t>
            </a:r>
          </a:p>
          <a:p>
            <a:r>
              <a:rPr lang="en-US" dirty="0" smtClean="0"/>
              <a:t>Master </a:t>
            </a:r>
            <a:r>
              <a:rPr lang="en-US" dirty="0"/>
              <a:t>Method</a:t>
            </a:r>
          </a:p>
          <a:p>
            <a:pPr marL="0" indent="0">
              <a:buNone/>
            </a:pPr>
            <a:endParaRPr lang="en-US" dirty="0"/>
          </a:p>
        </p:txBody>
      </p:sp>
    </p:spTree>
    <p:extLst>
      <p:ext uri="{BB962C8B-B14F-4D97-AF65-F5344CB8AC3E}">
        <p14:creationId xmlns:p14="http://schemas.microsoft.com/office/powerpoint/2010/main" val="23588680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Substitution Method</a:t>
            </a:r>
          </a:p>
        </p:txBody>
      </p:sp>
      <p:sp>
        <p:nvSpPr>
          <p:cNvPr id="3" name="Content Placeholder 2"/>
          <p:cNvSpPr>
            <a:spLocks noGrp="1"/>
          </p:cNvSpPr>
          <p:nvPr>
            <p:ph idx="1"/>
          </p:nvPr>
        </p:nvSpPr>
        <p:spPr/>
        <p:txBody>
          <a:bodyPr/>
          <a:lstStyle/>
          <a:p>
            <a:pPr marL="0" indent="0">
              <a:buNone/>
            </a:pPr>
            <a:r>
              <a:rPr lang="en-US" dirty="0"/>
              <a:t>The Substitution Method Consists of two main steps</a:t>
            </a:r>
            <a:r>
              <a:rPr lang="en-US" dirty="0" smtClean="0"/>
              <a:t>:</a:t>
            </a:r>
          </a:p>
          <a:p>
            <a:r>
              <a:rPr lang="en-US" dirty="0"/>
              <a:t>Guess the Solution.</a:t>
            </a:r>
          </a:p>
          <a:p>
            <a:r>
              <a:rPr lang="en-US" dirty="0"/>
              <a:t>Use the mathematical induction to find the boundary condition and shows that the guess is correct.</a:t>
            </a:r>
          </a:p>
          <a:p>
            <a:pPr marL="0" indent="0">
              <a:buNone/>
            </a:pPr>
            <a:endParaRPr lang="en-US" dirty="0"/>
          </a:p>
        </p:txBody>
      </p:sp>
    </p:spTree>
    <p:extLst>
      <p:ext uri="{BB962C8B-B14F-4D97-AF65-F5344CB8AC3E}">
        <p14:creationId xmlns:p14="http://schemas.microsoft.com/office/powerpoint/2010/main" val="24124419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5473" y="511979"/>
            <a:ext cx="10515600" cy="5373665"/>
          </a:xfrm>
        </p:spPr>
        <p:txBody>
          <a:bodyPr>
            <a:normAutofit/>
          </a:bodyPr>
          <a:lstStyle/>
          <a:p>
            <a:pPr marL="0" indent="0">
              <a:buNone/>
            </a:pPr>
            <a:r>
              <a:rPr lang="en-US" dirty="0" smtClean="0"/>
              <a:t>Example 1: </a:t>
            </a:r>
            <a:r>
              <a:rPr lang="en-US" dirty="0"/>
              <a:t>Solve the equation by Substitution Method.</a:t>
            </a:r>
          </a:p>
          <a:p>
            <a:pPr marL="0" indent="0">
              <a:buNone/>
            </a:pPr>
            <a:r>
              <a:rPr lang="en-US" dirty="0" smtClean="0"/>
              <a:t> T </a:t>
            </a:r>
            <a:r>
              <a:rPr lang="en-US" dirty="0"/>
              <a:t>(n) = </a:t>
            </a:r>
            <a:r>
              <a:rPr lang="en-US" dirty="0" smtClean="0"/>
              <a:t>T(n/2) </a:t>
            </a:r>
            <a:r>
              <a:rPr lang="en-US" dirty="0"/>
              <a:t>+ 1</a:t>
            </a:r>
            <a:endParaRPr lang="en-US" dirty="0" smtClean="0"/>
          </a:p>
          <a:p>
            <a:pPr marL="0" indent="0">
              <a:buNone/>
            </a:pPr>
            <a:r>
              <a:rPr lang="en-US" dirty="0" smtClean="0"/>
              <a:t>Solution: Assume O(log n) is the solution of the problem.</a:t>
            </a:r>
          </a:p>
          <a:p>
            <a:pPr marL="0" indent="0">
              <a:buNone/>
            </a:pPr>
            <a:r>
              <a:rPr lang="en-US" dirty="0" smtClean="0"/>
              <a:t>Put (T(n)=log n) in the recurrence:</a:t>
            </a:r>
          </a:p>
          <a:p>
            <a:pPr marL="0" indent="0">
              <a:buNone/>
            </a:pPr>
            <a:r>
              <a:rPr lang="en-US" dirty="0" smtClean="0"/>
              <a:t>T(n) = (log (n/2))+</a:t>
            </a:r>
            <a:r>
              <a:rPr lang="en-US" dirty="0"/>
              <a:t> 1</a:t>
            </a:r>
            <a:endParaRPr lang="en-US" dirty="0" smtClean="0"/>
          </a:p>
          <a:p>
            <a:pPr marL="0" indent="0">
              <a:buNone/>
            </a:pPr>
            <a:r>
              <a:rPr lang="en-US" dirty="0" smtClean="0"/>
              <a:t>        = </a:t>
            </a:r>
            <a:r>
              <a:rPr lang="en-US" dirty="0"/>
              <a:t>	</a:t>
            </a:r>
            <a:r>
              <a:rPr lang="en-US" dirty="0" smtClean="0"/>
              <a:t>log n – log 2 + 1</a:t>
            </a:r>
          </a:p>
          <a:p>
            <a:pPr marL="0" indent="0">
              <a:buNone/>
            </a:pPr>
            <a:r>
              <a:rPr lang="en-US" dirty="0"/>
              <a:t> </a:t>
            </a:r>
            <a:r>
              <a:rPr lang="en-US" dirty="0" smtClean="0"/>
              <a:t>       = log n  						( log 2 =1) </a:t>
            </a:r>
          </a:p>
          <a:p>
            <a:pPr marL="0" indent="0">
              <a:buNone/>
            </a:pPr>
            <a:r>
              <a:rPr lang="en-US" dirty="0"/>
              <a:t> </a:t>
            </a:r>
            <a:r>
              <a:rPr lang="en-US" dirty="0" smtClean="0"/>
              <a:t>       &lt;= c log n for any c &gt;=1</a:t>
            </a:r>
          </a:p>
          <a:p>
            <a:pPr marL="0" indent="0">
              <a:buNone/>
            </a:pPr>
            <a:r>
              <a:rPr lang="en-US" dirty="0" smtClean="0"/>
              <a:t>Thus the complexity of the recurrence is O(log n).</a:t>
            </a:r>
            <a:endParaRPr lang="en-US" dirty="0"/>
          </a:p>
        </p:txBody>
      </p:sp>
    </p:spTree>
    <p:extLst>
      <p:ext uri="{BB962C8B-B14F-4D97-AF65-F5344CB8AC3E}">
        <p14:creationId xmlns:p14="http://schemas.microsoft.com/office/powerpoint/2010/main" val="34073064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5473" y="511979"/>
            <a:ext cx="10515600" cy="5373665"/>
          </a:xfrm>
        </p:spPr>
        <p:txBody>
          <a:bodyPr>
            <a:normAutofit/>
          </a:bodyPr>
          <a:lstStyle/>
          <a:p>
            <a:pPr marL="0" indent="0">
              <a:buNone/>
            </a:pPr>
            <a:r>
              <a:rPr lang="en-US" dirty="0" smtClean="0"/>
              <a:t>Example 2: </a:t>
            </a:r>
            <a:r>
              <a:rPr lang="en-US" dirty="0"/>
              <a:t>Solve the equation by Substitution Method.</a:t>
            </a:r>
          </a:p>
          <a:p>
            <a:pPr marL="0" indent="0">
              <a:buNone/>
            </a:pPr>
            <a:r>
              <a:rPr lang="en-US" dirty="0" smtClean="0"/>
              <a:t> T </a:t>
            </a:r>
            <a:r>
              <a:rPr lang="en-US" dirty="0"/>
              <a:t>(n) = </a:t>
            </a:r>
            <a:r>
              <a:rPr lang="en-US" dirty="0" smtClean="0"/>
              <a:t>T(n-1) </a:t>
            </a:r>
            <a:r>
              <a:rPr lang="en-US" dirty="0"/>
              <a:t>+ 1</a:t>
            </a:r>
            <a:endParaRPr lang="en-US" dirty="0" smtClean="0"/>
          </a:p>
          <a:p>
            <a:pPr marL="0" indent="0">
              <a:buNone/>
            </a:pPr>
            <a:r>
              <a:rPr lang="en-US" dirty="0" smtClean="0"/>
              <a:t>Solution: Assume O(n) is the solution of the problem.</a:t>
            </a:r>
          </a:p>
          <a:p>
            <a:pPr marL="0" indent="0">
              <a:buNone/>
            </a:pPr>
            <a:r>
              <a:rPr lang="en-US" dirty="0" smtClean="0"/>
              <a:t>Put (T(n)=n) in the recurrence:</a:t>
            </a:r>
          </a:p>
          <a:p>
            <a:pPr marL="0" indent="0">
              <a:buNone/>
            </a:pPr>
            <a:r>
              <a:rPr lang="en-US" dirty="0" smtClean="0"/>
              <a:t>T(n) = n - 1+ 1</a:t>
            </a:r>
          </a:p>
          <a:p>
            <a:pPr marL="0" indent="0">
              <a:buNone/>
            </a:pPr>
            <a:r>
              <a:rPr lang="en-US" dirty="0" smtClean="0"/>
              <a:t>        = </a:t>
            </a:r>
            <a:r>
              <a:rPr lang="en-US" dirty="0"/>
              <a:t>	</a:t>
            </a:r>
            <a:r>
              <a:rPr lang="en-US" dirty="0" smtClean="0"/>
              <a:t>n</a:t>
            </a:r>
          </a:p>
          <a:p>
            <a:pPr marL="0" indent="0">
              <a:buNone/>
            </a:pPr>
            <a:r>
              <a:rPr lang="en-US" dirty="0"/>
              <a:t> </a:t>
            </a:r>
            <a:r>
              <a:rPr lang="en-US" dirty="0" smtClean="0"/>
              <a:t>       &lt;= c n for any c &gt;=1</a:t>
            </a:r>
          </a:p>
          <a:p>
            <a:pPr marL="0" indent="0">
              <a:buNone/>
            </a:pPr>
            <a:r>
              <a:rPr lang="en-US" dirty="0" smtClean="0"/>
              <a:t>Thus the complexity of the recurrence is O(n).</a:t>
            </a:r>
            <a:endParaRPr lang="en-US" dirty="0"/>
          </a:p>
        </p:txBody>
      </p:sp>
    </p:spTree>
    <p:extLst>
      <p:ext uri="{BB962C8B-B14F-4D97-AF65-F5344CB8AC3E}">
        <p14:creationId xmlns:p14="http://schemas.microsoft.com/office/powerpoint/2010/main" val="17008080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5473" y="511979"/>
            <a:ext cx="10515600" cy="5373665"/>
          </a:xfrm>
        </p:spPr>
        <p:txBody>
          <a:bodyPr>
            <a:normAutofit lnSpcReduction="10000"/>
          </a:bodyPr>
          <a:lstStyle/>
          <a:p>
            <a:pPr marL="0" indent="0">
              <a:buNone/>
            </a:pPr>
            <a:r>
              <a:rPr lang="en-US" dirty="0" smtClean="0"/>
              <a:t>Example 3: </a:t>
            </a:r>
            <a:r>
              <a:rPr lang="en-US" dirty="0"/>
              <a:t>Solve the equation by Substitution Method.</a:t>
            </a:r>
          </a:p>
          <a:p>
            <a:pPr marL="0" indent="0">
              <a:buNone/>
            </a:pPr>
            <a:r>
              <a:rPr lang="en-US" dirty="0" smtClean="0"/>
              <a:t> T </a:t>
            </a:r>
            <a:r>
              <a:rPr lang="en-US" dirty="0"/>
              <a:t>(n) = 2</a:t>
            </a:r>
            <a:r>
              <a:rPr lang="en-US" dirty="0" smtClean="0"/>
              <a:t>T(n/2) </a:t>
            </a:r>
            <a:r>
              <a:rPr lang="en-US" dirty="0"/>
              <a:t>+ </a:t>
            </a:r>
            <a:r>
              <a:rPr lang="en-US" dirty="0" smtClean="0"/>
              <a:t>n</a:t>
            </a:r>
          </a:p>
          <a:p>
            <a:pPr marL="0" indent="0">
              <a:buNone/>
            </a:pPr>
            <a:r>
              <a:rPr lang="en-US" dirty="0" smtClean="0"/>
              <a:t>Solution</a:t>
            </a:r>
            <a:r>
              <a:rPr lang="en-US" dirty="0"/>
              <a:t>: We guess the solution is O (n </a:t>
            </a:r>
            <a:r>
              <a:rPr lang="en-US" dirty="0" smtClean="0"/>
              <a:t>log n) for the equation. </a:t>
            </a:r>
            <a:endParaRPr lang="en-US" dirty="0"/>
          </a:p>
          <a:p>
            <a:pPr marL="0" indent="0">
              <a:buNone/>
            </a:pPr>
            <a:r>
              <a:rPr lang="en-US" dirty="0" smtClean="0"/>
              <a:t>Put (T(n) = n </a:t>
            </a:r>
            <a:r>
              <a:rPr lang="en-US" dirty="0" err="1" smtClean="0"/>
              <a:t>logn</a:t>
            </a:r>
            <a:r>
              <a:rPr lang="en-US" dirty="0" smtClean="0"/>
              <a:t> ) in the recurrence:</a:t>
            </a:r>
          </a:p>
          <a:p>
            <a:pPr marL="0" indent="0">
              <a:buNone/>
            </a:pPr>
            <a:r>
              <a:rPr lang="en-US" dirty="0"/>
              <a:t>T (n) =</a:t>
            </a:r>
            <a:r>
              <a:rPr lang="en-US" dirty="0" smtClean="0"/>
              <a:t> 2 (n/2) log (n/2) + n </a:t>
            </a:r>
          </a:p>
          <a:p>
            <a:pPr marL="0" indent="0">
              <a:buNone/>
            </a:pPr>
            <a:r>
              <a:rPr lang="en-US" dirty="0"/>
              <a:t>T (n) </a:t>
            </a:r>
            <a:r>
              <a:rPr lang="en-US" dirty="0" smtClean="0"/>
              <a:t>= n </a:t>
            </a:r>
            <a:r>
              <a:rPr lang="en-US" dirty="0"/>
              <a:t>log (n/2) + </a:t>
            </a:r>
            <a:r>
              <a:rPr lang="en-US" dirty="0" smtClean="0"/>
              <a:t>n</a:t>
            </a:r>
          </a:p>
          <a:p>
            <a:pPr marL="0" indent="0">
              <a:buNone/>
            </a:pPr>
            <a:r>
              <a:rPr lang="en-US" dirty="0"/>
              <a:t>T (n) </a:t>
            </a:r>
            <a:r>
              <a:rPr lang="en-US" dirty="0" smtClean="0"/>
              <a:t>= n log n - n </a:t>
            </a:r>
            <a:r>
              <a:rPr lang="en-US" dirty="0"/>
              <a:t>log </a:t>
            </a:r>
            <a:r>
              <a:rPr lang="en-US" dirty="0" smtClean="0"/>
              <a:t>2 </a:t>
            </a:r>
            <a:r>
              <a:rPr lang="en-US" dirty="0"/>
              <a:t>+ </a:t>
            </a:r>
            <a:r>
              <a:rPr lang="en-US" dirty="0" smtClean="0"/>
              <a:t>n</a:t>
            </a:r>
          </a:p>
          <a:p>
            <a:pPr marL="0" indent="0">
              <a:buNone/>
            </a:pPr>
            <a:r>
              <a:rPr lang="en-US" dirty="0"/>
              <a:t>T (n) </a:t>
            </a:r>
            <a:r>
              <a:rPr lang="en-US" dirty="0" smtClean="0"/>
              <a:t>= n log n – </a:t>
            </a:r>
            <a:r>
              <a:rPr lang="en-US" dirty="0"/>
              <a:t> </a:t>
            </a:r>
            <a:r>
              <a:rPr lang="en-US" dirty="0" smtClean="0"/>
              <a:t>n + n</a:t>
            </a:r>
          </a:p>
          <a:p>
            <a:pPr marL="0" indent="0">
              <a:buNone/>
            </a:pPr>
            <a:r>
              <a:rPr lang="en-US" dirty="0" smtClean="0"/>
              <a:t>T </a:t>
            </a:r>
            <a:r>
              <a:rPr lang="en-US" dirty="0"/>
              <a:t>(n</a:t>
            </a:r>
            <a:r>
              <a:rPr lang="en-US" dirty="0" smtClean="0"/>
              <a:t>) = n log n </a:t>
            </a:r>
          </a:p>
          <a:p>
            <a:pPr marL="0" indent="0">
              <a:buNone/>
            </a:pPr>
            <a:r>
              <a:rPr lang="en-US" dirty="0"/>
              <a:t> </a:t>
            </a:r>
            <a:r>
              <a:rPr lang="en-US" dirty="0" smtClean="0"/>
              <a:t>         ≤  c * n log n for any c &gt; 0 </a:t>
            </a:r>
            <a:endParaRPr lang="en-US" dirty="0"/>
          </a:p>
          <a:p>
            <a:pPr marL="0" indent="0">
              <a:buNone/>
            </a:pPr>
            <a:r>
              <a:rPr lang="en-US" dirty="0" smtClean="0"/>
              <a:t> Thus the complexity of the recurrence is O(n log n).</a:t>
            </a:r>
            <a:endParaRPr lang="en-US" dirty="0"/>
          </a:p>
        </p:txBody>
      </p:sp>
    </p:spTree>
    <p:extLst>
      <p:ext uri="{BB962C8B-B14F-4D97-AF65-F5344CB8AC3E}">
        <p14:creationId xmlns:p14="http://schemas.microsoft.com/office/powerpoint/2010/main" val="32886445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Method</a:t>
            </a:r>
            <a:endParaRPr lang="en-US" dirty="0"/>
          </a:p>
        </p:txBody>
      </p:sp>
      <p:sp>
        <p:nvSpPr>
          <p:cNvPr id="3" name="Content Placeholder 2"/>
          <p:cNvSpPr>
            <a:spLocks noGrp="1"/>
          </p:cNvSpPr>
          <p:nvPr>
            <p:ph idx="1"/>
          </p:nvPr>
        </p:nvSpPr>
        <p:spPr/>
        <p:txBody>
          <a:bodyPr/>
          <a:lstStyle/>
          <a:p>
            <a:r>
              <a:rPr lang="en-US" dirty="0"/>
              <a:t>It means to expand the recurrence and express it as a summation of terms of n and </a:t>
            </a:r>
            <a:r>
              <a:rPr lang="en-US" dirty="0" smtClean="0"/>
              <a:t>initial </a:t>
            </a:r>
            <a:r>
              <a:rPr lang="en-US" dirty="0"/>
              <a:t>condition</a:t>
            </a:r>
            <a:r>
              <a:rPr lang="en-US" dirty="0" smtClean="0"/>
              <a:t>.</a:t>
            </a:r>
          </a:p>
          <a:p>
            <a:r>
              <a:rPr lang="en-US" dirty="0"/>
              <a:t>Example1: Solve the equation by </a:t>
            </a:r>
            <a:r>
              <a:rPr lang="en-US" dirty="0" smtClean="0"/>
              <a:t>iteration </a:t>
            </a:r>
            <a:r>
              <a:rPr lang="en-US" dirty="0"/>
              <a:t>Method</a:t>
            </a:r>
          </a:p>
          <a:p>
            <a:pPr marL="0" indent="0">
              <a:buNone/>
            </a:pPr>
            <a:r>
              <a:rPr lang="en-US" dirty="0" smtClean="0"/>
              <a:t>T </a:t>
            </a:r>
            <a:r>
              <a:rPr lang="en-US" dirty="0"/>
              <a:t>(n) </a:t>
            </a:r>
            <a:r>
              <a:rPr lang="en-US" dirty="0" smtClean="0"/>
              <a:t>= </a:t>
            </a:r>
            <a:r>
              <a:rPr lang="en-US" dirty="0"/>
              <a:t>2T (n-1) if n&gt;1 </a:t>
            </a:r>
            <a:endParaRPr lang="en-US" dirty="0" smtClean="0"/>
          </a:p>
          <a:p>
            <a:pPr marL="0" indent="0">
              <a:buNone/>
            </a:pPr>
            <a:r>
              <a:rPr lang="en-US" dirty="0" smtClean="0"/>
              <a:t>Where T(1) = 1</a:t>
            </a:r>
            <a:endParaRPr lang="en-US" dirty="0"/>
          </a:p>
        </p:txBody>
      </p:sp>
    </p:spTree>
    <p:extLst>
      <p:ext uri="{BB962C8B-B14F-4D97-AF65-F5344CB8AC3E}">
        <p14:creationId xmlns:p14="http://schemas.microsoft.com/office/powerpoint/2010/main" val="31848123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684" y="383190"/>
            <a:ext cx="10515600" cy="6223671"/>
          </a:xfrm>
        </p:spPr>
        <p:txBody>
          <a:bodyPr>
            <a:normAutofit fontScale="92500" lnSpcReduction="10000"/>
          </a:bodyPr>
          <a:lstStyle/>
          <a:p>
            <a:pPr marL="0" indent="0">
              <a:buNone/>
            </a:pPr>
            <a:r>
              <a:rPr lang="pt-BR" dirty="0"/>
              <a:t>T (n) = 2T (n-1)</a:t>
            </a:r>
          </a:p>
          <a:p>
            <a:pPr marL="0" indent="0">
              <a:buNone/>
            </a:pPr>
            <a:r>
              <a:rPr lang="pt-BR" dirty="0"/>
              <a:t>      = 2[2T (n-2)] = 2</a:t>
            </a:r>
            <a:r>
              <a:rPr lang="pt-BR" baseline="30000" dirty="0"/>
              <a:t>2</a:t>
            </a:r>
            <a:r>
              <a:rPr lang="pt-BR" dirty="0"/>
              <a:t>T (n-2)</a:t>
            </a:r>
          </a:p>
          <a:p>
            <a:pPr marL="0" indent="0">
              <a:buNone/>
            </a:pPr>
            <a:r>
              <a:rPr lang="pt-BR" dirty="0"/>
              <a:t>      = 4[2T (n-3)] = </a:t>
            </a:r>
            <a:r>
              <a:rPr lang="pt-BR" dirty="0" smtClean="0"/>
              <a:t>2</a:t>
            </a:r>
            <a:r>
              <a:rPr lang="pt-BR" baseline="30000" dirty="0" smtClean="0"/>
              <a:t>3</a:t>
            </a:r>
            <a:r>
              <a:rPr lang="pt-BR" dirty="0" smtClean="0"/>
              <a:t>T </a:t>
            </a:r>
            <a:r>
              <a:rPr lang="pt-BR" dirty="0"/>
              <a:t>(n-3)</a:t>
            </a:r>
          </a:p>
          <a:p>
            <a:pPr marL="0" indent="0">
              <a:buNone/>
            </a:pPr>
            <a:r>
              <a:rPr lang="pt-BR" dirty="0"/>
              <a:t>      = 8[2T (n-4)] = </a:t>
            </a:r>
            <a:r>
              <a:rPr lang="pt-BR" dirty="0" smtClean="0"/>
              <a:t>2</a:t>
            </a:r>
            <a:r>
              <a:rPr lang="pt-BR" baseline="30000" dirty="0" smtClean="0"/>
              <a:t>4</a:t>
            </a:r>
            <a:r>
              <a:rPr lang="pt-BR" dirty="0" smtClean="0"/>
              <a:t>T </a:t>
            </a:r>
            <a:r>
              <a:rPr lang="pt-BR" dirty="0"/>
              <a:t>(n-4)   </a:t>
            </a:r>
            <a:r>
              <a:rPr lang="pt-BR" dirty="0" smtClean="0"/>
              <a:t>		(</a:t>
            </a:r>
            <a:r>
              <a:rPr lang="pt-BR" dirty="0"/>
              <a:t>Eq.1</a:t>
            </a:r>
            <a:r>
              <a:rPr lang="pt-BR" dirty="0" smtClean="0"/>
              <a:t>)</a:t>
            </a:r>
            <a:endParaRPr lang="pt-BR" dirty="0"/>
          </a:p>
          <a:p>
            <a:pPr marL="0" indent="0">
              <a:buNone/>
            </a:pPr>
            <a:r>
              <a:rPr lang="pt-BR" dirty="0"/>
              <a:t>Repeat the procedure for i </a:t>
            </a:r>
            <a:r>
              <a:rPr lang="pt-BR" dirty="0" smtClean="0"/>
              <a:t>times</a:t>
            </a:r>
            <a:endParaRPr lang="pt-BR" dirty="0"/>
          </a:p>
          <a:p>
            <a:pPr marL="0" indent="0">
              <a:buNone/>
            </a:pPr>
            <a:r>
              <a:rPr lang="pt-BR" dirty="0"/>
              <a:t>T (n) = </a:t>
            </a:r>
            <a:r>
              <a:rPr lang="pt-BR" dirty="0" smtClean="0"/>
              <a:t>2</a:t>
            </a:r>
            <a:r>
              <a:rPr lang="pt-BR" baseline="30000" dirty="0" smtClean="0"/>
              <a:t>i</a:t>
            </a:r>
            <a:r>
              <a:rPr lang="pt-BR" dirty="0" smtClean="0"/>
              <a:t> </a:t>
            </a:r>
            <a:r>
              <a:rPr lang="pt-BR" dirty="0"/>
              <a:t>T (n-i)</a:t>
            </a:r>
          </a:p>
          <a:p>
            <a:pPr marL="0" indent="0">
              <a:buNone/>
            </a:pPr>
            <a:r>
              <a:rPr lang="pt-BR" dirty="0"/>
              <a:t>Put n-i=1 or i= n-1 in    (Eq.1)</a:t>
            </a:r>
          </a:p>
          <a:p>
            <a:pPr marL="0" indent="0">
              <a:buNone/>
            </a:pPr>
            <a:r>
              <a:rPr lang="pt-BR" dirty="0"/>
              <a:t>T (n) = </a:t>
            </a:r>
            <a:r>
              <a:rPr lang="pt-BR" dirty="0" smtClean="0"/>
              <a:t>2</a:t>
            </a:r>
            <a:r>
              <a:rPr lang="pt-BR" baseline="30000" dirty="0" smtClean="0"/>
              <a:t>n-1</a:t>
            </a:r>
            <a:r>
              <a:rPr lang="pt-BR" dirty="0" smtClean="0"/>
              <a:t> </a:t>
            </a:r>
            <a:r>
              <a:rPr lang="pt-BR" dirty="0"/>
              <a:t>T (1)</a:t>
            </a:r>
          </a:p>
          <a:p>
            <a:pPr marL="0" indent="0">
              <a:buNone/>
            </a:pPr>
            <a:r>
              <a:rPr lang="pt-BR" dirty="0"/>
              <a:t>      = 2</a:t>
            </a:r>
            <a:r>
              <a:rPr lang="pt-BR" baseline="30000" dirty="0"/>
              <a:t>n-1</a:t>
            </a:r>
            <a:r>
              <a:rPr lang="pt-BR" dirty="0" smtClean="0"/>
              <a:t> </a:t>
            </a:r>
            <a:r>
              <a:rPr lang="pt-BR" dirty="0"/>
              <a:t>.1    {T (1) =1 .....given}</a:t>
            </a:r>
          </a:p>
          <a:p>
            <a:pPr marL="0" indent="0">
              <a:buNone/>
            </a:pPr>
            <a:r>
              <a:rPr lang="pt-BR" dirty="0"/>
              <a:t>      = </a:t>
            </a:r>
            <a:r>
              <a:rPr lang="pt-BR" dirty="0" smtClean="0"/>
              <a:t>2</a:t>
            </a:r>
            <a:r>
              <a:rPr lang="pt-BR" baseline="30000" dirty="0" smtClean="0"/>
              <a:t>n-1</a:t>
            </a:r>
            <a:r>
              <a:rPr lang="pt-BR" dirty="0" smtClean="0"/>
              <a:t> </a:t>
            </a:r>
          </a:p>
          <a:p>
            <a:pPr marL="0" indent="0">
              <a:buNone/>
            </a:pPr>
            <a:r>
              <a:rPr lang="pt-BR" dirty="0"/>
              <a:t> </a:t>
            </a:r>
            <a:r>
              <a:rPr lang="pt-BR" dirty="0" smtClean="0"/>
              <a:t>     &lt;= 2</a:t>
            </a:r>
            <a:r>
              <a:rPr lang="pt-BR" baseline="30000" dirty="0" smtClean="0"/>
              <a:t>n</a:t>
            </a:r>
            <a:endParaRPr lang="pt-BR" baseline="30000" dirty="0"/>
          </a:p>
          <a:p>
            <a:pPr marL="0" indent="0">
              <a:buNone/>
            </a:pPr>
            <a:r>
              <a:rPr lang="en-US" dirty="0" smtClean="0"/>
              <a:t>Thus the complexity of the recurrence is O(</a:t>
            </a:r>
            <a:r>
              <a:rPr lang="pt-BR" dirty="0" smtClean="0"/>
              <a:t>2</a:t>
            </a:r>
            <a:r>
              <a:rPr lang="pt-BR" baseline="30000" dirty="0" smtClean="0"/>
              <a:t>n</a:t>
            </a:r>
            <a:r>
              <a:rPr lang="en-US" dirty="0" smtClean="0"/>
              <a:t>).</a:t>
            </a:r>
          </a:p>
          <a:p>
            <a:pPr marL="0" indent="0">
              <a:buNone/>
            </a:pPr>
            <a:endParaRPr lang="pt-BR" baseline="30000" dirty="0" smtClean="0"/>
          </a:p>
          <a:p>
            <a:pPr marL="0" indent="0">
              <a:buNone/>
            </a:pPr>
            <a:r>
              <a:rPr lang="pt-BR" dirty="0" smtClean="0"/>
              <a:t> </a:t>
            </a:r>
            <a:endParaRPr lang="en-US" dirty="0"/>
          </a:p>
        </p:txBody>
      </p:sp>
    </p:spTree>
    <p:extLst>
      <p:ext uri="{BB962C8B-B14F-4D97-AF65-F5344CB8AC3E}">
        <p14:creationId xmlns:p14="http://schemas.microsoft.com/office/powerpoint/2010/main" val="16934238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748047" y="280157"/>
            <a:ext cx="10945969" cy="640397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Example 2: Solve the equation by iteration Method.</a:t>
            </a:r>
          </a:p>
          <a:p>
            <a:pPr marL="0" indent="0">
              <a:buFont typeface="Arial" panose="020B0604020202020204" pitchFamily="34" charset="0"/>
              <a:buNone/>
            </a:pPr>
            <a:r>
              <a:rPr lang="en-US" dirty="0" smtClean="0"/>
              <a:t> T (n) = 2T(n/2) + n where T(1)=1</a:t>
            </a:r>
          </a:p>
          <a:p>
            <a:pPr marL="0" indent="0">
              <a:buFont typeface="Arial" panose="020B0604020202020204" pitchFamily="34" charset="0"/>
              <a:buNone/>
            </a:pPr>
            <a:r>
              <a:rPr lang="en-US" dirty="0" smtClean="0"/>
              <a:t>Solution: </a:t>
            </a:r>
          </a:p>
          <a:p>
            <a:pPr marL="0" indent="0">
              <a:buNone/>
            </a:pPr>
            <a:r>
              <a:rPr lang="en-US" dirty="0"/>
              <a:t>T (n) = 2T(n/2) + </a:t>
            </a:r>
            <a:r>
              <a:rPr lang="en-US" dirty="0" smtClean="0"/>
              <a:t>n</a:t>
            </a:r>
          </a:p>
          <a:p>
            <a:pPr marL="0" indent="0">
              <a:buNone/>
            </a:pPr>
            <a:r>
              <a:rPr lang="en-US" dirty="0"/>
              <a:t>T (n) = </a:t>
            </a:r>
            <a:r>
              <a:rPr lang="en-US" dirty="0" smtClean="0"/>
              <a:t>2(2(T(n/4)+n/2))+ n = </a:t>
            </a:r>
            <a:r>
              <a:rPr lang="en-US" dirty="0"/>
              <a:t>2(2(T(n/4</a:t>
            </a:r>
            <a:r>
              <a:rPr lang="en-US" dirty="0" smtClean="0"/>
              <a:t>)))+n+ </a:t>
            </a:r>
            <a:r>
              <a:rPr lang="en-US" dirty="0"/>
              <a:t>n</a:t>
            </a:r>
            <a:endParaRPr lang="en-US" dirty="0" smtClean="0"/>
          </a:p>
          <a:p>
            <a:pPr marL="0" indent="0">
              <a:buNone/>
            </a:pPr>
            <a:r>
              <a:rPr lang="en-US" dirty="0" smtClean="0"/>
              <a:t>T (n) = 2(4(T(n/8)+n/4)+</a:t>
            </a:r>
            <a:r>
              <a:rPr lang="en-US" dirty="0" err="1" smtClean="0"/>
              <a:t>n+n</a:t>
            </a:r>
            <a:endParaRPr lang="en-US" dirty="0" smtClean="0"/>
          </a:p>
          <a:p>
            <a:pPr marL="0" indent="0">
              <a:buNone/>
            </a:pPr>
            <a:r>
              <a:rPr lang="en-US" dirty="0" smtClean="0"/>
              <a:t>.</a:t>
            </a:r>
          </a:p>
          <a:p>
            <a:pPr marL="0" indent="0">
              <a:buNone/>
            </a:pPr>
            <a:r>
              <a:rPr lang="en-US" dirty="0"/>
              <a:t>.</a:t>
            </a:r>
            <a:endParaRPr lang="en-US" dirty="0" smtClean="0"/>
          </a:p>
          <a:p>
            <a:pPr marL="0" indent="0">
              <a:buNone/>
            </a:pPr>
            <a:r>
              <a:rPr lang="en-US" dirty="0" smtClean="0"/>
              <a:t>.</a:t>
            </a:r>
          </a:p>
          <a:p>
            <a:pPr marL="0" indent="0">
              <a:buNone/>
            </a:pPr>
            <a:r>
              <a:rPr lang="en-US" dirty="0" smtClean="0"/>
              <a:t>T(n) = 2</a:t>
            </a:r>
            <a:r>
              <a:rPr lang="en-US" baseline="30000" dirty="0" smtClean="0"/>
              <a:t>i </a:t>
            </a:r>
            <a:r>
              <a:rPr lang="en-US" dirty="0" smtClean="0"/>
              <a:t>T(n/</a:t>
            </a:r>
            <a:r>
              <a:rPr lang="en-US" baseline="30000" dirty="0" smtClean="0"/>
              <a:t> </a:t>
            </a:r>
            <a:r>
              <a:rPr lang="en-US" dirty="0"/>
              <a:t>2</a:t>
            </a:r>
            <a:r>
              <a:rPr lang="en-US" baseline="30000" dirty="0"/>
              <a:t>i </a:t>
            </a:r>
            <a:r>
              <a:rPr lang="en-US" dirty="0" smtClean="0"/>
              <a:t>) + n*</a:t>
            </a:r>
            <a:r>
              <a:rPr lang="en-US" dirty="0" err="1" smtClean="0"/>
              <a:t>i</a:t>
            </a:r>
            <a:r>
              <a:rPr lang="en-US" dirty="0" smtClean="0"/>
              <a:t>   ……  (Eq. 1)</a:t>
            </a:r>
          </a:p>
          <a:p>
            <a:pPr marL="0" indent="0">
              <a:buNone/>
            </a:pPr>
            <a:endParaRPr lang="en-US" dirty="0" smtClean="0"/>
          </a:p>
          <a:p>
            <a:pPr marL="0" indent="0">
              <a:buNone/>
            </a:pPr>
            <a:r>
              <a:rPr lang="en-US" dirty="0" smtClean="0"/>
              <a:t>We know that </a:t>
            </a:r>
            <a:r>
              <a:rPr lang="en-US" dirty="0"/>
              <a:t>n/</a:t>
            </a:r>
            <a:r>
              <a:rPr lang="en-US" baseline="30000" dirty="0"/>
              <a:t> </a:t>
            </a:r>
            <a:r>
              <a:rPr lang="en-US" dirty="0"/>
              <a:t>2</a:t>
            </a:r>
            <a:r>
              <a:rPr lang="en-US" baseline="30000" dirty="0"/>
              <a:t>i </a:t>
            </a:r>
            <a:r>
              <a:rPr lang="en-US" baseline="30000" dirty="0" smtClean="0"/>
              <a:t> </a:t>
            </a:r>
            <a:r>
              <a:rPr lang="en-US" dirty="0" smtClean="0"/>
              <a:t>= 1  i.e. n = </a:t>
            </a:r>
            <a:r>
              <a:rPr lang="en-US" dirty="0"/>
              <a:t>2</a:t>
            </a:r>
            <a:r>
              <a:rPr lang="en-US" baseline="30000" dirty="0"/>
              <a:t>i </a:t>
            </a:r>
            <a:r>
              <a:rPr lang="en-US" baseline="30000" dirty="0" smtClean="0"/>
              <a:t> </a:t>
            </a:r>
            <a:r>
              <a:rPr lang="en-US" dirty="0" smtClean="0"/>
              <a:t>and </a:t>
            </a:r>
            <a:r>
              <a:rPr lang="en-US" dirty="0" err="1" smtClean="0"/>
              <a:t>i</a:t>
            </a:r>
            <a:r>
              <a:rPr lang="en-US" dirty="0" smtClean="0"/>
              <a:t> = log n, So put the value of n in Eq. (1).</a:t>
            </a:r>
          </a:p>
          <a:p>
            <a:pPr marL="0" indent="0">
              <a:buNone/>
            </a:pPr>
            <a:r>
              <a:rPr lang="en-US" dirty="0"/>
              <a:t>T(n) = n</a:t>
            </a:r>
            <a:r>
              <a:rPr lang="en-US" baseline="30000" dirty="0" smtClean="0"/>
              <a:t> </a:t>
            </a:r>
            <a:r>
              <a:rPr lang="en-US" dirty="0" smtClean="0"/>
              <a:t>T(</a:t>
            </a:r>
            <a:r>
              <a:rPr lang="en-US" dirty="0"/>
              <a:t>2</a:t>
            </a:r>
            <a:r>
              <a:rPr lang="en-US" baseline="30000" dirty="0"/>
              <a:t>i </a:t>
            </a:r>
            <a:r>
              <a:rPr lang="en-US" dirty="0" smtClean="0"/>
              <a:t>/</a:t>
            </a:r>
            <a:r>
              <a:rPr lang="en-US" baseline="30000" dirty="0" smtClean="0"/>
              <a:t> </a:t>
            </a:r>
            <a:r>
              <a:rPr lang="en-US" dirty="0"/>
              <a:t>2</a:t>
            </a:r>
            <a:r>
              <a:rPr lang="en-US" baseline="30000" dirty="0"/>
              <a:t>i </a:t>
            </a:r>
            <a:r>
              <a:rPr lang="en-US" dirty="0"/>
              <a:t>) + </a:t>
            </a:r>
            <a:r>
              <a:rPr lang="en-US" dirty="0" smtClean="0"/>
              <a:t>n log n  = n T(1) + n log n =  n + n log n</a:t>
            </a:r>
          </a:p>
          <a:p>
            <a:pPr marL="0" indent="0">
              <a:buNone/>
            </a:pPr>
            <a:r>
              <a:rPr lang="en-US" dirty="0"/>
              <a:t>Here the highest order term is n log n</a:t>
            </a:r>
          </a:p>
          <a:p>
            <a:pPr marL="0" indent="0">
              <a:buFont typeface="Arial" panose="020B0604020202020204" pitchFamily="34" charset="0"/>
              <a:buNone/>
            </a:pPr>
            <a:r>
              <a:rPr lang="en-US" dirty="0" smtClean="0"/>
              <a:t>Thus the complexity of the recurrence is O(n log n).</a:t>
            </a:r>
            <a:endParaRPr lang="en-US" dirty="0"/>
          </a:p>
        </p:txBody>
      </p:sp>
    </p:spTree>
    <p:extLst>
      <p:ext uri="{BB962C8B-B14F-4D97-AF65-F5344CB8AC3E}">
        <p14:creationId xmlns:p14="http://schemas.microsoft.com/office/powerpoint/2010/main" val="9732810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748047" y="280157"/>
            <a:ext cx="10945969" cy="657784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Example 3: Solve the equation by iteration Method.</a:t>
            </a:r>
          </a:p>
          <a:p>
            <a:pPr marL="0" indent="0">
              <a:buFont typeface="Arial" panose="020B0604020202020204" pitchFamily="34" charset="0"/>
              <a:buNone/>
            </a:pPr>
            <a:r>
              <a:rPr lang="en-US" dirty="0" smtClean="0"/>
              <a:t> T (n) = T(n-1) + n where T(0)=1</a:t>
            </a:r>
          </a:p>
          <a:p>
            <a:pPr marL="0" indent="0">
              <a:buFont typeface="Arial" panose="020B0604020202020204" pitchFamily="34" charset="0"/>
              <a:buNone/>
            </a:pPr>
            <a:r>
              <a:rPr lang="en-US" dirty="0" smtClean="0"/>
              <a:t>Solution: </a:t>
            </a:r>
          </a:p>
          <a:p>
            <a:pPr marL="0" indent="0">
              <a:buNone/>
            </a:pPr>
            <a:r>
              <a:rPr lang="en-US" dirty="0"/>
              <a:t>T (n) = </a:t>
            </a:r>
            <a:r>
              <a:rPr lang="en-US" dirty="0" smtClean="0"/>
              <a:t>T(n-1) </a:t>
            </a:r>
            <a:r>
              <a:rPr lang="en-US" dirty="0"/>
              <a:t>+ </a:t>
            </a:r>
            <a:r>
              <a:rPr lang="en-US" dirty="0" smtClean="0"/>
              <a:t>n</a:t>
            </a:r>
          </a:p>
          <a:p>
            <a:pPr marL="0" indent="0">
              <a:buNone/>
            </a:pPr>
            <a:r>
              <a:rPr lang="en-US" dirty="0"/>
              <a:t>T (n) </a:t>
            </a:r>
            <a:r>
              <a:rPr lang="en-US" dirty="0" smtClean="0"/>
              <a:t>= T(n -1-1) + n + (n-1) = T (n-2) + (n + (n-1)) </a:t>
            </a:r>
          </a:p>
          <a:p>
            <a:pPr marL="0" indent="0">
              <a:buNone/>
            </a:pPr>
            <a:r>
              <a:rPr lang="en-US" dirty="0" smtClean="0"/>
              <a:t>T (n) = T(n-3) + (n+(n-1)+(n-2))</a:t>
            </a:r>
          </a:p>
          <a:p>
            <a:pPr marL="0" indent="0">
              <a:spcBef>
                <a:spcPts val="0"/>
              </a:spcBef>
              <a:buNone/>
            </a:pPr>
            <a:r>
              <a:rPr lang="en-US" dirty="0" smtClean="0"/>
              <a:t>.</a:t>
            </a:r>
          </a:p>
          <a:p>
            <a:pPr marL="0" indent="0">
              <a:spcBef>
                <a:spcPts val="0"/>
              </a:spcBef>
              <a:buNone/>
            </a:pPr>
            <a:r>
              <a:rPr lang="en-US" dirty="0"/>
              <a:t>.</a:t>
            </a:r>
            <a:endParaRPr lang="en-US" dirty="0" smtClean="0"/>
          </a:p>
          <a:p>
            <a:pPr marL="0" indent="0">
              <a:spcBef>
                <a:spcPts val="0"/>
              </a:spcBef>
              <a:buNone/>
            </a:pPr>
            <a:r>
              <a:rPr lang="en-US" dirty="0" smtClean="0"/>
              <a:t>.</a:t>
            </a:r>
          </a:p>
          <a:p>
            <a:pPr marL="0" indent="0">
              <a:buNone/>
            </a:pPr>
            <a:r>
              <a:rPr lang="en-US" dirty="0" smtClean="0"/>
              <a:t>T(n) = T(n-</a:t>
            </a:r>
            <a:r>
              <a:rPr lang="en-US" dirty="0" err="1" smtClean="0"/>
              <a:t>i</a:t>
            </a:r>
            <a:r>
              <a:rPr lang="en-US" dirty="0" smtClean="0"/>
              <a:t>) +</a:t>
            </a:r>
            <a:r>
              <a:rPr lang="en-US" dirty="0"/>
              <a:t> (n+(n-1)+(n-2</a:t>
            </a:r>
            <a:r>
              <a:rPr lang="en-US" dirty="0" smtClean="0"/>
              <a:t>)+…..+(n-</a:t>
            </a:r>
            <a:r>
              <a:rPr lang="en-US" dirty="0" err="1" smtClean="0"/>
              <a:t>i</a:t>
            </a:r>
            <a:r>
              <a:rPr lang="en-US" dirty="0" smtClean="0"/>
              <a:t>))                    </a:t>
            </a:r>
          </a:p>
          <a:p>
            <a:pPr marL="0" indent="0">
              <a:buNone/>
            </a:pPr>
            <a:r>
              <a:rPr lang="en-US" dirty="0"/>
              <a:t>T(n) = T(n-</a:t>
            </a:r>
            <a:r>
              <a:rPr lang="en-US" dirty="0" err="1"/>
              <a:t>i</a:t>
            </a:r>
            <a:r>
              <a:rPr lang="en-US" dirty="0"/>
              <a:t>) + </a:t>
            </a:r>
            <a:r>
              <a:rPr lang="en-US" dirty="0" smtClean="0"/>
              <a:t>n*</a:t>
            </a:r>
            <a:r>
              <a:rPr lang="en-US" dirty="0" err="1" smtClean="0"/>
              <a:t>i</a:t>
            </a:r>
            <a:r>
              <a:rPr lang="en-US" dirty="0" smtClean="0"/>
              <a:t> - (1+2+3+4……. (i-1))   ….. (Eq. 1)                     </a:t>
            </a:r>
            <a:endParaRPr lang="en-US" dirty="0"/>
          </a:p>
          <a:p>
            <a:pPr marL="0" indent="0">
              <a:buNone/>
            </a:pPr>
            <a:r>
              <a:rPr lang="en-US" dirty="0" smtClean="0"/>
              <a:t>We know that n-</a:t>
            </a:r>
            <a:r>
              <a:rPr lang="en-US" dirty="0" err="1" smtClean="0"/>
              <a:t>i</a:t>
            </a:r>
            <a:r>
              <a:rPr lang="en-US" baseline="30000" dirty="0" smtClean="0"/>
              <a:t> </a:t>
            </a:r>
            <a:r>
              <a:rPr lang="en-US" dirty="0" smtClean="0"/>
              <a:t>= 0  i.e. n = </a:t>
            </a:r>
            <a:r>
              <a:rPr lang="en-US" dirty="0" err="1" smtClean="0"/>
              <a:t>i</a:t>
            </a:r>
            <a:r>
              <a:rPr lang="en-US" baseline="30000" dirty="0" smtClean="0"/>
              <a:t>  </a:t>
            </a:r>
            <a:r>
              <a:rPr lang="en-US" dirty="0" smtClean="0"/>
              <a:t>and </a:t>
            </a:r>
            <a:r>
              <a:rPr lang="en-US" dirty="0" err="1" smtClean="0"/>
              <a:t>i</a:t>
            </a:r>
            <a:r>
              <a:rPr lang="en-US" dirty="0" smtClean="0"/>
              <a:t> = n -1, So put the value of n in Eq. (1).</a:t>
            </a:r>
          </a:p>
          <a:p>
            <a:pPr marL="0" indent="0">
              <a:buNone/>
            </a:pPr>
            <a:r>
              <a:rPr lang="en-US" dirty="0"/>
              <a:t>T(n) = </a:t>
            </a:r>
            <a:r>
              <a:rPr lang="en-US" dirty="0" smtClean="0"/>
              <a:t>T(0) + n*n + (i-1)(</a:t>
            </a:r>
            <a:r>
              <a:rPr lang="en-US" dirty="0" err="1" smtClean="0"/>
              <a:t>i</a:t>
            </a:r>
            <a:r>
              <a:rPr lang="en-US" dirty="0" smtClean="0"/>
              <a:t>)/2  = 1 </a:t>
            </a:r>
            <a:r>
              <a:rPr lang="en-US" dirty="0"/>
              <a:t>+ </a:t>
            </a:r>
            <a:r>
              <a:rPr lang="en-US" dirty="0" smtClean="0"/>
              <a:t>n</a:t>
            </a:r>
            <a:r>
              <a:rPr lang="en-US" baseline="30000" dirty="0" smtClean="0"/>
              <a:t>2</a:t>
            </a:r>
            <a:r>
              <a:rPr lang="en-US" dirty="0" smtClean="0"/>
              <a:t>   + (n</a:t>
            </a:r>
            <a:r>
              <a:rPr lang="en-US" baseline="30000" dirty="0" smtClean="0"/>
              <a:t>2 </a:t>
            </a:r>
            <a:r>
              <a:rPr lang="en-US" dirty="0" smtClean="0"/>
              <a:t>– n)/2</a:t>
            </a:r>
          </a:p>
          <a:p>
            <a:pPr marL="0" indent="0">
              <a:buNone/>
            </a:pPr>
            <a:r>
              <a:rPr lang="en-US" dirty="0" smtClean="0"/>
              <a:t>Here the highest order </a:t>
            </a:r>
            <a:r>
              <a:rPr lang="en-US" dirty="0"/>
              <a:t>term is </a:t>
            </a:r>
            <a:r>
              <a:rPr lang="en-US" dirty="0" smtClean="0"/>
              <a:t>n</a:t>
            </a:r>
            <a:r>
              <a:rPr lang="en-US" baseline="30000" dirty="0" smtClean="0"/>
              <a:t>2</a:t>
            </a:r>
            <a:r>
              <a:rPr lang="en-US" dirty="0" smtClean="0"/>
              <a:t> . </a:t>
            </a:r>
          </a:p>
          <a:p>
            <a:pPr marL="0" indent="0">
              <a:buNone/>
            </a:pPr>
            <a:r>
              <a:rPr lang="en-US" dirty="0" smtClean="0"/>
              <a:t>Thus the complexity of the recurrence is </a:t>
            </a:r>
            <a:r>
              <a:rPr lang="en-US" dirty="0"/>
              <a:t>O(n</a:t>
            </a:r>
            <a:r>
              <a:rPr lang="en-US" baseline="30000" dirty="0"/>
              <a:t>2</a:t>
            </a:r>
            <a:r>
              <a:rPr lang="en-US" dirty="0" smtClean="0"/>
              <a:t>).</a:t>
            </a:r>
            <a:endParaRPr lang="en-US" dirty="0"/>
          </a:p>
        </p:txBody>
      </p:sp>
    </p:spTree>
    <p:extLst>
      <p:ext uri="{BB962C8B-B14F-4D97-AF65-F5344CB8AC3E}">
        <p14:creationId xmlns:p14="http://schemas.microsoft.com/office/powerpoint/2010/main" val="2064957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748047" y="218941"/>
            <a:ext cx="10945969" cy="638792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Example 4: Solve the equation by iteration Method.</a:t>
            </a:r>
          </a:p>
          <a:p>
            <a:pPr marL="0" indent="0">
              <a:buFont typeface="Arial" panose="020B0604020202020204" pitchFamily="34" charset="0"/>
              <a:buNone/>
            </a:pPr>
            <a:r>
              <a:rPr lang="en-US" dirty="0" smtClean="0"/>
              <a:t> T (n) = 8T(n/2) + n</a:t>
            </a:r>
            <a:r>
              <a:rPr lang="en-US" baseline="30000" dirty="0" smtClean="0"/>
              <a:t>2</a:t>
            </a:r>
            <a:r>
              <a:rPr lang="en-US" dirty="0" smtClean="0"/>
              <a:t> where T(1)=1</a:t>
            </a:r>
          </a:p>
          <a:p>
            <a:pPr marL="0" indent="0">
              <a:buFont typeface="Arial" panose="020B0604020202020204" pitchFamily="34" charset="0"/>
              <a:buNone/>
            </a:pPr>
            <a:r>
              <a:rPr lang="en-US" dirty="0" smtClean="0"/>
              <a:t>Solution: </a:t>
            </a:r>
          </a:p>
          <a:p>
            <a:pPr marL="0" indent="0">
              <a:buNone/>
            </a:pPr>
            <a:r>
              <a:rPr lang="en-US" dirty="0"/>
              <a:t>T (n) = 8T(n/2) + n</a:t>
            </a:r>
            <a:r>
              <a:rPr lang="en-US" baseline="30000" dirty="0"/>
              <a:t>2</a:t>
            </a:r>
            <a:r>
              <a:rPr lang="en-US" dirty="0"/>
              <a:t> </a:t>
            </a:r>
            <a:endParaRPr lang="en-US" dirty="0" smtClean="0"/>
          </a:p>
          <a:p>
            <a:pPr marL="0" indent="0">
              <a:buNone/>
            </a:pPr>
            <a:r>
              <a:rPr lang="en-US" dirty="0" smtClean="0"/>
              <a:t>T </a:t>
            </a:r>
            <a:r>
              <a:rPr lang="en-US" dirty="0"/>
              <a:t>(n) = </a:t>
            </a:r>
            <a:r>
              <a:rPr lang="en-US" dirty="0" smtClean="0"/>
              <a:t>8(8(T(n/4)+(n/2)</a:t>
            </a:r>
            <a:r>
              <a:rPr lang="en-US" baseline="30000" dirty="0" smtClean="0"/>
              <a:t>2</a:t>
            </a:r>
            <a:r>
              <a:rPr lang="en-US" dirty="0" smtClean="0"/>
              <a:t>))+ </a:t>
            </a:r>
            <a:r>
              <a:rPr lang="en-US" dirty="0"/>
              <a:t>n</a:t>
            </a:r>
            <a:r>
              <a:rPr lang="en-US" baseline="30000" dirty="0"/>
              <a:t>2</a:t>
            </a:r>
            <a:r>
              <a:rPr lang="en-US" dirty="0" smtClean="0"/>
              <a:t> = 8(8(T(n/4))) + </a:t>
            </a:r>
            <a:r>
              <a:rPr lang="en-US" dirty="0"/>
              <a:t>n</a:t>
            </a:r>
            <a:r>
              <a:rPr lang="en-US" baseline="30000" dirty="0"/>
              <a:t>2 </a:t>
            </a:r>
            <a:r>
              <a:rPr lang="en-US" dirty="0" smtClean="0"/>
              <a:t>( 1 + 2)</a:t>
            </a:r>
          </a:p>
          <a:p>
            <a:pPr marL="0" indent="0">
              <a:buNone/>
            </a:pPr>
            <a:r>
              <a:rPr lang="en-US" dirty="0" smtClean="0"/>
              <a:t>T (n) = 8(8(8(T(n/8)+</a:t>
            </a:r>
            <a:r>
              <a:rPr lang="en-US" dirty="0"/>
              <a:t>(</a:t>
            </a:r>
            <a:r>
              <a:rPr lang="en-US" dirty="0" smtClean="0"/>
              <a:t>n</a:t>
            </a:r>
            <a:r>
              <a:rPr lang="en-US" baseline="30000" dirty="0" smtClean="0"/>
              <a:t>2</a:t>
            </a:r>
            <a:r>
              <a:rPr lang="en-US" dirty="0" smtClean="0"/>
              <a:t>/8)) + </a:t>
            </a:r>
            <a:r>
              <a:rPr lang="en-US" dirty="0"/>
              <a:t>n</a:t>
            </a:r>
            <a:r>
              <a:rPr lang="en-US" baseline="30000" dirty="0"/>
              <a:t>2 </a:t>
            </a:r>
            <a:r>
              <a:rPr lang="en-US" dirty="0"/>
              <a:t>( 1 </a:t>
            </a:r>
            <a:r>
              <a:rPr lang="en-US" dirty="0" smtClean="0"/>
              <a:t>+ 2) = </a:t>
            </a:r>
            <a:r>
              <a:rPr lang="en-US" dirty="0"/>
              <a:t>8(8(8(T(n/8</a:t>
            </a:r>
            <a:r>
              <a:rPr lang="en-US" dirty="0" smtClean="0"/>
              <a:t>)))) + </a:t>
            </a:r>
            <a:r>
              <a:rPr lang="en-US" dirty="0"/>
              <a:t>n</a:t>
            </a:r>
            <a:r>
              <a:rPr lang="en-US" baseline="30000" dirty="0"/>
              <a:t>2 </a:t>
            </a:r>
            <a:r>
              <a:rPr lang="en-US" dirty="0"/>
              <a:t>( 1 + 2 + 2</a:t>
            </a:r>
            <a:r>
              <a:rPr lang="en-US" baseline="30000" dirty="0"/>
              <a:t>2</a:t>
            </a:r>
            <a:r>
              <a:rPr lang="en-US" dirty="0"/>
              <a:t>)</a:t>
            </a:r>
            <a:r>
              <a:rPr lang="en-US" dirty="0" smtClean="0"/>
              <a:t> </a:t>
            </a:r>
          </a:p>
          <a:p>
            <a:pPr marL="0" indent="0">
              <a:buNone/>
            </a:pPr>
            <a:r>
              <a:rPr lang="en-US" dirty="0"/>
              <a:t>.</a:t>
            </a:r>
            <a:endParaRPr lang="en-US" dirty="0" smtClean="0"/>
          </a:p>
          <a:p>
            <a:pPr marL="0" indent="0">
              <a:buNone/>
            </a:pPr>
            <a:r>
              <a:rPr lang="en-US" dirty="0" smtClean="0"/>
              <a:t>.</a:t>
            </a:r>
          </a:p>
          <a:p>
            <a:pPr marL="0" indent="0">
              <a:buNone/>
            </a:pPr>
            <a:r>
              <a:rPr lang="en-US" dirty="0" smtClean="0"/>
              <a:t>T(n) = 8</a:t>
            </a:r>
            <a:r>
              <a:rPr lang="en-US" baseline="30000" dirty="0" smtClean="0"/>
              <a:t>i </a:t>
            </a:r>
            <a:r>
              <a:rPr lang="en-US" dirty="0" smtClean="0"/>
              <a:t>T(n/</a:t>
            </a:r>
            <a:r>
              <a:rPr lang="en-US" baseline="30000" dirty="0" smtClean="0"/>
              <a:t> </a:t>
            </a:r>
            <a:r>
              <a:rPr lang="en-US" dirty="0" smtClean="0"/>
              <a:t>8</a:t>
            </a:r>
            <a:r>
              <a:rPr lang="en-US" baseline="30000" dirty="0" smtClean="0"/>
              <a:t>i </a:t>
            </a:r>
            <a:r>
              <a:rPr lang="en-US" dirty="0" smtClean="0"/>
              <a:t>) + </a:t>
            </a:r>
            <a:r>
              <a:rPr lang="en-US" dirty="0"/>
              <a:t>n</a:t>
            </a:r>
            <a:r>
              <a:rPr lang="en-US" baseline="30000" dirty="0"/>
              <a:t>2 </a:t>
            </a:r>
            <a:r>
              <a:rPr lang="en-US" dirty="0" smtClean="0"/>
              <a:t>(1 </a:t>
            </a:r>
            <a:r>
              <a:rPr lang="en-US" dirty="0"/>
              <a:t>+ 2 + </a:t>
            </a:r>
            <a:r>
              <a:rPr lang="en-US" dirty="0" smtClean="0"/>
              <a:t>2</a:t>
            </a:r>
            <a:r>
              <a:rPr lang="en-US" baseline="30000" dirty="0" smtClean="0"/>
              <a:t>2</a:t>
            </a:r>
            <a:r>
              <a:rPr lang="en-US" dirty="0" smtClean="0"/>
              <a:t> + …. 2</a:t>
            </a:r>
            <a:r>
              <a:rPr lang="en-US" baseline="30000" dirty="0" smtClean="0"/>
              <a:t>i</a:t>
            </a:r>
            <a:r>
              <a:rPr lang="en-US" dirty="0" smtClean="0"/>
              <a:t>)                          ……  (Eq. 1)</a:t>
            </a:r>
          </a:p>
          <a:p>
            <a:pPr marL="0" indent="0">
              <a:buNone/>
            </a:pPr>
            <a:r>
              <a:rPr lang="en-US" dirty="0" smtClean="0"/>
              <a:t>As we know that (1 </a:t>
            </a:r>
            <a:r>
              <a:rPr lang="en-US" dirty="0"/>
              <a:t>+ 2 + 2</a:t>
            </a:r>
            <a:r>
              <a:rPr lang="en-US" baseline="30000" dirty="0"/>
              <a:t>2</a:t>
            </a:r>
            <a:r>
              <a:rPr lang="en-US" dirty="0"/>
              <a:t> + …. 2</a:t>
            </a:r>
            <a:r>
              <a:rPr lang="en-US" baseline="30000" dirty="0"/>
              <a:t>i</a:t>
            </a:r>
            <a:r>
              <a:rPr lang="en-US" dirty="0" smtClean="0"/>
              <a:t>) =  (1* </a:t>
            </a:r>
            <a:r>
              <a:rPr lang="en-US" dirty="0"/>
              <a:t>2</a:t>
            </a:r>
            <a:r>
              <a:rPr lang="en-US" baseline="30000" dirty="0"/>
              <a:t>i</a:t>
            </a:r>
            <a:r>
              <a:rPr lang="en-US" dirty="0" smtClean="0"/>
              <a:t> )/(2-1) = </a:t>
            </a:r>
            <a:r>
              <a:rPr lang="en-US" dirty="0"/>
              <a:t>2</a:t>
            </a:r>
            <a:r>
              <a:rPr lang="en-US" baseline="30000" dirty="0"/>
              <a:t>i</a:t>
            </a:r>
            <a:r>
              <a:rPr lang="en-US" dirty="0" smtClean="0"/>
              <a:t>  </a:t>
            </a:r>
          </a:p>
          <a:p>
            <a:pPr marL="0" indent="0">
              <a:buNone/>
            </a:pPr>
            <a:r>
              <a:rPr lang="en-US" dirty="0" smtClean="0"/>
              <a:t>We also know that </a:t>
            </a:r>
            <a:r>
              <a:rPr lang="en-US" dirty="0"/>
              <a:t>n/</a:t>
            </a:r>
            <a:r>
              <a:rPr lang="en-US" baseline="30000" dirty="0"/>
              <a:t> </a:t>
            </a:r>
            <a:r>
              <a:rPr lang="en-US" dirty="0" smtClean="0"/>
              <a:t>8</a:t>
            </a:r>
            <a:r>
              <a:rPr lang="en-US" baseline="30000" dirty="0" smtClean="0"/>
              <a:t>i  </a:t>
            </a:r>
            <a:r>
              <a:rPr lang="en-US" dirty="0" smtClean="0"/>
              <a:t>= 1  i.e. n = 8</a:t>
            </a:r>
            <a:r>
              <a:rPr lang="en-US" baseline="30000" dirty="0" smtClean="0"/>
              <a:t>i  </a:t>
            </a:r>
            <a:r>
              <a:rPr lang="en-US" dirty="0" smtClean="0"/>
              <a:t>and </a:t>
            </a:r>
            <a:r>
              <a:rPr lang="en-US" dirty="0" err="1" smtClean="0"/>
              <a:t>i</a:t>
            </a:r>
            <a:r>
              <a:rPr lang="en-US" dirty="0" smtClean="0"/>
              <a:t> = log n, So put the value of n in Eq. (1).</a:t>
            </a:r>
          </a:p>
          <a:p>
            <a:pPr marL="0" indent="0">
              <a:buNone/>
            </a:pPr>
            <a:r>
              <a:rPr lang="en-US" dirty="0"/>
              <a:t>T(n) = 8</a:t>
            </a:r>
            <a:r>
              <a:rPr lang="en-US" baseline="30000" dirty="0"/>
              <a:t>i</a:t>
            </a:r>
            <a:r>
              <a:rPr lang="en-US" baseline="30000" dirty="0" smtClean="0"/>
              <a:t> </a:t>
            </a:r>
            <a:r>
              <a:rPr lang="en-US" dirty="0" smtClean="0"/>
              <a:t>T(</a:t>
            </a:r>
            <a:r>
              <a:rPr lang="en-US" dirty="0"/>
              <a:t>2</a:t>
            </a:r>
            <a:r>
              <a:rPr lang="en-US" baseline="30000" dirty="0"/>
              <a:t>i </a:t>
            </a:r>
            <a:r>
              <a:rPr lang="en-US" dirty="0" smtClean="0"/>
              <a:t>/</a:t>
            </a:r>
            <a:r>
              <a:rPr lang="en-US" baseline="30000" dirty="0" smtClean="0"/>
              <a:t> </a:t>
            </a:r>
            <a:r>
              <a:rPr lang="en-US" dirty="0"/>
              <a:t>2</a:t>
            </a:r>
            <a:r>
              <a:rPr lang="en-US" baseline="30000" dirty="0"/>
              <a:t>i </a:t>
            </a:r>
            <a:r>
              <a:rPr lang="en-US" dirty="0"/>
              <a:t>) + n</a:t>
            </a:r>
            <a:r>
              <a:rPr lang="en-US" baseline="30000" dirty="0"/>
              <a:t>2 </a:t>
            </a:r>
            <a:r>
              <a:rPr lang="en-US" dirty="0" smtClean="0"/>
              <a:t>* </a:t>
            </a:r>
            <a:r>
              <a:rPr lang="en-US" dirty="0"/>
              <a:t>2</a:t>
            </a:r>
            <a:r>
              <a:rPr lang="en-US" baseline="30000" dirty="0"/>
              <a:t>i</a:t>
            </a:r>
            <a:r>
              <a:rPr lang="en-US" dirty="0" smtClean="0"/>
              <a:t> = n T(1) + </a:t>
            </a:r>
            <a:r>
              <a:rPr lang="en-US" dirty="0"/>
              <a:t>n</a:t>
            </a:r>
            <a:r>
              <a:rPr lang="en-US" baseline="30000" dirty="0"/>
              <a:t>2 </a:t>
            </a:r>
            <a:r>
              <a:rPr lang="en-US" dirty="0"/>
              <a:t>* 2</a:t>
            </a:r>
            <a:r>
              <a:rPr lang="en-US" baseline="30000" dirty="0"/>
              <a:t>i</a:t>
            </a:r>
            <a:r>
              <a:rPr lang="en-US" dirty="0"/>
              <a:t> </a:t>
            </a:r>
            <a:endParaRPr lang="en-US" dirty="0" smtClean="0"/>
          </a:p>
          <a:p>
            <a:pPr marL="0" indent="0">
              <a:buNone/>
            </a:pPr>
            <a:r>
              <a:rPr lang="en-US" dirty="0"/>
              <a:t> </a:t>
            </a:r>
            <a:r>
              <a:rPr lang="en-US" dirty="0" smtClean="0"/>
              <a:t>        = n</a:t>
            </a:r>
            <a:r>
              <a:rPr lang="en-US" baseline="30000" dirty="0" smtClean="0"/>
              <a:t> </a:t>
            </a:r>
            <a:r>
              <a:rPr lang="en-US" dirty="0" smtClean="0"/>
              <a:t> </a:t>
            </a:r>
            <a:r>
              <a:rPr lang="en-US" dirty="0"/>
              <a:t>+ n</a:t>
            </a:r>
            <a:r>
              <a:rPr lang="en-US" baseline="30000" dirty="0"/>
              <a:t>2 </a:t>
            </a:r>
            <a:r>
              <a:rPr lang="en-US" dirty="0"/>
              <a:t>* </a:t>
            </a:r>
            <a:r>
              <a:rPr lang="en-US" dirty="0" smtClean="0"/>
              <a:t>2</a:t>
            </a:r>
            <a:r>
              <a:rPr lang="en-US" baseline="30000" dirty="0"/>
              <a:t>logn </a:t>
            </a:r>
            <a:r>
              <a:rPr lang="en-US" dirty="0" smtClean="0"/>
              <a:t> </a:t>
            </a:r>
          </a:p>
          <a:p>
            <a:pPr marL="0" indent="0">
              <a:buNone/>
            </a:pPr>
            <a:r>
              <a:rPr lang="en-US" dirty="0" smtClean="0"/>
              <a:t>         = n + </a:t>
            </a:r>
            <a:r>
              <a:rPr lang="en-US" dirty="0"/>
              <a:t>n</a:t>
            </a:r>
            <a:r>
              <a:rPr lang="en-US" baseline="30000" dirty="0"/>
              <a:t>2 </a:t>
            </a:r>
            <a:r>
              <a:rPr lang="en-US" dirty="0" smtClean="0"/>
              <a:t>* n   (because n &lt; </a:t>
            </a:r>
            <a:r>
              <a:rPr lang="en-US" dirty="0"/>
              <a:t>2</a:t>
            </a:r>
            <a:r>
              <a:rPr lang="en-US" baseline="30000" dirty="0"/>
              <a:t>logn</a:t>
            </a:r>
            <a:r>
              <a:rPr lang="en-US" dirty="0" smtClean="0"/>
              <a:t>)</a:t>
            </a:r>
          </a:p>
          <a:p>
            <a:pPr marL="0" indent="0">
              <a:buNone/>
            </a:pPr>
            <a:r>
              <a:rPr lang="en-US" dirty="0"/>
              <a:t> </a:t>
            </a:r>
            <a:r>
              <a:rPr lang="en-US" dirty="0" smtClean="0"/>
              <a:t>        = n + n</a:t>
            </a:r>
            <a:r>
              <a:rPr lang="en-US" baseline="30000" dirty="0" smtClean="0"/>
              <a:t>3</a:t>
            </a:r>
          </a:p>
          <a:p>
            <a:pPr marL="0" indent="0">
              <a:buNone/>
            </a:pPr>
            <a:r>
              <a:rPr lang="en-US" dirty="0"/>
              <a:t>Here the highest order term is </a:t>
            </a:r>
            <a:r>
              <a:rPr lang="en-US" dirty="0" smtClean="0"/>
              <a:t>n</a:t>
            </a:r>
            <a:r>
              <a:rPr lang="en-US" baseline="30000" dirty="0" smtClean="0"/>
              <a:t>3</a:t>
            </a:r>
            <a:r>
              <a:rPr lang="en-US" dirty="0" smtClean="0"/>
              <a:t> </a:t>
            </a:r>
            <a:r>
              <a:rPr lang="en-US" dirty="0"/>
              <a:t>. </a:t>
            </a:r>
            <a:endParaRPr lang="en-US" dirty="0" smtClean="0"/>
          </a:p>
          <a:p>
            <a:pPr marL="0" indent="0">
              <a:buNone/>
            </a:pPr>
            <a:r>
              <a:rPr lang="en-US" dirty="0" smtClean="0"/>
              <a:t>Thus the complexity of the recurrence is O(n</a:t>
            </a:r>
            <a:r>
              <a:rPr lang="en-US" baseline="30000" dirty="0" smtClean="0"/>
              <a:t>3</a:t>
            </a:r>
            <a:r>
              <a:rPr lang="en-US" dirty="0" smtClean="0"/>
              <a:t>).</a:t>
            </a:r>
            <a:endParaRPr lang="en-US" dirty="0"/>
          </a:p>
        </p:txBody>
      </p:sp>
    </p:spTree>
    <p:extLst>
      <p:ext uri="{BB962C8B-B14F-4D97-AF65-F5344CB8AC3E}">
        <p14:creationId xmlns:p14="http://schemas.microsoft.com/office/powerpoint/2010/main" val="1911407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591" y="318796"/>
            <a:ext cx="7236854" cy="6017609"/>
          </a:xfrm>
        </p:spPr>
        <p:txBody>
          <a:bodyPr>
            <a:normAutofit/>
          </a:bodyPr>
          <a:lstStyle/>
          <a:p>
            <a:pPr marL="0" indent="0" algn="just">
              <a:buNone/>
            </a:pPr>
            <a:r>
              <a:rPr lang="en-US" dirty="0"/>
              <a:t>Algorithms for real-life problems often involve a loop. The correctness of such an algorithm is proved through the </a:t>
            </a:r>
            <a:r>
              <a:rPr lang="en-US" i="1" dirty="0"/>
              <a:t>loop invariant</a:t>
            </a:r>
            <a:r>
              <a:rPr lang="en-US" dirty="0"/>
              <a:t> property. It involves three steps</a:t>
            </a:r>
            <a:r>
              <a:rPr lang="en-US" dirty="0" smtClean="0"/>
              <a:t>:</a:t>
            </a:r>
          </a:p>
          <a:p>
            <a:pPr algn="just" fontAlgn="base"/>
            <a:r>
              <a:rPr lang="en-US" b="1" dirty="0"/>
              <a:t>Initialization: </a:t>
            </a:r>
            <a:r>
              <a:rPr lang="en-US" dirty="0"/>
              <a:t>Conditions true before the first iteration of the loop</a:t>
            </a:r>
          </a:p>
          <a:p>
            <a:pPr algn="just" fontAlgn="base"/>
            <a:r>
              <a:rPr lang="en-US" b="1" dirty="0"/>
              <a:t>Maintenance:</a:t>
            </a:r>
            <a:r>
              <a:rPr lang="en-US" dirty="0"/>
              <a:t> If the condition is true before the loop, it must be true before the next iteration.</a:t>
            </a:r>
          </a:p>
          <a:p>
            <a:pPr algn="just" fontAlgn="base"/>
            <a:r>
              <a:rPr lang="en-US" b="1" dirty="0"/>
              <a:t>Termination:</a:t>
            </a:r>
            <a:r>
              <a:rPr lang="en-US" dirty="0"/>
              <a:t> On termination of the loop, the invariant gives us a useful property that helps us prove the correctness of the algorithm.</a:t>
            </a:r>
          </a:p>
          <a:p>
            <a:endParaRPr lang="en-US" dirty="0"/>
          </a:p>
        </p:txBody>
      </p:sp>
      <p:pic>
        <p:nvPicPr>
          <p:cNvPr id="5" name="Picture 4"/>
          <p:cNvPicPr>
            <a:picLocks noChangeAspect="1"/>
          </p:cNvPicPr>
          <p:nvPr/>
        </p:nvPicPr>
        <p:blipFill rotWithShape="1">
          <a:blip r:embed="rId2"/>
          <a:srcRect l="5084" t="4206" r="10005" b="14941"/>
          <a:stretch/>
        </p:blipFill>
        <p:spPr>
          <a:xfrm>
            <a:off x="8036417" y="682577"/>
            <a:ext cx="3574654" cy="3902301"/>
          </a:xfrm>
          <a:prstGeom prst="rect">
            <a:avLst/>
          </a:prstGeom>
        </p:spPr>
      </p:pic>
    </p:spTree>
    <p:extLst>
      <p:ext uri="{BB962C8B-B14F-4D97-AF65-F5344CB8AC3E}">
        <p14:creationId xmlns:p14="http://schemas.microsoft.com/office/powerpoint/2010/main" val="642236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096" y="146184"/>
            <a:ext cx="10515600" cy="1325563"/>
          </a:xfrm>
        </p:spPr>
        <p:txBody>
          <a:bodyPr/>
          <a:lstStyle/>
          <a:p>
            <a:r>
              <a:rPr lang="en-US" dirty="0" smtClean="0"/>
              <a:t>Master Method</a:t>
            </a:r>
            <a:endParaRPr lang="en-US" dirty="0"/>
          </a:p>
        </p:txBody>
      </p:sp>
      <p:sp>
        <p:nvSpPr>
          <p:cNvPr id="3" name="Content Placeholder 2"/>
          <p:cNvSpPr>
            <a:spLocks noGrp="1"/>
          </p:cNvSpPr>
          <p:nvPr>
            <p:ph idx="1"/>
          </p:nvPr>
        </p:nvSpPr>
        <p:spPr>
          <a:xfrm>
            <a:off x="734095" y="1471747"/>
            <a:ext cx="10779617" cy="5386253"/>
          </a:xfrm>
        </p:spPr>
        <p:txBody>
          <a:bodyPr>
            <a:normAutofit/>
          </a:bodyPr>
          <a:lstStyle/>
          <a:p>
            <a:pPr marL="0" indent="0">
              <a:buNone/>
            </a:pPr>
            <a:r>
              <a:rPr lang="en-US" dirty="0"/>
              <a:t>The master method is </a:t>
            </a:r>
            <a:r>
              <a:rPr lang="en-US" dirty="0" smtClean="0"/>
              <a:t>used for </a:t>
            </a:r>
            <a:r>
              <a:rPr lang="en-US" dirty="0"/>
              <a:t>solving recurrence relations of the form</a:t>
            </a:r>
            <a:r>
              <a:rPr lang="en-US" dirty="0" smtClean="0"/>
              <a:t>:</a:t>
            </a:r>
          </a:p>
          <a:p>
            <a:pPr marL="0" indent="0">
              <a:buNone/>
            </a:pPr>
            <a:r>
              <a:rPr lang="en-US" b="1" dirty="0">
                <a:solidFill>
                  <a:srgbClr val="FF0000"/>
                </a:solidFill>
              </a:rPr>
              <a:t>T(n) = </a:t>
            </a:r>
            <a:r>
              <a:rPr lang="en-US" b="1" dirty="0" err="1">
                <a:solidFill>
                  <a:srgbClr val="FF0000"/>
                </a:solidFill>
              </a:rPr>
              <a:t>aT</a:t>
            </a:r>
            <a:r>
              <a:rPr lang="en-US" b="1" dirty="0">
                <a:solidFill>
                  <a:srgbClr val="FF0000"/>
                </a:solidFill>
              </a:rPr>
              <a:t>(n/b) + f(n</a:t>
            </a:r>
            <a:r>
              <a:rPr lang="en-US" b="1" dirty="0" smtClean="0">
                <a:solidFill>
                  <a:srgbClr val="FF0000"/>
                </a:solidFill>
              </a:rPr>
              <a:t>)</a:t>
            </a:r>
            <a:endParaRPr lang="en-US" b="1" dirty="0">
              <a:solidFill>
                <a:srgbClr val="FF0000"/>
              </a:solidFill>
            </a:endParaRPr>
          </a:p>
          <a:p>
            <a:pPr marL="0" indent="0">
              <a:buNone/>
            </a:pPr>
            <a:r>
              <a:rPr lang="en-US" dirty="0"/>
              <a:t>where,</a:t>
            </a:r>
          </a:p>
          <a:p>
            <a:pPr marL="0" indent="0">
              <a:buNone/>
            </a:pPr>
            <a:r>
              <a:rPr lang="en-US" dirty="0"/>
              <a:t>n = size of input</a:t>
            </a:r>
          </a:p>
          <a:p>
            <a:pPr marL="0" indent="0">
              <a:buNone/>
            </a:pPr>
            <a:r>
              <a:rPr lang="en-US" dirty="0"/>
              <a:t>a = number of </a:t>
            </a:r>
            <a:r>
              <a:rPr lang="en-US" dirty="0" err="1"/>
              <a:t>subproblems</a:t>
            </a:r>
            <a:r>
              <a:rPr lang="en-US" dirty="0"/>
              <a:t> in the recursion</a:t>
            </a:r>
          </a:p>
          <a:p>
            <a:pPr marL="0" indent="0">
              <a:buNone/>
            </a:pPr>
            <a:r>
              <a:rPr lang="en-US" dirty="0"/>
              <a:t>n/b = size of each </a:t>
            </a:r>
            <a:r>
              <a:rPr lang="en-US" dirty="0" err="1"/>
              <a:t>subproblem</a:t>
            </a:r>
            <a:r>
              <a:rPr lang="en-US" dirty="0"/>
              <a:t>. All </a:t>
            </a:r>
            <a:r>
              <a:rPr lang="en-US" dirty="0" smtClean="0"/>
              <a:t>sub problems </a:t>
            </a:r>
            <a:r>
              <a:rPr lang="en-US" dirty="0"/>
              <a:t>are assumed </a:t>
            </a:r>
            <a:r>
              <a:rPr lang="en-US" dirty="0" smtClean="0"/>
              <a:t>to </a:t>
            </a:r>
            <a:r>
              <a:rPr lang="en-US" dirty="0"/>
              <a:t>have the same size.</a:t>
            </a:r>
          </a:p>
          <a:p>
            <a:pPr marL="0" indent="0">
              <a:buNone/>
            </a:pPr>
            <a:r>
              <a:rPr lang="en-US" dirty="0"/>
              <a:t>f(n) = cost of the work done outside the recursive call, </a:t>
            </a:r>
          </a:p>
          <a:p>
            <a:pPr marL="0" indent="0">
              <a:buNone/>
            </a:pPr>
            <a:r>
              <a:rPr lang="en-US" dirty="0" smtClean="0"/>
              <a:t>Here</a:t>
            </a:r>
            <a:r>
              <a:rPr lang="en-US" dirty="0"/>
              <a:t>, a ≥ 1 and b &gt; 1 are constants, and f(n) is an asymptotically positive function.</a:t>
            </a:r>
          </a:p>
        </p:txBody>
      </p:sp>
    </p:spTree>
    <p:extLst>
      <p:ext uri="{BB962C8B-B14F-4D97-AF65-F5344CB8AC3E}">
        <p14:creationId xmlns:p14="http://schemas.microsoft.com/office/powerpoint/2010/main" val="14588786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34096" y="1471746"/>
                <a:ext cx="10515600" cy="5111933"/>
              </a:xfrm>
            </p:spPr>
            <p:txBody>
              <a:bodyPr>
                <a:normAutofit/>
              </a:bodyPr>
              <a:lstStyle/>
              <a:p>
                <a:r>
                  <a:rPr lang="en-US" dirty="0" smtClean="0"/>
                  <a:t>If a ≥ 1 and b &gt; 1 are constants and f(n) is an asymptotically positive function, then the time complexity of a recursive relation is given by:</a:t>
                </a:r>
              </a:p>
              <a:p>
                <a:pPr marL="0" indent="0">
                  <a:buNone/>
                </a:pPr>
                <a:r>
                  <a:rPr lang="en-US" dirty="0"/>
                  <a:t>T(n) = </a:t>
                </a:r>
                <a:r>
                  <a:rPr lang="en-US" dirty="0" err="1"/>
                  <a:t>aT</a:t>
                </a:r>
                <a:r>
                  <a:rPr lang="en-US" dirty="0"/>
                  <a:t>(n/b) + f(n</a:t>
                </a:r>
                <a:r>
                  <a:rPr lang="en-US" dirty="0" smtClean="0"/>
                  <a:t>)</a:t>
                </a:r>
                <a:endParaRPr lang="en-US" dirty="0"/>
              </a:p>
              <a:p>
                <a:pPr marL="0" indent="0">
                  <a:buNone/>
                </a:pPr>
                <a:r>
                  <a:rPr lang="en-US" dirty="0"/>
                  <a:t>where, T(n) has the following asymptotic bounds</a:t>
                </a:r>
                <a:r>
                  <a:rPr lang="en-US" dirty="0" smtClean="0"/>
                  <a:t>:</a:t>
                </a:r>
              </a:p>
              <a:p>
                <a:pPr marL="0" indent="0">
                  <a:spcBef>
                    <a:spcPts val="0"/>
                  </a:spcBef>
                  <a:buNone/>
                </a:pPr>
                <a:endParaRPr lang="en-US" dirty="0"/>
              </a:p>
              <a:p>
                <a:pPr marL="0" indent="0">
                  <a:spcBef>
                    <a:spcPts val="0"/>
                  </a:spcBef>
                  <a:buNone/>
                </a:pPr>
                <a:r>
                  <a:rPr lang="en-US" dirty="0"/>
                  <a:t>    </a:t>
                </a:r>
                <a:r>
                  <a:rPr lang="en-US" dirty="0" smtClean="0"/>
                  <a:t>case 1. If </a:t>
                </a:r>
                <a:r>
                  <a:rPr lang="en-US" dirty="0"/>
                  <a:t>f(n) = </a:t>
                </a:r>
                <a:r>
                  <a:rPr lang="en-US" dirty="0" smtClean="0"/>
                  <a:t>O(n</a:t>
                </a:r>
                <a14:m>
                  <m:oMath xmlns:m="http://schemas.openxmlformats.org/officeDocument/2006/math">
                    <m:sSubSup>
                      <m:sSubSupPr>
                        <m:ctrlPr>
                          <a:rPr lang="en-US" i="1" baseline="30000">
                            <a:latin typeface="Cambria Math" panose="02040503050406030204" pitchFamily="18" charset="0"/>
                          </a:rPr>
                        </m:ctrlPr>
                      </m:sSubSupPr>
                      <m:e>
                        <m:r>
                          <a:rPr lang="en-US" i="1" baseline="30000">
                            <a:latin typeface="Cambria Math" panose="02040503050406030204" pitchFamily="18" charset="0"/>
                          </a:rPr>
                          <m:t>𝑙𝑜𝑔</m:t>
                        </m:r>
                      </m:e>
                      <m:sub>
                        <m:r>
                          <a:rPr lang="en-US" b="0" i="1" baseline="30000" smtClean="0">
                            <a:latin typeface="Cambria Math" panose="02040503050406030204" pitchFamily="18" charset="0"/>
                          </a:rPr>
                          <m:t> </m:t>
                        </m:r>
                        <m:r>
                          <a:rPr lang="en-US" i="1" baseline="30000">
                            <a:latin typeface="Cambria Math" panose="02040503050406030204" pitchFamily="18" charset="0"/>
                          </a:rPr>
                          <m:t>𝑏</m:t>
                        </m:r>
                        <m:r>
                          <a:rPr lang="en-US" b="0" i="1" baseline="30000" smtClean="0">
                            <a:latin typeface="Cambria Math" panose="02040503050406030204" pitchFamily="18" charset="0"/>
                          </a:rPr>
                          <m:t> </m:t>
                        </m:r>
                      </m:sub>
                      <m:sup>
                        <m:r>
                          <a:rPr lang="en-US" i="1" baseline="30000">
                            <a:latin typeface="Cambria Math" panose="02040503050406030204" pitchFamily="18" charset="0"/>
                          </a:rPr>
                          <m:t>𝑎</m:t>
                        </m:r>
                        <m:r>
                          <a:rPr lang="en-US" b="0" i="1" baseline="30000" smtClean="0">
                            <a:latin typeface="Cambria Math" panose="02040503050406030204" pitchFamily="18" charset="0"/>
                          </a:rPr>
                          <m:t>  </m:t>
                        </m:r>
                      </m:sup>
                    </m:sSubSup>
                  </m:oMath>
                </a14:m>
                <a:r>
                  <a:rPr lang="en-US" dirty="0" smtClean="0"/>
                  <a:t>    </a:t>
                </a:r>
                <a:r>
                  <a:rPr lang="el-GR" dirty="0" smtClean="0"/>
                  <a:t>), </a:t>
                </a:r>
                <a:r>
                  <a:rPr lang="en-US" dirty="0"/>
                  <a:t>then T(n) = </a:t>
                </a:r>
                <a:r>
                  <a:rPr lang="el-GR" dirty="0"/>
                  <a:t>Θ(</a:t>
                </a:r>
                <a:r>
                  <a:rPr lang="en-US" dirty="0" smtClean="0"/>
                  <a:t>n</a:t>
                </a:r>
                <a14:m>
                  <m:oMath xmlns:m="http://schemas.openxmlformats.org/officeDocument/2006/math">
                    <m:sSubSup>
                      <m:sSubSupPr>
                        <m:ctrlPr>
                          <a:rPr lang="en-US" i="1" baseline="30000">
                            <a:latin typeface="Cambria Math" panose="02040503050406030204" pitchFamily="18" charset="0"/>
                          </a:rPr>
                        </m:ctrlPr>
                      </m:sSubSupPr>
                      <m:e>
                        <m:r>
                          <a:rPr lang="en-US" i="1" baseline="30000">
                            <a:latin typeface="Cambria Math" panose="02040503050406030204" pitchFamily="18" charset="0"/>
                          </a:rPr>
                          <m:t>𝑙𝑜𝑔</m:t>
                        </m:r>
                      </m:e>
                      <m:sub>
                        <m:r>
                          <a:rPr lang="en-US" i="1" baseline="30000">
                            <a:latin typeface="Cambria Math" panose="02040503050406030204" pitchFamily="18" charset="0"/>
                          </a:rPr>
                          <m:t>𝑏</m:t>
                        </m:r>
                      </m:sub>
                      <m:sup>
                        <m:r>
                          <a:rPr lang="en-US" i="1" baseline="30000">
                            <a:latin typeface="Cambria Math" panose="02040503050406030204" pitchFamily="18" charset="0"/>
                          </a:rPr>
                          <m:t>𝑎</m:t>
                        </m:r>
                      </m:sup>
                    </m:sSubSup>
                  </m:oMath>
                </a14:m>
                <a:r>
                  <a:rPr lang="en-US" dirty="0" smtClean="0"/>
                  <a:t>) </a:t>
                </a:r>
                <a:endParaRPr lang="en-US" dirty="0"/>
              </a:p>
              <a:p>
                <a:pPr marL="0" indent="0">
                  <a:spcBef>
                    <a:spcPts val="0"/>
                  </a:spcBef>
                  <a:buNone/>
                </a:pPr>
                <a:endParaRPr lang="en-US" dirty="0" smtClean="0"/>
              </a:p>
              <a:p>
                <a:pPr marL="0" indent="0">
                  <a:spcBef>
                    <a:spcPts val="0"/>
                  </a:spcBef>
                  <a:buNone/>
                </a:pPr>
                <a:r>
                  <a:rPr lang="en-US" dirty="0" smtClean="0"/>
                  <a:t>    case 2</a:t>
                </a:r>
                <a:r>
                  <a:rPr lang="en-US" dirty="0"/>
                  <a:t>. If f(n) = </a:t>
                </a:r>
                <a:r>
                  <a:rPr lang="el-GR" dirty="0"/>
                  <a:t>Θ(</a:t>
                </a:r>
                <a:r>
                  <a:rPr lang="en-US" dirty="0" err="1"/>
                  <a:t>n</a:t>
                </a:r>
                <a14:m>
                  <m:oMath xmlns:m="http://schemas.openxmlformats.org/officeDocument/2006/math">
                    <m:sSubSup>
                      <m:sSubSupPr>
                        <m:ctrlPr>
                          <a:rPr lang="en-US" i="1" baseline="30000">
                            <a:latin typeface="Cambria Math" panose="02040503050406030204" pitchFamily="18" charset="0"/>
                          </a:rPr>
                        </m:ctrlPr>
                      </m:sSubSupPr>
                      <m:e>
                        <m:r>
                          <a:rPr lang="en-US" i="1" baseline="30000">
                            <a:latin typeface="Cambria Math" panose="02040503050406030204" pitchFamily="18" charset="0"/>
                          </a:rPr>
                          <m:t>𝑙𝑜𝑔</m:t>
                        </m:r>
                      </m:e>
                      <m:sub>
                        <m:r>
                          <a:rPr lang="en-US" i="1" baseline="30000">
                            <a:latin typeface="Cambria Math" panose="02040503050406030204" pitchFamily="18" charset="0"/>
                          </a:rPr>
                          <m:t>𝑏</m:t>
                        </m:r>
                      </m:sub>
                      <m:sup>
                        <m:r>
                          <a:rPr lang="en-US" b="0" i="1" baseline="30000" smtClean="0">
                            <a:latin typeface="Cambria Math" panose="02040503050406030204" pitchFamily="18" charset="0"/>
                          </a:rPr>
                          <m:t>𝑎</m:t>
                        </m:r>
                      </m:sup>
                    </m:sSubSup>
                  </m:oMath>
                </a14:m>
                <a:r>
                  <a:rPr lang="en-US" dirty="0" smtClean="0"/>
                  <a:t> ), </a:t>
                </a:r>
                <a:r>
                  <a:rPr lang="en-US" dirty="0"/>
                  <a:t>then T(n) = </a:t>
                </a:r>
                <a:r>
                  <a:rPr lang="el-GR" dirty="0"/>
                  <a:t>Θ(</a:t>
                </a:r>
                <a:r>
                  <a:rPr lang="en-US" dirty="0" smtClean="0"/>
                  <a:t>n</a:t>
                </a:r>
                <a14:m>
                  <m:oMath xmlns:m="http://schemas.openxmlformats.org/officeDocument/2006/math">
                    <m:sSubSup>
                      <m:sSubSupPr>
                        <m:ctrlPr>
                          <a:rPr lang="en-US" i="1" baseline="30000">
                            <a:latin typeface="Cambria Math" panose="02040503050406030204" pitchFamily="18" charset="0"/>
                          </a:rPr>
                        </m:ctrlPr>
                      </m:sSubSupPr>
                      <m:e>
                        <m:r>
                          <a:rPr lang="en-US" i="1" baseline="30000">
                            <a:latin typeface="Cambria Math" panose="02040503050406030204" pitchFamily="18" charset="0"/>
                          </a:rPr>
                          <m:t>𝑙𝑜𝑔</m:t>
                        </m:r>
                      </m:e>
                      <m:sub>
                        <m:r>
                          <a:rPr lang="en-US" i="1" baseline="30000">
                            <a:latin typeface="Cambria Math" panose="02040503050406030204" pitchFamily="18" charset="0"/>
                          </a:rPr>
                          <m:t>𝑏</m:t>
                        </m:r>
                      </m:sub>
                      <m:sup>
                        <m:r>
                          <a:rPr lang="en-US" i="1" baseline="30000">
                            <a:latin typeface="Cambria Math" panose="02040503050406030204" pitchFamily="18" charset="0"/>
                          </a:rPr>
                          <m:t>𝑎</m:t>
                        </m:r>
                      </m:sup>
                    </m:sSubSup>
                  </m:oMath>
                </a14:m>
                <a:r>
                  <a:rPr lang="en-US" dirty="0" smtClean="0"/>
                  <a:t> * </a:t>
                </a:r>
                <a:r>
                  <a:rPr lang="en-US" dirty="0"/>
                  <a:t>log n</a:t>
                </a:r>
                <a:r>
                  <a:rPr lang="en-US" dirty="0" smtClean="0"/>
                  <a:t>).</a:t>
                </a:r>
              </a:p>
              <a:p>
                <a:pPr marL="0" indent="0">
                  <a:spcBef>
                    <a:spcPts val="0"/>
                  </a:spcBef>
                  <a:buNone/>
                </a:pPr>
                <a:endParaRPr lang="en-US" dirty="0"/>
              </a:p>
              <a:p>
                <a:pPr marL="0" indent="0">
                  <a:spcBef>
                    <a:spcPts val="0"/>
                  </a:spcBef>
                  <a:buNone/>
                </a:pPr>
                <a:r>
                  <a:rPr lang="en-US" dirty="0"/>
                  <a:t>    </a:t>
                </a:r>
                <a:r>
                  <a:rPr lang="en-US" dirty="0" smtClean="0"/>
                  <a:t>case 3</a:t>
                </a:r>
                <a:r>
                  <a:rPr lang="en-US" dirty="0"/>
                  <a:t>. If f(n) = </a:t>
                </a:r>
                <a:r>
                  <a:rPr lang="el-GR" dirty="0"/>
                  <a:t>Ω(</a:t>
                </a:r>
                <a:r>
                  <a:rPr lang="en-US" dirty="0" smtClean="0"/>
                  <a:t>n</a:t>
                </a:r>
                <a14:m>
                  <m:oMath xmlns:m="http://schemas.openxmlformats.org/officeDocument/2006/math">
                    <m:sSubSup>
                      <m:sSubSupPr>
                        <m:ctrlPr>
                          <a:rPr lang="en-US" i="1" baseline="30000">
                            <a:latin typeface="Cambria Math" panose="02040503050406030204" pitchFamily="18" charset="0"/>
                          </a:rPr>
                        </m:ctrlPr>
                      </m:sSubSupPr>
                      <m:e>
                        <m:r>
                          <a:rPr lang="en-US" i="1" baseline="30000">
                            <a:latin typeface="Cambria Math" panose="02040503050406030204" pitchFamily="18" charset="0"/>
                          </a:rPr>
                          <m:t>𝑙𝑜𝑔</m:t>
                        </m:r>
                      </m:e>
                      <m:sub>
                        <m:r>
                          <a:rPr lang="en-US" i="1" baseline="30000">
                            <a:latin typeface="Cambria Math" panose="02040503050406030204" pitchFamily="18" charset="0"/>
                          </a:rPr>
                          <m:t>𝑏</m:t>
                        </m:r>
                      </m:sub>
                      <m:sup>
                        <m:r>
                          <a:rPr lang="en-US" i="1" baseline="30000">
                            <a:latin typeface="Cambria Math" panose="02040503050406030204" pitchFamily="18" charset="0"/>
                          </a:rPr>
                          <m:t>𝑎</m:t>
                        </m:r>
                      </m:sup>
                    </m:sSubSup>
                  </m:oMath>
                </a14:m>
                <a:r>
                  <a:rPr lang="en-US" dirty="0" smtClean="0"/>
                  <a:t>    </a:t>
                </a:r>
                <a:r>
                  <a:rPr lang="el-GR" dirty="0" smtClean="0"/>
                  <a:t>), </a:t>
                </a:r>
                <a:r>
                  <a:rPr lang="en-US" dirty="0"/>
                  <a:t>then T(n) = </a:t>
                </a:r>
                <a:r>
                  <a:rPr lang="el-GR" dirty="0"/>
                  <a:t>Θ(</a:t>
                </a:r>
                <a:r>
                  <a:rPr lang="en-US" dirty="0"/>
                  <a:t>f(n</a:t>
                </a:r>
                <a:r>
                  <a:rPr lang="en-US" dirty="0" smtClean="0"/>
                  <a:t>)). </a:t>
                </a:r>
              </a:p>
              <a:p>
                <a:pPr marL="0" indent="0">
                  <a:spcBef>
                    <a:spcPts val="0"/>
                  </a:spcBef>
                  <a:buNone/>
                </a:pPr>
                <a:r>
                  <a:rPr lang="en-US" dirty="0"/>
                  <a:t> </a:t>
                </a:r>
                <a:r>
                  <a:rPr lang="en-US" dirty="0" smtClean="0"/>
                  <a:t>   </a:t>
                </a:r>
              </a:p>
              <a:p>
                <a:pPr marL="0" indent="0">
                  <a:spcBef>
                    <a:spcPts val="0"/>
                  </a:spcBef>
                  <a:buNone/>
                </a:pPr>
                <a:r>
                  <a:rPr lang="en-US" dirty="0"/>
                  <a:t> </a:t>
                </a:r>
                <a:r>
                  <a:rPr lang="en-US" dirty="0" smtClean="0"/>
                  <a:t>   where </a:t>
                </a:r>
                <a:r>
                  <a:rPr lang="el-GR" dirty="0" smtClean="0"/>
                  <a:t>ϵ </a:t>
                </a:r>
                <a:r>
                  <a:rPr lang="el-GR" dirty="0"/>
                  <a:t>&gt; 0 </a:t>
                </a:r>
                <a:r>
                  <a:rPr lang="en-US" dirty="0"/>
                  <a:t>is a constant.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34096" y="1471746"/>
                <a:ext cx="10515600" cy="5111933"/>
              </a:xfrm>
              <a:blipFill rotWithShape="0">
                <a:blip r:embed="rId2"/>
                <a:stretch>
                  <a:fillRect l="-1159" t="-1907" b="-238"/>
                </a:stretch>
              </a:blipFill>
            </p:spPr>
            <p:txBody>
              <a:bodyPr/>
              <a:lstStyle/>
              <a:p>
                <a:r>
                  <a:rPr lang="en-US">
                    <a:noFill/>
                  </a:rPr>
                  <a:t> </a:t>
                </a:r>
              </a:p>
            </p:txBody>
          </p:sp>
        </mc:Fallback>
      </mc:AlternateContent>
      <p:sp>
        <p:nvSpPr>
          <p:cNvPr id="4" name="Title 1"/>
          <p:cNvSpPr txBox="1">
            <a:spLocks/>
          </p:cNvSpPr>
          <p:nvPr/>
        </p:nvSpPr>
        <p:spPr>
          <a:xfrm>
            <a:off x="734096" y="1461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Master Theorem</a:t>
            </a:r>
            <a:endParaRPr lang="en-US" dirty="0"/>
          </a:p>
        </p:txBody>
      </p:sp>
      <p:sp>
        <p:nvSpPr>
          <p:cNvPr id="6" name="TextBox 5"/>
          <p:cNvSpPr txBox="1"/>
          <p:nvPr/>
        </p:nvSpPr>
        <p:spPr>
          <a:xfrm>
            <a:off x="4356525" y="3483426"/>
            <a:ext cx="412421" cy="365760"/>
          </a:xfrm>
          <a:prstGeom prst="rect">
            <a:avLst/>
          </a:prstGeom>
          <a:noFill/>
        </p:spPr>
        <p:txBody>
          <a:bodyPr wrap="square" rtlCol="0">
            <a:spAutoFit/>
          </a:bodyPr>
          <a:lstStyle/>
          <a:p>
            <a:r>
              <a:rPr lang="en-US" dirty="0" smtClean="0"/>
              <a:t>-</a:t>
            </a:r>
            <a:r>
              <a:rPr lang="el-GR" dirty="0" smtClean="0"/>
              <a:t>ϵ</a:t>
            </a:r>
            <a:endParaRPr lang="en-US" dirty="0"/>
          </a:p>
        </p:txBody>
      </p:sp>
      <p:sp>
        <p:nvSpPr>
          <p:cNvPr id="7" name="TextBox 6"/>
          <p:cNvSpPr txBox="1"/>
          <p:nvPr/>
        </p:nvSpPr>
        <p:spPr>
          <a:xfrm>
            <a:off x="4300256" y="5024344"/>
            <a:ext cx="412421" cy="365760"/>
          </a:xfrm>
          <a:prstGeom prst="rect">
            <a:avLst/>
          </a:prstGeom>
          <a:noFill/>
        </p:spPr>
        <p:txBody>
          <a:bodyPr wrap="square" rtlCol="0">
            <a:spAutoFit/>
          </a:bodyPr>
          <a:lstStyle/>
          <a:p>
            <a:r>
              <a:rPr lang="en-US" dirty="0"/>
              <a:t>+</a:t>
            </a:r>
            <a:r>
              <a:rPr lang="el-GR" dirty="0" smtClean="0"/>
              <a:t>ϵ</a:t>
            </a:r>
            <a:endParaRPr lang="en-US" dirty="0"/>
          </a:p>
        </p:txBody>
      </p:sp>
    </p:spTree>
    <p:extLst>
      <p:ext uri="{BB962C8B-B14F-4D97-AF65-F5344CB8AC3E}">
        <p14:creationId xmlns:p14="http://schemas.microsoft.com/office/powerpoint/2010/main" val="727302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5981" y="400654"/>
            <a:ext cx="10780542" cy="4832092"/>
          </a:xfrm>
          <a:prstGeom prst="rect">
            <a:avLst/>
          </a:prstGeom>
        </p:spPr>
        <p:txBody>
          <a:bodyPr wrap="square">
            <a:spAutoFit/>
          </a:bodyPr>
          <a:lstStyle/>
          <a:p>
            <a:r>
              <a:rPr lang="pt-BR" sz="2800" dirty="0" smtClean="0"/>
              <a:t>Example: Solve the recurrence T(n</a:t>
            </a:r>
            <a:r>
              <a:rPr lang="pt-BR" sz="2800" dirty="0"/>
              <a:t>) = 3T(n/2) + </a:t>
            </a:r>
            <a:r>
              <a:rPr lang="en-US" sz="2800" dirty="0"/>
              <a:t>n</a:t>
            </a:r>
            <a:r>
              <a:rPr lang="en-US" sz="2800" baseline="30000" dirty="0"/>
              <a:t>2 </a:t>
            </a:r>
            <a:r>
              <a:rPr lang="en-US" sz="2800" baseline="30000" dirty="0" smtClean="0"/>
              <a:t> </a:t>
            </a:r>
            <a:r>
              <a:rPr lang="en-US" sz="2800" dirty="0" smtClean="0"/>
              <a:t>using Master method. </a:t>
            </a:r>
          </a:p>
          <a:p>
            <a:endParaRPr lang="pt-BR" sz="2800" dirty="0" smtClean="0"/>
          </a:p>
          <a:p>
            <a:r>
              <a:rPr lang="pt-BR" sz="2800" dirty="0" smtClean="0"/>
              <a:t>Solution:</a:t>
            </a:r>
          </a:p>
          <a:p>
            <a:r>
              <a:rPr lang="pt-BR" sz="2800" dirty="0" smtClean="0"/>
              <a:t>Here</a:t>
            </a:r>
            <a:r>
              <a:rPr lang="pt-BR" sz="2800" dirty="0"/>
              <a:t>,</a:t>
            </a:r>
          </a:p>
          <a:p>
            <a:r>
              <a:rPr lang="pt-BR" sz="2800" dirty="0"/>
              <a:t>a = 3</a:t>
            </a:r>
          </a:p>
          <a:p>
            <a:r>
              <a:rPr lang="pt-BR" sz="2800" dirty="0"/>
              <a:t>n/b = n/2</a:t>
            </a:r>
          </a:p>
          <a:p>
            <a:r>
              <a:rPr lang="pt-BR" sz="2800" dirty="0"/>
              <a:t>f(n) = </a:t>
            </a:r>
            <a:r>
              <a:rPr lang="en-US" sz="2800" dirty="0"/>
              <a:t>n</a:t>
            </a:r>
            <a:r>
              <a:rPr lang="en-US" sz="2800" baseline="30000" dirty="0"/>
              <a:t>2</a:t>
            </a:r>
            <a:endParaRPr lang="pt-BR" sz="2800" dirty="0"/>
          </a:p>
          <a:p>
            <a:r>
              <a:rPr lang="pt-BR" sz="2800" dirty="0"/>
              <a:t>log</a:t>
            </a:r>
            <a:r>
              <a:rPr lang="pt-BR" sz="2800" baseline="-25000" dirty="0"/>
              <a:t>b</a:t>
            </a:r>
            <a:r>
              <a:rPr lang="pt-BR" sz="2800" dirty="0"/>
              <a:t> a = log</a:t>
            </a:r>
            <a:r>
              <a:rPr lang="pt-BR" sz="2800" baseline="-25000" dirty="0"/>
              <a:t>2</a:t>
            </a:r>
            <a:r>
              <a:rPr lang="pt-BR" sz="2800" dirty="0"/>
              <a:t> 3 ≈ 1.58 &lt; </a:t>
            </a:r>
            <a:r>
              <a:rPr lang="pt-BR" sz="2800" dirty="0" smtClean="0"/>
              <a:t>2</a:t>
            </a:r>
            <a:endParaRPr lang="pt-BR" sz="2800" dirty="0"/>
          </a:p>
          <a:p>
            <a:r>
              <a:rPr lang="pt-BR" sz="2800" dirty="0" smtClean="0"/>
              <a:t>i.e</a:t>
            </a:r>
            <a:r>
              <a:rPr lang="pt-BR" sz="2800" dirty="0"/>
              <a:t>. f(n) </a:t>
            </a:r>
            <a:r>
              <a:rPr lang="pt-BR" sz="2800" dirty="0" smtClean="0"/>
              <a:t>= </a:t>
            </a:r>
            <a:r>
              <a:rPr lang="pt-BR" sz="2800" dirty="0"/>
              <a:t>n</a:t>
            </a:r>
            <a:r>
              <a:rPr lang="pt-BR" sz="2800" baseline="30000" dirty="0"/>
              <a:t>logb a+ϵ</a:t>
            </a:r>
            <a:r>
              <a:rPr lang="pt-BR" sz="2800" dirty="0"/>
              <a:t> , where, ϵ is a constant</a:t>
            </a:r>
            <a:r>
              <a:rPr lang="pt-BR" sz="2800" dirty="0" smtClean="0"/>
              <a:t>.</a:t>
            </a:r>
            <a:endParaRPr lang="pt-BR" sz="2800" dirty="0"/>
          </a:p>
          <a:p>
            <a:r>
              <a:rPr lang="pt-BR" sz="2800" dirty="0"/>
              <a:t>Case 3 implies here</a:t>
            </a:r>
            <a:r>
              <a:rPr lang="pt-BR" sz="2800" dirty="0" smtClean="0"/>
              <a:t>.</a:t>
            </a:r>
            <a:endParaRPr lang="pt-BR" sz="2800" dirty="0"/>
          </a:p>
          <a:p>
            <a:r>
              <a:rPr lang="pt-BR" sz="2800" dirty="0"/>
              <a:t>Thus, T(n) </a:t>
            </a:r>
            <a:r>
              <a:rPr lang="pt-BR" sz="2800" dirty="0" smtClean="0"/>
              <a:t>= Θ(</a:t>
            </a:r>
            <a:r>
              <a:rPr lang="en-US" sz="2800" dirty="0"/>
              <a:t>n</a:t>
            </a:r>
            <a:r>
              <a:rPr lang="en-US" sz="2800" baseline="30000" dirty="0"/>
              <a:t>2</a:t>
            </a:r>
            <a:r>
              <a:rPr lang="pt-BR" sz="2800" dirty="0" smtClean="0"/>
              <a:t>) </a:t>
            </a:r>
            <a:endParaRPr lang="en-US" sz="2800" dirty="0"/>
          </a:p>
        </p:txBody>
      </p:sp>
    </p:spTree>
    <p:extLst>
      <p:ext uri="{BB962C8B-B14F-4D97-AF65-F5344CB8AC3E}">
        <p14:creationId xmlns:p14="http://schemas.microsoft.com/office/powerpoint/2010/main" val="18759621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965981" y="400654"/>
                <a:ext cx="10780542" cy="6124754"/>
              </a:xfrm>
              <a:prstGeom prst="rect">
                <a:avLst/>
              </a:prstGeom>
            </p:spPr>
            <p:txBody>
              <a:bodyPr wrap="square">
                <a:spAutoFit/>
              </a:bodyPr>
              <a:lstStyle/>
              <a:p>
                <a:r>
                  <a:rPr lang="pt-BR" sz="2800" dirty="0" smtClean="0"/>
                  <a:t>Example: Solve the recurrence T(n</a:t>
                </a:r>
                <a:r>
                  <a:rPr lang="pt-BR" sz="2800" dirty="0"/>
                  <a:t>) = </a:t>
                </a:r>
                <a:r>
                  <a:rPr lang="pt-BR" sz="2800" dirty="0" smtClean="0"/>
                  <a:t>8T(n/2</a:t>
                </a:r>
                <a:r>
                  <a:rPr lang="pt-BR" sz="2800" dirty="0"/>
                  <a:t>) + </a:t>
                </a:r>
                <a:r>
                  <a:rPr lang="pt-BR" sz="2800" dirty="0" smtClean="0"/>
                  <a:t>10</a:t>
                </a:r>
                <a:r>
                  <a:rPr lang="en-US" sz="2800" dirty="0" smtClean="0"/>
                  <a:t>n</a:t>
                </a:r>
                <a:r>
                  <a:rPr lang="en-US" sz="2800" baseline="30000" dirty="0" smtClean="0"/>
                  <a:t>2  </a:t>
                </a:r>
                <a:r>
                  <a:rPr lang="en-US" sz="2800" dirty="0" smtClean="0"/>
                  <a:t>using Master method. </a:t>
                </a:r>
              </a:p>
              <a:p>
                <a:endParaRPr lang="pt-BR" sz="2800" dirty="0" smtClean="0"/>
              </a:p>
              <a:p>
                <a:r>
                  <a:rPr lang="pt-BR" sz="2800" dirty="0" smtClean="0"/>
                  <a:t>Solution:</a:t>
                </a:r>
              </a:p>
              <a:p>
                <a:r>
                  <a:rPr lang="pt-BR" sz="2800" dirty="0" smtClean="0"/>
                  <a:t>Here</a:t>
                </a:r>
                <a:r>
                  <a:rPr lang="pt-BR" sz="2800" dirty="0"/>
                  <a:t>,</a:t>
                </a:r>
              </a:p>
              <a:p>
                <a:r>
                  <a:rPr lang="pt-BR" sz="2800" dirty="0"/>
                  <a:t>a = 3</a:t>
                </a:r>
              </a:p>
              <a:p>
                <a:r>
                  <a:rPr lang="pt-BR" sz="2800" dirty="0" smtClean="0"/>
                  <a:t>b </a:t>
                </a:r>
                <a:r>
                  <a:rPr lang="pt-BR" sz="2800" dirty="0"/>
                  <a:t>= </a:t>
                </a:r>
                <a:r>
                  <a:rPr lang="pt-BR" sz="2800" dirty="0" smtClean="0"/>
                  <a:t>2</a:t>
                </a:r>
                <a:endParaRPr lang="pt-BR" sz="2800" dirty="0"/>
              </a:p>
              <a:p>
                <a:r>
                  <a:rPr lang="pt-BR" sz="2800" dirty="0"/>
                  <a:t>f(n) = </a:t>
                </a:r>
                <a:r>
                  <a:rPr lang="pt-BR" sz="2800" dirty="0" smtClean="0"/>
                  <a:t>10</a:t>
                </a:r>
                <a:r>
                  <a:rPr lang="en-US" sz="2800" dirty="0" smtClean="0"/>
                  <a:t>n</a:t>
                </a:r>
                <a:r>
                  <a:rPr lang="en-US" sz="2800" baseline="30000" dirty="0" smtClean="0"/>
                  <a:t>2</a:t>
                </a:r>
                <a:endParaRPr lang="pt-BR" sz="2800" dirty="0"/>
              </a:p>
              <a:p>
                <a:r>
                  <a:rPr lang="pt-BR" sz="2800" dirty="0"/>
                  <a:t>log</a:t>
                </a:r>
                <a:r>
                  <a:rPr lang="pt-BR" sz="2800" baseline="-25000" dirty="0"/>
                  <a:t>b</a:t>
                </a:r>
                <a:r>
                  <a:rPr lang="pt-BR" sz="2800" dirty="0"/>
                  <a:t> a = log</a:t>
                </a:r>
                <a:r>
                  <a:rPr lang="pt-BR" sz="2800" baseline="-25000" dirty="0"/>
                  <a:t>2</a:t>
                </a:r>
                <a:r>
                  <a:rPr lang="pt-BR" sz="2800" dirty="0"/>
                  <a:t> </a:t>
                </a:r>
                <a:r>
                  <a:rPr lang="pt-BR" sz="2800" dirty="0" smtClean="0"/>
                  <a:t>8 = 3</a:t>
                </a:r>
              </a:p>
              <a:p>
                <a:r>
                  <a:rPr lang="pt-BR" sz="2800" dirty="0" smtClean="0"/>
                  <a:t>i.e</a:t>
                </a:r>
                <a:r>
                  <a:rPr lang="pt-BR" sz="2800" dirty="0"/>
                  <a:t>. f(n) </a:t>
                </a:r>
                <a:r>
                  <a:rPr lang="pt-BR" sz="2800" dirty="0" smtClean="0"/>
                  <a:t>= n</a:t>
                </a:r>
                <a:r>
                  <a:rPr lang="pt-BR" sz="2800" baseline="30000" dirty="0" smtClean="0"/>
                  <a:t>log</a:t>
                </a:r>
                <a:r>
                  <a:rPr lang="pt-BR" sz="2800" baseline="-25000" dirty="0" smtClean="0"/>
                  <a:t>b</a:t>
                </a:r>
                <a:r>
                  <a:rPr lang="pt-BR" sz="2800" baseline="30000" dirty="0" smtClean="0"/>
                  <a:t> a - ϵ</a:t>
                </a:r>
                <a:r>
                  <a:rPr lang="pt-BR" sz="2800" dirty="0" smtClean="0"/>
                  <a:t> </a:t>
                </a:r>
                <a:r>
                  <a:rPr lang="pt-BR" sz="2800" dirty="0"/>
                  <a:t>, where, ϵ is a constant</a:t>
                </a:r>
                <a:r>
                  <a:rPr lang="pt-BR" sz="2800" dirty="0" smtClean="0"/>
                  <a:t>.</a:t>
                </a:r>
              </a:p>
              <a:p>
                <a:r>
                  <a:rPr lang="pt-BR" sz="2800" dirty="0" smtClean="0"/>
                  <a:t>Case 1 </a:t>
                </a:r>
                <a:r>
                  <a:rPr lang="pt-BR" sz="2800" dirty="0"/>
                  <a:t>implies here</a:t>
                </a:r>
                <a:r>
                  <a:rPr lang="pt-BR" sz="2800" dirty="0" smtClean="0"/>
                  <a:t>.</a:t>
                </a:r>
                <a:endParaRPr lang="pt-BR" sz="2800" dirty="0"/>
              </a:p>
              <a:p>
                <a:r>
                  <a:rPr lang="pt-BR" sz="2800" dirty="0"/>
                  <a:t>Thus, T(n) = </a:t>
                </a:r>
                <a:r>
                  <a:rPr lang="el-GR" sz="2800" dirty="0" smtClean="0"/>
                  <a:t>Θ(</a:t>
                </a:r>
                <a:r>
                  <a:rPr lang="en-US" sz="2800" dirty="0"/>
                  <a:t>n</a:t>
                </a:r>
                <a14:m>
                  <m:oMath xmlns:m="http://schemas.openxmlformats.org/officeDocument/2006/math">
                    <m:sSubSup>
                      <m:sSubSupPr>
                        <m:ctrlPr>
                          <a:rPr lang="en-US" sz="2800" i="1" baseline="30000">
                            <a:latin typeface="Cambria Math" panose="02040503050406030204" pitchFamily="18" charset="0"/>
                          </a:rPr>
                        </m:ctrlPr>
                      </m:sSubSupPr>
                      <m:e>
                        <m:r>
                          <a:rPr lang="en-US" sz="2800" i="1" baseline="30000">
                            <a:latin typeface="Cambria Math" panose="02040503050406030204" pitchFamily="18" charset="0"/>
                          </a:rPr>
                          <m:t>𝑙𝑜𝑔</m:t>
                        </m:r>
                      </m:e>
                      <m:sub>
                        <m:r>
                          <a:rPr lang="en-US" sz="2800" i="1" baseline="30000">
                            <a:latin typeface="Cambria Math" panose="02040503050406030204" pitchFamily="18" charset="0"/>
                          </a:rPr>
                          <m:t>𝑏</m:t>
                        </m:r>
                      </m:sub>
                      <m:sup>
                        <m:r>
                          <a:rPr lang="en-US" sz="2800" i="1" baseline="30000">
                            <a:latin typeface="Cambria Math" panose="02040503050406030204" pitchFamily="18" charset="0"/>
                          </a:rPr>
                          <m:t>𝑎</m:t>
                        </m:r>
                      </m:sup>
                    </m:sSubSup>
                  </m:oMath>
                </a14:m>
                <a:r>
                  <a:rPr lang="en-US" sz="2800" dirty="0"/>
                  <a:t>) </a:t>
                </a:r>
                <a:r>
                  <a:rPr lang="en-US" sz="2800" dirty="0" smtClean="0"/>
                  <a:t>= </a:t>
                </a:r>
                <a:r>
                  <a:rPr lang="el-GR" sz="2800" dirty="0" smtClean="0"/>
                  <a:t>Θ(</a:t>
                </a:r>
                <a:r>
                  <a:rPr lang="en-US" sz="2800" dirty="0" smtClean="0"/>
                  <a:t>n</a:t>
                </a:r>
                <a:r>
                  <a:rPr lang="en-US" sz="2800" baseline="30000" dirty="0" smtClean="0"/>
                  <a:t>3</a:t>
                </a:r>
                <a:r>
                  <a:rPr lang="en-US" sz="2800" dirty="0" smtClean="0"/>
                  <a:t>) </a:t>
                </a:r>
                <a:endParaRPr lang="en-US" sz="2800" dirty="0"/>
              </a:p>
              <a:p>
                <a:endParaRPr lang="en-US" sz="2800" dirty="0"/>
              </a:p>
              <a:p>
                <a:endParaRPr lang="en-US" sz="2800" dirty="0"/>
              </a:p>
            </p:txBody>
          </p:sp>
        </mc:Choice>
        <mc:Fallback xmlns="">
          <p:sp>
            <p:nvSpPr>
              <p:cNvPr id="4" name="Rectangle 3"/>
              <p:cNvSpPr>
                <a:spLocks noRot="1" noChangeAspect="1" noMove="1" noResize="1" noEditPoints="1" noAdjustHandles="1" noChangeArrowheads="1" noChangeShapeType="1" noTextEdit="1"/>
              </p:cNvSpPr>
              <p:nvPr/>
            </p:nvSpPr>
            <p:spPr>
              <a:xfrm>
                <a:off x="965981" y="400654"/>
                <a:ext cx="10780542" cy="6124754"/>
              </a:xfrm>
              <a:prstGeom prst="rect">
                <a:avLst/>
              </a:prstGeom>
              <a:blipFill rotWithShape="0">
                <a:blip r:embed="rId2"/>
                <a:stretch>
                  <a:fillRect l="-1131" t="-996"/>
                </a:stretch>
              </a:blipFill>
            </p:spPr>
            <p:txBody>
              <a:bodyPr/>
              <a:lstStyle/>
              <a:p>
                <a:r>
                  <a:rPr lang="en-US">
                    <a:noFill/>
                  </a:rPr>
                  <a:t> </a:t>
                </a:r>
              </a:p>
            </p:txBody>
          </p:sp>
        </mc:Fallback>
      </mc:AlternateContent>
    </p:spTree>
    <p:extLst>
      <p:ext uri="{BB962C8B-B14F-4D97-AF65-F5344CB8AC3E}">
        <p14:creationId xmlns:p14="http://schemas.microsoft.com/office/powerpoint/2010/main" val="2024573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965981" y="400654"/>
                <a:ext cx="10780542" cy="5878532"/>
              </a:xfrm>
              <a:prstGeom prst="rect">
                <a:avLst/>
              </a:prstGeom>
            </p:spPr>
            <p:txBody>
              <a:bodyPr wrap="square">
                <a:spAutoFit/>
              </a:bodyPr>
              <a:lstStyle/>
              <a:p>
                <a:r>
                  <a:rPr lang="pt-BR" sz="2800" dirty="0" smtClean="0"/>
                  <a:t>Example: Solve the recurrence T(n</a:t>
                </a:r>
                <a:r>
                  <a:rPr lang="pt-BR" sz="2800" dirty="0"/>
                  <a:t>) = 2</a:t>
                </a:r>
                <a:r>
                  <a:rPr lang="pt-BR" sz="2800" dirty="0" smtClean="0"/>
                  <a:t>T(n/2</a:t>
                </a:r>
                <a:r>
                  <a:rPr lang="pt-BR" sz="2800" dirty="0"/>
                  <a:t>) + </a:t>
                </a:r>
                <a:r>
                  <a:rPr lang="en-US" sz="2800" dirty="0" smtClean="0"/>
                  <a:t>n</a:t>
                </a:r>
                <a:r>
                  <a:rPr lang="en-US" sz="2800" baseline="30000" dirty="0" smtClean="0"/>
                  <a:t> </a:t>
                </a:r>
                <a:r>
                  <a:rPr lang="en-US" sz="2800" dirty="0" smtClean="0"/>
                  <a:t>using Master method. </a:t>
                </a:r>
              </a:p>
              <a:p>
                <a:endParaRPr lang="pt-BR" sz="2800" dirty="0" smtClean="0"/>
              </a:p>
              <a:p>
                <a:r>
                  <a:rPr lang="pt-BR" sz="2800" dirty="0" smtClean="0"/>
                  <a:t>Solution:</a:t>
                </a:r>
              </a:p>
              <a:p>
                <a:r>
                  <a:rPr lang="pt-BR" sz="2800" dirty="0" smtClean="0"/>
                  <a:t>Here</a:t>
                </a:r>
                <a:r>
                  <a:rPr lang="pt-BR" sz="2800" dirty="0"/>
                  <a:t>,</a:t>
                </a:r>
              </a:p>
              <a:p>
                <a:r>
                  <a:rPr lang="pt-BR" sz="2800" dirty="0"/>
                  <a:t>a = </a:t>
                </a:r>
                <a:r>
                  <a:rPr lang="pt-BR" sz="2800" dirty="0" smtClean="0"/>
                  <a:t>2</a:t>
                </a:r>
                <a:endParaRPr lang="pt-BR" sz="2800" dirty="0"/>
              </a:p>
              <a:p>
                <a:r>
                  <a:rPr lang="pt-BR" sz="2800" dirty="0" smtClean="0"/>
                  <a:t>b </a:t>
                </a:r>
                <a:r>
                  <a:rPr lang="pt-BR" sz="2800" dirty="0"/>
                  <a:t>= </a:t>
                </a:r>
                <a:r>
                  <a:rPr lang="pt-BR" sz="2800" dirty="0" smtClean="0"/>
                  <a:t>2</a:t>
                </a:r>
                <a:endParaRPr lang="pt-BR" sz="2800" dirty="0"/>
              </a:p>
              <a:p>
                <a:r>
                  <a:rPr lang="pt-BR" sz="2800" dirty="0"/>
                  <a:t>f(n) = </a:t>
                </a:r>
                <a:r>
                  <a:rPr lang="en-US" sz="2800" dirty="0" smtClean="0"/>
                  <a:t>n</a:t>
                </a:r>
                <a:endParaRPr lang="pt-BR" sz="2800" dirty="0"/>
              </a:p>
              <a:p>
                <a:r>
                  <a:rPr lang="pt-BR" sz="2800" dirty="0"/>
                  <a:t>log</a:t>
                </a:r>
                <a:r>
                  <a:rPr lang="pt-BR" sz="2800" baseline="-25000" dirty="0"/>
                  <a:t>b</a:t>
                </a:r>
                <a:r>
                  <a:rPr lang="pt-BR" sz="2800" dirty="0"/>
                  <a:t> a = log</a:t>
                </a:r>
                <a:r>
                  <a:rPr lang="pt-BR" sz="2800" baseline="-25000" dirty="0"/>
                  <a:t>2</a:t>
                </a:r>
                <a:r>
                  <a:rPr lang="pt-BR" sz="2800" dirty="0"/>
                  <a:t> 2</a:t>
                </a:r>
                <a:r>
                  <a:rPr lang="pt-BR" sz="2800" dirty="0" smtClean="0"/>
                  <a:t> = 1</a:t>
                </a:r>
              </a:p>
              <a:p>
                <a:r>
                  <a:rPr lang="pt-BR" sz="2800" dirty="0" smtClean="0"/>
                  <a:t>i.e</a:t>
                </a:r>
                <a:r>
                  <a:rPr lang="pt-BR" sz="2800" dirty="0"/>
                  <a:t>. f(n) </a:t>
                </a:r>
                <a:r>
                  <a:rPr lang="pt-BR" sz="2800" dirty="0" smtClean="0"/>
                  <a:t>= n</a:t>
                </a:r>
                <a:r>
                  <a:rPr lang="pt-BR" sz="2800" baseline="30000" dirty="0" smtClean="0"/>
                  <a:t>log</a:t>
                </a:r>
                <a:r>
                  <a:rPr lang="pt-BR" sz="2800" baseline="-25000" dirty="0" smtClean="0"/>
                  <a:t>b</a:t>
                </a:r>
                <a:r>
                  <a:rPr lang="pt-BR" sz="2800" baseline="30000" dirty="0" smtClean="0"/>
                  <a:t> a </a:t>
                </a:r>
                <a:r>
                  <a:rPr lang="pt-BR" sz="2800" dirty="0" smtClean="0"/>
                  <a:t> </a:t>
                </a:r>
              </a:p>
              <a:p>
                <a:r>
                  <a:rPr lang="pt-BR" sz="2800" dirty="0" smtClean="0"/>
                  <a:t>Case 2 </a:t>
                </a:r>
                <a:r>
                  <a:rPr lang="pt-BR" sz="2800" dirty="0"/>
                  <a:t>implies here</a:t>
                </a:r>
                <a:r>
                  <a:rPr lang="pt-BR" sz="2800" dirty="0" smtClean="0"/>
                  <a:t>.</a:t>
                </a:r>
              </a:p>
              <a:p>
                <a:endParaRPr lang="pt-BR" sz="1200" dirty="0"/>
              </a:p>
              <a:p>
                <a:r>
                  <a:rPr lang="pt-BR" sz="2800" dirty="0"/>
                  <a:t>Thus, T(n) = </a:t>
                </a:r>
                <a:r>
                  <a:rPr lang="el-GR" sz="2800" dirty="0" smtClean="0"/>
                  <a:t>Θ(</a:t>
                </a:r>
                <a:r>
                  <a:rPr lang="en-US" sz="2800" dirty="0"/>
                  <a:t>n</a:t>
                </a:r>
                <a14:m>
                  <m:oMath xmlns:m="http://schemas.openxmlformats.org/officeDocument/2006/math">
                    <m:sSubSup>
                      <m:sSubSupPr>
                        <m:ctrlPr>
                          <a:rPr lang="en-US" sz="2800" i="1" baseline="30000">
                            <a:latin typeface="Cambria Math" panose="02040503050406030204" pitchFamily="18" charset="0"/>
                          </a:rPr>
                        </m:ctrlPr>
                      </m:sSubSupPr>
                      <m:e>
                        <m:r>
                          <a:rPr lang="en-US" sz="2800" i="1" baseline="30000">
                            <a:latin typeface="Cambria Math" panose="02040503050406030204" pitchFamily="18" charset="0"/>
                          </a:rPr>
                          <m:t>𝑙𝑜𝑔</m:t>
                        </m:r>
                      </m:e>
                      <m:sub>
                        <m:r>
                          <a:rPr lang="en-US" sz="2800" i="1" baseline="30000">
                            <a:latin typeface="Cambria Math" panose="02040503050406030204" pitchFamily="18" charset="0"/>
                          </a:rPr>
                          <m:t>𝑏</m:t>
                        </m:r>
                      </m:sub>
                      <m:sup>
                        <m:r>
                          <a:rPr lang="en-US" sz="2800" i="1" baseline="30000">
                            <a:latin typeface="Cambria Math" panose="02040503050406030204" pitchFamily="18" charset="0"/>
                          </a:rPr>
                          <m:t>𝑎</m:t>
                        </m:r>
                      </m:sup>
                    </m:sSubSup>
                  </m:oMath>
                </a14:m>
                <a:r>
                  <a:rPr lang="en-US" sz="2800" dirty="0" smtClean="0"/>
                  <a:t>log n) = </a:t>
                </a:r>
                <a:r>
                  <a:rPr lang="el-GR" sz="2800" dirty="0" smtClean="0"/>
                  <a:t>Θ(</a:t>
                </a:r>
                <a:r>
                  <a:rPr lang="en-US" sz="2800" dirty="0" smtClean="0"/>
                  <a:t>n log n) </a:t>
                </a:r>
                <a:endParaRPr lang="en-US" sz="2800" dirty="0"/>
              </a:p>
              <a:p>
                <a:endParaRPr lang="en-US" sz="2800" dirty="0"/>
              </a:p>
              <a:p>
                <a:endParaRPr lang="en-US" sz="2800" dirty="0"/>
              </a:p>
            </p:txBody>
          </p:sp>
        </mc:Choice>
        <mc:Fallback xmlns="">
          <p:sp>
            <p:nvSpPr>
              <p:cNvPr id="4" name="Rectangle 3"/>
              <p:cNvSpPr>
                <a:spLocks noRot="1" noChangeAspect="1" noMove="1" noResize="1" noEditPoints="1" noAdjustHandles="1" noChangeArrowheads="1" noChangeShapeType="1" noTextEdit="1"/>
              </p:cNvSpPr>
              <p:nvPr/>
            </p:nvSpPr>
            <p:spPr>
              <a:xfrm>
                <a:off x="965981" y="400654"/>
                <a:ext cx="10780542" cy="5878532"/>
              </a:xfrm>
              <a:prstGeom prst="rect">
                <a:avLst/>
              </a:prstGeom>
              <a:blipFill rotWithShape="0">
                <a:blip r:embed="rId2"/>
                <a:stretch>
                  <a:fillRect l="-1131" t="-1037"/>
                </a:stretch>
              </a:blipFill>
            </p:spPr>
            <p:txBody>
              <a:bodyPr/>
              <a:lstStyle/>
              <a:p>
                <a:r>
                  <a:rPr lang="en-US">
                    <a:noFill/>
                  </a:rPr>
                  <a:t> </a:t>
                </a:r>
              </a:p>
            </p:txBody>
          </p:sp>
        </mc:Fallback>
      </mc:AlternateContent>
    </p:spTree>
    <p:extLst>
      <p:ext uri="{BB962C8B-B14F-4D97-AF65-F5344CB8AC3E}">
        <p14:creationId xmlns:p14="http://schemas.microsoft.com/office/powerpoint/2010/main" val="16171981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6380" y="280160"/>
            <a:ext cx="10515600" cy="4351338"/>
          </a:xfrm>
        </p:spPr>
        <p:txBody>
          <a:bodyPr/>
          <a:lstStyle/>
          <a:p>
            <a:pPr marL="0" indent="0">
              <a:buNone/>
            </a:pPr>
            <a:r>
              <a:rPr lang="pt-BR" dirty="0"/>
              <a:t>Example: Solve the recurrence </a:t>
            </a:r>
            <a:r>
              <a:rPr lang="en-US" dirty="0" smtClean="0"/>
              <a:t>using </a:t>
            </a:r>
            <a:r>
              <a:rPr lang="en-US" dirty="0"/>
              <a:t>Master method</a:t>
            </a:r>
          </a:p>
        </p:txBody>
      </p:sp>
      <p:pic>
        <p:nvPicPr>
          <p:cNvPr id="4" name="Picture 3"/>
          <p:cNvPicPr>
            <a:picLocks noChangeAspect="1"/>
          </p:cNvPicPr>
          <p:nvPr/>
        </p:nvPicPr>
        <p:blipFill>
          <a:blip r:embed="rId2"/>
          <a:stretch>
            <a:fillRect/>
          </a:stretch>
        </p:blipFill>
        <p:spPr>
          <a:xfrm>
            <a:off x="2442318" y="824247"/>
            <a:ext cx="3738853" cy="5714811"/>
          </a:xfrm>
          <a:prstGeom prst="rect">
            <a:avLst/>
          </a:prstGeom>
        </p:spPr>
      </p:pic>
    </p:spTree>
    <p:extLst>
      <p:ext uri="{BB962C8B-B14F-4D97-AF65-F5344CB8AC3E}">
        <p14:creationId xmlns:p14="http://schemas.microsoft.com/office/powerpoint/2010/main" val="33358391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2290" y="666526"/>
            <a:ext cx="10515600" cy="4351338"/>
          </a:xfrm>
        </p:spPr>
        <p:txBody>
          <a:bodyPr/>
          <a:lstStyle/>
          <a:p>
            <a:r>
              <a:rPr lang="en-US" dirty="0" smtClean="0"/>
              <a:t>Solution</a:t>
            </a:r>
            <a:endParaRPr lang="en-US" dirty="0"/>
          </a:p>
        </p:txBody>
      </p:sp>
      <p:pic>
        <p:nvPicPr>
          <p:cNvPr id="4" name="Picture 3"/>
          <p:cNvPicPr>
            <a:picLocks noChangeAspect="1"/>
          </p:cNvPicPr>
          <p:nvPr/>
        </p:nvPicPr>
        <p:blipFill>
          <a:blip r:embed="rId2"/>
          <a:stretch>
            <a:fillRect/>
          </a:stretch>
        </p:blipFill>
        <p:spPr>
          <a:xfrm>
            <a:off x="722290" y="1389923"/>
            <a:ext cx="9784700" cy="4602914"/>
          </a:xfrm>
          <a:prstGeom prst="rect">
            <a:avLst/>
          </a:prstGeom>
        </p:spPr>
      </p:pic>
    </p:spTree>
    <p:extLst>
      <p:ext uri="{BB962C8B-B14F-4D97-AF65-F5344CB8AC3E}">
        <p14:creationId xmlns:p14="http://schemas.microsoft.com/office/powerpoint/2010/main" val="2373381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53" y="274973"/>
            <a:ext cx="1930758" cy="678064"/>
          </a:xfrm>
        </p:spPr>
        <p:txBody>
          <a:bodyPr>
            <a:normAutofit/>
          </a:bodyPr>
          <a:lstStyle/>
          <a:p>
            <a:r>
              <a:rPr lang="en-US" sz="2800" b="1" dirty="0" smtClean="0"/>
              <a:t>Example:</a:t>
            </a:r>
            <a:endParaRPr lang="en-US" sz="2800" b="1" dirty="0"/>
          </a:p>
        </p:txBody>
      </p:sp>
      <p:sp>
        <p:nvSpPr>
          <p:cNvPr id="3" name="Content Placeholder 2"/>
          <p:cNvSpPr>
            <a:spLocks noGrp="1"/>
          </p:cNvSpPr>
          <p:nvPr>
            <p:ph idx="1"/>
          </p:nvPr>
        </p:nvSpPr>
        <p:spPr>
          <a:xfrm>
            <a:off x="683653" y="1065771"/>
            <a:ext cx="5163355" cy="4351338"/>
          </a:xfrm>
        </p:spPr>
        <p:txBody>
          <a:bodyPr>
            <a:normAutofit fontScale="85000" lnSpcReduction="20000"/>
          </a:bodyPr>
          <a:lstStyle/>
          <a:p>
            <a:pPr marL="0" indent="0">
              <a:buNone/>
            </a:pPr>
            <a:r>
              <a:rPr lang="en-US" dirty="0"/>
              <a:t>Algorithm INSERTION_SORT(A, n)</a:t>
            </a:r>
          </a:p>
          <a:p>
            <a:pPr marL="0" indent="0">
              <a:buNone/>
            </a:pPr>
            <a:endParaRPr lang="en-US" dirty="0"/>
          </a:p>
          <a:p>
            <a:pPr marL="0" indent="0">
              <a:buNone/>
            </a:pPr>
            <a:r>
              <a:rPr lang="en-US" dirty="0"/>
              <a:t>for j ← 2 to n do</a:t>
            </a:r>
          </a:p>
          <a:p>
            <a:pPr marL="0" indent="0">
              <a:buNone/>
            </a:pPr>
            <a:r>
              <a:rPr lang="en-US" dirty="0"/>
              <a:t>  Key ← A[j]</a:t>
            </a:r>
          </a:p>
          <a:p>
            <a:pPr marL="0" indent="0">
              <a:buNone/>
            </a:pPr>
            <a:r>
              <a:rPr lang="en-US" dirty="0"/>
              <a:t>  </a:t>
            </a:r>
            <a:r>
              <a:rPr lang="en-US" dirty="0" err="1"/>
              <a:t>i</a:t>
            </a:r>
            <a:r>
              <a:rPr lang="en-US" dirty="0"/>
              <a:t> ← j – 1 </a:t>
            </a:r>
          </a:p>
          <a:p>
            <a:pPr marL="0" indent="0">
              <a:buNone/>
            </a:pPr>
            <a:r>
              <a:rPr lang="en-US" dirty="0"/>
              <a:t>  while </a:t>
            </a:r>
            <a:r>
              <a:rPr lang="en-US" dirty="0" err="1"/>
              <a:t>i</a:t>
            </a:r>
            <a:r>
              <a:rPr lang="en-US" dirty="0"/>
              <a:t> &gt; 0 &amp;&amp; key &lt; A[</a:t>
            </a:r>
            <a:r>
              <a:rPr lang="en-US" dirty="0" err="1"/>
              <a:t>i</a:t>
            </a:r>
            <a:r>
              <a:rPr lang="en-US" dirty="0"/>
              <a:t>] do</a:t>
            </a:r>
          </a:p>
          <a:p>
            <a:pPr marL="0" indent="0">
              <a:buNone/>
            </a:pPr>
            <a:r>
              <a:rPr lang="en-US" dirty="0"/>
              <a:t>    A[</a:t>
            </a:r>
            <a:r>
              <a:rPr lang="en-US" dirty="0" err="1"/>
              <a:t>i</a:t>
            </a:r>
            <a:r>
              <a:rPr lang="en-US" dirty="0"/>
              <a:t> + 1] ← A[</a:t>
            </a:r>
            <a:r>
              <a:rPr lang="en-US" dirty="0" err="1"/>
              <a:t>i</a:t>
            </a:r>
            <a:r>
              <a:rPr lang="en-US" dirty="0"/>
              <a:t>]</a:t>
            </a:r>
          </a:p>
          <a:p>
            <a:pPr marL="0" indent="0">
              <a:buNone/>
            </a:pPr>
            <a:r>
              <a:rPr lang="en-US" dirty="0"/>
              <a:t>    </a:t>
            </a:r>
            <a:r>
              <a:rPr lang="en-US" dirty="0" err="1"/>
              <a:t>i</a:t>
            </a:r>
            <a:r>
              <a:rPr lang="en-US" dirty="0"/>
              <a:t> ← </a:t>
            </a:r>
            <a:r>
              <a:rPr lang="en-US" dirty="0" err="1"/>
              <a:t>i</a:t>
            </a:r>
            <a:r>
              <a:rPr lang="en-US" dirty="0"/>
              <a:t> – 1</a:t>
            </a:r>
          </a:p>
          <a:p>
            <a:pPr marL="0" indent="0">
              <a:buNone/>
            </a:pPr>
            <a:r>
              <a:rPr lang="en-US" dirty="0"/>
              <a:t>  end</a:t>
            </a:r>
          </a:p>
          <a:p>
            <a:pPr marL="0" indent="0">
              <a:buNone/>
            </a:pPr>
            <a:r>
              <a:rPr lang="en-US" dirty="0"/>
              <a:t>  A[</a:t>
            </a:r>
            <a:r>
              <a:rPr lang="en-US" dirty="0" err="1"/>
              <a:t>i</a:t>
            </a:r>
            <a:r>
              <a:rPr lang="en-US" dirty="0"/>
              <a:t> + 1] ← key</a:t>
            </a:r>
          </a:p>
          <a:p>
            <a:pPr marL="0" indent="0">
              <a:buNone/>
            </a:pPr>
            <a:r>
              <a:rPr lang="en-US" dirty="0"/>
              <a:t>end</a:t>
            </a:r>
          </a:p>
        </p:txBody>
      </p:sp>
    </p:spTree>
    <p:extLst>
      <p:ext uri="{BB962C8B-B14F-4D97-AF65-F5344CB8AC3E}">
        <p14:creationId xmlns:p14="http://schemas.microsoft.com/office/powerpoint/2010/main" val="3563893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865" y="383191"/>
            <a:ext cx="10907332" cy="6474809"/>
          </a:xfrm>
        </p:spPr>
        <p:txBody>
          <a:bodyPr>
            <a:normAutofit/>
          </a:bodyPr>
          <a:lstStyle/>
          <a:p>
            <a:pPr marL="0" indent="0" algn="just" fontAlgn="base">
              <a:buNone/>
            </a:pPr>
            <a:r>
              <a:rPr lang="en-US" sz="2600" dirty="0"/>
              <a:t>Let us try to prove the correctness of INSERTION_SORT using three-loop invariant properties.</a:t>
            </a:r>
          </a:p>
          <a:p>
            <a:pPr algn="just" fontAlgn="base"/>
            <a:r>
              <a:rPr lang="en-US" sz="2600" b="1" dirty="0"/>
              <a:t>Initialization</a:t>
            </a:r>
            <a:r>
              <a:rPr lang="en-US" sz="2600" b="1" dirty="0" smtClean="0"/>
              <a:t>: </a:t>
            </a:r>
            <a:r>
              <a:rPr lang="en-US" sz="2600" dirty="0" smtClean="0"/>
              <a:t>The </a:t>
            </a:r>
            <a:r>
              <a:rPr lang="en-US" sz="2600" dirty="0"/>
              <a:t>loop invariant holds before initialization. For j = 2, </a:t>
            </a:r>
            <a:r>
              <a:rPr lang="en-US" sz="2600" dirty="0" err="1"/>
              <a:t>subarray</a:t>
            </a:r>
            <a:r>
              <a:rPr lang="en-US" sz="2600" dirty="0"/>
              <a:t> A[1…j – 1] contains only one element, i.e. A[1]. This is a trivial case of sorting. It proves that the loop invariant is true before the first iteration.</a:t>
            </a:r>
          </a:p>
          <a:p>
            <a:pPr algn="just" fontAlgn="base"/>
            <a:r>
              <a:rPr lang="en-US" sz="2600" b="1" dirty="0"/>
              <a:t>Maintenance</a:t>
            </a:r>
            <a:r>
              <a:rPr lang="en-US" sz="2600" b="1" dirty="0" smtClean="0"/>
              <a:t>: </a:t>
            </a:r>
            <a:r>
              <a:rPr lang="en-US" sz="2600" dirty="0" smtClean="0"/>
              <a:t>In </a:t>
            </a:r>
            <a:r>
              <a:rPr lang="en-US" sz="2600" dirty="0"/>
              <a:t>each iteration, the algorithm finds the correct position of the key to insert the element A[j] by moving A[j – 1], A[j – 2],.. elements. After the loop, A[j] element will be inserted into the correct position. After the loop, A[1…j] contains elements the same as in A[1…j] before the loop, but now they will be in sorted order. Thus the invariant is held in attendance too.</a:t>
            </a:r>
          </a:p>
          <a:p>
            <a:pPr algn="just" fontAlgn="base"/>
            <a:r>
              <a:rPr lang="en-US" sz="2600" b="1" dirty="0"/>
              <a:t>Termination</a:t>
            </a:r>
            <a:r>
              <a:rPr lang="en-US" sz="2600" b="1" dirty="0" smtClean="0"/>
              <a:t>: </a:t>
            </a:r>
            <a:r>
              <a:rPr lang="en-US" sz="2600" dirty="0" smtClean="0"/>
              <a:t>The </a:t>
            </a:r>
            <a:r>
              <a:rPr lang="en-US" sz="2600" dirty="0"/>
              <a:t>loop terminates when j = n. Each iteration inserts A[j] on the correct location, so after n iteration, all elements will be in their right position. After the loop, A[1…n] contains elements the same as in A[1…n] before the loop, but now they will be in sorted order</a:t>
            </a:r>
            <a:r>
              <a:rPr lang="en-US" sz="2600" dirty="0" smtClean="0"/>
              <a:t>.</a:t>
            </a:r>
            <a:endParaRPr lang="en-US" sz="2600" dirty="0"/>
          </a:p>
        </p:txBody>
      </p:sp>
    </p:spTree>
    <p:extLst>
      <p:ext uri="{BB962C8B-B14F-4D97-AF65-F5344CB8AC3E}">
        <p14:creationId xmlns:p14="http://schemas.microsoft.com/office/powerpoint/2010/main" val="296786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algorithm</a:t>
            </a:r>
            <a:endParaRPr lang="en-US" dirty="0"/>
          </a:p>
        </p:txBody>
      </p:sp>
      <p:sp>
        <p:nvSpPr>
          <p:cNvPr id="3" name="Content Placeholder 2"/>
          <p:cNvSpPr>
            <a:spLocks noGrp="1"/>
          </p:cNvSpPr>
          <p:nvPr>
            <p:ph idx="1"/>
          </p:nvPr>
        </p:nvSpPr>
        <p:spPr>
          <a:xfrm>
            <a:off x="748048" y="1786988"/>
            <a:ext cx="10515600" cy="4351338"/>
          </a:xfrm>
        </p:spPr>
        <p:txBody>
          <a:bodyPr/>
          <a:lstStyle/>
          <a:p>
            <a:pPr algn="just"/>
            <a:r>
              <a:rPr lang="en-US" dirty="0"/>
              <a:t>An algorithm is a process or a set of rules required to perform calculations or some other problem-solving operations especially by a computer. </a:t>
            </a:r>
            <a:endParaRPr lang="en-US" dirty="0" smtClean="0"/>
          </a:p>
          <a:p>
            <a:pPr algn="just"/>
            <a:r>
              <a:rPr lang="en-US" dirty="0" smtClean="0"/>
              <a:t>The </a:t>
            </a:r>
            <a:r>
              <a:rPr lang="en-US" dirty="0"/>
              <a:t>formal definition of an algorithm is that it contains the finite set of instructions which are being carried in a specific order to perform the specific task. It is not the complete program or code; it is just a solution (logic) of a problem, which can be represented either as an informal description using a Flowchart or </a:t>
            </a:r>
            <a:r>
              <a:rPr lang="en-US" dirty="0" err="1"/>
              <a:t>Pseudocode</a:t>
            </a:r>
            <a:r>
              <a:rPr lang="en-US" dirty="0"/>
              <a:t>.</a:t>
            </a:r>
          </a:p>
        </p:txBody>
      </p:sp>
    </p:spTree>
    <p:extLst>
      <p:ext uri="{BB962C8B-B14F-4D97-AF65-F5344CB8AC3E}">
        <p14:creationId xmlns:p14="http://schemas.microsoft.com/office/powerpoint/2010/main" val="917787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an Algorithm</a:t>
            </a:r>
            <a:endParaRPr lang="en-US" dirty="0"/>
          </a:p>
        </p:txBody>
      </p:sp>
      <p:sp>
        <p:nvSpPr>
          <p:cNvPr id="3" name="Content Placeholder 2"/>
          <p:cNvSpPr>
            <a:spLocks noGrp="1"/>
          </p:cNvSpPr>
          <p:nvPr>
            <p:ph idx="1"/>
          </p:nvPr>
        </p:nvSpPr>
        <p:spPr>
          <a:xfrm>
            <a:off x="838200" y="1690688"/>
            <a:ext cx="10515600" cy="4877537"/>
          </a:xfrm>
        </p:spPr>
        <p:txBody>
          <a:bodyPr>
            <a:normAutofit fontScale="92500" lnSpcReduction="10000"/>
          </a:bodyPr>
          <a:lstStyle/>
          <a:p>
            <a:pPr marL="0" indent="0">
              <a:buNone/>
            </a:pPr>
            <a:r>
              <a:rPr lang="en-US" dirty="0" smtClean="0"/>
              <a:t>The </a:t>
            </a:r>
            <a:r>
              <a:rPr lang="en-US" dirty="0"/>
              <a:t>following are the characteristics of an algorithm:</a:t>
            </a:r>
          </a:p>
          <a:p>
            <a:pPr algn="just"/>
            <a:r>
              <a:rPr lang="en-US" sz="2400" b="1" dirty="0"/>
              <a:t>Input:</a:t>
            </a:r>
            <a:r>
              <a:rPr lang="en-US" sz="2400" dirty="0"/>
              <a:t> An algorithm has some input values. We can pass 0 or some input value to an algorithm.</a:t>
            </a:r>
          </a:p>
          <a:p>
            <a:pPr algn="just"/>
            <a:r>
              <a:rPr lang="en-US" sz="2400" b="1" dirty="0"/>
              <a:t>Output:</a:t>
            </a:r>
            <a:r>
              <a:rPr lang="en-US" sz="2400" dirty="0"/>
              <a:t> We will get 1 or more output at the end of an algorithm.</a:t>
            </a:r>
          </a:p>
          <a:p>
            <a:pPr algn="just"/>
            <a:r>
              <a:rPr lang="en-US" sz="2400" b="1" dirty="0"/>
              <a:t>Unambiguity:</a:t>
            </a:r>
            <a:r>
              <a:rPr lang="en-US" sz="2400" dirty="0"/>
              <a:t> An algorithm should be unambiguous which means that the instructions in an algorithm should be clear and simple.</a:t>
            </a:r>
          </a:p>
          <a:p>
            <a:pPr algn="just"/>
            <a:r>
              <a:rPr lang="en-US" sz="2400" b="1" dirty="0"/>
              <a:t>Finiteness:</a:t>
            </a:r>
            <a:r>
              <a:rPr lang="en-US" sz="2400" dirty="0"/>
              <a:t> An algorithm should have finiteness. Here, finiteness means that the algorithm should contain a limited number of instructions, i.e., the instructions should be countable.</a:t>
            </a:r>
          </a:p>
          <a:p>
            <a:pPr algn="just"/>
            <a:r>
              <a:rPr lang="en-US" sz="2400" b="1" dirty="0"/>
              <a:t>Effectiveness:</a:t>
            </a:r>
            <a:r>
              <a:rPr lang="en-US" sz="2400" dirty="0"/>
              <a:t> An algorithm should be effective as each instruction in an algorithm affects the overall process.</a:t>
            </a:r>
          </a:p>
          <a:p>
            <a:pPr algn="just"/>
            <a:r>
              <a:rPr lang="en-US" sz="2400" b="1" dirty="0"/>
              <a:t>Language independent:</a:t>
            </a:r>
            <a:r>
              <a:rPr lang="en-US" sz="2400" dirty="0"/>
              <a:t> An algorithm must be language-independent so that the instructions in an algorithm can be implemented in any of the languages with the same output.</a:t>
            </a:r>
          </a:p>
          <a:p>
            <a:endParaRPr lang="en-US" dirty="0"/>
          </a:p>
        </p:txBody>
      </p:sp>
    </p:spTree>
    <p:extLst>
      <p:ext uri="{BB962C8B-B14F-4D97-AF65-F5344CB8AC3E}">
        <p14:creationId xmlns:p14="http://schemas.microsoft.com/office/powerpoint/2010/main" val="1855049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of Algorithm</a:t>
            </a:r>
            <a:endParaRPr lang="en-US" dirty="0"/>
          </a:p>
        </p:txBody>
      </p:sp>
      <p:sp>
        <p:nvSpPr>
          <p:cNvPr id="3" name="Content Placeholder 2"/>
          <p:cNvSpPr>
            <a:spLocks noGrp="1"/>
          </p:cNvSpPr>
          <p:nvPr>
            <p:ph idx="1"/>
          </p:nvPr>
        </p:nvSpPr>
        <p:spPr>
          <a:xfrm>
            <a:off x="838200" y="1455312"/>
            <a:ext cx="10515600" cy="5761414"/>
          </a:xfrm>
        </p:spPr>
        <p:txBody>
          <a:bodyPr>
            <a:normAutofit fontScale="92500" lnSpcReduction="20000"/>
          </a:bodyPr>
          <a:lstStyle/>
          <a:p>
            <a:pPr marL="0" indent="0" algn="just">
              <a:buNone/>
            </a:pPr>
            <a:r>
              <a:rPr lang="en-US" dirty="0" smtClean="0"/>
              <a:t>The </a:t>
            </a:r>
            <a:r>
              <a:rPr lang="en-US" dirty="0"/>
              <a:t>following are the approaches used after considering both the theoretical and practical importance of designing an algorithm:</a:t>
            </a:r>
          </a:p>
          <a:p>
            <a:pPr algn="just"/>
            <a:r>
              <a:rPr lang="en-US" b="1" dirty="0"/>
              <a:t>Brute force algorithm:</a:t>
            </a:r>
            <a:r>
              <a:rPr lang="en-US" dirty="0"/>
              <a:t> The general logic structure is applied to design an algorithm. It is also known as an exhaustive search algorithm that searches all the possibilities to provide the required solution. Such algorithms are of two types:</a:t>
            </a:r>
          </a:p>
          <a:p>
            <a:pPr lvl="1" algn="just"/>
            <a:r>
              <a:rPr lang="en-US" b="1" dirty="0"/>
              <a:t>Optimizing:</a:t>
            </a:r>
            <a:r>
              <a:rPr lang="en-US" dirty="0"/>
              <a:t> Finding all the solutions of a problem and then take out the best solution or if the value of the best solution is known then it will terminate if the best solution is known.</a:t>
            </a:r>
          </a:p>
          <a:p>
            <a:pPr lvl="1" algn="just"/>
            <a:r>
              <a:rPr lang="en-US" b="1" dirty="0"/>
              <a:t>Sacrificing:</a:t>
            </a:r>
            <a:r>
              <a:rPr lang="en-US" dirty="0"/>
              <a:t> As soon as the best solution is found, then it will stop.</a:t>
            </a:r>
          </a:p>
          <a:p>
            <a:pPr algn="just"/>
            <a:r>
              <a:rPr lang="en-US" b="1" dirty="0"/>
              <a:t>Divide and conquer:</a:t>
            </a:r>
            <a:r>
              <a:rPr lang="en-US" dirty="0"/>
              <a:t> It is a very implementation of an algorithm. It allows you to design an algorithm in a step-by-step variation. It breaks down the algorithm to solve the problem in different methods. It allows you to break down the problem into different methods, and valid output is produced for the valid input. This valid output is passed to some other function.</a:t>
            </a:r>
          </a:p>
          <a:p>
            <a:pPr algn="just"/>
            <a:r>
              <a:rPr lang="en-US" dirty="0" smtClean="0"/>
              <a:t/>
            </a:r>
            <a:br>
              <a:rPr lang="en-US" dirty="0" smtClean="0"/>
            </a:br>
            <a:endParaRPr lang="en-US" dirty="0"/>
          </a:p>
        </p:txBody>
      </p:sp>
    </p:spTree>
    <p:extLst>
      <p:ext uri="{BB962C8B-B14F-4D97-AF65-F5344CB8AC3E}">
        <p14:creationId xmlns:p14="http://schemas.microsoft.com/office/powerpoint/2010/main" val="3783248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3068</TotalTime>
  <Words>2588</Words>
  <Application>Microsoft Office PowerPoint</Application>
  <PresentationFormat>Widescreen</PresentationFormat>
  <Paragraphs>340</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Cambria Math</vt:lpstr>
      <vt:lpstr>Office Theme</vt:lpstr>
      <vt:lpstr>Unit 1</vt:lpstr>
      <vt:lpstr>Syllabus</vt:lpstr>
      <vt:lpstr>Correctness of Algorithm – Concept and Proof</vt:lpstr>
      <vt:lpstr>PowerPoint Presentation</vt:lpstr>
      <vt:lpstr>Example:</vt:lpstr>
      <vt:lpstr>PowerPoint Presentation</vt:lpstr>
      <vt:lpstr>What is algorithm</vt:lpstr>
      <vt:lpstr>Characteristics of an Algorithm</vt:lpstr>
      <vt:lpstr>Approaches of Algorithm</vt:lpstr>
      <vt:lpstr>PowerPoint Presentation</vt:lpstr>
      <vt:lpstr>PowerPoint Presentation</vt:lpstr>
      <vt:lpstr>Algorithm Complexity</vt:lpstr>
      <vt:lpstr>Steps in Designing of Algorithms</vt:lpstr>
      <vt:lpstr>PowerPoint Presentation</vt:lpstr>
      <vt:lpstr>Asymptotic Analysis</vt:lpstr>
      <vt:lpstr>Complexity of Algorithms </vt:lpstr>
      <vt:lpstr>Typical Complexities of an Algorithm</vt:lpstr>
      <vt:lpstr>Growth of function</vt:lpstr>
      <vt:lpstr>PowerPoint Presentation</vt:lpstr>
      <vt:lpstr>PowerPoint Presentation</vt:lpstr>
      <vt:lpstr>PowerPoint Presentation</vt:lpstr>
      <vt:lpstr>Types of Asymptotic Notations</vt:lpstr>
      <vt:lpstr>Theta Notation (Θ-notation)</vt:lpstr>
      <vt:lpstr>Big-O Notation (O-notation)</vt:lpstr>
      <vt:lpstr>Omega Notation (Ω-notation)</vt:lpstr>
      <vt:lpstr>Recurrence relation</vt:lpstr>
      <vt:lpstr>PowerPoint Presentation</vt:lpstr>
      <vt:lpstr>PowerPoint Presentation</vt:lpstr>
      <vt:lpstr>PowerPoint Presentation</vt:lpstr>
      <vt:lpstr>How to solve Recurrence relation</vt:lpstr>
      <vt:lpstr>Substitution Method</vt:lpstr>
      <vt:lpstr>PowerPoint Presentation</vt:lpstr>
      <vt:lpstr>PowerPoint Presentation</vt:lpstr>
      <vt:lpstr>PowerPoint Presentation</vt:lpstr>
      <vt:lpstr>Iteration Method</vt:lpstr>
      <vt:lpstr>PowerPoint Presentation</vt:lpstr>
      <vt:lpstr>PowerPoint Presentation</vt:lpstr>
      <vt:lpstr>PowerPoint Presentation</vt:lpstr>
      <vt:lpstr>PowerPoint Presentation</vt:lpstr>
      <vt:lpstr>Master Method</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LOKEH  JI</dc:creator>
  <cp:lastModifiedBy>LOKEH  JI</cp:lastModifiedBy>
  <cp:revision>133</cp:revision>
  <dcterms:created xsi:type="dcterms:W3CDTF">2023-01-19T06:57:34Z</dcterms:created>
  <dcterms:modified xsi:type="dcterms:W3CDTF">2023-09-11T06:20:39Z</dcterms:modified>
</cp:coreProperties>
</file>