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1B65DB-9D70-44DD-8CD5-295ED2D21B8D}"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213693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B65DB-9D70-44DD-8CD5-295ED2D21B8D}"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17060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B65DB-9D70-44DD-8CD5-295ED2D21B8D}"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417064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B65DB-9D70-44DD-8CD5-295ED2D21B8D}"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68097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B65DB-9D70-44DD-8CD5-295ED2D21B8D}"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248378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1B65DB-9D70-44DD-8CD5-295ED2D21B8D}"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272458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1B65DB-9D70-44DD-8CD5-295ED2D21B8D}"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394785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1B65DB-9D70-44DD-8CD5-295ED2D21B8D}"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392469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B65DB-9D70-44DD-8CD5-295ED2D21B8D}"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173485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B65DB-9D70-44DD-8CD5-295ED2D21B8D}"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208658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B65DB-9D70-44DD-8CD5-295ED2D21B8D}"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4CA5E-E98A-4B7C-8D93-4DB36A2F4CB1}" type="slidenum">
              <a:rPr lang="en-US" smtClean="0"/>
              <a:t>‹#›</a:t>
            </a:fld>
            <a:endParaRPr lang="en-US"/>
          </a:p>
        </p:txBody>
      </p:sp>
    </p:spTree>
    <p:extLst>
      <p:ext uri="{BB962C8B-B14F-4D97-AF65-F5344CB8AC3E}">
        <p14:creationId xmlns:p14="http://schemas.microsoft.com/office/powerpoint/2010/main" val="365402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B65DB-9D70-44DD-8CD5-295ED2D21B8D}" type="datetimeFigureOut">
              <a:rPr lang="en-US" smtClean="0"/>
              <a:t>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4CA5E-E98A-4B7C-8D93-4DB36A2F4CB1}" type="slidenum">
              <a:rPr lang="en-US" smtClean="0"/>
              <a:t>‹#›</a:t>
            </a:fld>
            <a:endParaRPr lang="en-US"/>
          </a:p>
        </p:txBody>
      </p:sp>
    </p:spTree>
    <p:extLst>
      <p:ext uri="{BB962C8B-B14F-4D97-AF65-F5344CB8AC3E}">
        <p14:creationId xmlns:p14="http://schemas.microsoft.com/office/powerpoint/2010/main" val="2246475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tmp"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3</a:t>
            </a:r>
          </a:p>
        </p:txBody>
      </p:sp>
    </p:spTree>
    <p:extLst>
      <p:ext uri="{BB962C8B-B14F-4D97-AF65-F5344CB8AC3E}">
        <p14:creationId xmlns:p14="http://schemas.microsoft.com/office/powerpoint/2010/main" val="286949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Email security is a broad term that encompasses multiple techniques used to secure an email service. </a:t>
            </a:r>
          </a:p>
          <a:p>
            <a:r>
              <a:rPr lang="en-US" dirty="0"/>
              <a:t>From an individual/end user standpoint, proactive email security measures include: </a:t>
            </a:r>
          </a:p>
          <a:p>
            <a:r>
              <a:rPr lang="en-US" dirty="0"/>
              <a:t>o Strong passwords </a:t>
            </a:r>
          </a:p>
          <a:p>
            <a:r>
              <a:rPr lang="en-US" dirty="0"/>
              <a:t>o Password rotations </a:t>
            </a:r>
          </a:p>
          <a:p>
            <a:r>
              <a:rPr lang="en-US" dirty="0"/>
              <a:t>o Spam filters </a:t>
            </a:r>
          </a:p>
          <a:p>
            <a:r>
              <a:rPr lang="en-US" dirty="0"/>
              <a:t>o Desktop-based anti-virus/anti-spam applications</a:t>
            </a:r>
          </a:p>
        </p:txBody>
      </p:sp>
      <p:sp>
        <p:nvSpPr>
          <p:cNvPr id="4" name="Title 3"/>
          <p:cNvSpPr>
            <a:spLocks noGrp="1"/>
          </p:cNvSpPr>
          <p:nvPr>
            <p:ph type="title"/>
          </p:nvPr>
        </p:nvSpPr>
        <p:spPr/>
        <p:txBody>
          <a:bodyPr/>
          <a:lstStyle/>
          <a:p>
            <a:r>
              <a:rPr lang="en-US" dirty="0"/>
              <a:t>Email security</a:t>
            </a:r>
          </a:p>
        </p:txBody>
      </p:sp>
    </p:spTree>
    <p:extLst>
      <p:ext uri="{BB962C8B-B14F-4D97-AF65-F5344CB8AC3E}">
        <p14:creationId xmlns:p14="http://schemas.microsoft.com/office/powerpoint/2010/main" val="390819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Similarly, a service provider ensures email security by using strong password and access control mechanisms on an email server; encrypting and digitally signing email messages when in the inbox or in transit to or from a subscriber email address.</a:t>
            </a:r>
          </a:p>
          <a:p>
            <a:r>
              <a:rPr lang="en-US" dirty="0"/>
              <a:t> It also implements firewall and software based spam filtering applications to restrict unsolicited, untrustworthy and malicious email messages from delivery to a user’s inbox. </a:t>
            </a:r>
          </a:p>
        </p:txBody>
      </p:sp>
      <p:sp>
        <p:nvSpPr>
          <p:cNvPr id="4" name="Title 3"/>
          <p:cNvSpPr>
            <a:spLocks noGrp="1"/>
          </p:cNvSpPr>
          <p:nvPr>
            <p:ph type="title"/>
          </p:nvPr>
        </p:nvSpPr>
        <p:spPr/>
        <p:txBody>
          <a:bodyPr/>
          <a:lstStyle/>
          <a:p>
            <a:r>
              <a:rPr lang="en-US" dirty="0"/>
              <a:t>Email security</a:t>
            </a:r>
          </a:p>
        </p:txBody>
      </p:sp>
    </p:spTree>
    <p:extLst>
      <p:ext uri="{BB962C8B-B14F-4D97-AF65-F5344CB8AC3E}">
        <p14:creationId xmlns:p14="http://schemas.microsoft.com/office/powerpoint/2010/main" val="346359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a:t>
            </a:r>
          </a:p>
        </p:txBody>
      </p:sp>
      <p:sp>
        <p:nvSpPr>
          <p:cNvPr id="4" name="Title 3"/>
          <p:cNvSpPr>
            <a:spLocks noGrp="1"/>
          </p:cNvSpPr>
          <p:nvPr>
            <p:ph type="title"/>
          </p:nvPr>
        </p:nvSpPr>
        <p:spPr/>
        <p:txBody>
          <a:bodyPr/>
          <a:lstStyle/>
          <a:p>
            <a:r>
              <a:rPr lang="en-US" dirty="0"/>
              <a:t>Email security</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52" y="1493949"/>
            <a:ext cx="10227871" cy="4716169"/>
          </a:xfrm>
          <a:prstGeom prst="rect">
            <a:avLst/>
          </a:prstGeom>
        </p:spPr>
      </p:pic>
    </p:spTree>
    <p:extLst>
      <p:ext uri="{BB962C8B-B14F-4D97-AF65-F5344CB8AC3E}">
        <p14:creationId xmlns:p14="http://schemas.microsoft.com/office/powerpoint/2010/main" val="233484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in web application </a:t>
            </a:r>
          </a:p>
        </p:txBody>
      </p:sp>
      <p:sp>
        <p:nvSpPr>
          <p:cNvPr id="3" name="Content Placeholder 2"/>
          <p:cNvSpPr>
            <a:spLocks noGrp="1"/>
          </p:cNvSpPr>
          <p:nvPr>
            <p:ph idx="1"/>
          </p:nvPr>
        </p:nvSpPr>
        <p:spPr/>
        <p:txBody>
          <a:bodyPr>
            <a:normAutofit lnSpcReduction="10000"/>
          </a:bodyPr>
          <a:lstStyle/>
          <a:p>
            <a:r>
              <a:rPr lang="en-US" dirty="0"/>
              <a:t>Backing up your web application is essential for ensuring its availability, security, and integrity in case of an emergency</a:t>
            </a:r>
          </a:p>
          <a:p>
            <a:r>
              <a:rPr lang="en-US" dirty="0"/>
              <a:t>Whether it is a natural disaster, a cyberattack, a human error, or a hardware failure, you need to have a reliable and accessible backup plan to restore your web application as quickly as possible.</a:t>
            </a:r>
          </a:p>
          <a:p>
            <a:r>
              <a:rPr lang="en-US" dirty="0"/>
              <a:t>So backup your web application in four steps: </a:t>
            </a:r>
          </a:p>
          <a:p>
            <a:pPr>
              <a:buFont typeface="Wingdings" panose="05000000000000000000" pitchFamily="2" charset="2"/>
              <a:buChar char="v"/>
            </a:pPr>
            <a:r>
              <a:rPr lang="en-US" dirty="0"/>
              <a:t>choosing a backup method, </a:t>
            </a:r>
          </a:p>
          <a:p>
            <a:pPr>
              <a:buFont typeface="Wingdings" panose="05000000000000000000" pitchFamily="2" charset="2"/>
              <a:buChar char="v"/>
            </a:pPr>
            <a:r>
              <a:rPr lang="en-US" dirty="0"/>
              <a:t>selecting a backup frequency, </a:t>
            </a:r>
          </a:p>
          <a:p>
            <a:pPr>
              <a:buFont typeface="Wingdings" panose="05000000000000000000" pitchFamily="2" charset="2"/>
              <a:buChar char="v"/>
            </a:pPr>
            <a:r>
              <a:rPr lang="en-US" dirty="0"/>
              <a:t>testing your backup, </a:t>
            </a:r>
            <a:r>
              <a:rPr lang="en-US"/>
              <a:t>and </a:t>
            </a:r>
          </a:p>
          <a:p>
            <a:pPr>
              <a:buFont typeface="Wingdings" panose="05000000000000000000" pitchFamily="2" charset="2"/>
              <a:buChar char="v"/>
            </a:pPr>
            <a:r>
              <a:rPr lang="en-US"/>
              <a:t>storing </a:t>
            </a:r>
            <a:r>
              <a:rPr lang="en-US" dirty="0"/>
              <a:t>your backup.</a:t>
            </a:r>
          </a:p>
        </p:txBody>
      </p:sp>
    </p:spTree>
    <p:extLst>
      <p:ext uri="{BB962C8B-B14F-4D97-AF65-F5344CB8AC3E}">
        <p14:creationId xmlns:p14="http://schemas.microsoft.com/office/powerpoint/2010/main" val="104398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issues in web application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 Backup issues are an important aspect of securing web applications. Ensuring a robust backup strategy is crucial for data integrity, business continuity, and recovery in case of unforeseen incidents. Here are some key backup-related considerations for securing web applications:</a:t>
            </a:r>
          </a:p>
          <a:p>
            <a:r>
              <a:rPr lang="en-US" dirty="0"/>
              <a:t>Irregular or Incomplete Backups: Failing to perform regular and complete backups can result in data loss and hinder the ability to restore the web application to a previous, secure state. So Establish a regular backup schedule, including both full and incremental backups, and automate the process to ensure consistency.</a:t>
            </a:r>
          </a:p>
          <a:p>
            <a:r>
              <a:rPr lang="en-US" dirty="0"/>
              <a:t>Insufficient Testing of Backup Restoration: Neglecting to test the restoration process of backups can lead to situations where backups are unusable when needed, compromising the ability to recover the web application.</a:t>
            </a:r>
          </a:p>
          <a:p>
            <a:r>
              <a:rPr lang="en-US" dirty="0"/>
              <a:t>The solution for this issue is to  Regularly test the restoration process to ensure backups are functional and that the restored application operates as expected.</a:t>
            </a:r>
          </a:p>
          <a:p>
            <a:endParaRPr lang="en-US" dirty="0"/>
          </a:p>
        </p:txBody>
      </p:sp>
    </p:spTree>
    <p:extLst>
      <p:ext uri="{BB962C8B-B14F-4D97-AF65-F5344CB8AC3E}">
        <p14:creationId xmlns:p14="http://schemas.microsoft.com/office/powerpoint/2010/main" val="48861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5"/>
            <a:ext cx="10515600" cy="1167461"/>
          </a:xfrm>
        </p:spPr>
        <p:txBody>
          <a:bodyPr/>
          <a:lstStyle/>
          <a:p>
            <a:r>
              <a:rPr lang="en-US" dirty="0"/>
              <a:t>Backup issues in web application</a:t>
            </a:r>
          </a:p>
        </p:txBody>
      </p:sp>
      <p:sp>
        <p:nvSpPr>
          <p:cNvPr id="3" name="Content Placeholder 2"/>
          <p:cNvSpPr>
            <a:spLocks noGrp="1"/>
          </p:cNvSpPr>
          <p:nvPr>
            <p:ph idx="1"/>
          </p:nvPr>
        </p:nvSpPr>
        <p:spPr>
          <a:xfrm>
            <a:off x="838200" y="1313646"/>
            <a:ext cx="10515600" cy="4863317"/>
          </a:xfrm>
        </p:spPr>
        <p:txBody>
          <a:bodyPr>
            <a:normAutofit fontScale="92500"/>
          </a:bodyPr>
          <a:lstStyle/>
          <a:p>
            <a:r>
              <a:rPr lang="en-US" dirty="0"/>
              <a:t> Inadequate Security Measures for Backups: Failing to secure backup files can expose sensitive data to unauthorized access. Backup files should be treated with the same level of security as production data.</a:t>
            </a:r>
          </a:p>
          <a:p>
            <a:pPr marL="0" indent="0">
              <a:buNone/>
            </a:pPr>
            <a:r>
              <a:rPr lang="en-US" dirty="0"/>
              <a:t>Solution for this issue is to Implement encryption for backup files, restrict access to authorized personnel, and regularly audit and monitor backup storage.</a:t>
            </a:r>
          </a:p>
          <a:p>
            <a:r>
              <a:rPr lang="en-US" dirty="0"/>
              <a:t>Not Documenting the Backup and Recovery Process: Lack of documentation for the backup and recovery process can hinder the ability of IT personnel to respond quickly and effectively in case of an incident.</a:t>
            </a:r>
          </a:p>
          <a:p>
            <a:pPr marL="0" indent="0">
              <a:buNone/>
            </a:pPr>
            <a:r>
              <a:rPr lang="en-US" dirty="0"/>
              <a:t>Solution to this issue is to Document the backup strategy, including schedules, locations, encryption methods, and restoration procedures. Ensure that relevant personnel are trained on these processes.</a:t>
            </a:r>
          </a:p>
        </p:txBody>
      </p:sp>
    </p:spTree>
    <p:extLst>
      <p:ext uri="{BB962C8B-B14F-4D97-AF65-F5344CB8AC3E}">
        <p14:creationId xmlns:p14="http://schemas.microsoft.com/office/powerpoint/2010/main" val="1190788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5"/>
            <a:ext cx="10515600" cy="1167461"/>
          </a:xfrm>
        </p:spPr>
        <p:txBody>
          <a:bodyPr/>
          <a:lstStyle/>
          <a:p>
            <a:r>
              <a:rPr lang="en-US" dirty="0"/>
              <a:t>Backup issues in web application</a:t>
            </a:r>
          </a:p>
        </p:txBody>
      </p:sp>
      <p:sp>
        <p:nvSpPr>
          <p:cNvPr id="3" name="Content Placeholder 2"/>
          <p:cNvSpPr>
            <a:spLocks noGrp="1"/>
          </p:cNvSpPr>
          <p:nvPr>
            <p:ph idx="1"/>
          </p:nvPr>
        </p:nvSpPr>
        <p:spPr>
          <a:xfrm>
            <a:off x="838200" y="1313646"/>
            <a:ext cx="10515600" cy="4863317"/>
          </a:xfrm>
        </p:spPr>
        <p:txBody>
          <a:bodyPr>
            <a:normAutofit fontScale="92500" lnSpcReduction="20000"/>
          </a:bodyPr>
          <a:lstStyle/>
          <a:p>
            <a:r>
              <a:rPr lang="en-US" dirty="0"/>
              <a:t>Relying Solely on Automated Backups: Depending entirely on automated backup processes without periodic manual checks may result in overlooking potential issues or errors in the backup process.</a:t>
            </a:r>
          </a:p>
          <a:p>
            <a:pPr marL="0" indent="0">
              <a:buNone/>
            </a:pPr>
            <a:r>
              <a:rPr lang="en-US" dirty="0"/>
              <a:t>Solution to is issue is to Regularly review automated backup logs, perform manual checks, and ensure that backups are completing successfully.</a:t>
            </a:r>
          </a:p>
          <a:p>
            <a:r>
              <a:rPr lang="en-US" dirty="0"/>
              <a:t>Ignoring Versioning in Backups: Overwriting previous backups without versioning can make it challenging to roll back to a specific point in time if issues are discovered later. versioning refers to the practice of creating and maintaining multiple copies or versions of backup data over time. Instead of overwriting the previous backup with each new iteration, versioning preserves each backup as a distinct copy. Each version captures the state of the data or system at a specific point in time.</a:t>
            </a:r>
          </a:p>
          <a:p>
            <a:pPr marL="0" indent="0">
              <a:buNone/>
            </a:pPr>
            <a:r>
              <a:rPr lang="en-US" dirty="0"/>
              <a:t>Solution to this issue is to Implement versioning in backups to maintain historical data and provide flexibility in choosing restoration points.</a:t>
            </a:r>
          </a:p>
        </p:txBody>
      </p:sp>
    </p:spTree>
    <p:extLst>
      <p:ext uri="{BB962C8B-B14F-4D97-AF65-F5344CB8AC3E}">
        <p14:creationId xmlns:p14="http://schemas.microsoft.com/office/powerpoint/2010/main" val="30631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intrusion Detection &amp; prevention System</a:t>
            </a:r>
          </a:p>
        </p:txBody>
      </p:sp>
      <p:sp>
        <p:nvSpPr>
          <p:cNvPr id="3" name="Content Placeholder 2"/>
          <p:cNvSpPr>
            <a:spLocks noGrp="1"/>
          </p:cNvSpPr>
          <p:nvPr>
            <p:ph idx="1"/>
          </p:nvPr>
        </p:nvSpPr>
        <p:spPr/>
        <p:txBody>
          <a:bodyPr>
            <a:normAutofit fontScale="85000" lnSpcReduction="10000"/>
          </a:bodyPr>
          <a:lstStyle/>
          <a:p>
            <a:r>
              <a:rPr lang="en-US" dirty="0"/>
              <a:t>FIREWALL </a:t>
            </a:r>
          </a:p>
          <a:p>
            <a:r>
              <a:rPr lang="en-US" dirty="0"/>
              <a:t>Firewalls act as a barrier between a trusted internal network and untrusted external networks (like the internet). They examine and control incoming and outgoing network traffic based on predetermined security rules.</a:t>
            </a:r>
          </a:p>
          <a:p>
            <a:r>
              <a:rPr lang="en-US" dirty="0"/>
              <a:t>Firewalls, intrusion detection systems (IDS), and intrusion prevention systems (IPS) are crucial components of network security, working together to safeguard against unauthorized access, attacks, and other security threats.</a:t>
            </a:r>
          </a:p>
          <a:p>
            <a:r>
              <a:rPr lang="en-US" dirty="0"/>
              <a:t>A system called an intrusion detection system (IDS) observes network traffic for malicious transactions and sends immediate alerts when it is observed. It is software that checks a network or system for malicious activities or policy violations. IDS monitors a network or system for malicious activity and protects a computer network from unauthorized access from users, including perhaps insiders. </a:t>
            </a:r>
          </a:p>
        </p:txBody>
      </p:sp>
    </p:spTree>
    <p:extLst>
      <p:ext uri="{BB962C8B-B14F-4D97-AF65-F5344CB8AC3E}">
        <p14:creationId xmlns:p14="http://schemas.microsoft.com/office/powerpoint/2010/main" val="418018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 Detection &amp; prevention System</a:t>
            </a:r>
          </a:p>
        </p:txBody>
      </p:sp>
      <p:sp>
        <p:nvSpPr>
          <p:cNvPr id="3" name="Content Placeholder 2"/>
          <p:cNvSpPr>
            <a:spLocks noGrp="1"/>
          </p:cNvSpPr>
          <p:nvPr>
            <p:ph idx="1"/>
          </p:nvPr>
        </p:nvSpPr>
        <p:spPr/>
        <p:txBody>
          <a:bodyPr>
            <a:normAutofit fontScale="85000" lnSpcReduction="20000"/>
          </a:bodyPr>
          <a:lstStyle/>
          <a:p>
            <a:r>
              <a:rPr lang="en-US" dirty="0"/>
              <a:t>Intrusion detection and prevention are two broad terms describing application security practices used to mitigate attacks and block new threats.</a:t>
            </a:r>
          </a:p>
          <a:p>
            <a:endParaRPr lang="en-US" dirty="0"/>
          </a:p>
          <a:p>
            <a:r>
              <a:rPr lang="en-US" dirty="0"/>
              <a:t>The first is a reactive measure that identifies and mitigates ongoing attacks using an intrusion detection system. It’s able to weed out existing malware (e.g., Trojans, backdoors, rootkits) and detect social engineering (e.g., man in the middle, phishing) assaults that manipulate users into revealing sensitive information.</a:t>
            </a:r>
          </a:p>
          <a:p>
            <a:endParaRPr lang="en-US" dirty="0"/>
          </a:p>
          <a:p>
            <a:r>
              <a:rPr lang="en-US" dirty="0"/>
              <a:t>The second is a proactive security measure that uses an intrusion prevention system to preemptively block application attacks. This includes remote file inclusions that facilitate malware injections, and SQL injections used to access an enterprise’s databases.</a:t>
            </a:r>
          </a:p>
        </p:txBody>
      </p:sp>
    </p:spTree>
    <p:extLst>
      <p:ext uri="{BB962C8B-B14F-4D97-AF65-F5344CB8AC3E}">
        <p14:creationId xmlns:p14="http://schemas.microsoft.com/office/powerpoint/2010/main" val="3379841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intrusion detection system (IDS)</a:t>
            </a:r>
            <a:br>
              <a:rPr lang="en-US" dirty="0"/>
            </a:br>
            <a:endParaRPr lang="en-US" dirty="0"/>
          </a:p>
        </p:txBody>
      </p:sp>
      <p:sp>
        <p:nvSpPr>
          <p:cNvPr id="5" name="Content Placeholder 4"/>
          <p:cNvSpPr>
            <a:spLocks noGrp="1"/>
          </p:cNvSpPr>
          <p:nvPr>
            <p:ph idx="1"/>
          </p:nvPr>
        </p:nvSpPr>
        <p:spPr/>
        <p:txBody>
          <a:bodyPr>
            <a:normAutofit fontScale="70000" lnSpcReduction="20000"/>
          </a:bodyPr>
          <a:lstStyle/>
          <a:p>
            <a:r>
              <a:rPr lang="en-US" dirty="0"/>
              <a:t>An IDS is either a hardware device or software application that uses known intrusion signatures to detect and analyze both inbound and outbound network traffic for abnormal activities.</a:t>
            </a:r>
          </a:p>
          <a:p>
            <a:endParaRPr lang="en-US" dirty="0"/>
          </a:p>
          <a:p>
            <a:r>
              <a:rPr lang="en-US" dirty="0"/>
              <a:t>This is done through:</a:t>
            </a:r>
          </a:p>
          <a:p>
            <a:endParaRPr lang="en-US" dirty="0"/>
          </a:p>
          <a:p>
            <a:r>
              <a:rPr lang="en-US" dirty="0"/>
              <a:t>System file comparisons against malware signatures.</a:t>
            </a:r>
          </a:p>
          <a:p>
            <a:r>
              <a:rPr lang="en-US" dirty="0"/>
              <a:t>Scanning processes that detect signs of harmful patterns.</a:t>
            </a:r>
          </a:p>
          <a:p>
            <a:r>
              <a:rPr lang="en-US" dirty="0"/>
              <a:t>Monitoring user behavior to detect malicious intent.</a:t>
            </a:r>
          </a:p>
          <a:p>
            <a:r>
              <a:rPr lang="en-US" dirty="0"/>
              <a:t>Monitoring system settings and configurations.</a:t>
            </a:r>
          </a:p>
          <a:p>
            <a:r>
              <a:rPr lang="en-US" dirty="0"/>
              <a:t>Upon detecting a security policy violation, virus or configuration error, an IDS is able to kick an offending user off the network and send an alert to security personnel.</a:t>
            </a:r>
          </a:p>
          <a:p>
            <a:r>
              <a:rPr lang="en-US" b="1" i="1" dirty="0">
                <a:solidFill>
                  <a:schemeClr val="accent1">
                    <a:lumMod val="75000"/>
                  </a:schemeClr>
                </a:solidFill>
              </a:rPr>
              <a:t># an IDS only detects ongoing attacks, not incoming assaults. To block these, an intrusion prevention system is required.</a:t>
            </a:r>
          </a:p>
        </p:txBody>
      </p:sp>
    </p:spTree>
    <p:extLst>
      <p:ext uri="{BB962C8B-B14F-4D97-AF65-F5344CB8AC3E}">
        <p14:creationId xmlns:p14="http://schemas.microsoft.com/office/powerpoint/2010/main" val="373920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Web Application</a:t>
            </a:r>
          </a:p>
        </p:txBody>
      </p:sp>
      <p:sp>
        <p:nvSpPr>
          <p:cNvPr id="3" name="Content Placeholder 2"/>
          <p:cNvSpPr>
            <a:spLocks noGrp="1"/>
          </p:cNvSpPr>
          <p:nvPr>
            <p:ph idx="1"/>
          </p:nvPr>
        </p:nvSpPr>
        <p:spPr/>
        <p:txBody>
          <a:bodyPr>
            <a:normAutofit lnSpcReduction="10000"/>
          </a:bodyPr>
          <a:lstStyle/>
          <a:p>
            <a:r>
              <a:rPr lang="en-US" dirty="0"/>
              <a:t>Web application security (also known as Web </a:t>
            </a:r>
            <a:r>
              <a:rPr lang="en-US" dirty="0" err="1"/>
              <a:t>AppSec</a:t>
            </a:r>
            <a:r>
              <a:rPr lang="en-US" dirty="0"/>
              <a:t>) is the idea of building websites to function as expected, even when they are under attack. The concept involves a collection of security controls engineered into a Web application to protect its assets from potentially malicious agents.</a:t>
            </a:r>
          </a:p>
          <a:p>
            <a:r>
              <a:rPr lang="en-US" dirty="0"/>
              <a:t>Websites and Web applications has became a necessity in this world, From business, companies, education, collaboration, personal blogs, foods and groceries, health and medicine, social media platforms, accessing Government Services and Digital payments and even voting everything is available in the Internet. Every legitimate website tries to provide at most security but no form of internet is completely, a 100% secure. </a:t>
            </a:r>
          </a:p>
          <a:p>
            <a:endParaRPr lang="en-US" dirty="0"/>
          </a:p>
        </p:txBody>
      </p:sp>
    </p:spTree>
    <p:extLst>
      <p:ext uri="{BB962C8B-B14F-4D97-AF65-F5344CB8AC3E}">
        <p14:creationId xmlns:p14="http://schemas.microsoft.com/office/powerpoint/2010/main" val="1129532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intrusion prevention system (IPS)</a:t>
            </a:r>
            <a:br>
              <a:rPr lang="en-US" dirty="0"/>
            </a:br>
            <a:endParaRPr lang="en-US" dirty="0"/>
          </a:p>
        </p:txBody>
      </p:sp>
      <p:sp>
        <p:nvSpPr>
          <p:cNvPr id="3" name="Content Placeholder 2"/>
          <p:cNvSpPr>
            <a:spLocks noGrp="1"/>
          </p:cNvSpPr>
          <p:nvPr>
            <p:ph idx="1"/>
          </p:nvPr>
        </p:nvSpPr>
        <p:spPr/>
        <p:txBody>
          <a:bodyPr>
            <a:normAutofit/>
          </a:bodyPr>
          <a:lstStyle/>
          <a:p>
            <a:r>
              <a:rPr lang="en-US" dirty="0"/>
              <a:t>An IPS complements an IDS configuration by proactively inspecting a system’s incoming traffic to weed out malicious requests. A typical IPS configuration uses web application firewalls and traffic filtering solutions to secure applications.</a:t>
            </a:r>
          </a:p>
          <a:p>
            <a:endParaRPr lang="en-US" dirty="0"/>
          </a:p>
          <a:p>
            <a:r>
              <a:rPr lang="en-US" dirty="0"/>
              <a:t>An IPS prevents attacks by dropping malicious packets, blocking offending IPs and alerting security personnel to potential threats. Such a system usually uses a preexisting database for signature recognition and can be programmed to recognize attacks based on traffic and behavioral anomalies.</a:t>
            </a:r>
          </a:p>
        </p:txBody>
      </p:sp>
    </p:spTree>
    <p:extLst>
      <p:ext uri="{BB962C8B-B14F-4D97-AF65-F5344CB8AC3E}">
        <p14:creationId xmlns:p14="http://schemas.microsoft.com/office/powerpoint/2010/main" val="210561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Abuse of privileges</a:t>
            </a:r>
          </a:p>
        </p:txBody>
      </p:sp>
      <p:sp>
        <p:nvSpPr>
          <p:cNvPr id="3" name="Content Placeholder 2"/>
          <p:cNvSpPr>
            <a:spLocks noGrp="1"/>
          </p:cNvSpPr>
          <p:nvPr>
            <p:ph idx="1"/>
          </p:nvPr>
        </p:nvSpPr>
        <p:spPr/>
        <p:txBody>
          <a:bodyPr/>
          <a:lstStyle/>
          <a:p>
            <a:r>
              <a:rPr lang="en-US" dirty="0"/>
              <a:t>Abuse of privileges refers to the improper or unauthorized utilization of rights, permissions, or powers granted to an individual within an organization, often leading to actions that violate established policies, compromise security, or result in misuse of resources.</a:t>
            </a:r>
          </a:p>
          <a:p>
            <a:r>
              <a:rPr lang="en-US" dirty="0"/>
              <a:t>Privileged account abuse occurs when the privileges associated with a particular user account are used inappropriately or fraudulently, either maliciously, accidentally or through willful ignorance of policies</a:t>
            </a:r>
          </a:p>
          <a:p>
            <a:r>
              <a:rPr lang="en-US" dirty="0"/>
              <a:t>Abuse of privileges occurs when an individual exploits the rights, access, or authority granted to them within an organization for purposes that go beyond the intended or acceptable use.</a:t>
            </a:r>
          </a:p>
        </p:txBody>
      </p:sp>
    </p:spTree>
    <p:extLst>
      <p:ext uri="{BB962C8B-B14F-4D97-AF65-F5344CB8AC3E}">
        <p14:creationId xmlns:p14="http://schemas.microsoft.com/office/powerpoint/2010/main" val="2737847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607"/>
            <a:ext cx="10515600" cy="414338"/>
          </a:xfrm>
        </p:spPr>
        <p:txBody>
          <a:bodyPr>
            <a:normAutofit fontScale="90000"/>
          </a:bodyPr>
          <a:lstStyle/>
          <a:p>
            <a:br>
              <a:rPr lang="en-US" dirty="0"/>
            </a:br>
            <a:r>
              <a:rPr lang="en-US" dirty="0"/>
              <a:t>Types of Privileges:</a:t>
            </a:r>
            <a:br>
              <a:rPr lang="en-US" dirty="0"/>
            </a:br>
            <a:endParaRPr lang="en-US" dirty="0"/>
          </a:p>
        </p:txBody>
      </p:sp>
      <p:sp>
        <p:nvSpPr>
          <p:cNvPr id="3" name="Content Placeholder 2"/>
          <p:cNvSpPr>
            <a:spLocks noGrp="1"/>
          </p:cNvSpPr>
          <p:nvPr>
            <p:ph idx="1"/>
          </p:nvPr>
        </p:nvSpPr>
        <p:spPr>
          <a:xfrm>
            <a:off x="838200" y="824248"/>
            <a:ext cx="10515600" cy="5636050"/>
          </a:xfrm>
        </p:spPr>
        <p:txBody>
          <a:bodyPr>
            <a:normAutofit fontScale="77500" lnSpcReduction="20000"/>
          </a:bodyPr>
          <a:lstStyle/>
          <a:p>
            <a:endParaRPr lang="en-US" dirty="0"/>
          </a:p>
          <a:p>
            <a:r>
              <a:rPr lang="en-US" b="1" i="1" dirty="0"/>
              <a:t>User Privileges:</a:t>
            </a:r>
            <a:r>
              <a:rPr lang="en-US" dirty="0"/>
              <a:t> Permissions granted to individual users to perform specific actions or access certain resources on a computer system or network.</a:t>
            </a:r>
          </a:p>
          <a:p>
            <a:r>
              <a:rPr lang="en-US" b="1" i="1" dirty="0"/>
              <a:t>Administrative Privileges</a:t>
            </a:r>
            <a:r>
              <a:rPr lang="en-US" dirty="0"/>
              <a:t>: Higher-level access rights typically granted to administrators, allowing them to configure, manage, and control various aspects of the system.</a:t>
            </a:r>
          </a:p>
          <a:p>
            <a:r>
              <a:rPr lang="en-US" i="1" dirty="0">
                <a:solidFill>
                  <a:schemeClr val="accent2"/>
                </a:solidFill>
              </a:rPr>
              <a:t>Examples of Abuse of Privileges:</a:t>
            </a:r>
            <a:endParaRPr lang="en-US" dirty="0"/>
          </a:p>
          <a:p>
            <a:r>
              <a:rPr lang="en-US" dirty="0"/>
              <a:t>Unauthorized Access: Using elevated privileges to access sensitive information, systems, or areas of the organization without proper authorization.</a:t>
            </a:r>
          </a:p>
          <a:p>
            <a:r>
              <a:rPr lang="en-US" dirty="0"/>
              <a:t>Data Manipulation: Improperly modifying, deleting, or copying data beyond the scope of one's duties or permissions.</a:t>
            </a:r>
          </a:p>
          <a:p>
            <a:r>
              <a:rPr lang="en-US" dirty="0"/>
              <a:t>Configuration Changes: Making unauthorized changes to system configurations, settings, or permissions, potentially leading to vulnerabilities or disruptions.</a:t>
            </a:r>
          </a:p>
          <a:p>
            <a:r>
              <a:rPr lang="en-US" dirty="0"/>
              <a:t>Bypassing Security Controls: Disabling or circumventing security measures, such as firewalls or antivirus software, to carry out activities that violate security policies.</a:t>
            </a:r>
          </a:p>
          <a:p>
            <a:r>
              <a:rPr lang="en-US" dirty="0"/>
              <a:t>Excessive Resource Usage: Consuming more resources (e.g., bandwidth, storage) than necessary, affecting the performance of systems and impacting other users.</a:t>
            </a:r>
          </a:p>
          <a:p>
            <a:r>
              <a:rPr lang="en-US" dirty="0"/>
              <a:t>Insider Threats: Employees exploiting their privileges intentionally or unintentionally to harm the organization, whether due to negligence, dissatisfaction, or malicious intent.</a:t>
            </a:r>
          </a:p>
        </p:txBody>
      </p:sp>
    </p:spTree>
    <p:extLst>
      <p:ext uri="{BB962C8B-B14F-4D97-AF65-F5344CB8AC3E}">
        <p14:creationId xmlns:p14="http://schemas.microsoft.com/office/powerpoint/2010/main" val="405438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privilege abuse happens</a:t>
            </a:r>
            <a:endParaRPr lang="en-US" dirty="0"/>
          </a:p>
        </p:txBody>
      </p:sp>
      <p:sp>
        <p:nvSpPr>
          <p:cNvPr id="3" name="Content Placeholder 2"/>
          <p:cNvSpPr>
            <a:spLocks noGrp="1"/>
          </p:cNvSpPr>
          <p:nvPr>
            <p:ph idx="1"/>
          </p:nvPr>
        </p:nvSpPr>
        <p:spPr/>
        <p:txBody>
          <a:bodyPr>
            <a:normAutofit fontScale="92500"/>
          </a:bodyPr>
          <a:lstStyle/>
          <a:p>
            <a:r>
              <a:rPr lang="en-US" dirty="0"/>
              <a:t>In a typical scenario, privilege abuse is the direct result of poor access control:  Users have more access rights than they need to do their jobs, and the organization fails to properly monitor the activity of privileged accounts and establish appropriate controls.</a:t>
            </a:r>
          </a:p>
          <a:p>
            <a:r>
              <a:rPr lang="en-US" dirty="0"/>
              <a:t>These access control issues often stem from a lack of coordination between IT management and security teams. IT is in charge of user accounts, but its main goal is administration. Security teams, meanwhile, are responsible for monitoring privileged accounts to protect the company from insider and outsider threats and ensure compliance with regulatory requirements.</a:t>
            </a:r>
          </a:p>
          <a:p>
            <a:br>
              <a:rPr lang="en-US" dirty="0"/>
            </a:br>
            <a:endParaRPr lang="en-US" dirty="0"/>
          </a:p>
        </p:txBody>
      </p:sp>
    </p:spTree>
    <p:extLst>
      <p:ext uri="{BB962C8B-B14F-4D97-AF65-F5344CB8AC3E}">
        <p14:creationId xmlns:p14="http://schemas.microsoft.com/office/powerpoint/2010/main" val="1749849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Consequences of privilege abuse</a:t>
            </a:r>
            <a:br>
              <a:rPr lang="en-US" b="1" dirty="0"/>
            </a:br>
            <a:endParaRPr lang="en-US" dirty="0"/>
          </a:p>
        </p:txBody>
      </p:sp>
      <p:sp>
        <p:nvSpPr>
          <p:cNvPr id="3" name="Content Placeholder 2"/>
          <p:cNvSpPr>
            <a:spLocks noGrp="1"/>
          </p:cNvSpPr>
          <p:nvPr>
            <p:ph idx="1"/>
          </p:nvPr>
        </p:nvSpPr>
        <p:spPr/>
        <p:txBody>
          <a:bodyPr>
            <a:normAutofit/>
          </a:bodyPr>
          <a:lstStyle/>
          <a:p>
            <a:r>
              <a:rPr lang="en-US" dirty="0"/>
              <a:t>Privileged accounts are a gateway to critical systems and data. Abuse of these powerful accounts can lead to the loss of sensitive data and business intelligence, as well as downtime of systems and applications essential for business operations. In addition to the direct damage to the business, these issues can result in bad publicity and loss of customers and lawsuits that can last for years — as well as compliance failures and their related penalties, which can include both steep fines and imprisonment for top management.</a:t>
            </a:r>
          </a:p>
          <a:p>
            <a:br>
              <a:rPr lang="en-US" dirty="0"/>
            </a:br>
            <a:endParaRPr lang="en-US" dirty="0"/>
          </a:p>
        </p:txBody>
      </p:sp>
    </p:spTree>
    <p:extLst>
      <p:ext uri="{BB962C8B-B14F-4D97-AF65-F5344CB8AC3E}">
        <p14:creationId xmlns:p14="http://schemas.microsoft.com/office/powerpoint/2010/main" val="341688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Security:</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 Web security is the process of securing confidential data stored online from unauthorized access and modification.</a:t>
            </a:r>
          </a:p>
          <a:p>
            <a:pPr marL="0" indent="0">
              <a:buNone/>
            </a:pPr>
            <a:r>
              <a:rPr lang="en-US" dirty="0"/>
              <a:t> The aim of Web security is to identify the following:</a:t>
            </a:r>
          </a:p>
          <a:p>
            <a:r>
              <a:rPr lang="en-US" dirty="0"/>
              <a:t> Critical assets of the organization</a:t>
            </a:r>
          </a:p>
          <a:p>
            <a:r>
              <a:rPr lang="en-US" dirty="0"/>
              <a:t>Genuine users who may access the data</a:t>
            </a:r>
          </a:p>
          <a:p>
            <a:r>
              <a:rPr lang="en-US" dirty="0"/>
              <a:t> Level of access provided to each user</a:t>
            </a:r>
          </a:p>
          <a:p>
            <a:r>
              <a:rPr lang="en-US" dirty="0"/>
              <a:t>Various vulnerabilities that may exist in the application</a:t>
            </a:r>
          </a:p>
          <a:p>
            <a:r>
              <a:rPr lang="en-US" dirty="0"/>
              <a:t> Data criticality and risk analysis on data exposure</a:t>
            </a:r>
          </a:p>
        </p:txBody>
      </p:sp>
    </p:spTree>
    <p:extLst>
      <p:ext uri="{BB962C8B-B14F-4D97-AF65-F5344CB8AC3E}">
        <p14:creationId xmlns:p14="http://schemas.microsoft.com/office/powerpoint/2010/main" val="246794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Application security</a:t>
            </a:r>
          </a:p>
        </p:txBody>
      </p:sp>
      <p:sp>
        <p:nvSpPr>
          <p:cNvPr id="3" name="Content Placeholder 2"/>
          <p:cNvSpPr>
            <a:spLocks noGrp="1"/>
          </p:cNvSpPr>
          <p:nvPr>
            <p:ph idx="1"/>
          </p:nvPr>
        </p:nvSpPr>
        <p:spPr>
          <a:xfrm>
            <a:off x="838200" y="1455313"/>
            <a:ext cx="10515600" cy="4721650"/>
          </a:xfrm>
        </p:spPr>
        <p:txBody>
          <a:bodyPr>
            <a:normAutofit lnSpcReduction="10000"/>
          </a:bodyPr>
          <a:lstStyle/>
          <a:p>
            <a:r>
              <a:rPr lang="en-US" dirty="0"/>
              <a:t> Web application security aims to address and fulfill the four conditions of security, also referred to as principles of security:</a:t>
            </a:r>
          </a:p>
          <a:p>
            <a:pPr marL="0" indent="0">
              <a:buNone/>
            </a:pPr>
            <a:r>
              <a:rPr lang="en-US" dirty="0"/>
              <a:t>➢Confidentiality: States that the sensitive data stored in the Web application should not be exposed under any circumstances. </a:t>
            </a:r>
          </a:p>
          <a:p>
            <a:pPr marL="0" indent="0">
              <a:buNone/>
            </a:pPr>
            <a:r>
              <a:rPr lang="en-US" dirty="0"/>
              <a:t>➢Integrity: States that the data contained in the Web application is consistent and is not modified by an unauthorized user. </a:t>
            </a:r>
          </a:p>
          <a:p>
            <a:pPr marL="0" indent="0">
              <a:buNone/>
            </a:pPr>
            <a:r>
              <a:rPr lang="en-US" dirty="0"/>
              <a:t>➢Availability: States that the Web application should be accessible to the genuine user within a specified period of time depending on the request. </a:t>
            </a:r>
          </a:p>
          <a:p>
            <a:pPr marL="0" indent="0">
              <a:buNone/>
            </a:pPr>
            <a:r>
              <a:rPr lang="en-US" dirty="0"/>
              <a:t>➢Nonrepudiation: States that the genuine user cannot deny modifying the data contained in the Web application and that the Web application can prove its identity to the genuine user. </a:t>
            </a:r>
          </a:p>
        </p:txBody>
      </p:sp>
    </p:spTree>
    <p:extLst>
      <p:ext uri="{BB962C8B-B14F-4D97-AF65-F5344CB8AC3E}">
        <p14:creationId xmlns:p14="http://schemas.microsoft.com/office/powerpoint/2010/main" val="110112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fontScale="90000"/>
          </a:bodyPr>
          <a:lstStyle/>
          <a:p>
            <a:br>
              <a:rPr lang="en-US" dirty="0"/>
            </a:br>
            <a:r>
              <a:rPr lang="en-US" dirty="0"/>
              <a:t>How to secure websites</a:t>
            </a:r>
            <a:br>
              <a:rPr lang="en-US" dirty="0"/>
            </a:br>
            <a:endParaRPr lang="en-US" dirty="0"/>
          </a:p>
        </p:txBody>
      </p:sp>
      <p:sp>
        <p:nvSpPr>
          <p:cNvPr id="3" name="Content Placeholder 2"/>
          <p:cNvSpPr>
            <a:spLocks noGrp="1"/>
          </p:cNvSpPr>
          <p:nvPr>
            <p:ph idx="1"/>
          </p:nvPr>
        </p:nvSpPr>
        <p:spPr>
          <a:xfrm>
            <a:off x="838200" y="1197735"/>
            <a:ext cx="10515600" cy="4979228"/>
          </a:xfrm>
        </p:spPr>
        <p:txBody>
          <a:bodyPr>
            <a:normAutofit fontScale="92500" lnSpcReduction="10000"/>
          </a:bodyPr>
          <a:lstStyle/>
          <a:p>
            <a:r>
              <a:rPr lang="en-US" dirty="0"/>
              <a:t>Websites are static HTML, CSS, with some JS files displayed according styling provided in CSS. Websites aren’t dynamic, they can’t submit forms, can’t generate pages dynamically and might be limited in other accepts too. Web Applications are the programs which can accept form submissions, generate pages dynamically, communicate with database to do CRUD (Create, Read, Update and Delete) processes and more. </a:t>
            </a:r>
          </a:p>
          <a:p>
            <a:r>
              <a:rPr lang="en-US" dirty="0"/>
              <a:t>Some of the security tips for website owners generally are: </a:t>
            </a:r>
          </a:p>
          <a:p>
            <a:endParaRPr lang="en-US" dirty="0"/>
          </a:p>
          <a:p>
            <a:r>
              <a:rPr lang="en-US" dirty="0"/>
              <a:t>Getting an SSL certificate  </a:t>
            </a:r>
          </a:p>
          <a:p>
            <a:r>
              <a:rPr lang="en-US" dirty="0"/>
              <a:t>Creating secure passwords  </a:t>
            </a:r>
          </a:p>
          <a:p>
            <a:r>
              <a:rPr lang="en-US" dirty="0"/>
              <a:t>Keeping backups </a:t>
            </a:r>
          </a:p>
          <a:p>
            <a:r>
              <a:rPr lang="en-US" dirty="0"/>
              <a:t>Updating websites to latest releases </a:t>
            </a:r>
          </a:p>
          <a:p>
            <a:endParaRPr lang="en-US" dirty="0"/>
          </a:p>
        </p:txBody>
      </p:sp>
    </p:spTree>
    <p:extLst>
      <p:ext uri="{BB962C8B-B14F-4D97-AF65-F5344CB8AC3E}">
        <p14:creationId xmlns:p14="http://schemas.microsoft.com/office/powerpoint/2010/main" val="151273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t>
            </a:r>
          </a:p>
        </p:txBody>
      </p:sp>
      <p:sp>
        <p:nvSpPr>
          <p:cNvPr id="3" name="Content Placeholder 2"/>
          <p:cNvSpPr>
            <a:spLocks noGrp="1"/>
          </p:cNvSpPr>
          <p:nvPr>
            <p:ph idx="1"/>
          </p:nvPr>
        </p:nvSpPr>
        <p:spPr/>
        <p:txBody>
          <a:bodyPr>
            <a:normAutofit fontScale="92500" lnSpcReduction="10000"/>
          </a:bodyPr>
          <a:lstStyle/>
          <a:p>
            <a:r>
              <a:rPr lang="en-US" dirty="0"/>
              <a:t>• Hyper Text Transfer Protocol (HTTP) is an application-layer protocol used primarily on the World Wide Web. </a:t>
            </a:r>
          </a:p>
          <a:p>
            <a:r>
              <a:rPr lang="en-US" dirty="0"/>
              <a:t>• HTTP uses a client-server model where the web browser is the client and communicates with the webserver that hosts the website. </a:t>
            </a:r>
          </a:p>
          <a:p>
            <a:r>
              <a:rPr lang="en-US" dirty="0"/>
              <a:t>• The browser uses HTTP, which is carried over TCP/IP to communicate to the server and retrieve Web content for the user. </a:t>
            </a:r>
          </a:p>
          <a:p>
            <a:r>
              <a:rPr lang="en-US" dirty="0"/>
              <a:t>• A basic HTTP request involves the following steps: ▪ A connection to the HTTP server is opened. </a:t>
            </a:r>
          </a:p>
          <a:p>
            <a:r>
              <a:rPr lang="en-US" dirty="0"/>
              <a:t>▪ A request is sent to the server. ▪ Some processing is done by the server</a:t>
            </a:r>
          </a:p>
          <a:p>
            <a:r>
              <a:rPr lang="en-US" dirty="0"/>
              <a:t> ▪ A response from the server is sent back. </a:t>
            </a:r>
          </a:p>
          <a:p>
            <a:r>
              <a:rPr lang="en-US" dirty="0"/>
              <a:t>▪ The connection is closed. </a:t>
            </a:r>
          </a:p>
        </p:txBody>
      </p:sp>
    </p:spTree>
    <p:extLst>
      <p:ext uri="{BB962C8B-B14F-4D97-AF65-F5344CB8AC3E}">
        <p14:creationId xmlns:p14="http://schemas.microsoft.com/office/powerpoint/2010/main" val="258602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HTTP</a:t>
            </a:r>
          </a:p>
        </p:txBody>
      </p:sp>
      <p:sp>
        <p:nvSpPr>
          <p:cNvPr id="3" name="Content Placeholder 2"/>
          <p:cNvSpPr>
            <a:spLocks noGrp="1"/>
          </p:cNvSpPr>
          <p:nvPr>
            <p:ph idx="1"/>
          </p:nvPr>
        </p:nvSpPr>
        <p:spPr/>
        <p:txBody>
          <a:bodyPr/>
          <a:lstStyle/>
          <a:p>
            <a:pPr marL="0" indent="0">
              <a:buNone/>
            </a:pPr>
            <a:r>
              <a:rPr lang="en-US" dirty="0"/>
              <a:t>• Integrity is not there, so someone can easily alter with the content. </a:t>
            </a:r>
          </a:p>
          <a:p>
            <a:pPr marL="0" indent="0">
              <a:buNone/>
            </a:pPr>
            <a:r>
              <a:rPr lang="en-US" dirty="0"/>
              <a:t>• HTTP is insecure as there's no encryption methods for it. So, it's subjected towards man in the middle and eavesdropping of sensitive information. </a:t>
            </a:r>
          </a:p>
          <a:p>
            <a:pPr marL="0" indent="0">
              <a:buNone/>
            </a:pPr>
            <a:r>
              <a:rPr lang="en-US" dirty="0"/>
              <a:t>• There's no authentication, so you will not have any clear idea with whom you are initiating a communication. </a:t>
            </a:r>
          </a:p>
          <a:p>
            <a:pPr marL="0" indent="0">
              <a:buNone/>
            </a:pPr>
            <a:r>
              <a:rPr lang="en-US" dirty="0"/>
              <a:t>• Authentication is sent in the clear, anyone who intercepts the request and can know the username and passwords being used.</a:t>
            </a:r>
          </a:p>
          <a:p>
            <a:endParaRPr lang="en-US" dirty="0"/>
          </a:p>
        </p:txBody>
      </p:sp>
    </p:spTree>
    <p:extLst>
      <p:ext uri="{BB962C8B-B14F-4D97-AF65-F5344CB8AC3E}">
        <p14:creationId xmlns:p14="http://schemas.microsoft.com/office/powerpoint/2010/main" val="17899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US" dirty="0"/>
              <a:t>HTTPS</a:t>
            </a:r>
          </a:p>
        </p:txBody>
      </p:sp>
      <p:sp>
        <p:nvSpPr>
          <p:cNvPr id="3" name="Content Placeholder 2"/>
          <p:cNvSpPr>
            <a:spLocks noGrp="1"/>
          </p:cNvSpPr>
          <p:nvPr>
            <p:ph idx="1"/>
          </p:nvPr>
        </p:nvSpPr>
        <p:spPr>
          <a:xfrm>
            <a:off x="838200" y="785611"/>
            <a:ext cx="10515600" cy="5391352"/>
          </a:xfrm>
        </p:spPr>
        <p:txBody>
          <a:bodyPr>
            <a:normAutofit fontScale="85000" lnSpcReduction="20000"/>
          </a:bodyPr>
          <a:lstStyle/>
          <a:p>
            <a:r>
              <a:rPr lang="en-US" dirty="0"/>
              <a:t>HTTPS (HTTP over SSL) refers to the combination of HTTP and SSL to implement secure communication between a Web browser and a Web server. </a:t>
            </a:r>
          </a:p>
          <a:p>
            <a:r>
              <a:rPr lang="en-US" dirty="0"/>
              <a:t>The HTTPS capability is built into all modern Web browsers.</a:t>
            </a:r>
          </a:p>
          <a:p>
            <a:r>
              <a:rPr lang="en-US" dirty="0"/>
              <a:t> Its use depends on the Web server supporting HTTPS communication. For example, search engines do not support HTTPS</a:t>
            </a:r>
          </a:p>
          <a:p>
            <a:r>
              <a:rPr lang="en-US" dirty="0"/>
              <a:t>The principal difference seen by a user of a Web browser is that URL (uniform resource locator) addresses begin with https:// rather than http://.</a:t>
            </a:r>
          </a:p>
          <a:p>
            <a:r>
              <a:rPr lang="en-US" dirty="0"/>
              <a:t>  A normal HTTP connection uses port 80. If HTTPS is specified, port 443 is used, which invokes SSL. </a:t>
            </a:r>
          </a:p>
          <a:p>
            <a:r>
              <a:rPr lang="en-US" dirty="0"/>
              <a:t> HTTPS is primarily designed to provide enhanced security layer over the unsecured HTTP protocol for sensitive data and transactions such as billing details, credit card transactions and user login etc. </a:t>
            </a:r>
          </a:p>
          <a:p>
            <a:r>
              <a:rPr lang="en-US" dirty="0"/>
              <a:t> HTTPS encrypts every data packet in transition using SSL or TLS encryption technique to avoid intermediary hackers and attackers to extract the content of the data; even if the connection is compromised.</a:t>
            </a:r>
          </a:p>
          <a:p>
            <a:r>
              <a:rPr lang="en-US" dirty="0"/>
              <a:t>  When HTTPS is used, the following elements of the communication are encrypted: o URL of the requested document o Contents of the document</a:t>
            </a:r>
          </a:p>
        </p:txBody>
      </p:sp>
    </p:spTree>
    <p:extLst>
      <p:ext uri="{BB962C8B-B14F-4D97-AF65-F5344CB8AC3E}">
        <p14:creationId xmlns:p14="http://schemas.microsoft.com/office/powerpoint/2010/main" val="297410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 • Electronic mail (email) is a digital mechanism for exchanging messages through Internet or intranet communication platforms.</a:t>
            </a:r>
          </a:p>
          <a:p>
            <a:r>
              <a:rPr lang="en-US" dirty="0"/>
              <a:t>  Email messages are relayed through email servers, which are provided by all Internet service providers (ISP).</a:t>
            </a:r>
          </a:p>
          <a:p>
            <a:r>
              <a:rPr lang="en-US" dirty="0"/>
              <a:t>  Emails are transmitted between two dedicated server folders: sender and recipient.</a:t>
            </a:r>
          </a:p>
          <a:p>
            <a:r>
              <a:rPr lang="en-US" dirty="0"/>
              <a:t> A sender saves, sends or forwards email messages, whereas a recipient reads or downloads emails by accessing an email server.</a:t>
            </a:r>
          </a:p>
          <a:p>
            <a:r>
              <a:rPr lang="en-US" dirty="0"/>
              <a:t>  Email security refers to the collective measures used to secure the access and content of an email account or service.</a:t>
            </a:r>
          </a:p>
          <a:p>
            <a:r>
              <a:rPr lang="en-US" dirty="0"/>
              <a:t>  It allows an individual or organization to protect the overall access to one or more email addresses/accounts. </a:t>
            </a:r>
          </a:p>
          <a:p>
            <a:r>
              <a:rPr lang="en-US" dirty="0"/>
              <a:t> An email service provider implements email security to secure subscriber email accounts and data from hackers - at rest and in transit. </a:t>
            </a:r>
          </a:p>
          <a:p>
            <a:endParaRPr lang="en-US" dirty="0"/>
          </a:p>
        </p:txBody>
      </p:sp>
      <p:sp>
        <p:nvSpPr>
          <p:cNvPr id="4" name="Title 3"/>
          <p:cNvSpPr>
            <a:spLocks noGrp="1"/>
          </p:cNvSpPr>
          <p:nvPr>
            <p:ph type="title"/>
          </p:nvPr>
        </p:nvSpPr>
        <p:spPr/>
        <p:txBody>
          <a:bodyPr/>
          <a:lstStyle/>
          <a:p>
            <a:r>
              <a:rPr lang="en-US" dirty="0"/>
              <a:t>Email and Email security</a:t>
            </a:r>
          </a:p>
        </p:txBody>
      </p:sp>
    </p:spTree>
    <p:extLst>
      <p:ext uri="{BB962C8B-B14F-4D97-AF65-F5344CB8AC3E}">
        <p14:creationId xmlns:p14="http://schemas.microsoft.com/office/powerpoint/2010/main" val="174942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2662</Words>
  <Application>Microsoft Office PowerPoint</Application>
  <PresentationFormat>Widescreen</PresentationFormat>
  <Paragraphs>139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Unit 3</vt:lpstr>
      <vt:lpstr>Securing Web Application</vt:lpstr>
      <vt:lpstr>Web Security: </vt:lpstr>
      <vt:lpstr>Web Application security</vt:lpstr>
      <vt:lpstr> How to secure websites </vt:lpstr>
      <vt:lpstr>HTTP:</vt:lpstr>
      <vt:lpstr>Limitations of HTTP</vt:lpstr>
      <vt:lpstr>HTTPS</vt:lpstr>
      <vt:lpstr>Email and Email security</vt:lpstr>
      <vt:lpstr>Email security</vt:lpstr>
      <vt:lpstr>Email security</vt:lpstr>
      <vt:lpstr>Email security</vt:lpstr>
      <vt:lpstr>Backup in web application </vt:lpstr>
      <vt:lpstr>Backup issues in web application</vt:lpstr>
      <vt:lpstr>Backup issues in web application</vt:lpstr>
      <vt:lpstr>Backup issues in web application</vt:lpstr>
      <vt:lpstr>Firewall intrusion Detection &amp; prevention System</vt:lpstr>
      <vt:lpstr>intrusion Detection &amp; prevention System</vt:lpstr>
      <vt:lpstr>What is an intrusion detection system (IDS) </vt:lpstr>
      <vt:lpstr>What is an intrusion prevention system (IPS) </vt:lpstr>
      <vt:lpstr>Abuse of privileges</vt:lpstr>
      <vt:lpstr> Types of Privileges: </vt:lpstr>
      <vt:lpstr>How privilege abuse happens</vt:lpstr>
      <vt:lpstr>Consequences of privilege abuse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 Joshi</dc:creator>
  <cp:lastModifiedBy>SYFER ~ ABHI</cp:lastModifiedBy>
  <cp:revision>22</cp:revision>
  <dcterms:created xsi:type="dcterms:W3CDTF">2023-11-18T09:53:01Z</dcterms:created>
  <dcterms:modified xsi:type="dcterms:W3CDTF">2023-12-08T12:57:33Z</dcterms:modified>
</cp:coreProperties>
</file>