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95" autoAdjust="0"/>
    <p:restoredTop sz="94049" autoAdjust="0"/>
  </p:normalViewPr>
  <p:slideViewPr>
    <p:cSldViewPr snapToGrid="0">
      <p:cViewPr varScale="1">
        <p:scale>
          <a:sx n="70" d="100"/>
          <a:sy n="70" d="100"/>
        </p:scale>
        <p:origin x="8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24FF-C049-B00C-1E0F-F99CAD708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746D02-1B5B-D85D-B875-3CF64926C0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8B8C3C-DDB4-8F98-F44F-96D987D06DF9}"/>
              </a:ext>
            </a:extLst>
          </p:cNvPr>
          <p:cNvSpPr>
            <a:spLocks noGrp="1"/>
          </p:cNvSpPr>
          <p:nvPr>
            <p:ph type="dt" sz="half" idx="10"/>
          </p:nvPr>
        </p:nvSpPr>
        <p:spPr/>
        <p:txBody>
          <a:bodyPr/>
          <a:lstStyle/>
          <a:p>
            <a:fld id="{33D5FF95-585D-4C00-9D12-2B55F7599247}" type="datetimeFigureOut">
              <a:rPr lang="en-IN" smtClean="0"/>
              <a:t>24-08-2024</a:t>
            </a:fld>
            <a:endParaRPr lang="en-IN"/>
          </a:p>
        </p:txBody>
      </p:sp>
      <p:sp>
        <p:nvSpPr>
          <p:cNvPr id="5" name="Footer Placeholder 4">
            <a:extLst>
              <a:ext uri="{FF2B5EF4-FFF2-40B4-BE49-F238E27FC236}">
                <a16:creationId xmlns:a16="http://schemas.microsoft.com/office/drawing/2014/main" id="{0D2077C7-73E8-9BEE-25DB-20571F033B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88A859-9F1E-11C9-4B4C-0CB33F1D0B5D}"/>
              </a:ext>
            </a:extLst>
          </p:cNvPr>
          <p:cNvSpPr>
            <a:spLocks noGrp="1"/>
          </p:cNvSpPr>
          <p:nvPr>
            <p:ph type="sldNum" sz="quarter" idx="12"/>
          </p:nvPr>
        </p:nvSpPr>
        <p:spPr/>
        <p:txBody>
          <a:bodyPr/>
          <a:lstStyle/>
          <a:p>
            <a:fld id="{315DE7A5-CDB1-4833-A045-65596F9801B2}" type="slidenum">
              <a:rPr lang="en-IN" smtClean="0"/>
              <a:t>‹#›</a:t>
            </a:fld>
            <a:endParaRPr lang="en-IN"/>
          </a:p>
        </p:txBody>
      </p:sp>
    </p:spTree>
    <p:extLst>
      <p:ext uri="{BB962C8B-B14F-4D97-AF65-F5344CB8AC3E}">
        <p14:creationId xmlns:p14="http://schemas.microsoft.com/office/powerpoint/2010/main" val="269612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FC15-55F9-B4F4-CB7C-1AC549A6E3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CAC49B-ED71-67B7-C121-D612D1172A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8E92F3-C504-5380-BE1A-F48A8BC598FC}"/>
              </a:ext>
            </a:extLst>
          </p:cNvPr>
          <p:cNvSpPr>
            <a:spLocks noGrp="1"/>
          </p:cNvSpPr>
          <p:nvPr>
            <p:ph type="dt" sz="half" idx="10"/>
          </p:nvPr>
        </p:nvSpPr>
        <p:spPr/>
        <p:txBody>
          <a:bodyPr/>
          <a:lstStyle/>
          <a:p>
            <a:fld id="{33D5FF95-585D-4C00-9D12-2B55F7599247}" type="datetimeFigureOut">
              <a:rPr lang="en-IN" smtClean="0"/>
              <a:t>24-08-2024</a:t>
            </a:fld>
            <a:endParaRPr lang="en-IN"/>
          </a:p>
        </p:txBody>
      </p:sp>
      <p:sp>
        <p:nvSpPr>
          <p:cNvPr id="5" name="Footer Placeholder 4">
            <a:extLst>
              <a:ext uri="{FF2B5EF4-FFF2-40B4-BE49-F238E27FC236}">
                <a16:creationId xmlns:a16="http://schemas.microsoft.com/office/drawing/2014/main" id="{38F0322D-25DD-E81D-126C-81E9C50BE9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E9D46E-7613-5484-FDBE-142FF6A75699}"/>
              </a:ext>
            </a:extLst>
          </p:cNvPr>
          <p:cNvSpPr>
            <a:spLocks noGrp="1"/>
          </p:cNvSpPr>
          <p:nvPr>
            <p:ph type="sldNum" sz="quarter" idx="12"/>
          </p:nvPr>
        </p:nvSpPr>
        <p:spPr/>
        <p:txBody>
          <a:bodyPr/>
          <a:lstStyle/>
          <a:p>
            <a:fld id="{315DE7A5-CDB1-4833-A045-65596F9801B2}" type="slidenum">
              <a:rPr lang="en-IN" smtClean="0"/>
              <a:t>‹#›</a:t>
            </a:fld>
            <a:endParaRPr lang="en-IN"/>
          </a:p>
        </p:txBody>
      </p:sp>
    </p:spTree>
    <p:extLst>
      <p:ext uri="{BB962C8B-B14F-4D97-AF65-F5344CB8AC3E}">
        <p14:creationId xmlns:p14="http://schemas.microsoft.com/office/powerpoint/2010/main" val="227504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5E31B1-6CCF-E0B8-28DF-952AC2E2DC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548E8-7FB0-6E20-F25E-2A70D9EA83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D78DA-38D3-1710-C6BB-C2F3BB29D379}"/>
              </a:ext>
            </a:extLst>
          </p:cNvPr>
          <p:cNvSpPr>
            <a:spLocks noGrp="1"/>
          </p:cNvSpPr>
          <p:nvPr>
            <p:ph type="dt" sz="half" idx="10"/>
          </p:nvPr>
        </p:nvSpPr>
        <p:spPr/>
        <p:txBody>
          <a:bodyPr/>
          <a:lstStyle/>
          <a:p>
            <a:fld id="{33D5FF95-585D-4C00-9D12-2B55F7599247}" type="datetimeFigureOut">
              <a:rPr lang="en-IN" smtClean="0"/>
              <a:t>24-08-2024</a:t>
            </a:fld>
            <a:endParaRPr lang="en-IN"/>
          </a:p>
        </p:txBody>
      </p:sp>
      <p:sp>
        <p:nvSpPr>
          <p:cNvPr id="5" name="Footer Placeholder 4">
            <a:extLst>
              <a:ext uri="{FF2B5EF4-FFF2-40B4-BE49-F238E27FC236}">
                <a16:creationId xmlns:a16="http://schemas.microsoft.com/office/drawing/2014/main" id="{AA9CEC9A-5E03-2487-AD4A-9BC631258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DD178-8D85-8829-8647-C894266C37F0}"/>
              </a:ext>
            </a:extLst>
          </p:cNvPr>
          <p:cNvSpPr>
            <a:spLocks noGrp="1"/>
          </p:cNvSpPr>
          <p:nvPr>
            <p:ph type="sldNum" sz="quarter" idx="12"/>
          </p:nvPr>
        </p:nvSpPr>
        <p:spPr/>
        <p:txBody>
          <a:bodyPr/>
          <a:lstStyle/>
          <a:p>
            <a:fld id="{315DE7A5-CDB1-4833-A045-65596F9801B2}" type="slidenum">
              <a:rPr lang="en-IN" smtClean="0"/>
              <a:t>‹#›</a:t>
            </a:fld>
            <a:endParaRPr lang="en-IN"/>
          </a:p>
        </p:txBody>
      </p:sp>
    </p:spTree>
    <p:extLst>
      <p:ext uri="{BB962C8B-B14F-4D97-AF65-F5344CB8AC3E}">
        <p14:creationId xmlns:p14="http://schemas.microsoft.com/office/powerpoint/2010/main" val="176642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8006-A580-06A2-437D-09972FE660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5E5ABB-59C1-C7E5-C7E8-6606A8E3F9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009C61-6C16-EB4D-3298-B51E01B2078F}"/>
              </a:ext>
            </a:extLst>
          </p:cNvPr>
          <p:cNvSpPr>
            <a:spLocks noGrp="1"/>
          </p:cNvSpPr>
          <p:nvPr>
            <p:ph type="dt" sz="half" idx="10"/>
          </p:nvPr>
        </p:nvSpPr>
        <p:spPr/>
        <p:txBody>
          <a:bodyPr/>
          <a:lstStyle/>
          <a:p>
            <a:fld id="{33D5FF95-585D-4C00-9D12-2B55F7599247}" type="datetimeFigureOut">
              <a:rPr lang="en-IN" smtClean="0"/>
              <a:t>24-08-2024</a:t>
            </a:fld>
            <a:endParaRPr lang="en-IN"/>
          </a:p>
        </p:txBody>
      </p:sp>
      <p:sp>
        <p:nvSpPr>
          <p:cNvPr id="5" name="Footer Placeholder 4">
            <a:extLst>
              <a:ext uri="{FF2B5EF4-FFF2-40B4-BE49-F238E27FC236}">
                <a16:creationId xmlns:a16="http://schemas.microsoft.com/office/drawing/2014/main" id="{FBD3D8F4-137A-2666-84F9-1812CA51C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61962B-2A89-7F56-556B-BEF8E483AF50}"/>
              </a:ext>
            </a:extLst>
          </p:cNvPr>
          <p:cNvSpPr>
            <a:spLocks noGrp="1"/>
          </p:cNvSpPr>
          <p:nvPr>
            <p:ph type="sldNum" sz="quarter" idx="12"/>
          </p:nvPr>
        </p:nvSpPr>
        <p:spPr/>
        <p:txBody>
          <a:bodyPr/>
          <a:lstStyle/>
          <a:p>
            <a:fld id="{315DE7A5-CDB1-4833-A045-65596F9801B2}" type="slidenum">
              <a:rPr lang="en-IN" smtClean="0"/>
              <a:t>‹#›</a:t>
            </a:fld>
            <a:endParaRPr lang="en-IN"/>
          </a:p>
        </p:txBody>
      </p:sp>
    </p:spTree>
    <p:extLst>
      <p:ext uri="{BB962C8B-B14F-4D97-AF65-F5344CB8AC3E}">
        <p14:creationId xmlns:p14="http://schemas.microsoft.com/office/powerpoint/2010/main" val="361823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75DE-0443-1D3F-A79B-B77E1DC9C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7964D5-573E-A083-B253-79BED65F3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EF50E6-3A0D-53B4-927A-02B238BE8F35}"/>
              </a:ext>
            </a:extLst>
          </p:cNvPr>
          <p:cNvSpPr>
            <a:spLocks noGrp="1"/>
          </p:cNvSpPr>
          <p:nvPr>
            <p:ph type="dt" sz="half" idx="10"/>
          </p:nvPr>
        </p:nvSpPr>
        <p:spPr/>
        <p:txBody>
          <a:bodyPr/>
          <a:lstStyle/>
          <a:p>
            <a:fld id="{33D5FF95-585D-4C00-9D12-2B55F7599247}" type="datetimeFigureOut">
              <a:rPr lang="en-IN" smtClean="0"/>
              <a:t>24-08-2024</a:t>
            </a:fld>
            <a:endParaRPr lang="en-IN"/>
          </a:p>
        </p:txBody>
      </p:sp>
      <p:sp>
        <p:nvSpPr>
          <p:cNvPr id="5" name="Footer Placeholder 4">
            <a:extLst>
              <a:ext uri="{FF2B5EF4-FFF2-40B4-BE49-F238E27FC236}">
                <a16:creationId xmlns:a16="http://schemas.microsoft.com/office/drawing/2014/main" id="{69CCBCC8-7975-BFC0-2127-EFAB8508E0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71901A-4F9D-DF09-8139-9840951F1D84}"/>
              </a:ext>
            </a:extLst>
          </p:cNvPr>
          <p:cNvSpPr>
            <a:spLocks noGrp="1"/>
          </p:cNvSpPr>
          <p:nvPr>
            <p:ph type="sldNum" sz="quarter" idx="12"/>
          </p:nvPr>
        </p:nvSpPr>
        <p:spPr/>
        <p:txBody>
          <a:bodyPr/>
          <a:lstStyle/>
          <a:p>
            <a:fld id="{315DE7A5-CDB1-4833-A045-65596F9801B2}" type="slidenum">
              <a:rPr lang="en-IN" smtClean="0"/>
              <a:t>‹#›</a:t>
            </a:fld>
            <a:endParaRPr lang="en-IN"/>
          </a:p>
        </p:txBody>
      </p:sp>
    </p:spTree>
    <p:extLst>
      <p:ext uri="{BB962C8B-B14F-4D97-AF65-F5344CB8AC3E}">
        <p14:creationId xmlns:p14="http://schemas.microsoft.com/office/powerpoint/2010/main" val="94333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C8D9-FC88-2F73-B189-CE2F5DBCEE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0D105E-0096-F907-1056-4945E6B22B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986951-4B9C-CF43-C1AD-54F104BE52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2CD71D-06A9-8224-594C-D17DAA88A88A}"/>
              </a:ext>
            </a:extLst>
          </p:cNvPr>
          <p:cNvSpPr>
            <a:spLocks noGrp="1"/>
          </p:cNvSpPr>
          <p:nvPr>
            <p:ph type="dt" sz="half" idx="10"/>
          </p:nvPr>
        </p:nvSpPr>
        <p:spPr/>
        <p:txBody>
          <a:bodyPr/>
          <a:lstStyle/>
          <a:p>
            <a:fld id="{33D5FF95-585D-4C00-9D12-2B55F7599247}" type="datetimeFigureOut">
              <a:rPr lang="en-IN" smtClean="0"/>
              <a:t>24-08-2024</a:t>
            </a:fld>
            <a:endParaRPr lang="en-IN"/>
          </a:p>
        </p:txBody>
      </p:sp>
      <p:sp>
        <p:nvSpPr>
          <p:cNvPr id="6" name="Footer Placeholder 5">
            <a:extLst>
              <a:ext uri="{FF2B5EF4-FFF2-40B4-BE49-F238E27FC236}">
                <a16:creationId xmlns:a16="http://schemas.microsoft.com/office/drawing/2014/main" id="{767D6F26-93EA-3FDC-8EA8-3251AFF3E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943829-9780-46C8-671E-D4D6A601E7E1}"/>
              </a:ext>
            </a:extLst>
          </p:cNvPr>
          <p:cNvSpPr>
            <a:spLocks noGrp="1"/>
          </p:cNvSpPr>
          <p:nvPr>
            <p:ph type="sldNum" sz="quarter" idx="12"/>
          </p:nvPr>
        </p:nvSpPr>
        <p:spPr/>
        <p:txBody>
          <a:bodyPr/>
          <a:lstStyle/>
          <a:p>
            <a:fld id="{315DE7A5-CDB1-4833-A045-65596F9801B2}" type="slidenum">
              <a:rPr lang="en-IN" smtClean="0"/>
              <a:t>‹#›</a:t>
            </a:fld>
            <a:endParaRPr lang="en-IN"/>
          </a:p>
        </p:txBody>
      </p:sp>
    </p:spTree>
    <p:extLst>
      <p:ext uri="{BB962C8B-B14F-4D97-AF65-F5344CB8AC3E}">
        <p14:creationId xmlns:p14="http://schemas.microsoft.com/office/powerpoint/2010/main" val="210114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2FC0-FCAE-C594-CDFF-DD86DE452B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4B2560-1D17-3D3B-7063-9B7E32E01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2BF9F3-5F25-E7CE-635A-4D4E234E7A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C9121F-DE4C-B6AA-85E9-67370E7C03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04C896-DCC1-782C-B857-BC2BE758A3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FB73FF-AF69-EAC4-700C-024B98C00937}"/>
              </a:ext>
            </a:extLst>
          </p:cNvPr>
          <p:cNvSpPr>
            <a:spLocks noGrp="1"/>
          </p:cNvSpPr>
          <p:nvPr>
            <p:ph type="dt" sz="half" idx="10"/>
          </p:nvPr>
        </p:nvSpPr>
        <p:spPr/>
        <p:txBody>
          <a:bodyPr/>
          <a:lstStyle/>
          <a:p>
            <a:fld id="{33D5FF95-585D-4C00-9D12-2B55F7599247}" type="datetimeFigureOut">
              <a:rPr lang="en-IN" smtClean="0"/>
              <a:t>24-08-2024</a:t>
            </a:fld>
            <a:endParaRPr lang="en-IN"/>
          </a:p>
        </p:txBody>
      </p:sp>
      <p:sp>
        <p:nvSpPr>
          <p:cNvPr id="8" name="Footer Placeholder 7">
            <a:extLst>
              <a:ext uri="{FF2B5EF4-FFF2-40B4-BE49-F238E27FC236}">
                <a16:creationId xmlns:a16="http://schemas.microsoft.com/office/drawing/2014/main" id="{1D42A127-E219-BD42-9A3F-E968398B59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66BBF8-BA24-6598-7A35-98BF3D7F2AD0}"/>
              </a:ext>
            </a:extLst>
          </p:cNvPr>
          <p:cNvSpPr>
            <a:spLocks noGrp="1"/>
          </p:cNvSpPr>
          <p:nvPr>
            <p:ph type="sldNum" sz="quarter" idx="12"/>
          </p:nvPr>
        </p:nvSpPr>
        <p:spPr/>
        <p:txBody>
          <a:bodyPr/>
          <a:lstStyle/>
          <a:p>
            <a:fld id="{315DE7A5-CDB1-4833-A045-65596F9801B2}" type="slidenum">
              <a:rPr lang="en-IN" smtClean="0"/>
              <a:t>‹#›</a:t>
            </a:fld>
            <a:endParaRPr lang="en-IN"/>
          </a:p>
        </p:txBody>
      </p:sp>
    </p:spTree>
    <p:extLst>
      <p:ext uri="{BB962C8B-B14F-4D97-AF65-F5344CB8AC3E}">
        <p14:creationId xmlns:p14="http://schemas.microsoft.com/office/powerpoint/2010/main" val="2730279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5776-2A11-AD43-0514-3AE011CA6A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2B03B0-E719-3017-29D4-DE9F50578292}"/>
              </a:ext>
            </a:extLst>
          </p:cNvPr>
          <p:cNvSpPr>
            <a:spLocks noGrp="1"/>
          </p:cNvSpPr>
          <p:nvPr>
            <p:ph type="dt" sz="half" idx="10"/>
          </p:nvPr>
        </p:nvSpPr>
        <p:spPr/>
        <p:txBody>
          <a:bodyPr/>
          <a:lstStyle/>
          <a:p>
            <a:fld id="{33D5FF95-585D-4C00-9D12-2B55F7599247}" type="datetimeFigureOut">
              <a:rPr lang="en-IN" smtClean="0"/>
              <a:t>24-08-2024</a:t>
            </a:fld>
            <a:endParaRPr lang="en-IN"/>
          </a:p>
        </p:txBody>
      </p:sp>
      <p:sp>
        <p:nvSpPr>
          <p:cNvPr id="4" name="Footer Placeholder 3">
            <a:extLst>
              <a:ext uri="{FF2B5EF4-FFF2-40B4-BE49-F238E27FC236}">
                <a16:creationId xmlns:a16="http://schemas.microsoft.com/office/drawing/2014/main" id="{CE4C761E-87A4-3E6E-2D0A-8BD3C3083F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3E856A-6D9E-4769-500E-92FBB767C5A9}"/>
              </a:ext>
            </a:extLst>
          </p:cNvPr>
          <p:cNvSpPr>
            <a:spLocks noGrp="1"/>
          </p:cNvSpPr>
          <p:nvPr>
            <p:ph type="sldNum" sz="quarter" idx="12"/>
          </p:nvPr>
        </p:nvSpPr>
        <p:spPr/>
        <p:txBody>
          <a:bodyPr/>
          <a:lstStyle/>
          <a:p>
            <a:fld id="{315DE7A5-CDB1-4833-A045-65596F9801B2}" type="slidenum">
              <a:rPr lang="en-IN" smtClean="0"/>
              <a:t>‹#›</a:t>
            </a:fld>
            <a:endParaRPr lang="en-IN"/>
          </a:p>
        </p:txBody>
      </p:sp>
    </p:spTree>
    <p:extLst>
      <p:ext uri="{BB962C8B-B14F-4D97-AF65-F5344CB8AC3E}">
        <p14:creationId xmlns:p14="http://schemas.microsoft.com/office/powerpoint/2010/main" val="33120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6D3DBD-D599-184F-1C31-F61184A0ED44}"/>
              </a:ext>
            </a:extLst>
          </p:cNvPr>
          <p:cNvSpPr>
            <a:spLocks noGrp="1"/>
          </p:cNvSpPr>
          <p:nvPr>
            <p:ph type="dt" sz="half" idx="10"/>
          </p:nvPr>
        </p:nvSpPr>
        <p:spPr/>
        <p:txBody>
          <a:bodyPr/>
          <a:lstStyle/>
          <a:p>
            <a:fld id="{33D5FF95-585D-4C00-9D12-2B55F7599247}" type="datetimeFigureOut">
              <a:rPr lang="en-IN" smtClean="0"/>
              <a:t>24-08-2024</a:t>
            </a:fld>
            <a:endParaRPr lang="en-IN"/>
          </a:p>
        </p:txBody>
      </p:sp>
      <p:sp>
        <p:nvSpPr>
          <p:cNvPr id="3" name="Footer Placeholder 2">
            <a:extLst>
              <a:ext uri="{FF2B5EF4-FFF2-40B4-BE49-F238E27FC236}">
                <a16:creationId xmlns:a16="http://schemas.microsoft.com/office/drawing/2014/main" id="{EF9BC8D8-ACF8-B477-B3AB-9AB0273462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0882AC-CB5A-34C3-270D-8944EFEF5E88}"/>
              </a:ext>
            </a:extLst>
          </p:cNvPr>
          <p:cNvSpPr>
            <a:spLocks noGrp="1"/>
          </p:cNvSpPr>
          <p:nvPr>
            <p:ph type="sldNum" sz="quarter" idx="12"/>
          </p:nvPr>
        </p:nvSpPr>
        <p:spPr/>
        <p:txBody>
          <a:bodyPr/>
          <a:lstStyle/>
          <a:p>
            <a:fld id="{315DE7A5-CDB1-4833-A045-65596F9801B2}" type="slidenum">
              <a:rPr lang="en-IN" smtClean="0"/>
              <a:t>‹#›</a:t>
            </a:fld>
            <a:endParaRPr lang="en-IN"/>
          </a:p>
        </p:txBody>
      </p:sp>
    </p:spTree>
    <p:extLst>
      <p:ext uri="{BB962C8B-B14F-4D97-AF65-F5344CB8AC3E}">
        <p14:creationId xmlns:p14="http://schemas.microsoft.com/office/powerpoint/2010/main" val="62186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581F-D3A0-ABF1-DC42-296D354FD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309F2D-54AD-398C-AEE3-4731A4D637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94E868-4B5E-4B77-B245-1E2650A49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F7316-BFCE-F276-F501-D55E5148126D}"/>
              </a:ext>
            </a:extLst>
          </p:cNvPr>
          <p:cNvSpPr>
            <a:spLocks noGrp="1"/>
          </p:cNvSpPr>
          <p:nvPr>
            <p:ph type="dt" sz="half" idx="10"/>
          </p:nvPr>
        </p:nvSpPr>
        <p:spPr/>
        <p:txBody>
          <a:bodyPr/>
          <a:lstStyle/>
          <a:p>
            <a:fld id="{33D5FF95-585D-4C00-9D12-2B55F7599247}" type="datetimeFigureOut">
              <a:rPr lang="en-IN" smtClean="0"/>
              <a:t>24-08-2024</a:t>
            </a:fld>
            <a:endParaRPr lang="en-IN"/>
          </a:p>
        </p:txBody>
      </p:sp>
      <p:sp>
        <p:nvSpPr>
          <p:cNvPr id="6" name="Footer Placeholder 5">
            <a:extLst>
              <a:ext uri="{FF2B5EF4-FFF2-40B4-BE49-F238E27FC236}">
                <a16:creationId xmlns:a16="http://schemas.microsoft.com/office/drawing/2014/main" id="{8A799CA4-6546-88CA-C42E-9F5A6A71D7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9A2995-E82D-3239-A022-475EAC962261}"/>
              </a:ext>
            </a:extLst>
          </p:cNvPr>
          <p:cNvSpPr>
            <a:spLocks noGrp="1"/>
          </p:cNvSpPr>
          <p:nvPr>
            <p:ph type="sldNum" sz="quarter" idx="12"/>
          </p:nvPr>
        </p:nvSpPr>
        <p:spPr/>
        <p:txBody>
          <a:bodyPr/>
          <a:lstStyle/>
          <a:p>
            <a:fld id="{315DE7A5-CDB1-4833-A045-65596F9801B2}" type="slidenum">
              <a:rPr lang="en-IN" smtClean="0"/>
              <a:t>‹#›</a:t>
            </a:fld>
            <a:endParaRPr lang="en-IN"/>
          </a:p>
        </p:txBody>
      </p:sp>
    </p:spTree>
    <p:extLst>
      <p:ext uri="{BB962C8B-B14F-4D97-AF65-F5344CB8AC3E}">
        <p14:creationId xmlns:p14="http://schemas.microsoft.com/office/powerpoint/2010/main" val="284096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B351-987E-3464-1D52-34194658AC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A757C2-F314-CD31-1EA4-D1A1543E9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5900DD-F934-84AB-1476-0130D30A9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345030-8A47-E7DD-8CAE-45FA5242130A}"/>
              </a:ext>
            </a:extLst>
          </p:cNvPr>
          <p:cNvSpPr>
            <a:spLocks noGrp="1"/>
          </p:cNvSpPr>
          <p:nvPr>
            <p:ph type="dt" sz="half" idx="10"/>
          </p:nvPr>
        </p:nvSpPr>
        <p:spPr/>
        <p:txBody>
          <a:bodyPr/>
          <a:lstStyle/>
          <a:p>
            <a:fld id="{33D5FF95-585D-4C00-9D12-2B55F7599247}" type="datetimeFigureOut">
              <a:rPr lang="en-IN" smtClean="0"/>
              <a:t>24-08-2024</a:t>
            </a:fld>
            <a:endParaRPr lang="en-IN"/>
          </a:p>
        </p:txBody>
      </p:sp>
      <p:sp>
        <p:nvSpPr>
          <p:cNvPr id="6" name="Footer Placeholder 5">
            <a:extLst>
              <a:ext uri="{FF2B5EF4-FFF2-40B4-BE49-F238E27FC236}">
                <a16:creationId xmlns:a16="http://schemas.microsoft.com/office/drawing/2014/main" id="{750DE2E0-30E9-120F-1AEC-7E59EB6E42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69A5BD-2DAF-8257-9289-9204796B254E}"/>
              </a:ext>
            </a:extLst>
          </p:cNvPr>
          <p:cNvSpPr>
            <a:spLocks noGrp="1"/>
          </p:cNvSpPr>
          <p:nvPr>
            <p:ph type="sldNum" sz="quarter" idx="12"/>
          </p:nvPr>
        </p:nvSpPr>
        <p:spPr/>
        <p:txBody>
          <a:bodyPr/>
          <a:lstStyle/>
          <a:p>
            <a:fld id="{315DE7A5-CDB1-4833-A045-65596F9801B2}" type="slidenum">
              <a:rPr lang="en-IN" smtClean="0"/>
              <a:t>‹#›</a:t>
            </a:fld>
            <a:endParaRPr lang="en-IN"/>
          </a:p>
        </p:txBody>
      </p:sp>
    </p:spTree>
    <p:extLst>
      <p:ext uri="{BB962C8B-B14F-4D97-AF65-F5344CB8AC3E}">
        <p14:creationId xmlns:p14="http://schemas.microsoft.com/office/powerpoint/2010/main" val="308247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2EE501-079E-D65E-6D33-D3D1E4EF5C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514DFB-D0F3-12CE-97E7-BC5514ADE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9BD46C-9B9D-7C24-2661-66BAC16A2B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FF95-585D-4C00-9D12-2B55F7599247}" type="datetimeFigureOut">
              <a:rPr lang="en-IN" smtClean="0"/>
              <a:t>24-08-2024</a:t>
            </a:fld>
            <a:endParaRPr lang="en-IN"/>
          </a:p>
        </p:txBody>
      </p:sp>
      <p:sp>
        <p:nvSpPr>
          <p:cNvPr id="5" name="Footer Placeholder 4">
            <a:extLst>
              <a:ext uri="{FF2B5EF4-FFF2-40B4-BE49-F238E27FC236}">
                <a16:creationId xmlns:a16="http://schemas.microsoft.com/office/drawing/2014/main" id="{A289F667-C408-88C0-699E-401ABC63C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6D53E3-7364-EDB7-04AF-70BFB4BD87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DE7A5-CDB1-4833-A045-65596F9801B2}" type="slidenum">
              <a:rPr lang="en-IN" smtClean="0"/>
              <a:t>‹#›</a:t>
            </a:fld>
            <a:endParaRPr lang="en-IN"/>
          </a:p>
        </p:txBody>
      </p:sp>
    </p:spTree>
    <p:extLst>
      <p:ext uri="{BB962C8B-B14F-4D97-AF65-F5344CB8AC3E}">
        <p14:creationId xmlns:p14="http://schemas.microsoft.com/office/powerpoint/2010/main" val="1636859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olab.research.google.com/drive/1A1GMYn86Q1q-JyxZpxCA0qI_goakDbFo?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3E378-5849-F81E-097C-1708411A88F9}"/>
              </a:ext>
            </a:extLst>
          </p:cNvPr>
          <p:cNvSpPr>
            <a:spLocks noGrp="1"/>
          </p:cNvSpPr>
          <p:nvPr>
            <p:ph type="ctrTitle"/>
          </p:nvPr>
        </p:nvSpPr>
        <p:spPr/>
        <p:txBody>
          <a:bodyPr/>
          <a:lstStyle/>
          <a:p>
            <a:r>
              <a:rPr lang="en-US" b="1" dirty="0"/>
              <a:t>Telecom Customers Churn Prediction Project</a:t>
            </a:r>
            <a:endParaRPr lang="en-IN" b="1" dirty="0"/>
          </a:p>
        </p:txBody>
      </p:sp>
      <p:sp>
        <p:nvSpPr>
          <p:cNvPr id="3" name="Subtitle 2">
            <a:extLst>
              <a:ext uri="{FF2B5EF4-FFF2-40B4-BE49-F238E27FC236}">
                <a16:creationId xmlns:a16="http://schemas.microsoft.com/office/drawing/2014/main" id="{DA0E7036-3B33-7A70-591B-9FB883F443BC}"/>
              </a:ext>
            </a:extLst>
          </p:cNvPr>
          <p:cNvSpPr>
            <a:spLocks noGrp="1"/>
          </p:cNvSpPr>
          <p:nvPr>
            <p:ph type="subTitle" idx="1"/>
          </p:nvPr>
        </p:nvSpPr>
        <p:spPr/>
        <p:txBody>
          <a:bodyPr/>
          <a:lstStyle/>
          <a:p>
            <a:endParaRPr lang="en-US" dirty="0"/>
          </a:p>
          <a:p>
            <a:r>
              <a:rPr lang="en-US" b="1" dirty="0"/>
              <a:t>A Data-Driven Approach to Predicting Customer Churn</a:t>
            </a:r>
          </a:p>
          <a:p>
            <a:endParaRPr lang="en-US" dirty="0"/>
          </a:p>
        </p:txBody>
      </p:sp>
    </p:spTree>
    <p:extLst>
      <p:ext uri="{BB962C8B-B14F-4D97-AF65-F5344CB8AC3E}">
        <p14:creationId xmlns:p14="http://schemas.microsoft.com/office/powerpoint/2010/main" val="310888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F5B0-3E09-1A9A-7B73-D74D83A5DAA1}"/>
              </a:ext>
            </a:extLst>
          </p:cNvPr>
          <p:cNvSpPr>
            <a:spLocks noGrp="1"/>
          </p:cNvSpPr>
          <p:nvPr>
            <p:ph type="title"/>
          </p:nvPr>
        </p:nvSpPr>
        <p:spPr/>
        <p:txBody>
          <a:bodyPr>
            <a:normAutofit/>
          </a:bodyPr>
          <a:lstStyle/>
          <a:p>
            <a:pPr algn="ctr"/>
            <a:r>
              <a:rPr lang="en-IN" sz="3600" b="1" dirty="0"/>
              <a:t>Recommendations based on above Insights</a:t>
            </a:r>
          </a:p>
        </p:txBody>
      </p:sp>
      <p:sp>
        <p:nvSpPr>
          <p:cNvPr id="4" name="Rectangle 1">
            <a:extLst>
              <a:ext uri="{FF2B5EF4-FFF2-40B4-BE49-F238E27FC236}">
                <a16:creationId xmlns:a16="http://schemas.microsoft.com/office/drawing/2014/main" id="{E38DA158-8A72-1F24-CF12-C5FB8907BBF2}"/>
              </a:ext>
            </a:extLst>
          </p:cNvPr>
          <p:cNvSpPr>
            <a:spLocks noGrp="1" noChangeArrowheads="1"/>
          </p:cNvSpPr>
          <p:nvPr>
            <p:ph idx="1"/>
          </p:nvPr>
        </p:nvSpPr>
        <p:spPr bwMode="auto">
          <a:xfrm>
            <a:off x="632460" y="1535014"/>
            <a:ext cx="1092708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rPr>
              <a:t>Targeted Retention Efforts:</a:t>
            </a:r>
            <a:endParaRPr kumimoji="0" lang="en-US" altLang="en-US" sz="2400" b="0" i="0" u="none" strike="noStrike" cap="none" normalizeH="0" baseline="0" dirty="0">
              <a:ln>
                <a:noFill/>
              </a:ln>
              <a:solidFill>
                <a:schemeClr val="tx1"/>
              </a:solidFill>
              <a:effectLst/>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Gender-specific campaigns:</a:t>
            </a:r>
            <a:r>
              <a:rPr kumimoji="0" lang="en-US" altLang="en-US" sz="2400" b="0" i="0" u="none" strike="noStrike" cap="none" normalizeH="0" baseline="0" dirty="0">
                <a:ln>
                  <a:noFill/>
                </a:ln>
                <a:solidFill>
                  <a:schemeClr val="tx1"/>
                </a:solidFill>
                <a:effectLst/>
              </a:rPr>
              <a:t> Develop tailored retention strategies that address the specific needs and concerns of male customers, who are more likely to churn.</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Personalized offers:</a:t>
            </a:r>
            <a:r>
              <a:rPr kumimoji="0" lang="en-US" altLang="en-US" sz="2400" b="0" i="0" u="none" strike="noStrike" cap="none" normalizeH="0" baseline="0" dirty="0">
                <a:ln>
                  <a:noFill/>
                </a:ln>
                <a:solidFill>
                  <a:schemeClr val="tx1"/>
                </a:solidFill>
                <a:effectLst/>
              </a:rPr>
              <a:t> Offer personalized promotions, discounts, or upgrades to customers who are at risk of churning.</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algn="just"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rPr>
              <a:t>Enhanced Customer Experience:</a:t>
            </a:r>
            <a:endParaRPr kumimoji="0" lang="en-US" altLang="en-US" sz="2400" b="0" i="0" u="none" strike="noStrike" cap="none" normalizeH="0" baseline="0" dirty="0">
              <a:ln>
                <a:noFill/>
              </a:ln>
              <a:solidFill>
                <a:schemeClr val="tx1"/>
              </a:solidFill>
              <a:effectLst/>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Improved customer service:</a:t>
            </a:r>
            <a:r>
              <a:rPr kumimoji="0" lang="en-US" altLang="en-US" sz="2400" b="0" i="0" u="none" strike="noStrike" cap="none" normalizeH="0" baseline="0" dirty="0">
                <a:ln>
                  <a:noFill/>
                </a:ln>
                <a:solidFill>
                  <a:schemeClr val="tx1"/>
                </a:solidFill>
                <a:effectLst/>
              </a:rPr>
              <a:t> Invest in training and tools to enhance customer service quality, especially for male customers.</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Customer satisfaction surveys:</a:t>
            </a:r>
            <a:r>
              <a:rPr kumimoji="0" lang="en-US" altLang="en-US" sz="2400" b="0" i="0" u="none" strike="noStrike" cap="none" normalizeH="0" baseline="0" dirty="0">
                <a:ln>
                  <a:noFill/>
                </a:ln>
                <a:solidFill>
                  <a:schemeClr val="tx1"/>
                </a:solidFill>
                <a:effectLst/>
              </a:rPr>
              <a:t> Regularly conduct surveys to gather feedback from customers and identify areas for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979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64D5-7357-C2CD-72DA-8A6270BD7481}"/>
              </a:ext>
            </a:extLst>
          </p:cNvPr>
          <p:cNvSpPr>
            <a:spLocks noGrp="1"/>
          </p:cNvSpPr>
          <p:nvPr>
            <p:ph type="title"/>
          </p:nvPr>
        </p:nvSpPr>
        <p:spPr/>
        <p:txBody>
          <a:bodyPr>
            <a:normAutofit/>
          </a:bodyPr>
          <a:lstStyle/>
          <a:p>
            <a:pPr algn="ctr"/>
            <a:r>
              <a:rPr lang="en-US" sz="3600" b="1" dirty="0">
                <a:latin typeface="+mn-lt"/>
              </a:rPr>
              <a:t>Key Insights for </a:t>
            </a:r>
            <a:r>
              <a:rPr lang="en-US" sz="3600" b="1" dirty="0">
                <a:solidFill>
                  <a:srgbClr val="333333"/>
                </a:solidFill>
                <a:effectLst/>
                <a:latin typeface="+mn-lt"/>
              </a:rPr>
              <a:t>Total Revenue by Contract and Gender</a:t>
            </a:r>
            <a:endParaRPr lang="en-IN" sz="3600" b="1" dirty="0">
              <a:latin typeface="+mn-lt"/>
            </a:endParaRPr>
          </a:p>
        </p:txBody>
      </p:sp>
      <p:pic>
        <p:nvPicPr>
          <p:cNvPr id="7" name="Picture 6">
            <a:extLst>
              <a:ext uri="{FF2B5EF4-FFF2-40B4-BE49-F238E27FC236}">
                <a16:creationId xmlns:a16="http://schemas.microsoft.com/office/drawing/2014/main" id="{4FCADBB8-EE38-FF1E-8E2A-4DF6B1A07758}"/>
              </a:ext>
            </a:extLst>
          </p:cNvPr>
          <p:cNvPicPr>
            <a:picLocks noChangeAspect="1"/>
          </p:cNvPicPr>
          <p:nvPr/>
        </p:nvPicPr>
        <p:blipFill>
          <a:blip r:embed="rId2"/>
          <a:stretch>
            <a:fillRect/>
          </a:stretch>
        </p:blipFill>
        <p:spPr>
          <a:xfrm>
            <a:off x="6968692" y="1825625"/>
            <a:ext cx="4881832" cy="3792855"/>
          </a:xfrm>
          <a:prstGeom prst="rect">
            <a:avLst/>
          </a:prstGeom>
        </p:spPr>
      </p:pic>
      <p:sp>
        <p:nvSpPr>
          <p:cNvPr id="8" name="Rectangle 1">
            <a:extLst>
              <a:ext uri="{FF2B5EF4-FFF2-40B4-BE49-F238E27FC236}">
                <a16:creationId xmlns:a16="http://schemas.microsoft.com/office/drawing/2014/main" id="{1F1179DC-F0EC-4C77-89CD-6885857B726C}"/>
              </a:ext>
            </a:extLst>
          </p:cNvPr>
          <p:cNvSpPr>
            <a:spLocks noGrp="1" noChangeArrowheads="1"/>
          </p:cNvSpPr>
          <p:nvPr>
            <p:ph idx="1"/>
          </p:nvPr>
        </p:nvSpPr>
        <p:spPr bwMode="auto">
          <a:xfrm>
            <a:off x="838200" y="1825625"/>
            <a:ext cx="56781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rPr>
              <a:t>Gender Disparity in Total Revenue:</a:t>
            </a:r>
            <a:r>
              <a:rPr kumimoji="0" lang="en-US" altLang="en-US" sz="1800" b="0" i="0" u="none" strike="noStrike" cap="none" normalizeH="0" baseline="0" dirty="0">
                <a:ln>
                  <a:noFill/>
                </a:ln>
                <a:solidFill>
                  <a:schemeClr val="tx1"/>
                </a:solidFill>
                <a:effectLst/>
              </a:rPr>
              <a:t> Male customers generate significantly more churn rate compared to female customers, especially for month-to-month contracts.</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rPr>
              <a:t>Contract Type Impact:</a:t>
            </a:r>
            <a:r>
              <a:rPr kumimoji="0" lang="en-US" altLang="en-US" sz="1800" b="0" i="0" u="none" strike="noStrike" cap="none" normalizeH="0" baseline="0" dirty="0">
                <a:ln>
                  <a:noFill/>
                </a:ln>
                <a:solidFill>
                  <a:schemeClr val="tx1"/>
                </a:solidFill>
                <a:effectLst/>
              </a:rPr>
              <a:t> Month-to-month customers, regardless of gender, generate higher churn rate than those with </a:t>
            </a:r>
            <a:r>
              <a:rPr lang="en-US" altLang="en-US" sz="1800" dirty="0"/>
              <a:t>One Year and Two Year contract</a:t>
            </a:r>
            <a:r>
              <a:rPr kumimoji="0" lang="en-US" altLang="en-US" sz="1800" b="0" i="0" u="none" strike="noStrike" cap="none" normalizeH="0" baseline="0" dirty="0">
                <a:ln>
                  <a:noFill/>
                </a:ln>
                <a:solidFill>
                  <a:schemeClr val="tx1"/>
                </a:solidFill>
                <a:effectLst/>
              </a:rPr>
              <a:t>. </a:t>
            </a:r>
          </a:p>
        </p:txBody>
      </p:sp>
      <p:graphicFrame>
        <p:nvGraphicFramePr>
          <p:cNvPr id="9" name="Table 8">
            <a:extLst>
              <a:ext uri="{FF2B5EF4-FFF2-40B4-BE49-F238E27FC236}">
                <a16:creationId xmlns:a16="http://schemas.microsoft.com/office/drawing/2014/main" id="{0887228A-DE63-6F01-8BA7-05FF44E1A8D6}"/>
              </a:ext>
            </a:extLst>
          </p:cNvPr>
          <p:cNvGraphicFramePr>
            <a:graphicFrameLocks noGrp="1"/>
          </p:cNvGraphicFramePr>
          <p:nvPr>
            <p:extLst>
              <p:ext uri="{D42A27DB-BD31-4B8C-83A1-F6EECF244321}">
                <p14:modId xmlns:p14="http://schemas.microsoft.com/office/powerpoint/2010/main" val="4126445952"/>
              </p:ext>
            </p:extLst>
          </p:nvPr>
        </p:nvGraphicFramePr>
        <p:xfrm>
          <a:off x="1101746" y="3991887"/>
          <a:ext cx="4551802" cy="2578100"/>
        </p:xfrm>
        <a:graphic>
          <a:graphicData uri="http://schemas.openxmlformats.org/drawingml/2006/table">
            <a:tbl>
              <a:tblPr>
                <a:tableStyleId>{5C22544A-7EE6-4342-B048-85BDC9FD1C3A}</a:tableStyleId>
              </a:tblPr>
              <a:tblGrid>
                <a:gridCol w="1408538">
                  <a:extLst>
                    <a:ext uri="{9D8B030D-6E8A-4147-A177-3AD203B41FA5}">
                      <a16:colId xmlns:a16="http://schemas.microsoft.com/office/drawing/2014/main" val="605695862"/>
                    </a:ext>
                  </a:extLst>
                </a:gridCol>
                <a:gridCol w="1571632">
                  <a:extLst>
                    <a:ext uri="{9D8B030D-6E8A-4147-A177-3AD203B41FA5}">
                      <a16:colId xmlns:a16="http://schemas.microsoft.com/office/drawing/2014/main" val="4059348931"/>
                    </a:ext>
                  </a:extLst>
                </a:gridCol>
                <a:gridCol w="1571632">
                  <a:extLst>
                    <a:ext uri="{9D8B030D-6E8A-4147-A177-3AD203B41FA5}">
                      <a16:colId xmlns:a16="http://schemas.microsoft.com/office/drawing/2014/main" val="1726125417"/>
                    </a:ext>
                  </a:extLst>
                </a:gridCol>
              </a:tblGrid>
              <a:tr h="184150">
                <a:tc>
                  <a:txBody>
                    <a:bodyPr/>
                    <a:lstStyle/>
                    <a:p>
                      <a:pPr algn="l" fontAlgn="b"/>
                      <a:r>
                        <a:rPr lang="en-IN" sz="1100" u="none" strike="noStrike">
                          <a:effectLst/>
                          <a:highlight>
                            <a:srgbClr val="D9E1F2"/>
                          </a:highlight>
                        </a:rPr>
                        <a:t>Churn Category</a:t>
                      </a:r>
                      <a:endParaRPr lang="en-IN" sz="1100" b="0"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r>
                        <a:rPr lang="en-IN" sz="1100" u="none" strike="noStrike">
                          <a:effectLst/>
                          <a:highlight>
                            <a:srgbClr val="D9E1F2"/>
                          </a:highlight>
                        </a:rPr>
                        <a:t>(Multiple Items)</a:t>
                      </a:r>
                      <a:endParaRPr lang="en-IN" sz="1100" b="0"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44720939"/>
                  </a:ext>
                </a:extLst>
              </a:tr>
              <a:tr h="184150">
                <a:tc>
                  <a:txBody>
                    <a:bodyPr/>
                    <a:lstStyle/>
                    <a:p>
                      <a:pPr algn="l" fontAlgn="b"/>
                      <a:r>
                        <a:rPr lang="en-IN" sz="1100" u="none" strike="noStrike">
                          <a:effectLst/>
                          <a:highlight>
                            <a:srgbClr val="D9E1F2"/>
                          </a:highlight>
                        </a:rPr>
                        <a:t>Age</a:t>
                      </a:r>
                      <a:endParaRPr lang="en-IN" sz="1100" b="0"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r>
                        <a:rPr lang="en-IN" sz="1100" u="none" strike="noStrike">
                          <a:effectLst/>
                          <a:highlight>
                            <a:srgbClr val="D9E1F2"/>
                          </a:highlight>
                        </a:rPr>
                        <a:t>(All)</a:t>
                      </a:r>
                      <a:endParaRPr lang="en-IN" sz="1100" b="0"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70621082"/>
                  </a:ext>
                </a:extLst>
              </a:tr>
              <a:tr h="184150">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29836726"/>
                  </a:ext>
                </a:extLst>
              </a:tr>
              <a:tr h="184150">
                <a:tc>
                  <a:txBody>
                    <a:bodyPr/>
                    <a:lstStyle/>
                    <a:p>
                      <a:pPr algn="l" fontAlgn="b"/>
                      <a:r>
                        <a:rPr lang="en-IN" sz="1100" u="none" strike="noStrike">
                          <a:effectLst/>
                          <a:highlight>
                            <a:srgbClr val="D9E1F2"/>
                          </a:highlight>
                        </a:rPr>
                        <a:t>Row Labels</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r>
                        <a:rPr lang="en-IN" sz="1100" u="none" strike="noStrike">
                          <a:effectLst/>
                          <a:highlight>
                            <a:srgbClr val="D9E1F2"/>
                          </a:highlight>
                        </a:rPr>
                        <a:t>Count of Customer ID</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r>
                        <a:rPr lang="en-IN" sz="1100" u="none" strike="noStrike">
                          <a:effectLst/>
                          <a:highlight>
                            <a:srgbClr val="D9E1F2"/>
                          </a:highlight>
                        </a:rPr>
                        <a:t>Sum of Total Revenue</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extLst>
                  <a:ext uri="{0D108BD9-81ED-4DB2-BD59-A6C34878D82A}">
                    <a16:rowId xmlns:a16="http://schemas.microsoft.com/office/drawing/2014/main" val="1522518363"/>
                  </a:ext>
                </a:extLst>
              </a:tr>
              <a:tr h="184150">
                <a:tc>
                  <a:txBody>
                    <a:bodyPr/>
                    <a:lstStyle/>
                    <a:p>
                      <a:pPr algn="l" fontAlgn="b"/>
                      <a:r>
                        <a:rPr lang="en-IN" sz="1100" u="none" strike="noStrike">
                          <a:effectLst/>
                        </a:rPr>
                        <a:t>Month-to-Month</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1655</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2490105.85</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42431717"/>
                  </a:ext>
                </a:extLst>
              </a:tr>
              <a:tr h="184150">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842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1202017.3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32169270"/>
                  </a:ext>
                </a:extLst>
              </a:tr>
              <a:tr h="184150">
                <a:tc>
                  <a:txBody>
                    <a:bodyPr/>
                    <a:lstStyle/>
                    <a:p>
                      <a:pPr algn="l" fontAlgn="b"/>
                      <a:r>
                        <a:rPr lang="en-IN" sz="1100" u="none" strike="noStrike">
                          <a:effectLst/>
                        </a:rPr>
                        <a:t>Male</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813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1288088.55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89716401"/>
                  </a:ext>
                </a:extLst>
              </a:tr>
              <a:tr h="184150">
                <a:tc>
                  <a:txBody>
                    <a:bodyPr/>
                    <a:lstStyle/>
                    <a:p>
                      <a:pPr algn="l" fontAlgn="b"/>
                      <a:r>
                        <a:rPr lang="en-IN" sz="1100" u="none" strike="noStrike">
                          <a:effectLst/>
                        </a:rPr>
                        <a:t>One Year</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166</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858489.8</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572548"/>
                  </a:ext>
                </a:extLst>
              </a:tr>
              <a:tr h="184150">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392619.99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56935866"/>
                  </a:ext>
                </a:extLst>
              </a:tr>
              <a:tr h="184150">
                <a:tc>
                  <a:txBody>
                    <a:bodyPr/>
                    <a:lstStyle/>
                    <a:p>
                      <a:pPr algn="l" fontAlgn="b"/>
                      <a:r>
                        <a:rPr lang="en-IN" sz="1100" u="none" strike="noStrike">
                          <a:effectLst/>
                        </a:rPr>
                        <a:t>Male</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91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465869.81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44970393"/>
                  </a:ext>
                </a:extLst>
              </a:tr>
              <a:tr h="184150">
                <a:tc>
                  <a:txBody>
                    <a:bodyPr/>
                    <a:lstStyle/>
                    <a:p>
                      <a:pPr algn="l" fontAlgn="b"/>
                      <a:r>
                        <a:rPr lang="en-IN" sz="1100" u="none" strike="noStrike">
                          <a:effectLst/>
                        </a:rPr>
                        <a:t>Two Year</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48</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335864.17</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695071"/>
                  </a:ext>
                </a:extLst>
              </a:tr>
              <a:tr h="184150">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138836.46</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68922544"/>
                  </a:ext>
                </a:extLst>
              </a:tr>
              <a:tr h="184150">
                <a:tc>
                  <a:txBody>
                    <a:bodyPr/>
                    <a:lstStyle/>
                    <a:p>
                      <a:pPr algn="l" fontAlgn="b"/>
                      <a:r>
                        <a:rPr lang="en-IN" sz="1100" u="none" strike="noStrike">
                          <a:effectLst/>
                        </a:rPr>
                        <a:t>Male</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197027.71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53485473"/>
                  </a:ext>
                </a:extLst>
              </a:tr>
              <a:tr h="184150">
                <a:tc>
                  <a:txBody>
                    <a:bodyPr/>
                    <a:lstStyle/>
                    <a:p>
                      <a:pPr algn="l" fontAlgn="b"/>
                      <a:r>
                        <a:rPr lang="en-IN" sz="1100" u="none" strike="noStrike">
                          <a:effectLst/>
                          <a:highlight>
                            <a:srgbClr val="D9E1F2"/>
                          </a:highlight>
                        </a:rPr>
                        <a:t>Grand Total</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r" fontAlgn="b"/>
                      <a:r>
                        <a:rPr lang="en-IN" sz="1100" u="none" strike="noStrike">
                          <a:effectLst/>
                          <a:highlight>
                            <a:srgbClr val="D9E1F2"/>
                          </a:highlight>
                        </a:rPr>
                        <a:t>1869</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r" fontAlgn="b"/>
                      <a:r>
                        <a:rPr lang="en-IN" sz="1100" u="none" strike="noStrike" dirty="0">
                          <a:effectLst/>
                          <a:highlight>
                            <a:srgbClr val="D9E1F2"/>
                          </a:highlight>
                        </a:rPr>
                        <a:t>3684459.82</a:t>
                      </a:r>
                      <a:endParaRPr lang="en-IN" sz="1100" b="1" i="0" u="none" strike="noStrike" dirty="0">
                        <a:solidFill>
                          <a:srgbClr val="000000"/>
                        </a:solidFill>
                        <a:effectLst/>
                        <a:highlight>
                          <a:srgbClr val="D9E1F2"/>
                        </a:highlight>
                        <a:latin typeface="Calibri" panose="020F0502020204030204" pitchFamily="34" charset="0"/>
                      </a:endParaRPr>
                    </a:p>
                  </a:txBody>
                  <a:tcPr marL="6350" marR="6350" marT="6350" marB="0" anchor="b"/>
                </a:tc>
                <a:extLst>
                  <a:ext uri="{0D108BD9-81ED-4DB2-BD59-A6C34878D82A}">
                    <a16:rowId xmlns:a16="http://schemas.microsoft.com/office/drawing/2014/main" val="2654714868"/>
                  </a:ext>
                </a:extLst>
              </a:tr>
            </a:tbl>
          </a:graphicData>
        </a:graphic>
      </p:graphicFrame>
    </p:spTree>
    <p:extLst>
      <p:ext uri="{BB962C8B-B14F-4D97-AF65-F5344CB8AC3E}">
        <p14:creationId xmlns:p14="http://schemas.microsoft.com/office/powerpoint/2010/main" val="315053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8D9E-E86A-7532-33F9-F1FEC0A87B6C}"/>
              </a:ext>
            </a:extLst>
          </p:cNvPr>
          <p:cNvSpPr>
            <a:spLocks noGrp="1"/>
          </p:cNvSpPr>
          <p:nvPr>
            <p:ph type="title"/>
          </p:nvPr>
        </p:nvSpPr>
        <p:spPr/>
        <p:txBody>
          <a:bodyPr>
            <a:normAutofit/>
          </a:bodyPr>
          <a:lstStyle/>
          <a:p>
            <a:pPr algn="ctr"/>
            <a:r>
              <a:rPr lang="en-US" sz="3600" b="1" dirty="0">
                <a:latin typeface="+mn-lt"/>
              </a:rPr>
              <a:t>Key Insights for </a:t>
            </a:r>
            <a:r>
              <a:rPr lang="en-US" sz="3600" b="1" dirty="0">
                <a:solidFill>
                  <a:srgbClr val="333333"/>
                </a:solidFill>
                <a:effectLst/>
                <a:latin typeface="+mn-lt"/>
              </a:rPr>
              <a:t>Total Revenue by Contract and Gender</a:t>
            </a:r>
            <a:br>
              <a:rPr lang="en-US" sz="3600" b="1" dirty="0">
                <a:solidFill>
                  <a:srgbClr val="333333"/>
                </a:solidFill>
                <a:effectLst/>
                <a:latin typeface="+mn-lt"/>
              </a:rPr>
            </a:br>
            <a:r>
              <a:rPr lang="en-US" sz="3600" b="1" dirty="0">
                <a:solidFill>
                  <a:srgbClr val="333333"/>
                </a:solidFill>
                <a:effectLst/>
                <a:latin typeface="+mn-lt"/>
              </a:rPr>
              <a:t>(Filter by Null Churn Category)</a:t>
            </a:r>
            <a:endParaRPr lang="en-IN" sz="3600" b="1" dirty="0"/>
          </a:p>
        </p:txBody>
      </p:sp>
      <p:pic>
        <p:nvPicPr>
          <p:cNvPr id="5" name="Picture 4">
            <a:extLst>
              <a:ext uri="{FF2B5EF4-FFF2-40B4-BE49-F238E27FC236}">
                <a16:creationId xmlns:a16="http://schemas.microsoft.com/office/drawing/2014/main" id="{7CC788EC-4AE7-4979-3678-56F155C1D96A}"/>
              </a:ext>
            </a:extLst>
          </p:cNvPr>
          <p:cNvPicPr>
            <a:picLocks noChangeAspect="1"/>
          </p:cNvPicPr>
          <p:nvPr/>
        </p:nvPicPr>
        <p:blipFill>
          <a:blip r:embed="rId2"/>
          <a:stretch>
            <a:fillRect/>
          </a:stretch>
        </p:blipFill>
        <p:spPr>
          <a:xfrm>
            <a:off x="6817361" y="1825625"/>
            <a:ext cx="4536440" cy="3742439"/>
          </a:xfrm>
          <a:prstGeom prst="rect">
            <a:avLst/>
          </a:prstGeom>
        </p:spPr>
      </p:pic>
      <p:sp>
        <p:nvSpPr>
          <p:cNvPr id="7" name="Rectangle 2">
            <a:extLst>
              <a:ext uri="{FF2B5EF4-FFF2-40B4-BE49-F238E27FC236}">
                <a16:creationId xmlns:a16="http://schemas.microsoft.com/office/drawing/2014/main" id="{61CC2B7C-3A0F-ADE9-3D8A-8676279954AA}"/>
              </a:ext>
            </a:extLst>
          </p:cNvPr>
          <p:cNvSpPr>
            <a:spLocks noGrp="1" noChangeArrowheads="1"/>
          </p:cNvSpPr>
          <p:nvPr>
            <p:ph idx="1"/>
          </p:nvPr>
        </p:nvSpPr>
        <p:spPr bwMode="auto">
          <a:xfrm>
            <a:off x="838199" y="1825625"/>
            <a:ext cx="536956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rPr>
              <a:t>Gender and Contract Type Influence Total Revenue:</a:t>
            </a:r>
            <a:r>
              <a:rPr kumimoji="0" lang="en-US" altLang="en-US" sz="2000" b="0" i="0" u="none" strike="noStrike" cap="none" normalizeH="0" baseline="0" dirty="0">
                <a:ln>
                  <a:noFill/>
                </a:ln>
                <a:solidFill>
                  <a:schemeClr val="tx1"/>
                </a:solidFill>
                <a:effectLst/>
              </a:rPr>
              <a:t> Both male and female customers generate significant total revenue, especially when they have two-year contracts.</a:t>
            </a:r>
          </a:p>
          <a:p>
            <a:pPr algn="just"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rPr>
              <a:t>High Revenue Earnings:</a:t>
            </a:r>
            <a:r>
              <a:rPr kumimoji="0" lang="en-US" altLang="en-US" sz="2000" b="0" i="0" u="none" strike="noStrike" cap="none" normalizeH="0" baseline="0" dirty="0">
                <a:ln>
                  <a:noFill/>
                </a:ln>
                <a:solidFill>
                  <a:schemeClr val="tx1"/>
                </a:solidFill>
                <a:effectLst/>
              </a:rPr>
              <a:t> The data indicates high revenue earnings, suggesting that the customers are generating substantial revenue for the company, especially when we filter Churn Category by null and not considering any churn categories, which shows the companies total revenue is not bad </a:t>
            </a:r>
            <a:r>
              <a:rPr lang="en-US" altLang="en-US" sz="2000" dirty="0"/>
              <a:t>for Two Year contract.</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9945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B3C2-9A73-039D-AD37-1F6806CFCAD4}"/>
              </a:ext>
            </a:extLst>
          </p:cNvPr>
          <p:cNvSpPr>
            <a:spLocks noGrp="1"/>
          </p:cNvSpPr>
          <p:nvPr>
            <p:ph type="title"/>
          </p:nvPr>
        </p:nvSpPr>
        <p:spPr/>
        <p:txBody>
          <a:bodyPr>
            <a:normAutofit/>
          </a:bodyPr>
          <a:lstStyle/>
          <a:p>
            <a:pPr algn="ctr"/>
            <a:r>
              <a:rPr lang="en-US" sz="3600" b="1" dirty="0">
                <a:latin typeface="+mn-lt"/>
              </a:rPr>
              <a:t>Key Insights for Churn rate by Internet Type and Contract</a:t>
            </a:r>
            <a:endParaRPr lang="en-IN" sz="3600" b="1" dirty="0">
              <a:latin typeface="+mn-lt"/>
            </a:endParaRPr>
          </a:p>
        </p:txBody>
      </p:sp>
      <p:sp>
        <p:nvSpPr>
          <p:cNvPr id="3" name="Content Placeholder 2">
            <a:extLst>
              <a:ext uri="{FF2B5EF4-FFF2-40B4-BE49-F238E27FC236}">
                <a16:creationId xmlns:a16="http://schemas.microsoft.com/office/drawing/2014/main" id="{D1560204-7DE0-510B-F976-CE7CA629887C}"/>
              </a:ext>
            </a:extLst>
          </p:cNvPr>
          <p:cNvSpPr>
            <a:spLocks noGrp="1"/>
          </p:cNvSpPr>
          <p:nvPr>
            <p:ph idx="1"/>
          </p:nvPr>
        </p:nvSpPr>
        <p:spPr>
          <a:xfrm>
            <a:off x="838200" y="1825625"/>
            <a:ext cx="6312408" cy="3706495"/>
          </a:xfrm>
        </p:spPr>
        <p:txBody>
          <a:bodyPr>
            <a:normAutofit fontScale="92500" lnSpcReduction="10000"/>
          </a:bodyPr>
          <a:lstStyle/>
          <a:p>
            <a:pPr algn="just"/>
            <a:r>
              <a:rPr lang="en-US" sz="2200" b="1" dirty="0"/>
              <a:t>Total Revenue by Internet Type:</a:t>
            </a:r>
          </a:p>
          <a:p>
            <a:pPr marL="514350" indent="-514350" algn="just">
              <a:buFont typeface="+mj-lt"/>
              <a:buAutoNum type="arabicPeriod"/>
            </a:pPr>
            <a:r>
              <a:rPr lang="en-US" sz="2200" b="1" dirty="0"/>
              <a:t>Fiber Optic:</a:t>
            </a:r>
            <a:r>
              <a:rPr lang="en-US" sz="2200" dirty="0"/>
              <a:t> Fiber Optic customers generated the highest total revenue among those who churned, with over $3 million. The majority of this revenue came from customers on month-to-month contracts ($2.1 million), followed by one-year contracts ($648,193.73) and two-year contracts ($254,832.92).</a:t>
            </a:r>
          </a:p>
          <a:p>
            <a:pPr marL="514350" indent="-514350" algn="just">
              <a:buFont typeface="+mj-lt"/>
              <a:buAutoNum type="arabicPeriod"/>
            </a:pPr>
            <a:r>
              <a:rPr lang="en-US" sz="2200" b="1" dirty="0"/>
              <a:t>DSL:</a:t>
            </a:r>
            <a:r>
              <a:rPr lang="en-US" sz="2200" dirty="0"/>
              <a:t> DSL customers also contributed significantly, with total churned revenue amounting to approximately $312,450. The highest revenue in this category came from month-to-month contracts ($151,804.32), followed by one-year ($104,085.53) and two-year contracts ($56,560.54).</a:t>
            </a:r>
          </a:p>
          <a:p>
            <a:endParaRPr lang="en-IN" dirty="0"/>
          </a:p>
        </p:txBody>
      </p:sp>
      <p:pic>
        <p:nvPicPr>
          <p:cNvPr id="4098" name="Picture 2">
            <a:extLst>
              <a:ext uri="{FF2B5EF4-FFF2-40B4-BE49-F238E27FC236}">
                <a16:creationId xmlns:a16="http://schemas.microsoft.com/office/drawing/2014/main" id="{7ADF1CF3-5D90-4C6C-5387-14B4C0F06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767" y="2075689"/>
            <a:ext cx="4785741" cy="353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005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5BB6A-591C-B924-03F8-ACFE0EFDAA6D}"/>
              </a:ext>
            </a:extLst>
          </p:cNvPr>
          <p:cNvSpPr txBox="1"/>
          <p:nvPr/>
        </p:nvSpPr>
        <p:spPr>
          <a:xfrm>
            <a:off x="240993" y="690798"/>
            <a:ext cx="6727698" cy="5016758"/>
          </a:xfrm>
          <a:prstGeom prst="rect">
            <a:avLst/>
          </a:prstGeom>
          <a:noFill/>
        </p:spPr>
        <p:txBody>
          <a:bodyPr wrap="square">
            <a:spAutoFit/>
          </a:bodyPr>
          <a:lstStyle/>
          <a:p>
            <a:pPr marL="514350" indent="-514350" algn="just">
              <a:buFont typeface="+mj-lt"/>
              <a:buAutoNum type="arabicPeriod"/>
            </a:pPr>
            <a:r>
              <a:rPr lang="en-US" sz="2000" b="1" dirty="0"/>
              <a:t>Cable:</a:t>
            </a:r>
            <a:r>
              <a:rPr lang="en-US" sz="2000" dirty="0"/>
              <a:t> Cable customers, though fewer in number, generated about $307,794.16 in churned revenue, with month-to-month contracts ($196,602.45) being the primary contributor, followed by one-year ($96,941.71) and two-year contracts ($14,250).</a:t>
            </a:r>
          </a:p>
          <a:p>
            <a:pPr marL="514350" indent="-514350" algn="just">
              <a:buFont typeface="+mj-lt"/>
              <a:buAutoNum type="arabicPeriod"/>
            </a:pPr>
            <a:r>
              <a:rPr lang="en-US" sz="2000" b="1" dirty="0"/>
              <a:t>Unspecified Type:</a:t>
            </a:r>
            <a:r>
              <a:rPr lang="en-US" sz="2000" dirty="0"/>
              <a:t> A small portion of the churned revenue ($43,107.19) came from customers with an unspecified internet type, primarily on month-to-month contracts.</a:t>
            </a:r>
          </a:p>
          <a:p>
            <a:pPr marL="514350" indent="-514350" algn="just">
              <a:buFont typeface="+mj-lt"/>
              <a:buAutoNum type="arabicPeriod"/>
            </a:pPr>
            <a:endParaRPr lang="en-US" sz="2000" dirty="0"/>
          </a:p>
          <a:p>
            <a:pPr marL="342900" indent="-342900">
              <a:buFont typeface="Arial" panose="020B0604020202020204" pitchFamily="34" charset="0"/>
              <a:buChar char="•"/>
            </a:pPr>
            <a:r>
              <a:rPr lang="en-US" sz="2000" b="1" dirty="0"/>
              <a:t>Strategic Recommendation:</a:t>
            </a:r>
          </a:p>
          <a:p>
            <a:endParaRPr lang="en-US" sz="2000" b="1" dirty="0"/>
          </a:p>
          <a:p>
            <a:pPr marL="457200" indent="-457200">
              <a:buFont typeface="+mj-lt"/>
              <a:buAutoNum type="arabicPeriod"/>
            </a:pPr>
            <a:r>
              <a:rPr lang="en-US" sz="2000" dirty="0"/>
              <a:t>To reduce churn, the company should focus on improving the value proposition and customer experience for Fiber Optic customers on month-to-month contracts, as they represent the highest revenue loss in churn.</a:t>
            </a:r>
          </a:p>
          <a:p>
            <a:pPr algn="just"/>
            <a:endParaRPr lang="en-US" sz="2000" dirty="0"/>
          </a:p>
        </p:txBody>
      </p:sp>
      <p:graphicFrame>
        <p:nvGraphicFramePr>
          <p:cNvPr id="4" name="Table 3">
            <a:extLst>
              <a:ext uri="{FF2B5EF4-FFF2-40B4-BE49-F238E27FC236}">
                <a16:creationId xmlns:a16="http://schemas.microsoft.com/office/drawing/2014/main" id="{E30E6BFF-E5DA-A812-58DA-BCB647D09BCF}"/>
              </a:ext>
            </a:extLst>
          </p:cNvPr>
          <p:cNvGraphicFramePr>
            <a:graphicFrameLocks noGrp="1"/>
          </p:cNvGraphicFramePr>
          <p:nvPr>
            <p:extLst>
              <p:ext uri="{D42A27DB-BD31-4B8C-83A1-F6EECF244321}">
                <p14:modId xmlns:p14="http://schemas.microsoft.com/office/powerpoint/2010/main" val="2658042395"/>
              </p:ext>
            </p:extLst>
          </p:nvPr>
        </p:nvGraphicFramePr>
        <p:xfrm>
          <a:off x="7950467" y="537075"/>
          <a:ext cx="3258486" cy="4862704"/>
        </p:xfrm>
        <a:graphic>
          <a:graphicData uri="http://schemas.openxmlformats.org/drawingml/2006/table">
            <a:tbl>
              <a:tblPr>
                <a:tableStyleId>{5C22544A-7EE6-4342-B048-85BDC9FD1C3A}</a:tableStyleId>
              </a:tblPr>
              <a:tblGrid>
                <a:gridCol w="1621521">
                  <a:extLst>
                    <a:ext uri="{9D8B030D-6E8A-4147-A177-3AD203B41FA5}">
                      <a16:colId xmlns:a16="http://schemas.microsoft.com/office/drawing/2014/main" val="3032652859"/>
                    </a:ext>
                  </a:extLst>
                </a:gridCol>
                <a:gridCol w="1636965">
                  <a:extLst>
                    <a:ext uri="{9D8B030D-6E8A-4147-A177-3AD203B41FA5}">
                      <a16:colId xmlns:a16="http://schemas.microsoft.com/office/drawing/2014/main" val="2641558805"/>
                    </a:ext>
                  </a:extLst>
                </a:gridCol>
              </a:tblGrid>
              <a:tr h="221032">
                <a:tc>
                  <a:txBody>
                    <a:bodyPr/>
                    <a:lstStyle/>
                    <a:p>
                      <a:pPr algn="l" fontAlgn="b"/>
                      <a:r>
                        <a:rPr lang="en-IN" sz="1100" u="none" strike="noStrike">
                          <a:effectLst/>
                          <a:highlight>
                            <a:srgbClr val="D9E1F2"/>
                          </a:highlight>
                        </a:rPr>
                        <a:t>Customer Status</a:t>
                      </a:r>
                      <a:endParaRPr lang="en-IN" sz="1100" b="0"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r>
                        <a:rPr lang="en-IN" sz="1100" u="none" strike="noStrike">
                          <a:effectLst/>
                          <a:highlight>
                            <a:srgbClr val="D9E1F2"/>
                          </a:highlight>
                        </a:rPr>
                        <a:t>(All)</a:t>
                      </a:r>
                      <a:endParaRPr lang="en-IN" sz="1100" b="0" i="0" u="none" strike="noStrike">
                        <a:solidFill>
                          <a:srgbClr val="000000"/>
                        </a:solidFill>
                        <a:effectLst/>
                        <a:highlight>
                          <a:srgbClr val="D9E1F2"/>
                        </a:highlight>
                        <a:latin typeface="Calibri" panose="020F0502020204030204" pitchFamily="34" charset="0"/>
                      </a:endParaRPr>
                    </a:p>
                  </a:txBody>
                  <a:tcPr marL="6350" marR="6350" marT="6350" marB="0" anchor="b"/>
                </a:tc>
                <a:extLst>
                  <a:ext uri="{0D108BD9-81ED-4DB2-BD59-A6C34878D82A}">
                    <a16:rowId xmlns:a16="http://schemas.microsoft.com/office/drawing/2014/main" val="2256547680"/>
                  </a:ext>
                </a:extLst>
              </a:tr>
              <a:tr h="221032">
                <a:tc>
                  <a:txBody>
                    <a:bodyPr/>
                    <a:lstStyle/>
                    <a:p>
                      <a:pPr algn="l" fontAlgn="b"/>
                      <a:r>
                        <a:rPr lang="en-IN" sz="1100" u="none" strike="noStrike">
                          <a:effectLst/>
                          <a:highlight>
                            <a:srgbClr val="D9E1F2"/>
                          </a:highlight>
                        </a:rPr>
                        <a:t>Churn Category</a:t>
                      </a:r>
                      <a:endParaRPr lang="en-IN" sz="1100" b="0"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r>
                        <a:rPr lang="en-IN" sz="1100" u="none" strike="noStrike">
                          <a:effectLst/>
                          <a:highlight>
                            <a:srgbClr val="D9E1F2"/>
                          </a:highlight>
                        </a:rPr>
                        <a:t>(Multiple Items)</a:t>
                      </a:r>
                      <a:endParaRPr lang="en-IN" sz="1100" b="0" i="0" u="none" strike="noStrike">
                        <a:solidFill>
                          <a:srgbClr val="000000"/>
                        </a:solidFill>
                        <a:effectLst/>
                        <a:highlight>
                          <a:srgbClr val="D9E1F2"/>
                        </a:highlight>
                        <a:latin typeface="Calibri" panose="020F0502020204030204" pitchFamily="34" charset="0"/>
                      </a:endParaRPr>
                    </a:p>
                  </a:txBody>
                  <a:tcPr marL="6350" marR="6350" marT="6350" marB="0" anchor="b"/>
                </a:tc>
                <a:extLst>
                  <a:ext uri="{0D108BD9-81ED-4DB2-BD59-A6C34878D82A}">
                    <a16:rowId xmlns:a16="http://schemas.microsoft.com/office/drawing/2014/main" val="1592486916"/>
                  </a:ext>
                </a:extLst>
              </a:tr>
              <a:tr h="221032">
                <a:tc>
                  <a:txBody>
                    <a:bodyPr/>
                    <a:lstStyle/>
                    <a:p>
                      <a:pPr algn="l" fontAlgn="b"/>
                      <a:r>
                        <a:rPr lang="en-IN" sz="1100" u="none" strike="noStrike">
                          <a:effectLst/>
                          <a:highlight>
                            <a:srgbClr val="D9E1F2"/>
                          </a:highlight>
                        </a:rPr>
                        <a:t>Gender</a:t>
                      </a:r>
                      <a:endParaRPr lang="en-IN" sz="1100" b="0"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r>
                        <a:rPr lang="en-IN" sz="1100" u="none" strike="noStrike">
                          <a:effectLst/>
                          <a:highlight>
                            <a:srgbClr val="D9E1F2"/>
                          </a:highlight>
                        </a:rPr>
                        <a:t>(All)</a:t>
                      </a:r>
                      <a:endParaRPr lang="en-IN" sz="1100" b="0" i="0" u="none" strike="noStrike">
                        <a:solidFill>
                          <a:srgbClr val="000000"/>
                        </a:solidFill>
                        <a:effectLst/>
                        <a:highlight>
                          <a:srgbClr val="D9E1F2"/>
                        </a:highlight>
                        <a:latin typeface="Calibri" panose="020F0502020204030204" pitchFamily="34" charset="0"/>
                      </a:endParaRPr>
                    </a:p>
                  </a:txBody>
                  <a:tcPr marL="6350" marR="6350" marT="6350" marB="0" anchor="b"/>
                </a:tc>
                <a:extLst>
                  <a:ext uri="{0D108BD9-81ED-4DB2-BD59-A6C34878D82A}">
                    <a16:rowId xmlns:a16="http://schemas.microsoft.com/office/drawing/2014/main" val="3991978703"/>
                  </a:ext>
                </a:extLst>
              </a:tr>
              <a:tr h="221032">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93323780"/>
                  </a:ext>
                </a:extLst>
              </a:tr>
              <a:tr h="221032">
                <a:tc>
                  <a:txBody>
                    <a:bodyPr/>
                    <a:lstStyle/>
                    <a:p>
                      <a:pPr algn="l" fontAlgn="b"/>
                      <a:r>
                        <a:rPr lang="en-IN" sz="1100" u="none" strike="noStrike">
                          <a:effectLst/>
                          <a:highlight>
                            <a:srgbClr val="D9E1F2"/>
                          </a:highlight>
                        </a:rPr>
                        <a:t>Row Labels</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l" fontAlgn="b"/>
                      <a:r>
                        <a:rPr lang="en-IN" sz="1100" u="none" strike="noStrike">
                          <a:effectLst/>
                          <a:highlight>
                            <a:srgbClr val="D9E1F2"/>
                          </a:highlight>
                        </a:rPr>
                        <a:t>Sum of Total Revenue</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extLst>
                  <a:ext uri="{0D108BD9-81ED-4DB2-BD59-A6C34878D82A}">
                    <a16:rowId xmlns:a16="http://schemas.microsoft.com/office/drawing/2014/main" val="2126874480"/>
                  </a:ext>
                </a:extLst>
              </a:tr>
              <a:tr h="221032">
                <a:tc>
                  <a:txBody>
                    <a:bodyPr/>
                    <a:lstStyle/>
                    <a:p>
                      <a:pPr algn="l" fontAlgn="b"/>
                      <a:r>
                        <a:rPr lang="en-IN" sz="1100" u="none" strike="noStrike">
                          <a:effectLst/>
                        </a:rPr>
                        <a:t>Cable</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$307,794.16</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4887914"/>
                  </a:ext>
                </a:extLst>
              </a:tr>
              <a:tr h="221032">
                <a:tc>
                  <a:txBody>
                    <a:bodyPr/>
                    <a:lstStyle/>
                    <a:p>
                      <a:pPr algn="l" fontAlgn="b"/>
                      <a:r>
                        <a:rPr lang="en-IN" sz="1100" u="none" strike="noStrike">
                          <a:effectLst/>
                        </a:rPr>
                        <a:t>Month-to-Month</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$196,602.45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19581303"/>
                  </a:ext>
                </a:extLst>
              </a:tr>
              <a:tr h="221032">
                <a:tc>
                  <a:txBody>
                    <a:bodyPr/>
                    <a:lstStyle/>
                    <a:p>
                      <a:pPr algn="l" fontAlgn="b"/>
                      <a:r>
                        <a:rPr lang="en-IN" sz="1100" u="none" strike="noStrike">
                          <a:effectLst/>
                        </a:rPr>
                        <a:t>One Year</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$96,941.71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52629801"/>
                  </a:ext>
                </a:extLst>
              </a:tr>
              <a:tr h="221032">
                <a:tc>
                  <a:txBody>
                    <a:bodyPr/>
                    <a:lstStyle/>
                    <a:p>
                      <a:pPr algn="l" fontAlgn="b"/>
                      <a:r>
                        <a:rPr lang="en-IN" sz="1100" u="none" strike="noStrike">
                          <a:effectLst/>
                        </a:rPr>
                        <a:t>Two Year</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$14,250.00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7764301"/>
                  </a:ext>
                </a:extLst>
              </a:tr>
              <a:tr h="221032">
                <a:tc>
                  <a:txBody>
                    <a:bodyPr/>
                    <a:lstStyle/>
                    <a:p>
                      <a:pPr algn="l" fontAlgn="b"/>
                      <a:r>
                        <a:rPr lang="en-IN" sz="1100" u="none" strike="noStrike">
                          <a:effectLst/>
                        </a:rPr>
                        <a:t>DSL</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$312,450.39</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93382121"/>
                  </a:ext>
                </a:extLst>
              </a:tr>
              <a:tr h="221032">
                <a:tc>
                  <a:txBody>
                    <a:bodyPr/>
                    <a:lstStyle/>
                    <a:p>
                      <a:pPr algn="l" fontAlgn="b"/>
                      <a:r>
                        <a:rPr lang="en-IN" sz="1100" u="none" strike="noStrike">
                          <a:effectLst/>
                        </a:rPr>
                        <a:t>Month-to-Month</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$151,804.32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49937440"/>
                  </a:ext>
                </a:extLst>
              </a:tr>
              <a:tr h="221032">
                <a:tc>
                  <a:txBody>
                    <a:bodyPr/>
                    <a:lstStyle/>
                    <a:p>
                      <a:pPr algn="l" fontAlgn="b"/>
                      <a:r>
                        <a:rPr lang="en-IN" sz="1100" u="none" strike="noStrike">
                          <a:effectLst/>
                        </a:rPr>
                        <a:t>One Year</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$104,085.53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157813"/>
                  </a:ext>
                </a:extLst>
              </a:tr>
              <a:tr h="221032">
                <a:tc>
                  <a:txBody>
                    <a:bodyPr/>
                    <a:lstStyle/>
                    <a:p>
                      <a:pPr algn="l" fontAlgn="b"/>
                      <a:r>
                        <a:rPr lang="en-IN" sz="1100" u="none" strike="noStrike">
                          <a:effectLst/>
                        </a:rPr>
                        <a:t>Two Year</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$56,560.54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83243903"/>
                  </a:ext>
                </a:extLst>
              </a:tr>
              <a:tr h="221032">
                <a:tc>
                  <a:txBody>
                    <a:bodyPr/>
                    <a:lstStyle/>
                    <a:p>
                      <a:pPr algn="l" fontAlgn="b"/>
                      <a:r>
                        <a:rPr lang="en-IN" sz="1100" u="none" strike="noStrike">
                          <a:effectLst/>
                        </a:rPr>
                        <a:t>Fiber Optic</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$3,021,108.08</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11117814"/>
                  </a:ext>
                </a:extLst>
              </a:tr>
              <a:tr h="221032">
                <a:tc>
                  <a:txBody>
                    <a:bodyPr/>
                    <a:lstStyle/>
                    <a:p>
                      <a:pPr algn="l" fontAlgn="b"/>
                      <a:r>
                        <a:rPr lang="en-IN" sz="1100" u="none" strike="noStrike">
                          <a:effectLst/>
                        </a:rPr>
                        <a:t>Month-to-Month</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$2,118,081.43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29608449"/>
                  </a:ext>
                </a:extLst>
              </a:tr>
              <a:tr h="221032">
                <a:tc>
                  <a:txBody>
                    <a:bodyPr/>
                    <a:lstStyle/>
                    <a:p>
                      <a:pPr algn="l" fontAlgn="b"/>
                      <a:r>
                        <a:rPr lang="en-IN" sz="1100" u="none" strike="noStrike">
                          <a:effectLst/>
                        </a:rPr>
                        <a:t>One Year</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$648,193.73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63389668"/>
                  </a:ext>
                </a:extLst>
              </a:tr>
              <a:tr h="221032">
                <a:tc>
                  <a:txBody>
                    <a:bodyPr/>
                    <a:lstStyle/>
                    <a:p>
                      <a:pPr algn="l" fontAlgn="b"/>
                      <a:r>
                        <a:rPr lang="en-IN" sz="1100" u="none" strike="noStrike">
                          <a:effectLst/>
                        </a:rPr>
                        <a:t>Two Year</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$254,832.92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8821264"/>
                  </a:ext>
                </a:extLst>
              </a:tr>
              <a:tr h="221032">
                <a:tc>
                  <a:txBody>
                    <a:bodyPr/>
                    <a:lstStyle/>
                    <a:p>
                      <a:pPr algn="l" fontAlgn="b"/>
                      <a:r>
                        <a:rPr lang="en-IN" sz="1100" u="none" strike="noStrike">
                          <a:effectLst/>
                        </a:rPr>
                        <a:t>(blank)</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$43,107.19</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9919684"/>
                  </a:ext>
                </a:extLst>
              </a:tr>
              <a:tr h="221032">
                <a:tc>
                  <a:txBody>
                    <a:bodyPr/>
                    <a:lstStyle/>
                    <a:p>
                      <a:pPr algn="l" fontAlgn="b"/>
                      <a:r>
                        <a:rPr lang="en-IN" sz="1100" u="none" strike="noStrike">
                          <a:effectLst/>
                        </a:rPr>
                        <a:t>Month-to-Month</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$23,617.65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98327984"/>
                  </a:ext>
                </a:extLst>
              </a:tr>
              <a:tr h="221032">
                <a:tc>
                  <a:txBody>
                    <a:bodyPr/>
                    <a:lstStyle/>
                    <a:p>
                      <a:pPr algn="l" fontAlgn="b"/>
                      <a:r>
                        <a:rPr lang="en-IN" sz="1100" u="none" strike="noStrike">
                          <a:effectLst/>
                        </a:rPr>
                        <a:t>One Year</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$9,268.83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7813466"/>
                  </a:ext>
                </a:extLst>
              </a:tr>
              <a:tr h="221032">
                <a:tc>
                  <a:txBody>
                    <a:bodyPr/>
                    <a:lstStyle/>
                    <a:p>
                      <a:pPr algn="l" fontAlgn="b"/>
                      <a:r>
                        <a:rPr lang="en-IN" sz="1100" u="none" strike="noStrike">
                          <a:effectLst/>
                        </a:rPr>
                        <a:t>Two Year</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$10,220.71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49637101"/>
                  </a:ext>
                </a:extLst>
              </a:tr>
              <a:tr h="221032">
                <a:tc>
                  <a:txBody>
                    <a:bodyPr/>
                    <a:lstStyle/>
                    <a:p>
                      <a:pPr algn="l" fontAlgn="b"/>
                      <a:r>
                        <a:rPr lang="en-IN" sz="1100" u="none" strike="noStrike">
                          <a:effectLst/>
                          <a:highlight>
                            <a:srgbClr val="D9E1F2"/>
                          </a:highlight>
                        </a:rPr>
                        <a:t>Grand Total</a:t>
                      </a:r>
                      <a:endParaRPr lang="en-IN" sz="1100" b="1" i="0" u="none" strike="noStrike">
                        <a:solidFill>
                          <a:srgbClr val="000000"/>
                        </a:solidFill>
                        <a:effectLst/>
                        <a:highlight>
                          <a:srgbClr val="D9E1F2"/>
                        </a:highlight>
                        <a:latin typeface="Calibri" panose="020F0502020204030204" pitchFamily="34" charset="0"/>
                      </a:endParaRPr>
                    </a:p>
                  </a:txBody>
                  <a:tcPr marL="6350" marR="6350" marT="6350" marB="0" anchor="b"/>
                </a:tc>
                <a:tc>
                  <a:txBody>
                    <a:bodyPr/>
                    <a:lstStyle/>
                    <a:p>
                      <a:pPr algn="r" fontAlgn="b"/>
                      <a:r>
                        <a:rPr lang="en-IN" sz="1100" u="none" strike="noStrike" dirty="0">
                          <a:effectLst/>
                          <a:highlight>
                            <a:srgbClr val="D9E1F2"/>
                          </a:highlight>
                        </a:rPr>
                        <a:t>$3,684,459.82</a:t>
                      </a:r>
                      <a:endParaRPr lang="en-IN" sz="1100" b="1" i="0" u="none" strike="noStrike" dirty="0">
                        <a:solidFill>
                          <a:srgbClr val="000000"/>
                        </a:solidFill>
                        <a:effectLst/>
                        <a:highlight>
                          <a:srgbClr val="D9E1F2"/>
                        </a:highlight>
                        <a:latin typeface="Calibri" panose="020F0502020204030204" pitchFamily="34" charset="0"/>
                      </a:endParaRPr>
                    </a:p>
                  </a:txBody>
                  <a:tcPr marL="6350" marR="6350" marT="6350" marB="0" anchor="b"/>
                </a:tc>
                <a:extLst>
                  <a:ext uri="{0D108BD9-81ED-4DB2-BD59-A6C34878D82A}">
                    <a16:rowId xmlns:a16="http://schemas.microsoft.com/office/drawing/2014/main" val="3922880014"/>
                  </a:ext>
                </a:extLst>
              </a:tr>
            </a:tbl>
          </a:graphicData>
        </a:graphic>
      </p:graphicFrame>
    </p:spTree>
    <p:extLst>
      <p:ext uri="{BB962C8B-B14F-4D97-AF65-F5344CB8AC3E}">
        <p14:creationId xmlns:p14="http://schemas.microsoft.com/office/powerpoint/2010/main" val="3339506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416C-4889-584B-E6A0-C2AE8901F289}"/>
              </a:ext>
            </a:extLst>
          </p:cNvPr>
          <p:cNvSpPr>
            <a:spLocks noGrp="1"/>
          </p:cNvSpPr>
          <p:nvPr>
            <p:ph type="title"/>
          </p:nvPr>
        </p:nvSpPr>
        <p:spPr/>
        <p:txBody>
          <a:bodyPr>
            <a:normAutofit/>
          </a:bodyPr>
          <a:lstStyle/>
          <a:p>
            <a:pPr algn="ctr"/>
            <a:r>
              <a:rPr lang="en-US" sz="3600" b="1" dirty="0">
                <a:latin typeface="+mn-lt"/>
              </a:rPr>
              <a:t>Key Insights for Churn rate by Offer and Contract</a:t>
            </a:r>
            <a:endParaRPr lang="en-IN" sz="3600" dirty="0"/>
          </a:p>
        </p:txBody>
      </p:sp>
      <p:sp>
        <p:nvSpPr>
          <p:cNvPr id="4" name="Rectangle 1">
            <a:extLst>
              <a:ext uri="{FF2B5EF4-FFF2-40B4-BE49-F238E27FC236}">
                <a16:creationId xmlns:a16="http://schemas.microsoft.com/office/drawing/2014/main" id="{C7D71957-E361-AE4C-6079-FC2D86E847A2}"/>
              </a:ext>
            </a:extLst>
          </p:cNvPr>
          <p:cNvSpPr>
            <a:spLocks noGrp="1" noChangeArrowheads="1"/>
          </p:cNvSpPr>
          <p:nvPr>
            <p:ph idx="1"/>
          </p:nvPr>
        </p:nvSpPr>
        <p:spPr bwMode="auto">
          <a:xfrm>
            <a:off x="269507" y="1877636"/>
            <a:ext cx="641042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rPr>
              <a:t>Overall Churn Revenue by Offer:</a:t>
            </a:r>
            <a:endParaRPr kumimoji="0" lang="en-US" altLang="en-US" sz="1800" b="0" i="0" u="none" strike="noStrike" cap="none" normalizeH="0" baseline="0" dirty="0">
              <a:ln>
                <a:noFill/>
              </a:ln>
              <a:solidFill>
                <a:schemeClr val="tx1"/>
              </a:solidFill>
              <a:effectLst/>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Month-to-Month Contracts:</a:t>
            </a:r>
            <a:r>
              <a:rPr kumimoji="0" lang="en-US" altLang="en-US" sz="1800" b="0" i="0" u="none" strike="noStrike" cap="none" normalizeH="0" baseline="0" dirty="0">
                <a:ln>
                  <a:noFill/>
                </a:ln>
                <a:solidFill>
                  <a:schemeClr val="tx1"/>
                </a:solidFill>
                <a:effectLst/>
              </a:rPr>
              <a:t> The majority of churned revenue ($2,490,105.85) and customers (1,655) came from month-to-month contracts. Within this category, the highest churned revenue was generated by customers without any specific offer ($1,510,386.72 from 936 customers), followed by those who accepted Offer B ($288,427.53 from 53 customers) and Offer C ($281,329.40 from 83 customers).</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One-Year Contracts:</a:t>
            </a:r>
            <a:r>
              <a:rPr kumimoji="0" lang="en-US" altLang="en-US" sz="1800" b="0" i="0" u="none" strike="noStrike" cap="none" normalizeH="0" baseline="0" dirty="0">
                <a:ln>
                  <a:noFill/>
                </a:ln>
                <a:solidFill>
                  <a:schemeClr val="tx1"/>
                </a:solidFill>
                <a:effectLst/>
              </a:rPr>
              <a:t> The total churned revenue from one-year contracts amounted to $858,489.80, with 166 customers. The most churned revenue in this category was also from customers without any specific offer ($438,684.74 from 90 customers), followed by Offer B ($252,644.87 from 41 customers) and Offer A ($120,368.07 from 14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CBAD33E-0392-F7CC-DAB9-EF18B40F744D}"/>
              </a:ext>
            </a:extLst>
          </p:cNvPr>
          <p:cNvPicPr>
            <a:picLocks noChangeAspect="1"/>
          </p:cNvPicPr>
          <p:nvPr/>
        </p:nvPicPr>
        <p:blipFill>
          <a:blip r:embed="rId2"/>
          <a:stretch>
            <a:fillRect/>
          </a:stretch>
        </p:blipFill>
        <p:spPr>
          <a:xfrm>
            <a:off x="6814686" y="1877636"/>
            <a:ext cx="5290940" cy="3721772"/>
          </a:xfrm>
          <a:prstGeom prst="rect">
            <a:avLst/>
          </a:prstGeom>
        </p:spPr>
      </p:pic>
    </p:spTree>
    <p:extLst>
      <p:ext uri="{BB962C8B-B14F-4D97-AF65-F5344CB8AC3E}">
        <p14:creationId xmlns:p14="http://schemas.microsoft.com/office/powerpoint/2010/main" val="271466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13086F-E180-92CA-8371-35DD86FAD72C}"/>
              </a:ext>
            </a:extLst>
          </p:cNvPr>
          <p:cNvSpPr txBox="1"/>
          <p:nvPr/>
        </p:nvSpPr>
        <p:spPr>
          <a:xfrm>
            <a:off x="584734" y="878356"/>
            <a:ext cx="11090709" cy="2616101"/>
          </a:xfrm>
          <a:prstGeom prst="rect">
            <a:avLst/>
          </a:prstGeom>
          <a:noFill/>
        </p:spPr>
        <p:txBody>
          <a:bodyPr wrap="square">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3. </a:t>
            </a:r>
            <a:r>
              <a:rPr kumimoji="0" lang="en-US" altLang="en-US" b="1" i="0" u="none" strike="noStrike" cap="none" normalizeH="0" baseline="0" dirty="0">
                <a:ln>
                  <a:noFill/>
                </a:ln>
                <a:solidFill>
                  <a:schemeClr val="tx1"/>
                </a:solidFill>
                <a:effectLst/>
              </a:rPr>
              <a:t>Two-Year Contracts:</a:t>
            </a:r>
            <a:r>
              <a:rPr kumimoji="0" lang="en-US" altLang="en-US" b="0" i="0" u="none" strike="noStrike" cap="none" normalizeH="0" baseline="0" dirty="0">
                <a:ln>
                  <a:noFill/>
                </a:ln>
                <a:solidFill>
                  <a:schemeClr val="tx1"/>
                </a:solidFill>
                <a:effectLst/>
              </a:rPr>
              <a:t> The least amount of churned revenue came from two-year contracts, totaling $335,864.17 from 48 customers. Here too, the highest churned revenue was from customers without any specific offer ($165,476.37 from 25 customers), followed by Offer A ($132,258.73 from 15 customers).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rPr>
              <a:t>Offer Performance:</a:t>
            </a:r>
            <a:endParaRPr kumimoji="0" lang="en-US" altLang="en-US" b="0" i="0" u="none" strike="noStrike" cap="none" normalizeH="0" baseline="0" dirty="0">
              <a:ln>
                <a:noFill/>
              </a:ln>
              <a:solidFill>
                <a:schemeClr val="tx1"/>
              </a:solidFill>
              <a:effectLst/>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rPr>
              <a:t>Offer E:</a:t>
            </a:r>
            <a:r>
              <a:rPr kumimoji="0" lang="en-US" altLang="en-US" b="0" i="0" u="none" strike="noStrike" cap="none" normalizeH="0" baseline="0" dirty="0">
                <a:ln>
                  <a:noFill/>
                </a:ln>
                <a:solidFill>
                  <a:schemeClr val="tx1"/>
                </a:solidFill>
                <a:effectLst/>
              </a:rPr>
              <a:t> Despite being offered to 426 customers, Offer E generated the least churned revenue ($120,751.68), indicating it might have been more effective in reducing churn compared to other offers.</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rPr>
              <a:t>Offer B and Offer C:</a:t>
            </a:r>
            <a:r>
              <a:rPr kumimoji="0" lang="en-US" altLang="en-US" b="0" i="0" u="none" strike="noStrike" cap="none" normalizeH="0" baseline="0" dirty="0">
                <a:ln>
                  <a:noFill/>
                </a:ln>
                <a:solidFill>
                  <a:schemeClr val="tx1"/>
                </a:solidFill>
                <a:effectLst/>
              </a:rPr>
              <a:t> These offers generated relatively high churned revenue across all contract types, suggesting that they may not be as effective in retaining customers.</a:t>
            </a:r>
          </a:p>
        </p:txBody>
      </p:sp>
      <p:graphicFrame>
        <p:nvGraphicFramePr>
          <p:cNvPr id="4" name="Table 3">
            <a:extLst>
              <a:ext uri="{FF2B5EF4-FFF2-40B4-BE49-F238E27FC236}">
                <a16:creationId xmlns:a16="http://schemas.microsoft.com/office/drawing/2014/main" id="{23F29173-FD9F-B1F8-87EE-4C7F54DE04D2}"/>
              </a:ext>
            </a:extLst>
          </p:cNvPr>
          <p:cNvGraphicFramePr>
            <a:graphicFrameLocks noGrp="1"/>
          </p:cNvGraphicFramePr>
          <p:nvPr>
            <p:extLst>
              <p:ext uri="{D42A27DB-BD31-4B8C-83A1-F6EECF244321}">
                <p14:modId xmlns:p14="http://schemas.microsoft.com/office/powerpoint/2010/main" val="1842580022"/>
              </p:ext>
            </p:extLst>
          </p:nvPr>
        </p:nvGraphicFramePr>
        <p:xfrm>
          <a:off x="584734" y="3494457"/>
          <a:ext cx="11020125" cy="1738935"/>
        </p:xfrm>
        <a:graphic>
          <a:graphicData uri="http://schemas.openxmlformats.org/drawingml/2006/table">
            <a:tbl>
              <a:tblPr>
                <a:tableStyleId>{5C22544A-7EE6-4342-B048-85BDC9FD1C3A}</a:tableStyleId>
              </a:tblPr>
              <a:tblGrid>
                <a:gridCol w="571413">
                  <a:extLst>
                    <a:ext uri="{9D8B030D-6E8A-4147-A177-3AD203B41FA5}">
                      <a16:colId xmlns:a16="http://schemas.microsoft.com/office/drawing/2014/main" val="2943766548"/>
                    </a:ext>
                  </a:extLst>
                </a:gridCol>
                <a:gridCol w="721070">
                  <a:extLst>
                    <a:ext uri="{9D8B030D-6E8A-4147-A177-3AD203B41FA5}">
                      <a16:colId xmlns:a16="http://schemas.microsoft.com/office/drawing/2014/main" val="1451157330"/>
                    </a:ext>
                  </a:extLst>
                </a:gridCol>
                <a:gridCol w="721070">
                  <a:extLst>
                    <a:ext uri="{9D8B030D-6E8A-4147-A177-3AD203B41FA5}">
                      <a16:colId xmlns:a16="http://schemas.microsoft.com/office/drawing/2014/main" val="2162575210"/>
                    </a:ext>
                  </a:extLst>
                </a:gridCol>
                <a:gridCol w="721070">
                  <a:extLst>
                    <a:ext uri="{9D8B030D-6E8A-4147-A177-3AD203B41FA5}">
                      <a16:colId xmlns:a16="http://schemas.microsoft.com/office/drawing/2014/main" val="821063546"/>
                    </a:ext>
                  </a:extLst>
                </a:gridCol>
                <a:gridCol w="721070">
                  <a:extLst>
                    <a:ext uri="{9D8B030D-6E8A-4147-A177-3AD203B41FA5}">
                      <a16:colId xmlns:a16="http://schemas.microsoft.com/office/drawing/2014/main" val="1015973100"/>
                    </a:ext>
                  </a:extLst>
                </a:gridCol>
                <a:gridCol w="721070">
                  <a:extLst>
                    <a:ext uri="{9D8B030D-6E8A-4147-A177-3AD203B41FA5}">
                      <a16:colId xmlns:a16="http://schemas.microsoft.com/office/drawing/2014/main" val="250841452"/>
                    </a:ext>
                  </a:extLst>
                </a:gridCol>
                <a:gridCol w="721070">
                  <a:extLst>
                    <a:ext uri="{9D8B030D-6E8A-4147-A177-3AD203B41FA5}">
                      <a16:colId xmlns:a16="http://schemas.microsoft.com/office/drawing/2014/main" val="3154435573"/>
                    </a:ext>
                  </a:extLst>
                </a:gridCol>
                <a:gridCol w="721070">
                  <a:extLst>
                    <a:ext uri="{9D8B030D-6E8A-4147-A177-3AD203B41FA5}">
                      <a16:colId xmlns:a16="http://schemas.microsoft.com/office/drawing/2014/main" val="3259000466"/>
                    </a:ext>
                  </a:extLst>
                </a:gridCol>
                <a:gridCol w="721070">
                  <a:extLst>
                    <a:ext uri="{9D8B030D-6E8A-4147-A177-3AD203B41FA5}">
                      <a16:colId xmlns:a16="http://schemas.microsoft.com/office/drawing/2014/main" val="3839360104"/>
                    </a:ext>
                  </a:extLst>
                </a:gridCol>
                <a:gridCol w="721070">
                  <a:extLst>
                    <a:ext uri="{9D8B030D-6E8A-4147-A177-3AD203B41FA5}">
                      <a16:colId xmlns:a16="http://schemas.microsoft.com/office/drawing/2014/main" val="2512886444"/>
                    </a:ext>
                  </a:extLst>
                </a:gridCol>
                <a:gridCol w="721070">
                  <a:extLst>
                    <a:ext uri="{9D8B030D-6E8A-4147-A177-3AD203B41FA5}">
                      <a16:colId xmlns:a16="http://schemas.microsoft.com/office/drawing/2014/main" val="305292482"/>
                    </a:ext>
                  </a:extLst>
                </a:gridCol>
                <a:gridCol w="721070">
                  <a:extLst>
                    <a:ext uri="{9D8B030D-6E8A-4147-A177-3AD203B41FA5}">
                      <a16:colId xmlns:a16="http://schemas.microsoft.com/office/drawing/2014/main" val="1679140104"/>
                    </a:ext>
                  </a:extLst>
                </a:gridCol>
                <a:gridCol w="721070">
                  <a:extLst>
                    <a:ext uri="{9D8B030D-6E8A-4147-A177-3AD203B41FA5}">
                      <a16:colId xmlns:a16="http://schemas.microsoft.com/office/drawing/2014/main" val="3902974368"/>
                    </a:ext>
                  </a:extLst>
                </a:gridCol>
                <a:gridCol w="897936">
                  <a:extLst>
                    <a:ext uri="{9D8B030D-6E8A-4147-A177-3AD203B41FA5}">
                      <a16:colId xmlns:a16="http://schemas.microsoft.com/office/drawing/2014/main" val="182682179"/>
                    </a:ext>
                  </a:extLst>
                </a:gridCol>
                <a:gridCol w="897936">
                  <a:extLst>
                    <a:ext uri="{9D8B030D-6E8A-4147-A177-3AD203B41FA5}">
                      <a16:colId xmlns:a16="http://schemas.microsoft.com/office/drawing/2014/main" val="2642701314"/>
                    </a:ext>
                  </a:extLst>
                </a:gridCol>
              </a:tblGrid>
              <a:tr h="158085">
                <a:tc>
                  <a:txBody>
                    <a:bodyPr/>
                    <a:lstStyle/>
                    <a:p>
                      <a:pPr algn="l" fontAlgn="b"/>
                      <a:r>
                        <a:rPr lang="en-IN" sz="600" u="none" strike="noStrike">
                          <a:effectLst/>
                          <a:highlight>
                            <a:srgbClr val="D9E1F2"/>
                          </a:highlight>
                        </a:rPr>
                        <a:t>Churn Category</a:t>
                      </a:r>
                      <a:endParaRPr lang="en-IN" sz="600" b="0"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(Multiple Items)</a:t>
                      </a:r>
                      <a:endParaRPr lang="en-IN" sz="600" b="0"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extLst>
                  <a:ext uri="{0D108BD9-81ED-4DB2-BD59-A6C34878D82A}">
                    <a16:rowId xmlns:a16="http://schemas.microsoft.com/office/drawing/2014/main" val="1867858088"/>
                  </a:ext>
                </a:extLst>
              </a:tr>
              <a:tr h="158085">
                <a:tc>
                  <a:txBody>
                    <a:bodyPr/>
                    <a:lstStyle/>
                    <a:p>
                      <a:pPr algn="l" fontAlgn="b"/>
                      <a:r>
                        <a:rPr lang="en-IN" sz="600" u="none" strike="noStrike">
                          <a:effectLst/>
                          <a:highlight>
                            <a:srgbClr val="D9E1F2"/>
                          </a:highlight>
                        </a:rPr>
                        <a:t>Age</a:t>
                      </a:r>
                      <a:endParaRPr lang="en-IN" sz="600" b="0"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(All)</a:t>
                      </a:r>
                      <a:endParaRPr lang="en-IN" sz="600" b="0"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extLst>
                  <a:ext uri="{0D108BD9-81ED-4DB2-BD59-A6C34878D82A}">
                    <a16:rowId xmlns:a16="http://schemas.microsoft.com/office/drawing/2014/main" val="961041012"/>
                  </a:ext>
                </a:extLst>
              </a:tr>
              <a:tr h="158085">
                <a:tc>
                  <a:txBody>
                    <a:bodyPr/>
                    <a:lstStyle/>
                    <a:p>
                      <a:pPr algn="l" fontAlgn="b"/>
                      <a:r>
                        <a:rPr lang="en-IN" sz="600" u="none" strike="noStrike">
                          <a:effectLst/>
                          <a:highlight>
                            <a:srgbClr val="D9E1F2"/>
                          </a:highlight>
                        </a:rPr>
                        <a:t>Married</a:t>
                      </a:r>
                      <a:endParaRPr lang="en-IN" sz="600" b="0"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(All)</a:t>
                      </a:r>
                      <a:endParaRPr lang="en-IN" sz="600" b="0"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extLst>
                  <a:ext uri="{0D108BD9-81ED-4DB2-BD59-A6C34878D82A}">
                    <a16:rowId xmlns:a16="http://schemas.microsoft.com/office/drawing/2014/main" val="4259621190"/>
                  </a:ext>
                </a:extLst>
              </a:tr>
              <a:tr h="158085">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extLst>
                  <a:ext uri="{0D108BD9-81ED-4DB2-BD59-A6C34878D82A}">
                    <a16:rowId xmlns:a16="http://schemas.microsoft.com/office/drawing/2014/main" val="1656056113"/>
                  </a:ext>
                </a:extLst>
              </a:tr>
              <a:tr h="158085">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Column Labels</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extLst>
                  <a:ext uri="{0D108BD9-81ED-4DB2-BD59-A6C34878D82A}">
                    <a16:rowId xmlns:a16="http://schemas.microsoft.com/office/drawing/2014/main" val="1384582621"/>
                  </a:ext>
                </a:extLst>
              </a:tr>
              <a:tr h="158085">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None</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Offer A</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Offer B</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Offer C</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Offer D</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Offer E</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US" sz="600" u="none" strike="noStrike">
                          <a:effectLst/>
                          <a:highlight>
                            <a:srgbClr val="D9E1F2"/>
                          </a:highlight>
                        </a:rPr>
                        <a:t>Total Sum of Total Revenue</a:t>
                      </a:r>
                      <a:endParaRPr lang="en-US"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US" sz="600" u="none" strike="noStrike">
                          <a:effectLst/>
                          <a:highlight>
                            <a:srgbClr val="D9E1F2"/>
                          </a:highlight>
                        </a:rPr>
                        <a:t>Total Count of Customer ID</a:t>
                      </a:r>
                      <a:endParaRPr lang="en-US" sz="600" b="1" i="0" u="none" strike="noStrike">
                        <a:solidFill>
                          <a:srgbClr val="000000"/>
                        </a:solidFill>
                        <a:effectLst/>
                        <a:highlight>
                          <a:srgbClr val="D9E1F2"/>
                        </a:highlight>
                        <a:latin typeface="Calibri" panose="020F0502020204030204" pitchFamily="34" charset="0"/>
                      </a:endParaRPr>
                    </a:p>
                  </a:txBody>
                  <a:tcPr marL="3246" marR="3246" marT="3246" marB="0" anchor="b"/>
                </a:tc>
                <a:extLst>
                  <a:ext uri="{0D108BD9-81ED-4DB2-BD59-A6C34878D82A}">
                    <a16:rowId xmlns:a16="http://schemas.microsoft.com/office/drawing/2014/main" val="3502213039"/>
                  </a:ext>
                </a:extLst>
              </a:tr>
              <a:tr h="158085">
                <a:tc>
                  <a:txBody>
                    <a:bodyPr/>
                    <a:lstStyle/>
                    <a:p>
                      <a:pPr algn="l" fontAlgn="b"/>
                      <a:r>
                        <a:rPr lang="en-IN" sz="600" u="none" strike="noStrike">
                          <a:effectLst/>
                          <a:highlight>
                            <a:srgbClr val="D9E1F2"/>
                          </a:highlight>
                        </a:rPr>
                        <a:t>Row Labels</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Sum of Total Revenue</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Count of Customer ID</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Sum of Total Revenue</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Count of Customer ID</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Sum of Total Revenue</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Count of Customer ID</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Sum of Total Revenue</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Count of Customer ID</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Sum of Total Revenue</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Count of Customer ID</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Sum of Total Revenue</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r>
                        <a:rPr lang="en-IN" sz="600" u="none" strike="noStrike">
                          <a:effectLst/>
                          <a:highlight>
                            <a:srgbClr val="D9E1F2"/>
                          </a:highlight>
                        </a:rPr>
                        <a:t>Count of Customer ID</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l" fontAlgn="b"/>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extLst>
                  <a:ext uri="{0D108BD9-81ED-4DB2-BD59-A6C34878D82A}">
                    <a16:rowId xmlns:a16="http://schemas.microsoft.com/office/drawing/2014/main" val="3341534115"/>
                  </a:ext>
                </a:extLst>
              </a:tr>
              <a:tr h="158085">
                <a:tc>
                  <a:txBody>
                    <a:bodyPr/>
                    <a:lstStyle/>
                    <a:p>
                      <a:pPr algn="l" fontAlgn="b"/>
                      <a:r>
                        <a:rPr lang="en-IN" sz="600" u="none" strike="noStrike">
                          <a:effectLst/>
                        </a:rPr>
                        <a:t>Month-to-Month</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$1,510,386.72</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936</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$52,297.25</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6</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$288,427.53</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53</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$281,329.40</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83</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$238,337.57</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155</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$119,327.38</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422</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$2,490,105.85</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1655</a:t>
                      </a:r>
                      <a:endParaRPr lang="en-IN" sz="600" b="0" i="0" u="none" strike="noStrike">
                        <a:solidFill>
                          <a:srgbClr val="000000"/>
                        </a:solidFill>
                        <a:effectLst/>
                        <a:latin typeface="Calibri" panose="020F0502020204030204" pitchFamily="34" charset="0"/>
                      </a:endParaRPr>
                    </a:p>
                  </a:txBody>
                  <a:tcPr marL="3246" marR="3246" marT="3246" marB="0" anchor="b"/>
                </a:tc>
                <a:extLst>
                  <a:ext uri="{0D108BD9-81ED-4DB2-BD59-A6C34878D82A}">
                    <a16:rowId xmlns:a16="http://schemas.microsoft.com/office/drawing/2014/main" val="4061369597"/>
                  </a:ext>
                </a:extLst>
              </a:tr>
              <a:tr h="158085">
                <a:tc>
                  <a:txBody>
                    <a:bodyPr/>
                    <a:lstStyle/>
                    <a:p>
                      <a:pPr algn="l" fontAlgn="b"/>
                      <a:r>
                        <a:rPr lang="en-IN" sz="600" u="none" strike="noStrike">
                          <a:effectLst/>
                        </a:rPr>
                        <a:t>One Year</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$438,684.74</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90</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$120,368.07</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14</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$252,644.87</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41</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$37,691.63</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11</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$7,676.19</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6</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$1,424.30</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4</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$858,489.80</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166</a:t>
                      </a:r>
                      <a:endParaRPr lang="en-IN" sz="600" b="0" i="0" u="none" strike="noStrike">
                        <a:solidFill>
                          <a:srgbClr val="000000"/>
                        </a:solidFill>
                        <a:effectLst/>
                        <a:latin typeface="Calibri" panose="020F0502020204030204" pitchFamily="34" charset="0"/>
                      </a:endParaRPr>
                    </a:p>
                  </a:txBody>
                  <a:tcPr marL="3246" marR="3246" marT="3246" marB="0" anchor="b"/>
                </a:tc>
                <a:extLst>
                  <a:ext uri="{0D108BD9-81ED-4DB2-BD59-A6C34878D82A}">
                    <a16:rowId xmlns:a16="http://schemas.microsoft.com/office/drawing/2014/main" val="1114426464"/>
                  </a:ext>
                </a:extLst>
              </a:tr>
              <a:tr h="158085">
                <a:tc>
                  <a:txBody>
                    <a:bodyPr/>
                    <a:lstStyle/>
                    <a:p>
                      <a:pPr algn="l" fontAlgn="b"/>
                      <a:r>
                        <a:rPr lang="en-IN" sz="600" u="none" strike="noStrike">
                          <a:effectLst/>
                        </a:rPr>
                        <a:t>Two Year</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$165,476.37</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25</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$132,258.73</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15</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$36,943.22</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7</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$1,185.85</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1</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$335,864.17</a:t>
                      </a:r>
                      <a:endParaRPr lang="en-IN" sz="600" b="0" i="0" u="none" strike="noStrike">
                        <a:solidFill>
                          <a:srgbClr val="000000"/>
                        </a:solidFill>
                        <a:effectLst/>
                        <a:latin typeface="Calibri" panose="020F0502020204030204" pitchFamily="34" charset="0"/>
                      </a:endParaRPr>
                    </a:p>
                  </a:txBody>
                  <a:tcPr marL="3246" marR="3246" marT="3246" marB="0" anchor="b"/>
                </a:tc>
                <a:tc>
                  <a:txBody>
                    <a:bodyPr/>
                    <a:lstStyle/>
                    <a:p>
                      <a:pPr algn="r" fontAlgn="b"/>
                      <a:r>
                        <a:rPr lang="en-IN" sz="600" u="none" strike="noStrike">
                          <a:effectLst/>
                        </a:rPr>
                        <a:t>48</a:t>
                      </a:r>
                      <a:endParaRPr lang="en-IN" sz="600" b="0" i="0" u="none" strike="noStrike">
                        <a:solidFill>
                          <a:srgbClr val="000000"/>
                        </a:solidFill>
                        <a:effectLst/>
                        <a:latin typeface="Calibri" panose="020F0502020204030204" pitchFamily="34" charset="0"/>
                      </a:endParaRPr>
                    </a:p>
                  </a:txBody>
                  <a:tcPr marL="3246" marR="3246" marT="3246" marB="0" anchor="b"/>
                </a:tc>
                <a:extLst>
                  <a:ext uri="{0D108BD9-81ED-4DB2-BD59-A6C34878D82A}">
                    <a16:rowId xmlns:a16="http://schemas.microsoft.com/office/drawing/2014/main" val="3644191170"/>
                  </a:ext>
                </a:extLst>
              </a:tr>
              <a:tr h="158085">
                <a:tc>
                  <a:txBody>
                    <a:bodyPr/>
                    <a:lstStyle/>
                    <a:p>
                      <a:pPr algn="l" fontAlgn="b"/>
                      <a:r>
                        <a:rPr lang="en-IN" sz="600" u="none" strike="noStrike">
                          <a:effectLst/>
                          <a:highlight>
                            <a:srgbClr val="D9E1F2"/>
                          </a:highlight>
                        </a:rPr>
                        <a:t>Grand Total</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r" fontAlgn="b"/>
                      <a:r>
                        <a:rPr lang="en-IN" sz="600" u="none" strike="noStrike">
                          <a:effectLst/>
                          <a:highlight>
                            <a:srgbClr val="D9E1F2"/>
                          </a:highlight>
                        </a:rPr>
                        <a:t>$2,114,547.83</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r" fontAlgn="b"/>
                      <a:r>
                        <a:rPr lang="en-IN" sz="600" u="none" strike="noStrike">
                          <a:effectLst/>
                          <a:highlight>
                            <a:srgbClr val="D9E1F2"/>
                          </a:highlight>
                        </a:rPr>
                        <a:t>1051</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r" fontAlgn="b"/>
                      <a:r>
                        <a:rPr lang="en-IN" sz="600" u="none" strike="noStrike">
                          <a:effectLst/>
                          <a:highlight>
                            <a:srgbClr val="D9E1F2"/>
                          </a:highlight>
                        </a:rPr>
                        <a:t>$304,924.05</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r" fontAlgn="b"/>
                      <a:r>
                        <a:rPr lang="en-IN" sz="600" u="none" strike="noStrike">
                          <a:effectLst/>
                          <a:highlight>
                            <a:srgbClr val="D9E1F2"/>
                          </a:highlight>
                        </a:rPr>
                        <a:t>35</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r" fontAlgn="b"/>
                      <a:r>
                        <a:rPr lang="en-IN" sz="600" u="none" strike="noStrike">
                          <a:effectLst/>
                          <a:highlight>
                            <a:srgbClr val="D9E1F2"/>
                          </a:highlight>
                        </a:rPr>
                        <a:t>$578,015.62</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r" fontAlgn="b"/>
                      <a:r>
                        <a:rPr lang="en-IN" sz="600" u="none" strike="noStrike">
                          <a:effectLst/>
                          <a:highlight>
                            <a:srgbClr val="D9E1F2"/>
                          </a:highlight>
                        </a:rPr>
                        <a:t>101</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r" fontAlgn="b"/>
                      <a:r>
                        <a:rPr lang="en-IN" sz="600" u="none" strike="noStrike">
                          <a:effectLst/>
                          <a:highlight>
                            <a:srgbClr val="D9E1F2"/>
                          </a:highlight>
                        </a:rPr>
                        <a:t>$320,206.88</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r" fontAlgn="b"/>
                      <a:r>
                        <a:rPr lang="en-IN" sz="600" u="none" strike="noStrike">
                          <a:effectLst/>
                          <a:highlight>
                            <a:srgbClr val="D9E1F2"/>
                          </a:highlight>
                        </a:rPr>
                        <a:t>95</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r" fontAlgn="b"/>
                      <a:r>
                        <a:rPr lang="en-IN" sz="600" u="none" strike="noStrike">
                          <a:effectLst/>
                          <a:highlight>
                            <a:srgbClr val="D9E1F2"/>
                          </a:highlight>
                        </a:rPr>
                        <a:t>$246,013.76</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r" fontAlgn="b"/>
                      <a:r>
                        <a:rPr lang="en-IN" sz="600" u="none" strike="noStrike">
                          <a:effectLst/>
                          <a:highlight>
                            <a:srgbClr val="D9E1F2"/>
                          </a:highlight>
                        </a:rPr>
                        <a:t>161</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r" fontAlgn="b"/>
                      <a:r>
                        <a:rPr lang="en-IN" sz="600" u="none" strike="noStrike">
                          <a:effectLst/>
                          <a:highlight>
                            <a:srgbClr val="D9E1F2"/>
                          </a:highlight>
                        </a:rPr>
                        <a:t>$120,751.68</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r" fontAlgn="b"/>
                      <a:r>
                        <a:rPr lang="en-IN" sz="600" u="none" strike="noStrike">
                          <a:effectLst/>
                          <a:highlight>
                            <a:srgbClr val="D9E1F2"/>
                          </a:highlight>
                        </a:rPr>
                        <a:t>426</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r" fontAlgn="b"/>
                      <a:r>
                        <a:rPr lang="en-IN" sz="600" u="none" strike="noStrike">
                          <a:effectLst/>
                          <a:highlight>
                            <a:srgbClr val="D9E1F2"/>
                          </a:highlight>
                        </a:rPr>
                        <a:t>$3,684,459.82</a:t>
                      </a:r>
                      <a:endParaRPr lang="en-IN" sz="600" b="1" i="0" u="none" strike="noStrike">
                        <a:solidFill>
                          <a:srgbClr val="000000"/>
                        </a:solidFill>
                        <a:effectLst/>
                        <a:highlight>
                          <a:srgbClr val="D9E1F2"/>
                        </a:highlight>
                        <a:latin typeface="Calibri" panose="020F0502020204030204" pitchFamily="34" charset="0"/>
                      </a:endParaRPr>
                    </a:p>
                  </a:txBody>
                  <a:tcPr marL="3246" marR="3246" marT="3246" marB="0" anchor="b"/>
                </a:tc>
                <a:tc>
                  <a:txBody>
                    <a:bodyPr/>
                    <a:lstStyle/>
                    <a:p>
                      <a:pPr algn="r" fontAlgn="b"/>
                      <a:r>
                        <a:rPr lang="en-IN" sz="600" u="none" strike="noStrike" dirty="0">
                          <a:effectLst/>
                          <a:highlight>
                            <a:srgbClr val="D9E1F2"/>
                          </a:highlight>
                        </a:rPr>
                        <a:t>1869</a:t>
                      </a:r>
                      <a:endParaRPr lang="en-IN" sz="600" b="1" i="0" u="none" strike="noStrike" dirty="0">
                        <a:solidFill>
                          <a:srgbClr val="000000"/>
                        </a:solidFill>
                        <a:effectLst/>
                        <a:highlight>
                          <a:srgbClr val="D9E1F2"/>
                        </a:highlight>
                        <a:latin typeface="Calibri" panose="020F0502020204030204" pitchFamily="34" charset="0"/>
                      </a:endParaRPr>
                    </a:p>
                  </a:txBody>
                  <a:tcPr marL="3246" marR="3246" marT="3246" marB="0" anchor="b"/>
                </a:tc>
                <a:extLst>
                  <a:ext uri="{0D108BD9-81ED-4DB2-BD59-A6C34878D82A}">
                    <a16:rowId xmlns:a16="http://schemas.microsoft.com/office/drawing/2014/main" val="1954446612"/>
                  </a:ext>
                </a:extLst>
              </a:tr>
            </a:tbl>
          </a:graphicData>
        </a:graphic>
      </p:graphicFrame>
      <p:sp>
        <p:nvSpPr>
          <p:cNvPr id="6" name="TextBox 5">
            <a:extLst>
              <a:ext uri="{FF2B5EF4-FFF2-40B4-BE49-F238E27FC236}">
                <a16:creationId xmlns:a16="http://schemas.microsoft.com/office/drawing/2014/main" id="{9EBCE00F-28CD-5612-DA36-84D63E00E376}"/>
              </a:ext>
            </a:extLst>
          </p:cNvPr>
          <p:cNvSpPr txBox="1"/>
          <p:nvPr/>
        </p:nvSpPr>
        <p:spPr>
          <a:xfrm>
            <a:off x="584734" y="5233395"/>
            <a:ext cx="10811578" cy="1200329"/>
          </a:xfrm>
          <a:prstGeom prst="rect">
            <a:avLst/>
          </a:prstGeom>
          <a:noFill/>
        </p:spPr>
        <p:txBody>
          <a:bodyPr wrap="square">
            <a:spAutoFit/>
          </a:bodyPr>
          <a:lstStyle/>
          <a:p>
            <a:pPr marL="285750" indent="-285750" algn="just">
              <a:buFont typeface="Arial" panose="020B0604020202020204" pitchFamily="34" charset="0"/>
              <a:buChar char="•"/>
            </a:pPr>
            <a:r>
              <a:rPr lang="en-US" b="1" dirty="0"/>
              <a:t>Strategic Recommendation:</a:t>
            </a:r>
          </a:p>
          <a:p>
            <a:pPr marL="342900" indent="-342900" algn="just">
              <a:buFont typeface="+mj-lt"/>
              <a:buAutoNum type="arabicPeriod"/>
            </a:pPr>
            <a:r>
              <a:rPr lang="en-US" dirty="0"/>
              <a:t>To reduce churn, the company should re-evaluate the effectiveness of its current offers, particularly focusing on why Offers B and C are leading to higher churn rates and considering enhancements or alternatives to make these offers more appealing and effective in customer retention.</a:t>
            </a:r>
          </a:p>
        </p:txBody>
      </p:sp>
    </p:spTree>
    <p:extLst>
      <p:ext uri="{BB962C8B-B14F-4D97-AF65-F5344CB8AC3E}">
        <p14:creationId xmlns:p14="http://schemas.microsoft.com/office/powerpoint/2010/main" val="300850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98F9-1313-C3BB-290C-FEDBF7572D0B}"/>
              </a:ext>
            </a:extLst>
          </p:cNvPr>
          <p:cNvSpPr>
            <a:spLocks noGrp="1"/>
          </p:cNvSpPr>
          <p:nvPr>
            <p:ph type="title"/>
          </p:nvPr>
        </p:nvSpPr>
        <p:spPr/>
        <p:txBody>
          <a:bodyPr>
            <a:normAutofit/>
          </a:bodyPr>
          <a:lstStyle/>
          <a:p>
            <a:pPr algn="ctr"/>
            <a:r>
              <a:rPr lang="en-US" sz="3600" b="1" dirty="0"/>
              <a:t>Model Performance Validation</a:t>
            </a:r>
            <a:endParaRPr lang="en-IN" sz="3600" b="1" dirty="0"/>
          </a:p>
        </p:txBody>
      </p:sp>
      <p:sp>
        <p:nvSpPr>
          <p:cNvPr id="3" name="Content Placeholder 2">
            <a:extLst>
              <a:ext uri="{FF2B5EF4-FFF2-40B4-BE49-F238E27FC236}">
                <a16:creationId xmlns:a16="http://schemas.microsoft.com/office/drawing/2014/main" id="{F373753C-7BF7-DFE9-D465-39EF948DB588}"/>
              </a:ext>
            </a:extLst>
          </p:cNvPr>
          <p:cNvSpPr>
            <a:spLocks noGrp="1"/>
          </p:cNvSpPr>
          <p:nvPr>
            <p:ph idx="1"/>
          </p:nvPr>
        </p:nvSpPr>
        <p:spPr>
          <a:xfrm>
            <a:off x="838199" y="1825625"/>
            <a:ext cx="5716605" cy="4351338"/>
          </a:xfrm>
        </p:spPr>
        <p:txBody>
          <a:bodyPr/>
          <a:lstStyle/>
          <a:p>
            <a:pPr algn="just"/>
            <a:r>
              <a:rPr lang="en-US" sz="2000" b="1" dirty="0"/>
              <a:t>Accuracy and Precision:</a:t>
            </a:r>
            <a:endParaRPr lang="en-US" sz="2000" dirty="0"/>
          </a:p>
          <a:p>
            <a:pPr marL="514350" indent="-514350" algn="just">
              <a:buFont typeface="+mj-lt"/>
              <a:buAutoNum type="arabicPeriod"/>
            </a:pPr>
            <a:r>
              <a:rPr lang="en-US" sz="2000" b="1" dirty="0"/>
              <a:t>Perfect Accuracy:</a:t>
            </a:r>
            <a:r>
              <a:rPr lang="en-US" sz="2000" dirty="0"/>
              <a:t> The model achieved 100% accuracy, meaning it correctly predicted every instance in the test set. This reflects the model’s high reliability in classifying customer churn.</a:t>
            </a:r>
          </a:p>
          <a:p>
            <a:pPr marL="514350" indent="-514350" algn="just">
              <a:buFont typeface="+mj-lt"/>
              <a:buAutoNum type="arabicPeriod"/>
            </a:pPr>
            <a:r>
              <a:rPr lang="en-US" sz="2000" b="1" dirty="0"/>
              <a:t>Precision, Recall, and F1-Score:</a:t>
            </a:r>
            <a:r>
              <a:rPr lang="en-US" sz="2000" dirty="0"/>
              <a:t> All metrics (precision, recall, and F1-score) are 1.00 for each class (0, 1, and 2). This indicates that the model not only identifies churners accurately but also minimizes false positives and false negatives, ensuring reliable and actionable predictions.</a:t>
            </a:r>
          </a:p>
          <a:p>
            <a:pPr marL="514350" indent="-514350" algn="just">
              <a:buFont typeface="+mj-lt"/>
              <a:buAutoNum type="arabicPeriod"/>
            </a:pPr>
            <a:endParaRPr lang="en-US" sz="2000" dirty="0"/>
          </a:p>
          <a:p>
            <a:endParaRPr lang="en-IN" dirty="0"/>
          </a:p>
        </p:txBody>
      </p:sp>
      <p:pic>
        <p:nvPicPr>
          <p:cNvPr id="7" name="Picture 6">
            <a:extLst>
              <a:ext uri="{FF2B5EF4-FFF2-40B4-BE49-F238E27FC236}">
                <a16:creationId xmlns:a16="http://schemas.microsoft.com/office/drawing/2014/main" id="{E7EAFA43-463C-9D95-3CCF-74FB0C615A44}"/>
              </a:ext>
            </a:extLst>
          </p:cNvPr>
          <p:cNvPicPr>
            <a:picLocks noChangeAspect="1"/>
          </p:cNvPicPr>
          <p:nvPr/>
        </p:nvPicPr>
        <p:blipFill>
          <a:blip r:embed="rId2"/>
          <a:stretch>
            <a:fillRect/>
          </a:stretch>
        </p:blipFill>
        <p:spPr>
          <a:xfrm>
            <a:off x="7007191" y="2040557"/>
            <a:ext cx="4670839" cy="3249854"/>
          </a:xfrm>
          <a:prstGeom prst="rect">
            <a:avLst/>
          </a:prstGeom>
        </p:spPr>
      </p:pic>
    </p:spTree>
    <p:extLst>
      <p:ext uri="{BB962C8B-B14F-4D97-AF65-F5344CB8AC3E}">
        <p14:creationId xmlns:p14="http://schemas.microsoft.com/office/powerpoint/2010/main" val="4064223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463E17-25DA-B1BB-1987-46DDCB2AA560}"/>
              </a:ext>
            </a:extLst>
          </p:cNvPr>
          <p:cNvSpPr txBox="1"/>
          <p:nvPr/>
        </p:nvSpPr>
        <p:spPr>
          <a:xfrm>
            <a:off x="539015" y="718473"/>
            <a:ext cx="11223057" cy="2862322"/>
          </a:xfrm>
          <a:prstGeom prst="rect">
            <a:avLst/>
          </a:prstGeom>
          <a:noFill/>
        </p:spPr>
        <p:txBody>
          <a:bodyPr wrap="square">
            <a:spAutoFit/>
          </a:bodyPr>
          <a:lstStyle/>
          <a:p>
            <a:pPr algn="just"/>
            <a:r>
              <a:rPr lang="en-US" sz="2000" b="1" dirty="0"/>
              <a:t>3. Confusion Matrix Insights:</a:t>
            </a:r>
            <a:endParaRPr lang="en-US" sz="2000" dirty="0"/>
          </a:p>
          <a:p>
            <a:pPr marL="342900" indent="-342900" algn="just">
              <a:buFont typeface="Arial" panose="020B0604020202020204" pitchFamily="34" charset="0"/>
              <a:buChar char="•"/>
            </a:pPr>
            <a:r>
              <a:rPr lang="en-US" sz="2000" b="1" dirty="0"/>
              <a:t>Class-Specific Performance:</a:t>
            </a:r>
            <a:r>
              <a:rPr lang="en-US" sz="2000" dirty="0"/>
              <a:t> The confusion matrix shows that:</a:t>
            </a:r>
          </a:p>
          <a:p>
            <a:pPr marL="914400" lvl="1" indent="-457200" algn="just">
              <a:buFont typeface="+mj-lt"/>
              <a:buAutoNum type="arabicPeriod"/>
            </a:pPr>
            <a:r>
              <a:rPr lang="en-US" sz="2000" b="1" dirty="0"/>
              <a:t>Class 0:</a:t>
            </a:r>
            <a:r>
              <a:rPr lang="en-US" sz="2000" dirty="0"/>
              <a:t> The model correctly identified 547 churners with only 4 misclassifications, demonstrating high precision and recall.</a:t>
            </a:r>
          </a:p>
          <a:p>
            <a:pPr marL="914400" lvl="1" indent="-457200" algn="just">
              <a:buFont typeface="+mj-lt"/>
              <a:buAutoNum type="arabicPeriod"/>
            </a:pPr>
            <a:r>
              <a:rPr lang="en-US" sz="2000" b="1" dirty="0"/>
              <a:t>Class 1:</a:t>
            </a:r>
            <a:r>
              <a:rPr lang="en-US" sz="2000" dirty="0"/>
              <a:t> The model perfectly predicted all 153 instances without any errors.</a:t>
            </a:r>
          </a:p>
          <a:p>
            <a:pPr marL="914400" lvl="1" indent="-457200" algn="just">
              <a:buFont typeface="+mj-lt"/>
              <a:buAutoNum type="arabicPeriod"/>
            </a:pPr>
            <a:r>
              <a:rPr lang="en-US" sz="2000" b="1" dirty="0"/>
              <a:t>Class 2:</a:t>
            </a:r>
            <a:r>
              <a:rPr lang="en-US" sz="2000" dirty="0"/>
              <a:t> The model accurately predicted all 1409 non-churners, showcasing its effectiveness in distinguishing this class.</a:t>
            </a:r>
          </a:p>
          <a:p>
            <a:pPr marL="342900" indent="-342900" algn="just">
              <a:buFont typeface="Arial" panose="020B0604020202020204" pitchFamily="34" charset="0"/>
              <a:buChar char="•"/>
            </a:pPr>
            <a:r>
              <a:rPr lang="en-US" sz="2000" dirty="0"/>
              <a:t>This detailed performance across classes underscores the model’s robust ability to handle multiple churn categories effectively.</a:t>
            </a:r>
          </a:p>
        </p:txBody>
      </p:sp>
      <p:pic>
        <p:nvPicPr>
          <p:cNvPr id="8194" name="Picture 2">
            <a:extLst>
              <a:ext uri="{FF2B5EF4-FFF2-40B4-BE49-F238E27FC236}">
                <a16:creationId xmlns:a16="http://schemas.microsoft.com/office/drawing/2014/main" id="{A3DEB957-EE6E-4CE5-BC9D-74CD9F02F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755" y="3429000"/>
            <a:ext cx="4150794" cy="328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403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9296AC-D59B-C675-8EC1-05CBB0E60505}"/>
              </a:ext>
            </a:extLst>
          </p:cNvPr>
          <p:cNvSpPr txBox="1"/>
          <p:nvPr/>
        </p:nvSpPr>
        <p:spPr>
          <a:xfrm>
            <a:off x="346509" y="583197"/>
            <a:ext cx="5749491" cy="2862322"/>
          </a:xfrm>
          <a:prstGeom prst="rect">
            <a:avLst/>
          </a:prstGeom>
          <a:noFill/>
        </p:spPr>
        <p:txBody>
          <a:bodyPr wrap="square">
            <a:spAutoFit/>
          </a:bodyPr>
          <a:lstStyle/>
          <a:p>
            <a:pPr marL="342900" indent="-342900" algn="just">
              <a:buFont typeface="Arial" panose="020B0604020202020204" pitchFamily="34" charset="0"/>
              <a:buChar char="•"/>
            </a:pPr>
            <a:r>
              <a:rPr lang="en-US" sz="2000" b="1" dirty="0"/>
              <a:t>ROC Curve and AUC Score:</a:t>
            </a:r>
            <a:endParaRPr lang="en-US" sz="2000" dirty="0"/>
          </a:p>
          <a:p>
            <a:pPr marL="457200" indent="-457200" algn="just">
              <a:buFont typeface="+mj-lt"/>
              <a:buAutoNum type="arabicPeriod"/>
            </a:pPr>
            <a:r>
              <a:rPr lang="en-US" sz="2000" b="1" dirty="0"/>
              <a:t>AUC Score:</a:t>
            </a:r>
            <a:r>
              <a:rPr lang="en-US" sz="2000" dirty="0"/>
              <a:t> The ROC curve achieves a perfect AUC score of 1.00. This means the model has an ideal capability to distinguish between churn and non-churn instances across different thresholds.</a:t>
            </a:r>
          </a:p>
          <a:p>
            <a:pPr marL="457200" indent="-457200" algn="just">
              <a:buFont typeface="+mj-lt"/>
              <a:buAutoNum type="arabicPeriod"/>
            </a:pPr>
            <a:r>
              <a:rPr lang="en-US" sz="2000" b="1" dirty="0"/>
              <a:t>Visual Representation:</a:t>
            </a:r>
            <a:r>
              <a:rPr lang="en-US" sz="2000" dirty="0"/>
              <a:t> The ROC curve’s optimal performance further validates the model’s exceptional discrimination ability and overall predictive power.</a:t>
            </a:r>
          </a:p>
        </p:txBody>
      </p:sp>
      <p:pic>
        <p:nvPicPr>
          <p:cNvPr id="9218" name="Picture 2">
            <a:extLst>
              <a:ext uri="{FF2B5EF4-FFF2-40B4-BE49-F238E27FC236}">
                <a16:creationId xmlns:a16="http://schemas.microsoft.com/office/drawing/2014/main" id="{4D98B29D-41D5-1FE9-753E-4092326AD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041" y="395790"/>
            <a:ext cx="5505450" cy="36660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75A004-E81C-D323-0CD1-1E1C1C910126}"/>
              </a:ext>
            </a:extLst>
          </p:cNvPr>
          <p:cNvSpPr txBox="1"/>
          <p:nvPr/>
        </p:nvSpPr>
        <p:spPr>
          <a:xfrm>
            <a:off x="346509" y="4643587"/>
            <a:ext cx="11223057" cy="1631216"/>
          </a:xfrm>
          <a:prstGeom prst="rect">
            <a:avLst/>
          </a:prstGeom>
          <a:noFill/>
        </p:spPr>
        <p:txBody>
          <a:bodyPr wrap="square">
            <a:spAutoFit/>
          </a:bodyPr>
          <a:lstStyle/>
          <a:p>
            <a:pPr marL="342900" indent="-342900" algn="just">
              <a:buFont typeface="Arial" panose="020B0604020202020204" pitchFamily="34" charset="0"/>
              <a:buChar char="•"/>
            </a:pPr>
            <a:r>
              <a:rPr lang="en-US" sz="2000" b="1" dirty="0"/>
              <a:t>Implications for the Company:</a:t>
            </a:r>
            <a:endParaRPr lang="en-US" sz="2000" dirty="0"/>
          </a:p>
          <a:p>
            <a:pPr marL="457200" indent="-457200" algn="just">
              <a:buFont typeface="+mj-lt"/>
              <a:buAutoNum type="arabicPeriod"/>
            </a:pPr>
            <a:r>
              <a:rPr lang="en-US" sz="2000" b="1" dirty="0"/>
              <a:t>Strategic Decisions:</a:t>
            </a:r>
            <a:r>
              <a:rPr lang="en-US" sz="2000" dirty="0"/>
              <a:t> With such high performance, the model can be confidently used to predict customer churn accurately, enabling proactive strategies for retention and targeted interventions.</a:t>
            </a:r>
          </a:p>
          <a:p>
            <a:pPr marL="457200" indent="-457200" algn="just">
              <a:buFont typeface="+mj-lt"/>
              <a:buAutoNum type="arabicPeriod"/>
            </a:pPr>
            <a:r>
              <a:rPr lang="en-US" sz="2000" b="1" dirty="0"/>
              <a:t>Operational Efficiency:</a:t>
            </a:r>
            <a:r>
              <a:rPr lang="en-US" sz="2000" dirty="0"/>
              <a:t> The reliability of this model ensures minimal false predictions, leading to more efficient resource allocation and better customer relationship management.</a:t>
            </a:r>
          </a:p>
        </p:txBody>
      </p:sp>
    </p:spTree>
    <p:extLst>
      <p:ext uri="{BB962C8B-B14F-4D97-AF65-F5344CB8AC3E}">
        <p14:creationId xmlns:p14="http://schemas.microsoft.com/office/powerpoint/2010/main" val="157022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9E69-7535-10C1-3FD3-0627ADF20B7A}"/>
              </a:ext>
            </a:extLst>
          </p:cNvPr>
          <p:cNvSpPr>
            <a:spLocks noGrp="1"/>
          </p:cNvSpPr>
          <p:nvPr>
            <p:ph type="title"/>
          </p:nvPr>
        </p:nvSpPr>
        <p:spPr/>
        <p:txBody>
          <a:bodyPr>
            <a:normAutofit/>
          </a:bodyPr>
          <a:lstStyle/>
          <a:p>
            <a:pPr algn="ctr"/>
            <a:r>
              <a:rPr lang="en-US" sz="3600" b="1" dirty="0"/>
              <a:t>Introduction</a:t>
            </a:r>
            <a:endParaRPr lang="en-IN" sz="3600" b="1" dirty="0"/>
          </a:p>
        </p:txBody>
      </p:sp>
      <p:sp>
        <p:nvSpPr>
          <p:cNvPr id="3" name="Content Placeholder 2">
            <a:extLst>
              <a:ext uri="{FF2B5EF4-FFF2-40B4-BE49-F238E27FC236}">
                <a16:creationId xmlns:a16="http://schemas.microsoft.com/office/drawing/2014/main" id="{AA748BED-C9CF-1FC3-D3AC-34B25121ADD5}"/>
              </a:ext>
            </a:extLst>
          </p:cNvPr>
          <p:cNvSpPr>
            <a:spLocks noGrp="1"/>
          </p:cNvSpPr>
          <p:nvPr>
            <p:ph idx="1"/>
          </p:nvPr>
        </p:nvSpPr>
        <p:spPr>
          <a:xfrm>
            <a:off x="514350" y="2386064"/>
            <a:ext cx="7055875" cy="3503460"/>
          </a:xfrm>
        </p:spPr>
        <p:txBody>
          <a:bodyPr>
            <a:normAutofit/>
          </a:bodyPr>
          <a:lstStyle/>
          <a:p>
            <a:pPr marL="0" indent="0" algn="just">
              <a:buNone/>
            </a:pPr>
            <a:r>
              <a:rPr lang="en-US" sz="2400" dirty="0"/>
              <a:t>The primary objective of the Telecom Customer Churn Prediction Project is to accurately identify customers who are likely to discontinue their services (churn) with the company. By leveraging advanced data analysis and predictive modeling techniques, the project aims to uncover key factors contributing to customer churn, allowing the company to implement targeted retention strategies.</a:t>
            </a:r>
            <a:endParaRPr lang="en-IN" sz="2400" dirty="0"/>
          </a:p>
        </p:txBody>
      </p:sp>
      <p:pic>
        <p:nvPicPr>
          <p:cNvPr id="1030" name="Picture 6" descr="GitHub - grknc/Customer-Churn-Analyzer ...">
            <a:extLst>
              <a:ext uri="{FF2B5EF4-FFF2-40B4-BE49-F238E27FC236}">
                <a16:creationId xmlns:a16="http://schemas.microsoft.com/office/drawing/2014/main" id="{508F4122-8CF9-23B1-8A6C-F92C8D561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6981" y="2386064"/>
            <a:ext cx="4178710" cy="2430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046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9E05-97D7-D590-9752-63ACEB16AFD3}"/>
              </a:ext>
            </a:extLst>
          </p:cNvPr>
          <p:cNvSpPr>
            <a:spLocks noGrp="1"/>
          </p:cNvSpPr>
          <p:nvPr>
            <p:ph type="title"/>
          </p:nvPr>
        </p:nvSpPr>
        <p:spPr/>
        <p:txBody>
          <a:bodyPr>
            <a:normAutofit/>
          </a:bodyPr>
          <a:lstStyle/>
          <a:p>
            <a:pPr algn="ctr"/>
            <a:r>
              <a:rPr lang="en-US" sz="3600" b="1" dirty="0"/>
              <a:t>Conclusion</a:t>
            </a:r>
            <a:endParaRPr lang="en-IN" sz="3600" b="1" dirty="0"/>
          </a:p>
        </p:txBody>
      </p:sp>
      <p:sp>
        <p:nvSpPr>
          <p:cNvPr id="3" name="Content Placeholder 2">
            <a:extLst>
              <a:ext uri="{FF2B5EF4-FFF2-40B4-BE49-F238E27FC236}">
                <a16:creationId xmlns:a16="http://schemas.microsoft.com/office/drawing/2014/main" id="{6647048E-E89F-D856-4044-80A3EBF88F29}"/>
              </a:ext>
            </a:extLst>
          </p:cNvPr>
          <p:cNvSpPr>
            <a:spLocks noGrp="1"/>
          </p:cNvSpPr>
          <p:nvPr>
            <p:ph idx="1"/>
          </p:nvPr>
        </p:nvSpPr>
        <p:spPr/>
        <p:txBody>
          <a:bodyPr>
            <a:normAutofit/>
          </a:bodyPr>
          <a:lstStyle/>
          <a:p>
            <a:pPr marL="0" indent="0" algn="just">
              <a:buNone/>
            </a:pPr>
            <a:r>
              <a:rPr lang="en-US" sz="2400" dirty="0"/>
              <a:t>The Telecom Customer Churn Prediction model has achieved remarkable performance with 100% accuracy and flawless precision, recall, and F1-score, underscoring its reliability in identifying customer churn. The ROC curve, with an AUC score of 1.00, highlights the model's exceptional ability to differentiate between churn and non-churn cases. This powerful tool not only provides actionable insights for targeted customer retention strategies but also enhances overall operational efficiency. Looking ahead, the model's robustness and scalability open opportunities for continuous refinement and adaptation to evolving customer behaviors, positioning the company to effectively mitigate churn and drive sustained growth.</a:t>
            </a:r>
            <a:endParaRPr lang="en-IN" sz="2400" dirty="0"/>
          </a:p>
        </p:txBody>
      </p:sp>
    </p:spTree>
    <p:extLst>
      <p:ext uri="{BB962C8B-B14F-4D97-AF65-F5344CB8AC3E}">
        <p14:creationId xmlns:p14="http://schemas.microsoft.com/office/powerpoint/2010/main" val="922855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E89D-7F5E-74DB-A630-5799B5C6755F}"/>
              </a:ext>
            </a:extLst>
          </p:cNvPr>
          <p:cNvSpPr>
            <a:spLocks noGrp="1"/>
          </p:cNvSpPr>
          <p:nvPr>
            <p:ph type="title"/>
          </p:nvPr>
        </p:nvSpPr>
        <p:spPr/>
        <p:txBody>
          <a:bodyPr>
            <a:normAutofit/>
          </a:bodyPr>
          <a:lstStyle/>
          <a:p>
            <a:pPr algn="ctr"/>
            <a:r>
              <a:rPr lang="en-US" sz="3600" b="1" dirty="0"/>
              <a:t>Future Predictions</a:t>
            </a:r>
            <a:endParaRPr lang="en-IN" sz="3600" b="1" dirty="0"/>
          </a:p>
        </p:txBody>
      </p:sp>
      <p:sp>
        <p:nvSpPr>
          <p:cNvPr id="4" name="Rectangle 1">
            <a:extLst>
              <a:ext uri="{FF2B5EF4-FFF2-40B4-BE49-F238E27FC236}">
                <a16:creationId xmlns:a16="http://schemas.microsoft.com/office/drawing/2014/main" id="{D6E8E912-A50E-FA4D-5742-457CF45C91DE}"/>
              </a:ext>
            </a:extLst>
          </p:cNvPr>
          <p:cNvSpPr>
            <a:spLocks noGrp="1" noChangeArrowheads="1"/>
          </p:cNvSpPr>
          <p:nvPr>
            <p:ph idx="1"/>
          </p:nvPr>
        </p:nvSpPr>
        <p:spPr bwMode="auto">
          <a:xfrm>
            <a:off x="638877" y="1690688"/>
            <a:ext cx="10914245"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For future predictions in the Telecom Customer Churn Prediction project, the model can be enhanced by incorporating more real-time customer data, such as usage patterns, customer service interactions, and billing history. By continuously updating the model with fresh data and leveraging advanced techniques like deep learning, the accuracy of churn predictions can be improved. This will enable the company to identify at-risk customers earlier and implement targeted retention strategies, ultimately reducing churn rates and increasing customer loyalty. Additionally, exploring new features, such as customer sentiment analysis, could provide deeper insights into customer behavior and further refine the predictions.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57489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895E-24D9-BCB7-DFF8-65C30D179C16}"/>
              </a:ext>
            </a:extLst>
          </p:cNvPr>
          <p:cNvSpPr>
            <a:spLocks noGrp="1"/>
          </p:cNvSpPr>
          <p:nvPr>
            <p:ph type="title"/>
          </p:nvPr>
        </p:nvSpPr>
        <p:spPr/>
        <p:txBody>
          <a:bodyPr>
            <a:normAutofit/>
          </a:bodyPr>
          <a:lstStyle/>
          <a:p>
            <a:pPr algn="ctr"/>
            <a:r>
              <a:rPr lang="en-US" sz="3600" b="1" dirty="0"/>
              <a:t>Tableau Dashboards</a:t>
            </a:r>
            <a:br>
              <a:rPr lang="en-US" sz="3600" b="1" dirty="0"/>
            </a:br>
            <a:r>
              <a:rPr lang="en-US" sz="3200" b="1" dirty="0"/>
              <a:t>Telecom Customer Churn Prediction Dashboard 1</a:t>
            </a:r>
            <a:endParaRPr lang="en-IN" sz="3200" b="1" dirty="0"/>
          </a:p>
        </p:txBody>
      </p:sp>
      <p:pic>
        <p:nvPicPr>
          <p:cNvPr id="5" name="Content Placeholder 4">
            <a:extLst>
              <a:ext uri="{FF2B5EF4-FFF2-40B4-BE49-F238E27FC236}">
                <a16:creationId xmlns:a16="http://schemas.microsoft.com/office/drawing/2014/main" id="{4F228CF9-080B-71BA-C5B6-BCC4ECF501D7}"/>
              </a:ext>
            </a:extLst>
          </p:cNvPr>
          <p:cNvPicPr>
            <a:picLocks noGrp="1" noChangeAspect="1"/>
          </p:cNvPicPr>
          <p:nvPr>
            <p:ph idx="1"/>
          </p:nvPr>
        </p:nvPicPr>
        <p:blipFill>
          <a:blip r:embed="rId2"/>
          <a:stretch>
            <a:fillRect/>
          </a:stretch>
        </p:blipFill>
        <p:spPr>
          <a:xfrm>
            <a:off x="1203157" y="1690688"/>
            <a:ext cx="9971773" cy="4802187"/>
          </a:xfrm>
        </p:spPr>
      </p:pic>
    </p:spTree>
    <p:extLst>
      <p:ext uri="{BB962C8B-B14F-4D97-AF65-F5344CB8AC3E}">
        <p14:creationId xmlns:p14="http://schemas.microsoft.com/office/powerpoint/2010/main" val="2531019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CFCD-091A-177E-9781-FC848964D4E0}"/>
              </a:ext>
            </a:extLst>
          </p:cNvPr>
          <p:cNvSpPr>
            <a:spLocks noGrp="1"/>
          </p:cNvSpPr>
          <p:nvPr>
            <p:ph type="title"/>
          </p:nvPr>
        </p:nvSpPr>
        <p:spPr/>
        <p:txBody>
          <a:bodyPr>
            <a:normAutofit/>
          </a:bodyPr>
          <a:lstStyle/>
          <a:p>
            <a:pPr algn="ctr"/>
            <a:r>
              <a:rPr lang="en-US" sz="3200" b="1" dirty="0"/>
              <a:t>Telecom Customer Churn Prediction Dashboard 2</a:t>
            </a:r>
            <a:endParaRPr lang="en-IN" sz="3200" b="1" dirty="0"/>
          </a:p>
        </p:txBody>
      </p:sp>
      <p:pic>
        <p:nvPicPr>
          <p:cNvPr id="5" name="Content Placeholder 4">
            <a:extLst>
              <a:ext uri="{FF2B5EF4-FFF2-40B4-BE49-F238E27FC236}">
                <a16:creationId xmlns:a16="http://schemas.microsoft.com/office/drawing/2014/main" id="{86808D92-7EEE-6DA4-DB70-A23AA06A6466}"/>
              </a:ext>
            </a:extLst>
          </p:cNvPr>
          <p:cNvPicPr>
            <a:picLocks noGrp="1" noChangeAspect="1"/>
          </p:cNvPicPr>
          <p:nvPr>
            <p:ph idx="1"/>
          </p:nvPr>
        </p:nvPicPr>
        <p:blipFill>
          <a:blip r:embed="rId2"/>
          <a:stretch>
            <a:fillRect/>
          </a:stretch>
        </p:blipFill>
        <p:spPr>
          <a:xfrm>
            <a:off x="838199" y="1690688"/>
            <a:ext cx="10515599" cy="4802187"/>
          </a:xfrm>
        </p:spPr>
      </p:pic>
    </p:spTree>
    <p:extLst>
      <p:ext uri="{BB962C8B-B14F-4D97-AF65-F5344CB8AC3E}">
        <p14:creationId xmlns:p14="http://schemas.microsoft.com/office/powerpoint/2010/main" val="724124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A3E4-0849-05F1-F4DF-86489CDE7CE5}"/>
              </a:ext>
            </a:extLst>
          </p:cNvPr>
          <p:cNvSpPr>
            <a:spLocks noGrp="1"/>
          </p:cNvSpPr>
          <p:nvPr>
            <p:ph type="title"/>
          </p:nvPr>
        </p:nvSpPr>
        <p:spPr/>
        <p:txBody>
          <a:bodyPr>
            <a:normAutofit/>
          </a:bodyPr>
          <a:lstStyle/>
          <a:p>
            <a:pPr algn="ctr"/>
            <a:r>
              <a:rPr lang="en-US" sz="3600" b="1" dirty="0"/>
              <a:t>Project Code</a:t>
            </a:r>
            <a:endParaRPr lang="en-IN" sz="3600" b="1" dirty="0"/>
          </a:p>
        </p:txBody>
      </p:sp>
      <p:sp>
        <p:nvSpPr>
          <p:cNvPr id="3" name="Content Placeholder 2">
            <a:extLst>
              <a:ext uri="{FF2B5EF4-FFF2-40B4-BE49-F238E27FC236}">
                <a16:creationId xmlns:a16="http://schemas.microsoft.com/office/drawing/2014/main" id="{8712D417-36C9-3AD9-17D6-6B0F0712264D}"/>
              </a:ext>
            </a:extLst>
          </p:cNvPr>
          <p:cNvSpPr>
            <a:spLocks noGrp="1"/>
          </p:cNvSpPr>
          <p:nvPr>
            <p:ph idx="1"/>
          </p:nvPr>
        </p:nvSpPr>
        <p:spPr/>
        <p:txBody>
          <a:bodyPr/>
          <a:lstStyle/>
          <a:p>
            <a:pPr marL="0" indent="0">
              <a:buNone/>
            </a:pPr>
            <a:r>
              <a:rPr lang="en-US" b="1" dirty="0"/>
              <a:t>I have attached my Telecom Customer Churn Project code link for your reference, the project code is performed in Python language:</a:t>
            </a:r>
          </a:p>
          <a:p>
            <a:pPr marL="0" indent="0">
              <a:buNone/>
            </a:pPr>
            <a:r>
              <a:rPr lang="en-IN" sz="2000" dirty="0">
                <a:hlinkClick r:id="rId2"/>
              </a:rPr>
              <a:t>https://colab.research.google.com/drive/1A1GMYn86Q1q-JyxZpxCA0qI_goakDbFo?usp=sharing</a:t>
            </a:r>
            <a:endParaRPr lang="en-IN" sz="2000" dirty="0"/>
          </a:p>
          <a:p>
            <a:pPr marL="0" indent="0">
              <a:buNone/>
            </a:pPr>
            <a:endParaRPr lang="en-IN" sz="2000" dirty="0"/>
          </a:p>
        </p:txBody>
      </p:sp>
    </p:spTree>
    <p:extLst>
      <p:ext uri="{BB962C8B-B14F-4D97-AF65-F5344CB8AC3E}">
        <p14:creationId xmlns:p14="http://schemas.microsoft.com/office/powerpoint/2010/main" val="79844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BEB5-A37D-8F97-EA6C-E2D0E506C48F}"/>
              </a:ext>
            </a:extLst>
          </p:cNvPr>
          <p:cNvSpPr>
            <a:spLocks noGrp="1"/>
          </p:cNvSpPr>
          <p:nvPr>
            <p:ph type="title"/>
          </p:nvPr>
        </p:nvSpPr>
        <p:spPr/>
        <p:txBody>
          <a:bodyPr>
            <a:normAutofit/>
          </a:bodyPr>
          <a:lstStyle/>
          <a:p>
            <a:pPr algn="ctr"/>
            <a:r>
              <a:rPr lang="en-US" sz="3600" b="1" dirty="0"/>
              <a:t>Importance</a:t>
            </a:r>
            <a:endParaRPr lang="en-IN" sz="3600" b="1" dirty="0"/>
          </a:p>
        </p:txBody>
      </p:sp>
      <p:sp>
        <p:nvSpPr>
          <p:cNvPr id="6" name="AutoShape 6" descr="Ways to Boost Customer Experience in the Telecom Industry">
            <a:extLst>
              <a:ext uri="{FF2B5EF4-FFF2-40B4-BE49-F238E27FC236}">
                <a16:creationId xmlns:a16="http://schemas.microsoft.com/office/drawing/2014/main" id="{92A58F0A-44F1-2A97-DA2E-8DDE280D3ED1}"/>
              </a:ext>
            </a:extLst>
          </p:cNvPr>
          <p:cNvSpPr>
            <a:spLocks noGrp="1" noChangeAspect="1" noChangeArrowheads="1"/>
          </p:cNvSpPr>
          <p:nvPr>
            <p:ph idx="1"/>
          </p:nvPr>
        </p:nvSpPr>
        <p:spPr bwMode="auto">
          <a:xfrm>
            <a:off x="838199" y="1825625"/>
            <a:ext cx="10515599" cy="26480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algn="just"/>
            <a:r>
              <a:rPr lang="en-US" sz="2400" dirty="0"/>
              <a:t>Customer retention is crucial for sustaining profitability in the highly competitive telecom industry, where acquiring new customers is significantly more expensive than retaining existing ones. By proactively identifying at-risk customers, the company can take preemptive measures to improve customer satisfaction, reduce churn rates, and ultimately increase long-term revenue. This project not only helps in enhancing customer loyalty but also provides valuable insights into service improvements and marketing strategies, ensuring a stronger market position and better customer relationships.</a:t>
            </a:r>
            <a:endParaRPr lang="en-IN" sz="2400" dirty="0"/>
          </a:p>
        </p:txBody>
      </p:sp>
      <p:pic>
        <p:nvPicPr>
          <p:cNvPr id="2056" name="Picture 8" descr="Customer Experience in the Telecom Industry">
            <a:extLst>
              <a:ext uri="{FF2B5EF4-FFF2-40B4-BE49-F238E27FC236}">
                <a16:creationId xmlns:a16="http://schemas.microsoft.com/office/drawing/2014/main" id="{86E571B9-5E81-53A8-CD74-C83551D9F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568" y="4608614"/>
            <a:ext cx="4336025" cy="195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486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3000">
              <a:schemeClr val="accent2">
                <a:lumMod val="40000"/>
                <a:lumOff val="6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7829-59A0-4EF1-B7BE-5FCB3FE69744}"/>
              </a:ext>
            </a:extLst>
          </p:cNvPr>
          <p:cNvSpPr>
            <a:spLocks noGrp="1"/>
          </p:cNvSpPr>
          <p:nvPr>
            <p:ph type="title"/>
          </p:nvPr>
        </p:nvSpPr>
        <p:spPr/>
        <p:txBody>
          <a:bodyPr>
            <a:normAutofit/>
          </a:bodyPr>
          <a:lstStyle/>
          <a:p>
            <a:pPr algn="ctr"/>
            <a:r>
              <a:rPr lang="en-US" sz="3600" b="1" dirty="0"/>
              <a:t>Dataset Description</a:t>
            </a:r>
            <a:endParaRPr lang="en-IN" sz="3600" b="1" dirty="0"/>
          </a:p>
        </p:txBody>
      </p:sp>
      <p:sp>
        <p:nvSpPr>
          <p:cNvPr id="5" name="Rectangle 2">
            <a:extLst>
              <a:ext uri="{FF2B5EF4-FFF2-40B4-BE49-F238E27FC236}">
                <a16:creationId xmlns:a16="http://schemas.microsoft.com/office/drawing/2014/main" id="{97C61317-EAB4-7335-9C07-25E64BD73D0A}"/>
              </a:ext>
            </a:extLst>
          </p:cNvPr>
          <p:cNvSpPr>
            <a:spLocks noGrp="1" noChangeArrowheads="1"/>
          </p:cNvSpPr>
          <p:nvPr>
            <p:ph idx="1"/>
          </p:nvPr>
        </p:nvSpPr>
        <p:spPr bwMode="auto">
          <a:xfrm>
            <a:off x="403949" y="1876337"/>
            <a:ext cx="11384101" cy="36009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rPr>
              <a:t>Detailed customer information encompassing demographics, service usage, and account details.</a:t>
            </a: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rPr>
              <a:t>Includes demographic attributes such as age, gender, and marital status.</a:t>
            </a: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rPr>
              <a:t>Captures service-related data, including internet service type, phone service and streaming services.</a:t>
            </a: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rPr>
              <a:t>Financial metrics provided, including monthly charges, total charges and refunds.</a:t>
            </a: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rPr>
              <a:t>Comprehensive dataset with 2,40,700 records, each representing an individual customer.</a:t>
            </a: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rPr>
              <a:t>Numerous columns capturing various aspects of customer interactions with the telecom service provider.</a:t>
            </a: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rPr>
              <a:t>Instrumental in understanding customer behavior and predicting churn.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144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3000">
              <a:schemeClr val="accent4">
                <a:lumMod val="40000"/>
                <a:lumOff val="60000"/>
              </a:schemeClr>
            </a:gs>
            <a:gs pos="100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1198-F88D-A65B-F94F-EB6231DC2F95}"/>
              </a:ext>
            </a:extLst>
          </p:cNvPr>
          <p:cNvSpPr>
            <a:spLocks noGrp="1"/>
          </p:cNvSpPr>
          <p:nvPr>
            <p:ph type="title"/>
          </p:nvPr>
        </p:nvSpPr>
        <p:spPr/>
        <p:txBody>
          <a:bodyPr>
            <a:normAutofit/>
          </a:bodyPr>
          <a:lstStyle/>
          <a:p>
            <a:pPr algn="ctr"/>
            <a:r>
              <a:rPr lang="en-US" sz="3600" b="1" dirty="0"/>
              <a:t>Key Features</a:t>
            </a:r>
            <a:endParaRPr lang="en-IN" sz="3600" b="1" dirty="0"/>
          </a:p>
        </p:txBody>
      </p:sp>
      <p:sp>
        <p:nvSpPr>
          <p:cNvPr id="4" name="Rectangle 1">
            <a:extLst>
              <a:ext uri="{FF2B5EF4-FFF2-40B4-BE49-F238E27FC236}">
                <a16:creationId xmlns:a16="http://schemas.microsoft.com/office/drawing/2014/main" id="{C1A738D4-E2A3-F028-2FB5-B6981359379C}"/>
              </a:ext>
            </a:extLst>
          </p:cNvPr>
          <p:cNvSpPr>
            <a:spLocks noGrp="1" noChangeArrowheads="1"/>
          </p:cNvSpPr>
          <p:nvPr>
            <p:ph idx="1"/>
          </p:nvPr>
        </p:nvSpPr>
        <p:spPr bwMode="auto">
          <a:xfrm>
            <a:off x="838200" y="1671650"/>
            <a:ext cx="10950677" cy="4659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Demographic Details</a:t>
            </a:r>
            <a:r>
              <a:rPr kumimoji="0" lang="en-US" altLang="en-US" sz="2000" b="0" i="0" u="none" strike="noStrike" cap="none" normalizeH="0" baseline="0" dirty="0">
                <a:ln>
                  <a:noFill/>
                </a:ln>
                <a:solidFill>
                  <a:schemeClr val="tx1"/>
                </a:solidFill>
                <a:effectLst/>
              </a:rPr>
              <a:t>: Provides insights into customer profiles, such as age, gender and marital status.</a:t>
            </a:r>
          </a:p>
          <a:p>
            <a:pPr algn="just"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Account Information</a:t>
            </a:r>
            <a:r>
              <a:rPr kumimoji="0" lang="en-US" altLang="en-US" sz="2000" b="0" i="0" u="none" strike="noStrike" cap="none" normalizeH="0" baseline="0" dirty="0">
                <a:ln>
                  <a:noFill/>
                </a:ln>
                <a:solidFill>
                  <a:schemeClr val="tx1"/>
                </a:solidFill>
                <a:effectLst/>
              </a:rPr>
              <a:t>: Reflects customer loyalty, contract types and payment methods.</a:t>
            </a:r>
          </a:p>
          <a:p>
            <a:pPr algn="just"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Service Usage Patterns</a:t>
            </a:r>
            <a:r>
              <a:rPr kumimoji="0" lang="en-US" altLang="en-US" sz="2000" b="0" i="0" u="none" strike="noStrike" cap="none" normalizeH="0" baseline="0" dirty="0">
                <a:ln>
                  <a:noFill/>
                </a:ln>
                <a:solidFill>
                  <a:schemeClr val="tx1"/>
                </a:solidFill>
                <a:effectLst/>
              </a:rPr>
              <a:t>: Helps understand customer interactions with telecom services, including internet and phone services.</a:t>
            </a:r>
          </a:p>
          <a:p>
            <a:pPr algn="just"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Financial Metrics</a:t>
            </a:r>
            <a:r>
              <a:rPr kumimoji="0" lang="en-US" altLang="en-US" sz="2000" b="0" i="0" u="none" strike="noStrike" cap="none" normalizeH="0" baseline="0" dirty="0">
                <a:ln>
                  <a:noFill/>
                </a:ln>
                <a:solidFill>
                  <a:schemeClr val="tx1"/>
                </a:solidFill>
                <a:effectLst/>
              </a:rPr>
              <a:t>: Offers insights into customer spending behavior through monthly charges, total charges and refunds.</a:t>
            </a:r>
          </a:p>
          <a:p>
            <a:pPr algn="just"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Churn-Related Features</a:t>
            </a:r>
            <a:r>
              <a:rPr kumimoji="0" lang="en-US" altLang="en-US" sz="2000" b="0" i="0" u="none" strike="noStrike" cap="none" normalizeH="0" baseline="0" dirty="0">
                <a:ln>
                  <a:noFill/>
                </a:ln>
                <a:solidFill>
                  <a:schemeClr val="tx1"/>
                </a:solidFill>
                <a:effectLst/>
              </a:rPr>
              <a:t>: Directly informs about the reasons behind customer attrition.</a:t>
            </a:r>
          </a:p>
          <a:p>
            <a:pPr algn="just"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Comprehensive Analysis</a:t>
            </a:r>
            <a:r>
              <a:rPr kumimoji="0" lang="en-US" altLang="en-US" sz="2000" b="0" i="0" u="none" strike="noStrike" cap="none" normalizeH="0" baseline="0" dirty="0">
                <a:ln>
                  <a:noFill/>
                </a:ln>
                <a:solidFill>
                  <a:schemeClr val="tx1"/>
                </a:solidFill>
                <a:effectLst/>
              </a:rPr>
              <a:t>: Enables identification of factors most predictive of churn.</a:t>
            </a:r>
          </a:p>
          <a:p>
            <a:pPr algn="just"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Targeted Retention Strategies</a:t>
            </a:r>
            <a:r>
              <a:rPr kumimoji="0" lang="en-US" altLang="en-US" sz="2000" b="0" i="0" u="none" strike="noStrike" cap="none" normalizeH="0" baseline="0" dirty="0">
                <a:ln>
                  <a:noFill/>
                </a:ln>
                <a:solidFill>
                  <a:schemeClr val="tx1"/>
                </a:solidFill>
                <a:effectLst/>
              </a:rPr>
              <a:t>: Helps the company implement strategies to retain customers effectively. </a:t>
            </a:r>
          </a:p>
        </p:txBody>
      </p:sp>
    </p:spTree>
    <p:extLst>
      <p:ext uri="{BB962C8B-B14F-4D97-AF65-F5344CB8AC3E}">
        <p14:creationId xmlns:p14="http://schemas.microsoft.com/office/powerpoint/2010/main" val="250317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3000">
              <a:schemeClr val="accent1">
                <a:lumMod val="40000"/>
                <a:lumOff val="60000"/>
              </a:schemeClr>
            </a:gs>
            <a:gs pos="100000">
              <a:schemeClr val="accent3">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BC61-6D36-A987-916F-8EE50EC88981}"/>
              </a:ext>
            </a:extLst>
          </p:cNvPr>
          <p:cNvSpPr>
            <a:spLocks noGrp="1"/>
          </p:cNvSpPr>
          <p:nvPr>
            <p:ph type="title"/>
          </p:nvPr>
        </p:nvSpPr>
        <p:spPr>
          <a:xfrm>
            <a:off x="838200" y="0"/>
            <a:ext cx="10515600" cy="1071716"/>
          </a:xfrm>
        </p:spPr>
        <p:txBody>
          <a:bodyPr>
            <a:normAutofit/>
          </a:bodyPr>
          <a:lstStyle/>
          <a:p>
            <a:pPr algn="ctr"/>
            <a:r>
              <a:rPr lang="en-US" sz="3600" b="1" dirty="0"/>
              <a:t>Data Quality</a:t>
            </a:r>
            <a:endParaRPr lang="en-IN" sz="3600" b="1" dirty="0"/>
          </a:p>
        </p:txBody>
      </p:sp>
      <p:sp>
        <p:nvSpPr>
          <p:cNvPr id="4" name="Rectangle 1">
            <a:extLst>
              <a:ext uri="{FF2B5EF4-FFF2-40B4-BE49-F238E27FC236}">
                <a16:creationId xmlns:a16="http://schemas.microsoft.com/office/drawing/2014/main" id="{86D0123D-5E09-E2B5-37BB-469331EC00AF}"/>
              </a:ext>
            </a:extLst>
          </p:cNvPr>
          <p:cNvSpPr>
            <a:spLocks noGrp="1" noChangeArrowheads="1"/>
          </p:cNvSpPr>
          <p:nvPr>
            <p:ph idx="1"/>
          </p:nvPr>
        </p:nvSpPr>
        <p:spPr bwMode="auto">
          <a:xfrm>
            <a:off x="398206" y="671691"/>
            <a:ext cx="11395587"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Total Records</a:t>
            </a:r>
            <a:r>
              <a:rPr kumimoji="0" lang="en-US" altLang="en-US" sz="2000" b="0" i="0" u="none" strike="noStrike" cap="none" normalizeH="0" baseline="0" dirty="0">
                <a:ln>
                  <a:noFill/>
                </a:ln>
                <a:solidFill>
                  <a:schemeClr val="tx1"/>
                </a:solidFill>
                <a:effectLst/>
              </a:rPr>
              <a:t>: 7,043 customer entries in the dataset. </a:t>
            </a:r>
          </a:p>
          <a:p>
            <a:pPr algn="just"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Duplicates</a:t>
            </a:r>
            <a:r>
              <a:rPr kumimoji="0" lang="en-US" altLang="en-US" sz="2000" b="0" i="0" u="none" strike="noStrike" cap="none" normalizeH="0" baseline="0" dirty="0">
                <a:ln>
                  <a:noFill/>
                </a:ln>
                <a:solidFill>
                  <a:schemeClr val="tx1"/>
                </a:solidFill>
                <a:effectLst/>
              </a:rPr>
              <a:t>: No duplicate records found, ensuring data uniqueness.</a:t>
            </a:r>
          </a:p>
          <a:p>
            <a:pPr algn="just"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Missing Values</a:t>
            </a:r>
            <a:r>
              <a:rPr kumimoji="0" lang="en-US" altLang="en-US" sz="2000" b="0" i="0" u="none" strike="noStrike" cap="none" normalizeH="0" baseline="0" dirty="0">
                <a:ln>
                  <a:noFill/>
                </a:ln>
                <a:solidFill>
                  <a:schemeClr val="tx1"/>
                </a:solidFill>
                <a:effectLst/>
              </a:rPr>
              <a:t>: 5,174 missing values in the 'Churn Category' and 'Churn Reason' columns. </a:t>
            </a:r>
            <a:r>
              <a:rPr lang="en-US" sz="2000" dirty="0"/>
              <a:t>The dataset contains significant missing data, including 3,877 missing values in the 'Offer' column and approximately 1,526 missing values each in 'Internet Type' and 'Avg Monthly GB Download', along with several other service-related columns.</a:t>
            </a:r>
            <a:endParaRPr kumimoji="0" lang="en-US" altLang="en-US" sz="2000" b="0" i="0" u="none" strike="noStrike" cap="none" normalizeH="0" baseline="0" dirty="0">
              <a:ln>
                <a:noFill/>
              </a:ln>
              <a:solidFill>
                <a:schemeClr val="tx1"/>
              </a:solidFill>
              <a:effectLst/>
            </a:endParaRPr>
          </a:p>
          <a:p>
            <a:pPr algn="just"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Working Dataset</a:t>
            </a:r>
            <a:r>
              <a:rPr kumimoji="0" lang="en-US" altLang="en-US" sz="2000" b="0" i="0" u="none" strike="noStrike" cap="none" normalizeH="0" baseline="0" dirty="0">
                <a:ln>
                  <a:noFill/>
                </a:ln>
                <a:solidFill>
                  <a:schemeClr val="tx1"/>
                </a:solidFill>
                <a:effectLst/>
              </a:rPr>
              <a:t>: After accounting for missing values, only about 20% of the data is available for robust analysis.</a:t>
            </a:r>
          </a:p>
          <a:p>
            <a:pPr algn="just"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Data Reduction</a:t>
            </a:r>
            <a:r>
              <a:rPr kumimoji="0" lang="en-US" altLang="en-US" sz="2000" b="0" i="0" u="none" strike="noStrike" cap="none" normalizeH="0" baseline="0" dirty="0">
                <a:ln>
                  <a:noFill/>
                </a:ln>
                <a:solidFill>
                  <a:schemeClr val="tx1"/>
                </a:solidFill>
                <a:effectLst/>
              </a:rPr>
              <a:t>: Unnecessary columns like 'Customer ID', 'City', 'Zip Code', 'Latitude', 'Longitude', and 'Churn Category' were dropped to streamline the dataset for analysis.</a:t>
            </a:r>
          </a:p>
          <a:p>
            <a:pPr algn="just"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Data Integrity</a:t>
            </a:r>
            <a:r>
              <a:rPr kumimoji="0" lang="en-US" altLang="en-US" sz="2000" b="0" i="0" u="none" strike="noStrike" cap="none" normalizeH="0" baseline="0" dirty="0">
                <a:ln>
                  <a:noFill/>
                </a:ln>
                <a:solidFill>
                  <a:schemeClr val="tx1"/>
                </a:solidFill>
                <a:effectLst/>
              </a:rPr>
              <a:t>: Essential columns such as 'Gender', 'Age', 'Phone Service’, </a:t>
            </a:r>
            <a:r>
              <a:rPr lang="en-IN" sz="2000" dirty="0"/>
              <a:t>'Contract'</a:t>
            </a:r>
            <a:r>
              <a:rPr kumimoji="0" lang="en-US" altLang="en-US" sz="2000" b="0" i="0" u="none" strike="noStrike" cap="none" normalizeH="0" baseline="0" dirty="0">
                <a:ln>
                  <a:noFill/>
                </a:ln>
                <a:solidFill>
                  <a:schemeClr val="tx1"/>
                </a:solidFill>
                <a:effectLst/>
              </a:rPr>
              <a:t> and 'Monthly Charges' have complete data, maintaining the integrity of critical features for churn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227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3000">
              <a:schemeClr val="accent1">
                <a:lumMod val="20000"/>
                <a:lumOff val="80000"/>
              </a:schemeClr>
            </a:gs>
            <a:gs pos="100000">
              <a:schemeClr val="accent3">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B791-B9DC-FC6E-10C3-0CE56842BE94}"/>
              </a:ext>
            </a:extLst>
          </p:cNvPr>
          <p:cNvSpPr>
            <a:spLocks noGrp="1"/>
          </p:cNvSpPr>
          <p:nvPr>
            <p:ph type="title"/>
          </p:nvPr>
        </p:nvSpPr>
        <p:spPr/>
        <p:txBody>
          <a:bodyPr/>
          <a:lstStyle/>
          <a:p>
            <a:pPr algn="ctr"/>
            <a:r>
              <a:rPr lang="en-US" sz="3600" b="1" dirty="0"/>
              <a:t>Exploratory Data Analysis (EDA) </a:t>
            </a:r>
            <a:br>
              <a:rPr lang="en-US" dirty="0"/>
            </a:br>
            <a:r>
              <a:rPr lang="en-US" dirty="0"/>
              <a:t> </a:t>
            </a:r>
            <a:r>
              <a:rPr lang="en-US" sz="2400" b="1" dirty="0"/>
              <a:t>Insights from Customer Status Distribution</a:t>
            </a:r>
            <a:endParaRPr lang="en-IN" sz="2400" b="1" dirty="0"/>
          </a:p>
        </p:txBody>
      </p:sp>
      <p:sp>
        <p:nvSpPr>
          <p:cNvPr id="3" name="Content Placeholder 2">
            <a:extLst>
              <a:ext uri="{FF2B5EF4-FFF2-40B4-BE49-F238E27FC236}">
                <a16:creationId xmlns:a16="http://schemas.microsoft.com/office/drawing/2014/main" id="{539884C3-AFB4-A015-559F-1FF5F547FAC6}"/>
              </a:ext>
            </a:extLst>
          </p:cNvPr>
          <p:cNvSpPr>
            <a:spLocks noGrp="1"/>
          </p:cNvSpPr>
          <p:nvPr>
            <p:ph idx="1"/>
          </p:nvPr>
        </p:nvSpPr>
        <p:spPr>
          <a:xfrm>
            <a:off x="554736" y="1822450"/>
            <a:ext cx="6751319" cy="4401439"/>
          </a:xfrm>
        </p:spPr>
        <p:txBody>
          <a:bodyPr>
            <a:normAutofit/>
          </a:bodyPr>
          <a:lstStyle/>
          <a:p>
            <a:pPr marL="0" indent="0" algn="ctr">
              <a:buNone/>
            </a:pPr>
            <a:r>
              <a:rPr lang="en-US" sz="2000" b="1" dirty="0"/>
              <a:t>The bar chart displays the distribution of customers across three categories: "Stayed," "Churned," and "Joined.“</a:t>
            </a:r>
          </a:p>
          <a:p>
            <a:pPr algn="just"/>
            <a:r>
              <a:rPr lang="en-US" sz="1800" b="1" dirty="0"/>
              <a:t>Key Insights</a:t>
            </a:r>
            <a:r>
              <a:rPr lang="en-US" sz="1800" dirty="0"/>
              <a:t>:</a:t>
            </a:r>
          </a:p>
          <a:p>
            <a:pPr marL="342900" indent="-342900" algn="just">
              <a:buFont typeface="+mj-lt"/>
              <a:buAutoNum type="arabicPeriod"/>
            </a:pPr>
            <a:r>
              <a:rPr lang="en-US" sz="1800" b="1" dirty="0"/>
              <a:t>Stayed</a:t>
            </a:r>
            <a:r>
              <a:rPr lang="en-US" sz="1800" dirty="0"/>
              <a:t>: The majority of customers have remained with the company, with a count exceeding 4,000. This indicates strong customer retention</a:t>
            </a:r>
            <a:r>
              <a:rPr lang="en-US" sz="2000" dirty="0"/>
              <a:t>, </a:t>
            </a:r>
            <a:r>
              <a:rPr lang="en-IN" sz="1800" dirty="0"/>
              <a:t>totalling approximately </a:t>
            </a:r>
            <a:r>
              <a:rPr lang="en-IN" sz="1800" b="1" dirty="0"/>
              <a:t>$17.63 million</a:t>
            </a:r>
            <a:r>
              <a:rPr lang="en-IN" sz="1800" dirty="0"/>
              <a:t>.</a:t>
            </a:r>
            <a:endParaRPr lang="en-US" sz="1800" dirty="0"/>
          </a:p>
          <a:p>
            <a:pPr marL="342900" indent="-342900" algn="just">
              <a:buFont typeface="+mj-lt"/>
              <a:buAutoNum type="arabicPeriod"/>
            </a:pPr>
            <a:r>
              <a:rPr lang="en-US" sz="1800" b="1" dirty="0"/>
              <a:t>Churned</a:t>
            </a:r>
            <a:r>
              <a:rPr lang="en-US" sz="1800" dirty="0"/>
              <a:t>: A significant portion of customers, approximately 1,500, have left the company, still generated a significant revenue amounting to </a:t>
            </a:r>
            <a:r>
              <a:rPr lang="en-US" sz="1800" b="1" dirty="0"/>
              <a:t>$3.68 million</a:t>
            </a:r>
            <a:r>
              <a:rPr lang="en-US" sz="1800" dirty="0"/>
              <a:t>. Understanding the reasons for churn is crucial for improving retention strategies.</a:t>
            </a:r>
          </a:p>
          <a:p>
            <a:pPr marL="342900" indent="-342900" algn="just">
              <a:buFont typeface="+mj-lt"/>
              <a:buAutoNum type="arabicPeriod"/>
            </a:pPr>
            <a:r>
              <a:rPr lang="en-US" sz="1800" b="1" dirty="0"/>
              <a:t>Joined</a:t>
            </a:r>
            <a:r>
              <a:rPr lang="en-US" sz="1800" dirty="0"/>
              <a:t>: A smaller group of customers has recently joined, with a count around 500, showing potential for growth in the customer base, with total revenue of approximately </a:t>
            </a:r>
            <a:r>
              <a:rPr lang="en-US" sz="1800" b="1" dirty="0"/>
              <a:t>$54,279.75</a:t>
            </a:r>
            <a:r>
              <a:rPr lang="en-US" sz="1800" dirty="0"/>
              <a:t>.</a:t>
            </a:r>
          </a:p>
          <a:p>
            <a:pPr marL="0" indent="0" algn="just">
              <a:buNone/>
            </a:pPr>
            <a:endParaRPr lang="en-IN" sz="2000" dirty="0"/>
          </a:p>
        </p:txBody>
      </p:sp>
      <p:pic>
        <p:nvPicPr>
          <p:cNvPr id="6154" name="Picture 10">
            <a:extLst>
              <a:ext uri="{FF2B5EF4-FFF2-40B4-BE49-F238E27FC236}">
                <a16:creationId xmlns:a16="http://schemas.microsoft.com/office/drawing/2014/main" id="{3D6DD312-80DB-0123-B817-EF0252ACA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656" y="1825625"/>
            <a:ext cx="4418838" cy="373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5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3000">
              <a:schemeClr val="accent1">
                <a:lumMod val="20000"/>
                <a:lumOff val="80000"/>
              </a:schemeClr>
            </a:gs>
            <a:gs pos="100000">
              <a:schemeClr val="accent3">
                <a:lumMod val="40000"/>
                <a:lumOff val="6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25B624-ECF4-8498-04BE-F7F0D4E7AD48}"/>
              </a:ext>
            </a:extLst>
          </p:cNvPr>
          <p:cNvSpPr txBox="1"/>
          <p:nvPr/>
        </p:nvSpPr>
        <p:spPr>
          <a:xfrm>
            <a:off x="301752" y="930902"/>
            <a:ext cx="11186160" cy="954107"/>
          </a:xfrm>
          <a:prstGeom prst="rect">
            <a:avLst/>
          </a:prstGeom>
          <a:noFill/>
        </p:spPr>
        <p:txBody>
          <a:bodyPr wrap="square" anchor="t">
            <a:spAutoFit/>
          </a:bodyPr>
          <a:lstStyle/>
          <a:p>
            <a:pPr algn="just"/>
            <a:endParaRPr lang="en-US" sz="2800" dirty="0"/>
          </a:p>
          <a:p>
            <a:pPr marL="342900" indent="-342900" algn="just">
              <a:buFont typeface="Arial" panose="020B0604020202020204" pitchFamily="34" charset="0"/>
              <a:buChar char="•"/>
            </a:pPr>
            <a:endParaRPr lang="en-US" sz="2800" dirty="0"/>
          </a:p>
        </p:txBody>
      </p:sp>
      <p:sp>
        <p:nvSpPr>
          <p:cNvPr id="6" name="Rectangle 3">
            <a:extLst>
              <a:ext uri="{FF2B5EF4-FFF2-40B4-BE49-F238E27FC236}">
                <a16:creationId xmlns:a16="http://schemas.microsoft.com/office/drawing/2014/main" id="{C950CAF2-1520-0E58-FEF6-82A696FDCAC1}"/>
              </a:ext>
            </a:extLst>
          </p:cNvPr>
          <p:cNvSpPr>
            <a:spLocks noChangeArrowheads="1"/>
          </p:cNvSpPr>
          <p:nvPr/>
        </p:nvSpPr>
        <p:spPr bwMode="auto">
          <a:xfrm>
            <a:off x="346900" y="854834"/>
            <a:ext cx="1149819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400" b="1" dirty="0"/>
              <a:t>Strategic Importance</a:t>
            </a:r>
            <a:r>
              <a:rPr kumimoji="0" lang="en-US" altLang="en-US" sz="2400" b="1" i="0" u="none" strike="noStrike" cap="none" normalizeH="0" baseline="0" dirty="0">
                <a:ln>
                  <a:noFill/>
                </a:ln>
                <a:solidFill>
                  <a:schemeClr val="tx1"/>
                </a:solidFill>
                <a:effectLst/>
              </a:rPr>
              <a:t>:</a:t>
            </a:r>
          </a:p>
          <a:p>
            <a:pPr marR="0" lvl="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High Revenue from Retained Customers</a:t>
            </a:r>
            <a:r>
              <a:rPr kumimoji="0" lang="en-US" altLang="en-US" sz="2400" b="0" i="0" u="none" strike="noStrike" cap="none" normalizeH="0" baseline="0" dirty="0">
                <a:ln>
                  <a:noFill/>
                </a:ln>
                <a:solidFill>
                  <a:schemeClr val="tx1"/>
                </a:solidFill>
                <a:effectLst/>
              </a:rPr>
              <a:t>: The overwhelming majority of revenue comes from customers who have stayed, emphasizing the importance of customer retention strategies.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Revenue Loss Due to Churn</a:t>
            </a:r>
            <a:r>
              <a:rPr kumimoji="0" lang="en-US" altLang="en-US" sz="2400" b="0" i="0" u="none" strike="noStrike" cap="none" normalizeH="0" baseline="0" dirty="0">
                <a:ln>
                  <a:noFill/>
                </a:ln>
                <a:solidFill>
                  <a:schemeClr val="tx1"/>
                </a:solidFill>
                <a:effectLst/>
              </a:rPr>
              <a:t>: The revenue from churned customers is substantial, highlighting the potential financial impact of customer churn on the business.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Low Revenue from New Customers</a:t>
            </a:r>
            <a:r>
              <a:rPr kumimoji="0" lang="en-US" altLang="en-US" sz="2400" b="0" i="0" u="none" strike="noStrike" cap="none" normalizeH="0" baseline="0" dirty="0">
                <a:ln>
                  <a:noFill/>
                </a:ln>
                <a:solidFill>
                  <a:schemeClr val="tx1"/>
                </a:solidFill>
                <a:effectLst/>
              </a:rPr>
              <a:t>: The relatively low revenue from new customers suggests that while acquiring new customers is important, retaining existing ones is more critical for sustained revenue growth. </a:t>
            </a:r>
          </a:p>
        </p:txBody>
      </p:sp>
    </p:spTree>
    <p:extLst>
      <p:ext uri="{BB962C8B-B14F-4D97-AF65-F5344CB8AC3E}">
        <p14:creationId xmlns:p14="http://schemas.microsoft.com/office/powerpoint/2010/main" val="46467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83000">
              <a:schemeClr val="tx2">
                <a:lumMod val="20000"/>
                <a:lumOff val="80000"/>
              </a:schemeClr>
            </a:gs>
            <a:gs pos="100000">
              <a:schemeClr val="accent3">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90E4-EE15-B7E8-E860-9D5731BD7511}"/>
              </a:ext>
            </a:extLst>
          </p:cNvPr>
          <p:cNvSpPr>
            <a:spLocks noGrp="1"/>
          </p:cNvSpPr>
          <p:nvPr>
            <p:ph type="title"/>
          </p:nvPr>
        </p:nvSpPr>
        <p:spPr/>
        <p:txBody>
          <a:bodyPr>
            <a:normAutofit/>
          </a:bodyPr>
          <a:lstStyle/>
          <a:p>
            <a:pPr algn="ctr"/>
            <a:r>
              <a:rPr lang="en-US" sz="3600" b="1" dirty="0"/>
              <a:t>Key Insights for Churn Rate by Gender</a:t>
            </a:r>
            <a:endParaRPr lang="en-IN" sz="3600" b="1" dirty="0"/>
          </a:p>
        </p:txBody>
      </p:sp>
      <p:sp>
        <p:nvSpPr>
          <p:cNvPr id="4" name="Rectangle 1">
            <a:extLst>
              <a:ext uri="{FF2B5EF4-FFF2-40B4-BE49-F238E27FC236}">
                <a16:creationId xmlns:a16="http://schemas.microsoft.com/office/drawing/2014/main" id="{CA532DF9-C524-9A7D-DFEA-636A66E28F10}"/>
              </a:ext>
            </a:extLst>
          </p:cNvPr>
          <p:cNvSpPr>
            <a:spLocks noGrp="1" noChangeArrowheads="1"/>
          </p:cNvSpPr>
          <p:nvPr>
            <p:ph idx="1"/>
          </p:nvPr>
        </p:nvSpPr>
        <p:spPr bwMode="auto">
          <a:xfrm>
            <a:off x="317353" y="1720840"/>
            <a:ext cx="666447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rPr>
              <a:t>Gender Disparity in Churn:</a:t>
            </a:r>
            <a:r>
              <a:rPr kumimoji="0" lang="en-US" altLang="en-US" sz="1800" b="0" i="0" u="none" strike="noStrike" cap="none" normalizeH="0" baseline="0" dirty="0">
                <a:ln>
                  <a:noFill/>
                </a:ln>
                <a:solidFill>
                  <a:schemeClr val="tx1"/>
                </a:solidFill>
                <a:effectLst/>
              </a:rPr>
              <a:t> The visualization reveals a notable difference in churn rates between male and female customers. Male customers have a slightly higher churn rate </a:t>
            </a:r>
            <a:r>
              <a:rPr lang="en-US" sz="1800" dirty="0"/>
              <a:t>amounting to</a:t>
            </a:r>
            <a:r>
              <a:rPr kumimoji="0" lang="en-US" altLang="en-US" sz="1800" b="0" i="0" u="none" strike="noStrike" cap="none" normalizeH="0" baseline="0" dirty="0">
                <a:ln>
                  <a:noFill/>
                </a:ln>
                <a:solidFill>
                  <a:schemeClr val="tx1"/>
                </a:solidFill>
                <a:effectLst/>
              </a:rPr>
              <a:t> </a:t>
            </a:r>
            <a:r>
              <a:rPr lang="en-US" sz="1800" b="1" dirty="0"/>
              <a:t>$1.95 million </a:t>
            </a:r>
            <a:r>
              <a:rPr kumimoji="0" lang="en-US" altLang="en-US" sz="1800" b="0" i="0" u="none" strike="noStrike" cap="none" normalizeH="0" baseline="0" dirty="0">
                <a:ln>
                  <a:noFill/>
                </a:ln>
                <a:solidFill>
                  <a:schemeClr val="tx1"/>
                </a:solidFill>
                <a:effectLst/>
              </a:rPr>
              <a:t>than female customers of </a:t>
            </a:r>
            <a:r>
              <a:rPr lang="en-US" sz="1800" b="1" dirty="0"/>
              <a:t>$1.73 million</a:t>
            </a:r>
            <a:r>
              <a:rPr kumimoji="0" lang="en-US" altLang="en-US" sz="1800" b="0" i="0" u="none" strike="noStrike" cap="none" normalizeH="0" baseline="0" dirty="0">
                <a:ln>
                  <a:noFill/>
                </a:ln>
                <a:solidFill>
                  <a:schemeClr val="tx1"/>
                </a:solidFill>
                <a:effectLst/>
              </a:rPr>
              <a:t> .</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rPr>
              <a:t>Revenue Impact:</a:t>
            </a:r>
            <a:r>
              <a:rPr kumimoji="0" lang="en-US" altLang="en-US" sz="1800" b="0" i="0" u="none" strike="noStrike" cap="none" normalizeH="0" baseline="0" dirty="0">
                <a:ln>
                  <a:noFill/>
                </a:ln>
                <a:solidFill>
                  <a:schemeClr val="tx1"/>
                </a:solidFill>
                <a:effectLst/>
              </a:rPr>
              <a:t> While male customers have a slightly higher churn rate, they also generate more total revenue of </a:t>
            </a:r>
            <a:r>
              <a:rPr lang="en-US" sz="1800" b="1" dirty="0"/>
              <a:t>$8.83 million</a:t>
            </a:r>
            <a:r>
              <a:rPr kumimoji="0" lang="en-US" altLang="en-US" sz="1800" b="0" i="0" u="none" strike="noStrike" cap="none" normalizeH="0" baseline="0" dirty="0">
                <a:ln>
                  <a:noFill/>
                </a:ln>
                <a:solidFill>
                  <a:schemeClr val="tx1"/>
                </a:solidFill>
                <a:effectLst/>
              </a:rPr>
              <a:t>. This suggests that the company is losing high-value customers at a higher rate.</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rPr>
              <a:t>Joined vs. Stayed Revenue:</a:t>
            </a:r>
            <a:r>
              <a:rPr kumimoji="0" lang="en-US" altLang="en-US" sz="1800" b="0" i="0" u="none" strike="noStrike" cap="none" normalizeH="0" baseline="0" dirty="0">
                <a:ln>
                  <a:noFill/>
                </a:ln>
                <a:solidFill>
                  <a:schemeClr val="tx1"/>
                </a:solidFill>
                <a:effectLst/>
              </a:rPr>
              <a:t> The revenue generated by customers who have joined and stayed is significantly higher than that of churned customers. This highlights the importance of customer retention and satisfaction. </a:t>
            </a:r>
          </a:p>
        </p:txBody>
      </p:sp>
      <p:pic>
        <p:nvPicPr>
          <p:cNvPr id="6" name="Picture 5">
            <a:extLst>
              <a:ext uri="{FF2B5EF4-FFF2-40B4-BE49-F238E27FC236}">
                <a16:creationId xmlns:a16="http://schemas.microsoft.com/office/drawing/2014/main" id="{E2E9B0FE-B72A-F94D-0F9D-156CE158E01E}"/>
              </a:ext>
            </a:extLst>
          </p:cNvPr>
          <p:cNvPicPr>
            <a:picLocks noChangeAspect="1"/>
          </p:cNvPicPr>
          <p:nvPr/>
        </p:nvPicPr>
        <p:blipFill>
          <a:blip r:embed="rId2"/>
          <a:stretch>
            <a:fillRect/>
          </a:stretch>
        </p:blipFill>
        <p:spPr>
          <a:xfrm>
            <a:off x="7229476" y="1720840"/>
            <a:ext cx="4645172" cy="3484846"/>
          </a:xfrm>
          <a:prstGeom prst="rect">
            <a:avLst/>
          </a:prstGeom>
        </p:spPr>
      </p:pic>
    </p:spTree>
    <p:extLst>
      <p:ext uri="{BB962C8B-B14F-4D97-AF65-F5344CB8AC3E}">
        <p14:creationId xmlns:p14="http://schemas.microsoft.com/office/powerpoint/2010/main" val="3956001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2529</Words>
  <Application>Microsoft Office PowerPoint</Application>
  <PresentationFormat>Widescreen</PresentationFormat>
  <Paragraphs>269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Telecom Customers Churn Prediction Project</vt:lpstr>
      <vt:lpstr>Introduction</vt:lpstr>
      <vt:lpstr>Importance</vt:lpstr>
      <vt:lpstr>Dataset Description</vt:lpstr>
      <vt:lpstr>Key Features</vt:lpstr>
      <vt:lpstr>Data Quality</vt:lpstr>
      <vt:lpstr>Exploratory Data Analysis (EDA)   Insights from Customer Status Distribution</vt:lpstr>
      <vt:lpstr>PowerPoint Presentation</vt:lpstr>
      <vt:lpstr>Key Insights for Churn Rate by Gender</vt:lpstr>
      <vt:lpstr>Recommendations based on above Insights</vt:lpstr>
      <vt:lpstr>Key Insights for Total Revenue by Contract and Gender</vt:lpstr>
      <vt:lpstr>Key Insights for Total Revenue by Contract and Gender (Filter by Null Churn Category)</vt:lpstr>
      <vt:lpstr>Key Insights for Churn rate by Internet Type and Contract</vt:lpstr>
      <vt:lpstr>PowerPoint Presentation</vt:lpstr>
      <vt:lpstr>Key Insights for Churn rate by Offer and Contract</vt:lpstr>
      <vt:lpstr>PowerPoint Presentation</vt:lpstr>
      <vt:lpstr>Model Performance Validation</vt:lpstr>
      <vt:lpstr>PowerPoint Presentation</vt:lpstr>
      <vt:lpstr>PowerPoint Presentation</vt:lpstr>
      <vt:lpstr>Conclusion</vt:lpstr>
      <vt:lpstr>Future Predictions</vt:lpstr>
      <vt:lpstr>Tableau Dashboards Telecom Customer Churn Prediction Dashboard 1</vt:lpstr>
      <vt:lpstr>Telecom Customer Churn Prediction Dashboard 2</vt:lpstr>
      <vt:lpstr>Project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Mohit Gajjar</dc:creator>
  <cp:lastModifiedBy>Mohit Gajjar</cp:lastModifiedBy>
  <cp:revision>13</cp:revision>
  <dcterms:created xsi:type="dcterms:W3CDTF">2024-08-23T09:36:45Z</dcterms:created>
  <dcterms:modified xsi:type="dcterms:W3CDTF">2024-08-24T14:26:44Z</dcterms:modified>
</cp:coreProperties>
</file>