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24" autoAdjust="0"/>
  </p:normalViewPr>
  <p:slideViewPr>
    <p:cSldViewPr>
      <p:cViewPr varScale="1">
        <p:scale>
          <a:sx n="46" d="100"/>
          <a:sy n="46" d="100"/>
        </p:scale>
        <p:origin x="15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E182492B-2CB1-4309-8341-1B504F115BA7}" type="datetimeFigureOut">
              <a:rPr lang="en-US" smtClean="0"/>
              <a:pPr/>
              <a:t>12/30/2022</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FA955859-DDC8-415C-9EEF-C439B9647823}"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434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2492B-2CB1-4309-8341-1B504F115BA7}" type="datetimeFigureOut">
              <a:rPr lang="en-US" smtClean="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955859-DDC8-415C-9EEF-C439B9647823}" type="slidenum">
              <a:rPr lang="en-US" smtClean="0"/>
              <a:pPr/>
              <a:t>‹#›</a:t>
            </a:fld>
            <a:endParaRPr lang="en-US" dirty="0"/>
          </a:p>
        </p:txBody>
      </p:sp>
    </p:spTree>
    <p:extLst>
      <p:ext uri="{BB962C8B-B14F-4D97-AF65-F5344CB8AC3E}">
        <p14:creationId xmlns:p14="http://schemas.microsoft.com/office/powerpoint/2010/main" val="181609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2492B-2CB1-4309-8341-1B504F115BA7}" type="datetimeFigureOut">
              <a:rPr lang="en-US" smtClean="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955859-DDC8-415C-9EEF-C439B9647823}" type="slidenum">
              <a:rPr lang="en-US" smtClean="0"/>
              <a:pPr/>
              <a:t>‹#›</a:t>
            </a:fld>
            <a:endParaRPr lang="en-US" dirty="0"/>
          </a:p>
        </p:txBody>
      </p:sp>
    </p:spTree>
    <p:extLst>
      <p:ext uri="{BB962C8B-B14F-4D97-AF65-F5344CB8AC3E}">
        <p14:creationId xmlns:p14="http://schemas.microsoft.com/office/powerpoint/2010/main" val="240354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2492B-2CB1-4309-8341-1B504F115BA7}" type="datetimeFigureOut">
              <a:rPr lang="en-US" smtClean="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955859-DDC8-415C-9EEF-C439B9647823}" type="slidenum">
              <a:rPr lang="en-US" smtClean="0"/>
              <a:pPr/>
              <a:t>‹#›</a:t>
            </a:fld>
            <a:endParaRPr lang="en-US" dirty="0"/>
          </a:p>
        </p:txBody>
      </p:sp>
    </p:spTree>
    <p:extLst>
      <p:ext uri="{BB962C8B-B14F-4D97-AF65-F5344CB8AC3E}">
        <p14:creationId xmlns:p14="http://schemas.microsoft.com/office/powerpoint/2010/main" val="11642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E182492B-2CB1-4309-8341-1B504F115BA7}" type="datetimeFigureOut">
              <a:rPr lang="en-US" smtClean="0"/>
              <a:pPr/>
              <a:t>12/30/2022</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FA955859-DDC8-415C-9EEF-C439B9647823}" type="slidenum">
              <a:rPr lang="en-US" smtClean="0"/>
              <a:pPr/>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11994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2492B-2CB1-4309-8341-1B504F115BA7}" type="datetimeFigureOut">
              <a:rPr lang="en-US" smtClean="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955859-DDC8-415C-9EEF-C439B9647823}" type="slidenum">
              <a:rPr lang="en-US" smtClean="0"/>
              <a:pPr/>
              <a:t>‹#›</a:t>
            </a:fld>
            <a:endParaRPr lang="en-US" dirty="0"/>
          </a:p>
        </p:txBody>
      </p:sp>
    </p:spTree>
    <p:extLst>
      <p:ext uri="{BB962C8B-B14F-4D97-AF65-F5344CB8AC3E}">
        <p14:creationId xmlns:p14="http://schemas.microsoft.com/office/powerpoint/2010/main" val="3490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2492B-2CB1-4309-8341-1B504F115BA7}" type="datetimeFigureOut">
              <a:rPr lang="en-US" smtClean="0"/>
              <a:pPr/>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955859-DDC8-415C-9EEF-C439B9647823}" type="slidenum">
              <a:rPr lang="en-US" smtClean="0"/>
              <a:pPr/>
              <a:t>‹#›</a:t>
            </a:fld>
            <a:endParaRPr lang="en-US" dirty="0"/>
          </a:p>
        </p:txBody>
      </p:sp>
    </p:spTree>
    <p:extLst>
      <p:ext uri="{BB962C8B-B14F-4D97-AF65-F5344CB8AC3E}">
        <p14:creationId xmlns:p14="http://schemas.microsoft.com/office/powerpoint/2010/main" val="14244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2492B-2CB1-4309-8341-1B504F115BA7}" type="datetimeFigureOut">
              <a:rPr lang="en-US" smtClean="0"/>
              <a:pPr/>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955859-DDC8-415C-9EEF-C439B9647823}" type="slidenum">
              <a:rPr lang="en-US" smtClean="0"/>
              <a:pPr/>
              <a:t>‹#›</a:t>
            </a:fld>
            <a:endParaRPr lang="en-US" dirty="0"/>
          </a:p>
        </p:txBody>
      </p:sp>
    </p:spTree>
    <p:extLst>
      <p:ext uri="{BB962C8B-B14F-4D97-AF65-F5344CB8AC3E}">
        <p14:creationId xmlns:p14="http://schemas.microsoft.com/office/powerpoint/2010/main" val="144240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2492B-2CB1-4309-8341-1B504F115BA7}" type="datetimeFigureOut">
              <a:rPr lang="en-US" smtClean="0"/>
              <a:pPr/>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955859-DDC8-415C-9EEF-C439B9647823}" type="slidenum">
              <a:rPr lang="en-US" smtClean="0"/>
              <a:pPr/>
              <a:t>‹#›</a:t>
            </a:fld>
            <a:endParaRPr lang="en-US" dirty="0"/>
          </a:p>
        </p:txBody>
      </p:sp>
    </p:spTree>
    <p:extLst>
      <p:ext uri="{BB962C8B-B14F-4D97-AF65-F5344CB8AC3E}">
        <p14:creationId xmlns:p14="http://schemas.microsoft.com/office/powerpoint/2010/main" val="281662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E182492B-2CB1-4309-8341-1B504F115BA7}" type="datetimeFigureOut">
              <a:rPr lang="en-US" smtClean="0"/>
              <a:pPr/>
              <a:t>12/30/2022</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FA955859-DDC8-415C-9EEF-C439B9647823}"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49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E182492B-2CB1-4309-8341-1B504F115BA7}" type="datetimeFigureOut">
              <a:rPr lang="en-US" smtClean="0"/>
              <a:pPr/>
              <a:t>12/30/2022</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FA955859-DDC8-415C-9EEF-C439B9647823}"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509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182492B-2CB1-4309-8341-1B504F115BA7}" type="datetimeFigureOut">
              <a:rPr lang="en-US" smtClean="0"/>
              <a:pPr/>
              <a:t>12/30/2022</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FA955859-DDC8-415C-9EEF-C439B9647823}"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55734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696200" cy="1447800"/>
          </a:xfrm>
        </p:spPr>
        <p:txBody>
          <a:bodyPr>
            <a:noAutofit/>
          </a:bodyPr>
          <a:lstStyle/>
          <a:p>
            <a:pPr lvl="0" algn="ctr" fontAlgn="base">
              <a:spcAft>
                <a:spcPct val="0"/>
              </a:spcAft>
            </a:pPr>
            <a:r>
              <a:rPr lang="en-US" sz="2000" b="0" dirty="0">
                <a:solidFill>
                  <a:srgbClr val="000000"/>
                </a:solidFill>
                <a:effectLst/>
                <a:latin typeface="Arial" pitchFamily="34" charset="0"/>
                <a:ea typeface="Calibri" pitchFamily="34" charset="0"/>
                <a:cs typeface="Cambria Math" pitchFamily="18" charset="0"/>
              </a:rPr>
              <a:t> </a:t>
            </a:r>
            <a:r>
              <a:rPr lang="en-US" sz="2000" b="0" u="sng" dirty="0">
                <a:solidFill>
                  <a:schemeClr val="accent3">
                    <a:lumMod val="40000"/>
                    <a:lumOff val="60000"/>
                  </a:schemeClr>
                </a:solidFill>
                <a:effectLst/>
                <a:latin typeface="Cooper Black" pitchFamily="18" charset="0"/>
                <a:ea typeface="Calibri" pitchFamily="34" charset="0"/>
                <a:cs typeface="Cambria Math" pitchFamily="18" charset="0"/>
              </a:rPr>
              <a:t> </a:t>
            </a:r>
            <a:r>
              <a:rPr lang="en-US" sz="2000" b="0" u="sng" dirty="0">
                <a:solidFill>
                  <a:srgbClr val="C00000"/>
                </a:solidFill>
                <a:effectLst/>
                <a:latin typeface="Arial Black" panose="020B0A04020102020204" pitchFamily="34" charset="0"/>
                <a:ea typeface="Calibri" pitchFamily="34" charset="0"/>
                <a:cs typeface="Cambria Math" pitchFamily="18" charset="0"/>
              </a:rPr>
              <a:t>HOSPITAL MANAGEMENT</a:t>
            </a:r>
            <a:r>
              <a:rPr lang="en-US" sz="2000" u="sng" dirty="0">
                <a:solidFill>
                  <a:srgbClr val="C00000"/>
                </a:solidFill>
                <a:effectLst/>
                <a:latin typeface="Arial Black" panose="020B0A04020102020204" pitchFamily="34" charset="0"/>
                <a:ea typeface="Calibri" pitchFamily="34" charset="0"/>
                <a:cs typeface="Cambria Math" pitchFamily="18" charset="0"/>
              </a:rPr>
              <a:t> SYSTEM</a:t>
            </a:r>
            <a:r>
              <a:rPr lang="en-US" sz="2000" u="sng" dirty="0">
                <a:effectLst/>
                <a:latin typeface="Cooper Black" pitchFamily="18" charset="0"/>
                <a:ea typeface="Calibri" pitchFamily="34" charset="0"/>
                <a:cs typeface="Cambria Math" pitchFamily="18" charset="0"/>
              </a:rPr>
              <a:t/>
            </a:r>
            <a:br>
              <a:rPr lang="en-US" sz="2000" u="sng" dirty="0">
                <a:effectLst/>
                <a:latin typeface="Cooper Black" pitchFamily="18" charset="0"/>
                <a:ea typeface="Calibri" pitchFamily="34" charset="0"/>
                <a:cs typeface="Cambria Math" pitchFamily="18" charset="0"/>
              </a:rPr>
            </a:br>
            <a:r>
              <a:rPr lang="en-US" sz="2000" u="sng" dirty="0">
                <a:effectLst/>
                <a:latin typeface="Cooper Black" pitchFamily="18" charset="0"/>
                <a:ea typeface="Calibri" pitchFamily="34" charset="0"/>
                <a:cs typeface="Cambria Math" pitchFamily="18" charset="0"/>
              </a:rPr>
              <a:t/>
            </a:r>
            <a:br>
              <a:rPr lang="en-US" sz="2000" u="sng" dirty="0">
                <a:effectLst/>
                <a:latin typeface="Cooper Black" pitchFamily="18" charset="0"/>
                <a:ea typeface="Calibri" pitchFamily="34" charset="0"/>
                <a:cs typeface="Cambria Math" pitchFamily="18" charset="0"/>
              </a:rPr>
            </a:br>
            <a:r>
              <a:rPr lang="en-US" sz="2000" b="0" dirty="0">
                <a:solidFill>
                  <a:schemeClr val="tx1"/>
                </a:solidFill>
                <a:effectLst/>
                <a:latin typeface="Arial" pitchFamily="34" charset="0"/>
                <a:cs typeface="Arial" pitchFamily="34" charset="0"/>
              </a:rPr>
              <a:t/>
            </a:r>
            <a:br>
              <a:rPr lang="en-US" sz="2000" b="0" dirty="0">
                <a:solidFill>
                  <a:schemeClr val="tx1"/>
                </a:solidFill>
                <a:effectLst/>
                <a:latin typeface="Arial" pitchFamily="34" charset="0"/>
                <a:cs typeface="Arial" pitchFamily="34" charset="0"/>
              </a:rPr>
            </a:br>
            <a:r>
              <a:rPr lang="en-US" sz="2000" dirty="0">
                <a:solidFill>
                  <a:srgbClr val="0070C0"/>
                </a:solidFill>
                <a:effectLst/>
                <a:latin typeface="Aharoni" panose="02010803020104030203" pitchFamily="2" charset="-79"/>
                <a:ea typeface="Calibri" pitchFamily="34" charset="0"/>
                <a:cs typeface="Aharoni" panose="02010803020104030203" pitchFamily="2" charset="-79"/>
              </a:rPr>
              <a:t>A MAJOR PROJECT REPORT SUBMITTED IN PARTIAL</a:t>
            </a:r>
            <a:br>
              <a:rPr lang="en-US" sz="2000" dirty="0">
                <a:solidFill>
                  <a:srgbClr val="0070C0"/>
                </a:solidFill>
                <a:effectLst/>
                <a:latin typeface="Aharoni" panose="02010803020104030203" pitchFamily="2" charset="-79"/>
                <a:ea typeface="Calibri" pitchFamily="34" charset="0"/>
                <a:cs typeface="Aharoni" panose="02010803020104030203" pitchFamily="2" charset="-79"/>
              </a:rPr>
            </a:br>
            <a:r>
              <a:rPr lang="en-US" sz="2000" dirty="0">
                <a:solidFill>
                  <a:srgbClr val="0070C0"/>
                </a:solidFill>
                <a:effectLst/>
                <a:latin typeface="Aharoni" panose="02010803020104030203" pitchFamily="2" charset="-79"/>
                <a:ea typeface="Calibri" pitchFamily="34" charset="0"/>
                <a:cs typeface="Aharoni" panose="02010803020104030203" pitchFamily="2" charset="-79"/>
              </a:rPr>
              <a:t> FULFILLMENT OF THE REQUIREMENT FOR THE AWARD OF THREE YEAR DIPLOMA</a:t>
            </a:r>
            <a:r>
              <a:rPr lang="en-US" sz="2000" dirty="0">
                <a:solidFill>
                  <a:srgbClr val="0070C0"/>
                </a:solidFill>
                <a:latin typeface="Aharoni" panose="02010803020104030203" pitchFamily="2" charset="-79"/>
                <a:ea typeface="Calibri" pitchFamily="34" charset="0"/>
                <a:cs typeface="Aharoni" panose="02010803020104030203" pitchFamily="2" charset="-79"/>
              </a:rPr>
              <a:t>                                                                          </a:t>
            </a:r>
            <a:r>
              <a:rPr lang="en-US" sz="2000" b="1" dirty="0">
                <a:solidFill>
                  <a:srgbClr val="000000"/>
                </a:solidFill>
                <a:effectLst/>
                <a:latin typeface="Arial" pitchFamily="34" charset="0"/>
                <a:ea typeface="Calibri" pitchFamily="34" charset="0"/>
                <a:cs typeface="Candara" pitchFamily="34" charset="0"/>
              </a:rPr>
              <a:t>IN.</a:t>
            </a:r>
            <a:r>
              <a:rPr lang="en-US" sz="2000" b="0" dirty="0">
                <a:solidFill>
                  <a:schemeClr val="tx1"/>
                </a:solidFill>
                <a:effectLst/>
                <a:latin typeface="Arial" pitchFamily="34" charset="0"/>
                <a:cs typeface="Arial" pitchFamily="34" charset="0"/>
              </a:rPr>
              <a:t/>
            </a:r>
            <a:br>
              <a:rPr lang="en-US" sz="2000" b="0" dirty="0">
                <a:solidFill>
                  <a:schemeClr val="tx1"/>
                </a:solidFill>
                <a:effectLst/>
                <a:latin typeface="Arial" pitchFamily="34" charset="0"/>
                <a:cs typeface="Arial" pitchFamily="34" charset="0"/>
              </a:rPr>
            </a:br>
            <a:endParaRPr lang="en-US" sz="2000" dirty="0"/>
          </a:p>
        </p:txBody>
      </p:sp>
      <p:sp>
        <p:nvSpPr>
          <p:cNvPr id="3" name="Subtitle 2"/>
          <p:cNvSpPr>
            <a:spLocks noGrp="1"/>
          </p:cNvSpPr>
          <p:nvPr>
            <p:ph type="subTitle" idx="1"/>
          </p:nvPr>
        </p:nvSpPr>
        <p:spPr>
          <a:xfrm>
            <a:off x="152400" y="2209800"/>
            <a:ext cx="8839200" cy="3657600"/>
          </a:xfrm>
        </p:spPr>
        <p:txBody>
          <a:bodyPr>
            <a:normAutofit fontScale="92500" lnSpcReduction="20000"/>
          </a:bodyPr>
          <a:lstStyle/>
          <a:p>
            <a:pPr algn="ctr"/>
            <a:r>
              <a:rPr lang="en-US" sz="2000" b="1" dirty="0">
                <a:solidFill>
                  <a:srgbClr val="000000"/>
                </a:solidFill>
                <a:latin typeface="Arial" pitchFamily="34" charset="0"/>
                <a:ea typeface="Calibri" pitchFamily="34" charset="0"/>
                <a:cs typeface="Candara" pitchFamily="34" charset="0"/>
              </a:rPr>
              <a:t>INFORMATION TECHNOLOGY</a:t>
            </a:r>
            <a:br>
              <a:rPr lang="en-US" sz="2000" b="1" dirty="0">
                <a:solidFill>
                  <a:srgbClr val="000000"/>
                </a:solidFill>
                <a:latin typeface="Arial" pitchFamily="34" charset="0"/>
                <a:ea typeface="Calibri" pitchFamily="34" charset="0"/>
                <a:cs typeface="Candara" pitchFamily="34" charset="0"/>
              </a:rPr>
            </a:br>
            <a:r>
              <a:rPr lang="en-US" sz="2000" b="1" dirty="0">
                <a:solidFill>
                  <a:srgbClr val="000000"/>
                </a:solidFill>
                <a:latin typeface="Arial" pitchFamily="34" charset="0"/>
                <a:ea typeface="Calibri" pitchFamily="34" charset="0"/>
                <a:cs typeface="Candara" pitchFamily="34" charset="0"/>
              </a:rPr>
              <a:t> ENABLED SERVICE &amp;</a:t>
            </a:r>
            <a:r>
              <a:rPr lang="en-US" sz="2000" b="1" dirty="0">
                <a:latin typeface="Arial" pitchFamily="34" charset="0"/>
                <a:ea typeface="Calibri" pitchFamily="34" charset="0"/>
                <a:cs typeface="Arial" pitchFamily="34" charset="0"/>
              </a:rPr>
              <a:t> </a:t>
            </a:r>
            <a:r>
              <a:rPr lang="en-US" sz="2000" b="1" dirty="0">
                <a:solidFill>
                  <a:srgbClr val="000000"/>
                </a:solidFill>
                <a:latin typeface="Arial" pitchFamily="34" charset="0"/>
                <a:ea typeface="Calibri" pitchFamily="34" charset="0"/>
                <a:cs typeface="Candara" pitchFamily="34" charset="0"/>
              </a:rPr>
              <a:t>MANAGEMENT</a:t>
            </a:r>
            <a:r>
              <a:rPr lang="en-US" sz="2000" b="1" dirty="0">
                <a:latin typeface="Arial" pitchFamily="34" charset="0"/>
                <a:cs typeface="Arial" pitchFamily="34" charset="0"/>
              </a:rPr>
              <a:t/>
            </a:r>
            <a:br>
              <a:rPr lang="en-US" sz="2000" b="1" dirty="0">
                <a:latin typeface="Arial" pitchFamily="34" charset="0"/>
                <a:cs typeface="Arial" pitchFamily="34" charset="0"/>
              </a:rPr>
            </a:br>
            <a:endParaRPr lang="en-US" sz="2000" b="1" dirty="0">
              <a:latin typeface="Arial" pitchFamily="34" charset="0"/>
              <a:cs typeface="Arial" pitchFamily="34" charset="0"/>
            </a:endParaRPr>
          </a:p>
          <a:p>
            <a:pPr algn="ctr"/>
            <a:endParaRPr lang="en-US" sz="2000" b="1" dirty="0">
              <a:latin typeface="Arial" pitchFamily="34" charset="0"/>
              <a:cs typeface="Arial" pitchFamily="34" charset="0"/>
            </a:endParaRPr>
          </a:p>
          <a:p>
            <a:pPr algn="ctr"/>
            <a:endParaRPr lang="en-US" sz="2000" b="1" dirty="0">
              <a:latin typeface="Arial" pitchFamily="34" charset="0"/>
              <a:cs typeface="Arial" pitchFamily="34" charset="0"/>
            </a:endParaRPr>
          </a:p>
          <a:p>
            <a:pPr algn="ctr"/>
            <a:endParaRPr lang="en-US" sz="2000" b="1" dirty="0">
              <a:latin typeface="Arial" pitchFamily="34" charset="0"/>
              <a:cs typeface="Arial" pitchFamily="34" charset="0"/>
            </a:endParaRPr>
          </a:p>
          <a:p>
            <a:pPr lvl="0" eaLnBrk="0" fontAlgn="base" hangingPunct="0">
              <a:spcBef>
                <a:spcPct val="0"/>
              </a:spcBef>
              <a:spcAft>
                <a:spcPct val="0"/>
              </a:spcAft>
            </a:pPr>
            <a:endParaRPr lang="en-US" sz="2000" b="1" dirty="0">
              <a:solidFill>
                <a:srgbClr val="000000"/>
              </a:solidFill>
              <a:latin typeface="Arial" pitchFamily="34" charset="0"/>
              <a:cs typeface="Arial" pitchFamily="34" charset="0"/>
            </a:endParaRPr>
          </a:p>
          <a:p>
            <a:pPr lvl="0" eaLnBrk="0" fontAlgn="base" hangingPunct="0">
              <a:spcBef>
                <a:spcPct val="0"/>
              </a:spcBef>
              <a:spcAft>
                <a:spcPct val="0"/>
              </a:spcAft>
            </a:pPr>
            <a:endParaRPr lang="en-US" sz="2000" b="1" dirty="0">
              <a:solidFill>
                <a:srgbClr val="000000"/>
              </a:solidFill>
              <a:latin typeface="Arial" pitchFamily="34" charset="0"/>
              <a:cs typeface="Arial" pitchFamily="34" charset="0"/>
            </a:endParaRPr>
          </a:p>
          <a:p>
            <a:pPr lvl="0" eaLnBrk="0" fontAlgn="base" hangingPunct="0">
              <a:spcBef>
                <a:spcPct val="0"/>
              </a:spcBef>
              <a:spcAft>
                <a:spcPct val="0"/>
              </a:spcAft>
            </a:pPr>
            <a:endParaRPr lang="en-US" sz="2000" b="1" dirty="0">
              <a:solidFill>
                <a:srgbClr val="000000"/>
              </a:solidFill>
              <a:latin typeface="Arial" pitchFamily="34" charset="0"/>
              <a:cs typeface="Arial" pitchFamily="34" charset="0"/>
            </a:endParaRPr>
          </a:p>
          <a:p>
            <a:pPr lvl="0" algn="l" eaLnBrk="0" fontAlgn="base" hangingPunct="0">
              <a:spcBef>
                <a:spcPct val="0"/>
              </a:spcBef>
              <a:spcAft>
                <a:spcPct val="0"/>
              </a:spcAft>
            </a:pPr>
            <a:r>
              <a:rPr lang="en-US" sz="1400" dirty="0">
                <a:solidFill>
                  <a:srgbClr val="000000"/>
                </a:solidFill>
                <a:latin typeface="Arial" pitchFamily="34" charset="0"/>
                <a:cs typeface="Arial" pitchFamily="34" charset="0"/>
              </a:rPr>
              <a:t>                </a:t>
            </a:r>
            <a:r>
              <a:rPr lang="en-US" sz="1400" b="1" dirty="0">
                <a:solidFill>
                  <a:srgbClr val="000000"/>
                </a:solidFill>
                <a:latin typeface="Arial" pitchFamily="34" charset="0"/>
                <a:cs typeface="Arial" pitchFamily="34" charset="0"/>
              </a:rPr>
              <a:t>SUBMITTED TO:                                                                              SUBMITTED BY:</a:t>
            </a:r>
          </a:p>
          <a:p>
            <a:pPr algn="l"/>
            <a:r>
              <a:rPr lang="en-IN" sz="2000" dirty="0" smtClean="0"/>
              <a:t>                                                                                            MOHIT KUMAR</a:t>
            </a:r>
            <a:endParaRPr lang="en-US" sz="2000" dirty="0"/>
          </a:p>
          <a:p>
            <a:r>
              <a:rPr lang="en-IN" sz="1700" b="1" dirty="0"/>
              <a:t>IN-CHARGE OF MAJOR PROJECT</a:t>
            </a:r>
            <a:r>
              <a:rPr lang="en-IN" sz="2000" dirty="0"/>
              <a:t>                                ROLL </a:t>
            </a:r>
            <a:r>
              <a:rPr lang="en-IN" sz="2000" dirty="0" smtClean="0"/>
              <a:t>NO:00596207721</a:t>
            </a:r>
            <a:endParaRPr lang="en-US" sz="2000" dirty="0" smtClean="0"/>
          </a:p>
          <a:p>
            <a:pPr algn="l"/>
            <a:r>
              <a:rPr lang="en-IN" sz="2000" dirty="0" smtClean="0"/>
              <a:t>            </a:t>
            </a:r>
            <a:r>
              <a:rPr lang="en-IN" sz="2000" b="1" u="sng" dirty="0" smtClean="0"/>
              <a:t>H.O.D.(ITES&amp;M)</a:t>
            </a:r>
            <a:r>
              <a:rPr lang="en-IN" sz="2000" b="1" dirty="0" smtClean="0"/>
              <a:t>                                                 </a:t>
            </a:r>
            <a:r>
              <a:rPr lang="en-IN" sz="2000" smtClean="0"/>
              <a:t>	BRANCH:IT</a:t>
            </a:r>
            <a:endParaRPr lang="en-US" sz="2000" dirty="0" smtClean="0"/>
          </a:p>
          <a:p>
            <a:pPr algn="ctr"/>
            <a:endParaRPr lang="en-US" sz="2000" b="1" dirty="0"/>
          </a:p>
        </p:txBody>
      </p:sp>
      <p:pic>
        <p:nvPicPr>
          <p:cNvPr id="6" name="Picture 5">
            <a:extLst>
              <a:ext uri="{FF2B5EF4-FFF2-40B4-BE49-F238E27FC236}">
                <a16:creationId xmlns:a16="http://schemas.microsoft.com/office/drawing/2014/main" xmlns="" id="{9F79C5CA-8AF4-40E1-AAC7-8BE99514C1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2895600"/>
            <a:ext cx="2133600" cy="15850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accent1"/>
                </a:solidFill>
              </a:rPr>
              <a:t>        INTRODUCTION</a:t>
            </a:r>
            <a:endParaRPr lang="en-US" dirty="0">
              <a:solidFill>
                <a:schemeClr val="accent1"/>
              </a:solidFill>
            </a:endParaRPr>
          </a:p>
        </p:txBody>
      </p:sp>
      <p:sp>
        <p:nvSpPr>
          <p:cNvPr id="3" name="Content Placeholder 2"/>
          <p:cNvSpPr>
            <a:spLocks noGrp="1"/>
          </p:cNvSpPr>
          <p:nvPr>
            <p:ph idx="1"/>
          </p:nvPr>
        </p:nvSpPr>
        <p:spPr/>
        <p:txBody>
          <a:bodyPr>
            <a:normAutofit/>
          </a:bodyPr>
          <a:lstStyle/>
          <a:p>
            <a:pPr marL="457200">
              <a:lnSpc>
                <a:spcPct val="150000"/>
              </a:lnSpc>
              <a:buSzPct val="40000"/>
              <a:buFont typeface="Times New Roman" charset="0"/>
              <a:buBlip>
                <a:blip r:embed="rId2"/>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a:solidFill>
                  <a:srgbClr val="002060"/>
                </a:solidFill>
              </a:rPr>
              <a:t> HMS application provide and maintain the  information of the Healthcare institute, their staff, and Patient.</a:t>
            </a:r>
          </a:p>
          <a:p>
            <a:pPr marL="457200">
              <a:lnSpc>
                <a:spcPct val="150000"/>
              </a:lnSpc>
              <a:buSzPct val="40000"/>
              <a:buFont typeface="Times New Roman" charset="0"/>
              <a:buBlip>
                <a:blip r:embed="rId2"/>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a:solidFill>
                  <a:srgbClr val="002060"/>
                </a:solidFill>
              </a:rPr>
              <a:t> This Web application supports all kind of the department of the Hospital to maintains the Patients information's like 	     admission, Medicals, Check-up,  time table,  fees, etc...</a:t>
            </a:r>
          </a:p>
          <a:p>
            <a:pPr marL="457200">
              <a:lnSpc>
                <a:spcPct val="150000"/>
              </a:lnSpc>
              <a:buSzPct val="40000"/>
              <a:buFont typeface="Times New Roman" charset="0"/>
              <a:buBlip>
                <a:blip r:embed="rId2"/>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a:solidFill>
                  <a:srgbClr val="002060"/>
                </a:solidFill>
              </a:rPr>
              <a:t> And generate relative all reports.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5400" b="1" dirty="0">
                <a:solidFill>
                  <a:schemeClr val="accent1"/>
                </a:solidFill>
              </a:rPr>
              <a:t>SYSTEM ARCHITECTURE</a:t>
            </a:r>
            <a:endParaRPr lang="en-US" dirty="0">
              <a:solidFill>
                <a:schemeClr val="accent1"/>
              </a:solidFill>
            </a:endParaRPr>
          </a:p>
        </p:txBody>
      </p:sp>
      <p:sp>
        <p:nvSpPr>
          <p:cNvPr id="3" name="Content Placeholder 2"/>
          <p:cNvSpPr>
            <a:spLocks noGrp="1"/>
          </p:cNvSpPr>
          <p:nvPr>
            <p:ph idx="1"/>
          </p:nvPr>
        </p:nvSpPr>
        <p:spPr/>
        <p:txBody>
          <a:bodyPr/>
          <a:lstStyle/>
          <a:p>
            <a:pPr>
              <a:buNone/>
            </a:pPr>
            <a:endParaRPr lang="en-US" sz="800" dirty="0">
              <a:solidFill>
                <a:schemeClr val="bg1"/>
              </a:solidFill>
            </a:endParaRPr>
          </a:p>
        </p:txBody>
      </p:sp>
      <p:sp>
        <p:nvSpPr>
          <p:cNvPr id="4" name="Text Box 5"/>
          <p:cNvSpPr txBox="1">
            <a:spLocks noChangeArrowheads="1"/>
          </p:cNvSpPr>
          <p:nvPr/>
        </p:nvSpPr>
        <p:spPr bwMode="auto">
          <a:xfrm>
            <a:off x="2157413" y="2390775"/>
            <a:ext cx="1914525" cy="700088"/>
          </a:xfrm>
          <a:prstGeom prst="rect">
            <a:avLst/>
          </a:prstGeom>
          <a:noFill/>
          <a:ln w="9525">
            <a:noFill/>
            <a:round/>
            <a:headEnd/>
            <a:tailEnd/>
          </a:ln>
          <a:effectLst/>
        </p:spPr>
        <p:txBody>
          <a:bodyPr lIns="99360" tIns="49680" rIns="99360" bIns="49680"/>
          <a:lstStyle/>
          <a:p>
            <a:pPr algn="ctr" eaLnBrk="0">
              <a:lnSpc>
                <a:spcPct val="52000"/>
              </a:lnSpc>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Lst>
            </a:pPr>
            <a:r>
              <a:rPr lang="en-GB" sz="2000" dirty="0">
                <a:solidFill>
                  <a:srgbClr val="FFFFFF"/>
                </a:solidFill>
                <a:latin typeface="Times New Roman" charset="0"/>
              </a:rPr>
              <a:t>S e r v e r</a:t>
            </a:r>
          </a:p>
        </p:txBody>
      </p:sp>
      <p:sp>
        <p:nvSpPr>
          <p:cNvPr id="5" name="Text Box 6"/>
          <p:cNvSpPr txBox="1">
            <a:spLocks noChangeArrowheads="1"/>
          </p:cNvSpPr>
          <p:nvPr/>
        </p:nvSpPr>
        <p:spPr bwMode="auto">
          <a:xfrm>
            <a:off x="6003925" y="1830388"/>
            <a:ext cx="1327150" cy="385762"/>
          </a:xfrm>
          <a:prstGeom prst="rect">
            <a:avLst/>
          </a:prstGeom>
          <a:noFill/>
          <a:ln w="9525">
            <a:noFill/>
            <a:round/>
            <a:headEnd/>
            <a:tailEnd/>
          </a:ln>
          <a:effectLst/>
        </p:spPr>
        <p:txBody>
          <a:bodyPr lIns="99360" tIns="49680" rIns="99360" bIns="49680"/>
          <a:lstStyle/>
          <a:p>
            <a:pPr eaLnBrk="0">
              <a:lnSpc>
                <a:spcPct val="52000"/>
              </a:lnSpc>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Lst>
            </a:pPr>
            <a:r>
              <a:rPr lang="en-GB" sz="2000" dirty="0">
                <a:solidFill>
                  <a:srgbClr val="FFFFFF"/>
                </a:solidFill>
                <a:latin typeface="Times New Roman" charset="0"/>
              </a:rPr>
              <a:t>PLC</a:t>
            </a:r>
          </a:p>
        </p:txBody>
      </p:sp>
      <p:sp>
        <p:nvSpPr>
          <p:cNvPr id="6" name="Text Box 8"/>
          <p:cNvSpPr txBox="1">
            <a:spLocks noChangeArrowheads="1"/>
          </p:cNvSpPr>
          <p:nvPr/>
        </p:nvSpPr>
        <p:spPr bwMode="auto">
          <a:xfrm>
            <a:off x="4408488" y="4637088"/>
            <a:ext cx="3863975" cy="385762"/>
          </a:xfrm>
          <a:prstGeom prst="rect">
            <a:avLst/>
          </a:prstGeom>
          <a:noFill/>
          <a:ln w="9525">
            <a:noFill/>
            <a:round/>
            <a:headEnd/>
            <a:tailEnd/>
          </a:ln>
          <a:effectLst/>
        </p:spPr>
        <p:txBody>
          <a:bodyPr lIns="99360" tIns="49680" rIns="99360" bIns="49680"/>
          <a:lstStyle/>
          <a:p>
            <a:pPr eaLnBrk="0">
              <a:lnSpc>
                <a:spcPct val="52000"/>
              </a:lnSpc>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Lst>
            </a:pPr>
            <a:r>
              <a:rPr lang="en-GB" sz="2000" dirty="0">
                <a:solidFill>
                  <a:srgbClr val="FFFFFF"/>
                </a:solidFill>
                <a:latin typeface="Times New Roman" charset="0"/>
              </a:rPr>
              <a:t>Sales Executive</a:t>
            </a:r>
          </a:p>
          <a:p>
            <a:pPr eaLnBrk="0">
              <a:lnSpc>
                <a:spcPct val="52000"/>
              </a:lnSpc>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Lst>
            </a:pPr>
            <a:endParaRPr lang="en-GB" sz="2000" dirty="0">
              <a:solidFill>
                <a:srgbClr val="FFFFFF"/>
              </a:solidFill>
              <a:latin typeface="Times New Roman" charset="0"/>
            </a:endParaRPr>
          </a:p>
          <a:p>
            <a:pPr eaLnBrk="0">
              <a:lnSpc>
                <a:spcPct val="52000"/>
              </a:lnSpc>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Lst>
            </a:pPr>
            <a:r>
              <a:rPr lang="en-GB" sz="2000" dirty="0">
                <a:solidFill>
                  <a:srgbClr val="FFFFFF"/>
                </a:solidFill>
                <a:latin typeface="Times New Roman" charset="0"/>
              </a:rPr>
              <a:t>Order entry \</a:t>
            </a:r>
          </a:p>
          <a:p>
            <a:pPr eaLnBrk="0">
              <a:lnSpc>
                <a:spcPct val="52000"/>
              </a:lnSpc>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Lst>
            </a:pPr>
            <a:r>
              <a:rPr lang="en-GB" sz="2000" dirty="0">
                <a:solidFill>
                  <a:srgbClr val="FFFFFF"/>
                </a:solidFill>
                <a:latin typeface="Times New Roman" charset="0"/>
              </a:rPr>
              <a:t> </a:t>
            </a:r>
          </a:p>
          <a:p>
            <a:pPr eaLnBrk="0">
              <a:lnSpc>
                <a:spcPct val="52000"/>
              </a:lnSpc>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Lst>
            </a:pPr>
            <a:r>
              <a:rPr lang="en-GB" sz="2000" dirty="0">
                <a:solidFill>
                  <a:srgbClr val="FFFFFF"/>
                </a:solidFill>
                <a:latin typeface="Times New Roman" charset="0"/>
              </a:rPr>
              <a:t>View Reports </a:t>
            </a:r>
          </a:p>
        </p:txBody>
      </p:sp>
      <p:sp>
        <p:nvSpPr>
          <p:cNvPr id="7" name="AutoShape 11"/>
          <p:cNvSpPr>
            <a:spLocks noChangeArrowheads="1"/>
          </p:cNvSpPr>
          <p:nvPr/>
        </p:nvSpPr>
        <p:spPr bwMode="auto">
          <a:xfrm>
            <a:off x="3317875" y="3422650"/>
            <a:ext cx="2435304" cy="713481"/>
          </a:xfrm>
          <a:prstGeom prst="roundRect">
            <a:avLst>
              <a:gd name="adj" fmla="val 16667"/>
            </a:avLst>
          </a:prstGeom>
          <a:solidFill>
            <a:srgbClr val="FFFFFF"/>
          </a:solidFill>
          <a:ln w="9525">
            <a:solidFill>
              <a:srgbClr val="000000"/>
            </a:solidFill>
            <a:round/>
            <a:headEnd/>
            <a:tailEnd/>
          </a:ln>
          <a:effectLst/>
        </p:spPr>
        <p:txBody>
          <a:bodyPr wrap="none" lIns="90000" tIns="45000" rIns="90000" bIns="450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rPr>
              <a:t>Hospital Management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rPr>
              <a:t>              System</a:t>
            </a:r>
          </a:p>
        </p:txBody>
      </p:sp>
      <p:sp>
        <p:nvSpPr>
          <p:cNvPr id="8" name="AutoShape 12"/>
          <p:cNvSpPr>
            <a:spLocks noChangeArrowheads="1"/>
          </p:cNvSpPr>
          <p:nvPr/>
        </p:nvSpPr>
        <p:spPr bwMode="auto">
          <a:xfrm>
            <a:off x="914400" y="2057400"/>
            <a:ext cx="1828800" cy="685800"/>
          </a:xfrm>
          <a:prstGeom prst="roundRect">
            <a:avLst>
              <a:gd name="adj" fmla="val 231"/>
            </a:avLst>
          </a:prstGeom>
          <a:solidFill>
            <a:srgbClr val="FFFFFF"/>
          </a:solidFill>
          <a:ln w="9525">
            <a:solidFill>
              <a:srgbClr val="000000"/>
            </a:solidFill>
            <a:round/>
            <a:headEnd/>
            <a:tailEnd/>
          </a:ln>
          <a:effectLst/>
        </p:spPr>
        <p:txBody>
          <a:bodyPr lIns="90000" tIns="45000" rIns="90000" bIns="45000" anchor="ctr" anchorCtr="1"/>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Administration</a:t>
            </a:r>
          </a:p>
        </p:txBody>
      </p:sp>
      <p:sp>
        <p:nvSpPr>
          <p:cNvPr id="9" name="AutoShape 13"/>
          <p:cNvSpPr>
            <a:spLocks noChangeArrowheads="1"/>
          </p:cNvSpPr>
          <p:nvPr/>
        </p:nvSpPr>
        <p:spPr bwMode="auto">
          <a:xfrm>
            <a:off x="5562600" y="2057400"/>
            <a:ext cx="2057400" cy="685800"/>
          </a:xfrm>
          <a:prstGeom prst="roundRect">
            <a:avLst>
              <a:gd name="adj" fmla="val 231"/>
            </a:avLst>
          </a:prstGeom>
          <a:solidFill>
            <a:srgbClr val="FFFFFF"/>
          </a:solidFill>
          <a:ln w="9525">
            <a:solidFill>
              <a:srgbClr val="000000"/>
            </a:solidFill>
            <a:round/>
            <a:headEnd/>
            <a:tailEnd/>
          </a:ln>
          <a:effectLst/>
        </p:spPr>
        <p:txBody>
          <a:bodyPr lIns="90000" tIns="45000" rIns="90000" bIns="45000" anchor="ctr" anchorCtr="1"/>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Patient Details</a:t>
            </a:r>
          </a:p>
        </p:txBody>
      </p:sp>
      <p:sp>
        <p:nvSpPr>
          <p:cNvPr id="10" name="AutoShape 14"/>
          <p:cNvSpPr>
            <a:spLocks noChangeArrowheads="1"/>
          </p:cNvSpPr>
          <p:nvPr/>
        </p:nvSpPr>
        <p:spPr bwMode="auto">
          <a:xfrm>
            <a:off x="6400800" y="3429000"/>
            <a:ext cx="2057400" cy="685800"/>
          </a:xfrm>
          <a:prstGeom prst="roundRect">
            <a:avLst>
              <a:gd name="adj" fmla="val 231"/>
            </a:avLst>
          </a:prstGeom>
          <a:solidFill>
            <a:srgbClr val="FFFFFF"/>
          </a:solidFill>
          <a:ln w="9525">
            <a:solidFill>
              <a:srgbClr val="000000"/>
            </a:solidFill>
            <a:round/>
            <a:headEnd/>
            <a:tailEnd/>
          </a:ln>
          <a:effectLst/>
        </p:spPr>
        <p:txBody>
          <a:bodyPr lIns="90000" tIns="45000" rIns="90000" bIns="45000" anchor="ctr" anchorCtr="1"/>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Doctors Details</a:t>
            </a:r>
          </a:p>
        </p:txBody>
      </p:sp>
      <p:sp>
        <p:nvSpPr>
          <p:cNvPr id="12" name="AutoShape 16"/>
          <p:cNvSpPr>
            <a:spLocks noChangeArrowheads="1"/>
          </p:cNvSpPr>
          <p:nvPr/>
        </p:nvSpPr>
        <p:spPr bwMode="auto">
          <a:xfrm>
            <a:off x="5410200" y="5029200"/>
            <a:ext cx="2057400" cy="685800"/>
          </a:xfrm>
          <a:prstGeom prst="roundRect">
            <a:avLst>
              <a:gd name="adj" fmla="val 231"/>
            </a:avLst>
          </a:prstGeom>
          <a:solidFill>
            <a:srgbClr val="FFFFFF"/>
          </a:solidFill>
          <a:ln w="9525">
            <a:solidFill>
              <a:srgbClr val="000000"/>
            </a:solidFill>
            <a:round/>
            <a:headEnd/>
            <a:tailEnd/>
          </a:ln>
          <a:effectLst/>
        </p:spPr>
        <p:txBody>
          <a:bodyPr lIns="90000" tIns="45000" rIns="90000" bIns="45000" anchor="ctr" anchorCtr="1"/>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      Medical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Schedule &amp; Result</a:t>
            </a:r>
          </a:p>
        </p:txBody>
      </p:sp>
      <p:sp>
        <p:nvSpPr>
          <p:cNvPr id="14" name="AutoShape 18"/>
          <p:cNvSpPr>
            <a:spLocks noChangeArrowheads="1"/>
          </p:cNvSpPr>
          <p:nvPr/>
        </p:nvSpPr>
        <p:spPr bwMode="auto">
          <a:xfrm>
            <a:off x="1524000" y="5029200"/>
            <a:ext cx="1600200" cy="685800"/>
          </a:xfrm>
          <a:prstGeom prst="roundRect">
            <a:avLst>
              <a:gd name="adj" fmla="val 231"/>
            </a:avLst>
          </a:prstGeom>
          <a:solidFill>
            <a:srgbClr val="FFFFFF"/>
          </a:solidFill>
          <a:ln w="9525">
            <a:solidFill>
              <a:srgbClr val="000000"/>
            </a:solidFill>
            <a:round/>
            <a:headEnd/>
            <a:tailEnd/>
          </a:ln>
          <a:effectLst/>
        </p:spPr>
        <p:txBody>
          <a:bodyPr lIns="90000" tIns="45000" rIns="90000" bIns="45000" anchor="ctr" anchorCtr="1"/>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   Event &amp;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Notification</a:t>
            </a:r>
          </a:p>
        </p:txBody>
      </p:sp>
      <p:sp>
        <p:nvSpPr>
          <p:cNvPr id="15" name="AutoShape 19"/>
          <p:cNvSpPr>
            <a:spLocks noChangeArrowheads="1"/>
          </p:cNvSpPr>
          <p:nvPr/>
        </p:nvSpPr>
        <p:spPr bwMode="auto">
          <a:xfrm>
            <a:off x="914400" y="3657600"/>
            <a:ext cx="1600200" cy="457200"/>
          </a:xfrm>
          <a:prstGeom prst="roundRect">
            <a:avLst>
              <a:gd name="adj" fmla="val 347"/>
            </a:avLst>
          </a:prstGeom>
          <a:solidFill>
            <a:srgbClr val="FFFFFF"/>
          </a:solidFill>
          <a:ln w="9525">
            <a:solidFill>
              <a:srgbClr val="000000"/>
            </a:solidFill>
            <a:round/>
            <a:headEnd/>
            <a:tailEnd/>
          </a:ln>
          <a:effectLst/>
        </p:spPr>
        <p:txBody>
          <a:bodyPr lIns="90000" tIns="45000" rIns="90000" bIns="45000" anchor="ctr" anchorCtr="1"/>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Reports</a:t>
            </a:r>
          </a:p>
        </p:txBody>
      </p:sp>
      <p:cxnSp>
        <p:nvCxnSpPr>
          <p:cNvPr id="16" name="AutoShape 20"/>
          <p:cNvCxnSpPr>
            <a:cxnSpLocks noChangeShapeType="1"/>
            <a:stCxn id="8" idx="3"/>
            <a:endCxn id="7" idx="1"/>
          </p:cNvCxnSpPr>
          <p:nvPr/>
        </p:nvCxnSpPr>
        <p:spPr bwMode="auto">
          <a:xfrm>
            <a:off x="2743200" y="2400300"/>
            <a:ext cx="574675" cy="1379091"/>
          </a:xfrm>
          <a:prstGeom prst="bentConnector3">
            <a:avLst>
              <a:gd name="adj1" fmla="val 50000"/>
            </a:avLst>
          </a:prstGeom>
          <a:noFill/>
          <a:ln w="9525">
            <a:solidFill>
              <a:srgbClr val="000000"/>
            </a:solidFill>
            <a:round/>
            <a:headEnd/>
            <a:tailEnd type="triangle" w="med" len="med"/>
          </a:ln>
          <a:effectLst/>
        </p:spPr>
      </p:cxnSp>
      <p:cxnSp>
        <p:nvCxnSpPr>
          <p:cNvPr id="17" name="AutoShape 21"/>
          <p:cNvCxnSpPr>
            <a:cxnSpLocks noChangeShapeType="1"/>
          </p:cNvCxnSpPr>
          <p:nvPr/>
        </p:nvCxnSpPr>
        <p:spPr bwMode="auto">
          <a:xfrm rot="10800000" flipV="1">
            <a:off x="5943600" y="3581400"/>
            <a:ext cx="381000" cy="38100"/>
          </a:xfrm>
          <a:prstGeom prst="bentConnector3">
            <a:avLst>
              <a:gd name="adj1" fmla="val 50000"/>
            </a:avLst>
          </a:prstGeom>
          <a:noFill/>
          <a:ln w="9525">
            <a:solidFill>
              <a:srgbClr val="000000"/>
            </a:solidFill>
            <a:round/>
            <a:headEnd/>
            <a:tailEnd type="triangle" w="med" len="med"/>
          </a:ln>
          <a:effectLst/>
        </p:spPr>
      </p:cxnSp>
      <p:sp>
        <p:nvSpPr>
          <p:cNvPr id="18" name="Line 22"/>
          <p:cNvSpPr>
            <a:spLocks noChangeShapeType="1"/>
          </p:cNvSpPr>
          <p:nvPr/>
        </p:nvSpPr>
        <p:spPr bwMode="auto">
          <a:xfrm>
            <a:off x="2514600" y="3886200"/>
            <a:ext cx="914400" cy="1588"/>
          </a:xfrm>
          <a:prstGeom prst="line">
            <a:avLst/>
          </a:prstGeom>
          <a:noFill/>
          <a:ln w="9525">
            <a:solidFill>
              <a:srgbClr val="000000"/>
            </a:solidFill>
            <a:round/>
            <a:headEnd/>
            <a:tailEnd type="triangle" w="med" len="med"/>
          </a:ln>
          <a:effectLst/>
        </p:spPr>
        <p:txBody>
          <a:bodyPr/>
          <a:lstStyle/>
          <a:p>
            <a:endParaRPr lang="en-US" dirty="0"/>
          </a:p>
        </p:txBody>
      </p:sp>
      <p:cxnSp>
        <p:nvCxnSpPr>
          <p:cNvPr id="19" name="AutoShape 23"/>
          <p:cNvCxnSpPr>
            <a:cxnSpLocks noChangeShapeType="1"/>
            <a:stCxn id="9" idx="2"/>
            <a:endCxn id="7" idx="0"/>
          </p:cNvCxnSpPr>
          <p:nvPr/>
        </p:nvCxnSpPr>
        <p:spPr bwMode="auto">
          <a:xfrm rot="5400000">
            <a:off x="5223689" y="2055039"/>
            <a:ext cx="679450" cy="2055773"/>
          </a:xfrm>
          <a:prstGeom prst="bentConnector3">
            <a:avLst>
              <a:gd name="adj1" fmla="val 50000"/>
            </a:avLst>
          </a:prstGeom>
          <a:noFill/>
          <a:ln w="9525">
            <a:solidFill>
              <a:srgbClr val="000000"/>
            </a:solidFill>
            <a:round/>
            <a:headEnd/>
            <a:tailEnd type="triangle" w="med" len="med"/>
          </a:ln>
          <a:effectLst/>
        </p:spPr>
      </p:cxnSp>
      <p:sp>
        <p:nvSpPr>
          <p:cNvPr id="21" name="Line 25"/>
          <p:cNvSpPr>
            <a:spLocks noChangeShapeType="1"/>
          </p:cNvSpPr>
          <p:nvPr/>
        </p:nvSpPr>
        <p:spPr bwMode="auto">
          <a:xfrm flipV="1">
            <a:off x="2514600" y="4341813"/>
            <a:ext cx="1143000" cy="688975"/>
          </a:xfrm>
          <a:prstGeom prst="line">
            <a:avLst/>
          </a:prstGeom>
          <a:noFill/>
          <a:ln w="9525">
            <a:solidFill>
              <a:srgbClr val="000000"/>
            </a:solidFill>
            <a:round/>
            <a:headEnd/>
            <a:tailEnd type="triangle" w="med" len="med"/>
          </a:ln>
          <a:effectLst/>
        </p:spPr>
        <p:txBody>
          <a:bodyPr/>
          <a:lstStyle/>
          <a:p>
            <a:endParaRPr lang="en-US" dirty="0"/>
          </a:p>
        </p:txBody>
      </p:sp>
      <p:sp>
        <p:nvSpPr>
          <p:cNvPr id="22" name="Line 26"/>
          <p:cNvSpPr>
            <a:spLocks noChangeShapeType="1"/>
          </p:cNvSpPr>
          <p:nvPr/>
        </p:nvSpPr>
        <p:spPr bwMode="auto">
          <a:xfrm flipH="1" flipV="1">
            <a:off x="5484813" y="4341813"/>
            <a:ext cx="917575" cy="688975"/>
          </a:xfrm>
          <a:prstGeom prst="line">
            <a:avLst/>
          </a:prstGeom>
          <a:noFill/>
          <a:ln w="9525">
            <a:solidFill>
              <a:srgbClr val="000000"/>
            </a:solidFill>
            <a:round/>
            <a:headEnd/>
            <a:tailEnd type="triangle" w="med" len="med"/>
          </a:ln>
          <a:effectLst/>
        </p:spPr>
        <p:txBody>
          <a:bodyPr/>
          <a:lstStyle/>
          <a:p>
            <a:endParaRPr lang="en-US" dirty="0"/>
          </a:p>
        </p:txBody>
      </p:sp>
      <p:sp>
        <p:nvSpPr>
          <p:cNvPr id="23" name="Line 27"/>
          <p:cNvSpPr>
            <a:spLocks noChangeShapeType="1"/>
          </p:cNvSpPr>
          <p:nvPr/>
        </p:nvSpPr>
        <p:spPr bwMode="auto">
          <a:xfrm flipH="1">
            <a:off x="5942013" y="4114800"/>
            <a:ext cx="917575" cy="1588"/>
          </a:xfrm>
          <a:prstGeom prst="line">
            <a:avLst/>
          </a:prstGeom>
          <a:noFill/>
          <a:ln w="9525">
            <a:solidFill>
              <a:srgbClr val="000000"/>
            </a:solidFill>
            <a:round/>
            <a:headEnd/>
            <a:tailEnd type="triangle" w="med" len="med"/>
          </a:ln>
          <a:effectLst/>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5400" b="1" dirty="0">
                <a:solidFill>
                  <a:schemeClr val="accent1"/>
                </a:solidFill>
              </a:rPr>
              <a:t> SYSTEM FEATURES</a:t>
            </a:r>
            <a:endParaRPr lang="en-US" dirty="0">
              <a:solidFill>
                <a:schemeClr val="accent1"/>
              </a:solidFill>
            </a:endParaRPr>
          </a:p>
        </p:txBody>
      </p:sp>
      <p:sp>
        <p:nvSpPr>
          <p:cNvPr id="3" name="Content Placeholder 2"/>
          <p:cNvSpPr>
            <a:spLocks noGrp="1"/>
          </p:cNvSpPr>
          <p:nvPr>
            <p:ph idx="1"/>
          </p:nvPr>
        </p:nvSpPr>
        <p:spPr/>
        <p:txBody>
          <a:bodyPr>
            <a:normAutofit/>
          </a:bodyPr>
          <a:lstStyle/>
          <a:p>
            <a:pPr marL="595313" lvl="2" indent="-193675">
              <a:lnSpc>
                <a:spcPct val="100000"/>
              </a:lnSpc>
              <a:spcAft>
                <a:spcPts val="2888"/>
              </a:spcAft>
              <a:buSzPct val="40000"/>
              <a:buFont typeface="Times New Roman" charset="0"/>
              <a:buBlip>
                <a:blip r:embed="rId2"/>
              </a:buBlip>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r>
              <a:rPr lang="en-GB" sz="2600" dirty="0">
                <a:solidFill>
                  <a:srgbClr val="002060"/>
                </a:solidFill>
              </a:rPr>
              <a:t>Rights assignment on add, edit, delete.</a:t>
            </a:r>
          </a:p>
          <a:p>
            <a:pPr marL="595313" lvl="2" indent="-193675">
              <a:lnSpc>
                <a:spcPct val="100000"/>
              </a:lnSpc>
              <a:spcAft>
                <a:spcPts val="2888"/>
              </a:spcAft>
              <a:buSzPct val="40000"/>
              <a:buFont typeface="Times New Roman" charset="0"/>
              <a:buBlip>
                <a:blip r:embed="rId2"/>
              </a:buBlip>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r>
              <a:rPr lang="en-GB" sz="2600" dirty="0">
                <a:solidFill>
                  <a:srgbClr val="002060"/>
                </a:solidFill>
              </a:rPr>
              <a:t>Easy to understand help on role basis.</a:t>
            </a:r>
          </a:p>
          <a:p>
            <a:pPr marL="595313" lvl="2" indent="-193675">
              <a:lnSpc>
                <a:spcPct val="100000"/>
              </a:lnSpc>
              <a:spcAft>
                <a:spcPts val="2888"/>
              </a:spcAft>
              <a:buSzPct val="40000"/>
              <a:buFont typeface="Times New Roman" charset="0"/>
              <a:buBlip>
                <a:blip r:embed="rId2"/>
              </a:buBlip>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r>
              <a:rPr lang="en-GB" sz="2600" dirty="0">
                <a:solidFill>
                  <a:srgbClr val="002060"/>
                </a:solidFill>
              </a:rPr>
              <a:t>You should add Patients, Doctors,  details.</a:t>
            </a:r>
          </a:p>
          <a:p>
            <a:pPr marL="595313" lvl="2" indent="-193675">
              <a:lnSpc>
                <a:spcPct val="100000"/>
              </a:lnSpc>
              <a:spcAft>
                <a:spcPts val="2888"/>
              </a:spcAft>
              <a:buSzPct val="40000"/>
              <a:buFont typeface="Times New Roman" charset="0"/>
              <a:buBlip>
                <a:blip r:embed="rId2"/>
              </a:buBlip>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r>
              <a:rPr lang="en-GB" sz="2600" dirty="0">
                <a:solidFill>
                  <a:srgbClr val="002060"/>
                </a:solidFill>
              </a:rPr>
              <a:t>You should declare Event Schedule.</a:t>
            </a:r>
          </a:p>
          <a:p>
            <a:endParaRPr lang="en-US"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5400" b="1" dirty="0">
                <a:solidFill>
                  <a:schemeClr val="accent1"/>
                </a:solidFill>
              </a:rPr>
              <a:t>MAJOR MODULES</a:t>
            </a:r>
            <a:endParaRPr lang="en-US" dirty="0">
              <a:solidFill>
                <a:schemeClr val="accent1"/>
              </a:solidFill>
            </a:endParaRPr>
          </a:p>
        </p:txBody>
      </p:sp>
      <p:sp>
        <p:nvSpPr>
          <p:cNvPr id="3" name="Content Placeholder 2"/>
          <p:cNvSpPr>
            <a:spLocks noGrp="1"/>
          </p:cNvSpPr>
          <p:nvPr>
            <p:ph idx="1"/>
          </p:nvPr>
        </p:nvSpPr>
        <p:spPr>
          <a:xfrm>
            <a:off x="1028700" y="2171700"/>
            <a:ext cx="7200900" cy="3695700"/>
          </a:xfrm>
        </p:spPr>
        <p:txBody>
          <a:bodyPr>
            <a:normAutofit lnSpcReduction="10000"/>
          </a:bodyPr>
          <a:lstStyle/>
          <a:p>
            <a:pPr marL="595313" lvl="2" indent="-193675">
              <a:lnSpc>
                <a:spcPts val="1240"/>
              </a:lnSpc>
              <a:spcAft>
                <a:spcPts val="2888"/>
              </a:spcAft>
              <a:buSzPct val="43000"/>
              <a:buFont typeface="Times New Roman" charset="0"/>
              <a:buBlip>
                <a:blip r:embed="rId2"/>
              </a:buBlip>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endParaRPr lang="en-GB" sz="3600" b="1" dirty="0">
              <a:solidFill>
                <a:srgbClr val="002060"/>
              </a:solidFill>
            </a:endParaRPr>
          </a:p>
          <a:p>
            <a:pPr marL="595313" lvl="2" indent="-193675">
              <a:lnSpc>
                <a:spcPts val="1240"/>
              </a:lnSpc>
              <a:spcAft>
                <a:spcPts val="2888"/>
              </a:spcAft>
              <a:buSzPct val="43000"/>
              <a:buFont typeface="Times New Roman" charset="0"/>
              <a:buBlip>
                <a:blip r:embed="rId2"/>
              </a:buBlip>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r>
              <a:rPr lang="en-GB" sz="3600" b="1" dirty="0">
                <a:solidFill>
                  <a:srgbClr val="002060"/>
                </a:solidFill>
              </a:rPr>
              <a:t>Patient </a:t>
            </a:r>
          </a:p>
          <a:p>
            <a:pPr marL="401638" lvl="2" indent="0">
              <a:lnSpc>
                <a:spcPts val="1240"/>
              </a:lnSpc>
              <a:spcAft>
                <a:spcPts val="2888"/>
              </a:spcAft>
              <a:buSzPct val="43000"/>
              <a:buNone/>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r>
              <a:rPr lang="en-GB" sz="2400" b="1" dirty="0">
                <a:solidFill>
                  <a:srgbClr val="FF0000"/>
                </a:solidFill>
              </a:rPr>
              <a:t>Login and Registration</a:t>
            </a:r>
          </a:p>
          <a:p>
            <a:pPr marL="595313" lvl="2" indent="-193675">
              <a:lnSpc>
                <a:spcPct val="100000"/>
              </a:lnSpc>
              <a:spcAft>
                <a:spcPts val="2888"/>
              </a:spcAft>
              <a:buSzPct val="43000"/>
              <a:buFont typeface="Times New Roman" charset="0"/>
              <a:buBlip>
                <a:blip r:embed="rId2"/>
              </a:buBlip>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r>
              <a:rPr lang="en-GB" sz="3600" b="1" dirty="0">
                <a:solidFill>
                  <a:srgbClr val="002060"/>
                </a:solidFill>
              </a:rPr>
              <a:t>Doctors</a:t>
            </a:r>
          </a:p>
          <a:p>
            <a:pPr marL="595313" lvl="2" indent="-193675">
              <a:lnSpc>
                <a:spcPct val="100000"/>
              </a:lnSpc>
              <a:spcAft>
                <a:spcPts val="2888"/>
              </a:spcAft>
              <a:buSzPct val="43000"/>
              <a:buFont typeface="Times New Roman" charset="0"/>
              <a:buBlip>
                <a:blip r:embed="rId2"/>
              </a:buBlip>
              <a:tabLst>
                <a:tab pos="595313" algn="l"/>
                <a:tab pos="1052513" algn="l"/>
                <a:tab pos="1509713" algn="l"/>
                <a:tab pos="1966913" algn="l"/>
                <a:tab pos="2424113" algn="l"/>
                <a:tab pos="2881313" algn="l"/>
                <a:tab pos="3338513" algn="l"/>
                <a:tab pos="3795713" algn="l"/>
                <a:tab pos="4252913" algn="l"/>
                <a:tab pos="4710113" algn="l"/>
                <a:tab pos="5167313" algn="l"/>
                <a:tab pos="5624513" algn="l"/>
                <a:tab pos="6081713" algn="l"/>
                <a:tab pos="6538913" algn="l"/>
                <a:tab pos="6996113" algn="l"/>
                <a:tab pos="7453313" algn="l"/>
                <a:tab pos="7910513" algn="l"/>
                <a:tab pos="8367713" algn="l"/>
                <a:tab pos="8824913" algn="l"/>
                <a:tab pos="9282113" algn="l"/>
                <a:tab pos="9739313" algn="l"/>
              </a:tabLst>
            </a:pPr>
            <a:r>
              <a:rPr lang="en-GB" sz="3600" b="1" dirty="0">
                <a:solidFill>
                  <a:srgbClr val="002060"/>
                </a:solidFill>
              </a:rPr>
              <a:t>Admin Login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5400" b="1" dirty="0">
                <a:solidFill>
                  <a:schemeClr val="accent1"/>
                </a:solidFill>
              </a:rPr>
              <a:t> DETAILS FUNCTION OF ALL MODULE</a:t>
            </a:r>
            <a:endParaRPr lang="en-US" dirty="0">
              <a:solidFill>
                <a:schemeClr val="accent1"/>
              </a:solidFill>
            </a:endParaRPr>
          </a:p>
        </p:txBody>
      </p:sp>
      <p:sp>
        <p:nvSpPr>
          <p:cNvPr id="3" name="Content Placeholder 2"/>
          <p:cNvSpPr>
            <a:spLocks noGrp="1"/>
          </p:cNvSpPr>
          <p:nvPr>
            <p:ph idx="1"/>
          </p:nvPr>
        </p:nvSpPr>
        <p:spPr/>
        <p:txBody>
          <a:bodyPr>
            <a:normAutofit/>
          </a:bodyPr>
          <a:lstStyle/>
          <a:p>
            <a:pPr>
              <a:lnSpc>
                <a:spcPct val="15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1" dirty="0">
                <a:solidFill>
                  <a:srgbClr val="0000FF"/>
                </a:solidFill>
              </a:rPr>
              <a:t>PATIENT :</a:t>
            </a:r>
          </a:p>
          <a:p>
            <a:pPr marL="882650" lvl="1" indent="-215900">
              <a:lnSpc>
                <a:spcPct val="150000"/>
              </a:lnSpc>
              <a:buSzPct val="58000"/>
              <a:buFont typeface="Times New Roman" charset="0"/>
              <a:buBlip>
                <a:blip r:embed="rId2"/>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a:solidFill>
                  <a:srgbClr val="002060"/>
                </a:solidFill>
              </a:rPr>
              <a:t> Add and modify the Patient related information's like  User information, last Medical detail, Disease, Appointments etc.</a:t>
            </a:r>
            <a:endParaRPr lang="en-US" b="1" dirty="0">
              <a:solidFill>
                <a:srgbClr val="002060"/>
              </a:solidFill>
            </a:endParaRPr>
          </a:p>
          <a:p>
            <a:pPr marL="882650" lvl="1" indent="-215900">
              <a:lnSpc>
                <a:spcPct val="150000"/>
              </a:lnSpc>
              <a:buSzPct val="43000"/>
              <a:buFont typeface="Times New Roman" charset="0"/>
              <a:buBlip>
                <a:blip r:embed="rId2"/>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a:solidFill>
                  <a:srgbClr val="002060"/>
                </a:solidFill>
              </a:rPr>
              <a:t>It also includes the generation of medical progress reports of the Patient.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 dirty="0">
                <a:solidFill>
                  <a:schemeClr val="bg1"/>
                </a:solidFill>
              </a:rPr>
              <a:t>s</a:t>
            </a:r>
          </a:p>
        </p:txBody>
      </p:sp>
      <p:sp>
        <p:nvSpPr>
          <p:cNvPr id="3" name="Content Placeholder 2"/>
          <p:cNvSpPr>
            <a:spLocks noGrp="1"/>
          </p:cNvSpPr>
          <p:nvPr>
            <p:ph idx="1"/>
          </p:nvPr>
        </p:nvSpPr>
        <p:spPr/>
        <p:txBody>
          <a:bodyPr/>
          <a:lstStyle/>
          <a:p>
            <a:pPr marL="450850">
              <a:lnSpc>
                <a:spcPct val="150000"/>
              </a:lnSpc>
              <a:buNone/>
              <a:tabLst>
                <a:tab pos="6316663" algn="l"/>
                <a:tab pos="6515100" algn="l"/>
                <a:tab pos="7239000" algn="l"/>
                <a:tab pos="7962900" algn="l"/>
                <a:tab pos="8686800" algn="l"/>
                <a:tab pos="9410700" algn="l"/>
              </a:tabLst>
            </a:pPr>
            <a:r>
              <a:rPr lang="en-GB" b="1" dirty="0">
                <a:solidFill>
                  <a:srgbClr val="0000FF"/>
                </a:solidFill>
              </a:rPr>
              <a:t>Doctor:</a:t>
            </a:r>
          </a:p>
          <a:p>
            <a:pPr marL="1046163" lvl="2" indent="-193675">
              <a:lnSpc>
                <a:spcPct val="150000"/>
              </a:lnSpc>
              <a:buSzPct val="43000"/>
              <a:buFont typeface="Times New Roman" charset="0"/>
              <a:buBlip>
                <a:blip r:embed="rId2"/>
              </a:buBlip>
              <a:tabLst>
                <a:tab pos="6316663" algn="l"/>
                <a:tab pos="6515100" algn="l"/>
                <a:tab pos="7239000" algn="l"/>
                <a:tab pos="7962900" algn="l"/>
                <a:tab pos="8686800" algn="l"/>
                <a:tab pos="9410700" algn="l"/>
              </a:tabLst>
            </a:pPr>
            <a:r>
              <a:rPr lang="en-GB" sz="2400" b="1" dirty="0">
                <a:solidFill>
                  <a:srgbClr val="002060"/>
                </a:solidFill>
              </a:rPr>
              <a:t>Here You should add all the details of Doctors and also attach his/her photo or all the documents submitted.</a:t>
            </a:r>
          </a:p>
          <a:p>
            <a:pPr marL="450850">
              <a:lnSpc>
                <a:spcPct val="150000"/>
              </a:lnSpc>
              <a:buSzPct val="43000"/>
              <a:tabLst>
                <a:tab pos="6316663" algn="l"/>
                <a:tab pos="6515100" algn="l"/>
                <a:tab pos="7239000" algn="l"/>
                <a:tab pos="7962900" algn="l"/>
                <a:tab pos="8686800" algn="l"/>
                <a:tab pos="9410700" algn="l"/>
              </a:tabLst>
            </a:pPr>
            <a:endParaRPr lang="en-GB" sz="2400" b="1" dirty="0">
              <a:solidFill>
                <a:srgbClr val="0000FF"/>
              </a:solidFil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solidFill>
                  <a:srgbClr val="3333CC"/>
                </a:solidFill>
              </a:rPr>
              <a:t>USER AND ROLE MANAGEMENT</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b="1" dirty="0">
              <a:solidFill>
                <a:srgbClr val="3333CC"/>
              </a:solidFill>
            </a:endParaRPr>
          </a:p>
          <a:p>
            <a:pPr marL="889000" lvl="1" indent="-215900">
              <a:lnSpc>
                <a:spcPct val="150000"/>
              </a:lnSpc>
              <a:buSzPct val="43000"/>
              <a:buFont typeface="Times New Roman" charset="0"/>
              <a:buBlip>
                <a:blip r:embed="rId2"/>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1" dirty="0">
                <a:solidFill>
                  <a:srgbClr val="002060"/>
                </a:solidFill>
              </a:rPr>
              <a:t>User management establishing a user's rights to information within the system. In user management administrator have rights to add/remove users from the system also for the user creation and role creation.</a:t>
            </a:r>
          </a:p>
          <a:p>
            <a:pPr marL="889000" lvl="1" indent="-215900">
              <a:lnSpc>
                <a:spcPct val="150000"/>
              </a:lnSpc>
              <a:buSzPct val="43000"/>
              <a:buFont typeface="Times New Roman" charset="0"/>
              <a:buBlip>
                <a:blip r:embed="rId2"/>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a:solidFill>
                  <a:srgbClr val="002060"/>
                </a:solidFill>
              </a:rPr>
              <a:t>Role management helps you manage authorization, which enables you to specify the resources that users in your application are allowed to access. The primary purpose of establishing roles is to give you an easy way to manage access rules for groups of users.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 dirty="0">
                <a:solidFill>
                  <a:schemeClr val="bg1"/>
                </a:solidFill>
              </a:rPr>
              <a:t>S</a:t>
            </a:r>
          </a:p>
        </p:txBody>
      </p:sp>
      <p:sp>
        <p:nvSpPr>
          <p:cNvPr id="3" name="Content Placeholder 2"/>
          <p:cNvSpPr>
            <a:spLocks noGrp="1"/>
          </p:cNvSpPr>
          <p:nvPr>
            <p:ph idx="1"/>
          </p:nvPr>
        </p:nvSpPr>
        <p:spPr/>
        <p:txBody>
          <a:bodyPr>
            <a:normAutofit/>
          </a:bodyPr>
          <a:lstStyle/>
          <a:p>
            <a:pPr algn="ctr">
              <a:buNone/>
            </a:pPr>
            <a:endParaRPr lang="en-GB" sz="5400" b="1" dirty="0">
              <a:solidFill>
                <a:srgbClr val="33CC66"/>
              </a:solidFill>
            </a:endParaRPr>
          </a:p>
          <a:p>
            <a:pPr algn="ctr">
              <a:buNone/>
            </a:pPr>
            <a:r>
              <a:rPr lang="en-GB" sz="5400" b="1" dirty="0">
                <a:solidFill>
                  <a:srgbClr val="002060"/>
                </a:solidFill>
                <a:latin typeface="Algerian" panose="04020705040A02060702" pitchFamily="82" charset="0"/>
              </a:rPr>
              <a:t>THANK </a:t>
            </a:r>
          </a:p>
          <a:p>
            <a:pPr algn="ctr">
              <a:buNone/>
            </a:pPr>
            <a:r>
              <a:rPr lang="en-GB" sz="5400" b="1" dirty="0">
                <a:solidFill>
                  <a:srgbClr val="002060"/>
                </a:solidFill>
                <a:latin typeface="Algerian" panose="04020705040A02060702" pitchFamily="82" charset="0"/>
              </a:rPr>
              <a:t>YOU</a:t>
            </a:r>
            <a:endParaRPr lang="en-US" sz="5400" dirty="0">
              <a:solidFill>
                <a:srgbClr val="002060"/>
              </a:solidFill>
              <a:latin typeface="Algerian" panose="04020705040A02060702" pitchFamily="82" charset="0"/>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68</TotalTime>
  <Words>277</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Aharoni</vt:lpstr>
      <vt:lpstr>Algerian</vt:lpstr>
      <vt:lpstr>Arial</vt:lpstr>
      <vt:lpstr>Arial Black</vt:lpstr>
      <vt:lpstr>Calibri</vt:lpstr>
      <vt:lpstr>Cambria Math</vt:lpstr>
      <vt:lpstr>Candara</vt:lpstr>
      <vt:lpstr>Cooper Black</vt:lpstr>
      <vt:lpstr>Franklin Gothic Book</vt:lpstr>
      <vt:lpstr>Times New Roman</vt:lpstr>
      <vt:lpstr>Crop</vt:lpstr>
      <vt:lpstr>  HOSPITAL MANAGEMENT SYSTEM   A MAJOR PROJECT REPORT SUBMITTED IN PARTIAL  FULFILLMENT OF THE REQUIREMENT FOR THE AWARD OF THREE YEAR DIPLOMA                                                                          IN. </vt:lpstr>
      <vt:lpstr>        INTRODUCTION</vt:lpstr>
      <vt:lpstr>SYSTEM ARCHITECTURE</vt:lpstr>
      <vt:lpstr> SYSTEM FEATURES</vt:lpstr>
      <vt:lpstr>MAJOR MODULES</vt:lpstr>
      <vt:lpstr> DETAILS FUNCTION OF ALL MODULE</vt:lpstr>
      <vt:lpstr>s</vt:lpstr>
      <vt:lpstr>USER AND ROLE MANAGEMENT</vt:lpstr>
      <vt:lpst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E-BANKING SYSTEM   A MAJOR PROJECT REPORT SUBMITTED IN PARTIAL  FULFILLMENT OF THE REQUIREMENT FOR THE AWARD OF THREE YEAR DIPLOMA                                                                          IN.</dc:title>
  <dc:creator>NAVNEET</dc:creator>
  <cp:lastModifiedBy>Mohit</cp:lastModifiedBy>
  <cp:revision>17</cp:revision>
  <dcterms:created xsi:type="dcterms:W3CDTF">2016-04-18T14:49:09Z</dcterms:created>
  <dcterms:modified xsi:type="dcterms:W3CDTF">2022-12-30T15:22:37Z</dcterms:modified>
</cp:coreProperties>
</file>