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3"/>
  </p:notesMasterIdLst>
  <p:handoutMasterIdLst>
    <p:handoutMasterId r:id="rId14"/>
  </p:handoutMasterIdLst>
  <p:sldIdLst>
    <p:sldId id="277" r:id="rId4"/>
    <p:sldId id="399" r:id="rId5"/>
    <p:sldId id="400" r:id="rId6"/>
    <p:sldId id="401" r:id="rId7"/>
    <p:sldId id="402" r:id="rId8"/>
    <p:sldId id="403" r:id="rId9"/>
    <p:sldId id="408" r:id="rId10"/>
    <p:sldId id="405" r:id="rId11"/>
    <p:sldId id="40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51" d="100"/>
          <a:sy n="51" d="100"/>
        </p:scale>
        <p:origin x="1435" y="-19"/>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11/30/2023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165359"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332139" y="1027844"/>
            <a:ext cx="7195317" cy="2906594"/>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marL="118745" marR="1270" indent="-6350" algn="ctr">
              <a:lnSpc>
                <a:spcPct val="110000"/>
              </a:lnSpc>
              <a:spcAft>
                <a:spcPts val="645"/>
              </a:spcAft>
            </a:pPr>
            <a:r>
              <a:rPr lang="en-IN" sz="1800" b="1" dirty="0">
                <a:solidFill>
                  <a:srgbClr val="000000"/>
                </a:solidFill>
                <a:effectLst/>
                <a:latin typeface="Times New Roman" panose="02020603050405020304" pitchFamily="18" charset="0"/>
                <a:ea typeface="Times New Roman" panose="02020603050405020304" pitchFamily="18" charset="0"/>
              </a:rPr>
              <a:t>COMPUTER SCIENCE WITH SPECIALIZATION</a:t>
            </a:r>
            <a:endParaRPr lang="en-GB" sz="1800" dirty="0">
              <a:solidFill>
                <a:srgbClr val="000000"/>
              </a:solidFill>
              <a:effectLst/>
              <a:latin typeface="Times New Roman" panose="02020603050405020304" pitchFamily="18" charset="0"/>
              <a:ea typeface="Times New Roman" panose="02020603050405020304" pitchFamily="18" charset="0"/>
            </a:endParaRPr>
          </a:p>
          <a:p>
            <a:pPr marL="118745" marR="1270" indent="-6350" algn="ctr">
              <a:lnSpc>
                <a:spcPct val="110000"/>
              </a:lnSpc>
              <a:spcAft>
                <a:spcPts val="645"/>
              </a:spcAft>
            </a:pPr>
            <a:r>
              <a:rPr lang="en-IN" sz="1800" b="1" dirty="0">
                <a:solidFill>
                  <a:srgbClr val="000000"/>
                </a:solidFill>
                <a:effectLst/>
                <a:latin typeface="Times New Roman" panose="02020603050405020304" pitchFamily="18" charset="0"/>
                <a:ea typeface="Times New Roman" panose="02020603050405020304" pitchFamily="18" charset="0"/>
              </a:rPr>
              <a:t>IN ARTIFICIAL INTELLIGENCE AND MACHINE LEARNING</a:t>
            </a:r>
            <a:endParaRPr lang="en-GB" sz="1800" dirty="0">
              <a:solidFill>
                <a:srgbClr val="000000"/>
              </a:solidFill>
              <a:effectLst/>
              <a:latin typeface="Times New Roman" panose="02020603050405020304" pitchFamily="18" charset="0"/>
              <a:ea typeface="Times New Roman" panose="02020603050405020304" pitchFamily="18" charset="0"/>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570451" y="6053794"/>
            <a:ext cx="5755503" cy="4247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503" y="313258"/>
            <a:ext cx="8477097" cy="6146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marL="376555" marR="568325" indent="-6350" algn="ctr">
              <a:lnSpc>
                <a:spcPct val="148000"/>
              </a:lnSpc>
              <a:spcAft>
                <a:spcPts val="1190"/>
              </a:spcAft>
            </a:pPr>
            <a:r>
              <a:rPr lang="en-IN" sz="2600" b="1" dirty="0">
                <a:solidFill>
                  <a:srgbClr val="000000"/>
                </a:solidFill>
                <a:effectLst/>
                <a:latin typeface="Times New Roman" panose="02020603050405020304" pitchFamily="18" charset="0"/>
                <a:ea typeface="Times New Roman" panose="02020603050405020304" pitchFamily="18" charset="0"/>
              </a:rPr>
              <a:t>Bumps and Potholes detection</a:t>
            </a:r>
            <a:endParaRPr lang="en-IN" sz="2600" dirty="0">
              <a:solidFill>
                <a:srgbClr val="000000"/>
              </a:solidFill>
              <a:effectLst/>
              <a:latin typeface="Times New Roman" panose="02020603050405020304" pitchFamily="18" charset="0"/>
              <a:ea typeface="Times New Roman" panose="020206030504050203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728132" y="3968672"/>
            <a:ext cx="4305967" cy="1261884"/>
          </a:xfrm>
          <a:prstGeom prst="rect">
            <a:avLst/>
          </a:prstGeom>
          <a:noFill/>
        </p:spPr>
        <p:txBody>
          <a:bodyPr wrap="square" rtlCol="0">
            <a:spAutoFit/>
          </a:bodyPr>
          <a:lstStyle/>
          <a:p>
            <a:r>
              <a:rPr lang="en-US" sz="2000" b="1" dirty="0"/>
              <a:t>  Submitted by: </a:t>
            </a:r>
          </a:p>
          <a:p>
            <a:r>
              <a:rPr lang="en-US" sz="2000" dirty="0">
                <a:solidFill>
                  <a:schemeClr val="tx2">
                    <a:lumMod val="50000"/>
                  </a:schemeClr>
                </a:solidFill>
              </a:rPr>
              <a:t>Mohit Choudhary:21BCS10085</a:t>
            </a:r>
            <a:endParaRPr lang="en-US" sz="2000" b="1" dirty="0"/>
          </a:p>
          <a:p>
            <a:r>
              <a:rPr lang="en-US" sz="1800" dirty="0">
                <a:solidFill>
                  <a:schemeClr val="tx2">
                    <a:lumMod val="50000"/>
                  </a:schemeClr>
                </a:solidFill>
              </a:rPr>
              <a:t>Shyam Prakash Mishra: 20BCS6893</a:t>
            </a:r>
          </a:p>
          <a:p>
            <a:r>
              <a:rPr lang="en-US" sz="1800" dirty="0">
                <a:solidFill>
                  <a:schemeClr val="tx2">
                    <a:lumMod val="50000"/>
                  </a:schemeClr>
                </a:solidFill>
              </a:rPr>
              <a:t>Bharat Yadav: 20BCS6901</a:t>
            </a:r>
          </a:p>
        </p:txBody>
      </p:sp>
      <p:sp>
        <p:nvSpPr>
          <p:cNvPr id="6" name="TextBox 5"/>
          <p:cNvSpPr txBox="1"/>
          <p:nvPr/>
        </p:nvSpPr>
        <p:spPr>
          <a:xfrm>
            <a:off x="7681250" y="4725655"/>
            <a:ext cx="2971326" cy="984885"/>
          </a:xfrm>
          <a:prstGeom prst="rect">
            <a:avLst/>
          </a:prstGeom>
          <a:noFill/>
        </p:spPr>
        <p:txBody>
          <a:bodyPr wrap="none" rtlCol="0">
            <a:spAutoFit/>
          </a:bodyPr>
          <a:lstStyle/>
          <a:p>
            <a:r>
              <a:rPr lang="en-US" sz="2000" b="1" dirty="0"/>
              <a:t>Under the Supervision of: </a:t>
            </a:r>
            <a:endParaRPr lang="en-US" sz="2000" dirty="0"/>
          </a:p>
          <a:p>
            <a:r>
              <a:rPr lang="en-IN">
                <a:solidFill>
                  <a:srgbClr val="000000"/>
                </a:solidFill>
                <a:latin typeface="Times New Roman" panose="02020603050405020304" pitchFamily="18" charset="0"/>
                <a:ea typeface="Times New Roman" panose="02020603050405020304" pitchFamily="18" charset="0"/>
              </a:rPr>
              <a:t>M</a:t>
            </a:r>
            <a:r>
              <a:rPr lang="en-IN" sz="1800">
                <a:solidFill>
                  <a:srgbClr val="000000"/>
                </a:solidFill>
                <a:effectLst/>
                <a:latin typeface="Times New Roman" panose="02020603050405020304" pitchFamily="18" charset="0"/>
                <a:ea typeface="Times New Roman" panose="02020603050405020304" pitchFamily="18" charset="0"/>
              </a:rPr>
              <a:t>rs. </a:t>
            </a:r>
            <a:r>
              <a:rPr lang="en-IN" sz="1800" dirty="0">
                <a:solidFill>
                  <a:srgbClr val="000000"/>
                </a:solidFill>
                <a:effectLst/>
                <a:latin typeface="Times New Roman" panose="02020603050405020304" pitchFamily="18" charset="0"/>
                <a:ea typeface="Times New Roman" panose="02020603050405020304" pitchFamily="18" charset="0"/>
              </a:rPr>
              <a:t>Monika Singh</a:t>
            </a:r>
            <a:endParaRPr lang="en-US" sz="2000" dirty="0"/>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Experimental Setup</a:t>
            </a:r>
          </a:p>
          <a:p>
            <a:r>
              <a:rPr lang="en-US" spc="-10" dirty="0">
                <a:latin typeface="Times New Roman"/>
                <a:cs typeface="Times New Roman"/>
              </a:rPr>
              <a:t>Conclusion</a:t>
            </a:r>
          </a:p>
          <a:p>
            <a:r>
              <a:rPr lang="en-US" dirty="0">
                <a:latin typeface="Times New Roman"/>
                <a:cs typeface="Times New Roman"/>
              </a:rPr>
              <a:t>Future Scope</a:t>
            </a:r>
          </a:p>
          <a:p>
            <a:pPr marL="0" indent="0">
              <a:buNone/>
            </a:pP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pic>
        <p:nvPicPr>
          <p:cNvPr id="6146" name="Picture 2" descr="6 Great Books To Help You Outline Your Novel In Record Time">
            <a:extLst>
              <a:ext uri="{FF2B5EF4-FFF2-40B4-BE49-F238E27FC236}">
                <a16:creationId xmlns:a16="http://schemas.microsoft.com/office/drawing/2014/main" id="{B0D82311-EFCA-3D2C-B58E-BD403D0B3C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3723" y="1714055"/>
            <a:ext cx="3527817" cy="3856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a:xfrm>
            <a:off x="838200" y="1577130"/>
            <a:ext cx="6258572" cy="4991621"/>
          </a:xfrm>
        </p:spPr>
        <p:txBody>
          <a:bodyPr>
            <a:noAutofit/>
          </a:bodyPr>
          <a:lstStyle/>
          <a:p>
            <a:pPr algn="just">
              <a:lnSpc>
                <a:spcPct val="100000"/>
              </a:lnSpc>
              <a:buFont typeface="Courier New" panose="02070309020205020404" pitchFamily="49" charset="0"/>
              <a:buChar char="o"/>
            </a:pPr>
            <a:r>
              <a:rPr lang="en-US"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The "Bumps and Potholes Detection using AIML" project employs advanced AI algorithms to swiftly identify and classify road surface irregularities.</a:t>
            </a:r>
            <a:endParaRPr lang="en-IN"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buFont typeface="Courier New" panose="02070309020205020404" pitchFamily="49" charset="0"/>
              <a:buChar char="o"/>
            </a:pPr>
            <a:r>
              <a:rPr lang="en-US"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This innovative initiative not only ensures a more comfortable driving experience but also facilitates smarter, data-driven decisions for sustainable infrastructure development.</a:t>
            </a:r>
          </a:p>
          <a:p>
            <a:pPr algn="just">
              <a:lnSpc>
                <a:spcPct val="100000"/>
              </a:lnSpc>
              <a:buFont typeface="Courier New" panose="02070309020205020404" pitchFamily="49" charset="0"/>
              <a:buChar char="o"/>
            </a:pPr>
            <a:r>
              <a:rPr lang="en-US"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By harnessing the power of AIML, the project minimizes the economic impact of road damage through timely intervention, ultimately promoting efficient and cost-effective infrastructure maintenance.</a:t>
            </a:r>
          </a:p>
          <a:p>
            <a:pPr algn="just">
              <a:lnSpc>
                <a:spcPct val="100000"/>
              </a:lnSpc>
              <a:buFont typeface="Courier New" panose="02070309020205020404" pitchFamily="49" charset="0"/>
              <a:buChar char="o"/>
            </a:pPr>
            <a:r>
              <a:rPr lang="en-US"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Utilizing real-time data from cameras and sensors, the system enables proactive maintenance measures, contributing to enhanced road safety.</a:t>
            </a:r>
          </a:p>
          <a:p>
            <a:pPr algn="just">
              <a:lnSpc>
                <a:spcPct val="100000"/>
              </a:lnSpc>
              <a:buFont typeface="Courier New" panose="02070309020205020404" pitchFamily="49" charset="0"/>
              <a:buChar char="o"/>
            </a:pPr>
            <a:endParaRPr lang="en-US"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buFont typeface="Courier New" panose="02070309020205020404" pitchFamily="49" charset="0"/>
              <a:buChar char="o"/>
            </a:pPr>
            <a:endParaRPr lang="en-IN"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pic>
        <p:nvPicPr>
          <p:cNvPr id="15" name="Picture 14">
            <a:extLst>
              <a:ext uri="{FF2B5EF4-FFF2-40B4-BE49-F238E27FC236}">
                <a16:creationId xmlns:a16="http://schemas.microsoft.com/office/drawing/2014/main" id="{5DAD68F1-2218-257C-006F-DD6B43E897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5723" y="1577130"/>
            <a:ext cx="3831757" cy="2145784"/>
          </a:xfrm>
          <a:prstGeom prst="rect">
            <a:avLst/>
          </a:prstGeom>
        </p:spPr>
      </p:pic>
      <p:pic>
        <p:nvPicPr>
          <p:cNvPr id="17" name="Picture 16">
            <a:extLst>
              <a:ext uri="{FF2B5EF4-FFF2-40B4-BE49-F238E27FC236}">
                <a16:creationId xmlns:a16="http://schemas.microsoft.com/office/drawing/2014/main" id="{00C2B9B0-37F2-CDAB-FB31-E2D39C14E2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5723" y="3862027"/>
            <a:ext cx="3831757" cy="2145784"/>
          </a:xfrm>
          <a:prstGeom prst="rect">
            <a:avLst/>
          </a:prstGeom>
        </p:spPr>
      </p:pic>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a:xfrm>
            <a:off x="838199" y="1825625"/>
            <a:ext cx="6049162" cy="4351338"/>
          </a:xfrm>
        </p:spPr>
        <p:txBody>
          <a:bodyPr>
            <a:noAutofit/>
          </a:bodyPr>
          <a:lstStyle/>
          <a:p>
            <a:pPr marL="0" indent="0" algn="just">
              <a:lnSpc>
                <a:spcPct val="100000"/>
              </a:lnSpc>
              <a:buNone/>
            </a:pPr>
            <a:r>
              <a:rPr lang="en-US" sz="18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The prevalence of uneven road surfaces, characterized by bumps and potholes, poses a significant risk to both vehicle operators and pedestrians. Traditional methods of manual inspection and reactive maintenance have proven to be inefficient and costly. This project seeks to revolutionize the approach by harnessing the capabilities of Artificial Intelligence and Machine Learning. The primary goal is to develop a robust system capable of autonomously detecting and classifying road anomalies in real-time, allowing for swift and proactive interventions. By addressing this critical issue, the project aims to enhance overall transportation safety, reduce accidents caused by poor road conditions, and optimize maintenance efforts for a more sustainable and resilient urban infrastructure.</a:t>
            </a:r>
          </a:p>
          <a:p>
            <a:pPr marL="0" indent="0" algn="just">
              <a:lnSpc>
                <a:spcPct val="100000"/>
              </a:lnSpc>
              <a:buNone/>
            </a:pPr>
            <a:endParaRPr lang="en-US" sz="1800" dirty="0">
              <a:solidFill>
                <a:srgbClr val="212121"/>
              </a:solidFill>
              <a:effectLst/>
              <a:latin typeface="Calibri" panose="020F0502020204030204" pitchFamily="34" charset="0"/>
              <a:ea typeface="Calibri" panose="020F0502020204030204" pitchFamily="34" charset="0"/>
              <a:cs typeface="Calibri" panose="020F0502020204030204" pitchFamily="34" charset="0"/>
            </a:endParaRPr>
          </a:p>
          <a:p>
            <a:pPr marL="0" indent="0" algn="just">
              <a:lnSpc>
                <a:spcPct val="100000"/>
              </a:lnSpc>
              <a:buNone/>
            </a:pPr>
            <a:endParaRPr lang="en-US" sz="1800" dirty="0">
              <a:solidFill>
                <a:srgbClr val="212121"/>
              </a:solidFill>
              <a:effectLst/>
              <a:latin typeface="Calibri" panose="020F0502020204030204" pitchFamily="34" charset="0"/>
              <a:ea typeface="Calibri" panose="020F0502020204030204" pitchFamily="34" charset="0"/>
              <a:cs typeface="Calibri" panose="020F0502020204030204" pitchFamily="34" charset="0"/>
            </a:endParaRPr>
          </a:p>
          <a:p>
            <a:pPr marL="0" indent="0" algn="just">
              <a:lnSpc>
                <a:spcPct val="100000"/>
              </a:lnSpc>
              <a:buNone/>
            </a:pPr>
            <a:endParaRPr lang="en-US" sz="1800" dirty="0">
              <a:solidFill>
                <a:srgbClr val="212121"/>
              </a:solidFill>
              <a:effectLst/>
              <a:latin typeface="Calibri" panose="020F0502020204030204" pitchFamily="34" charset="0"/>
              <a:ea typeface="Calibri" panose="020F0502020204030204" pitchFamily="34" charset="0"/>
              <a:cs typeface="Calibri" panose="020F0502020204030204" pitchFamily="34" charset="0"/>
            </a:endParaRPr>
          </a:p>
          <a:p>
            <a:pPr marL="0" indent="0" algn="just">
              <a:lnSpc>
                <a:spcPct val="100000"/>
              </a:lnSpc>
              <a:buNone/>
            </a:pPr>
            <a:endParaRPr lang="en-US" sz="1800" dirty="0">
              <a:solidFill>
                <a:srgbClr val="212121"/>
              </a:solidFill>
              <a:effectLst/>
              <a:latin typeface="Calibri" panose="020F0502020204030204" pitchFamily="34" charset="0"/>
              <a:ea typeface="Calibri" panose="020F0502020204030204" pitchFamily="34" charset="0"/>
              <a:cs typeface="Calibri" panose="020F0502020204030204" pitchFamily="34" charset="0"/>
            </a:endParaRPr>
          </a:p>
          <a:p>
            <a:pPr marL="0" indent="0" algn="just">
              <a:lnSpc>
                <a:spcPct val="100000"/>
              </a:lnSpc>
              <a:buNone/>
            </a:pPr>
            <a:endParaRPr lang="en-US" sz="1800" dirty="0">
              <a:solidFill>
                <a:srgbClr val="21212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6A4F0635-A5A3-8DB5-EFA2-A82E1EEA8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5900" y="1825625"/>
            <a:ext cx="4391598" cy="3558138"/>
          </a:xfrm>
          <a:prstGeom prst="rect">
            <a:avLst/>
          </a:prstGeom>
        </p:spPr>
      </p:pic>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idx="1"/>
          </p:nvPr>
        </p:nvSpPr>
        <p:spPr>
          <a:xfrm>
            <a:off x="838200" y="1825625"/>
            <a:ext cx="7131341" cy="4351338"/>
          </a:xfrm>
        </p:spPr>
        <p:txBody>
          <a:bodyPr>
            <a:noAutofit/>
          </a:bodyPr>
          <a:lstStyle/>
          <a:p>
            <a:pPr>
              <a:lnSpc>
                <a:spcPct val="100000"/>
              </a:lnSpc>
              <a:buFont typeface="Courier New" panose="02070309020205020404" pitchFamily="49" charset="0"/>
              <a:buChar char="o"/>
            </a:pPr>
            <a:r>
              <a:rPr lang="en-US" sz="180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Develop an easy-to-use interface for authorities to access detailed        reports on road conditions, anomalies, and maintenance interventions, promoting transparency and informed decision-making.</a:t>
            </a:r>
          </a:p>
          <a:p>
            <a:pPr>
              <a:lnSpc>
                <a:spcPct val="100000"/>
              </a:lnSpc>
              <a:buFont typeface="Courier New" panose="02070309020205020404" pitchFamily="49" charset="0"/>
              <a:buChar char="o"/>
            </a:pPr>
            <a:r>
              <a:rPr lang="en-US" sz="180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 a system that can instantly spot bumps and potholes on roads using AI, ensuring quick responsiveness to potential safety hazards.</a:t>
            </a:r>
            <a:r>
              <a:rPr lang="en-IN" sz="180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0000"/>
              </a:lnSpc>
              <a:buFont typeface="Courier New" panose="02070309020205020404" pitchFamily="49" charset="0"/>
              <a:buChar char="o"/>
            </a:pPr>
            <a:r>
              <a:rPr lang="en-US" sz="180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 collected data to predict future maintenance needs, optimizing resource allocation and reducing long-term infrastructure maintenance costs.</a:t>
            </a:r>
          </a:p>
          <a:p>
            <a:pPr algn="just">
              <a:lnSpc>
                <a:spcPct val="100000"/>
              </a:lnSpc>
              <a:buFont typeface="Courier New" panose="02070309020205020404" pitchFamily="49" charset="0"/>
              <a:buChar char="o"/>
            </a:pPr>
            <a:r>
              <a:rPr lang="en-US" sz="180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Continuously refine AI algorithms to minimize errors, making the detection system highly reliable and precise.</a:t>
            </a:r>
            <a:endParaRPr lang="en-IN" sz="180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pic>
        <p:nvPicPr>
          <p:cNvPr id="5122" name="Picture 2" descr="Online Training with a Purpose: The Magic of Learning Objectives">
            <a:extLst>
              <a:ext uri="{FF2B5EF4-FFF2-40B4-BE49-F238E27FC236}">
                <a16:creationId xmlns:a16="http://schemas.microsoft.com/office/drawing/2014/main" id="{C1111E4B-8222-AEBC-3EFA-3D8BBD64C1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8212" y="1828800"/>
            <a:ext cx="3253487" cy="320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pic>
        <p:nvPicPr>
          <p:cNvPr id="5" name="Picture 4">
            <a:extLst>
              <a:ext uri="{FF2B5EF4-FFF2-40B4-BE49-F238E27FC236}">
                <a16:creationId xmlns:a16="http://schemas.microsoft.com/office/drawing/2014/main" id="{2106E642-88EC-AF29-6D6A-BA7B7CAA43F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3019" y="1690688"/>
            <a:ext cx="9703837" cy="4665662"/>
          </a:xfrm>
          <a:prstGeom prst="rect">
            <a:avLst/>
          </a:prstGeom>
        </p:spPr>
      </p:pic>
    </p:spTree>
    <p:extLst>
      <p:ext uri="{BB962C8B-B14F-4D97-AF65-F5344CB8AC3E}">
        <p14:creationId xmlns:p14="http://schemas.microsoft.com/office/powerpoint/2010/main" val="228524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SETUP:</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
        <p:nvSpPr>
          <p:cNvPr id="5" name="Content Placeholder 4">
            <a:extLst>
              <a:ext uri="{FF2B5EF4-FFF2-40B4-BE49-F238E27FC236}">
                <a16:creationId xmlns:a16="http://schemas.microsoft.com/office/drawing/2014/main" id="{E1414C9B-1AB5-D283-8DFC-828F4921D825}"/>
              </a:ext>
            </a:extLst>
          </p:cNvPr>
          <p:cNvSpPr>
            <a:spLocks noGrp="1"/>
          </p:cNvSpPr>
          <p:nvPr>
            <p:ph idx="1"/>
          </p:nvPr>
        </p:nvSpPr>
        <p:spPr>
          <a:xfrm>
            <a:off x="838200" y="1540812"/>
            <a:ext cx="10515600" cy="4351338"/>
          </a:xfrm>
        </p:spPr>
        <p:txBody>
          <a:bodyPr>
            <a:noAutofit/>
          </a:bodyPr>
          <a:lstStyle/>
          <a:p>
            <a:pPr algn="just">
              <a:buFont typeface="Wingdings" panose="05000000000000000000" pitchFamily="2" charset="2"/>
              <a:buChar char="q"/>
            </a:pPr>
            <a:r>
              <a:rPr lang="en-US" sz="1800" dirty="0"/>
              <a:t>Hardware Specifications:</a:t>
            </a:r>
          </a:p>
          <a:p>
            <a:pPr algn="just"/>
            <a:r>
              <a:rPr lang="en-IN" sz="1800" dirty="0">
                <a:solidFill>
                  <a:srgbClr val="000000"/>
                </a:solidFill>
                <a:effectLst/>
                <a:latin typeface="Times New Roman" panose="02020603050405020304" pitchFamily="18" charset="0"/>
                <a:ea typeface="Times New Roman" panose="02020603050405020304" pitchFamily="18" charset="0"/>
              </a:rPr>
              <a:t>LAPTOP or PC with GPU and more than or equal to 4 cores.</a:t>
            </a:r>
          </a:p>
          <a:p>
            <a:pPr algn="just"/>
            <a:r>
              <a:rPr lang="en-IN" sz="1800" dirty="0">
                <a:solidFill>
                  <a:srgbClr val="000000"/>
                </a:solidFill>
                <a:effectLst/>
                <a:latin typeface="Times New Roman" panose="02020603050405020304" pitchFamily="18" charset="0"/>
                <a:ea typeface="Times New Roman" panose="02020603050405020304" pitchFamily="18" charset="0"/>
              </a:rPr>
              <a:t>POWER PLUG for continuous supply</a:t>
            </a:r>
          </a:p>
          <a:p>
            <a:pPr algn="just"/>
            <a:r>
              <a:rPr lang="en-IN" sz="1800" dirty="0">
                <a:solidFill>
                  <a:srgbClr val="000000"/>
                </a:solidFill>
                <a:effectLst/>
                <a:latin typeface="Times New Roman" panose="02020603050405020304" pitchFamily="18" charset="0"/>
                <a:ea typeface="Times New Roman" panose="02020603050405020304" pitchFamily="18" charset="0"/>
              </a:rPr>
              <a:t>RAM: 4GB or more</a:t>
            </a:r>
          </a:p>
          <a:p>
            <a:pPr algn="just"/>
            <a:r>
              <a:rPr lang="en-IN" sz="1800" dirty="0">
                <a:solidFill>
                  <a:srgbClr val="000000"/>
                </a:solidFill>
                <a:effectLst/>
                <a:latin typeface="Times New Roman" panose="02020603050405020304" pitchFamily="18" charset="0"/>
                <a:ea typeface="Times New Roman" panose="02020603050405020304" pitchFamily="18" charset="0"/>
              </a:rPr>
              <a:t>Peripherals: Keyboard or Mouse</a:t>
            </a:r>
          </a:p>
          <a:p>
            <a:pPr algn="just">
              <a:buFont typeface="Wingdings" panose="05000000000000000000" pitchFamily="2" charset="2"/>
              <a:buChar char="q"/>
            </a:pPr>
            <a:r>
              <a:rPr lang="en-IN" sz="1800" dirty="0">
                <a:solidFill>
                  <a:srgbClr val="000000"/>
                </a:solidFill>
                <a:effectLst/>
                <a:latin typeface="Times New Roman" panose="02020603050405020304" pitchFamily="18" charset="0"/>
                <a:ea typeface="Times New Roman" panose="02020603050405020304" pitchFamily="18" charset="0"/>
              </a:rPr>
              <a:t>Software Specifications:</a:t>
            </a:r>
          </a:p>
          <a:p>
            <a:pPr algn="just"/>
            <a:r>
              <a:rPr lang="en-IN" sz="1800" dirty="0">
                <a:solidFill>
                  <a:srgbClr val="000000"/>
                </a:solidFill>
                <a:latin typeface="Times New Roman" panose="02020603050405020304" pitchFamily="18" charset="0"/>
                <a:ea typeface="Times New Roman" panose="02020603050405020304" pitchFamily="18" charset="0"/>
              </a:rPr>
              <a:t>Python</a:t>
            </a:r>
            <a:endParaRPr lang="en-IN" sz="1800" dirty="0">
              <a:solidFill>
                <a:srgbClr val="000000"/>
              </a:solidFill>
              <a:effectLst/>
              <a:latin typeface="Times New Roman" panose="02020603050405020304" pitchFamily="18" charset="0"/>
              <a:ea typeface="Times New Roman" panose="02020603050405020304" pitchFamily="18" charset="0"/>
            </a:endParaRPr>
          </a:p>
          <a:p>
            <a:pPr algn="just"/>
            <a:r>
              <a:rPr lang="en-IN" sz="1800" dirty="0">
                <a:solidFill>
                  <a:srgbClr val="000000"/>
                </a:solidFill>
                <a:effectLst/>
                <a:latin typeface="Times New Roman" panose="02020603050405020304" pitchFamily="18" charset="0"/>
                <a:ea typeface="Times New Roman" panose="02020603050405020304" pitchFamily="18" charset="0"/>
              </a:rPr>
              <a:t>Jupyter Notebook or PyCharm</a:t>
            </a:r>
          </a:p>
          <a:p>
            <a:pPr algn="just">
              <a:buFont typeface="Wingdings" panose="05000000000000000000" pitchFamily="2" charset="2"/>
              <a:buChar char="q"/>
            </a:pPr>
            <a:r>
              <a:rPr lang="en-IN" sz="1800" dirty="0">
                <a:solidFill>
                  <a:srgbClr val="000000"/>
                </a:solidFill>
                <a:latin typeface="Times New Roman" panose="02020603050405020304" pitchFamily="18" charset="0"/>
                <a:ea typeface="Times New Roman" panose="02020603050405020304" pitchFamily="18" charset="0"/>
              </a:rPr>
              <a:t>Tools Required:</a:t>
            </a:r>
          </a:p>
          <a:p>
            <a:pPr algn="just"/>
            <a:r>
              <a:rPr lang="en-IN" sz="1800" dirty="0">
                <a:solidFill>
                  <a:srgbClr val="000000"/>
                </a:solidFill>
                <a:effectLst/>
                <a:latin typeface="Times New Roman" panose="02020603050405020304" pitchFamily="18" charset="0"/>
                <a:ea typeface="Times New Roman" panose="02020603050405020304" pitchFamily="18" charset="0"/>
              </a:rPr>
              <a:t>Open CV ,Text Analysis</a:t>
            </a:r>
          </a:p>
          <a:p>
            <a:pPr algn="just"/>
            <a:r>
              <a:rPr lang="en-IN" sz="1800" dirty="0">
                <a:solidFill>
                  <a:srgbClr val="000000"/>
                </a:solidFill>
                <a:latin typeface="Times New Roman" panose="02020603050405020304" pitchFamily="18" charset="0"/>
                <a:ea typeface="Times New Roman" panose="02020603050405020304" pitchFamily="18" charset="0"/>
              </a:rPr>
              <a:t>NumPy</a:t>
            </a:r>
          </a:p>
          <a:p>
            <a:pPr algn="just"/>
            <a:r>
              <a:rPr lang="en-IN" sz="1800" dirty="0">
                <a:solidFill>
                  <a:srgbClr val="000000"/>
                </a:solidFill>
                <a:effectLst/>
                <a:latin typeface="Times New Roman" panose="02020603050405020304" pitchFamily="18" charset="0"/>
                <a:ea typeface="Times New Roman" panose="02020603050405020304" pitchFamily="18" charset="0"/>
              </a:rPr>
              <a:t>Matplotlib</a:t>
            </a:r>
          </a:p>
        </p:txBody>
      </p:sp>
    </p:spTree>
    <p:extLst>
      <p:ext uri="{BB962C8B-B14F-4D97-AF65-F5344CB8AC3E}">
        <p14:creationId xmlns:p14="http://schemas.microsoft.com/office/powerpoint/2010/main" val="1298587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763555" y="1253331"/>
            <a:ext cx="5814270" cy="4351338"/>
          </a:xfrm>
        </p:spPr>
        <p:txBody>
          <a:bodyPr>
            <a:noAutofit/>
          </a:bodyPr>
          <a:lstStyle/>
          <a:p>
            <a:pPr marL="0" indent="0" algn="just">
              <a:lnSpc>
                <a:spcPct val="100000"/>
              </a:lnSpc>
              <a:buNone/>
            </a:pP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conclusion, the "Bumps and Potholes Detection using AIML" project represents a significant stride towards enhancing road safety and infrastructure maintenance. By harnessing the power of Artificial Intelligence and Machine Learning, the system achieves real-time detection and classification of road anomalies, providing a proactive approach to addressing safety hazards. The continuous refinement of algorithms ensures high accuracy, minimizing errors in anomaly identification. The seamless integration with sensor networks facilitates comprehensive data analysis, contributing to a holistic understanding of road conditions Through predictive analytics, the project optimizes resource allocation for maintenance, reducing long-term costs. The user-friendly interface promotes transparency and informed decision-making for authorities. In essence, this project not only addresses immediate safety concerns but also lays the foundation for smarter, data-driven urban development and sustainable transportation infrastructure.</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pic>
        <p:nvPicPr>
          <p:cNvPr id="3076" name="Picture 4" descr="Conclusion - Free technology icons">
            <a:extLst>
              <a:ext uri="{FF2B5EF4-FFF2-40B4-BE49-F238E27FC236}">
                <a16:creationId xmlns:a16="http://schemas.microsoft.com/office/drawing/2014/main" id="{54BC6D80-C750-BAAF-9DFA-79CE6F81A7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3097" y="1690688"/>
            <a:ext cx="3350703" cy="3350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465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B2AD6-1151-5797-76AA-9A86444D1C52}"/>
              </a:ext>
            </a:extLst>
          </p:cNvPr>
          <p:cNvSpPr>
            <a:spLocks noGrp="1"/>
          </p:cNvSpPr>
          <p:nvPr>
            <p:ph type="title"/>
          </p:nvPr>
        </p:nvSpPr>
        <p:spPr>
          <a:xfrm>
            <a:off x="3043003" y="2398426"/>
            <a:ext cx="11908436" cy="2350255"/>
          </a:xfrm>
        </p:spPr>
        <p:txBody>
          <a:bodyPr/>
          <a:lstStyle/>
          <a:p>
            <a:r>
              <a:rPr lang="en-IN" b="1" dirty="0">
                <a:latin typeface="Times New Roman" panose="02020603050405020304" pitchFamily="18" charset="0"/>
                <a:cs typeface="Times New Roman" panose="02020603050405020304" pitchFamily="18" charset="0"/>
              </a:rPr>
              <a:t>Thankyou</a:t>
            </a:r>
          </a:p>
        </p:txBody>
      </p:sp>
      <p:sp>
        <p:nvSpPr>
          <p:cNvPr id="4" name="Slide Number Placeholder 3">
            <a:extLst>
              <a:ext uri="{FF2B5EF4-FFF2-40B4-BE49-F238E27FC236}">
                <a16:creationId xmlns:a16="http://schemas.microsoft.com/office/drawing/2014/main" id="{BADCFDC5-A7A9-0045-EF2A-9D9104DA5278}"/>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360095189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6524</TotalTime>
  <Words>601</Words>
  <Application>Microsoft Office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9</vt:i4>
      </vt:variant>
    </vt:vector>
  </HeadingPairs>
  <TitlesOfParts>
    <vt:vector size="19" baseType="lpstr">
      <vt:lpstr>Arial</vt:lpstr>
      <vt:lpstr>Calibri</vt:lpstr>
      <vt:lpstr>Calibri Light</vt:lpstr>
      <vt:lpstr>Casper</vt:lpstr>
      <vt:lpstr>Courier New</vt:lpstr>
      <vt:lpstr>Times New Roman</vt:lpstr>
      <vt:lpstr>Wingdings</vt:lpstr>
      <vt:lpstr>1_Office Theme</vt:lpstr>
      <vt:lpstr>2_Office Theme</vt:lpstr>
      <vt:lpstr>Contents Slide Master</vt:lpstr>
      <vt:lpstr>PowerPoint Presentation</vt:lpstr>
      <vt:lpstr>Outline</vt:lpstr>
      <vt:lpstr>Introduction to Project</vt:lpstr>
      <vt:lpstr>Problem Formulation</vt:lpstr>
      <vt:lpstr>Objectives of the Work</vt:lpstr>
      <vt:lpstr>Methodology used</vt:lpstr>
      <vt:lpstr>EXPERIMENTAL SETUP:</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Mohit Choudhary</cp:lastModifiedBy>
  <cp:revision>501</cp:revision>
  <dcterms:created xsi:type="dcterms:W3CDTF">2019-01-09T10:33:58Z</dcterms:created>
  <dcterms:modified xsi:type="dcterms:W3CDTF">2023-11-30T07:50:23Z</dcterms:modified>
</cp:coreProperties>
</file>