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5"/>
  </p:sldMasterIdLst>
  <p:notesMasterIdLst>
    <p:notesMasterId r:id="rId31"/>
  </p:notesMasterIdLst>
  <p:sldIdLst>
    <p:sldId id="256" r:id="rId6"/>
    <p:sldId id="259" r:id="rId7"/>
    <p:sldId id="295" r:id="rId8"/>
    <p:sldId id="296" r:id="rId9"/>
    <p:sldId id="297" r:id="rId10"/>
    <p:sldId id="298" r:id="rId11"/>
    <p:sldId id="299" r:id="rId12"/>
    <p:sldId id="300" r:id="rId13"/>
    <p:sldId id="301" r:id="rId14"/>
    <p:sldId id="260" r:id="rId15"/>
    <p:sldId id="261" r:id="rId16"/>
    <p:sldId id="305" r:id="rId17"/>
    <p:sldId id="262" r:id="rId18"/>
    <p:sldId id="302" r:id="rId19"/>
    <p:sldId id="303" r:id="rId20"/>
    <p:sldId id="304" r:id="rId21"/>
    <p:sldId id="307" r:id="rId22"/>
    <p:sldId id="308" r:id="rId23"/>
    <p:sldId id="309" r:id="rId24"/>
    <p:sldId id="310" r:id="rId25"/>
    <p:sldId id="311" r:id="rId26"/>
    <p:sldId id="312" r:id="rId27"/>
    <p:sldId id="306" r:id="rId28"/>
    <p:sldId id="293" r:id="rId29"/>
    <p:sldId id="294"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66FF33"/>
    <a:srgbClr val="00FF00"/>
    <a:srgbClr val="33CC33"/>
    <a:srgbClr val="FF0000"/>
    <a:srgbClr val="FF33CC"/>
    <a:srgbClr val="FF66FF"/>
    <a:srgbClr val="D51B85"/>
    <a:srgbClr val="00CC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709" autoAdjust="0"/>
  </p:normalViewPr>
  <p:slideViewPr>
    <p:cSldViewPr>
      <p:cViewPr varScale="1">
        <p:scale>
          <a:sx n="70" d="100"/>
          <a:sy n="70" d="100"/>
        </p:scale>
        <p:origin x="13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D08233-0AEC-41B1-9D7F-B1E8E5E454B1}" type="datetimeFigureOut">
              <a:rPr lang="en-US" smtClean="0"/>
              <a:t>8/11/2018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7383E8-1492-427D-AC92-DA94A33B8011}" type="slidenum">
              <a:rPr lang="en-IN" smtClean="0"/>
              <a:t>‹#›</a:t>
            </a:fld>
            <a:endParaRPr lang="en-IN"/>
          </a:p>
        </p:txBody>
      </p:sp>
    </p:spTree>
    <p:extLst>
      <p:ext uri="{BB962C8B-B14F-4D97-AF65-F5344CB8AC3E}">
        <p14:creationId xmlns:p14="http://schemas.microsoft.com/office/powerpoint/2010/main" val="131743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383E8-1492-427D-AC92-DA94A33B8011}" type="slidenum">
              <a:rPr lang="en-IN" smtClean="0"/>
              <a:t>11</a:t>
            </a:fld>
            <a:endParaRPr lang="en-IN"/>
          </a:p>
        </p:txBody>
      </p:sp>
    </p:spTree>
    <p:extLst>
      <p:ext uri="{BB962C8B-B14F-4D97-AF65-F5344CB8AC3E}">
        <p14:creationId xmlns:p14="http://schemas.microsoft.com/office/powerpoint/2010/main" val="362906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fld id="{3C633830-2244-49AE-BC4A-47F415C177C6}" type="datetimeFigureOut">
              <a:rPr lang="en-US" smtClean="0"/>
              <a:pPr/>
              <a:t>8/11/2018</a:t>
            </a:fld>
            <a:endParaRPr lang="en-US" dirty="0"/>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2AC27A5A-7290-4DE1-BA94-4BE8A8E57DCF}" type="slidenum">
              <a:rPr lang="en-US" smtClean="0"/>
              <a:pPr/>
              <a:t>‹#›</a:t>
            </a:fld>
            <a:endParaRPr lang="en-US" dirty="0"/>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022910"/>
      </p:ext>
    </p:extLst>
  </p:cSld>
  <p:clrMapOvr>
    <a:masterClrMapping/>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77728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fld id="{3C633830-2244-49AE-BC4A-47F415C177C6}" type="datetimeFigureOut">
              <a:rPr lang="en-US" smtClean="0"/>
              <a:t>8/11/2018</a:t>
            </a:fld>
            <a:endParaRPr lang="en-US" dirty="0"/>
          </a:p>
        </p:txBody>
      </p:sp>
      <p:sp>
        <p:nvSpPr>
          <p:cNvPr id="5" name="Footer Placeholder 4"/>
          <p:cNvSpPr>
            <a:spLocks noGrp="1"/>
          </p:cNvSpPr>
          <p:nvPr>
            <p:ph type="ftr" sz="quarter" idx="11"/>
          </p:nvPr>
        </p:nvSpPr>
        <p:spPr>
          <a:xfrm>
            <a:off x="4902140" y="6315950"/>
            <a:ext cx="2861142" cy="365125"/>
          </a:xfrm>
        </p:spPr>
        <p:txBody>
          <a:bodyPr/>
          <a:lstStyle/>
          <a:p>
            <a:endParaRPr lang="en-US" dirty="0"/>
          </a:p>
        </p:txBody>
      </p:sp>
      <p:sp>
        <p:nvSpPr>
          <p:cNvPr id="6" name="Slide Number Placeholder 5"/>
          <p:cNvSpPr>
            <a:spLocks noGrp="1"/>
          </p:cNvSpPr>
          <p:nvPr>
            <p:ph type="sldNum" sz="quarter" idx="12"/>
          </p:nvPr>
        </p:nvSpPr>
        <p:spPr>
          <a:xfrm>
            <a:off x="8736012" y="5607593"/>
            <a:ext cx="407987" cy="365125"/>
          </a:xfrm>
        </p:spPr>
        <p:txBody>
          <a:bodyPr/>
          <a:lstStyle/>
          <a:p>
            <a:fld id="{2AC27A5A-7290-4DE1-BA94-4BE8A8E57DCF}" type="slidenum">
              <a:rPr lang="en-US" smtClean="0"/>
              <a:t>‹#›</a:t>
            </a:fld>
            <a:endParaRPr lang="en-US" dirty="0"/>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695036"/>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42757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fld id="{3C633830-2244-49AE-BC4A-47F415C177C6}" type="datetimeFigureOut">
              <a:rPr lang="en-US" smtClean="0"/>
              <a:pPr/>
              <a:t>8/11/2018</a:t>
            </a:fld>
            <a:endParaRPr lang="en-US" dirty="0"/>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2AC27A5A-7290-4DE1-BA94-4BE8A8E57DCF}" type="slidenum">
              <a:rPr lang="en-US" smtClean="0"/>
              <a:pPr/>
              <a:t>‹#›</a:t>
            </a:fld>
            <a:endParaRPr lang="en-US" dirty="0"/>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311651"/>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38388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8/11/2018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282067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8/11/2018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19958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8/11/2018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41258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00847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54220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3C633830-2244-49AE-BC4A-47F415C177C6}" type="datetimeFigureOut">
              <a:rPr lang="en-US" smtClean="0"/>
              <a:pPr/>
              <a:t>8/11/2018</a:t>
            </a:fld>
            <a:endParaRPr lang="en-US" dirty="0"/>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2AC27A5A-7290-4DE1-BA94-4BE8A8E57DCF}" type="slidenum">
              <a:rPr lang="en-US" smtClean="0"/>
              <a:pPr/>
              <a:t>‹#›</a:t>
            </a:fld>
            <a:endParaRPr lang="en-US" dirty="0"/>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3" name="Picture 16" descr="Picture1"/>
          <p:cNvPicPr>
            <a:picLocks noChangeAspect="1" noChangeArrowheads="1"/>
          </p:cNvPicPr>
          <p:nvPr userDrawn="1"/>
        </p:nvPicPr>
        <p:blipFill>
          <a:blip r:embed="rId13"/>
          <a:srcRect/>
          <a:stretch>
            <a:fillRect/>
          </a:stretch>
        </p:blipFill>
        <p:spPr bwMode="auto">
          <a:xfrm>
            <a:off x="0" y="0"/>
            <a:ext cx="9144000" cy="6897688"/>
          </a:xfrm>
          <a:prstGeom prst="rect">
            <a:avLst/>
          </a:prstGeom>
          <a:noFill/>
          <a:ln w="9525">
            <a:noFill/>
            <a:miter lim="800000"/>
            <a:headEnd/>
            <a:tailEnd/>
          </a:ln>
        </p:spPr>
      </p:pic>
    </p:spTree>
    <p:extLst>
      <p:ext uri="{BB962C8B-B14F-4D97-AF65-F5344CB8AC3E}">
        <p14:creationId xmlns:p14="http://schemas.microsoft.com/office/powerpoint/2010/main" val="376250126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5" pos="2124">
          <p15:clr>
            <a:srgbClr val="F26B43"/>
          </p15:clr>
        </p15:guide>
        <p15:guide id="6" pos="360">
          <p15:clr>
            <a:srgbClr val="F26B43"/>
          </p15:clr>
        </p15:guide>
        <p15:guide id="7" orient="horz" pos="432">
          <p15:clr>
            <a:srgbClr val="F26B43"/>
          </p15:clr>
        </p15:guide>
        <p15:guide id="8" pos="5400">
          <p15:clr>
            <a:srgbClr val="F26B43"/>
          </p15:clr>
        </p15:guide>
        <p15:guide id="9" pos="24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cademy.realm.io/posts/krzysztof-zablocki-mDevCamp-ios-architecture-mvvm-mvc-viper/" TargetMode="External"/><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hyperlink" Target="https://blog.mindorks.com/building-ios-app-with-viper-architecture-8109acc72227" TargetMode="External"/><Relationship Id="rId5" Type="http://schemas.openxmlformats.org/officeDocument/2006/relationships/hyperlink" Target="https://medium.com/ios-os-x-development/ios-architecture-patterns-ecba4c38de52" TargetMode="External"/><Relationship Id="rId4" Type="http://schemas.openxmlformats.org/officeDocument/2006/relationships/hyperlink" Target="https://github.com/futurice/ios-good-practices#architecture" TargetMode="Externa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5"/>
          <p:cNvSpPr txBox="1">
            <a:spLocks noChangeArrowheads="1"/>
          </p:cNvSpPr>
          <p:nvPr/>
        </p:nvSpPr>
        <p:spPr bwMode="auto">
          <a:xfrm>
            <a:off x="5214942" y="6072206"/>
            <a:ext cx="3594106" cy="369332"/>
          </a:xfrm>
          <a:prstGeom prst="rect">
            <a:avLst/>
          </a:prstGeom>
          <a:noFill/>
          <a:ln w="9525">
            <a:noFill/>
            <a:miter lim="800000"/>
            <a:headEnd/>
            <a:tailEnd/>
          </a:ln>
        </p:spPr>
        <p:txBody>
          <a:bodyPr wrap="square">
            <a:spAutoFit/>
          </a:bodyPr>
          <a:lstStyle/>
          <a:p>
            <a:r>
              <a:rPr lang="en-US" dirty="0">
                <a:latin typeface="Arial Unicode MS" pitchFamily="34" charset="-128"/>
              </a:rPr>
              <a:t>Presented by </a:t>
            </a:r>
            <a:r>
              <a:rPr lang="en-US" b="1" dirty="0">
                <a:latin typeface="Arial Unicode MS" pitchFamily="34" charset="-128"/>
              </a:rPr>
              <a:t>: </a:t>
            </a:r>
            <a:r>
              <a:rPr lang="en-US" b="1" dirty="0" err="1" smtClean="0">
                <a:latin typeface="Arial Unicode MS" pitchFamily="34" charset="-128"/>
              </a:rPr>
              <a:t>Anubha</a:t>
            </a:r>
            <a:r>
              <a:rPr lang="en-US" b="1" dirty="0" smtClean="0">
                <a:latin typeface="Arial Unicode MS" pitchFamily="34" charset="-128"/>
              </a:rPr>
              <a:t> Singh</a:t>
            </a:r>
            <a:endParaRPr lang="en-US" b="1" dirty="0">
              <a:latin typeface="Arial Unicode MS" pitchFamily="34" charset="-128"/>
            </a:endParaRPr>
          </a:p>
        </p:txBody>
      </p:sp>
      <p:graphicFrame>
        <p:nvGraphicFramePr>
          <p:cNvPr id="1026" name="Object 7"/>
          <p:cNvGraphicFramePr>
            <a:graphicFrameLocks noChangeAspect="1"/>
          </p:cNvGraphicFramePr>
          <p:nvPr>
            <p:extLst>
              <p:ext uri="{D42A27DB-BD31-4B8C-83A1-F6EECF244321}">
                <p14:modId xmlns:p14="http://schemas.microsoft.com/office/powerpoint/2010/main" val="1810899042"/>
              </p:ext>
            </p:extLst>
          </p:nvPr>
        </p:nvGraphicFramePr>
        <p:xfrm>
          <a:off x="7922126" y="116632"/>
          <a:ext cx="1066894" cy="432048"/>
        </p:xfrm>
        <a:graphic>
          <a:graphicData uri="http://schemas.openxmlformats.org/presentationml/2006/ole">
            <mc:AlternateContent xmlns:mc="http://schemas.openxmlformats.org/markup-compatibility/2006">
              <mc:Choice xmlns:v="urn:schemas-microsoft-com:vml" Requires="v">
                <p:oleObj spid="_x0000_s1327" name="Image" r:id="rId3" imgW="1536508" imgH="622003" progId="">
                  <p:embed/>
                </p:oleObj>
              </mc:Choice>
              <mc:Fallback>
                <p:oleObj name="Image" r:id="rId3" imgW="1536508" imgH="622003"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2126" y="116632"/>
                        <a:ext cx="1066894" cy="432048"/>
                      </a:xfrm>
                      <a:prstGeom prst="rect">
                        <a:avLst/>
                      </a:prstGeom>
                      <a:noFill/>
                      <a:ln>
                        <a:noFill/>
                      </a:ln>
                      <a:effectLst/>
                      <a:extLst/>
                    </p:spPr>
                  </p:pic>
                </p:oleObj>
              </mc:Fallback>
            </mc:AlternateContent>
          </a:graphicData>
        </a:graphic>
      </p:graphicFrame>
      <p:sp>
        <p:nvSpPr>
          <p:cNvPr id="2" name="TextBox 1"/>
          <p:cNvSpPr txBox="1"/>
          <p:nvPr/>
        </p:nvSpPr>
        <p:spPr>
          <a:xfrm>
            <a:off x="1619672" y="2501212"/>
            <a:ext cx="6480720" cy="830997"/>
          </a:xfrm>
          <a:prstGeom prst="rect">
            <a:avLst/>
          </a:prstGeom>
          <a:noFill/>
        </p:spPr>
        <p:txBody>
          <a:bodyPr wrap="square" rtlCol="0">
            <a:spAutoFit/>
          </a:bodyPr>
          <a:lstStyle/>
          <a:p>
            <a:pPr algn="ctr"/>
            <a:r>
              <a:rPr lang="en-US" sz="4800" dirty="0" smtClean="0"/>
              <a:t>iOS Best Coding Practices</a:t>
            </a:r>
            <a:endParaRPr lang="en-US" sz="4800" dirty="0"/>
          </a:p>
        </p:txBody>
      </p:sp>
    </p:spTree>
  </p:cSld>
  <p:clrMapOvr>
    <a:masterClrMapping/>
  </p:clrMapOvr>
  <p:transition spd="med">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512" y="295263"/>
            <a:ext cx="6552728" cy="649288"/>
          </a:xfrm>
        </p:spPr>
        <p:txBody>
          <a:bodyPr>
            <a:normAutofit/>
          </a:bodyPr>
          <a:lstStyle/>
          <a:p>
            <a:pPr algn="l"/>
            <a:r>
              <a:rPr lang="en-US" sz="2800" dirty="0" smtClean="0">
                <a:solidFill>
                  <a:srgbClr val="FFFF00"/>
                </a:solidFill>
              </a:rPr>
              <a:t>Project Organization</a:t>
            </a:r>
            <a:endParaRPr lang="en-US" sz="2800" dirty="0"/>
          </a:p>
        </p:txBody>
      </p:sp>
      <p:sp>
        <p:nvSpPr>
          <p:cNvPr id="3" name="Subtitle 2"/>
          <p:cNvSpPr>
            <a:spLocks noGrp="1"/>
          </p:cNvSpPr>
          <p:nvPr>
            <p:ph type="subTitle" idx="4294967295"/>
          </p:nvPr>
        </p:nvSpPr>
        <p:spPr>
          <a:xfrm>
            <a:off x="323528" y="764705"/>
            <a:ext cx="7788275" cy="3240360"/>
          </a:xfrm>
        </p:spPr>
        <p:txBody>
          <a:bodyPr/>
          <a:lstStyle/>
          <a:p>
            <a:pPr marL="285750" indent="-285750">
              <a:buFont typeface="Wingdings" panose="05000000000000000000" pitchFamily="2" charset="2"/>
              <a:buChar char="Ø"/>
            </a:pPr>
            <a:r>
              <a:rPr lang="en-US" i="0" dirty="0" smtClean="0"/>
              <a:t>There should be reasonable naming concept and folder structure inside the application. This includes targets, schemes, bundle Identifier and source file names.</a:t>
            </a:r>
          </a:p>
          <a:p>
            <a:pPr marL="285750" indent="-285750">
              <a:buFont typeface="Wingdings" panose="05000000000000000000" pitchFamily="2" charset="2"/>
              <a:buChar char="Ø"/>
            </a:pPr>
            <a:r>
              <a:rPr lang="en-US" b="1" dirty="0">
                <a:solidFill>
                  <a:srgbClr val="FFFF00"/>
                </a:solidFill>
              </a:rPr>
              <a:t>Target </a:t>
            </a:r>
            <a:r>
              <a:rPr lang="en-US" b="1" dirty="0" smtClean="0">
                <a:solidFill>
                  <a:srgbClr val="FFFF00"/>
                </a:solidFill>
              </a:rPr>
              <a:t>Naming</a:t>
            </a:r>
          </a:p>
          <a:p>
            <a:pPr>
              <a:buFont typeface="Arial"/>
              <a:buChar char="•"/>
            </a:pPr>
            <a:r>
              <a:rPr lang="en-US" dirty="0" smtClean="0">
                <a:solidFill>
                  <a:schemeClr val="tx1"/>
                </a:solidFill>
              </a:rPr>
              <a:t>Name the targets like  :  [Platform][Template]</a:t>
            </a:r>
          </a:p>
          <a:p>
            <a:pPr>
              <a:buFont typeface="Arial"/>
              <a:buChar char="•"/>
            </a:pPr>
            <a:r>
              <a:rPr lang="en-US" dirty="0" smtClean="0">
                <a:solidFill>
                  <a:schemeClr val="tx1"/>
                </a:solidFill>
              </a:rPr>
              <a:t>Platform Names should be -  iOS/ </a:t>
            </a:r>
            <a:r>
              <a:rPr lang="en-US" dirty="0" err="1" smtClean="0">
                <a:solidFill>
                  <a:schemeClr val="tx1"/>
                </a:solidFill>
              </a:rPr>
              <a:t>macOS</a:t>
            </a:r>
            <a:r>
              <a:rPr lang="en-US" dirty="0" smtClean="0">
                <a:solidFill>
                  <a:schemeClr val="tx1"/>
                </a:solidFill>
              </a:rPr>
              <a:t>/ </a:t>
            </a:r>
            <a:r>
              <a:rPr lang="en-US" dirty="0" err="1" smtClean="0">
                <a:solidFill>
                  <a:schemeClr val="tx1"/>
                </a:solidFill>
              </a:rPr>
              <a:t>tvOS</a:t>
            </a:r>
            <a:r>
              <a:rPr lang="en-US" dirty="0" smtClean="0">
                <a:solidFill>
                  <a:schemeClr val="tx1"/>
                </a:solidFill>
              </a:rPr>
              <a:t>/ </a:t>
            </a:r>
            <a:r>
              <a:rPr lang="en-US" dirty="0" err="1" smtClean="0">
                <a:solidFill>
                  <a:schemeClr val="tx1"/>
                </a:solidFill>
              </a:rPr>
              <a:t>watchOS</a:t>
            </a:r>
            <a:endParaRPr lang="en-US" dirty="0" smtClean="0">
              <a:solidFill>
                <a:schemeClr val="tx1"/>
              </a:solidFill>
            </a:endParaRPr>
          </a:p>
          <a:p>
            <a:pPr>
              <a:buFont typeface="Arial"/>
              <a:buChar char="•"/>
            </a:pPr>
            <a:r>
              <a:rPr lang="en-US" dirty="0" smtClean="0">
                <a:solidFill>
                  <a:schemeClr val="tx1"/>
                </a:solidFill>
              </a:rPr>
              <a:t>Don</a:t>
            </a:r>
            <a:r>
              <a:rPr lang="mr-IN" dirty="0" smtClean="0">
                <a:solidFill>
                  <a:schemeClr val="tx1"/>
                </a:solidFill>
              </a:rPr>
              <a:t>’</a:t>
            </a:r>
            <a:r>
              <a:rPr lang="en-US" dirty="0" smtClean="0">
                <a:solidFill>
                  <a:schemeClr val="tx1"/>
                </a:solidFill>
              </a:rPr>
              <a:t>t include project name in the target</a:t>
            </a:r>
          </a:p>
          <a:p>
            <a:pPr marL="0" indent="0">
              <a:buNone/>
            </a:pPr>
            <a:endParaRPr lang="en-US" b="1" dirty="0" smtClean="0">
              <a:solidFill>
                <a:srgbClr val="FFFF00"/>
              </a:solidFill>
            </a:endParaRPr>
          </a:p>
          <a:p>
            <a:pPr marL="285750" indent="-285750">
              <a:buFont typeface="Wingdings" panose="05000000000000000000" pitchFamily="2" charset="2"/>
              <a:buChar char="Ø"/>
            </a:pPr>
            <a:endParaRPr lang="en-US" b="1" dirty="0" smtClean="0">
              <a:solidFill>
                <a:srgbClr val="FFFF00"/>
              </a:solidFill>
            </a:endParaRPr>
          </a:p>
          <a:p>
            <a:pPr marL="457200" indent="-457200">
              <a:buFont typeface="+mj-lt"/>
              <a:buAutoNum type="arabicPeriod"/>
            </a:pPr>
            <a:endParaRPr lang="en-US" b="1" dirty="0">
              <a:solidFill>
                <a:srgbClr val="FFFF00"/>
              </a:solidFill>
            </a:endParaRPr>
          </a:p>
          <a:p>
            <a:pPr marL="285750" indent="-285750">
              <a:buFont typeface="Wingdings" panose="05000000000000000000" pitchFamily="2" charset="2"/>
              <a:buChar char="Ø"/>
            </a:pPr>
            <a:endParaRPr lang="en-US" i="0" dirty="0" smtClean="0"/>
          </a:p>
        </p:txBody>
      </p:sp>
      <p:graphicFrame>
        <p:nvGraphicFramePr>
          <p:cNvPr id="4" name="Object 7"/>
          <p:cNvGraphicFramePr>
            <a:graphicFrameLocks noChangeAspect="1"/>
          </p:cNvGraphicFramePr>
          <p:nvPr>
            <p:extLst>
              <p:ext uri="{D42A27DB-BD31-4B8C-83A1-F6EECF244321}">
                <p14:modId xmlns:p14="http://schemas.microsoft.com/office/powerpoint/2010/main" val="1466478008"/>
              </p:ext>
            </p:extLst>
          </p:nvPr>
        </p:nvGraphicFramePr>
        <p:xfrm>
          <a:off x="7855947" y="184072"/>
          <a:ext cx="1078174" cy="436616"/>
        </p:xfrm>
        <a:graphic>
          <a:graphicData uri="http://schemas.openxmlformats.org/presentationml/2006/ole">
            <mc:AlternateContent xmlns:mc="http://schemas.openxmlformats.org/markup-compatibility/2006">
              <mc:Choice xmlns:v="urn:schemas-microsoft-com:vml" Requires="v">
                <p:oleObj spid="_x0000_s81036" name="Image" r:id="rId3" imgW="1536508" imgH="622003" progId="">
                  <p:embed/>
                </p:oleObj>
              </mc:Choice>
              <mc:Fallback>
                <p:oleObj name="Image" r:id="rId3" imgW="1536508" imgH="62200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5947" y="184072"/>
                        <a:ext cx="1078174" cy="436616"/>
                      </a:xfrm>
                      <a:prstGeom prst="rect">
                        <a:avLst/>
                      </a:prstGeom>
                      <a:noFill/>
                      <a:ln>
                        <a:noFill/>
                      </a:ln>
                      <a:effectLst/>
                      <a:extLst/>
                    </p:spPr>
                  </p:pic>
                </p:oleObj>
              </mc:Fallback>
            </mc:AlternateContent>
          </a:graphicData>
        </a:graphic>
      </p:graphicFrame>
      <p:pic>
        <p:nvPicPr>
          <p:cNvPr id="6" name="Picture 5" descr="Screen Shot 2018-08-10 at 9.15.1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4005064"/>
            <a:ext cx="8038104" cy="2304256"/>
          </a:xfrm>
          <a:prstGeom prst="rect">
            <a:avLst/>
          </a:prstGeom>
        </p:spPr>
      </p:pic>
    </p:spTree>
    <p:extLst>
      <p:ext uri="{BB962C8B-B14F-4D97-AF65-F5344CB8AC3E}">
        <p14:creationId xmlns:p14="http://schemas.microsoft.com/office/powerpoint/2010/main" val="2055170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3179" y="871552"/>
            <a:ext cx="7992888" cy="3170099"/>
          </a:xfrm>
          <a:prstGeom prst="rect">
            <a:avLst/>
          </a:prstGeom>
        </p:spPr>
        <p:txBody>
          <a:bodyPr wrap="square">
            <a:spAutoFit/>
          </a:bodyPr>
          <a:lstStyle/>
          <a:p>
            <a:pPr marL="285750" indent="-285750">
              <a:buFont typeface="Wingdings" panose="05000000000000000000" pitchFamily="2" charset="2"/>
              <a:buChar char="Ø"/>
            </a:pPr>
            <a:r>
              <a:rPr lang="en-US" sz="2000" b="1" dirty="0">
                <a:solidFill>
                  <a:srgbClr val="FFFF00"/>
                </a:solidFill>
              </a:rPr>
              <a:t>Schemes Naming</a:t>
            </a:r>
          </a:p>
          <a:p>
            <a:pPr marL="342900" indent="-342900">
              <a:buFont typeface="Arial"/>
              <a:buChar char="•"/>
            </a:pPr>
            <a:r>
              <a:rPr lang="en-US" sz="2000" dirty="0"/>
              <a:t>Name the targets like  : [Project] [Platform][Template</a:t>
            </a:r>
            <a:r>
              <a:rPr lang="en-US" sz="2000" dirty="0" smtClean="0"/>
              <a:t>]</a:t>
            </a:r>
          </a:p>
          <a:p>
            <a:pPr marL="342900" indent="-342900">
              <a:buFont typeface="Arial"/>
              <a:buChar char="•"/>
            </a:pPr>
            <a:r>
              <a:rPr lang="en-US" sz="2000" dirty="0"/>
              <a:t>For the frameworks extend your project name with the "Kit" postfix. </a:t>
            </a:r>
          </a:p>
          <a:p>
            <a:pPr marL="342900" indent="-342900">
              <a:buFont typeface="Arial"/>
              <a:buChar char="•"/>
            </a:pPr>
            <a:endParaRPr lang="en-US" sz="2000" dirty="0" smtClean="0"/>
          </a:p>
          <a:p>
            <a:pPr marL="342900" indent="-342900">
              <a:buFont typeface="Wingdings" charset="2"/>
              <a:buChar char="Ø"/>
            </a:pPr>
            <a:r>
              <a:rPr lang="en-US" sz="2000" b="1" dirty="0" smtClean="0">
                <a:solidFill>
                  <a:srgbClr val="FFFF00"/>
                </a:solidFill>
              </a:rPr>
              <a:t>Bundle Identifiers </a:t>
            </a:r>
            <a:r>
              <a:rPr lang="en-US" sz="2000" b="1" dirty="0">
                <a:solidFill>
                  <a:srgbClr val="FFFF00"/>
                </a:solidFill>
              </a:rPr>
              <a:t>Naming</a:t>
            </a:r>
          </a:p>
          <a:p>
            <a:pPr marL="342900" indent="-342900">
              <a:buFont typeface="Arial"/>
              <a:buChar char="•"/>
            </a:pPr>
            <a:r>
              <a:rPr lang="en-US" sz="2000" dirty="0" err="1"/>
              <a:t>com.company.project</a:t>
            </a:r>
            <a:r>
              <a:rPr lang="en-US" sz="2000" dirty="0"/>
              <a:t> bundle for </a:t>
            </a:r>
            <a:r>
              <a:rPr lang="en-US" sz="2000" dirty="0" smtClean="0"/>
              <a:t>iOS</a:t>
            </a:r>
          </a:p>
          <a:p>
            <a:pPr marL="342900" indent="-342900">
              <a:buFont typeface="Arial"/>
              <a:buChar char="•"/>
            </a:pPr>
            <a:r>
              <a:rPr lang="en-US" sz="2000" dirty="0"/>
              <a:t>don't use more than 4 dots! </a:t>
            </a:r>
          </a:p>
          <a:p>
            <a:pPr marL="342900" indent="-342900">
              <a:buFont typeface="Arial"/>
              <a:buChar char="•"/>
            </a:pPr>
            <a:endParaRPr lang="en-US" sz="2000" dirty="0" smtClean="0"/>
          </a:p>
          <a:p>
            <a:pPr marL="342900" indent="-342900">
              <a:buFont typeface="Wingdings" charset="2"/>
              <a:buChar char="Ø"/>
            </a:pPr>
            <a:r>
              <a:rPr lang="en-US" sz="2000" b="1" dirty="0" smtClean="0">
                <a:solidFill>
                  <a:srgbClr val="FFFF00"/>
                </a:solidFill>
              </a:rPr>
              <a:t>Project Folder</a:t>
            </a:r>
          </a:p>
          <a:p>
            <a:endParaRPr lang="en-US" sz="2000" dirty="0"/>
          </a:p>
        </p:txBody>
      </p:sp>
      <p:graphicFrame>
        <p:nvGraphicFramePr>
          <p:cNvPr id="4" name="Object 7"/>
          <p:cNvGraphicFramePr>
            <a:graphicFrameLocks noChangeAspect="1"/>
          </p:cNvGraphicFramePr>
          <p:nvPr>
            <p:extLst>
              <p:ext uri="{D42A27DB-BD31-4B8C-83A1-F6EECF244321}">
                <p14:modId xmlns:p14="http://schemas.microsoft.com/office/powerpoint/2010/main" val="3691011230"/>
              </p:ext>
            </p:extLst>
          </p:nvPr>
        </p:nvGraphicFramePr>
        <p:xfrm>
          <a:off x="7855947" y="184072"/>
          <a:ext cx="1078174" cy="436616"/>
        </p:xfrm>
        <a:graphic>
          <a:graphicData uri="http://schemas.openxmlformats.org/presentationml/2006/ole">
            <mc:AlternateContent xmlns:mc="http://schemas.openxmlformats.org/markup-compatibility/2006">
              <mc:Choice xmlns:v="urn:schemas-microsoft-com:vml" Requires="v">
                <p:oleObj spid="_x0000_s83030" name="Image" r:id="rId4" imgW="1536508" imgH="622003" progId="">
                  <p:embed/>
                </p:oleObj>
              </mc:Choice>
              <mc:Fallback>
                <p:oleObj name="Image" r:id="rId4" imgW="1536508" imgH="62200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5947" y="184072"/>
                        <a:ext cx="1078174" cy="436616"/>
                      </a:xfrm>
                      <a:prstGeom prst="rect">
                        <a:avLst/>
                      </a:prstGeom>
                      <a:noFill/>
                      <a:ln>
                        <a:noFill/>
                      </a:ln>
                      <a:effectLst/>
                      <a:extLst/>
                    </p:spPr>
                  </p:pic>
                </p:oleObj>
              </mc:Fallback>
            </mc:AlternateContent>
          </a:graphicData>
        </a:graphic>
      </p:graphicFrame>
      <p:pic>
        <p:nvPicPr>
          <p:cNvPr id="9" name="Picture 8" descr="Screen Shot 2018-08-10 at 9.24.1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3832070"/>
            <a:ext cx="7416824" cy="1624738"/>
          </a:xfrm>
          <a:prstGeom prst="rect">
            <a:avLst/>
          </a:prstGeom>
        </p:spPr>
      </p:pic>
    </p:spTree>
    <p:extLst>
      <p:ext uri="{BB962C8B-B14F-4D97-AF65-F5344CB8AC3E}">
        <p14:creationId xmlns:p14="http://schemas.microsoft.com/office/powerpoint/2010/main" val="2153078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76672"/>
            <a:ext cx="7992888" cy="6247864"/>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rgbClr val="FFFF00"/>
                </a:solidFill>
              </a:rPr>
              <a:t>Localization</a:t>
            </a:r>
            <a:endParaRPr lang="en-US" sz="2000" b="1" dirty="0">
              <a:solidFill>
                <a:srgbClr val="FFFF00"/>
              </a:solidFill>
            </a:endParaRPr>
          </a:p>
          <a:p>
            <a:pPr marL="342900" indent="-342900">
              <a:buFont typeface="Arial"/>
              <a:buChar char="•"/>
            </a:pPr>
            <a:r>
              <a:rPr lang="en-US" sz="2000" dirty="0"/>
              <a:t>Keep all user strings in localization files right from the </a:t>
            </a:r>
            <a:r>
              <a:rPr lang="en-US" sz="2000" dirty="0" smtClean="0"/>
              <a:t>beginning. </a:t>
            </a:r>
            <a:endParaRPr lang="en-US" sz="2000" dirty="0"/>
          </a:p>
          <a:p>
            <a:pPr marL="342900" indent="-342900">
              <a:buFont typeface="Arial"/>
              <a:buChar char="•"/>
            </a:pPr>
            <a:endParaRPr lang="en-US" sz="2000" dirty="0" smtClean="0"/>
          </a:p>
          <a:p>
            <a:pPr marL="342900" indent="-342900">
              <a:buFont typeface="Wingdings" charset="2"/>
              <a:buChar char="Ø"/>
            </a:pPr>
            <a:r>
              <a:rPr lang="en-US" sz="2000" b="1" dirty="0" smtClean="0">
                <a:solidFill>
                  <a:srgbClr val="FFFF00"/>
                </a:solidFill>
              </a:rPr>
              <a:t>Constants</a:t>
            </a:r>
            <a:endParaRPr lang="en-US" sz="2000" b="1" dirty="0">
              <a:solidFill>
                <a:srgbClr val="FFFF00"/>
              </a:solidFill>
            </a:endParaRPr>
          </a:p>
          <a:p>
            <a:pPr marL="342900" indent="-342900">
              <a:buFont typeface="Arial"/>
              <a:buChar char="•"/>
            </a:pPr>
            <a:r>
              <a:rPr lang="en-US" sz="2000" dirty="0"/>
              <a:t>Keep your constants' scope as small as possible. For instance, when you only need it inside a class, it should live in that </a:t>
            </a:r>
            <a:r>
              <a:rPr lang="en-US" sz="2000" dirty="0" smtClean="0"/>
              <a:t>class</a:t>
            </a:r>
          </a:p>
          <a:p>
            <a:pPr marL="342900" indent="-342900">
              <a:buFont typeface="Arial"/>
              <a:buChar char="•"/>
            </a:pPr>
            <a:r>
              <a:rPr lang="en-US" sz="2000" dirty="0"/>
              <a:t>Those constants that need to be truly app-wide should be kept in one </a:t>
            </a:r>
            <a:r>
              <a:rPr lang="en-US" sz="2000" dirty="0" smtClean="0"/>
              <a:t>place. Group all the constants into “</a:t>
            </a:r>
            <a:r>
              <a:rPr lang="en-US" sz="2000" dirty="0" err="1" smtClean="0"/>
              <a:t>Constants.swift</a:t>
            </a:r>
            <a:r>
              <a:rPr lang="en-US" sz="2000" dirty="0" smtClean="0"/>
              <a:t>”/ ”</a:t>
            </a:r>
            <a:r>
              <a:rPr lang="en-US" sz="2000" dirty="0" err="1" smtClean="0"/>
              <a:t>Constants.h</a:t>
            </a:r>
            <a:r>
              <a:rPr lang="en-US" sz="2000" dirty="0" smtClean="0"/>
              <a:t>” files.</a:t>
            </a:r>
          </a:p>
          <a:p>
            <a:pPr marL="342900" indent="-342900">
              <a:buFont typeface="Arial"/>
              <a:buChar char="•"/>
            </a:pPr>
            <a:endParaRPr lang="en-US" sz="2000" dirty="0"/>
          </a:p>
          <a:p>
            <a:r>
              <a:rPr lang="en-US" sz="2000" dirty="0" smtClean="0"/>
              <a:t>        </a:t>
            </a:r>
            <a:r>
              <a:rPr lang="en-US" sz="2000" dirty="0" err="1" smtClean="0"/>
              <a:t>enum</a:t>
            </a:r>
            <a:r>
              <a:rPr lang="en-US" sz="2000" dirty="0" smtClean="0"/>
              <a:t> </a:t>
            </a:r>
            <a:r>
              <a:rPr lang="en-US" sz="2000" dirty="0" err="1"/>
              <a:t>Config</a:t>
            </a:r>
            <a:r>
              <a:rPr lang="en-US" sz="2000" dirty="0"/>
              <a:t> {</a:t>
            </a:r>
          </a:p>
          <a:p>
            <a:r>
              <a:rPr lang="en-US" sz="2000" dirty="0"/>
              <a:t>   </a:t>
            </a:r>
            <a:r>
              <a:rPr lang="en-US" sz="2000" dirty="0" smtClean="0"/>
              <a:t>        </a:t>
            </a:r>
            <a:r>
              <a:rPr lang="en-US" sz="2000" dirty="0"/>
              <a:t>static let </a:t>
            </a:r>
            <a:r>
              <a:rPr lang="en-US" sz="2000" dirty="0" err="1"/>
              <a:t>baseURL</a:t>
            </a:r>
            <a:r>
              <a:rPr lang="en-US" sz="2000" dirty="0"/>
              <a:t> = NSURL(string: "http://www.example.org/")!</a:t>
            </a:r>
          </a:p>
          <a:p>
            <a:r>
              <a:rPr lang="en-US" sz="2000" dirty="0"/>
              <a:t>   </a:t>
            </a:r>
            <a:r>
              <a:rPr lang="en-US" sz="2000" dirty="0" smtClean="0"/>
              <a:t>        </a:t>
            </a:r>
            <a:r>
              <a:rPr lang="en-US" sz="2000" dirty="0"/>
              <a:t>static let </a:t>
            </a:r>
            <a:r>
              <a:rPr lang="en-US" sz="2000" dirty="0" err="1"/>
              <a:t>splineReticulatorName</a:t>
            </a:r>
            <a:r>
              <a:rPr lang="en-US" sz="2000" dirty="0"/>
              <a:t> = "</a:t>
            </a:r>
            <a:r>
              <a:rPr lang="en-US" sz="2000" dirty="0" err="1"/>
              <a:t>foobar</a:t>
            </a:r>
            <a:r>
              <a:rPr lang="en-US" sz="2000" dirty="0"/>
              <a:t>"</a:t>
            </a:r>
          </a:p>
          <a:p>
            <a:r>
              <a:rPr lang="en-US" sz="2000" dirty="0" smtClean="0"/>
              <a:t>}</a:t>
            </a:r>
            <a:endParaRPr lang="en-US" sz="2000" dirty="0"/>
          </a:p>
          <a:p>
            <a:r>
              <a:rPr lang="en-US" sz="2000" dirty="0"/>
              <a:t> </a:t>
            </a:r>
            <a:endParaRPr lang="en-US" sz="2000" dirty="0" smtClean="0"/>
          </a:p>
          <a:p>
            <a:pPr marL="285750" indent="-285750">
              <a:buFont typeface="Wingdings" panose="05000000000000000000" pitchFamily="2" charset="2"/>
              <a:buChar char="Ø"/>
            </a:pPr>
            <a:r>
              <a:rPr lang="en-US" sz="2000" b="1" dirty="0" smtClean="0">
                <a:solidFill>
                  <a:srgbClr val="FFFF00"/>
                </a:solidFill>
              </a:rPr>
              <a:t>Minimum iOS version</a:t>
            </a:r>
            <a:endParaRPr lang="en-US" sz="2000" b="1" dirty="0">
              <a:solidFill>
                <a:srgbClr val="FFFF00"/>
              </a:solidFill>
            </a:endParaRPr>
          </a:p>
          <a:p>
            <a:pPr marL="342900" indent="-342900">
              <a:buFont typeface="Arial" panose="020B0604020202020204" pitchFamily="34" charset="0"/>
              <a:buChar char="•"/>
            </a:pPr>
            <a:r>
              <a:rPr lang="en-US" sz="2000" dirty="0"/>
              <a:t>It’s useful to make an early decision on the minimum iOS version you want to support in your project: knowing which OS versions you need to develop and test against, and which system APIs you can rely on, helps you estimate your workload, and enables you to determine what’s possible and what’s not.</a:t>
            </a:r>
          </a:p>
        </p:txBody>
      </p:sp>
    </p:spTree>
    <p:extLst>
      <p:ext uri="{BB962C8B-B14F-4D97-AF65-F5344CB8AC3E}">
        <p14:creationId xmlns:p14="http://schemas.microsoft.com/office/powerpoint/2010/main" val="257691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8546" y="135042"/>
            <a:ext cx="4268738" cy="773678"/>
          </a:xfrm>
        </p:spPr>
        <p:txBody>
          <a:bodyPr>
            <a:normAutofit fontScale="90000"/>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l"/>
            <a:r>
              <a:rPr lang="en-US" sz="2800" b="1" dirty="0">
                <a:ln/>
                <a:solidFill>
                  <a:srgbClr val="FFFF00"/>
                </a:solidFill>
              </a:rPr>
              <a:t> </a:t>
            </a:r>
            <a:r>
              <a:rPr lang="en-US" sz="2800" b="1" dirty="0" smtClean="0">
                <a:ln/>
                <a:solidFill>
                  <a:srgbClr val="FFFF00"/>
                </a:solidFill>
              </a:rPr>
              <a:t> </a:t>
            </a:r>
            <a:br>
              <a:rPr lang="en-US" sz="2800" b="1" dirty="0" smtClean="0">
                <a:ln/>
                <a:solidFill>
                  <a:srgbClr val="FFFF00"/>
                </a:solidFill>
              </a:rPr>
            </a:br>
            <a:r>
              <a:rPr lang="en-US" sz="2800" b="1" dirty="0" smtClean="0">
                <a:ln/>
                <a:solidFill>
                  <a:srgbClr val="FFFF00"/>
                </a:solidFill>
              </a:rPr>
              <a:t>Coding Styles</a:t>
            </a:r>
            <a:br>
              <a:rPr lang="en-US" sz="2800" b="1" dirty="0" smtClean="0">
                <a:ln/>
                <a:solidFill>
                  <a:srgbClr val="FFFF00"/>
                </a:solidFill>
              </a:rPr>
            </a:br>
            <a:endParaRPr lang="en-US" sz="2800" b="1" dirty="0">
              <a:ln/>
              <a:solidFill>
                <a:srgbClr val="FFFF00"/>
              </a:solidFill>
            </a:endParaRPr>
          </a:p>
        </p:txBody>
      </p:sp>
      <p:sp>
        <p:nvSpPr>
          <p:cNvPr id="3" name="Subtitle 2"/>
          <p:cNvSpPr>
            <a:spLocks noGrp="1"/>
          </p:cNvSpPr>
          <p:nvPr>
            <p:ph type="subTitle" idx="4294967295"/>
          </p:nvPr>
        </p:nvSpPr>
        <p:spPr>
          <a:xfrm>
            <a:off x="412828" y="908719"/>
            <a:ext cx="8208912" cy="5328593"/>
          </a:xfrm>
        </p:spPr>
        <p:txBody>
          <a:bodyPr/>
          <a:lstStyle/>
          <a:p>
            <a:r>
              <a:rPr lang="en-US" dirty="0" smtClean="0"/>
              <a:t>Coding Style Guides refers to the style and conventions to follow before coding in a specific language.</a:t>
            </a:r>
          </a:p>
          <a:p>
            <a:r>
              <a:rPr lang="en-US" dirty="0" smtClean="0"/>
              <a:t>It includes things like whether to use tabs or spaces, how to name variables or some conventions specific to a language(like in Swift whether to use Classes or </a:t>
            </a:r>
            <a:r>
              <a:rPr lang="en-US" dirty="0" err="1" smtClean="0"/>
              <a:t>Structs</a:t>
            </a:r>
            <a:r>
              <a:rPr lang="en-US" dirty="0" smtClean="0"/>
              <a:t>).</a:t>
            </a:r>
          </a:p>
          <a:p>
            <a:r>
              <a:rPr lang="en-US" dirty="0" smtClean="0"/>
              <a:t>helps create an application which is easy to maintain and update.</a:t>
            </a:r>
          </a:p>
          <a:p>
            <a:endParaRPr lang="en-US" dirty="0" smtClean="0"/>
          </a:p>
          <a:p>
            <a:endParaRPr lang="en-US" dirty="0" smtClean="0"/>
          </a:p>
          <a:p>
            <a:endParaRPr lang="en-US" dirty="0"/>
          </a:p>
          <a:p>
            <a:endParaRPr lang="en-US" dirty="0"/>
          </a:p>
        </p:txBody>
      </p:sp>
      <p:graphicFrame>
        <p:nvGraphicFramePr>
          <p:cNvPr id="5" name="Object 7"/>
          <p:cNvGraphicFramePr>
            <a:graphicFrameLocks noChangeAspect="1"/>
          </p:cNvGraphicFramePr>
          <p:nvPr>
            <p:extLst>
              <p:ext uri="{D42A27DB-BD31-4B8C-83A1-F6EECF244321}">
                <p14:modId xmlns:p14="http://schemas.microsoft.com/office/powerpoint/2010/main" val="3691011230"/>
              </p:ext>
            </p:extLst>
          </p:nvPr>
        </p:nvGraphicFramePr>
        <p:xfrm>
          <a:off x="7855947" y="184072"/>
          <a:ext cx="1078174" cy="436616"/>
        </p:xfrm>
        <a:graphic>
          <a:graphicData uri="http://schemas.openxmlformats.org/presentationml/2006/ole">
            <mc:AlternateContent xmlns:mc="http://schemas.openxmlformats.org/markup-compatibility/2006">
              <mc:Choice xmlns:v="urn:schemas-microsoft-com:vml" Requires="v">
                <p:oleObj spid="_x0000_s84054" name="Image" r:id="rId3" imgW="1536508" imgH="622003" progId="">
                  <p:embed/>
                </p:oleObj>
              </mc:Choice>
              <mc:Fallback>
                <p:oleObj name="Image" r:id="rId3" imgW="1536508" imgH="62200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5947" y="184072"/>
                        <a:ext cx="1078174" cy="43661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1899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8546" y="135042"/>
            <a:ext cx="4268738" cy="773678"/>
          </a:xfrm>
          <a:prstGeom prst="rect">
            <a:avLst/>
          </a:prstGeom>
        </p:spPr>
        <p:txBody>
          <a:bodyPr vert="horz" lIns="91440" tIns="45720" rIns="91440" bIns="45720" rtlCol="0" anchor="t">
            <a:normAutofit fontScale="75000" lnSpcReduction="20000"/>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800" b="1" dirty="0" smtClean="0">
                <a:ln/>
                <a:solidFill>
                  <a:srgbClr val="FFFF00"/>
                </a:solidFill>
              </a:rPr>
              <a:t>  </a:t>
            </a:r>
            <a:br>
              <a:rPr lang="en-US" sz="2800" b="1" dirty="0" smtClean="0">
                <a:ln/>
                <a:solidFill>
                  <a:srgbClr val="FFFF00"/>
                </a:solidFill>
              </a:rPr>
            </a:br>
            <a:r>
              <a:rPr lang="en-US" sz="2800" b="1" dirty="0" smtClean="0">
                <a:ln/>
                <a:solidFill>
                  <a:srgbClr val="FFFF00"/>
                </a:solidFill>
              </a:rPr>
              <a:t>Dependency Management</a:t>
            </a:r>
            <a:br>
              <a:rPr lang="en-US" sz="2800" b="1" dirty="0" smtClean="0">
                <a:ln/>
                <a:solidFill>
                  <a:srgbClr val="FFFF00"/>
                </a:solidFill>
              </a:rPr>
            </a:br>
            <a:endParaRPr lang="en-US" sz="2800" b="1" dirty="0">
              <a:ln/>
              <a:solidFill>
                <a:srgbClr val="FFFF00"/>
              </a:solidFill>
            </a:endParaRPr>
          </a:p>
        </p:txBody>
      </p:sp>
      <p:sp>
        <p:nvSpPr>
          <p:cNvPr id="3" name="Subtitle 2"/>
          <p:cNvSpPr txBox="1">
            <a:spLocks/>
          </p:cNvSpPr>
          <p:nvPr/>
        </p:nvSpPr>
        <p:spPr>
          <a:xfrm>
            <a:off x="412828" y="908719"/>
            <a:ext cx="8208912" cy="5328593"/>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fontAlgn="auto">
              <a:spcAft>
                <a:spcPts val="0"/>
              </a:spcAft>
            </a:pPr>
            <a:r>
              <a:rPr lang="en-US" dirty="0"/>
              <a:t> There are </a:t>
            </a:r>
            <a:r>
              <a:rPr lang="en-US" dirty="0" smtClean="0"/>
              <a:t>two important </a:t>
            </a:r>
            <a:r>
              <a:rPr lang="en-US" dirty="0"/>
              <a:t>ways in which you can manage dependencies in your project</a:t>
            </a:r>
            <a:r>
              <a:rPr lang="en-US" dirty="0" smtClean="0"/>
              <a:t>.</a:t>
            </a:r>
          </a:p>
          <a:p>
            <a:pPr marL="0" indent="0" fontAlgn="auto">
              <a:spcAft>
                <a:spcPts val="0"/>
              </a:spcAft>
              <a:buNone/>
            </a:pPr>
            <a:r>
              <a:rPr lang="en-US" dirty="0" err="1" smtClean="0">
                <a:solidFill>
                  <a:srgbClr val="FFFF00"/>
                </a:solidFill>
              </a:rPr>
              <a:t>Cocoappods</a:t>
            </a:r>
            <a:endParaRPr lang="en-US" dirty="0" smtClean="0">
              <a:solidFill>
                <a:srgbClr val="FFFF00"/>
              </a:solidFill>
            </a:endParaRPr>
          </a:p>
          <a:p>
            <a:pPr fontAlgn="auto">
              <a:spcAft>
                <a:spcPts val="0"/>
              </a:spcAft>
            </a:pPr>
            <a:r>
              <a:rPr lang="en-US" dirty="0" err="1"/>
              <a:t>CocoaPods</a:t>
            </a:r>
            <a:r>
              <a:rPr lang="en-US" dirty="0"/>
              <a:t> is the dependency manager for Swift and Objective-C Cocoa </a:t>
            </a:r>
            <a:r>
              <a:rPr lang="en-US" dirty="0" smtClean="0"/>
              <a:t>projects</a:t>
            </a:r>
            <a:r>
              <a:rPr lang="en-US" dirty="0"/>
              <a:t> </a:t>
            </a:r>
            <a:r>
              <a:rPr lang="en-US" dirty="0" smtClean="0"/>
              <a:t>. It </a:t>
            </a:r>
            <a:r>
              <a:rPr lang="en-US" dirty="0"/>
              <a:t>is the most effective way to manage dependencies similar to Ruby Gems in approach</a:t>
            </a:r>
            <a:r>
              <a:rPr lang="en-US" dirty="0" smtClean="0"/>
              <a:t>.</a:t>
            </a:r>
          </a:p>
          <a:p>
            <a:pPr fontAlgn="auto">
              <a:spcAft>
                <a:spcPts val="0"/>
              </a:spcAft>
            </a:pPr>
            <a:r>
              <a:rPr lang="en-US" dirty="0" smtClean="0"/>
              <a:t>Go to your project directory in terminal and type below commands.</a:t>
            </a:r>
          </a:p>
          <a:p>
            <a:pPr marL="0" indent="0" fontAlgn="auto">
              <a:spcAft>
                <a:spcPts val="0"/>
              </a:spcAft>
              <a:buNone/>
            </a:pPr>
            <a:r>
              <a:rPr lang="en-US" dirty="0" smtClean="0"/>
              <a:t>      </a:t>
            </a:r>
            <a:r>
              <a:rPr lang="en-US" i="1" dirty="0" err="1" smtClean="0">
                <a:solidFill>
                  <a:srgbClr val="FFC000"/>
                </a:solidFill>
              </a:rPr>
              <a:t>sudo</a:t>
            </a:r>
            <a:r>
              <a:rPr lang="en-US" i="1" dirty="0" smtClean="0">
                <a:solidFill>
                  <a:srgbClr val="FFC000"/>
                </a:solidFill>
              </a:rPr>
              <a:t> </a:t>
            </a:r>
            <a:r>
              <a:rPr lang="en-US" i="1" dirty="0">
                <a:solidFill>
                  <a:srgbClr val="FFC000"/>
                </a:solidFill>
              </a:rPr>
              <a:t>gem install </a:t>
            </a:r>
            <a:r>
              <a:rPr lang="en-US" i="1" dirty="0" err="1" smtClean="0">
                <a:solidFill>
                  <a:srgbClr val="FFC000"/>
                </a:solidFill>
              </a:rPr>
              <a:t>cocoapods</a:t>
            </a:r>
            <a:endParaRPr lang="en-US" i="1" dirty="0" smtClean="0">
              <a:solidFill>
                <a:srgbClr val="FFC000"/>
              </a:solidFill>
            </a:endParaRPr>
          </a:p>
          <a:p>
            <a:pPr marL="0" indent="0" fontAlgn="auto">
              <a:spcAft>
                <a:spcPts val="0"/>
              </a:spcAft>
              <a:buNone/>
            </a:pPr>
            <a:r>
              <a:rPr lang="en-US" i="1" dirty="0">
                <a:solidFill>
                  <a:srgbClr val="FFC000"/>
                </a:solidFill>
              </a:rPr>
              <a:t> </a:t>
            </a:r>
            <a:r>
              <a:rPr lang="en-US" i="1" dirty="0" smtClean="0">
                <a:solidFill>
                  <a:srgbClr val="FFC000"/>
                </a:solidFill>
              </a:rPr>
              <a:t>      pod </a:t>
            </a:r>
            <a:r>
              <a:rPr lang="en-US" i="1" dirty="0" err="1" smtClean="0">
                <a:solidFill>
                  <a:srgbClr val="FFC000"/>
                </a:solidFill>
              </a:rPr>
              <a:t>init</a:t>
            </a:r>
            <a:endParaRPr lang="en-US" i="1" dirty="0" smtClean="0">
              <a:solidFill>
                <a:srgbClr val="FFC000"/>
              </a:solidFill>
            </a:endParaRPr>
          </a:p>
          <a:p>
            <a:pPr marL="0" indent="0" fontAlgn="auto">
              <a:spcAft>
                <a:spcPts val="0"/>
              </a:spcAft>
              <a:buNone/>
            </a:pPr>
            <a:r>
              <a:rPr lang="en-US" i="1" dirty="0" smtClean="0">
                <a:solidFill>
                  <a:srgbClr val="FFC000"/>
                </a:solidFill>
              </a:rPr>
              <a:t>       pod install</a:t>
            </a:r>
          </a:p>
          <a:p>
            <a:pPr marL="0" indent="0" fontAlgn="auto">
              <a:spcAft>
                <a:spcPts val="0"/>
              </a:spcAft>
              <a:buNone/>
            </a:pPr>
            <a:r>
              <a:rPr lang="en-US" i="1" dirty="0" smtClean="0">
                <a:solidFill>
                  <a:srgbClr val="FFC000"/>
                </a:solidFill>
              </a:rPr>
              <a:t>       pod update</a:t>
            </a:r>
          </a:p>
          <a:p>
            <a:pPr fontAlgn="auto">
              <a:spcAft>
                <a:spcPts val="0"/>
              </a:spcAft>
            </a:pPr>
            <a:endParaRPr lang="en-US" dirty="0" smtClean="0"/>
          </a:p>
          <a:p>
            <a:pPr fontAlgn="auto">
              <a:spcAft>
                <a:spcPts val="0"/>
              </a:spcAft>
            </a:pPr>
            <a:endParaRPr lang="en-US" dirty="0"/>
          </a:p>
        </p:txBody>
      </p:sp>
    </p:spTree>
    <p:extLst>
      <p:ext uri="{BB962C8B-B14F-4D97-AF65-F5344CB8AC3E}">
        <p14:creationId xmlns:p14="http://schemas.microsoft.com/office/powerpoint/2010/main" val="407915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620688"/>
            <a:ext cx="8280920" cy="4585871"/>
          </a:xfrm>
          <a:prstGeom prst="rect">
            <a:avLst/>
          </a:prstGeom>
        </p:spPr>
        <p:txBody>
          <a:bodyPr wrap="square">
            <a:spAutoFit/>
          </a:bodyPr>
          <a:lstStyle/>
          <a:p>
            <a:pPr marL="0" indent="0" fontAlgn="auto">
              <a:spcAft>
                <a:spcPts val="0"/>
              </a:spcAft>
              <a:buNone/>
            </a:pPr>
            <a:r>
              <a:rPr lang="en-US" sz="2200" dirty="0" smtClean="0">
                <a:solidFill>
                  <a:srgbClr val="FFFF00"/>
                </a:solidFill>
              </a:rPr>
              <a:t>Carthage</a:t>
            </a:r>
            <a:endParaRPr lang="en-US" sz="2200" dirty="0">
              <a:solidFill>
                <a:srgbClr val="FFFF00"/>
              </a:solidFill>
            </a:endParaRPr>
          </a:p>
          <a:p>
            <a:pPr marL="285750" indent="-285750" fontAlgn="auto">
              <a:spcAft>
                <a:spcPts val="0"/>
              </a:spcAft>
              <a:buFont typeface="Arial" panose="020B0604020202020204" pitchFamily="34" charset="0"/>
              <a:buChar char="•"/>
            </a:pPr>
            <a:r>
              <a:rPr lang="en-US" dirty="0">
                <a:solidFill>
                  <a:schemeClr val="tx2"/>
                </a:solidFill>
              </a:rPr>
              <a:t>Carthage</a:t>
            </a:r>
            <a:r>
              <a:rPr lang="en-US" dirty="0"/>
              <a:t> takes the "simple, not easy" approach by building your dependencies into binary frameworks, without </a:t>
            </a:r>
            <a:r>
              <a:rPr lang="en-US" dirty="0" smtClean="0"/>
              <a:t>integrating </a:t>
            </a:r>
            <a:r>
              <a:rPr lang="en-US" dirty="0"/>
              <a:t>them with </a:t>
            </a:r>
            <a:r>
              <a:rPr lang="en-US" dirty="0" smtClean="0"/>
              <a:t>the project. </a:t>
            </a:r>
          </a:p>
          <a:p>
            <a:pPr marL="285750" indent="-285750" fontAlgn="auto">
              <a:spcAft>
                <a:spcPts val="0"/>
              </a:spcAft>
              <a:buFont typeface="Arial" panose="020B0604020202020204" pitchFamily="34" charset="0"/>
              <a:buChar char="•"/>
            </a:pPr>
            <a:r>
              <a:rPr lang="en-US" dirty="0" smtClean="0"/>
              <a:t>This </a:t>
            </a:r>
            <a:r>
              <a:rPr lang="en-US" dirty="0"/>
              <a:t>also greatly reduces build times, because your dependencies have already been compiled by the time you start building.</a:t>
            </a:r>
            <a:r>
              <a:rPr lang="en-US" dirty="0" smtClean="0"/>
              <a:t>   </a:t>
            </a:r>
          </a:p>
          <a:p>
            <a:pPr marL="285750" indent="-285750" fontAlgn="auto">
              <a:spcAft>
                <a:spcPts val="0"/>
              </a:spcAft>
              <a:buFont typeface="Arial" panose="020B0604020202020204" pitchFamily="34" charset="0"/>
              <a:buChar char="•"/>
            </a:pPr>
            <a:r>
              <a:rPr lang="en-US" dirty="0"/>
              <a:t>There is no centralized repository of projects, which means any library that can be compiled into a framework supports Carthage out of the box</a:t>
            </a:r>
            <a:r>
              <a:rPr lang="en-US" dirty="0" smtClean="0"/>
              <a:t>.</a:t>
            </a:r>
          </a:p>
          <a:p>
            <a:pPr marL="285750" indent="-285750" fontAlgn="auto">
              <a:spcAft>
                <a:spcPts val="0"/>
              </a:spcAft>
              <a:buFont typeface="Arial" panose="020B0604020202020204" pitchFamily="34" charset="0"/>
              <a:buChar char="•"/>
            </a:pPr>
            <a:r>
              <a:rPr lang="en-US" dirty="0" smtClean="0"/>
              <a:t>Go to your project directory and follow below commands to install through </a:t>
            </a:r>
            <a:r>
              <a:rPr lang="en-US" dirty="0" err="1" smtClean="0"/>
              <a:t>carthage</a:t>
            </a:r>
            <a:r>
              <a:rPr lang="en-US" dirty="0" smtClean="0"/>
              <a:t>.</a:t>
            </a:r>
          </a:p>
          <a:p>
            <a:pPr fontAlgn="auto">
              <a:spcAft>
                <a:spcPts val="0"/>
              </a:spcAft>
            </a:pPr>
            <a:r>
              <a:rPr lang="en-US" dirty="0" smtClean="0"/>
              <a:t>        </a:t>
            </a:r>
            <a:r>
              <a:rPr lang="en-US" i="1" dirty="0" smtClean="0">
                <a:solidFill>
                  <a:srgbClr val="FFC000"/>
                </a:solidFill>
                <a:latin typeface="Calibri" panose="020F0502020204030204" pitchFamily="34" charset="0"/>
                <a:cs typeface="Calibri" panose="020F0502020204030204" pitchFamily="34" charset="0"/>
              </a:rPr>
              <a:t>touch </a:t>
            </a:r>
            <a:r>
              <a:rPr lang="en-US" i="1" dirty="0" err="1" smtClean="0">
                <a:solidFill>
                  <a:srgbClr val="FFC000"/>
                </a:solidFill>
                <a:latin typeface="Calibri" panose="020F0502020204030204" pitchFamily="34" charset="0"/>
                <a:cs typeface="Calibri" panose="020F0502020204030204" pitchFamily="34" charset="0"/>
              </a:rPr>
              <a:t>cartfile</a:t>
            </a:r>
            <a:endParaRPr lang="en-US" i="1" dirty="0">
              <a:solidFill>
                <a:srgbClr val="FFC000"/>
              </a:solidFill>
              <a:latin typeface="Calibri" panose="020F0502020204030204" pitchFamily="34" charset="0"/>
              <a:cs typeface="Calibri" panose="020F0502020204030204" pitchFamily="34" charset="0"/>
            </a:endParaRPr>
          </a:p>
          <a:p>
            <a:pPr lvl="0" fontAlgn="auto">
              <a:spcAft>
                <a:spcPts val="0"/>
              </a:spcAft>
            </a:pPr>
            <a:r>
              <a:rPr lang="en-US" i="1" dirty="0">
                <a:solidFill>
                  <a:srgbClr val="FFC000"/>
                </a:solidFill>
              </a:rPr>
              <a:t>       </a:t>
            </a:r>
            <a:r>
              <a:rPr lang="en-US" dirty="0" smtClean="0">
                <a:solidFill>
                  <a:srgbClr val="FFC000"/>
                </a:solidFill>
                <a:latin typeface="Calibri" panose="020F0502020204030204" pitchFamily="34" charset="0"/>
                <a:cs typeface="Calibri" panose="020F0502020204030204" pitchFamily="34" charset="0"/>
              </a:rPr>
              <a:t>open -a </a:t>
            </a:r>
            <a:r>
              <a:rPr lang="en-US" dirty="0" err="1" smtClean="0">
                <a:solidFill>
                  <a:srgbClr val="FFC000"/>
                </a:solidFill>
                <a:latin typeface="Calibri" panose="020F0502020204030204" pitchFamily="34" charset="0"/>
                <a:cs typeface="Calibri" panose="020F0502020204030204" pitchFamily="34" charset="0"/>
              </a:rPr>
              <a:t>Xcode</a:t>
            </a:r>
            <a:r>
              <a:rPr lang="en-US" dirty="0" smtClean="0">
                <a:solidFill>
                  <a:srgbClr val="FFC000"/>
                </a:solidFill>
                <a:latin typeface="Calibri" panose="020F0502020204030204" pitchFamily="34" charset="0"/>
                <a:cs typeface="Calibri" panose="020F0502020204030204" pitchFamily="34" charset="0"/>
              </a:rPr>
              <a:t> </a:t>
            </a:r>
            <a:r>
              <a:rPr lang="en-US" dirty="0" err="1" smtClean="0">
                <a:solidFill>
                  <a:srgbClr val="FFC000"/>
                </a:solidFill>
                <a:latin typeface="Calibri" panose="020F0502020204030204" pitchFamily="34" charset="0"/>
                <a:cs typeface="Calibri" panose="020F0502020204030204" pitchFamily="34" charset="0"/>
              </a:rPr>
              <a:t>Cartfile</a:t>
            </a:r>
            <a:r>
              <a:rPr lang="en-US" dirty="0" smtClean="0">
                <a:solidFill>
                  <a:srgbClr val="FFC000"/>
                </a:solidFill>
                <a:latin typeface="Calibri" panose="020F0502020204030204" pitchFamily="34" charset="0"/>
                <a:cs typeface="Calibri" panose="020F0502020204030204" pitchFamily="34" charset="0"/>
              </a:rPr>
              <a:t> </a:t>
            </a:r>
          </a:p>
          <a:p>
            <a:pPr lvl="0" fontAlgn="auto">
              <a:spcAft>
                <a:spcPts val="0"/>
              </a:spcAft>
            </a:pPr>
            <a:r>
              <a:rPr lang="en-US" dirty="0" smtClean="0">
                <a:solidFill>
                  <a:srgbClr val="FFC000"/>
                </a:solidFill>
                <a:latin typeface="Calibri" panose="020F0502020204030204" pitchFamily="34" charset="0"/>
                <a:cs typeface="Calibri" panose="020F0502020204030204" pitchFamily="34" charset="0"/>
              </a:rPr>
              <a:t>        add required cart file as 	[ </a:t>
            </a:r>
            <a:r>
              <a:rPr lang="en-US" dirty="0" err="1" smtClean="0">
                <a:solidFill>
                  <a:srgbClr val="FFC000"/>
                </a:solidFill>
                <a:latin typeface="Calibri" panose="020F0502020204030204" pitchFamily="34" charset="0"/>
                <a:cs typeface="Calibri" panose="020F0502020204030204" pitchFamily="34" charset="0"/>
              </a:rPr>
              <a:t>github</a:t>
            </a:r>
            <a:r>
              <a:rPr lang="en-US" dirty="0" smtClean="0">
                <a:solidFill>
                  <a:srgbClr val="FFC000"/>
                </a:solidFill>
                <a:latin typeface="Calibri" panose="020F0502020204030204" pitchFamily="34" charset="0"/>
                <a:cs typeface="Calibri" panose="020F0502020204030204" pitchFamily="34" charset="0"/>
              </a:rPr>
              <a:t> "</a:t>
            </a:r>
            <a:r>
              <a:rPr lang="en-US" dirty="0" err="1" smtClean="0">
                <a:solidFill>
                  <a:srgbClr val="FFC000"/>
                </a:solidFill>
                <a:latin typeface="Calibri" panose="020F0502020204030204" pitchFamily="34" charset="0"/>
                <a:cs typeface="Calibri" panose="020F0502020204030204" pitchFamily="34" charset="0"/>
              </a:rPr>
              <a:t>Alamofire</a:t>
            </a:r>
            <a:r>
              <a:rPr lang="en-US" dirty="0" smtClean="0">
                <a:solidFill>
                  <a:srgbClr val="FFC000"/>
                </a:solidFill>
                <a:latin typeface="Calibri" panose="020F0502020204030204" pitchFamily="34" charset="0"/>
                <a:cs typeface="Calibri" panose="020F0502020204030204" pitchFamily="34" charset="0"/>
              </a:rPr>
              <a:t>/</a:t>
            </a:r>
            <a:r>
              <a:rPr lang="en-US" dirty="0" err="1" smtClean="0">
                <a:solidFill>
                  <a:srgbClr val="FFC000"/>
                </a:solidFill>
                <a:latin typeface="Calibri" panose="020F0502020204030204" pitchFamily="34" charset="0"/>
                <a:cs typeface="Calibri" panose="020F0502020204030204" pitchFamily="34" charset="0"/>
              </a:rPr>
              <a:t>AlamofireImage</a:t>
            </a:r>
            <a:r>
              <a:rPr lang="en-US" dirty="0" smtClean="0">
                <a:solidFill>
                  <a:srgbClr val="FFC000"/>
                </a:solidFill>
                <a:latin typeface="Calibri" panose="020F0502020204030204" pitchFamily="34" charset="0"/>
                <a:cs typeface="Calibri" panose="020F0502020204030204" pitchFamily="34" charset="0"/>
              </a:rPr>
              <a:t>" ~&gt; 3.2 ] </a:t>
            </a:r>
          </a:p>
          <a:p>
            <a:pPr marL="0" indent="0" fontAlgn="auto">
              <a:spcAft>
                <a:spcPts val="0"/>
              </a:spcAft>
              <a:buNone/>
            </a:pPr>
            <a:r>
              <a:rPr lang="en-US" i="1" dirty="0" smtClean="0">
                <a:solidFill>
                  <a:srgbClr val="FFC000"/>
                </a:solidFill>
                <a:latin typeface="Calibri" panose="020F0502020204030204" pitchFamily="34" charset="0"/>
                <a:cs typeface="Calibri" panose="020F0502020204030204" pitchFamily="34" charset="0"/>
              </a:rPr>
              <a:t>       </a:t>
            </a:r>
            <a:r>
              <a:rPr lang="en-US" i="1" dirty="0" err="1" smtClean="0">
                <a:solidFill>
                  <a:srgbClr val="FFC000"/>
                </a:solidFill>
                <a:latin typeface="Calibri" panose="020F0502020204030204" pitchFamily="34" charset="0"/>
                <a:cs typeface="Calibri" panose="020F0502020204030204" pitchFamily="34" charset="0"/>
              </a:rPr>
              <a:t>carthage</a:t>
            </a:r>
            <a:r>
              <a:rPr lang="en-US" i="1" dirty="0" smtClean="0">
                <a:solidFill>
                  <a:srgbClr val="FFC000"/>
                </a:solidFill>
                <a:latin typeface="Calibri" panose="020F0502020204030204" pitchFamily="34" charset="0"/>
                <a:cs typeface="Calibri" panose="020F0502020204030204" pitchFamily="34" charset="0"/>
              </a:rPr>
              <a:t> update –platform iOS</a:t>
            </a:r>
          </a:p>
          <a:p>
            <a:pPr marL="285750" indent="-285750" fontAlgn="auto">
              <a:spcAft>
                <a:spcPts val="0"/>
              </a:spcAft>
              <a:buFont typeface="Arial" panose="020B0604020202020204" pitchFamily="34" charset="0"/>
              <a:buChar char="•"/>
            </a:pPr>
            <a:r>
              <a:rPr lang="en-US" dirty="0" smtClean="0"/>
              <a:t>If libraries installed successfully, then then type </a:t>
            </a:r>
          </a:p>
          <a:p>
            <a:pPr fontAlgn="auto">
              <a:spcAft>
                <a:spcPts val="0"/>
              </a:spcAft>
            </a:pPr>
            <a:r>
              <a:rPr lang="en-US" i="1" dirty="0" smtClean="0">
                <a:solidFill>
                  <a:srgbClr val="FFC000"/>
                </a:solidFill>
                <a:latin typeface="Calibri" panose="020F0502020204030204" pitchFamily="34" charset="0"/>
                <a:cs typeface="Calibri" panose="020F0502020204030204" pitchFamily="34" charset="0"/>
              </a:rPr>
              <a:t>        Open </a:t>
            </a:r>
            <a:r>
              <a:rPr lang="en-US" i="1" dirty="0" err="1" smtClean="0">
                <a:solidFill>
                  <a:srgbClr val="FFC000"/>
                </a:solidFill>
                <a:latin typeface="Calibri" panose="020F0502020204030204" pitchFamily="34" charset="0"/>
                <a:cs typeface="Calibri" panose="020F0502020204030204" pitchFamily="34" charset="0"/>
              </a:rPr>
              <a:t>carthage</a:t>
            </a:r>
            <a:r>
              <a:rPr lang="en-US" i="1" dirty="0" smtClean="0">
                <a:solidFill>
                  <a:srgbClr val="FFC000"/>
                </a:solidFill>
              </a:rPr>
              <a:t>  </a:t>
            </a:r>
          </a:p>
          <a:p>
            <a:pPr marL="285750" indent="-285750" fontAlgn="auto">
              <a:spcAft>
                <a:spcPts val="0"/>
              </a:spcAft>
              <a:buFont typeface="Arial" panose="020B0604020202020204" pitchFamily="34" charset="0"/>
              <a:buChar char="•"/>
            </a:pPr>
            <a:r>
              <a:rPr lang="en-US" dirty="0" smtClean="0"/>
              <a:t>Drag and drop the frameworks into your project from build folder</a:t>
            </a:r>
          </a:p>
          <a:p>
            <a:pPr marL="285750" indent="-285750" fontAlgn="auto">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379975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908720"/>
            <a:ext cx="8352928" cy="2646878"/>
          </a:xfrm>
          <a:prstGeom prst="rect">
            <a:avLst/>
          </a:prstGeom>
        </p:spPr>
        <p:txBody>
          <a:bodyPr wrap="square">
            <a:spAutoFit/>
          </a:bodyPr>
          <a:lstStyle/>
          <a:p>
            <a:pPr marL="0" indent="0" fontAlgn="auto">
              <a:spcAft>
                <a:spcPts val="0"/>
              </a:spcAft>
              <a:buNone/>
            </a:pPr>
            <a:r>
              <a:rPr lang="en-US" sz="2200" dirty="0">
                <a:solidFill>
                  <a:srgbClr val="FFFF00"/>
                </a:solidFill>
              </a:rPr>
              <a:t>Advantage of Carthage</a:t>
            </a:r>
          </a:p>
          <a:p>
            <a:pPr marL="285750" indent="-285750">
              <a:buFont typeface="Arial" panose="020B0604020202020204" pitchFamily="34" charset="0"/>
              <a:buChar char="•"/>
            </a:pPr>
            <a:r>
              <a:rPr lang="en-US" dirty="0"/>
              <a:t>When adding “pods” to a project, </a:t>
            </a:r>
            <a:r>
              <a:rPr lang="en-US" dirty="0" err="1"/>
              <a:t>CocoaPods</a:t>
            </a:r>
            <a:r>
              <a:rPr lang="en-US" dirty="0"/>
              <a:t> creates a new </a:t>
            </a:r>
            <a:r>
              <a:rPr lang="en-US" dirty="0" err="1"/>
              <a:t>Xcode</a:t>
            </a:r>
            <a:r>
              <a:rPr lang="en-US" dirty="0"/>
              <a:t> project with a target for each individual pod, as well as a containing workspace. Then you have to use the workspace and trust that the </a:t>
            </a:r>
            <a:r>
              <a:rPr lang="en-US" dirty="0" err="1"/>
              <a:t>CocoaPods</a:t>
            </a:r>
            <a:r>
              <a:rPr lang="en-US" dirty="0"/>
              <a:t> project works correctly. Talk about a lot of extra build settings to maintain.</a:t>
            </a:r>
          </a:p>
          <a:p>
            <a:pPr marL="285750" indent="-285750" fontAlgn="auto">
              <a:spcAft>
                <a:spcPts val="0"/>
              </a:spcAft>
              <a:buFont typeface="Arial" panose="020B0604020202020204" pitchFamily="34" charset="0"/>
              <a:buChar char="•"/>
            </a:pPr>
            <a:r>
              <a:rPr lang="en-US" dirty="0" err="1"/>
              <a:t>CocoaPods</a:t>
            </a:r>
            <a:r>
              <a:rPr lang="en-US" dirty="0"/>
              <a:t>’ </a:t>
            </a:r>
            <a:r>
              <a:rPr lang="en-US" dirty="0" err="1"/>
              <a:t>Podspecs</a:t>
            </a:r>
            <a:r>
              <a:rPr lang="en-US" dirty="0"/>
              <a:t> repository is centralized, which could be problematic if for some reason it were to disappear or become inaccessible.</a:t>
            </a:r>
          </a:p>
          <a:p>
            <a:pPr marL="285750" indent="-285750" fontAlgn="auto">
              <a:spcAft>
                <a:spcPts val="0"/>
              </a:spcAft>
              <a:buFont typeface="Arial" panose="020B0604020202020204" pitchFamily="34" charset="0"/>
              <a:buChar char="•"/>
            </a:pPr>
            <a:r>
              <a:rPr lang="en-US" dirty="0" err="1"/>
              <a:t>CocoaPods</a:t>
            </a:r>
            <a:r>
              <a:rPr lang="en-US" dirty="0"/>
              <a:t> adds complexity to both the app development and the library distribution </a:t>
            </a:r>
            <a:r>
              <a:rPr lang="en-US" dirty="0" smtClean="0"/>
              <a:t>processes</a:t>
            </a:r>
            <a:r>
              <a:rPr lang="en-US" dirty="0"/>
              <a:t>.</a:t>
            </a:r>
          </a:p>
        </p:txBody>
      </p:sp>
    </p:spTree>
    <p:extLst>
      <p:ext uri="{BB962C8B-B14F-4D97-AF65-F5344CB8AC3E}">
        <p14:creationId xmlns:p14="http://schemas.microsoft.com/office/powerpoint/2010/main" val="4182476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8546" y="135042"/>
            <a:ext cx="4683494" cy="773678"/>
          </a:xfrm>
          <a:prstGeom prst="rect">
            <a:avLst/>
          </a:prstGeom>
        </p:spPr>
        <p:txBody>
          <a:bodyPr vert="horz" lIns="91440" tIns="45720" rIns="91440" bIns="45720" rtlCol="0" anchor="t">
            <a:normAutofit fontScale="67500" lnSpcReduction="20000"/>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800" b="1" dirty="0" smtClean="0">
                <a:ln/>
                <a:solidFill>
                  <a:srgbClr val="FFFF00"/>
                </a:solidFill>
              </a:rPr>
              <a:t>  </a:t>
            </a:r>
            <a:br>
              <a:rPr lang="en-US" sz="2800" b="1" dirty="0" smtClean="0">
                <a:ln/>
                <a:solidFill>
                  <a:srgbClr val="FFFF00"/>
                </a:solidFill>
              </a:rPr>
            </a:br>
            <a:r>
              <a:rPr lang="en-US" sz="2800" b="1" dirty="0" smtClean="0">
                <a:ln/>
                <a:solidFill>
                  <a:srgbClr val="FFFF00"/>
                </a:solidFill>
              </a:rPr>
              <a:t>Schema and Project Configuration</a:t>
            </a:r>
            <a:br>
              <a:rPr lang="en-US" sz="2800" b="1" dirty="0" smtClean="0">
                <a:ln/>
                <a:solidFill>
                  <a:srgbClr val="FFFF00"/>
                </a:solidFill>
              </a:rPr>
            </a:br>
            <a:endParaRPr lang="en-US" sz="2800" b="1" dirty="0">
              <a:ln/>
              <a:solidFill>
                <a:srgbClr val="FFFF00"/>
              </a:solidFill>
            </a:endParaRPr>
          </a:p>
        </p:txBody>
      </p:sp>
      <p:sp>
        <p:nvSpPr>
          <p:cNvPr id="3" name="Subtitle 2"/>
          <p:cNvSpPr txBox="1">
            <a:spLocks/>
          </p:cNvSpPr>
          <p:nvPr/>
        </p:nvSpPr>
        <p:spPr>
          <a:xfrm>
            <a:off x="412828" y="908719"/>
            <a:ext cx="8208912" cy="5328593"/>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fontAlgn="auto">
              <a:spcAft>
                <a:spcPts val="0"/>
              </a:spcAft>
            </a:pPr>
            <a:r>
              <a:rPr lang="en-US" dirty="0"/>
              <a:t> </a:t>
            </a:r>
            <a:r>
              <a:rPr lang="en-US" dirty="0" smtClean="0"/>
              <a:t>Add  a new configuration for the environment</a:t>
            </a:r>
            <a:r>
              <a:rPr lang="en-US" dirty="0" smtClean="0"/>
              <a:t>.</a:t>
            </a:r>
            <a:endParaRPr lang="en-US" dirty="0" smtClean="0"/>
          </a:p>
          <a:p>
            <a:pPr fontAlgn="auto">
              <a:spcAft>
                <a:spcPts val="0"/>
              </a:spcAft>
            </a:pPr>
            <a:endParaRPr lang="en-US" dirty="0" smtClean="0"/>
          </a:p>
          <a:p>
            <a:pPr fontAlgn="auto">
              <a:spcAft>
                <a:spcPts val="0"/>
              </a:spcAft>
            </a:pPr>
            <a:endParaRPr lang="en-US" dirty="0"/>
          </a:p>
        </p:txBody>
      </p:sp>
      <p:pic>
        <p:nvPicPr>
          <p:cNvPr id="4" name="Picture 3"/>
          <p:cNvPicPr>
            <a:picLocks noChangeAspect="1"/>
          </p:cNvPicPr>
          <p:nvPr/>
        </p:nvPicPr>
        <p:blipFill>
          <a:blip r:embed="rId2"/>
          <a:stretch>
            <a:fillRect/>
          </a:stretch>
        </p:blipFill>
        <p:spPr>
          <a:xfrm>
            <a:off x="238792" y="1589348"/>
            <a:ext cx="8740537" cy="3967336"/>
          </a:xfrm>
          <a:prstGeom prst="rect">
            <a:avLst/>
          </a:prstGeom>
        </p:spPr>
      </p:pic>
    </p:spTree>
    <p:extLst>
      <p:ext uri="{BB962C8B-B14F-4D97-AF65-F5344CB8AC3E}">
        <p14:creationId xmlns:p14="http://schemas.microsoft.com/office/powerpoint/2010/main" val="9037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412828" y="908719"/>
            <a:ext cx="8208912" cy="5328593"/>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fontAlgn="auto">
              <a:spcAft>
                <a:spcPts val="0"/>
              </a:spcAft>
            </a:pPr>
            <a:r>
              <a:rPr lang="en-US" dirty="0"/>
              <a:t> </a:t>
            </a:r>
            <a:r>
              <a:rPr lang="en-US" dirty="0" smtClean="0"/>
              <a:t>Add  a new schema for environment</a:t>
            </a:r>
            <a:r>
              <a:rPr lang="en-US" dirty="0" smtClean="0"/>
              <a:t>.</a:t>
            </a:r>
            <a:endParaRPr lang="en-US" dirty="0" smtClean="0"/>
          </a:p>
          <a:p>
            <a:pPr fontAlgn="auto">
              <a:spcAft>
                <a:spcPts val="0"/>
              </a:spcAft>
            </a:pPr>
            <a:endParaRPr lang="en-US" dirty="0" smtClean="0"/>
          </a:p>
          <a:p>
            <a:pPr fontAlgn="auto">
              <a:spcAft>
                <a:spcPts val="0"/>
              </a:spcAft>
            </a:pPr>
            <a:r>
              <a:rPr lang="en-US" dirty="0" smtClean="0"/>
              <a:t>c</a:t>
            </a:r>
            <a:endParaRPr lang="en-US" dirty="0"/>
          </a:p>
        </p:txBody>
      </p:sp>
      <p:pic>
        <p:nvPicPr>
          <p:cNvPr id="3" name="Picture 2"/>
          <p:cNvPicPr>
            <a:picLocks noChangeAspect="1"/>
          </p:cNvPicPr>
          <p:nvPr/>
        </p:nvPicPr>
        <p:blipFill>
          <a:blip r:embed="rId2"/>
          <a:stretch>
            <a:fillRect/>
          </a:stretch>
        </p:blipFill>
        <p:spPr>
          <a:xfrm>
            <a:off x="297606" y="1668852"/>
            <a:ext cx="8439355" cy="3808325"/>
          </a:xfrm>
          <a:prstGeom prst="rect">
            <a:avLst/>
          </a:prstGeom>
        </p:spPr>
      </p:pic>
    </p:spTree>
    <p:extLst>
      <p:ext uri="{BB962C8B-B14F-4D97-AF65-F5344CB8AC3E}">
        <p14:creationId xmlns:p14="http://schemas.microsoft.com/office/powerpoint/2010/main" val="2380342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412828" y="908719"/>
            <a:ext cx="8208912" cy="5328593"/>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fontAlgn="auto">
              <a:spcAft>
                <a:spcPts val="0"/>
              </a:spcAft>
            </a:pPr>
            <a:r>
              <a:rPr lang="en-US" dirty="0"/>
              <a:t> </a:t>
            </a:r>
            <a:r>
              <a:rPr lang="en-US" dirty="0" smtClean="0"/>
              <a:t>Add  configuration settings file</a:t>
            </a:r>
            <a:r>
              <a:rPr lang="en-US" dirty="0" smtClean="0"/>
              <a:t>.</a:t>
            </a:r>
            <a:endParaRPr lang="en-US" dirty="0" smtClean="0"/>
          </a:p>
          <a:p>
            <a:pPr fontAlgn="auto">
              <a:spcAft>
                <a:spcPts val="0"/>
              </a:spcAft>
            </a:pPr>
            <a:endParaRPr lang="en-US" dirty="0" smtClean="0"/>
          </a:p>
          <a:p>
            <a:pPr marL="0" indent="0" fontAlgn="auto">
              <a:spcAft>
                <a:spcPts val="0"/>
              </a:spcAft>
              <a:buNone/>
            </a:pPr>
            <a:r>
              <a:rPr lang="en-US" dirty="0" smtClean="0"/>
              <a:t>c</a:t>
            </a:r>
            <a:endParaRPr lang="en-US" dirty="0"/>
          </a:p>
        </p:txBody>
      </p:sp>
      <p:pic>
        <p:nvPicPr>
          <p:cNvPr id="3" name="Picture 2"/>
          <p:cNvPicPr>
            <a:picLocks noChangeAspect="1"/>
          </p:cNvPicPr>
          <p:nvPr/>
        </p:nvPicPr>
        <p:blipFill>
          <a:blip r:embed="rId2"/>
          <a:stretch>
            <a:fillRect/>
          </a:stretch>
        </p:blipFill>
        <p:spPr>
          <a:xfrm>
            <a:off x="201715" y="1520737"/>
            <a:ext cx="8631138" cy="4104555"/>
          </a:xfrm>
          <a:prstGeom prst="rect">
            <a:avLst/>
          </a:prstGeom>
        </p:spPr>
      </p:pic>
    </p:spTree>
    <p:extLst>
      <p:ext uri="{BB962C8B-B14F-4D97-AF65-F5344CB8AC3E}">
        <p14:creationId xmlns:p14="http://schemas.microsoft.com/office/powerpoint/2010/main" val="155606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27584" y="485651"/>
            <a:ext cx="3108003" cy="846138"/>
          </a:xfrm>
        </p:spPr>
        <p:txBody>
          <a:bodyPr>
            <a:normAutofit fontScale="90000"/>
          </a:bodyPr>
          <a:lstStyle/>
          <a:p>
            <a:r>
              <a:rPr lang="en-US" sz="3100" kern="0" dirty="0">
                <a:solidFill>
                  <a:srgbClr val="FFFF00"/>
                </a:solidFill>
                <a:effectLst>
                  <a:outerShdw blurRad="38100" dist="38100" dir="2700000" algn="tl">
                    <a:srgbClr val="000000"/>
                  </a:outerShdw>
                </a:effectLst>
              </a:rPr>
              <a:t>Training Agenda:</a:t>
            </a:r>
            <a:r>
              <a:rPr lang="en-US" sz="2800" kern="0" dirty="0">
                <a:solidFill>
                  <a:srgbClr val="FFFF00"/>
                </a:solidFill>
                <a:effectLst>
                  <a:outerShdw blurRad="38100" dist="38100" dir="2700000" algn="tl">
                    <a:srgbClr val="000000"/>
                  </a:outerShdw>
                </a:effectLst>
              </a:rPr>
              <a:t/>
            </a:r>
            <a:br>
              <a:rPr lang="en-US" sz="2800" kern="0" dirty="0">
                <a:solidFill>
                  <a:srgbClr val="FFFF00"/>
                </a:solidFill>
                <a:effectLst>
                  <a:outerShdw blurRad="38100" dist="38100" dir="2700000" algn="tl">
                    <a:srgbClr val="000000"/>
                  </a:outerShdw>
                </a:effectLst>
              </a:rPr>
            </a:br>
            <a:endParaRPr lang="en-US" sz="2800" dirty="0"/>
          </a:p>
        </p:txBody>
      </p:sp>
      <p:sp>
        <p:nvSpPr>
          <p:cNvPr id="3" name="Subtitle 2"/>
          <p:cNvSpPr>
            <a:spLocks noGrp="1"/>
          </p:cNvSpPr>
          <p:nvPr>
            <p:ph type="subTitle" idx="4294967295"/>
          </p:nvPr>
        </p:nvSpPr>
        <p:spPr>
          <a:xfrm>
            <a:off x="755576" y="1196752"/>
            <a:ext cx="7356475" cy="5327650"/>
          </a:xfrm>
        </p:spPr>
        <p:txBody>
          <a:bodyPr>
            <a:normAutofit/>
          </a:bodyPr>
          <a:lstStyle/>
          <a:p>
            <a:pPr marL="342900" indent="-342900">
              <a:spcBef>
                <a:spcPct val="20000"/>
              </a:spcBef>
              <a:buClr>
                <a:schemeClr val="hlink"/>
              </a:buClr>
              <a:buSzPct val="70000"/>
              <a:buFont typeface="Wingdings" panose="05000000000000000000" pitchFamily="2" charset="2"/>
              <a:buChar char="Ø"/>
              <a:defRPr/>
            </a:pPr>
            <a:r>
              <a:rPr lang="en-US" sz="2400" dirty="0" smtClean="0"/>
              <a:t>Project Architecture</a:t>
            </a:r>
            <a:endParaRPr lang="en-US" sz="2400" i="0" kern="0" dirty="0" smtClean="0">
              <a:solidFill>
                <a:schemeClr val="tx1"/>
              </a:solidFill>
            </a:endParaRPr>
          </a:p>
          <a:p>
            <a:pPr marL="342900" indent="-342900">
              <a:spcBef>
                <a:spcPct val="20000"/>
              </a:spcBef>
              <a:buClr>
                <a:schemeClr val="hlink"/>
              </a:buClr>
              <a:buSzPct val="70000"/>
              <a:buFont typeface="Wingdings" panose="05000000000000000000" pitchFamily="2" charset="2"/>
              <a:buChar char="Ø"/>
              <a:defRPr/>
            </a:pPr>
            <a:r>
              <a:rPr lang="en-US" sz="2400" i="0" kern="0" dirty="0" smtClean="0">
                <a:solidFill>
                  <a:schemeClr val="tx1"/>
                </a:solidFill>
              </a:rPr>
              <a:t>Project Organization</a:t>
            </a:r>
          </a:p>
          <a:p>
            <a:pPr marL="342900" indent="-342900">
              <a:spcBef>
                <a:spcPct val="20000"/>
              </a:spcBef>
              <a:buClr>
                <a:schemeClr val="hlink"/>
              </a:buClr>
              <a:buSzPct val="70000"/>
              <a:buFont typeface="Wingdings" panose="05000000000000000000" pitchFamily="2" charset="2"/>
              <a:buChar char="Ø"/>
              <a:defRPr/>
            </a:pPr>
            <a:r>
              <a:rPr lang="en-US" sz="2400" kern="0" dirty="0">
                <a:solidFill>
                  <a:schemeClr val="tx1"/>
                </a:solidFill>
              </a:rPr>
              <a:t>Coding </a:t>
            </a:r>
            <a:r>
              <a:rPr lang="en-US" sz="2400" kern="0" dirty="0" smtClean="0">
                <a:solidFill>
                  <a:schemeClr val="tx1"/>
                </a:solidFill>
              </a:rPr>
              <a:t>styles</a:t>
            </a:r>
          </a:p>
          <a:p>
            <a:pPr marL="342900" indent="-342900">
              <a:spcBef>
                <a:spcPct val="20000"/>
              </a:spcBef>
              <a:buClr>
                <a:schemeClr val="hlink"/>
              </a:buClr>
              <a:buSzPct val="70000"/>
              <a:buFont typeface="Wingdings" panose="05000000000000000000" pitchFamily="2" charset="2"/>
              <a:buChar char="Ø"/>
              <a:defRPr/>
            </a:pPr>
            <a:r>
              <a:rPr lang="en-US" sz="2400" kern="0" dirty="0" smtClean="0">
                <a:solidFill>
                  <a:schemeClr val="tx1"/>
                </a:solidFill>
              </a:rPr>
              <a:t>Dependency Management</a:t>
            </a:r>
          </a:p>
          <a:p>
            <a:pPr marL="342900" indent="-342900">
              <a:spcBef>
                <a:spcPct val="20000"/>
              </a:spcBef>
              <a:buClr>
                <a:schemeClr val="hlink"/>
              </a:buClr>
              <a:buSzPct val="70000"/>
              <a:buFont typeface="Wingdings" panose="05000000000000000000" pitchFamily="2" charset="2"/>
              <a:buChar char="Ø"/>
              <a:defRPr/>
            </a:pPr>
            <a:r>
              <a:rPr lang="en-US" sz="2400" kern="0" dirty="0" smtClean="0">
                <a:solidFill>
                  <a:schemeClr val="tx1"/>
                </a:solidFill>
              </a:rPr>
              <a:t>Schema and Project Configuration</a:t>
            </a:r>
            <a:endParaRPr lang="en-US" sz="2400" kern="0" dirty="0" smtClean="0">
              <a:solidFill>
                <a:schemeClr val="tx1"/>
              </a:solidFill>
            </a:endParaRPr>
          </a:p>
          <a:p>
            <a:pPr marL="342900" indent="-342900">
              <a:spcBef>
                <a:spcPct val="20000"/>
              </a:spcBef>
              <a:buClr>
                <a:schemeClr val="hlink"/>
              </a:buClr>
              <a:buSzPct val="70000"/>
              <a:buFont typeface="Wingdings" panose="05000000000000000000" pitchFamily="2" charset="2"/>
              <a:buChar char="Ø"/>
              <a:defRPr/>
            </a:pPr>
            <a:r>
              <a:rPr lang="en-US" sz="2400" kern="0" dirty="0" smtClean="0">
                <a:solidFill>
                  <a:schemeClr val="tx1"/>
                </a:solidFill>
              </a:rPr>
              <a:t>Useful Libraries</a:t>
            </a:r>
            <a:endParaRPr lang="en-US" sz="2400" kern="0" dirty="0">
              <a:solidFill>
                <a:schemeClr val="tx1"/>
              </a:solidFill>
            </a:endParaRPr>
          </a:p>
          <a:p>
            <a:pPr marL="342900" indent="-342900">
              <a:spcBef>
                <a:spcPct val="20000"/>
              </a:spcBef>
              <a:buClr>
                <a:schemeClr val="hlink"/>
              </a:buClr>
              <a:buSzPct val="70000"/>
              <a:buFont typeface="Wingdings" panose="05000000000000000000" pitchFamily="2" charset="2"/>
              <a:buChar char="Ø"/>
              <a:defRPr/>
            </a:pPr>
            <a:endParaRPr lang="en-US" sz="2400" dirty="0" smtClean="0"/>
          </a:p>
          <a:p>
            <a:endParaRPr 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374602999"/>
              </p:ext>
            </p:extLst>
          </p:nvPr>
        </p:nvGraphicFramePr>
        <p:xfrm>
          <a:off x="7855947" y="184072"/>
          <a:ext cx="1078174" cy="436616"/>
        </p:xfrm>
        <a:graphic>
          <a:graphicData uri="http://schemas.openxmlformats.org/presentationml/2006/ole">
            <mc:AlternateContent xmlns:mc="http://schemas.openxmlformats.org/markup-compatibility/2006">
              <mc:Choice xmlns:v="urn:schemas-microsoft-com:vml" Requires="v">
                <p:oleObj spid="_x0000_s80018" name="Image" r:id="rId3" imgW="1536508" imgH="622003" progId="">
                  <p:embed/>
                </p:oleObj>
              </mc:Choice>
              <mc:Fallback>
                <p:oleObj name="Image" r:id="rId3" imgW="1536508" imgH="62200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5947" y="184072"/>
                        <a:ext cx="1078174" cy="43661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669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412828" y="908719"/>
            <a:ext cx="8208912" cy="5328593"/>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fontAlgn="auto">
              <a:spcAft>
                <a:spcPts val="0"/>
              </a:spcAft>
            </a:pPr>
            <a:r>
              <a:rPr lang="en-US" dirty="0"/>
              <a:t> </a:t>
            </a:r>
            <a:r>
              <a:rPr lang="en-US" dirty="0" smtClean="0"/>
              <a:t>Add  </a:t>
            </a:r>
            <a:r>
              <a:rPr lang="en-US" dirty="0" err="1" smtClean="0"/>
              <a:t>Plist</a:t>
            </a:r>
            <a:r>
              <a:rPr lang="en-US" dirty="0" smtClean="0"/>
              <a:t> files for configurations</a:t>
            </a:r>
            <a:r>
              <a:rPr lang="en-US" dirty="0" smtClean="0"/>
              <a:t>. And </a:t>
            </a:r>
            <a:r>
              <a:rPr lang="en-US" dirty="0"/>
              <a:t>set some environment-specific keys and values in the </a:t>
            </a:r>
            <a:r>
              <a:rPr lang="en-US" dirty="0" err="1"/>
              <a:t>plist</a:t>
            </a:r>
            <a:r>
              <a:rPr lang="en-US" dirty="0"/>
              <a:t> </a:t>
            </a:r>
            <a:r>
              <a:rPr lang="en-US" dirty="0" smtClean="0"/>
              <a:t>files.</a:t>
            </a:r>
            <a:endParaRPr lang="en-US" dirty="0" smtClean="0"/>
          </a:p>
          <a:p>
            <a:pPr marL="0" indent="0" fontAlgn="auto">
              <a:spcAft>
                <a:spcPts val="0"/>
              </a:spcAft>
              <a:buNone/>
            </a:pPr>
            <a:endParaRPr lang="en-US" dirty="0" smtClean="0"/>
          </a:p>
        </p:txBody>
      </p:sp>
      <p:pic>
        <p:nvPicPr>
          <p:cNvPr id="3" name="Picture 2"/>
          <p:cNvPicPr>
            <a:picLocks noChangeAspect="1"/>
          </p:cNvPicPr>
          <p:nvPr/>
        </p:nvPicPr>
        <p:blipFill>
          <a:blip r:embed="rId2"/>
          <a:stretch>
            <a:fillRect/>
          </a:stretch>
        </p:blipFill>
        <p:spPr>
          <a:xfrm>
            <a:off x="393071" y="1844824"/>
            <a:ext cx="8117246" cy="4228132"/>
          </a:xfrm>
          <a:prstGeom prst="rect">
            <a:avLst/>
          </a:prstGeom>
        </p:spPr>
      </p:pic>
    </p:spTree>
    <p:extLst>
      <p:ext uri="{BB962C8B-B14F-4D97-AF65-F5344CB8AC3E}">
        <p14:creationId xmlns:p14="http://schemas.microsoft.com/office/powerpoint/2010/main" val="138378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36" y="2060848"/>
            <a:ext cx="8304436" cy="4292254"/>
          </a:xfrm>
          <a:prstGeom prst="rect">
            <a:avLst/>
          </a:prstGeom>
        </p:spPr>
      </p:pic>
    </p:spTree>
    <p:extLst>
      <p:ext uri="{BB962C8B-B14F-4D97-AF65-F5344CB8AC3E}">
        <p14:creationId xmlns:p14="http://schemas.microsoft.com/office/powerpoint/2010/main" val="4193779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512" y="1628800"/>
            <a:ext cx="8784976" cy="4485651"/>
          </a:xfrm>
          <a:prstGeom prst="rect">
            <a:avLst/>
          </a:prstGeom>
        </p:spPr>
      </p:pic>
    </p:spTree>
    <p:extLst>
      <p:ext uri="{BB962C8B-B14F-4D97-AF65-F5344CB8AC3E}">
        <p14:creationId xmlns:p14="http://schemas.microsoft.com/office/powerpoint/2010/main" val="3084296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8546" y="135042"/>
            <a:ext cx="4268738" cy="773678"/>
          </a:xfrm>
          <a:prstGeom prst="rect">
            <a:avLst/>
          </a:prstGeom>
        </p:spPr>
        <p:txBody>
          <a:bodyPr vert="horz" lIns="91440" tIns="45720" rIns="91440" bIns="45720" rtlCol="0" anchor="t">
            <a:normAutofit fontScale="75000" lnSpcReduction="20000"/>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800" b="1" dirty="0" smtClean="0">
                <a:ln/>
                <a:solidFill>
                  <a:srgbClr val="FFFF00"/>
                </a:solidFill>
              </a:rPr>
              <a:t>  </a:t>
            </a:r>
            <a:br>
              <a:rPr lang="en-US" sz="2800" b="1" dirty="0" smtClean="0">
                <a:ln/>
                <a:solidFill>
                  <a:srgbClr val="FFFF00"/>
                </a:solidFill>
              </a:rPr>
            </a:br>
            <a:r>
              <a:rPr lang="en-US" sz="2800" b="1" dirty="0" smtClean="0">
                <a:ln/>
                <a:solidFill>
                  <a:srgbClr val="FFFF00"/>
                </a:solidFill>
              </a:rPr>
              <a:t>Useful Libraries</a:t>
            </a:r>
            <a:r>
              <a:rPr lang="en-US" sz="2800" b="1" dirty="0" smtClean="0">
                <a:ln/>
                <a:solidFill>
                  <a:srgbClr val="FFFF00"/>
                </a:solidFill>
              </a:rPr>
              <a:t/>
            </a:r>
            <a:br>
              <a:rPr lang="en-US" sz="2800" b="1" dirty="0" smtClean="0">
                <a:ln/>
                <a:solidFill>
                  <a:srgbClr val="FFFF00"/>
                </a:solidFill>
              </a:rPr>
            </a:br>
            <a:endParaRPr lang="en-US" sz="2800" b="1" dirty="0">
              <a:ln/>
              <a:solidFill>
                <a:srgbClr val="FFFF00"/>
              </a:solidFill>
            </a:endParaRPr>
          </a:p>
        </p:txBody>
      </p:sp>
      <p:sp>
        <p:nvSpPr>
          <p:cNvPr id="3" name="Subtitle 2"/>
          <p:cNvSpPr txBox="1">
            <a:spLocks/>
          </p:cNvSpPr>
          <p:nvPr/>
        </p:nvSpPr>
        <p:spPr>
          <a:xfrm>
            <a:off x="412828" y="908719"/>
            <a:ext cx="8208912" cy="5328593"/>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fontAlgn="auto">
              <a:spcAft>
                <a:spcPts val="0"/>
              </a:spcAft>
            </a:pPr>
            <a:r>
              <a:rPr lang="en-US" dirty="0">
                <a:solidFill>
                  <a:srgbClr val="FFC000"/>
                </a:solidFill>
              </a:rPr>
              <a:t> </a:t>
            </a:r>
            <a:r>
              <a:rPr lang="en-US" dirty="0" err="1" smtClean="0">
                <a:solidFill>
                  <a:srgbClr val="FFFF00"/>
                </a:solidFill>
              </a:rPr>
              <a:t>CleanroomLogger</a:t>
            </a:r>
            <a:r>
              <a:rPr lang="en-US" dirty="0" smtClean="0">
                <a:solidFill>
                  <a:srgbClr val="FFFF00"/>
                </a:solidFill>
              </a:rPr>
              <a:t> - </a:t>
            </a:r>
            <a:r>
              <a:rPr lang="en-US" dirty="0" err="1"/>
              <a:t>CleanroomLogger</a:t>
            </a:r>
            <a:r>
              <a:rPr lang="en-US" dirty="0"/>
              <a:t> provides an extensible Swift-based logging API that is simple, lightweight and </a:t>
            </a:r>
            <a:r>
              <a:rPr lang="en-US" dirty="0" err="1"/>
              <a:t>performant</a:t>
            </a:r>
            <a:r>
              <a:rPr lang="en-US" dirty="0" smtClean="0"/>
              <a:t>.</a:t>
            </a:r>
          </a:p>
          <a:p>
            <a:pPr fontAlgn="auto">
              <a:spcAft>
                <a:spcPts val="0"/>
              </a:spcAft>
            </a:pPr>
            <a:endParaRPr lang="en-US" dirty="0" smtClean="0">
              <a:solidFill>
                <a:srgbClr val="FFFF00"/>
              </a:solidFill>
            </a:endParaRPr>
          </a:p>
          <a:p>
            <a:pPr fontAlgn="auto">
              <a:spcAft>
                <a:spcPts val="0"/>
              </a:spcAft>
            </a:pPr>
            <a:endParaRPr lang="en-US" dirty="0" smtClean="0">
              <a:solidFill>
                <a:srgbClr val="FFFF00"/>
              </a:solidFill>
            </a:endParaRPr>
          </a:p>
          <a:p>
            <a:pPr fontAlgn="auto">
              <a:spcAft>
                <a:spcPts val="0"/>
              </a:spcAft>
            </a:pPr>
            <a:endParaRPr lang="en-US" dirty="0">
              <a:solidFill>
                <a:srgbClr val="FFFF00"/>
              </a:solidFill>
            </a:endParaRPr>
          </a:p>
          <a:p>
            <a:pPr fontAlgn="auto">
              <a:spcAft>
                <a:spcPts val="0"/>
              </a:spcAft>
            </a:pPr>
            <a:r>
              <a:rPr lang="en-US" dirty="0" smtClean="0">
                <a:solidFill>
                  <a:srgbClr val="FFFF00"/>
                </a:solidFill>
              </a:rPr>
              <a:t>Bolts-Swift- </a:t>
            </a:r>
            <a:r>
              <a:rPr lang="en-US" dirty="0" smtClean="0"/>
              <a:t> </a:t>
            </a:r>
            <a:r>
              <a:rPr lang="en-US" dirty="0"/>
              <a:t>Bolts Tasks is a complete implementation of futures/promises for </a:t>
            </a:r>
            <a:r>
              <a:rPr lang="en-US" dirty="0" err="1"/>
              <a:t>iOS</a:t>
            </a:r>
            <a:r>
              <a:rPr lang="en-US" dirty="0"/>
              <a:t>/OS X/</a:t>
            </a:r>
            <a:r>
              <a:rPr lang="en-US" dirty="0" err="1"/>
              <a:t>watchOS</a:t>
            </a:r>
            <a:r>
              <a:rPr lang="en-US" dirty="0"/>
              <a:t>/</a:t>
            </a:r>
            <a:r>
              <a:rPr lang="en-US" dirty="0" err="1"/>
              <a:t>tvOS</a:t>
            </a:r>
            <a:r>
              <a:rPr lang="en-US" dirty="0"/>
              <a:t> and any platform that supports Swift. A task represents the result of an asynchronous operation, which typically would be returned from a function</a:t>
            </a:r>
            <a:endParaRPr lang="en-US" dirty="0" smtClean="0"/>
          </a:p>
          <a:p>
            <a:pPr fontAlgn="auto">
              <a:spcAft>
                <a:spcPts val="0"/>
              </a:spcAft>
            </a:pPr>
            <a:endParaRPr lang="en-US" dirty="0" smtClean="0"/>
          </a:p>
          <a:p>
            <a:pPr fontAlgn="auto">
              <a:spcAft>
                <a:spcPts val="0"/>
              </a:spcAft>
            </a:pPr>
            <a:endParaRPr lang="en-US" dirty="0"/>
          </a:p>
        </p:txBody>
      </p:sp>
      <p:sp>
        <p:nvSpPr>
          <p:cNvPr id="7" name="Rectangle 4"/>
          <p:cNvSpPr>
            <a:spLocks noChangeArrowheads="1"/>
          </p:cNvSpPr>
          <p:nvPr/>
        </p:nvSpPr>
        <p:spPr bwMode="auto">
          <a:xfrm>
            <a:off x="858436" y="4729207"/>
            <a:ext cx="3658848" cy="150810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5CC5"/>
                </a:solidFill>
                <a:effectLst/>
                <a:latin typeface="SFMono-Regular"/>
              </a:rPr>
              <a:t>save</a:t>
            </a:r>
            <a:r>
              <a:rPr kumimoji="0" lang="en-US" sz="1400" b="0" i="0" u="none" strike="noStrike" cap="none" normalizeH="0" baseline="0" dirty="0" smtClean="0">
                <a:ln>
                  <a:noFill/>
                </a:ln>
                <a:solidFill>
                  <a:srgbClr val="24292E"/>
                </a:solidFill>
                <a:effectLst/>
                <a:latin typeface="SFMono-Regular"/>
              </a:rPr>
              <a:t>(object).</a:t>
            </a:r>
            <a:r>
              <a:rPr kumimoji="0" lang="en-US" sz="1400" b="0" i="0" u="none" strike="noStrike" cap="none" normalizeH="0" baseline="0" dirty="0" err="1" smtClean="0">
                <a:ln>
                  <a:noFill/>
                </a:ln>
                <a:solidFill>
                  <a:srgbClr val="24292E"/>
                </a:solidFill>
                <a:effectLst/>
                <a:latin typeface="SFMono-Regular"/>
              </a:rPr>
              <a:t>continueWith</a:t>
            </a:r>
            <a:r>
              <a:rPr kumimoji="0" lang="en-US" sz="1400" b="0" i="0" u="none" strike="noStrike" cap="none" normalizeH="0" baseline="0" dirty="0" smtClean="0">
                <a:ln>
                  <a:noFill/>
                </a:ln>
                <a:solidFill>
                  <a:srgbClr val="24292E"/>
                </a:solidFill>
                <a:effectLst/>
                <a:latin typeface="SFMono-Regular"/>
              </a:rPr>
              <a:t> { task </a:t>
            </a:r>
            <a:r>
              <a:rPr kumimoji="0" lang="en-US" sz="1400" b="0" i="0" u="none" strike="noStrike" cap="none" normalizeH="0" baseline="0" dirty="0" smtClean="0">
                <a:ln>
                  <a:noFill/>
                </a:ln>
                <a:solidFill>
                  <a:srgbClr val="D73A49"/>
                </a:solidFill>
                <a:effectLst/>
                <a:latin typeface="SFMono-Regular"/>
              </a:rPr>
              <a:t>in</a:t>
            </a:r>
            <a:r>
              <a:rPr kumimoji="0" lang="en-US" sz="1400" b="0" i="0" u="none" strike="noStrike" cap="none" normalizeH="0" baseline="0" dirty="0" smtClean="0">
                <a:ln>
                  <a:noFill/>
                </a:ln>
                <a:solidFill>
                  <a:srgbClr val="24292E"/>
                </a:solidFill>
                <a:effectLst/>
                <a:latin typeface="SFMono-Regular"/>
              </a:rPr>
              <a:t> </a:t>
            </a:r>
            <a:r>
              <a:rPr kumimoji="0" lang="en-US" sz="1400" b="0" i="0" u="none" strike="noStrike" cap="none" normalizeH="0" baseline="0" dirty="0" smtClean="0">
                <a:ln>
                  <a:noFill/>
                </a:ln>
                <a:solidFill>
                  <a:srgbClr val="D73A49"/>
                </a:solidFill>
                <a:effectLst/>
                <a:latin typeface="SFMono-Regular"/>
              </a:rPr>
              <a:t>if</a:t>
            </a:r>
            <a:r>
              <a:rPr kumimoji="0" lang="en-US" sz="1400" b="0" i="0" u="none" strike="noStrike" cap="none" normalizeH="0" baseline="0" dirty="0" smtClean="0">
                <a:ln>
                  <a:noFill/>
                </a:ln>
                <a:solidFill>
                  <a:srgbClr val="24292E"/>
                </a:solidFill>
                <a:effectLst/>
                <a:latin typeface="SFMono-Regular"/>
              </a:rPr>
              <a:t> </a:t>
            </a:r>
            <a:r>
              <a:rPr kumimoji="0" lang="en-US" sz="1400" b="0" i="0" u="none" strike="noStrike" cap="none" normalizeH="0" baseline="0" dirty="0" err="1" smtClean="0">
                <a:ln>
                  <a:noFill/>
                </a:ln>
                <a:solidFill>
                  <a:srgbClr val="24292E"/>
                </a:solidFill>
                <a:effectLst/>
                <a:latin typeface="SFMono-Regular"/>
              </a:rPr>
              <a:t>task.cancelled</a:t>
            </a:r>
            <a:r>
              <a:rPr kumimoji="0" lang="en-US" sz="1400" b="0" i="0" u="none" strike="noStrike" cap="none" normalizeH="0" baseline="0" dirty="0" smtClean="0">
                <a:ln>
                  <a:noFill/>
                </a:ln>
                <a:solidFill>
                  <a:srgbClr val="24292E"/>
                </a:solidFill>
                <a:effectLst/>
                <a:latin typeface="SFMono-Regular"/>
              </a:rPr>
              <a:t> { </a:t>
            </a:r>
            <a:r>
              <a:rPr kumimoji="0" lang="en-US" sz="1400" b="0" i="0" u="none" strike="noStrike" cap="none" normalizeH="0" baseline="0" dirty="0" smtClean="0">
                <a:ln>
                  <a:noFill/>
                </a:ln>
                <a:solidFill>
                  <a:srgbClr val="6A737D"/>
                </a:solidFill>
                <a:effectLst/>
                <a:latin typeface="SFMono-Regular"/>
              </a:rPr>
              <a:t>// Save was cancelled</a:t>
            </a:r>
            <a:r>
              <a:rPr kumimoji="0" lang="en-US" sz="1400" b="0" i="0" u="none" strike="noStrike" cap="none" normalizeH="0" baseline="0" dirty="0" smtClean="0">
                <a:ln>
                  <a:noFill/>
                </a:ln>
                <a:solidFill>
                  <a:srgbClr val="24292E"/>
                </a:solidFill>
                <a:effectLst/>
                <a:latin typeface="SFMono-Regular"/>
              </a:rPr>
              <a:t> } </a:t>
            </a:r>
            <a:r>
              <a:rPr kumimoji="0" lang="en-US" sz="1400" b="0" i="0" u="none" strike="noStrike" cap="none" normalizeH="0" baseline="0" dirty="0" smtClean="0">
                <a:ln>
                  <a:noFill/>
                </a:ln>
                <a:solidFill>
                  <a:srgbClr val="D73A49"/>
                </a:solidFill>
                <a:effectLst/>
                <a:latin typeface="SFMono-Regular"/>
              </a:rPr>
              <a:t>else</a:t>
            </a:r>
            <a:r>
              <a:rPr kumimoji="0" lang="en-US" sz="1400" b="0" i="0" u="none" strike="noStrike" cap="none" normalizeH="0" baseline="0" dirty="0" smtClean="0">
                <a:ln>
                  <a:noFill/>
                </a:ln>
                <a:solidFill>
                  <a:srgbClr val="24292E"/>
                </a:solidFill>
                <a:effectLst/>
                <a:latin typeface="SFMono-Regular"/>
              </a:rPr>
              <a:t> </a:t>
            </a:r>
            <a:r>
              <a:rPr kumimoji="0" lang="en-US" sz="1400" b="0" i="0" u="none" strike="noStrike" cap="none" normalizeH="0" baseline="0" dirty="0" smtClean="0">
                <a:ln>
                  <a:noFill/>
                </a:ln>
                <a:solidFill>
                  <a:srgbClr val="D73A49"/>
                </a:solidFill>
                <a:effectLst/>
                <a:latin typeface="SFMono-Regular"/>
              </a:rPr>
              <a:t>if</a:t>
            </a:r>
            <a:r>
              <a:rPr kumimoji="0" lang="en-US" sz="1400" b="0" i="0" u="none" strike="noStrike" cap="none" normalizeH="0" baseline="0" dirty="0" smtClean="0">
                <a:ln>
                  <a:noFill/>
                </a:ln>
                <a:solidFill>
                  <a:srgbClr val="24292E"/>
                </a:solidFill>
                <a:effectLst/>
                <a:latin typeface="SFMono-Regular"/>
              </a:rPr>
              <a:t> </a:t>
            </a:r>
            <a:r>
              <a:rPr kumimoji="0" lang="en-US" sz="1400" b="0" i="0" u="none" strike="noStrike" cap="none" normalizeH="0" baseline="0" dirty="0" err="1" smtClean="0">
                <a:ln>
                  <a:noFill/>
                </a:ln>
                <a:solidFill>
                  <a:srgbClr val="24292E"/>
                </a:solidFill>
                <a:effectLst/>
                <a:latin typeface="SFMono-Regular"/>
              </a:rPr>
              <a:t>task.faulted</a:t>
            </a:r>
            <a:r>
              <a:rPr kumimoji="0" lang="en-US" sz="1400" b="0" i="0" u="none" strike="noStrike" cap="none" normalizeH="0" baseline="0" dirty="0" smtClean="0">
                <a:ln>
                  <a:noFill/>
                </a:ln>
                <a:solidFill>
                  <a:srgbClr val="24292E"/>
                </a:solidFill>
                <a:effectLst/>
                <a:latin typeface="SFMono-Regular"/>
              </a:rPr>
              <a:t> { </a:t>
            </a:r>
            <a:r>
              <a:rPr kumimoji="0" lang="en-US" sz="1400" b="0" i="0" u="none" strike="noStrike" cap="none" normalizeH="0" baseline="0" dirty="0" smtClean="0">
                <a:ln>
                  <a:noFill/>
                </a:ln>
                <a:solidFill>
                  <a:srgbClr val="6A737D"/>
                </a:solidFill>
                <a:effectLst/>
                <a:latin typeface="SFMono-Regular"/>
              </a:rPr>
              <a:t>// Save failed</a:t>
            </a:r>
            <a:r>
              <a:rPr kumimoji="0" lang="en-US" sz="1400" b="0" i="0" u="none" strike="noStrike" cap="none" normalizeH="0" baseline="0" dirty="0" smtClean="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92E"/>
                </a:solidFill>
                <a:effectLst/>
                <a:latin typeface="SFMono-Regular"/>
              </a:rPr>
              <a:t> </a:t>
            </a:r>
            <a:r>
              <a:rPr kumimoji="0" lang="en-US" sz="1400" b="0" i="0" u="none" strike="noStrike" cap="none" normalizeH="0" baseline="0" dirty="0" smtClean="0">
                <a:ln>
                  <a:noFill/>
                </a:ln>
                <a:solidFill>
                  <a:srgbClr val="D73A49"/>
                </a:solidFill>
                <a:effectLst/>
                <a:latin typeface="SFMono-Regular"/>
              </a:rPr>
              <a:t>else</a:t>
            </a:r>
            <a:r>
              <a:rPr kumimoji="0" lang="en-US" sz="1400" b="0" i="0" u="none" strike="noStrike" cap="none" normalizeH="0" baseline="0" dirty="0" smtClean="0">
                <a:ln>
                  <a:noFill/>
                </a:ln>
                <a:solidFill>
                  <a:srgbClr val="24292E"/>
                </a:solidFill>
                <a:effectLst/>
                <a:latin typeface="SFMono-Regular"/>
              </a:rPr>
              <a:t> { </a:t>
            </a:r>
            <a:r>
              <a:rPr kumimoji="0" lang="en-US" sz="1400" b="0" i="0" u="none" strike="noStrike" cap="none" normalizeH="0" baseline="0" dirty="0" smtClean="0">
                <a:ln>
                  <a:noFill/>
                </a:ln>
                <a:solidFill>
                  <a:srgbClr val="6A737D"/>
                </a:solidFill>
                <a:effectLst/>
                <a:latin typeface="SFMono-Regular"/>
              </a:rPr>
              <a:t>// Object was successfully saved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92E"/>
                </a:solidFill>
                <a:effectLst/>
                <a:latin typeface="SFMono-Regular"/>
              </a:rPr>
              <a:t> </a:t>
            </a:r>
            <a:r>
              <a:rPr kumimoji="0" lang="en-US" sz="1400" b="0" i="0" u="none" strike="noStrike" cap="none" normalizeH="0" baseline="0" dirty="0" smtClean="0">
                <a:ln>
                  <a:noFill/>
                </a:ln>
                <a:solidFill>
                  <a:srgbClr val="D73A49"/>
                </a:solidFill>
                <a:effectLst/>
                <a:latin typeface="SFMono-Regular"/>
              </a:rPr>
              <a:t>let</a:t>
            </a:r>
            <a:r>
              <a:rPr kumimoji="0" lang="en-US" sz="1400" b="0" i="0" u="none" strike="noStrike" cap="none" normalizeH="0" baseline="0" dirty="0" smtClean="0">
                <a:ln>
                  <a:noFill/>
                </a:ln>
                <a:solidFill>
                  <a:srgbClr val="24292E"/>
                </a:solidFill>
                <a:effectLst/>
                <a:latin typeface="SFMono-Regular"/>
              </a:rPr>
              <a:t> result </a:t>
            </a:r>
            <a:r>
              <a:rPr kumimoji="0" lang="en-US" sz="1400" b="0" i="0" u="none" strike="noStrike" cap="none" normalizeH="0" baseline="0" dirty="0" smtClean="0">
                <a:ln>
                  <a:noFill/>
                </a:ln>
                <a:solidFill>
                  <a:srgbClr val="D73A49"/>
                </a:solidFill>
                <a:effectLst/>
                <a:latin typeface="SFMono-Regular"/>
              </a:rPr>
              <a:t>=</a:t>
            </a:r>
            <a:r>
              <a:rPr kumimoji="0" lang="en-US" sz="1400" b="0" i="0" u="none" strike="noStrike" cap="none" normalizeH="0" baseline="0" dirty="0" smtClean="0">
                <a:ln>
                  <a:noFill/>
                </a:ln>
                <a:solidFill>
                  <a:srgbClr val="24292E"/>
                </a:solidFill>
                <a:effectLst/>
                <a:latin typeface="SFMono-Regular"/>
              </a:rPr>
              <a:t> </a:t>
            </a:r>
            <a:r>
              <a:rPr kumimoji="0" lang="en-US" sz="1400" b="0" i="0" u="none" strike="noStrike" cap="none" normalizeH="0" baseline="0" dirty="0" err="1" smtClean="0">
                <a:ln>
                  <a:noFill/>
                </a:ln>
                <a:solidFill>
                  <a:srgbClr val="24292E"/>
                </a:solidFill>
                <a:effectLst/>
                <a:latin typeface="SFMono-Regular"/>
              </a:rPr>
              <a:t>task.result</a:t>
            </a:r>
            <a:endParaRPr kumimoji="0" lang="en-US" sz="1400" b="0" i="0" u="none" strike="noStrike" cap="none" normalizeH="0" baseline="0" dirty="0" smtClean="0">
              <a:ln>
                <a:noFill/>
              </a:ln>
              <a:solidFill>
                <a:srgbClr val="24292E"/>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92E"/>
                </a:solidFill>
                <a:effectLst/>
                <a:latin typeface="SFMono-Regular"/>
              </a:rPr>
              <a:t> }</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4672205" y="4729207"/>
            <a:ext cx="4113817" cy="98488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5CC5"/>
                </a:solidFill>
                <a:effectLst/>
                <a:latin typeface="SFMono-Regular"/>
              </a:rPr>
              <a:t>save</a:t>
            </a:r>
            <a:r>
              <a:rPr kumimoji="0" lang="en-US" sz="1600" b="0" i="0" u="none" strike="noStrike" cap="none" normalizeH="0" baseline="0" dirty="0" smtClean="0">
                <a:ln>
                  <a:noFill/>
                </a:ln>
                <a:solidFill>
                  <a:srgbClr val="24292E"/>
                </a:solidFill>
                <a:effectLst/>
                <a:latin typeface="SFMono-Regular"/>
              </a:rPr>
              <a:t>(object).</a:t>
            </a:r>
            <a:r>
              <a:rPr kumimoji="0" lang="en-US" sz="1600" b="0" i="0" u="none" strike="noStrike" cap="none" normalizeH="0" baseline="0" dirty="0" err="1" smtClean="0">
                <a:ln>
                  <a:noFill/>
                </a:ln>
                <a:solidFill>
                  <a:srgbClr val="24292E"/>
                </a:solidFill>
                <a:effectLst/>
                <a:latin typeface="SFMono-Regular"/>
              </a:rPr>
              <a:t>continueOnSuccessWith</a:t>
            </a:r>
            <a:r>
              <a:rPr kumimoji="0" lang="en-US" sz="1600" b="0" i="0" u="none" strike="noStrike" cap="none" normalizeH="0" baseline="0" dirty="0" smtClean="0">
                <a:ln>
                  <a:noFill/>
                </a:ln>
                <a:solidFill>
                  <a:srgbClr val="24292E"/>
                </a:solidFill>
                <a:effectLst/>
                <a:latin typeface="SFMono-Regular"/>
              </a:rPr>
              <a:t> { task </a:t>
            </a:r>
            <a:r>
              <a:rPr kumimoji="0" lang="en-US" sz="1600" b="0" i="0" u="none" strike="noStrike" cap="none" normalizeH="0" baseline="0" dirty="0" smtClean="0">
                <a:ln>
                  <a:noFill/>
                </a:ln>
                <a:solidFill>
                  <a:srgbClr val="D73A49"/>
                </a:solidFill>
                <a:effectLst/>
                <a:latin typeface="SFMono-Regular"/>
              </a:rPr>
              <a:t>in</a:t>
            </a:r>
            <a:r>
              <a:rPr kumimoji="0" lang="en-US" sz="1600" b="0" i="0" u="none" strike="noStrike" cap="none" normalizeH="0" baseline="0" dirty="0" smtClean="0">
                <a:ln>
                  <a:noFill/>
                </a:ln>
                <a:solidFill>
                  <a:srgbClr val="24292E"/>
                </a:solidFill>
                <a:effectLst/>
                <a:latin typeface="SFMono-Regular"/>
              </a:rPr>
              <a:t> </a:t>
            </a:r>
            <a:r>
              <a:rPr kumimoji="0" lang="en-US" sz="1600" b="0" i="0" u="none" strike="noStrike" cap="none" normalizeH="0" baseline="0" dirty="0" smtClean="0">
                <a:ln>
                  <a:noFill/>
                </a:ln>
                <a:solidFill>
                  <a:srgbClr val="6A737D"/>
                </a:solidFill>
                <a:effectLst/>
                <a:latin typeface="SFMono-Regular"/>
              </a:rPr>
              <a:t>// The object was saved </a:t>
            </a:r>
            <a:r>
              <a:rPr kumimoji="0" lang="en-US" sz="1600" b="0" i="0" u="none" strike="noStrike" cap="none" normalizeH="0" baseline="0" dirty="0" err="1" smtClean="0">
                <a:ln>
                  <a:noFill/>
                </a:ln>
                <a:solidFill>
                  <a:srgbClr val="6A737D"/>
                </a:solidFill>
                <a:effectLst/>
                <a:latin typeface="SFMono-Regular"/>
              </a:rPr>
              <a:t>succesfully</a:t>
            </a:r>
            <a:r>
              <a:rPr kumimoji="0" lang="en-US" sz="1600" b="0" i="0" u="none" strike="noStrike" cap="none" normalizeH="0" baseline="0" dirty="0" smtClean="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D73A49"/>
                </a:solidFill>
                <a:effectLst/>
                <a:latin typeface="SFMono-Regular"/>
              </a:rPr>
              <a:t>let</a:t>
            </a:r>
            <a:r>
              <a:rPr kumimoji="0" lang="en-US" sz="1600" b="0" i="0" u="none" strike="noStrike" cap="none" normalizeH="0" baseline="0" dirty="0" smtClean="0">
                <a:ln>
                  <a:noFill/>
                </a:ln>
                <a:solidFill>
                  <a:srgbClr val="24292E"/>
                </a:solidFill>
                <a:effectLst/>
                <a:latin typeface="SFMono-Regular"/>
              </a:rPr>
              <a:t> result </a:t>
            </a:r>
            <a:r>
              <a:rPr kumimoji="0" lang="en-US" sz="1600" b="0" i="0" u="none" strike="noStrike" cap="none" normalizeH="0" baseline="0" dirty="0" smtClean="0">
                <a:ln>
                  <a:noFill/>
                </a:ln>
                <a:solidFill>
                  <a:srgbClr val="D73A49"/>
                </a:solidFill>
                <a:effectLst/>
                <a:latin typeface="SFMono-Regular"/>
              </a:rPr>
              <a:t>=</a:t>
            </a:r>
            <a:r>
              <a:rPr kumimoji="0" lang="en-US" sz="1600" b="0" i="0" u="none" strike="noStrike" cap="none" normalizeH="0" baseline="0" dirty="0" smtClean="0">
                <a:ln>
                  <a:noFill/>
                </a:ln>
                <a:solidFill>
                  <a:srgbClr val="24292E"/>
                </a:solidFill>
                <a:effectLst/>
                <a:latin typeface="SFMono-Regular"/>
              </a:rPr>
              <a:t> </a:t>
            </a:r>
            <a:r>
              <a:rPr kumimoji="0" lang="en-US" sz="1600" b="0" i="0" u="none" strike="noStrike" cap="none" normalizeH="0" baseline="0" dirty="0" err="1" smtClean="0">
                <a:ln>
                  <a:noFill/>
                </a:ln>
                <a:solidFill>
                  <a:srgbClr val="24292E"/>
                </a:solidFill>
                <a:effectLst/>
                <a:latin typeface="SFMono-Regular"/>
              </a:rPr>
              <a:t>task.result</a:t>
            </a:r>
            <a:endParaRPr kumimoji="0" lang="en-US" sz="1600" b="0" i="0" u="none" strike="noStrike" cap="none" normalizeH="0" baseline="0" dirty="0" smtClean="0">
              <a:ln>
                <a:noFill/>
              </a:ln>
              <a:solidFill>
                <a:srgbClr val="24292E"/>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92E"/>
                </a:solidFill>
                <a:effectLst/>
                <a:latin typeface="SFMono-Regular"/>
              </a:rPr>
              <a:t> }</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858436" y="1628800"/>
            <a:ext cx="7110338" cy="147732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92E"/>
                </a:solidFill>
                <a:effectLst/>
                <a:latin typeface="SFMono-Regular"/>
              </a:rPr>
              <a:t>◽️ Verbose messages are tagged with a small gray square — easy to ignore ◾️ Debug messages have a black square; easier to spot, but still de-emphasized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92E"/>
                </a:solidFill>
                <a:effectLst/>
                <a:latin typeface="SFMono-Regular"/>
              </a:rPr>
              <a:t>🔷 Info messages add a splash of color in the form of a blue diamond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92E"/>
                </a:solidFill>
                <a:effectLst/>
                <a:latin typeface="SFMono-Regular"/>
              </a:rPr>
              <a:t> 🔶 Warnings are highlighted with a fire-orange diamond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92E"/>
                </a:solidFill>
                <a:effectLst/>
                <a:latin typeface="SFMono-Regular"/>
              </a:rPr>
              <a:t>❌ Error messages stand out with a big red X — hard to miss!</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2064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638425" y="1124745"/>
            <a:ext cx="3688754" cy="648072"/>
          </a:xfrm>
        </p:spPr>
        <p:txBody>
          <a:bodyPr>
            <a:normAutofit fontScale="90000"/>
          </a:bodyPr>
          <a:lstStyle/>
          <a:p>
            <a:r>
              <a:rPr lang="en-US" dirty="0" smtClean="0"/>
              <a:t>Useful Resource..</a:t>
            </a:r>
            <a:endParaRPr lang="en-US" dirty="0"/>
          </a:p>
        </p:txBody>
      </p:sp>
      <p:sp>
        <p:nvSpPr>
          <p:cNvPr id="3" name="Subtitle 2"/>
          <p:cNvSpPr>
            <a:spLocks noGrp="1"/>
          </p:cNvSpPr>
          <p:nvPr>
            <p:ph type="subTitle" idx="4294967295"/>
          </p:nvPr>
        </p:nvSpPr>
        <p:spPr>
          <a:xfrm>
            <a:off x="1710494" y="2420888"/>
            <a:ext cx="5544616" cy="2664296"/>
          </a:xfrm>
        </p:spPr>
        <p:txBody>
          <a:bodyPr>
            <a:normAutofit fontScale="25000" lnSpcReduction="20000"/>
          </a:bodyPr>
          <a:lstStyle/>
          <a:p>
            <a:pPr>
              <a:buFont typeface="Wingdings" panose="05000000000000000000" pitchFamily="2" charset="2"/>
              <a:buChar char="ü"/>
            </a:pPr>
            <a:r>
              <a:rPr lang="en-US" sz="7400" dirty="0">
                <a:solidFill>
                  <a:schemeClr val="tx1"/>
                </a:solidFill>
                <a:hlinkClick r:id="rId3"/>
              </a:rPr>
              <a:t>https://academy.realm.io/posts/krzysztof-zablocki-mDevCamp-ios-architecture-mvvm-mvc-viper</a:t>
            </a:r>
            <a:r>
              <a:rPr lang="en-US" sz="7400" dirty="0" smtClean="0">
                <a:solidFill>
                  <a:schemeClr val="tx1"/>
                </a:solidFill>
                <a:hlinkClick r:id="rId3"/>
              </a:rPr>
              <a:t>/</a:t>
            </a:r>
            <a:endParaRPr lang="en-US" sz="7400" dirty="0" smtClean="0">
              <a:solidFill>
                <a:schemeClr val="tx1"/>
              </a:solidFill>
            </a:endParaRPr>
          </a:p>
          <a:p>
            <a:pPr>
              <a:buFont typeface="Wingdings" panose="05000000000000000000" pitchFamily="2" charset="2"/>
              <a:buChar char="ü"/>
            </a:pPr>
            <a:r>
              <a:rPr lang="en-US" sz="7400" dirty="0">
                <a:solidFill>
                  <a:schemeClr val="tx1"/>
                </a:solidFill>
                <a:hlinkClick r:id="rId4"/>
              </a:rPr>
              <a:t>https://</a:t>
            </a:r>
            <a:r>
              <a:rPr lang="en-US" sz="7400" dirty="0" smtClean="0">
                <a:solidFill>
                  <a:schemeClr val="tx1"/>
                </a:solidFill>
                <a:hlinkClick r:id="rId4"/>
              </a:rPr>
              <a:t>github.com/futurice/ios-good-practices#architecture</a:t>
            </a:r>
            <a:endParaRPr lang="en-US" sz="7400" dirty="0" smtClean="0">
              <a:solidFill>
                <a:schemeClr val="tx1"/>
              </a:solidFill>
            </a:endParaRPr>
          </a:p>
          <a:p>
            <a:pPr>
              <a:buFont typeface="Wingdings" panose="05000000000000000000" pitchFamily="2" charset="2"/>
              <a:buChar char="ü"/>
            </a:pPr>
            <a:r>
              <a:rPr lang="en-US" sz="7600" dirty="0">
                <a:solidFill>
                  <a:schemeClr val="tx1"/>
                </a:solidFill>
                <a:hlinkClick r:id="rId5"/>
              </a:rPr>
              <a:t>https://</a:t>
            </a:r>
            <a:r>
              <a:rPr lang="en-US" sz="7600" dirty="0" smtClean="0">
                <a:solidFill>
                  <a:schemeClr val="tx1"/>
                </a:solidFill>
                <a:hlinkClick r:id="rId5"/>
              </a:rPr>
              <a:t>medium.com/ios-os-x-development/ios-architecture-patterns-ecba4c38de52</a:t>
            </a:r>
            <a:endParaRPr lang="en-US" sz="7600" dirty="0" smtClean="0">
              <a:solidFill>
                <a:schemeClr val="tx1"/>
              </a:solidFill>
            </a:endParaRPr>
          </a:p>
          <a:p>
            <a:pPr>
              <a:buFont typeface="Wingdings" panose="05000000000000000000" pitchFamily="2" charset="2"/>
              <a:buChar char="ü"/>
            </a:pPr>
            <a:r>
              <a:rPr lang="en-US" sz="7600" dirty="0">
                <a:solidFill>
                  <a:schemeClr val="tx1"/>
                </a:solidFill>
                <a:hlinkClick r:id="rId6"/>
              </a:rPr>
              <a:t>https://</a:t>
            </a:r>
            <a:r>
              <a:rPr lang="en-US" sz="7600" dirty="0" smtClean="0">
                <a:solidFill>
                  <a:schemeClr val="tx1"/>
                </a:solidFill>
                <a:hlinkClick r:id="rId6"/>
              </a:rPr>
              <a:t>blog.mindorks.com/building-ios-app-with-viper-architecture-8109acc72227</a:t>
            </a:r>
            <a:endParaRPr lang="en-US" sz="7600" dirty="0" smtClean="0">
              <a:solidFill>
                <a:schemeClr val="tx1"/>
              </a:solidFill>
            </a:endParaRPr>
          </a:p>
          <a:p>
            <a:pPr>
              <a:buFont typeface="Wingdings" panose="05000000000000000000" pitchFamily="2" charset="2"/>
              <a:buChar char="ü"/>
            </a:pPr>
            <a:r>
              <a:rPr lang="en-US" sz="7600" dirty="0">
                <a:solidFill>
                  <a:schemeClr val="tx1"/>
                </a:solidFill>
              </a:rPr>
              <a:t>https://en.wikipedia.org/wiki/Single_responsibility_principl</a:t>
            </a:r>
            <a:endParaRPr lang="en-US" sz="7600" dirty="0" smtClean="0">
              <a:solidFill>
                <a:schemeClr val="tx1"/>
              </a:solidFill>
            </a:endParaRPr>
          </a:p>
          <a:p>
            <a:pPr>
              <a:buFont typeface="Wingdings" panose="05000000000000000000" pitchFamily="2" charset="2"/>
              <a:buChar char="ü"/>
            </a:pPr>
            <a:endParaRPr 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947556090"/>
              </p:ext>
            </p:extLst>
          </p:nvPr>
        </p:nvGraphicFramePr>
        <p:xfrm>
          <a:off x="7855947" y="184072"/>
          <a:ext cx="1078174" cy="436616"/>
        </p:xfrm>
        <a:graphic>
          <a:graphicData uri="http://schemas.openxmlformats.org/presentationml/2006/ole">
            <mc:AlternateContent xmlns:mc="http://schemas.openxmlformats.org/markup-compatibility/2006">
              <mc:Choice xmlns:v="urn:schemas-microsoft-com:vml" Requires="v">
                <p:oleObj spid="_x0000_s105501" name="Image" r:id="rId7" imgW="1536508" imgH="622003" progId="">
                  <p:embed/>
                </p:oleObj>
              </mc:Choice>
              <mc:Fallback>
                <p:oleObj name="Image" r:id="rId7" imgW="1536508" imgH="622003"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5947" y="184072"/>
                        <a:ext cx="1078174" cy="43661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676841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640" y="2492896"/>
            <a:ext cx="3807578" cy="1015663"/>
          </a:xfrm>
          <a:prstGeom prst="rect">
            <a:avLst/>
          </a:prstGeom>
          <a:noFill/>
        </p:spPr>
        <p:txBody>
          <a:bodyPr wrap="none" lIns="91440" tIns="45720" rIns="91440" bIns="45720">
            <a:spAutoFit/>
          </a:bodyPr>
          <a:lstStyle/>
          <a:p>
            <a:pPr algn="ctr"/>
            <a:r>
              <a:rPr lang="en-US" sz="6000" b="1" cap="none" spc="0" dirty="0" smtClean="0">
                <a:ln w="0"/>
                <a:solidFill>
                  <a:schemeClr val="tx1"/>
                </a:solidFill>
                <a:effectLst>
                  <a:outerShdw blurRad="38100" dist="19050" dir="2700000" algn="tl" rotWithShape="0">
                    <a:schemeClr val="dk1">
                      <a:alpha val="40000"/>
                    </a:schemeClr>
                  </a:outerShdw>
                </a:effectLst>
              </a:rPr>
              <a:t>Thank You </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Object 7"/>
          <p:cNvGraphicFramePr>
            <a:graphicFrameLocks noChangeAspect="1"/>
          </p:cNvGraphicFramePr>
          <p:nvPr>
            <p:extLst>
              <p:ext uri="{D42A27DB-BD31-4B8C-83A1-F6EECF244321}">
                <p14:modId xmlns:p14="http://schemas.microsoft.com/office/powerpoint/2010/main" val="947556090"/>
              </p:ext>
            </p:extLst>
          </p:nvPr>
        </p:nvGraphicFramePr>
        <p:xfrm>
          <a:off x="7855947" y="184072"/>
          <a:ext cx="1078174" cy="436616"/>
        </p:xfrm>
        <a:graphic>
          <a:graphicData uri="http://schemas.openxmlformats.org/presentationml/2006/ole">
            <mc:AlternateContent xmlns:mc="http://schemas.openxmlformats.org/markup-compatibility/2006">
              <mc:Choice xmlns:v="urn:schemas-microsoft-com:vml" Requires="v">
                <p:oleObj spid="_x0000_s106525" name="Image" r:id="rId3" imgW="1536508" imgH="622003" progId="">
                  <p:embed/>
                </p:oleObj>
              </mc:Choice>
              <mc:Fallback>
                <p:oleObj name="Image" r:id="rId3" imgW="1536508" imgH="62200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5947" y="184072"/>
                        <a:ext cx="1078174" cy="43661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83526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512" y="295263"/>
            <a:ext cx="6552728" cy="649288"/>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800" dirty="0" smtClean="0">
                <a:solidFill>
                  <a:srgbClr val="FFFF00"/>
                </a:solidFill>
              </a:rPr>
              <a:t>Project Architecture </a:t>
            </a:r>
            <a:endParaRPr lang="en-US" sz="2800" dirty="0"/>
          </a:p>
        </p:txBody>
      </p:sp>
      <p:sp>
        <p:nvSpPr>
          <p:cNvPr id="3" name="Subtitle 2"/>
          <p:cNvSpPr txBox="1">
            <a:spLocks/>
          </p:cNvSpPr>
          <p:nvPr/>
        </p:nvSpPr>
        <p:spPr>
          <a:xfrm>
            <a:off x="323528" y="764704"/>
            <a:ext cx="8352928" cy="5616623"/>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285750" indent="-285750" fontAlgn="auto">
              <a:spcAft>
                <a:spcPts val="0"/>
              </a:spcAft>
              <a:buFont typeface="Wingdings" panose="05000000000000000000" pitchFamily="2" charset="2"/>
              <a:buChar char="Ø"/>
            </a:pPr>
            <a:r>
              <a:rPr lang="en-US" dirty="0"/>
              <a:t>A good architecture will make the app more testable</a:t>
            </a:r>
          </a:p>
          <a:p>
            <a:pPr marL="285750" indent="-285750" fontAlgn="auto">
              <a:spcAft>
                <a:spcPts val="0"/>
              </a:spcAft>
              <a:buFont typeface="Wingdings" panose="05000000000000000000" pitchFamily="2" charset="2"/>
              <a:buChar char="Ø"/>
            </a:pPr>
            <a:r>
              <a:rPr lang="en-US" dirty="0"/>
              <a:t>Easier to understand and reduce maintenance cost</a:t>
            </a:r>
          </a:p>
          <a:p>
            <a:pPr marL="285750" indent="-285750" fontAlgn="auto">
              <a:spcAft>
                <a:spcPts val="0"/>
              </a:spcAft>
              <a:buFont typeface="Wingdings" panose="05000000000000000000" pitchFamily="2" charset="2"/>
              <a:buChar char="Ø"/>
            </a:pPr>
            <a:r>
              <a:rPr lang="en-US" dirty="0"/>
              <a:t>Will make objects clear and specific and provides balanced </a:t>
            </a:r>
            <a:r>
              <a:rPr lang="en-US" b="1" dirty="0"/>
              <a:t>distribution</a:t>
            </a:r>
            <a:r>
              <a:rPr lang="en-US" dirty="0"/>
              <a:t> of responsibilities among entities with strict roles.</a:t>
            </a:r>
          </a:p>
          <a:p>
            <a:pPr marL="285750" indent="-285750" fontAlgn="auto">
              <a:spcAft>
                <a:spcPts val="0"/>
              </a:spcAft>
              <a:buFont typeface="Wingdings" panose="05000000000000000000" pitchFamily="2" charset="2"/>
              <a:buChar char="Ø"/>
            </a:pPr>
            <a:r>
              <a:rPr lang="en-US" dirty="0" smtClean="0"/>
              <a:t> </a:t>
            </a:r>
            <a:r>
              <a:rPr lang="en-US" dirty="0"/>
              <a:t>Provides simple data flow to </a:t>
            </a:r>
            <a:r>
              <a:rPr lang="en-US" dirty="0" smtClean="0"/>
              <a:t>debug</a:t>
            </a:r>
          </a:p>
          <a:p>
            <a:pPr marL="285750" indent="-285750" fontAlgn="auto">
              <a:spcAft>
                <a:spcPts val="0"/>
              </a:spcAft>
              <a:buFont typeface="Wingdings" panose="05000000000000000000" pitchFamily="2" charset="2"/>
              <a:buChar char="Ø"/>
            </a:pPr>
            <a:r>
              <a:rPr lang="en-US" dirty="0"/>
              <a:t>Nowadays, we have many options to accept as project architecture. These </a:t>
            </a:r>
            <a:r>
              <a:rPr lang="en-US" dirty="0" smtClean="0"/>
              <a:t>are</a:t>
            </a:r>
          </a:p>
          <a:p>
            <a:pPr marL="0" indent="0" fontAlgn="auto">
              <a:spcAft>
                <a:spcPts val="0"/>
              </a:spcAft>
              <a:buNone/>
            </a:pPr>
            <a:r>
              <a:rPr lang="en-US" dirty="0"/>
              <a:t> </a:t>
            </a:r>
            <a:r>
              <a:rPr lang="en-US" dirty="0" smtClean="0"/>
              <a:t>     </a:t>
            </a:r>
            <a:r>
              <a:rPr lang="en-US" dirty="0"/>
              <a:t> 1.   MVC         -   Model View Controller                                              </a:t>
            </a:r>
          </a:p>
          <a:p>
            <a:pPr marL="0" indent="0" fontAlgn="auto">
              <a:spcAft>
                <a:spcPts val="0"/>
              </a:spcAft>
              <a:buNone/>
            </a:pPr>
            <a:r>
              <a:rPr lang="en-US" dirty="0"/>
              <a:t>      2.   MVP	    -    Model View Presenter</a:t>
            </a:r>
          </a:p>
          <a:p>
            <a:pPr marL="0" indent="0" fontAlgn="auto">
              <a:spcAft>
                <a:spcPts val="0"/>
              </a:spcAft>
              <a:buNone/>
            </a:pPr>
            <a:r>
              <a:rPr lang="en-US" dirty="0"/>
              <a:t>       3.   MVVM   -     Model View </a:t>
            </a:r>
            <a:r>
              <a:rPr lang="en-US" dirty="0" err="1"/>
              <a:t>ViewModel</a:t>
            </a:r>
            <a:endParaRPr lang="en-US" dirty="0"/>
          </a:p>
          <a:p>
            <a:pPr marL="0" indent="0" fontAlgn="auto">
              <a:spcAft>
                <a:spcPts val="0"/>
              </a:spcAft>
              <a:buNone/>
            </a:pPr>
            <a:r>
              <a:rPr lang="en-US" dirty="0"/>
              <a:t>       4.   Viper</a:t>
            </a: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b="1" dirty="0" smtClean="0">
              <a:solidFill>
                <a:srgbClr val="FFFF00"/>
              </a:solidFill>
            </a:endParaRPr>
          </a:p>
          <a:p>
            <a:pPr marL="457200" indent="-457200" fontAlgn="auto">
              <a:spcAft>
                <a:spcPts val="0"/>
              </a:spcAft>
              <a:buFont typeface="+mj-lt"/>
              <a:buAutoNum type="arabicPeriod"/>
            </a:pP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994250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512" y="295263"/>
            <a:ext cx="6552728" cy="649288"/>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400" dirty="0" smtClean="0">
                <a:solidFill>
                  <a:srgbClr val="FFFF00"/>
                </a:solidFill>
              </a:rPr>
              <a:t>Model View </a:t>
            </a:r>
            <a:r>
              <a:rPr lang="en-US" sz="2400" dirty="0" err="1" smtClean="0">
                <a:solidFill>
                  <a:srgbClr val="FFFF00"/>
                </a:solidFill>
              </a:rPr>
              <a:t>ViewModel</a:t>
            </a:r>
            <a:r>
              <a:rPr lang="en-US" sz="2400" dirty="0" smtClean="0">
                <a:solidFill>
                  <a:srgbClr val="FFFF00"/>
                </a:solidFill>
              </a:rPr>
              <a:t> (MVVM) </a:t>
            </a:r>
            <a:endParaRPr lang="en-US" sz="2400" dirty="0"/>
          </a:p>
        </p:txBody>
      </p:sp>
      <p:sp>
        <p:nvSpPr>
          <p:cNvPr id="3" name="Subtitle 2"/>
          <p:cNvSpPr txBox="1">
            <a:spLocks/>
          </p:cNvSpPr>
          <p:nvPr/>
        </p:nvSpPr>
        <p:spPr>
          <a:xfrm>
            <a:off x="188873" y="1010208"/>
            <a:ext cx="8352928" cy="2808311"/>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285750" indent="-285750" fontAlgn="auto">
              <a:spcAft>
                <a:spcPts val="0"/>
              </a:spcAft>
              <a:buFont typeface="Wingdings" panose="05000000000000000000" pitchFamily="2" charset="2"/>
              <a:buChar char="Ø"/>
            </a:pPr>
            <a:r>
              <a:rPr lang="en-US" dirty="0"/>
              <a:t>MVVM (Model View </a:t>
            </a:r>
            <a:r>
              <a:rPr lang="en-US" dirty="0" err="1"/>
              <a:t>ViewModel</a:t>
            </a:r>
            <a:r>
              <a:rPr lang="en-US" dirty="0"/>
              <a:t>) was developed by engineers from Microsoft Ken Cooper and Ted Peters and announced by John </a:t>
            </a:r>
            <a:r>
              <a:rPr lang="en-US" dirty="0" err="1"/>
              <a:t>Gossman</a:t>
            </a:r>
            <a:r>
              <a:rPr lang="en-US" dirty="0"/>
              <a:t> in his blog in </a:t>
            </a:r>
            <a:r>
              <a:rPr lang="en-US" dirty="0" smtClean="0"/>
              <a:t>2005.</a:t>
            </a:r>
          </a:p>
          <a:p>
            <a:pPr marL="285750" indent="-285750" fontAlgn="auto">
              <a:spcAft>
                <a:spcPts val="0"/>
              </a:spcAft>
              <a:buFont typeface="Wingdings" panose="05000000000000000000" pitchFamily="2" charset="2"/>
              <a:buChar char="Ø"/>
            </a:pPr>
            <a:r>
              <a:rPr lang="en-US" dirty="0" smtClean="0"/>
              <a:t>The purpose of the pattern is separation between the user interface from development and business logic development</a:t>
            </a:r>
          </a:p>
          <a:p>
            <a:pPr marL="285750" indent="-285750" fontAlgn="auto">
              <a:spcAft>
                <a:spcPts val="0"/>
              </a:spcAft>
              <a:buFont typeface="Wingdings" panose="05000000000000000000" pitchFamily="2" charset="2"/>
              <a:buChar char="Ø"/>
            </a:pPr>
            <a:r>
              <a:rPr lang="en-US" dirty="0" smtClean="0"/>
              <a:t>The </a:t>
            </a:r>
            <a:r>
              <a:rPr lang="en-US" dirty="0"/>
              <a:t>MVVM design pattern is an improved version of </a:t>
            </a:r>
            <a:r>
              <a:rPr lang="en-US" dirty="0" smtClean="0"/>
              <a:t>MVC. As MVC comes with a concern of bloated </a:t>
            </a:r>
            <a:r>
              <a:rPr lang="en-US" dirty="0" err="1" smtClean="0"/>
              <a:t>viewcontroller</a:t>
            </a:r>
            <a:r>
              <a:rPr lang="en-US" dirty="0" smtClean="0"/>
              <a:t>. </a:t>
            </a:r>
          </a:p>
          <a:p>
            <a:pPr marL="0" indent="0" fontAlgn="auto">
              <a:spcAft>
                <a:spcPts val="0"/>
              </a:spcAft>
              <a:buFont typeface="Arial" panose="020B0604020202020204" pitchFamily="34" charset="0"/>
              <a:buNone/>
            </a:pP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b="1" dirty="0" smtClean="0">
              <a:solidFill>
                <a:srgbClr val="FFFF00"/>
              </a:solidFill>
            </a:endParaRPr>
          </a:p>
          <a:p>
            <a:pPr marL="457200" indent="-457200" fontAlgn="auto">
              <a:spcAft>
                <a:spcPts val="0"/>
              </a:spcAft>
              <a:buFont typeface="+mj-lt"/>
              <a:buAutoNum type="arabicPeriod"/>
            </a:pP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dirty="0" smtClean="0"/>
          </a:p>
        </p:txBody>
      </p:sp>
      <p:pic>
        <p:nvPicPr>
          <p:cNvPr id="8" name="Picture 7"/>
          <p:cNvPicPr>
            <a:picLocks noChangeAspect="1"/>
          </p:cNvPicPr>
          <p:nvPr/>
        </p:nvPicPr>
        <p:blipFill>
          <a:blip r:embed="rId2"/>
          <a:stretch>
            <a:fillRect/>
          </a:stretch>
        </p:blipFill>
        <p:spPr>
          <a:xfrm>
            <a:off x="323528" y="3933056"/>
            <a:ext cx="8389770" cy="2544537"/>
          </a:xfrm>
          <a:prstGeom prst="rect">
            <a:avLst/>
          </a:prstGeom>
        </p:spPr>
      </p:pic>
    </p:spTree>
    <p:extLst>
      <p:ext uri="{BB962C8B-B14F-4D97-AF65-F5344CB8AC3E}">
        <p14:creationId xmlns:p14="http://schemas.microsoft.com/office/powerpoint/2010/main" val="245406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9512" y="295263"/>
            <a:ext cx="6552728" cy="649288"/>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400" dirty="0" smtClean="0">
                <a:solidFill>
                  <a:srgbClr val="FFFF00"/>
                </a:solidFill>
              </a:rPr>
              <a:t>Model View </a:t>
            </a:r>
            <a:r>
              <a:rPr lang="en-US" sz="2400" dirty="0" err="1" smtClean="0">
                <a:solidFill>
                  <a:srgbClr val="FFFF00"/>
                </a:solidFill>
              </a:rPr>
              <a:t>ViewModel</a:t>
            </a:r>
            <a:r>
              <a:rPr lang="en-US" sz="2400" dirty="0" smtClean="0">
                <a:solidFill>
                  <a:srgbClr val="FFFF00"/>
                </a:solidFill>
              </a:rPr>
              <a:t> (MVVM) </a:t>
            </a:r>
            <a:endParaRPr lang="en-US" sz="2400" dirty="0"/>
          </a:p>
        </p:txBody>
      </p:sp>
      <p:sp>
        <p:nvSpPr>
          <p:cNvPr id="4" name="Subtitle 2"/>
          <p:cNvSpPr txBox="1">
            <a:spLocks/>
          </p:cNvSpPr>
          <p:nvPr/>
        </p:nvSpPr>
        <p:spPr>
          <a:xfrm>
            <a:off x="360370" y="1052736"/>
            <a:ext cx="8352928" cy="4755031"/>
          </a:xfrm>
          <a:prstGeom prst="rect">
            <a:avLst/>
          </a:prstGeom>
        </p:spPr>
        <p:txBody>
          <a:bodyPr vert="horz" lIns="91440" tIns="45720" rIns="91440" bIns="45720" rtlCol="0">
            <a:normAutofit/>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285750" indent="-285750" fontAlgn="auto">
              <a:spcAft>
                <a:spcPts val="0"/>
              </a:spcAft>
              <a:buFont typeface="Wingdings" panose="05000000000000000000" pitchFamily="2" charset="2"/>
              <a:buChar char="Ø"/>
            </a:pPr>
            <a:r>
              <a:rPr lang="en-US" dirty="0" smtClean="0"/>
              <a:t>In </a:t>
            </a:r>
            <a:r>
              <a:rPr lang="en-US" dirty="0"/>
              <a:t>MVVM, the View and Controller are united to form a view with an additional introduction of </a:t>
            </a:r>
            <a:r>
              <a:rPr lang="en-US" dirty="0" err="1"/>
              <a:t>ViewModel</a:t>
            </a:r>
            <a:r>
              <a:rPr lang="en-US" dirty="0"/>
              <a:t>, which now handles the presentation logic</a:t>
            </a:r>
            <a:r>
              <a:rPr lang="en-US" dirty="0" smtClean="0"/>
              <a:t>.</a:t>
            </a:r>
          </a:p>
          <a:p>
            <a:pPr marL="285750" indent="-285750" fontAlgn="auto">
              <a:spcAft>
                <a:spcPts val="0"/>
              </a:spcAft>
              <a:buFont typeface="Wingdings" panose="05000000000000000000" pitchFamily="2" charset="2"/>
              <a:buChar char="Ø"/>
            </a:pPr>
            <a:r>
              <a:rPr lang="en-US" dirty="0"/>
              <a:t>The </a:t>
            </a:r>
            <a:r>
              <a:rPr lang="en-US" dirty="0" err="1"/>
              <a:t>ViewModel</a:t>
            </a:r>
            <a:r>
              <a:rPr lang="en-US" dirty="0"/>
              <a:t> introduce changes in Model and updates itself </a:t>
            </a:r>
            <a:r>
              <a:rPr lang="en-US" dirty="0" smtClean="0"/>
              <a:t>regularly.</a:t>
            </a:r>
          </a:p>
          <a:p>
            <a:pPr marL="285750" indent="-285750" fontAlgn="auto">
              <a:spcAft>
                <a:spcPts val="0"/>
              </a:spcAft>
              <a:buFont typeface="Wingdings" panose="05000000000000000000" pitchFamily="2" charset="2"/>
              <a:buChar char="Ø"/>
            </a:pPr>
            <a:r>
              <a:rPr lang="en-US" dirty="0"/>
              <a:t>Furthermore, since View is bound strongly with View Model, the communication between Model and </a:t>
            </a:r>
            <a:r>
              <a:rPr lang="en-US" dirty="0" err="1"/>
              <a:t>ViewModel</a:t>
            </a:r>
            <a:r>
              <a:rPr lang="en-US" dirty="0"/>
              <a:t> with ease.</a:t>
            </a:r>
            <a:endParaRPr lang="en-US" dirty="0" smtClean="0"/>
          </a:p>
          <a:p>
            <a:pPr marL="0" indent="0" fontAlgn="auto">
              <a:spcAft>
                <a:spcPts val="0"/>
              </a:spcAft>
              <a:buFont typeface="Arial" panose="020B0604020202020204" pitchFamily="34" charset="0"/>
              <a:buNone/>
            </a:pP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b="1" dirty="0" smtClean="0">
              <a:solidFill>
                <a:srgbClr val="FFFF00"/>
              </a:solidFill>
            </a:endParaRPr>
          </a:p>
          <a:p>
            <a:pPr marL="457200" indent="-457200" fontAlgn="auto">
              <a:spcAft>
                <a:spcPts val="0"/>
              </a:spcAft>
              <a:buFont typeface="+mj-lt"/>
              <a:buAutoNum type="arabicPeriod"/>
            </a:pP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267191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512" y="295263"/>
            <a:ext cx="6552728" cy="649288"/>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400" dirty="0" smtClean="0">
                <a:solidFill>
                  <a:srgbClr val="FFFF00"/>
                </a:solidFill>
              </a:rPr>
              <a:t>Model View Presenter (MVP) </a:t>
            </a:r>
            <a:endParaRPr lang="en-US" sz="2400" dirty="0"/>
          </a:p>
        </p:txBody>
      </p:sp>
      <p:sp>
        <p:nvSpPr>
          <p:cNvPr id="3" name="Subtitle 2"/>
          <p:cNvSpPr txBox="1">
            <a:spLocks/>
          </p:cNvSpPr>
          <p:nvPr/>
        </p:nvSpPr>
        <p:spPr>
          <a:xfrm>
            <a:off x="188873" y="1010208"/>
            <a:ext cx="8352928" cy="4218992"/>
          </a:xfrm>
          <a:prstGeom prst="rect">
            <a:avLst/>
          </a:prstGeom>
        </p:spPr>
        <p:txBody>
          <a:bodyPr vert="horz" lIns="91440" tIns="45720" rIns="91440" bIns="45720" rtlCol="0">
            <a:normAutofit fontScale="92500" lnSpcReduction="10000"/>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0" indent="0">
              <a:buNone/>
            </a:pPr>
            <a:r>
              <a:rPr lang="en-US" dirty="0" smtClean="0"/>
              <a:t>      The </a:t>
            </a:r>
            <a:r>
              <a:rPr lang="en-US" dirty="0"/>
              <a:t>MVP pattern in iOS consists of:</a:t>
            </a:r>
          </a:p>
          <a:p>
            <a:r>
              <a:rPr lang="en-US" b="1" dirty="0"/>
              <a:t>Model -</a:t>
            </a:r>
            <a:r>
              <a:rPr lang="en-US" dirty="0"/>
              <a:t> In iOS, the Model is a collection of different classes that represent the business logic (i.e. business model and data model). The model also defines the rules by which your data can be altered and manipulated</a:t>
            </a:r>
            <a:r>
              <a:rPr lang="en-US" dirty="0" smtClean="0"/>
              <a:t>.</a:t>
            </a:r>
          </a:p>
          <a:p>
            <a:r>
              <a:rPr lang="en-US" b="1" dirty="0" smtClean="0"/>
              <a:t>View </a:t>
            </a:r>
            <a:r>
              <a:rPr lang="en-US" b="1" dirty="0"/>
              <a:t>-</a:t>
            </a:r>
            <a:r>
              <a:rPr lang="en-US" dirty="0"/>
              <a:t> The View in MVP consists of both </a:t>
            </a:r>
            <a:r>
              <a:rPr lang="en-US" dirty="0" err="1"/>
              <a:t>UIView</a:t>
            </a:r>
            <a:r>
              <a:rPr lang="en-US" dirty="0"/>
              <a:t> and </a:t>
            </a:r>
            <a:r>
              <a:rPr lang="en-US" dirty="0" err="1"/>
              <a:t>UIViewController</a:t>
            </a:r>
            <a:r>
              <a:rPr lang="en-US" dirty="0"/>
              <a:t>. The View hands over any user interaction to the presenter. </a:t>
            </a:r>
            <a:endParaRPr lang="en-US" dirty="0" smtClean="0"/>
          </a:p>
          <a:p>
            <a:r>
              <a:rPr lang="en-US" b="1" dirty="0"/>
              <a:t>Presenter</a:t>
            </a:r>
            <a:r>
              <a:rPr lang="en-US" dirty="0"/>
              <a:t> - The controller in MVC is replaced by Presenter in MVP. Now the presenter holds the responsibility of addressing all user events on the behalf of View. The presenter communicates with the model layer, converting the data to a UI-friendly format, and updates the View.</a:t>
            </a:r>
          </a:p>
          <a:p>
            <a:pPr marL="0" indent="0">
              <a:buNone/>
            </a:pPr>
            <a:r>
              <a:rPr lang="en-US" dirty="0"/>
              <a:t/>
            </a:r>
            <a:br>
              <a:rPr lang="en-US" dirty="0"/>
            </a:b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b="1" dirty="0" smtClean="0">
              <a:solidFill>
                <a:srgbClr val="FFFF00"/>
              </a:solidFill>
            </a:endParaRPr>
          </a:p>
          <a:p>
            <a:pPr marL="457200" indent="-457200" fontAlgn="auto">
              <a:spcAft>
                <a:spcPts val="0"/>
              </a:spcAft>
              <a:buFont typeface="+mj-lt"/>
              <a:buAutoNum type="arabicPeriod"/>
            </a:pP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dirty="0" smtClean="0"/>
          </a:p>
        </p:txBody>
      </p:sp>
      <p:pic>
        <p:nvPicPr>
          <p:cNvPr id="4" name="Picture 3"/>
          <p:cNvPicPr>
            <a:picLocks noChangeAspect="1"/>
          </p:cNvPicPr>
          <p:nvPr/>
        </p:nvPicPr>
        <p:blipFill>
          <a:blip r:embed="rId2"/>
          <a:stretch>
            <a:fillRect/>
          </a:stretch>
        </p:blipFill>
        <p:spPr>
          <a:xfrm>
            <a:off x="611560" y="4509120"/>
            <a:ext cx="7776864" cy="2148419"/>
          </a:xfrm>
          <a:prstGeom prst="rect">
            <a:avLst/>
          </a:prstGeom>
        </p:spPr>
      </p:pic>
    </p:spTree>
    <p:extLst>
      <p:ext uri="{BB962C8B-B14F-4D97-AF65-F5344CB8AC3E}">
        <p14:creationId xmlns:p14="http://schemas.microsoft.com/office/powerpoint/2010/main" val="3136450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512" y="295263"/>
            <a:ext cx="6552728" cy="649288"/>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400" dirty="0" smtClean="0">
                <a:solidFill>
                  <a:srgbClr val="FFFF00"/>
                </a:solidFill>
              </a:rPr>
              <a:t>Viper </a:t>
            </a:r>
            <a:endParaRPr lang="en-US" sz="2400" dirty="0"/>
          </a:p>
        </p:txBody>
      </p:sp>
      <p:sp>
        <p:nvSpPr>
          <p:cNvPr id="3" name="Subtitle 2"/>
          <p:cNvSpPr txBox="1">
            <a:spLocks/>
          </p:cNvSpPr>
          <p:nvPr/>
        </p:nvSpPr>
        <p:spPr>
          <a:xfrm>
            <a:off x="188873" y="1010208"/>
            <a:ext cx="8352928" cy="5443128"/>
          </a:xfrm>
          <a:prstGeom prst="rect">
            <a:avLst/>
          </a:prstGeom>
        </p:spPr>
        <p:txBody>
          <a:bodyPr vert="horz" lIns="91440" tIns="45720" rIns="91440" bIns="45720" rtlCol="0">
            <a:normAutofit lnSpcReduction="10000"/>
          </a:bodyPr>
          <a:lst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0" indent="0">
              <a:buNone/>
            </a:pPr>
            <a:r>
              <a:rPr lang="en-US" dirty="0" smtClean="0"/>
              <a:t>      </a:t>
            </a:r>
            <a:r>
              <a:rPr lang="en-US" dirty="0"/>
              <a:t>This architecture is based on </a:t>
            </a:r>
            <a:r>
              <a:rPr lang="en-US" dirty="0">
                <a:hlinkClick r:id="rId2"/>
              </a:rPr>
              <a:t>Single Responsibility Principle</a:t>
            </a:r>
            <a:r>
              <a:rPr lang="en-US" dirty="0"/>
              <a:t> which leads to a clean architecture</a:t>
            </a:r>
            <a:r>
              <a:rPr lang="en-US" dirty="0" smtClean="0"/>
              <a:t>.</a:t>
            </a:r>
          </a:p>
          <a:p>
            <a:r>
              <a:rPr lang="en-US" b="1" dirty="0"/>
              <a:t>View:</a:t>
            </a:r>
            <a:r>
              <a:rPr lang="en-US" dirty="0"/>
              <a:t> The responsibility of the view is to send the user actions to the presenter and shows whatever the presenter tells it.</a:t>
            </a:r>
          </a:p>
          <a:p>
            <a:r>
              <a:rPr lang="en-US" b="1" dirty="0" err="1"/>
              <a:t>Interactor</a:t>
            </a:r>
            <a:r>
              <a:rPr lang="en-US" b="1" dirty="0"/>
              <a:t>:</a:t>
            </a:r>
            <a:r>
              <a:rPr lang="en-US" dirty="0"/>
              <a:t> This is the backbone of an application as it contains the business logic.</a:t>
            </a:r>
          </a:p>
          <a:p>
            <a:r>
              <a:rPr lang="en-US" b="1" dirty="0"/>
              <a:t>Presenter:</a:t>
            </a:r>
            <a:r>
              <a:rPr lang="en-US" dirty="0"/>
              <a:t> Its responsibility is to get the data from the </a:t>
            </a:r>
            <a:r>
              <a:rPr lang="en-US" dirty="0" err="1"/>
              <a:t>interactor</a:t>
            </a:r>
            <a:r>
              <a:rPr lang="en-US" dirty="0"/>
              <a:t> on user actions and after getting data from the </a:t>
            </a:r>
            <a:r>
              <a:rPr lang="en-US" dirty="0" err="1"/>
              <a:t>interactor</a:t>
            </a:r>
            <a:r>
              <a:rPr lang="en-US" dirty="0"/>
              <a:t>, it sends it to the view to show it. It also asks the router/wireframe for navigation.</a:t>
            </a:r>
          </a:p>
          <a:p>
            <a:r>
              <a:rPr lang="en-US" b="1" dirty="0"/>
              <a:t>Entity:</a:t>
            </a:r>
            <a:r>
              <a:rPr lang="en-US" dirty="0"/>
              <a:t> It contains basic model objects used by the </a:t>
            </a:r>
            <a:r>
              <a:rPr lang="en-US" dirty="0" err="1"/>
              <a:t>Interactor</a:t>
            </a:r>
            <a:r>
              <a:rPr lang="en-US" dirty="0"/>
              <a:t>.</a:t>
            </a:r>
          </a:p>
          <a:p>
            <a:r>
              <a:rPr lang="en-US" b="1" dirty="0"/>
              <a:t>Router:</a:t>
            </a:r>
            <a:r>
              <a:rPr lang="en-US" dirty="0"/>
              <a:t> It has all navigation logic for describing which screens are to be shown when. It is normally written as a wireframe.</a:t>
            </a:r>
          </a:p>
          <a:p>
            <a:pPr marL="0" indent="0">
              <a:buNone/>
            </a:pPr>
            <a:r>
              <a:rPr lang="en-US" dirty="0"/>
              <a:t/>
            </a:r>
            <a:br>
              <a:rPr lang="en-US" dirty="0"/>
            </a:b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b="1" dirty="0" smtClean="0">
              <a:solidFill>
                <a:srgbClr val="FFFF00"/>
              </a:solidFill>
            </a:endParaRPr>
          </a:p>
          <a:p>
            <a:pPr marL="457200" indent="-457200" fontAlgn="auto">
              <a:spcAft>
                <a:spcPts val="0"/>
              </a:spcAft>
              <a:buFont typeface="+mj-lt"/>
              <a:buAutoNum type="arabicPeriod"/>
            </a:pPr>
            <a:endParaRPr lang="en-US" b="1" dirty="0" smtClean="0">
              <a:solidFill>
                <a:srgbClr val="FFFF00"/>
              </a:solidFill>
            </a:endParaRPr>
          </a:p>
          <a:p>
            <a:pPr marL="285750" indent="-285750" fontAlgn="auto">
              <a:spcAft>
                <a:spcPts val="0"/>
              </a:spcAft>
              <a:buFont typeface="Wingdings" panose="05000000000000000000" pitchFamily="2" charset="2"/>
              <a:buChar char="Ø"/>
            </a:pPr>
            <a:endParaRPr lang="en-US" dirty="0" smtClean="0"/>
          </a:p>
        </p:txBody>
      </p:sp>
    </p:spTree>
    <p:extLst>
      <p:ext uri="{BB962C8B-B14F-4D97-AF65-F5344CB8AC3E}">
        <p14:creationId xmlns:p14="http://schemas.microsoft.com/office/powerpoint/2010/main" val="705571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36" y="764704"/>
            <a:ext cx="8373887" cy="5945460"/>
          </a:xfrm>
          <a:prstGeom prst="rect">
            <a:avLst/>
          </a:prstGeom>
        </p:spPr>
      </p:pic>
      <p:sp>
        <p:nvSpPr>
          <p:cNvPr id="3" name="Title 1"/>
          <p:cNvSpPr txBox="1">
            <a:spLocks/>
          </p:cNvSpPr>
          <p:nvPr/>
        </p:nvSpPr>
        <p:spPr>
          <a:xfrm>
            <a:off x="179512" y="295263"/>
            <a:ext cx="6552728" cy="649288"/>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400" dirty="0" smtClean="0">
                <a:solidFill>
                  <a:srgbClr val="FFFF00"/>
                </a:solidFill>
              </a:rPr>
              <a:t>Viper Application Structure </a:t>
            </a:r>
            <a:endParaRPr lang="en-US" sz="2400" dirty="0"/>
          </a:p>
        </p:txBody>
      </p:sp>
    </p:spTree>
    <p:extLst>
      <p:ext uri="{BB962C8B-B14F-4D97-AF65-F5344CB8AC3E}">
        <p14:creationId xmlns:p14="http://schemas.microsoft.com/office/powerpoint/2010/main" val="4201579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052736"/>
            <a:ext cx="8352928" cy="1938992"/>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tx1">
                    <a:lumMod val="85000"/>
                    <a:lumOff val="15000"/>
                  </a:schemeClr>
                </a:solidFill>
                <a:latin typeface="+mn-lt"/>
              </a:rPr>
              <a:t>It decouples the code for reusability and testability.</a:t>
            </a:r>
          </a:p>
          <a:p>
            <a:pPr marL="342900" indent="-342900">
              <a:buFont typeface="Arial" panose="020B0604020202020204" pitchFamily="34" charset="0"/>
              <a:buChar char="•"/>
            </a:pPr>
            <a:r>
              <a:rPr lang="en-US" sz="2000" dirty="0">
                <a:solidFill>
                  <a:schemeClr val="tx1">
                    <a:lumMod val="85000"/>
                    <a:lumOff val="15000"/>
                  </a:schemeClr>
                </a:solidFill>
                <a:latin typeface="+mn-lt"/>
              </a:rPr>
              <a:t>It divides the application components based on its role, called separation of concern.</a:t>
            </a:r>
          </a:p>
          <a:p>
            <a:pPr marL="342900" indent="-342900">
              <a:buFont typeface="Arial" panose="020B0604020202020204" pitchFamily="34" charset="0"/>
              <a:buChar char="•"/>
            </a:pPr>
            <a:r>
              <a:rPr lang="en-US" sz="2000" dirty="0">
                <a:solidFill>
                  <a:schemeClr val="tx1">
                    <a:lumMod val="85000"/>
                    <a:lumOff val="15000"/>
                  </a:schemeClr>
                </a:solidFill>
                <a:latin typeface="+mn-lt"/>
              </a:rPr>
              <a:t>Adding new features is easier.</a:t>
            </a:r>
          </a:p>
          <a:p>
            <a:pPr marL="342900" indent="-342900">
              <a:buFont typeface="Arial" panose="020B0604020202020204" pitchFamily="34" charset="0"/>
              <a:buChar char="•"/>
            </a:pPr>
            <a:r>
              <a:rPr lang="en-US" sz="2000" dirty="0">
                <a:solidFill>
                  <a:schemeClr val="tx1">
                    <a:lumMod val="85000"/>
                    <a:lumOff val="15000"/>
                  </a:schemeClr>
                </a:solidFill>
                <a:latin typeface="+mn-lt"/>
              </a:rPr>
              <a:t>It’s easier to write automated tests since your UI logic is separated from the business logic.</a:t>
            </a:r>
          </a:p>
        </p:txBody>
      </p:sp>
      <p:sp>
        <p:nvSpPr>
          <p:cNvPr id="3" name="Title 1"/>
          <p:cNvSpPr txBox="1">
            <a:spLocks/>
          </p:cNvSpPr>
          <p:nvPr/>
        </p:nvSpPr>
        <p:spPr>
          <a:xfrm>
            <a:off x="179512" y="295263"/>
            <a:ext cx="6552728" cy="649288"/>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fontAlgn="auto">
              <a:spcAft>
                <a:spcPts val="0"/>
              </a:spcAft>
            </a:pPr>
            <a:r>
              <a:rPr lang="en-US" sz="2400" dirty="0" smtClean="0">
                <a:solidFill>
                  <a:srgbClr val="FFFF00"/>
                </a:solidFill>
              </a:rPr>
              <a:t>Advantage of Viper Structure</a:t>
            </a:r>
            <a:endParaRPr lang="en-US" sz="2400" dirty="0"/>
          </a:p>
        </p:txBody>
      </p:sp>
    </p:spTree>
    <p:extLst>
      <p:ext uri="{BB962C8B-B14F-4D97-AF65-F5344CB8AC3E}">
        <p14:creationId xmlns:p14="http://schemas.microsoft.com/office/powerpoint/2010/main" val="3093043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A0800348C4FD4A80E34C893AB34C55" ma:contentTypeVersion="1" ma:contentTypeDescription="Create a new document." ma:contentTypeScope="" ma:versionID="2aca9857c1638dfe9216f8928772e83d">
  <xsd:schema xmlns:xsd="http://www.w3.org/2001/XMLSchema" xmlns:xs="http://www.w3.org/2001/XMLSchema" xmlns:p="http://schemas.microsoft.com/office/2006/metadata/properties" xmlns:ns2="ce702dbc-854a-42dd-af67-dde56e8239cb" targetNamespace="http://schemas.microsoft.com/office/2006/metadata/properties" ma:root="true" ma:fieldsID="2e2dc5dd6bc2d872407c7fe7ae848993" ns2:_="">
    <xsd:import namespace="ce702dbc-854a-42dd-af67-dde56e8239c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702dbc-854a-42dd-af67-dde56e8239c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Project Contact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0562986-73CA-4208-986A-6D80C205AE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702dbc-854a-42dd-af67-dde56e8239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A4DA3A-53D2-4288-B028-33396DD72146}">
  <ds:schemaRefs>
    <ds:schemaRef ds:uri="http://schemas.microsoft.com/sharepoint/v3/contenttype/forms"/>
  </ds:schemaRefs>
</ds:datastoreItem>
</file>

<file path=customXml/itemProps3.xml><?xml version="1.0" encoding="utf-8"?>
<ds:datastoreItem xmlns:ds="http://schemas.openxmlformats.org/officeDocument/2006/customXml" ds:itemID="{D9801343-A692-45DE-8110-98E7B8C6E53D}">
  <ds:schemaRefs>
    <ds:schemaRef ds:uri="http://purl.org/dc/terms/"/>
    <ds:schemaRef ds:uri="http://purl.org/dc/dcmitype/"/>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ce702dbc-854a-42dd-af67-dde56e8239cb"/>
    <ds:schemaRef ds:uri="http://purl.org/dc/elements/1.1/"/>
    <ds:schemaRef ds:uri="http://schemas.microsoft.com/office/infopath/2007/PartnerControls"/>
  </ds:schemaRefs>
</ds:datastoreItem>
</file>

<file path=customXml/itemProps4.xml><?xml version="1.0" encoding="utf-8"?>
<ds:datastoreItem xmlns:ds="http://schemas.openxmlformats.org/officeDocument/2006/customXml" ds:itemID="{AF099773-E1F5-4C92-8EE5-221BE8C52C3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TM03457485[[fn=Mesh]]</Template>
  <TotalTime>6120</TotalTime>
  <Words>779</Words>
  <Application>Microsoft Office PowerPoint</Application>
  <PresentationFormat>On-screen Show (4:3)</PresentationFormat>
  <Paragraphs>151</Paragraphs>
  <Slides>25</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Arial Unicode MS</vt:lpstr>
      <vt:lpstr>Arial</vt:lpstr>
      <vt:lpstr>Calibri</vt:lpstr>
      <vt:lpstr>Century Schoolbook</vt:lpstr>
      <vt:lpstr>Corbel</vt:lpstr>
      <vt:lpstr>Garamond</vt:lpstr>
      <vt:lpstr>Mangal</vt:lpstr>
      <vt:lpstr>SFMono-Regular</vt:lpstr>
      <vt:lpstr>Wingdings</vt:lpstr>
      <vt:lpstr>Headlines</vt:lpstr>
      <vt:lpstr>Image</vt:lpstr>
      <vt:lpstr>PowerPoint Presentation</vt:lpstr>
      <vt:lpstr>Training 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Organization</vt:lpstr>
      <vt:lpstr>PowerPoint Presentation</vt:lpstr>
      <vt:lpstr>PowerPoint Presentation</vt:lpstr>
      <vt:lpstr>   Coding Styles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Useful Resource..</vt:lpstr>
      <vt:lpstr>PowerPoint Presentation</vt:lpstr>
    </vt:vector>
  </TitlesOfParts>
  <Company>chetu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satyabanr</dc:creator>
  <cp:lastModifiedBy>Windows User</cp:lastModifiedBy>
  <cp:revision>442</cp:revision>
  <dcterms:created xsi:type="dcterms:W3CDTF">2009-07-30T16:16:27Z</dcterms:created>
  <dcterms:modified xsi:type="dcterms:W3CDTF">2018-08-11T06:50:24Z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0x0101006EA0800348C4FD4A80E34C893AB34C55</vt:lpwstr>
  </property>
</Properties>
</file>