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2"/>
  </p:notesMasterIdLst>
  <p:sldIdLst>
    <p:sldId id="256" r:id="rId2"/>
    <p:sldId id="257" r:id="rId3"/>
    <p:sldId id="258" r:id="rId4"/>
    <p:sldId id="264" r:id="rId5"/>
    <p:sldId id="265" r:id="rId6"/>
    <p:sldId id="260" r:id="rId7"/>
    <p:sldId id="263" r:id="rId8"/>
    <p:sldId id="25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8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33A20-2708-436B-A3A5-03F1788BD682}" type="datetimeFigureOut">
              <a:rPr lang="en-US" smtClean="0"/>
              <a:pPr/>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BABF-C17F-491E-96B3-29BC88956AC5}" type="slidenum">
              <a:rPr lang="en-US" smtClean="0"/>
              <a:pPr/>
              <a:t>‹#›</a:t>
            </a:fld>
            <a:endParaRPr lang="en-US"/>
          </a:p>
        </p:txBody>
      </p:sp>
    </p:spTree>
    <p:extLst>
      <p:ext uri="{BB962C8B-B14F-4D97-AF65-F5344CB8AC3E}">
        <p14:creationId xmlns:p14="http://schemas.microsoft.com/office/powerpoint/2010/main" val="215063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C2BABF-C17F-491E-96B3-29BC88956AC5}" type="slidenum">
              <a:rPr lang="en-US" smtClean="0"/>
              <a:pPr/>
              <a:t>1</a:t>
            </a:fld>
            <a:endParaRPr lang="en-US"/>
          </a:p>
        </p:txBody>
      </p:sp>
    </p:spTree>
    <p:extLst>
      <p:ext uri="{BB962C8B-B14F-4D97-AF65-F5344CB8AC3E}">
        <p14:creationId xmlns:p14="http://schemas.microsoft.com/office/powerpoint/2010/main" val="197706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9</a:t>
            </a:fld>
            <a:endParaRPr lang="en-US"/>
          </a:p>
        </p:txBody>
      </p:sp>
    </p:spTree>
    <p:extLst>
      <p:ext uri="{BB962C8B-B14F-4D97-AF65-F5344CB8AC3E}">
        <p14:creationId xmlns:p14="http://schemas.microsoft.com/office/powerpoint/2010/main" val="71161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FBEF0-138E-4ECE-93FE-79117E30437B}" type="datetime1">
              <a:rPr lang="en-US" smtClean="0"/>
              <a:t>11/13/2019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0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F9765-CBF0-4231-A764-B775AA17B912}" type="datetime1">
              <a:rPr lang="en-US" smtClean="0"/>
              <a:t>11/13/2019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392313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C7AB9-2B0F-4BB2-BC62-314DB2C245D5}" type="datetime1">
              <a:rPr lang="en-US" smtClean="0"/>
              <a:t>11/13/2019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27989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5F5D6-9DE1-4CCE-9AB9-B3CE74965857}" type="datetime1">
              <a:rPr lang="en-US" smtClean="0"/>
              <a:t>11/13/2019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392692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284BA6-8F68-4A88-9B85-D305DD6A2720}" type="datetime1">
              <a:rPr lang="en-US" smtClean="0"/>
              <a:t>11/13/2019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0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D0D650-6BB8-4DC9-BBC4-9ABD742B94E2}" type="datetime1">
              <a:rPr lang="en-US" smtClean="0"/>
              <a:t>11/13/2019</a:t>
            </a:fld>
            <a:endParaRPr lang="en-US"/>
          </a:p>
        </p:txBody>
      </p:sp>
      <p:sp>
        <p:nvSpPr>
          <p:cNvPr id="6" name="Footer Placeholder 5"/>
          <p:cNvSpPr>
            <a:spLocks noGrp="1"/>
          </p:cNvSpPr>
          <p:nvPr>
            <p:ph type="ftr" sz="quarter" idx="11"/>
          </p:nvPr>
        </p:nvSpPr>
        <p:spPr/>
        <p:txBody>
          <a:bodyPr/>
          <a:lstStyle/>
          <a:p>
            <a:r>
              <a:rPr lang="en-US"/>
              <a:t>Bengalathon 2018 - 19: An IT &amp; E Department Initiative</a:t>
            </a:r>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287265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98FAC-4080-4EFD-8250-538A5B04452C}" type="datetime1">
              <a:rPr lang="en-US" smtClean="0"/>
              <a:t>11/13/2019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84283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8AD76-4B32-43C6-96F5-9431AD428682}" type="datetime1">
              <a:rPr lang="en-US" smtClean="0"/>
              <a:t>11/13/2019</a:t>
            </a:fld>
            <a:endParaRPr lang="en-US"/>
          </a:p>
        </p:txBody>
      </p:sp>
      <p:sp>
        <p:nvSpPr>
          <p:cNvPr id="4" name="Footer Placeholder 3"/>
          <p:cNvSpPr>
            <a:spLocks noGrp="1"/>
          </p:cNvSpPr>
          <p:nvPr>
            <p:ph type="ftr" sz="quarter" idx="11"/>
          </p:nvPr>
        </p:nvSpPr>
        <p:spPr/>
        <p:txBody>
          <a:bodyPr/>
          <a:lstStyle/>
          <a:p>
            <a:r>
              <a:rPr lang="en-US"/>
              <a:t>Bengalathon 2018 - 19: An IT &amp; E Department Initiative</a:t>
            </a:r>
          </a:p>
        </p:txBody>
      </p:sp>
      <p:sp>
        <p:nvSpPr>
          <p:cNvPr id="5" name="Slide Number Placeholder 4"/>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75683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E6218B-F93A-4142-86AC-1AE53D5EB4E8}" type="datetime1">
              <a:rPr lang="en-US" smtClean="0"/>
              <a:t>11/13/2019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14693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D5D63-5B25-44DA-8F65-4E344C0D7348}" type="datetime1">
              <a:rPr lang="en-US" smtClean="0"/>
              <a:t>11/13/2019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Bengalathon 2018 - 19: An IT &amp; E Department Initiative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7D5BEC-95F8-47B9-9E8F-BBA8E530B6C3}" type="slidenum">
              <a:rPr lang="en-US" smtClean="0"/>
              <a:pPr/>
              <a:t>‹#›</a:t>
            </a:fld>
            <a:endParaRPr lang="en-US"/>
          </a:p>
        </p:txBody>
      </p:sp>
    </p:spTree>
    <p:extLst>
      <p:ext uri="{BB962C8B-B14F-4D97-AF65-F5344CB8AC3E}">
        <p14:creationId xmlns:p14="http://schemas.microsoft.com/office/powerpoint/2010/main" val="339926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A84F7F-A459-45C4-94B1-654FD887BABD}" type="datetime1">
              <a:rPr lang="en-US" smtClean="0"/>
              <a:t>11/13/2019</a:t>
            </a:fld>
            <a:endParaRPr lang="en-US"/>
          </a:p>
        </p:txBody>
      </p:sp>
      <p:sp>
        <p:nvSpPr>
          <p:cNvPr id="6" name="Footer Placeholder 5"/>
          <p:cNvSpPr>
            <a:spLocks noGrp="1"/>
          </p:cNvSpPr>
          <p:nvPr>
            <p:ph type="ftr" sz="quarter" idx="11"/>
          </p:nvPr>
        </p:nvSpPr>
        <p:spPr/>
        <p:txBody>
          <a:bodyPr/>
          <a:lstStyle/>
          <a:p>
            <a:r>
              <a:rPr lang="en-US"/>
              <a:t>Bengalathon 2018 - 19: An IT &amp; E Department Initiative</a:t>
            </a:r>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141394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73043-7781-41B6-A96D-7B0FADE0666D}" type="datetime1">
              <a:rPr lang="en-US" smtClean="0"/>
              <a:t>11/13/2019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Bengalathon 2018 - 19: An IT &amp; E Department Initiative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7D5BEC-95F8-47B9-9E8F-BBA8E530B6C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348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800" dirty="0">
                <a:latin typeface="Cambria" panose="02040503050406030204" pitchFamily="18" charset="0"/>
                <a:ea typeface="Cambria" panose="02040503050406030204" pitchFamily="18" charset="0"/>
              </a:rPr>
              <a:t>Presentation on </a:t>
            </a:r>
            <a:r>
              <a:rPr lang="en-GB" sz="5800" dirty="0">
                <a:latin typeface="Cambria" panose="02040503050406030204" pitchFamily="18" charset="0"/>
                <a:ea typeface="Cambria" panose="02040503050406030204" pitchFamily="18" charset="0"/>
              </a:rPr>
              <a:t>AI based Entry/Exit management system based on Facial Recognition </a:t>
            </a:r>
            <a:endParaRPr lang="en-US" sz="58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100051" y="4496565"/>
            <a:ext cx="10058400" cy="1143000"/>
          </a:xfrm>
        </p:spPr>
        <p:txBody>
          <a:bodyPr>
            <a:normAutofit/>
          </a:bodyPr>
          <a:lstStyle/>
          <a:p>
            <a:r>
              <a:rPr lang="en-US" sz="2200" i="1" cap="none" dirty="0">
                <a:solidFill>
                  <a:schemeClr val="tx2">
                    <a:lumMod val="75000"/>
                  </a:schemeClr>
                </a:solidFill>
                <a:latin typeface="Cambria" panose="02040503050406030204" pitchFamily="18" charset="0"/>
              </a:rPr>
              <a:t>Presented By: Projjal Gop and Abhradipta Chakraborty Thakur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Tree>
    <p:extLst>
      <p:ext uri="{BB962C8B-B14F-4D97-AF65-F5344CB8AC3E}">
        <p14:creationId xmlns:p14="http://schemas.microsoft.com/office/powerpoint/2010/main" val="240841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7135"/>
            <a:ext cx="10515600" cy="1325563"/>
          </a:xfrm>
        </p:spPr>
        <p:txBody>
          <a:bodyPr>
            <a:normAutofit/>
          </a:bodyPr>
          <a:lstStyle/>
          <a:p>
            <a:pPr algn="ctr"/>
            <a:r>
              <a:rPr lang="en-US" sz="7200" b="1" dirty="0">
                <a:latin typeface="Cambria" panose="02040503050406030204" pitchFamily="18" charset="0"/>
              </a:rPr>
              <a:t>Thank You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3" name="Date Placeholder 2"/>
          <p:cNvSpPr>
            <a:spLocks noGrp="1"/>
          </p:cNvSpPr>
          <p:nvPr>
            <p:ph type="dt" sz="half" idx="10"/>
          </p:nvPr>
        </p:nvSpPr>
        <p:spPr/>
        <p:txBody>
          <a:bodyPr/>
          <a:lstStyle/>
          <a:p>
            <a:fld id="{E91F11F2-6738-4F77-AADF-D361C2B3C305}" type="datetime1">
              <a:rPr lang="en-US" smtClean="0"/>
              <a:t>11/13/2019</a:t>
            </a:fld>
            <a:endParaRPr lang="en-US"/>
          </a:p>
        </p:txBody>
      </p:sp>
      <p:sp>
        <p:nvSpPr>
          <p:cNvPr id="4" name="Footer Placeholder 3"/>
          <p:cNvSpPr>
            <a:spLocks noGrp="1"/>
          </p:cNvSpPr>
          <p:nvPr>
            <p:ph type="ftr" sz="quarter" idx="11"/>
          </p:nvPr>
        </p:nvSpPr>
        <p:spPr/>
        <p:txBody>
          <a:bodyPr/>
          <a:lstStyle/>
          <a:p>
            <a:r>
              <a:rPr lang="en-US"/>
              <a:t>Bengalathon 2018 - 19: An IT &amp; E Department Initiative</a:t>
            </a:r>
          </a:p>
        </p:txBody>
      </p:sp>
      <p:sp>
        <p:nvSpPr>
          <p:cNvPr id="8" name="Slide Number Placeholder 7"/>
          <p:cNvSpPr>
            <a:spLocks noGrp="1"/>
          </p:cNvSpPr>
          <p:nvPr>
            <p:ph type="sldNum" sz="quarter" idx="12"/>
          </p:nvPr>
        </p:nvSpPr>
        <p:spPr/>
        <p:txBody>
          <a:bodyPr/>
          <a:lstStyle/>
          <a:p>
            <a:fld id="{2B7D5BEC-95F8-47B9-9E8F-BBA8E530B6C3}" type="slidenum">
              <a:rPr lang="en-US" smtClean="0"/>
              <a:pPr/>
              <a:t>10</a:t>
            </a:fld>
            <a:endParaRPr lang="en-US"/>
          </a:p>
        </p:txBody>
      </p:sp>
    </p:spTree>
    <p:extLst>
      <p:ext uri="{BB962C8B-B14F-4D97-AF65-F5344CB8AC3E}">
        <p14:creationId xmlns:p14="http://schemas.microsoft.com/office/powerpoint/2010/main" val="175791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6163"/>
            <a:ext cx="10058400" cy="877551"/>
          </a:xfrm>
          <a:ln>
            <a:noFill/>
          </a:ln>
        </p:spPr>
        <p:txBody>
          <a:bodyPr anchor="ctr"/>
          <a:lstStyle/>
          <a:p>
            <a:r>
              <a:rPr lang="en-US" b="1" i="1" dirty="0">
                <a:latin typeface="Cambria" panose="02040503050406030204" pitchFamily="18" charset="0"/>
              </a:rPr>
              <a:t>Our understanding of the challenge</a:t>
            </a:r>
          </a:p>
        </p:txBody>
      </p:sp>
      <p:sp>
        <p:nvSpPr>
          <p:cNvPr id="3" name="Content Placeholder 2"/>
          <p:cNvSpPr>
            <a:spLocks noGrp="1"/>
          </p:cNvSpPr>
          <p:nvPr>
            <p:ph idx="1"/>
          </p:nvPr>
        </p:nvSpPr>
        <p:spPr/>
        <p:txBody>
          <a:bodyPr>
            <a:normAutofit/>
          </a:bodyPr>
          <a:lstStyle/>
          <a:p>
            <a:pPr marL="0" indent="0">
              <a:buNone/>
            </a:pPr>
            <a:r>
              <a:rPr lang="en-US" dirty="0">
                <a:latin typeface="Cambria" panose="02040503050406030204" pitchFamily="18" charset="0"/>
                <a:ea typeface="Cambria" panose="02040503050406030204" pitchFamily="18" charset="0"/>
              </a:rPr>
              <a:t>The challenge focuses on </a:t>
            </a:r>
            <a:r>
              <a:rPr lang="en-GB" dirty="0">
                <a:latin typeface="Cambria" panose="02040503050406030204" pitchFamily="18" charset="0"/>
                <a:ea typeface="Cambria" panose="02040503050406030204" pitchFamily="18" charset="0"/>
              </a:rPr>
              <a:t>Artificial Intelligence (AI) based facial recognition system for a hassle-free entry and exit management in different types of communities.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1BD11D2-2087-435E-A0DE-D2A97AA43210}" type="datetime1">
              <a:rPr lang="en-US" smtClean="0"/>
              <a:t>11/13/2019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2</a:t>
            </a:fld>
            <a:endParaRPr lang="en-US"/>
          </a:p>
        </p:txBody>
      </p:sp>
    </p:spTree>
    <p:extLst>
      <p:ext uri="{BB962C8B-B14F-4D97-AF65-F5344CB8AC3E}">
        <p14:creationId xmlns:p14="http://schemas.microsoft.com/office/powerpoint/2010/main" val="352304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68991"/>
            <a:ext cx="10058400" cy="768369"/>
          </a:xfrm>
        </p:spPr>
        <p:txBody>
          <a:bodyPr/>
          <a:lstStyle/>
          <a:p>
            <a:r>
              <a:rPr lang="en-US" b="1" i="1" dirty="0">
                <a:latin typeface="Cambria" panose="02040503050406030204" pitchFamily="18" charset="0"/>
              </a:rPr>
              <a:t>Proposed Solution</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Cambria" panose="02040503050406030204" pitchFamily="18" charset="0"/>
                <a:ea typeface="Cambria" panose="02040503050406030204" pitchFamily="18" charset="0"/>
              </a:rPr>
              <a:t>An object can be recognized by its own characteristic traits. The same concept applies for recognition of face. At first, for an unknown face, it requires data gathering from the face so that it can be recognized there-after. </a:t>
            </a:r>
            <a:r>
              <a:rPr lang="en-GB" dirty="0">
                <a:latin typeface="Cambria" panose="02040503050406030204" pitchFamily="18" charset="0"/>
                <a:ea typeface="Cambria" panose="02040503050406030204" pitchFamily="18" charset="0"/>
              </a:rPr>
              <a:t>The solution follows the following procedure to recognize a face: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Face Detection: </a:t>
            </a:r>
            <a:r>
              <a:rPr lang="en-GB" dirty="0">
                <a:latin typeface="Cambria" panose="02040503050406030204" pitchFamily="18" charset="0"/>
                <a:ea typeface="Cambria" panose="02040503050406030204" pitchFamily="18" charset="0"/>
              </a:rPr>
              <a:t>Determine a face from a picture.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Data Gathering: </a:t>
            </a:r>
            <a:r>
              <a:rPr lang="en-GB" dirty="0">
                <a:latin typeface="Cambria" panose="02040503050406030204" pitchFamily="18" charset="0"/>
                <a:ea typeface="Cambria" panose="02040503050406030204" pitchFamily="18" charset="0"/>
              </a:rPr>
              <a:t>Extract unique characteristics from the face. </a:t>
            </a:r>
          </a:p>
          <a:p>
            <a:pPr>
              <a:buFont typeface="Wingdings" panose="05000000000000000000" pitchFamily="2" charset="2"/>
              <a:buChar char="Ø"/>
            </a:pPr>
            <a:r>
              <a:rPr lang="en-GB" b="1" dirty="0">
                <a:latin typeface="Cambria" panose="02040503050406030204" pitchFamily="18" charset="0"/>
                <a:ea typeface="Cambria" panose="02040503050406030204" pitchFamily="18" charset="0"/>
              </a:rPr>
              <a:t>Data Comparison: </a:t>
            </a:r>
            <a:r>
              <a:rPr lang="en-GB" dirty="0">
                <a:latin typeface="Cambria" panose="02040503050406030204" pitchFamily="18" charset="0"/>
                <a:ea typeface="Cambria" panose="02040503050406030204" pitchFamily="18" charset="0"/>
              </a:rPr>
              <a:t>Despite variations in light or expression, it will compare those unique features to all the features of all the people it has gathered the data. </a:t>
            </a:r>
          </a:p>
          <a:p>
            <a:pPr>
              <a:buFont typeface="Wingdings" panose="05000000000000000000" pitchFamily="2" charset="2"/>
              <a:buChar char="Ø"/>
            </a:pPr>
            <a:r>
              <a:rPr lang="en-GB" b="1" dirty="0">
                <a:latin typeface="Cambria" panose="02040503050406030204" pitchFamily="18" charset="0"/>
                <a:ea typeface="Cambria" panose="02040503050406030204" pitchFamily="18" charset="0"/>
              </a:rPr>
              <a:t>Face Recognition: </a:t>
            </a:r>
            <a:r>
              <a:rPr lang="en-GB" dirty="0">
                <a:latin typeface="Cambria" panose="02040503050406030204" pitchFamily="18" charset="0"/>
                <a:ea typeface="Cambria" panose="02040503050406030204" pitchFamily="18" charset="0"/>
              </a:rPr>
              <a:t>It will recognize the face. </a:t>
            </a:r>
          </a:p>
          <a:p>
            <a:pPr marL="0" indent="0">
              <a:buNone/>
            </a:pPr>
            <a:r>
              <a:rPr lang="en-GB" dirty="0">
                <a:latin typeface="Cambria" panose="02040503050406030204" pitchFamily="18" charset="0"/>
                <a:ea typeface="Cambria" panose="02040503050406030204" pitchFamily="18" charset="0"/>
              </a:rPr>
              <a:t>The solution uses the above concept to recognize a person’s face in an entry/exit management system to track the number of times an individual has entered and exited through the system. </a:t>
            </a:r>
            <a:endParaRPr lang="en-US"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8D23918D-B4E3-4C58-9BF5-FCBB6909E4BD}" type="datetime1">
              <a:rPr lang="en-US" smtClean="0"/>
              <a:t>11/13/2019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3</a:t>
            </a:fld>
            <a:endParaRPr lang="en-US"/>
          </a:p>
        </p:txBody>
      </p:sp>
    </p:spTree>
    <p:extLst>
      <p:ext uri="{BB962C8B-B14F-4D97-AF65-F5344CB8AC3E}">
        <p14:creationId xmlns:p14="http://schemas.microsoft.com/office/powerpoint/2010/main" val="217898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68991"/>
            <a:ext cx="10058400" cy="768369"/>
          </a:xfrm>
        </p:spPr>
        <p:txBody>
          <a:bodyPr/>
          <a:lstStyle/>
          <a:p>
            <a:r>
              <a:rPr lang="en-US" b="1" i="1" dirty="0">
                <a:latin typeface="Cambria" panose="02040503050406030204" pitchFamily="18" charset="0"/>
              </a:rPr>
              <a:t>Proposed Solution</a:t>
            </a:r>
          </a:p>
        </p:txBody>
      </p:sp>
      <p:sp>
        <p:nvSpPr>
          <p:cNvPr id="3" name="Content Placeholder 2"/>
          <p:cNvSpPr>
            <a:spLocks noGrp="1"/>
          </p:cNvSpPr>
          <p:nvPr>
            <p:ph idx="1"/>
          </p:nvPr>
        </p:nvSpPr>
        <p:spPr/>
        <p:txBody>
          <a:bodyPr>
            <a:normAutofit/>
          </a:bodyPr>
          <a:lstStyle/>
          <a:p>
            <a:pPr marL="0" indent="0" algn="just">
              <a:buNone/>
            </a:pPr>
            <a:r>
              <a:rPr lang="en-GB" dirty="0">
                <a:latin typeface="Cambria" panose="02040503050406030204" pitchFamily="18" charset="0"/>
                <a:ea typeface="Cambria" panose="02040503050406030204" pitchFamily="18" charset="0"/>
              </a:rPr>
              <a:t>The objective of the proposed solution is to recognize a face of a person from a trained data set. The solution recognizes the face and displays the name of the person. </a:t>
            </a:r>
          </a:p>
          <a:p>
            <a:pPr marL="0" indent="0" algn="just">
              <a:buNone/>
            </a:pPr>
            <a:r>
              <a:rPr lang="en-GB" dirty="0">
                <a:latin typeface="Cambria" panose="02040503050406030204" pitchFamily="18" charset="0"/>
                <a:ea typeface="Cambria" panose="02040503050406030204" pitchFamily="18" charset="0"/>
              </a:rPr>
              <a:t>The solution is fast and takes less execution time and has a great accuracy even for a smaller number of images in the training data set. It provides a hassle-free solution to an entry and exit management system based on facial recognition in different types of communities. </a:t>
            </a:r>
          </a:p>
          <a:p>
            <a:pPr marL="0" indent="0" algn="just">
              <a:buNone/>
            </a:pPr>
            <a:r>
              <a:rPr lang="en-GB" dirty="0">
                <a:latin typeface="Cambria" panose="02040503050406030204" pitchFamily="18" charset="0"/>
                <a:ea typeface="Cambria" panose="02040503050406030204" pitchFamily="18" charset="0"/>
              </a:rPr>
              <a:t>The solution determines the number of times a person has entered and exited through the system where the solution is implemented. </a:t>
            </a:r>
            <a:endParaRPr lang="en-US"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8D23918D-B4E3-4C58-9BF5-FCBB6909E4BD}" type="datetime1">
              <a:rPr lang="en-US" smtClean="0"/>
              <a:t>11/13/2019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4</a:t>
            </a:fld>
            <a:endParaRPr lang="en-US"/>
          </a:p>
        </p:txBody>
      </p:sp>
    </p:spTree>
    <p:extLst>
      <p:ext uri="{BB962C8B-B14F-4D97-AF65-F5344CB8AC3E}">
        <p14:creationId xmlns:p14="http://schemas.microsoft.com/office/powerpoint/2010/main" val="221089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68991"/>
            <a:ext cx="10058400" cy="768369"/>
          </a:xfrm>
        </p:spPr>
        <p:txBody>
          <a:bodyPr/>
          <a:lstStyle/>
          <a:p>
            <a:r>
              <a:rPr lang="en-US" b="1" i="1" dirty="0">
                <a:latin typeface="Cambria" panose="02040503050406030204" pitchFamily="18" charset="0"/>
              </a:rPr>
              <a:t>Proposed Solution</a:t>
            </a:r>
          </a:p>
        </p:txBody>
      </p:sp>
      <p:sp>
        <p:nvSpPr>
          <p:cNvPr id="3" name="Content Placeholder 2"/>
          <p:cNvSpPr>
            <a:spLocks noGrp="1"/>
          </p:cNvSpPr>
          <p:nvPr>
            <p:ph idx="1"/>
          </p:nvPr>
        </p:nvSpPr>
        <p:spPr/>
        <p:txBody>
          <a:bodyPr>
            <a:normAutofit/>
          </a:bodyPr>
          <a:lstStyle/>
          <a:p>
            <a:pPr marL="0" indent="0" algn="just">
              <a:buNone/>
            </a:pPr>
            <a:r>
              <a:rPr lang="en-GB" dirty="0">
                <a:latin typeface="Cambria" panose="02040503050406030204" pitchFamily="18" charset="0"/>
                <a:ea typeface="Cambria" panose="02040503050406030204" pitchFamily="18" charset="0"/>
              </a:rPr>
              <a:t>The solution detects a face and recognizes it from the training data set of the images stored in the server for hassle free entry and exit in different types of communities. The solution recognizes the face displays the name of the person along with their current image on the display screen. The solution also keeps the count of the number of times a person has entered and exited though the system where the solution is implemented. </a:t>
            </a:r>
            <a:endParaRPr lang="en-US"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8D23918D-B4E3-4C58-9BF5-FCBB6909E4BD}" type="datetime1">
              <a:rPr lang="en-US" smtClean="0"/>
              <a:t>11/13/2019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5</a:t>
            </a:fld>
            <a:endParaRPr lang="en-US"/>
          </a:p>
        </p:txBody>
      </p:sp>
    </p:spTree>
    <p:extLst>
      <p:ext uri="{BB962C8B-B14F-4D97-AF65-F5344CB8AC3E}">
        <p14:creationId xmlns:p14="http://schemas.microsoft.com/office/powerpoint/2010/main" val="197219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054" y="348098"/>
            <a:ext cx="10058400" cy="795664"/>
          </a:xfrm>
        </p:spPr>
        <p:txBody>
          <a:bodyPr/>
          <a:lstStyle/>
          <a:p>
            <a:r>
              <a:rPr lang="en-US" b="1" i="1" dirty="0">
                <a:latin typeface="Cambria" panose="02040503050406030204" pitchFamily="18" charset="0"/>
              </a:rPr>
              <a:t>How does it work ?</a:t>
            </a:r>
          </a:p>
        </p:txBody>
      </p:sp>
      <p:sp>
        <p:nvSpPr>
          <p:cNvPr id="3" name="Content Placeholder 2"/>
          <p:cNvSpPr>
            <a:spLocks noGrp="1"/>
          </p:cNvSpPr>
          <p:nvPr>
            <p:ph idx="1"/>
          </p:nvPr>
        </p:nvSpPr>
        <p:spPr>
          <a:xfrm>
            <a:off x="1066800" y="1875565"/>
            <a:ext cx="10058400" cy="4023360"/>
          </a:xfrm>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498070" y="1936758"/>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Calibri" panose="020F0502020204030204" pitchFamily="34" charset="0"/>
              <a:buAutoNum type="arabicPeriod"/>
            </a:pP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11/13/2019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6</a:t>
            </a:fld>
            <a:endParaRPr lang="en-US"/>
          </a:p>
        </p:txBody>
      </p:sp>
      <p:pic>
        <p:nvPicPr>
          <p:cNvPr id="10" name="Picture 9">
            <a:extLst>
              <a:ext uri="{FF2B5EF4-FFF2-40B4-BE49-F238E27FC236}">
                <a16:creationId xmlns:a16="http://schemas.microsoft.com/office/drawing/2014/main" id="{2DBA27E2-F68E-469B-8768-30B89D9E85B1}"/>
              </a:ext>
            </a:extLst>
          </p:cNvPr>
          <p:cNvPicPr/>
          <p:nvPr/>
        </p:nvPicPr>
        <p:blipFill>
          <a:blip r:embed="rId3"/>
          <a:stretch>
            <a:fillRect/>
          </a:stretch>
        </p:blipFill>
        <p:spPr>
          <a:xfrm>
            <a:off x="1110966" y="1936758"/>
            <a:ext cx="3517478" cy="3809286"/>
          </a:xfrm>
          <a:prstGeom prst="rect">
            <a:avLst/>
          </a:prstGeom>
        </p:spPr>
      </p:pic>
      <p:pic>
        <p:nvPicPr>
          <p:cNvPr id="4" name="Picture 3">
            <a:extLst>
              <a:ext uri="{FF2B5EF4-FFF2-40B4-BE49-F238E27FC236}">
                <a16:creationId xmlns:a16="http://schemas.microsoft.com/office/drawing/2014/main" id="{2537F04A-42E8-4F83-A6AF-8485576839DB}"/>
              </a:ext>
            </a:extLst>
          </p:cNvPr>
          <p:cNvPicPr>
            <a:picLocks noChangeAspect="1"/>
          </p:cNvPicPr>
          <p:nvPr/>
        </p:nvPicPr>
        <p:blipFill>
          <a:blip r:embed="rId4"/>
          <a:stretch>
            <a:fillRect/>
          </a:stretch>
        </p:blipFill>
        <p:spPr>
          <a:xfrm>
            <a:off x="7038618" y="1814372"/>
            <a:ext cx="3330229" cy="3718882"/>
          </a:xfrm>
          <a:prstGeom prst="rect">
            <a:avLst/>
          </a:prstGeom>
        </p:spPr>
      </p:pic>
      <p:sp>
        <p:nvSpPr>
          <p:cNvPr id="5" name="TextBox 4">
            <a:extLst>
              <a:ext uri="{FF2B5EF4-FFF2-40B4-BE49-F238E27FC236}">
                <a16:creationId xmlns:a16="http://schemas.microsoft.com/office/drawing/2014/main" id="{F6CF3652-97F0-4232-8DEF-51D7DD2CD098}"/>
              </a:ext>
            </a:extLst>
          </p:cNvPr>
          <p:cNvSpPr txBox="1"/>
          <p:nvPr/>
        </p:nvSpPr>
        <p:spPr>
          <a:xfrm>
            <a:off x="2777067" y="5046133"/>
            <a:ext cx="2664177" cy="369332"/>
          </a:xfrm>
          <a:prstGeom prst="rect">
            <a:avLst/>
          </a:prstGeom>
          <a:noFill/>
        </p:spPr>
        <p:txBody>
          <a:bodyPr wrap="square" rtlCol="0">
            <a:spAutoFit/>
          </a:bodyPr>
          <a:lstStyle/>
          <a:p>
            <a:r>
              <a:rPr lang="en-IN" dirty="0"/>
              <a:t>Block diagram</a:t>
            </a:r>
          </a:p>
        </p:txBody>
      </p:sp>
    </p:spTree>
    <p:extLst>
      <p:ext uri="{BB962C8B-B14F-4D97-AF65-F5344CB8AC3E}">
        <p14:creationId xmlns:p14="http://schemas.microsoft.com/office/powerpoint/2010/main" val="72629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What is the USP?</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latin typeface="Cambria" panose="02040503050406030204" pitchFamily="18" charset="0"/>
              </a:rPr>
              <a:t>Our solution can be used as an employee attendance system, where a database can be used to mark one present.</a:t>
            </a:r>
          </a:p>
          <a:p>
            <a:pPr marL="457200" indent="-457200">
              <a:buFont typeface="+mj-lt"/>
              <a:buAutoNum type="arabicPeriod"/>
            </a:pPr>
            <a:r>
              <a:rPr lang="en-US" dirty="0">
                <a:latin typeface="Cambria" panose="02040503050406030204" pitchFamily="18" charset="0"/>
              </a:rPr>
              <a:t>Our solution can be used in automatic flight boarding pass generation systems.</a:t>
            </a:r>
          </a:p>
          <a:p>
            <a:pPr marL="457200" indent="-457200">
              <a:buFont typeface="+mj-lt"/>
              <a:buAutoNum type="arabicPeriod"/>
            </a:pPr>
            <a:r>
              <a:rPr lang="en-US" dirty="0">
                <a:latin typeface="Cambria" panose="02040503050406030204" pitchFamily="18" charset="0"/>
              </a:rPr>
              <a:t>Even in high security places, this will play an important role as admin will be alerted about any possible intruder.</a:t>
            </a:r>
          </a:p>
          <a:p>
            <a:pPr marL="457200" indent="-457200">
              <a:buFont typeface="+mj-lt"/>
              <a:buAutoNum type="arabicPeriod"/>
            </a:pPr>
            <a:r>
              <a:rPr lang="en-US" dirty="0">
                <a:latin typeface="Cambria" panose="02040503050406030204" pitchFamily="18" charset="0"/>
              </a:rPr>
              <a:t>This solution can be used in industry solutions to nationwide facial recognition systems which our country is planning </a:t>
            </a:r>
            <a:r>
              <a:rPr lang="en-US">
                <a:latin typeface="Cambria" panose="02040503050406030204" pitchFamily="18" charset="0"/>
              </a:rPr>
              <a:t>to undertake by 2020. </a:t>
            </a: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3C80694C-D52D-4008-B212-93B363AE702F}" type="datetime1">
              <a:rPr lang="en-US" smtClean="0"/>
              <a:t>11/13/2019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0" name="Slide Number Placeholder 9"/>
          <p:cNvSpPr>
            <a:spLocks noGrp="1"/>
          </p:cNvSpPr>
          <p:nvPr>
            <p:ph type="sldNum" sz="quarter" idx="12"/>
          </p:nvPr>
        </p:nvSpPr>
        <p:spPr/>
        <p:txBody>
          <a:bodyPr/>
          <a:lstStyle/>
          <a:p>
            <a:fld id="{2B7D5BEC-95F8-47B9-9E8F-BBA8E530B6C3}" type="slidenum">
              <a:rPr lang="en-US" smtClean="0"/>
              <a:pPr/>
              <a:t>7</a:t>
            </a:fld>
            <a:endParaRPr lang="en-US"/>
          </a:p>
        </p:txBody>
      </p:sp>
    </p:spTree>
    <p:extLst>
      <p:ext uri="{BB962C8B-B14F-4D97-AF65-F5344CB8AC3E}">
        <p14:creationId xmlns:p14="http://schemas.microsoft.com/office/powerpoint/2010/main" val="7558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3582"/>
            <a:ext cx="10058400" cy="713778"/>
          </a:xfrm>
        </p:spPr>
        <p:txBody>
          <a:bodyPr/>
          <a:lstStyle/>
          <a:p>
            <a:r>
              <a:rPr lang="en-US" b="1" i="1" dirty="0">
                <a:latin typeface="Cambria" panose="02040503050406030204" pitchFamily="18" charset="0"/>
              </a:rPr>
              <a:t>Solution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Calibri" panose="020F0502020204030204" pitchFamily="34" charset="0"/>
              <a:buAutoNum type="arabicPeriod"/>
            </a:pP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3F03AD4C-2BBE-4F9B-A081-1D1E83E50DEC}" type="datetime1">
              <a:rPr lang="en-US" smtClean="0"/>
              <a:t>11/13/2019</a:t>
            </a:fld>
            <a:endParaRPr lang="en-US"/>
          </a:p>
        </p:txBody>
      </p:sp>
      <p:sp>
        <p:nvSpPr>
          <p:cNvPr id="10" name="Footer Placeholder 9"/>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8</a:t>
            </a:fld>
            <a:endParaRPr lang="en-US"/>
          </a:p>
        </p:txBody>
      </p:sp>
      <p:pic>
        <p:nvPicPr>
          <p:cNvPr id="9" name="Picture 8">
            <a:extLst>
              <a:ext uri="{FF2B5EF4-FFF2-40B4-BE49-F238E27FC236}">
                <a16:creationId xmlns:a16="http://schemas.microsoft.com/office/drawing/2014/main" id="{8E8D20FB-F49C-4B41-858C-55CDB91D9A1D}"/>
              </a:ext>
            </a:extLst>
          </p:cNvPr>
          <p:cNvPicPr/>
          <p:nvPr/>
        </p:nvPicPr>
        <p:blipFill rotWithShape="1">
          <a:blip r:embed="rId3"/>
          <a:srcRect l="904" r="5120"/>
          <a:stretch/>
        </p:blipFill>
        <p:spPr bwMode="auto">
          <a:xfrm>
            <a:off x="1249680" y="1861489"/>
            <a:ext cx="4124960" cy="200977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5E4A36C6-1BCD-4758-B220-164019B3B631}"/>
              </a:ext>
            </a:extLst>
          </p:cNvPr>
          <p:cNvSpPr txBox="1"/>
          <p:nvPr/>
        </p:nvSpPr>
        <p:spPr>
          <a:xfrm>
            <a:off x="1862667" y="4154311"/>
            <a:ext cx="2991555" cy="369332"/>
          </a:xfrm>
          <a:prstGeom prst="rect">
            <a:avLst/>
          </a:prstGeom>
          <a:noFill/>
        </p:spPr>
        <p:txBody>
          <a:bodyPr wrap="square" rtlCol="0">
            <a:spAutoFit/>
          </a:bodyPr>
          <a:lstStyle/>
          <a:p>
            <a:r>
              <a:rPr lang="en-IN" dirty="0"/>
              <a:t>Architecture of solution</a:t>
            </a:r>
          </a:p>
        </p:txBody>
      </p:sp>
      <p:pic>
        <p:nvPicPr>
          <p:cNvPr id="12" name="Picture 11">
            <a:extLst>
              <a:ext uri="{FF2B5EF4-FFF2-40B4-BE49-F238E27FC236}">
                <a16:creationId xmlns:a16="http://schemas.microsoft.com/office/drawing/2014/main" id="{E3977657-12A9-409B-8913-EAFDD5DF6091}"/>
              </a:ext>
            </a:extLst>
          </p:cNvPr>
          <p:cNvPicPr/>
          <p:nvPr/>
        </p:nvPicPr>
        <p:blipFill>
          <a:blip r:embed="rId4"/>
          <a:stretch>
            <a:fillRect/>
          </a:stretch>
        </p:blipFill>
        <p:spPr>
          <a:xfrm>
            <a:off x="5604163" y="1976811"/>
            <a:ext cx="5608320" cy="1750695"/>
          </a:xfrm>
          <a:prstGeom prst="rect">
            <a:avLst/>
          </a:prstGeom>
        </p:spPr>
      </p:pic>
      <p:pic>
        <p:nvPicPr>
          <p:cNvPr id="14" name="Picture 13">
            <a:extLst>
              <a:ext uri="{FF2B5EF4-FFF2-40B4-BE49-F238E27FC236}">
                <a16:creationId xmlns:a16="http://schemas.microsoft.com/office/drawing/2014/main" id="{32325F34-2C2A-4700-8F4C-799E4F33EBB4}"/>
              </a:ext>
            </a:extLst>
          </p:cNvPr>
          <p:cNvPicPr/>
          <p:nvPr/>
        </p:nvPicPr>
        <p:blipFill>
          <a:blip r:embed="rId5"/>
          <a:stretch>
            <a:fillRect/>
          </a:stretch>
        </p:blipFill>
        <p:spPr>
          <a:xfrm>
            <a:off x="5718530" y="3571296"/>
            <a:ext cx="3238500" cy="2428875"/>
          </a:xfrm>
          <a:prstGeom prst="rect">
            <a:avLst/>
          </a:prstGeom>
        </p:spPr>
      </p:pic>
      <p:sp>
        <p:nvSpPr>
          <p:cNvPr id="4" name="TextBox 3">
            <a:extLst>
              <a:ext uri="{FF2B5EF4-FFF2-40B4-BE49-F238E27FC236}">
                <a16:creationId xmlns:a16="http://schemas.microsoft.com/office/drawing/2014/main" id="{C3E4A120-7322-4E8A-B8C3-AC85494EF505}"/>
              </a:ext>
            </a:extLst>
          </p:cNvPr>
          <p:cNvSpPr txBox="1"/>
          <p:nvPr/>
        </p:nvSpPr>
        <p:spPr>
          <a:xfrm>
            <a:off x="9121422" y="3571296"/>
            <a:ext cx="2205428" cy="646331"/>
          </a:xfrm>
          <a:prstGeom prst="rect">
            <a:avLst/>
          </a:prstGeom>
          <a:noFill/>
        </p:spPr>
        <p:txBody>
          <a:bodyPr wrap="square" rtlCol="0">
            <a:spAutoFit/>
          </a:bodyPr>
          <a:lstStyle/>
          <a:p>
            <a:r>
              <a:rPr lang="en-IN" dirty="0"/>
              <a:t>Conversion to histogram</a:t>
            </a:r>
          </a:p>
        </p:txBody>
      </p:sp>
    </p:spTree>
    <p:extLst>
      <p:ext uri="{BB962C8B-B14F-4D97-AF65-F5344CB8AC3E}">
        <p14:creationId xmlns:p14="http://schemas.microsoft.com/office/powerpoint/2010/main" val="50099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43" y="889173"/>
            <a:ext cx="10058400" cy="782017"/>
          </a:xfrm>
        </p:spPr>
        <p:txBody>
          <a:bodyPr/>
          <a:lstStyle/>
          <a:p>
            <a:r>
              <a:rPr lang="en-US" b="1" i="1" dirty="0">
                <a:latin typeface="Cambria" panose="02040503050406030204" pitchFamily="18" charset="0"/>
              </a:rPr>
              <a:t>Risk, Issues and Mitigation plan</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latin typeface="Cambria" panose="02040503050406030204" pitchFamily="18" charset="0"/>
                <a:ea typeface="Cambria" panose="02040503050406030204" pitchFamily="18" charset="0"/>
              </a:rPr>
              <a:t>The following are the current limitations to the solution: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 A fair quality of images is required for training the data set and recognition of the face.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 If multiple faces are very close to each other, it is difficult to extract each face from the image for recognition. </a:t>
            </a:r>
          </a:p>
          <a:p>
            <a:endParaRPr lang="en-US"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The above limitations can be resolved by: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The quality of the images can be made better by using a high </a:t>
            </a:r>
            <a:r>
              <a:rPr lang="en-US" dirty="0">
                <a:latin typeface="Cambria" panose="02040503050406030204" pitchFamily="18" charset="0"/>
                <a:ea typeface="Cambria" panose="02040503050406030204" pitchFamily="18" charset="0"/>
              </a:rPr>
              <a:t>resolution</a:t>
            </a:r>
            <a:r>
              <a:rPr lang="en-GB" dirty="0">
                <a:latin typeface="Cambria" panose="02040503050406030204" pitchFamily="18" charset="0"/>
                <a:ea typeface="Cambria" panose="02040503050406030204" pitchFamily="18" charset="0"/>
              </a:rPr>
              <a:t> camera.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 The size of image in the training data set can be compressed for faster training of the data. </a:t>
            </a:r>
          </a:p>
          <a:p>
            <a:pPr>
              <a:buFont typeface="Wingdings" panose="05000000000000000000" pitchFamily="2" charset="2"/>
              <a:buChar char="Ø"/>
            </a:pPr>
            <a:r>
              <a:rPr lang="en-GB" dirty="0">
                <a:latin typeface="Cambria" panose="02040503050406030204" pitchFamily="18" charset="0"/>
                <a:ea typeface="Cambria" panose="02040503050406030204" pitchFamily="18" charset="0"/>
              </a:rPr>
              <a:t> Subject spacing should be properly gapped. </a:t>
            </a:r>
          </a:p>
        </p:txBody>
      </p:sp>
      <p:sp>
        <p:nvSpPr>
          <p:cNvPr id="9" name="Date Placeholder 8"/>
          <p:cNvSpPr>
            <a:spLocks noGrp="1"/>
          </p:cNvSpPr>
          <p:nvPr>
            <p:ph type="dt" sz="half" idx="10"/>
          </p:nvPr>
        </p:nvSpPr>
        <p:spPr/>
        <p:txBody>
          <a:bodyPr/>
          <a:lstStyle/>
          <a:p>
            <a:fld id="{B2EB2F9D-B3E9-4C9A-B9B9-112347A2411E}" type="datetime1">
              <a:rPr lang="en-US" smtClean="0"/>
              <a:t>11/13/2019</a:t>
            </a:fld>
            <a:endParaRPr lang="en-US"/>
          </a:p>
        </p:txBody>
      </p:sp>
      <p:sp>
        <p:nvSpPr>
          <p:cNvPr id="10" name="Footer Placeholder 9"/>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9</a:t>
            </a:fld>
            <a:endParaRPr lang="en-US"/>
          </a:p>
        </p:txBody>
      </p:sp>
    </p:spTree>
    <p:extLst>
      <p:ext uri="{BB962C8B-B14F-4D97-AF65-F5344CB8AC3E}">
        <p14:creationId xmlns:p14="http://schemas.microsoft.com/office/powerpoint/2010/main" val="3335635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667</TotalTime>
  <Words>726</Words>
  <Application>Microsoft Office PowerPoint</Application>
  <PresentationFormat>Widescreen</PresentationFormat>
  <Paragraphs>69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Cambria</vt:lpstr>
      <vt:lpstr>Wingdings</vt:lpstr>
      <vt:lpstr>Retrospect</vt:lpstr>
      <vt:lpstr>Presentation on AI based Entry/Exit management system based on Facial Recognition </vt:lpstr>
      <vt:lpstr>Our understanding of the challenge</vt:lpstr>
      <vt:lpstr>Proposed Solution</vt:lpstr>
      <vt:lpstr>Proposed Solution</vt:lpstr>
      <vt:lpstr>Proposed Solution</vt:lpstr>
      <vt:lpstr>How does it work ?</vt:lpstr>
      <vt:lpstr>What is the USP?</vt:lpstr>
      <vt:lpstr>Solution Architecture</vt:lpstr>
      <vt:lpstr>Risk, Issues and Mitigation plan</vt:lpstr>
      <vt:lpstr>Thank You</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&lt;Solution Name&gt;</dc:title>
  <dc:creator>Rajesh Swain</dc:creator>
  <cp:lastModifiedBy>Projjal Gop</cp:lastModifiedBy>
  <cp:revision>61</cp:revision>
  <dcterms:created xsi:type="dcterms:W3CDTF">2017-06-27T05:47:36Z</dcterms:created>
  <dcterms:modified xsi:type="dcterms:W3CDTF">2019-11-13T15:40:02Z</dcterms:modified>
</cp:coreProperties>
</file>