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9" r:id="rId17"/>
    <p:sldId id="276" r:id="rId1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7" d="100"/>
          <a:sy n="57" d="100"/>
        </p:scale>
        <p:origin x="-2438" y="-8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16A71E6A-4062-4A2F-9384-560EEA921100}" type="datetimeFigureOut">
              <a:rPr lang="en-US" smtClean="0"/>
              <a:pPr/>
              <a:t>28-Jun-19</a:t>
            </a:fld>
            <a:endParaRPr lang="en-US"/>
          </a:p>
        </p:txBody>
      </p:sp>
      <p:sp>
        <p:nvSpPr>
          <p:cNvPr id="4" name="Slide Image Placeholder 3"/>
          <p:cNvSpPr>
            <a:spLocks noGrp="1" noRot="1" noChangeAspect="1"/>
          </p:cNvSpPr>
          <p:nvPr>
            <p:ph type="sldImg" idx="2"/>
          </p:nvPr>
        </p:nvSpPr>
        <p:spPr>
          <a:xfrm>
            <a:off x="2428875" y="754063"/>
            <a:ext cx="291465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A70670EB-5FA5-4C54-A42F-0538F0886A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0670EB-5FA5-4C54-A42F-0538F0886A3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28-Jun-19</a:t>
            </a:fld>
            <a:endParaRPr lang="en-US"/>
          </a:p>
        </p:txBody>
      </p:sp>
      <p:sp>
        <p:nvSpPr>
          <p:cNvPr id="6" name="Holder 6"/>
          <p:cNvSpPr>
            <a:spLocks noGrp="1"/>
          </p:cNvSpPr>
          <p:nvPr>
            <p:ph type="sldNum" sz="quarter" idx="7"/>
          </p:nvPr>
        </p:nvSpPr>
        <p:spPr/>
        <p:txBody>
          <a:bodyPr lIns="0" tIns="0" rIns="0" bIns="0"/>
          <a:lstStyle>
            <a:lvl1pPr>
              <a:defRPr sz="800" b="0" i="0">
                <a:solidFill>
                  <a:srgbClr val="585858"/>
                </a:solidFill>
                <a:latin typeface="Georgia"/>
                <a:cs typeface="Georgia"/>
              </a:defRPr>
            </a:lvl1pPr>
          </a:lstStyle>
          <a:p>
            <a:pPr marL="12700">
              <a:lnSpc>
                <a:spcPts val="865"/>
              </a:lnSpc>
            </a:pPr>
            <a:r>
              <a:rPr spc="-25" dirty="0"/>
              <a:t>PAGE</a:t>
            </a:r>
            <a:r>
              <a:rPr spc="-40" dirty="0"/>
              <a:t> </a:t>
            </a:r>
            <a:fld id="{81D60167-4931-47E6-BA6A-407CBD079E47}" type="slidenum">
              <a:rPr spc="-60" dirty="0"/>
              <a:pPr marL="12700">
                <a:lnSpc>
                  <a:spcPts val="865"/>
                </a:lnSpc>
              </a:pPr>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7788"/>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28-Jun-19</a:t>
            </a:fld>
            <a:endParaRPr lang="en-US"/>
          </a:p>
        </p:txBody>
      </p:sp>
      <p:sp>
        <p:nvSpPr>
          <p:cNvPr id="6" name="Holder 6"/>
          <p:cNvSpPr>
            <a:spLocks noGrp="1"/>
          </p:cNvSpPr>
          <p:nvPr>
            <p:ph type="sldNum" sz="quarter" idx="7"/>
          </p:nvPr>
        </p:nvSpPr>
        <p:spPr/>
        <p:txBody>
          <a:bodyPr lIns="0" tIns="0" rIns="0" bIns="0"/>
          <a:lstStyle>
            <a:lvl1pPr>
              <a:defRPr sz="800" b="0" i="0">
                <a:solidFill>
                  <a:srgbClr val="585858"/>
                </a:solidFill>
                <a:latin typeface="Georgia"/>
                <a:cs typeface="Georgia"/>
              </a:defRPr>
            </a:lvl1pPr>
          </a:lstStyle>
          <a:p>
            <a:pPr marL="12700">
              <a:lnSpc>
                <a:spcPts val="865"/>
              </a:lnSpc>
            </a:pPr>
            <a:r>
              <a:rPr spc="-25" dirty="0"/>
              <a:t>PAGE</a:t>
            </a:r>
            <a:r>
              <a:rPr spc="-40" dirty="0"/>
              <a:t> </a:t>
            </a:r>
            <a:fld id="{81D60167-4931-47E6-BA6A-407CBD079E47}" type="slidenum">
              <a:rPr spc="-60" dirty="0"/>
              <a:pPr marL="12700">
                <a:lnSpc>
                  <a:spcPts val="865"/>
                </a:lnSpc>
              </a:pPr>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7788"/>
                </a:solidFill>
                <a:latin typeface="Georgia"/>
                <a:cs typeface="Georgia"/>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28-Jun-19</a:t>
            </a:fld>
            <a:endParaRPr lang="en-US"/>
          </a:p>
        </p:txBody>
      </p:sp>
      <p:sp>
        <p:nvSpPr>
          <p:cNvPr id="7" name="Holder 7"/>
          <p:cNvSpPr>
            <a:spLocks noGrp="1"/>
          </p:cNvSpPr>
          <p:nvPr>
            <p:ph type="sldNum" sz="quarter" idx="7"/>
          </p:nvPr>
        </p:nvSpPr>
        <p:spPr/>
        <p:txBody>
          <a:bodyPr lIns="0" tIns="0" rIns="0" bIns="0"/>
          <a:lstStyle>
            <a:lvl1pPr>
              <a:defRPr sz="800" b="0" i="0">
                <a:solidFill>
                  <a:srgbClr val="585858"/>
                </a:solidFill>
                <a:latin typeface="Georgia"/>
                <a:cs typeface="Georgia"/>
              </a:defRPr>
            </a:lvl1pPr>
          </a:lstStyle>
          <a:p>
            <a:pPr marL="12700">
              <a:lnSpc>
                <a:spcPts val="865"/>
              </a:lnSpc>
            </a:pPr>
            <a:r>
              <a:rPr spc="-25" dirty="0"/>
              <a:t>PAGE</a:t>
            </a:r>
            <a:r>
              <a:rPr spc="-40" dirty="0"/>
              <a:t> </a:t>
            </a:r>
            <a:fld id="{81D60167-4931-47E6-BA6A-407CBD079E47}" type="slidenum">
              <a:rPr spc="-60" dirty="0"/>
              <a:pPr marL="12700">
                <a:lnSpc>
                  <a:spcPts val="865"/>
                </a:lnSpc>
              </a:pPr>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7788"/>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28-Jun-19</a:t>
            </a:fld>
            <a:endParaRPr lang="en-US"/>
          </a:p>
        </p:txBody>
      </p:sp>
      <p:sp>
        <p:nvSpPr>
          <p:cNvPr id="5" name="Holder 5"/>
          <p:cNvSpPr>
            <a:spLocks noGrp="1"/>
          </p:cNvSpPr>
          <p:nvPr>
            <p:ph type="sldNum" sz="quarter" idx="7"/>
          </p:nvPr>
        </p:nvSpPr>
        <p:spPr/>
        <p:txBody>
          <a:bodyPr lIns="0" tIns="0" rIns="0" bIns="0"/>
          <a:lstStyle>
            <a:lvl1pPr>
              <a:defRPr sz="800" b="0" i="0">
                <a:solidFill>
                  <a:srgbClr val="585858"/>
                </a:solidFill>
                <a:latin typeface="Georgia"/>
                <a:cs typeface="Georgia"/>
              </a:defRPr>
            </a:lvl1pPr>
          </a:lstStyle>
          <a:p>
            <a:pPr marL="12700">
              <a:lnSpc>
                <a:spcPts val="865"/>
              </a:lnSpc>
            </a:pPr>
            <a:r>
              <a:rPr spc="-25" dirty="0"/>
              <a:t>PAGE</a:t>
            </a:r>
            <a:r>
              <a:rPr spc="-40" dirty="0"/>
              <a:t> </a:t>
            </a:r>
            <a:fld id="{81D60167-4931-47E6-BA6A-407CBD079E47}" type="slidenum">
              <a:rPr spc="-60" dirty="0"/>
              <a:pPr marL="12700">
                <a:lnSpc>
                  <a:spcPts val="865"/>
                </a:lnSpc>
              </a:pPr>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28-Jun-19</a:t>
            </a:fld>
            <a:endParaRPr lang="en-US"/>
          </a:p>
        </p:txBody>
      </p:sp>
      <p:sp>
        <p:nvSpPr>
          <p:cNvPr id="4" name="Holder 4"/>
          <p:cNvSpPr>
            <a:spLocks noGrp="1"/>
          </p:cNvSpPr>
          <p:nvPr>
            <p:ph type="sldNum" sz="quarter" idx="7"/>
          </p:nvPr>
        </p:nvSpPr>
        <p:spPr/>
        <p:txBody>
          <a:bodyPr lIns="0" tIns="0" rIns="0" bIns="0"/>
          <a:lstStyle>
            <a:lvl1pPr>
              <a:defRPr sz="800" b="0" i="0">
                <a:solidFill>
                  <a:srgbClr val="585858"/>
                </a:solidFill>
                <a:latin typeface="Georgia"/>
                <a:cs typeface="Georgia"/>
              </a:defRPr>
            </a:lvl1pPr>
          </a:lstStyle>
          <a:p>
            <a:pPr marL="12700">
              <a:lnSpc>
                <a:spcPts val="865"/>
              </a:lnSpc>
            </a:pPr>
            <a:r>
              <a:rPr spc="-25" dirty="0"/>
              <a:t>PAGE</a:t>
            </a:r>
            <a:r>
              <a:rPr spc="-40" dirty="0"/>
              <a:t> </a:t>
            </a:r>
            <a:fld id="{81D60167-4931-47E6-BA6A-407CBD079E47}" type="slidenum">
              <a:rPr spc="-60" dirty="0"/>
              <a:pPr marL="12700">
                <a:lnSpc>
                  <a:spcPts val="865"/>
                </a:lnSpc>
              </a:pPr>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886075" y="3921759"/>
            <a:ext cx="2000250" cy="214312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604134" y="311912"/>
            <a:ext cx="2564130" cy="360680"/>
          </a:xfrm>
          <a:prstGeom prst="rect">
            <a:avLst/>
          </a:prstGeom>
        </p:spPr>
        <p:txBody>
          <a:bodyPr wrap="square" lIns="0" tIns="0" rIns="0" bIns="0">
            <a:spAutoFit/>
          </a:bodyPr>
          <a:lstStyle>
            <a:lvl1pPr>
              <a:defRPr sz="2200" b="0" i="0">
                <a:solidFill>
                  <a:srgbClr val="007788"/>
                </a:solidFill>
                <a:latin typeface="Georgia"/>
                <a:cs typeface="Georgia"/>
              </a:defRPr>
            </a:lvl1pPr>
          </a:lstStyle>
          <a:p>
            <a:endParaRPr/>
          </a:p>
        </p:txBody>
      </p:sp>
      <p:sp>
        <p:nvSpPr>
          <p:cNvPr id="3" name="Holder 3"/>
          <p:cNvSpPr>
            <a:spLocks noGrp="1"/>
          </p:cNvSpPr>
          <p:nvPr>
            <p:ph type="body" idx="1"/>
          </p:nvPr>
        </p:nvSpPr>
        <p:spPr>
          <a:xfrm>
            <a:off x="444500" y="1842871"/>
            <a:ext cx="6883400" cy="21717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28-Jun-19</a:t>
            </a:fld>
            <a:endParaRPr lang="en-US"/>
          </a:p>
        </p:txBody>
      </p:sp>
      <p:sp>
        <p:nvSpPr>
          <p:cNvPr id="6" name="Holder 6"/>
          <p:cNvSpPr>
            <a:spLocks noGrp="1"/>
          </p:cNvSpPr>
          <p:nvPr>
            <p:ph type="sldNum" sz="quarter" idx="7"/>
          </p:nvPr>
        </p:nvSpPr>
        <p:spPr>
          <a:xfrm>
            <a:off x="6916673" y="9760231"/>
            <a:ext cx="427990" cy="127634"/>
          </a:xfrm>
          <a:prstGeom prst="rect">
            <a:avLst/>
          </a:prstGeom>
        </p:spPr>
        <p:txBody>
          <a:bodyPr wrap="square" lIns="0" tIns="0" rIns="0" bIns="0">
            <a:spAutoFit/>
          </a:bodyPr>
          <a:lstStyle>
            <a:lvl1pPr>
              <a:defRPr sz="800" b="0" i="0">
                <a:solidFill>
                  <a:srgbClr val="585858"/>
                </a:solidFill>
                <a:latin typeface="Georgia"/>
                <a:cs typeface="Georgia"/>
              </a:defRPr>
            </a:lvl1pPr>
          </a:lstStyle>
          <a:p>
            <a:pPr marL="12700">
              <a:lnSpc>
                <a:spcPts val="865"/>
              </a:lnSpc>
            </a:pPr>
            <a:r>
              <a:rPr spc="-25" dirty="0"/>
              <a:t>PAGE</a:t>
            </a:r>
            <a:r>
              <a:rPr spc="-40" dirty="0"/>
              <a:t> </a:t>
            </a:r>
            <a:fld id="{81D60167-4931-47E6-BA6A-407CBD079E47}" type="slidenum">
              <a:rPr spc="-60" dirty="0"/>
              <a:pPr marL="12700">
                <a:lnSpc>
                  <a:spcPts val="865"/>
                </a:lnSpc>
              </a:pPr>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en.wikipedia.org/wiki/Supervised_learning"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Information_retrieval" TargetMode="External"/><Relationship Id="rId3" Type="http://schemas.openxmlformats.org/officeDocument/2006/relationships/hyperlink" Target="https://en.wikipedia.org/wiki/Statistics" TargetMode="External"/><Relationship Id="rId7" Type="http://schemas.openxmlformats.org/officeDocument/2006/relationships/hyperlink" Target="https://en.wikipedia.org/wiki/Image_analysis" TargetMode="External"/><Relationship Id="rId12" Type="http://schemas.openxmlformats.org/officeDocument/2006/relationships/image" Target="../media/image7.png"/><Relationship Id="rId2" Type="http://schemas.openxmlformats.org/officeDocument/2006/relationships/hyperlink" Target="https://en.wikipedia.org/wiki/Data_mining" TargetMode="External"/><Relationship Id="rId1" Type="http://schemas.openxmlformats.org/officeDocument/2006/relationships/slideLayout" Target="../slideLayouts/slideLayout5.xml"/><Relationship Id="rId6" Type="http://schemas.openxmlformats.org/officeDocument/2006/relationships/hyperlink" Target="https://en.wikipedia.org/wiki/Pattern_recognition" TargetMode="External"/><Relationship Id="rId11" Type="http://schemas.openxmlformats.org/officeDocument/2006/relationships/hyperlink" Target="https://en.wikipedia.org/wiki/Computer_graphics" TargetMode="External"/><Relationship Id="rId5" Type="http://schemas.openxmlformats.org/officeDocument/2006/relationships/hyperlink" Target="https://en.wikipedia.org/wiki/Machine_learning" TargetMode="External"/><Relationship Id="rId10" Type="http://schemas.openxmlformats.org/officeDocument/2006/relationships/hyperlink" Target="https://en.wikipedia.org/wiki/Data_compression" TargetMode="External"/><Relationship Id="rId4" Type="http://schemas.openxmlformats.org/officeDocument/2006/relationships/hyperlink" Target="https://en.wikipedia.org/wiki/Data_analysis" TargetMode="External"/><Relationship Id="rId9" Type="http://schemas.openxmlformats.org/officeDocument/2006/relationships/hyperlink" Target="https://en.wikipedia.org/wiki/Bioinformatic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8036" y="1080516"/>
            <a:ext cx="7211568" cy="55763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88848" y="7133843"/>
            <a:ext cx="6509004" cy="1071371"/>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371600" y="7093457"/>
            <a:ext cx="5410199" cy="705321"/>
          </a:xfrm>
          <a:prstGeom prst="rect">
            <a:avLst/>
          </a:prstGeom>
        </p:spPr>
        <p:txBody>
          <a:bodyPr vert="horz" wrap="square" lIns="0" tIns="12700" rIns="0" bIns="0" rtlCol="0">
            <a:spAutoFit/>
          </a:bodyPr>
          <a:lstStyle/>
          <a:p>
            <a:pPr marL="12700">
              <a:lnSpc>
                <a:spcPct val="100000"/>
              </a:lnSpc>
              <a:spcBef>
                <a:spcPts val="100"/>
              </a:spcBef>
            </a:pPr>
            <a:r>
              <a:rPr lang="en-US" sz="4500" b="1" spc="-240" dirty="0" smtClean="0">
                <a:solidFill>
                  <a:srgbClr val="007788"/>
                </a:solidFill>
                <a:latin typeface="Georgia"/>
                <a:cs typeface="Georgia"/>
              </a:rPr>
              <a:t>Sarcasm Detection</a:t>
            </a:r>
            <a:endParaRPr sz="4500">
              <a:latin typeface="Georgia"/>
              <a:cs typeface="Georgia"/>
            </a:endParaRPr>
          </a:p>
        </p:txBody>
      </p:sp>
      <p:sp>
        <p:nvSpPr>
          <p:cNvPr id="5" name="object 5"/>
          <p:cNvSpPr/>
          <p:nvPr/>
        </p:nvSpPr>
        <p:spPr>
          <a:xfrm>
            <a:off x="667512" y="8278368"/>
            <a:ext cx="6507480" cy="920496"/>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915720" y="8214562"/>
            <a:ext cx="6011545" cy="775335"/>
          </a:xfrm>
          <a:prstGeom prst="rect">
            <a:avLst/>
          </a:prstGeom>
        </p:spPr>
        <p:txBody>
          <a:bodyPr vert="horz" wrap="square" lIns="0" tIns="52069" rIns="0" bIns="0" rtlCol="0">
            <a:spAutoFit/>
          </a:bodyPr>
          <a:lstStyle/>
          <a:p>
            <a:pPr algn="ctr">
              <a:lnSpc>
                <a:spcPct val="100000"/>
              </a:lnSpc>
              <a:spcBef>
                <a:spcPts val="409"/>
              </a:spcBef>
            </a:pPr>
            <a:r>
              <a:rPr sz="2200" spc="-25" dirty="0">
                <a:solidFill>
                  <a:srgbClr val="585858"/>
                </a:solidFill>
                <a:latin typeface="Georgia"/>
                <a:cs typeface="Georgia"/>
              </a:rPr>
              <a:t>Submitted </a:t>
            </a:r>
            <a:r>
              <a:rPr sz="2200" spc="-35" dirty="0">
                <a:solidFill>
                  <a:srgbClr val="585858"/>
                </a:solidFill>
                <a:latin typeface="Georgia"/>
                <a:cs typeface="Georgia"/>
              </a:rPr>
              <a:t>to: </a:t>
            </a:r>
            <a:r>
              <a:rPr sz="2200" spc="-30" dirty="0">
                <a:solidFill>
                  <a:srgbClr val="585858"/>
                </a:solidFill>
                <a:latin typeface="Georgia"/>
                <a:cs typeface="Georgia"/>
              </a:rPr>
              <a:t>Yogendra</a:t>
            </a:r>
            <a:r>
              <a:rPr sz="2200" spc="105" dirty="0">
                <a:solidFill>
                  <a:srgbClr val="585858"/>
                </a:solidFill>
                <a:latin typeface="Georgia"/>
                <a:cs typeface="Georgia"/>
              </a:rPr>
              <a:t> </a:t>
            </a:r>
            <a:r>
              <a:rPr sz="2200" spc="-70" dirty="0">
                <a:solidFill>
                  <a:srgbClr val="585858"/>
                </a:solidFill>
                <a:latin typeface="Georgia"/>
                <a:cs typeface="Georgia"/>
              </a:rPr>
              <a:t>Sir</a:t>
            </a:r>
            <a:endParaRPr sz="2200">
              <a:latin typeface="Georgia"/>
              <a:cs typeface="Georgia"/>
            </a:endParaRPr>
          </a:p>
          <a:p>
            <a:pPr algn="ctr">
              <a:lnSpc>
                <a:spcPct val="100000"/>
              </a:lnSpc>
              <a:spcBef>
                <a:spcPts val="310"/>
              </a:spcBef>
            </a:pPr>
            <a:r>
              <a:rPr sz="2200" spc="-25" dirty="0">
                <a:solidFill>
                  <a:srgbClr val="585858"/>
                </a:solidFill>
                <a:latin typeface="Georgia"/>
                <a:cs typeface="Georgia"/>
              </a:rPr>
              <a:t>Submitted </a:t>
            </a:r>
            <a:r>
              <a:rPr sz="2200" spc="-60" dirty="0">
                <a:solidFill>
                  <a:srgbClr val="585858"/>
                </a:solidFill>
                <a:latin typeface="Georgia"/>
                <a:cs typeface="Georgia"/>
              </a:rPr>
              <a:t>by</a:t>
            </a:r>
            <a:r>
              <a:rPr sz="2200" spc="-60">
                <a:solidFill>
                  <a:srgbClr val="585858"/>
                </a:solidFill>
                <a:latin typeface="Georgia"/>
                <a:cs typeface="Georgia"/>
              </a:rPr>
              <a:t>: </a:t>
            </a:r>
            <a:r>
              <a:rPr lang="en-US" sz="2200" spc="-35" dirty="0" err="1" smtClean="0">
                <a:solidFill>
                  <a:srgbClr val="585858"/>
                </a:solidFill>
                <a:latin typeface="Georgia"/>
                <a:cs typeface="Georgia"/>
              </a:rPr>
              <a:t>Mohit</a:t>
            </a:r>
            <a:r>
              <a:rPr lang="en-US" sz="2200" spc="-35" dirty="0" smtClean="0">
                <a:solidFill>
                  <a:srgbClr val="585858"/>
                </a:solidFill>
                <a:latin typeface="Georgia"/>
                <a:cs typeface="Georgia"/>
              </a:rPr>
              <a:t> </a:t>
            </a:r>
            <a:r>
              <a:rPr lang="en-US" sz="2200" spc="-50" dirty="0" err="1" smtClean="0">
                <a:solidFill>
                  <a:srgbClr val="585858"/>
                </a:solidFill>
                <a:latin typeface="Georgia"/>
                <a:cs typeface="Georgia"/>
              </a:rPr>
              <a:t>Bansal</a:t>
            </a:r>
            <a:r>
              <a:rPr lang="en-US" sz="2200" spc="-50" dirty="0" smtClean="0">
                <a:solidFill>
                  <a:srgbClr val="585858"/>
                </a:solidFill>
                <a:latin typeface="Georgia"/>
                <a:cs typeface="Georgia"/>
              </a:rPr>
              <a:t> </a:t>
            </a:r>
            <a:r>
              <a:rPr sz="2200" spc="-80" smtClean="0">
                <a:solidFill>
                  <a:srgbClr val="585858"/>
                </a:solidFill>
                <a:latin typeface="Georgia"/>
                <a:cs typeface="Georgia"/>
              </a:rPr>
              <a:t>&amp; </a:t>
            </a:r>
            <a:r>
              <a:rPr lang="en-US" sz="2200" spc="-80" dirty="0" smtClean="0">
                <a:solidFill>
                  <a:srgbClr val="585858"/>
                </a:solidFill>
                <a:latin typeface="Georgia"/>
                <a:cs typeface="Georgia"/>
              </a:rPr>
              <a:t>Vijay</a:t>
            </a:r>
            <a:r>
              <a:rPr sz="2200" spc="415" smtClean="0">
                <a:solidFill>
                  <a:srgbClr val="585858"/>
                </a:solidFill>
                <a:latin typeface="Georgia"/>
                <a:cs typeface="Georgia"/>
              </a:rPr>
              <a:t> </a:t>
            </a:r>
            <a:r>
              <a:rPr sz="2200" spc="-60" smtClean="0">
                <a:solidFill>
                  <a:srgbClr val="585858"/>
                </a:solidFill>
                <a:latin typeface="Georgia"/>
                <a:cs typeface="Georgia"/>
              </a:rPr>
              <a:t>Sh</a:t>
            </a:r>
            <a:r>
              <a:rPr lang="en-US" sz="2200" spc="-60" dirty="0" err="1" smtClean="0">
                <a:solidFill>
                  <a:srgbClr val="585858"/>
                </a:solidFill>
                <a:latin typeface="Georgia"/>
                <a:cs typeface="Georgia"/>
              </a:rPr>
              <a:t>ersiya</a:t>
            </a:r>
            <a:endParaRPr sz="2200">
              <a:latin typeface="Georgia"/>
              <a:cs typeface="Georgia"/>
            </a:endParaRPr>
          </a:p>
        </p:txBody>
      </p:sp>
      <p:sp>
        <p:nvSpPr>
          <p:cNvPr id="7" name="object 7"/>
          <p:cNvSpPr/>
          <p:nvPr/>
        </p:nvSpPr>
        <p:spPr>
          <a:xfrm>
            <a:off x="6695122" y="337820"/>
            <a:ext cx="600075" cy="6858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5390" y="3893946"/>
            <a:ext cx="126047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303030"/>
                </a:solidFill>
                <a:latin typeface="Times New Roman"/>
                <a:cs typeface="Times New Roman"/>
              </a:rPr>
              <a:t>Fig. </a:t>
            </a:r>
            <a:r>
              <a:rPr sz="1200" b="1" dirty="0">
                <a:solidFill>
                  <a:srgbClr val="303030"/>
                </a:solidFill>
                <a:latin typeface="Times New Roman"/>
                <a:cs typeface="Times New Roman"/>
              </a:rPr>
              <a:t>1 </a:t>
            </a:r>
            <a:r>
              <a:rPr sz="1200" b="1" spc="-5" dirty="0">
                <a:solidFill>
                  <a:srgbClr val="303030"/>
                </a:solidFill>
                <a:latin typeface="Times New Roman"/>
                <a:cs typeface="Times New Roman"/>
              </a:rPr>
              <a:t>Data</a:t>
            </a:r>
            <a:r>
              <a:rPr sz="1200" b="1" spc="-45" dirty="0">
                <a:solidFill>
                  <a:srgbClr val="303030"/>
                </a:solidFill>
                <a:latin typeface="Times New Roman"/>
                <a:cs typeface="Times New Roman"/>
              </a:rPr>
              <a:t> </a:t>
            </a:r>
            <a:r>
              <a:rPr sz="1200" b="1" spc="-5" dirty="0">
                <a:solidFill>
                  <a:srgbClr val="303030"/>
                </a:solidFill>
                <a:latin typeface="Times New Roman"/>
                <a:cs typeface="Times New Roman"/>
              </a:rPr>
              <a:t>Science</a:t>
            </a:r>
            <a:endParaRPr sz="1200">
              <a:latin typeface="Times New Roman"/>
              <a:cs typeface="Times New Roman"/>
            </a:endParaRPr>
          </a:p>
        </p:txBody>
      </p:sp>
      <p:sp>
        <p:nvSpPr>
          <p:cNvPr id="3" name="object 3"/>
          <p:cNvSpPr txBox="1"/>
          <p:nvPr/>
        </p:nvSpPr>
        <p:spPr>
          <a:xfrm>
            <a:off x="444500" y="4873878"/>
            <a:ext cx="6885305" cy="383540"/>
          </a:xfrm>
          <a:prstGeom prst="rect">
            <a:avLst/>
          </a:prstGeom>
        </p:spPr>
        <p:txBody>
          <a:bodyPr vert="horz" wrap="square" lIns="0" tIns="24765" rIns="0" bIns="0" rtlCol="0">
            <a:spAutoFit/>
          </a:bodyPr>
          <a:lstStyle/>
          <a:p>
            <a:pPr marL="12700" marR="5080">
              <a:lnSpc>
                <a:spcPts val="1380"/>
              </a:lnSpc>
              <a:spcBef>
                <a:spcPts val="195"/>
              </a:spcBef>
            </a:pPr>
            <a:r>
              <a:rPr sz="1200" spc="-5" dirty="0">
                <a:solidFill>
                  <a:srgbClr val="303030"/>
                </a:solidFill>
                <a:latin typeface="Times New Roman"/>
                <a:cs typeface="Times New Roman"/>
              </a:rPr>
              <a:t>Supervised and </a:t>
            </a:r>
            <a:r>
              <a:rPr sz="1200" dirty="0">
                <a:solidFill>
                  <a:srgbClr val="303030"/>
                </a:solidFill>
                <a:latin typeface="Times New Roman"/>
                <a:cs typeface="Times New Roman"/>
              </a:rPr>
              <a:t>unsupervised </a:t>
            </a:r>
            <a:r>
              <a:rPr sz="1200" spc="-5" dirty="0">
                <a:solidFill>
                  <a:srgbClr val="303030"/>
                </a:solidFill>
                <a:latin typeface="Times New Roman"/>
                <a:cs typeface="Times New Roman"/>
              </a:rPr>
              <a:t>learning describe </a:t>
            </a:r>
            <a:r>
              <a:rPr sz="1200" dirty="0">
                <a:solidFill>
                  <a:srgbClr val="303030"/>
                </a:solidFill>
                <a:latin typeface="Times New Roman"/>
                <a:cs typeface="Times New Roman"/>
              </a:rPr>
              <a:t>two </a:t>
            </a:r>
            <a:r>
              <a:rPr sz="1200" spc="-10" dirty="0">
                <a:solidFill>
                  <a:srgbClr val="303030"/>
                </a:solidFill>
                <a:latin typeface="Times New Roman"/>
                <a:cs typeface="Times New Roman"/>
              </a:rPr>
              <a:t>ways </a:t>
            </a:r>
            <a:r>
              <a:rPr sz="1200" dirty="0">
                <a:solidFill>
                  <a:srgbClr val="303030"/>
                </a:solidFill>
                <a:latin typeface="Times New Roman"/>
                <a:cs typeface="Times New Roman"/>
              </a:rPr>
              <a:t>in </a:t>
            </a:r>
            <a:r>
              <a:rPr sz="1200" spc="-5" dirty="0">
                <a:solidFill>
                  <a:srgbClr val="303030"/>
                </a:solidFill>
                <a:latin typeface="Times New Roman"/>
                <a:cs typeface="Times New Roman"/>
              </a:rPr>
              <a:t>which machines algorithms can </a:t>
            </a:r>
            <a:r>
              <a:rPr sz="1200" dirty="0">
                <a:solidFill>
                  <a:srgbClr val="303030"/>
                </a:solidFill>
                <a:latin typeface="Times New Roman"/>
                <a:cs typeface="Times New Roman"/>
              </a:rPr>
              <a:t>be </a:t>
            </a:r>
            <a:r>
              <a:rPr sz="1200" spc="-5" dirty="0">
                <a:solidFill>
                  <a:srgbClr val="303030"/>
                </a:solidFill>
                <a:latin typeface="Times New Roman"/>
                <a:cs typeface="Times New Roman"/>
              </a:rPr>
              <a:t>set </a:t>
            </a:r>
            <a:r>
              <a:rPr sz="1200" dirty="0">
                <a:solidFill>
                  <a:srgbClr val="303030"/>
                </a:solidFill>
                <a:latin typeface="Times New Roman"/>
                <a:cs typeface="Times New Roman"/>
              </a:rPr>
              <a:t>loose on a  </a:t>
            </a:r>
            <a:r>
              <a:rPr sz="1200" spc="-5" dirty="0">
                <a:solidFill>
                  <a:srgbClr val="303030"/>
                </a:solidFill>
                <a:latin typeface="Times New Roman"/>
                <a:cs typeface="Times New Roman"/>
              </a:rPr>
              <a:t>data set </a:t>
            </a:r>
            <a:r>
              <a:rPr sz="1200" dirty="0">
                <a:solidFill>
                  <a:srgbClr val="303030"/>
                </a:solidFill>
                <a:latin typeface="Times New Roman"/>
                <a:cs typeface="Times New Roman"/>
              </a:rPr>
              <a:t>and </a:t>
            </a:r>
            <a:r>
              <a:rPr sz="1200" spc="-5" dirty="0">
                <a:solidFill>
                  <a:srgbClr val="303030"/>
                </a:solidFill>
                <a:latin typeface="Times New Roman"/>
                <a:cs typeface="Times New Roman"/>
              </a:rPr>
              <a:t>expected </a:t>
            </a:r>
            <a:r>
              <a:rPr sz="1200" dirty="0">
                <a:solidFill>
                  <a:srgbClr val="303030"/>
                </a:solidFill>
                <a:latin typeface="Times New Roman"/>
                <a:cs typeface="Times New Roman"/>
              </a:rPr>
              <a:t>to learn something </a:t>
            </a:r>
            <a:r>
              <a:rPr sz="1200" spc="-5" dirty="0">
                <a:solidFill>
                  <a:srgbClr val="303030"/>
                </a:solidFill>
                <a:latin typeface="Times New Roman"/>
                <a:cs typeface="Times New Roman"/>
              </a:rPr>
              <a:t>useful </a:t>
            </a:r>
            <a:r>
              <a:rPr sz="1200" dirty="0">
                <a:solidFill>
                  <a:srgbClr val="303030"/>
                </a:solidFill>
                <a:latin typeface="Times New Roman"/>
                <a:cs typeface="Times New Roman"/>
              </a:rPr>
              <a:t>from it.</a:t>
            </a:r>
            <a:endParaRPr sz="1200">
              <a:latin typeface="Times New Roman"/>
              <a:cs typeface="Times New Roman"/>
            </a:endParaRPr>
          </a:p>
        </p:txBody>
      </p:sp>
      <p:sp>
        <p:nvSpPr>
          <p:cNvPr id="4" name="object 4"/>
          <p:cNvSpPr txBox="1"/>
          <p:nvPr/>
        </p:nvSpPr>
        <p:spPr>
          <a:xfrm>
            <a:off x="444500" y="5707760"/>
            <a:ext cx="6885305" cy="105918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303030"/>
                </a:solidFill>
                <a:latin typeface="Times New Roman"/>
                <a:cs typeface="Times New Roman"/>
              </a:rPr>
              <a:t>Supervised:</a:t>
            </a:r>
            <a:endParaRPr sz="1200">
              <a:latin typeface="Times New Roman"/>
              <a:cs typeface="Times New Roman"/>
            </a:endParaRPr>
          </a:p>
          <a:p>
            <a:pPr>
              <a:lnSpc>
                <a:spcPct val="100000"/>
              </a:lnSpc>
            </a:pPr>
            <a:endParaRPr sz="1050">
              <a:latin typeface="Times New Roman"/>
              <a:cs typeface="Times New Roman"/>
            </a:endParaRPr>
          </a:p>
          <a:p>
            <a:pPr marL="12700" marR="5080" algn="just">
              <a:lnSpc>
                <a:spcPts val="1380"/>
              </a:lnSpc>
              <a:spcBef>
                <a:spcPts val="5"/>
              </a:spcBef>
            </a:pPr>
            <a:r>
              <a:rPr sz="1200" spc="-10" dirty="0">
                <a:solidFill>
                  <a:srgbClr val="303030"/>
                </a:solidFill>
                <a:latin typeface="Times New Roman"/>
                <a:cs typeface="Times New Roman"/>
              </a:rPr>
              <a:t>If </a:t>
            </a:r>
            <a:r>
              <a:rPr sz="1200" dirty="0">
                <a:solidFill>
                  <a:srgbClr val="303030"/>
                </a:solidFill>
                <a:latin typeface="Times New Roman"/>
                <a:cs typeface="Times New Roman"/>
              </a:rPr>
              <a:t>we are training our machine-learning task for every input with corresponding </a:t>
            </a:r>
            <a:r>
              <a:rPr sz="1200" spc="-5" dirty="0">
                <a:solidFill>
                  <a:srgbClr val="303030"/>
                </a:solidFill>
                <a:latin typeface="Times New Roman"/>
                <a:cs typeface="Times New Roman"/>
              </a:rPr>
              <a:t>target, </a:t>
            </a:r>
            <a:r>
              <a:rPr sz="1200" dirty="0">
                <a:solidFill>
                  <a:srgbClr val="303030"/>
                </a:solidFill>
                <a:latin typeface="Times New Roman"/>
                <a:cs typeface="Times New Roman"/>
              </a:rPr>
              <a:t>it </a:t>
            </a:r>
            <a:r>
              <a:rPr sz="1200" spc="-5" dirty="0">
                <a:solidFill>
                  <a:srgbClr val="303030"/>
                </a:solidFill>
                <a:latin typeface="Times New Roman"/>
                <a:cs typeface="Times New Roman"/>
              </a:rPr>
              <a:t>is </a:t>
            </a:r>
            <a:r>
              <a:rPr sz="1200" dirty="0">
                <a:solidFill>
                  <a:srgbClr val="303030"/>
                </a:solidFill>
                <a:latin typeface="Times New Roman"/>
                <a:cs typeface="Times New Roman"/>
              </a:rPr>
              <a:t>called </a:t>
            </a:r>
            <a:r>
              <a:rPr sz="1200" spc="-5" dirty="0">
                <a:solidFill>
                  <a:srgbClr val="303030"/>
                </a:solidFill>
                <a:latin typeface="Times New Roman"/>
                <a:cs typeface="Times New Roman"/>
                <a:hlinkClick r:id="rId2"/>
              </a:rPr>
              <a:t>supervised </a:t>
            </a:r>
            <a:r>
              <a:rPr sz="1200" spc="-5" dirty="0">
                <a:solidFill>
                  <a:srgbClr val="303030"/>
                </a:solidFill>
                <a:latin typeface="Times New Roman"/>
                <a:cs typeface="Times New Roman"/>
              </a:rPr>
              <a:t> </a:t>
            </a:r>
            <a:r>
              <a:rPr sz="1200" spc="-5" dirty="0">
                <a:solidFill>
                  <a:srgbClr val="303030"/>
                </a:solidFill>
                <a:latin typeface="Times New Roman"/>
                <a:cs typeface="Times New Roman"/>
                <a:hlinkClick r:id="rId2"/>
              </a:rPr>
              <a:t>learning, </a:t>
            </a:r>
            <a:r>
              <a:rPr sz="1200" spc="-5" dirty="0">
                <a:solidFill>
                  <a:srgbClr val="303030"/>
                </a:solidFill>
                <a:latin typeface="Times New Roman"/>
                <a:cs typeface="Times New Roman"/>
              </a:rPr>
              <a:t>which will </a:t>
            </a:r>
            <a:r>
              <a:rPr sz="1200" dirty="0">
                <a:solidFill>
                  <a:srgbClr val="303030"/>
                </a:solidFill>
                <a:latin typeface="Times New Roman"/>
                <a:cs typeface="Times New Roman"/>
              </a:rPr>
              <a:t>be able to </a:t>
            </a:r>
            <a:r>
              <a:rPr sz="1200" spc="-5" dirty="0">
                <a:solidFill>
                  <a:srgbClr val="303030"/>
                </a:solidFill>
                <a:latin typeface="Times New Roman"/>
                <a:cs typeface="Times New Roman"/>
              </a:rPr>
              <a:t>provide target </a:t>
            </a:r>
            <a:r>
              <a:rPr sz="1200" dirty="0">
                <a:solidFill>
                  <a:srgbClr val="303030"/>
                </a:solidFill>
                <a:latin typeface="Times New Roman"/>
                <a:cs typeface="Times New Roman"/>
              </a:rPr>
              <a:t>for any new input </a:t>
            </a:r>
            <a:r>
              <a:rPr sz="1200" spc="-5" dirty="0">
                <a:solidFill>
                  <a:srgbClr val="303030"/>
                </a:solidFill>
                <a:latin typeface="Times New Roman"/>
                <a:cs typeface="Times New Roman"/>
              </a:rPr>
              <a:t>after </a:t>
            </a:r>
            <a:r>
              <a:rPr sz="1200" dirty="0">
                <a:solidFill>
                  <a:srgbClr val="303030"/>
                </a:solidFill>
                <a:latin typeface="Times New Roman"/>
                <a:cs typeface="Times New Roman"/>
              </a:rPr>
              <a:t>sufficient </a:t>
            </a:r>
            <a:r>
              <a:rPr sz="1200" spc="-5" dirty="0">
                <a:solidFill>
                  <a:srgbClr val="303030"/>
                </a:solidFill>
                <a:latin typeface="Times New Roman"/>
                <a:cs typeface="Times New Roman"/>
              </a:rPr>
              <a:t>training. </a:t>
            </a:r>
            <a:r>
              <a:rPr sz="1200" dirty="0">
                <a:solidFill>
                  <a:srgbClr val="303030"/>
                </a:solidFill>
                <a:latin typeface="Times New Roman"/>
                <a:cs typeface="Times New Roman"/>
              </a:rPr>
              <a:t>Our </a:t>
            </a:r>
            <a:r>
              <a:rPr sz="1200" spc="-5" dirty="0">
                <a:solidFill>
                  <a:srgbClr val="303030"/>
                </a:solidFill>
                <a:latin typeface="Times New Roman"/>
                <a:cs typeface="Times New Roman"/>
              </a:rPr>
              <a:t>learning algorithm  seeks </a:t>
            </a:r>
            <a:r>
              <a:rPr sz="1200" dirty="0">
                <a:solidFill>
                  <a:srgbClr val="303030"/>
                </a:solidFill>
                <a:latin typeface="Times New Roman"/>
                <a:cs typeface="Times New Roman"/>
              </a:rPr>
              <a:t>a function </a:t>
            </a:r>
            <a:r>
              <a:rPr sz="1200" spc="-5" dirty="0">
                <a:solidFill>
                  <a:srgbClr val="303030"/>
                </a:solidFill>
                <a:latin typeface="Times New Roman"/>
                <a:cs typeface="Times New Roman"/>
              </a:rPr>
              <a:t>from </a:t>
            </a:r>
            <a:r>
              <a:rPr sz="1200" dirty="0">
                <a:solidFill>
                  <a:srgbClr val="303030"/>
                </a:solidFill>
                <a:latin typeface="Times New Roman"/>
                <a:cs typeface="Times New Roman"/>
              </a:rPr>
              <a:t>inputs to the </a:t>
            </a:r>
            <a:r>
              <a:rPr sz="1200" spc="-5" dirty="0">
                <a:solidFill>
                  <a:srgbClr val="303030"/>
                </a:solidFill>
                <a:latin typeface="Times New Roman"/>
                <a:cs typeface="Times New Roman"/>
              </a:rPr>
              <a:t>respective </a:t>
            </a:r>
            <a:r>
              <a:rPr sz="1200" dirty="0">
                <a:solidFill>
                  <a:srgbClr val="303030"/>
                </a:solidFill>
                <a:latin typeface="Times New Roman"/>
                <a:cs typeface="Times New Roman"/>
              </a:rPr>
              <a:t>targets. </a:t>
            </a:r>
            <a:r>
              <a:rPr sz="1200" spc="-10" dirty="0">
                <a:solidFill>
                  <a:srgbClr val="303030"/>
                </a:solidFill>
                <a:latin typeface="Times New Roman"/>
                <a:cs typeface="Times New Roman"/>
              </a:rPr>
              <a:t>If </a:t>
            </a:r>
            <a:r>
              <a:rPr sz="1200" dirty="0">
                <a:solidFill>
                  <a:srgbClr val="303030"/>
                </a:solidFill>
                <a:latin typeface="Times New Roman"/>
                <a:cs typeface="Times New Roman"/>
              </a:rPr>
              <a:t>the </a:t>
            </a:r>
            <a:r>
              <a:rPr sz="1200" spc="-5" dirty="0">
                <a:solidFill>
                  <a:srgbClr val="303030"/>
                </a:solidFill>
                <a:latin typeface="Times New Roman"/>
                <a:cs typeface="Times New Roman"/>
              </a:rPr>
              <a:t>targets </a:t>
            </a:r>
            <a:r>
              <a:rPr sz="1200" dirty="0">
                <a:solidFill>
                  <a:srgbClr val="303030"/>
                </a:solidFill>
                <a:latin typeface="Times New Roman"/>
                <a:cs typeface="Times New Roman"/>
              </a:rPr>
              <a:t>are expressed in some </a:t>
            </a:r>
            <a:r>
              <a:rPr sz="1200" spc="-5" dirty="0">
                <a:solidFill>
                  <a:srgbClr val="303030"/>
                </a:solidFill>
                <a:latin typeface="Times New Roman"/>
                <a:cs typeface="Times New Roman"/>
              </a:rPr>
              <a:t>classes, </a:t>
            </a:r>
            <a:r>
              <a:rPr sz="1200" dirty="0">
                <a:solidFill>
                  <a:srgbClr val="303030"/>
                </a:solidFill>
                <a:latin typeface="Times New Roman"/>
                <a:cs typeface="Times New Roman"/>
              </a:rPr>
              <a:t>it </a:t>
            </a:r>
            <a:r>
              <a:rPr sz="1200" spc="-5" dirty="0">
                <a:solidFill>
                  <a:srgbClr val="303030"/>
                </a:solidFill>
                <a:latin typeface="Times New Roman"/>
                <a:cs typeface="Times New Roman"/>
              </a:rPr>
              <a:t>is called  </a:t>
            </a:r>
            <a:r>
              <a:rPr sz="1200" i="1" u="sng" spc="-5" dirty="0">
                <a:solidFill>
                  <a:srgbClr val="303030"/>
                </a:solidFill>
                <a:uFill>
                  <a:solidFill>
                    <a:srgbClr val="303030"/>
                  </a:solidFill>
                </a:uFill>
                <a:latin typeface="Times New Roman"/>
                <a:cs typeface="Times New Roman"/>
              </a:rPr>
              <a:t>classification</a:t>
            </a:r>
            <a:r>
              <a:rPr sz="1200" i="1" spc="-5" dirty="0">
                <a:solidFill>
                  <a:srgbClr val="303030"/>
                </a:solidFill>
                <a:latin typeface="Times New Roman"/>
                <a:cs typeface="Times New Roman"/>
              </a:rPr>
              <a:t> </a:t>
            </a:r>
            <a:r>
              <a:rPr sz="1200" spc="-5" dirty="0">
                <a:solidFill>
                  <a:srgbClr val="303030"/>
                </a:solidFill>
                <a:latin typeface="Times New Roman"/>
                <a:cs typeface="Times New Roman"/>
              </a:rPr>
              <a:t>problem. Alternatively, </a:t>
            </a:r>
            <a:r>
              <a:rPr sz="1200" dirty="0">
                <a:solidFill>
                  <a:srgbClr val="303030"/>
                </a:solidFill>
                <a:latin typeface="Times New Roman"/>
                <a:cs typeface="Times New Roman"/>
              </a:rPr>
              <a:t>if the </a:t>
            </a:r>
            <a:r>
              <a:rPr sz="1200" spc="-5" dirty="0">
                <a:solidFill>
                  <a:srgbClr val="303030"/>
                </a:solidFill>
                <a:latin typeface="Times New Roman"/>
                <a:cs typeface="Times New Roman"/>
              </a:rPr>
              <a:t>target space is </a:t>
            </a:r>
            <a:r>
              <a:rPr sz="1200" dirty="0">
                <a:solidFill>
                  <a:srgbClr val="303030"/>
                </a:solidFill>
                <a:latin typeface="Times New Roman"/>
                <a:cs typeface="Times New Roman"/>
              </a:rPr>
              <a:t>continuous, it </a:t>
            </a:r>
            <a:r>
              <a:rPr sz="1200" spc="-5" dirty="0">
                <a:solidFill>
                  <a:srgbClr val="303030"/>
                </a:solidFill>
                <a:latin typeface="Times New Roman"/>
                <a:cs typeface="Times New Roman"/>
              </a:rPr>
              <a:t>is called </a:t>
            </a:r>
            <a:r>
              <a:rPr sz="1200" i="1" u="sng" spc="-5" dirty="0">
                <a:solidFill>
                  <a:srgbClr val="303030"/>
                </a:solidFill>
                <a:uFill>
                  <a:solidFill>
                    <a:srgbClr val="303030"/>
                  </a:solidFill>
                </a:uFill>
                <a:latin typeface="Times New Roman"/>
                <a:cs typeface="Times New Roman"/>
              </a:rPr>
              <a:t>regression</a:t>
            </a:r>
            <a:r>
              <a:rPr sz="1200" i="1" spc="125" dirty="0">
                <a:solidFill>
                  <a:srgbClr val="303030"/>
                </a:solidFill>
                <a:latin typeface="Times New Roman"/>
                <a:cs typeface="Times New Roman"/>
              </a:rPr>
              <a:t> </a:t>
            </a:r>
            <a:r>
              <a:rPr sz="1200" dirty="0">
                <a:solidFill>
                  <a:srgbClr val="303030"/>
                </a:solidFill>
                <a:latin typeface="Times New Roman"/>
                <a:cs typeface="Times New Roman"/>
              </a:rPr>
              <a:t>problem.</a:t>
            </a:r>
            <a:endParaRPr sz="1200">
              <a:latin typeface="Times New Roman"/>
              <a:cs typeface="Times New Roman"/>
            </a:endParaRPr>
          </a:p>
        </p:txBody>
      </p:sp>
      <p:sp>
        <p:nvSpPr>
          <p:cNvPr id="5" name="object 5"/>
          <p:cNvSpPr txBox="1"/>
          <p:nvPr/>
        </p:nvSpPr>
        <p:spPr>
          <a:xfrm>
            <a:off x="673100" y="7208520"/>
            <a:ext cx="6656705" cy="1771650"/>
          </a:xfrm>
          <a:prstGeom prst="rect">
            <a:avLst/>
          </a:prstGeom>
        </p:spPr>
        <p:txBody>
          <a:bodyPr vert="horz" wrap="square" lIns="0" tIns="12065" rIns="0" bIns="0" rtlCol="0">
            <a:spAutoFit/>
          </a:bodyPr>
          <a:lstStyle/>
          <a:p>
            <a:pPr marL="241300" marR="5080" indent="-228600" algn="just">
              <a:lnSpc>
                <a:spcPct val="105500"/>
              </a:lnSpc>
              <a:spcBef>
                <a:spcPts val="95"/>
              </a:spcBef>
              <a:buFont typeface="Symbol"/>
              <a:buChar char=""/>
              <a:tabLst>
                <a:tab pos="241935" algn="l"/>
              </a:tabLst>
            </a:pPr>
            <a:r>
              <a:rPr sz="1200" b="1" spc="-5" dirty="0">
                <a:solidFill>
                  <a:srgbClr val="303030"/>
                </a:solidFill>
                <a:latin typeface="Times New Roman"/>
                <a:cs typeface="Times New Roman"/>
              </a:rPr>
              <a:t>Regression </a:t>
            </a:r>
            <a:r>
              <a:rPr sz="1200" dirty="0">
                <a:solidFill>
                  <a:srgbClr val="303030"/>
                </a:solidFill>
                <a:latin typeface="Times New Roman"/>
                <a:cs typeface="Times New Roman"/>
              </a:rPr>
              <a:t>analysis </a:t>
            </a:r>
            <a:r>
              <a:rPr sz="1200" spc="-5" dirty="0">
                <a:solidFill>
                  <a:srgbClr val="303030"/>
                </a:solidFill>
                <a:latin typeface="Times New Roman"/>
                <a:cs typeface="Times New Roman"/>
              </a:rPr>
              <a:t>is </a:t>
            </a:r>
            <a:r>
              <a:rPr sz="1200" dirty="0">
                <a:solidFill>
                  <a:srgbClr val="303030"/>
                </a:solidFill>
                <a:latin typeface="Times New Roman"/>
                <a:cs typeface="Times New Roman"/>
              </a:rPr>
              <a:t>widely used for </a:t>
            </a:r>
            <a:r>
              <a:rPr sz="1200" spc="-5" dirty="0">
                <a:solidFill>
                  <a:srgbClr val="303030"/>
                </a:solidFill>
                <a:latin typeface="Times New Roman"/>
                <a:cs typeface="Times New Roman"/>
              </a:rPr>
              <a:t>prediction and forecasting, </a:t>
            </a:r>
            <a:r>
              <a:rPr sz="1200" dirty="0">
                <a:solidFill>
                  <a:srgbClr val="303030"/>
                </a:solidFill>
                <a:latin typeface="Times New Roman"/>
                <a:cs typeface="Times New Roman"/>
              </a:rPr>
              <a:t>where </a:t>
            </a:r>
            <a:r>
              <a:rPr sz="1200" spc="-5" dirty="0">
                <a:solidFill>
                  <a:srgbClr val="303030"/>
                </a:solidFill>
                <a:latin typeface="Times New Roman"/>
                <a:cs typeface="Times New Roman"/>
              </a:rPr>
              <a:t>its use has </a:t>
            </a:r>
            <a:r>
              <a:rPr sz="1200" dirty="0">
                <a:solidFill>
                  <a:srgbClr val="303030"/>
                </a:solidFill>
                <a:latin typeface="Times New Roman"/>
                <a:cs typeface="Times New Roman"/>
              </a:rPr>
              <a:t>substantial </a:t>
            </a:r>
            <a:r>
              <a:rPr sz="1200" spc="-5" dirty="0">
                <a:solidFill>
                  <a:srgbClr val="303030"/>
                </a:solidFill>
                <a:latin typeface="Times New Roman"/>
                <a:cs typeface="Times New Roman"/>
              </a:rPr>
              <a:t>overlap  </a:t>
            </a:r>
            <a:r>
              <a:rPr sz="1200" dirty="0">
                <a:solidFill>
                  <a:srgbClr val="303030"/>
                </a:solidFill>
                <a:latin typeface="Times New Roman"/>
                <a:cs typeface="Times New Roman"/>
              </a:rPr>
              <a:t>with the </a:t>
            </a:r>
            <a:r>
              <a:rPr sz="1200" spc="-5" dirty="0">
                <a:solidFill>
                  <a:srgbClr val="303030"/>
                </a:solidFill>
                <a:latin typeface="Times New Roman"/>
                <a:cs typeface="Times New Roman"/>
              </a:rPr>
              <a:t>field </a:t>
            </a:r>
            <a:r>
              <a:rPr sz="1200" dirty="0">
                <a:solidFill>
                  <a:srgbClr val="303030"/>
                </a:solidFill>
                <a:latin typeface="Times New Roman"/>
                <a:cs typeface="Times New Roman"/>
              </a:rPr>
              <a:t>of </a:t>
            </a:r>
            <a:r>
              <a:rPr sz="1200" spc="-5" dirty="0">
                <a:solidFill>
                  <a:srgbClr val="303030"/>
                </a:solidFill>
                <a:latin typeface="Times New Roman"/>
                <a:cs typeface="Times New Roman"/>
              </a:rPr>
              <a:t>machine learning. Regression analysis is also </a:t>
            </a:r>
            <a:r>
              <a:rPr sz="1200" dirty="0">
                <a:solidFill>
                  <a:srgbClr val="303030"/>
                </a:solidFill>
                <a:latin typeface="Times New Roman"/>
                <a:cs typeface="Times New Roman"/>
              </a:rPr>
              <a:t>used to </a:t>
            </a:r>
            <a:r>
              <a:rPr sz="1200" spc="-5" dirty="0">
                <a:solidFill>
                  <a:srgbClr val="303030"/>
                </a:solidFill>
                <a:latin typeface="Times New Roman"/>
                <a:cs typeface="Times New Roman"/>
              </a:rPr>
              <a:t>understand which </a:t>
            </a:r>
            <a:r>
              <a:rPr sz="1200" dirty="0">
                <a:solidFill>
                  <a:srgbClr val="303030"/>
                </a:solidFill>
                <a:latin typeface="Times New Roman"/>
                <a:cs typeface="Times New Roman"/>
              </a:rPr>
              <a:t>among the  </a:t>
            </a:r>
            <a:r>
              <a:rPr sz="1200" spc="-5" dirty="0">
                <a:solidFill>
                  <a:srgbClr val="303030"/>
                </a:solidFill>
                <a:latin typeface="Times New Roman"/>
                <a:cs typeface="Times New Roman"/>
              </a:rPr>
              <a:t>independent variables </a:t>
            </a:r>
            <a:r>
              <a:rPr sz="1200" dirty="0">
                <a:solidFill>
                  <a:srgbClr val="303030"/>
                </a:solidFill>
                <a:latin typeface="Times New Roman"/>
                <a:cs typeface="Times New Roman"/>
              </a:rPr>
              <a:t>are </a:t>
            </a:r>
            <a:r>
              <a:rPr sz="1200" spc="-5" dirty="0">
                <a:solidFill>
                  <a:srgbClr val="303030"/>
                </a:solidFill>
                <a:latin typeface="Times New Roman"/>
                <a:cs typeface="Times New Roman"/>
              </a:rPr>
              <a:t>related </a:t>
            </a:r>
            <a:r>
              <a:rPr sz="1200" dirty="0">
                <a:solidFill>
                  <a:srgbClr val="303030"/>
                </a:solidFill>
                <a:latin typeface="Times New Roman"/>
                <a:cs typeface="Times New Roman"/>
              </a:rPr>
              <a:t>to the dependent </a:t>
            </a:r>
            <a:r>
              <a:rPr sz="1200" spc="-5" dirty="0">
                <a:solidFill>
                  <a:srgbClr val="303030"/>
                </a:solidFill>
                <a:latin typeface="Times New Roman"/>
                <a:cs typeface="Times New Roman"/>
              </a:rPr>
              <a:t>variable, </a:t>
            </a:r>
            <a:r>
              <a:rPr sz="1200" dirty="0">
                <a:solidFill>
                  <a:srgbClr val="303030"/>
                </a:solidFill>
                <a:latin typeface="Times New Roman"/>
                <a:cs typeface="Times New Roman"/>
              </a:rPr>
              <a:t>and to explore the </a:t>
            </a:r>
            <a:r>
              <a:rPr sz="1200" spc="-5" dirty="0">
                <a:solidFill>
                  <a:srgbClr val="303030"/>
                </a:solidFill>
                <a:latin typeface="Times New Roman"/>
                <a:cs typeface="Times New Roman"/>
              </a:rPr>
              <a:t>forms </a:t>
            </a:r>
            <a:r>
              <a:rPr sz="1200" dirty="0">
                <a:solidFill>
                  <a:srgbClr val="303030"/>
                </a:solidFill>
                <a:latin typeface="Times New Roman"/>
                <a:cs typeface="Times New Roman"/>
              </a:rPr>
              <a:t>of these  </a:t>
            </a:r>
            <a:r>
              <a:rPr sz="1200" spc="-5" dirty="0">
                <a:solidFill>
                  <a:srgbClr val="303030"/>
                </a:solidFill>
                <a:latin typeface="Times New Roman"/>
                <a:cs typeface="Times New Roman"/>
              </a:rPr>
              <a:t>relationships. </a:t>
            </a:r>
            <a:r>
              <a:rPr sz="1200" spc="-15" dirty="0">
                <a:solidFill>
                  <a:srgbClr val="303030"/>
                </a:solidFill>
                <a:latin typeface="Times New Roman"/>
                <a:cs typeface="Times New Roman"/>
              </a:rPr>
              <a:t>In </a:t>
            </a:r>
            <a:r>
              <a:rPr sz="1200" spc="-5" dirty="0">
                <a:solidFill>
                  <a:srgbClr val="303030"/>
                </a:solidFill>
                <a:latin typeface="Times New Roman"/>
                <a:cs typeface="Times New Roman"/>
              </a:rPr>
              <a:t>restricted circumstances, regression analysis </a:t>
            </a:r>
            <a:r>
              <a:rPr sz="1200" dirty="0">
                <a:solidFill>
                  <a:srgbClr val="303030"/>
                </a:solidFill>
                <a:latin typeface="Times New Roman"/>
                <a:cs typeface="Times New Roman"/>
              </a:rPr>
              <a:t>can be used to </a:t>
            </a:r>
            <a:r>
              <a:rPr sz="1200" spc="-5" dirty="0">
                <a:solidFill>
                  <a:srgbClr val="303030"/>
                </a:solidFill>
                <a:latin typeface="Times New Roman"/>
                <a:cs typeface="Times New Roman"/>
              </a:rPr>
              <a:t>infer causal  relationships between </a:t>
            </a:r>
            <a:r>
              <a:rPr sz="1200" dirty="0">
                <a:solidFill>
                  <a:srgbClr val="303030"/>
                </a:solidFill>
                <a:latin typeface="Times New Roman"/>
                <a:cs typeface="Times New Roman"/>
              </a:rPr>
              <a:t>the </a:t>
            </a:r>
            <a:r>
              <a:rPr sz="1200" spc="-5" dirty="0">
                <a:solidFill>
                  <a:srgbClr val="303030"/>
                </a:solidFill>
                <a:latin typeface="Times New Roman"/>
                <a:cs typeface="Times New Roman"/>
              </a:rPr>
              <a:t>independent </a:t>
            </a:r>
            <a:r>
              <a:rPr sz="1200" dirty="0">
                <a:solidFill>
                  <a:srgbClr val="303030"/>
                </a:solidFill>
                <a:latin typeface="Times New Roman"/>
                <a:cs typeface="Times New Roman"/>
              </a:rPr>
              <a:t>and dependent</a:t>
            </a:r>
            <a:r>
              <a:rPr sz="1200" spc="20" dirty="0">
                <a:solidFill>
                  <a:srgbClr val="303030"/>
                </a:solidFill>
                <a:latin typeface="Times New Roman"/>
                <a:cs typeface="Times New Roman"/>
              </a:rPr>
              <a:t> </a:t>
            </a:r>
            <a:r>
              <a:rPr sz="1200" spc="-5" dirty="0">
                <a:solidFill>
                  <a:srgbClr val="303030"/>
                </a:solidFill>
                <a:latin typeface="Times New Roman"/>
                <a:cs typeface="Times New Roman"/>
              </a:rPr>
              <a:t>variables.</a:t>
            </a:r>
            <a:endParaRPr sz="1200">
              <a:latin typeface="Times New Roman"/>
              <a:cs typeface="Times New Roman"/>
            </a:endParaRPr>
          </a:p>
          <a:p>
            <a:pPr>
              <a:lnSpc>
                <a:spcPct val="100000"/>
              </a:lnSpc>
              <a:spcBef>
                <a:spcPts val="50"/>
              </a:spcBef>
              <a:buClr>
                <a:srgbClr val="303030"/>
              </a:buClr>
              <a:buFont typeface="Symbol"/>
              <a:buChar char=""/>
            </a:pPr>
            <a:endParaRPr sz="1350">
              <a:latin typeface="Times New Roman"/>
              <a:cs typeface="Times New Roman"/>
            </a:endParaRPr>
          </a:p>
          <a:p>
            <a:pPr marL="241300" marR="6985" indent="-228600" algn="just">
              <a:lnSpc>
                <a:spcPct val="105400"/>
              </a:lnSpc>
              <a:buFont typeface="Symbol"/>
              <a:buChar char=""/>
              <a:tabLst>
                <a:tab pos="241935" algn="l"/>
              </a:tabLst>
            </a:pPr>
            <a:r>
              <a:rPr sz="1200" b="1" spc="-5" dirty="0">
                <a:solidFill>
                  <a:srgbClr val="303030"/>
                </a:solidFill>
                <a:latin typeface="Times New Roman"/>
                <a:cs typeface="Times New Roman"/>
              </a:rPr>
              <a:t>Classification </a:t>
            </a:r>
            <a:r>
              <a:rPr sz="1200" dirty="0">
                <a:solidFill>
                  <a:srgbClr val="303030"/>
                </a:solidFill>
                <a:latin typeface="Times New Roman"/>
                <a:cs typeface="Times New Roman"/>
              </a:rPr>
              <a:t>model </a:t>
            </a:r>
            <a:r>
              <a:rPr sz="1200" spc="-5" dirty="0">
                <a:solidFill>
                  <a:srgbClr val="303030"/>
                </a:solidFill>
                <a:latin typeface="Times New Roman"/>
                <a:cs typeface="Times New Roman"/>
              </a:rPr>
              <a:t>attempts </a:t>
            </a:r>
            <a:r>
              <a:rPr sz="1200" dirty="0">
                <a:solidFill>
                  <a:srgbClr val="303030"/>
                </a:solidFill>
                <a:latin typeface="Times New Roman"/>
                <a:cs typeface="Times New Roman"/>
              </a:rPr>
              <a:t>to </a:t>
            </a:r>
            <a:r>
              <a:rPr sz="1200" spc="-5" dirty="0">
                <a:solidFill>
                  <a:srgbClr val="303030"/>
                </a:solidFill>
                <a:latin typeface="Times New Roman"/>
                <a:cs typeface="Times New Roman"/>
              </a:rPr>
              <a:t>draw </a:t>
            </a:r>
            <a:r>
              <a:rPr sz="1200" dirty="0">
                <a:solidFill>
                  <a:srgbClr val="303030"/>
                </a:solidFill>
                <a:latin typeface="Times New Roman"/>
                <a:cs typeface="Times New Roman"/>
              </a:rPr>
              <a:t>some conclusion </a:t>
            </a:r>
            <a:r>
              <a:rPr sz="1200" spc="-5" dirty="0">
                <a:solidFill>
                  <a:srgbClr val="303030"/>
                </a:solidFill>
                <a:latin typeface="Times New Roman"/>
                <a:cs typeface="Times New Roman"/>
              </a:rPr>
              <a:t>from observed </a:t>
            </a:r>
            <a:r>
              <a:rPr sz="1200" dirty="0">
                <a:solidFill>
                  <a:srgbClr val="303030"/>
                </a:solidFill>
                <a:latin typeface="Times New Roman"/>
                <a:cs typeface="Times New Roman"/>
              </a:rPr>
              <a:t>values. </a:t>
            </a:r>
            <a:r>
              <a:rPr sz="1200" spc="-5" dirty="0">
                <a:solidFill>
                  <a:srgbClr val="303030"/>
                </a:solidFill>
                <a:latin typeface="Times New Roman"/>
                <a:cs typeface="Times New Roman"/>
              </a:rPr>
              <a:t>Given </a:t>
            </a:r>
            <a:r>
              <a:rPr sz="1200" dirty="0">
                <a:solidFill>
                  <a:srgbClr val="303030"/>
                </a:solidFill>
                <a:latin typeface="Times New Roman"/>
                <a:cs typeface="Times New Roman"/>
              </a:rPr>
              <a:t>one or more inputs  a </a:t>
            </a:r>
            <a:r>
              <a:rPr sz="1200" spc="-5" dirty="0">
                <a:solidFill>
                  <a:srgbClr val="303030"/>
                </a:solidFill>
                <a:latin typeface="Times New Roman"/>
                <a:cs typeface="Times New Roman"/>
              </a:rPr>
              <a:t>classification </a:t>
            </a:r>
            <a:r>
              <a:rPr sz="1200" dirty="0">
                <a:solidFill>
                  <a:srgbClr val="303030"/>
                </a:solidFill>
                <a:latin typeface="Times New Roman"/>
                <a:cs typeface="Times New Roman"/>
              </a:rPr>
              <a:t>model will try to predict the value of one or more outcomes. </a:t>
            </a:r>
            <a:r>
              <a:rPr sz="1200" spc="-5" dirty="0">
                <a:solidFill>
                  <a:srgbClr val="303030"/>
                </a:solidFill>
                <a:latin typeface="Times New Roman"/>
                <a:cs typeface="Times New Roman"/>
              </a:rPr>
              <a:t>Outcomes </a:t>
            </a:r>
            <a:r>
              <a:rPr sz="1200" dirty="0">
                <a:solidFill>
                  <a:srgbClr val="303030"/>
                </a:solidFill>
                <a:latin typeface="Times New Roman"/>
                <a:cs typeface="Times New Roman"/>
              </a:rPr>
              <a:t>are labels that  </a:t>
            </a:r>
            <a:r>
              <a:rPr sz="1200" spc="-5" dirty="0">
                <a:solidFill>
                  <a:srgbClr val="303030"/>
                </a:solidFill>
                <a:latin typeface="Times New Roman"/>
                <a:cs typeface="Times New Roman"/>
              </a:rPr>
              <a:t>can </a:t>
            </a:r>
            <a:r>
              <a:rPr sz="1200" dirty="0">
                <a:solidFill>
                  <a:srgbClr val="303030"/>
                </a:solidFill>
                <a:latin typeface="Times New Roman"/>
                <a:cs typeface="Times New Roman"/>
              </a:rPr>
              <a:t>be </a:t>
            </a:r>
            <a:r>
              <a:rPr sz="1200" spc="-5" dirty="0">
                <a:solidFill>
                  <a:srgbClr val="303030"/>
                </a:solidFill>
                <a:latin typeface="Times New Roman"/>
                <a:cs typeface="Times New Roman"/>
              </a:rPr>
              <a:t>applied </a:t>
            </a:r>
            <a:r>
              <a:rPr sz="1200" dirty="0">
                <a:solidFill>
                  <a:srgbClr val="303030"/>
                </a:solidFill>
                <a:latin typeface="Times New Roman"/>
                <a:cs typeface="Times New Roman"/>
              </a:rPr>
              <a:t>to a</a:t>
            </a:r>
            <a:r>
              <a:rPr sz="1200" spc="10" dirty="0">
                <a:solidFill>
                  <a:srgbClr val="303030"/>
                </a:solidFill>
                <a:latin typeface="Times New Roman"/>
                <a:cs typeface="Times New Roman"/>
              </a:rPr>
              <a:t> </a:t>
            </a:r>
            <a:r>
              <a:rPr sz="1200" spc="-5" dirty="0">
                <a:solidFill>
                  <a:srgbClr val="303030"/>
                </a:solidFill>
                <a:latin typeface="Times New Roman"/>
                <a:cs typeface="Times New Roman"/>
              </a:rPr>
              <a:t>dataset.</a:t>
            </a:r>
            <a:endParaRPr sz="1200">
              <a:latin typeface="Times New Roman"/>
              <a:cs typeface="Times New Roman"/>
            </a:endParaRPr>
          </a:p>
        </p:txBody>
      </p:sp>
      <p:sp>
        <p:nvSpPr>
          <p:cNvPr id="6" name="object 6"/>
          <p:cNvSpPr/>
          <p:nvPr/>
        </p:nvSpPr>
        <p:spPr>
          <a:xfrm>
            <a:off x="1809750" y="337820"/>
            <a:ext cx="4076700" cy="3456304"/>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310388"/>
            <a:ext cx="6887209" cy="2597150"/>
          </a:xfrm>
          <a:prstGeom prst="rect">
            <a:avLst/>
          </a:prstGeom>
        </p:spPr>
        <p:txBody>
          <a:bodyPr vert="horz" wrap="square" lIns="0" tIns="24765" rIns="0" bIns="0" rtlCol="0">
            <a:spAutoFit/>
          </a:bodyPr>
          <a:lstStyle/>
          <a:p>
            <a:pPr marL="12700" marR="10160" algn="just">
              <a:lnSpc>
                <a:spcPts val="1380"/>
              </a:lnSpc>
              <a:spcBef>
                <a:spcPts val="195"/>
              </a:spcBef>
            </a:pPr>
            <a:r>
              <a:rPr sz="1200" b="1" spc="-5" dirty="0">
                <a:solidFill>
                  <a:srgbClr val="303030"/>
                </a:solidFill>
                <a:latin typeface="Times New Roman"/>
                <a:cs typeface="Times New Roman"/>
              </a:rPr>
              <a:t>Unsupervised: </a:t>
            </a:r>
            <a:r>
              <a:rPr sz="1200" spc="-15" dirty="0">
                <a:solidFill>
                  <a:srgbClr val="303030"/>
                </a:solidFill>
                <a:latin typeface="Times New Roman"/>
                <a:cs typeface="Times New Roman"/>
              </a:rPr>
              <a:t>If </a:t>
            </a:r>
            <a:r>
              <a:rPr sz="1200" spc="-5" dirty="0">
                <a:solidFill>
                  <a:srgbClr val="303030"/>
                </a:solidFill>
                <a:latin typeface="Times New Roman"/>
                <a:cs typeface="Times New Roman"/>
              </a:rPr>
              <a:t>we </a:t>
            </a:r>
            <a:r>
              <a:rPr sz="1200" dirty="0">
                <a:solidFill>
                  <a:srgbClr val="303030"/>
                </a:solidFill>
                <a:latin typeface="Times New Roman"/>
                <a:cs typeface="Times New Roman"/>
              </a:rPr>
              <a:t>are </a:t>
            </a:r>
            <a:r>
              <a:rPr sz="1200" spc="-5" dirty="0">
                <a:solidFill>
                  <a:srgbClr val="303030"/>
                </a:solidFill>
                <a:latin typeface="Times New Roman"/>
                <a:cs typeface="Times New Roman"/>
              </a:rPr>
              <a:t>training </a:t>
            </a:r>
            <a:r>
              <a:rPr sz="1200" dirty="0">
                <a:solidFill>
                  <a:srgbClr val="303030"/>
                </a:solidFill>
                <a:latin typeface="Times New Roman"/>
                <a:cs typeface="Times New Roman"/>
              </a:rPr>
              <a:t>our </a:t>
            </a:r>
            <a:r>
              <a:rPr sz="1200" spc="-5" dirty="0">
                <a:solidFill>
                  <a:srgbClr val="303030"/>
                </a:solidFill>
                <a:latin typeface="Times New Roman"/>
                <a:cs typeface="Times New Roman"/>
              </a:rPr>
              <a:t>machine-learning </a:t>
            </a:r>
            <a:r>
              <a:rPr sz="1200" dirty="0">
                <a:solidFill>
                  <a:srgbClr val="303030"/>
                </a:solidFill>
                <a:latin typeface="Times New Roman"/>
                <a:cs typeface="Times New Roman"/>
              </a:rPr>
              <a:t>task </a:t>
            </a:r>
            <a:r>
              <a:rPr sz="1200" spc="5" dirty="0">
                <a:solidFill>
                  <a:srgbClr val="303030"/>
                </a:solidFill>
                <a:latin typeface="Times New Roman"/>
                <a:cs typeface="Times New Roman"/>
              </a:rPr>
              <a:t>only </a:t>
            </a:r>
            <a:r>
              <a:rPr sz="1200" dirty="0">
                <a:solidFill>
                  <a:srgbClr val="303030"/>
                </a:solidFill>
                <a:latin typeface="Times New Roman"/>
                <a:cs typeface="Times New Roman"/>
              </a:rPr>
              <a:t>with a set of inputs, </a:t>
            </a:r>
            <a:r>
              <a:rPr sz="1200" spc="-5" dirty="0">
                <a:solidFill>
                  <a:srgbClr val="303030"/>
                </a:solidFill>
                <a:latin typeface="Times New Roman"/>
                <a:cs typeface="Times New Roman"/>
              </a:rPr>
              <a:t>it is called unsupervised  learning, which will </a:t>
            </a:r>
            <a:r>
              <a:rPr sz="1200" dirty="0">
                <a:solidFill>
                  <a:srgbClr val="303030"/>
                </a:solidFill>
                <a:latin typeface="Times New Roman"/>
                <a:cs typeface="Times New Roman"/>
              </a:rPr>
              <a:t>be </a:t>
            </a:r>
            <a:r>
              <a:rPr sz="1200" spc="-5" dirty="0">
                <a:solidFill>
                  <a:srgbClr val="303030"/>
                </a:solidFill>
                <a:latin typeface="Times New Roman"/>
                <a:cs typeface="Times New Roman"/>
              </a:rPr>
              <a:t>able </a:t>
            </a:r>
            <a:r>
              <a:rPr sz="1200" dirty="0">
                <a:solidFill>
                  <a:srgbClr val="303030"/>
                </a:solidFill>
                <a:latin typeface="Times New Roman"/>
                <a:cs typeface="Times New Roman"/>
              </a:rPr>
              <a:t>to find the </a:t>
            </a:r>
            <a:r>
              <a:rPr sz="1200" spc="-5" dirty="0">
                <a:solidFill>
                  <a:srgbClr val="303030"/>
                </a:solidFill>
                <a:latin typeface="Times New Roman"/>
                <a:cs typeface="Times New Roman"/>
              </a:rPr>
              <a:t>structure </a:t>
            </a:r>
            <a:r>
              <a:rPr sz="1200" dirty="0">
                <a:solidFill>
                  <a:srgbClr val="303030"/>
                </a:solidFill>
                <a:latin typeface="Times New Roman"/>
                <a:cs typeface="Times New Roman"/>
              </a:rPr>
              <a:t>or </a:t>
            </a:r>
            <a:r>
              <a:rPr sz="1200" spc="-5" dirty="0">
                <a:solidFill>
                  <a:srgbClr val="303030"/>
                </a:solidFill>
                <a:latin typeface="Times New Roman"/>
                <a:cs typeface="Times New Roman"/>
              </a:rPr>
              <a:t>relationships between different </a:t>
            </a:r>
            <a:r>
              <a:rPr sz="1200" dirty="0">
                <a:solidFill>
                  <a:srgbClr val="303030"/>
                </a:solidFill>
                <a:latin typeface="Times New Roman"/>
                <a:cs typeface="Times New Roman"/>
              </a:rPr>
              <a:t>inputs. </a:t>
            </a:r>
            <a:r>
              <a:rPr sz="1200" spc="-5" dirty="0">
                <a:solidFill>
                  <a:srgbClr val="303030"/>
                </a:solidFill>
                <a:latin typeface="Times New Roman"/>
                <a:cs typeface="Times New Roman"/>
              </a:rPr>
              <a:t>Most important  unsupervised learning is </a:t>
            </a:r>
            <a:r>
              <a:rPr sz="1200" i="1" u="sng" spc="-5" dirty="0">
                <a:solidFill>
                  <a:srgbClr val="303030"/>
                </a:solidFill>
                <a:uFill>
                  <a:solidFill>
                    <a:srgbClr val="303030"/>
                  </a:solidFill>
                </a:uFill>
                <a:latin typeface="Times New Roman"/>
                <a:cs typeface="Times New Roman"/>
              </a:rPr>
              <a:t>clustering</a:t>
            </a:r>
            <a:r>
              <a:rPr sz="1200" spc="-5" dirty="0">
                <a:solidFill>
                  <a:srgbClr val="303030"/>
                </a:solidFill>
                <a:latin typeface="Times New Roman"/>
                <a:cs typeface="Times New Roman"/>
              </a:rPr>
              <a:t>, which will create different cluster </a:t>
            </a:r>
            <a:r>
              <a:rPr sz="1200" dirty="0">
                <a:solidFill>
                  <a:srgbClr val="303030"/>
                </a:solidFill>
                <a:latin typeface="Times New Roman"/>
                <a:cs typeface="Times New Roman"/>
              </a:rPr>
              <a:t>of inputs </a:t>
            </a:r>
            <a:r>
              <a:rPr sz="1200" spc="-5" dirty="0">
                <a:solidFill>
                  <a:srgbClr val="303030"/>
                </a:solidFill>
                <a:latin typeface="Times New Roman"/>
                <a:cs typeface="Times New Roman"/>
              </a:rPr>
              <a:t>and will </a:t>
            </a:r>
            <a:r>
              <a:rPr sz="1200" dirty="0">
                <a:solidFill>
                  <a:srgbClr val="303030"/>
                </a:solidFill>
                <a:latin typeface="Times New Roman"/>
                <a:cs typeface="Times New Roman"/>
              </a:rPr>
              <a:t>be </a:t>
            </a:r>
            <a:r>
              <a:rPr sz="1200" spc="-5" dirty="0">
                <a:solidFill>
                  <a:srgbClr val="303030"/>
                </a:solidFill>
                <a:latin typeface="Times New Roman"/>
                <a:cs typeface="Times New Roman"/>
              </a:rPr>
              <a:t>able </a:t>
            </a:r>
            <a:r>
              <a:rPr sz="1200" dirty="0">
                <a:solidFill>
                  <a:srgbClr val="303030"/>
                </a:solidFill>
                <a:latin typeface="Times New Roman"/>
                <a:cs typeface="Times New Roman"/>
              </a:rPr>
              <a:t>to put any </a:t>
            </a:r>
            <a:r>
              <a:rPr sz="1200" spc="-5" dirty="0">
                <a:solidFill>
                  <a:srgbClr val="303030"/>
                </a:solidFill>
                <a:latin typeface="Times New Roman"/>
                <a:cs typeface="Times New Roman"/>
              </a:rPr>
              <a:t>new  </a:t>
            </a:r>
            <a:r>
              <a:rPr sz="1200" dirty="0">
                <a:solidFill>
                  <a:srgbClr val="303030"/>
                </a:solidFill>
                <a:latin typeface="Times New Roman"/>
                <a:cs typeface="Times New Roman"/>
              </a:rPr>
              <a:t>input in </a:t>
            </a:r>
            <a:r>
              <a:rPr sz="1200" spc="-5" dirty="0">
                <a:solidFill>
                  <a:srgbClr val="303030"/>
                </a:solidFill>
                <a:latin typeface="Times New Roman"/>
                <a:cs typeface="Times New Roman"/>
              </a:rPr>
              <a:t>appropriate </a:t>
            </a:r>
            <a:r>
              <a:rPr sz="1200" dirty="0">
                <a:solidFill>
                  <a:srgbClr val="303030"/>
                </a:solidFill>
                <a:latin typeface="Times New Roman"/>
                <a:cs typeface="Times New Roman"/>
              </a:rPr>
              <a:t>cluster.</a:t>
            </a:r>
            <a:endParaRPr sz="1200">
              <a:latin typeface="Times New Roman"/>
              <a:cs typeface="Times New Roman"/>
            </a:endParaRPr>
          </a:p>
          <a:p>
            <a:pPr marL="469900" marR="5080" indent="-228600" algn="just">
              <a:lnSpc>
                <a:spcPct val="105400"/>
              </a:lnSpc>
              <a:spcBef>
                <a:spcPts val="1125"/>
              </a:spcBef>
              <a:buFont typeface="Symbol"/>
              <a:buChar char=""/>
              <a:tabLst>
                <a:tab pos="470534" algn="l"/>
              </a:tabLst>
            </a:pPr>
            <a:r>
              <a:rPr sz="1200" b="1" spc="-5" dirty="0">
                <a:solidFill>
                  <a:srgbClr val="303030"/>
                </a:solidFill>
                <a:latin typeface="Times New Roman"/>
                <a:cs typeface="Times New Roman"/>
              </a:rPr>
              <a:t>Cluster </a:t>
            </a:r>
            <a:r>
              <a:rPr sz="1200" spc="-5" dirty="0">
                <a:solidFill>
                  <a:srgbClr val="303030"/>
                </a:solidFill>
                <a:latin typeface="Times New Roman"/>
                <a:cs typeface="Times New Roman"/>
              </a:rPr>
              <a:t>analysis </a:t>
            </a:r>
            <a:r>
              <a:rPr sz="1200" dirty="0">
                <a:solidFill>
                  <a:srgbClr val="303030"/>
                </a:solidFill>
                <a:latin typeface="Times New Roman"/>
                <a:cs typeface="Times New Roman"/>
              </a:rPr>
              <a:t>or clustering </a:t>
            </a:r>
            <a:r>
              <a:rPr sz="1200" spc="-5" dirty="0">
                <a:solidFill>
                  <a:srgbClr val="303030"/>
                </a:solidFill>
                <a:latin typeface="Times New Roman"/>
                <a:cs typeface="Times New Roman"/>
              </a:rPr>
              <a:t>is </a:t>
            </a:r>
            <a:r>
              <a:rPr sz="1200" dirty="0">
                <a:solidFill>
                  <a:srgbClr val="303030"/>
                </a:solidFill>
                <a:latin typeface="Times New Roman"/>
                <a:cs typeface="Times New Roman"/>
              </a:rPr>
              <a:t>the task of </a:t>
            </a:r>
            <a:r>
              <a:rPr sz="1200" spc="-5" dirty="0">
                <a:solidFill>
                  <a:srgbClr val="303030"/>
                </a:solidFill>
                <a:latin typeface="Times New Roman"/>
                <a:cs typeface="Times New Roman"/>
              </a:rPr>
              <a:t>grouping </a:t>
            </a:r>
            <a:r>
              <a:rPr sz="1200" dirty="0">
                <a:solidFill>
                  <a:srgbClr val="303030"/>
                </a:solidFill>
                <a:latin typeface="Times New Roman"/>
                <a:cs typeface="Times New Roman"/>
              </a:rPr>
              <a:t>a </a:t>
            </a:r>
            <a:r>
              <a:rPr sz="1200" spc="-5" dirty="0">
                <a:solidFill>
                  <a:srgbClr val="303030"/>
                </a:solidFill>
                <a:latin typeface="Times New Roman"/>
                <a:cs typeface="Times New Roman"/>
              </a:rPr>
              <a:t>set </a:t>
            </a:r>
            <a:r>
              <a:rPr sz="1200" dirty="0">
                <a:solidFill>
                  <a:srgbClr val="303030"/>
                </a:solidFill>
                <a:latin typeface="Times New Roman"/>
                <a:cs typeface="Times New Roman"/>
              </a:rPr>
              <a:t>of </a:t>
            </a:r>
            <a:r>
              <a:rPr sz="1200" spc="-5" dirty="0">
                <a:solidFill>
                  <a:srgbClr val="303030"/>
                </a:solidFill>
                <a:latin typeface="Times New Roman"/>
                <a:cs typeface="Times New Roman"/>
              </a:rPr>
              <a:t>objects </a:t>
            </a:r>
            <a:r>
              <a:rPr sz="1200" dirty="0">
                <a:solidFill>
                  <a:srgbClr val="303030"/>
                </a:solidFill>
                <a:latin typeface="Times New Roman"/>
                <a:cs typeface="Times New Roman"/>
              </a:rPr>
              <a:t>in such a </a:t>
            </a:r>
            <a:r>
              <a:rPr sz="1200" spc="-5" dirty="0">
                <a:solidFill>
                  <a:srgbClr val="303030"/>
                </a:solidFill>
                <a:latin typeface="Times New Roman"/>
                <a:cs typeface="Times New Roman"/>
              </a:rPr>
              <a:t>way </a:t>
            </a:r>
            <a:r>
              <a:rPr sz="1200" dirty="0">
                <a:solidFill>
                  <a:srgbClr val="303030"/>
                </a:solidFill>
                <a:latin typeface="Times New Roman"/>
                <a:cs typeface="Times New Roman"/>
              </a:rPr>
              <a:t>that </a:t>
            </a:r>
            <a:r>
              <a:rPr sz="1200" spc="-5" dirty="0">
                <a:solidFill>
                  <a:srgbClr val="303030"/>
                </a:solidFill>
                <a:latin typeface="Times New Roman"/>
                <a:cs typeface="Times New Roman"/>
              </a:rPr>
              <a:t>objects </a:t>
            </a:r>
            <a:r>
              <a:rPr sz="1200" dirty="0">
                <a:solidFill>
                  <a:srgbClr val="303030"/>
                </a:solidFill>
                <a:latin typeface="Times New Roman"/>
                <a:cs typeface="Times New Roman"/>
              </a:rPr>
              <a:t>in the  </a:t>
            </a:r>
            <a:r>
              <a:rPr sz="1200" spc="-5" dirty="0">
                <a:solidFill>
                  <a:srgbClr val="303030"/>
                </a:solidFill>
                <a:latin typeface="Times New Roman"/>
                <a:cs typeface="Times New Roman"/>
              </a:rPr>
              <a:t>same group (called </a:t>
            </a:r>
            <a:r>
              <a:rPr sz="1200" dirty="0">
                <a:solidFill>
                  <a:srgbClr val="303030"/>
                </a:solidFill>
                <a:latin typeface="Times New Roman"/>
                <a:cs typeface="Times New Roman"/>
              </a:rPr>
              <a:t>a cluster) are more </a:t>
            </a:r>
            <a:r>
              <a:rPr sz="1200" spc="-5" dirty="0">
                <a:solidFill>
                  <a:srgbClr val="303030"/>
                </a:solidFill>
                <a:latin typeface="Times New Roman"/>
                <a:cs typeface="Times New Roman"/>
              </a:rPr>
              <a:t>similar </a:t>
            </a:r>
            <a:r>
              <a:rPr sz="1200" dirty="0">
                <a:solidFill>
                  <a:srgbClr val="303030"/>
                </a:solidFill>
                <a:latin typeface="Times New Roman"/>
                <a:cs typeface="Times New Roman"/>
              </a:rPr>
              <a:t>(in some </a:t>
            </a:r>
            <a:r>
              <a:rPr sz="1200" spc="-5" dirty="0">
                <a:solidFill>
                  <a:srgbClr val="303030"/>
                </a:solidFill>
                <a:latin typeface="Times New Roman"/>
                <a:cs typeface="Times New Roman"/>
              </a:rPr>
              <a:t>sense </a:t>
            </a:r>
            <a:r>
              <a:rPr sz="1200" dirty="0">
                <a:solidFill>
                  <a:srgbClr val="303030"/>
                </a:solidFill>
                <a:latin typeface="Times New Roman"/>
                <a:cs typeface="Times New Roman"/>
              </a:rPr>
              <a:t>or </a:t>
            </a:r>
            <a:r>
              <a:rPr sz="1200" spc="-5" dirty="0">
                <a:solidFill>
                  <a:srgbClr val="303030"/>
                </a:solidFill>
                <a:latin typeface="Times New Roman"/>
                <a:cs typeface="Times New Roman"/>
              </a:rPr>
              <a:t>another) </a:t>
            </a:r>
            <a:r>
              <a:rPr sz="1200" dirty="0">
                <a:solidFill>
                  <a:srgbClr val="303030"/>
                </a:solidFill>
                <a:latin typeface="Times New Roman"/>
                <a:cs typeface="Times New Roman"/>
              </a:rPr>
              <a:t>to </a:t>
            </a:r>
            <a:r>
              <a:rPr sz="1200" spc="-5" dirty="0">
                <a:solidFill>
                  <a:srgbClr val="303030"/>
                </a:solidFill>
                <a:latin typeface="Times New Roman"/>
                <a:cs typeface="Times New Roman"/>
              </a:rPr>
              <a:t>each </a:t>
            </a:r>
            <a:r>
              <a:rPr sz="1200" dirty="0">
                <a:solidFill>
                  <a:srgbClr val="303030"/>
                </a:solidFill>
                <a:latin typeface="Times New Roman"/>
                <a:cs typeface="Times New Roman"/>
              </a:rPr>
              <a:t>other than to those in  other </a:t>
            </a:r>
            <a:r>
              <a:rPr sz="1200" spc="-5" dirty="0">
                <a:solidFill>
                  <a:srgbClr val="303030"/>
                </a:solidFill>
                <a:latin typeface="Times New Roman"/>
                <a:cs typeface="Times New Roman"/>
              </a:rPr>
              <a:t>groups (clusters). </a:t>
            </a:r>
            <a:r>
              <a:rPr sz="1200" spc="-15" dirty="0">
                <a:solidFill>
                  <a:srgbClr val="303030"/>
                </a:solidFill>
                <a:latin typeface="Times New Roman"/>
                <a:cs typeface="Times New Roman"/>
              </a:rPr>
              <a:t>It </a:t>
            </a:r>
            <a:r>
              <a:rPr sz="1200" spc="-5" dirty="0">
                <a:solidFill>
                  <a:srgbClr val="303030"/>
                </a:solidFill>
                <a:latin typeface="Times New Roman"/>
                <a:cs typeface="Times New Roman"/>
              </a:rPr>
              <a:t>is </a:t>
            </a:r>
            <a:r>
              <a:rPr sz="1200" dirty="0">
                <a:solidFill>
                  <a:srgbClr val="303030"/>
                </a:solidFill>
                <a:latin typeface="Times New Roman"/>
                <a:cs typeface="Times New Roman"/>
              </a:rPr>
              <a:t>a main task of exploratory </a:t>
            </a:r>
            <a:r>
              <a:rPr sz="1200" spc="-5" dirty="0">
                <a:solidFill>
                  <a:srgbClr val="303030"/>
                </a:solidFill>
                <a:latin typeface="Times New Roman"/>
                <a:cs typeface="Times New Roman"/>
                <a:hlinkClick r:id="rId2"/>
              </a:rPr>
              <a:t>data mining,</a:t>
            </a:r>
            <a:r>
              <a:rPr sz="1200" spc="-5" dirty="0">
                <a:solidFill>
                  <a:srgbClr val="303030"/>
                </a:solidFill>
                <a:latin typeface="Times New Roman"/>
                <a:cs typeface="Times New Roman"/>
              </a:rPr>
              <a:t> and </a:t>
            </a:r>
            <a:r>
              <a:rPr sz="1200" dirty="0">
                <a:solidFill>
                  <a:srgbClr val="303030"/>
                </a:solidFill>
                <a:latin typeface="Times New Roman"/>
                <a:cs typeface="Times New Roman"/>
              </a:rPr>
              <a:t>a </a:t>
            </a:r>
            <a:r>
              <a:rPr sz="1200" spc="-5" dirty="0">
                <a:solidFill>
                  <a:srgbClr val="303030"/>
                </a:solidFill>
                <a:latin typeface="Times New Roman"/>
                <a:cs typeface="Times New Roman"/>
              </a:rPr>
              <a:t>common </a:t>
            </a:r>
            <a:r>
              <a:rPr sz="1200" dirty="0">
                <a:solidFill>
                  <a:srgbClr val="303030"/>
                </a:solidFill>
                <a:latin typeface="Times New Roman"/>
                <a:cs typeface="Times New Roman"/>
              </a:rPr>
              <a:t>technique  for </a:t>
            </a:r>
            <a:r>
              <a:rPr sz="1200" spc="-5" dirty="0">
                <a:solidFill>
                  <a:srgbClr val="303030"/>
                </a:solidFill>
                <a:latin typeface="Times New Roman"/>
                <a:cs typeface="Times New Roman"/>
                <a:hlinkClick r:id="rId3"/>
              </a:rPr>
              <a:t>statistical </a:t>
            </a:r>
            <a:r>
              <a:rPr sz="1200" spc="-5" dirty="0">
                <a:solidFill>
                  <a:srgbClr val="303030"/>
                </a:solidFill>
                <a:latin typeface="Times New Roman"/>
                <a:cs typeface="Times New Roman"/>
                <a:hlinkClick r:id="rId4"/>
              </a:rPr>
              <a:t>data </a:t>
            </a:r>
            <a:r>
              <a:rPr sz="1200" dirty="0">
                <a:solidFill>
                  <a:srgbClr val="303030"/>
                </a:solidFill>
                <a:latin typeface="Times New Roman"/>
                <a:cs typeface="Times New Roman"/>
                <a:hlinkClick r:id="rId4"/>
              </a:rPr>
              <a:t>analysis</a:t>
            </a:r>
            <a:r>
              <a:rPr sz="1200" dirty="0">
                <a:solidFill>
                  <a:srgbClr val="303030"/>
                </a:solidFill>
                <a:latin typeface="Times New Roman"/>
                <a:cs typeface="Times New Roman"/>
              </a:rPr>
              <a:t>, used in many </a:t>
            </a:r>
            <a:r>
              <a:rPr sz="1200" spc="-5" dirty="0">
                <a:solidFill>
                  <a:srgbClr val="303030"/>
                </a:solidFill>
                <a:latin typeface="Times New Roman"/>
                <a:cs typeface="Times New Roman"/>
              </a:rPr>
              <a:t>fields, </a:t>
            </a:r>
            <a:r>
              <a:rPr sz="1200" dirty="0">
                <a:solidFill>
                  <a:srgbClr val="303030"/>
                </a:solidFill>
                <a:latin typeface="Times New Roman"/>
                <a:cs typeface="Times New Roman"/>
              </a:rPr>
              <a:t>including </a:t>
            </a:r>
            <a:r>
              <a:rPr sz="1200" dirty="0">
                <a:solidFill>
                  <a:srgbClr val="303030"/>
                </a:solidFill>
                <a:latin typeface="Times New Roman"/>
                <a:cs typeface="Times New Roman"/>
                <a:hlinkClick r:id="rId5"/>
              </a:rPr>
              <a:t>machine </a:t>
            </a:r>
            <a:r>
              <a:rPr sz="1200" spc="-5" dirty="0">
                <a:solidFill>
                  <a:srgbClr val="303030"/>
                </a:solidFill>
                <a:latin typeface="Times New Roman"/>
                <a:cs typeface="Times New Roman"/>
                <a:hlinkClick r:id="rId5"/>
              </a:rPr>
              <a:t>learning</a:t>
            </a:r>
            <a:r>
              <a:rPr sz="1200" spc="-5" dirty="0">
                <a:solidFill>
                  <a:srgbClr val="303030"/>
                </a:solidFill>
                <a:latin typeface="Times New Roman"/>
                <a:cs typeface="Times New Roman"/>
              </a:rPr>
              <a:t>, </a:t>
            </a:r>
            <a:r>
              <a:rPr sz="1200" dirty="0">
                <a:solidFill>
                  <a:srgbClr val="303030"/>
                </a:solidFill>
                <a:latin typeface="Times New Roman"/>
                <a:cs typeface="Times New Roman"/>
                <a:hlinkClick r:id="rId6"/>
              </a:rPr>
              <a:t>pattern recognition</a:t>
            </a:r>
            <a:r>
              <a:rPr sz="1200" dirty="0">
                <a:solidFill>
                  <a:srgbClr val="303030"/>
                </a:solidFill>
                <a:latin typeface="Times New Roman"/>
                <a:cs typeface="Times New Roman"/>
              </a:rPr>
              <a:t>, </a:t>
            </a:r>
            <a:r>
              <a:rPr sz="1200" spc="-5" dirty="0">
                <a:solidFill>
                  <a:srgbClr val="303030"/>
                </a:solidFill>
                <a:latin typeface="Times New Roman"/>
                <a:cs typeface="Times New Roman"/>
                <a:hlinkClick r:id="rId7"/>
              </a:rPr>
              <a:t>image  analysis,</a:t>
            </a:r>
            <a:r>
              <a:rPr sz="1200" spc="-5" dirty="0">
                <a:solidFill>
                  <a:srgbClr val="303030"/>
                </a:solidFill>
                <a:latin typeface="Times New Roman"/>
                <a:cs typeface="Times New Roman"/>
              </a:rPr>
              <a:t> </a:t>
            </a:r>
            <a:r>
              <a:rPr sz="1200" spc="-5" dirty="0">
                <a:solidFill>
                  <a:srgbClr val="303030"/>
                </a:solidFill>
                <a:latin typeface="Times New Roman"/>
                <a:cs typeface="Times New Roman"/>
                <a:hlinkClick r:id="rId8"/>
              </a:rPr>
              <a:t>information retrieval</a:t>
            </a:r>
            <a:r>
              <a:rPr sz="1200" spc="-5" dirty="0">
                <a:solidFill>
                  <a:srgbClr val="303030"/>
                </a:solidFill>
                <a:latin typeface="Times New Roman"/>
                <a:cs typeface="Times New Roman"/>
              </a:rPr>
              <a:t>, </a:t>
            </a:r>
            <a:r>
              <a:rPr sz="1200" spc="-5" dirty="0">
                <a:solidFill>
                  <a:srgbClr val="303030"/>
                </a:solidFill>
                <a:latin typeface="Times New Roman"/>
                <a:cs typeface="Times New Roman"/>
                <a:hlinkClick r:id="rId9"/>
              </a:rPr>
              <a:t>bioinformatics,</a:t>
            </a:r>
            <a:r>
              <a:rPr sz="1200" spc="-5" dirty="0">
                <a:solidFill>
                  <a:srgbClr val="303030"/>
                </a:solidFill>
                <a:latin typeface="Times New Roman"/>
                <a:cs typeface="Times New Roman"/>
              </a:rPr>
              <a:t> </a:t>
            </a:r>
            <a:r>
              <a:rPr sz="1200" dirty="0">
                <a:solidFill>
                  <a:srgbClr val="303030"/>
                </a:solidFill>
                <a:latin typeface="Times New Roman"/>
                <a:cs typeface="Times New Roman"/>
                <a:hlinkClick r:id="rId10"/>
              </a:rPr>
              <a:t>data </a:t>
            </a:r>
            <a:r>
              <a:rPr sz="1200" spc="-5" dirty="0">
                <a:solidFill>
                  <a:srgbClr val="303030"/>
                </a:solidFill>
                <a:latin typeface="Times New Roman"/>
                <a:cs typeface="Times New Roman"/>
                <a:hlinkClick r:id="rId10"/>
              </a:rPr>
              <a:t>compression,</a:t>
            </a:r>
            <a:r>
              <a:rPr sz="1200" spc="-5" dirty="0">
                <a:solidFill>
                  <a:srgbClr val="303030"/>
                </a:solidFill>
                <a:latin typeface="Times New Roman"/>
                <a:cs typeface="Times New Roman"/>
              </a:rPr>
              <a:t> and </a:t>
            </a:r>
            <a:r>
              <a:rPr sz="1200" spc="-5" dirty="0">
                <a:solidFill>
                  <a:srgbClr val="303030"/>
                </a:solidFill>
                <a:latin typeface="Times New Roman"/>
                <a:cs typeface="Times New Roman"/>
                <a:hlinkClick r:id="rId11"/>
              </a:rPr>
              <a:t>computer</a:t>
            </a:r>
            <a:r>
              <a:rPr sz="1200" spc="80" dirty="0">
                <a:solidFill>
                  <a:srgbClr val="303030"/>
                </a:solidFill>
                <a:latin typeface="Times New Roman"/>
                <a:cs typeface="Times New Roman"/>
                <a:hlinkClick r:id="rId11"/>
              </a:rPr>
              <a:t> </a:t>
            </a:r>
            <a:r>
              <a:rPr sz="1200" spc="-5" dirty="0">
                <a:solidFill>
                  <a:srgbClr val="303030"/>
                </a:solidFill>
                <a:latin typeface="Times New Roman"/>
                <a:cs typeface="Times New Roman"/>
                <a:hlinkClick r:id="rId11"/>
              </a:rPr>
              <a:t>graphics.</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30"/>
              </a:spcBef>
            </a:pPr>
            <a:endParaRPr sz="1450">
              <a:latin typeface="Times New Roman"/>
              <a:cs typeface="Times New Roman"/>
            </a:endParaRPr>
          </a:p>
          <a:p>
            <a:pPr marL="469900" marR="7620" indent="-229235" algn="just">
              <a:lnSpc>
                <a:spcPts val="1380"/>
              </a:lnSpc>
            </a:pPr>
            <a:r>
              <a:rPr sz="1200" dirty="0">
                <a:solidFill>
                  <a:srgbClr val="303030"/>
                </a:solidFill>
                <a:latin typeface="Times New Roman"/>
                <a:cs typeface="Times New Roman"/>
              </a:rPr>
              <a:t>1. </a:t>
            </a:r>
            <a:r>
              <a:rPr sz="1200" b="1" spc="-5" dirty="0">
                <a:solidFill>
                  <a:srgbClr val="303030"/>
                </a:solidFill>
                <a:latin typeface="Times New Roman"/>
                <a:cs typeface="Times New Roman"/>
              </a:rPr>
              <a:t>Decision Trees: </a:t>
            </a:r>
            <a:r>
              <a:rPr sz="1200" spc="-5" dirty="0">
                <a:solidFill>
                  <a:srgbClr val="303030"/>
                </a:solidFill>
                <a:latin typeface="Times New Roman"/>
                <a:cs typeface="Times New Roman"/>
              </a:rPr>
              <a:t>A </a:t>
            </a:r>
            <a:r>
              <a:rPr sz="1200" dirty="0">
                <a:solidFill>
                  <a:srgbClr val="303030"/>
                </a:solidFill>
                <a:latin typeface="Times New Roman"/>
                <a:cs typeface="Times New Roman"/>
              </a:rPr>
              <a:t>decision </a:t>
            </a:r>
            <a:r>
              <a:rPr sz="1200" spc="-5" dirty="0">
                <a:solidFill>
                  <a:srgbClr val="303030"/>
                </a:solidFill>
                <a:latin typeface="Times New Roman"/>
                <a:cs typeface="Times New Roman"/>
              </a:rPr>
              <a:t>tree is </a:t>
            </a:r>
            <a:r>
              <a:rPr sz="1200" dirty="0">
                <a:solidFill>
                  <a:srgbClr val="303030"/>
                </a:solidFill>
                <a:latin typeface="Times New Roman"/>
                <a:cs typeface="Times New Roman"/>
              </a:rPr>
              <a:t>a decision support tool that </a:t>
            </a:r>
            <a:r>
              <a:rPr sz="1200" spc="-5" dirty="0">
                <a:solidFill>
                  <a:srgbClr val="303030"/>
                </a:solidFill>
                <a:latin typeface="Times New Roman"/>
                <a:cs typeface="Times New Roman"/>
              </a:rPr>
              <a:t>uses </a:t>
            </a:r>
            <a:r>
              <a:rPr sz="1200" dirty="0">
                <a:solidFill>
                  <a:srgbClr val="303030"/>
                </a:solidFill>
                <a:latin typeface="Times New Roman"/>
                <a:cs typeface="Times New Roman"/>
              </a:rPr>
              <a:t>a tree-like </a:t>
            </a:r>
            <a:r>
              <a:rPr sz="1200" spc="-5" dirty="0">
                <a:solidFill>
                  <a:srgbClr val="303030"/>
                </a:solidFill>
                <a:latin typeface="Times New Roman"/>
                <a:cs typeface="Times New Roman"/>
              </a:rPr>
              <a:t>graph </a:t>
            </a:r>
            <a:r>
              <a:rPr sz="1200" dirty="0">
                <a:solidFill>
                  <a:srgbClr val="303030"/>
                </a:solidFill>
                <a:latin typeface="Times New Roman"/>
                <a:cs typeface="Times New Roman"/>
              </a:rPr>
              <a:t>or model of  </a:t>
            </a:r>
            <a:r>
              <a:rPr sz="1200" spc="-5" dirty="0">
                <a:solidFill>
                  <a:srgbClr val="303030"/>
                </a:solidFill>
                <a:latin typeface="Times New Roman"/>
                <a:cs typeface="Times New Roman"/>
              </a:rPr>
              <a:t>decisions and </a:t>
            </a:r>
            <a:r>
              <a:rPr sz="1200" dirty="0">
                <a:solidFill>
                  <a:srgbClr val="303030"/>
                </a:solidFill>
                <a:latin typeface="Times New Roman"/>
                <a:cs typeface="Times New Roman"/>
              </a:rPr>
              <a:t>their possible </a:t>
            </a:r>
            <a:r>
              <a:rPr sz="1200" spc="-5" dirty="0">
                <a:solidFill>
                  <a:srgbClr val="303030"/>
                </a:solidFill>
                <a:latin typeface="Times New Roman"/>
                <a:cs typeface="Times New Roman"/>
              </a:rPr>
              <a:t>consequences, </a:t>
            </a:r>
            <a:r>
              <a:rPr sz="1200" dirty="0">
                <a:solidFill>
                  <a:srgbClr val="303030"/>
                </a:solidFill>
                <a:latin typeface="Times New Roman"/>
                <a:cs typeface="Times New Roman"/>
              </a:rPr>
              <a:t>including chance-event outcomes, </a:t>
            </a:r>
            <a:r>
              <a:rPr sz="1200" spc="-5" dirty="0">
                <a:solidFill>
                  <a:srgbClr val="303030"/>
                </a:solidFill>
                <a:latin typeface="Times New Roman"/>
                <a:cs typeface="Times New Roman"/>
              </a:rPr>
              <a:t>resource costs, and</a:t>
            </a:r>
            <a:r>
              <a:rPr sz="1200" spc="80" dirty="0">
                <a:solidFill>
                  <a:srgbClr val="303030"/>
                </a:solidFill>
                <a:latin typeface="Times New Roman"/>
                <a:cs typeface="Times New Roman"/>
              </a:rPr>
              <a:t> </a:t>
            </a:r>
            <a:r>
              <a:rPr sz="1200" spc="-5" dirty="0">
                <a:solidFill>
                  <a:srgbClr val="303030"/>
                </a:solidFill>
                <a:latin typeface="Times New Roman"/>
                <a:cs typeface="Times New Roman"/>
              </a:rPr>
              <a:t>utility.</a:t>
            </a:r>
            <a:endParaRPr sz="1200">
              <a:latin typeface="Times New Roman"/>
              <a:cs typeface="Times New Roman"/>
            </a:endParaRPr>
          </a:p>
        </p:txBody>
      </p:sp>
      <p:sp>
        <p:nvSpPr>
          <p:cNvPr id="3" name="object 3"/>
          <p:cNvSpPr/>
          <p:nvPr/>
        </p:nvSpPr>
        <p:spPr>
          <a:xfrm>
            <a:off x="438912" y="5668645"/>
            <a:ext cx="6896100" cy="251460"/>
          </a:xfrm>
          <a:custGeom>
            <a:avLst/>
            <a:gdLst/>
            <a:ahLst/>
            <a:cxnLst/>
            <a:rect l="l" t="t" r="r" b="b"/>
            <a:pathLst>
              <a:path w="6896100" h="251460">
                <a:moveTo>
                  <a:pt x="0" y="251460"/>
                </a:moveTo>
                <a:lnTo>
                  <a:pt x="6895846" y="251460"/>
                </a:lnTo>
                <a:lnTo>
                  <a:pt x="6895846" y="0"/>
                </a:lnTo>
                <a:lnTo>
                  <a:pt x="0" y="0"/>
                </a:lnTo>
                <a:lnTo>
                  <a:pt x="0" y="251460"/>
                </a:lnTo>
                <a:close/>
              </a:path>
            </a:pathLst>
          </a:custGeom>
          <a:solidFill>
            <a:srgbClr val="FFFFFF"/>
          </a:solidFill>
        </p:spPr>
        <p:txBody>
          <a:bodyPr wrap="square" lIns="0" tIns="0" rIns="0" bIns="0" rtlCol="0"/>
          <a:lstStyle/>
          <a:p>
            <a:endParaRPr/>
          </a:p>
        </p:txBody>
      </p:sp>
      <p:sp>
        <p:nvSpPr>
          <p:cNvPr id="4" name="object 4"/>
          <p:cNvSpPr txBox="1"/>
          <p:nvPr/>
        </p:nvSpPr>
        <p:spPr>
          <a:xfrm>
            <a:off x="444500" y="5719953"/>
            <a:ext cx="6880225" cy="1059180"/>
          </a:xfrm>
          <a:prstGeom prst="rect">
            <a:avLst/>
          </a:prstGeom>
        </p:spPr>
        <p:txBody>
          <a:bodyPr vert="horz" wrap="square" lIns="0" tIns="12700" rIns="0" bIns="0" rtlCol="0">
            <a:spAutoFit/>
          </a:bodyPr>
          <a:lstStyle/>
          <a:p>
            <a:pPr marL="2794635">
              <a:lnSpc>
                <a:spcPct val="100000"/>
              </a:lnSpc>
              <a:spcBef>
                <a:spcPts val="100"/>
              </a:spcBef>
            </a:pPr>
            <a:r>
              <a:rPr sz="1200" b="1" spc="-5" dirty="0">
                <a:solidFill>
                  <a:srgbClr val="303030"/>
                </a:solidFill>
                <a:latin typeface="Times New Roman"/>
                <a:cs typeface="Times New Roman"/>
              </a:rPr>
              <a:t>Fig. </a:t>
            </a:r>
            <a:r>
              <a:rPr sz="1200" b="1" dirty="0">
                <a:solidFill>
                  <a:srgbClr val="303030"/>
                </a:solidFill>
                <a:latin typeface="Times New Roman"/>
                <a:cs typeface="Times New Roman"/>
              </a:rPr>
              <a:t>2 </a:t>
            </a:r>
            <a:r>
              <a:rPr sz="1200" b="1" spc="-5" dirty="0">
                <a:solidFill>
                  <a:srgbClr val="303030"/>
                </a:solidFill>
                <a:latin typeface="Times New Roman"/>
                <a:cs typeface="Times New Roman"/>
              </a:rPr>
              <a:t>Decision</a:t>
            </a:r>
            <a:r>
              <a:rPr sz="1200" b="1" dirty="0">
                <a:solidFill>
                  <a:srgbClr val="303030"/>
                </a:solidFill>
                <a:latin typeface="Times New Roman"/>
                <a:cs typeface="Times New Roman"/>
              </a:rPr>
              <a:t> </a:t>
            </a:r>
            <a:r>
              <a:rPr sz="1200" b="1" spc="-5" dirty="0">
                <a:solidFill>
                  <a:srgbClr val="303030"/>
                </a:solidFill>
                <a:latin typeface="Times New Roman"/>
                <a:cs typeface="Times New Roman"/>
              </a:rPr>
              <a:t>Tree</a:t>
            </a:r>
            <a:endParaRPr sz="1200">
              <a:latin typeface="Times New Roman"/>
              <a:cs typeface="Times New Roman"/>
            </a:endParaRPr>
          </a:p>
          <a:p>
            <a:pPr>
              <a:lnSpc>
                <a:spcPct val="100000"/>
              </a:lnSpc>
            </a:pPr>
            <a:endParaRPr sz="1300">
              <a:latin typeface="Times New Roman"/>
              <a:cs typeface="Times New Roman"/>
            </a:endParaRPr>
          </a:p>
          <a:p>
            <a:pPr marL="12700" marR="5080" algn="just">
              <a:lnSpc>
                <a:spcPts val="1380"/>
              </a:lnSpc>
              <a:spcBef>
                <a:spcPts val="1095"/>
              </a:spcBef>
            </a:pPr>
            <a:r>
              <a:rPr sz="1200" spc="-5" dirty="0">
                <a:solidFill>
                  <a:srgbClr val="303030"/>
                </a:solidFill>
                <a:latin typeface="Times New Roman"/>
                <a:cs typeface="Times New Roman"/>
              </a:rPr>
              <a:t>From </a:t>
            </a:r>
            <a:r>
              <a:rPr sz="1200" dirty="0">
                <a:solidFill>
                  <a:srgbClr val="303030"/>
                </a:solidFill>
                <a:latin typeface="Times New Roman"/>
                <a:cs typeface="Times New Roman"/>
              </a:rPr>
              <a:t>a </a:t>
            </a:r>
            <a:r>
              <a:rPr sz="1200" spc="-5" dirty="0">
                <a:solidFill>
                  <a:srgbClr val="303030"/>
                </a:solidFill>
                <a:latin typeface="Times New Roman"/>
                <a:cs typeface="Times New Roman"/>
              </a:rPr>
              <a:t>business decision </a:t>
            </a:r>
            <a:r>
              <a:rPr sz="1200" dirty="0">
                <a:solidFill>
                  <a:srgbClr val="303030"/>
                </a:solidFill>
                <a:latin typeface="Times New Roman"/>
                <a:cs typeface="Times New Roman"/>
              </a:rPr>
              <a:t>point of </a:t>
            </a:r>
            <a:r>
              <a:rPr sz="1200" spc="-5" dirty="0">
                <a:solidFill>
                  <a:srgbClr val="303030"/>
                </a:solidFill>
                <a:latin typeface="Times New Roman"/>
                <a:cs typeface="Times New Roman"/>
              </a:rPr>
              <a:t>view, </a:t>
            </a:r>
            <a:r>
              <a:rPr sz="1200" dirty="0">
                <a:solidFill>
                  <a:srgbClr val="303030"/>
                </a:solidFill>
                <a:latin typeface="Times New Roman"/>
                <a:cs typeface="Times New Roman"/>
              </a:rPr>
              <a:t>a decision </a:t>
            </a:r>
            <a:r>
              <a:rPr sz="1200" spc="-5" dirty="0">
                <a:solidFill>
                  <a:srgbClr val="303030"/>
                </a:solidFill>
                <a:latin typeface="Times New Roman"/>
                <a:cs typeface="Times New Roman"/>
              </a:rPr>
              <a:t>tree is </a:t>
            </a:r>
            <a:r>
              <a:rPr sz="1200" dirty="0">
                <a:solidFill>
                  <a:srgbClr val="303030"/>
                </a:solidFill>
                <a:latin typeface="Times New Roman"/>
                <a:cs typeface="Times New Roman"/>
              </a:rPr>
              <a:t>the minimum number of </a:t>
            </a:r>
            <a:r>
              <a:rPr sz="1200" spc="-5" dirty="0">
                <a:solidFill>
                  <a:srgbClr val="303030"/>
                </a:solidFill>
                <a:latin typeface="Times New Roman"/>
                <a:cs typeface="Times New Roman"/>
              </a:rPr>
              <a:t>yes/no questions </a:t>
            </a:r>
            <a:r>
              <a:rPr sz="1200" dirty="0">
                <a:solidFill>
                  <a:srgbClr val="303030"/>
                </a:solidFill>
                <a:latin typeface="Times New Roman"/>
                <a:cs typeface="Times New Roman"/>
              </a:rPr>
              <a:t>that one </a:t>
            </a:r>
            <a:r>
              <a:rPr sz="1200" spc="-5" dirty="0">
                <a:solidFill>
                  <a:srgbClr val="303030"/>
                </a:solidFill>
                <a:latin typeface="Times New Roman"/>
                <a:cs typeface="Times New Roman"/>
              </a:rPr>
              <a:t>has  </a:t>
            </a:r>
            <a:r>
              <a:rPr sz="1200" dirty="0">
                <a:solidFill>
                  <a:srgbClr val="303030"/>
                </a:solidFill>
                <a:latin typeface="Times New Roman"/>
                <a:cs typeface="Times New Roman"/>
              </a:rPr>
              <a:t>to </a:t>
            </a:r>
            <a:r>
              <a:rPr sz="1200" spc="-5" dirty="0">
                <a:solidFill>
                  <a:srgbClr val="303030"/>
                </a:solidFill>
                <a:latin typeface="Times New Roman"/>
                <a:cs typeface="Times New Roman"/>
              </a:rPr>
              <a:t>ask, </a:t>
            </a:r>
            <a:r>
              <a:rPr sz="1200" dirty="0">
                <a:solidFill>
                  <a:srgbClr val="303030"/>
                </a:solidFill>
                <a:latin typeface="Times New Roman"/>
                <a:cs typeface="Times New Roman"/>
              </a:rPr>
              <a:t>to </a:t>
            </a:r>
            <a:r>
              <a:rPr sz="1200" spc="-5" dirty="0">
                <a:solidFill>
                  <a:srgbClr val="303030"/>
                </a:solidFill>
                <a:latin typeface="Times New Roman"/>
                <a:cs typeface="Times New Roman"/>
              </a:rPr>
              <a:t>assess </a:t>
            </a:r>
            <a:r>
              <a:rPr sz="1200" dirty="0">
                <a:solidFill>
                  <a:srgbClr val="303030"/>
                </a:solidFill>
                <a:latin typeface="Times New Roman"/>
                <a:cs typeface="Times New Roman"/>
              </a:rPr>
              <a:t>the probability </a:t>
            </a:r>
            <a:r>
              <a:rPr sz="1200" spc="5" dirty="0">
                <a:solidFill>
                  <a:srgbClr val="303030"/>
                </a:solidFill>
                <a:latin typeface="Times New Roman"/>
                <a:cs typeface="Times New Roman"/>
              </a:rPr>
              <a:t>of </a:t>
            </a:r>
            <a:r>
              <a:rPr sz="1200" dirty="0">
                <a:solidFill>
                  <a:srgbClr val="303030"/>
                </a:solidFill>
                <a:latin typeface="Times New Roman"/>
                <a:cs typeface="Times New Roman"/>
              </a:rPr>
              <a:t>making a </a:t>
            </a:r>
            <a:r>
              <a:rPr sz="1200" spc="-5" dirty="0">
                <a:solidFill>
                  <a:srgbClr val="303030"/>
                </a:solidFill>
                <a:latin typeface="Times New Roman"/>
                <a:cs typeface="Times New Roman"/>
              </a:rPr>
              <a:t>correct decision, </a:t>
            </a:r>
            <a:r>
              <a:rPr sz="1200" dirty="0">
                <a:solidFill>
                  <a:srgbClr val="303030"/>
                </a:solidFill>
                <a:latin typeface="Times New Roman"/>
                <a:cs typeface="Times New Roman"/>
              </a:rPr>
              <a:t>most of the time. </a:t>
            </a:r>
            <a:r>
              <a:rPr sz="1200" spc="-5" dirty="0">
                <a:solidFill>
                  <a:srgbClr val="303030"/>
                </a:solidFill>
                <a:latin typeface="Times New Roman"/>
                <a:cs typeface="Times New Roman"/>
              </a:rPr>
              <a:t>As </a:t>
            </a:r>
            <a:r>
              <a:rPr sz="1200" dirty="0">
                <a:solidFill>
                  <a:srgbClr val="303030"/>
                </a:solidFill>
                <a:latin typeface="Times New Roman"/>
                <a:cs typeface="Times New Roman"/>
              </a:rPr>
              <a:t>a method, it </a:t>
            </a:r>
            <a:r>
              <a:rPr sz="1200" spc="-5" dirty="0">
                <a:solidFill>
                  <a:srgbClr val="303030"/>
                </a:solidFill>
                <a:latin typeface="Times New Roman"/>
                <a:cs typeface="Times New Roman"/>
              </a:rPr>
              <a:t>allows </a:t>
            </a:r>
            <a:r>
              <a:rPr sz="1200" spc="-10" dirty="0">
                <a:solidFill>
                  <a:srgbClr val="303030"/>
                </a:solidFill>
                <a:latin typeface="Times New Roman"/>
                <a:cs typeface="Times New Roman"/>
              </a:rPr>
              <a:t>you </a:t>
            </a:r>
            <a:r>
              <a:rPr sz="1200" dirty="0">
                <a:solidFill>
                  <a:srgbClr val="303030"/>
                </a:solidFill>
                <a:latin typeface="Times New Roman"/>
                <a:cs typeface="Times New Roman"/>
              </a:rPr>
              <a:t>to  </a:t>
            </a:r>
            <a:r>
              <a:rPr sz="1200" spc="-5" dirty="0">
                <a:solidFill>
                  <a:srgbClr val="303030"/>
                </a:solidFill>
                <a:latin typeface="Times New Roman"/>
                <a:cs typeface="Times New Roman"/>
              </a:rPr>
              <a:t>approach </a:t>
            </a:r>
            <a:r>
              <a:rPr sz="1200" dirty="0">
                <a:solidFill>
                  <a:srgbClr val="303030"/>
                </a:solidFill>
                <a:latin typeface="Times New Roman"/>
                <a:cs typeface="Times New Roman"/>
              </a:rPr>
              <a:t>the </a:t>
            </a:r>
            <a:r>
              <a:rPr sz="1200" spc="-5" dirty="0">
                <a:solidFill>
                  <a:srgbClr val="303030"/>
                </a:solidFill>
                <a:latin typeface="Times New Roman"/>
                <a:cs typeface="Times New Roman"/>
              </a:rPr>
              <a:t>problem </a:t>
            </a:r>
            <a:r>
              <a:rPr sz="1200" dirty="0">
                <a:solidFill>
                  <a:srgbClr val="303030"/>
                </a:solidFill>
                <a:latin typeface="Times New Roman"/>
                <a:cs typeface="Times New Roman"/>
              </a:rPr>
              <a:t>in a </a:t>
            </a:r>
            <a:r>
              <a:rPr sz="1200" spc="-5" dirty="0">
                <a:solidFill>
                  <a:srgbClr val="303030"/>
                </a:solidFill>
                <a:latin typeface="Times New Roman"/>
                <a:cs typeface="Times New Roman"/>
              </a:rPr>
              <a:t>structured and </a:t>
            </a:r>
            <a:r>
              <a:rPr sz="1200" dirty="0">
                <a:solidFill>
                  <a:srgbClr val="303030"/>
                </a:solidFill>
                <a:latin typeface="Times New Roman"/>
                <a:cs typeface="Times New Roman"/>
              </a:rPr>
              <a:t>systematic way to arrive </a:t>
            </a:r>
            <a:r>
              <a:rPr sz="1200" spc="-5" dirty="0">
                <a:solidFill>
                  <a:srgbClr val="303030"/>
                </a:solidFill>
                <a:latin typeface="Times New Roman"/>
                <a:cs typeface="Times New Roman"/>
              </a:rPr>
              <a:t>at </a:t>
            </a:r>
            <a:r>
              <a:rPr sz="1200" dirty="0">
                <a:solidFill>
                  <a:srgbClr val="303030"/>
                </a:solidFill>
                <a:latin typeface="Times New Roman"/>
                <a:cs typeface="Times New Roman"/>
              </a:rPr>
              <a:t>a </a:t>
            </a:r>
            <a:r>
              <a:rPr sz="1200" spc="-5" dirty="0">
                <a:solidFill>
                  <a:srgbClr val="303030"/>
                </a:solidFill>
                <a:latin typeface="Times New Roman"/>
                <a:cs typeface="Times New Roman"/>
              </a:rPr>
              <a:t>logical</a:t>
            </a:r>
            <a:r>
              <a:rPr sz="1200" spc="25" dirty="0">
                <a:solidFill>
                  <a:srgbClr val="303030"/>
                </a:solidFill>
                <a:latin typeface="Times New Roman"/>
                <a:cs typeface="Times New Roman"/>
              </a:rPr>
              <a:t> </a:t>
            </a:r>
            <a:r>
              <a:rPr sz="1200" spc="-5" dirty="0">
                <a:solidFill>
                  <a:srgbClr val="303030"/>
                </a:solidFill>
                <a:latin typeface="Times New Roman"/>
                <a:cs typeface="Times New Roman"/>
              </a:rPr>
              <a:t>conclusion.</a:t>
            </a:r>
            <a:endParaRPr sz="1200">
              <a:latin typeface="Times New Roman"/>
              <a:cs typeface="Times New Roman"/>
            </a:endParaRPr>
          </a:p>
        </p:txBody>
      </p:sp>
      <p:sp>
        <p:nvSpPr>
          <p:cNvPr id="5" name="object 5"/>
          <p:cNvSpPr txBox="1"/>
          <p:nvPr/>
        </p:nvSpPr>
        <p:spPr>
          <a:xfrm>
            <a:off x="444500" y="7895762"/>
            <a:ext cx="6880859" cy="1019638"/>
          </a:xfrm>
          <a:prstGeom prst="rect">
            <a:avLst/>
          </a:prstGeom>
        </p:spPr>
        <p:txBody>
          <a:bodyPr vert="horz" wrap="square" lIns="0" tIns="24765" rIns="0" bIns="0" rtlCol="0">
            <a:spAutoFit/>
          </a:bodyPr>
          <a:lstStyle/>
          <a:p>
            <a:pPr marL="12700">
              <a:lnSpc>
                <a:spcPct val="100000"/>
              </a:lnSpc>
              <a:spcBef>
                <a:spcPts val="100"/>
              </a:spcBef>
            </a:pPr>
            <a:r>
              <a:rPr lang="en-US" sz="1200" b="1" dirty="0">
                <a:solidFill>
                  <a:srgbClr val="303030"/>
                </a:solidFill>
                <a:latin typeface="Times New Roman"/>
                <a:cs typeface="Times New Roman"/>
              </a:rPr>
              <a:t>2</a:t>
            </a:r>
            <a:r>
              <a:rPr lang="en-US" sz="1200" b="1" dirty="0" smtClean="0">
                <a:solidFill>
                  <a:srgbClr val="303030"/>
                </a:solidFill>
                <a:latin typeface="Times New Roman"/>
                <a:cs typeface="Times New Roman"/>
              </a:rPr>
              <a:t>. </a:t>
            </a:r>
            <a:r>
              <a:rPr lang="en-US" sz="1200" b="1" spc="-5" dirty="0" smtClean="0">
                <a:solidFill>
                  <a:srgbClr val="303030"/>
                </a:solidFill>
                <a:latin typeface="Times New Roman"/>
                <a:cs typeface="Times New Roman"/>
              </a:rPr>
              <a:t>KNN (K- Nearest</a:t>
            </a:r>
            <a:r>
              <a:rPr lang="en-US" sz="1200" b="1" spc="5" dirty="0" smtClean="0">
                <a:solidFill>
                  <a:srgbClr val="303030"/>
                </a:solidFill>
                <a:latin typeface="Times New Roman"/>
                <a:cs typeface="Times New Roman"/>
              </a:rPr>
              <a:t> </a:t>
            </a:r>
            <a:r>
              <a:rPr lang="en-US" sz="1200" b="1" dirty="0" smtClean="0">
                <a:solidFill>
                  <a:srgbClr val="303030"/>
                </a:solidFill>
                <a:latin typeface="Times New Roman"/>
                <a:cs typeface="Times New Roman"/>
              </a:rPr>
              <a:t>Neighbors)</a:t>
            </a:r>
            <a:endParaRPr lang="en-US" sz="1200" dirty="0" smtClean="0">
              <a:latin typeface="Times New Roman"/>
              <a:cs typeface="Times New Roman"/>
            </a:endParaRPr>
          </a:p>
          <a:p>
            <a:pPr marL="12700" marR="5080" algn="just">
              <a:lnSpc>
                <a:spcPct val="130000"/>
              </a:lnSpc>
              <a:spcBef>
                <a:spcPts val="705"/>
              </a:spcBef>
            </a:pPr>
            <a:r>
              <a:rPr lang="en-US" sz="1200" spc="-10" dirty="0" smtClean="0">
                <a:solidFill>
                  <a:srgbClr val="303030"/>
                </a:solidFill>
                <a:latin typeface="Times New Roman"/>
                <a:cs typeface="Times New Roman"/>
              </a:rPr>
              <a:t>It </a:t>
            </a:r>
            <a:r>
              <a:rPr lang="en-US" sz="1200" spc="-5" dirty="0" smtClean="0">
                <a:solidFill>
                  <a:srgbClr val="303030"/>
                </a:solidFill>
                <a:latin typeface="Times New Roman"/>
                <a:cs typeface="Times New Roman"/>
              </a:rPr>
              <a:t>is also </a:t>
            </a:r>
            <a:r>
              <a:rPr lang="en-US" sz="1200" dirty="0" smtClean="0">
                <a:solidFill>
                  <a:srgbClr val="303030"/>
                </a:solidFill>
                <a:latin typeface="Times New Roman"/>
                <a:cs typeface="Times New Roman"/>
              </a:rPr>
              <a:t>a lazy </a:t>
            </a:r>
            <a:r>
              <a:rPr lang="en-US" sz="1200" spc="-5" dirty="0" smtClean="0">
                <a:solidFill>
                  <a:srgbClr val="303030"/>
                </a:solidFill>
                <a:latin typeface="Times New Roman"/>
                <a:cs typeface="Times New Roman"/>
              </a:rPr>
              <a:t>algorithm. </a:t>
            </a:r>
            <a:r>
              <a:rPr lang="en-US" sz="1200" dirty="0" smtClean="0">
                <a:solidFill>
                  <a:srgbClr val="303030"/>
                </a:solidFill>
                <a:latin typeface="Times New Roman"/>
                <a:cs typeface="Times New Roman"/>
              </a:rPr>
              <a:t>What this </a:t>
            </a:r>
            <a:r>
              <a:rPr lang="en-US" sz="1200" spc="-5" dirty="0" smtClean="0">
                <a:solidFill>
                  <a:srgbClr val="303030"/>
                </a:solidFill>
                <a:latin typeface="Times New Roman"/>
                <a:cs typeface="Times New Roman"/>
              </a:rPr>
              <a:t>means is </a:t>
            </a:r>
            <a:r>
              <a:rPr lang="en-US" sz="1200" dirty="0" smtClean="0">
                <a:solidFill>
                  <a:srgbClr val="303030"/>
                </a:solidFill>
                <a:latin typeface="Times New Roman"/>
                <a:cs typeface="Times New Roman"/>
              </a:rPr>
              <a:t>that it </a:t>
            </a:r>
            <a:r>
              <a:rPr lang="en-US" sz="1200" spc="-5" dirty="0" smtClean="0">
                <a:solidFill>
                  <a:srgbClr val="303030"/>
                </a:solidFill>
                <a:latin typeface="Times New Roman"/>
                <a:cs typeface="Times New Roman"/>
              </a:rPr>
              <a:t>does </a:t>
            </a:r>
            <a:r>
              <a:rPr lang="en-US" sz="1200" dirty="0" smtClean="0">
                <a:solidFill>
                  <a:srgbClr val="303030"/>
                </a:solidFill>
                <a:latin typeface="Times New Roman"/>
                <a:cs typeface="Times New Roman"/>
              </a:rPr>
              <a:t>not </a:t>
            </a:r>
            <a:r>
              <a:rPr lang="en-US" sz="1200" spc="-10" dirty="0" smtClean="0">
                <a:solidFill>
                  <a:srgbClr val="303030"/>
                </a:solidFill>
                <a:latin typeface="Times New Roman"/>
                <a:cs typeface="Times New Roman"/>
              </a:rPr>
              <a:t>use </a:t>
            </a:r>
            <a:r>
              <a:rPr lang="en-US" sz="1200" dirty="0" smtClean="0">
                <a:solidFill>
                  <a:srgbClr val="303030"/>
                </a:solidFill>
                <a:latin typeface="Times New Roman"/>
                <a:cs typeface="Times New Roman"/>
              </a:rPr>
              <a:t>the </a:t>
            </a:r>
            <a:r>
              <a:rPr lang="en-US" sz="1200" spc="-5" dirty="0" smtClean="0">
                <a:solidFill>
                  <a:srgbClr val="303030"/>
                </a:solidFill>
                <a:latin typeface="Times New Roman"/>
                <a:cs typeface="Times New Roman"/>
              </a:rPr>
              <a:t>training data </a:t>
            </a:r>
            <a:r>
              <a:rPr lang="en-US" sz="1200" dirty="0" smtClean="0">
                <a:solidFill>
                  <a:srgbClr val="303030"/>
                </a:solidFill>
                <a:latin typeface="Times New Roman"/>
                <a:cs typeface="Times New Roman"/>
              </a:rPr>
              <a:t>points to do  any </a:t>
            </a:r>
            <a:r>
              <a:rPr lang="en-US" sz="1200" spc="-5" dirty="0" smtClean="0">
                <a:solidFill>
                  <a:srgbClr val="303030"/>
                </a:solidFill>
                <a:latin typeface="Times New Roman"/>
                <a:cs typeface="Times New Roman"/>
              </a:rPr>
              <a:t>generalization. K nearest neighbors is </a:t>
            </a:r>
            <a:r>
              <a:rPr lang="en-US" sz="1200" dirty="0" smtClean="0">
                <a:solidFill>
                  <a:srgbClr val="303030"/>
                </a:solidFill>
                <a:latin typeface="Times New Roman"/>
                <a:cs typeface="Times New Roman"/>
              </a:rPr>
              <a:t>a simple </a:t>
            </a:r>
            <a:r>
              <a:rPr lang="en-US" sz="1200" spc="-5" dirty="0" smtClean="0">
                <a:solidFill>
                  <a:srgbClr val="303030"/>
                </a:solidFill>
                <a:latin typeface="Times New Roman"/>
                <a:cs typeface="Times New Roman"/>
              </a:rPr>
              <a:t>algorithm </a:t>
            </a:r>
            <a:r>
              <a:rPr lang="en-US" sz="1200" dirty="0" smtClean="0">
                <a:solidFill>
                  <a:srgbClr val="303030"/>
                </a:solidFill>
                <a:latin typeface="Times New Roman"/>
                <a:cs typeface="Times New Roman"/>
              </a:rPr>
              <a:t>that </a:t>
            </a:r>
            <a:r>
              <a:rPr lang="en-US" sz="1200" spc="-5" dirty="0" smtClean="0">
                <a:solidFill>
                  <a:srgbClr val="303030"/>
                </a:solidFill>
                <a:latin typeface="Times New Roman"/>
                <a:cs typeface="Times New Roman"/>
              </a:rPr>
              <a:t>stores all available cases and classifies new  cases</a:t>
            </a:r>
            <a:r>
              <a:rPr lang="en-US" sz="1200" dirty="0" smtClean="0">
                <a:solidFill>
                  <a:srgbClr val="303030"/>
                </a:solidFill>
                <a:latin typeface="Times New Roman"/>
                <a:cs typeface="Times New Roman"/>
              </a:rPr>
              <a:t> </a:t>
            </a:r>
            <a:r>
              <a:rPr lang="en-US" sz="1200" spc="10" dirty="0" smtClean="0">
                <a:solidFill>
                  <a:srgbClr val="303030"/>
                </a:solidFill>
                <a:latin typeface="Times New Roman"/>
                <a:cs typeface="Times New Roman"/>
              </a:rPr>
              <a:t>by</a:t>
            </a:r>
            <a:r>
              <a:rPr lang="en-US" sz="1200" spc="15" dirty="0" smtClean="0">
                <a:solidFill>
                  <a:srgbClr val="303030"/>
                </a:solidFill>
                <a:latin typeface="Times New Roman"/>
                <a:cs typeface="Times New Roman"/>
              </a:rPr>
              <a:t> </a:t>
            </a:r>
            <a:r>
              <a:rPr lang="en-US" sz="1200" dirty="0" smtClean="0">
                <a:solidFill>
                  <a:srgbClr val="303030"/>
                </a:solidFill>
                <a:latin typeface="Times New Roman"/>
                <a:cs typeface="Times New Roman"/>
              </a:rPr>
              <a:t>a</a:t>
            </a:r>
            <a:r>
              <a:rPr lang="en-US" sz="1200" spc="35" dirty="0" smtClean="0">
                <a:solidFill>
                  <a:srgbClr val="303030"/>
                </a:solidFill>
                <a:latin typeface="Times New Roman"/>
                <a:cs typeface="Times New Roman"/>
              </a:rPr>
              <a:t> </a:t>
            </a:r>
            <a:r>
              <a:rPr lang="en-US" sz="1200" dirty="0" smtClean="0">
                <a:solidFill>
                  <a:srgbClr val="303030"/>
                </a:solidFill>
                <a:latin typeface="Times New Roman"/>
                <a:cs typeface="Times New Roman"/>
              </a:rPr>
              <a:t>majority</a:t>
            </a:r>
            <a:r>
              <a:rPr lang="en-US" sz="1200" spc="15" dirty="0" smtClean="0">
                <a:solidFill>
                  <a:srgbClr val="303030"/>
                </a:solidFill>
                <a:latin typeface="Times New Roman"/>
                <a:cs typeface="Times New Roman"/>
              </a:rPr>
              <a:t> </a:t>
            </a:r>
            <a:r>
              <a:rPr lang="en-US" sz="1200" dirty="0" smtClean="0">
                <a:solidFill>
                  <a:srgbClr val="303030"/>
                </a:solidFill>
                <a:latin typeface="Times New Roman"/>
                <a:cs typeface="Times New Roman"/>
              </a:rPr>
              <a:t>vote</a:t>
            </a:r>
            <a:r>
              <a:rPr lang="en-US" sz="1200" spc="45" dirty="0" smtClean="0">
                <a:solidFill>
                  <a:srgbClr val="303030"/>
                </a:solidFill>
                <a:latin typeface="Times New Roman"/>
                <a:cs typeface="Times New Roman"/>
              </a:rPr>
              <a:t> </a:t>
            </a:r>
            <a:r>
              <a:rPr lang="en-US" sz="1200" dirty="0" smtClean="0">
                <a:solidFill>
                  <a:srgbClr val="303030"/>
                </a:solidFill>
                <a:latin typeface="Times New Roman"/>
                <a:cs typeface="Times New Roman"/>
              </a:rPr>
              <a:t>of</a:t>
            </a:r>
            <a:r>
              <a:rPr lang="en-US" sz="1200" spc="35" dirty="0" smtClean="0">
                <a:solidFill>
                  <a:srgbClr val="303030"/>
                </a:solidFill>
                <a:latin typeface="Times New Roman"/>
                <a:cs typeface="Times New Roman"/>
              </a:rPr>
              <a:t> </a:t>
            </a:r>
            <a:r>
              <a:rPr lang="en-US" sz="1200" spc="-5" dirty="0" smtClean="0">
                <a:solidFill>
                  <a:srgbClr val="303030"/>
                </a:solidFill>
                <a:latin typeface="Times New Roman"/>
                <a:cs typeface="Times New Roman"/>
              </a:rPr>
              <a:t>its</a:t>
            </a:r>
            <a:r>
              <a:rPr lang="en-US" sz="1200" spc="40" dirty="0" smtClean="0">
                <a:solidFill>
                  <a:srgbClr val="303030"/>
                </a:solidFill>
                <a:latin typeface="Times New Roman"/>
                <a:cs typeface="Times New Roman"/>
              </a:rPr>
              <a:t> </a:t>
            </a:r>
            <a:r>
              <a:rPr lang="en-US" sz="1200" dirty="0" smtClean="0">
                <a:solidFill>
                  <a:srgbClr val="303030"/>
                </a:solidFill>
                <a:latin typeface="Times New Roman"/>
                <a:cs typeface="Times New Roman"/>
              </a:rPr>
              <a:t>k</a:t>
            </a:r>
            <a:r>
              <a:rPr lang="en-US" sz="1200" spc="35" dirty="0" smtClean="0">
                <a:solidFill>
                  <a:srgbClr val="303030"/>
                </a:solidFill>
                <a:latin typeface="Times New Roman"/>
                <a:cs typeface="Times New Roman"/>
              </a:rPr>
              <a:t> </a:t>
            </a:r>
            <a:r>
              <a:rPr lang="en-US" sz="1200" spc="-5" dirty="0" smtClean="0">
                <a:solidFill>
                  <a:srgbClr val="303030"/>
                </a:solidFill>
                <a:latin typeface="Times New Roman"/>
                <a:cs typeface="Times New Roman"/>
              </a:rPr>
              <a:t>neighbors.</a:t>
            </a:r>
            <a:r>
              <a:rPr lang="en-US" sz="1200" spc="35" dirty="0" smtClean="0">
                <a:solidFill>
                  <a:srgbClr val="303030"/>
                </a:solidFill>
                <a:latin typeface="Times New Roman"/>
                <a:cs typeface="Times New Roman"/>
              </a:rPr>
              <a:t> </a:t>
            </a:r>
            <a:r>
              <a:rPr lang="en-US" sz="1200" dirty="0" smtClean="0">
                <a:solidFill>
                  <a:srgbClr val="303030"/>
                </a:solidFill>
                <a:latin typeface="Times New Roman"/>
                <a:cs typeface="Times New Roman"/>
              </a:rPr>
              <a:t>The</a:t>
            </a:r>
            <a:r>
              <a:rPr lang="en-US" sz="1200" spc="35" dirty="0" smtClean="0">
                <a:solidFill>
                  <a:srgbClr val="303030"/>
                </a:solidFill>
                <a:latin typeface="Times New Roman"/>
                <a:cs typeface="Times New Roman"/>
              </a:rPr>
              <a:t> </a:t>
            </a:r>
            <a:r>
              <a:rPr lang="en-US" sz="1200" dirty="0" smtClean="0">
                <a:solidFill>
                  <a:srgbClr val="303030"/>
                </a:solidFill>
                <a:latin typeface="Times New Roman"/>
                <a:cs typeface="Times New Roman"/>
              </a:rPr>
              <a:t>case</a:t>
            </a:r>
            <a:r>
              <a:rPr lang="en-US" sz="1200" spc="25" dirty="0" smtClean="0">
                <a:solidFill>
                  <a:srgbClr val="303030"/>
                </a:solidFill>
                <a:latin typeface="Times New Roman"/>
                <a:cs typeface="Times New Roman"/>
              </a:rPr>
              <a:t> </a:t>
            </a:r>
            <a:r>
              <a:rPr lang="en-US" sz="1200" dirty="0" smtClean="0">
                <a:solidFill>
                  <a:srgbClr val="303030"/>
                </a:solidFill>
                <a:latin typeface="Times New Roman"/>
                <a:cs typeface="Times New Roman"/>
              </a:rPr>
              <a:t>being</a:t>
            </a:r>
            <a:r>
              <a:rPr lang="en-US" sz="1200" spc="25" dirty="0" smtClean="0">
                <a:solidFill>
                  <a:srgbClr val="303030"/>
                </a:solidFill>
                <a:latin typeface="Times New Roman"/>
                <a:cs typeface="Times New Roman"/>
              </a:rPr>
              <a:t> </a:t>
            </a:r>
            <a:r>
              <a:rPr lang="en-US" sz="1200" spc="-5" dirty="0" smtClean="0">
                <a:solidFill>
                  <a:srgbClr val="303030"/>
                </a:solidFill>
                <a:latin typeface="Times New Roman"/>
                <a:cs typeface="Times New Roman"/>
              </a:rPr>
              <a:t>assigned</a:t>
            </a:r>
            <a:r>
              <a:rPr lang="en-US" sz="1200" spc="35" dirty="0" smtClean="0">
                <a:solidFill>
                  <a:srgbClr val="303030"/>
                </a:solidFill>
                <a:latin typeface="Times New Roman"/>
                <a:cs typeface="Times New Roman"/>
              </a:rPr>
              <a:t> </a:t>
            </a:r>
            <a:r>
              <a:rPr lang="en-US" sz="1200" dirty="0" smtClean="0">
                <a:solidFill>
                  <a:srgbClr val="303030"/>
                </a:solidFill>
                <a:latin typeface="Times New Roman"/>
                <a:cs typeface="Times New Roman"/>
              </a:rPr>
              <a:t>to</a:t>
            </a:r>
            <a:r>
              <a:rPr lang="en-US" sz="1200" spc="45" dirty="0" smtClean="0">
                <a:solidFill>
                  <a:srgbClr val="303030"/>
                </a:solidFill>
                <a:latin typeface="Times New Roman"/>
                <a:cs typeface="Times New Roman"/>
              </a:rPr>
              <a:t> </a:t>
            </a:r>
            <a:r>
              <a:rPr lang="en-US" sz="1200" dirty="0" smtClean="0">
                <a:solidFill>
                  <a:srgbClr val="303030"/>
                </a:solidFill>
                <a:latin typeface="Times New Roman"/>
                <a:cs typeface="Times New Roman"/>
              </a:rPr>
              <a:t>the</a:t>
            </a:r>
            <a:r>
              <a:rPr lang="en-US" sz="1200" spc="45" dirty="0" smtClean="0">
                <a:solidFill>
                  <a:srgbClr val="303030"/>
                </a:solidFill>
                <a:latin typeface="Times New Roman"/>
                <a:cs typeface="Times New Roman"/>
              </a:rPr>
              <a:t> </a:t>
            </a:r>
            <a:r>
              <a:rPr lang="en-US" sz="1200" spc="-5" dirty="0" smtClean="0">
                <a:solidFill>
                  <a:srgbClr val="303030"/>
                </a:solidFill>
                <a:latin typeface="Times New Roman"/>
                <a:cs typeface="Times New Roman"/>
              </a:rPr>
              <a:t>class</a:t>
            </a:r>
            <a:r>
              <a:rPr lang="en-US" sz="1200" spc="40" dirty="0" smtClean="0">
                <a:solidFill>
                  <a:srgbClr val="303030"/>
                </a:solidFill>
                <a:latin typeface="Times New Roman"/>
                <a:cs typeface="Times New Roman"/>
              </a:rPr>
              <a:t> </a:t>
            </a:r>
            <a:r>
              <a:rPr lang="en-US" sz="1200" spc="-5" dirty="0" smtClean="0">
                <a:solidFill>
                  <a:srgbClr val="303030"/>
                </a:solidFill>
                <a:latin typeface="Times New Roman"/>
                <a:cs typeface="Times New Roman"/>
              </a:rPr>
              <a:t>is</a:t>
            </a:r>
            <a:r>
              <a:rPr lang="en-US" sz="1200" spc="40" dirty="0" smtClean="0">
                <a:solidFill>
                  <a:srgbClr val="303030"/>
                </a:solidFill>
                <a:latin typeface="Times New Roman"/>
                <a:cs typeface="Times New Roman"/>
              </a:rPr>
              <a:t> </a:t>
            </a:r>
            <a:r>
              <a:rPr lang="en-US" sz="1200" dirty="0" smtClean="0">
                <a:solidFill>
                  <a:srgbClr val="303030"/>
                </a:solidFill>
                <a:latin typeface="Times New Roman"/>
                <a:cs typeface="Times New Roman"/>
              </a:rPr>
              <a:t>most</a:t>
            </a:r>
            <a:r>
              <a:rPr lang="en-US" sz="1200" spc="40" dirty="0" smtClean="0">
                <a:solidFill>
                  <a:srgbClr val="303030"/>
                </a:solidFill>
                <a:latin typeface="Times New Roman"/>
                <a:cs typeface="Times New Roman"/>
              </a:rPr>
              <a:t> </a:t>
            </a:r>
            <a:r>
              <a:rPr lang="en-US" sz="1200" spc="-5" dirty="0" smtClean="0">
                <a:solidFill>
                  <a:srgbClr val="303030"/>
                </a:solidFill>
                <a:latin typeface="Times New Roman"/>
                <a:cs typeface="Times New Roman"/>
              </a:rPr>
              <a:t>common</a:t>
            </a:r>
            <a:r>
              <a:rPr lang="en-US" sz="1200" spc="35" dirty="0" smtClean="0">
                <a:solidFill>
                  <a:srgbClr val="303030"/>
                </a:solidFill>
                <a:latin typeface="Times New Roman"/>
                <a:cs typeface="Times New Roman"/>
              </a:rPr>
              <a:t> </a:t>
            </a:r>
            <a:r>
              <a:rPr lang="en-US" sz="1200" spc="-5" dirty="0" smtClean="0">
                <a:solidFill>
                  <a:srgbClr val="303030"/>
                </a:solidFill>
                <a:latin typeface="Times New Roman"/>
                <a:cs typeface="Times New Roman"/>
              </a:rPr>
              <a:t>amongst</a:t>
            </a:r>
            <a:r>
              <a:rPr lang="en-US" sz="1200" spc="40" dirty="0" smtClean="0">
                <a:solidFill>
                  <a:srgbClr val="303030"/>
                </a:solidFill>
                <a:latin typeface="Times New Roman"/>
                <a:cs typeface="Times New Roman"/>
              </a:rPr>
              <a:t> </a:t>
            </a:r>
            <a:r>
              <a:rPr lang="en-US" sz="1200" spc="-5" dirty="0" smtClean="0">
                <a:solidFill>
                  <a:srgbClr val="303030"/>
                </a:solidFill>
                <a:latin typeface="Times New Roman"/>
                <a:cs typeface="Times New Roman"/>
              </a:rPr>
              <a:t>its</a:t>
            </a:r>
            <a:r>
              <a:rPr lang="en-US" sz="1200" spc="40" dirty="0" smtClean="0">
                <a:solidFill>
                  <a:srgbClr val="303030"/>
                </a:solidFill>
                <a:latin typeface="Times New Roman"/>
                <a:cs typeface="Times New Roman"/>
              </a:rPr>
              <a:t> </a:t>
            </a:r>
            <a:r>
              <a:rPr lang="en-US" sz="1200" spc="-5" dirty="0" smtClean="0">
                <a:solidFill>
                  <a:srgbClr val="303030"/>
                </a:solidFill>
                <a:latin typeface="Times New Roman"/>
                <a:cs typeface="Times New Roman"/>
              </a:rPr>
              <a:t>K</a:t>
            </a:r>
            <a:endParaRPr lang="en-US" sz="1200" dirty="0">
              <a:latin typeface="Times New Roman"/>
              <a:cs typeface="Times New Roman"/>
            </a:endParaRPr>
          </a:p>
        </p:txBody>
      </p:sp>
      <p:sp>
        <p:nvSpPr>
          <p:cNvPr id="6" name="object 6"/>
          <p:cNvSpPr/>
          <p:nvPr/>
        </p:nvSpPr>
        <p:spPr>
          <a:xfrm>
            <a:off x="1355089" y="3089275"/>
            <a:ext cx="4808220" cy="2399029"/>
          </a:xfrm>
          <a:prstGeom prst="rect">
            <a:avLst/>
          </a:prstGeom>
          <a:blipFill>
            <a:blip r:embed="rId1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19400" y="4343400"/>
            <a:ext cx="2057400" cy="19749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303030"/>
                </a:solidFill>
                <a:latin typeface="Times New Roman"/>
                <a:cs typeface="Times New Roman"/>
              </a:rPr>
              <a:t>Fig</a:t>
            </a:r>
            <a:r>
              <a:rPr sz="1200" b="1" spc="-5">
                <a:solidFill>
                  <a:srgbClr val="303030"/>
                </a:solidFill>
                <a:latin typeface="Times New Roman"/>
                <a:cs typeface="Times New Roman"/>
              </a:rPr>
              <a:t>. </a:t>
            </a:r>
            <a:r>
              <a:rPr sz="1200" b="1" smtClean="0">
                <a:solidFill>
                  <a:srgbClr val="303030"/>
                </a:solidFill>
                <a:latin typeface="Times New Roman"/>
                <a:cs typeface="Times New Roman"/>
              </a:rPr>
              <a:t>3</a:t>
            </a:r>
            <a:r>
              <a:rPr lang="en-US" sz="1200" b="1" dirty="0" smtClean="0">
                <a:solidFill>
                  <a:srgbClr val="303030"/>
                </a:solidFill>
                <a:latin typeface="Times New Roman"/>
                <a:cs typeface="Times New Roman"/>
              </a:rPr>
              <a:t> k-Nearest </a:t>
            </a:r>
            <a:r>
              <a:rPr lang="en-US" sz="1200" b="1" dirty="0" err="1" smtClean="0">
                <a:solidFill>
                  <a:srgbClr val="303030"/>
                </a:solidFill>
                <a:latin typeface="Times New Roman"/>
                <a:cs typeface="Times New Roman"/>
              </a:rPr>
              <a:t>Neighbour</a:t>
            </a:r>
            <a:endParaRPr sz="1200">
              <a:latin typeface="Times New Roman"/>
              <a:cs typeface="Times New Roman"/>
            </a:endParaRPr>
          </a:p>
        </p:txBody>
      </p:sp>
      <p:sp>
        <p:nvSpPr>
          <p:cNvPr id="3" name="object 3"/>
          <p:cNvSpPr/>
          <p:nvPr/>
        </p:nvSpPr>
        <p:spPr>
          <a:xfrm>
            <a:off x="438912" y="4051427"/>
            <a:ext cx="6896100" cy="238125"/>
          </a:xfrm>
          <a:custGeom>
            <a:avLst/>
            <a:gdLst/>
            <a:ahLst/>
            <a:cxnLst/>
            <a:rect l="l" t="t" r="r" b="b"/>
            <a:pathLst>
              <a:path w="6896100" h="238125">
                <a:moveTo>
                  <a:pt x="0" y="237744"/>
                </a:moveTo>
                <a:lnTo>
                  <a:pt x="6895846" y="237744"/>
                </a:lnTo>
                <a:lnTo>
                  <a:pt x="6895846" y="0"/>
                </a:lnTo>
                <a:lnTo>
                  <a:pt x="0" y="0"/>
                </a:lnTo>
                <a:lnTo>
                  <a:pt x="0" y="237744"/>
                </a:lnTo>
                <a:close/>
              </a:path>
            </a:pathLst>
          </a:custGeom>
          <a:solidFill>
            <a:srgbClr val="FFFFFF"/>
          </a:solidFill>
        </p:spPr>
        <p:txBody>
          <a:bodyPr wrap="square" lIns="0" tIns="0" rIns="0" bIns="0" rtlCol="0"/>
          <a:lstStyle/>
          <a:p>
            <a:endParaRPr/>
          </a:p>
        </p:txBody>
      </p:sp>
      <p:sp>
        <p:nvSpPr>
          <p:cNvPr id="5" name="object 5"/>
          <p:cNvSpPr txBox="1"/>
          <p:nvPr/>
        </p:nvSpPr>
        <p:spPr>
          <a:xfrm>
            <a:off x="2286001" y="7391400"/>
            <a:ext cx="838200"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smtClean="0">
                <a:solidFill>
                  <a:srgbClr val="303030"/>
                </a:solidFill>
                <a:latin typeface="Times New Roman"/>
                <a:cs typeface="Times New Roman"/>
              </a:rPr>
              <a:t>P(A/B) =</a:t>
            </a:r>
            <a:endParaRPr sz="16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11</a:t>
            </a:r>
          </a:p>
        </p:txBody>
      </p:sp>
      <p:sp>
        <p:nvSpPr>
          <p:cNvPr id="11" name="TextBox 10"/>
          <p:cNvSpPr txBox="1"/>
          <p:nvPr/>
        </p:nvSpPr>
        <p:spPr>
          <a:xfrm>
            <a:off x="533400" y="685800"/>
            <a:ext cx="6248400" cy="1292662"/>
          </a:xfrm>
          <a:prstGeom prst="rect">
            <a:avLst/>
          </a:prstGeom>
          <a:noFill/>
        </p:spPr>
        <p:txBody>
          <a:bodyPr wrap="square" rtlCol="0">
            <a:spAutoFit/>
          </a:bodyPr>
          <a:lstStyle/>
          <a:p>
            <a:r>
              <a:rPr lang="en-US" sz="1200" spc="-5" dirty="0">
                <a:solidFill>
                  <a:srgbClr val="303030"/>
                </a:solidFill>
                <a:latin typeface="Times New Roman"/>
                <a:cs typeface="Times New Roman"/>
              </a:rPr>
              <a:t>nearest neighbors measured by a distance function. These distance functions can be Euclidean, Manhattan,  </a:t>
            </a:r>
            <a:r>
              <a:rPr lang="en-US" sz="1200" spc="-5" dirty="0" err="1">
                <a:solidFill>
                  <a:srgbClr val="303030"/>
                </a:solidFill>
                <a:latin typeface="Times New Roman"/>
                <a:cs typeface="Times New Roman"/>
              </a:rPr>
              <a:t>Minkowski</a:t>
            </a:r>
            <a:r>
              <a:rPr lang="en-US" sz="1200" spc="-5" dirty="0">
                <a:solidFill>
                  <a:srgbClr val="303030"/>
                </a:solidFill>
                <a:latin typeface="Times New Roman"/>
                <a:cs typeface="Times New Roman"/>
              </a:rPr>
              <a:t> and Hamming distance. First three functions are used for continuous function and fourth one  (Hamming) for categorical variables. If K = 1, then the case is simply assigned to the class of its nearest  </a:t>
            </a:r>
            <a:r>
              <a:rPr lang="en-US" sz="1200" spc="-5" dirty="0" err="1" smtClean="0">
                <a:solidFill>
                  <a:srgbClr val="303030"/>
                </a:solidFill>
                <a:latin typeface="Times New Roman"/>
                <a:cs typeface="Times New Roman"/>
              </a:rPr>
              <a:t>neighbour</a:t>
            </a:r>
            <a:r>
              <a:rPr lang="en-US" sz="1200" spc="-5" dirty="0">
                <a:solidFill>
                  <a:srgbClr val="303030"/>
                </a:solidFill>
                <a:latin typeface="Times New Roman"/>
                <a:cs typeface="Times New Roman"/>
              </a:rPr>
              <a:t>. At times, choosing K turns out to be a challenge while performing KNN modeling.</a:t>
            </a:r>
          </a:p>
          <a:p>
            <a:endParaRPr lang="en-US" dirty="0"/>
          </a:p>
        </p:txBody>
      </p:sp>
      <p:sp>
        <p:nvSpPr>
          <p:cNvPr id="12" name="object 4"/>
          <p:cNvSpPr/>
          <p:nvPr/>
        </p:nvSpPr>
        <p:spPr>
          <a:xfrm>
            <a:off x="1600200" y="1905000"/>
            <a:ext cx="3858895" cy="2205354"/>
          </a:xfrm>
          <a:prstGeom prst="rect">
            <a:avLst/>
          </a:prstGeom>
          <a:blipFill>
            <a:blip r:embed="rId2" cstate="print"/>
            <a:stretch>
              <a:fillRect/>
            </a:stretch>
          </a:blipFill>
        </p:spPr>
        <p:txBody>
          <a:bodyPr wrap="square" lIns="0" tIns="0" rIns="0" bIns="0" rtlCol="0"/>
          <a:lstStyle/>
          <a:p>
            <a:endParaRPr/>
          </a:p>
        </p:txBody>
      </p:sp>
      <p:sp>
        <p:nvSpPr>
          <p:cNvPr id="13" name="TextBox 12"/>
          <p:cNvSpPr txBox="1"/>
          <p:nvPr/>
        </p:nvSpPr>
        <p:spPr>
          <a:xfrm>
            <a:off x="762000" y="5791200"/>
            <a:ext cx="6477000" cy="1477328"/>
          </a:xfrm>
          <a:prstGeom prst="rect">
            <a:avLst/>
          </a:prstGeom>
          <a:noFill/>
        </p:spPr>
        <p:txBody>
          <a:bodyPr wrap="square" rtlCol="0">
            <a:spAutoFit/>
          </a:bodyPr>
          <a:lstStyle/>
          <a:p>
            <a:r>
              <a:rPr lang="en-US" sz="1200" spc="-5" dirty="0">
                <a:solidFill>
                  <a:srgbClr val="303030"/>
                </a:solidFill>
                <a:latin typeface="Times New Roman"/>
                <a:cs typeface="Times New Roman"/>
              </a:rPr>
              <a:t>Naive </a:t>
            </a:r>
            <a:r>
              <a:rPr lang="en-US" sz="1200" spc="-5" dirty="0" err="1">
                <a:solidFill>
                  <a:srgbClr val="303030"/>
                </a:solidFill>
                <a:latin typeface="Times New Roman"/>
                <a:cs typeface="Times New Roman"/>
              </a:rPr>
              <a:t>Bayes</a:t>
            </a:r>
            <a:r>
              <a:rPr lang="en-US" sz="1200" spc="-5" dirty="0">
                <a:solidFill>
                  <a:srgbClr val="303030"/>
                </a:solidFill>
                <a:latin typeface="Times New Roman"/>
                <a:cs typeface="Times New Roman"/>
              </a:rPr>
              <a:t> classifiers are a collection of classification algorithms based on </a:t>
            </a:r>
            <a:r>
              <a:rPr lang="en-US" sz="1200" spc="-5" dirty="0" err="1">
                <a:solidFill>
                  <a:srgbClr val="303030"/>
                </a:solidFill>
                <a:latin typeface="Times New Roman"/>
                <a:cs typeface="Times New Roman"/>
              </a:rPr>
              <a:t>Bayes</a:t>
            </a:r>
            <a:r>
              <a:rPr lang="en-US" sz="1200" spc="-5" dirty="0">
                <a:solidFill>
                  <a:srgbClr val="303030"/>
                </a:solidFill>
                <a:latin typeface="Times New Roman"/>
                <a:cs typeface="Times New Roman"/>
              </a:rPr>
              <a:t>’ Theorem. It is not a single algorithm but a family of algorithms where all of them share a common principle, i.e. every pair of features being classified is independent of each other.</a:t>
            </a:r>
          </a:p>
          <a:p>
            <a:pPr fontAlgn="base"/>
            <a:r>
              <a:rPr lang="en-US" sz="1200" b="1" u="sng" spc="-5" dirty="0" err="1">
                <a:solidFill>
                  <a:srgbClr val="303030"/>
                </a:solidFill>
                <a:latin typeface="Times New Roman"/>
                <a:cs typeface="Times New Roman"/>
              </a:rPr>
              <a:t>Bayes</a:t>
            </a:r>
            <a:r>
              <a:rPr lang="en-US" sz="1200" b="1" u="sng" spc="-5" dirty="0">
                <a:solidFill>
                  <a:srgbClr val="303030"/>
                </a:solidFill>
                <a:latin typeface="Times New Roman"/>
                <a:cs typeface="Times New Roman"/>
              </a:rPr>
              <a:t>’ </a:t>
            </a:r>
            <a:r>
              <a:rPr lang="en-US" sz="1200" b="1" u="sng" spc="-5" dirty="0" smtClean="0">
                <a:solidFill>
                  <a:srgbClr val="303030"/>
                </a:solidFill>
                <a:latin typeface="Times New Roman"/>
                <a:cs typeface="Times New Roman"/>
              </a:rPr>
              <a:t>Theorem:</a:t>
            </a:r>
            <a:endParaRPr lang="en-US" sz="1200" b="1" u="sng" spc="-5" dirty="0">
              <a:solidFill>
                <a:srgbClr val="303030"/>
              </a:solidFill>
              <a:latin typeface="Times New Roman"/>
              <a:cs typeface="Times New Roman"/>
            </a:endParaRPr>
          </a:p>
          <a:p>
            <a:pPr fontAlgn="base"/>
            <a:r>
              <a:rPr lang="en-US" sz="1200" spc="-5" dirty="0" err="1">
                <a:solidFill>
                  <a:srgbClr val="303030"/>
                </a:solidFill>
                <a:latin typeface="Times New Roman"/>
                <a:cs typeface="Times New Roman"/>
              </a:rPr>
              <a:t>Bayes</a:t>
            </a:r>
            <a:r>
              <a:rPr lang="en-US" sz="1200" spc="-5" dirty="0">
                <a:solidFill>
                  <a:srgbClr val="303030"/>
                </a:solidFill>
                <a:latin typeface="Times New Roman"/>
                <a:cs typeface="Times New Roman"/>
              </a:rPr>
              <a:t>’ Theorem finds the probability of an event occurring given the probability of another event that has already occurred. </a:t>
            </a:r>
            <a:r>
              <a:rPr lang="en-US" sz="1200" spc="-5" dirty="0" err="1">
                <a:solidFill>
                  <a:srgbClr val="303030"/>
                </a:solidFill>
                <a:latin typeface="Times New Roman"/>
                <a:cs typeface="Times New Roman"/>
              </a:rPr>
              <a:t>Bayes</a:t>
            </a:r>
            <a:r>
              <a:rPr lang="en-US" sz="1200" spc="-5" dirty="0">
                <a:solidFill>
                  <a:srgbClr val="303030"/>
                </a:solidFill>
                <a:latin typeface="Times New Roman"/>
                <a:cs typeface="Times New Roman"/>
              </a:rPr>
              <a:t>’ theorem is stated mathematically as the following equation:</a:t>
            </a:r>
          </a:p>
          <a:p>
            <a:endParaRPr lang="en-US" dirty="0"/>
          </a:p>
        </p:txBody>
      </p:sp>
      <p:sp>
        <p:nvSpPr>
          <p:cNvPr id="14" name="object 5"/>
          <p:cNvSpPr txBox="1"/>
          <p:nvPr/>
        </p:nvSpPr>
        <p:spPr>
          <a:xfrm>
            <a:off x="762000" y="5410200"/>
            <a:ext cx="1501775" cy="197490"/>
          </a:xfrm>
          <a:prstGeom prst="rect">
            <a:avLst/>
          </a:prstGeom>
        </p:spPr>
        <p:txBody>
          <a:bodyPr vert="horz" wrap="square" lIns="0" tIns="12700" rIns="0" bIns="0" rtlCol="0">
            <a:spAutoFit/>
          </a:bodyPr>
          <a:lstStyle/>
          <a:p>
            <a:pPr marL="12700">
              <a:lnSpc>
                <a:spcPct val="100000"/>
              </a:lnSpc>
              <a:spcBef>
                <a:spcPts val="100"/>
              </a:spcBef>
            </a:pPr>
            <a:r>
              <a:rPr lang="en-US" sz="1200" b="1" spc="-5" dirty="0" smtClean="0">
                <a:solidFill>
                  <a:srgbClr val="303030"/>
                </a:solidFill>
                <a:latin typeface="Times New Roman"/>
                <a:cs typeface="Times New Roman"/>
              </a:rPr>
              <a:t>3. </a:t>
            </a:r>
            <a:r>
              <a:rPr lang="en-US" sz="1200" b="1" spc="-5" dirty="0" err="1" smtClean="0">
                <a:solidFill>
                  <a:srgbClr val="303030"/>
                </a:solidFill>
                <a:latin typeface="Times New Roman"/>
                <a:cs typeface="Times New Roman"/>
              </a:rPr>
              <a:t>NaiveBayes</a:t>
            </a:r>
            <a:endParaRPr sz="1200">
              <a:latin typeface="Times New Roman"/>
              <a:cs typeface="Times New Roman"/>
            </a:endParaRPr>
          </a:p>
        </p:txBody>
      </p:sp>
      <p:sp>
        <p:nvSpPr>
          <p:cNvPr id="15" name="TextBox 14"/>
          <p:cNvSpPr txBox="1"/>
          <p:nvPr/>
        </p:nvSpPr>
        <p:spPr>
          <a:xfrm>
            <a:off x="3124200" y="7239000"/>
            <a:ext cx="1524000" cy="338554"/>
          </a:xfrm>
          <a:prstGeom prst="rect">
            <a:avLst/>
          </a:prstGeom>
          <a:noFill/>
        </p:spPr>
        <p:txBody>
          <a:bodyPr wrap="square" rtlCol="0">
            <a:spAutoFit/>
          </a:bodyPr>
          <a:lstStyle/>
          <a:p>
            <a:r>
              <a:rPr lang="en-US" sz="1600" b="1" u="sng" spc="-5" dirty="0">
                <a:solidFill>
                  <a:srgbClr val="303030"/>
                </a:solidFill>
                <a:latin typeface="Times New Roman"/>
                <a:cs typeface="Times New Roman"/>
              </a:rPr>
              <a:t>P(B/A) P(A) </a:t>
            </a:r>
          </a:p>
        </p:txBody>
      </p:sp>
      <p:sp>
        <p:nvSpPr>
          <p:cNvPr id="16" name="TextBox 15"/>
          <p:cNvSpPr txBox="1"/>
          <p:nvPr/>
        </p:nvSpPr>
        <p:spPr>
          <a:xfrm>
            <a:off x="3200400" y="7467600"/>
            <a:ext cx="1295400" cy="369332"/>
          </a:xfrm>
          <a:prstGeom prst="rect">
            <a:avLst/>
          </a:prstGeom>
          <a:noFill/>
        </p:spPr>
        <p:txBody>
          <a:bodyPr wrap="square" rtlCol="0">
            <a:spAutoFit/>
          </a:bodyPr>
          <a:lstStyle/>
          <a:p>
            <a:r>
              <a:rPr lang="en-US" b="1" dirty="0" smtClean="0"/>
              <a:t>   </a:t>
            </a:r>
            <a:r>
              <a:rPr lang="en-US" sz="1600" b="1" spc="-5" dirty="0">
                <a:solidFill>
                  <a:srgbClr val="303030"/>
                </a:solidFill>
                <a:latin typeface="Times New Roman"/>
                <a:cs typeface="Times New Roman"/>
              </a:rPr>
              <a:t>P(B)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5475" y="311912"/>
            <a:ext cx="1639570" cy="360680"/>
          </a:xfrm>
          <a:prstGeom prst="rect">
            <a:avLst/>
          </a:prstGeom>
        </p:spPr>
        <p:txBody>
          <a:bodyPr vert="horz" wrap="square" lIns="0" tIns="12065" rIns="0" bIns="0" rtlCol="0">
            <a:spAutoFit/>
          </a:bodyPr>
          <a:lstStyle/>
          <a:p>
            <a:pPr marL="12700">
              <a:lnSpc>
                <a:spcPct val="100000"/>
              </a:lnSpc>
              <a:spcBef>
                <a:spcPts val="95"/>
              </a:spcBef>
            </a:pPr>
            <a:r>
              <a:rPr spc="-100" dirty="0"/>
              <a:t>M</a:t>
            </a:r>
            <a:r>
              <a:rPr dirty="0"/>
              <a:t>e</a:t>
            </a:r>
            <a:r>
              <a:rPr spc="5" dirty="0"/>
              <a:t>t</a:t>
            </a:r>
            <a:r>
              <a:rPr spc="-10" dirty="0"/>
              <a:t>hodolo</a:t>
            </a:r>
            <a:r>
              <a:rPr spc="45" dirty="0"/>
              <a:t>g</a:t>
            </a:r>
            <a:r>
              <a:rPr spc="-30" dirty="0"/>
              <a:t>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13</a:t>
            </a:r>
          </a:p>
        </p:txBody>
      </p:sp>
      <p:sp>
        <p:nvSpPr>
          <p:cNvPr id="3" name="object 3"/>
          <p:cNvSpPr txBox="1"/>
          <p:nvPr/>
        </p:nvSpPr>
        <p:spPr>
          <a:xfrm>
            <a:off x="444500" y="852931"/>
            <a:ext cx="6884670" cy="2883418"/>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303030"/>
                </a:solidFill>
                <a:latin typeface="Times New Roman"/>
                <a:cs typeface="Times New Roman"/>
              </a:rPr>
              <a:t>To </a:t>
            </a:r>
            <a:r>
              <a:rPr sz="1200" spc="-5" dirty="0">
                <a:solidFill>
                  <a:srgbClr val="303030"/>
                </a:solidFill>
                <a:latin typeface="Times New Roman"/>
                <a:cs typeface="Times New Roman"/>
              </a:rPr>
              <a:t>understand </a:t>
            </a:r>
            <a:r>
              <a:rPr sz="1200" dirty="0">
                <a:solidFill>
                  <a:srgbClr val="303030"/>
                </a:solidFill>
                <a:latin typeface="Times New Roman"/>
                <a:cs typeface="Times New Roman"/>
              </a:rPr>
              <a:t>the methodology </a:t>
            </a:r>
            <a:r>
              <a:rPr sz="1200" spc="-5" dirty="0">
                <a:solidFill>
                  <a:srgbClr val="303030"/>
                </a:solidFill>
                <a:latin typeface="Times New Roman"/>
                <a:cs typeface="Times New Roman"/>
              </a:rPr>
              <a:t>adopted, we first understand </a:t>
            </a:r>
            <a:r>
              <a:rPr sz="1200" dirty="0">
                <a:solidFill>
                  <a:srgbClr val="303030"/>
                </a:solidFill>
                <a:latin typeface="Times New Roman"/>
                <a:cs typeface="Times New Roman"/>
              </a:rPr>
              <a:t>our </a:t>
            </a:r>
            <a:r>
              <a:rPr sz="1200" spc="-5" dirty="0">
                <a:solidFill>
                  <a:srgbClr val="303030"/>
                </a:solidFill>
                <a:latin typeface="Times New Roman"/>
                <a:cs typeface="Times New Roman"/>
              </a:rPr>
              <a:t>dataset </a:t>
            </a:r>
            <a:r>
              <a:rPr sz="1200" dirty="0">
                <a:solidFill>
                  <a:srgbClr val="303030"/>
                </a:solidFill>
                <a:latin typeface="Times New Roman"/>
                <a:cs typeface="Times New Roman"/>
              </a:rPr>
              <a:t>and the</a:t>
            </a:r>
            <a:r>
              <a:rPr sz="1200" spc="30" dirty="0">
                <a:solidFill>
                  <a:srgbClr val="303030"/>
                </a:solidFill>
                <a:latin typeface="Times New Roman"/>
                <a:cs typeface="Times New Roman"/>
              </a:rPr>
              <a:t> </a:t>
            </a:r>
            <a:r>
              <a:rPr sz="1200" spc="-5" dirty="0">
                <a:solidFill>
                  <a:srgbClr val="303030"/>
                </a:solidFill>
                <a:latin typeface="Times New Roman"/>
                <a:cs typeface="Times New Roman"/>
              </a:rPr>
              <a:t>variables.</a:t>
            </a:r>
            <a:endParaRPr sz="1200">
              <a:latin typeface="Times New Roman"/>
              <a:cs typeface="Times New Roman"/>
            </a:endParaRPr>
          </a:p>
          <a:p>
            <a:pPr>
              <a:lnSpc>
                <a:spcPct val="100000"/>
              </a:lnSpc>
            </a:pPr>
            <a:endParaRPr sz="1300">
              <a:latin typeface="Times New Roman"/>
              <a:cs typeface="Times New Roman"/>
            </a:endParaRPr>
          </a:p>
          <a:p>
            <a:pPr>
              <a:lnSpc>
                <a:spcPct val="100000"/>
              </a:lnSpc>
            </a:pPr>
            <a:endParaRPr sz="1050">
              <a:latin typeface="Times New Roman"/>
              <a:cs typeface="Times New Roman"/>
            </a:endParaRPr>
          </a:p>
          <a:p>
            <a:pPr marL="12700">
              <a:lnSpc>
                <a:spcPct val="100000"/>
              </a:lnSpc>
            </a:pPr>
            <a:r>
              <a:rPr sz="1400" b="1" u="heavy" spc="-5" dirty="0">
                <a:uFill>
                  <a:solidFill>
                    <a:srgbClr val="000000"/>
                  </a:solidFill>
                </a:uFill>
                <a:latin typeface="Times New Roman"/>
                <a:cs typeface="Times New Roman"/>
              </a:rPr>
              <a:t>Dataset</a:t>
            </a:r>
            <a:endParaRPr sz="1400">
              <a:latin typeface="Times New Roman"/>
              <a:cs typeface="Times New Roman"/>
            </a:endParaRPr>
          </a:p>
          <a:p>
            <a:pPr marL="12700" marR="38735" algn="just">
              <a:lnSpc>
                <a:spcPct val="143700"/>
              </a:lnSpc>
              <a:spcBef>
                <a:spcPts val="115"/>
              </a:spcBef>
            </a:pPr>
            <a:r>
              <a:rPr sz="1200" spc="-5" dirty="0">
                <a:latin typeface="Times New Roman"/>
                <a:cs typeface="Times New Roman"/>
              </a:rPr>
              <a:t>Our dataset consists </a:t>
            </a:r>
            <a:r>
              <a:rPr sz="1200" dirty="0">
                <a:latin typeface="Times New Roman"/>
                <a:cs typeface="Times New Roman"/>
              </a:rPr>
              <a:t>of </a:t>
            </a:r>
            <a:r>
              <a:rPr sz="1200">
                <a:latin typeface="Times New Roman"/>
                <a:cs typeface="Times New Roman"/>
              </a:rPr>
              <a:t>roughly </a:t>
            </a:r>
            <a:r>
              <a:rPr lang="en-US" sz="1200" dirty="0" smtClean="0">
                <a:latin typeface="Times New Roman"/>
                <a:cs typeface="Times New Roman"/>
              </a:rPr>
              <a:t>26709 tweets </a:t>
            </a:r>
            <a:r>
              <a:rPr sz="1200" smtClean="0">
                <a:latin typeface="Times New Roman"/>
                <a:cs typeface="Times New Roman"/>
              </a:rPr>
              <a:t>, </a:t>
            </a:r>
            <a:r>
              <a:rPr sz="1200">
                <a:latin typeface="Times New Roman"/>
                <a:cs typeface="Times New Roman"/>
              </a:rPr>
              <a:t>having  </a:t>
            </a:r>
            <a:r>
              <a:rPr lang="en-US" sz="1200" spc="-5" dirty="0" smtClean="0">
                <a:latin typeface="Times New Roman"/>
                <a:cs typeface="Times New Roman"/>
              </a:rPr>
              <a:t>web link</a:t>
            </a:r>
            <a:r>
              <a:rPr sz="1200" spc="-5" smtClean="0">
                <a:latin typeface="Times New Roman"/>
                <a:cs typeface="Times New Roman"/>
              </a:rPr>
              <a:t>, </a:t>
            </a:r>
            <a:r>
              <a:rPr lang="en-US" sz="1200" dirty="0" smtClean="0">
                <a:latin typeface="Times New Roman"/>
                <a:cs typeface="Times New Roman"/>
              </a:rPr>
              <a:t>tweet text</a:t>
            </a:r>
            <a:r>
              <a:rPr sz="1200" smtClean="0">
                <a:latin typeface="Times New Roman"/>
                <a:cs typeface="Times New Roman"/>
              </a:rPr>
              <a:t>, </a:t>
            </a:r>
            <a:r>
              <a:rPr lang="en-US" sz="1200" dirty="0" smtClean="0">
                <a:latin typeface="Times New Roman"/>
                <a:cs typeface="Times New Roman"/>
              </a:rPr>
              <a:t>and </a:t>
            </a:r>
            <a:r>
              <a:rPr lang="en-US" sz="1200" dirty="0" err="1" smtClean="0">
                <a:latin typeface="Times New Roman"/>
                <a:cs typeface="Times New Roman"/>
              </a:rPr>
              <a:t>is_sarcam</a:t>
            </a:r>
            <a:r>
              <a:rPr lang="en-US" sz="1200" dirty="0" smtClean="0">
                <a:latin typeface="Times New Roman"/>
                <a:cs typeface="Times New Roman"/>
              </a:rPr>
              <a:t> or not </a:t>
            </a:r>
            <a:r>
              <a:rPr sz="1200" spc="-5" smtClean="0">
                <a:latin typeface="Times New Roman"/>
                <a:cs typeface="Times New Roman"/>
              </a:rPr>
              <a:t>as </a:t>
            </a:r>
            <a:r>
              <a:rPr sz="1200" spc="-5" dirty="0">
                <a:latin typeface="Times New Roman"/>
                <a:cs typeface="Times New Roman"/>
              </a:rPr>
              <a:t>features. </a:t>
            </a:r>
            <a:r>
              <a:rPr sz="1200" dirty="0">
                <a:latin typeface="Times New Roman"/>
                <a:cs typeface="Times New Roman"/>
              </a:rPr>
              <a:t>The </a:t>
            </a:r>
            <a:r>
              <a:rPr sz="1200" spc="-5" dirty="0">
                <a:latin typeface="Times New Roman"/>
                <a:cs typeface="Times New Roman"/>
              </a:rPr>
              <a:t>target is </a:t>
            </a:r>
            <a:r>
              <a:rPr sz="1200" dirty="0">
                <a:latin typeface="Times New Roman"/>
                <a:cs typeface="Times New Roman"/>
              </a:rPr>
              <a:t>to  </a:t>
            </a:r>
            <a:r>
              <a:rPr sz="1200" spc="-5" dirty="0">
                <a:latin typeface="Times New Roman"/>
                <a:cs typeface="Times New Roman"/>
              </a:rPr>
              <a:t>train </a:t>
            </a:r>
            <a:r>
              <a:rPr sz="1200" dirty="0">
                <a:latin typeface="Times New Roman"/>
                <a:cs typeface="Times New Roman"/>
              </a:rPr>
              <a:t>a </a:t>
            </a:r>
            <a:r>
              <a:rPr sz="1200" spc="-5" dirty="0">
                <a:latin typeface="Times New Roman"/>
                <a:cs typeface="Times New Roman"/>
              </a:rPr>
              <a:t>machine-learning algorithm so </a:t>
            </a:r>
            <a:r>
              <a:rPr sz="1200" dirty="0">
                <a:latin typeface="Times New Roman"/>
                <a:cs typeface="Times New Roman"/>
              </a:rPr>
              <a:t>that it </a:t>
            </a:r>
            <a:r>
              <a:rPr sz="1200" spc="-5" dirty="0">
                <a:latin typeface="Times New Roman"/>
                <a:cs typeface="Times New Roman"/>
              </a:rPr>
              <a:t>can </a:t>
            </a:r>
            <a:r>
              <a:rPr sz="1200" dirty="0">
                <a:latin typeface="Times New Roman"/>
                <a:cs typeface="Times New Roman"/>
              </a:rPr>
              <a:t>predict </a:t>
            </a:r>
            <a:r>
              <a:rPr sz="1200">
                <a:latin typeface="Times New Roman"/>
                <a:cs typeface="Times New Roman"/>
              </a:rPr>
              <a:t>where </a:t>
            </a:r>
            <a:r>
              <a:rPr lang="en-US" sz="1200" spc="-5" dirty="0" err="1" smtClean="0">
                <a:latin typeface="Times New Roman"/>
                <a:cs typeface="Times New Roman"/>
              </a:rPr>
              <a:t>sarcasmatic</a:t>
            </a:r>
            <a:r>
              <a:rPr lang="en-US" sz="1200" spc="-5" dirty="0" smtClean="0">
                <a:latin typeface="Times New Roman"/>
                <a:cs typeface="Times New Roman"/>
              </a:rPr>
              <a:t> tweet </a:t>
            </a:r>
            <a:r>
              <a:rPr sz="1200" spc="-5" smtClean="0">
                <a:latin typeface="Times New Roman"/>
                <a:cs typeface="Times New Roman"/>
              </a:rPr>
              <a:t>appear </a:t>
            </a:r>
            <a:r>
              <a:rPr sz="1200" dirty="0">
                <a:latin typeface="Times New Roman"/>
                <a:cs typeface="Times New Roman"/>
              </a:rPr>
              <a:t>in</a:t>
            </a:r>
            <a:r>
              <a:rPr sz="1200" spc="60" dirty="0">
                <a:latin typeface="Times New Roman"/>
                <a:cs typeface="Times New Roman"/>
              </a:rPr>
              <a:t> </a:t>
            </a:r>
            <a:r>
              <a:rPr sz="1200" spc="-5" dirty="0">
                <a:latin typeface="Times New Roman"/>
                <a:cs typeface="Times New Roman"/>
              </a:rPr>
              <a:t>future.</a:t>
            </a:r>
            <a:endParaRPr sz="1200">
              <a:latin typeface="Times New Roman"/>
              <a:cs typeface="Times New Roman"/>
            </a:endParaRPr>
          </a:p>
          <a:p>
            <a:pPr>
              <a:lnSpc>
                <a:spcPct val="100000"/>
              </a:lnSpc>
            </a:pPr>
            <a:endParaRPr sz="1300">
              <a:latin typeface="Times New Roman"/>
              <a:cs typeface="Times New Roman"/>
            </a:endParaRPr>
          </a:p>
          <a:p>
            <a:pPr>
              <a:lnSpc>
                <a:spcPct val="100000"/>
              </a:lnSpc>
            </a:pPr>
            <a:endParaRPr sz="1050">
              <a:latin typeface="Times New Roman"/>
              <a:cs typeface="Times New Roman"/>
            </a:endParaRPr>
          </a:p>
          <a:p>
            <a:pPr marL="12700">
              <a:lnSpc>
                <a:spcPct val="100000"/>
              </a:lnSpc>
            </a:pPr>
            <a:r>
              <a:rPr sz="1400" b="1" u="heavy" dirty="0">
                <a:uFill>
                  <a:solidFill>
                    <a:srgbClr val="000000"/>
                  </a:solidFill>
                </a:uFill>
                <a:latin typeface="Times New Roman"/>
                <a:cs typeface="Times New Roman"/>
              </a:rPr>
              <a:t>Features</a:t>
            </a:r>
            <a:r>
              <a:rPr sz="1200" b="1" u="heavy" dirty="0">
                <a:uFill>
                  <a:solidFill>
                    <a:srgbClr val="000000"/>
                  </a:solidFill>
                </a:uFill>
                <a:latin typeface="Times New Roman"/>
                <a:cs typeface="Times New Roman"/>
              </a:rPr>
              <a:t>:</a:t>
            </a:r>
            <a:endParaRPr sz="1200">
              <a:latin typeface="Times New Roman"/>
              <a:cs typeface="Times New Roman"/>
            </a:endParaRPr>
          </a:p>
          <a:p>
            <a:pPr marL="12700" marR="8255">
              <a:lnSpc>
                <a:spcPct val="105000"/>
              </a:lnSpc>
              <a:spcBef>
                <a:spcPts val="1260"/>
              </a:spcBef>
              <a:buChar char="•"/>
              <a:tabLst>
                <a:tab pos="104139" algn="l"/>
              </a:tabLst>
            </a:pPr>
            <a:r>
              <a:rPr lang="en-US" sz="1200" spc="-5" dirty="0" smtClean="0">
                <a:solidFill>
                  <a:srgbClr val="303030"/>
                </a:solidFill>
                <a:latin typeface="Times New Roman"/>
                <a:cs typeface="Times New Roman"/>
              </a:rPr>
              <a:t>Website link </a:t>
            </a:r>
            <a:r>
              <a:rPr sz="1200" smtClean="0">
                <a:solidFill>
                  <a:srgbClr val="303030"/>
                </a:solidFill>
                <a:latin typeface="Times New Roman"/>
                <a:cs typeface="Times New Roman"/>
              </a:rPr>
              <a:t>- </a:t>
            </a:r>
            <a:r>
              <a:rPr sz="1200">
                <a:solidFill>
                  <a:srgbClr val="303030"/>
                </a:solidFill>
                <a:latin typeface="Times New Roman"/>
                <a:cs typeface="Times New Roman"/>
              </a:rPr>
              <a:t>the </a:t>
            </a:r>
            <a:r>
              <a:rPr lang="en-US" sz="1200" dirty="0" err="1" smtClean="0">
                <a:solidFill>
                  <a:srgbClr val="303030"/>
                </a:solidFill>
                <a:latin typeface="Times New Roman"/>
                <a:cs typeface="Times New Roman"/>
              </a:rPr>
              <a:t>weblink</a:t>
            </a:r>
            <a:r>
              <a:rPr sz="1200" smtClean="0">
                <a:solidFill>
                  <a:srgbClr val="303030"/>
                </a:solidFill>
                <a:latin typeface="Times New Roman"/>
                <a:cs typeface="Times New Roman"/>
              </a:rPr>
              <a:t>of </a:t>
            </a:r>
            <a:r>
              <a:rPr sz="1200">
                <a:solidFill>
                  <a:srgbClr val="303030"/>
                </a:solidFill>
                <a:latin typeface="Times New Roman"/>
                <a:cs typeface="Times New Roman"/>
              </a:rPr>
              <a:t>a </a:t>
            </a:r>
            <a:r>
              <a:rPr lang="en-US" sz="1200" spc="-5" dirty="0" smtClean="0">
                <a:solidFill>
                  <a:srgbClr val="303030"/>
                </a:solidFill>
                <a:latin typeface="Times New Roman"/>
                <a:cs typeface="Times New Roman"/>
              </a:rPr>
              <a:t>tweet</a:t>
            </a:r>
            <a:r>
              <a:rPr sz="1200" spc="-5" smtClean="0">
                <a:solidFill>
                  <a:srgbClr val="303030"/>
                </a:solidFill>
                <a:latin typeface="Times New Roman"/>
                <a:cs typeface="Times New Roman"/>
              </a:rPr>
              <a:t>, </a:t>
            </a:r>
            <a:r>
              <a:rPr sz="1200" dirty="0">
                <a:solidFill>
                  <a:srgbClr val="303030"/>
                </a:solidFill>
                <a:latin typeface="Times New Roman"/>
                <a:cs typeface="Times New Roman"/>
              </a:rPr>
              <a:t>should be </a:t>
            </a:r>
            <a:r>
              <a:rPr sz="1200" spc="-5" dirty="0">
                <a:solidFill>
                  <a:srgbClr val="303030"/>
                </a:solidFill>
                <a:latin typeface="Times New Roman"/>
                <a:cs typeface="Times New Roman"/>
              </a:rPr>
              <a:t>deleted </a:t>
            </a:r>
            <a:r>
              <a:rPr sz="1200" dirty="0">
                <a:solidFill>
                  <a:srgbClr val="303030"/>
                </a:solidFill>
                <a:latin typeface="Times New Roman"/>
                <a:cs typeface="Times New Roman"/>
              </a:rPr>
              <a:t>to not </a:t>
            </a:r>
            <a:r>
              <a:rPr sz="1200" spc="-5">
                <a:solidFill>
                  <a:srgbClr val="303030"/>
                </a:solidFill>
                <a:latin typeface="Times New Roman"/>
                <a:cs typeface="Times New Roman"/>
              </a:rPr>
              <a:t>affect </a:t>
            </a:r>
            <a:r>
              <a:rPr sz="1200" smtClean="0">
                <a:solidFill>
                  <a:srgbClr val="303030"/>
                </a:solidFill>
                <a:latin typeface="Times New Roman"/>
                <a:cs typeface="Times New Roman"/>
              </a:rPr>
              <a:t>predictions</a:t>
            </a:r>
            <a:r>
              <a:rPr lang="en-US" sz="1200" dirty="0" smtClean="0">
                <a:solidFill>
                  <a:srgbClr val="303030"/>
                </a:solidFill>
                <a:latin typeface="Times New Roman"/>
                <a:cs typeface="Times New Roman"/>
              </a:rPr>
              <a:t>.</a:t>
            </a:r>
          </a:p>
          <a:p>
            <a:pPr marL="12700" marR="8255">
              <a:lnSpc>
                <a:spcPct val="105000"/>
              </a:lnSpc>
              <a:spcBef>
                <a:spcPts val="1260"/>
              </a:spcBef>
              <a:buChar char="•"/>
              <a:tabLst>
                <a:tab pos="104139" algn="l"/>
              </a:tabLst>
            </a:pPr>
            <a:r>
              <a:rPr lang="en-US" sz="1200" dirty="0" smtClean="0">
                <a:solidFill>
                  <a:srgbClr val="303030"/>
                </a:solidFill>
                <a:latin typeface="Times New Roman"/>
                <a:cs typeface="Times New Roman"/>
              </a:rPr>
              <a:t>Headlines – the tweets used to train </a:t>
            </a:r>
            <a:endParaRPr sz="12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39700">
              <a:lnSpc>
                <a:spcPct val="100000"/>
              </a:lnSpc>
              <a:spcBef>
                <a:spcPts val="95"/>
              </a:spcBef>
            </a:pPr>
            <a:r>
              <a:rPr spc="-35" dirty="0"/>
              <a:t>Data</a:t>
            </a:r>
            <a:r>
              <a:rPr spc="-85" dirty="0"/>
              <a:t> </a:t>
            </a:r>
            <a:r>
              <a:rPr spc="-40" dirty="0"/>
              <a:t>Pre-processing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15</a:t>
            </a:r>
          </a:p>
        </p:txBody>
      </p:sp>
      <p:sp>
        <p:nvSpPr>
          <p:cNvPr id="3" name="object 3"/>
          <p:cNvSpPr txBox="1"/>
          <p:nvPr/>
        </p:nvSpPr>
        <p:spPr>
          <a:xfrm>
            <a:off x="444500" y="755752"/>
            <a:ext cx="6856095" cy="3749616"/>
          </a:xfrm>
          <a:prstGeom prst="rect">
            <a:avLst/>
          </a:prstGeom>
        </p:spPr>
        <p:txBody>
          <a:bodyPr vert="horz" wrap="square" lIns="0" tIns="13970" rIns="0" bIns="0" rtlCol="0">
            <a:spAutoFit/>
          </a:bodyPr>
          <a:lstStyle/>
          <a:p>
            <a:pPr marL="12700" marR="5080" algn="just">
              <a:lnSpc>
                <a:spcPct val="143800"/>
              </a:lnSpc>
              <a:spcBef>
                <a:spcPts val="110"/>
              </a:spcBef>
            </a:pPr>
            <a:r>
              <a:rPr sz="1400" dirty="0">
                <a:solidFill>
                  <a:srgbClr val="303030"/>
                </a:solidFill>
                <a:latin typeface="Times New Roman"/>
                <a:cs typeface="Times New Roman"/>
              </a:rPr>
              <a:t>For </a:t>
            </a:r>
            <a:r>
              <a:rPr sz="1400" spc="-5" dirty="0">
                <a:solidFill>
                  <a:srgbClr val="303030"/>
                </a:solidFill>
                <a:latin typeface="Times New Roman"/>
                <a:cs typeface="Times New Roman"/>
              </a:rPr>
              <a:t>pre-processing, we considered Python </a:t>
            </a:r>
            <a:r>
              <a:rPr sz="1400" spc="-10" dirty="0">
                <a:solidFill>
                  <a:srgbClr val="303030"/>
                </a:solidFill>
                <a:latin typeface="Times New Roman"/>
                <a:cs typeface="Times New Roman"/>
              </a:rPr>
              <a:t>as </a:t>
            </a:r>
            <a:r>
              <a:rPr sz="1400" spc="-5" dirty="0">
                <a:solidFill>
                  <a:srgbClr val="303030"/>
                </a:solidFill>
                <a:latin typeface="Times New Roman"/>
                <a:cs typeface="Times New Roman"/>
              </a:rPr>
              <a:t>our options for </a:t>
            </a:r>
            <a:r>
              <a:rPr sz="1400" dirty="0">
                <a:solidFill>
                  <a:srgbClr val="303030"/>
                </a:solidFill>
                <a:latin typeface="Times New Roman"/>
                <a:cs typeface="Times New Roman"/>
              </a:rPr>
              <a:t>the </a:t>
            </a:r>
            <a:r>
              <a:rPr sz="1400" spc="-5" dirty="0">
                <a:solidFill>
                  <a:srgbClr val="303030"/>
                </a:solidFill>
                <a:latin typeface="Times New Roman"/>
                <a:cs typeface="Times New Roman"/>
              </a:rPr>
              <a:t>project. After some  experimentation, we found that while </a:t>
            </a:r>
            <a:r>
              <a:rPr sz="1400" dirty="0">
                <a:solidFill>
                  <a:srgbClr val="303030"/>
                </a:solidFill>
                <a:latin typeface="Times New Roman"/>
                <a:cs typeface="Times New Roman"/>
              </a:rPr>
              <a:t>R </a:t>
            </a:r>
            <a:r>
              <a:rPr sz="1400" spc="-5" dirty="0">
                <a:solidFill>
                  <a:srgbClr val="303030"/>
                </a:solidFill>
                <a:latin typeface="Times New Roman"/>
                <a:cs typeface="Times New Roman"/>
              </a:rPr>
              <a:t>was </a:t>
            </a:r>
            <a:r>
              <a:rPr sz="1400" dirty="0">
                <a:solidFill>
                  <a:srgbClr val="303030"/>
                </a:solidFill>
                <a:latin typeface="Times New Roman"/>
                <a:cs typeface="Times New Roman"/>
              </a:rPr>
              <a:t>easier </a:t>
            </a:r>
            <a:r>
              <a:rPr sz="1400" spc="-5" dirty="0">
                <a:solidFill>
                  <a:srgbClr val="303030"/>
                </a:solidFill>
                <a:latin typeface="Times New Roman"/>
                <a:cs typeface="Times New Roman"/>
              </a:rPr>
              <a:t>for statistics and analysis </a:t>
            </a:r>
            <a:r>
              <a:rPr sz="1400" dirty="0">
                <a:solidFill>
                  <a:srgbClr val="303030"/>
                </a:solidFill>
                <a:latin typeface="Times New Roman"/>
                <a:cs typeface="Times New Roman"/>
              </a:rPr>
              <a:t>of </a:t>
            </a:r>
            <a:r>
              <a:rPr sz="1400" spc="-5" dirty="0">
                <a:solidFill>
                  <a:srgbClr val="303030"/>
                </a:solidFill>
                <a:latin typeface="Times New Roman"/>
                <a:cs typeface="Times New Roman"/>
              </a:rPr>
              <a:t>the data, the  lack </a:t>
            </a:r>
            <a:r>
              <a:rPr sz="1400" dirty="0">
                <a:solidFill>
                  <a:srgbClr val="303030"/>
                </a:solidFill>
                <a:latin typeface="Times New Roman"/>
                <a:cs typeface="Times New Roman"/>
              </a:rPr>
              <a:t>of </a:t>
            </a:r>
            <a:r>
              <a:rPr sz="1400" spc="-5" dirty="0">
                <a:solidFill>
                  <a:srgbClr val="303030"/>
                </a:solidFill>
                <a:latin typeface="Times New Roman"/>
                <a:cs typeface="Times New Roman"/>
              </a:rPr>
              <a:t>uniformity among </a:t>
            </a:r>
            <a:r>
              <a:rPr sz="1400" dirty="0">
                <a:solidFill>
                  <a:srgbClr val="303030"/>
                </a:solidFill>
                <a:latin typeface="Times New Roman"/>
                <a:cs typeface="Times New Roman"/>
              </a:rPr>
              <a:t>the </a:t>
            </a:r>
            <a:r>
              <a:rPr sz="1400" spc="-5" dirty="0">
                <a:solidFill>
                  <a:srgbClr val="303030"/>
                </a:solidFill>
                <a:latin typeface="Times New Roman"/>
                <a:cs typeface="Times New Roman"/>
              </a:rPr>
              <a:t>various ML packages made Python </a:t>
            </a:r>
            <a:r>
              <a:rPr sz="1400" dirty="0">
                <a:solidFill>
                  <a:srgbClr val="303030"/>
                </a:solidFill>
                <a:latin typeface="Times New Roman"/>
                <a:cs typeface="Times New Roman"/>
              </a:rPr>
              <a:t>our </a:t>
            </a:r>
            <a:r>
              <a:rPr sz="1400" spc="-5" dirty="0">
                <a:solidFill>
                  <a:srgbClr val="303030"/>
                </a:solidFill>
                <a:latin typeface="Times New Roman"/>
                <a:cs typeface="Times New Roman"/>
              </a:rPr>
              <a:t>preference. The </a:t>
            </a:r>
            <a:r>
              <a:rPr sz="1400" dirty="0">
                <a:solidFill>
                  <a:srgbClr val="303030"/>
                </a:solidFill>
                <a:latin typeface="Times New Roman"/>
                <a:cs typeface="Times New Roman"/>
              </a:rPr>
              <a:t>ML  </a:t>
            </a:r>
            <a:r>
              <a:rPr sz="1400" spc="-5" dirty="0">
                <a:solidFill>
                  <a:srgbClr val="303030"/>
                </a:solidFill>
                <a:latin typeface="Times New Roman"/>
                <a:cs typeface="Times New Roman"/>
              </a:rPr>
              <a:t>algorithms provided </a:t>
            </a:r>
            <a:r>
              <a:rPr sz="1400" dirty="0">
                <a:solidFill>
                  <a:srgbClr val="303030"/>
                </a:solidFill>
                <a:latin typeface="Times New Roman"/>
                <a:cs typeface="Times New Roman"/>
              </a:rPr>
              <a:t>by the </a:t>
            </a:r>
            <a:r>
              <a:rPr sz="1400" spc="-5" dirty="0">
                <a:solidFill>
                  <a:srgbClr val="303030"/>
                </a:solidFill>
                <a:latin typeface="Times New Roman"/>
                <a:cs typeface="Times New Roman"/>
              </a:rPr>
              <a:t>scikit-learn package do not </a:t>
            </a:r>
            <a:r>
              <a:rPr sz="1400" spc="-10" dirty="0">
                <a:solidFill>
                  <a:srgbClr val="303030"/>
                </a:solidFill>
                <a:latin typeface="Times New Roman"/>
                <a:cs typeface="Times New Roman"/>
              </a:rPr>
              <a:t>function </a:t>
            </a:r>
            <a:r>
              <a:rPr sz="1400" dirty="0">
                <a:solidFill>
                  <a:srgbClr val="303030"/>
                </a:solidFill>
                <a:latin typeface="Times New Roman"/>
                <a:cs typeface="Times New Roman"/>
              </a:rPr>
              <a:t>if </a:t>
            </a:r>
            <a:r>
              <a:rPr sz="1400" spc="-5" dirty="0">
                <a:solidFill>
                  <a:srgbClr val="303030"/>
                </a:solidFill>
                <a:latin typeface="Times New Roman"/>
                <a:cs typeface="Times New Roman"/>
              </a:rPr>
              <a:t>the input data </a:t>
            </a:r>
            <a:r>
              <a:rPr sz="1400" spc="-10" dirty="0">
                <a:solidFill>
                  <a:srgbClr val="303030"/>
                </a:solidFill>
                <a:latin typeface="Times New Roman"/>
                <a:cs typeface="Times New Roman"/>
              </a:rPr>
              <a:t>has </a:t>
            </a:r>
            <a:r>
              <a:rPr sz="1400" spc="-5" dirty="0">
                <a:solidFill>
                  <a:srgbClr val="303030"/>
                </a:solidFill>
                <a:latin typeface="Times New Roman"/>
                <a:cs typeface="Times New Roman"/>
              </a:rPr>
              <a:t>missing  values. Hence we either </a:t>
            </a:r>
            <a:r>
              <a:rPr sz="1400" dirty="0">
                <a:solidFill>
                  <a:srgbClr val="303030"/>
                </a:solidFill>
                <a:latin typeface="Times New Roman"/>
                <a:cs typeface="Times New Roman"/>
              </a:rPr>
              <a:t>had </a:t>
            </a:r>
            <a:r>
              <a:rPr sz="1400" spc="-5" dirty="0">
                <a:solidFill>
                  <a:srgbClr val="303030"/>
                </a:solidFill>
                <a:latin typeface="Times New Roman"/>
                <a:cs typeface="Times New Roman"/>
              </a:rPr>
              <a:t>to impute data </a:t>
            </a:r>
            <a:r>
              <a:rPr sz="1400" dirty="0">
                <a:solidFill>
                  <a:srgbClr val="303030"/>
                </a:solidFill>
                <a:latin typeface="Times New Roman"/>
                <a:cs typeface="Times New Roman"/>
              </a:rPr>
              <a:t>at </a:t>
            </a:r>
            <a:r>
              <a:rPr sz="1400" spc="-5" dirty="0">
                <a:solidFill>
                  <a:srgbClr val="303030"/>
                </a:solidFill>
                <a:latin typeface="Times New Roman"/>
                <a:cs typeface="Times New Roman"/>
              </a:rPr>
              <a:t>the missing </a:t>
            </a:r>
            <a:r>
              <a:rPr sz="1400" dirty="0">
                <a:solidFill>
                  <a:srgbClr val="303030"/>
                </a:solidFill>
                <a:latin typeface="Times New Roman"/>
                <a:cs typeface="Times New Roman"/>
              </a:rPr>
              <a:t>slots or </a:t>
            </a:r>
            <a:r>
              <a:rPr sz="1400" spc="-5" dirty="0">
                <a:solidFill>
                  <a:srgbClr val="303030"/>
                </a:solidFill>
                <a:latin typeface="Times New Roman"/>
                <a:cs typeface="Times New Roman"/>
              </a:rPr>
              <a:t>remove the instances that had  these missing fields. Upon examining the data, we realized that </a:t>
            </a:r>
            <a:r>
              <a:rPr sz="1400" dirty="0">
                <a:solidFill>
                  <a:srgbClr val="303030"/>
                </a:solidFill>
                <a:latin typeface="Times New Roman"/>
                <a:cs typeface="Times New Roman"/>
              </a:rPr>
              <a:t>in </a:t>
            </a:r>
            <a:r>
              <a:rPr sz="1400" spc="-5" dirty="0">
                <a:solidFill>
                  <a:srgbClr val="303030"/>
                </a:solidFill>
                <a:latin typeface="Times New Roman"/>
                <a:cs typeface="Times New Roman"/>
              </a:rPr>
              <a:t>this project we don’t </a:t>
            </a:r>
            <a:r>
              <a:rPr sz="1400" spc="5" dirty="0">
                <a:solidFill>
                  <a:srgbClr val="303030"/>
                </a:solidFill>
                <a:latin typeface="Times New Roman"/>
                <a:cs typeface="Times New Roman"/>
              </a:rPr>
              <a:t>have  </a:t>
            </a:r>
            <a:r>
              <a:rPr sz="1400" dirty="0">
                <a:solidFill>
                  <a:srgbClr val="303030"/>
                </a:solidFill>
                <a:latin typeface="Times New Roman"/>
                <a:cs typeface="Times New Roman"/>
              </a:rPr>
              <a:t>any </a:t>
            </a:r>
            <a:r>
              <a:rPr sz="1400" spc="-5" dirty="0">
                <a:solidFill>
                  <a:srgbClr val="303030"/>
                </a:solidFill>
                <a:latin typeface="Times New Roman"/>
                <a:cs typeface="Times New Roman"/>
              </a:rPr>
              <a:t>missing data but </a:t>
            </a:r>
            <a:r>
              <a:rPr sz="1400" spc="-5">
                <a:solidFill>
                  <a:srgbClr val="303030"/>
                </a:solidFill>
                <a:latin typeface="Times New Roman"/>
                <a:cs typeface="Times New Roman"/>
              </a:rPr>
              <a:t>have </a:t>
            </a:r>
            <a:r>
              <a:rPr lang="en-US" sz="1400" spc="-5" dirty="0" smtClean="0">
                <a:solidFill>
                  <a:srgbClr val="303030"/>
                </a:solidFill>
                <a:latin typeface="Times New Roman"/>
                <a:cs typeface="Times New Roman"/>
              </a:rPr>
              <a:t>so many stop words and other noisy </a:t>
            </a:r>
            <a:r>
              <a:rPr sz="1400" spc="-5" smtClean="0">
                <a:solidFill>
                  <a:srgbClr val="303030"/>
                </a:solidFill>
                <a:latin typeface="Times New Roman"/>
                <a:cs typeface="Times New Roman"/>
              </a:rPr>
              <a:t>data </a:t>
            </a:r>
            <a:r>
              <a:rPr sz="1400" spc="-5" dirty="0">
                <a:solidFill>
                  <a:srgbClr val="303030"/>
                </a:solidFill>
                <a:latin typeface="Times New Roman"/>
                <a:cs typeface="Times New Roman"/>
              </a:rPr>
              <a:t>that needs to </a:t>
            </a:r>
            <a:r>
              <a:rPr sz="1400">
                <a:solidFill>
                  <a:srgbClr val="303030"/>
                </a:solidFill>
                <a:latin typeface="Times New Roman"/>
                <a:cs typeface="Times New Roman"/>
              </a:rPr>
              <a:t>be </a:t>
            </a:r>
            <a:r>
              <a:rPr lang="en-US" sz="1400" spc="-5" dirty="0" smtClean="0">
                <a:solidFill>
                  <a:srgbClr val="303030"/>
                </a:solidFill>
                <a:latin typeface="Times New Roman"/>
                <a:cs typeface="Times New Roman"/>
              </a:rPr>
              <a:t>removed </a:t>
            </a:r>
            <a:r>
              <a:rPr sz="1400" smtClean="0">
                <a:solidFill>
                  <a:srgbClr val="303030"/>
                </a:solidFill>
                <a:latin typeface="Times New Roman"/>
                <a:cs typeface="Times New Roman"/>
              </a:rPr>
              <a:t>to </a:t>
            </a:r>
            <a:r>
              <a:rPr sz="1400" spc="-5" dirty="0">
                <a:solidFill>
                  <a:srgbClr val="303030"/>
                </a:solidFill>
                <a:latin typeface="Times New Roman"/>
                <a:cs typeface="Times New Roman"/>
              </a:rPr>
              <a:t>make  </a:t>
            </a:r>
            <a:r>
              <a:rPr sz="1400" dirty="0">
                <a:solidFill>
                  <a:srgbClr val="303030"/>
                </a:solidFill>
                <a:latin typeface="Times New Roman"/>
                <a:cs typeface="Times New Roman"/>
              </a:rPr>
              <a:t>the </a:t>
            </a:r>
            <a:r>
              <a:rPr sz="1400" spc="-10">
                <a:solidFill>
                  <a:srgbClr val="303030"/>
                </a:solidFill>
                <a:latin typeface="Times New Roman"/>
                <a:cs typeface="Times New Roman"/>
              </a:rPr>
              <a:t>model </a:t>
            </a:r>
            <a:r>
              <a:rPr sz="1400" spc="-5" smtClean="0">
                <a:solidFill>
                  <a:srgbClr val="303030"/>
                </a:solidFill>
                <a:latin typeface="Times New Roman"/>
                <a:cs typeface="Times New Roman"/>
              </a:rPr>
              <a:t>work</a:t>
            </a:r>
            <a:r>
              <a:rPr lang="en-US" sz="1400" spc="-5" dirty="0" smtClean="0">
                <a:solidFill>
                  <a:srgbClr val="303030"/>
                </a:solidFill>
                <a:latin typeface="Times New Roman"/>
                <a:cs typeface="Times New Roman"/>
              </a:rPr>
              <a:t> efficiently</a:t>
            </a:r>
            <a:r>
              <a:rPr sz="1400" spc="-5" smtClean="0">
                <a:solidFill>
                  <a:srgbClr val="303030"/>
                </a:solidFill>
                <a:latin typeface="Times New Roman"/>
                <a:cs typeface="Times New Roman"/>
              </a:rPr>
              <a:t>. </a:t>
            </a:r>
            <a:endParaRPr sz="1400">
              <a:latin typeface="Times New Roman"/>
              <a:cs typeface="Times New Roman"/>
            </a:endParaRPr>
          </a:p>
          <a:p>
            <a:pPr>
              <a:lnSpc>
                <a:spcPct val="100000"/>
              </a:lnSpc>
              <a:spcBef>
                <a:spcPts val="10"/>
              </a:spcBef>
            </a:pPr>
            <a:endParaRPr sz="2100">
              <a:latin typeface="Times New Roman"/>
              <a:cs typeface="Times New Roman"/>
            </a:endParaRPr>
          </a:p>
          <a:p>
            <a:pPr marL="12700" marR="6985" algn="just">
              <a:lnSpc>
                <a:spcPct val="143600"/>
              </a:lnSpc>
            </a:pPr>
            <a:r>
              <a:rPr sz="1400" spc="-5" dirty="0">
                <a:solidFill>
                  <a:srgbClr val="303030"/>
                </a:solidFill>
                <a:latin typeface="Times New Roman"/>
                <a:cs typeface="Times New Roman"/>
              </a:rPr>
              <a:t>Additionally, </a:t>
            </a:r>
            <a:r>
              <a:rPr sz="1400" dirty="0">
                <a:solidFill>
                  <a:srgbClr val="303030"/>
                </a:solidFill>
                <a:latin typeface="Times New Roman"/>
                <a:cs typeface="Times New Roman"/>
              </a:rPr>
              <a:t>the </a:t>
            </a:r>
            <a:r>
              <a:rPr sz="1400" spc="-5" dirty="0">
                <a:solidFill>
                  <a:srgbClr val="303030"/>
                </a:solidFill>
                <a:latin typeface="Times New Roman"/>
                <a:cs typeface="Times New Roman"/>
              </a:rPr>
              <a:t>statistical correlation between </a:t>
            </a:r>
            <a:r>
              <a:rPr sz="1400" spc="-10" dirty="0">
                <a:solidFill>
                  <a:srgbClr val="303030"/>
                </a:solidFill>
                <a:latin typeface="Times New Roman"/>
                <a:cs typeface="Times New Roman"/>
              </a:rPr>
              <a:t>some </a:t>
            </a:r>
            <a:r>
              <a:rPr sz="1400" dirty="0">
                <a:solidFill>
                  <a:srgbClr val="303030"/>
                </a:solidFill>
                <a:latin typeface="Times New Roman"/>
                <a:cs typeface="Times New Roman"/>
              </a:rPr>
              <a:t>features (for </a:t>
            </a:r>
            <a:r>
              <a:rPr sz="1400" spc="-5" dirty="0">
                <a:solidFill>
                  <a:srgbClr val="303030"/>
                </a:solidFill>
                <a:latin typeface="Times New Roman"/>
                <a:cs typeface="Times New Roman"/>
              </a:rPr>
              <a:t>instances </a:t>
            </a:r>
            <a:r>
              <a:rPr sz="1400" dirty="0">
                <a:solidFill>
                  <a:srgbClr val="303030"/>
                </a:solidFill>
                <a:latin typeface="Times New Roman"/>
                <a:cs typeface="Times New Roman"/>
              </a:rPr>
              <a:t>where they </a:t>
            </a:r>
            <a:r>
              <a:rPr sz="1400" spc="-5" dirty="0">
                <a:solidFill>
                  <a:srgbClr val="303030"/>
                </a:solidFill>
                <a:latin typeface="Times New Roman"/>
                <a:cs typeface="Times New Roman"/>
              </a:rPr>
              <a:t>were  available) were appeared to </a:t>
            </a:r>
            <a:r>
              <a:rPr sz="1400" dirty="0">
                <a:solidFill>
                  <a:srgbClr val="303030"/>
                </a:solidFill>
                <a:latin typeface="Times New Roman"/>
                <a:cs typeface="Times New Roman"/>
              </a:rPr>
              <a:t>be </a:t>
            </a:r>
            <a:r>
              <a:rPr sz="1400" spc="-5" dirty="0">
                <a:solidFill>
                  <a:srgbClr val="303030"/>
                </a:solidFill>
                <a:latin typeface="Times New Roman"/>
                <a:cs typeface="Times New Roman"/>
              </a:rPr>
              <a:t>not related. Hence, we dropped those features. </a:t>
            </a:r>
            <a:r>
              <a:rPr sz="1400" spc="-10" dirty="0">
                <a:solidFill>
                  <a:srgbClr val="303030"/>
                </a:solidFill>
                <a:latin typeface="Times New Roman"/>
                <a:cs typeface="Times New Roman"/>
              </a:rPr>
              <a:t>In </a:t>
            </a:r>
            <a:r>
              <a:rPr sz="1400" spc="-5" dirty="0">
                <a:solidFill>
                  <a:srgbClr val="303030"/>
                </a:solidFill>
                <a:latin typeface="Times New Roman"/>
                <a:cs typeface="Times New Roman"/>
              </a:rPr>
              <a:t>addition to  this, sampling </a:t>
            </a:r>
            <a:r>
              <a:rPr sz="1400" spc="-10" dirty="0">
                <a:solidFill>
                  <a:srgbClr val="303030"/>
                </a:solidFill>
                <a:latin typeface="Times New Roman"/>
                <a:cs typeface="Times New Roman"/>
              </a:rPr>
              <a:t>was </a:t>
            </a:r>
            <a:r>
              <a:rPr sz="1400" dirty="0">
                <a:solidFill>
                  <a:srgbClr val="303030"/>
                </a:solidFill>
                <a:latin typeface="Times New Roman"/>
                <a:cs typeface="Times New Roman"/>
              </a:rPr>
              <a:t>necessary for </a:t>
            </a:r>
            <a:r>
              <a:rPr sz="1400" spc="-5" dirty="0">
                <a:solidFill>
                  <a:srgbClr val="303030"/>
                </a:solidFill>
                <a:latin typeface="Times New Roman"/>
                <a:cs typeface="Times New Roman"/>
              </a:rPr>
              <a:t>machine learning</a:t>
            </a:r>
            <a:r>
              <a:rPr sz="1400" spc="5" dirty="0">
                <a:solidFill>
                  <a:srgbClr val="303030"/>
                </a:solidFill>
                <a:latin typeface="Times New Roman"/>
                <a:cs typeface="Times New Roman"/>
              </a:rPr>
              <a:t> </a:t>
            </a:r>
            <a:r>
              <a:rPr sz="1400" spc="-10" dirty="0">
                <a:solidFill>
                  <a:srgbClr val="303030"/>
                </a:solidFill>
                <a:latin typeface="Times New Roman"/>
                <a:cs typeface="Times New Roman"/>
              </a:rPr>
              <a:t>algorithms.</a:t>
            </a:r>
            <a:endParaRPr sz="1400">
              <a:latin typeface="Times New Roman"/>
              <a:cs typeface="Times New Roman"/>
            </a:endParaRPr>
          </a:p>
        </p:txBody>
      </p:sp>
      <p:sp>
        <p:nvSpPr>
          <p:cNvPr id="4" name="object 4"/>
          <p:cNvSpPr txBox="1"/>
          <p:nvPr/>
        </p:nvSpPr>
        <p:spPr>
          <a:xfrm>
            <a:off x="2941447" y="5169789"/>
            <a:ext cx="1710689" cy="360680"/>
          </a:xfrm>
          <a:prstGeom prst="rect">
            <a:avLst/>
          </a:prstGeom>
        </p:spPr>
        <p:txBody>
          <a:bodyPr vert="horz" wrap="square" lIns="0" tIns="12065" rIns="0" bIns="0" rtlCol="0">
            <a:spAutoFit/>
          </a:bodyPr>
          <a:lstStyle/>
          <a:p>
            <a:pPr marL="12700">
              <a:lnSpc>
                <a:spcPct val="100000"/>
              </a:lnSpc>
              <a:spcBef>
                <a:spcPts val="95"/>
              </a:spcBef>
            </a:pPr>
            <a:r>
              <a:rPr sz="2200" spc="-50" dirty="0">
                <a:solidFill>
                  <a:srgbClr val="007788"/>
                </a:solidFill>
                <a:latin typeface="Georgia"/>
                <a:cs typeface="Georgia"/>
              </a:rPr>
              <a:t>Libraries</a:t>
            </a:r>
            <a:r>
              <a:rPr sz="2200" spc="-114" dirty="0">
                <a:solidFill>
                  <a:srgbClr val="007788"/>
                </a:solidFill>
                <a:latin typeface="Georgia"/>
                <a:cs typeface="Georgia"/>
              </a:rPr>
              <a:t> </a:t>
            </a:r>
            <a:r>
              <a:rPr sz="2200" spc="-30" dirty="0">
                <a:solidFill>
                  <a:srgbClr val="007788"/>
                </a:solidFill>
                <a:latin typeface="Georgia"/>
                <a:cs typeface="Georgia"/>
              </a:rPr>
              <a:t>used</a:t>
            </a:r>
            <a:endParaRPr sz="2200">
              <a:latin typeface="Georgia"/>
              <a:cs typeface="Georgia"/>
            </a:endParaRPr>
          </a:p>
        </p:txBody>
      </p:sp>
      <p:sp>
        <p:nvSpPr>
          <p:cNvPr id="5" name="object 5"/>
          <p:cNvSpPr txBox="1"/>
          <p:nvPr/>
        </p:nvSpPr>
        <p:spPr>
          <a:xfrm>
            <a:off x="673100" y="5616930"/>
            <a:ext cx="2908300" cy="2763577"/>
          </a:xfrm>
          <a:prstGeom prst="rect">
            <a:avLst/>
          </a:prstGeom>
        </p:spPr>
        <p:txBody>
          <a:bodyPr vert="horz" wrap="square" lIns="0" tIns="105410" rIns="0" bIns="0" rtlCol="0">
            <a:spAutoFit/>
          </a:bodyPr>
          <a:lstStyle/>
          <a:p>
            <a:pPr marL="241300" indent="-228600">
              <a:lnSpc>
                <a:spcPct val="100000"/>
              </a:lnSpc>
              <a:spcBef>
                <a:spcPts val="830"/>
              </a:spcBef>
              <a:buFont typeface="Wingdings"/>
              <a:buChar char=""/>
              <a:tabLst>
                <a:tab pos="241935" algn="l"/>
              </a:tabLst>
            </a:pPr>
            <a:r>
              <a:rPr sz="1400" spc="-5" dirty="0">
                <a:solidFill>
                  <a:srgbClr val="303030"/>
                </a:solidFill>
                <a:latin typeface="Times New Roman"/>
                <a:cs typeface="Times New Roman"/>
              </a:rPr>
              <a:t>numpy</a:t>
            </a:r>
            <a:endParaRPr sz="1400">
              <a:latin typeface="Times New Roman"/>
              <a:cs typeface="Times New Roman"/>
            </a:endParaRPr>
          </a:p>
          <a:p>
            <a:pPr marL="241300" indent="-228600">
              <a:lnSpc>
                <a:spcPct val="100000"/>
              </a:lnSpc>
              <a:spcBef>
                <a:spcPts val="730"/>
              </a:spcBef>
              <a:buFont typeface="Wingdings"/>
              <a:buChar char=""/>
              <a:tabLst>
                <a:tab pos="241935" algn="l"/>
              </a:tabLst>
            </a:pPr>
            <a:r>
              <a:rPr sz="1400" spc="-5" dirty="0">
                <a:solidFill>
                  <a:srgbClr val="303030"/>
                </a:solidFill>
                <a:latin typeface="Times New Roman"/>
                <a:cs typeface="Times New Roman"/>
              </a:rPr>
              <a:t>pandas</a:t>
            </a:r>
            <a:endParaRPr sz="1400">
              <a:latin typeface="Times New Roman"/>
              <a:cs typeface="Times New Roman"/>
            </a:endParaRPr>
          </a:p>
          <a:p>
            <a:pPr marL="241300" indent="-228600">
              <a:lnSpc>
                <a:spcPct val="100000"/>
              </a:lnSpc>
              <a:spcBef>
                <a:spcPts val="735"/>
              </a:spcBef>
              <a:buFont typeface="Wingdings"/>
              <a:buChar char=""/>
              <a:tabLst>
                <a:tab pos="241935" algn="l"/>
              </a:tabLst>
            </a:pPr>
            <a:r>
              <a:rPr sz="1400" spc="-5" smtClean="0">
                <a:solidFill>
                  <a:srgbClr val="303030"/>
                </a:solidFill>
                <a:latin typeface="Times New Roman"/>
                <a:cs typeface="Times New Roman"/>
              </a:rPr>
              <a:t>matplotlib.pyplot</a:t>
            </a:r>
            <a:endParaRPr sz="1400">
              <a:latin typeface="Times New Roman"/>
              <a:cs typeface="Times New Roman"/>
            </a:endParaRPr>
          </a:p>
          <a:p>
            <a:pPr marL="241300" indent="-228600">
              <a:lnSpc>
                <a:spcPct val="100000"/>
              </a:lnSpc>
              <a:spcBef>
                <a:spcPts val="730"/>
              </a:spcBef>
              <a:buFont typeface="Wingdings"/>
              <a:buChar char=""/>
              <a:tabLst>
                <a:tab pos="241935" algn="l"/>
              </a:tabLst>
            </a:pPr>
            <a:r>
              <a:rPr lang="en-US" sz="1400" spc="-5" dirty="0" smtClean="0">
                <a:solidFill>
                  <a:srgbClr val="303030"/>
                </a:solidFill>
                <a:latin typeface="Times New Roman"/>
                <a:cs typeface="Times New Roman"/>
              </a:rPr>
              <a:t>P</a:t>
            </a:r>
            <a:r>
              <a:rPr sz="1400" spc="-5" smtClean="0">
                <a:solidFill>
                  <a:srgbClr val="303030"/>
                </a:solidFill>
                <a:latin typeface="Times New Roman"/>
                <a:cs typeface="Times New Roman"/>
              </a:rPr>
              <a:t>ickle</a:t>
            </a:r>
            <a:endParaRPr lang="en-US" sz="1400" spc="-5" dirty="0" smtClean="0">
              <a:solidFill>
                <a:srgbClr val="303030"/>
              </a:solidFill>
              <a:latin typeface="Times New Roman"/>
              <a:cs typeface="Times New Roman"/>
            </a:endParaRPr>
          </a:p>
          <a:p>
            <a:pPr marL="241300" indent="-228600">
              <a:lnSpc>
                <a:spcPct val="100000"/>
              </a:lnSpc>
              <a:spcBef>
                <a:spcPts val="730"/>
              </a:spcBef>
              <a:buFont typeface="Wingdings"/>
              <a:buChar char=""/>
              <a:tabLst>
                <a:tab pos="241935" algn="l"/>
              </a:tabLst>
            </a:pPr>
            <a:r>
              <a:rPr lang="en-US" sz="1400" spc="-5" dirty="0" err="1" smtClean="0">
                <a:solidFill>
                  <a:srgbClr val="303030"/>
                </a:solidFill>
                <a:latin typeface="Times New Roman"/>
                <a:cs typeface="Times New Roman"/>
              </a:rPr>
              <a:t>Json</a:t>
            </a:r>
            <a:endParaRPr lang="en-US" sz="1400" spc="-5" dirty="0" smtClean="0">
              <a:solidFill>
                <a:srgbClr val="303030"/>
              </a:solidFill>
              <a:latin typeface="Times New Roman"/>
              <a:cs typeface="Times New Roman"/>
            </a:endParaRPr>
          </a:p>
          <a:p>
            <a:pPr marL="241300" indent="-228600">
              <a:lnSpc>
                <a:spcPct val="100000"/>
              </a:lnSpc>
              <a:spcBef>
                <a:spcPts val="730"/>
              </a:spcBef>
              <a:buFont typeface="Wingdings"/>
              <a:buChar char=""/>
              <a:tabLst>
                <a:tab pos="241935" algn="l"/>
              </a:tabLst>
            </a:pPr>
            <a:r>
              <a:rPr lang="en-US" sz="1400" spc="-5" dirty="0">
                <a:solidFill>
                  <a:srgbClr val="303030"/>
                </a:solidFill>
                <a:latin typeface="Times New Roman"/>
                <a:cs typeface="Times New Roman"/>
              </a:rPr>
              <a:t>r</a:t>
            </a:r>
            <a:r>
              <a:rPr lang="en-US" sz="1400" spc="-5" dirty="0" smtClean="0">
                <a:solidFill>
                  <a:srgbClr val="303030"/>
                </a:solidFill>
                <a:latin typeface="Times New Roman"/>
                <a:cs typeface="Times New Roman"/>
              </a:rPr>
              <a:t>e</a:t>
            </a:r>
          </a:p>
          <a:p>
            <a:pPr marL="241300" indent="-228600">
              <a:lnSpc>
                <a:spcPct val="100000"/>
              </a:lnSpc>
              <a:spcBef>
                <a:spcPts val="745"/>
              </a:spcBef>
              <a:buFont typeface="Wingdings"/>
              <a:buChar char=""/>
              <a:tabLst>
                <a:tab pos="241935" algn="l"/>
              </a:tabLst>
            </a:pPr>
            <a:r>
              <a:rPr lang="en-US" sz="1400" spc="-5" dirty="0" err="1" smtClean="0">
                <a:solidFill>
                  <a:srgbClr val="303030"/>
                </a:solidFill>
                <a:latin typeface="Times New Roman"/>
                <a:cs typeface="Times New Roman"/>
              </a:rPr>
              <a:t>nltk</a:t>
            </a:r>
            <a:endParaRPr lang="en-US" sz="1400" dirty="0" smtClean="0">
              <a:latin typeface="Times New Roman"/>
              <a:cs typeface="Times New Roman"/>
            </a:endParaRPr>
          </a:p>
          <a:p>
            <a:pPr marL="469900" lvl="1" indent="-228600">
              <a:lnSpc>
                <a:spcPct val="100000"/>
              </a:lnSpc>
              <a:spcBef>
                <a:spcPts val="730"/>
              </a:spcBef>
              <a:buFont typeface="Courier New"/>
              <a:buChar char="o"/>
              <a:tabLst>
                <a:tab pos="470534" algn="l"/>
              </a:tabLst>
            </a:pPr>
            <a:r>
              <a:rPr lang="en-US" sz="1400" spc="-5" dirty="0" err="1" smtClean="0">
                <a:solidFill>
                  <a:srgbClr val="303030"/>
                </a:solidFill>
                <a:latin typeface="Times New Roman"/>
                <a:cs typeface="Times New Roman"/>
              </a:rPr>
              <a:t>nltk.corpus</a:t>
            </a:r>
            <a:endParaRPr lang="en-US" sz="1400" spc="-5" dirty="0" smtClean="0">
              <a:solidFill>
                <a:srgbClr val="303030"/>
              </a:solidFill>
              <a:latin typeface="Times New Roman"/>
              <a:cs typeface="Times New Roman"/>
            </a:endParaRPr>
          </a:p>
          <a:p>
            <a:pPr marL="469900" lvl="1" indent="-228600">
              <a:lnSpc>
                <a:spcPct val="100000"/>
              </a:lnSpc>
              <a:spcBef>
                <a:spcPts val="730"/>
              </a:spcBef>
              <a:buFont typeface="Courier New"/>
              <a:buChar char="o"/>
              <a:tabLst>
                <a:tab pos="470534" algn="l"/>
              </a:tabLst>
            </a:pPr>
            <a:r>
              <a:rPr lang="en-US" sz="1400" spc="-5" dirty="0" err="1" smtClean="0">
                <a:solidFill>
                  <a:srgbClr val="303030"/>
                </a:solidFill>
                <a:latin typeface="Times New Roman"/>
                <a:cs typeface="Times New Roman"/>
              </a:rPr>
              <a:t>nltk.stem.porter</a:t>
            </a:r>
            <a:endParaRPr lang="en-US" sz="1400" spc="-5" dirty="0" smtClean="0">
              <a:solidFill>
                <a:srgbClr val="303030"/>
              </a:solidFill>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216509"/>
            <a:ext cx="6842759" cy="5014963"/>
          </a:xfrm>
          <a:prstGeom prst="rect">
            <a:avLst/>
          </a:prstGeom>
        </p:spPr>
        <p:txBody>
          <a:bodyPr vert="horz" wrap="square" lIns="0" tIns="105410" rIns="0" bIns="0" rtlCol="0">
            <a:spAutoFit/>
          </a:bodyPr>
          <a:lstStyle/>
          <a:p>
            <a:pPr marL="698500" indent="-228600">
              <a:lnSpc>
                <a:spcPct val="100000"/>
              </a:lnSpc>
              <a:spcBef>
                <a:spcPts val="830"/>
              </a:spcBef>
              <a:tabLst>
                <a:tab pos="699135" algn="l"/>
              </a:tabLst>
            </a:pPr>
            <a:endParaRPr sz="1400">
              <a:latin typeface="Times New Roman"/>
              <a:cs typeface="Times New Roman"/>
            </a:endParaRPr>
          </a:p>
          <a:p>
            <a:pPr>
              <a:lnSpc>
                <a:spcPct val="100000"/>
              </a:lnSpc>
            </a:pPr>
            <a:endParaRPr sz="1600">
              <a:latin typeface="Times New Roman"/>
              <a:cs typeface="Times New Roman"/>
            </a:endParaRPr>
          </a:p>
          <a:p>
            <a:pPr marL="241300" indent="-228600">
              <a:lnSpc>
                <a:spcPct val="100000"/>
              </a:lnSpc>
              <a:spcBef>
                <a:spcPts val="745"/>
              </a:spcBef>
              <a:buFont typeface="Wingdings"/>
              <a:buChar char=""/>
              <a:tabLst>
                <a:tab pos="241935" algn="l"/>
              </a:tabLst>
            </a:pPr>
            <a:r>
              <a:rPr lang="en-US" sz="1400" spc="-5" dirty="0" err="1" smtClean="0">
                <a:solidFill>
                  <a:srgbClr val="303030"/>
                </a:solidFill>
                <a:latin typeface="Times New Roman"/>
                <a:cs typeface="Times New Roman"/>
              </a:rPr>
              <a:t>scikitlearn</a:t>
            </a:r>
            <a:endParaRPr lang="en-US" sz="1400" dirty="0" smtClean="0">
              <a:latin typeface="Times New Roman"/>
              <a:cs typeface="Times New Roman"/>
            </a:endParaRPr>
          </a:p>
          <a:p>
            <a:pPr marL="469900" lvl="1" indent="-228600">
              <a:lnSpc>
                <a:spcPct val="100000"/>
              </a:lnSpc>
              <a:spcBef>
                <a:spcPts val="730"/>
              </a:spcBef>
              <a:buFont typeface="Courier New"/>
              <a:buChar char="o"/>
              <a:tabLst>
                <a:tab pos="470534" algn="l"/>
              </a:tabLst>
            </a:pPr>
            <a:r>
              <a:rPr lang="en-US" sz="1400" spc="-5" dirty="0" err="1" smtClean="0">
                <a:solidFill>
                  <a:srgbClr val="303030"/>
                </a:solidFill>
                <a:latin typeface="Times New Roman"/>
                <a:cs typeface="Times New Roman"/>
              </a:rPr>
              <a:t>sklearn.cross_validation</a:t>
            </a:r>
            <a:endParaRPr lang="en-US" sz="1400" dirty="0" smtClean="0">
              <a:latin typeface="Times New Roman"/>
              <a:cs typeface="Times New Roman"/>
            </a:endParaRPr>
          </a:p>
          <a:p>
            <a:pPr marL="469900" lvl="1" indent="-228600">
              <a:lnSpc>
                <a:spcPct val="100000"/>
              </a:lnSpc>
              <a:spcBef>
                <a:spcPts val="735"/>
              </a:spcBef>
              <a:buFont typeface="Courier New"/>
              <a:buChar char="o"/>
              <a:tabLst>
                <a:tab pos="470534" algn="l"/>
              </a:tabLst>
            </a:pPr>
            <a:r>
              <a:rPr lang="en-US" sz="1400" spc="-5" dirty="0" err="1" smtClean="0">
                <a:solidFill>
                  <a:srgbClr val="303030"/>
                </a:solidFill>
                <a:latin typeface="Times New Roman"/>
                <a:cs typeface="Times New Roman"/>
              </a:rPr>
              <a:t>sklearn.preprocessing</a:t>
            </a:r>
            <a:endParaRPr lang="en-US" sz="1400" spc="-5" dirty="0" smtClean="0">
              <a:solidFill>
                <a:srgbClr val="303030"/>
              </a:solidFill>
              <a:latin typeface="Times New Roman"/>
              <a:cs typeface="Times New Roman"/>
            </a:endParaRPr>
          </a:p>
          <a:p>
            <a:pPr marL="469900" lvl="1" indent="-228600">
              <a:lnSpc>
                <a:spcPct val="100000"/>
              </a:lnSpc>
              <a:spcBef>
                <a:spcPts val="735"/>
              </a:spcBef>
              <a:buFont typeface="Courier New"/>
              <a:buChar char="o"/>
              <a:tabLst>
                <a:tab pos="470534" algn="l"/>
              </a:tabLst>
            </a:pPr>
            <a:r>
              <a:rPr lang="en-US" sz="1400" dirty="0" err="1" smtClean="0">
                <a:latin typeface="Times New Roman"/>
                <a:cs typeface="Times New Roman"/>
              </a:rPr>
              <a:t>sklearn.naive_bayes</a:t>
            </a:r>
            <a:endParaRPr lang="en-US" sz="1400" dirty="0" smtClean="0">
              <a:latin typeface="Times New Roman"/>
              <a:cs typeface="Times New Roman"/>
            </a:endParaRPr>
          </a:p>
          <a:p>
            <a:pPr marL="469900" lvl="1" indent="-228600">
              <a:lnSpc>
                <a:spcPct val="100000"/>
              </a:lnSpc>
              <a:spcBef>
                <a:spcPts val="735"/>
              </a:spcBef>
              <a:buFont typeface="Courier New"/>
              <a:buChar char="o"/>
              <a:tabLst>
                <a:tab pos="470534" algn="l"/>
              </a:tabLst>
            </a:pPr>
            <a:r>
              <a:rPr lang="en-US" sz="1400" dirty="0" err="1" smtClean="0">
                <a:latin typeface="Times New Roman"/>
                <a:cs typeface="Times New Roman"/>
              </a:rPr>
              <a:t>sklearn.feature_extraction.text</a:t>
            </a:r>
            <a:endParaRPr lang="en-US" sz="1400" dirty="0" smtClean="0">
              <a:latin typeface="Times New Roman"/>
              <a:cs typeface="Times New Roman"/>
            </a:endParaRPr>
          </a:p>
          <a:p>
            <a:pPr marL="469900" lvl="1" indent="-228600">
              <a:lnSpc>
                <a:spcPct val="100000"/>
              </a:lnSpc>
              <a:spcBef>
                <a:spcPts val="735"/>
              </a:spcBef>
              <a:buFont typeface="Courier New"/>
              <a:buChar char="o"/>
              <a:tabLst>
                <a:tab pos="470534" algn="l"/>
              </a:tabLst>
            </a:pPr>
            <a:r>
              <a:rPr lang="en-US" sz="1400" dirty="0" err="1" smtClean="0">
                <a:latin typeface="Times New Roman"/>
                <a:cs typeface="Times New Roman"/>
              </a:rPr>
              <a:t>sklearn.externals</a:t>
            </a:r>
            <a:endParaRPr lang="en-US" sz="1400" dirty="0" smtClean="0">
              <a:latin typeface="Times New Roman"/>
              <a:cs typeface="Times New Roman"/>
            </a:endParaRPr>
          </a:p>
          <a:p>
            <a:pPr>
              <a:lnSpc>
                <a:spcPct val="100000"/>
              </a:lnSpc>
            </a:pPr>
            <a:endParaRPr sz="1700">
              <a:latin typeface="Times New Roman"/>
              <a:cs typeface="Times New Roman"/>
            </a:endParaRPr>
          </a:p>
          <a:p>
            <a:pPr marL="1664970">
              <a:lnSpc>
                <a:spcPct val="100000"/>
              </a:lnSpc>
              <a:spcBef>
                <a:spcPts val="985"/>
              </a:spcBef>
            </a:pPr>
            <a:r>
              <a:rPr sz="2200" spc="-25" smtClean="0">
                <a:solidFill>
                  <a:srgbClr val="007788"/>
                </a:solidFill>
                <a:latin typeface="Georgia"/>
                <a:cs typeface="Georgia"/>
              </a:rPr>
              <a:t>Classification </a:t>
            </a:r>
            <a:r>
              <a:rPr sz="2200" spc="-20" dirty="0">
                <a:solidFill>
                  <a:srgbClr val="007788"/>
                </a:solidFill>
                <a:latin typeface="Georgia"/>
                <a:cs typeface="Georgia"/>
              </a:rPr>
              <a:t>Method</a:t>
            </a:r>
            <a:r>
              <a:rPr sz="2200" spc="10" dirty="0">
                <a:solidFill>
                  <a:srgbClr val="007788"/>
                </a:solidFill>
                <a:latin typeface="Georgia"/>
                <a:cs typeface="Georgia"/>
              </a:rPr>
              <a:t> </a:t>
            </a:r>
            <a:r>
              <a:rPr sz="2200" spc="-35" dirty="0">
                <a:solidFill>
                  <a:srgbClr val="007788"/>
                </a:solidFill>
                <a:latin typeface="Georgia"/>
                <a:cs typeface="Georgia"/>
              </a:rPr>
              <a:t>used</a:t>
            </a:r>
            <a:endParaRPr sz="2200">
              <a:latin typeface="Georgia"/>
              <a:cs typeface="Georgia"/>
            </a:endParaRPr>
          </a:p>
          <a:p>
            <a:pPr marL="12700" marR="244475">
              <a:lnSpc>
                <a:spcPct val="143600"/>
              </a:lnSpc>
              <a:spcBef>
                <a:spcPts val="890"/>
              </a:spcBef>
            </a:pPr>
            <a:r>
              <a:rPr sz="1400" spc="-5" dirty="0">
                <a:latin typeface="Times New Roman"/>
                <a:cs typeface="Times New Roman"/>
              </a:rPr>
              <a:t>Here </a:t>
            </a:r>
            <a:r>
              <a:rPr sz="1400" dirty="0">
                <a:latin typeface="Times New Roman"/>
                <a:cs typeface="Times New Roman"/>
              </a:rPr>
              <a:t>for </a:t>
            </a:r>
            <a:r>
              <a:rPr sz="1400" spc="-5" dirty="0">
                <a:latin typeface="Times New Roman"/>
                <a:cs typeface="Times New Roman"/>
              </a:rPr>
              <a:t>making classification </a:t>
            </a:r>
            <a:r>
              <a:rPr sz="1400" dirty="0">
                <a:latin typeface="Times New Roman"/>
                <a:cs typeface="Times New Roman"/>
              </a:rPr>
              <a:t>of </a:t>
            </a:r>
            <a:r>
              <a:rPr sz="1400" spc="-5">
                <a:latin typeface="Times New Roman"/>
                <a:cs typeface="Times New Roman"/>
              </a:rPr>
              <a:t>the </a:t>
            </a:r>
            <a:r>
              <a:rPr lang="en-US" sz="1400" spc="-10" dirty="0" smtClean="0">
                <a:latin typeface="Times New Roman"/>
                <a:cs typeface="Times New Roman"/>
              </a:rPr>
              <a:t>tweets </a:t>
            </a:r>
            <a:r>
              <a:rPr sz="1400" spc="-5" smtClean="0">
                <a:latin typeface="Times New Roman"/>
                <a:cs typeface="Times New Roman"/>
              </a:rPr>
              <a:t>we </a:t>
            </a:r>
            <a:r>
              <a:rPr sz="1400" dirty="0">
                <a:latin typeface="Times New Roman"/>
                <a:cs typeface="Times New Roman"/>
              </a:rPr>
              <a:t>had  </a:t>
            </a:r>
            <a:r>
              <a:rPr sz="1400" spc="-5" dirty="0">
                <a:latin typeface="Times New Roman"/>
                <a:cs typeface="Times New Roman"/>
              </a:rPr>
              <a:t>used various algorithms </a:t>
            </a:r>
            <a:r>
              <a:rPr sz="1400" dirty="0">
                <a:latin typeface="Times New Roman"/>
                <a:cs typeface="Times New Roman"/>
              </a:rPr>
              <a:t>like K – </a:t>
            </a:r>
            <a:r>
              <a:rPr sz="1400">
                <a:latin typeface="Times New Roman"/>
                <a:cs typeface="Times New Roman"/>
              </a:rPr>
              <a:t>Nearest </a:t>
            </a:r>
            <a:r>
              <a:rPr sz="1400" spc="-5" smtClean="0">
                <a:latin typeface="Times New Roman"/>
                <a:cs typeface="Times New Roman"/>
              </a:rPr>
              <a:t>Neighbors</a:t>
            </a:r>
            <a:r>
              <a:rPr lang="en-US" sz="1400" spc="-5" dirty="0" smtClean="0">
                <a:latin typeface="Times New Roman"/>
                <a:cs typeface="Times New Roman"/>
              </a:rPr>
              <a:t> </a:t>
            </a:r>
            <a:r>
              <a:rPr sz="1400" spc="-5" smtClean="0">
                <a:latin typeface="Times New Roman"/>
                <a:cs typeface="Times New Roman"/>
              </a:rPr>
              <a:t>in </a:t>
            </a:r>
            <a:r>
              <a:rPr sz="1400" spc="-5" dirty="0">
                <a:latin typeface="Times New Roman"/>
                <a:cs typeface="Times New Roman"/>
              </a:rPr>
              <a:t>Classification  mode, Decision </a:t>
            </a:r>
            <a:r>
              <a:rPr sz="1400" spc="-15" dirty="0">
                <a:latin typeface="Times New Roman"/>
                <a:cs typeface="Times New Roman"/>
              </a:rPr>
              <a:t>Tree </a:t>
            </a:r>
            <a:r>
              <a:rPr sz="1400" spc="-10" dirty="0">
                <a:latin typeface="Times New Roman"/>
                <a:cs typeface="Times New Roman"/>
              </a:rPr>
              <a:t>Classifier, </a:t>
            </a:r>
            <a:r>
              <a:rPr sz="1400" spc="-5" dirty="0">
                <a:latin typeface="Times New Roman"/>
                <a:cs typeface="Times New Roman"/>
              </a:rPr>
              <a:t>Random </a:t>
            </a:r>
            <a:r>
              <a:rPr sz="1400" dirty="0">
                <a:latin typeface="Times New Roman"/>
                <a:cs typeface="Times New Roman"/>
              </a:rPr>
              <a:t>Forest </a:t>
            </a:r>
            <a:r>
              <a:rPr sz="1400" spc="-10" dirty="0">
                <a:latin typeface="Times New Roman"/>
                <a:cs typeface="Times New Roman"/>
              </a:rPr>
              <a:t>Classifier</a:t>
            </a:r>
            <a:r>
              <a:rPr sz="1400" spc="-10">
                <a:latin typeface="Times New Roman"/>
                <a:cs typeface="Times New Roman"/>
              </a:rPr>
              <a:t>, </a:t>
            </a:r>
            <a:r>
              <a:rPr lang="en-US" sz="1400" spc="-5" dirty="0" smtClean="0">
                <a:latin typeface="Times New Roman"/>
                <a:cs typeface="Times New Roman"/>
              </a:rPr>
              <a:t>Naïve </a:t>
            </a:r>
            <a:r>
              <a:rPr lang="en-US" sz="1400" spc="-5" dirty="0" err="1" smtClean="0">
                <a:latin typeface="Times New Roman"/>
                <a:cs typeface="Times New Roman"/>
              </a:rPr>
              <a:t>Bayes</a:t>
            </a:r>
            <a:r>
              <a:rPr sz="1400" spc="-5" smtClean="0">
                <a:latin typeface="Times New Roman"/>
                <a:cs typeface="Times New Roman"/>
              </a:rPr>
              <a:t>, </a:t>
            </a:r>
            <a:r>
              <a:rPr sz="1400" spc="-5" dirty="0">
                <a:latin typeface="Times New Roman"/>
                <a:cs typeface="Times New Roman"/>
              </a:rPr>
              <a:t>but we got </a:t>
            </a:r>
            <a:r>
              <a:rPr sz="1400" dirty="0">
                <a:latin typeface="Times New Roman"/>
                <a:cs typeface="Times New Roman"/>
              </a:rPr>
              <a:t>the </a:t>
            </a:r>
            <a:r>
              <a:rPr sz="1400" spc="-5" dirty="0">
                <a:latin typeface="Times New Roman"/>
                <a:cs typeface="Times New Roman"/>
              </a:rPr>
              <a:t>highest  </a:t>
            </a:r>
            <a:r>
              <a:rPr sz="1400" dirty="0">
                <a:latin typeface="Times New Roman"/>
                <a:cs typeface="Times New Roman"/>
              </a:rPr>
              <a:t>accuracy that </a:t>
            </a:r>
            <a:r>
              <a:rPr sz="1400">
                <a:latin typeface="Times New Roman"/>
                <a:cs typeface="Times New Roman"/>
              </a:rPr>
              <a:t>of </a:t>
            </a:r>
            <a:r>
              <a:rPr lang="en-US" sz="1400" spc="-5" dirty="0" smtClean="0">
                <a:latin typeface="Times New Roman"/>
                <a:cs typeface="Times New Roman"/>
              </a:rPr>
              <a:t>82.70% </a:t>
            </a:r>
            <a:r>
              <a:rPr sz="1400" smtClean="0">
                <a:latin typeface="Times New Roman"/>
                <a:cs typeface="Times New Roman"/>
              </a:rPr>
              <a:t>from </a:t>
            </a:r>
            <a:r>
              <a:rPr sz="1400">
                <a:latin typeface="Times New Roman"/>
                <a:cs typeface="Times New Roman"/>
              </a:rPr>
              <a:t>the </a:t>
            </a:r>
            <a:r>
              <a:rPr lang="en-US" sz="1400" dirty="0" smtClean="0">
                <a:latin typeface="Times New Roman"/>
                <a:cs typeface="Times New Roman"/>
              </a:rPr>
              <a:t>Naïve </a:t>
            </a:r>
            <a:r>
              <a:rPr lang="en-US" sz="1400" dirty="0" err="1" smtClean="0">
                <a:latin typeface="Times New Roman"/>
                <a:cs typeface="Times New Roman"/>
              </a:rPr>
              <a:t>Bayes</a:t>
            </a:r>
            <a:r>
              <a:rPr lang="en-US" sz="1400" dirty="0" smtClean="0">
                <a:latin typeface="Times New Roman"/>
                <a:cs typeface="Times New Roman"/>
              </a:rPr>
              <a:t> ( Bernoulli </a:t>
            </a:r>
            <a:r>
              <a:rPr lang="en-US" sz="1400" dirty="0" err="1" smtClean="0">
                <a:latin typeface="Times New Roman"/>
                <a:cs typeface="Times New Roman"/>
              </a:rPr>
              <a:t>NaiveBayes</a:t>
            </a:r>
            <a:r>
              <a:rPr lang="en-US" sz="1400" dirty="0" smtClean="0">
                <a:latin typeface="Times New Roman"/>
                <a:cs typeface="Times New Roman"/>
              </a:rPr>
              <a:t>)</a:t>
            </a:r>
            <a:r>
              <a:rPr sz="1400" spc="-5" smtClean="0">
                <a:latin typeface="Times New Roman"/>
                <a:cs typeface="Times New Roman"/>
              </a:rPr>
              <a:t>.</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20"/>
              </a:spcBef>
            </a:pPr>
            <a:endParaRPr sz="195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16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6172200" cy="8402300"/>
          </a:xfrm>
          <a:prstGeom prst="rect">
            <a:avLst/>
          </a:prstGeom>
          <a:noFill/>
        </p:spPr>
        <p:txBody>
          <a:bodyPr wrap="square" rtlCol="0">
            <a:spAutoFit/>
          </a:bodyPr>
          <a:lstStyle/>
          <a:p>
            <a:r>
              <a:rPr lang="en-US" sz="2200" spc="-25" dirty="0" smtClean="0">
                <a:solidFill>
                  <a:srgbClr val="007788"/>
                </a:solidFill>
                <a:latin typeface="Georgia"/>
                <a:cs typeface="Georgia"/>
              </a:rPr>
              <a:t>Evolution:</a:t>
            </a:r>
          </a:p>
          <a:p>
            <a:endParaRPr lang="en-US" dirty="0" smtClean="0"/>
          </a:p>
          <a:p>
            <a:r>
              <a:rPr lang="en-US" b="1" dirty="0" smtClean="0">
                <a:uFill>
                  <a:solidFill>
                    <a:srgbClr val="000000"/>
                  </a:solidFill>
                </a:uFill>
                <a:latin typeface="Times New Roman"/>
                <a:cs typeface="Times New Roman"/>
              </a:rPr>
              <a:t>1. </a:t>
            </a:r>
            <a:r>
              <a:rPr lang="en-US" b="1" u="sng" dirty="0" smtClean="0">
                <a:uFill>
                  <a:solidFill>
                    <a:srgbClr val="000000"/>
                  </a:solidFill>
                </a:uFill>
                <a:latin typeface="Times New Roman"/>
                <a:cs typeface="Times New Roman"/>
              </a:rPr>
              <a:t>Random Forest Classifier </a:t>
            </a:r>
            <a:r>
              <a:rPr lang="en-US" u="sng" dirty="0" smtClean="0"/>
              <a:t> </a:t>
            </a:r>
          </a:p>
          <a:p>
            <a:r>
              <a:rPr lang="en-US" dirty="0" smtClean="0"/>
              <a:t>RF Parameters : No. of trees = 500  </a:t>
            </a:r>
          </a:p>
          <a:p>
            <a:r>
              <a:rPr lang="en-US" dirty="0" smtClean="0"/>
              <a:t>Confusion Matrix :</a:t>
            </a:r>
          </a:p>
          <a:p>
            <a:endParaRPr lang="en-US" dirty="0" smtClean="0"/>
          </a:p>
          <a:p>
            <a:endParaRPr lang="en-US" dirty="0" smtClean="0"/>
          </a:p>
          <a:p>
            <a:endParaRPr lang="en-US" dirty="0" smtClean="0"/>
          </a:p>
          <a:p>
            <a:endParaRPr lang="en-US" dirty="0" smtClean="0"/>
          </a:p>
          <a:p>
            <a:endParaRPr lang="en-US" dirty="0" smtClean="0"/>
          </a:p>
          <a:p>
            <a:r>
              <a:rPr lang="en-US" dirty="0" smtClean="0"/>
              <a:t> • Accuracy : 0.75</a:t>
            </a:r>
          </a:p>
          <a:p>
            <a:endParaRPr lang="en-US" b="1" dirty="0" smtClean="0">
              <a:uFill>
                <a:solidFill>
                  <a:srgbClr val="000000"/>
                </a:solidFill>
              </a:uFill>
              <a:latin typeface="Times New Roman"/>
              <a:cs typeface="Times New Roman"/>
            </a:endParaRPr>
          </a:p>
          <a:p>
            <a:r>
              <a:rPr lang="en-US" b="1" dirty="0" smtClean="0">
                <a:uFill>
                  <a:solidFill>
                    <a:srgbClr val="000000"/>
                  </a:solidFill>
                </a:uFill>
                <a:latin typeface="Times New Roman"/>
                <a:cs typeface="Times New Roman"/>
              </a:rPr>
              <a:t> 2. </a:t>
            </a:r>
            <a:r>
              <a:rPr lang="en-US" b="1" u="sng" dirty="0" err="1" smtClean="0">
                <a:uFill>
                  <a:solidFill>
                    <a:srgbClr val="000000"/>
                  </a:solidFill>
                </a:uFill>
                <a:latin typeface="Times New Roman"/>
                <a:cs typeface="Times New Roman"/>
              </a:rPr>
              <a:t>kNN</a:t>
            </a:r>
            <a:endParaRPr lang="en-US" b="1" u="sng" dirty="0" smtClean="0">
              <a:uFill>
                <a:solidFill>
                  <a:srgbClr val="000000"/>
                </a:solidFill>
              </a:uFill>
              <a:latin typeface="Times New Roman"/>
              <a:cs typeface="Times New Roman"/>
            </a:endParaRPr>
          </a:p>
          <a:p>
            <a:r>
              <a:rPr lang="en-US" dirty="0" smtClean="0"/>
              <a:t> Parameters : No. of </a:t>
            </a:r>
            <a:r>
              <a:rPr lang="en-US" dirty="0" err="1" smtClean="0"/>
              <a:t>neighbours</a:t>
            </a:r>
            <a:r>
              <a:rPr lang="en-US" dirty="0" smtClean="0"/>
              <a:t> = 5</a:t>
            </a:r>
          </a:p>
          <a:p>
            <a:r>
              <a:rPr lang="en-US" dirty="0" smtClean="0"/>
              <a:t> Confusion Matrix : </a:t>
            </a:r>
          </a:p>
          <a:p>
            <a:endParaRPr lang="en-US" dirty="0" smtClean="0"/>
          </a:p>
          <a:p>
            <a:endParaRPr lang="en-US" dirty="0" smtClean="0"/>
          </a:p>
          <a:p>
            <a:endParaRPr lang="en-US" dirty="0" smtClean="0"/>
          </a:p>
          <a:p>
            <a:endParaRPr lang="en-US" dirty="0" smtClean="0"/>
          </a:p>
          <a:p>
            <a:endParaRPr lang="en-US" dirty="0" smtClean="0"/>
          </a:p>
          <a:p>
            <a:r>
              <a:rPr lang="en-US" dirty="0" smtClean="0"/>
              <a:t> • Accuracy : 0.76</a:t>
            </a:r>
          </a:p>
          <a:p>
            <a:endParaRPr lang="en-US" dirty="0" smtClean="0"/>
          </a:p>
          <a:p>
            <a:r>
              <a:rPr lang="en-US" b="1" dirty="0" smtClean="0">
                <a:uFill>
                  <a:solidFill>
                    <a:srgbClr val="000000"/>
                  </a:solidFill>
                </a:uFill>
                <a:latin typeface="Times New Roman"/>
                <a:cs typeface="Times New Roman"/>
              </a:rPr>
              <a:t>3. </a:t>
            </a:r>
            <a:r>
              <a:rPr lang="en-US" b="1" u="sng" dirty="0" err="1" smtClean="0">
                <a:uFill>
                  <a:solidFill>
                    <a:srgbClr val="000000"/>
                  </a:solidFill>
                </a:uFill>
                <a:latin typeface="Times New Roman"/>
                <a:cs typeface="Times New Roman"/>
              </a:rPr>
              <a:t>NaiveBayes</a:t>
            </a:r>
            <a:r>
              <a:rPr lang="en-US" b="1" u="sng" dirty="0" smtClean="0">
                <a:uFill>
                  <a:solidFill>
                    <a:srgbClr val="000000"/>
                  </a:solidFill>
                </a:uFill>
                <a:latin typeface="Times New Roman"/>
                <a:cs typeface="Times New Roman"/>
              </a:rPr>
              <a:t> ( Bernoulli </a:t>
            </a:r>
            <a:r>
              <a:rPr lang="en-US" b="1" u="sng" dirty="0" err="1" smtClean="0">
                <a:uFill>
                  <a:solidFill>
                    <a:srgbClr val="000000"/>
                  </a:solidFill>
                </a:uFill>
                <a:latin typeface="Times New Roman"/>
                <a:cs typeface="Times New Roman"/>
              </a:rPr>
              <a:t>NaiveBayes</a:t>
            </a:r>
            <a:r>
              <a:rPr lang="en-US" b="1" u="sng" dirty="0" smtClean="0">
                <a:uFill>
                  <a:solidFill>
                    <a:srgbClr val="000000"/>
                  </a:solidFill>
                </a:uFill>
                <a:latin typeface="Times New Roman"/>
                <a:cs typeface="Times New Roman"/>
              </a:rPr>
              <a:t> ) </a:t>
            </a:r>
          </a:p>
          <a:p>
            <a:r>
              <a:rPr lang="en-US" dirty="0" smtClean="0"/>
              <a:t>Confusion Matrix :</a:t>
            </a:r>
          </a:p>
          <a:p>
            <a:endParaRPr lang="en-US" dirty="0" smtClean="0"/>
          </a:p>
          <a:p>
            <a:endParaRPr lang="en-US" dirty="0" smtClean="0"/>
          </a:p>
          <a:p>
            <a:endParaRPr lang="en-US" dirty="0" smtClean="0"/>
          </a:p>
          <a:p>
            <a:endParaRPr lang="en-US" dirty="0" smtClean="0"/>
          </a:p>
          <a:p>
            <a:endParaRPr lang="en-US" dirty="0" smtClean="0"/>
          </a:p>
          <a:p>
            <a:r>
              <a:rPr lang="en-US" dirty="0" smtClean="0"/>
              <a:t> • Accuracy : 0.81</a:t>
            </a:r>
          </a:p>
        </p:txBody>
      </p:sp>
      <p:graphicFrame>
        <p:nvGraphicFramePr>
          <p:cNvPr id="3" name="Table 2"/>
          <p:cNvGraphicFramePr>
            <a:graphicFrameLocks noGrp="1"/>
          </p:cNvGraphicFramePr>
          <p:nvPr/>
        </p:nvGraphicFramePr>
        <p:xfrm>
          <a:off x="914400" y="2209800"/>
          <a:ext cx="5715000" cy="1112520"/>
        </p:xfrm>
        <a:graphic>
          <a:graphicData uri="http://schemas.openxmlformats.org/drawingml/2006/table">
            <a:tbl>
              <a:tblPr firstRow="1" bandRow="1">
                <a:tableStyleId>{5C22544A-7EE6-4342-B048-85BDC9FD1C3A}</a:tableStyleId>
              </a:tblPr>
              <a:tblGrid>
                <a:gridCol w="1905000"/>
                <a:gridCol w="1905000"/>
                <a:gridCol w="1905000"/>
              </a:tblGrid>
              <a:tr h="370840">
                <a:tc>
                  <a:txBody>
                    <a:bodyPr/>
                    <a:lstStyle/>
                    <a:p>
                      <a:pPr algn="ctr"/>
                      <a:r>
                        <a:rPr lang="en-US" dirty="0" err="1" smtClean="0"/>
                        <a:t>Confution</a:t>
                      </a:r>
                      <a:r>
                        <a:rPr lang="en-US" dirty="0" smtClean="0"/>
                        <a:t> Matrix</a:t>
                      </a:r>
                      <a:endParaRPr lang="en-US" dirty="0"/>
                    </a:p>
                  </a:txBody>
                  <a:tcPr/>
                </a:tc>
                <a:tc>
                  <a:txBody>
                    <a:bodyPr/>
                    <a:lstStyle/>
                    <a:p>
                      <a:pPr algn="ctr"/>
                      <a:r>
                        <a:rPr lang="en-US" dirty="0" smtClean="0"/>
                        <a:t>Prediction(0)</a:t>
                      </a:r>
                      <a:endParaRPr lang="en-US" dirty="0"/>
                    </a:p>
                  </a:txBody>
                  <a:tcPr/>
                </a:tc>
                <a:tc>
                  <a:txBody>
                    <a:bodyPr/>
                    <a:lstStyle/>
                    <a:p>
                      <a:pPr algn="ctr"/>
                      <a:r>
                        <a:rPr lang="en-US" dirty="0" smtClean="0"/>
                        <a:t>Prediction(1)</a:t>
                      </a:r>
                      <a:endParaRPr lang="en-US" dirty="0"/>
                    </a:p>
                  </a:txBody>
                  <a:tcPr/>
                </a:tc>
              </a:tr>
              <a:tr h="370840">
                <a:tc>
                  <a:txBody>
                    <a:bodyPr/>
                    <a:lstStyle/>
                    <a:p>
                      <a:pPr algn="ctr"/>
                      <a:r>
                        <a:rPr lang="en-US" dirty="0" smtClean="0"/>
                        <a:t>Actual (0)</a:t>
                      </a:r>
                      <a:endParaRPr lang="en-US" dirty="0"/>
                    </a:p>
                  </a:txBody>
                  <a:tcPr/>
                </a:tc>
                <a:tc>
                  <a:txBody>
                    <a:bodyPr/>
                    <a:lstStyle/>
                    <a:p>
                      <a:pPr algn="ctr"/>
                      <a:r>
                        <a:rPr lang="en-US" dirty="0" smtClean="0"/>
                        <a:t>0.51</a:t>
                      </a:r>
                      <a:endParaRPr lang="en-US" dirty="0"/>
                    </a:p>
                  </a:txBody>
                  <a:tcPr/>
                </a:tc>
                <a:tc>
                  <a:txBody>
                    <a:bodyPr/>
                    <a:lstStyle/>
                    <a:p>
                      <a:pPr algn="ctr"/>
                      <a:r>
                        <a:rPr lang="en-US" dirty="0" smtClean="0"/>
                        <a:t>0.06</a:t>
                      </a:r>
                      <a:endParaRPr lang="en-US" dirty="0"/>
                    </a:p>
                  </a:txBody>
                  <a:tcPr/>
                </a:tc>
              </a:tr>
              <a:tr h="370840">
                <a:tc>
                  <a:txBody>
                    <a:bodyPr/>
                    <a:lstStyle/>
                    <a:p>
                      <a:pPr algn="ctr"/>
                      <a:r>
                        <a:rPr lang="en-US" dirty="0" smtClean="0"/>
                        <a:t>Actual (1)</a:t>
                      </a:r>
                      <a:endParaRPr lang="en-US" dirty="0"/>
                    </a:p>
                  </a:txBody>
                  <a:tcPr/>
                </a:tc>
                <a:tc>
                  <a:txBody>
                    <a:bodyPr/>
                    <a:lstStyle/>
                    <a:p>
                      <a:pPr algn="ctr"/>
                      <a:r>
                        <a:rPr lang="en-US" dirty="0" smtClean="0"/>
                        <a:t>0.19</a:t>
                      </a:r>
                      <a:endParaRPr lang="en-US" dirty="0"/>
                    </a:p>
                  </a:txBody>
                  <a:tcPr/>
                </a:tc>
                <a:tc>
                  <a:txBody>
                    <a:bodyPr/>
                    <a:lstStyle/>
                    <a:p>
                      <a:pPr algn="ctr"/>
                      <a:r>
                        <a:rPr lang="en-US" dirty="0" smtClean="0"/>
                        <a:t>0.24</a:t>
                      </a:r>
                      <a:endParaRPr lang="en-US" dirty="0"/>
                    </a:p>
                  </a:txBody>
                  <a:tcPr/>
                </a:tc>
              </a:tr>
            </a:tbl>
          </a:graphicData>
        </a:graphic>
      </p:graphicFrame>
      <p:graphicFrame>
        <p:nvGraphicFramePr>
          <p:cNvPr id="7" name="Table 6"/>
          <p:cNvGraphicFramePr>
            <a:graphicFrameLocks noGrp="1"/>
          </p:cNvGraphicFramePr>
          <p:nvPr/>
        </p:nvGraphicFramePr>
        <p:xfrm>
          <a:off x="914400" y="7315200"/>
          <a:ext cx="5715000" cy="1112520"/>
        </p:xfrm>
        <a:graphic>
          <a:graphicData uri="http://schemas.openxmlformats.org/drawingml/2006/table">
            <a:tbl>
              <a:tblPr firstRow="1" bandRow="1">
                <a:tableStyleId>{5C22544A-7EE6-4342-B048-85BDC9FD1C3A}</a:tableStyleId>
              </a:tblPr>
              <a:tblGrid>
                <a:gridCol w="1905000"/>
                <a:gridCol w="1905000"/>
                <a:gridCol w="1905000"/>
              </a:tblGrid>
              <a:tr h="370840">
                <a:tc>
                  <a:txBody>
                    <a:bodyPr/>
                    <a:lstStyle/>
                    <a:p>
                      <a:pPr algn="ctr"/>
                      <a:r>
                        <a:rPr lang="en-US" dirty="0" err="1" smtClean="0"/>
                        <a:t>Confution</a:t>
                      </a:r>
                      <a:r>
                        <a:rPr lang="en-US" dirty="0" smtClean="0"/>
                        <a:t> Matrix</a:t>
                      </a:r>
                      <a:endParaRPr lang="en-US" dirty="0"/>
                    </a:p>
                  </a:txBody>
                  <a:tcPr/>
                </a:tc>
                <a:tc>
                  <a:txBody>
                    <a:bodyPr/>
                    <a:lstStyle/>
                    <a:p>
                      <a:pPr algn="ctr"/>
                      <a:r>
                        <a:rPr lang="en-US" dirty="0" smtClean="0"/>
                        <a:t>Prediction(0)</a:t>
                      </a:r>
                      <a:endParaRPr lang="en-US" dirty="0"/>
                    </a:p>
                  </a:txBody>
                  <a:tcPr/>
                </a:tc>
                <a:tc>
                  <a:txBody>
                    <a:bodyPr/>
                    <a:lstStyle/>
                    <a:p>
                      <a:pPr algn="ctr"/>
                      <a:r>
                        <a:rPr lang="en-US" dirty="0" smtClean="0"/>
                        <a:t>Prediction(1)</a:t>
                      </a:r>
                      <a:endParaRPr lang="en-US" dirty="0"/>
                    </a:p>
                  </a:txBody>
                  <a:tcPr/>
                </a:tc>
              </a:tr>
              <a:tr h="370840">
                <a:tc>
                  <a:txBody>
                    <a:bodyPr/>
                    <a:lstStyle/>
                    <a:p>
                      <a:pPr algn="ctr"/>
                      <a:r>
                        <a:rPr lang="en-US" dirty="0" smtClean="0"/>
                        <a:t>Actual (0)</a:t>
                      </a:r>
                      <a:endParaRPr lang="en-US" dirty="0"/>
                    </a:p>
                  </a:txBody>
                  <a:tcPr/>
                </a:tc>
                <a:tc>
                  <a:txBody>
                    <a:bodyPr/>
                    <a:lstStyle/>
                    <a:p>
                      <a:pPr algn="ctr"/>
                      <a:r>
                        <a:rPr lang="en-US" dirty="0" smtClean="0"/>
                        <a:t>0.43</a:t>
                      </a:r>
                      <a:endParaRPr lang="en-US" dirty="0"/>
                    </a:p>
                  </a:txBody>
                  <a:tcPr/>
                </a:tc>
                <a:tc>
                  <a:txBody>
                    <a:bodyPr/>
                    <a:lstStyle/>
                    <a:p>
                      <a:pPr algn="ctr"/>
                      <a:r>
                        <a:rPr lang="en-US" dirty="0" smtClean="0"/>
                        <a:t>0.08</a:t>
                      </a:r>
                      <a:endParaRPr lang="en-US" dirty="0"/>
                    </a:p>
                  </a:txBody>
                  <a:tcPr/>
                </a:tc>
              </a:tr>
              <a:tr h="370840">
                <a:tc>
                  <a:txBody>
                    <a:bodyPr/>
                    <a:lstStyle/>
                    <a:p>
                      <a:pPr algn="ctr"/>
                      <a:r>
                        <a:rPr lang="en-US" dirty="0" smtClean="0"/>
                        <a:t>Actual (1)</a:t>
                      </a:r>
                      <a:endParaRPr lang="en-US" dirty="0"/>
                    </a:p>
                  </a:txBody>
                  <a:tcPr/>
                </a:tc>
                <a:tc>
                  <a:txBody>
                    <a:bodyPr/>
                    <a:lstStyle/>
                    <a:p>
                      <a:pPr algn="ctr"/>
                      <a:r>
                        <a:rPr lang="en-US" dirty="0" smtClean="0"/>
                        <a:t>0.11</a:t>
                      </a:r>
                      <a:endParaRPr lang="en-US" dirty="0"/>
                    </a:p>
                  </a:txBody>
                  <a:tcPr/>
                </a:tc>
                <a:tc>
                  <a:txBody>
                    <a:bodyPr/>
                    <a:lstStyle/>
                    <a:p>
                      <a:pPr algn="ctr"/>
                      <a:r>
                        <a:rPr lang="en-US" dirty="0" smtClean="0"/>
                        <a:t>0.38</a:t>
                      </a:r>
                      <a:endParaRPr lang="en-US" dirty="0"/>
                    </a:p>
                  </a:txBody>
                  <a:tcPr/>
                </a:tc>
              </a:tr>
            </a:tbl>
          </a:graphicData>
        </a:graphic>
      </p:graphicFrame>
      <p:graphicFrame>
        <p:nvGraphicFramePr>
          <p:cNvPr id="8" name="Table 7"/>
          <p:cNvGraphicFramePr>
            <a:graphicFrameLocks noGrp="1"/>
          </p:cNvGraphicFramePr>
          <p:nvPr/>
        </p:nvGraphicFramePr>
        <p:xfrm>
          <a:off x="914400" y="4953000"/>
          <a:ext cx="5715000" cy="1112520"/>
        </p:xfrm>
        <a:graphic>
          <a:graphicData uri="http://schemas.openxmlformats.org/drawingml/2006/table">
            <a:tbl>
              <a:tblPr firstRow="1" bandRow="1">
                <a:tableStyleId>{5C22544A-7EE6-4342-B048-85BDC9FD1C3A}</a:tableStyleId>
              </a:tblPr>
              <a:tblGrid>
                <a:gridCol w="1905000"/>
                <a:gridCol w="1905000"/>
                <a:gridCol w="1905000"/>
              </a:tblGrid>
              <a:tr h="370840">
                <a:tc>
                  <a:txBody>
                    <a:bodyPr/>
                    <a:lstStyle/>
                    <a:p>
                      <a:pPr algn="ctr"/>
                      <a:r>
                        <a:rPr lang="en-US" dirty="0" err="1" smtClean="0"/>
                        <a:t>Confution</a:t>
                      </a:r>
                      <a:r>
                        <a:rPr lang="en-US" dirty="0" smtClean="0"/>
                        <a:t> Matrix</a:t>
                      </a:r>
                      <a:endParaRPr lang="en-US" dirty="0"/>
                    </a:p>
                  </a:txBody>
                  <a:tcPr/>
                </a:tc>
                <a:tc>
                  <a:txBody>
                    <a:bodyPr/>
                    <a:lstStyle/>
                    <a:p>
                      <a:pPr algn="ctr"/>
                      <a:r>
                        <a:rPr lang="en-US" dirty="0" smtClean="0"/>
                        <a:t>Prediction(0)</a:t>
                      </a:r>
                      <a:endParaRPr lang="en-US" dirty="0"/>
                    </a:p>
                  </a:txBody>
                  <a:tcPr/>
                </a:tc>
                <a:tc>
                  <a:txBody>
                    <a:bodyPr/>
                    <a:lstStyle/>
                    <a:p>
                      <a:pPr algn="ctr"/>
                      <a:r>
                        <a:rPr lang="en-US" dirty="0" smtClean="0"/>
                        <a:t>Prediction(1)</a:t>
                      </a:r>
                      <a:endParaRPr lang="en-US" dirty="0"/>
                    </a:p>
                  </a:txBody>
                  <a:tcPr/>
                </a:tc>
              </a:tr>
              <a:tr h="370840">
                <a:tc>
                  <a:txBody>
                    <a:bodyPr/>
                    <a:lstStyle/>
                    <a:p>
                      <a:pPr algn="ctr"/>
                      <a:r>
                        <a:rPr lang="en-US" dirty="0" smtClean="0"/>
                        <a:t>Actual (0)</a:t>
                      </a:r>
                      <a:endParaRPr lang="en-US" dirty="0"/>
                    </a:p>
                  </a:txBody>
                  <a:tcPr/>
                </a:tc>
                <a:tc>
                  <a:txBody>
                    <a:bodyPr/>
                    <a:lstStyle/>
                    <a:p>
                      <a:pPr algn="ctr"/>
                      <a:r>
                        <a:rPr lang="en-US" dirty="0" smtClean="0"/>
                        <a:t>0.44</a:t>
                      </a:r>
                      <a:endParaRPr lang="en-US" dirty="0"/>
                    </a:p>
                  </a:txBody>
                  <a:tcPr/>
                </a:tc>
                <a:tc>
                  <a:txBody>
                    <a:bodyPr/>
                    <a:lstStyle/>
                    <a:p>
                      <a:pPr algn="ctr"/>
                      <a:r>
                        <a:rPr lang="en-US" dirty="0" smtClean="0"/>
                        <a:t>0.13</a:t>
                      </a:r>
                      <a:endParaRPr lang="en-US" dirty="0"/>
                    </a:p>
                  </a:txBody>
                  <a:tcPr/>
                </a:tc>
              </a:tr>
              <a:tr h="370840">
                <a:tc>
                  <a:txBody>
                    <a:bodyPr/>
                    <a:lstStyle/>
                    <a:p>
                      <a:pPr algn="ctr"/>
                      <a:r>
                        <a:rPr lang="en-US" dirty="0" smtClean="0"/>
                        <a:t>Actual (1)</a:t>
                      </a:r>
                      <a:endParaRPr lang="en-US" dirty="0"/>
                    </a:p>
                  </a:txBody>
                  <a:tcPr/>
                </a:tc>
                <a:tc>
                  <a:txBody>
                    <a:bodyPr/>
                    <a:lstStyle/>
                    <a:p>
                      <a:pPr algn="ctr"/>
                      <a:r>
                        <a:rPr lang="en-US" dirty="0" smtClean="0"/>
                        <a:t>0.11</a:t>
                      </a:r>
                      <a:endParaRPr lang="en-US" dirty="0"/>
                    </a:p>
                  </a:txBody>
                  <a:tcPr/>
                </a:tc>
                <a:tc>
                  <a:txBody>
                    <a:bodyPr/>
                    <a:lstStyle/>
                    <a:p>
                      <a:pPr algn="ctr"/>
                      <a:r>
                        <a:rPr lang="en-US" dirty="0" smtClean="0"/>
                        <a:t>0.32</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8335" y="853186"/>
            <a:ext cx="1389380" cy="360680"/>
          </a:xfrm>
          <a:prstGeom prst="rect">
            <a:avLst/>
          </a:prstGeom>
        </p:spPr>
        <p:txBody>
          <a:bodyPr vert="horz" wrap="square" lIns="0" tIns="12065" rIns="0" bIns="0" rtlCol="0">
            <a:spAutoFit/>
          </a:bodyPr>
          <a:lstStyle/>
          <a:p>
            <a:pPr marL="12700">
              <a:lnSpc>
                <a:spcPct val="100000"/>
              </a:lnSpc>
              <a:spcBef>
                <a:spcPts val="95"/>
              </a:spcBef>
            </a:pPr>
            <a:r>
              <a:rPr spc="-15" dirty="0"/>
              <a:t>C</a:t>
            </a:r>
            <a:r>
              <a:rPr spc="-10" dirty="0"/>
              <a:t>oncl</a:t>
            </a:r>
            <a:r>
              <a:rPr spc="-5" dirty="0"/>
              <a:t>u</a:t>
            </a:r>
            <a:r>
              <a:rPr spc="-30" dirty="0"/>
              <a:t>sion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20</a:t>
            </a:r>
          </a:p>
        </p:txBody>
      </p:sp>
      <p:sp>
        <p:nvSpPr>
          <p:cNvPr id="3" name="object 3"/>
          <p:cNvSpPr txBox="1"/>
          <p:nvPr/>
        </p:nvSpPr>
        <p:spPr>
          <a:xfrm>
            <a:off x="444500" y="1842871"/>
            <a:ext cx="6819900" cy="1563248"/>
          </a:xfrm>
          <a:prstGeom prst="rect">
            <a:avLst/>
          </a:prstGeom>
        </p:spPr>
        <p:txBody>
          <a:bodyPr vert="horz" wrap="square" lIns="0" tIns="12065" rIns="0" bIns="0" rtlCol="0">
            <a:spAutoFit/>
          </a:bodyPr>
          <a:lstStyle/>
          <a:p>
            <a:pPr marL="12700" marR="5080">
              <a:lnSpc>
                <a:spcPct val="143700"/>
              </a:lnSpc>
              <a:spcBef>
                <a:spcPts val="95"/>
              </a:spcBef>
            </a:pPr>
            <a:r>
              <a:rPr sz="1400" spc="-5" dirty="0">
                <a:latin typeface="Times New Roman"/>
                <a:cs typeface="Times New Roman"/>
              </a:rPr>
              <a:t>Here </a:t>
            </a:r>
            <a:r>
              <a:rPr sz="1400" dirty="0">
                <a:latin typeface="Times New Roman"/>
                <a:cs typeface="Times New Roman"/>
              </a:rPr>
              <a:t>in </a:t>
            </a:r>
            <a:r>
              <a:rPr sz="1400" spc="-5" dirty="0">
                <a:latin typeface="Times New Roman"/>
                <a:cs typeface="Times New Roman"/>
              </a:rPr>
              <a:t>this project we were able to </a:t>
            </a:r>
            <a:r>
              <a:rPr sz="1400" spc="-5">
                <a:latin typeface="Times New Roman"/>
                <a:cs typeface="Times New Roman"/>
              </a:rPr>
              <a:t>correctly </a:t>
            </a:r>
            <a:r>
              <a:rPr lang="en-US" sz="1400" spc="-5" dirty="0" smtClean="0">
                <a:latin typeface="Times New Roman"/>
                <a:cs typeface="Times New Roman"/>
              </a:rPr>
              <a:t>detect </a:t>
            </a:r>
            <a:r>
              <a:rPr sz="1400" spc="-5" smtClean="0">
                <a:latin typeface="Times New Roman"/>
                <a:cs typeface="Times New Roman"/>
              </a:rPr>
              <a:t>the </a:t>
            </a:r>
            <a:r>
              <a:rPr lang="en-US" sz="1400" spc="-10" dirty="0" smtClean="0">
                <a:latin typeface="Times New Roman"/>
                <a:cs typeface="Times New Roman"/>
              </a:rPr>
              <a:t> sarcasm </a:t>
            </a:r>
            <a:r>
              <a:rPr sz="1400" spc="-5" smtClean="0">
                <a:latin typeface="Times New Roman"/>
                <a:cs typeface="Times New Roman"/>
              </a:rPr>
              <a:t>found </a:t>
            </a:r>
            <a:r>
              <a:rPr lang="en-US" sz="1400" spc="-5" dirty="0" smtClean="0">
                <a:latin typeface="Times New Roman"/>
                <a:cs typeface="Times New Roman"/>
              </a:rPr>
              <a:t> in</a:t>
            </a:r>
            <a:r>
              <a:rPr sz="1400" smtClean="0">
                <a:latin typeface="Times New Roman"/>
                <a:cs typeface="Times New Roman"/>
              </a:rPr>
              <a:t> </a:t>
            </a:r>
            <a:r>
              <a:rPr sz="1400" spc="-5">
                <a:latin typeface="Times New Roman"/>
                <a:cs typeface="Times New Roman"/>
              </a:rPr>
              <a:t>various </a:t>
            </a:r>
            <a:r>
              <a:rPr lang="en-US" sz="1400" spc="-5" dirty="0" err="1" smtClean="0">
                <a:latin typeface="Times New Roman"/>
                <a:cs typeface="Times New Roman"/>
              </a:rPr>
              <a:t>tweeta</a:t>
            </a:r>
            <a:r>
              <a:rPr lang="en-US" sz="1400" spc="-5" dirty="0" smtClean="0">
                <a:latin typeface="Times New Roman"/>
                <a:cs typeface="Times New Roman"/>
              </a:rPr>
              <a:t> </a:t>
            </a:r>
            <a:r>
              <a:rPr sz="1400" spc="-5" smtClean="0">
                <a:latin typeface="Times New Roman"/>
                <a:cs typeface="Times New Roman"/>
              </a:rPr>
              <a:t>around </a:t>
            </a:r>
            <a:r>
              <a:rPr sz="1400" spc="-5">
                <a:latin typeface="Times New Roman"/>
                <a:cs typeface="Times New Roman"/>
              </a:rPr>
              <a:t>the </a:t>
            </a:r>
            <a:r>
              <a:rPr sz="1400" spc="-5" smtClean="0">
                <a:latin typeface="Times New Roman"/>
                <a:cs typeface="Times New Roman"/>
              </a:rPr>
              <a:t>world</a:t>
            </a:r>
            <a:r>
              <a:rPr sz="1400" smtClean="0">
                <a:latin typeface="Times New Roman"/>
                <a:cs typeface="Times New Roman"/>
              </a:rPr>
              <a:t>. </a:t>
            </a:r>
            <a:r>
              <a:rPr sz="1400" spc="-10" dirty="0">
                <a:latin typeface="Times New Roman"/>
                <a:cs typeface="Times New Roman"/>
              </a:rPr>
              <a:t>We </a:t>
            </a:r>
            <a:r>
              <a:rPr sz="1400" spc="-5" dirty="0">
                <a:latin typeface="Times New Roman"/>
                <a:cs typeface="Times New Roman"/>
              </a:rPr>
              <a:t>were able to correctly </a:t>
            </a:r>
            <a:r>
              <a:rPr sz="1400" dirty="0">
                <a:latin typeface="Times New Roman"/>
                <a:cs typeface="Times New Roman"/>
              </a:rPr>
              <a:t>classify  </a:t>
            </a:r>
            <a:r>
              <a:rPr sz="1400">
                <a:latin typeface="Times New Roman"/>
                <a:cs typeface="Times New Roman"/>
              </a:rPr>
              <a:t>the </a:t>
            </a:r>
            <a:r>
              <a:rPr lang="en-US" sz="1400" spc="-5" dirty="0" smtClean="0">
                <a:latin typeface="Times New Roman"/>
                <a:cs typeface="Times New Roman"/>
              </a:rPr>
              <a:t>tweets </a:t>
            </a:r>
            <a:r>
              <a:rPr sz="1400" spc="-5" smtClean="0">
                <a:latin typeface="Times New Roman"/>
                <a:cs typeface="Times New Roman"/>
              </a:rPr>
              <a:t>based </a:t>
            </a:r>
            <a:r>
              <a:rPr sz="1400">
                <a:latin typeface="Times New Roman"/>
                <a:cs typeface="Times New Roman"/>
              </a:rPr>
              <a:t>on </a:t>
            </a:r>
            <a:r>
              <a:rPr lang="en-US" sz="1400" spc="-5" dirty="0" smtClean="0">
                <a:latin typeface="Times New Roman"/>
                <a:cs typeface="Times New Roman"/>
              </a:rPr>
              <a:t>used words</a:t>
            </a:r>
            <a:r>
              <a:rPr sz="1400" spc="-5" smtClean="0">
                <a:latin typeface="Times New Roman"/>
                <a:cs typeface="Times New Roman"/>
              </a:rPr>
              <a:t> although accuracy </a:t>
            </a:r>
            <a:r>
              <a:rPr sz="1400" dirty="0">
                <a:latin typeface="Times New Roman"/>
                <a:cs typeface="Times New Roman"/>
              </a:rPr>
              <a:t>score for </a:t>
            </a:r>
            <a:r>
              <a:rPr sz="1400" spc="-5" dirty="0">
                <a:latin typeface="Times New Roman"/>
                <a:cs typeface="Times New Roman"/>
              </a:rPr>
              <a:t>classification </a:t>
            </a:r>
            <a:r>
              <a:rPr sz="1400" spc="-10" dirty="0">
                <a:latin typeface="Times New Roman"/>
                <a:cs typeface="Times New Roman"/>
              </a:rPr>
              <a:t>was  </a:t>
            </a:r>
            <a:r>
              <a:rPr sz="1400" spc="-5" dirty="0">
                <a:latin typeface="Times New Roman"/>
                <a:cs typeface="Times New Roman"/>
              </a:rPr>
              <a:t>not that good, but good </a:t>
            </a:r>
            <a:r>
              <a:rPr sz="1400" spc="-10" dirty="0">
                <a:latin typeface="Times New Roman"/>
                <a:cs typeface="Times New Roman"/>
              </a:rPr>
              <a:t>enough </a:t>
            </a:r>
            <a:r>
              <a:rPr sz="1400" spc="-5" dirty="0">
                <a:latin typeface="Times New Roman"/>
                <a:cs typeface="Times New Roman"/>
              </a:rPr>
              <a:t>with the amount </a:t>
            </a:r>
            <a:r>
              <a:rPr sz="1400" dirty="0">
                <a:latin typeface="Times New Roman"/>
                <a:cs typeface="Times New Roman"/>
              </a:rPr>
              <a:t>of </a:t>
            </a:r>
            <a:r>
              <a:rPr sz="1400" spc="-5" dirty="0">
                <a:latin typeface="Times New Roman"/>
                <a:cs typeface="Times New Roman"/>
              </a:rPr>
              <a:t>data present with </a:t>
            </a:r>
            <a:r>
              <a:rPr sz="1400" dirty="0">
                <a:latin typeface="Times New Roman"/>
                <a:cs typeface="Times New Roman"/>
              </a:rPr>
              <a:t>us </a:t>
            </a:r>
            <a:r>
              <a:rPr sz="1400" spc="-5" dirty="0">
                <a:latin typeface="Times New Roman"/>
                <a:cs typeface="Times New Roman"/>
              </a:rPr>
              <a:t>and the features used to  make classification</a:t>
            </a:r>
            <a:r>
              <a:rPr sz="1400" spc="-5">
                <a:latin typeface="Times New Roman"/>
                <a:cs typeface="Times New Roman"/>
              </a:rPr>
              <a:t>. </a:t>
            </a:r>
            <a:r>
              <a:rPr sz="1400" spc="-5" smtClean="0">
                <a:latin typeface="Times New Roman"/>
                <a:cs typeface="Times New Roman"/>
              </a:rPr>
              <a:t> </a:t>
            </a:r>
            <a:r>
              <a:rPr sz="1400" spc="-10" dirty="0">
                <a:latin typeface="Times New Roman"/>
                <a:cs typeface="Times New Roman"/>
              </a:rPr>
              <a:t>We </a:t>
            </a:r>
            <a:r>
              <a:rPr sz="1400" spc="-5" dirty="0">
                <a:latin typeface="Times New Roman"/>
                <a:cs typeface="Times New Roman"/>
              </a:rPr>
              <a:t>were </a:t>
            </a:r>
            <a:r>
              <a:rPr sz="1400" dirty="0">
                <a:latin typeface="Times New Roman"/>
                <a:cs typeface="Times New Roman"/>
              </a:rPr>
              <a:t>also </a:t>
            </a:r>
            <a:r>
              <a:rPr sz="1400" spc="-5" dirty="0">
                <a:latin typeface="Times New Roman"/>
                <a:cs typeface="Times New Roman"/>
              </a:rPr>
              <a:t>able to make </a:t>
            </a:r>
            <a:r>
              <a:rPr sz="1400" dirty="0">
                <a:latin typeface="Times New Roman"/>
                <a:cs typeface="Times New Roman"/>
              </a:rPr>
              <a:t>the </a:t>
            </a:r>
            <a:r>
              <a:rPr sz="1400" spc="-5" dirty="0">
                <a:latin typeface="Times New Roman"/>
                <a:cs typeface="Times New Roman"/>
              </a:rPr>
              <a:t>predictions </a:t>
            </a:r>
            <a:r>
              <a:rPr sz="1400" dirty="0">
                <a:latin typeface="Times New Roman"/>
                <a:cs typeface="Times New Roman"/>
              </a:rPr>
              <a:t>of </a:t>
            </a:r>
            <a:r>
              <a:rPr sz="1400" spc="-5">
                <a:latin typeface="Times New Roman"/>
                <a:cs typeface="Times New Roman"/>
              </a:rPr>
              <a:t>the </a:t>
            </a:r>
            <a:r>
              <a:rPr lang="en-US" sz="1400" spc="-5" dirty="0" smtClean="0">
                <a:latin typeface="Times New Roman"/>
                <a:cs typeface="Times New Roman"/>
              </a:rPr>
              <a:t>sarcasm present in</a:t>
            </a:r>
            <a:r>
              <a:rPr sz="1400" smtClean="0">
                <a:latin typeface="Times New Roman"/>
                <a:cs typeface="Times New Roman"/>
              </a:rPr>
              <a:t> </a:t>
            </a:r>
            <a:r>
              <a:rPr sz="1400" spc="-5">
                <a:latin typeface="Times New Roman"/>
                <a:cs typeface="Times New Roman"/>
              </a:rPr>
              <a:t>particular </a:t>
            </a:r>
            <a:r>
              <a:rPr lang="en-US" sz="1400" spc="-5" dirty="0" smtClean="0">
                <a:latin typeface="Times New Roman"/>
                <a:cs typeface="Times New Roman"/>
              </a:rPr>
              <a:t> tweet </a:t>
            </a:r>
            <a:r>
              <a:rPr sz="1400" spc="-5" smtClean="0">
                <a:latin typeface="Times New Roman"/>
                <a:cs typeface="Times New Roman"/>
              </a:rPr>
              <a:t>with </a:t>
            </a:r>
            <a:r>
              <a:rPr sz="1400" spc="-5" dirty="0">
                <a:latin typeface="Times New Roman"/>
                <a:cs typeface="Times New Roman"/>
              </a:rPr>
              <a:t>the  </a:t>
            </a:r>
            <a:r>
              <a:rPr sz="1400" dirty="0">
                <a:latin typeface="Times New Roman"/>
                <a:cs typeface="Times New Roman"/>
              </a:rPr>
              <a:t>accuracy of </a:t>
            </a:r>
            <a:r>
              <a:rPr sz="1400" spc="-5">
                <a:latin typeface="Times New Roman"/>
                <a:cs typeface="Times New Roman"/>
              </a:rPr>
              <a:t>about</a:t>
            </a:r>
            <a:r>
              <a:rPr sz="1400" spc="-20">
                <a:latin typeface="Times New Roman"/>
                <a:cs typeface="Times New Roman"/>
              </a:rPr>
              <a:t> </a:t>
            </a:r>
            <a:r>
              <a:rPr lang="en-US" sz="1400" spc="-5" dirty="0" smtClean="0">
                <a:latin typeface="Times New Roman"/>
                <a:cs typeface="Times New Roman"/>
              </a:rPr>
              <a:t>81.12</a:t>
            </a:r>
            <a:r>
              <a:rPr sz="1400" spc="-5" smtClean="0">
                <a:latin typeface="Times New Roman"/>
                <a:cs typeface="Times New Roman"/>
              </a:rPr>
              <a:t>%.</a:t>
            </a:r>
            <a:endParaRPr sz="14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79" y="338327"/>
            <a:ext cx="7408545" cy="467995"/>
          </a:xfrm>
          <a:prstGeom prst="rect">
            <a:avLst/>
          </a:prstGeom>
          <a:solidFill>
            <a:srgbClr val="009FB8"/>
          </a:solidFill>
        </p:spPr>
        <p:txBody>
          <a:bodyPr vert="horz" wrap="square" lIns="0" tIns="66040" rIns="0" bIns="0" rtlCol="0">
            <a:spAutoFit/>
          </a:bodyPr>
          <a:lstStyle/>
          <a:p>
            <a:pPr marL="274320">
              <a:lnSpc>
                <a:spcPct val="100000"/>
              </a:lnSpc>
              <a:spcBef>
                <a:spcPts val="520"/>
              </a:spcBef>
            </a:pPr>
            <a:r>
              <a:rPr sz="2000" spc="-95" dirty="0">
                <a:solidFill>
                  <a:srgbClr val="FFFFFF"/>
                </a:solidFill>
                <a:latin typeface="Georgia"/>
                <a:cs typeface="Georgia"/>
              </a:rPr>
              <a:t>TABLE </a:t>
            </a:r>
            <a:r>
              <a:rPr sz="2000" dirty="0">
                <a:solidFill>
                  <a:srgbClr val="FFFFFF"/>
                </a:solidFill>
                <a:latin typeface="Georgia"/>
                <a:cs typeface="Georgia"/>
              </a:rPr>
              <a:t>OF</a:t>
            </a:r>
            <a:r>
              <a:rPr sz="2000" spc="114" dirty="0">
                <a:solidFill>
                  <a:srgbClr val="FFFFFF"/>
                </a:solidFill>
                <a:latin typeface="Georgia"/>
                <a:cs typeface="Georgia"/>
              </a:rPr>
              <a:t> </a:t>
            </a:r>
            <a:r>
              <a:rPr sz="2000" spc="-30" dirty="0">
                <a:solidFill>
                  <a:srgbClr val="FFFFFF"/>
                </a:solidFill>
                <a:latin typeface="Georgia"/>
                <a:cs typeface="Georgia"/>
              </a:rPr>
              <a:t>CONTENT</a:t>
            </a:r>
            <a:endParaRPr sz="2000">
              <a:latin typeface="Georgia"/>
              <a:cs typeface="Georgi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1</a:t>
            </a:r>
          </a:p>
        </p:txBody>
      </p:sp>
      <p:sp>
        <p:nvSpPr>
          <p:cNvPr id="3" name="object 3"/>
          <p:cNvSpPr txBox="1"/>
          <p:nvPr/>
        </p:nvSpPr>
        <p:spPr>
          <a:xfrm>
            <a:off x="673100" y="920851"/>
            <a:ext cx="4325620" cy="6964086"/>
          </a:xfrm>
          <a:prstGeom prst="rect">
            <a:avLst/>
          </a:prstGeom>
        </p:spPr>
        <p:txBody>
          <a:bodyPr vert="horz" wrap="square" lIns="0" tIns="186055" rIns="0" bIns="0" rtlCol="0">
            <a:spAutoFit/>
          </a:bodyPr>
          <a:lstStyle/>
          <a:p>
            <a:pPr marL="698500" indent="-685800">
              <a:lnSpc>
                <a:spcPct val="100000"/>
              </a:lnSpc>
              <a:spcBef>
                <a:spcPts val="1465"/>
              </a:spcBef>
              <a:buFont typeface="Wingdings"/>
              <a:buChar char=""/>
              <a:tabLst>
                <a:tab pos="698500" algn="l"/>
                <a:tab pos="699135" algn="l"/>
              </a:tabLst>
            </a:pPr>
            <a:r>
              <a:rPr sz="2600" spc="-5" dirty="0">
                <a:solidFill>
                  <a:srgbClr val="303030"/>
                </a:solidFill>
                <a:latin typeface="Times New Roman"/>
                <a:cs typeface="Times New Roman"/>
              </a:rPr>
              <a:t>Certificate</a:t>
            </a:r>
            <a:endParaRPr sz="2600">
              <a:latin typeface="Times New Roman"/>
              <a:cs typeface="Times New Roman"/>
            </a:endParaRPr>
          </a:p>
          <a:p>
            <a:pPr marL="698500" indent="-685800">
              <a:lnSpc>
                <a:spcPct val="100000"/>
              </a:lnSpc>
              <a:spcBef>
                <a:spcPts val="1370"/>
              </a:spcBef>
              <a:buFont typeface="Wingdings"/>
              <a:buChar char=""/>
              <a:tabLst>
                <a:tab pos="698500" algn="l"/>
                <a:tab pos="699135" algn="l"/>
              </a:tabLst>
            </a:pPr>
            <a:r>
              <a:rPr sz="2600" spc="-5" dirty="0">
                <a:solidFill>
                  <a:srgbClr val="303030"/>
                </a:solidFill>
                <a:latin typeface="Times New Roman"/>
                <a:cs typeface="Times New Roman"/>
              </a:rPr>
              <a:t>Acknowledgement</a:t>
            </a:r>
            <a:endParaRPr sz="2600">
              <a:latin typeface="Times New Roman"/>
              <a:cs typeface="Times New Roman"/>
            </a:endParaRPr>
          </a:p>
          <a:p>
            <a:pPr marL="698500" indent="-685800">
              <a:lnSpc>
                <a:spcPct val="100000"/>
              </a:lnSpc>
              <a:spcBef>
                <a:spcPts val="1365"/>
              </a:spcBef>
              <a:buFont typeface="Wingdings"/>
              <a:buChar char=""/>
              <a:tabLst>
                <a:tab pos="698500" algn="l"/>
                <a:tab pos="699135" algn="l"/>
              </a:tabLst>
            </a:pPr>
            <a:r>
              <a:rPr sz="2600" spc="-5" dirty="0">
                <a:solidFill>
                  <a:srgbClr val="303030"/>
                </a:solidFill>
                <a:latin typeface="Times New Roman"/>
                <a:cs typeface="Times New Roman"/>
              </a:rPr>
              <a:t>Abstract</a:t>
            </a:r>
            <a:endParaRPr sz="2600">
              <a:latin typeface="Times New Roman"/>
              <a:cs typeface="Times New Roman"/>
            </a:endParaRPr>
          </a:p>
          <a:p>
            <a:pPr marL="698500" indent="-685800">
              <a:lnSpc>
                <a:spcPct val="100000"/>
              </a:lnSpc>
              <a:spcBef>
                <a:spcPts val="1360"/>
              </a:spcBef>
              <a:buFont typeface="Wingdings"/>
              <a:buChar char=""/>
              <a:tabLst>
                <a:tab pos="698500" algn="l"/>
                <a:tab pos="699135" algn="l"/>
              </a:tabLst>
            </a:pPr>
            <a:r>
              <a:rPr sz="2600" dirty="0">
                <a:solidFill>
                  <a:srgbClr val="303030"/>
                </a:solidFill>
                <a:latin typeface="Times New Roman"/>
                <a:cs typeface="Times New Roman"/>
              </a:rPr>
              <a:t>List of</a:t>
            </a:r>
            <a:r>
              <a:rPr sz="2600" spc="-20" dirty="0">
                <a:solidFill>
                  <a:srgbClr val="303030"/>
                </a:solidFill>
                <a:latin typeface="Times New Roman"/>
                <a:cs typeface="Times New Roman"/>
              </a:rPr>
              <a:t> </a:t>
            </a:r>
            <a:r>
              <a:rPr sz="2600" spc="-5" dirty="0">
                <a:solidFill>
                  <a:srgbClr val="303030"/>
                </a:solidFill>
                <a:latin typeface="Times New Roman"/>
                <a:cs typeface="Times New Roman"/>
              </a:rPr>
              <a:t>figures</a:t>
            </a:r>
            <a:endParaRPr sz="2600">
              <a:latin typeface="Times New Roman"/>
              <a:cs typeface="Times New Roman"/>
            </a:endParaRPr>
          </a:p>
          <a:p>
            <a:pPr marL="698500" indent="-685800">
              <a:lnSpc>
                <a:spcPct val="100000"/>
              </a:lnSpc>
              <a:spcBef>
                <a:spcPts val="1370"/>
              </a:spcBef>
              <a:buFont typeface="Wingdings"/>
              <a:buChar char=""/>
              <a:tabLst>
                <a:tab pos="698500" algn="l"/>
                <a:tab pos="699135" algn="l"/>
              </a:tabLst>
            </a:pPr>
            <a:r>
              <a:rPr sz="2600" dirty="0">
                <a:solidFill>
                  <a:srgbClr val="303030"/>
                </a:solidFill>
                <a:latin typeface="Times New Roman"/>
                <a:cs typeface="Times New Roman"/>
              </a:rPr>
              <a:t>Introduction</a:t>
            </a:r>
            <a:endParaRPr sz="2600">
              <a:latin typeface="Times New Roman"/>
              <a:cs typeface="Times New Roman"/>
            </a:endParaRPr>
          </a:p>
          <a:p>
            <a:pPr marL="698500" indent="-685800">
              <a:lnSpc>
                <a:spcPct val="100000"/>
              </a:lnSpc>
              <a:spcBef>
                <a:spcPts val="1365"/>
              </a:spcBef>
              <a:buFont typeface="Wingdings"/>
              <a:buChar char=""/>
              <a:tabLst>
                <a:tab pos="698500" algn="l"/>
                <a:tab pos="699135" algn="l"/>
              </a:tabLst>
            </a:pPr>
            <a:r>
              <a:rPr sz="2600" spc="-5" dirty="0">
                <a:solidFill>
                  <a:srgbClr val="303030"/>
                </a:solidFill>
                <a:latin typeface="Times New Roman"/>
                <a:cs typeface="Times New Roman"/>
              </a:rPr>
              <a:t>Theory</a:t>
            </a:r>
            <a:endParaRPr sz="2600">
              <a:latin typeface="Times New Roman"/>
              <a:cs typeface="Times New Roman"/>
            </a:endParaRPr>
          </a:p>
          <a:p>
            <a:pPr marL="698500" indent="-685800">
              <a:lnSpc>
                <a:spcPct val="100000"/>
              </a:lnSpc>
              <a:spcBef>
                <a:spcPts val="1360"/>
              </a:spcBef>
              <a:buFont typeface="Wingdings"/>
              <a:buChar char=""/>
              <a:tabLst>
                <a:tab pos="698500" algn="l"/>
                <a:tab pos="699135" algn="l"/>
              </a:tabLst>
            </a:pPr>
            <a:r>
              <a:rPr sz="2600" dirty="0">
                <a:solidFill>
                  <a:srgbClr val="303030"/>
                </a:solidFill>
                <a:latin typeface="Times New Roman"/>
                <a:cs typeface="Times New Roman"/>
              </a:rPr>
              <a:t>Methodology</a:t>
            </a:r>
            <a:endParaRPr sz="2600">
              <a:latin typeface="Times New Roman"/>
              <a:cs typeface="Times New Roman"/>
            </a:endParaRPr>
          </a:p>
          <a:p>
            <a:pPr marL="698500" indent="-685800">
              <a:lnSpc>
                <a:spcPct val="100000"/>
              </a:lnSpc>
              <a:spcBef>
                <a:spcPts val="1370"/>
              </a:spcBef>
              <a:buFont typeface="Wingdings"/>
              <a:buChar char=""/>
              <a:tabLst>
                <a:tab pos="698500" algn="l"/>
                <a:tab pos="699135" algn="l"/>
              </a:tabLst>
            </a:pPr>
            <a:r>
              <a:rPr sz="2600">
                <a:solidFill>
                  <a:srgbClr val="303030"/>
                </a:solidFill>
                <a:latin typeface="Times New Roman"/>
                <a:cs typeface="Times New Roman"/>
              </a:rPr>
              <a:t>Data</a:t>
            </a:r>
            <a:r>
              <a:rPr sz="2600" spc="-15">
                <a:solidFill>
                  <a:srgbClr val="303030"/>
                </a:solidFill>
                <a:latin typeface="Times New Roman"/>
                <a:cs typeface="Times New Roman"/>
              </a:rPr>
              <a:t> </a:t>
            </a:r>
            <a:r>
              <a:rPr sz="2600" spc="-5" smtClean="0">
                <a:solidFill>
                  <a:srgbClr val="303030"/>
                </a:solidFill>
                <a:latin typeface="Times New Roman"/>
                <a:cs typeface="Times New Roman"/>
              </a:rPr>
              <a:t>Pre-processing</a:t>
            </a:r>
            <a:endParaRPr sz="2600">
              <a:latin typeface="Times New Roman"/>
              <a:cs typeface="Times New Roman"/>
            </a:endParaRPr>
          </a:p>
          <a:p>
            <a:pPr marL="698500" indent="-685800">
              <a:lnSpc>
                <a:spcPct val="100000"/>
              </a:lnSpc>
              <a:spcBef>
                <a:spcPts val="1370"/>
              </a:spcBef>
              <a:buFont typeface="Wingdings"/>
              <a:buChar char=""/>
              <a:tabLst>
                <a:tab pos="698500" algn="l"/>
                <a:tab pos="699135" algn="l"/>
              </a:tabLst>
            </a:pPr>
            <a:r>
              <a:rPr sz="2600" spc="-5" dirty="0">
                <a:solidFill>
                  <a:srgbClr val="303030"/>
                </a:solidFill>
                <a:latin typeface="Times New Roman"/>
                <a:cs typeface="Times New Roman"/>
              </a:rPr>
              <a:t>Classification </a:t>
            </a:r>
            <a:r>
              <a:rPr sz="2600" spc="-5">
                <a:solidFill>
                  <a:srgbClr val="303030"/>
                </a:solidFill>
                <a:latin typeface="Times New Roman"/>
                <a:cs typeface="Times New Roman"/>
              </a:rPr>
              <a:t>Method</a:t>
            </a:r>
            <a:r>
              <a:rPr sz="2600" spc="-15">
                <a:solidFill>
                  <a:srgbClr val="303030"/>
                </a:solidFill>
                <a:latin typeface="Times New Roman"/>
                <a:cs typeface="Times New Roman"/>
              </a:rPr>
              <a:t> </a:t>
            </a:r>
            <a:r>
              <a:rPr sz="2600" smtClean="0">
                <a:solidFill>
                  <a:srgbClr val="303030"/>
                </a:solidFill>
                <a:latin typeface="Times New Roman"/>
                <a:cs typeface="Times New Roman"/>
              </a:rPr>
              <a:t>used</a:t>
            </a:r>
            <a:endParaRPr lang="en-US" sz="2600" dirty="0" smtClean="0">
              <a:solidFill>
                <a:srgbClr val="303030"/>
              </a:solidFill>
              <a:latin typeface="Times New Roman"/>
              <a:cs typeface="Times New Roman"/>
            </a:endParaRPr>
          </a:p>
          <a:p>
            <a:pPr marL="698500" indent="-685800">
              <a:lnSpc>
                <a:spcPct val="100000"/>
              </a:lnSpc>
              <a:spcBef>
                <a:spcPts val="1370"/>
              </a:spcBef>
              <a:buFont typeface="Wingdings"/>
              <a:buChar char=""/>
              <a:tabLst>
                <a:tab pos="698500" algn="l"/>
                <a:tab pos="699135" algn="l"/>
              </a:tabLst>
            </a:pPr>
            <a:r>
              <a:rPr lang="en-US" sz="2600" dirty="0" smtClean="0">
                <a:solidFill>
                  <a:srgbClr val="303030"/>
                </a:solidFill>
                <a:latin typeface="Times New Roman"/>
                <a:cs typeface="Times New Roman"/>
              </a:rPr>
              <a:t>Evolution</a:t>
            </a:r>
            <a:endParaRPr sz="2600">
              <a:latin typeface="Times New Roman"/>
              <a:cs typeface="Times New Roman"/>
            </a:endParaRPr>
          </a:p>
          <a:p>
            <a:pPr marL="698500" indent="-685800">
              <a:lnSpc>
                <a:spcPct val="100000"/>
              </a:lnSpc>
              <a:spcBef>
                <a:spcPts val="1370"/>
              </a:spcBef>
              <a:buFont typeface="Wingdings"/>
              <a:buChar char=""/>
              <a:tabLst>
                <a:tab pos="698500" algn="l"/>
                <a:tab pos="699135" algn="l"/>
              </a:tabLst>
            </a:pPr>
            <a:r>
              <a:rPr lang="en-US" sz="2600" dirty="0" smtClean="0">
                <a:solidFill>
                  <a:srgbClr val="303030"/>
                </a:solidFill>
                <a:latin typeface="Times New Roman"/>
                <a:cs typeface="Times New Roman"/>
              </a:rPr>
              <a:t>Conclusion</a:t>
            </a:r>
            <a:endParaRPr sz="2600">
              <a:latin typeface="Times New Roman"/>
              <a:cs typeface="Times New Roman"/>
            </a:endParaRPr>
          </a:p>
          <a:p>
            <a:pPr marL="698500" indent="-685800">
              <a:lnSpc>
                <a:spcPct val="100000"/>
              </a:lnSpc>
              <a:spcBef>
                <a:spcPts val="1370"/>
              </a:spcBef>
              <a:buFont typeface="Wingdings"/>
              <a:buChar char=""/>
              <a:tabLst>
                <a:tab pos="698500" algn="l"/>
                <a:tab pos="699135" algn="l"/>
              </a:tabLst>
            </a:pPr>
            <a:r>
              <a:rPr sz="2600" dirty="0">
                <a:solidFill>
                  <a:srgbClr val="303030"/>
                </a:solidFill>
                <a:latin typeface="Times New Roman"/>
                <a:cs typeface="Times New Roman"/>
              </a:rPr>
              <a:t>Annexure</a:t>
            </a:r>
            <a:endParaRPr sz="26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6727" y="311912"/>
            <a:ext cx="3723004" cy="883919"/>
          </a:xfrm>
          <a:prstGeom prst="rect">
            <a:avLst/>
          </a:prstGeom>
        </p:spPr>
        <p:txBody>
          <a:bodyPr vert="horz" wrap="square" lIns="0" tIns="12065" rIns="0" bIns="0" rtlCol="0">
            <a:spAutoFit/>
          </a:bodyPr>
          <a:lstStyle/>
          <a:p>
            <a:pPr marL="12700">
              <a:lnSpc>
                <a:spcPct val="100000"/>
              </a:lnSpc>
              <a:spcBef>
                <a:spcPts val="95"/>
              </a:spcBef>
            </a:pPr>
            <a:r>
              <a:rPr sz="2200" b="1" spc="-90" dirty="0">
                <a:solidFill>
                  <a:srgbClr val="007788"/>
                </a:solidFill>
                <a:latin typeface="Georgia"/>
                <a:cs typeface="Georgia"/>
              </a:rPr>
              <a:t>Certificate</a:t>
            </a:r>
            <a:endParaRPr sz="2200">
              <a:latin typeface="Georgia"/>
              <a:cs typeface="Georgia"/>
            </a:endParaRPr>
          </a:p>
          <a:p>
            <a:pPr marL="2210435">
              <a:lnSpc>
                <a:spcPct val="100000"/>
              </a:lnSpc>
              <a:spcBef>
                <a:spcPts val="1960"/>
              </a:spcBef>
            </a:pPr>
            <a:r>
              <a:rPr sz="1800" spc="-5" dirty="0">
                <a:latin typeface="Arial"/>
                <a:cs typeface="Arial"/>
              </a:rPr>
              <a:t>Date:</a:t>
            </a:r>
            <a:r>
              <a:rPr sz="1800" spc="-45" dirty="0">
                <a:latin typeface="Arial"/>
                <a:cs typeface="Arial"/>
              </a:rPr>
              <a:t> </a:t>
            </a:r>
            <a:r>
              <a:rPr sz="1800" spc="-5" dirty="0">
                <a:latin typeface="Arial"/>
                <a:cs typeface="Arial"/>
              </a:rPr>
              <a:t>27/06/17</a:t>
            </a:r>
            <a:endParaRPr sz="1800">
              <a:latin typeface="Arial"/>
              <a:cs typeface="Arial"/>
            </a:endParaRPr>
          </a:p>
        </p:txBody>
      </p:sp>
      <p:sp>
        <p:nvSpPr>
          <p:cNvPr id="3" name="object 3"/>
          <p:cNvSpPr/>
          <p:nvPr/>
        </p:nvSpPr>
        <p:spPr>
          <a:xfrm>
            <a:off x="438912" y="4321175"/>
            <a:ext cx="6896100" cy="32384"/>
          </a:xfrm>
          <a:custGeom>
            <a:avLst/>
            <a:gdLst/>
            <a:ahLst/>
            <a:cxnLst/>
            <a:rect l="l" t="t" r="r" b="b"/>
            <a:pathLst>
              <a:path w="6896100" h="32385">
                <a:moveTo>
                  <a:pt x="0" y="32003"/>
                </a:moveTo>
                <a:lnTo>
                  <a:pt x="6895846" y="32003"/>
                </a:lnTo>
                <a:lnTo>
                  <a:pt x="6895846" y="0"/>
                </a:lnTo>
                <a:lnTo>
                  <a:pt x="0" y="0"/>
                </a:lnTo>
                <a:lnTo>
                  <a:pt x="0" y="32003"/>
                </a:lnTo>
                <a:close/>
              </a:path>
            </a:pathLst>
          </a:custGeom>
          <a:solidFill>
            <a:srgbClr val="FFFFFF"/>
          </a:solidFill>
        </p:spPr>
        <p:txBody>
          <a:bodyPr wrap="square" lIns="0" tIns="0" rIns="0" bIns="0" rtlCol="0"/>
          <a:lstStyle/>
          <a:p>
            <a:endParaRPr/>
          </a:p>
        </p:txBody>
      </p:sp>
      <p:sp>
        <p:nvSpPr>
          <p:cNvPr id="4" name="object 4"/>
          <p:cNvSpPr txBox="1"/>
          <p:nvPr/>
        </p:nvSpPr>
        <p:spPr>
          <a:xfrm>
            <a:off x="444500" y="2928341"/>
            <a:ext cx="6886575" cy="1729739"/>
          </a:xfrm>
          <a:prstGeom prst="rect">
            <a:avLst/>
          </a:prstGeom>
        </p:spPr>
        <p:txBody>
          <a:bodyPr vert="horz" wrap="square" lIns="0" tIns="11430" rIns="0" bIns="0" rtlCol="0">
            <a:spAutoFit/>
          </a:bodyPr>
          <a:lstStyle/>
          <a:p>
            <a:pPr marL="12700" marR="5080" algn="just">
              <a:lnSpc>
                <a:spcPct val="111900"/>
              </a:lnSpc>
              <a:spcBef>
                <a:spcPts val="90"/>
              </a:spcBef>
            </a:pPr>
            <a:r>
              <a:rPr sz="2000" spc="-130" dirty="0">
                <a:latin typeface="Arial"/>
                <a:cs typeface="Arial"/>
              </a:rPr>
              <a:t>This </a:t>
            </a:r>
            <a:r>
              <a:rPr sz="2000" spc="-105" dirty="0">
                <a:latin typeface="Arial"/>
                <a:cs typeface="Arial"/>
              </a:rPr>
              <a:t>is </a:t>
            </a:r>
            <a:r>
              <a:rPr sz="2000" spc="30" dirty="0">
                <a:latin typeface="Arial"/>
                <a:cs typeface="Arial"/>
              </a:rPr>
              <a:t>to </a:t>
            </a:r>
            <a:r>
              <a:rPr sz="2000" spc="-25" dirty="0">
                <a:latin typeface="Arial"/>
                <a:cs typeface="Arial"/>
              </a:rPr>
              <a:t>certify </a:t>
            </a:r>
            <a:r>
              <a:rPr sz="2000" dirty="0">
                <a:latin typeface="Arial"/>
                <a:cs typeface="Arial"/>
              </a:rPr>
              <a:t>that </a:t>
            </a:r>
            <a:r>
              <a:rPr sz="2000" spc="10" dirty="0">
                <a:latin typeface="Arial"/>
                <a:cs typeface="Arial"/>
              </a:rPr>
              <a:t>Mr</a:t>
            </a:r>
            <a:r>
              <a:rPr sz="2000" spc="10">
                <a:latin typeface="Arial"/>
                <a:cs typeface="Arial"/>
              </a:rPr>
              <a:t>. </a:t>
            </a:r>
            <a:r>
              <a:rPr lang="en-US" sz="2000" b="1" u="heavy" spc="-105" dirty="0" err="1" smtClean="0">
                <a:uFill>
                  <a:solidFill>
                    <a:srgbClr val="000000"/>
                  </a:solidFill>
                </a:uFill>
                <a:latin typeface="Trebuchet MS"/>
                <a:cs typeface="Trebuchet MS"/>
              </a:rPr>
              <a:t>Mohit</a:t>
            </a:r>
            <a:r>
              <a:rPr lang="en-US" sz="2000" b="1" u="heavy" spc="-105" dirty="0" smtClean="0">
                <a:uFill>
                  <a:solidFill>
                    <a:srgbClr val="000000"/>
                  </a:solidFill>
                </a:uFill>
                <a:latin typeface="Trebuchet MS"/>
                <a:cs typeface="Trebuchet MS"/>
              </a:rPr>
              <a:t> </a:t>
            </a:r>
            <a:r>
              <a:rPr lang="en-US" sz="2000" b="1" u="heavy" spc="-90" dirty="0" err="1" smtClean="0">
                <a:uFill>
                  <a:solidFill>
                    <a:srgbClr val="000000"/>
                  </a:solidFill>
                </a:uFill>
                <a:latin typeface="Trebuchet MS"/>
                <a:cs typeface="Trebuchet MS"/>
              </a:rPr>
              <a:t>Bansal</a:t>
            </a:r>
            <a:r>
              <a:rPr sz="2000" spc="-90" smtClean="0">
                <a:latin typeface="Arial"/>
                <a:cs typeface="Arial"/>
              </a:rPr>
              <a:t>, </a:t>
            </a:r>
            <a:r>
              <a:rPr sz="2000" spc="15" dirty="0">
                <a:latin typeface="Arial"/>
                <a:cs typeface="Arial"/>
              </a:rPr>
              <a:t>student </a:t>
            </a:r>
            <a:r>
              <a:rPr sz="2000" spc="35" dirty="0">
                <a:latin typeface="Arial"/>
                <a:cs typeface="Arial"/>
              </a:rPr>
              <a:t>of </a:t>
            </a:r>
            <a:r>
              <a:rPr sz="2000" spc="10" dirty="0">
                <a:latin typeface="Arial"/>
                <a:cs typeface="Arial"/>
              </a:rPr>
              <a:t>3</a:t>
            </a:r>
            <a:r>
              <a:rPr sz="1950" spc="15" baseline="40598" dirty="0">
                <a:latin typeface="Arial"/>
                <a:cs typeface="Arial"/>
              </a:rPr>
              <a:t>rd </a:t>
            </a:r>
            <a:r>
              <a:rPr sz="2000" spc="-100" dirty="0">
                <a:latin typeface="Arial"/>
                <a:cs typeface="Arial"/>
              </a:rPr>
              <a:t>Year  </a:t>
            </a:r>
            <a:r>
              <a:rPr sz="2000" spc="40" dirty="0">
                <a:latin typeface="Arial"/>
                <a:cs typeface="Arial"/>
              </a:rPr>
              <a:t>from </a:t>
            </a:r>
            <a:r>
              <a:rPr sz="2000" spc="10" dirty="0">
                <a:latin typeface="Arial"/>
                <a:cs typeface="Arial"/>
              </a:rPr>
              <a:t>Department</a:t>
            </a:r>
            <a:r>
              <a:rPr sz="2000" spc="575" dirty="0">
                <a:latin typeface="Arial"/>
                <a:cs typeface="Arial"/>
              </a:rPr>
              <a:t> </a:t>
            </a:r>
            <a:r>
              <a:rPr sz="2000" spc="35" dirty="0">
                <a:latin typeface="Arial"/>
                <a:cs typeface="Arial"/>
              </a:rPr>
              <a:t>of </a:t>
            </a:r>
            <a:r>
              <a:rPr sz="2000" spc="-15" dirty="0">
                <a:latin typeface="Arial"/>
                <a:cs typeface="Arial"/>
              </a:rPr>
              <a:t>Computer  </a:t>
            </a:r>
            <a:r>
              <a:rPr sz="2000" spc="-70" dirty="0">
                <a:latin typeface="Arial"/>
                <a:cs typeface="Arial"/>
              </a:rPr>
              <a:t>Science</a:t>
            </a:r>
            <a:r>
              <a:rPr sz="2000" spc="-70">
                <a:latin typeface="Arial"/>
                <a:cs typeface="Arial"/>
              </a:rPr>
              <a:t>, </a:t>
            </a:r>
            <a:r>
              <a:rPr lang="en-US" sz="2000" spc="-75" dirty="0" err="1" smtClean="0">
                <a:latin typeface="Arial"/>
                <a:cs typeface="Arial"/>
              </a:rPr>
              <a:t>Anand</a:t>
            </a:r>
            <a:r>
              <a:rPr lang="en-US" sz="2000" spc="-75" dirty="0" smtClean="0">
                <a:latin typeface="Arial"/>
                <a:cs typeface="Arial"/>
              </a:rPr>
              <a:t> International College of Engineering</a:t>
            </a:r>
            <a:r>
              <a:rPr sz="2000" spc="5" smtClean="0">
                <a:latin typeface="Arial"/>
                <a:cs typeface="Arial"/>
              </a:rPr>
              <a:t>,  </a:t>
            </a:r>
            <a:r>
              <a:rPr lang="en-US" sz="2000" spc="-35" dirty="0" err="1" smtClean="0">
                <a:latin typeface="Arial"/>
                <a:cs typeface="Arial"/>
              </a:rPr>
              <a:t>Kanota</a:t>
            </a:r>
            <a:r>
              <a:rPr lang="en-US" sz="2000" spc="-35" dirty="0" smtClean="0">
                <a:latin typeface="Arial"/>
                <a:cs typeface="Arial"/>
              </a:rPr>
              <a:t>, </a:t>
            </a:r>
            <a:r>
              <a:rPr lang="en-US" sz="2000" spc="-35" dirty="0" err="1" smtClean="0">
                <a:latin typeface="Arial"/>
                <a:cs typeface="Arial"/>
              </a:rPr>
              <a:t>Jaipur</a:t>
            </a:r>
            <a:r>
              <a:rPr lang="en-US" sz="2000" spc="-35" dirty="0" smtClean="0">
                <a:latin typeface="Arial"/>
                <a:cs typeface="Arial"/>
              </a:rPr>
              <a:t> </a:t>
            </a:r>
            <a:r>
              <a:rPr sz="2000" spc="-35" smtClean="0">
                <a:latin typeface="Arial"/>
                <a:cs typeface="Arial"/>
              </a:rPr>
              <a:t>, </a:t>
            </a:r>
            <a:r>
              <a:rPr sz="2000" spc="-140" dirty="0">
                <a:latin typeface="Arial"/>
                <a:cs typeface="Arial"/>
              </a:rPr>
              <a:t>has </a:t>
            </a:r>
            <a:r>
              <a:rPr sz="2000" spc="-15" dirty="0">
                <a:latin typeface="Arial"/>
                <a:cs typeface="Arial"/>
              </a:rPr>
              <a:t>undergone </a:t>
            </a:r>
            <a:r>
              <a:rPr sz="2000" spc="-155" dirty="0">
                <a:latin typeface="Arial"/>
                <a:cs typeface="Arial"/>
              </a:rPr>
              <a:t>a </a:t>
            </a:r>
            <a:r>
              <a:rPr sz="2000" spc="-10" dirty="0">
                <a:latin typeface="Arial"/>
                <a:cs typeface="Arial"/>
              </a:rPr>
              <a:t>Project </a:t>
            </a:r>
            <a:r>
              <a:rPr sz="2000" spc="20" dirty="0">
                <a:latin typeface="Arial"/>
                <a:cs typeface="Arial"/>
              </a:rPr>
              <a:t>work </a:t>
            </a:r>
            <a:r>
              <a:rPr sz="2000" spc="40" dirty="0">
                <a:latin typeface="Arial"/>
                <a:cs typeface="Arial"/>
              </a:rPr>
              <a:t>from </a:t>
            </a:r>
            <a:r>
              <a:rPr sz="2000" spc="-70">
                <a:latin typeface="Arial"/>
                <a:cs typeface="Arial"/>
              </a:rPr>
              <a:t>May </a:t>
            </a:r>
            <a:r>
              <a:rPr lang="en-US" sz="2000" spc="-70" dirty="0" smtClean="0">
                <a:latin typeface="Arial"/>
                <a:cs typeface="Arial"/>
              </a:rPr>
              <a:t>0</a:t>
            </a:r>
            <a:r>
              <a:rPr lang="en-US" sz="2000" spc="-85" dirty="0" smtClean="0">
                <a:latin typeface="Arial"/>
                <a:cs typeface="Arial"/>
              </a:rPr>
              <a:t>7</a:t>
            </a:r>
            <a:r>
              <a:rPr sz="2000" spc="-85" smtClean="0">
                <a:latin typeface="Arial"/>
                <a:cs typeface="Arial"/>
              </a:rPr>
              <a:t>, </a:t>
            </a:r>
            <a:r>
              <a:rPr sz="2000" spc="-105" smtClean="0">
                <a:latin typeface="Arial"/>
                <a:cs typeface="Arial"/>
              </a:rPr>
              <a:t>201</a:t>
            </a:r>
            <a:r>
              <a:rPr lang="en-US" sz="2000" spc="-105" dirty="0" smtClean="0">
                <a:latin typeface="Arial"/>
                <a:cs typeface="Arial"/>
              </a:rPr>
              <a:t>9</a:t>
            </a:r>
            <a:r>
              <a:rPr sz="2000" spc="-105" smtClean="0">
                <a:latin typeface="Arial"/>
                <a:cs typeface="Arial"/>
              </a:rPr>
              <a:t>  </a:t>
            </a:r>
            <a:r>
              <a:rPr sz="2000" spc="30">
                <a:latin typeface="Arial"/>
                <a:cs typeface="Arial"/>
              </a:rPr>
              <a:t>to </a:t>
            </a:r>
            <a:r>
              <a:rPr sz="2000" spc="-125" smtClean="0">
                <a:latin typeface="Arial"/>
                <a:cs typeface="Arial"/>
              </a:rPr>
              <a:t>Ju</a:t>
            </a:r>
            <a:r>
              <a:rPr lang="en-US" sz="2000" spc="-125" dirty="0" smtClean="0">
                <a:latin typeface="Arial"/>
                <a:cs typeface="Arial"/>
              </a:rPr>
              <a:t>ne</a:t>
            </a:r>
            <a:r>
              <a:rPr sz="2000" spc="-125" smtClean="0">
                <a:latin typeface="Arial"/>
                <a:cs typeface="Arial"/>
              </a:rPr>
              <a:t> </a:t>
            </a:r>
            <a:r>
              <a:rPr lang="en-US" sz="2000" spc="-90" dirty="0" smtClean="0">
                <a:latin typeface="Arial"/>
                <a:cs typeface="Arial"/>
              </a:rPr>
              <a:t>27</a:t>
            </a:r>
            <a:r>
              <a:rPr sz="2000" spc="-90" smtClean="0">
                <a:latin typeface="Arial"/>
                <a:cs typeface="Arial"/>
              </a:rPr>
              <a:t>, </a:t>
            </a:r>
            <a:r>
              <a:rPr sz="2000" spc="-100" smtClean="0">
                <a:latin typeface="Arial"/>
                <a:cs typeface="Arial"/>
              </a:rPr>
              <a:t>201</a:t>
            </a:r>
            <a:r>
              <a:rPr lang="en-US" sz="2000" spc="-100" dirty="0" smtClean="0">
                <a:latin typeface="Arial"/>
                <a:cs typeface="Arial"/>
              </a:rPr>
              <a:t>9</a:t>
            </a:r>
            <a:r>
              <a:rPr sz="2000" spc="-100" smtClean="0">
                <a:latin typeface="Arial"/>
                <a:cs typeface="Arial"/>
              </a:rPr>
              <a:t> </a:t>
            </a:r>
            <a:r>
              <a:rPr sz="2000" spc="-25" dirty="0">
                <a:latin typeface="Arial"/>
                <a:cs typeface="Arial"/>
              </a:rPr>
              <a:t>in </a:t>
            </a:r>
            <a:r>
              <a:rPr sz="2000" b="1" spc="-75" dirty="0">
                <a:latin typeface="Trebuchet MS"/>
                <a:cs typeface="Trebuchet MS"/>
              </a:rPr>
              <a:t>Data </a:t>
            </a:r>
            <a:r>
              <a:rPr sz="2000" b="1" spc="-135" dirty="0">
                <a:latin typeface="Trebuchet MS"/>
                <a:cs typeface="Trebuchet MS"/>
              </a:rPr>
              <a:t>Science </a:t>
            </a:r>
            <a:r>
              <a:rPr sz="2000" b="1" dirty="0">
                <a:latin typeface="Trebuchet MS"/>
                <a:cs typeface="Trebuchet MS"/>
              </a:rPr>
              <a:t>&amp; </a:t>
            </a:r>
            <a:r>
              <a:rPr sz="2000" b="1" spc="-70" dirty="0">
                <a:latin typeface="Trebuchet MS"/>
                <a:cs typeface="Trebuchet MS"/>
              </a:rPr>
              <a:t>Machine </a:t>
            </a:r>
            <a:r>
              <a:rPr sz="2000" b="1" spc="-130" dirty="0">
                <a:latin typeface="Trebuchet MS"/>
                <a:cs typeface="Trebuchet MS"/>
              </a:rPr>
              <a:t>Learning </a:t>
            </a:r>
            <a:r>
              <a:rPr sz="2000" spc="10">
                <a:latin typeface="Arial"/>
                <a:cs typeface="Arial"/>
              </a:rPr>
              <a:t>titled  </a:t>
            </a:r>
            <a:r>
              <a:rPr sz="2000" spc="-70" smtClean="0">
                <a:latin typeface="Arial"/>
                <a:cs typeface="Arial"/>
              </a:rPr>
              <a:t>“</a:t>
            </a:r>
            <a:r>
              <a:rPr lang="en-US" sz="2000" b="1" spc="-70" dirty="0" smtClean="0">
                <a:latin typeface="Trebuchet MS"/>
                <a:cs typeface="Arial"/>
              </a:rPr>
              <a:t>Sarcasm Detection</a:t>
            </a:r>
            <a:r>
              <a:rPr sz="2000" spc="-20" smtClean="0">
                <a:latin typeface="Arial"/>
                <a:cs typeface="Arial"/>
              </a:rPr>
              <a:t>”</a:t>
            </a:r>
            <a:endParaRPr sz="2000">
              <a:latin typeface="Arial"/>
              <a:cs typeface="Arial"/>
            </a:endParaRPr>
          </a:p>
        </p:txBody>
      </p:sp>
      <p:sp>
        <p:nvSpPr>
          <p:cNvPr id="5" name="object 5"/>
          <p:cNvSpPr/>
          <p:nvPr/>
        </p:nvSpPr>
        <p:spPr>
          <a:xfrm>
            <a:off x="457200" y="6591621"/>
            <a:ext cx="2138045" cy="0"/>
          </a:xfrm>
          <a:custGeom>
            <a:avLst/>
            <a:gdLst/>
            <a:ahLst/>
            <a:cxnLst/>
            <a:rect l="l" t="t" r="r" b="b"/>
            <a:pathLst>
              <a:path w="2138045">
                <a:moveTo>
                  <a:pt x="0" y="0"/>
                </a:moveTo>
                <a:lnTo>
                  <a:pt x="2137980" y="0"/>
                </a:lnTo>
              </a:path>
            </a:pathLst>
          </a:custGeom>
          <a:ln w="21475">
            <a:solidFill>
              <a:srgbClr val="2F2F2F"/>
            </a:solidFill>
          </a:ln>
        </p:spPr>
        <p:txBody>
          <a:bodyPr wrap="square" lIns="0" tIns="0" rIns="0" bIns="0" rtlCol="0"/>
          <a:lstStyle/>
          <a:p>
            <a:endParaRPr/>
          </a:p>
        </p:txBody>
      </p:sp>
      <p:sp>
        <p:nvSpPr>
          <p:cNvPr id="6" name="object 6"/>
          <p:cNvSpPr/>
          <p:nvPr/>
        </p:nvSpPr>
        <p:spPr>
          <a:xfrm>
            <a:off x="4835024" y="6591621"/>
            <a:ext cx="2303145" cy="0"/>
          </a:xfrm>
          <a:custGeom>
            <a:avLst/>
            <a:gdLst/>
            <a:ahLst/>
            <a:cxnLst/>
            <a:rect l="l" t="t" r="r" b="b"/>
            <a:pathLst>
              <a:path w="2303145">
                <a:moveTo>
                  <a:pt x="0" y="0"/>
                </a:moveTo>
                <a:lnTo>
                  <a:pt x="2302965" y="0"/>
                </a:lnTo>
              </a:path>
            </a:pathLst>
          </a:custGeom>
          <a:ln w="21475">
            <a:solidFill>
              <a:srgbClr val="2F2F2F"/>
            </a:solidFill>
          </a:ln>
        </p:spPr>
        <p:txBody>
          <a:bodyPr wrap="square" lIns="0" tIns="0" rIns="0" bIns="0" rtlCol="0"/>
          <a:lstStyle/>
          <a:p>
            <a:endParaRPr/>
          </a:p>
        </p:txBody>
      </p:sp>
      <p:sp>
        <p:nvSpPr>
          <p:cNvPr id="7" name="object 7"/>
          <p:cNvSpPr txBox="1"/>
          <p:nvPr/>
        </p:nvSpPr>
        <p:spPr>
          <a:xfrm>
            <a:off x="444500" y="6769989"/>
            <a:ext cx="2220595" cy="422275"/>
          </a:xfrm>
          <a:prstGeom prst="rect">
            <a:avLst/>
          </a:prstGeom>
        </p:spPr>
        <p:txBody>
          <a:bodyPr vert="horz" wrap="square" lIns="0" tIns="13335" rIns="0" bIns="0" rtlCol="0">
            <a:spAutoFit/>
          </a:bodyPr>
          <a:lstStyle/>
          <a:p>
            <a:pPr marL="12700">
              <a:lnSpc>
                <a:spcPct val="100000"/>
              </a:lnSpc>
              <a:spcBef>
                <a:spcPts val="105"/>
              </a:spcBef>
            </a:pPr>
            <a:r>
              <a:rPr sz="2600" spc="-85" dirty="0">
                <a:solidFill>
                  <a:srgbClr val="303030"/>
                </a:solidFill>
                <a:latin typeface="Arial"/>
                <a:cs typeface="Arial"/>
              </a:rPr>
              <a:t>Project</a:t>
            </a:r>
            <a:r>
              <a:rPr sz="2600" spc="-200" dirty="0">
                <a:solidFill>
                  <a:srgbClr val="303030"/>
                </a:solidFill>
                <a:latin typeface="Arial"/>
                <a:cs typeface="Arial"/>
              </a:rPr>
              <a:t> </a:t>
            </a:r>
            <a:r>
              <a:rPr sz="2600" spc="-120" dirty="0">
                <a:solidFill>
                  <a:srgbClr val="303030"/>
                </a:solidFill>
                <a:latin typeface="Arial"/>
                <a:cs typeface="Arial"/>
              </a:rPr>
              <a:t>Incharge</a:t>
            </a:r>
            <a:endParaRPr sz="26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2</a:t>
            </a:r>
          </a:p>
        </p:txBody>
      </p:sp>
      <p:sp>
        <p:nvSpPr>
          <p:cNvPr id="8" name="object 8"/>
          <p:cNvSpPr txBox="1"/>
          <p:nvPr/>
        </p:nvSpPr>
        <p:spPr>
          <a:xfrm>
            <a:off x="5698616" y="6769989"/>
            <a:ext cx="575945" cy="422275"/>
          </a:xfrm>
          <a:prstGeom prst="rect">
            <a:avLst/>
          </a:prstGeom>
        </p:spPr>
        <p:txBody>
          <a:bodyPr vert="horz" wrap="square" lIns="0" tIns="13335" rIns="0" bIns="0" rtlCol="0">
            <a:spAutoFit/>
          </a:bodyPr>
          <a:lstStyle/>
          <a:p>
            <a:pPr marL="12700">
              <a:lnSpc>
                <a:spcPct val="100000"/>
              </a:lnSpc>
              <a:spcBef>
                <a:spcPts val="105"/>
              </a:spcBef>
            </a:pPr>
            <a:r>
              <a:rPr sz="2600" spc="-225" dirty="0">
                <a:solidFill>
                  <a:srgbClr val="303030"/>
                </a:solidFill>
                <a:latin typeface="Arial"/>
                <a:cs typeface="Arial"/>
              </a:rPr>
              <a:t>Seal</a:t>
            </a:r>
            <a:endParaRPr sz="26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6727" y="311912"/>
            <a:ext cx="3723004" cy="883919"/>
          </a:xfrm>
          <a:prstGeom prst="rect">
            <a:avLst/>
          </a:prstGeom>
        </p:spPr>
        <p:txBody>
          <a:bodyPr vert="horz" wrap="square" lIns="0" tIns="12065" rIns="0" bIns="0" rtlCol="0">
            <a:spAutoFit/>
          </a:bodyPr>
          <a:lstStyle/>
          <a:p>
            <a:pPr marL="12700">
              <a:lnSpc>
                <a:spcPct val="100000"/>
              </a:lnSpc>
              <a:spcBef>
                <a:spcPts val="95"/>
              </a:spcBef>
            </a:pPr>
            <a:r>
              <a:rPr sz="2200" b="1" spc="-90" dirty="0">
                <a:solidFill>
                  <a:srgbClr val="007788"/>
                </a:solidFill>
                <a:latin typeface="Georgia"/>
                <a:cs typeface="Georgia"/>
              </a:rPr>
              <a:t>Certificate</a:t>
            </a:r>
            <a:endParaRPr sz="2200">
              <a:latin typeface="Georgia"/>
              <a:cs typeface="Georgia"/>
            </a:endParaRPr>
          </a:p>
          <a:p>
            <a:pPr marL="2210435">
              <a:lnSpc>
                <a:spcPct val="100000"/>
              </a:lnSpc>
              <a:spcBef>
                <a:spcPts val="1960"/>
              </a:spcBef>
            </a:pPr>
            <a:r>
              <a:rPr sz="1800" spc="-5" dirty="0">
                <a:latin typeface="Arial"/>
                <a:cs typeface="Arial"/>
              </a:rPr>
              <a:t>Date:</a:t>
            </a:r>
            <a:r>
              <a:rPr sz="1800" spc="-45" dirty="0">
                <a:latin typeface="Arial"/>
                <a:cs typeface="Arial"/>
              </a:rPr>
              <a:t> </a:t>
            </a:r>
            <a:r>
              <a:rPr sz="1800" spc="-5" dirty="0">
                <a:latin typeface="Arial"/>
                <a:cs typeface="Arial"/>
              </a:rPr>
              <a:t>27/06/17</a:t>
            </a:r>
            <a:endParaRPr sz="1800">
              <a:latin typeface="Arial"/>
              <a:cs typeface="Arial"/>
            </a:endParaRPr>
          </a:p>
        </p:txBody>
      </p:sp>
      <p:sp>
        <p:nvSpPr>
          <p:cNvPr id="3" name="object 3"/>
          <p:cNvSpPr/>
          <p:nvPr/>
        </p:nvSpPr>
        <p:spPr>
          <a:xfrm>
            <a:off x="438912" y="4382134"/>
            <a:ext cx="6896100" cy="30480"/>
          </a:xfrm>
          <a:custGeom>
            <a:avLst/>
            <a:gdLst/>
            <a:ahLst/>
            <a:cxnLst/>
            <a:rect l="l" t="t" r="r" b="b"/>
            <a:pathLst>
              <a:path w="6896100" h="30479">
                <a:moveTo>
                  <a:pt x="0" y="30479"/>
                </a:moveTo>
                <a:lnTo>
                  <a:pt x="6895846" y="30479"/>
                </a:lnTo>
                <a:lnTo>
                  <a:pt x="6895846" y="0"/>
                </a:lnTo>
                <a:lnTo>
                  <a:pt x="0" y="0"/>
                </a:lnTo>
                <a:lnTo>
                  <a:pt x="0" y="30479"/>
                </a:lnTo>
                <a:close/>
              </a:path>
            </a:pathLst>
          </a:custGeom>
          <a:solidFill>
            <a:srgbClr val="FFFFFF"/>
          </a:solidFill>
        </p:spPr>
        <p:txBody>
          <a:bodyPr wrap="square" lIns="0" tIns="0" rIns="0" bIns="0" rtlCol="0"/>
          <a:lstStyle/>
          <a:p>
            <a:endParaRPr/>
          </a:p>
        </p:txBody>
      </p:sp>
      <p:sp>
        <p:nvSpPr>
          <p:cNvPr id="4" name="object 4"/>
          <p:cNvSpPr/>
          <p:nvPr/>
        </p:nvSpPr>
        <p:spPr>
          <a:xfrm>
            <a:off x="438912" y="4723510"/>
            <a:ext cx="6896100" cy="32384"/>
          </a:xfrm>
          <a:custGeom>
            <a:avLst/>
            <a:gdLst/>
            <a:ahLst/>
            <a:cxnLst/>
            <a:rect l="l" t="t" r="r" b="b"/>
            <a:pathLst>
              <a:path w="6896100" h="32385">
                <a:moveTo>
                  <a:pt x="0" y="32003"/>
                </a:moveTo>
                <a:lnTo>
                  <a:pt x="6895846" y="32003"/>
                </a:lnTo>
                <a:lnTo>
                  <a:pt x="6895846" y="0"/>
                </a:lnTo>
                <a:lnTo>
                  <a:pt x="0" y="0"/>
                </a:lnTo>
                <a:lnTo>
                  <a:pt x="0" y="32003"/>
                </a:lnTo>
                <a:close/>
              </a:path>
            </a:pathLst>
          </a:custGeom>
          <a:solidFill>
            <a:srgbClr val="FFFFFF"/>
          </a:solidFill>
        </p:spPr>
        <p:txBody>
          <a:bodyPr wrap="square" lIns="0" tIns="0" rIns="0" bIns="0" rtlCol="0"/>
          <a:lstStyle/>
          <a:p>
            <a:endParaRPr/>
          </a:p>
        </p:txBody>
      </p:sp>
      <p:sp>
        <p:nvSpPr>
          <p:cNvPr id="5" name="object 5"/>
          <p:cNvSpPr/>
          <p:nvPr/>
        </p:nvSpPr>
        <p:spPr>
          <a:xfrm>
            <a:off x="438912" y="4755515"/>
            <a:ext cx="6896100" cy="340360"/>
          </a:xfrm>
          <a:custGeom>
            <a:avLst/>
            <a:gdLst/>
            <a:ahLst/>
            <a:cxnLst/>
            <a:rect l="l" t="t" r="r" b="b"/>
            <a:pathLst>
              <a:path w="6896100" h="340360">
                <a:moveTo>
                  <a:pt x="0" y="339851"/>
                </a:moveTo>
                <a:lnTo>
                  <a:pt x="6895846" y="339851"/>
                </a:lnTo>
                <a:lnTo>
                  <a:pt x="6895846" y="0"/>
                </a:lnTo>
                <a:lnTo>
                  <a:pt x="0" y="0"/>
                </a:lnTo>
                <a:lnTo>
                  <a:pt x="0" y="339851"/>
                </a:lnTo>
                <a:close/>
              </a:path>
            </a:pathLst>
          </a:custGeom>
          <a:solidFill>
            <a:srgbClr val="FFFFFF"/>
          </a:solidFill>
        </p:spPr>
        <p:txBody>
          <a:bodyPr wrap="square" lIns="0" tIns="0" rIns="0" bIns="0" rtlCol="0"/>
          <a:lstStyle/>
          <a:p>
            <a:endParaRPr/>
          </a:p>
        </p:txBody>
      </p:sp>
      <p:sp>
        <p:nvSpPr>
          <p:cNvPr id="6" name="object 6"/>
          <p:cNvSpPr/>
          <p:nvPr/>
        </p:nvSpPr>
        <p:spPr>
          <a:xfrm>
            <a:off x="457200" y="4753990"/>
            <a:ext cx="2247265" cy="311150"/>
          </a:xfrm>
          <a:custGeom>
            <a:avLst/>
            <a:gdLst/>
            <a:ahLst/>
            <a:cxnLst/>
            <a:rect l="l" t="t" r="r" b="b"/>
            <a:pathLst>
              <a:path w="2247265" h="311150">
                <a:moveTo>
                  <a:pt x="0" y="310896"/>
                </a:moveTo>
                <a:lnTo>
                  <a:pt x="2247011" y="310896"/>
                </a:lnTo>
                <a:lnTo>
                  <a:pt x="2247011" y="0"/>
                </a:lnTo>
                <a:lnTo>
                  <a:pt x="0" y="0"/>
                </a:lnTo>
                <a:lnTo>
                  <a:pt x="0" y="310896"/>
                </a:lnTo>
                <a:close/>
              </a:path>
            </a:pathLst>
          </a:custGeom>
          <a:solidFill>
            <a:srgbClr val="FFFFFF"/>
          </a:solidFill>
        </p:spPr>
        <p:txBody>
          <a:bodyPr wrap="square" lIns="0" tIns="0" rIns="0" bIns="0" rtlCol="0"/>
          <a:lstStyle/>
          <a:p>
            <a:endParaRPr/>
          </a:p>
        </p:txBody>
      </p:sp>
      <p:sp>
        <p:nvSpPr>
          <p:cNvPr id="7" name="object 7"/>
          <p:cNvSpPr txBox="1"/>
          <p:nvPr/>
        </p:nvSpPr>
        <p:spPr>
          <a:xfrm>
            <a:off x="444500" y="2989300"/>
            <a:ext cx="6886575" cy="1735090"/>
          </a:xfrm>
          <a:prstGeom prst="rect">
            <a:avLst/>
          </a:prstGeom>
        </p:spPr>
        <p:txBody>
          <a:bodyPr vert="horz" wrap="square" lIns="0" tIns="11430" rIns="0" bIns="0" rtlCol="0">
            <a:spAutoFit/>
          </a:bodyPr>
          <a:lstStyle/>
          <a:p>
            <a:pPr marL="12700" marR="5080" algn="just">
              <a:lnSpc>
                <a:spcPct val="111900"/>
              </a:lnSpc>
              <a:spcBef>
                <a:spcPts val="90"/>
              </a:spcBef>
            </a:pPr>
            <a:r>
              <a:rPr sz="2000" spc="-130" dirty="0">
                <a:latin typeface="Arial"/>
                <a:cs typeface="Arial"/>
              </a:rPr>
              <a:t>This </a:t>
            </a:r>
            <a:r>
              <a:rPr sz="2000" spc="-105" dirty="0">
                <a:latin typeface="Arial"/>
                <a:cs typeface="Arial"/>
              </a:rPr>
              <a:t>is </a:t>
            </a:r>
            <a:r>
              <a:rPr sz="2000" spc="30" dirty="0">
                <a:latin typeface="Arial"/>
                <a:cs typeface="Arial"/>
              </a:rPr>
              <a:t>to </a:t>
            </a:r>
            <a:r>
              <a:rPr sz="2000" spc="-20" dirty="0">
                <a:latin typeface="Arial"/>
                <a:cs typeface="Arial"/>
              </a:rPr>
              <a:t>certify </a:t>
            </a:r>
            <a:r>
              <a:rPr sz="2000" dirty="0">
                <a:latin typeface="Arial"/>
                <a:cs typeface="Arial"/>
              </a:rPr>
              <a:t>that </a:t>
            </a:r>
            <a:r>
              <a:rPr sz="2000" spc="10" dirty="0">
                <a:latin typeface="Arial"/>
                <a:cs typeface="Arial"/>
              </a:rPr>
              <a:t>Mr</a:t>
            </a:r>
            <a:r>
              <a:rPr sz="2000" spc="10">
                <a:latin typeface="Arial"/>
                <a:cs typeface="Arial"/>
              </a:rPr>
              <a:t>. </a:t>
            </a:r>
            <a:r>
              <a:rPr lang="en-US" sz="2000" b="1" u="heavy" spc="-114" dirty="0" smtClean="0">
                <a:uFill>
                  <a:solidFill>
                    <a:srgbClr val="000000"/>
                  </a:solidFill>
                </a:uFill>
                <a:latin typeface="Trebuchet MS"/>
                <a:cs typeface="Trebuchet MS"/>
              </a:rPr>
              <a:t>Vijay </a:t>
            </a:r>
            <a:r>
              <a:rPr lang="en-US" sz="2000" b="1" u="heavy" spc="-95" dirty="0" err="1" smtClean="0">
                <a:uFill>
                  <a:solidFill>
                    <a:srgbClr val="000000"/>
                  </a:solidFill>
                </a:uFill>
                <a:latin typeface="Trebuchet MS"/>
                <a:cs typeface="Trebuchet MS"/>
              </a:rPr>
              <a:t>Shersiya</a:t>
            </a:r>
            <a:r>
              <a:rPr sz="2000" spc="-95" smtClean="0">
                <a:latin typeface="Arial"/>
                <a:cs typeface="Arial"/>
              </a:rPr>
              <a:t>, </a:t>
            </a:r>
            <a:r>
              <a:rPr sz="2000" spc="15" dirty="0">
                <a:latin typeface="Arial"/>
                <a:cs typeface="Arial"/>
              </a:rPr>
              <a:t>student </a:t>
            </a:r>
            <a:r>
              <a:rPr sz="2000" spc="35" dirty="0">
                <a:latin typeface="Arial"/>
                <a:cs typeface="Arial"/>
              </a:rPr>
              <a:t>of </a:t>
            </a:r>
            <a:r>
              <a:rPr sz="2000" spc="10" dirty="0">
                <a:latin typeface="Arial"/>
                <a:cs typeface="Arial"/>
              </a:rPr>
              <a:t>3</a:t>
            </a:r>
            <a:r>
              <a:rPr sz="1950" spc="15" baseline="40598" dirty="0">
                <a:latin typeface="Arial"/>
                <a:cs typeface="Arial"/>
              </a:rPr>
              <a:t>rd </a:t>
            </a:r>
            <a:r>
              <a:rPr sz="2000" spc="-100" dirty="0">
                <a:latin typeface="Arial"/>
                <a:cs typeface="Arial"/>
              </a:rPr>
              <a:t>Year  </a:t>
            </a:r>
            <a:r>
              <a:rPr sz="2000" spc="40" dirty="0">
                <a:latin typeface="Arial"/>
                <a:cs typeface="Arial"/>
              </a:rPr>
              <a:t>from </a:t>
            </a:r>
            <a:r>
              <a:rPr sz="2000" spc="10" dirty="0">
                <a:latin typeface="Arial"/>
                <a:cs typeface="Arial"/>
              </a:rPr>
              <a:t>Department</a:t>
            </a:r>
            <a:r>
              <a:rPr sz="2000" spc="575" dirty="0">
                <a:latin typeface="Arial"/>
                <a:cs typeface="Arial"/>
              </a:rPr>
              <a:t> </a:t>
            </a:r>
            <a:r>
              <a:rPr sz="2000" spc="35" dirty="0">
                <a:latin typeface="Arial"/>
                <a:cs typeface="Arial"/>
              </a:rPr>
              <a:t>of </a:t>
            </a:r>
            <a:r>
              <a:rPr sz="2000" spc="-15" dirty="0">
                <a:latin typeface="Arial"/>
                <a:cs typeface="Arial"/>
              </a:rPr>
              <a:t>Computer  </a:t>
            </a:r>
            <a:r>
              <a:rPr sz="2000" spc="-70" dirty="0">
                <a:latin typeface="Arial"/>
                <a:cs typeface="Arial"/>
              </a:rPr>
              <a:t>Science</a:t>
            </a:r>
            <a:r>
              <a:rPr sz="2000" spc="-70">
                <a:latin typeface="Arial"/>
                <a:cs typeface="Arial"/>
              </a:rPr>
              <a:t>, </a:t>
            </a:r>
            <a:r>
              <a:rPr lang="en-US" sz="2000" spc="-70" dirty="0">
                <a:latin typeface="Arial"/>
                <a:cs typeface="Arial"/>
              </a:rPr>
              <a:t> </a:t>
            </a:r>
            <a:r>
              <a:rPr lang="en-US" sz="2000" spc="-75" dirty="0" err="1" smtClean="0">
                <a:latin typeface="Arial"/>
                <a:cs typeface="Arial"/>
              </a:rPr>
              <a:t>Anand</a:t>
            </a:r>
            <a:r>
              <a:rPr lang="en-US" sz="2000" spc="-75" dirty="0" smtClean="0">
                <a:latin typeface="Arial"/>
                <a:cs typeface="Arial"/>
              </a:rPr>
              <a:t> International College of Engineering</a:t>
            </a:r>
            <a:r>
              <a:rPr lang="en-US" sz="2000" spc="5" dirty="0" smtClean="0">
                <a:latin typeface="Arial"/>
                <a:cs typeface="Arial"/>
              </a:rPr>
              <a:t>,  </a:t>
            </a:r>
            <a:r>
              <a:rPr lang="en-US" sz="2000" spc="-35" dirty="0" err="1" smtClean="0">
                <a:latin typeface="Arial"/>
                <a:cs typeface="Arial"/>
              </a:rPr>
              <a:t>Kanota</a:t>
            </a:r>
            <a:r>
              <a:rPr lang="en-US" sz="2000" spc="-35" dirty="0" smtClean="0">
                <a:latin typeface="Arial"/>
                <a:cs typeface="Arial"/>
              </a:rPr>
              <a:t>, </a:t>
            </a:r>
            <a:r>
              <a:rPr lang="en-US" sz="2000" spc="-35" dirty="0" err="1" smtClean="0">
                <a:latin typeface="Arial"/>
                <a:cs typeface="Arial"/>
              </a:rPr>
              <a:t>Jaipur</a:t>
            </a:r>
            <a:r>
              <a:rPr lang="en-US" sz="2000" spc="-35" dirty="0" smtClean="0">
                <a:latin typeface="Arial"/>
                <a:cs typeface="Arial"/>
              </a:rPr>
              <a:t> , </a:t>
            </a:r>
            <a:r>
              <a:rPr lang="en-US" sz="2000" spc="-140" dirty="0" smtClean="0">
                <a:latin typeface="Arial"/>
                <a:cs typeface="Arial"/>
              </a:rPr>
              <a:t>has </a:t>
            </a:r>
            <a:r>
              <a:rPr lang="en-US" sz="2000" spc="-15" dirty="0" smtClean="0">
                <a:latin typeface="Arial"/>
                <a:cs typeface="Arial"/>
              </a:rPr>
              <a:t>undergone </a:t>
            </a:r>
            <a:r>
              <a:rPr lang="en-US" sz="2000" spc="-155" dirty="0" smtClean="0">
                <a:latin typeface="Arial"/>
                <a:cs typeface="Arial"/>
              </a:rPr>
              <a:t>a </a:t>
            </a:r>
            <a:r>
              <a:rPr lang="en-US" sz="2000" spc="-10" dirty="0" smtClean="0">
                <a:latin typeface="Arial"/>
                <a:cs typeface="Arial"/>
              </a:rPr>
              <a:t>Project </a:t>
            </a:r>
            <a:r>
              <a:rPr lang="en-US" sz="2000" spc="20" dirty="0" smtClean="0">
                <a:latin typeface="Arial"/>
                <a:cs typeface="Arial"/>
              </a:rPr>
              <a:t>work </a:t>
            </a:r>
            <a:r>
              <a:rPr lang="en-US" sz="2000" spc="40" dirty="0" smtClean="0">
                <a:latin typeface="Arial"/>
                <a:cs typeface="Arial"/>
              </a:rPr>
              <a:t>from </a:t>
            </a:r>
            <a:r>
              <a:rPr lang="en-US" sz="2000" spc="-70" dirty="0" smtClean="0">
                <a:latin typeface="Arial"/>
                <a:cs typeface="Arial"/>
              </a:rPr>
              <a:t>May 0</a:t>
            </a:r>
            <a:r>
              <a:rPr lang="en-US" sz="2000" spc="-85" dirty="0" smtClean="0">
                <a:latin typeface="Arial"/>
                <a:cs typeface="Arial"/>
              </a:rPr>
              <a:t>7, </a:t>
            </a:r>
            <a:r>
              <a:rPr lang="en-US" sz="2000" spc="-105" dirty="0" smtClean="0">
                <a:latin typeface="Arial"/>
                <a:cs typeface="Arial"/>
              </a:rPr>
              <a:t>2019  </a:t>
            </a:r>
            <a:r>
              <a:rPr lang="en-US" sz="2000" spc="30" dirty="0" smtClean="0">
                <a:latin typeface="Arial"/>
                <a:cs typeface="Arial"/>
              </a:rPr>
              <a:t>to </a:t>
            </a:r>
            <a:r>
              <a:rPr lang="en-US" sz="2000" spc="-125" dirty="0" smtClean="0">
                <a:latin typeface="Arial"/>
                <a:cs typeface="Arial"/>
              </a:rPr>
              <a:t>June </a:t>
            </a:r>
            <a:r>
              <a:rPr lang="en-US" sz="2000" spc="-90" dirty="0" smtClean="0">
                <a:latin typeface="Arial"/>
                <a:cs typeface="Arial"/>
              </a:rPr>
              <a:t>27, </a:t>
            </a:r>
            <a:r>
              <a:rPr lang="en-US" sz="2000" spc="-100" dirty="0" smtClean="0">
                <a:latin typeface="Arial"/>
                <a:cs typeface="Arial"/>
              </a:rPr>
              <a:t>2019 </a:t>
            </a:r>
            <a:r>
              <a:rPr lang="en-US" sz="2000" spc="-25" dirty="0" smtClean="0">
                <a:latin typeface="Arial"/>
                <a:cs typeface="Arial"/>
              </a:rPr>
              <a:t>in </a:t>
            </a:r>
            <a:r>
              <a:rPr lang="en-US" sz="2000" b="1" spc="-75" dirty="0" smtClean="0">
                <a:latin typeface="Trebuchet MS"/>
                <a:cs typeface="Trebuchet MS"/>
              </a:rPr>
              <a:t>Data </a:t>
            </a:r>
            <a:r>
              <a:rPr lang="en-US" sz="2000" b="1" spc="-135" dirty="0" smtClean="0">
                <a:latin typeface="Trebuchet MS"/>
                <a:cs typeface="Trebuchet MS"/>
              </a:rPr>
              <a:t>Science </a:t>
            </a:r>
            <a:r>
              <a:rPr lang="en-US" sz="2000" b="1" dirty="0" smtClean="0">
                <a:latin typeface="Trebuchet MS"/>
                <a:cs typeface="Trebuchet MS"/>
              </a:rPr>
              <a:t>&amp; </a:t>
            </a:r>
            <a:r>
              <a:rPr lang="en-US" sz="2000" b="1" spc="-70" dirty="0" smtClean="0">
                <a:latin typeface="Trebuchet MS"/>
                <a:cs typeface="Trebuchet MS"/>
              </a:rPr>
              <a:t>Machine </a:t>
            </a:r>
            <a:r>
              <a:rPr lang="en-US" sz="2000" b="1" spc="-130" dirty="0" smtClean="0">
                <a:latin typeface="Trebuchet MS"/>
                <a:cs typeface="Trebuchet MS"/>
              </a:rPr>
              <a:t>Learning </a:t>
            </a:r>
            <a:r>
              <a:rPr lang="en-US" sz="2000" spc="10" dirty="0" smtClean="0">
                <a:latin typeface="Arial"/>
                <a:cs typeface="Arial"/>
              </a:rPr>
              <a:t>titled  </a:t>
            </a:r>
            <a:r>
              <a:rPr lang="en-US" sz="2000" spc="-70" dirty="0" smtClean="0">
                <a:latin typeface="Arial"/>
                <a:cs typeface="Arial"/>
              </a:rPr>
              <a:t>“</a:t>
            </a:r>
            <a:r>
              <a:rPr lang="en-US" sz="2000" b="1" spc="-70" dirty="0" smtClean="0">
                <a:latin typeface="Trebuchet MS"/>
                <a:cs typeface="Arial"/>
              </a:rPr>
              <a:t>Sarcasm Detection</a:t>
            </a:r>
            <a:r>
              <a:rPr lang="en-US" sz="2000" spc="-20" dirty="0" smtClean="0">
                <a:latin typeface="Arial"/>
                <a:cs typeface="Arial"/>
              </a:rPr>
              <a:t>”</a:t>
            </a:r>
            <a:endParaRPr sz="2000">
              <a:latin typeface="Arial"/>
              <a:cs typeface="Arial"/>
            </a:endParaRPr>
          </a:p>
        </p:txBody>
      </p:sp>
      <p:sp>
        <p:nvSpPr>
          <p:cNvPr id="8" name="object 8"/>
          <p:cNvSpPr/>
          <p:nvPr/>
        </p:nvSpPr>
        <p:spPr>
          <a:xfrm>
            <a:off x="457200" y="6993957"/>
            <a:ext cx="2138045" cy="0"/>
          </a:xfrm>
          <a:custGeom>
            <a:avLst/>
            <a:gdLst/>
            <a:ahLst/>
            <a:cxnLst/>
            <a:rect l="l" t="t" r="r" b="b"/>
            <a:pathLst>
              <a:path w="2138045">
                <a:moveTo>
                  <a:pt x="0" y="0"/>
                </a:moveTo>
                <a:lnTo>
                  <a:pt x="2137980" y="0"/>
                </a:lnTo>
              </a:path>
            </a:pathLst>
          </a:custGeom>
          <a:ln w="21475">
            <a:solidFill>
              <a:srgbClr val="2F2F2F"/>
            </a:solidFill>
          </a:ln>
        </p:spPr>
        <p:txBody>
          <a:bodyPr wrap="square" lIns="0" tIns="0" rIns="0" bIns="0" rtlCol="0"/>
          <a:lstStyle/>
          <a:p>
            <a:endParaRPr/>
          </a:p>
        </p:txBody>
      </p:sp>
      <p:sp>
        <p:nvSpPr>
          <p:cNvPr id="9" name="object 9"/>
          <p:cNvSpPr/>
          <p:nvPr/>
        </p:nvSpPr>
        <p:spPr>
          <a:xfrm>
            <a:off x="4835024" y="6993957"/>
            <a:ext cx="2303145" cy="0"/>
          </a:xfrm>
          <a:custGeom>
            <a:avLst/>
            <a:gdLst/>
            <a:ahLst/>
            <a:cxnLst/>
            <a:rect l="l" t="t" r="r" b="b"/>
            <a:pathLst>
              <a:path w="2303145">
                <a:moveTo>
                  <a:pt x="0" y="0"/>
                </a:moveTo>
                <a:lnTo>
                  <a:pt x="2302965" y="0"/>
                </a:lnTo>
              </a:path>
            </a:pathLst>
          </a:custGeom>
          <a:ln w="21475">
            <a:solidFill>
              <a:srgbClr val="2F2F2F"/>
            </a:solidFill>
          </a:ln>
        </p:spPr>
        <p:txBody>
          <a:bodyPr wrap="square" lIns="0" tIns="0" rIns="0" bIns="0" rtlCol="0"/>
          <a:lstStyle/>
          <a:p>
            <a:endParaRPr/>
          </a:p>
        </p:txBody>
      </p:sp>
      <p:sp>
        <p:nvSpPr>
          <p:cNvPr id="10" name="object 10"/>
          <p:cNvSpPr txBox="1"/>
          <p:nvPr/>
        </p:nvSpPr>
        <p:spPr>
          <a:xfrm>
            <a:off x="444500" y="7172706"/>
            <a:ext cx="2220595" cy="422275"/>
          </a:xfrm>
          <a:prstGeom prst="rect">
            <a:avLst/>
          </a:prstGeom>
        </p:spPr>
        <p:txBody>
          <a:bodyPr vert="horz" wrap="square" lIns="0" tIns="12700" rIns="0" bIns="0" rtlCol="0">
            <a:spAutoFit/>
          </a:bodyPr>
          <a:lstStyle/>
          <a:p>
            <a:pPr marL="12700">
              <a:lnSpc>
                <a:spcPct val="100000"/>
              </a:lnSpc>
              <a:spcBef>
                <a:spcPts val="100"/>
              </a:spcBef>
            </a:pPr>
            <a:r>
              <a:rPr sz="2600" spc="-85" dirty="0">
                <a:solidFill>
                  <a:srgbClr val="303030"/>
                </a:solidFill>
                <a:latin typeface="Arial"/>
                <a:cs typeface="Arial"/>
              </a:rPr>
              <a:t>Project</a:t>
            </a:r>
            <a:r>
              <a:rPr sz="2600" spc="-200" dirty="0">
                <a:solidFill>
                  <a:srgbClr val="303030"/>
                </a:solidFill>
                <a:latin typeface="Arial"/>
                <a:cs typeface="Arial"/>
              </a:rPr>
              <a:t> </a:t>
            </a:r>
            <a:r>
              <a:rPr sz="2600" spc="-120" dirty="0">
                <a:solidFill>
                  <a:srgbClr val="303030"/>
                </a:solidFill>
                <a:latin typeface="Arial"/>
                <a:cs typeface="Arial"/>
              </a:rPr>
              <a:t>Incharge</a:t>
            </a:r>
            <a:endParaRPr sz="26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3</a:t>
            </a:r>
          </a:p>
        </p:txBody>
      </p:sp>
      <p:sp>
        <p:nvSpPr>
          <p:cNvPr id="11" name="object 11"/>
          <p:cNvSpPr txBox="1"/>
          <p:nvPr/>
        </p:nvSpPr>
        <p:spPr>
          <a:xfrm>
            <a:off x="5698616" y="7172706"/>
            <a:ext cx="575945" cy="422275"/>
          </a:xfrm>
          <a:prstGeom prst="rect">
            <a:avLst/>
          </a:prstGeom>
        </p:spPr>
        <p:txBody>
          <a:bodyPr vert="horz" wrap="square" lIns="0" tIns="12700" rIns="0" bIns="0" rtlCol="0">
            <a:spAutoFit/>
          </a:bodyPr>
          <a:lstStyle/>
          <a:p>
            <a:pPr marL="12700">
              <a:lnSpc>
                <a:spcPct val="100000"/>
              </a:lnSpc>
              <a:spcBef>
                <a:spcPts val="100"/>
              </a:spcBef>
            </a:pPr>
            <a:r>
              <a:rPr sz="2600" spc="-225" dirty="0">
                <a:solidFill>
                  <a:srgbClr val="303030"/>
                </a:solidFill>
                <a:latin typeface="Arial"/>
                <a:cs typeface="Arial"/>
              </a:rPr>
              <a:t>Seal</a:t>
            </a:r>
            <a:endParaRPr sz="26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31135" y="837946"/>
            <a:ext cx="2161540" cy="360680"/>
          </a:xfrm>
          <a:prstGeom prst="rect">
            <a:avLst/>
          </a:prstGeom>
        </p:spPr>
        <p:txBody>
          <a:bodyPr vert="horz" wrap="square" lIns="0" tIns="12065" rIns="0" bIns="0" rtlCol="0">
            <a:spAutoFit/>
          </a:bodyPr>
          <a:lstStyle/>
          <a:p>
            <a:pPr marL="12700">
              <a:lnSpc>
                <a:spcPct val="100000"/>
              </a:lnSpc>
              <a:spcBef>
                <a:spcPts val="95"/>
              </a:spcBef>
            </a:pPr>
            <a:r>
              <a:rPr sz="2200" spc="-80" dirty="0">
                <a:solidFill>
                  <a:srgbClr val="00ACDC"/>
                </a:solidFill>
                <a:latin typeface="Georgia"/>
                <a:cs typeface="Georgia"/>
              </a:rPr>
              <a:t>Acknowledgement</a:t>
            </a:r>
            <a:endParaRPr sz="2200">
              <a:latin typeface="Georgia"/>
              <a:cs typeface="Georgi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4</a:t>
            </a:r>
          </a:p>
        </p:txBody>
      </p:sp>
      <p:sp>
        <p:nvSpPr>
          <p:cNvPr id="3" name="object 3"/>
          <p:cNvSpPr txBox="1"/>
          <p:nvPr/>
        </p:nvSpPr>
        <p:spPr>
          <a:xfrm>
            <a:off x="444500" y="2227834"/>
            <a:ext cx="6612890" cy="1872307"/>
          </a:xfrm>
          <a:prstGeom prst="rect">
            <a:avLst/>
          </a:prstGeom>
        </p:spPr>
        <p:txBody>
          <a:bodyPr vert="horz" wrap="square" lIns="0" tIns="12700" rIns="0" bIns="0" rtlCol="0">
            <a:spAutoFit/>
          </a:bodyPr>
          <a:lstStyle/>
          <a:p>
            <a:pPr marL="12700">
              <a:lnSpc>
                <a:spcPct val="100000"/>
              </a:lnSpc>
              <a:spcBef>
                <a:spcPts val="100"/>
              </a:spcBef>
            </a:pPr>
            <a:r>
              <a:rPr sz="2000" spc="-120" dirty="0">
                <a:latin typeface="Arial"/>
                <a:cs typeface="Arial"/>
              </a:rPr>
              <a:t>For</a:t>
            </a:r>
            <a:r>
              <a:rPr sz="2000" spc="-105" dirty="0">
                <a:latin typeface="Arial"/>
                <a:cs typeface="Arial"/>
              </a:rPr>
              <a:t> </a:t>
            </a:r>
            <a:r>
              <a:rPr sz="2000" spc="-90" dirty="0">
                <a:latin typeface="Arial"/>
                <a:cs typeface="Arial"/>
              </a:rPr>
              <a:t>making</a:t>
            </a:r>
            <a:r>
              <a:rPr sz="2000" spc="-105" dirty="0">
                <a:latin typeface="Arial"/>
                <a:cs typeface="Arial"/>
              </a:rPr>
              <a:t> </a:t>
            </a:r>
            <a:r>
              <a:rPr sz="2000" spc="-45" dirty="0">
                <a:latin typeface="Arial"/>
                <a:cs typeface="Arial"/>
              </a:rPr>
              <a:t>this</a:t>
            </a:r>
            <a:r>
              <a:rPr sz="2000" spc="-105" dirty="0">
                <a:latin typeface="Arial"/>
                <a:cs typeface="Arial"/>
              </a:rPr>
              <a:t> </a:t>
            </a:r>
            <a:r>
              <a:rPr sz="2000" spc="-40" dirty="0">
                <a:latin typeface="Arial"/>
                <a:cs typeface="Arial"/>
              </a:rPr>
              <a:t>project</a:t>
            </a:r>
            <a:r>
              <a:rPr sz="2000" spc="-105" dirty="0">
                <a:latin typeface="Arial"/>
                <a:cs typeface="Arial"/>
              </a:rPr>
              <a:t> </a:t>
            </a:r>
            <a:r>
              <a:rPr sz="2000" spc="-80" dirty="0">
                <a:latin typeface="Arial"/>
                <a:cs typeface="Arial"/>
              </a:rPr>
              <a:t>we</a:t>
            </a:r>
            <a:r>
              <a:rPr sz="2000" spc="-105" dirty="0">
                <a:latin typeface="Arial"/>
                <a:cs typeface="Arial"/>
              </a:rPr>
              <a:t> </a:t>
            </a:r>
            <a:r>
              <a:rPr sz="2000" spc="-50" dirty="0">
                <a:latin typeface="Arial"/>
                <a:cs typeface="Arial"/>
              </a:rPr>
              <a:t>would</a:t>
            </a:r>
            <a:r>
              <a:rPr sz="2000" spc="-105" dirty="0">
                <a:latin typeface="Arial"/>
                <a:cs typeface="Arial"/>
              </a:rPr>
              <a:t> </a:t>
            </a:r>
            <a:r>
              <a:rPr sz="2000" spc="-60" dirty="0">
                <a:latin typeface="Arial"/>
                <a:cs typeface="Arial"/>
              </a:rPr>
              <a:t>like</a:t>
            </a:r>
            <a:r>
              <a:rPr sz="2000" spc="-120" dirty="0">
                <a:latin typeface="Arial"/>
                <a:cs typeface="Arial"/>
              </a:rPr>
              <a:t> </a:t>
            </a:r>
            <a:r>
              <a:rPr sz="2000" spc="20" dirty="0">
                <a:latin typeface="Arial"/>
                <a:cs typeface="Arial"/>
              </a:rPr>
              <a:t>to</a:t>
            </a:r>
            <a:r>
              <a:rPr sz="2000" spc="-105" dirty="0">
                <a:latin typeface="Arial"/>
                <a:cs typeface="Arial"/>
              </a:rPr>
              <a:t> </a:t>
            </a:r>
            <a:r>
              <a:rPr sz="2000" spc="-55" dirty="0">
                <a:latin typeface="Arial"/>
                <a:cs typeface="Arial"/>
              </a:rPr>
              <a:t>thank</a:t>
            </a:r>
            <a:r>
              <a:rPr sz="2000" spc="-100" dirty="0">
                <a:latin typeface="Arial"/>
                <a:cs typeface="Arial"/>
              </a:rPr>
              <a:t> </a:t>
            </a:r>
            <a:r>
              <a:rPr sz="2000" spc="-35" dirty="0">
                <a:latin typeface="Arial"/>
                <a:cs typeface="Arial"/>
              </a:rPr>
              <a:t>our</a:t>
            </a:r>
            <a:r>
              <a:rPr sz="2000" spc="-114" dirty="0">
                <a:latin typeface="Arial"/>
                <a:cs typeface="Arial"/>
              </a:rPr>
              <a:t> </a:t>
            </a:r>
            <a:r>
              <a:rPr sz="2000" spc="-110" dirty="0">
                <a:latin typeface="Arial"/>
                <a:cs typeface="Arial"/>
              </a:rPr>
              <a:t>course</a:t>
            </a:r>
            <a:endParaRPr sz="2000">
              <a:latin typeface="Arial"/>
              <a:cs typeface="Arial"/>
            </a:endParaRPr>
          </a:p>
          <a:p>
            <a:pPr marL="12700" marR="5080">
              <a:lnSpc>
                <a:spcPts val="2450"/>
              </a:lnSpc>
              <a:spcBef>
                <a:spcPts val="80"/>
              </a:spcBef>
            </a:pPr>
            <a:r>
              <a:rPr sz="2000" spc="-50" dirty="0">
                <a:latin typeface="Arial"/>
                <a:cs typeface="Arial"/>
              </a:rPr>
              <a:t>instructor, </a:t>
            </a:r>
            <a:r>
              <a:rPr sz="2000" spc="-125" dirty="0">
                <a:latin typeface="Arial"/>
                <a:cs typeface="Arial"/>
              </a:rPr>
              <a:t>Yogendra </a:t>
            </a:r>
            <a:r>
              <a:rPr sz="2000" spc="-155" dirty="0">
                <a:latin typeface="Arial"/>
                <a:cs typeface="Arial"/>
              </a:rPr>
              <a:t>Sir, </a:t>
            </a:r>
            <a:r>
              <a:rPr sz="2000" spc="-90" dirty="0">
                <a:latin typeface="Arial"/>
                <a:cs typeface="Arial"/>
              </a:rPr>
              <a:t>he </a:t>
            </a:r>
            <a:r>
              <a:rPr sz="2000" spc="-150" dirty="0">
                <a:latin typeface="Arial"/>
                <a:cs typeface="Arial"/>
              </a:rPr>
              <a:t>has </a:t>
            </a:r>
            <a:r>
              <a:rPr sz="2000" spc="-70" dirty="0">
                <a:latin typeface="Arial"/>
                <a:cs typeface="Arial"/>
              </a:rPr>
              <a:t>helped </a:t>
            </a:r>
            <a:r>
              <a:rPr sz="2000" spc="-140" dirty="0">
                <a:latin typeface="Arial"/>
                <a:cs typeface="Arial"/>
              </a:rPr>
              <a:t>us </a:t>
            </a:r>
            <a:r>
              <a:rPr sz="2000" spc="-35" dirty="0">
                <a:latin typeface="Arial"/>
                <a:cs typeface="Arial"/>
              </a:rPr>
              <a:t>in </a:t>
            </a:r>
            <a:r>
              <a:rPr sz="2000" spc="-65" dirty="0">
                <a:latin typeface="Arial"/>
                <a:cs typeface="Arial"/>
              </a:rPr>
              <a:t>learning </a:t>
            </a:r>
            <a:r>
              <a:rPr sz="2000" spc="-20" dirty="0">
                <a:latin typeface="Arial"/>
                <a:cs typeface="Arial"/>
              </a:rPr>
              <a:t>the</a:t>
            </a:r>
            <a:r>
              <a:rPr sz="2000" spc="-220" dirty="0">
                <a:latin typeface="Arial"/>
                <a:cs typeface="Arial"/>
              </a:rPr>
              <a:t> </a:t>
            </a:r>
            <a:r>
              <a:rPr sz="2000" spc="-85" dirty="0">
                <a:latin typeface="Arial"/>
                <a:cs typeface="Arial"/>
              </a:rPr>
              <a:t>various  </a:t>
            </a:r>
            <a:r>
              <a:rPr sz="2000" spc="-90" dirty="0">
                <a:latin typeface="Arial"/>
                <a:cs typeface="Arial"/>
              </a:rPr>
              <a:t>concepts</a:t>
            </a:r>
            <a:r>
              <a:rPr sz="2000" spc="-125" dirty="0">
                <a:latin typeface="Arial"/>
                <a:cs typeface="Arial"/>
              </a:rPr>
              <a:t> </a:t>
            </a:r>
            <a:r>
              <a:rPr sz="2000" spc="-5" dirty="0">
                <a:latin typeface="Arial"/>
                <a:cs typeface="Arial"/>
              </a:rPr>
              <a:t>of</a:t>
            </a:r>
            <a:r>
              <a:rPr sz="2000" spc="-110" dirty="0">
                <a:latin typeface="Arial"/>
                <a:cs typeface="Arial"/>
              </a:rPr>
              <a:t> </a:t>
            </a:r>
            <a:r>
              <a:rPr sz="2000" spc="-30" dirty="0">
                <a:latin typeface="Arial"/>
                <a:cs typeface="Arial"/>
              </a:rPr>
              <a:t>the</a:t>
            </a:r>
            <a:r>
              <a:rPr sz="2000" spc="-105" dirty="0">
                <a:latin typeface="Arial"/>
                <a:cs typeface="Arial"/>
              </a:rPr>
              <a:t> </a:t>
            </a:r>
            <a:r>
              <a:rPr sz="2000" spc="-70" dirty="0">
                <a:latin typeface="Arial"/>
                <a:cs typeface="Arial"/>
              </a:rPr>
              <a:t>Machine</a:t>
            </a:r>
            <a:r>
              <a:rPr sz="2000" spc="-125" dirty="0">
                <a:latin typeface="Arial"/>
                <a:cs typeface="Arial"/>
              </a:rPr>
              <a:t> </a:t>
            </a:r>
            <a:r>
              <a:rPr sz="2000" spc="-95" dirty="0">
                <a:latin typeface="Arial"/>
                <a:cs typeface="Arial"/>
              </a:rPr>
              <a:t>Learning.</a:t>
            </a:r>
            <a:r>
              <a:rPr sz="2000" spc="-105" dirty="0">
                <a:latin typeface="Arial"/>
                <a:cs typeface="Arial"/>
              </a:rPr>
              <a:t> </a:t>
            </a:r>
            <a:r>
              <a:rPr sz="2000" spc="-110" dirty="0">
                <a:latin typeface="Arial"/>
                <a:cs typeface="Arial"/>
              </a:rPr>
              <a:t>Here </a:t>
            </a:r>
            <a:r>
              <a:rPr sz="2000" spc="-75" dirty="0">
                <a:latin typeface="Arial"/>
                <a:cs typeface="Arial"/>
              </a:rPr>
              <a:t>we</a:t>
            </a:r>
            <a:r>
              <a:rPr sz="2000" spc="-120" dirty="0">
                <a:latin typeface="Arial"/>
                <a:cs typeface="Arial"/>
              </a:rPr>
              <a:t> </a:t>
            </a:r>
            <a:r>
              <a:rPr sz="2000" spc="-45" dirty="0">
                <a:latin typeface="Arial"/>
                <a:cs typeface="Arial"/>
              </a:rPr>
              <a:t>would</a:t>
            </a:r>
            <a:r>
              <a:rPr sz="2000" spc="-110" dirty="0">
                <a:latin typeface="Arial"/>
                <a:cs typeface="Arial"/>
              </a:rPr>
              <a:t> </a:t>
            </a:r>
            <a:r>
              <a:rPr sz="2000" spc="-105" dirty="0">
                <a:latin typeface="Arial"/>
                <a:cs typeface="Arial"/>
              </a:rPr>
              <a:t>also </a:t>
            </a:r>
            <a:r>
              <a:rPr sz="2000" spc="-65" dirty="0">
                <a:latin typeface="Arial"/>
                <a:cs typeface="Arial"/>
              </a:rPr>
              <a:t>like</a:t>
            </a:r>
            <a:r>
              <a:rPr sz="2000" spc="-110" dirty="0">
                <a:latin typeface="Arial"/>
                <a:cs typeface="Arial"/>
              </a:rPr>
              <a:t> </a:t>
            </a:r>
            <a:r>
              <a:rPr sz="2000" spc="15" dirty="0">
                <a:latin typeface="Arial"/>
                <a:cs typeface="Arial"/>
              </a:rPr>
              <a:t>to</a:t>
            </a:r>
            <a:endParaRPr sz="2000">
              <a:latin typeface="Arial"/>
              <a:cs typeface="Arial"/>
            </a:endParaRPr>
          </a:p>
          <a:p>
            <a:pPr marL="12700">
              <a:lnSpc>
                <a:spcPts val="2345"/>
              </a:lnSpc>
            </a:pPr>
            <a:r>
              <a:rPr sz="2000" spc="-50" dirty="0">
                <a:latin typeface="Arial"/>
                <a:cs typeface="Arial"/>
              </a:rPr>
              <a:t>thank </a:t>
            </a:r>
            <a:r>
              <a:rPr sz="2000" spc="-120" dirty="0">
                <a:latin typeface="Arial"/>
                <a:cs typeface="Arial"/>
              </a:rPr>
              <a:t>Kunal </a:t>
            </a:r>
            <a:r>
              <a:rPr sz="2000" spc="-125" dirty="0">
                <a:latin typeface="Arial"/>
                <a:cs typeface="Arial"/>
              </a:rPr>
              <a:t>Sir </a:t>
            </a:r>
            <a:r>
              <a:rPr sz="2000" spc="-90">
                <a:latin typeface="Arial"/>
                <a:cs typeface="Arial"/>
              </a:rPr>
              <a:t>and </a:t>
            </a:r>
            <a:r>
              <a:rPr lang="en-US" sz="2000" spc="-80" dirty="0" smtClean="0">
                <a:latin typeface="Arial"/>
                <a:cs typeface="Arial"/>
              </a:rPr>
              <a:t>Sylvester </a:t>
            </a:r>
            <a:r>
              <a:rPr sz="2000" spc="-125" smtClean="0">
                <a:latin typeface="Arial"/>
                <a:cs typeface="Arial"/>
              </a:rPr>
              <a:t>Sir </a:t>
            </a:r>
            <a:r>
              <a:rPr sz="2000" spc="-10" dirty="0">
                <a:latin typeface="Arial"/>
                <a:cs typeface="Arial"/>
              </a:rPr>
              <a:t>for </a:t>
            </a:r>
            <a:r>
              <a:rPr sz="2000" spc="-50" dirty="0">
                <a:latin typeface="Arial"/>
                <a:cs typeface="Arial"/>
              </a:rPr>
              <a:t>mentoring </a:t>
            </a:r>
            <a:r>
              <a:rPr sz="2000" spc="-145" dirty="0">
                <a:latin typeface="Arial"/>
                <a:cs typeface="Arial"/>
              </a:rPr>
              <a:t>us </a:t>
            </a:r>
            <a:r>
              <a:rPr sz="2000" spc="-35" dirty="0">
                <a:latin typeface="Arial"/>
                <a:cs typeface="Arial"/>
              </a:rPr>
              <a:t>throughout</a:t>
            </a:r>
            <a:r>
              <a:rPr sz="2000" spc="-325" dirty="0">
                <a:latin typeface="Arial"/>
                <a:cs typeface="Arial"/>
              </a:rPr>
              <a:t> </a:t>
            </a:r>
            <a:r>
              <a:rPr sz="2000" spc="-45" dirty="0">
                <a:latin typeface="Arial"/>
                <a:cs typeface="Arial"/>
              </a:rPr>
              <a:t>this</a:t>
            </a:r>
            <a:endParaRPr sz="2000">
              <a:latin typeface="Arial"/>
              <a:cs typeface="Arial"/>
            </a:endParaRPr>
          </a:p>
          <a:p>
            <a:pPr marL="12700">
              <a:lnSpc>
                <a:spcPct val="100000"/>
              </a:lnSpc>
              <a:spcBef>
                <a:spcPts val="45"/>
              </a:spcBef>
            </a:pPr>
            <a:r>
              <a:rPr sz="2000" spc="-45" dirty="0">
                <a:latin typeface="Arial"/>
                <a:cs typeface="Arial"/>
              </a:rPr>
              <a:t>project.</a:t>
            </a:r>
            <a:endParaRPr sz="2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8354" y="683767"/>
            <a:ext cx="1043305" cy="360680"/>
          </a:xfrm>
          <a:prstGeom prst="rect">
            <a:avLst/>
          </a:prstGeom>
        </p:spPr>
        <p:txBody>
          <a:bodyPr vert="horz" wrap="square" lIns="0" tIns="12065" rIns="0" bIns="0" rtlCol="0">
            <a:spAutoFit/>
          </a:bodyPr>
          <a:lstStyle/>
          <a:p>
            <a:pPr marL="12700">
              <a:lnSpc>
                <a:spcPct val="100000"/>
              </a:lnSpc>
              <a:spcBef>
                <a:spcPts val="95"/>
              </a:spcBef>
            </a:pPr>
            <a:r>
              <a:rPr spc="-30" dirty="0"/>
              <a:t>Abst</a:t>
            </a:r>
            <a:r>
              <a:rPr spc="-60" dirty="0"/>
              <a:t>r</a:t>
            </a:r>
            <a:r>
              <a:rPr spc="-10" dirty="0"/>
              <a:t>act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5</a:t>
            </a:r>
          </a:p>
        </p:txBody>
      </p:sp>
      <p:sp>
        <p:nvSpPr>
          <p:cNvPr id="3" name="object 3"/>
          <p:cNvSpPr txBox="1"/>
          <p:nvPr/>
        </p:nvSpPr>
        <p:spPr>
          <a:xfrm>
            <a:off x="444500" y="1314044"/>
            <a:ext cx="6857365" cy="3499035"/>
          </a:xfrm>
          <a:prstGeom prst="rect">
            <a:avLst/>
          </a:prstGeom>
        </p:spPr>
        <p:txBody>
          <a:bodyPr vert="horz" wrap="square" lIns="0" tIns="12065" rIns="0" bIns="0" rtlCol="0">
            <a:spAutoFit/>
          </a:bodyPr>
          <a:lstStyle/>
          <a:p>
            <a:pPr marL="12700" marR="10795" algn="just">
              <a:lnSpc>
                <a:spcPct val="143800"/>
              </a:lnSpc>
              <a:spcBef>
                <a:spcPts val="95"/>
              </a:spcBef>
            </a:pPr>
            <a:r>
              <a:rPr sz="1400" spc="-5" dirty="0">
                <a:solidFill>
                  <a:srgbClr val="303030"/>
                </a:solidFill>
                <a:latin typeface="Times New Roman"/>
                <a:cs typeface="Times New Roman"/>
              </a:rPr>
              <a:t>Rapid growth of data comes with </a:t>
            </a:r>
            <a:r>
              <a:rPr sz="1400" dirty="0">
                <a:solidFill>
                  <a:srgbClr val="303030"/>
                </a:solidFill>
                <a:latin typeface="Times New Roman"/>
                <a:cs typeface="Times New Roman"/>
              </a:rPr>
              <a:t>a </a:t>
            </a:r>
            <a:r>
              <a:rPr sz="1400" spc="-5" dirty="0">
                <a:solidFill>
                  <a:srgbClr val="303030"/>
                </a:solidFill>
                <a:latin typeface="Times New Roman"/>
                <a:cs typeface="Times New Roman"/>
              </a:rPr>
              <a:t>challenge of sorting and analyzing </a:t>
            </a:r>
            <a:r>
              <a:rPr sz="1400" spc="-10" dirty="0">
                <a:solidFill>
                  <a:srgbClr val="303030"/>
                </a:solidFill>
                <a:latin typeface="Times New Roman"/>
                <a:cs typeface="Times New Roman"/>
              </a:rPr>
              <a:t>them, </a:t>
            </a:r>
            <a:r>
              <a:rPr sz="1400" spc="-5" dirty="0">
                <a:solidFill>
                  <a:srgbClr val="303030"/>
                </a:solidFill>
                <a:latin typeface="Times New Roman"/>
                <a:cs typeface="Times New Roman"/>
              </a:rPr>
              <a:t>where </a:t>
            </a:r>
            <a:r>
              <a:rPr sz="1400" dirty="0">
                <a:solidFill>
                  <a:srgbClr val="303030"/>
                </a:solidFill>
                <a:latin typeface="Times New Roman"/>
                <a:cs typeface="Times New Roman"/>
              </a:rPr>
              <a:t>raw </a:t>
            </a:r>
            <a:r>
              <a:rPr sz="1400" spc="-5" dirty="0">
                <a:solidFill>
                  <a:srgbClr val="303030"/>
                </a:solidFill>
                <a:latin typeface="Times New Roman"/>
                <a:cs typeface="Times New Roman"/>
              </a:rPr>
              <a:t>data  exists in graphical form, textual form </a:t>
            </a:r>
            <a:r>
              <a:rPr sz="1400" dirty="0">
                <a:solidFill>
                  <a:srgbClr val="303030"/>
                </a:solidFill>
                <a:latin typeface="Times New Roman"/>
                <a:cs typeface="Times New Roman"/>
              </a:rPr>
              <a:t>or </a:t>
            </a:r>
            <a:r>
              <a:rPr sz="1400" spc="-5" dirty="0">
                <a:solidFill>
                  <a:srgbClr val="303030"/>
                </a:solidFill>
                <a:latin typeface="Times New Roman"/>
                <a:cs typeface="Times New Roman"/>
              </a:rPr>
              <a:t>in images. Data science and machine learning </a:t>
            </a:r>
            <a:r>
              <a:rPr sz="1400" spc="-10" dirty="0">
                <a:solidFill>
                  <a:srgbClr val="303030"/>
                </a:solidFill>
                <a:latin typeface="Times New Roman"/>
                <a:cs typeface="Times New Roman"/>
              </a:rPr>
              <a:t>finds </a:t>
            </a:r>
            <a:r>
              <a:rPr sz="1400" spc="-5" dirty="0">
                <a:solidFill>
                  <a:srgbClr val="303030"/>
                </a:solidFill>
                <a:latin typeface="Times New Roman"/>
                <a:cs typeface="Times New Roman"/>
              </a:rPr>
              <a:t>its  application in various fields like stock market, recommendation systems, image processing,  aerial photography, military, </a:t>
            </a:r>
            <a:r>
              <a:rPr sz="1400" dirty="0">
                <a:solidFill>
                  <a:srgbClr val="303030"/>
                </a:solidFill>
                <a:latin typeface="Times New Roman"/>
                <a:cs typeface="Times New Roman"/>
              </a:rPr>
              <a:t>weather </a:t>
            </a:r>
            <a:r>
              <a:rPr sz="1400" spc="-5" dirty="0">
                <a:solidFill>
                  <a:srgbClr val="303030"/>
                </a:solidFill>
                <a:latin typeface="Times New Roman"/>
                <a:cs typeface="Times New Roman"/>
              </a:rPr>
              <a:t>forecasting</a:t>
            </a:r>
            <a:r>
              <a:rPr sz="1400" spc="15" dirty="0">
                <a:solidFill>
                  <a:srgbClr val="303030"/>
                </a:solidFill>
                <a:latin typeface="Times New Roman"/>
                <a:cs typeface="Times New Roman"/>
              </a:rPr>
              <a:t> </a:t>
            </a:r>
            <a:r>
              <a:rPr sz="1400" dirty="0">
                <a:solidFill>
                  <a:srgbClr val="303030"/>
                </a:solidFill>
                <a:latin typeface="Times New Roman"/>
                <a:cs typeface="Times New Roman"/>
              </a:rPr>
              <a:t>etc.</a:t>
            </a:r>
            <a:endParaRPr sz="1400">
              <a:latin typeface="Times New Roman"/>
              <a:cs typeface="Times New Roman"/>
            </a:endParaRPr>
          </a:p>
          <a:p>
            <a:pPr>
              <a:lnSpc>
                <a:spcPct val="100000"/>
              </a:lnSpc>
            </a:pPr>
            <a:endParaRPr sz="1500">
              <a:latin typeface="Times New Roman"/>
              <a:cs typeface="Times New Roman"/>
            </a:endParaRPr>
          </a:p>
          <a:p>
            <a:pPr marL="12700" marR="5080" algn="just">
              <a:lnSpc>
                <a:spcPct val="143800"/>
              </a:lnSpc>
              <a:spcBef>
                <a:spcPts val="1165"/>
              </a:spcBef>
            </a:pPr>
            <a:r>
              <a:rPr sz="1400" spc="-5" dirty="0">
                <a:solidFill>
                  <a:srgbClr val="303030"/>
                </a:solidFill>
                <a:latin typeface="Times New Roman"/>
                <a:cs typeface="Times New Roman"/>
              </a:rPr>
              <a:t>This report </a:t>
            </a:r>
            <a:r>
              <a:rPr sz="1400" dirty="0">
                <a:solidFill>
                  <a:srgbClr val="303030"/>
                </a:solidFill>
                <a:latin typeface="Times New Roman"/>
                <a:cs typeface="Times New Roman"/>
              </a:rPr>
              <a:t>is </a:t>
            </a:r>
            <a:r>
              <a:rPr sz="1400" spc="-5" dirty="0">
                <a:solidFill>
                  <a:srgbClr val="303030"/>
                </a:solidFill>
                <a:latin typeface="Times New Roman"/>
                <a:cs typeface="Times New Roman"/>
              </a:rPr>
              <a:t>about our project </a:t>
            </a:r>
            <a:r>
              <a:rPr sz="1400">
                <a:solidFill>
                  <a:srgbClr val="303030"/>
                </a:solidFill>
                <a:latin typeface="Times New Roman"/>
                <a:cs typeface="Times New Roman"/>
              </a:rPr>
              <a:t>on </a:t>
            </a:r>
            <a:r>
              <a:rPr sz="1400" spc="-5" smtClean="0">
                <a:solidFill>
                  <a:srgbClr val="303030"/>
                </a:solidFill>
                <a:latin typeface="Times New Roman"/>
                <a:cs typeface="Times New Roman"/>
              </a:rPr>
              <a:t>“</a:t>
            </a:r>
            <a:r>
              <a:rPr lang="en-US" sz="1400" spc="-5" dirty="0" smtClean="0">
                <a:solidFill>
                  <a:srgbClr val="303030"/>
                </a:solidFill>
                <a:latin typeface="Times New Roman"/>
                <a:cs typeface="Times New Roman"/>
              </a:rPr>
              <a:t>Sarcasm Detection</a:t>
            </a:r>
            <a:r>
              <a:rPr sz="1400" spc="-5" smtClean="0">
                <a:solidFill>
                  <a:srgbClr val="303030"/>
                </a:solidFill>
                <a:latin typeface="Times New Roman"/>
                <a:cs typeface="Times New Roman"/>
              </a:rPr>
              <a:t>” </a:t>
            </a:r>
            <a:r>
              <a:rPr sz="1400" spc="-5" dirty="0">
                <a:solidFill>
                  <a:srgbClr val="303030"/>
                </a:solidFill>
                <a:latin typeface="Times New Roman"/>
                <a:cs typeface="Times New Roman"/>
              </a:rPr>
              <a:t>that addresses about data pre-  processing </a:t>
            </a:r>
            <a:r>
              <a:rPr sz="1400" spc="-10" dirty="0">
                <a:solidFill>
                  <a:srgbClr val="303030"/>
                </a:solidFill>
                <a:latin typeface="Times New Roman"/>
                <a:cs typeface="Times New Roman"/>
              </a:rPr>
              <a:t>and </a:t>
            </a:r>
            <a:r>
              <a:rPr sz="1400" spc="-5" dirty="0">
                <a:solidFill>
                  <a:srgbClr val="303030"/>
                </a:solidFill>
                <a:latin typeface="Times New Roman"/>
                <a:cs typeface="Times New Roman"/>
              </a:rPr>
              <a:t>post processing </a:t>
            </a:r>
            <a:r>
              <a:rPr sz="1400" spc="-10">
                <a:solidFill>
                  <a:srgbClr val="303030"/>
                </a:solidFill>
                <a:latin typeface="Times New Roman"/>
                <a:cs typeface="Times New Roman"/>
              </a:rPr>
              <a:t>which </a:t>
            </a:r>
            <a:r>
              <a:rPr sz="1400" spc="-5" smtClean="0">
                <a:solidFill>
                  <a:srgbClr val="303030"/>
                </a:solidFill>
                <a:latin typeface="Times New Roman"/>
                <a:cs typeface="Times New Roman"/>
              </a:rPr>
              <a:t>includes </a:t>
            </a:r>
            <a:r>
              <a:rPr sz="1400" spc="-5" dirty="0">
                <a:solidFill>
                  <a:srgbClr val="303030"/>
                </a:solidFill>
                <a:latin typeface="Times New Roman"/>
                <a:cs typeface="Times New Roman"/>
              </a:rPr>
              <a:t>classification and prediction </a:t>
            </a:r>
            <a:r>
              <a:rPr sz="1400" spc="-5">
                <a:solidFill>
                  <a:srgbClr val="303030"/>
                </a:solidFill>
                <a:latin typeface="Times New Roman"/>
                <a:cs typeface="Times New Roman"/>
              </a:rPr>
              <a:t>of  </a:t>
            </a:r>
            <a:r>
              <a:rPr lang="en-US" sz="1400" spc="-5" dirty="0" smtClean="0">
                <a:solidFill>
                  <a:srgbClr val="303030"/>
                </a:solidFill>
                <a:latin typeface="Times New Roman"/>
                <a:cs typeface="Times New Roman"/>
              </a:rPr>
              <a:t>sarcasm </a:t>
            </a:r>
            <a:r>
              <a:rPr sz="1400" spc="-5" smtClean="0">
                <a:solidFill>
                  <a:srgbClr val="303030"/>
                </a:solidFill>
                <a:latin typeface="Times New Roman"/>
                <a:cs typeface="Times New Roman"/>
              </a:rPr>
              <a:t>appearance </a:t>
            </a:r>
            <a:r>
              <a:rPr sz="1400" dirty="0">
                <a:solidFill>
                  <a:srgbClr val="303030"/>
                </a:solidFill>
                <a:latin typeface="Times New Roman"/>
                <a:cs typeface="Times New Roman"/>
              </a:rPr>
              <a:t>in </a:t>
            </a:r>
            <a:r>
              <a:rPr sz="1400" spc="-5" dirty="0">
                <a:solidFill>
                  <a:srgbClr val="303030"/>
                </a:solidFill>
                <a:latin typeface="Times New Roman"/>
                <a:cs typeface="Times New Roman"/>
              </a:rPr>
              <a:t>real </a:t>
            </a:r>
            <a:r>
              <a:rPr sz="1400" spc="-10" dirty="0">
                <a:solidFill>
                  <a:srgbClr val="303030"/>
                </a:solidFill>
                <a:latin typeface="Times New Roman"/>
                <a:cs typeface="Times New Roman"/>
              </a:rPr>
              <a:t>time </a:t>
            </a:r>
            <a:r>
              <a:rPr sz="1400" dirty="0">
                <a:solidFill>
                  <a:srgbClr val="303030"/>
                </a:solidFill>
                <a:latin typeface="Times New Roman"/>
                <a:cs typeface="Times New Roman"/>
              </a:rPr>
              <a:t>and </a:t>
            </a:r>
            <a:r>
              <a:rPr sz="1400" spc="-5" dirty="0">
                <a:solidFill>
                  <a:srgbClr val="303030"/>
                </a:solidFill>
                <a:latin typeface="Times New Roman"/>
                <a:cs typeface="Times New Roman"/>
              </a:rPr>
              <a:t>the ability </a:t>
            </a:r>
            <a:r>
              <a:rPr sz="1400" dirty="0">
                <a:solidFill>
                  <a:srgbClr val="303030"/>
                </a:solidFill>
                <a:latin typeface="Times New Roman"/>
                <a:cs typeface="Times New Roman"/>
              </a:rPr>
              <a:t>of </a:t>
            </a:r>
            <a:r>
              <a:rPr sz="1400" spc="-5" dirty="0">
                <a:solidFill>
                  <a:srgbClr val="303030"/>
                </a:solidFill>
                <a:latin typeface="Times New Roman"/>
                <a:cs typeface="Times New Roman"/>
              </a:rPr>
              <a:t>machine learning </a:t>
            </a:r>
            <a:r>
              <a:rPr sz="1400" spc="-10" dirty="0">
                <a:solidFill>
                  <a:srgbClr val="303030"/>
                </a:solidFill>
                <a:latin typeface="Times New Roman"/>
                <a:cs typeface="Times New Roman"/>
              </a:rPr>
              <a:t>algorithms </a:t>
            </a:r>
            <a:r>
              <a:rPr sz="1400" dirty="0">
                <a:solidFill>
                  <a:srgbClr val="303030"/>
                </a:solidFill>
                <a:latin typeface="Times New Roman"/>
                <a:cs typeface="Times New Roman"/>
              </a:rPr>
              <a:t>to </a:t>
            </a:r>
            <a:r>
              <a:rPr sz="1400" spc="-5" dirty="0">
                <a:solidFill>
                  <a:srgbClr val="303030"/>
                </a:solidFill>
                <a:latin typeface="Times New Roman"/>
                <a:cs typeface="Times New Roman"/>
              </a:rPr>
              <a:t>deal </a:t>
            </a:r>
            <a:r>
              <a:rPr sz="1400" spc="-10" dirty="0">
                <a:solidFill>
                  <a:srgbClr val="303030"/>
                </a:solidFill>
                <a:latin typeface="Times New Roman"/>
                <a:cs typeface="Times New Roman"/>
              </a:rPr>
              <a:t>with  </a:t>
            </a:r>
            <a:r>
              <a:rPr sz="1400" spc="-5" dirty="0">
                <a:solidFill>
                  <a:srgbClr val="303030"/>
                </a:solidFill>
                <a:latin typeface="Times New Roman"/>
                <a:cs typeface="Times New Roman"/>
              </a:rPr>
              <a:t>different </a:t>
            </a:r>
            <a:r>
              <a:rPr sz="1400" dirty="0">
                <a:solidFill>
                  <a:srgbClr val="303030"/>
                </a:solidFill>
                <a:latin typeface="Times New Roman"/>
                <a:cs typeface="Times New Roman"/>
              </a:rPr>
              <a:t>set of </a:t>
            </a:r>
            <a:r>
              <a:rPr sz="1400" spc="-5" dirty="0">
                <a:solidFill>
                  <a:srgbClr val="303030"/>
                </a:solidFill>
                <a:latin typeface="Times New Roman"/>
                <a:cs typeface="Times New Roman"/>
              </a:rPr>
              <a:t>data. </a:t>
            </a:r>
            <a:r>
              <a:rPr sz="1400" dirty="0">
                <a:solidFill>
                  <a:srgbClr val="303030"/>
                </a:solidFill>
                <a:latin typeface="Times New Roman"/>
                <a:cs typeface="Times New Roman"/>
              </a:rPr>
              <a:t>In </a:t>
            </a:r>
            <a:r>
              <a:rPr sz="1400" spc="-5" dirty="0">
                <a:solidFill>
                  <a:srgbClr val="303030"/>
                </a:solidFill>
                <a:latin typeface="Times New Roman"/>
                <a:cs typeface="Times New Roman"/>
              </a:rPr>
              <a:t>this project, we have tackled </a:t>
            </a:r>
            <a:r>
              <a:rPr sz="1400" dirty="0">
                <a:solidFill>
                  <a:srgbClr val="303030"/>
                </a:solidFill>
                <a:latin typeface="Times New Roman"/>
                <a:cs typeface="Times New Roman"/>
              </a:rPr>
              <a:t>a </a:t>
            </a:r>
            <a:r>
              <a:rPr sz="1400" spc="-5" dirty="0">
                <a:solidFill>
                  <a:srgbClr val="303030"/>
                </a:solidFill>
                <a:latin typeface="Times New Roman"/>
                <a:cs typeface="Times New Roman"/>
              </a:rPr>
              <a:t>classification problem </a:t>
            </a:r>
            <a:r>
              <a:rPr sz="1400" dirty="0">
                <a:solidFill>
                  <a:srgbClr val="303030"/>
                </a:solidFill>
                <a:latin typeface="Times New Roman"/>
                <a:cs typeface="Times New Roman"/>
              </a:rPr>
              <a:t>of </a:t>
            </a:r>
            <a:r>
              <a:rPr sz="1400" spc="-5" dirty="0">
                <a:solidFill>
                  <a:srgbClr val="303030"/>
                </a:solidFill>
                <a:latin typeface="Times New Roman"/>
                <a:cs typeface="Times New Roman"/>
              </a:rPr>
              <a:t>predicting  where </a:t>
            </a:r>
            <a:r>
              <a:rPr sz="1400" spc="-5">
                <a:solidFill>
                  <a:srgbClr val="303030"/>
                </a:solidFill>
                <a:latin typeface="Times New Roman"/>
                <a:cs typeface="Times New Roman"/>
              </a:rPr>
              <a:t>the </a:t>
            </a:r>
            <a:r>
              <a:rPr lang="en-US" sz="1400" spc="-5" dirty="0" smtClean="0">
                <a:solidFill>
                  <a:srgbClr val="303030"/>
                </a:solidFill>
                <a:latin typeface="Times New Roman"/>
                <a:cs typeface="Times New Roman"/>
              </a:rPr>
              <a:t>sarcasm in tweets </a:t>
            </a:r>
            <a:r>
              <a:rPr sz="1400" spc="-5" smtClean="0">
                <a:solidFill>
                  <a:srgbClr val="303030"/>
                </a:solidFill>
                <a:latin typeface="Times New Roman"/>
                <a:cs typeface="Times New Roman"/>
              </a:rPr>
              <a:t>will appear</a:t>
            </a:r>
            <a:r>
              <a:rPr lang="en-US" sz="1400" spc="-5" dirty="0" smtClean="0">
                <a:solidFill>
                  <a:srgbClr val="303030"/>
                </a:solidFill>
                <a:latin typeface="Times New Roman"/>
                <a:cs typeface="Times New Roman"/>
              </a:rPr>
              <a:t>s</a:t>
            </a:r>
            <a:r>
              <a:rPr sz="1400" smtClean="0">
                <a:solidFill>
                  <a:srgbClr val="303030"/>
                </a:solidFill>
                <a:latin typeface="Times New Roman"/>
                <a:cs typeface="Times New Roman"/>
              </a:rPr>
              <a:t>.</a:t>
            </a:r>
            <a:r>
              <a:rPr lang="en-US" sz="1400" dirty="0" smtClean="0">
                <a:solidFill>
                  <a:srgbClr val="303030"/>
                </a:solidFill>
                <a:latin typeface="Times New Roman"/>
                <a:cs typeface="Times New Roman"/>
              </a:rPr>
              <a:t> </a:t>
            </a:r>
            <a:r>
              <a:rPr sz="1400" spc="-10" smtClean="0">
                <a:solidFill>
                  <a:srgbClr val="303030"/>
                </a:solidFill>
                <a:latin typeface="Times New Roman"/>
                <a:cs typeface="Times New Roman"/>
              </a:rPr>
              <a:t>We </a:t>
            </a:r>
            <a:r>
              <a:rPr sz="1400" dirty="0">
                <a:solidFill>
                  <a:srgbClr val="303030"/>
                </a:solidFill>
                <a:latin typeface="Times New Roman"/>
                <a:cs typeface="Times New Roman"/>
              </a:rPr>
              <a:t>have </a:t>
            </a:r>
            <a:r>
              <a:rPr sz="1400" spc="-5" dirty="0">
                <a:solidFill>
                  <a:srgbClr val="303030"/>
                </a:solidFill>
                <a:latin typeface="Times New Roman"/>
                <a:cs typeface="Times New Roman"/>
              </a:rPr>
              <a:t>tested </a:t>
            </a:r>
            <a:r>
              <a:rPr sz="1400" spc="-5">
                <a:solidFill>
                  <a:srgbClr val="303030"/>
                </a:solidFill>
                <a:latin typeface="Times New Roman"/>
                <a:cs typeface="Times New Roman"/>
              </a:rPr>
              <a:t>and </a:t>
            </a:r>
            <a:r>
              <a:rPr sz="1400" spc="-5" smtClean="0">
                <a:solidFill>
                  <a:srgbClr val="303030"/>
                </a:solidFill>
                <a:latin typeface="Times New Roman"/>
                <a:cs typeface="Times New Roman"/>
              </a:rPr>
              <a:t>used </a:t>
            </a:r>
            <a:r>
              <a:rPr sz="1400" spc="-5" dirty="0">
                <a:solidFill>
                  <a:srgbClr val="303030"/>
                </a:solidFill>
                <a:latin typeface="Times New Roman"/>
                <a:cs typeface="Times New Roman"/>
              </a:rPr>
              <a:t>Decision Tree, </a:t>
            </a:r>
            <a:r>
              <a:rPr sz="1400" dirty="0">
                <a:solidFill>
                  <a:srgbClr val="303030"/>
                </a:solidFill>
                <a:latin typeface="Times New Roman"/>
                <a:cs typeface="Times New Roman"/>
              </a:rPr>
              <a:t>k-Nearest </a:t>
            </a:r>
            <a:r>
              <a:rPr sz="1400" spc="-5">
                <a:solidFill>
                  <a:srgbClr val="303030"/>
                </a:solidFill>
                <a:latin typeface="Times New Roman"/>
                <a:cs typeface="Times New Roman"/>
              </a:rPr>
              <a:t>Neighbor </a:t>
            </a:r>
            <a:r>
              <a:rPr lang="en-US" sz="1400" spc="-5" dirty="0" smtClean="0">
                <a:solidFill>
                  <a:srgbClr val="303030"/>
                </a:solidFill>
                <a:latin typeface="Times New Roman"/>
                <a:cs typeface="Times New Roman"/>
              </a:rPr>
              <a:t>, R</a:t>
            </a:r>
            <a:r>
              <a:rPr sz="1400" spc="-5" smtClean="0">
                <a:solidFill>
                  <a:srgbClr val="303030"/>
                </a:solidFill>
                <a:latin typeface="Times New Roman"/>
                <a:cs typeface="Times New Roman"/>
              </a:rPr>
              <a:t>andom  forest</a:t>
            </a:r>
            <a:r>
              <a:rPr lang="en-US" sz="1400" spc="-5" dirty="0" smtClean="0">
                <a:solidFill>
                  <a:srgbClr val="303030"/>
                </a:solidFill>
                <a:latin typeface="Times New Roman"/>
                <a:cs typeface="Times New Roman"/>
              </a:rPr>
              <a:t>, </a:t>
            </a:r>
            <a:r>
              <a:rPr lang="en-US" sz="1400" spc="-5" dirty="0" err="1" smtClean="0">
                <a:solidFill>
                  <a:srgbClr val="303030"/>
                </a:solidFill>
                <a:latin typeface="Times New Roman"/>
                <a:cs typeface="Times New Roman"/>
              </a:rPr>
              <a:t>NaiveBayes</a:t>
            </a:r>
            <a:r>
              <a:rPr sz="1400" spc="-5" smtClean="0">
                <a:solidFill>
                  <a:srgbClr val="303030"/>
                </a:solidFill>
                <a:latin typeface="Times New Roman"/>
                <a:cs typeface="Times New Roman"/>
              </a:rPr>
              <a:t> </a:t>
            </a:r>
            <a:r>
              <a:rPr sz="1400" spc="-5" dirty="0">
                <a:solidFill>
                  <a:srgbClr val="303030"/>
                </a:solidFill>
                <a:latin typeface="Times New Roman"/>
                <a:cs typeface="Times New Roman"/>
              </a:rPr>
              <a:t>to determine the results</a:t>
            </a:r>
            <a:r>
              <a:rPr sz="1400" spc="-5">
                <a:solidFill>
                  <a:srgbClr val="303030"/>
                </a:solidFill>
                <a:latin typeface="Times New Roman"/>
                <a:cs typeface="Times New Roman"/>
              </a:rPr>
              <a:t>. </a:t>
            </a:r>
            <a:endParaRPr sz="1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0402" y="946150"/>
            <a:ext cx="1800225" cy="360680"/>
          </a:xfrm>
          <a:prstGeom prst="rect">
            <a:avLst/>
          </a:prstGeom>
        </p:spPr>
        <p:txBody>
          <a:bodyPr vert="horz" wrap="square" lIns="0" tIns="12065" rIns="0" bIns="0" rtlCol="0">
            <a:spAutoFit/>
          </a:bodyPr>
          <a:lstStyle/>
          <a:p>
            <a:pPr marL="12700">
              <a:lnSpc>
                <a:spcPct val="100000"/>
              </a:lnSpc>
              <a:spcBef>
                <a:spcPts val="95"/>
              </a:spcBef>
            </a:pPr>
            <a:r>
              <a:rPr spc="-45" dirty="0"/>
              <a:t>List </a:t>
            </a:r>
            <a:r>
              <a:rPr spc="40" dirty="0"/>
              <a:t>Of</a:t>
            </a:r>
            <a:r>
              <a:rPr spc="20" dirty="0"/>
              <a:t> </a:t>
            </a:r>
            <a:r>
              <a:rPr spc="-55" dirty="0"/>
              <a:t>Figures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6</a:t>
            </a:r>
          </a:p>
        </p:txBody>
      </p:sp>
      <p:sp>
        <p:nvSpPr>
          <p:cNvPr id="3" name="object 3"/>
          <p:cNvSpPr txBox="1"/>
          <p:nvPr/>
        </p:nvSpPr>
        <p:spPr>
          <a:xfrm>
            <a:off x="444500" y="1551788"/>
            <a:ext cx="440690" cy="1341392"/>
          </a:xfrm>
          <a:prstGeom prst="rect">
            <a:avLst/>
          </a:prstGeom>
        </p:spPr>
        <p:txBody>
          <a:bodyPr vert="horz" wrap="square" lIns="0" tIns="58419" rIns="0" bIns="0" rtlCol="0">
            <a:spAutoFit/>
          </a:bodyPr>
          <a:lstStyle/>
          <a:p>
            <a:pPr marL="12700">
              <a:lnSpc>
                <a:spcPct val="100000"/>
              </a:lnSpc>
              <a:spcBef>
                <a:spcPts val="459"/>
              </a:spcBef>
            </a:pPr>
            <a:r>
              <a:rPr sz="1400" dirty="0">
                <a:latin typeface="Times New Roman"/>
                <a:cs typeface="Times New Roman"/>
              </a:rPr>
              <a:t>Fig.</a:t>
            </a:r>
            <a:r>
              <a:rPr sz="1400" spc="-114" dirty="0">
                <a:latin typeface="Times New Roman"/>
                <a:cs typeface="Times New Roman"/>
              </a:rPr>
              <a:t> </a:t>
            </a:r>
            <a:r>
              <a:rPr sz="1400" dirty="0">
                <a:latin typeface="Times New Roman"/>
                <a:cs typeface="Times New Roman"/>
              </a:rPr>
              <a:t>1</a:t>
            </a:r>
            <a:endParaRPr sz="1400">
              <a:latin typeface="Times New Roman"/>
              <a:cs typeface="Times New Roman"/>
            </a:endParaRPr>
          </a:p>
          <a:p>
            <a:pPr marL="12700">
              <a:lnSpc>
                <a:spcPct val="100000"/>
              </a:lnSpc>
              <a:spcBef>
                <a:spcPts val="359"/>
              </a:spcBef>
            </a:pPr>
            <a:r>
              <a:rPr sz="1400" dirty="0">
                <a:latin typeface="Times New Roman"/>
                <a:cs typeface="Times New Roman"/>
              </a:rPr>
              <a:t>Fig.</a:t>
            </a:r>
            <a:r>
              <a:rPr sz="1400" spc="-114" dirty="0">
                <a:latin typeface="Times New Roman"/>
                <a:cs typeface="Times New Roman"/>
              </a:rPr>
              <a:t> </a:t>
            </a:r>
            <a:r>
              <a:rPr sz="1400" dirty="0">
                <a:latin typeface="Times New Roman"/>
                <a:cs typeface="Times New Roman"/>
              </a:rPr>
              <a:t>2</a:t>
            </a:r>
            <a:endParaRPr sz="1400">
              <a:latin typeface="Times New Roman"/>
              <a:cs typeface="Times New Roman"/>
            </a:endParaRPr>
          </a:p>
          <a:p>
            <a:pPr marL="12700">
              <a:lnSpc>
                <a:spcPct val="100000"/>
              </a:lnSpc>
              <a:spcBef>
                <a:spcPts val="359"/>
              </a:spcBef>
            </a:pPr>
            <a:r>
              <a:rPr sz="1400" dirty="0">
                <a:latin typeface="Times New Roman"/>
                <a:cs typeface="Times New Roman"/>
              </a:rPr>
              <a:t>Fig.</a:t>
            </a:r>
            <a:r>
              <a:rPr sz="1400" spc="-114" dirty="0">
                <a:latin typeface="Times New Roman"/>
                <a:cs typeface="Times New Roman"/>
              </a:rPr>
              <a:t> </a:t>
            </a:r>
            <a:r>
              <a:rPr sz="1400" dirty="0">
                <a:latin typeface="Times New Roman"/>
                <a:cs typeface="Times New Roman"/>
              </a:rPr>
              <a:t>3</a:t>
            </a:r>
            <a:endParaRPr sz="1400">
              <a:latin typeface="Times New Roman"/>
              <a:cs typeface="Times New Roman"/>
            </a:endParaRPr>
          </a:p>
          <a:p>
            <a:pPr marL="12700">
              <a:lnSpc>
                <a:spcPct val="100000"/>
              </a:lnSpc>
              <a:spcBef>
                <a:spcPts val="359"/>
              </a:spcBef>
            </a:pPr>
            <a:r>
              <a:rPr sz="1400" dirty="0">
                <a:latin typeface="Times New Roman"/>
                <a:cs typeface="Times New Roman"/>
              </a:rPr>
              <a:t>Fig.</a:t>
            </a:r>
            <a:r>
              <a:rPr sz="1400" spc="-114" dirty="0">
                <a:latin typeface="Times New Roman"/>
                <a:cs typeface="Times New Roman"/>
              </a:rPr>
              <a:t> </a:t>
            </a:r>
            <a:r>
              <a:rPr sz="1400" dirty="0">
                <a:latin typeface="Times New Roman"/>
                <a:cs typeface="Times New Roman"/>
              </a:rPr>
              <a:t>4</a:t>
            </a:r>
            <a:endParaRPr sz="1400">
              <a:latin typeface="Times New Roman"/>
              <a:cs typeface="Times New Roman"/>
            </a:endParaRPr>
          </a:p>
          <a:p>
            <a:pPr marL="12700">
              <a:lnSpc>
                <a:spcPct val="100000"/>
              </a:lnSpc>
              <a:spcBef>
                <a:spcPts val="359"/>
              </a:spcBef>
            </a:pPr>
            <a:r>
              <a:rPr sz="1400" dirty="0">
                <a:latin typeface="Times New Roman"/>
                <a:cs typeface="Times New Roman"/>
              </a:rPr>
              <a:t>Fig</a:t>
            </a:r>
            <a:r>
              <a:rPr sz="1400">
                <a:latin typeface="Times New Roman"/>
                <a:cs typeface="Times New Roman"/>
              </a:rPr>
              <a:t>.</a:t>
            </a:r>
            <a:r>
              <a:rPr sz="1400" spc="-114">
                <a:latin typeface="Times New Roman"/>
                <a:cs typeface="Times New Roman"/>
              </a:rPr>
              <a:t> </a:t>
            </a:r>
            <a:r>
              <a:rPr sz="1400" smtClean="0">
                <a:latin typeface="Times New Roman"/>
                <a:cs typeface="Times New Roman"/>
              </a:rPr>
              <a:t>5</a:t>
            </a:r>
            <a:endParaRPr sz="1400">
              <a:latin typeface="Times New Roman"/>
              <a:cs typeface="Times New Roman"/>
            </a:endParaRPr>
          </a:p>
        </p:txBody>
      </p:sp>
      <p:sp>
        <p:nvSpPr>
          <p:cNvPr id="4" name="object 4"/>
          <p:cNvSpPr txBox="1"/>
          <p:nvPr/>
        </p:nvSpPr>
        <p:spPr>
          <a:xfrm>
            <a:off x="2273554" y="1551788"/>
            <a:ext cx="3086735" cy="1354858"/>
          </a:xfrm>
          <a:prstGeom prst="rect">
            <a:avLst/>
          </a:prstGeom>
        </p:spPr>
        <p:txBody>
          <a:bodyPr vert="horz" wrap="square" lIns="0" tIns="12700" rIns="0" bIns="0" rtlCol="0">
            <a:spAutoFit/>
          </a:bodyPr>
          <a:lstStyle/>
          <a:p>
            <a:pPr marL="12700" marR="1647825">
              <a:lnSpc>
                <a:spcPct val="121400"/>
              </a:lnSpc>
              <a:spcBef>
                <a:spcPts val="100"/>
              </a:spcBef>
            </a:pPr>
            <a:r>
              <a:rPr sz="1400" spc="-5" dirty="0">
                <a:latin typeface="Times New Roman"/>
                <a:cs typeface="Times New Roman"/>
              </a:rPr>
              <a:t>Data Science  Decision </a:t>
            </a:r>
            <a:r>
              <a:rPr sz="1400" spc="-20">
                <a:latin typeface="Times New Roman"/>
                <a:cs typeface="Times New Roman"/>
              </a:rPr>
              <a:t>Tree  </a:t>
            </a:r>
            <a:endParaRPr lang="en-US" sz="1400" spc="-20" dirty="0" smtClean="0">
              <a:latin typeface="Times New Roman"/>
              <a:cs typeface="Times New Roman"/>
            </a:endParaRPr>
          </a:p>
          <a:p>
            <a:pPr marL="12700" marR="1647825">
              <a:lnSpc>
                <a:spcPct val="121400"/>
              </a:lnSpc>
              <a:spcBef>
                <a:spcPts val="100"/>
              </a:spcBef>
            </a:pPr>
            <a:r>
              <a:rPr lang="en-US" sz="1400" dirty="0" smtClean="0">
                <a:solidFill>
                  <a:srgbClr val="303030"/>
                </a:solidFill>
                <a:latin typeface="Times New Roman"/>
                <a:cs typeface="Times New Roman"/>
              </a:rPr>
              <a:t>k-Nearest </a:t>
            </a:r>
            <a:r>
              <a:rPr lang="en-US" sz="1400" spc="-5" dirty="0" smtClean="0">
                <a:solidFill>
                  <a:srgbClr val="303030"/>
                </a:solidFill>
                <a:latin typeface="Times New Roman"/>
                <a:cs typeface="Times New Roman"/>
              </a:rPr>
              <a:t>Neighbor</a:t>
            </a:r>
            <a:endParaRPr lang="en-US" sz="1400" spc="-20" dirty="0">
              <a:latin typeface="Times New Roman"/>
              <a:cs typeface="Times New Roman"/>
            </a:endParaRPr>
          </a:p>
          <a:p>
            <a:pPr marL="12700" marR="1647825">
              <a:lnSpc>
                <a:spcPct val="121400"/>
              </a:lnSpc>
              <a:spcBef>
                <a:spcPts val="100"/>
              </a:spcBef>
            </a:pPr>
            <a:r>
              <a:rPr lang="en-US" sz="1400" spc="-5" dirty="0" smtClean="0">
                <a:solidFill>
                  <a:srgbClr val="303030"/>
                </a:solidFill>
                <a:latin typeface="Times New Roman"/>
                <a:cs typeface="Times New Roman"/>
              </a:rPr>
              <a:t>Random  forest</a:t>
            </a:r>
          </a:p>
          <a:p>
            <a:pPr marL="12700" marR="1647825">
              <a:lnSpc>
                <a:spcPct val="121400"/>
              </a:lnSpc>
              <a:spcBef>
                <a:spcPts val="100"/>
              </a:spcBef>
            </a:pPr>
            <a:r>
              <a:rPr lang="en-US" sz="1400" spc="-5" dirty="0" err="1" smtClean="0">
                <a:solidFill>
                  <a:srgbClr val="303030"/>
                </a:solidFill>
                <a:latin typeface="Times New Roman"/>
                <a:cs typeface="Times New Roman"/>
              </a:rPr>
              <a:t>NaiveBayes</a:t>
            </a:r>
            <a:endParaRPr sz="1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4702" y="683767"/>
            <a:ext cx="1572260" cy="360680"/>
          </a:xfrm>
          <a:prstGeom prst="rect">
            <a:avLst/>
          </a:prstGeom>
        </p:spPr>
        <p:txBody>
          <a:bodyPr vert="horz" wrap="square" lIns="0" tIns="12065" rIns="0" bIns="0" rtlCol="0">
            <a:spAutoFit/>
          </a:bodyPr>
          <a:lstStyle/>
          <a:p>
            <a:pPr marL="12700">
              <a:lnSpc>
                <a:spcPct val="100000"/>
              </a:lnSpc>
              <a:spcBef>
                <a:spcPts val="95"/>
              </a:spcBef>
            </a:pPr>
            <a:r>
              <a:rPr spc="-25" dirty="0"/>
              <a:t>Introduction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7</a:t>
            </a:r>
          </a:p>
        </p:txBody>
      </p:sp>
      <p:sp>
        <p:nvSpPr>
          <p:cNvPr id="3" name="object 3"/>
          <p:cNvSpPr txBox="1"/>
          <p:nvPr/>
        </p:nvSpPr>
        <p:spPr>
          <a:xfrm>
            <a:off x="444500" y="1306423"/>
            <a:ext cx="6854190" cy="8306120"/>
          </a:xfrm>
          <a:prstGeom prst="rect">
            <a:avLst/>
          </a:prstGeom>
        </p:spPr>
        <p:txBody>
          <a:bodyPr vert="horz" wrap="square" lIns="0" tIns="12065" rIns="0" bIns="0" rtlCol="0">
            <a:spAutoFit/>
          </a:bodyPr>
          <a:lstStyle/>
          <a:p>
            <a:pPr marL="12700" marR="5715" algn="just">
              <a:lnSpc>
                <a:spcPct val="143800"/>
              </a:lnSpc>
              <a:spcBef>
                <a:spcPts val="95"/>
              </a:spcBef>
            </a:pPr>
            <a:r>
              <a:rPr lang="en-US" sz="1400" spc="-5" dirty="0">
                <a:solidFill>
                  <a:srgbClr val="303030"/>
                </a:solidFill>
                <a:latin typeface="Times New Roman"/>
                <a:cs typeface="Times New Roman"/>
              </a:rPr>
              <a:t>Sarcasm is defined as a cutting, often ironic remark intended to express contempt or ridicule. Sarcasm detection is the task of correctly labeling the text as ’sarcastic’ or ’non-sarcastic’. It is a challenging task owing to the lack of intonation and facial expressions in text. Nonetheless humans can still spot a sarcastic sentiment in the text and reason about what makes it so. Recognizing sarcasm in text is an important task for Natural Language processing to avoid misinterpretation of sarcastic statements as literal statements. Accuracy and robustness of NLP models are often affected by untruthful sentiments that are often of sarcastic nature. Thus, it is important to filter out noisy data from the training data inputs for various NLP related tasks. For example, a sentence like ”So thrilled to be on call for work the entire weekend!” could be naively classified as a sentence with a high positive sentiment. However, its actually the negative sentiment that is cleverly implied through sarcasm. The use of sarcasm is prevalent across all social media, micro-blogging and e-commerce platforms. Sarcasm detection is imperative for accurate sentiment analysis and opinion mining. It could contribute to enhanced automated feedback systems in the context of customer based sites. Twitter is a micro-blogging platform extensively used by people to express thoughts, reviews, discussions on current events and convey information in the form of short texts. </a:t>
            </a:r>
            <a:r>
              <a:rPr lang="en-US" sz="1400" spc="-5" dirty="0" smtClean="0">
                <a:solidFill>
                  <a:srgbClr val="303030"/>
                </a:solidFill>
                <a:latin typeface="Times New Roman"/>
                <a:cs typeface="Times New Roman"/>
              </a:rPr>
              <a:t>Twitter </a:t>
            </a:r>
            <a:r>
              <a:rPr lang="en-US" sz="1400" spc="-5" dirty="0">
                <a:solidFill>
                  <a:srgbClr val="303030"/>
                </a:solidFill>
                <a:latin typeface="Times New Roman"/>
                <a:cs typeface="Times New Roman"/>
              </a:rPr>
              <a:t>data provides a diverse corpus for sentences which implicitly contain sarcasm. </a:t>
            </a:r>
            <a:r>
              <a:rPr sz="1400" spc="-5" smtClean="0">
                <a:solidFill>
                  <a:srgbClr val="303030"/>
                </a:solidFill>
                <a:latin typeface="Times New Roman"/>
                <a:cs typeface="Times New Roman"/>
              </a:rPr>
              <a:t>The </a:t>
            </a:r>
            <a:r>
              <a:rPr sz="1400" spc="-5" dirty="0">
                <a:solidFill>
                  <a:srgbClr val="303030"/>
                </a:solidFill>
                <a:latin typeface="Times New Roman"/>
                <a:cs typeface="Times New Roman"/>
              </a:rPr>
              <a:t>target is </a:t>
            </a:r>
            <a:r>
              <a:rPr sz="1400" dirty="0">
                <a:solidFill>
                  <a:srgbClr val="303030"/>
                </a:solidFill>
                <a:latin typeface="Times New Roman"/>
                <a:cs typeface="Times New Roman"/>
              </a:rPr>
              <a:t>to </a:t>
            </a:r>
            <a:r>
              <a:rPr sz="1400" spc="-5" dirty="0">
                <a:solidFill>
                  <a:srgbClr val="303030"/>
                </a:solidFill>
                <a:latin typeface="Times New Roman"/>
                <a:cs typeface="Times New Roman"/>
              </a:rPr>
              <a:t>train </a:t>
            </a:r>
            <a:r>
              <a:rPr sz="1400" dirty="0">
                <a:solidFill>
                  <a:srgbClr val="303030"/>
                </a:solidFill>
                <a:latin typeface="Times New Roman"/>
                <a:cs typeface="Times New Roman"/>
              </a:rPr>
              <a:t>a  </a:t>
            </a:r>
            <a:r>
              <a:rPr sz="1400" spc="-5" dirty="0">
                <a:solidFill>
                  <a:srgbClr val="303030"/>
                </a:solidFill>
                <a:latin typeface="Times New Roman"/>
                <a:cs typeface="Times New Roman"/>
              </a:rPr>
              <a:t>machine-learning algorithm </a:t>
            </a:r>
            <a:r>
              <a:rPr sz="1400" dirty="0">
                <a:solidFill>
                  <a:srgbClr val="303030"/>
                </a:solidFill>
                <a:latin typeface="Times New Roman"/>
                <a:cs typeface="Times New Roman"/>
              </a:rPr>
              <a:t>so </a:t>
            </a:r>
            <a:r>
              <a:rPr sz="1400" spc="-5" dirty="0">
                <a:solidFill>
                  <a:srgbClr val="303030"/>
                </a:solidFill>
                <a:latin typeface="Times New Roman"/>
                <a:cs typeface="Times New Roman"/>
              </a:rPr>
              <a:t>that it can predict </a:t>
            </a:r>
            <a:r>
              <a:rPr sz="1400" spc="-5">
                <a:solidFill>
                  <a:srgbClr val="303030"/>
                </a:solidFill>
                <a:latin typeface="Times New Roman"/>
                <a:cs typeface="Times New Roman"/>
              </a:rPr>
              <a:t>where </a:t>
            </a:r>
            <a:r>
              <a:rPr lang="en-US" sz="1400" spc="-5" dirty="0" smtClean="0">
                <a:solidFill>
                  <a:srgbClr val="303030"/>
                </a:solidFill>
                <a:latin typeface="Times New Roman"/>
                <a:cs typeface="Times New Roman"/>
              </a:rPr>
              <a:t>sarcasm </a:t>
            </a:r>
            <a:r>
              <a:rPr sz="1400" spc="-5" smtClean="0">
                <a:solidFill>
                  <a:srgbClr val="303030"/>
                </a:solidFill>
                <a:latin typeface="Times New Roman"/>
                <a:cs typeface="Times New Roman"/>
              </a:rPr>
              <a:t>will </a:t>
            </a:r>
            <a:r>
              <a:rPr sz="1400" spc="-5" dirty="0">
                <a:solidFill>
                  <a:srgbClr val="303030"/>
                </a:solidFill>
                <a:latin typeface="Times New Roman"/>
                <a:cs typeface="Times New Roman"/>
              </a:rPr>
              <a:t>appear in</a:t>
            </a:r>
            <a:r>
              <a:rPr sz="1400" spc="90" dirty="0">
                <a:solidFill>
                  <a:srgbClr val="303030"/>
                </a:solidFill>
                <a:latin typeface="Times New Roman"/>
                <a:cs typeface="Times New Roman"/>
              </a:rPr>
              <a:t> </a:t>
            </a:r>
            <a:r>
              <a:rPr sz="1400" spc="-5" dirty="0">
                <a:solidFill>
                  <a:srgbClr val="303030"/>
                </a:solidFill>
                <a:latin typeface="Times New Roman"/>
                <a:cs typeface="Times New Roman"/>
              </a:rPr>
              <a:t>future.</a:t>
            </a:r>
            <a:endParaRPr sz="1400">
              <a:latin typeface="Times New Roman"/>
              <a:cs typeface="Times New Roman"/>
            </a:endParaRPr>
          </a:p>
          <a:p>
            <a:pPr marL="12700" marR="5080" algn="just">
              <a:lnSpc>
                <a:spcPct val="143700"/>
              </a:lnSpc>
              <a:spcBef>
                <a:spcPts val="1165"/>
              </a:spcBef>
            </a:pPr>
            <a:r>
              <a:rPr sz="1400" spc="-5" smtClean="0">
                <a:solidFill>
                  <a:srgbClr val="303030"/>
                </a:solidFill>
                <a:latin typeface="Times New Roman"/>
                <a:cs typeface="Times New Roman"/>
              </a:rPr>
              <a:t>Our </a:t>
            </a:r>
            <a:r>
              <a:rPr sz="1400" spc="-5" dirty="0">
                <a:solidFill>
                  <a:srgbClr val="303030"/>
                </a:solidFill>
                <a:latin typeface="Times New Roman"/>
                <a:cs typeface="Times New Roman"/>
              </a:rPr>
              <a:t>approach </a:t>
            </a:r>
            <a:r>
              <a:rPr sz="1400" dirty="0">
                <a:solidFill>
                  <a:srgbClr val="303030"/>
                </a:solidFill>
                <a:latin typeface="Times New Roman"/>
                <a:cs typeface="Times New Roman"/>
              </a:rPr>
              <a:t>to </a:t>
            </a:r>
            <a:r>
              <a:rPr sz="1400" spc="-5" dirty="0">
                <a:solidFill>
                  <a:srgbClr val="303030"/>
                </a:solidFill>
                <a:latin typeface="Times New Roman"/>
                <a:cs typeface="Times New Roman"/>
              </a:rPr>
              <a:t>the problem </a:t>
            </a:r>
            <a:r>
              <a:rPr sz="1400" dirty="0">
                <a:solidFill>
                  <a:srgbClr val="303030"/>
                </a:solidFill>
                <a:latin typeface="Times New Roman"/>
                <a:cs typeface="Times New Roman"/>
              </a:rPr>
              <a:t>is </a:t>
            </a:r>
            <a:r>
              <a:rPr sz="1400" spc="-5" dirty="0">
                <a:solidFill>
                  <a:srgbClr val="303030"/>
                </a:solidFill>
                <a:latin typeface="Times New Roman"/>
                <a:cs typeface="Times New Roman"/>
              </a:rPr>
              <a:t>very simple, we first retrieve the dataset that </a:t>
            </a:r>
            <a:r>
              <a:rPr sz="1400" spc="-10" dirty="0">
                <a:solidFill>
                  <a:srgbClr val="303030"/>
                </a:solidFill>
                <a:latin typeface="Times New Roman"/>
                <a:cs typeface="Times New Roman"/>
              </a:rPr>
              <a:t>consists </a:t>
            </a:r>
            <a:r>
              <a:rPr sz="1400" spc="-5" dirty="0">
                <a:solidFill>
                  <a:srgbClr val="303030"/>
                </a:solidFill>
                <a:latin typeface="Times New Roman"/>
                <a:cs typeface="Times New Roman"/>
              </a:rPr>
              <a:t>of </a:t>
            </a:r>
            <a:r>
              <a:rPr sz="1400" spc="-5">
                <a:solidFill>
                  <a:srgbClr val="303030"/>
                </a:solidFill>
                <a:latin typeface="Times New Roman"/>
                <a:cs typeface="Times New Roman"/>
              </a:rPr>
              <a:t>roughly  </a:t>
            </a:r>
            <a:r>
              <a:rPr lang="en-US" sz="1400" spc="-5" dirty="0" smtClean="0">
                <a:solidFill>
                  <a:srgbClr val="303030"/>
                </a:solidFill>
                <a:latin typeface="Times New Roman"/>
                <a:cs typeface="Times New Roman"/>
              </a:rPr>
              <a:t>26709 tweets </a:t>
            </a:r>
            <a:r>
              <a:rPr sz="1400" spc="-5" smtClean="0">
                <a:solidFill>
                  <a:srgbClr val="303030"/>
                </a:solidFill>
                <a:latin typeface="Times New Roman"/>
                <a:cs typeface="Times New Roman"/>
              </a:rPr>
              <a:t>sightings having </a:t>
            </a:r>
            <a:r>
              <a:rPr lang="en-US" sz="1400" spc="-5" dirty="0" err="1" smtClean="0">
                <a:solidFill>
                  <a:srgbClr val="303030"/>
                </a:solidFill>
                <a:latin typeface="Times New Roman"/>
                <a:cs typeface="Times New Roman"/>
              </a:rPr>
              <a:t>websight</a:t>
            </a:r>
            <a:r>
              <a:rPr lang="en-US" sz="1400" spc="-5" dirty="0" smtClean="0">
                <a:solidFill>
                  <a:srgbClr val="303030"/>
                </a:solidFill>
                <a:latin typeface="Times New Roman"/>
                <a:cs typeface="Times New Roman"/>
              </a:rPr>
              <a:t> link, </a:t>
            </a:r>
            <a:r>
              <a:rPr lang="en-US" sz="1400" spc="-5" dirty="0" err="1" smtClean="0">
                <a:solidFill>
                  <a:srgbClr val="303030"/>
                </a:solidFill>
                <a:latin typeface="Times New Roman"/>
                <a:cs typeface="Times New Roman"/>
              </a:rPr>
              <a:t>tweer</a:t>
            </a:r>
            <a:r>
              <a:rPr lang="en-US" sz="1400" spc="-5" dirty="0" smtClean="0">
                <a:solidFill>
                  <a:srgbClr val="303030"/>
                </a:solidFill>
                <a:latin typeface="Times New Roman"/>
                <a:cs typeface="Times New Roman"/>
              </a:rPr>
              <a:t>, </a:t>
            </a:r>
            <a:r>
              <a:rPr lang="en-US" sz="1400" spc="-5" dirty="0" err="1" smtClean="0">
                <a:solidFill>
                  <a:srgbClr val="303030"/>
                </a:solidFill>
                <a:latin typeface="Times New Roman"/>
                <a:cs typeface="Times New Roman"/>
              </a:rPr>
              <a:t>is_sarcasm</a:t>
            </a:r>
            <a:r>
              <a:rPr lang="en-US" sz="1400" spc="-5" dirty="0" smtClean="0">
                <a:solidFill>
                  <a:srgbClr val="303030"/>
                </a:solidFill>
                <a:latin typeface="Times New Roman"/>
                <a:cs typeface="Times New Roman"/>
              </a:rPr>
              <a:t> or not</a:t>
            </a:r>
            <a:r>
              <a:rPr sz="1400" smtClean="0">
                <a:solidFill>
                  <a:srgbClr val="303030"/>
                </a:solidFill>
                <a:latin typeface="Times New Roman"/>
                <a:cs typeface="Times New Roman"/>
              </a:rPr>
              <a:t>. </a:t>
            </a:r>
            <a:r>
              <a:rPr sz="1400" spc="-5" dirty="0">
                <a:solidFill>
                  <a:srgbClr val="303030"/>
                </a:solidFill>
                <a:latin typeface="Times New Roman"/>
                <a:cs typeface="Times New Roman"/>
              </a:rPr>
              <a:t>Then we will check </a:t>
            </a:r>
            <a:r>
              <a:rPr sz="1400" dirty="0">
                <a:solidFill>
                  <a:srgbClr val="303030"/>
                </a:solidFill>
                <a:latin typeface="Times New Roman"/>
                <a:cs typeface="Times New Roman"/>
              </a:rPr>
              <a:t>the </a:t>
            </a:r>
            <a:r>
              <a:rPr sz="1400" spc="-10" dirty="0">
                <a:solidFill>
                  <a:srgbClr val="303030"/>
                </a:solidFill>
                <a:latin typeface="Times New Roman"/>
                <a:cs typeface="Times New Roman"/>
              </a:rPr>
              <a:t>dataset  </a:t>
            </a:r>
            <a:r>
              <a:rPr sz="1400" dirty="0">
                <a:solidFill>
                  <a:srgbClr val="303030"/>
                </a:solidFill>
                <a:latin typeface="Times New Roman"/>
                <a:cs typeface="Times New Roman"/>
              </a:rPr>
              <a:t>for </a:t>
            </a:r>
            <a:r>
              <a:rPr sz="1400" spc="-10" dirty="0">
                <a:solidFill>
                  <a:srgbClr val="303030"/>
                </a:solidFill>
                <a:latin typeface="Times New Roman"/>
                <a:cs typeface="Times New Roman"/>
              </a:rPr>
              <a:t>some </a:t>
            </a:r>
            <a:r>
              <a:rPr sz="1400" spc="-5" dirty="0">
                <a:solidFill>
                  <a:srgbClr val="303030"/>
                </a:solidFill>
                <a:latin typeface="Times New Roman"/>
                <a:cs typeface="Times New Roman"/>
              </a:rPr>
              <a:t>missing data </a:t>
            </a:r>
            <a:r>
              <a:rPr sz="1400" dirty="0">
                <a:solidFill>
                  <a:srgbClr val="303030"/>
                </a:solidFill>
                <a:latin typeface="Times New Roman"/>
                <a:cs typeface="Times New Roman"/>
              </a:rPr>
              <a:t>i.e. </a:t>
            </a:r>
            <a:r>
              <a:rPr sz="1400" spc="-5" dirty="0">
                <a:solidFill>
                  <a:srgbClr val="303030"/>
                </a:solidFill>
                <a:latin typeface="Times New Roman"/>
                <a:cs typeface="Times New Roman"/>
              </a:rPr>
              <a:t>the data pre-processing </a:t>
            </a:r>
            <a:r>
              <a:rPr sz="1400" dirty="0">
                <a:solidFill>
                  <a:srgbClr val="303030"/>
                </a:solidFill>
                <a:latin typeface="Times New Roman"/>
                <a:cs typeface="Times New Roman"/>
              </a:rPr>
              <a:t>part. </a:t>
            </a:r>
            <a:r>
              <a:rPr sz="1400" spc="-5" dirty="0">
                <a:solidFill>
                  <a:srgbClr val="303030"/>
                </a:solidFill>
                <a:latin typeface="Times New Roman"/>
                <a:cs typeface="Times New Roman"/>
              </a:rPr>
              <a:t>Then, we move towards data fetching  followed </a:t>
            </a:r>
            <a:r>
              <a:rPr sz="1400" dirty="0">
                <a:solidFill>
                  <a:srgbClr val="303030"/>
                </a:solidFill>
                <a:latin typeface="Times New Roman"/>
                <a:cs typeface="Times New Roman"/>
              </a:rPr>
              <a:t>by </a:t>
            </a:r>
            <a:r>
              <a:rPr sz="1400" spc="-5" dirty="0">
                <a:solidFill>
                  <a:srgbClr val="303030"/>
                </a:solidFill>
                <a:latin typeface="Times New Roman"/>
                <a:cs typeface="Times New Roman"/>
              </a:rPr>
              <a:t>importing features, splitting dataset, </a:t>
            </a:r>
            <a:r>
              <a:rPr sz="1400" spc="-10" dirty="0">
                <a:solidFill>
                  <a:srgbClr val="303030"/>
                </a:solidFill>
                <a:latin typeface="Times New Roman"/>
                <a:cs typeface="Times New Roman"/>
              </a:rPr>
              <a:t>applying </a:t>
            </a:r>
            <a:r>
              <a:rPr sz="1400" spc="-5" dirty="0">
                <a:solidFill>
                  <a:srgbClr val="303030"/>
                </a:solidFill>
                <a:latin typeface="Times New Roman"/>
                <a:cs typeface="Times New Roman"/>
              </a:rPr>
              <a:t>machine-learning </a:t>
            </a:r>
            <a:r>
              <a:rPr sz="1400" spc="-10" dirty="0">
                <a:solidFill>
                  <a:srgbClr val="303030"/>
                </a:solidFill>
                <a:latin typeface="Times New Roman"/>
                <a:cs typeface="Times New Roman"/>
              </a:rPr>
              <a:t>algorithms,  </a:t>
            </a:r>
            <a:r>
              <a:rPr sz="1400" spc="-5" dirty="0">
                <a:solidFill>
                  <a:srgbClr val="303030"/>
                </a:solidFill>
                <a:latin typeface="Times New Roman"/>
                <a:cs typeface="Times New Roman"/>
              </a:rPr>
              <a:t>plotting the data points </a:t>
            </a:r>
            <a:r>
              <a:rPr sz="1400" dirty="0">
                <a:solidFill>
                  <a:srgbClr val="303030"/>
                </a:solidFill>
                <a:latin typeface="Times New Roman"/>
                <a:cs typeface="Times New Roman"/>
              </a:rPr>
              <a:t>on </a:t>
            </a:r>
            <a:r>
              <a:rPr sz="1400" spc="-5" dirty="0">
                <a:solidFill>
                  <a:srgbClr val="303030"/>
                </a:solidFill>
                <a:latin typeface="Times New Roman"/>
                <a:cs typeface="Times New Roman"/>
              </a:rPr>
              <a:t>map, classification </a:t>
            </a:r>
            <a:r>
              <a:rPr sz="1400" spc="-10" dirty="0">
                <a:solidFill>
                  <a:srgbClr val="303030"/>
                </a:solidFill>
                <a:latin typeface="Times New Roman"/>
                <a:cs typeface="Times New Roman"/>
              </a:rPr>
              <a:t>and </a:t>
            </a:r>
            <a:r>
              <a:rPr sz="1400" spc="-5" dirty="0">
                <a:solidFill>
                  <a:srgbClr val="303030"/>
                </a:solidFill>
                <a:latin typeface="Times New Roman"/>
                <a:cs typeface="Times New Roman"/>
              </a:rPr>
              <a:t>finally</a:t>
            </a:r>
            <a:r>
              <a:rPr sz="1400" spc="50" dirty="0">
                <a:solidFill>
                  <a:srgbClr val="303030"/>
                </a:solidFill>
                <a:latin typeface="Times New Roman"/>
                <a:cs typeface="Times New Roman"/>
              </a:rPr>
              <a:t> </a:t>
            </a:r>
            <a:r>
              <a:rPr sz="1400" spc="-5" dirty="0">
                <a:solidFill>
                  <a:srgbClr val="303030"/>
                </a:solidFill>
                <a:latin typeface="Times New Roman"/>
                <a:cs typeface="Times New Roman"/>
              </a:rPr>
              <a:t>prediction.</a:t>
            </a:r>
            <a:endParaRPr sz="1400">
              <a:latin typeface="Times New Roman"/>
              <a:cs typeface="Times New Roman"/>
            </a:endParaRPr>
          </a:p>
          <a:p>
            <a:pPr marL="12700" marR="10160" algn="just">
              <a:lnSpc>
                <a:spcPct val="143600"/>
              </a:lnSpc>
              <a:spcBef>
                <a:spcPts val="1180"/>
              </a:spcBef>
            </a:pPr>
            <a:r>
              <a:rPr sz="1400" spc="-5" smtClean="0">
                <a:solidFill>
                  <a:srgbClr val="303030"/>
                </a:solidFill>
                <a:latin typeface="Times New Roman"/>
                <a:cs typeface="Times New Roman"/>
              </a:rPr>
              <a:t>Finally</a:t>
            </a:r>
            <a:r>
              <a:rPr sz="1400" spc="-5" dirty="0">
                <a:solidFill>
                  <a:srgbClr val="303030"/>
                </a:solidFill>
                <a:latin typeface="Times New Roman"/>
                <a:cs typeface="Times New Roman"/>
              </a:rPr>
              <a:t>, we compare the performance </a:t>
            </a:r>
            <a:r>
              <a:rPr sz="1400" dirty="0">
                <a:solidFill>
                  <a:srgbClr val="303030"/>
                </a:solidFill>
                <a:latin typeface="Times New Roman"/>
                <a:cs typeface="Times New Roman"/>
              </a:rPr>
              <a:t>of each of </a:t>
            </a:r>
            <a:r>
              <a:rPr sz="1400" spc="-5" dirty="0">
                <a:solidFill>
                  <a:srgbClr val="303030"/>
                </a:solidFill>
                <a:latin typeface="Times New Roman"/>
                <a:cs typeface="Times New Roman"/>
              </a:rPr>
              <a:t>these </a:t>
            </a:r>
            <a:r>
              <a:rPr sz="1400" spc="-10" dirty="0">
                <a:solidFill>
                  <a:srgbClr val="303030"/>
                </a:solidFill>
                <a:latin typeface="Times New Roman"/>
                <a:cs typeface="Times New Roman"/>
              </a:rPr>
              <a:t>algorithms </a:t>
            </a:r>
            <a:r>
              <a:rPr sz="1400" spc="-5" dirty="0">
                <a:solidFill>
                  <a:srgbClr val="303030"/>
                </a:solidFill>
                <a:latin typeface="Times New Roman"/>
                <a:cs typeface="Times New Roman"/>
              </a:rPr>
              <a:t>with the help of </a:t>
            </a:r>
            <a:r>
              <a:rPr sz="1400" dirty="0">
                <a:solidFill>
                  <a:srgbClr val="303030"/>
                </a:solidFill>
                <a:latin typeface="Times New Roman"/>
                <a:cs typeface="Times New Roman"/>
              </a:rPr>
              <a:t>accuracy  </a:t>
            </a:r>
            <a:r>
              <a:rPr sz="1400" spc="-5" dirty="0">
                <a:solidFill>
                  <a:srgbClr val="303030"/>
                </a:solidFill>
                <a:latin typeface="Times New Roman"/>
                <a:cs typeface="Times New Roman"/>
              </a:rPr>
              <a:t>matrices, score matrices and then </a:t>
            </a:r>
            <a:r>
              <a:rPr sz="1400" spc="-10" dirty="0">
                <a:solidFill>
                  <a:srgbClr val="303030"/>
                </a:solidFill>
                <a:latin typeface="Times New Roman"/>
                <a:cs typeface="Times New Roman"/>
              </a:rPr>
              <a:t>chooses </a:t>
            </a:r>
            <a:r>
              <a:rPr sz="1400" dirty="0">
                <a:solidFill>
                  <a:srgbClr val="303030"/>
                </a:solidFill>
                <a:latin typeface="Times New Roman"/>
                <a:cs typeface="Times New Roman"/>
              </a:rPr>
              <a:t>the </a:t>
            </a:r>
            <a:r>
              <a:rPr sz="1400" spc="-5" dirty="0">
                <a:solidFill>
                  <a:srgbClr val="303030"/>
                </a:solidFill>
                <a:latin typeface="Times New Roman"/>
                <a:cs typeface="Times New Roman"/>
              </a:rPr>
              <a:t>one that gives </a:t>
            </a:r>
            <a:r>
              <a:rPr sz="1400" spc="-10" dirty="0">
                <a:solidFill>
                  <a:srgbClr val="303030"/>
                </a:solidFill>
                <a:latin typeface="Times New Roman"/>
                <a:cs typeface="Times New Roman"/>
              </a:rPr>
              <a:t>more</a:t>
            </a:r>
            <a:r>
              <a:rPr sz="1400" spc="40" dirty="0">
                <a:solidFill>
                  <a:srgbClr val="303030"/>
                </a:solidFill>
                <a:latin typeface="Times New Roman"/>
                <a:cs typeface="Times New Roman"/>
              </a:rPr>
              <a:t> </a:t>
            </a:r>
            <a:r>
              <a:rPr sz="1400" spc="-5" dirty="0">
                <a:solidFill>
                  <a:srgbClr val="303030"/>
                </a:solidFill>
                <a:latin typeface="Times New Roman"/>
                <a:cs typeface="Times New Roman"/>
              </a:rPr>
              <a:t>accuracy.</a:t>
            </a:r>
            <a:endParaRPr sz="14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8335" y="816610"/>
            <a:ext cx="887730" cy="360680"/>
          </a:xfrm>
          <a:prstGeom prst="rect">
            <a:avLst/>
          </a:prstGeom>
        </p:spPr>
        <p:txBody>
          <a:bodyPr vert="horz" wrap="square" lIns="0" tIns="12065" rIns="0" bIns="0" rtlCol="0">
            <a:spAutoFit/>
          </a:bodyPr>
          <a:lstStyle/>
          <a:p>
            <a:pPr marL="12700">
              <a:lnSpc>
                <a:spcPct val="100000"/>
              </a:lnSpc>
              <a:spcBef>
                <a:spcPts val="95"/>
              </a:spcBef>
            </a:pPr>
            <a:r>
              <a:rPr spc="-25" dirty="0"/>
              <a:t>Theo</a:t>
            </a:r>
            <a:r>
              <a:rPr spc="15" dirty="0"/>
              <a:t>r</a:t>
            </a:r>
            <a:r>
              <a:rPr spc="-30" dirty="0"/>
              <a:t>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865"/>
              </a:lnSpc>
            </a:pPr>
            <a:r>
              <a:rPr spc="-25" dirty="0"/>
              <a:t>PAGE</a:t>
            </a:r>
            <a:r>
              <a:rPr spc="-40" dirty="0"/>
              <a:t> </a:t>
            </a:r>
            <a:r>
              <a:rPr spc="-60" dirty="0"/>
              <a:t>8</a:t>
            </a:r>
          </a:p>
        </p:txBody>
      </p:sp>
      <p:sp>
        <p:nvSpPr>
          <p:cNvPr id="3" name="object 3"/>
          <p:cNvSpPr txBox="1"/>
          <p:nvPr/>
        </p:nvSpPr>
        <p:spPr>
          <a:xfrm>
            <a:off x="502412" y="1279906"/>
            <a:ext cx="6828790" cy="5965190"/>
          </a:xfrm>
          <a:prstGeom prst="rect">
            <a:avLst/>
          </a:prstGeom>
        </p:spPr>
        <p:txBody>
          <a:bodyPr vert="horz" wrap="square" lIns="0" tIns="12065" rIns="0" bIns="0" rtlCol="0">
            <a:spAutoFit/>
          </a:bodyPr>
          <a:lstStyle/>
          <a:p>
            <a:pPr marL="12700" marR="38100" algn="just">
              <a:lnSpc>
                <a:spcPct val="143600"/>
              </a:lnSpc>
              <a:spcBef>
                <a:spcPts val="95"/>
              </a:spcBef>
            </a:pPr>
            <a:r>
              <a:rPr sz="1200" spc="-5" dirty="0">
                <a:solidFill>
                  <a:srgbClr val="303030"/>
                </a:solidFill>
                <a:latin typeface="Times New Roman"/>
                <a:cs typeface="Times New Roman"/>
              </a:rPr>
              <a:t>Data science is </a:t>
            </a:r>
            <a:r>
              <a:rPr sz="1200" dirty="0">
                <a:solidFill>
                  <a:srgbClr val="303030"/>
                </a:solidFill>
                <a:latin typeface="Times New Roman"/>
                <a:cs typeface="Times New Roman"/>
              </a:rPr>
              <a:t>a </a:t>
            </a:r>
            <a:r>
              <a:rPr sz="1200" spc="-5" dirty="0">
                <a:solidFill>
                  <a:srgbClr val="303030"/>
                </a:solidFill>
                <a:latin typeface="Times New Roman"/>
                <a:cs typeface="Times New Roman"/>
              </a:rPr>
              <a:t>"concept </a:t>
            </a:r>
            <a:r>
              <a:rPr sz="1200" dirty="0">
                <a:solidFill>
                  <a:srgbClr val="303030"/>
                </a:solidFill>
                <a:latin typeface="Times New Roman"/>
                <a:cs typeface="Times New Roman"/>
              </a:rPr>
              <a:t>to unify </a:t>
            </a:r>
            <a:r>
              <a:rPr sz="1200" spc="-5" dirty="0">
                <a:solidFill>
                  <a:srgbClr val="303030"/>
                </a:solidFill>
                <a:latin typeface="Times New Roman"/>
                <a:cs typeface="Times New Roman"/>
              </a:rPr>
              <a:t>statistics, </a:t>
            </a:r>
            <a:r>
              <a:rPr sz="1200" dirty="0">
                <a:solidFill>
                  <a:srgbClr val="303030"/>
                </a:solidFill>
                <a:latin typeface="Times New Roman"/>
                <a:cs typeface="Times New Roman"/>
              </a:rPr>
              <a:t>data </a:t>
            </a:r>
            <a:r>
              <a:rPr sz="1200" spc="-5" dirty="0">
                <a:solidFill>
                  <a:srgbClr val="303030"/>
                </a:solidFill>
                <a:latin typeface="Times New Roman"/>
                <a:cs typeface="Times New Roman"/>
              </a:rPr>
              <a:t>analysis and </a:t>
            </a:r>
            <a:r>
              <a:rPr sz="1200" dirty="0">
                <a:solidFill>
                  <a:srgbClr val="303030"/>
                </a:solidFill>
                <a:latin typeface="Times New Roman"/>
                <a:cs typeface="Times New Roman"/>
              </a:rPr>
              <a:t>their </a:t>
            </a:r>
            <a:r>
              <a:rPr sz="1200" spc="-5" dirty="0">
                <a:solidFill>
                  <a:srgbClr val="303030"/>
                </a:solidFill>
                <a:latin typeface="Times New Roman"/>
                <a:cs typeface="Times New Roman"/>
              </a:rPr>
              <a:t>related </a:t>
            </a:r>
            <a:r>
              <a:rPr sz="1200" dirty="0">
                <a:solidFill>
                  <a:srgbClr val="303030"/>
                </a:solidFill>
                <a:latin typeface="Times New Roman"/>
                <a:cs typeface="Times New Roman"/>
              </a:rPr>
              <a:t>methods" in </a:t>
            </a:r>
            <a:r>
              <a:rPr sz="1200" spc="-5" dirty="0">
                <a:solidFill>
                  <a:srgbClr val="303030"/>
                </a:solidFill>
                <a:latin typeface="Times New Roman"/>
                <a:cs typeface="Times New Roman"/>
              </a:rPr>
              <a:t>order </a:t>
            </a:r>
            <a:r>
              <a:rPr sz="1200" dirty="0">
                <a:solidFill>
                  <a:srgbClr val="303030"/>
                </a:solidFill>
                <a:latin typeface="Times New Roman"/>
                <a:cs typeface="Times New Roman"/>
              </a:rPr>
              <a:t>to </a:t>
            </a:r>
            <a:r>
              <a:rPr sz="1200" spc="-5" dirty="0">
                <a:solidFill>
                  <a:srgbClr val="303030"/>
                </a:solidFill>
                <a:latin typeface="Times New Roman"/>
                <a:cs typeface="Times New Roman"/>
              </a:rPr>
              <a:t>"understand  and analyze </a:t>
            </a:r>
            <a:r>
              <a:rPr sz="1200" dirty="0">
                <a:solidFill>
                  <a:srgbClr val="303030"/>
                </a:solidFill>
                <a:latin typeface="Times New Roman"/>
                <a:cs typeface="Times New Roman"/>
              </a:rPr>
              <a:t>actual </a:t>
            </a:r>
            <a:r>
              <a:rPr sz="1200" spc="-5" dirty="0">
                <a:solidFill>
                  <a:srgbClr val="303030"/>
                </a:solidFill>
                <a:latin typeface="Times New Roman"/>
                <a:cs typeface="Times New Roman"/>
              </a:rPr>
              <a:t>phenomena" </a:t>
            </a:r>
            <a:r>
              <a:rPr sz="1200" dirty="0">
                <a:solidFill>
                  <a:srgbClr val="303030"/>
                </a:solidFill>
                <a:latin typeface="Times New Roman"/>
                <a:cs typeface="Times New Roman"/>
              </a:rPr>
              <a:t>with </a:t>
            </a:r>
            <a:r>
              <a:rPr sz="1200" spc="-5" dirty="0">
                <a:solidFill>
                  <a:srgbClr val="303030"/>
                </a:solidFill>
                <a:latin typeface="Times New Roman"/>
                <a:cs typeface="Times New Roman"/>
              </a:rPr>
              <a:t>data.[3] </a:t>
            </a:r>
            <a:r>
              <a:rPr sz="1200" spc="-15" dirty="0">
                <a:solidFill>
                  <a:srgbClr val="303030"/>
                </a:solidFill>
                <a:latin typeface="Times New Roman"/>
                <a:cs typeface="Times New Roman"/>
              </a:rPr>
              <a:t>It </a:t>
            </a:r>
            <a:r>
              <a:rPr sz="1200" spc="-5" dirty="0">
                <a:solidFill>
                  <a:srgbClr val="303030"/>
                </a:solidFill>
                <a:latin typeface="Times New Roman"/>
                <a:cs typeface="Times New Roman"/>
              </a:rPr>
              <a:t>employs </a:t>
            </a:r>
            <a:r>
              <a:rPr sz="1200" dirty="0">
                <a:solidFill>
                  <a:srgbClr val="303030"/>
                </a:solidFill>
                <a:latin typeface="Times New Roman"/>
                <a:cs typeface="Times New Roman"/>
              </a:rPr>
              <a:t>techniques </a:t>
            </a:r>
            <a:r>
              <a:rPr sz="1200" spc="-5" dirty="0">
                <a:solidFill>
                  <a:srgbClr val="303030"/>
                </a:solidFill>
                <a:latin typeface="Times New Roman"/>
                <a:cs typeface="Times New Roman"/>
              </a:rPr>
              <a:t>and theories </a:t>
            </a:r>
            <a:r>
              <a:rPr sz="1200" dirty="0">
                <a:solidFill>
                  <a:srgbClr val="303030"/>
                </a:solidFill>
                <a:latin typeface="Times New Roman"/>
                <a:cs typeface="Times New Roman"/>
              </a:rPr>
              <a:t>drawn </a:t>
            </a:r>
            <a:r>
              <a:rPr sz="1200" spc="-5" dirty="0">
                <a:solidFill>
                  <a:srgbClr val="303030"/>
                </a:solidFill>
                <a:latin typeface="Times New Roman"/>
                <a:cs typeface="Times New Roman"/>
              </a:rPr>
              <a:t>from </a:t>
            </a:r>
            <a:r>
              <a:rPr sz="1200" dirty="0">
                <a:solidFill>
                  <a:srgbClr val="303030"/>
                </a:solidFill>
                <a:latin typeface="Times New Roman"/>
                <a:cs typeface="Times New Roman"/>
              </a:rPr>
              <a:t>many </a:t>
            </a:r>
            <a:r>
              <a:rPr sz="1200" spc="-5" dirty="0">
                <a:solidFill>
                  <a:srgbClr val="303030"/>
                </a:solidFill>
                <a:latin typeface="Times New Roman"/>
                <a:cs typeface="Times New Roman"/>
              </a:rPr>
              <a:t>fields  within </a:t>
            </a:r>
            <a:r>
              <a:rPr sz="1200" dirty="0">
                <a:solidFill>
                  <a:srgbClr val="303030"/>
                </a:solidFill>
                <a:latin typeface="Times New Roman"/>
                <a:cs typeface="Times New Roman"/>
              </a:rPr>
              <a:t>the </a:t>
            </a:r>
            <a:r>
              <a:rPr sz="1200" spc="-5" dirty="0">
                <a:solidFill>
                  <a:srgbClr val="303030"/>
                </a:solidFill>
                <a:latin typeface="Times New Roman"/>
                <a:cs typeface="Times New Roman"/>
              </a:rPr>
              <a:t>broad areas </a:t>
            </a:r>
            <a:r>
              <a:rPr sz="1200" dirty="0">
                <a:solidFill>
                  <a:srgbClr val="303030"/>
                </a:solidFill>
                <a:latin typeface="Times New Roman"/>
                <a:cs typeface="Times New Roman"/>
              </a:rPr>
              <a:t>of </a:t>
            </a:r>
            <a:r>
              <a:rPr sz="1200" spc="-5" dirty="0">
                <a:solidFill>
                  <a:srgbClr val="303030"/>
                </a:solidFill>
                <a:latin typeface="Times New Roman"/>
                <a:cs typeface="Times New Roman"/>
              </a:rPr>
              <a:t>mathematics, statistics, information science, and computer science, </a:t>
            </a:r>
            <a:r>
              <a:rPr sz="1200" dirty="0">
                <a:solidFill>
                  <a:srgbClr val="303030"/>
                </a:solidFill>
                <a:latin typeface="Times New Roman"/>
                <a:cs typeface="Times New Roman"/>
              </a:rPr>
              <a:t>in </a:t>
            </a:r>
            <a:r>
              <a:rPr sz="1200" spc="-5" dirty="0">
                <a:solidFill>
                  <a:srgbClr val="303030"/>
                </a:solidFill>
                <a:latin typeface="Times New Roman"/>
                <a:cs typeface="Times New Roman"/>
              </a:rPr>
              <a:t>particular from  </a:t>
            </a:r>
            <a:r>
              <a:rPr sz="1200" dirty="0">
                <a:solidFill>
                  <a:srgbClr val="303030"/>
                </a:solidFill>
                <a:latin typeface="Times New Roman"/>
                <a:cs typeface="Times New Roman"/>
              </a:rPr>
              <a:t>the subdomains of machine </a:t>
            </a:r>
            <a:r>
              <a:rPr sz="1200" spc="-5" dirty="0">
                <a:solidFill>
                  <a:srgbClr val="303030"/>
                </a:solidFill>
                <a:latin typeface="Times New Roman"/>
                <a:cs typeface="Times New Roman"/>
              </a:rPr>
              <a:t>learning, classification, cluster analysis, data mining, databases, </a:t>
            </a:r>
            <a:r>
              <a:rPr sz="1200" dirty="0">
                <a:solidFill>
                  <a:srgbClr val="303030"/>
                </a:solidFill>
                <a:latin typeface="Times New Roman"/>
                <a:cs typeface="Times New Roman"/>
              </a:rPr>
              <a:t>and</a:t>
            </a:r>
            <a:r>
              <a:rPr sz="1200" spc="150" dirty="0">
                <a:solidFill>
                  <a:srgbClr val="303030"/>
                </a:solidFill>
                <a:latin typeface="Times New Roman"/>
                <a:cs typeface="Times New Roman"/>
              </a:rPr>
              <a:t> </a:t>
            </a:r>
            <a:r>
              <a:rPr sz="1200" dirty="0">
                <a:solidFill>
                  <a:srgbClr val="303030"/>
                </a:solidFill>
                <a:latin typeface="Times New Roman"/>
                <a:cs typeface="Times New Roman"/>
              </a:rPr>
              <a:t>visualization.</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15"/>
              </a:spcBef>
            </a:pPr>
            <a:endParaRPr sz="1450">
              <a:latin typeface="Times New Roman"/>
              <a:cs typeface="Times New Roman"/>
            </a:endParaRPr>
          </a:p>
          <a:p>
            <a:pPr marL="12700">
              <a:lnSpc>
                <a:spcPct val="100000"/>
              </a:lnSpc>
            </a:pPr>
            <a:r>
              <a:rPr sz="1200" u="sng" spc="-5" dirty="0">
                <a:solidFill>
                  <a:srgbClr val="303030"/>
                </a:solidFill>
                <a:uFill>
                  <a:solidFill>
                    <a:srgbClr val="303030"/>
                  </a:solidFill>
                </a:uFill>
                <a:latin typeface="Times New Roman"/>
                <a:cs typeface="Times New Roman"/>
              </a:rPr>
              <a:t>Data science </a:t>
            </a:r>
            <a:r>
              <a:rPr sz="1200" u="sng" dirty="0">
                <a:solidFill>
                  <a:srgbClr val="303030"/>
                </a:solidFill>
                <a:uFill>
                  <a:solidFill>
                    <a:srgbClr val="303030"/>
                  </a:solidFill>
                </a:uFill>
                <a:latin typeface="Times New Roman"/>
                <a:cs typeface="Times New Roman"/>
              </a:rPr>
              <a:t>– discovery of </a:t>
            </a:r>
            <a:r>
              <a:rPr sz="1200" u="sng" spc="-5" dirty="0">
                <a:solidFill>
                  <a:srgbClr val="303030"/>
                </a:solidFill>
                <a:uFill>
                  <a:solidFill>
                    <a:srgbClr val="303030"/>
                  </a:solidFill>
                </a:uFill>
                <a:latin typeface="Times New Roman"/>
                <a:cs typeface="Times New Roman"/>
              </a:rPr>
              <a:t>data</a:t>
            </a:r>
            <a:r>
              <a:rPr sz="1200" u="sng" spc="-20" dirty="0">
                <a:solidFill>
                  <a:srgbClr val="303030"/>
                </a:solidFill>
                <a:uFill>
                  <a:solidFill>
                    <a:srgbClr val="303030"/>
                  </a:solidFill>
                </a:uFill>
                <a:latin typeface="Times New Roman"/>
                <a:cs typeface="Times New Roman"/>
              </a:rPr>
              <a:t> </a:t>
            </a:r>
            <a:r>
              <a:rPr sz="1200" u="sng" spc="-5" dirty="0">
                <a:solidFill>
                  <a:srgbClr val="303030"/>
                </a:solidFill>
                <a:uFill>
                  <a:solidFill>
                    <a:srgbClr val="303030"/>
                  </a:solidFill>
                </a:uFill>
                <a:latin typeface="Times New Roman"/>
                <a:cs typeface="Times New Roman"/>
              </a:rPr>
              <a:t>insight</a:t>
            </a:r>
            <a:endParaRPr sz="1200">
              <a:latin typeface="Times New Roman"/>
              <a:cs typeface="Times New Roman"/>
            </a:endParaRPr>
          </a:p>
          <a:p>
            <a:pPr marL="12700" marR="5080" algn="just">
              <a:lnSpc>
                <a:spcPct val="95900"/>
              </a:lnSpc>
              <a:spcBef>
                <a:spcPts val="135"/>
              </a:spcBef>
            </a:pPr>
            <a:r>
              <a:rPr sz="1200" dirty="0">
                <a:solidFill>
                  <a:srgbClr val="303030"/>
                </a:solidFill>
                <a:latin typeface="Times New Roman"/>
                <a:cs typeface="Times New Roman"/>
              </a:rPr>
              <a:t>This </a:t>
            </a:r>
            <a:r>
              <a:rPr sz="1200" spc="-5" dirty="0">
                <a:solidFill>
                  <a:srgbClr val="303030"/>
                </a:solidFill>
                <a:latin typeface="Times New Roman"/>
                <a:cs typeface="Times New Roman"/>
              </a:rPr>
              <a:t>aspect </a:t>
            </a:r>
            <a:r>
              <a:rPr sz="1200" dirty="0">
                <a:solidFill>
                  <a:srgbClr val="303030"/>
                </a:solidFill>
                <a:latin typeface="Times New Roman"/>
                <a:cs typeface="Times New Roman"/>
              </a:rPr>
              <a:t>of </a:t>
            </a:r>
            <a:r>
              <a:rPr sz="1200" spc="-5" dirty="0">
                <a:solidFill>
                  <a:srgbClr val="303030"/>
                </a:solidFill>
                <a:latin typeface="Times New Roman"/>
                <a:cs typeface="Times New Roman"/>
              </a:rPr>
              <a:t>data science is all about uncovering findings from data. </a:t>
            </a:r>
            <a:r>
              <a:rPr sz="1200" dirty="0">
                <a:solidFill>
                  <a:srgbClr val="303030"/>
                </a:solidFill>
                <a:latin typeface="Times New Roman"/>
                <a:cs typeface="Times New Roman"/>
              </a:rPr>
              <a:t>Diving in </a:t>
            </a:r>
            <a:r>
              <a:rPr sz="1200" spc="-5" dirty="0">
                <a:solidFill>
                  <a:srgbClr val="303030"/>
                </a:solidFill>
                <a:latin typeface="Times New Roman"/>
                <a:cs typeface="Times New Roman"/>
              </a:rPr>
              <a:t>at </a:t>
            </a:r>
            <a:r>
              <a:rPr sz="1200" dirty="0">
                <a:solidFill>
                  <a:srgbClr val="303030"/>
                </a:solidFill>
                <a:latin typeface="Times New Roman"/>
                <a:cs typeface="Times New Roman"/>
              </a:rPr>
              <a:t>a </a:t>
            </a:r>
            <a:r>
              <a:rPr sz="1200" spc="-5" dirty="0">
                <a:solidFill>
                  <a:srgbClr val="303030"/>
                </a:solidFill>
                <a:latin typeface="Times New Roman"/>
                <a:cs typeface="Times New Roman"/>
              </a:rPr>
              <a:t>granular level </a:t>
            </a:r>
            <a:r>
              <a:rPr sz="1200" dirty="0">
                <a:solidFill>
                  <a:srgbClr val="303030"/>
                </a:solidFill>
                <a:latin typeface="Times New Roman"/>
                <a:cs typeface="Times New Roman"/>
              </a:rPr>
              <a:t>to mine </a:t>
            </a:r>
            <a:r>
              <a:rPr sz="1200" spc="-5" dirty="0">
                <a:solidFill>
                  <a:srgbClr val="303030"/>
                </a:solidFill>
                <a:latin typeface="Times New Roman"/>
                <a:cs typeface="Times New Roman"/>
              </a:rPr>
              <a:t>and  understand complex </a:t>
            </a:r>
            <a:r>
              <a:rPr sz="1200" dirty="0">
                <a:solidFill>
                  <a:srgbClr val="303030"/>
                </a:solidFill>
                <a:latin typeface="Times New Roman"/>
                <a:cs typeface="Times New Roman"/>
              </a:rPr>
              <a:t>behaviors, </a:t>
            </a:r>
            <a:r>
              <a:rPr sz="1200" spc="-5" dirty="0">
                <a:solidFill>
                  <a:srgbClr val="303030"/>
                </a:solidFill>
                <a:latin typeface="Times New Roman"/>
                <a:cs typeface="Times New Roman"/>
              </a:rPr>
              <a:t>trends, and inferences. </a:t>
            </a:r>
            <a:r>
              <a:rPr sz="1200" spc="-10" dirty="0">
                <a:solidFill>
                  <a:srgbClr val="303030"/>
                </a:solidFill>
                <a:latin typeface="Times New Roman"/>
                <a:cs typeface="Times New Roman"/>
              </a:rPr>
              <a:t>It's </a:t>
            </a:r>
            <a:r>
              <a:rPr sz="1200" spc="-5" dirty="0">
                <a:solidFill>
                  <a:srgbClr val="303030"/>
                </a:solidFill>
                <a:latin typeface="Times New Roman"/>
                <a:cs typeface="Times New Roman"/>
              </a:rPr>
              <a:t>about </a:t>
            </a:r>
            <a:r>
              <a:rPr sz="1200" dirty="0">
                <a:solidFill>
                  <a:srgbClr val="303030"/>
                </a:solidFill>
                <a:latin typeface="Times New Roman"/>
                <a:cs typeface="Times New Roman"/>
              </a:rPr>
              <a:t>surfacing hidden </a:t>
            </a:r>
            <a:r>
              <a:rPr sz="1200" spc="-5" dirty="0">
                <a:solidFill>
                  <a:srgbClr val="303030"/>
                </a:solidFill>
                <a:latin typeface="Times New Roman"/>
                <a:cs typeface="Times New Roman"/>
              </a:rPr>
              <a:t>insight </a:t>
            </a:r>
            <a:r>
              <a:rPr sz="1200" dirty="0">
                <a:solidFill>
                  <a:srgbClr val="303030"/>
                </a:solidFill>
                <a:latin typeface="Times New Roman"/>
                <a:cs typeface="Times New Roman"/>
              </a:rPr>
              <a:t>that </a:t>
            </a:r>
            <a:r>
              <a:rPr sz="1200" spc="-5" dirty="0">
                <a:solidFill>
                  <a:srgbClr val="303030"/>
                </a:solidFill>
                <a:latin typeface="Times New Roman"/>
                <a:cs typeface="Times New Roman"/>
              </a:rPr>
              <a:t>can help enable  companies </a:t>
            </a:r>
            <a:r>
              <a:rPr sz="1200" dirty="0">
                <a:solidFill>
                  <a:srgbClr val="303030"/>
                </a:solidFill>
                <a:latin typeface="Times New Roman"/>
                <a:cs typeface="Times New Roman"/>
              </a:rPr>
              <a:t>to </a:t>
            </a:r>
            <a:r>
              <a:rPr sz="1200" spc="-5" dirty="0">
                <a:solidFill>
                  <a:srgbClr val="303030"/>
                </a:solidFill>
                <a:latin typeface="Times New Roman"/>
                <a:cs typeface="Times New Roman"/>
              </a:rPr>
              <a:t>make </a:t>
            </a:r>
            <a:r>
              <a:rPr sz="1200" dirty="0">
                <a:solidFill>
                  <a:srgbClr val="303030"/>
                </a:solidFill>
                <a:latin typeface="Times New Roman"/>
                <a:cs typeface="Times New Roman"/>
              </a:rPr>
              <a:t>smarter </a:t>
            </a:r>
            <a:r>
              <a:rPr sz="1200" spc="-5" dirty="0">
                <a:solidFill>
                  <a:srgbClr val="303030"/>
                </a:solidFill>
                <a:latin typeface="Times New Roman"/>
                <a:cs typeface="Times New Roman"/>
              </a:rPr>
              <a:t>business</a:t>
            </a:r>
            <a:r>
              <a:rPr sz="1200" spc="5" dirty="0">
                <a:solidFill>
                  <a:srgbClr val="303030"/>
                </a:solidFill>
                <a:latin typeface="Times New Roman"/>
                <a:cs typeface="Times New Roman"/>
              </a:rPr>
              <a:t> </a:t>
            </a:r>
            <a:r>
              <a:rPr sz="1200" spc="-5" dirty="0">
                <a:solidFill>
                  <a:srgbClr val="303030"/>
                </a:solidFill>
                <a:latin typeface="Times New Roman"/>
                <a:cs typeface="Times New Roman"/>
              </a:rPr>
              <a:t>decisions.</a:t>
            </a:r>
            <a:endParaRPr sz="1200">
              <a:latin typeface="Times New Roman"/>
              <a:cs typeface="Times New Roman"/>
            </a:endParaRPr>
          </a:p>
          <a:p>
            <a:pPr marL="12700">
              <a:lnSpc>
                <a:spcPct val="100000"/>
              </a:lnSpc>
              <a:spcBef>
                <a:spcPts val="840"/>
              </a:spcBef>
            </a:pPr>
            <a:r>
              <a:rPr sz="1200" spc="-5" dirty="0">
                <a:solidFill>
                  <a:srgbClr val="303030"/>
                </a:solidFill>
                <a:latin typeface="Times New Roman"/>
                <a:cs typeface="Times New Roman"/>
              </a:rPr>
              <a:t>For</a:t>
            </a:r>
            <a:r>
              <a:rPr sz="1200" spc="-10" dirty="0">
                <a:solidFill>
                  <a:srgbClr val="303030"/>
                </a:solidFill>
                <a:latin typeface="Times New Roman"/>
                <a:cs typeface="Times New Roman"/>
              </a:rPr>
              <a:t> </a:t>
            </a:r>
            <a:r>
              <a:rPr sz="1200" spc="-5" dirty="0">
                <a:solidFill>
                  <a:srgbClr val="303030"/>
                </a:solidFill>
                <a:latin typeface="Times New Roman"/>
                <a:cs typeface="Times New Roman"/>
              </a:rPr>
              <a:t>example:</a:t>
            </a:r>
            <a:endParaRPr sz="1200">
              <a:latin typeface="Times New Roman"/>
              <a:cs typeface="Times New Roman"/>
            </a:endParaRPr>
          </a:p>
          <a:p>
            <a:pPr marL="12700" marR="6985" algn="just">
              <a:lnSpc>
                <a:spcPts val="1380"/>
              </a:lnSpc>
              <a:spcBef>
                <a:spcPts val="935"/>
              </a:spcBef>
            </a:pPr>
            <a:r>
              <a:rPr sz="1200" spc="-5" dirty="0">
                <a:solidFill>
                  <a:srgbClr val="303030"/>
                </a:solidFill>
                <a:latin typeface="Times New Roman"/>
                <a:cs typeface="Times New Roman"/>
              </a:rPr>
              <a:t>Netflix data mines movie-viewing </a:t>
            </a:r>
            <a:r>
              <a:rPr sz="1200" dirty="0">
                <a:solidFill>
                  <a:srgbClr val="303030"/>
                </a:solidFill>
                <a:latin typeface="Times New Roman"/>
                <a:cs typeface="Times New Roman"/>
              </a:rPr>
              <a:t>patterns to understand </a:t>
            </a:r>
            <a:r>
              <a:rPr sz="1200" spc="-5" dirty="0">
                <a:solidFill>
                  <a:srgbClr val="303030"/>
                </a:solidFill>
                <a:latin typeface="Times New Roman"/>
                <a:cs typeface="Times New Roman"/>
              </a:rPr>
              <a:t>what drives </a:t>
            </a:r>
            <a:r>
              <a:rPr sz="1200" dirty="0">
                <a:solidFill>
                  <a:srgbClr val="303030"/>
                </a:solidFill>
                <a:latin typeface="Times New Roman"/>
                <a:cs typeface="Times New Roman"/>
              </a:rPr>
              <a:t>user interest, </a:t>
            </a:r>
            <a:r>
              <a:rPr sz="1200" spc="-5" dirty="0">
                <a:solidFill>
                  <a:srgbClr val="303030"/>
                </a:solidFill>
                <a:latin typeface="Times New Roman"/>
                <a:cs typeface="Times New Roman"/>
              </a:rPr>
              <a:t>and </a:t>
            </a:r>
            <a:r>
              <a:rPr sz="1200" dirty="0">
                <a:solidFill>
                  <a:srgbClr val="303030"/>
                </a:solidFill>
                <a:latin typeface="Times New Roman"/>
                <a:cs typeface="Times New Roman"/>
              </a:rPr>
              <a:t>uses that to make  </a:t>
            </a:r>
            <a:r>
              <a:rPr sz="1200" spc="-5" dirty="0">
                <a:solidFill>
                  <a:srgbClr val="303030"/>
                </a:solidFill>
                <a:latin typeface="Times New Roman"/>
                <a:cs typeface="Times New Roman"/>
              </a:rPr>
              <a:t>decisions </a:t>
            </a:r>
            <a:r>
              <a:rPr sz="1200" dirty="0">
                <a:solidFill>
                  <a:srgbClr val="303030"/>
                </a:solidFill>
                <a:latin typeface="Times New Roman"/>
                <a:cs typeface="Times New Roman"/>
              </a:rPr>
              <a:t>on </a:t>
            </a:r>
            <a:r>
              <a:rPr sz="1200" spc="-5" dirty="0">
                <a:solidFill>
                  <a:srgbClr val="303030"/>
                </a:solidFill>
                <a:latin typeface="Times New Roman"/>
                <a:cs typeface="Times New Roman"/>
              </a:rPr>
              <a:t>which </a:t>
            </a:r>
            <a:r>
              <a:rPr sz="1200" dirty="0">
                <a:solidFill>
                  <a:srgbClr val="303030"/>
                </a:solidFill>
                <a:latin typeface="Times New Roman"/>
                <a:cs typeface="Times New Roman"/>
              </a:rPr>
              <a:t>Netflix </a:t>
            </a:r>
            <a:r>
              <a:rPr sz="1200" spc="-5" dirty="0">
                <a:solidFill>
                  <a:srgbClr val="303030"/>
                </a:solidFill>
                <a:latin typeface="Times New Roman"/>
                <a:cs typeface="Times New Roman"/>
              </a:rPr>
              <a:t>original series </a:t>
            </a:r>
            <a:r>
              <a:rPr sz="1200" dirty="0">
                <a:solidFill>
                  <a:srgbClr val="303030"/>
                </a:solidFill>
                <a:latin typeface="Times New Roman"/>
                <a:cs typeface="Times New Roman"/>
              </a:rPr>
              <a:t>to</a:t>
            </a:r>
            <a:r>
              <a:rPr sz="1200" spc="25" dirty="0">
                <a:solidFill>
                  <a:srgbClr val="303030"/>
                </a:solidFill>
                <a:latin typeface="Times New Roman"/>
                <a:cs typeface="Times New Roman"/>
              </a:rPr>
              <a:t> </a:t>
            </a:r>
            <a:r>
              <a:rPr sz="1200" dirty="0">
                <a:solidFill>
                  <a:srgbClr val="303030"/>
                </a:solidFill>
                <a:latin typeface="Times New Roman"/>
                <a:cs typeface="Times New Roman"/>
              </a:rPr>
              <a:t>produce</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45"/>
              </a:spcBef>
            </a:pPr>
            <a:endParaRPr sz="1300">
              <a:latin typeface="Times New Roman"/>
              <a:cs typeface="Times New Roman"/>
            </a:endParaRPr>
          </a:p>
          <a:p>
            <a:pPr marL="12700">
              <a:lnSpc>
                <a:spcPct val="100000"/>
              </a:lnSpc>
            </a:pPr>
            <a:r>
              <a:rPr sz="1200" u="sng" spc="-5" dirty="0">
                <a:solidFill>
                  <a:srgbClr val="303030"/>
                </a:solidFill>
                <a:uFill>
                  <a:solidFill>
                    <a:srgbClr val="303030"/>
                  </a:solidFill>
                </a:uFill>
                <a:latin typeface="Times New Roman"/>
                <a:cs typeface="Times New Roman"/>
              </a:rPr>
              <a:t>Data science </a:t>
            </a:r>
            <a:r>
              <a:rPr sz="1200" u="sng" dirty="0">
                <a:solidFill>
                  <a:srgbClr val="303030"/>
                </a:solidFill>
                <a:uFill>
                  <a:solidFill>
                    <a:srgbClr val="303030"/>
                  </a:solidFill>
                </a:uFill>
                <a:latin typeface="Times New Roman"/>
                <a:cs typeface="Times New Roman"/>
              </a:rPr>
              <a:t>– </a:t>
            </a:r>
            <a:r>
              <a:rPr sz="1200" u="sng" spc="-5" dirty="0">
                <a:solidFill>
                  <a:srgbClr val="303030"/>
                </a:solidFill>
                <a:uFill>
                  <a:solidFill>
                    <a:srgbClr val="303030"/>
                  </a:solidFill>
                </a:uFill>
                <a:latin typeface="Times New Roman"/>
                <a:cs typeface="Times New Roman"/>
              </a:rPr>
              <a:t>development </a:t>
            </a:r>
            <a:r>
              <a:rPr sz="1200" u="sng" dirty="0">
                <a:solidFill>
                  <a:srgbClr val="303030"/>
                </a:solidFill>
                <a:uFill>
                  <a:solidFill>
                    <a:srgbClr val="303030"/>
                  </a:solidFill>
                </a:uFill>
                <a:latin typeface="Times New Roman"/>
                <a:cs typeface="Times New Roman"/>
              </a:rPr>
              <a:t>of </a:t>
            </a:r>
            <a:r>
              <a:rPr sz="1200" u="sng" spc="-5" dirty="0">
                <a:solidFill>
                  <a:srgbClr val="303030"/>
                </a:solidFill>
                <a:uFill>
                  <a:solidFill>
                    <a:srgbClr val="303030"/>
                  </a:solidFill>
                </a:uFill>
                <a:latin typeface="Times New Roman"/>
                <a:cs typeface="Times New Roman"/>
              </a:rPr>
              <a:t>data</a:t>
            </a:r>
            <a:r>
              <a:rPr sz="1200" u="sng" spc="10" dirty="0">
                <a:solidFill>
                  <a:srgbClr val="303030"/>
                </a:solidFill>
                <a:uFill>
                  <a:solidFill>
                    <a:srgbClr val="303030"/>
                  </a:solidFill>
                </a:uFill>
                <a:latin typeface="Times New Roman"/>
                <a:cs typeface="Times New Roman"/>
              </a:rPr>
              <a:t> </a:t>
            </a:r>
            <a:r>
              <a:rPr sz="1200" u="sng" spc="-5" dirty="0">
                <a:solidFill>
                  <a:srgbClr val="303030"/>
                </a:solidFill>
                <a:uFill>
                  <a:solidFill>
                    <a:srgbClr val="303030"/>
                  </a:solidFill>
                </a:uFill>
                <a:latin typeface="Times New Roman"/>
                <a:cs typeface="Times New Roman"/>
              </a:rPr>
              <a:t>product</a:t>
            </a:r>
            <a:endParaRPr sz="1200">
              <a:latin typeface="Times New Roman"/>
              <a:cs typeface="Times New Roman"/>
            </a:endParaRPr>
          </a:p>
          <a:p>
            <a:pPr marL="12700" marR="10160" algn="just">
              <a:lnSpc>
                <a:spcPts val="1380"/>
              </a:lnSpc>
              <a:spcBef>
                <a:spcPts val="155"/>
              </a:spcBef>
            </a:pPr>
            <a:r>
              <a:rPr sz="1200" spc="-5" dirty="0">
                <a:solidFill>
                  <a:srgbClr val="303030"/>
                </a:solidFill>
                <a:latin typeface="Times New Roman"/>
                <a:cs typeface="Times New Roman"/>
              </a:rPr>
              <a:t>A "data </a:t>
            </a:r>
            <a:r>
              <a:rPr sz="1200" dirty="0">
                <a:solidFill>
                  <a:srgbClr val="303030"/>
                </a:solidFill>
                <a:latin typeface="Times New Roman"/>
                <a:cs typeface="Times New Roman"/>
              </a:rPr>
              <a:t>product" </a:t>
            </a:r>
            <a:r>
              <a:rPr sz="1200" spc="-5" dirty="0">
                <a:solidFill>
                  <a:srgbClr val="303030"/>
                </a:solidFill>
                <a:latin typeface="Times New Roman"/>
                <a:cs typeface="Times New Roman"/>
              </a:rPr>
              <a:t>is </a:t>
            </a:r>
            <a:r>
              <a:rPr sz="1200" dirty="0">
                <a:solidFill>
                  <a:srgbClr val="303030"/>
                </a:solidFill>
                <a:latin typeface="Times New Roman"/>
                <a:cs typeface="Times New Roman"/>
              </a:rPr>
              <a:t>a </a:t>
            </a:r>
            <a:r>
              <a:rPr sz="1200" spc="-5" dirty="0">
                <a:solidFill>
                  <a:srgbClr val="303030"/>
                </a:solidFill>
                <a:latin typeface="Times New Roman"/>
                <a:cs typeface="Times New Roman"/>
              </a:rPr>
              <a:t>technical asset </a:t>
            </a:r>
            <a:r>
              <a:rPr sz="1200" dirty="0">
                <a:solidFill>
                  <a:srgbClr val="303030"/>
                </a:solidFill>
                <a:latin typeface="Times New Roman"/>
                <a:cs typeface="Times New Roman"/>
              </a:rPr>
              <a:t>that: (1) utilizes </a:t>
            </a:r>
            <a:r>
              <a:rPr sz="1200" spc="-5" dirty="0">
                <a:solidFill>
                  <a:srgbClr val="303030"/>
                </a:solidFill>
                <a:latin typeface="Times New Roman"/>
                <a:cs typeface="Times New Roman"/>
              </a:rPr>
              <a:t>data as </a:t>
            </a:r>
            <a:r>
              <a:rPr sz="1200" dirty="0">
                <a:solidFill>
                  <a:srgbClr val="303030"/>
                </a:solidFill>
                <a:latin typeface="Times New Roman"/>
                <a:cs typeface="Times New Roman"/>
              </a:rPr>
              <a:t>input, </a:t>
            </a:r>
            <a:r>
              <a:rPr sz="1200" spc="-10" dirty="0">
                <a:solidFill>
                  <a:srgbClr val="303030"/>
                </a:solidFill>
                <a:latin typeface="Times New Roman"/>
                <a:cs typeface="Times New Roman"/>
              </a:rPr>
              <a:t>and </a:t>
            </a:r>
            <a:r>
              <a:rPr sz="1200" dirty="0">
                <a:solidFill>
                  <a:srgbClr val="303030"/>
                </a:solidFill>
                <a:latin typeface="Times New Roman"/>
                <a:cs typeface="Times New Roman"/>
              </a:rPr>
              <a:t>(2) </a:t>
            </a:r>
            <a:r>
              <a:rPr sz="1200" spc="-5" dirty="0">
                <a:solidFill>
                  <a:srgbClr val="303030"/>
                </a:solidFill>
                <a:latin typeface="Times New Roman"/>
                <a:cs typeface="Times New Roman"/>
              </a:rPr>
              <a:t>processes </a:t>
            </a:r>
            <a:r>
              <a:rPr sz="1200" dirty="0">
                <a:solidFill>
                  <a:srgbClr val="303030"/>
                </a:solidFill>
                <a:latin typeface="Times New Roman"/>
                <a:cs typeface="Times New Roman"/>
              </a:rPr>
              <a:t>that data to </a:t>
            </a:r>
            <a:r>
              <a:rPr sz="1200" spc="-5" dirty="0">
                <a:solidFill>
                  <a:srgbClr val="303030"/>
                </a:solidFill>
                <a:latin typeface="Times New Roman"/>
                <a:cs typeface="Times New Roman"/>
              </a:rPr>
              <a:t>return  algorithmically generated results. </a:t>
            </a:r>
            <a:r>
              <a:rPr sz="1200" dirty="0">
                <a:solidFill>
                  <a:srgbClr val="303030"/>
                </a:solidFill>
                <a:latin typeface="Times New Roman"/>
                <a:cs typeface="Times New Roman"/>
              </a:rPr>
              <a:t>The </a:t>
            </a:r>
            <a:r>
              <a:rPr sz="1200" spc="-5" dirty="0">
                <a:solidFill>
                  <a:srgbClr val="303030"/>
                </a:solidFill>
                <a:latin typeface="Times New Roman"/>
                <a:cs typeface="Times New Roman"/>
              </a:rPr>
              <a:t>classic example </a:t>
            </a:r>
            <a:r>
              <a:rPr sz="1200" dirty="0">
                <a:solidFill>
                  <a:srgbClr val="303030"/>
                </a:solidFill>
                <a:latin typeface="Times New Roman"/>
                <a:cs typeface="Times New Roman"/>
              </a:rPr>
              <a:t>of a </a:t>
            </a:r>
            <a:r>
              <a:rPr sz="1200" spc="-5" dirty="0">
                <a:solidFill>
                  <a:srgbClr val="303030"/>
                </a:solidFill>
                <a:latin typeface="Times New Roman"/>
                <a:cs typeface="Times New Roman"/>
              </a:rPr>
              <a:t>data product is </a:t>
            </a:r>
            <a:r>
              <a:rPr sz="1200" dirty="0">
                <a:solidFill>
                  <a:srgbClr val="303030"/>
                </a:solidFill>
                <a:latin typeface="Times New Roman"/>
                <a:cs typeface="Times New Roman"/>
              </a:rPr>
              <a:t>a </a:t>
            </a:r>
            <a:r>
              <a:rPr sz="1200" spc="-5" dirty="0">
                <a:solidFill>
                  <a:srgbClr val="303030"/>
                </a:solidFill>
                <a:latin typeface="Times New Roman"/>
                <a:cs typeface="Times New Roman"/>
              </a:rPr>
              <a:t>recommendation engine, which  ingests </a:t>
            </a:r>
            <a:r>
              <a:rPr sz="1200" dirty="0">
                <a:solidFill>
                  <a:srgbClr val="303030"/>
                </a:solidFill>
                <a:latin typeface="Times New Roman"/>
                <a:cs typeface="Times New Roman"/>
              </a:rPr>
              <a:t>user data, </a:t>
            </a:r>
            <a:r>
              <a:rPr sz="1200" spc="-5" dirty="0">
                <a:solidFill>
                  <a:srgbClr val="303030"/>
                </a:solidFill>
                <a:latin typeface="Times New Roman"/>
                <a:cs typeface="Times New Roman"/>
              </a:rPr>
              <a:t>and </a:t>
            </a:r>
            <a:r>
              <a:rPr sz="1200" dirty="0">
                <a:solidFill>
                  <a:srgbClr val="303030"/>
                </a:solidFill>
                <a:latin typeface="Times New Roman"/>
                <a:cs typeface="Times New Roman"/>
              </a:rPr>
              <a:t>makes </a:t>
            </a:r>
            <a:r>
              <a:rPr sz="1200" spc="-5" dirty="0">
                <a:solidFill>
                  <a:srgbClr val="303030"/>
                </a:solidFill>
                <a:latin typeface="Times New Roman"/>
                <a:cs typeface="Times New Roman"/>
              </a:rPr>
              <a:t>personalized recommendations based </a:t>
            </a:r>
            <a:r>
              <a:rPr sz="1200" dirty="0">
                <a:solidFill>
                  <a:srgbClr val="303030"/>
                </a:solidFill>
                <a:latin typeface="Times New Roman"/>
                <a:cs typeface="Times New Roman"/>
              </a:rPr>
              <a:t>on that</a:t>
            </a:r>
            <a:r>
              <a:rPr sz="1200" spc="25" dirty="0">
                <a:solidFill>
                  <a:srgbClr val="303030"/>
                </a:solidFill>
                <a:latin typeface="Times New Roman"/>
                <a:cs typeface="Times New Roman"/>
              </a:rPr>
              <a:t> </a:t>
            </a:r>
            <a:r>
              <a:rPr sz="1200" dirty="0">
                <a:solidFill>
                  <a:srgbClr val="303030"/>
                </a:solidFill>
                <a:latin typeface="Times New Roman"/>
                <a:cs typeface="Times New Roman"/>
              </a:rPr>
              <a:t>data.</a:t>
            </a:r>
            <a:endParaRPr sz="1200">
              <a:latin typeface="Times New Roman"/>
              <a:cs typeface="Times New Roman"/>
            </a:endParaRPr>
          </a:p>
          <a:p>
            <a:pPr marL="12700">
              <a:lnSpc>
                <a:spcPct val="100000"/>
              </a:lnSpc>
              <a:spcBef>
                <a:spcPts val="810"/>
              </a:spcBef>
            </a:pPr>
            <a:r>
              <a:rPr sz="1200" spc="-5" dirty="0">
                <a:solidFill>
                  <a:srgbClr val="303030"/>
                </a:solidFill>
                <a:latin typeface="Times New Roman"/>
                <a:cs typeface="Times New Roman"/>
              </a:rPr>
              <a:t>For</a:t>
            </a:r>
            <a:r>
              <a:rPr sz="1200" spc="-10" dirty="0">
                <a:solidFill>
                  <a:srgbClr val="303030"/>
                </a:solidFill>
                <a:latin typeface="Times New Roman"/>
                <a:cs typeface="Times New Roman"/>
              </a:rPr>
              <a:t> </a:t>
            </a:r>
            <a:r>
              <a:rPr sz="1200" spc="-5" dirty="0">
                <a:solidFill>
                  <a:srgbClr val="303030"/>
                </a:solidFill>
                <a:latin typeface="Times New Roman"/>
                <a:cs typeface="Times New Roman"/>
              </a:rPr>
              <a:t>example:</a:t>
            </a:r>
            <a:endParaRPr sz="1200">
              <a:latin typeface="Times New Roman"/>
              <a:cs typeface="Times New Roman"/>
            </a:endParaRPr>
          </a:p>
          <a:p>
            <a:pPr>
              <a:lnSpc>
                <a:spcPct val="100000"/>
              </a:lnSpc>
            </a:pPr>
            <a:endParaRPr sz="1250">
              <a:latin typeface="Times New Roman"/>
              <a:cs typeface="Times New Roman"/>
            </a:endParaRPr>
          </a:p>
          <a:p>
            <a:pPr marL="12700" marR="83185">
              <a:lnSpc>
                <a:spcPts val="1380"/>
              </a:lnSpc>
            </a:pPr>
            <a:r>
              <a:rPr sz="1200" spc="-5" dirty="0">
                <a:solidFill>
                  <a:srgbClr val="303030"/>
                </a:solidFill>
                <a:latin typeface="Times New Roman"/>
                <a:cs typeface="Times New Roman"/>
              </a:rPr>
              <a:t>Amazon's </a:t>
            </a:r>
            <a:r>
              <a:rPr sz="1200" dirty="0">
                <a:solidFill>
                  <a:srgbClr val="303030"/>
                </a:solidFill>
                <a:latin typeface="Times New Roman"/>
                <a:cs typeface="Times New Roman"/>
              </a:rPr>
              <a:t>recommendation </a:t>
            </a:r>
            <a:r>
              <a:rPr sz="1200" spc="-5" dirty="0">
                <a:solidFill>
                  <a:srgbClr val="303030"/>
                </a:solidFill>
                <a:latin typeface="Times New Roman"/>
                <a:cs typeface="Times New Roman"/>
              </a:rPr>
              <a:t>engines suggest </a:t>
            </a:r>
            <a:r>
              <a:rPr sz="1200" dirty="0">
                <a:solidFill>
                  <a:srgbClr val="303030"/>
                </a:solidFill>
                <a:latin typeface="Times New Roman"/>
                <a:cs typeface="Times New Roman"/>
              </a:rPr>
              <a:t>items for </a:t>
            </a:r>
            <a:r>
              <a:rPr sz="1200" spc="-10" dirty="0">
                <a:solidFill>
                  <a:srgbClr val="303030"/>
                </a:solidFill>
                <a:latin typeface="Times New Roman"/>
                <a:cs typeface="Times New Roman"/>
              </a:rPr>
              <a:t>you </a:t>
            </a:r>
            <a:r>
              <a:rPr sz="1200" dirty="0">
                <a:solidFill>
                  <a:srgbClr val="303030"/>
                </a:solidFill>
                <a:latin typeface="Times New Roman"/>
                <a:cs typeface="Times New Roman"/>
              </a:rPr>
              <a:t>to </a:t>
            </a:r>
            <a:r>
              <a:rPr sz="1200" spc="-5" dirty="0">
                <a:solidFill>
                  <a:srgbClr val="303030"/>
                </a:solidFill>
                <a:latin typeface="Times New Roman"/>
                <a:cs typeface="Times New Roman"/>
              </a:rPr>
              <a:t>buy, </a:t>
            </a:r>
            <a:r>
              <a:rPr sz="1200" dirty="0">
                <a:solidFill>
                  <a:srgbClr val="303030"/>
                </a:solidFill>
                <a:latin typeface="Times New Roman"/>
                <a:cs typeface="Times New Roman"/>
              </a:rPr>
              <a:t>determined </a:t>
            </a:r>
            <a:r>
              <a:rPr sz="1200" spc="5" dirty="0">
                <a:solidFill>
                  <a:srgbClr val="303030"/>
                </a:solidFill>
                <a:latin typeface="Times New Roman"/>
                <a:cs typeface="Times New Roman"/>
              </a:rPr>
              <a:t>by their </a:t>
            </a:r>
            <a:r>
              <a:rPr sz="1200" spc="-5" dirty="0">
                <a:solidFill>
                  <a:srgbClr val="303030"/>
                </a:solidFill>
                <a:latin typeface="Times New Roman"/>
                <a:cs typeface="Times New Roman"/>
              </a:rPr>
              <a:t>algorithms. Netflix  recommends </a:t>
            </a:r>
            <a:r>
              <a:rPr sz="1200" dirty="0">
                <a:solidFill>
                  <a:srgbClr val="303030"/>
                </a:solidFill>
                <a:latin typeface="Times New Roman"/>
                <a:cs typeface="Times New Roman"/>
              </a:rPr>
              <a:t>movies to </a:t>
            </a:r>
            <a:r>
              <a:rPr sz="1200" spc="-5" dirty="0">
                <a:solidFill>
                  <a:srgbClr val="303030"/>
                </a:solidFill>
                <a:latin typeface="Times New Roman"/>
                <a:cs typeface="Times New Roman"/>
              </a:rPr>
              <a:t>you. </a:t>
            </a:r>
            <a:r>
              <a:rPr sz="1200" dirty="0">
                <a:solidFill>
                  <a:srgbClr val="303030"/>
                </a:solidFill>
                <a:latin typeface="Times New Roman"/>
                <a:cs typeface="Times New Roman"/>
              </a:rPr>
              <a:t>Spotify </a:t>
            </a:r>
            <a:r>
              <a:rPr sz="1200" spc="-5" dirty="0">
                <a:solidFill>
                  <a:srgbClr val="303030"/>
                </a:solidFill>
                <a:latin typeface="Times New Roman"/>
                <a:cs typeface="Times New Roman"/>
              </a:rPr>
              <a:t>recommends </a:t>
            </a:r>
            <a:r>
              <a:rPr sz="1200" dirty="0">
                <a:solidFill>
                  <a:srgbClr val="303030"/>
                </a:solidFill>
                <a:latin typeface="Times New Roman"/>
                <a:cs typeface="Times New Roman"/>
              </a:rPr>
              <a:t>music to</a:t>
            </a:r>
            <a:r>
              <a:rPr sz="1200" spc="15" dirty="0">
                <a:solidFill>
                  <a:srgbClr val="303030"/>
                </a:solidFill>
                <a:latin typeface="Times New Roman"/>
                <a:cs typeface="Times New Roman"/>
              </a:rPr>
              <a:t> </a:t>
            </a:r>
            <a:r>
              <a:rPr sz="1200" spc="-10" dirty="0">
                <a:solidFill>
                  <a:srgbClr val="303030"/>
                </a:solidFill>
                <a:latin typeface="Times New Roman"/>
                <a:cs typeface="Times New Roman"/>
              </a:rPr>
              <a:t>you.</a:t>
            </a:r>
            <a:endParaRPr sz="1200">
              <a:latin typeface="Times New Roman"/>
              <a:cs typeface="Times New Roman"/>
            </a:endParaRPr>
          </a:p>
          <a:p>
            <a:pPr>
              <a:lnSpc>
                <a:spcPct val="100000"/>
              </a:lnSpc>
              <a:spcBef>
                <a:spcPts val="15"/>
              </a:spcBef>
            </a:pPr>
            <a:endParaRPr sz="1900">
              <a:latin typeface="Times New Roman"/>
              <a:cs typeface="Times New Roman"/>
            </a:endParaRPr>
          </a:p>
          <a:p>
            <a:pPr marL="12700" marR="36195" algn="just">
              <a:lnSpc>
                <a:spcPct val="143700"/>
              </a:lnSpc>
              <a:spcBef>
                <a:spcPts val="5"/>
              </a:spcBef>
            </a:pPr>
            <a:r>
              <a:rPr sz="1200" spc="-5" dirty="0">
                <a:solidFill>
                  <a:srgbClr val="303030"/>
                </a:solidFill>
                <a:latin typeface="Times New Roman"/>
                <a:cs typeface="Times New Roman"/>
              </a:rPr>
              <a:t>Machine </a:t>
            </a:r>
            <a:r>
              <a:rPr sz="1200" dirty="0">
                <a:solidFill>
                  <a:srgbClr val="303030"/>
                </a:solidFill>
                <a:latin typeface="Times New Roman"/>
                <a:cs typeface="Times New Roman"/>
              </a:rPr>
              <a:t>learning </a:t>
            </a:r>
            <a:r>
              <a:rPr sz="1200" spc="-5" dirty="0">
                <a:solidFill>
                  <a:srgbClr val="303030"/>
                </a:solidFill>
                <a:latin typeface="Times New Roman"/>
                <a:cs typeface="Times New Roman"/>
              </a:rPr>
              <a:t>and statistics are part </a:t>
            </a:r>
            <a:r>
              <a:rPr sz="1200" dirty="0">
                <a:solidFill>
                  <a:srgbClr val="303030"/>
                </a:solidFill>
                <a:latin typeface="Times New Roman"/>
                <a:cs typeface="Times New Roman"/>
              </a:rPr>
              <a:t>of data </a:t>
            </a:r>
            <a:r>
              <a:rPr sz="1200" spc="-5" dirty="0">
                <a:solidFill>
                  <a:srgbClr val="303030"/>
                </a:solidFill>
                <a:latin typeface="Times New Roman"/>
                <a:cs typeface="Times New Roman"/>
              </a:rPr>
              <a:t>science. </a:t>
            </a:r>
            <a:r>
              <a:rPr sz="1200" dirty="0">
                <a:solidFill>
                  <a:srgbClr val="303030"/>
                </a:solidFill>
                <a:latin typeface="Times New Roman"/>
                <a:cs typeface="Times New Roman"/>
              </a:rPr>
              <a:t>The </a:t>
            </a:r>
            <a:r>
              <a:rPr sz="1200" spc="-5" dirty="0">
                <a:solidFill>
                  <a:srgbClr val="303030"/>
                </a:solidFill>
                <a:latin typeface="Times New Roman"/>
                <a:cs typeface="Times New Roman"/>
              </a:rPr>
              <a:t>word </a:t>
            </a:r>
            <a:r>
              <a:rPr sz="1200" dirty="0">
                <a:solidFill>
                  <a:srgbClr val="303030"/>
                </a:solidFill>
                <a:latin typeface="Times New Roman"/>
                <a:cs typeface="Times New Roman"/>
              </a:rPr>
              <a:t>learning in </a:t>
            </a:r>
            <a:r>
              <a:rPr sz="1200" spc="-5" dirty="0">
                <a:solidFill>
                  <a:srgbClr val="303030"/>
                </a:solidFill>
                <a:latin typeface="Times New Roman"/>
                <a:cs typeface="Times New Roman"/>
              </a:rPr>
              <a:t>machine learning </a:t>
            </a:r>
            <a:r>
              <a:rPr sz="1200" dirty="0">
                <a:solidFill>
                  <a:srgbClr val="303030"/>
                </a:solidFill>
                <a:latin typeface="Times New Roman"/>
                <a:cs typeface="Times New Roman"/>
              </a:rPr>
              <a:t>means that </a:t>
            </a:r>
            <a:r>
              <a:rPr sz="1200" spc="-5" dirty="0">
                <a:solidFill>
                  <a:srgbClr val="303030"/>
                </a:solidFill>
                <a:latin typeface="Times New Roman"/>
                <a:cs typeface="Times New Roman"/>
              </a:rPr>
              <a:t>the  algorithms depend </a:t>
            </a:r>
            <a:r>
              <a:rPr sz="1200" dirty="0">
                <a:solidFill>
                  <a:srgbClr val="303030"/>
                </a:solidFill>
                <a:latin typeface="Times New Roman"/>
                <a:cs typeface="Times New Roman"/>
              </a:rPr>
              <a:t>on some </a:t>
            </a:r>
            <a:r>
              <a:rPr sz="1200" spc="-5" dirty="0">
                <a:solidFill>
                  <a:srgbClr val="303030"/>
                </a:solidFill>
                <a:latin typeface="Times New Roman"/>
                <a:cs typeface="Times New Roman"/>
              </a:rPr>
              <a:t>data, </a:t>
            </a:r>
            <a:r>
              <a:rPr sz="1200" dirty="0">
                <a:solidFill>
                  <a:srgbClr val="303030"/>
                </a:solidFill>
                <a:latin typeface="Times New Roman"/>
                <a:cs typeface="Times New Roman"/>
              </a:rPr>
              <a:t>used </a:t>
            </a:r>
            <a:r>
              <a:rPr sz="1200" spc="-5" dirty="0">
                <a:solidFill>
                  <a:srgbClr val="303030"/>
                </a:solidFill>
                <a:latin typeface="Times New Roman"/>
                <a:cs typeface="Times New Roman"/>
              </a:rPr>
              <a:t>as </a:t>
            </a:r>
            <a:r>
              <a:rPr sz="1200" dirty="0">
                <a:solidFill>
                  <a:srgbClr val="303030"/>
                </a:solidFill>
                <a:latin typeface="Times New Roman"/>
                <a:cs typeface="Times New Roman"/>
              </a:rPr>
              <a:t>a </a:t>
            </a:r>
            <a:r>
              <a:rPr sz="1200" spc="-5" dirty="0">
                <a:solidFill>
                  <a:srgbClr val="303030"/>
                </a:solidFill>
                <a:latin typeface="Times New Roman"/>
                <a:cs typeface="Times New Roman"/>
              </a:rPr>
              <a:t>training set, </a:t>
            </a:r>
            <a:r>
              <a:rPr sz="1200" dirty="0">
                <a:solidFill>
                  <a:srgbClr val="303030"/>
                </a:solidFill>
                <a:latin typeface="Times New Roman"/>
                <a:cs typeface="Times New Roman"/>
              </a:rPr>
              <a:t>to fine-tune some model or </a:t>
            </a:r>
            <a:r>
              <a:rPr sz="1200" spc="-5" dirty="0">
                <a:solidFill>
                  <a:srgbClr val="303030"/>
                </a:solidFill>
                <a:latin typeface="Times New Roman"/>
                <a:cs typeface="Times New Roman"/>
              </a:rPr>
              <a:t>algorithm parameters. </a:t>
            </a:r>
            <a:r>
              <a:rPr sz="1200" dirty="0">
                <a:solidFill>
                  <a:srgbClr val="303030"/>
                </a:solidFill>
                <a:latin typeface="Times New Roman"/>
                <a:cs typeface="Times New Roman"/>
              </a:rPr>
              <a:t>This  </a:t>
            </a:r>
            <a:r>
              <a:rPr sz="1200" spc="-5" dirty="0">
                <a:solidFill>
                  <a:srgbClr val="303030"/>
                </a:solidFill>
                <a:latin typeface="Times New Roman"/>
                <a:cs typeface="Times New Roman"/>
              </a:rPr>
              <a:t>encompasses </a:t>
            </a:r>
            <a:r>
              <a:rPr sz="1200" spc="5" dirty="0">
                <a:solidFill>
                  <a:srgbClr val="303030"/>
                </a:solidFill>
                <a:latin typeface="Times New Roman"/>
                <a:cs typeface="Times New Roman"/>
              </a:rPr>
              <a:t>many </a:t>
            </a:r>
            <a:r>
              <a:rPr sz="1200" dirty="0">
                <a:solidFill>
                  <a:srgbClr val="303030"/>
                </a:solidFill>
                <a:latin typeface="Times New Roman"/>
                <a:cs typeface="Times New Roman"/>
              </a:rPr>
              <a:t>techniques </a:t>
            </a:r>
            <a:r>
              <a:rPr sz="1200" spc="-5" dirty="0">
                <a:solidFill>
                  <a:srgbClr val="303030"/>
                </a:solidFill>
                <a:latin typeface="Times New Roman"/>
                <a:cs typeface="Times New Roman"/>
              </a:rPr>
              <a:t>such as regression, naive Bayes </a:t>
            </a:r>
            <a:r>
              <a:rPr sz="1200" dirty="0">
                <a:solidFill>
                  <a:srgbClr val="303030"/>
                </a:solidFill>
                <a:latin typeface="Times New Roman"/>
                <a:cs typeface="Times New Roman"/>
              </a:rPr>
              <a:t>or supervised</a:t>
            </a:r>
            <a:r>
              <a:rPr sz="1200" spc="25" dirty="0">
                <a:solidFill>
                  <a:srgbClr val="303030"/>
                </a:solidFill>
                <a:latin typeface="Times New Roman"/>
                <a:cs typeface="Times New Roman"/>
              </a:rPr>
              <a:t> </a:t>
            </a:r>
            <a:r>
              <a:rPr sz="1200" spc="-5" dirty="0">
                <a:solidFill>
                  <a:srgbClr val="303030"/>
                </a:solidFill>
                <a:latin typeface="Times New Roman"/>
                <a:cs typeface="Times New Roman"/>
              </a:rPr>
              <a:t>clustering.</a:t>
            </a:r>
            <a:endParaRPr sz="12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TotalTime>
  <Words>2314</Words>
  <Application>Microsoft Office PowerPoint</Application>
  <PresentationFormat>Custom</PresentationFormat>
  <Paragraphs>204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Abstract</vt:lpstr>
      <vt:lpstr>List Of Figures</vt:lpstr>
      <vt:lpstr>Introduction</vt:lpstr>
      <vt:lpstr>Theory</vt:lpstr>
      <vt:lpstr>Slide 10</vt:lpstr>
      <vt:lpstr>Slide 11</vt:lpstr>
      <vt:lpstr>Slide 12</vt:lpstr>
      <vt:lpstr>Methodology</vt:lpstr>
      <vt:lpstr>Data Pre-processing</vt:lpstr>
      <vt:lpstr>Slide 15</vt:lpstr>
      <vt:lpstr>Slide 16</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Sachu</dc:creator>
  <cp:lastModifiedBy>Mohit Bansal</cp:lastModifiedBy>
  <cp:revision>32</cp:revision>
  <dcterms:created xsi:type="dcterms:W3CDTF">2019-06-26T05:11:49Z</dcterms:created>
  <dcterms:modified xsi:type="dcterms:W3CDTF">2019-06-28T05:02:53Z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2017-06-27T00:00:00Z</vt:filetime>
  </property>
  <property fmtid="{D5CDD505-2E9C-101B-9397-08002B2CF9AE}" pid="3" name="Creator">
    <vt:lpwstr>Microsoft® Word 2010</vt:lpwstr>
  </property>
  <property fmtid="{D5CDD505-2E9C-101B-9397-08002B2CF9AE}" pid="4" name="LastSaved">
    <vt:filetime>2019-06-26T00:00:00Z</vt:filetime>
  </property>
</Properties>
</file>