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bc569849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bc569849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d69caf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2d69caf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d69caf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d69caf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d69caf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d69caf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d69caf4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d69caf4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d69caf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d69caf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d69caf4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d69caf4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d69caf45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d69caf45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2d69caf4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2d69caf4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e408ed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2e408ed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bc56984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bc56984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d69caf4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d69caf4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d69caf4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d69caf4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d69caf45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d69caf45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2e408ed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2e408ed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2d69caf4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2d69caf4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2d69caf4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2d69caf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2eccf17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2eccf17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bc56984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04bc56984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c56984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4bc569849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bc56984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04bc569849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c56984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4bc569849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bc569849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bc569849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e408e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e408e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d69caf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d69caf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mendeley.com/datasets/9fp8w335xf/1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ta.mendeley.com/datasets/9fp8w335xf/1" TargetMode="External"/><Relationship Id="rId4" Type="http://schemas.openxmlformats.org/officeDocument/2006/relationships/hyperlink" Target="https://www.maalot.co.il/Publications/TS20210408160139.PDF" TargetMode="External"/><Relationship Id="rId5" Type="http://schemas.openxmlformats.org/officeDocument/2006/relationships/hyperlink" Target="https://www.bis.org/ifc/publ/ifcb31u.pdf" TargetMode="External"/><Relationship Id="rId6" Type="http://schemas.openxmlformats.org/officeDocument/2006/relationships/hyperlink" Target="https://youtu.be/7T3_Cg956_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46750" y="715025"/>
            <a:ext cx="6250500" cy="9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ADA0F"/>
                </a:solidFill>
                <a:latin typeface="Oswald"/>
                <a:ea typeface="Oswald"/>
                <a:cs typeface="Oswald"/>
                <a:sym typeface="Oswald"/>
              </a:rPr>
              <a:t>PREDICTIVE</a:t>
            </a:r>
            <a:r>
              <a:rPr lang="en" sz="2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500">
                <a:solidFill>
                  <a:srgbClr val="0A8F16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r>
              <a:rPr lang="en" sz="2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OF</a:t>
            </a:r>
            <a:r>
              <a:rPr lang="en" sz="2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4500"/>
                </a:solidFill>
                <a:latin typeface="Oswald"/>
                <a:ea typeface="Oswald"/>
                <a:cs typeface="Oswald"/>
                <a:sym typeface="Oswald"/>
              </a:rPr>
              <a:t>CREDIT</a:t>
            </a:r>
            <a:r>
              <a:rPr lang="en" sz="2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5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RATING</a:t>
            </a:r>
            <a:endParaRPr sz="25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752725"/>
            <a:ext cx="57912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Markov Chain To Predict Credit Rating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47600" y="1152475"/>
            <a:ext cx="45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Markov chain analysis is one of the most popular methods to estimate future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credit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ratings. There is a plethora of historical credit rating data available.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Risk managers, portfolio managers and momentum investors use variations of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markov model extensively.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650" y="1228850"/>
            <a:ext cx="3808174" cy="26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2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 Followed For Analysis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will follow the below listed steps in order to predict future credit ratings using the markov model: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Obtain historical credit rating data of corporate firms. (We have used FY 2011-2016 S&amp;P data)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Construct the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transition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count matrix from historical credit rating data.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Construct the transition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matrix using the transition matrix.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Use the transition matrix and the initial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predictive analysis.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 Description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4427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dataset represents S&amp;P credit ratings of 901 publicly-traded firms.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28 financial features were considered and the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metadata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was obtained from bloomberg.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22 states from AAA to D have been considered.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</a:rPr>
              <a:t>Source 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endParaRPr sz="1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75" y="1129750"/>
            <a:ext cx="3413675" cy="34147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4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Constructing The Count Transition Matrix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79188" y="3826875"/>
            <a:ext cx="7785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find the sum of each of the 22 x 22 transitions and construct a 22 x 22 transition matrix for the same. The diagonal elements have the highest entry in each row.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37" y="782251"/>
            <a:ext cx="6560925" cy="304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used for getting transition probability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75" y="1407600"/>
            <a:ext cx="5136851" cy="2868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6"/>
          <p:cNvSpPr txBox="1"/>
          <p:nvPr/>
        </p:nvSpPr>
        <p:spPr>
          <a:xfrm>
            <a:off x="470275" y="205750"/>
            <a:ext cx="778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Constructing The Transition </a:t>
            </a: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Probability M</a:t>
            </a: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atrix From The Count Transition Matrix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87900" y="2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Constructing The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Percentage Transition Probability Matrix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49650" y="4294825"/>
            <a:ext cx="85971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make the final transition probability matrix to be used, we take the sum of each row and divide each of its entries by the rowsum. </a:t>
            </a:r>
            <a:endParaRPr sz="1629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25" y="800413"/>
            <a:ext cx="7691940" cy="354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7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6575" y="264600"/>
            <a:ext cx="86895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2-period transition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Chapman-Kolmogorov Equation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874400" y="1763500"/>
            <a:ext cx="6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5" y="1446300"/>
            <a:ext cx="3092901" cy="3326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600" y="1446304"/>
            <a:ext cx="5138475" cy="33261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8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6800" y="233975"/>
            <a:ext cx="88251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2-period transition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From P</a:t>
            </a:r>
            <a:r>
              <a:rPr baseline="30000"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aseline="30000"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7" y="1475300"/>
            <a:ext cx="7684625" cy="2976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9"/>
          <p:cNvSpPr/>
          <p:nvPr/>
        </p:nvSpPr>
        <p:spPr>
          <a:xfrm>
            <a:off x="258900" y="233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Probability Distribution of n</a:t>
            </a:r>
            <a:r>
              <a:rPr baseline="30000" lang="en" sz="27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" sz="27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state</a:t>
            </a:r>
            <a:endParaRPr sz="272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Π</a:t>
            </a:r>
            <a:r>
              <a:rPr baseline="30000" lang="en" sz="3600">
                <a:solidFill>
                  <a:srgbClr val="333333"/>
                </a:solidFill>
                <a:highlight>
                  <a:srgbClr val="FFFFFF"/>
                </a:highlight>
              </a:rPr>
              <a:t>n</a:t>
            </a: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=Π</a:t>
            </a:r>
            <a:r>
              <a:rPr baseline="30000" lang="en" sz="3600">
                <a:solidFill>
                  <a:srgbClr val="333333"/>
                </a:solidFill>
                <a:highlight>
                  <a:srgbClr val="FFFFFF"/>
                </a:highlight>
              </a:rPr>
              <a:t>(0)</a:t>
            </a: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*P</a:t>
            </a:r>
            <a:r>
              <a:rPr baseline="30000" lang="en" sz="3600">
                <a:solidFill>
                  <a:srgbClr val="333333"/>
                </a:solidFill>
                <a:highlight>
                  <a:srgbClr val="FFFFFF"/>
                </a:highlight>
              </a:rPr>
              <a:t>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</a:t>
            </a: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Π</a:t>
            </a:r>
            <a:r>
              <a:rPr baseline="30000" lang="en" sz="3600">
                <a:solidFill>
                  <a:srgbClr val="333333"/>
                </a:solidFill>
                <a:highlight>
                  <a:srgbClr val="FFFFFF"/>
                </a:highlight>
              </a:rPr>
              <a:t>(0)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 initial distribution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32004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P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transition probability matrix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58900" y="2137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45700" y="200525"/>
            <a:ext cx="865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Starting State is BBB:- Probability of states after 1, 3 and 5 years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38" y="1870625"/>
            <a:ext cx="5875124" cy="268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250" y="1232475"/>
            <a:ext cx="7277489" cy="63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31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Aim Of The Project : Predicting Corporate Credit Rating Using Markov Analysis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5" y="1913500"/>
            <a:ext cx="2396033" cy="2340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00" y="1877775"/>
            <a:ext cx="2479300" cy="241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/>
          <p:nvPr/>
        </p:nvSpPr>
        <p:spPr>
          <a:xfrm>
            <a:off x="3184075" y="291872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194800" y="2599975"/>
            <a:ext cx="12654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UseFul Data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495700" y="297137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45700" y="261750"/>
            <a:ext cx="865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Starting State is AAA:- Probability of states after 1, 3 and 5 years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50" y="2023025"/>
            <a:ext cx="5898700" cy="273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375" y="1406075"/>
            <a:ext cx="7033250" cy="61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2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Common Applications In The Finance Industry</a:t>
            </a:r>
            <a:endParaRPr sz="26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076275"/>
            <a:ext cx="7731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Transition probability matrix default column visualization after 5,10,50 and 100 years.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Credit ratings agencies utilise these to judge speculative instruments.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75" y="1641625"/>
            <a:ext cx="7189975" cy="322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3"/>
          <p:cNvSpPr/>
          <p:nvPr/>
        </p:nvSpPr>
        <p:spPr>
          <a:xfrm>
            <a:off x="258900" y="3231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Common Applications In The Finance Industry</a:t>
            </a:r>
            <a:endParaRPr sz="26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2914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credit rating migration to solve for equity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firm can use a credit rating transition matrix to solve for the amount of equity capital that it needs. Alternatively a firm can predict the amount of equity in needs to inject in order to stay at a particular level of credit rating. This can be done using the merton model.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Demerits of Credit Rating</a:t>
            </a:r>
            <a:endParaRPr sz="272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Possibility of Bias Effect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Improper disclosure may happen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Impact of changing environment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Problems for new company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Downgrading by rating agency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Difference in rating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Tools Used for the Analysis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35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Python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Pandas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Plotly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 language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25" y="1152475"/>
            <a:ext cx="951099" cy="95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125" y="2756275"/>
            <a:ext cx="615849" cy="7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300" y="1082563"/>
            <a:ext cx="1153250" cy="10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764" y="1173925"/>
            <a:ext cx="1913877" cy="9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Ku, Hyejin; Wang, Mingfu (2020), “Data for: Utilizing Historical Data for Corporate Credit Rating Assessment”, Mendeley Data, V1, doi: 10.17632/9fp8w335xf.1 </a:t>
            </a:r>
            <a:r>
              <a:rPr lang="en" sz="17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https://data.mendeley.com/datasets/9fp8w335xf/1</a:t>
            </a:r>
            <a:endParaRPr sz="1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https://www.maalot.co.il/Publications/TS20210408160139.PDF</a:t>
            </a:r>
            <a:endParaRPr sz="1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5882"/>
              <a:buChar char="●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Hadad, M.D.; Santoso, W, (2006) Rating migration matrices: empirical evidence in Indonesia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https://www.bis.org/ifc/publ/ifcb31u.pdf</a:t>
            </a:r>
            <a:endParaRPr sz="1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credit rating migration and Merton to solve for Equity </a:t>
            </a:r>
            <a:endParaRPr sz="1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https://youtu.be/7T3_Cg956_E</a:t>
            </a:r>
            <a:r>
              <a:rPr lang="en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http://www.columbia.edu/~ww2040/4106S11/MC_BondRating.pdf</a:t>
            </a:r>
            <a:endParaRPr sz="1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272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206100" y="135975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973300" y="1776450"/>
            <a:ext cx="35133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48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5228250" y="973300"/>
            <a:ext cx="25035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Members:</a:t>
            </a:r>
            <a:endParaRPr b="1" sz="1400">
              <a:solidFill>
                <a:srgbClr val="3333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Devansh Joshi (2019302)</a:t>
            </a:r>
            <a:endParaRPr sz="1400">
              <a:solidFill>
                <a:srgbClr val="3333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Mohit Bhar (2019256)</a:t>
            </a:r>
            <a:endParaRPr sz="1400">
              <a:solidFill>
                <a:srgbClr val="3333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Nikhil Prasad (2019261)</a:t>
            </a:r>
            <a:endParaRPr sz="1400">
              <a:solidFill>
                <a:srgbClr val="3333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Saksham Mehla (2019270)</a:t>
            </a:r>
            <a:endParaRPr sz="1400">
              <a:solidFill>
                <a:srgbClr val="3333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Tushar Mahajan (2019280)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258900" y="2137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298128"/>
            <a:ext cx="9144000" cy="48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eorgia"/>
                <a:ea typeface="Georgia"/>
                <a:cs typeface="Georgia"/>
                <a:sym typeface="Georgia"/>
              </a:rPr>
              <a:t>What is </a:t>
            </a:r>
            <a:r>
              <a:rPr lang="en" sz="2700">
                <a:latin typeface="Georgia"/>
                <a:ea typeface="Georgia"/>
                <a:cs typeface="Georgia"/>
                <a:sym typeface="Georgia"/>
              </a:rPr>
              <a:t>Credit Rating ?</a:t>
            </a:r>
            <a:endParaRPr sz="1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74" y="1346574"/>
            <a:ext cx="4682199" cy="24503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chemeClr val="dk1">
                <a:alpha val="21000"/>
              </a:schemeClr>
            </a:outerShdw>
          </a:effectLst>
        </p:spPr>
      </p:pic>
      <p:sp>
        <p:nvSpPr>
          <p:cNvPr id="74" name="Google Shape;74;p15"/>
          <p:cNvSpPr txBox="1"/>
          <p:nvPr/>
        </p:nvSpPr>
        <p:spPr>
          <a:xfrm>
            <a:off x="622750" y="1176325"/>
            <a:ext cx="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34300" y="1268575"/>
            <a:ext cx="30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10125" y="1240000"/>
            <a:ext cx="3314700" cy="37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Credit rating is an analysis of the credit risks associated with a financial instrument or a financial entity.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credit rating can be assigned to any entity that seeks to borrow money—an individual, a corporation, a state or provincial authority, or a sovereign government.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22750" y="1176325"/>
            <a:ext cx="23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2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Who issues Credit Ratings 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2950" y="1255250"/>
            <a:ext cx="49905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2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Some of the Credit Rating Agencies in India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34775" y="1745125"/>
            <a:ext cx="4133100" cy="240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Credit Rating Information Services of India Limited (CRISIL)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Investment Information and Credit Rating Agency of India Limited (ICRA)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Credit Analysis &amp; Research (CARE)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Onida Individual Credit Rating Agency of India (ONICRA)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0" y="1255250"/>
            <a:ext cx="2790825" cy="163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750" y="3391175"/>
            <a:ext cx="2790825" cy="1046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</p:pic>
      <p:sp>
        <p:nvSpPr>
          <p:cNvPr id="88" name="Google Shape;88;p16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Who issues Credit Ratings 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42025" y="1255250"/>
            <a:ext cx="50913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Some of the Credit Rating Agencies Worldwide (THE BIG THREE)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34775" y="1994150"/>
            <a:ext cx="4133100" cy="146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S&amp;P Global Ratings (S&amp;P)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Moody's Investors Service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Fitch Ratings Inc.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325" y="1255250"/>
            <a:ext cx="2876096" cy="158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25" y="3355950"/>
            <a:ext cx="3826949" cy="1233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00" y="3355949"/>
            <a:ext cx="3971325" cy="123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3000"/>
              </a:schemeClr>
            </a:outerShdw>
          </a:effectLst>
        </p:spPr>
      </p:pic>
      <p:sp>
        <p:nvSpPr>
          <p:cNvPr id="99" name="Google Shape;99;p17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0" y="298128"/>
            <a:ext cx="9144000" cy="45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chemeClr val="dk1">
                <a:alpha val="22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S&amp;P </a:t>
            </a: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Credit Rating </a:t>
            </a: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Scales </a:t>
            </a:r>
            <a:r>
              <a:rPr i="1" lang="en" sz="2500">
                <a:latin typeface="Georgia"/>
                <a:ea typeface="Georgia"/>
                <a:cs typeface="Georgia"/>
                <a:sym typeface="Georgia"/>
              </a:rPr>
              <a:t>(States)</a:t>
            </a:r>
            <a:endParaRPr i="1" sz="9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0" y="935325"/>
            <a:ext cx="4205741" cy="37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325"/>
            <a:ext cx="4336400" cy="37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12250" y="230650"/>
            <a:ext cx="89298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Importance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Credit Ratings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45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Credit ratings provide a metric to </a:t>
            </a:r>
            <a:r>
              <a:rPr b="1"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assess the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riskiness of an investment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A credit rating of AAA is extremely secure, however, it will provide significantly less returns than a BBB instrument.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significant portion of a firm’s decisions in capital markets are </a:t>
            </a:r>
            <a:r>
              <a:rPr b="1"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influenced by credit ratings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thus, predicting credit ratings becomes an extremely important task to maximise profits and for the purpose of risk management.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75" y="1612450"/>
            <a:ext cx="3245325" cy="1918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9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Paper review:- Rating migration matrices: Empirical evidence in Indonesia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24250"/>
            <a:ext cx="85206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paper aims to estimate a credit rating transition matrix and use it to analyse the credit r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ating migration during a certain period of time.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transition matrix was constructed for both discrete and continuous timescales. Based on this transition matrix, inferences regarding rating stability, rating quality and default probability were made.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According to the observations -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Rating activity was concentrated around the diagonal.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Higher ratings tend to have a greater stability.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contrast to the distribution achieved for investment grade companies, the distribution of the speculative rating category was unstable in nature.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76775" y="2306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2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is </a:t>
            </a:r>
            <a:r>
              <a:rPr lang="en" sz="2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Markov Analysis ?</a:t>
            </a:r>
            <a:endParaRPr sz="2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1017725"/>
            <a:ext cx="50739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Markov analysis is a method for forecasting the value of a variable whose anticipated value is only impacted by its present state.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 key benefits of Markov analysis are its simplicity and accuracy in out-of-sample predictions.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00" y="1170125"/>
            <a:ext cx="3453600" cy="314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258900" y="213750"/>
            <a:ext cx="8626200" cy="471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