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Lst>
  <p:sldIdLst>
    <p:sldId id="256" r:id="rId2"/>
    <p:sldId id="257" r:id="rId3"/>
    <p:sldId id="258" r:id="rId4"/>
    <p:sldId id="259" r:id="rId5"/>
    <p:sldId id="261" r:id="rId6"/>
    <p:sldId id="262"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BD318F-61F1-4079-8B99-79D53179A32B}" v="78" dt="2024-02-07T17:58:55.0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77" d="100"/>
          <a:sy n="77" d="100"/>
        </p:scale>
        <p:origin x="917" y="18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it Bhimrajka" userId="d991a7e47546422a" providerId="LiveId" clId="{97BD318F-61F1-4079-8B99-79D53179A32B}"/>
    <pc:docChg chg="undo custSel addSld delSld modSld">
      <pc:chgData name="Mohit Bhimrajka" userId="d991a7e47546422a" providerId="LiveId" clId="{97BD318F-61F1-4079-8B99-79D53179A32B}" dt="2024-02-07T18:06:10.700" v="835"/>
      <pc:docMkLst>
        <pc:docMk/>
      </pc:docMkLst>
      <pc:sldChg chg="modSp mod">
        <pc:chgData name="Mohit Bhimrajka" userId="d991a7e47546422a" providerId="LiveId" clId="{97BD318F-61F1-4079-8B99-79D53179A32B}" dt="2024-02-07T18:06:10.700" v="835"/>
        <pc:sldMkLst>
          <pc:docMk/>
          <pc:sldMk cId="35264064" sldId="256"/>
        </pc:sldMkLst>
        <pc:spChg chg="mod">
          <ac:chgData name="Mohit Bhimrajka" userId="d991a7e47546422a" providerId="LiveId" clId="{97BD318F-61F1-4079-8B99-79D53179A32B}" dt="2024-02-07T18:06:10.700" v="835"/>
          <ac:spMkLst>
            <pc:docMk/>
            <pc:sldMk cId="35264064" sldId="256"/>
            <ac:spMk id="2" creationId="{17871034-2B97-5DDC-665E-62B8E8FA8374}"/>
          </ac:spMkLst>
        </pc:spChg>
        <pc:picChg chg="mod">
          <ac:chgData name="Mohit Bhimrajka" userId="d991a7e47546422a" providerId="LiveId" clId="{97BD318F-61F1-4079-8B99-79D53179A32B}" dt="2024-02-01T04:18:39.903" v="91" actId="1076"/>
          <ac:picMkLst>
            <pc:docMk/>
            <pc:sldMk cId="35264064" sldId="256"/>
            <ac:picMk id="81" creationId="{70DED112-F056-C644-8A78-272EACC65122}"/>
          </ac:picMkLst>
        </pc:picChg>
      </pc:sldChg>
      <pc:sldChg chg="modSp mod">
        <pc:chgData name="Mohit Bhimrajka" userId="d991a7e47546422a" providerId="LiveId" clId="{97BD318F-61F1-4079-8B99-79D53179A32B}" dt="2024-02-07T16:38:03.913" v="351" actId="113"/>
        <pc:sldMkLst>
          <pc:docMk/>
          <pc:sldMk cId="572374811" sldId="257"/>
        </pc:sldMkLst>
        <pc:spChg chg="mod">
          <ac:chgData name="Mohit Bhimrajka" userId="d991a7e47546422a" providerId="LiveId" clId="{97BD318F-61F1-4079-8B99-79D53179A32B}" dt="2024-02-01T04:19:36.582" v="111" actId="113"/>
          <ac:spMkLst>
            <pc:docMk/>
            <pc:sldMk cId="572374811" sldId="257"/>
            <ac:spMk id="2" creationId="{CCF9AA74-A20D-7298-74B3-1EE5D02FA43A}"/>
          </ac:spMkLst>
        </pc:spChg>
        <pc:spChg chg="mod">
          <ac:chgData name="Mohit Bhimrajka" userId="d991a7e47546422a" providerId="LiveId" clId="{97BD318F-61F1-4079-8B99-79D53179A32B}" dt="2024-02-07T16:38:03.913" v="351" actId="113"/>
          <ac:spMkLst>
            <pc:docMk/>
            <pc:sldMk cId="572374811" sldId="257"/>
            <ac:spMk id="3" creationId="{774D872C-64CF-0F7E-866B-EEFB65297791}"/>
          </ac:spMkLst>
        </pc:spChg>
      </pc:sldChg>
      <pc:sldChg chg="modSp new mod">
        <pc:chgData name="Mohit Bhimrajka" userId="d991a7e47546422a" providerId="LiveId" clId="{97BD318F-61F1-4079-8B99-79D53179A32B}" dt="2024-02-07T18:02:46.936" v="834" actId="20577"/>
        <pc:sldMkLst>
          <pc:docMk/>
          <pc:sldMk cId="1787129261" sldId="258"/>
        </pc:sldMkLst>
        <pc:spChg chg="mod">
          <ac:chgData name="Mohit Bhimrajka" userId="d991a7e47546422a" providerId="LiveId" clId="{97BD318F-61F1-4079-8B99-79D53179A32B}" dt="2024-02-01T04:19:41.302" v="112" actId="108"/>
          <ac:spMkLst>
            <pc:docMk/>
            <pc:sldMk cId="1787129261" sldId="258"/>
            <ac:spMk id="2" creationId="{B142EB76-0292-5151-8C3B-FFA2B551EF96}"/>
          </ac:spMkLst>
        </pc:spChg>
        <pc:spChg chg="mod">
          <ac:chgData name="Mohit Bhimrajka" userId="d991a7e47546422a" providerId="LiveId" clId="{97BD318F-61F1-4079-8B99-79D53179A32B}" dt="2024-02-07T18:02:46.936" v="834" actId="20577"/>
          <ac:spMkLst>
            <pc:docMk/>
            <pc:sldMk cId="1787129261" sldId="258"/>
            <ac:spMk id="3" creationId="{3A954120-84E1-30AE-2709-ECEDCCCF50B2}"/>
          </ac:spMkLst>
        </pc:spChg>
      </pc:sldChg>
      <pc:sldChg chg="addSp delSp modSp add mod">
        <pc:chgData name="Mohit Bhimrajka" userId="d991a7e47546422a" providerId="LiveId" clId="{97BD318F-61F1-4079-8B99-79D53179A32B}" dt="2024-02-07T17:58:01.343" v="437" actId="20577"/>
        <pc:sldMkLst>
          <pc:docMk/>
          <pc:sldMk cId="1565936358" sldId="259"/>
        </pc:sldMkLst>
        <pc:spChg chg="mod">
          <ac:chgData name="Mohit Bhimrajka" userId="d991a7e47546422a" providerId="LiveId" clId="{97BD318F-61F1-4079-8B99-79D53179A32B}" dt="2024-02-01T04:20:08.500" v="159" actId="115"/>
          <ac:spMkLst>
            <pc:docMk/>
            <pc:sldMk cId="1565936358" sldId="259"/>
            <ac:spMk id="2" creationId="{B142EB76-0292-5151-8C3B-FFA2B551EF96}"/>
          </ac:spMkLst>
        </pc:spChg>
        <pc:spChg chg="mod">
          <ac:chgData name="Mohit Bhimrajka" userId="d991a7e47546422a" providerId="LiveId" clId="{97BD318F-61F1-4079-8B99-79D53179A32B}" dt="2024-02-07T17:58:01.343" v="437" actId="20577"/>
          <ac:spMkLst>
            <pc:docMk/>
            <pc:sldMk cId="1565936358" sldId="259"/>
            <ac:spMk id="3" creationId="{3A954120-84E1-30AE-2709-ECEDCCCF50B2}"/>
          </ac:spMkLst>
        </pc:spChg>
        <pc:picChg chg="add del mod">
          <ac:chgData name="Mohit Bhimrajka" userId="d991a7e47546422a" providerId="LiveId" clId="{97BD318F-61F1-4079-8B99-79D53179A32B}" dt="2024-02-01T04:24:24.675" v="202" actId="478"/>
          <ac:picMkLst>
            <pc:docMk/>
            <pc:sldMk cId="1565936358" sldId="259"/>
            <ac:picMk id="5" creationId="{C2BA2B62-70CE-25AB-A8D4-13F04C5770A8}"/>
          </ac:picMkLst>
        </pc:picChg>
      </pc:sldChg>
      <pc:sldChg chg="modSp new mod">
        <pc:chgData name="Mohit Bhimrajka" userId="d991a7e47546422a" providerId="LiveId" clId="{97BD318F-61F1-4079-8B99-79D53179A32B}" dt="2024-02-07T16:47:56.156" v="392" actId="20577"/>
        <pc:sldMkLst>
          <pc:docMk/>
          <pc:sldMk cId="1609006907" sldId="260"/>
        </pc:sldMkLst>
        <pc:spChg chg="mod">
          <ac:chgData name="Mohit Bhimrajka" userId="d991a7e47546422a" providerId="LiveId" clId="{97BD318F-61F1-4079-8B99-79D53179A32B}" dt="2024-02-07T16:46:42.400" v="380" actId="20577"/>
          <ac:spMkLst>
            <pc:docMk/>
            <pc:sldMk cId="1609006907" sldId="260"/>
            <ac:spMk id="2" creationId="{16D69BCC-E0A2-FC45-7133-E3ABBD48A624}"/>
          </ac:spMkLst>
        </pc:spChg>
        <pc:spChg chg="mod">
          <ac:chgData name="Mohit Bhimrajka" userId="d991a7e47546422a" providerId="LiveId" clId="{97BD318F-61F1-4079-8B99-79D53179A32B}" dt="2024-02-07T16:47:56.156" v="392" actId="20577"/>
          <ac:spMkLst>
            <pc:docMk/>
            <pc:sldMk cId="1609006907" sldId="260"/>
            <ac:spMk id="3" creationId="{05F55C2D-57B6-C7C3-C3B8-73D3922B9775}"/>
          </ac:spMkLst>
        </pc:spChg>
      </pc:sldChg>
      <pc:sldChg chg="modSp new mod">
        <pc:chgData name="Mohit Bhimrajka" userId="d991a7e47546422a" providerId="LiveId" clId="{97BD318F-61F1-4079-8B99-79D53179A32B}" dt="2024-02-07T17:59:14.120" v="462" actId="113"/>
        <pc:sldMkLst>
          <pc:docMk/>
          <pc:sldMk cId="42618231" sldId="261"/>
        </pc:sldMkLst>
        <pc:spChg chg="mod">
          <ac:chgData name="Mohit Bhimrajka" userId="d991a7e47546422a" providerId="LiveId" clId="{97BD318F-61F1-4079-8B99-79D53179A32B}" dt="2024-02-07T17:59:14.120" v="462" actId="113"/>
          <ac:spMkLst>
            <pc:docMk/>
            <pc:sldMk cId="42618231" sldId="261"/>
            <ac:spMk id="2" creationId="{BEE363AA-24A9-7CCF-D8D5-6A3C9A8FF232}"/>
          </ac:spMkLst>
        </pc:spChg>
        <pc:spChg chg="mod">
          <ac:chgData name="Mohit Bhimrajka" userId="d991a7e47546422a" providerId="LiveId" clId="{97BD318F-61F1-4079-8B99-79D53179A32B}" dt="2024-02-07T17:58:55.050" v="459" actId="20577"/>
          <ac:spMkLst>
            <pc:docMk/>
            <pc:sldMk cId="42618231" sldId="261"/>
            <ac:spMk id="3" creationId="{349A8CF1-3FCB-CA46-B094-0F6EF98DB051}"/>
          </ac:spMkLst>
        </pc:spChg>
      </pc:sldChg>
      <pc:sldChg chg="modSp new add del mod">
        <pc:chgData name="Mohit Bhimrajka" userId="d991a7e47546422a" providerId="LiveId" clId="{97BD318F-61F1-4079-8B99-79D53179A32B}" dt="2024-02-07T18:01:26.573" v="831" actId="20577"/>
        <pc:sldMkLst>
          <pc:docMk/>
          <pc:sldMk cId="1493175936" sldId="262"/>
        </pc:sldMkLst>
        <pc:spChg chg="mod">
          <ac:chgData name="Mohit Bhimrajka" userId="d991a7e47546422a" providerId="LiveId" clId="{97BD318F-61F1-4079-8B99-79D53179A32B}" dt="2024-02-07T17:59:04.777" v="461"/>
          <ac:spMkLst>
            <pc:docMk/>
            <pc:sldMk cId="1493175936" sldId="262"/>
            <ac:spMk id="2" creationId="{610F91CF-DB8B-8D60-434C-D80572907B9F}"/>
          </ac:spMkLst>
        </pc:spChg>
        <pc:spChg chg="mod">
          <ac:chgData name="Mohit Bhimrajka" userId="d991a7e47546422a" providerId="LiveId" clId="{97BD318F-61F1-4079-8B99-79D53179A32B}" dt="2024-02-07T18:01:26.573" v="831" actId="20577"/>
          <ac:spMkLst>
            <pc:docMk/>
            <pc:sldMk cId="1493175936" sldId="262"/>
            <ac:spMk id="3" creationId="{22E2B68D-38BC-8A4C-5398-F945DCA4261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lstStyle>
            <a:lvl1pPr algn="l">
              <a:lnSpc>
                <a:spcPct val="113000"/>
              </a:lnSpc>
              <a:defRPr sz="4800" cap="none"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2/7/2024</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7396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2/7/2024</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22902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2/7/2024</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305313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2/7/2024</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781717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2/7/2024</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515043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2/7/2024</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165846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2/7/2024</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192661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2/7/2024</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542197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2/7/2024</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817215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2/7/2024</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620271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2/7/2024</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3181827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lIns="109728" tIns="109728" rIns="109728" bIns="91440" anchor="ct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lIns="109728" tIns="109728" rIns="109728" bIns="91440" anchor="ctr"/>
          <a:lstStyle>
            <a:lvl1pPr algn="r">
              <a:defRPr sz="1050">
                <a:solidFill>
                  <a:schemeClr val="tx1"/>
                </a:solidFill>
              </a:defRPr>
            </a:lvl1pPr>
          </a:lstStyle>
          <a:p>
            <a:fld id="{3CADBD16-5BFB-4D9F-9646-C75D1B53BBB6}" type="datetimeFigureOut">
              <a:rPr lang="en-US" smtClean="0"/>
              <a:pPr/>
              <a:t>2/7/2024</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lIns="109728" tIns="109728" rIns="109728" bIns="9144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lIns="109728" tIns="109728" rIns="109728" bIns="9144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443918415"/>
      </p:ext>
    </p:extLst>
  </p:cSld>
  <p:clrMap bg1="dk1" tx1="lt1" bg2="dk2" tx2="lt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64" r:id="rId6"/>
    <p:sldLayoutId id="2147483760" r:id="rId7"/>
    <p:sldLayoutId id="2147483761" r:id="rId8"/>
    <p:sldLayoutId id="2147483762" r:id="rId9"/>
    <p:sldLayoutId id="2147483763" r:id="rId10"/>
    <p:sldLayoutId id="2147483765" r:id="rId11"/>
  </p:sldLayoutIdLst>
  <p:txStyles>
    <p:titleStyle>
      <a:lvl1pPr algn="l" defTabSz="914400" rtl="0" eaLnBrk="1" latinLnBrk="0" hangingPunct="1">
        <a:lnSpc>
          <a:spcPct val="110000"/>
        </a:lnSpc>
        <a:spcBef>
          <a:spcPct val="0"/>
        </a:spcBef>
        <a:buNone/>
        <a:defRPr sz="4000" kern="1200" spc="14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spc="6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0" kern="1200" spc="6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spc="6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0" kern="1200" spc="6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spc="6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C3B0A228-9EA3-4009-A82E-9402BBC72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871034-2B97-5DDC-665E-62B8E8FA8374}"/>
              </a:ext>
            </a:extLst>
          </p:cNvPr>
          <p:cNvSpPr>
            <a:spLocks noGrp="1"/>
          </p:cNvSpPr>
          <p:nvPr>
            <p:ph type="ctrTitle"/>
          </p:nvPr>
        </p:nvSpPr>
        <p:spPr>
          <a:xfrm>
            <a:off x="1143000" y="1181101"/>
            <a:ext cx="5202381" cy="1998517"/>
          </a:xfrm>
        </p:spPr>
        <p:txBody>
          <a:bodyPr>
            <a:normAutofit/>
          </a:bodyPr>
          <a:lstStyle/>
          <a:p>
            <a:pPr>
              <a:lnSpc>
                <a:spcPct val="103000"/>
              </a:lnSpc>
            </a:pPr>
            <a:r>
              <a:rPr lang="en-US" sz="3700" b="1" i="0" dirty="0">
                <a:ln>
                  <a:solidFill>
                    <a:schemeClr val="tx1"/>
                  </a:solidFill>
                </a:ln>
                <a:effectLst>
                  <a:outerShdw blurRad="38100" dist="38100" dir="2700000" algn="tl">
                    <a:srgbClr val="000000">
                      <a:alpha val="43137"/>
                    </a:srgbClr>
                  </a:outerShdw>
                </a:effectLst>
                <a:latin typeface="Garamond" panose="02020404030301010803" pitchFamily="18" charset="0"/>
              </a:rPr>
              <a:t>Modeling Academic Success with an Exponential Twist</a:t>
            </a:r>
            <a:endParaRPr lang="en-IN" sz="3700" dirty="0">
              <a:ln>
                <a:solidFill>
                  <a:schemeClr val="tx1"/>
                </a:solidFill>
              </a:ln>
              <a:effectLst>
                <a:outerShdw blurRad="38100" dist="38100" dir="2700000" algn="tl">
                  <a:srgbClr val="000000">
                    <a:alpha val="43137"/>
                  </a:srgbClr>
                </a:outerShdw>
              </a:effectLst>
              <a:latin typeface="Garamond" panose="02020404030301010803" pitchFamily="18" charset="0"/>
            </a:endParaRPr>
          </a:p>
        </p:txBody>
      </p:sp>
      <p:sp>
        <p:nvSpPr>
          <p:cNvPr id="3" name="Subtitle 2">
            <a:extLst>
              <a:ext uri="{FF2B5EF4-FFF2-40B4-BE49-F238E27FC236}">
                <a16:creationId xmlns:a16="http://schemas.microsoft.com/office/drawing/2014/main" id="{187E9510-CEF2-C103-2123-E18175C6A429}"/>
              </a:ext>
            </a:extLst>
          </p:cNvPr>
          <p:cNvSpPr>
            <a:spLocks noGrp="1"/>
          </p:cNvSpPr>
          <p:nvPr>
            <p:ph type="subTitle" idx="1"/>
          </p:nvPr>
        </p:nvSpPr>
        <p:spPr>
          <a:xfrm>
            <a:off x="1143001" y="4010061"/>
            <a:ext cx="2862942" cy="1814946"/>
          </a:xfrm>
        </p:spPr>
        <p:txBody>
          <a:bodyPr anchor="b">
            <a:normAutofit/>
          </a:bodyPr>
          <a:lstStyle/>
          <a:p>
            <a:r>
              <a:rPr lang="en-US" dirty="0"/>
              <a:t>Internship Question 1 – </a:t>
            </a:r>
            <a:r>
              <a:rPr lang="en-US" b="1" dirty="0"/>
              <a:t>Mohit Bhimrajka</a:t>
            </a:r>
            <a:endParaRPr lang="en-IN" b="1" dirty="0"/>
          </a:p>
        </p:txBody>
      </p:sp>
      <p:pic>
        <p:nvPicPr>
          <p:cNvPr id="81" name="Picture 80" descr="A blue and white background with lines and dots&#10;&#10;Description automatically generated">
            <a:extLst>
              <a:ext uri="{FF2B5EF4-FFF2-40B4-BE49-F238E27FC236}">
                <a16:creationId xmlns:a16="http://schemas.microsoft.com/office/drawing/2014/main" id="{70DED112-F056-C644-8A78-272EACC65122}"/>
              </a:ext>
            </a:extLst>
          </p:cNvPr>
          <p:cNvPicPr>
            <a:picLocks noChangeAspect="1"/>
          </p:cNvPicPr>
          <p:nvPr/>
        </p:nvPicPr>
        <p:blipFill rotWithShape="1">
          <a:blip r:embed="rId2"/>
          <a:srcRect t="18138" r="-1" b="9722"/>
          <a:stretch/>
        </p:blipFill>
        <p:spPr>
          <a:xfrm>
            <a:off x="2685473" y="10"/>
            <a:ext cx="9506528" cy="6857990"/>
          </a:xfrm>
          <a:custGeom>
            <a:avLst/>
            <a:gdLst/>
            <a:ahLst/>
            <a:cxnLst/>
            <a:rect l="l" t="t" r="r" b="b"/>
            <a:pathLst>
              <a:path w="9506528" h="6858000">
                <a:moveTo>
                  <a:pt x="6427633" y="0"/>
                </a:moveTo>
                <a:lnTo>
                  <a:pt x="9506528" y="0"/>
                </a:lnTo>
                <a:lnTo>
                  <a:pt x="9506528" y="1557082"/>
                </a:lnTo>
                <a:lnTo>
                  <a:pt x="4860617" y="6858000"/>
                </a:lnTo>
                <a:lnTo>
                  <a:pt x="417041" y="6858000"/>
                </a:lnTo>
                <a:close/>
                <a:moveTo>
                  <a:pt x="0" y="0"/>
                </a:moveTo>
                <a:lnTo>
                  <a:pt x="6427633" y="0"/>
                </a:lnTo>
                <a:lnTo>
                  <a:pt x="0" y="1"/>
                </a:lnTo>
                <a:close/>
              </a:path>
            </a:pathLst>
          </a:custGeom>
        </p:spPr>
      </p:pic>
      <p:sp>
        <p:nvSpPr>
          <p:cNvPr id="82" name="Freeform: Shape 81">
            <a:extLst>
              <a:ext uri="{FF2B5EF4-FFF2-40B4-BE49-F238E27FC236}">
                <a16:creationId xmlns:a16="http://schemas.microsoft.com/office/drawing/2014/main" id="{48D8C03A-D73E-4E89-A17E-452429264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3854" y="1549822"/>
            <a:ext cx="4676439" cy="5313651"/>
          </a:xfrm>
          <a:custGeom>
            <a:avLst/>
            <a:gdLst>
              <a:gd name="connsiteX0" fmla="*/ 6846874 w 6846874"/>
              <a:gd name="connsiteY0" fmla="*/ 3021586 h 3021586"/>
              <a:gd name="connsiteX1" fmla="*/ 0 w 6846874"/>
              <a:gd name="connsiteY1" fmla="*/ 3021585 h 3021586"/>
              <a:gd name="connsiteX2" fmla="*/ 3399286 w 6846874"/>
              <a:gd name="connsiteY2" fmla="*/ 0 h 3021586"/>
              <a:gd name="connsiteX0" fmla="*/ 6846874 w 6846874"/>
              <a:gd name="connsiteY0" fmla="*/ 3016405 h 3016405"/>
              <a:gd name="connsiteX1" fmla="*/ 0 w 6846874"/>
              <a:gd name="connsiteY1" fmla="*/ 3016404 h 3016405"/>
              <a:gd name="connsiteX2" fmla="*/ 3425190 w 6846874"/>
              <a:gd name="connsiteY2" fmla="*/ 0 h 3016405"/>
              <a:gd name="connsiteX3" fmla="*/ 6846874 w 6846874"/>
              <a:gd name="connsiteY3" fmla="*/ 3016405 h 3016405"/>
              <a:gd name="connsiteX0" fmla="*/ 6846874 w 6846874"/>
              <a:gd name="connsiteY0" fmla="*/ 3055286 h 3055286"/>
              <a:gd name="connsiteX1" fmla="*/ 0 w 6846874"/>
              <a:gd name="connsiteY1" fmla="*/ 3055285 h 3055286"/>
              <a:gd name="connsiteX2" fmla="*/ 3425190 w 6846874"/>
              <a:gd name="connsiteY2" fmla="*/ 0 h 3055286"/>
              <a:gd name="connsiteX3" fmla="*/ 6846874 w 6846874"/>
              <a:gd name="connsiteY3" fmla="*/ 3055286 h 3055286"/>
              <a:gd name="connsiteX0" fmla="*/ 6846874 w 6846874"/>
              <a:gd name="connsiteY0" fmla="*/ 5422604 h 5422604"/>
              <a:gd name="connsiteX1" fmla="*/ 0 w 6846874"/>
              <a:gd name="connsiteY1" fmla="*/ 5422603 h 5422604"/>
              <a:gd name="connsiteX2" fmla="*/ 6839561 w 6846874"/>
              <a:gd name="connsiteY2" fmla="*/ 0 h 5422604"/>
              <a:gd name="connsiteX3" fmla="*/ 6846874 w 6846874"/>
              <a:gd name="connsiteY3" fmla="*/ 5422604 h 5422604"/>
            </a:gdLst>
            <a:ahLst/>
            <a:cxnLst>
              <a:cxn ang="0">
                <a:pos x="connsiteX0" y="connsiteY0"/>
              </a:cxn>
              <a:cxn ang="0">
                <a:pos x="connsiteX1" y="connsiteY1"/>
              </a:cxn>
              <a:cxn ang="0">
                <a:pos x="connsiteX2" y="connsiteY2"/>
              </a:cxn>
              <a:cxn ang="0">
                <a:pos x="connsiteX3" y="connsiteY3"/>
              </a:cxn>
            </a:cxnLst>
            <a:rect l="l" t="t" r="r" b="b"/>
            <a:pathLst>
              <a:path w="6846874" h="5422604">
                <a:moveTo>
                  <a:pt x="6846874" y="5422604"/>
                </a:moveTo>
                <a:lnTo>
                  <a:pt x="0" y="5422603"/>
                </a:lnTo>
                <a:lnTo>
                  <a:pt x="6839561" y="0"/>
                </a:lnTo>
                <a:cubicBezTo>
                  <a:pt x="6841999" y="1807535"/>
                  <a:pt x="6844436" y="3615069"/>
                  <a:pt x="6846874" y="5422604"/>
                </a:cubicBez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5264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9AA74-A20D-7298-74B3-1EE5D02FA43A}"/>
              </a:ext>
            </a:extLst>
          </p:cNvPr>
          <p:cNvSpPr>
            <a:spLocks noGrp="1"/>
          </p:cNvSpPr>
          <p:nvPr>
            <p:ph type="title"/>
          </p:nvPr>
        </p:nvSpPr>
        <p:spPr/>
        <p:txBody>
          <a:bodyPr/>
          <a:lstStyle/>
          <a:p>
            <a:r>
              <a:rPr lang="en-US" b="1" dirty="0">
                <a:latin typeface="Garamond" panose="02020404030301010803" pitchFamily="18" charset="0"/>
              </a:rPr>
              <a:t>What am I Doing?</a:t>
            </a:r>
            <a:endParaRPr lang="en-IN" b="1" dirty="0">
              <a:latin typeface="Garamond" panose="02020404030301010803" pitchFamily="18" charset="0"/>
            </a:endParaRPr>
          </a:p>
        </p:txBody>
      </p:sp>
      <p:sp>
        <p:nvSpPr>
          <p:cNvPr id="3" name="Content Placeholder 2">
            <a:extLst>
              <a:ext uri="{FF2B5EF4-FFF2-40B4-BE49-F238E27FC236}">
                <a16:creationId xmlns:a16="http://schemas.microsoft.com/office/drawing/2014/main" id="{774D872C-64CF-0F7E-866B-EEFB65297791}"/>
              </a:ext>
            </a:extLst>
          </p:cNvPr>
          <p:cNvSpPr>
            <a:spLocks noGrp="1"/>
          </p:cNvSpPr>
          <p:nvPr>
            <p:ph idx="1"/>
          </p:nvPr>
        </p:nvSpPr>
        <p:spPr/>
        <p:txBody>
          <a:bodyPr/>
          <a:lstStyle/>
          <a:p>
            <a:r>
              <a:rPr lang="en-US" b="0" i="0" dirty="0">
                <a:solidFill>
                  <a:srgbClr val="D1D5DB"/>
                </a:solidFill>
                <a:effectLst/>
                <a:latin typeface="Söhne"/>
              </a:rPr>
              <a:t>As I was brainstorming, I thought, let's keep it real. I'm a student, and you're the teacher. So, why not dive into something we all deal with—</a:t>
            </a:r>
            <a:r>
              <a:rPr lang="en-US" b="1" i="0" dirty="0">
                <a:solidFill>
                  <a:srgbClr val="D1D5DB"/>
                </a:solidFill>
                <a:effectLst/>
                <a:latin typeface="Söhne"/>
              </a:rPr>
              <a:t>attention span in lectures</a:t>
            </a:r>
            <a:r>
              <a:rPr lang="en-US" b="0" i="0" dirty="0">
                <a:solidFill>
                  <a:srgbClr val="D1D5DB"/>
                </a:solidFill>
                <a:effectLst/>
                <a:latin typeface="Söhne"/>
              </a:rPr>
              <a:t>? I want to build a model around it. What do you think? Intriguing, right? </a:t>
            </a:r>
            <a:endParaRPr lang="en-US" dirty="0">
              <a:solidFill>
                <a:srgbClr val="D1D5DB"/>
              </a:solidFill>
              <a:latin typeface="Söhne"/>
            </a:endParaRPr>
          </a:p>
          <a:p>
            <a:r>
              <a:rPr lang="en-US" b="0" i="0" dirty="0">
                <a:solidFill>
                  <a:srgbClr val="D1D5DB"/>
                </a:solidFill>
                <a:effectLst/>
                <a:latin typeface="Söhne"/>
              </a:rPr>
              <a:t>Now, to ensure the utmost personalization and relevance in this presentation and model, I will incorporate data and scenarios specific to our esteemed professor,      </a:t>
            </a:r>
            <a:r>
              <a:rPr lang="en-US" b="1" i="0" dirty="0">
                <a:solidFill>
                  <a:srgbClr val="D1D5DB"/>
                </a:solidFill>
                <a:effectLst/>
                <a:latin typeface="Söhne"/>
              </a:rPr>
              <a:t>Dr. Sridhar </a:t>
            </a:r>
            <a:r>
              <a:rPr lang="en-US" b="1" i="0" dirty="0" err="1">
                <a:solidFill>
                  <a:srgbClr val="D1D5DB"/>
                </a:solidFill>
                <a:effectLst/>
                <a:latin typeface="Söhne"/>
              </a:rPr>
              <a:t>Pappu</a:t>
            </a:r>
            <a:r>
              <a:rPr lang="en-US" b="0" i="0" dirty="0">
                <a:solidFill>
                  <a:srgbClr val="D1D5DB"/>
                </a:solidFill>
                <a:effectLst/>
                <a:latin typeface="Söhne"/>
              </a:rPr>
              <a:t>, and his </a:t>
            </a:r>
            <a:r>
              <a:rPr lang="en-US" b="1" i="0" dirty="0">
                <a:solidFill>
                  <a:srgbClr val="D1D5DB"/>
                </a:solidFill>
                <a:effectLst/>
                <a:latin typeface="Söhne"/>
              </a:rPr>
              <a:t>'Foundation of Statistics</a:t>
            </a:r>
            <a:r>
              <a:rPr lang="en-US" b="0" i="0" dirty="0">
                <a:solidFill>
                  <a:srgbClr val="D1D5DB"/>
                </a:solidFill>
                <a:effectLst/>
                <a:latin typeface="Söhne"/>
              </a:rPr>
              <a:t>' class during Semester 1.</a:t>
            </a:r>
            <a:endParaRPr lang="en-IN" dirty="0"/>
          </a:p>
        </p:txBody>
      </p:sp>
    </p:spTree>
    <p:extLst>
      <p:ext uri="{BB962C8B-B14F-4D97-AF65-F5344CB8AC3E}">
        <p14:creationId xmlns:p14="http://schemas.microsoft.com/office/powerpoint/2010/main" val="572374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2EB76-0292-5151-8C3B-FFA2B551EF96}"/>
              </a:ext>
            </a:extLst>
          </p:cNvPr>
          <p:cNvSpPr>
            <a:spLocks noGrp="1"/>
          </p:cNvSpPr>
          <p:nvPr>
            <p:ph type="title"/>
          </p:nvPr>
        </p:nvSpPr>
        <p:spPr/>
        <p:txBody>
          <a:bodyPr/>
          <a:lstStyle/>
          <a:p>
            <a:r>
              <a:rPr lang="en-IN" b="1" dirty="0">
                <a:latin typeface="Garamond" panose="02020404030301010803" pitchFamily="18" charset="0"/>
              </a:rPr>
              <a:t>Key Components for Analysis</a:t>
            </a:r>
          </a:p>
        </p:txBody>
      </p:sp>
      <p:sp>
        <p:nvSpPr>
          <p:cNvPr id="3" name="Content Placeholder 2">
            <a:extLst>
              <a:ext uri="{FF2B5EF4-FFF2-40B4-BE49-F238E27FC236}">
                <a16:creationId xmlns:a16="http://schemas.microsoft.com/office/drawing/2014/main" id="{3A954120-84E1-30AE-2709-ECEDCCCF50B2}"/>
              </a:ext>
            </a:extLst>
          </p:cNvPr>
          <p:cNvSpPr>
            <a:spLocks noGrp="1"/>
          </p:cNvSpPr>
          <p:nvPr>
            <p:ph idx="1"/>
          </p:nvPr>
        </p:nvSpPr>
        <p:spPr/>
        <p:txBody>
          <a:bodyPr/>
          <a:lstStyle/>
          <a:p>
            <a:pPr marL="0" indent="0">
              <a:buNone/>
            </a:pPr>
            <a:r>
              <a:rPr lang="en-US" b="0" i="0" dirty="0">
                <a:solidFill>
                  <a:srgbClr val="D1D5DB"/>
                </a:solidFill>
                <a:effectLst/>
                <a:latin typeface="Söhne"/>
              </a:rPr>
              <a:t>To construct a comprehensive understanding, we'll explore factors such as:</a:t>
            </a:r>
          </a:p>
          <a:p>
            <a:pPr>
              <a:buFontTx/>
              <a:buChar char="‒"/>
            </a:pPr>
            <a:r>
              <a:rPr lang="en-US" b="0" i="0" dirty="0">
                <a:solidFill>
                  <a:srgbClr val="D1D5DB"/>
                </a:solidFill>
                <a:effectLst/>
                <a:latin typeface="Söhne"/>
              </a:rPr>
              <a:t>initial attention levels</a:t>
            </a:r>
          </a:p>
          <a:p>
            <a:pPr>
              <a:buFontTx/>
              <a:buChar char="‒"/>
            </a:pPr>
            <a:r>
              <a:rPr lang="en-US" b="0" i="0" dirty="0">
                <a:solidFill>
                  <a:srgbClr val="D1D5DB"/>
                </a:solidFill>
                <a:effectLst/>
                <a:latin typeface="Söhne"/>
              </a:rPr>
              <a:t>maximum achievable attention</a:t>
            </a:r>
          </a:p>
          <a:p>
            <a:pPr>
              <a:buFontTx/>
              <a:buChar char="‒"/>
            </a:pPr>
            <a:r>
              <a:rPr lang="en-US" b="0" i="0" dirty="0">
                <a:solidFill>
                  <a:srgbClr val="D1D5DB"/>
                </a:solidFill>
                <a:effectLst/>
                <a:latin typeface="Söhne"/>
              </a:rPr>
              <a:t>the rate of improvement</a:t>
            </a:r>
          </a:p>
        </p:txBody>
      </p:sp>
    </p:spTree>
    <p:extLst>
      <p:ext uri="{BB962C8B-B14F-4D97-AF65-F5344CB8AC3E}">
        <p14:creationId xmlns:p14="http://schemas.microsoft.com/office/powerpoint/2010/main" val="1787129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2EB76-0292-5151-8C3B-FFA2B551EF96}"/>
              </a:ext>
            </a:extLst>
          </p:cNvPr>
          <p:cNvSpPr>
            <a:spLocks noGrp="1"/>
          </p:cNvSpPr>
          <p:nvPr>
            <p:ph type="title"/>
          </p:nvPr>
        </p:nvSpPr>
        <p:spPr/>
        <p:txBody>
          <a:bodyPr/>
          <a:lstStyle/>
          <a:p>
            <a:r>
              <a:rPr lang="en-US" b="1" dirty="0">
                <a:latin typeface="Garamond" panose="02020404030301010803" pitchFamily="18" charset="0"/>
              </a:rPr>
              <a:t>The </a:t>
            </a:r>
            <a:r>
              <a:rPr lang="en-US" b="1" u="sng" dirty="0">
                <a:latin typeface="Garamond" panose="02020404030301010803" pitchFamily="18" charset="0"/>
              </a:rPr>
              <a:t>REAL DEAL</a:t>
            </a:r>
            <a:endParaRPr lang="en-IN" b="1" u="sng" dirty="0">
              <a:latin typeface="Garamond" panose="02020404030301010803" pitchFamily="18" charset="0"/>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A954120-84E1-30AE-2709-ECEDCCCF50B2}"/>
                  </a:ext>
                </a:extLst>
              </p:cNvPr>
              <p:cNvSpPr>
                <a:spLocks noGrp="1"/>
              </p:cNvSpPr>
              <p:nvPr>
                <p:ph idx="1"/>
              </p:nvPr>
            </p:nvSpPr>
            <p:spPr/>
            <p:txBody>
              <a:bodyPr/>
              <a:lstStyle/>
              <a:p>
                <a:pPr marL="0" indent="0" algn="ctr">
                  <a:buNone/>
                </a:pP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𝐿</m:t>
                    </m:r>
                    <m:f>
                      <m:fPr>
                        <m:ctrlPr>
                          <a:rPr lang="en-IN" dirty="0" smtClean="0">
                            <a:solidFill>
                              <a:srgbClr val="836967"/>
                            </a:solidFill>
                            <a:latin typeface="Cambria Math" panose="02040503050406030204" pitchFamily="18" charset="0"/>
                          </a:rPr>
                        </m:ctrlPr>
                      </m:fPr>
                      <m:num>
                        <m:r>
                          <a:rPr lang="en-IN" i="1" dirty="0">
                            <a:latin typeface="Cambria Math" panose="02040503050406030204" pitchFamily="18" charset="0"/>
                          </a:rPr>
                          <m:t>𝐿</m:t>
                        </m:r>
                      </m:num>
                      <m:den>
                        <m:d>
                          <m:dPr>
                            <m:ctrlPr>
                              <a:rPr lang="en-IN" i="1" dirty="0">
                                <a:solidFill>
                                  <a:srgbClr val="836967"/>
                                </a:solidFill>
                                <a:latin typeface="Cambria Math" panose="02040503050406030204" pitchFamily="18" charset="0"/>
                              </a:rPr>
                            </m:ctrlPr>
                          </m:dPr>
                          <m:e>
                            <m:r>
                              <a:rPr lang="en-IN" i="0" dirty="0">
                                <a:latin typeface="Cambria Math" panose="02040503050406030204" pitchFamily="18" charset="0"/>
                              </a:rPr>
                              <m:t>1+</m:t>
                            </m:r>
                            <m:sSup>
                              <m:sSupPr>
                                <m:ctrlPr>
                                  <a:rPr lang="en-IN" i="1" dirty="0">
                                    <a:solidFill>
                                      <a:srgbClr val="836967"/>
                                    </a:solidFill>
                                    <a:latin typeface="Cambria Math" panose="02040503050406030204" pitchFamily="18" charset="0"/>
                                  </a:rPr>
                                </m:ctrlPr>
                              </m:sSupPr>
                              <m:e>
                                <m:r>
                                  <a:rPr lang="en-IN" i="0" dirty="0">
                                    <a:latin typeface="Cambria Math" panose="02040503050406030204" pitchFamily="18" charset="0"/>
                                  </a:rPr>
                                  <m:t>ⅇ</m:t>
                                </m:r>
                              </m:e>
                              <m:sup>
                                <m:r>
                                  <a:rPr lang="en-IN" i="0" dirty="0">
                                    <a:latin typeface="Cambria Math" panose="02040503050406030204" pitchFamily="18" charset="0"/>
                                  </a:rPr>
                                  <m:t>−</m:t>
                                </m:r>
                                <m:r>
                                  <a:rPr lang="en-IN" i="1" dirty="0">
                                    <a:latin typeface="Cambria Math" panose="02040503050406030204" pitchFamily="18" charset="0"/>
                                  </a:rPr>
                                  <m:t>𝑘</m:t>
                                </m:r>
                                <m:d>
                                  <m:dPr>
                                    <m:ctrlPr>
                                      <a:rPr lang="en-IN" i="1" dirty="0">
                                        <a:solidFill>
                                          <a:srgbClr val="836967"/>
                                        </a:solidFill>
                                        <a:latin typeface="Cambria Math" panose="02040503050406030204" pitchFamily="18" charset="0"/>
                                      </a:rPr>
                                    </m:ctrlPr>
                                  </m:dPr>
                                  <m:e>
                                    <m:r>
                                      <a:rPr lang="en-IN" i="1" dirty="0">
                                        <a:latin typeface="Cambria Math" panose="02040503050406030204" pitchFamily="18" charset="0"/>
                                      </a:rPr>
                                      <m:t>𝑡</m:t>
                                    </m:r>
                                    <m:r>
                                      <a:rPr lang="en-IN" i="0" dirty="0">
                                        <a:latin typeface="Cambria Math" panose="02040503050406030204" pitchFamily="18" charset="0"/>
                                      </a:rPr>
                                      <m:t>−</m:t>
                                    </m:r>
                                    <m:sSub>
                                      <m:sSubPr>
                                        <m:ctrlPr>
                                          <a:rPr lang="en-IN" i="1" dirty="0">
                                            <a:solidFill>
                                              <a:srgbClr val="836967"/>
                                            </a:solidFill>
                                            <a:latin typeface="Cambria Math" panose="02040503050406030204" pitchFamily="18" charset="0"/>
                                          </a:rPr>
                                        </m:ctrlPr>
                                      </m:sSubPr>
                                      <m:e>
                                        <m:r>
                                          <a:rPr lang="en-IN" i="1" dirty="0">
                                            <a:latin typeface="Cambria Math" panose="02040503050406030204" pitchFamily="18" charset="0"/>
                                          </a:rPr>
                                          <m:t>𝑡</m:t>
                                        </m:r>
                                      </m:e>
                                      <m:sub>
                                        <m:r>
                                          <a:rPr lang="en-IN" i="0" dirty="0">
                                            <a:latin typeface="Cambria Math" panose="02040503050406030204" pitchFamily="18" charset="0"/>
                                          </a:rPr>
                                          <m:t>0</m:t>
                                        </m:r>
                                      </m:sub>
                                    </m:sSub>
                                  </m:e>
                                </m:d>
                              </m:sup>
                            </m:sSup>
                          </m:e>
                        </m:d>
                      </m:den>
                    </m:f>
                  </m:oMath>
                </a14:m>
                <a:r>
                  <a:rPr lang="en-IN" dirty="0"/>
                  <a:t> + C</a:t>
                </a:r>
              </a:p>
              <a:p>
                <a:pPr algn="l">
                  <a:buFont typeface="Arial" panose="020B0604020202020204" pitchFamily="34" charset="0"/>
                  <a:buChar char="•"/>
                </a:pPr>
                <a:r>
                  <a:rPr lang="en-US" b="0" i="1" dirty="0">
                    <a:solidFill>
                      <a:srgbClr val="D1D5DB"/>
                    </a:solidFill>
                    <a:effectLst/>
                    <a:latin typeface="KaTeX_Math"/>
                  </a:rPr>
                  <a:t>L</a:t>
                </a:r>
                <a:r>
                  <a:rPr lang="en-US" b="0" i="0" dirty="0">
                    <a:solidFill>
                      <a:srgbClr val="D1D5DB"/>
                    </a:solidFill>
                    <a:effectLst/>
                    <a:latin typeface="Söhne"/>
                  </a:rPr>
                  <a:t>: Maximum attention level (typically between 0.85 and 0.95).</a:t>
                </a:r>
              </a:p>
              <a:p>
                <a:pPr algn="l">
                  <a:buFont typeface="Arial" panose="020B0604020202020204" pitchFamily="34" charset="0"/>
                  <a:buChar char="•"/>
                </a:pPr>
                <a:r>
                  <a:rPr lang="en-US" b="0" i="1" dirty="0">
                    <a:solidFill>
                      <a:srgbClr val="D1D5DB"/>
                    </a:solidFill>
                    <a:effectLst/>
                    <a:latin typeface="KaTeX_Math"/>
                  </a:rPr>
                  <a:t>k</a:t>
                </a:r>
                <a:r>
                  <a:rPr lang="en-US" b="0" i="0" dirty="0">
                    <a:solidFill>
                      <a:srgbClr val="D1D5DB"/>
                    </a:solidFill>
                    <a:effectLst/>
                    <a:latin typeface="Söhne"/>
                  </a:rPr>
                  <a:t>: Logistic growth rate parameter (controls the rate of change).</a:t>
                </a:r>
              </a:p>
              <a:p>
                <a:pPr algn="l">
                  <a:buFont typeface="Arial" panose="020B0604020202020204" pitchFamily="34" charset="0"/>
                  <a:buChar char="•"/>
                </a:pPr>
                <a14:m>
                  <m:oMath xmlns:m="http://schemas.openxmlformats.org/officeDocument/2006/math">
                    <m:sSub>
                      <m:sSubPr>
                        <m:ctrlPr>
                          <a:rPr lang="en-US" b="0" i="1" smtClean="0">
                            <a:solidFill>
                              <a:srgbClr val="D1D5DB"/>
                            </a:solidFill>
                            <a:effectLst/>
                            <a:latin typeface="Cambria Math" panose="02040503050406030204" pitchFamily="18" charset="0"/>
                          </a:rPr>
                        </m:ctrlPr>
                      </m:sSubPr>
                      <m:e>
                        <m:r>
                          <a:rPr lang="en-US" b="0" i="1" smtClean="0">
                            <a:solidFill>
                              <a:srgbClr val="D1D5DB"/>
                            </a:solidFill>
                            <a:effectLst/>
                            <a:latin typeface="Cambria Math" panose="02040503050406030204" pitchFamily="18" charset="0"/>
                          </a:rPr>
                          <m:t>𝑡</m:t>
                        </m:r>
                      </m:e>
                      <m:sub>
                        <m:r>
                          <a:rPr lang="en-US" b="0" i="1" smtClean="0">
                            <a:solidFill>
                              <a:srgbClr val="D1D5DB"/>
                            </a:solidFill>
                            <a:effectLst/>
                            <a:latin typeface="Cambria Math" panose="02040503050406030204" pitchFamily="18" charset="0"/>
                          </a:rPr>
                          <m:t>0</m:t>
                        </m:r>
                      </m:sub>
                    </m:sSub>
                  </m:oMath>
                </a14:m>
                <a:r>
                  <a:rPr lang="en-US" b="0" i="0" dirty="0">
                    <a:solidFill>
                      <a:srgbClr val="D1D5DB"/>
                    </a:solidFill>
                    <a:effectLst/>
                    <a:latin typeface="KaTeX_Main"/>
                  </a:rPr>
                  <a:t>​</a:t>
                </a:r>
                <a:r>
                  <a:rPr lang="en-US" b="0" i="0" dirty="0">
                    <a:solidFill>
                      <a:srgbClr val="D1D5DB"/>
                    </a:solidFill>
                    <a:effectLst/>
                    <a:latin typeface="Söhne"/>
                  </a:rPr>
                  <a:t>: Time at which attention is halfway between </a:t>
                </a:r>
                <a:r>
                  <a:rPr lang="en-US" b="0" i="1" dirty="0">
                    <a:solidFill>
                      <a:srgbClr val="D1D5DB"/>
                    </a:solidFill>
                    <a:effectLst/>
                    <a:latin typeface="KaTeX_Math"/>
                  </a:rPr>
                  <a:t>C</a:t>
                </a:r>
                <a:r>
                  <a:rPr lang="en-US" b="0" i="0" dirty="0">
                    <a:solidFill>
                      <a:srgbClr val="D1D5DB"/>
                    </a:solidFill>
                    <a:effectLst/>
                    <a:latin typeface="Söhne"/>
                  </a:rPr>
                  <a:t> and </a:t>
                </a:r>
                <a:r>
                  <a:rPr lang="en-US" b="0" i="1" dirty="0">
                    <a:solidFill>
                      <a:srgbClr val="D1D5DB"/>
                    </a:solidFill>
                    <a:effectLst/>
                    <a:latin typeface="KaTeX_Math"/>
                  </a:rPr>
                  <a:t>L</a:t>
                </a:r>
                <a:r>
                  <a:rPr lang="en-US" b="0" i="0" dirty="0">
                    <a:solidFill>
                      <a:srgbClr val="D1D5DB"/>
                    </a:solidFill>
                    <a:effectLst/>
                    <a:latin typeface="Söhne"/>
                  </a:rPr>
                  <a:t>.</a:t>
                </a:r>
              </a:p>
              <a:p>
                <a:pPr algn="l">
                  <a:buFont typeface="Arial" panose="020B0604020202020204" pitchFamily="34" charset="0"/>
                  <a:buChar char="•"/>
                </a:pPr>
                <a:r>
                  <a:rPr lang="en-US" b="0" i="1" dirty="0">
                    <a:solidFill>
                      <a:srgbClr val="D1D5DB"/>
                    </a:solidFill>
                    <a:effectLst/>
                    <a:latin typeface="KaTeX_Math"/>
                  </a:rPr>
                  <a:t>C</a:t>
                </a:r>
                <a:r>
                  <a:rPr lang="en-US" b="0" i="0" dirty="0">
                    <a:solidFill>
                      <a:srgbClr val="D1D5DB"/>
                    </a:solidFill>
                    <a:effectLst/>
                    <a:latin typeface="Söhne"/>
                  </a:rPr>
                  <a:t>: Initial attention level (typically between 0.5 and 0.7).</a:t>
                </a:r>
              </a:p>
            </p:txBody>
          </p:sp>
        </mc:Choice>
        <mc:Fallback>
          <p:sp>
            <p:nvSpPr>
              <p:cNvPr id="3" name="Content Placeholder 2">
                <a:extLst>
                  <a:ext uri="{FF2B5EF4-FFF2-40B4-BE49-F238E27FC236}">
                    <a16:creationId xmlns:a16="http://schemas.microsoft.com/office/drawing/2014/main" id="{3A954120-84E1-30AE-2709-ECEDCCCF50B2}"/>
                  </a:ext>
                </a:extLst>
              </p:cNvPr>
              <p:cNvSpPr>
                <a:spLocks noGrp="1" noRot="1" noChangeAspect="1" noMove="1" noResize="1" noEditPoints="1" noAdjustHandles="1" noChangeArrowheads="1" noChangeShapeType="1" noTextEdit="1"/>
              </p:cNvSpPr>
              <p:nvPr>
                <p:ph idx="1"/>
              </p:nvPr>
            </p:nvSpPr>
            <p:spPr>
              <a:blipFill>
                <a:blip r:embed="rId2"/>
                <a:stretch>
                  <a:fillRect l="-369"/>
                </a:stretch>
              </a:blipFill>
            </p:spPr>
            <p:txBody>
              <a:bodyPr/>
              <a:lstStyle/>
              <a:p>
                <a:r>
                  <a:rPr lang="en-IN">
                    <a:noFill/>
                  </a:rPr>
                  <a:t> </a:t>
                </a:r>
              </a:p>
            </p:txBody>
          </p:sp>
        </mc:Fallback>
      </mc:AlternateContent>
    </p:spTree>
    <p:extLst>
      <p:ext uri="{BB962C8B-B14F-4D97-AF65-F5344CB8AC3E}">
        <p14:creationId xmlns:p14="http://schemas.microsoft.com/office/powerpoint/2010/main" val="1565936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363AA-24A9-7CCF-D8D5-6A3C9A8FF232}"/>
              </a:ext>
            </a:extLst>
          </p:cNvPr>
          <p:cNvSpPr>
            <a:spLocks noGrp="1"/>
          </p:cNvSpPr>
          <p:nvPr>
            <p:ph type="title"/>
          </p:nvPr>
        </p:nvSpPr>
        <p:spPr/>
        <p:txBody>
          <a:bodyPr/>
          <a:lstStyle/>
          <a:p>
            <a:r>
              <a:rPr lang="en-IN" b="1" i="0" dirty="0">
                <a:solidFill>
                  <a:srgbClr val="D1D5DB"/>
                </a:solidFill>
                <a:effectLst/>
                <a:latin typeface="Söhne"/>
              </a:rPr>
              <a:t>Personalized Parameters</a:t>
            </a:r>
            <a:endParaRPr lang="en-IN" b="1"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49A8CF1-3FCB-CA46-B094-0F6EF98DB051}"/>
                  </a:ext>
                </a:extLst>
              </p:cNvPr>
              <p:cNvSpPr>
                <a:spLocks noGrp="1"/>
              </p:cNvSpPr>
              <p:nvPr>
                <p:ph idx="1"/>
              </p:nvPr>
            </p:nvSpPr>
            <p:spPr/>
            <p:txBody>
              <a:bodyPr/>
              <a:lstStyle/>
              <a:p>
                <a:pPr algn="l">
                  <a:buFont typeface="Arial" panose="020B0604020202020204" pitchFamily="34" charset="0"/>
                  <a:buChar char="•"/>
                </a:pPr>
                <a:r>
                  <a:rPr lang="en-US" b="0" i="0" dirty="0">
                    <a:solidFill>
                      <a:srgbClr val="D1D5DB"/>
                    </a:solidFill>
                    <a:effectLst/>
                    <a:latin typeface="Söhne"/>
                  </a:rPr>
                  <a:t>The model reflects observations from Dr. Sridhar's lectures, with parameters tailored to mimic real-world scenarios.</a:t>
                </a:r>
              </a:p>
              <a:p>
                <a:pPr algn="l">
                  <a:buFont typeface="Arial" panose="020B0604020202020204" pitchFamily="34" charset="0"/>
                  <a:buChar char="•"/>
                </a:pPr>
                <a:r>
                  <a:rPr lang="en-US" b="0" i="0" dirty="0">
                    <a:solidFill>
                      <a:srgbClr val="D1D5DB"/>
                    </a:solidFill>
                    <a:effectLst/>
                    <a:latin typeface="Söhne"/>
                  </a:rPr>
                  <a:t>Values for </a:t>
                </a:r>
                <a:r>
                  <a:rPr lang="en-US" b="0" i="1" dirty="0">
                    <a:solidFill>
                      <a:srgbClr val="D1D5DB"/>
                    </a:solidFill>
                    <a:effectLst/>
                    <a:latin typeface="KaTeX_Math"/>
                  </a:rPr>
                  <a:t>L</a:t>
                </a:r>
                <a:r>
                  <a:rPr lang="en-US" b="0" i="0" dirty="0">
                    <a:solidFill>
                      <a:srgbClr val="D1D5DB"/>
                    </a:solidFill>
                    <a:effectLst/>
                    <a:latin typeface="Söhne"/>
                  </a:rPr>
                  <a:t>, </a:t>
                </a:r>
                <a:r>
                  <a:rPr lang="en-US" b="0" i="1" dirty="0">
                    <a:solidFill>
                      <a:srgbClr val="D1D5DB"/>
                    </a:solidFill>
                    <a:effectLst/>
                    <a:latin typeface="KaTeX_Math"/>
                  </a:rPr>
                  <a:t>k</a:t>
                </a:r>
                <a:r>
                  <a:rPr lang="en-US" b="0" i="0" dirty="0">
                    <a:solidFill>
                      <a:srgbClr val="D1D5DB"/>
                    </a:solidFill>
                    <a:effectLst/>
                    <a:latin typeface="Söhne"/>
                  </a:rPr>
                  <a:t>, </a:t>
                </a:r>
                <a14:m>
                  <m:oMath xmlns:m="http://schemas.openxmlformats.org/officeDocument/2006/math">
                    <m:sSub>
                      <m:sSubPr>
                        <m:ctrlPr>
                          <a:rPr lang="en-US" b="0" i="1" smtClean="0">
                            <a:solidFill>
                              <a:srgbClr val="D1D5DB"/>
                            </a:solidFill>
                            <a:effectLst/>
                            <a:latin typeface="Cambria Math" panose="02040503050406030204" pitchFamily="18" charset="0"/>
                          </a:rPr>
                        </m:ctrlPr>
                      </m:sSubPr>
                      <m:e>
                        <m:r>
                          <a:rPr lang="en-US" b="0" i="1" smtClean="0">
                            <a:solidFill>
                              <a:srgbClr val="D1D5DB"/>
                            </a:solidFill>
                            <a:effectLst/>
                            <a:latin typeface="Cambria Math" panose="02040503050406030204" pitchFamily="18" charset="0"/>
                          </a:rPr>
                          <m:t>𝑡</m:t>
                        </m:r>
                      </m:e>
                      <m:sub>
                        <m:r>
                          <a:rPr lang="en-US" b="0" i="1" smtClean="0">
                            <a:solidFill>
                              <a:srgbClr val="D1D5DB"/>
                            </a:solidFill>
                            <a:effectLst/>
                            <a:latin typeface="Cambria Math" panose="02040503050406030204" pitchFamily="18" charset="0"/>
                          </a:rPr>
                          <m:t>0</m:t>
                        </m:r>
                      </m:sub>
                    </m:sSub>
                  </m:oMath>
                </a14:m>
                <a:r>
                  <a:rPr lang="en-US" b="0" i="0" dirty="0">
                    <a:solidFill>
                      <a:srgbClr val="D1D5DB"/>
                    </a:solidFill>
                    <a:effectLst/>
                    <a:latin typeface="KaTeX_Main"/>
                  </a:rPr>
                  <a:t>​​</a:t>
                </a:r>
                <a:r>
                  <a:rPr lang="en-US" b="0" i="0" dirty="0">
                    <a:solidFill>
                      <a:srgbClr val="D1D5DB"/>
                    </a:solidFill>
                    <a:effectLst/>
                    <a:latin typeface="Söhne"/>
                  </a:rPr>
                  <a:t>, and </a:t>
                </a:r>
                <a:r>
                  <a:rPr lang="en-US" b="0" i="1" dirty="0">
                    <a:solidFill>
                      <a:srgbClr val="D1D5DB"/>
                    </a:solidFill>
                    <a:effectLst/>
                    <a:latin typeface="KaTeX_Math"/>
                  </a:rPr>
                  <a:t>C</a:t>
                </a:r>
                <a:r>
                  <a:rPr lang="en-US" b="0" i="0" dirty="0">
                    <a:solidFill>
                      <a:srgbClr val="D1D5DB"/>
                    </a:solidFill>
                    <a:effectLst/>
                    <a:latin typeface="Söhne"/>
                  </a:rPr>
                  <a:t> were selected based on my experiences during Dr. Sridhar's classes.</a:t>
                </a:r>
              </a:p>
              <a:p>
                <a:pPr algn="l">
                  <a:buFont typeface="Arial" panose="020B0604020202020204" pitchFamily="34" charset="0"/>
                  <a:buChar char="•"/>
                </a:pPr>
                <a:r>
                  <a:rPr lang="en-US" b="0" i="0" dirty="0">
                    <a:solidFill>
                      <a:srgbClr val="D1D5DB"/>
                    </a:solidFill>
                    <a:effectLst/>
                    <a:latin typeface="Söhne"/>
                  </a:rPr>
                  <a:t>This customization ensures the model's accuracy and relevance to our specific classroom environment.</a:t>
                </a:r>
              </a:p>
              <a:p>
                <a:endParaRPr lang="en-IN" dirty="0"/>
              </a:p>
            </p:txBody>
          </p:sp>
        </mc:Choice>
        <mc:Fallback>
          <p:sp>
            <p:nvSpPr>
              <p:cNvPr id="3" name="Content Placeholder 2">
                <a:extLst>
                  <a:ext uri="{FF2B5EF4-FFF2-40B4-BE49-F238E27FC236}">
                    <a16:creationId xmlns:a16="http://schemas.microsoft.com/office/drawing/2014/main" id="{349A8CF1-3FCB-CA46-B094-0F6EF98DB051}"/>
                  </a:ext>
                </a:extLst>
              </p:cNvPr>
              <p:cNvSpPr>
                <a:spLocks noGrp="1" noRot="1" noChangeAspect="1" noMove="1" noResize="1" noEditPoints="1" noAdjustHandles="1" noChangeArrowheads="1" noChangeShapeType="1" noTextEdit="1"/>
              </p:cNvSpPr>
              <p:nvPr>
                <p:ph idx="1"/>
              </p:nvPr>
            </p:nvSpPr>
            <p:spPr>
              <a:blipFill>
                <a:blip r:embed="rId2"/>
                <a:stretch>
                  <a:fillRect l="-369" r="-246"/>
                </a:stretch>
              </a:blipFill>
            </p:spPr>
            <p:txBody>
              <a:bodyPr/>
              <a:lstStyle/>
              <a:p>
                <a:r>
                  <a:rPr lang="en-IN">
                    <a:noFill/>
                  </a:rPr>
                  <a:t> </a:t>
                </a:r>
              </a:p>
            </p:txBody>
          </p:sp>
        </mc:Fallback>
      </mc:AlternateContent>
    </p:spTree>
    <p:extLst>
      <p:ext uri="{BB962C8B-B14F-4D97-AF65-F5344CB8AC3E}">
        <p14:creationId xmlns:p14="http://schemas.microsoft.com/office/powerpoint/2010/main" val="42618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F91CF-DB8B-8D60-434C-D80572907B9F}"/>
              </a:ext>
            </a:extLst>
          </p:cNvPr>
          <p:cNvSpPr>
            <a:spLocks noGrp="1"/>
          </p:cNvSpPr>
          <p:nvPr>
            <p:ph type="title"/>
          </p:nvPr>
        </p:nvSpPr>
        <p:spPr/>
        <p:txBody>
          <a:bodyPr/>
          <a:lstStyle/>
          <a:p>
            <a:r>
              <a:rPr lang="en-US" b="1" i="0" dirty="0">
                <a:effectLst/>
                <a:latin typeface="Söhne"/>
              </a:rPr>
              <a:t>Why the Sigmoid Function Works</a:t>
            </a:r>
            <a:endParaRPr lang="en-IN" dirty="0"/>
          </a:p>
        </p:txBody>
      </p:sp>
      <p:sp>
        <p:nvSpPr>
          <p:cNvPr id="3" name="Content Placeholder 2">
            <a:extLst>
              <a:ext uri="{FF2B5EF4-FFF2-40B4-BE49-F238E27FC236}">
                <a16:creationId xmlns:a16="http://schemas.microsoft.com/office/drawing/2014/main" id="{22E2B68D-38BC-8A4C-5398-F945DCA4261F}"/>
              </a:ext>
            </a:extLst>
          </p:cNvPr>
          <p:cNvSpPr>
            <a:spLocks noGrp="1"/>
          </p:cNvSpPr>
          <p:nvPr>
            <p:ph idx="1"/>
          </p:nvPr>
        </p:nvSpPr>
        <p:spPr/>
        <p:txBody>
          <a:bodyPr/>
          <a:lstStyle/>
          <a:p>
            <a:pPr algn="l">
              <a:buFont typeface="Arial" panose="020B0604020202020204" pitchFamily="34" charset="0"/>
              <a:buChar char="•"/>
            </a:pPr>
            <a:r>
              <a:rPr lang="en-US" b="0" i="0" dirty="0">
                <a:solidFill>
                  <a:srgbClr val="D1D5DB"/>
                </a:solidFill>
                <a:effectLst/>
                <a:latin typeface="Söhne"/>
              </a:rPr>
              <a:t>Honestly, After experimenting with various functions and testing multiple alternatives, I found that the sigmoid function closely aligns with the desired outcomes I sought to achieve. Its effectiveness lies in its ability to accurately represent the observed patterns in student attention span during lectures. Essentially, the model that yields the most accurate results is the one that effectively captures the dynamics of our classroom environment, making the sigmoid function the right choice for our analysis.</a:t>
            </a:r>
            <a:endParaRPr lang="en-IN" dirty="0"/>
          </a:p>
        </p:txBody>
      </p:sp>
    </p:spTree>
    <p:extLst>
      <p:ext uri="{BB962C8B-B14F-4D97-AF65-F5344CB8AC3E}">
        <p14:creationId xmlns:p14="http://schemas.microsoft.com/office/powerpoint/2010/main" val="1493175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69BCC-E0A2-FC45-7133-E3ABBD48A624}"/>
              </a:ext>
            </a:extLst>
          </p:cNvPr>
          <p:cNvSpPr>
            <a:spLocks noGrp="1"/>
          </p:cNvSpPr>
          <p:nvPr>
            <p:ph type="title"/>
          </p:nvPr>
        </p:nvSpPr>
        <p:spPr/>
        <p:txBody>
          <a:bodyPr/>
          <a:lstStyle/>
          <a:p>
            <a:r>
              <a:rPr lang="en-US" dirty="0"/>
              <a:t>But why this function?</a:t>
            </a:r>
            <a:endParaRPr lang="en-IN" dirty="0"/>
          </a:p>
        </p:txBody>
      </p:sp>
      <p:sp>
        <p:nvSpPr>
          <p:cNvPr id="3" name="Content Placeholder 2">
            <a:extLst>
              <a:ext uri="{FF2B5EF4-FFF2-40B4-BE49-F238E27FC236}">
                <a16:creationId xmlns:a16="http://schemas.microsoft.com/office/drawing/2014/main" id="{05F55C2D-57B6-C7C3-C3B8-73D3922B9775}"/>
              </a:ext>
            </a:extLst>
          </p:cNvPr>
          <p:cNvSpPr>
            <a:spLocks noGrp="1"/>
          </p:cNvSpPr>
          <p:nvPr>
            <p:ph idx="1"/>
          </p:nvPr>
        </p:nvSpPr>
        <p:spPr/>
        <p:txBody>
          <a:bodyPr/>
          <a:lstStyle/>
          <a:p>
            <a:r>
              <a:rPr lang="en-US" dirty="0"/>
              <a:t>The exponential function captures the natural decay of student attention over time in lectures.</a:t>
            </a:r>
          </a:p>
          <a:p>
            <a:r>
              <a:rPr lang="en-US" dirty="0"/>
              <a:t>Parameters such as initial attention level, maximum achievable attention, and decay rate allow customization to specific teaching dynamics.</a:t>
            </a:r>
          </a:p>
          <a:p>
            <a:r>
              <a:rPr lang="en-US" dirty="0"/>
              <a:t>Insights from the model aid in optimizing teaching strategies for maintaining student engagement and maximizing learning outcomes.</a:t>
            </a:r>
            <a:endParaRPr lang="en-IN" dirty="0"/>
          </a:p>
        </p:txBody>
      </p:sp>
    </p:spTree>
    <p:extLst>
      <p:ext uri="{BB962C8B-B14F-4D97-AF65-F5344CB8AC3E}">
        <p14:creationId xmlns:p14="http://schemas.microsoft.com/office/powerpoint/2010/main" val="1609006907"/>
      </p:ext>
    </p:extLst>
  </p:cSld>
  <p:clrMapOvr>
    <a:masterClrMapping/>
  </p:clrMapOvr>
</p:sld>
</file>

<file path=ppt/theme/theme1.xml><?xml version="1.0" encoding="utf-8"?>
<a:theme xmlns:a="http://schemas.openxmlformats.org/drawingml/2006/main" name="RegattaVTI">
  <a:themeElements>
    <a:clrScheme name="AnalogousFromLightSeedRightStep">
      <a:dk1>
        <a:srgbClr val="000000"/>
      </a:dk1>
      <a:lt1>
        <a:srgbClr val="FFFFFF"/>
      </a:lt1>
      <a:dk2>
        <a:srgbClr val="243241"/>
      </a:dk2>
      <a:lt2>
        <a:srgbClr val="E8E2E6"/>
      </a:lt2>
      <a:accent1>
        <a:srgbClr val="64B27A"/>
      </a:accent1>
      <a:accent2>
        <a:srgbClr val="59AF95"/>
      </a:accent2>
      <a:accent3>
        <a:srgbClr val="60ADB7"/>
      </a:accent3>
      <a:accent4>
        <a:srgbClr val="6999CF"/>
      </a:accent4>
      <a:accent5>
        <a:srgbClr val="8489D8"/>
      </a:accent5>
      <a:accent6>
        <a:srgbClr val="8F69CF"/>
      </a:accent6>
      <a:hlink>
        <a:srgbClr val="AE699B"/>
      </a:hlink>
      <a:folHlink>
        <a:srgbClr val="7F7F7F"/>
      </a:folHlink>
    </a:clrScheme>
    <a:fontScheme name="Walbaum Display">
      <a:majorFont>
        <a:latin typeface="Yu Mincho Demibold"/>
        <a:ea typeface=""/>
        <a:cs typeface=""/>
      </a:majorFont>
      <a:minorFont>
        <a:latin typeface="Yu Minch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otalTime>153</TotalTime>
  <Words>408</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Yu Mincho</vt:lpstr>
      <vt:lpstr>Yu Mincho Demibold</vt:lpstr>
      <vt:lpstr>Arial</vt:lpstr>
      <vt:lpstr>Cambria Math</vt:lpstr>
      <vt:lpstr>Garamond</vt:lpstr>
      <vt:lpstr>KaTeX_Main</vt:lpstr>
      <vt:lpstr>KaTeX_Math</vt:lpstr>
      <vt:lpstr>Söhne</vt:lpstr>
      <vt:lpstr>RegattaVTI</vt:lpstr>
      <vt:lpstr>Modeling Academic Success with an Exponential Twist</vt:lpstr>
      <vt:lpstr>What am I Doing?</vt:lpstr>
      <vt:lpstr>Key Components for Analysis</vt:lpstr>
      <vt:lpstr>The REAL DEAL</vt:lpstr>
      <vt:lpstr>Personalized Parameters</vt:lpstr>
      <vt:lpstr>Why the Sigmoid Function Works</vt:lpstr>
      <vt:lpstr>But why this function?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Academic Success with an Exponential Twist</dc:title>
  <dc:creator>Mohit Bhimrajka</dc:creator>
  <cp:lastModifiedBy>Mohit Bhimrajka</cp:lastModifiedBy>
  <cp:revision>1</cp:revision>
  <dcterms:created xsi:type="dcterms:W3CDTF">2024-02-01T03:22:39Z</dcterms:created>
  <dcterms:modified xsi:type="dcterms:W3CDTF">2024-02-07T18:06:21Z</dcterms:modified>
</cp:coreProperties>
</file>