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_rels/slideLayout2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10.xml.rels" ContentType="application/vnd.openxmlformats-package.relationships+xml"/>
  <Override PartName="/ppt/slideLayouts/_rels/slideLayout16.xml.rels" ContentType="application/vnd.openxmlformats-package.relationships+xml"/>
  <Override PartName="/ppt/slideLayouts/_rels/slideLayout2.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media/image2.png" ContentType="image/png"/>
  <Override PartName="/ppt/media/image3.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 name="PlaceHolder 2"/>
          <p:cNvSpPr>
            <a:spLocks noGrp="1"/>
          </p:cNvSpPr>
          <p:nvPr>
            <p:ph type="body"/>
          </p:nvPr>
        </p:nvSpPr>
        <p:spPr>
          <a:xfrm>
            <a:off x="729360" y="207900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5"/>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 name="PlaceHolder 2"/>
          <p:cNvSpPr>
            <a:spLocks noGrp="1"/>
          </p:cNvSpPr>
          <p:nvPr>
            <p:ph type="body"/>
          </p:nvPr>
        </p:nvSpPr>
        <p:spPr>
          <a:xfrm>
            <a:off x="72936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3"/>
          <p:cNvSpPr>
            <a:spLocks noGrp="1"/>
          </p:cNvSpPr>
          <p:nvPr>
            <p:ph type="body"/>
          </p:nvPr>
        </p:nvSpPr>
        <p:spPr>
          <a:xfrm>
            <a:off x="332892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4"/>
          <p:cNvSpPr>
            <a:spLocks noGrp="1"/>
          </p:cNvSpPr>
          <p:nvPr>
            <p:ph type="body"/>
          </p:nvPr>
        </p:nvSpPr>
        <p:spPr>
          <a:xfrm>
            <a:off x="592848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5"/>
          <p:cNvSpPr>
            <a:spLocks noGrp="1"/>
          </p:cNvSpPr>
          <p:nvPr>
            <p:ph type="body"/>
          </p:nvPr>
        </p:nvSpPr>
        <p:spPr>
          <a:xfrm>
            <a:off x="72936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6"/>
          <p:cNvSpPr>
            <a:spLocks noGrp="1"/>
          </p:cNvSpPr>
          <p:nvPr>
            <p:ph type="body"/>
          </p:nvPr>
        </p:nvSpPr>
        <p:spPr>
          <a:xfrm>
            <a:off x="332892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7"/>
          <p:cNvSpPr>
            <a:spLocks noGrp="1"/>
          </p:cNvSpPr>
          <p:nvPr>
            <p:ph type="body"/>
          </p:nvPr>
        </p:nvSpPr>
        <p:spPr>
          <a:xfrm>
            <a:off x="592848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subTitle"/>
          </p:nvPr>
        </p:nvSpPr>
        <p:spPr>
          <a:xfrm>
            <a:off x="729360" y="2079000"/>
            <a:ext cx="7688520" cy="2260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type="body"/>
          </p:nvPr>
        </p:nvSpPr>
        <p:spPr>
          <a:xfrm>
            <a:off x="729360" y="2079000"/>
            <a:ext cx="76885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729360" y="1318680"/>
            <a:ext cx="7688520" cy="2481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subTitle"/>
          </p:nvPr>
        </p:nvSpPr>
        <p:spPr>
          <a:xfrm>
            <a:off x="729360" y="2079000"/>
            <a:ext cx="7688520" cy="2260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729360" y="207900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5"/>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0" name="PlaceHolder 2"/>
          <p:cNvSpPr>
            <a:spLocks noGrp="1"/>
          </p:cNvSpPr>
          <p:nvPr>
            <p:ph type="body"/>
          </p:nvPr>
        </p:nvSpPr>
        <p:spPr>
          <a:xfrm>
            <a:off x="72936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3"/>
          <p:cNvSpPr>
            <a:spLocks noGrp="1"/>
          </p:cNvSpPr>
          <p:nvPr>
            <p:ph type="body"/>
          </p:nvPr>
        </p:nvSpPr>
        <p:spPr>
          <a:xfrm>
            <a:off x="332892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4"/>
          <p:cNvSpPr>
            <a:spLocks noGrp="1"/>
          </p:cNvSpPr>
          <p:nvPr>
            <p:ph type="body"/>
          </p:nvPr>
        </p:nvSpPr>
        <p:spPr>
          <a:xfrm>
            <a:off x="592848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5"/>
          <p:cNvSpPr>
            <a:spLocks noGrp="1"/>
          </p:cNvSpPr>
          <p:nvPr>
            <p:ph type="body"/>
          </p:nvPr>
        </p:nvSpPr>
        <p:spPr>
          <a:xfrm>
            <a:off x="72936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6"/>
          <p:cNvSpPr>
            <a:spLocks noGrp="1"/>
          </p:cNvSpPr>
          <p:nvPr>
            <p:ph type="body"/>
          </p:nvPr>
        </p:nvSpPr>
        <p:spPr>
          <a:xfrm>
            <a:off x="332892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7"/>
          <p:cNvSpPr>
            <a:spLocks noGrp="1"/>
          </p:cNvSpPr>
          <p:nvPr>
            <p:ph type="body"/>
          </p:nvPr>
        </p:nvSpPr>
        <p:spPr>
          <a:xfrm>
            <a:off x="592848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body"/>
          </p:nvPr>
        </p:nvSpPr>
        <p:spPr>
          <a:xfrm>
            <a:off x="729360" y="2079000"/>
            <a:ext cx="76885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13"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729360" y="1318680"/>
            <a:ext cx="7688520" cy="2481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4"/>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640" cy="487440"/>
          </a:xfrm>
          <a:prstGeom prst="rect">
            <a:avLst/>
          </a:prstGeom>
          <a:solidFill>
            <a:schemeClr val="lt1"/>
          </a:solidFill>
          <a:ln>
            <a:noFill/>
          </a:ln>
        </p:spPr>
        <p:style>
          <a:lnRef idx="0"/>
          <a:fillRef idx="0"/>
          <a:effectRef idx="0"/>
          <a:fontRef idx="minor"/>
        </p:style>
      </p:sp>
      <p:grpSp>
        <p:nvGrpSpPr>
          <p:cNvPr id="1" name="Group 2"/>
          <p:cNvGrpSpPr/>
          <p:nvPr/>
        </p:nvGrpSpPr>
        <p:grpSpPr>
          <a:xfrm>
            <a:off x="830520" y="1191600"/>
            <a:ext cx="745200" cy="45360"/>
            <a:chOff x="830520" y="1191600"/>
            <a:chExt cx="745200" cy="45360"/>
          </a:xfrm>
        </p:grpSpPr>
        <p:sp>
          <p:nvSpPr>
            <p:cNvPr id="2"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3"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729360" y="1322280"/>
            <a:ext cx="7687800" cy="1664280"/>
          </a:xfrm>
          <a:prstGeom prst="rect">
            <a:avLst/>
          </a:prstGeom>
        </p:spPr>
        <p:txBody>
          <a:bodyPr tIns="91440" bIns="91440">
            <a:normAutofit/>
          </a:bodyPr>
          <a:p>
            <a:pPr algn="ctr"/>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5" name="PlaceHolder 6"/>
          <p:cNvSpPr>
            <a:spLocks noGrp="1"/>
          </p:cNvSpPr>
          <p:nvPr>
            <p:ph type="sldNum"/>
          </p:nvPr>
        </p:nvSpPr>
        <p:spPr>
          <a:xfrm>
            <a:off x="8536320" y="4749840"/>
            <a:ext cx="548280" cy="393120"/>
          </a:xfrm>
          <a:prstGeom prst="rect">
            <a:avLst/>
          </a:prstGeom>
        </p:spPr>
        <p:txBody>
          <a:bodyPr tIns="91440" bIns="91440" anchor="ctr">
            <a:normAutofit/>
          </a:bodyPr>
          <a:p>
            <a:pPr algn="r">
              <a:lnSpc>
                <a:spcPct val="100000"/>
              </a:lnSpc>
            </a:pPr>
            <a:fld id="{6D1570BA-3CC9-4191-A91A-9251BED1CA1B}" type="slidenum">
              <a:rPr b="0" lang="en-US" sz="1000" spc="-1" strike="noStrike">
                <a:solidFill>
                  <a:srgbClr val="595959"/>
                </a:solidFill>
                <a:latin typeface="Lato"/>
                <a:ea typeface="Lato"/>
              </a:rPr>
              <a:t>&lt;number&gt;</a:t>
            </a:fld>
            <a:endParaRPr b="0" lang="en-US" sz="1000" spc="-1" strike="noStrike">
              <a:latin typeface="Times New Roman"/>
            </a:endParaRPr>
          </a:p>
        </p:txBody>
      </p:sp>
      <p:sp>
        <p:nvSpPr>
          <p:cNvPr id="6"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0"/>
            <a:ext cx="9143640" cy="487440"/>
          </a:xfrm>
          <a:prstGeom prst="rect">
            <a:avLst/>
          </a:prstGeom>
          <a:solidFill>
            <a:schemeClr val="lt2"/>
          </a:solidFill>
          <a:ln>
            <a:noFill/>
          </a:ln>
        </p:spPr>
        <p:style>
          <a:lnRef idx="0"/>
          <a:fillRef idx="0"/>
          <a:effectRef idx="0"/>
          <a:fontRef idx="minor"/>
        </p:style>
      </p:sp>
      <p:grpSp>
        <p:nvGrpSpPr>
          <p:cNvPr id="44" name="Group 2"/>
          <p:cNvGrpSpPr/>
          <p:nvPr/>
        </p:nvGrpSpPr>
        <p:grpSpPr>
          <a:xfrm>
            <a:off x="830520" y="1191600"/>
            <a:ext cx="745200" cy="45360"/>
            <a:chOff x="830520" y="1191600"/>
            <a:chExt cx="745200" cy="45360"/>
          </a:xfrm>
        </p:grpSpPr>
        <p:sp>
          <p:nvSpPr>
            <p:cNvPr id="45"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46"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47" name="PlaceHolder 5"/>
          <p:cNvSpPr>
            <a:spLocks noGrp="1"/>
          </p:cNvSpPr>
          <p:nvPr>
            <p:ph type="title"/>
          </p:nvPr>
        </p:nvSpPr>
        <p:spPr>
          <a:xfrm>
            <a:off x="729360" y="1318680"/>
            <a:ext cx="7688520" cy="534960"/>
          </a:xfrm>
          <a:prstGeom prst="rect">
            <a:avLst/>
          </a:prstGeom>
        </p:spPr>
        <p:txBody>
          <a:bodyPr tIns="91440" bIns="91440">
            <a:normAutofit fontScale="91000"/>
          </a:bodyPr>
          <a:p>
            <a:pPr algn="ctr"/>
            <a:r>
              <a:rPr b="0" lang="en-US" sz="2600" spc="-1" strike="noStrike">
                <a:solidFill>
                  <a:srgbClr val="000000"/>
                </a:solidFill>
                <a:latin typeface="Arial"/>
              </a:rPr>
              <a:t>Click to edit the title text format</a:t>
            </a:r>
            <a:endParaRPr b="0" lang="en-US" sz="2600" spc="-1" strike="noStrike">
              <a:solidFill>
                <a:srgbClr val="000000"/>
              </a:solidFill>
              <a:latin typeface="Arial"/>
            </a:endParaRPr>
          </a:p>
        </p:txBody>
      </p:sp>
      <p:sp>
        <p:nvSpPr>
          <p:cNvPr id="48" name="PlaceHolder 6"/>
          <p:cNvSpPr>
            <a:spLocks noGrp="1"/>
          </p:cNvSpPr>
          <p:nvPr>
            <p:ph type="body"/>
          </p:nvPr>
        </p:nvSpPr>
        <p:spPr>
          <a:xfrm>
            <a:off x="729360" y="2079000"/>
            <a:ext cx="7688520" cy="2260800"/>
          </a:xfrm>
          <a:prstGeom prst="rect">
            <a:avLst/>
          </a:prstGeom>
        </p:spPr>
        <p:txBody>
          <a:bodyPr tIns="91440" bIns="91440">
            <a:normAutofit/>
          </a:bodyPr>
          <a:p>
            <a:pPr marL="432000" indent="-324000" algn="ctr">
              <a:spcBef>
                <a:spcPts val="1417"/>
              </a:spcBef>
              <a:buClr>
                <a:srgbClr val="000000"/>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49" name="PlaceHolder 7"/>
          <p:cNvSpPr>
            <a:spLocks noGrp="1"/>
          </p:cNvSpPr>
          <p:nvPr>
            <p:ph type="sldNum"/>
          </p:nvPr>
        </p:nvSpPr>
        <p:spPr>
          <a:xfrm>
            <a:off x="8536320" y="4749840"/>
            <a:ext cx="548280" cy="393120"/>
          </a:xfrm>
          <a:prstGeom prst="rect">
            <a:avLst/>
          </a:prstGeom>
        </p:spPr>
        <p:txBody>
          <a:bodyPr tIns="91440" bIns="91440" anchor="ctr">
            <a:normAutofit/>
          </a:bodyPr>
          <a:p>
            <a:pPr algn="r">
              <a:lnSpc>
                <a:spcPct val="100000"/>
              </a:lnSpc>
            </a:pPr>
            <a:fld id="{E631B173-E616-46A3-B3FE-7162977A11CC}" type="slidenum">
              <a:rPr b="0" lang="en-US" sz="1000" spc="-1" strike="noStrike">
                <a:solidFill>
                  <a:srgbClr val="595959"/>
                </a:solidFill>
                <a:latin typeface="Lato"/>
                <a:ea typeface="Lat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hyperlink" Target="https://www.computerhope.com/jargon/i/informat.htm" TargetMode="External"/><Relationship Id="rId2" Type="http://schemas.openxmlformats.org/officeDocument/2006/relationships/hyperlink" Target="https://www.computerhope.com/jargon/c/code.htm" TargetMode="External"/><Relationship Id="rId3" Type="http://schemas.openxmlformats.org/officeDocument/2006/relationships/hyperlink" Target="https://www.computerhope.com/jargon/f/file.htm" TargetMode="External"/><Relationship Id="rId4" Type="http://schemas.openxmlformats.org/officeDocument/2006/relationships/hyperlink" Target="https://www.computerhope.com/jargon/t/text.htm" TargetMode="External"/><Relationship Id="rId5" Type="http://schemas.openxmlformats.org/officeDocument/2006/relationships/hyperlink" Target="https://www.computerhope.com/jargon/b/bold.htm" TargetMode="External"/><Relationship Id="rId6" Type="http://schemas.openxmlformats.org/officeDocument/2006/relationships/hyperlink" Target="https://www.computerhope.com/jargon/i/italic.htm" TargetMode="External"/><Relationship Id="rId7"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999000" y="1170360"/>
            <a:ext cx="7687800" cy="1664280"/>
          </a:xfrm>
          <a:prstGeom prst="rect">
            <a:avLst/>
          </a:prstGeom>
          <a:noFill/>
          <a:ln>
            <a:noFill/>
          </a:ln>
        </p:spPr>
        <p:txBody>
          <a:bodyPr tIns="91440" bIns="91440">
            <a:normAutofit/>
          </a:bodyPr>
          <a:p>
            <a:pPr>
              <a:lnSpc>
                <a:spcPct val="100000"/>
              </a:lnSpc>
            </a:pPr>
            <a:r>
              <a:rPr b="1" lang="en-US" sz="4200" spc="-1" strike="noStrike">
                <a:solidFill>
                  <a:srgbClr val="1a1a1a"/>
                </a:solidFill>
                <a:latin typeface="Raleway"/>
                <a:ea typeface="Raleway"/>
              </a:rPr>
              <a:t>File Handling</a:t>
            </a:r>
            <a:endParaRPr b="0" lang="en-US" sz="4200" spc="-1" strike="noStrike">
              <a:solidFill>
                <a:srgbClr val="000000"/>
              </a:solidFill>
              <a:latin typeface="Arial"/>
            </a:endParaRPr>
          </a:p>
        </p:txBody>
      </p:sp>
      <p:sp>
        <p:nvSpPr>
          <p:cNvPr id="87" name="TextShape 2"/>
          <p:cNvSpPr txBox="1"/>
          <p:nvPr/>
        </p:nvSpPr>
        <p:spPr>
          <a:xfrm>
            <a:off x="277920" y="2665800"/>
            <a:ext cx="7494480" cy="1540440"/>
          </a:xfrm>
          <a:prstGeom prst="rect">
            <a:avLst/>
          </a:prstGeom>
          <a:noFill/>
          <a:ln>
            <a:noFill/>
          </a:ln>
        </p:spPr>
        <p:txBody>
          <a:bodyPr tIns="91440" bIns="91440">
            <a:normAutofit/>
          </a:bodyPr>
          <a:p>
            <a:pPr marL="457200" indent="-329760">
              <a:lnSpc>
                <a:spcPct val="100000"/>
              </a:lnSpc>
              <a:buClr>
                <a:srgbClr val="595959"/>
              </a:buClr>
              <a:buFont typeface="Lato"/>
              <a:buAutoNum type="arabicPeriod"/>
            </a:pPr>
            <a:r>
              <a:rPr b="0" lang="en-US" sz="1600" spc="-1" strike="noStrike">
                <a:solidFill>
                  <a:srgbClr val="595959"/>
                </a:solidFill>
                <a:latin typeface="Lato"/>
                <a:ea typeface="Lato"/>
              </a:rPr>
              <a:t>Introduction</a:t>
            </a:r>
            <a:endParaRPr b="0" lang="en-US" sz="1600" spc="-1" strike="noStrike">
              <a:latin typeface="Arial"/>
            </a:endParaRPr>
          </a:p>
          <a:p>
            <a:pPr marL="457200" indent="-329760">
              <a:lnSpc>
                <a:spcPct val="100000"/>
              </a:lnSpc>
              <a:buClr>
                <a:srgbClr val="595959"/>
              </a:buClr>
              <a:buFont typeface="Lato"/>
              <a:buAutoNum type="arabicPeriod"/>
            </a:pPr>
            <a:r>
              <a:rPr b="0" lang="en-US" sz="1600" spc="-1" strike="noStrike">
                <a:solidFill>
                  <a:srgbClr val="595959"/>
                </a:solidFill>
                <a:latin typeface="Lato"/>
                <a:ea typeface="Lato"/>
              </a:rPr>
              <a:t>Data Files</a:t>
            </a:r>
            <a:endParaRPr b="0" lang="en-US" sz="1600" spc="-1" strike="noStrike">
              <a:latin typeface="Arial"/>
            </a:endParaRPr>
          </a:p>
          <a:p>
            <a:pPr marL="457200" indent="-329760">
              <a:lnSpc>
                <a:spcPct val="100000"/>
              </a:lnSpc>
              <a:buClr>
                <a:srgbClr val="595959"/>
              </a:buClr>
              <a:buFont typeface="Lato"/>
              <a:buAutoNum type="arabicPeriod"/>
            </a:pPr>
            <a:r>
              <a:rPr b="0" lang="en-US" sz="1600" spc="-1" strike="noStrike">
                <a:solidFill>
                  <a:srgbClr val="595959"/>
                </a:solidFill>
                <a:latin typeface="Lato"/>
                <a:ea typeface="Lato"/>
              </a:rPr>
              <a:t>Opening and Closing the Files</a:t>
            </a:r>
            <a:endParaRPr b="0" lang="en-US" sz="1600" spc="-1" strike="noStrike">
              <a:latin typeface="Arial"/>
            </a:endParaRPr>
          </a:p>
          <a:p>
            <a:pPr marL="457200" indent="-329760">
              <a:lnSpc>
                <a:spcPct val="100000"/>
              </a:lnSpc>
              <a:buClr>
                <a:srgbClr val="595959"/>
              </a:buClr>
              <a:buFont typeface="Lato"/>
              <a:buAutoNum type="arabicPeriod"/>
            </a:pPr>
            <a:r>
              <a:rPr b="0" lang="en-US" sz="1600" spc="-1" strike="noStrike">
                <a:solidFill>
                  <a:srgbClr val="595959"/>
                </a:solidFill>
                <a:latin typeface="Lato"/>
                <a:ea typeface="Lato"/>
              </a:rPr>
              <a:t>Reading and Writing Files</a:t>
            </a:r>
            <a:endParaRPr b="0" lang="en-US" sz="1600" spc="-1" strike="noStrike">
              <a:latin typeface="Arial"/>
            </a:endParaRPr>
          </a:p>
          <a:p>
            <a:pPr marL="457200" indent="-329760">
              <a:lnSpc>
                <a:spcPct val="100000"/>
              </a:lnSpc>
              <a:buClr>
                <a:srgbClr val="595959"/>
              </a:buClr>
              <a:buFont typeface="Lato"/>
              <a:buAutoNum type="arabicPeriod"/>
            </a:pPr>
            <a:r>
              <a:rPr b="0" lang="en-US" sz="1600" spc="-1" strike="noStrike">
                <a:solidFill>
                  <a:srgbClr val="595959"/>
                </a:solidFill>
                <a:latin typeface="Lato"/>
                <a:ea typeface="Lato"/>
              </a:rPr>
              <a:t>Standard Input, Output and Error Stream</a:t>
            </a:r>
            <a:endParaRPr b="0" lang="en-US" sz="1600" spc="-1" strike="noStrike">
              <a:latin typeface="Arial"/>
            </a:endParaRPr>
          </a:p>
          <a:p>
            <a:pPr marL="457200" indent="-329760">
              <a:lnSpc>
                <a:spcPct val="100000"/>
              </a:lnSpc>
              <a:buClr>
                <a:srgbClr val="595959"/>
              </a:buClr>
              <a:buFont typeface="Lato"/>
              <a:buAutoNum type="arabicPeriod"/>
            </a:pPr>
            <a:endParaRPr b="0" lang="en-US" sz="1600" spc="-1" strike="noStrike">
              <a:latin typeface="Arial"/>
            </a:endParaRPr>
          </a:p>
        </p:txBody>
      </p:sp>
      <p:sp>
        <p:nvSpPr>
          <p:cNvPr id="88" name="TextShape 3"/>
          <p:cNvSpPr txBox="1"/>
          <p:nvPr/>
        </p:nvSpPr>
        <p:spPr>
          <a:xfrm>
            <a:off x="4572000" y="4297680"/>
            <a:ext cx="3749040" cy="346320"/>
          </a:xfrm>
          <a:prstGeom prst="rect">
            <a:avLst/>
          </a:prstGeom>
          <a:noFill/>
          <a:ln>
            <a:noFill/>
          </a:ln>
        </p:spPr>
        <p:txBody>
          <a:bodyPr lIns="90000" rIns="90000" tIns="45000" bIns="45000">
            <a:noAutofit/>
          </a:bodyPr>
          <a:p>
            <a:r>
              <a:rPr b="0" lang="en-US" sz="1800" spc="-1" strike="noStrike">
                <a:latin typeface="Arial"/>
              </a:rPr>
              <a:t>By: Mohit Bisht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09" name="Table 1"/>
          <p:cNvGraphicFramePr/>
          <p:nvPr/>
        </p:nvGraphicFramePr>
        <p:xfrm>
          <a:off x="729360" y="1697760"/>
          <a:ext cx="7238520" cy="380520"/>
        </p:xfrm>
        <a:graphic>
          <a:graphicData uri="http://schemas.openxmlformats.org/drawingml/2006/table">
            <a:tbl>
              <a:tblPr/>
              <a:tblGrid>
                <a:gridCol w="1100520"/>
                <a:gridCol w="2045520"/>
                <a:gridCol w="4092480"/>
              </a:tblGrid>
              <a:tr h="1581120">
                <a:tc>
                  <a:txBody>
                    <a:bodyPr lIns="91080" rIns="91080" tIns="91080" bIns="91080">
                      <a:noAutofit/>
                    </a:bodyPr>
                    <a:p>
                      <a:pPr>
                        <a:lnSpc>
                          <a:spcPct val="100000"/>
                        </a:lnSpc>
                      </a:pPr>
                      <a:r>
                        <a:rPr b="0" lang="en-US" sz="1400" spc="-1" strike="noStrike">
                          <a:solidFill>
                            <a:srgbClr val="000000"/>
                          </a:solidFill>
                          <a:latin typeface="Arial"/>
                          <a:ea typeface="Arial"/>
                        </a:rPr>
                        <a:t>readlines()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&lt;filehandle&gt;.readlines()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reads all lines and returns them in list.</a:t>
                      </a:r>
                      <a:endParaRPr b="0" lang="en-US" sz="1400" spc="-1" strike="noStrike">
                        <a:latin typeface="Arial"/>
                      </a:endParaRPr>
                    </a:p>
                    <a:p>
                      <a:pPr>
                        <a:lnSpc>
                          <a:spcPct val="100000"/>
                        </a:lnSpc>
                      </a:pPr>
                      <a:r>
                        <a:rPr b="0" lang="en-US" sz="1400" spc="-1" strike="noStrike">
                          <a:solidFill>
                            <a:srgbClr val="000000"/>
                          </a:solidFill>
                          <a:latin typeface="Arial"/>
                          <a:ea typeface="Arial"/>
                        </a:rPr>
                        <a:t>file=open("C:\\Users\\Mohit Bisht\\Desktop\\test.txt",'r')</a:t>
                      </a:r>
                      <a:endParaRPr b="0" lang="en-US" sz="1400" spc="-1" strike="noStrike">
                        <a:latin typeface="Arial"/>
                      </a:endParaRPr>
                    </a:p>
                    <a:p>
                      <a:pPr>
                        <a:lnSpc>
                          <a:spcPct val="100000"/>
                        </a:lnSpc>
                      </a:pPr>
                      <a:r>
                        <a:rPr b="0" lang="en-US" sz="1400" spc="-1" strike="noStrike">
                          <a:solidFill>
                            <a:srgbClr val="000000"/>
                          </a:solidFill>
                          <a:latin typeface="Arial"/>
                          <a:ea typeface="Arial"/>
                        </a:rPr>
                        <a:t>read=file.readlines()</a:t>
                      </a:r>
                      <a:endParaRPr b="0" lang="en-US" sz="1400" spc="-1" strike="noStrike">
                        <a:latin typeface="Arial"/>
                      </a:endParaRPr>
                    </a:p>
                    <a:p>
                      <a:pPr>
                        <a:lnSpc>
                          <a:spcPct val="100000"/>
                        </a:lnSpc>
                      </a:pPr>
                      <a:r>
                        <a:rPr b="0" lang="en-US" sz="1400" spc="-1" strike="noStrike">
                          <a:solidFill>
                            <a:srgbClr val="000000"/>
                          </a:solidFill>
                          <a:latin typeface="Arial"/>
                          <a:ea typeface="Arial"/>
                        </a:rPr>
                        <a:t>print(read)</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Output:['python programing']</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727560" y="535320"/>
            <a:ext cx="7688520" cy="534960"/>
          </a:xfrm>
          <a:prstGeom prst="rect">
            <a:avLst/>
          </a:prstGeom>
          <a:noFill/>
          <a:ln>
            <a:noFill/>
          </a:ln>
        </p:spPr>
        <p:txBody>
          <a:bodyPr tIns="91440" bIns="91440">
            <a:normAutofit fontScale="86000"/>
          </a:bodyPr>
          <a:p>
            <a:pPr>
              <a:lnSpc>
                <a:spcPct val="100000"/>
              </a:lnSpc>
            </a:pPr>
            <a:r>
              <a:rPr b="1" lang="en-US" sz="2600" spc="-1" strike="noStrike">
                <a:solidFill>
                  <a:srgbClr val="1a1a1a"/>
                </a:solidFill>
                <a:latin typeface="Raleway"/>
                <a:ea typeface="Raleway"/>
              </a:rPr>
              <a:t>Assignment Questions:</a:t>
            </a:r>
            <a:endParaRPr b="0" lang="en-US" sz="2600" spc="-1" strike="noStrike">
              <a:solidFill>
                <a:srgbClr val="000000"/>
              </a:solidFill>
              <a:latin typeface="Arial"/>
            </a:endParaRPr>
          </a:p>
        </p:txBody>
      </p:sp>
      <p:sp>
        <p:nvSpPr>
          <p:cNvPr id="111" name="TextShape 2"/>
          <p:cNvSpPr txBox="1"/>
          <p:nvPr/>
        </p:nvSpPr>
        <p:spPr>
          <a:xfrm>
            <a:off x="727560" y="1469160"/>
            <a:ext cx="7688520" cy="2846520"/>
          </a:xfrm>
          <a:prstGeom prst="rect">
            <a:avLst/>
          </a:prstGeom>
          <a:noFill/>
          <a:ln>
            <a:noFill/>
          </a:ln>
        </p:spPr>
        <p:txBody>
          <a:bodyPr tIns="91440" bIns="91440">
            <a:normAutofit/>
          </a:bodyPr>
          <a:p>
            <a:pPr marL="457200" indent="-310680">
              <a:lnSpc>
                <a:spcPct val="115000"/>
              </a:lnSpc>
              <a:buClr>
                <a:srgbClr val="595959"/>
              </a:buClr>
              <a:buFont typeface="Lato"/>
              <a:buChar char="●"/>
            </a:pPr>
            <a:r>
              <a:rPr b="0" lang="en-US" sz="1300" spc="-1" strike="noStrike">
                <a:solidFill>
                  <a:srgbClr val="595959"/>
                </a:solidFill>
                <a:latin typeface="Lato"/>
                <a:ea typeface="Lato"/>
              </a:rPr>
              <a:t>Read a file first 30 bytes and printing it.</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Read n bytes and then read reading some more bytes from the last position read.</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Read a file entire content</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Reading a file first three lines - line by line</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Display the size of the file after removing EOL characters, leading and trailing while space and blank line</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Write  a program to display the number of lines in the files.</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Write a program to count number of “in” present in the file.</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 </a:t>
            </a:r>
            <a:r>
              <a:rPr b="0" lang="en-US" sz="1300" spc="-1" strike="noStrike">
                <a:solidFill>
                  <a:srgbClr val="595959"/>
                </a:solidFill>
                <a:latin typeface="Lato"/>
                <a:ea typeface="Lato"/>
              </a:rPr>
              <a:t>Write a program to count number of time word “india” present in the file.</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611280" y="569880"/>
            <a:ext cx="7688520" cy="534960"/>
          </a:xfrm>
          <a:prstGeom prst="rect">
            <a:avLst/>
          </a:prstGeom>
          <a:noFill/>
          <a:ln>
            <a:noFill/>
          </a:ln>
        </p:spPr>
        <p:txBody>
          <a:bodyPr tIns="91440" bIns="91440">
            <a:normAutofit fontScale="86000"/>
          </a:bodyPr>
          <a:p>
            <a:pPr>
              <a:lnSpc>
                <a:spcPct val="100000"/>
              </a:lnSpc>
            </a:pPr>
            <a:r>
              <a:rPr b="1" lang="en-US" sz="2600" spc="-1" strike="noStrike">
                <a:solidFill>
                  <a:srgbClr val="1a1a1a"/>
                </a:solidFill>
                <a:latin typeface="Raleway"/>
                <a:ea typeface="Raleway"/>
              </a:rPr>
              <a:t>Writing onto Files</a:t>
            </a:r>
            <a:endParaRPr b="0" lang="en-US" sz="2600" spc="-1" strike="noStrike">
              <a:solidFill>
                <a:srgbClr val="000000"/>
              </a:solidFill>
              <a:latin typeface="Arial"/>
            </a:endParaRPr>
          </a:p>
        </p:txBody>
      </p:sp>
      <p:graphicFrame>
        <p:nvGraphicFramePr>
          <p:cNvPr id="113" name="Table 2"/>
          <p:cNvGraphicFramePr/>
          <p:nvPr/>
        </p:nvGraphicFramePr>
        <p:xfrm>
          <a:off x="611280" y="1104840"/>
          <a:ext cx="8191440" cy="2934000"/>
        </p:xfrm>
        <a:graphic>
          <a:graphicData uri="http://schemas.openxmlformats.org/drawingml/2006/table">
            <a:tbl>
              <a:tblPr/>
              <a:tblGrid>
                <a:gridCol w="1424880"/>
                <a:gridCol w="4035960"/>
                <a:gridCol w="2730600"/>
              </a:tblGrid>
              <a:tr h="382320">
                <a:tc>
                  <a:txBody>
                    <a:bodyPr lIns="91080" rIns="91080" tIns="91080" bIns="91080">
                      <a:noAutofit/>
                    </a:bodyPr>
                    <a:p>
                      <a:pPr>
                        <a:lnSpc>
                          <a:spcPct val="100000"/>
                        </a:lnSpc>
                      </a:pPr>
                      <a:r>
                        <a:rPr b="1" lang="en-US" sz="1400" spc="-1" strike="noStrike">
                          <a:solidFill>
                            <a:srgbClr val="000000"/>
                          </a:solidFill>
                          <a:latin typeface="Arial"/>
                          <a:ea typeface="Arial"/>
                        </a:rPr>
                        <a:t>Name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93c47d"/>
                    </a:solidFill>
                  </a:tcPr>
                </a:tc>
                <a:tc>
                  <a:txBody>
                    <a:bodyPr lIns="91080" rIns="91080" tIns="91080" bIns="91080">
                      <a:noAutofit/>
                    </a:bodyPr>
                    <a:p>
                      <a:pPr>
                        <a:lnSpc>
                          <a:spcPct val="100000"/>
                        </a:lnSpc>
                      </a:pPr>
                      <a:r>
                        <a:rPr b="1" lang="en-US" sz="1400" spc="-1" strike="noStrike">
                          <a:solidFill>
                            <a:srgbClr val="000000"/>
                          </a:solidFill>
                          <a:latin typeface="Arial"/>
                          <a:ea typeface="Arial"/>
                        </a:rPr>
                        <a:t>Syntax</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93c47d"/>
                    </a:solidFill>
                  </a:tcPr>
                </a:tc>
                <a:tc>
                  <a:txBody>
                    <a:bodyPr lIns="91080" rIns="91080" tIns="91080" bIns="91080">
                      <a:noAutofit/>
                    </a:bodyPr>
                    <a:p>
                      <a:pPr>
                        <a:lnSpc>
                          <a:spcPct val="100000"/>
                        </a:lnSpc>
                      </a:pPr>
                      <a:r>
                        <a:rPr b="1" lang="en-US" sz="1400" spc="-1" strike="noStrike">
                          <a:solidFill>
                            <a:srgbClr val="000000"/>
                          </a:solidFill>
                          <a:latin typeface="Arial"/>
                          <a:ea typeface="Arial"/>
                        </a:rPr>
                        <a:t>Description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93c47d"/>
                    </a:solidFill>
                  </a:tcPr>
                </a:tc>
              </a:tr>
              <a:tr h="1581120">
                <a:tc>
                  <a:txBody>
                    <a:bodyPr lIns="91080" rIns="91080" tIns="91080" bIns="91080">
                      <a:noAutofit/>
                    </a:bodyPr>
                    <a:p>
                      <a:pPr>
                        <a:lnSpc>
                          <a:spcPct val="100000"/>
                        </a:lnSpc>
                      </a:pPr>
                      <a:r>
                        <a:rPr b="0" lang="en-US" sz="1400" spc="-1" strike="noStrike">
                          <a:solidFill>
                            <a:srgbClr val="000000"/>
                          </a:solidFill>
                          <a:latin typeface="Arial"/>
                          <a:ea typeface="Arial"/>
                        </a:rPr>
                        <a:t>write()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&lt;filehandle&gt;.write(str1)</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Write string str1 to file</a:t>
                      </a:r>
                      <a:endParaRPr b="0" lang="en-US" sz="1400" spc="-1" strike="noStrike">
                        <a:latin typeface="Arial"/>
                      </a:endParaRPr>
                    </a:p>
                    <a:p>
                      <a:pPr>
                        <a:lnSpc>
                          <a:spcPct val="100000"/>
                        </a:lnSpc>
                      </a:pPr>
                      <a:r>
                        <a:rPr b="0" lang="en-US" sz="1400" spc="-1" strike="noStrike">
                          <a:solidFill>
                            <a:srgbClr val="000000"/>
                          </a:solidFill>
                          <a:latin typeface="Arial"/>
                          <a:ea typeface="Arial"/>
                        </a:rPr>
                        <a:t>file=open("C:\\Users\\Mohit Bisht\\Desktop\\test.txt",'w')</a:t>
                      </a:r>
                      <a:endParaRPr b="0" lang="en-US" sz="1400" spc="-1" strike="noStrike">
                        <a:latin typeface="Arial"/>
                      </a:endParaRPr>
                    </a:p>
                    <a:p>
                      <a:pPr>
                        <a:lnSpc>
                          <a:spcPct val="100000"/>
                        </a:lnSpc>
                      </a:pPr>
                      <a:r>
                        <a:rPr b="0" lang="en-US" sz="1400" spc="-1" strike="noStrike">
                          <a:solidFill>
                            <a:srgbClr val="000000"/>
                          </a:solidFill>
                          <a:latin typeface="Arial"/>
                          <a:ea typeface="Arial"/>
                        </a:rPr>
                        <a:t>read=file.write("Python Program")</a:t>
                      </a:r>
                      <a:endParaRPr b="0" lang="en-US" sz="1400" spc="-1" strike="noStrike">
                        <a:latin typeface="Arial"/>
                      </a:endParaRPr>
                    </a:p>
                    <a:p>
                      <a:pPr>
                        <a:lnSpc>
                          <a:spcPct val="100000"/>
                        </a:lnSpc>
                      </a:pPr>
                      <a:r>
                        <a:rPr b="0" lang="en-US" sz="1400" spc="-1" strike="noStrike">
                          <a:solidFill>
                            <a:srgbClr val="000000"/>
                          </a:solidFill>
                          <a:latin typeface="Arial"/>
                          <a:ea typeface="Arial"/>
                        </a:rPr>
                        <a:t>file.close()</a:t>
                      </a:r>
                      <a:endParaRPr b="0" lang="en-US" sz="1400" spc="-1" strike="noStrike">
                        <a:latin typeface="Arial"/>
                      </a:endParaRPr>
                    </a:p>
                    <a:p>
                      <a:pPr>
                        <a:lnSpc>
                          <a:spcPct val="100000"/>
                        </a:lnSpc>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581120">
                <a:tc>
                  <a:txBody>
                    <a:bodyPr lIns="91080" rIns="91080" tIns="91080" bIns="91080">
                      <a:noAutofit/>
                    </a:bodyPr>
                    <a:p>
                      <a:pPr>
                        <a:lnSpc>
                          <a:spcPct val="100000"/>
                        </a:lnSpc>
                      </a:pPr>
                      <a:r>
                        <a:rPr b="0" lang="en-US" sz="1400" spc="-1" strike="noStrike">
                          <a:solidFill>
                            <a:srgbClr val="000000"/>
                          </a:solidFill>
                          <a:latin typeface="Arial"/>
                          <a:ea typeface="Arial"/>
                        </a:rPr>
                        <a:t>writelines()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&lt;filehandle&gt;.writelines(L)</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Write all the string in the list l.</a:t>
                      </a:r>
                      <a:endParaRPr b="0" lang="en-US" sz="1400" spc="-1" strike="noStrike">
                        <a:latin typeface="Arial"/>
                      </a:endParaRPr>
                    </a:p>
                    <a:p>
                      <a:pPr>
                        <a:lnSpc>
                          <a:spcPct val="100000"/>
                        </a:lnSpc>
                      </a:pPr>
                      <a:r>
                        <a:rPr b="0" lang="en-US" sz="1400" spc="-1" strike="noStrike">
                          <a:solidFill>
                            <a:srgbClr val="000000"/>
                          </a:solidFill>
                          <a:latin typeface="Arial"/>
                          <a:ea typeface="Arial"/>
                        </a:rPr>
                        <a:t>file=open("C:\\Users\\Mohit Bisht\\Desktop\\test.txt",'w')</a:t>
                      </a:r>
                      <a:endParaRPr b="0" lang="en-US" sz="1400" spc="-1" strike="noStrike">
                        <a:latin typeface="Arial"/>
                      </a:endParaRPr>
                    </a:p>
                    <a:p>
                      <a:pPr>
                        <a:lnSpc>
                          <a:spcPct val="100000"/>
                        </a:lnSpc>
                      </a:pPr>
                      <a:r>
                        <a:rPr b="0" lang="en-US" sz="1400" spc="-1" strike="noStrike">
                          <a:solidFill>
                            <a:srgbClr val="000000"/>
                          </a:solidFill>
                          <a:latin typeface="Arial"/>
                          <a:ea typeface="Arial"/>
                        </a:rPr>
                        <a:t>read=file.writelines(["Python Program","Jave Program"])</a:t>
                      </a:r>
                      <a:endParaRPr b="0" lang="en-US" sz="1400" spc="-1" strike="noStrike">
                        <a:latin typeface="Arial"/>
                      </a:endParaRPr>
                    </a:p>
                    <a:p>
                      <a:pPr>
                        <a:lnSpc>
                          <a:spcPct val="100000"/>
                        </a:lnSpc>
                      </a:pPr>
                      <a:r>
                        <a:rPr b="0" lang="en-US" sz="1400" spc="-1" strike="noStrike">
                          <a:solidFill>
                            <a:srgbClr val="000000"/>
                          </a:solidFill>
                          <a:latin typeface="Arial"/>
                          <a:ea typeface="Arial"/>
                        </a:rPr>
                        <a:t>file.close()</a:t>
                      </a:r>
                      <a:endParaRPr b="0" lang="en-US" sz="1400" spc="-1" strike="noStrike">
                        <a:latin typeface="Arial"/>
                      </a:endParaRPr>
                    </a:p>
                    <a:p>
                      <a:pPr>
                        <a:lnSpc>
                          <a:spcPct val="100000"/>
                        </a:lnSpc>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46840" y="535320"/>
            <a:ext cx="7688520" cy="534960"/>
          </a:xfrm>
          <a:prstGeom prst="rect">
            <a:avLst/>
          </a:prstGeom>
          <a:noFill/>
          <a:ln>
            <a:noFill/>
          </a:ln>
        </p:spPr>
        <p:txBody>
          <a:bodyPr tIns="91440" bIns="91440">
            <a:normAutofit fontScale="86000"/>
          </a:bodyPr>
          <a:p>
            <a:pPr>
              <a:lnSpc>
                <a:spcPct val="100000"/>
              </a:lnSpc>
            </a:pPr>
            <a:r>
              <a:rPr b="1" lang="en-US" sz="2600" spc="-1" strike="noStrike">
                <a:solidFill>
                  <a:srgbClr val="1a1a1a"/>
                </a:solidFill>
                <a:latin typeface="Raleway"/>
                <a:ea typeface="Raleway"/>
              </a:rPr>
              <a:t>Appending  a file</a:t>
            </a:r>
            <a:endParaRPr b="0" lang="en-US" sz="2600" spc="-1" strike="noStrike">
              <a:solidFill>
                <a:srgbClr val="000000"/>
              </a:solidFill>
              <a:latin typeface="Arial"/>
            </a:endParaRPr>
          </a:p>
        </p:txBody>
      </p:sp>
      <p:sp>
        <p:nvSpPr>
          <p:cNvPr id="115" name="TextShape 2"/>
          <p:cNvSpPr txBox="1"/>
          <p:nvPr/>
        </p:nvSpPr>
        <p:spPr>
          <a:xfrm>
            <a:off x="729360" y="1279440"/>
            <a:ext cx="7688520" cy="3060360"/>
          </a:xfrm>
          <a:prstGeom prst="rect">
            <a:avLst/>
          </a:prstGeom>
          <a:noFill/>
          <a:ln>
            <a:noFill/>
          </a:ln>
        </p:spPr>
        <p:txBody>
          <a:bodyPr tIns="91440" bIns="91440">
            <a:normAutofit/>
          </a:bodyPr>
          <a:p>
            <a:pPr marL="457200" indent="-310680">
              <a:lnSpc>
                <a:spcPct val="115000"/>
              </a:lnSpc>
              <a:buClr>
                <a:srgbClr val="595959"/>
              </a:buClr>
              <a:buFont typeface="Lato"/>
              <a:buChar char="●"/>
            </a:pPr>
            <a:r>
              <a:rPr b="0" lang="en-US" sz="1300" spc="-1" strike="noStrike">
                <a:solidFill>
                  <a:srgbClr val="595959"/>
                </a:solidFill>
                <a:latin typeface="Lato"/>
                <a:ea typeface="Lato"/>
              </a:rPr>
              <a:t>When you open file in “w” mode , Python overwrite the existing file and old data deleted</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When you open file in “a” append mode, File opened in append mode retains old data and allowing you to add new data into it.</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Method remain same write and writelines</a:t>
            </a:r>
            <a:endParaRPr b="0" lang="en-US" sz="1300" spc="-1" strike="noStrike">
              <a:solidFill>
                <a:srgbClr val="000000"/>
              </a:solidFill>
              <a:latin typeface="Arial"/>
            </a:endParaRPr>
          </a:p>
          <a:p>
            <a:pPr marL="457200">
              <a:lnSpc>
                <a:spcPct val="115000"/>
              </a:lnSpc>
              <a:spcBef>
                <a:spcPts val="1199"/>
              </a:spcBef>
            </a:pPr>
            <a:r>
              <a:rPr b="0" lang="en-US" sz="1300" spc="-1" strike="noStrike">
                <a:solidFill>
                  <a:srgbClr val="595959"/>
                </a:solidFill>
                <a:latin typeface="Lato"/>
                <a:ea typeface="Lato"/>
              </a:rPr>
              <a:t>Example:</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fileout=open(“student.txt”,a)</a:t>
            </a:r>
            <a:endParaRPr b="0" lang="en-US" sz="1300" spc="-1" strike="noStrike">
              <a:solidFill>
                <a:srgbClr val="000000"/>
              </a:solidFill>
              <a:latin typeface="Arial"/>
            </a:endParaRPr>
          </a:p>
          <a:p>
            <a:pPr>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for  i in range(0,3):</a:t>
            </a:r>
            <a:endParaRPr b="0" lang="en-US" sz="1300" spc="-1" strike="noStrike">
              <a:solidFill>
                <a:srgbClr val="000000"/>
              </a:solidFill>
              <a:latin typeface="Arial"/>
            </a:endParaRPr>
          </a:p>
          <a:p>
            <a:pPr>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	</a:t>
            </a:r>
            <a:r>
              <a:rPr b="0" lang="en-US" sz="1300" spc="-1" strike="noStrike">
                <a:solidFill>
                  <a:srgbClr val="595959"/>
                </a:solidFill>
                <a:latin typeface="Lato"/>
                <a:ea typeface="Lato"/>
              </a:rPr>
              <a:t>student=input(“Enter the student name: “)</a:t>
            </a:r>
            <a:endParaRPr b="0" lang="en-US" sz="1300" spc="-1" strike="noStrike">
              <a:solidFill>
                <a:srgbClr val="000000"/>
              </a:solidFill>
              <a:latin typeface="Arial"/>
            </a:endParaRPr>
          </a:p>
          <a:p>
            <a:pPr>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	</a:t>
            </a:r>
            <a:r>
              <a:rPr b="0" lang="en-US" sz="1300" spc="-1" strike="noStrike">
                <a:solidFill>
                  <a:srgbClr val="595959"/>
                </a:solidFill>
                <a:latin typeface="Lato"/>
                <a:ea typeface="Lato"/>
              </a:rPr>
              <a:t>fileout.write(student)</a:t>
            </a:r>
            <a:endParaRPr b="0" lang="en-US" sz="1300" spc="-1" strike="noStrike">
              <a:solidFill>
                <a:srgbClr val="000000"/>
              </a:solidFill>
              <a:latin typeface="Arial"/>
            </a:endParaRPr>
          </a:p>
          <a:p>
            <a:pPr>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	</a:t>
            </a:r>
            <a:r>
              <a:rPr b="0" lang="en-US" sz="1300" spc="-1" strike="noStrike">
                <a:solidFill>
                  <a:srgbClr val="595959"/>
                </a:solidFill>
                <a:latin typeface="Lato"/>
                <a:ea typeface="Lato"/>
              </a:rPr>
              <a:t>fileout.write(“\n”)</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611280" y="628920"/>
            <a:ext cx="7688520" cy="534960"/>
          </a:xfrm>
          <a:prstGeom prst="rect">
            <a:avLst/>
          </a:prstGeom>
          <a:noFill/>
          <a:ln>
            <a:noFill/>
          </a:ln>
        </p:spPr>
        <p:txBody>
          <a:bodyPr tIns="91440" bIns="91440">
            <a:normAutofit fontScale="86000"/>
          </a:bodyPr>
          <a:p>
            <a:pPr>
              <a:lnSpc>
                <a:spcPct val="100000"/>
              </a:lnSpc>
            </a:pPr>
            <a:r>
              <a:rPr b="1" lang="en-US" sz="2600" spc="-1" strike="noStrike">
                <a:solidFill>
                  <a:srgbClr val="1a1a1a"/>
                </a:solidFill>
                <a:latin typeface="Raleway"/>
                <a:ea typeface="Raleway"/>
              </a:rPr>
              <a:t>Assignment questions</a:t>
            </a:r>
            <a:endParaRPr b="0" lang="en-US" sz="2600" spc="-1" strike="noStrike">
              <a:solidFill>
                <a:srgbClr val="000000"/>
              </a:solidFill>
              <a:latin typeface="Arial"/>
            </a:endParaRPr>
          </a:p>
        </p:txBody>
      </p:sp>
      <p:sp>
        <p:nvSpPr>
          <p:cNvPr id="117" name="TextShape 2"/>
          <p:cNvSpPr txBox="1"/>
          <p:nvPr/>
        </p:nvSpPr>
        <p:spPr>
          <a:xfrm>
            <a:off x="729360" y="1438560"/>
            <a:ext cx="7688520" cy="3192120"/>
          </a:xfrm>
          <a:prstGeom prst="rect">
            <a:avLst/>
          </a:prstGeom>
          <a:noFill/>
          <a:ln>
            <a:noFill/>
          </a:ln>
        </p:spPr>
        <p:txBody>
          <a:bodyPr tIns="91440" bIns="91440">
            <a:normAutofit/>
          </a:bodyPr>
          <a:p>
            <a:pPr marL="457200" indent="-310680">
              <a:lnSpc>
                <a:spcPct val="115000"/>
              </a:lnSpc>
              <a:buClr>
                <a:srgbClr val="595959"/>
              </a:buClr>
              <a:buFont typeface="Lato"/>
              <a:buChar char="●"/>
            </a:pPr>
            <a:r>
              <a:rPr b="0" lang="en-US" sz="1300" spc="-1" strike="noStrike">
                <a:solidFill>
                  <a:srgbClr val="595959"/>
                </a:solidFill>
                <a:latin typeface="Lato"/>
                <a:ea typeface="Lato"/>
              </a:rPr>
              <a:t>Write a python program which create file “student.txt” and write school name on the </a:t>
            </a:r>
            <a:r>
              <a:rPr b="0" lang="en-US" sz="1300" spc="-1" strike="noStrike">
                <a:solidFill>
                  <a:srgbClr val="595959"/>
                </a:solidFill>
                <a:latin typeface="Lato"/>
                <a:ea typeface="Lato"/>
              </a:rPr>
              <a:t>respective file.</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Write a python program  with mode “w” which create file “student.txt” and add below </a:t>
            </a:r>
            <a:r>
              <a:rPr b="0" lang="en-US" sz="1300" spc="-1" strike="noStrike">
                <a:solidFill>
                  <a:srgbClr val="595959"/>
                </a:solidFill>
                <a:latin typeface="Lato"/>
                <a:ea typeface="Lato"/>
              </a:rPr>
              <a:t>data</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-Aman </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-Rahul</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-Sita</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-Ram </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Write a python program which ask below  input from user and create the file with </a:t>
            </a:r>
            <a:r>
              <a:rPr b="0" lang="en-US" sz="1300" spc="-1" strike="noStrike">
                <a:solidFill>
                  <a:srgbClr val="595959"/>
                </a:solidFill>
                <a:latin typeface="Lato"/>
                <a:ea typeface="Lato"/>
              </a:rPr>
              <a:t>following data separated by comma..</a:t>
            </a:r>
            <a:endParaRPr b="0" lang="en-US" sz="1300" spc="-1" strike="noStrike">
              <a:solidFill>
                <a:srgbClr val="000000"/>
              </a:solidFill>
              <a:latin typeface="Arial"/>
            </a:endParaRPr>
          </a:p>
          <a:p>
            <a:pPr>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Name of student, Roll number, Garde</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Write a python program which add student data in above file created again without </a:t>
            </a:r>
            <a:r>
              <a:rPr b="0" lang="en-US" sz="1300" spc="-1" strike="noStrike">
                <a:solidFill>
                  <a:srgbClr val="595959"/>
                </a:solidFill>
                <a:latin typeface="Lato"/>
                <a:ea typeface="Lato"/>
              </a:rPr>
              <a:t>deleting existing data.</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729360" y="626400"/>
            <a:ext cx="7688520" cy="534960"/>
          </a:xfrm>
          <a:prstGeom prst="rect">
            <a:avLst/>
          </a:prstGeom>
          <a:noFill/>
          <a:ln>
            <a:noFill/>
          </a:ln>
        </p:spPr>
        <p:txBody>
          <a:bodyPr tIns="91440" bIns="91440">
            <a:normAutofit fontScale="86000"/>
          </a:bodyPr>
          <a:p>
            <a:pPr>
              <a:lnSpc>
                <a:spcPct val="100000"/>
              </a:lnSpc>
            </a:pPr>
            <a:r>
              <a:rPr b="1" lang="en-US" sz="2600" spc="-1" strike="noStrike">
                <a:solidFill>
                  <a:srgbClr val="1a1a1a"/>
                </a:solidFill>
                <a:latin typeface="Raleway"/>
                <a:ea typeface="Raleway"/>
              </a:rPr>
              <a:t>flush() function: &lt;fileObject&gt;.flus()</a:t>
            </a:r>
            <a:endParaRPr b="0" lang="en-US" sz="2600" spc="-1" strike="noStrike">
              <a:solidFill>
                <a:srgbClr val="000000"/>
              </a:solidFill>
              <a:latin typeface="Arial"/>
            </a:endParaRPr>
          </a:p>
        </p:txBody>
      </p:sp>
      <p:sp>
        <p:nvSpPr>
          <p:cNvPr id="119" name="TextShape 2"/>
          <p:cNvSpPr txBox="1"/>
          <p:nvPr/>
        </p:nvSpPr>
        <p:spPr>
          <a:xfrm>
            <a:off x="101160" y="1681560"/>
            <a:ext cx="8941320" cy="2954880"/>
          </a:xfrm>
          <a:prstGeom prst="rect">
            <a:avLst/>
          </a:prstGeom>
          <a:noFill/>
          <a:ln>
            <a:noFill/>
          </a:ln>
        </p:spPr>
        <p:txBody>
          <a:bodyPr tIns="91440" bIns="91440">
            <a:normAutofit/>
          </a:bodyPr>
          <a:p>
            <a:pPr marL="457200" indent="-310680">
              <a:lnSpc>
                <a:spcPct val="115000"/>
              </a:lnSpc>
              <a:buClr>
                <a:srgbClr val="595959"/>
              </a:buClr>
              <a:buFont typeface="Lato"/>
              <a:buChar char="●"/>
            </a:pPr>
            <a:r>
              <a:rPr b="0" lang="en-US" sz="1300" spc="-1" strike="noStrike">
                <a:solidFill>
                  <a:srgbClr val="595959"/>
                </a:solidFill>
                <a:latin typeface="Lato"/>
                <a:ea typeface="Lato"/>
              </a:rPr>
              <a:t>Python holds everything to write in the file in buffer and pushes it onto actual file on storage device a later time.</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flush() function force python to write the contents of buffer onto storage.</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Python automatically flushes the files when closing them i.e. this function is implicitly called by the close() function.</a:t>
            </a:r>
            <a:endParaRPr b="0" lang="en-US" sz="1300" spc="-1" strike="noStrike">
              <a:solidFill>
                <a:srgbClr val="000000"/>
              </a:solidFill>
              <a:latin typeface="Arial"/>
            </a:endParaRPr>
          </a:p>
          <a:p>
            <a:pPr marL="457200">
              <a:lnSpc>
                <a:spcPct val="115000"/>
              </a:lnSpc>
              <a:spcBef>
                <a:spcPts val="1199"/>
              </a:spcBef>
            </a:pPr>
            <a:r>
              <a:rPr b="0" lang="en-US" sz="1300" spc="-1" strike="noStrike">
                <a:solidFill>
                  <a:srgbClr val="595959"/>
                </a:solidFill>
                <a:latin typeface="Lato"/>
                <a:ea typeface="Lato"/>
              </a:rPr>
              <a:t>f =open("C:\\Users\\Mohit Bisht\\Desktop\\out.log","w+")</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f.write("Python Program \n")</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f.flush()</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f.write("Java Program \n")</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f.flush()</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f.close(</a:t>
            </a:r>
            <a:r>
              <a:rPr b="0" lang="en-US" sz="1000" spc="-1" strike="noStrike">
                <a:solidFill>
                  <a:srgbClr val="080808"/>
                </a:solidFill>
                <a:highlight>
                  <a:srgbClr val="ffffff"/>
                </a:highlight>
                <a:latin typeface="Courier New"/>
                <a:ea typeface="Courier New"/>
              </a:rPr>
              <a:t>)</a:t>
            </a:r>
            <a:endParaRPr b="0" lang="en-US" sz="1000" spc="-1" strike="noStrike">
              <a:solidFill>
                <a:srgbClr val="000000"/>
              </a:solidFill>
              <a:latin typeface="Arial"/>
            </a:endParaRPr>
          </a:p>
          <a:p>
            <a:pPr marL="457200">
              <a:lnSpc>
                <a:spcPct val="115000"/>
              </a:lnSpc>
              <a:spcAft>
                <a:spcPts val="1199"/>
              </a:spcAft>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729360" y="567000"/>
            <a:ext cx="7688520" cy="534960"/>
          </a:xfrm>
          <a:prstGeom prst="rect">
            <a:avLst/>
          </a:prstGeom>
          <a:noFill/>
          <a:ln>
            <a:noFill/>
          </a:ln>
        </p:spPr>
        <p:txBody>
          <a:bodyPr tIns="91440" bIns="91440">
            <a:normAutofit fontScale="30000"/>
          </a:bodyPr>
          <a:p>
            <a:pPr>
              <a:lnSpc>
                <a:spcPct val="100000"/>
              </a:lnSpc>
            </a:pPr>
            <a:r>
              <a:rPr b="1" lang="en-US" sz="2600" spc="-1" strike="noStrike">
                <a:solidFill>
                  <a:srgbClr val="1a1a1a"/>
                </a:solidFill>
                <a:latin typeface="Raleway"/>
                <a:ea typeface="Raleway"/>
              </a:rPr>
              <a:t>Removing whitespaces after Reading from File.</a:t>
            </a:r>
            <a:endParaRPr b="0" lang="en-US" sz="2600" spc="-1" strike="noStrike">
              <a:solidFill>
                <a:srgbClr val="000000"/>
              </a:solidFill>
              <a:latin typeface="Arial"/>
            </a:endParaRPr>
          </a:p>
        </p:txBody>
      </p:sp>
      <p:sp>
        <p:nvSpPr>
          <p:cNvPr id="121" name="TextShape 2"/>
          <p:cNvSpPr txBox="1"/>
          <p:nvPr/>
        </p:nvSpPr>
        <p:spPr>
          <a:xfrm>
            <a:off x="729360" y="1562760"/>
            <a:ext cx="7688520" cy="3224520"/>
          </a:xfrm>
          <a:prstGeom prst="rect">
            <a:avLst/>
          </a:prstGeom>
          <a:noFill/>
          <a:ln>
            <a:noFill/>
          </a:ln>
        </p:spPr>
        <p:txBody>
          <a:bodyPr tIns="91440" bIns="91440">
            <a:normAutofit/>
          </a:bodyPr>
          <a:p>
            <a:pPr marL="457200" indent="-310680">
              <a:lnSpc>
                <a:spcPct val="115000"/>
              </a:lnSpc>
              <a:buClr>
                <a:srgbClr val="595959"/>
              </a:buClr>
              <a:buFont typeface="Lato"/>
              <a:buChar char="●"/>
            </a:pPr>
            <a:r>
              <a:rPr b="0" lang="en-US" sz="1300" spc="-1" strike="noStrike">
                <a:solidFill>
                  <a:srgbClr val="595959"/>
                </a:solidFill>
                <a:latin typeface="Lato"/>
                <a:ea typeface="Lato"/>
              </a:rPr>
              <a:t>All read function also read the leading and trailing whitespaces i.e., spaces or tabs or newline characters. If you want to remove any of these leading and trailing we can use below functions.</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strip() : removes the given character from both ends.</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rstrip(): remove the given character from trailing end i.e. right end.</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lstrip(): remove the given character from leading end i.e. left end</a:t>
            </a:r>
            <a:endParaRPr b="0" lang="en-US" sz="1300" spc="-1" strike="noStrike">
              <a:solidFill>
                <a:srgbClr val="000000"/>
              </a:solidFill>
              <a:latin typeface="Arial"/>
            </a:endParaRPr>
          </a:p>
          <a:p>
            <a:pPr marL="457200">
              <a:lnSpc>
                <a:spcPct val="115000"/>
              </a:lnSpc>
              <a:spcBef>
                <a:spcPts val="1199"/>
              </a:spcBef>
            </a:pPr>
            <a:endParaRPr b="0" lang="en-US" sz="1300" spc="-1" strike="noStrike">
              <a:solidFill>
                <a:srgbClr val="000000"/>
              </a:solidFill>
              <a:latin typeface="Arial"/>
            </a:endParaRPr>
          </a:p>
          <a:p>
            <a:pPr marL="457200">
              <a:lnSpc>
                <a:spcPct val="115000"/>
              </a:lnSpc>
              <a:spcBef>
                <a:spcPts val="1199"/>
              </a:spcBef>
            </a:pPr>
            <a:r>
              <a:rPr b="0" lang="en-US" sz="1300" spc="-1" strike="noStrike">
                <a:solidFill>
                  <a:srgbClr val="595959"/>
                </a:solidFill>
                <a:latin typeface="Lato"/>
                <a:ea typeface="Lato"/>
              </a:rPr>
              <a:t>f=file(“poem.txt”,r)</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l=f.readline()</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l=l.rstrip(“\n”)</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f.close()</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399960" y="388800"/>
            <a:ext cx="8743680" cy="534960"/>
          </a:xfrm>
          <a:prstGeom prst="rect">
            <a:avLst/>
          </a:prstGeom>
          <a:noFill/>
          <a:ln>
            <a:noFill/>
          </a:ln>
        </p:spPr>
        <p:txBody>
          <a:bodyPr tIns="91440" bIns="91440">
            <a:normAutofit fontScale="30000"/>
          </a:bodyPr>
          <a:p>
            <a:pPr>
              <a:lnSpc>
                <a:spcPct val="100000"/>
              </a:lnSpc>
            </a:pPr>
            <a:r>
              <a:rPr b="1" lang="en-US" sz="2600" spc="-1" strike="noStrike">
                <a:solidFill>
                  <a:srgbClr val="1a1a1a"/>
                </a:solidFill>
                <a:latin typeface="Raleway"/>
                <a:ea typeface="Raleway"/>
              </a:rPr>
              <a:t>Significance of File Pointer in File Handling(Book Marker)</a:t>
            </a:r>
            <a:endParaRPr b="0" lang="en-US" sz="2600" spc="-1" strike="noStrike">
              <a:solidFill>
                <a:srgbClr val="000000"/>
              </a:solidFill>
              <a:latin typeface="Arial"/>
            </a:endParaRPr>
          </a:p>
        </p:txBody>
      </p:sp>
      <p:sp>
        <p:nvSpPr>
          <p:cNvPr id="123" name="TextShape 2"/>
          <p:cNvSpPr txBox="1"/>
          <p:nvPr/>
        </p:nvSpPr>
        <p:spPr>
          <a:xfrm>
            <a:off x="729360" y="1331640"/>
            <a:ext cx="7688520" cy="3811320"/>
          </a:xfrm>
          <a:prstGeom prst="rect">
            <a:avLst/>
          </a:prstGeom>
          <a:noFill/>
          <a:ln>
            <a:noFill/>
          </a:ln>
        </p:spPr>
        <p:txBody>
          <a:bodyPr tIns="91440" bIns="91440">
            <a:normAutofit/>
          </a:bodyPr>
          <a:p>
            <a:pPr marL="457200" indent="-310680">
              <a:lnSpc>
                <a:spcPct val="115000"/>
              </a:lnSpc>
              <a:buClr>
                <a:srgbClr val="595959"/>
              </a:buClr>
              <a:buFont typeface="Lato"/>
              <a:buChar char="●"/>
            </a:pPr>
            <a:r>
              <a:rPr b="0" lang="en-US" sz="1300" spc="-1" strike="noStrike">
                <a:solidFill>
                  <a:srgbClr val="595959"/>
                </a:solidFill>
                <a:latin typeface="Lato"/>
                <a:ea typeface="Lato"/>
              </a:rPr>
              <a:t>Every file maintain file pointer which tells current position in the file where writing or reading take place.</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Whenever we read or write the file below operation take places.</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Read write operation take place at the position of file-pointer and file file pointer advances by the specified number of bytes.</a:t>
            </a:r>
            <a:endParaRPr b="0" lang="en-US" sz="1300" spc="-1" strike="noStrike">
              <a:solidFill>
                <a:srgbClr val="000000"/>
              </a:solidFill>
              <a:latin typeface="Arial"/>
            </a:endParaRPr>
          </a:p>
          <a:p>
            <a:pPr marL="457200">
              <a:lnSpc>
                <a:spcPct val="115000"/>
              </a:lnSpc>
              <a:spcBef>
                <a:spcPts val="1199"/>
              </a:spcBef>
            </a:pPr>
            <a:r>
              <a:rPr b="0" lang="en-US" sz="1300" spc="-1" strike="noStrike">
                <a:solidFill>
                  <a:srgbClr val="595959"/>
                </a:solidFill>
                <a:latin typeface="Lato"/>
                <a:ea typeface="Lato"/>
              </a:rPr>
              <a:t>f=open(“test.txt”,r)</a:t>
            </a:r>
            <a:endParaRPr b="0" lang="en-US" sz="1300" spc="-1" strike="noStrike">
              <a:solidFill>
                <a:srgbClr val="000000"/>
              </a:solidFill>
              <a:latin typeface="Arial"/>
            </a:endParaRPr>
          </a:p>
          <a:p>
            <a:pPr marL="457200">
              <a:lnSpc>
                <a:spcPct val="115000"/>
              </a:lnSpc>
              <a:spcBef>
                <a:spcPts val="1199"/>
              </a:spcBef>
            </a:pPr>
            <a:endParaRPr b="0" lang="en-US" sz="1300" spc="-1" strike="noStrike">
              <a:solidFill>
                <a:srgbClr val="000000"/>
              </a:solidFill>
              <a:latin typeface="Arial"/>
            </a:endParaRPr>
          </a:p>
          <a:p>
            <a:pPr marL="457200">
              <a:lnSpc>
                <a:spcPct val="115000"/>
              </a:lnSpc>
              <a:spcBef>
                <a:spcPts val="1199"/>
              </a:spcBef>
            </a:pPr>
            <a:endParaRPr b="0" lang="en-US" sz="1300" spc="-1" strike="noStrike">
              <a:solidFill>
                <a:srgbClr val="000000"/>
              </a:solidFill>
              <a:latin typeface="Arial"/>
            </a:endParaRPr>
          </a:p>
          <a:p>
            <a:pPr marL="457200">
              <a:lnSpc>
                <a:spcPct val="115000"/>
              </a:lnSpc>
              <a:spcBef>
                <a:spcPts val="1199"/>
              </a:spcBef>
            </a:pPr>
            <a:endParaRPr b="0" lang="en-US" sz="1300" spc="-1" strike="noStrike">
              <a:solidFill>
                <a:srgbClr val="000000"/>
              </a:solidFill>
              <a:latin typeface="Arial"/>
            </a:endParaRPr>
          </a:p>
          <a:p>
            <a:pPr>
              <a:lnSpc>
                <a:spcPct val="115000"/>
              </a:lnSpc>
              <a:spcBef>
                <a:spcPts val="1199"/>
              </a:spcBef>
              <a:spcAft>
                <a:spcPts val="1199"/>
              </a:spcAft>
            </a:pPr>
            <a:r>
              <a:rPr b="0" lang="en-US" sz="1300" spc="-1" strike="noStrike">
                <a:solidFill>
                  <a:srgbClr val="595959"/>
                </a:solidFill>
                <a:latin typeface="Lato"/>
                <a:ea typeface="Lato"/>
              </a:rPr>
              <a:t>	</a:t>
            </a:r>
            <a:r>
              <a:rPr b="0" lang="en-US" sz="1300" spc="-1" strike="noStrike">
                <a:solidFill>
                  <a:srgbClr val="595959"/>
                </a:solidFill>
                <a:latin typeface="Lato"/>
                <a:ea typeface="Lato"/>
              </a:rPr>
              <a:t>ch=f.read(1)</a:t>
            </a:r>
            <a:endParaRPr b="0" lang="en-US" sz="1300" spc="-1" strike="noStrike">
              <a:solidFill>
                <a:srgbClr val="000000"/>
              </a:solidFill>
              <a:latin typeface="Arial"/>
            </a:endParaRPr>
          </a:p>
        </p:txBody>
      </p:sp>
      <p:graphicFrame>
        <p:nvGraphicFramePr>
          <p:cNvPr id="124" name="Table 3"/>
          <p:cNvGraphicFramePr/>
          <p:nvPr/>
        </p:nvGraphicFramePr>
        <p:xfrm>
          <a:off x="954360" y="3451680"/>
          <a:ext cx="7238520" cy="380520"/>
        </p:xfrm>
        <a:graphic>
          <a:graphicData uri="http://schemas.openxmlformats.org/drawingml/2006/table">
            <a:tbl>
              <a:tblPr/>
              <a:tblGrid>
                <a:gridCol w="1033920"/>
                <a:gridCol w="1033920"/>
                <a:gridCol w="1033920"/>
                <a:gridCol w="1033920"/>
                <a:gridCol w="1033920"/>
                <a:gridCol w="1033920"/>
                <a:gridCol w="1035000"/>
              </a:tblGrid>
              <a:tr h="382320">
                <a:tc>
                  <a:txBody>
                    <a:bodyPr lIns="91080" rIns="91080" tIns="91080" bIns="91080">
                      <a:noAutofit/>
                    </a:bodyPr>
                    <a:p>
                      <a:pPr>
                        <a:lnSpc>
                          <a:spcPct val="100000"/>
                        </a:lnSpc>
                      </a:pPr>
                      <a:r>
                        <a:rPr b="0" lang="en-US" sz="1400" spc="-1" strike="noStrike">
                          <a:solidFill>
                            <a:srgbClr val="000000"/>
                          </a:solidFill>
                          <a:latin typeface="Arial"/>
                          <a:ea typeface="Arial"/>
                        </a:rPr>
                        <a:t>P </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y</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h</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o</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125" name="CustomShape 4"/>
          <p:cNvSpPr/>
          <p:nvPr/>
        </p:nvSpPr>
        <p:spPr>
          <a:xfrm>
            <a:off x="1383840" y="3106800"/>
            <a:ext cx="360" cy="36540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graphicFrame>
        <p:nvGraphicFramePr>
          <p:cNvPr id="126" name="Table 5"/>
          <p:cNvGraphicFramePr/>
          <p:nvPr/>
        </p:nvGraphicFramePr>
        <p:xfrm>
          <a:off x="954360" y="4596120"/>
          <a:ext cx="7238520" cy="380520"/>
        </p:xfrm>
        <a:graphic>
          <a:graphicData uri="http://schemas.openxmlformats.org/drawingml/2006/table">
            <a:tbl>
              <a:tblPr/>
              <a:tblGrid>
                <a:gridCol w="1033920"/>
                <a:gridCol w="1033920"/>
                <a:gridCol w="1033920"/>
                <a:gridCol w="1033920"/>
                <a:gridCol w="1033920"/>
                <a:gridCol w="1033920"/>
                <a:gridCol w="1035000"/>
              </a:tblGrid>
              <a:tr h="382320">
                <a:tc>
                  <a:txBody>
                    <a:bodyPr lIns="91080" rIns="91080" tIns="91080" bIns="91080">
                      <a:noAutofit/>
                    </a:bodyPr>
                    <a:p>
                      <a:pPr>
                        <a:lnSpc>
                          <a:spcPct val="100000"/>
                        </a:lnSpc>
                      </a:pPr>
                      <a:r>
                        <a:rPr b="0" lang="en-US" sz="1400" spc="-1" strike="noStrike">
                          <a:solidFill>
                            <a:srgbClr val="000000"/>
                          </a:solidFill>
                          <a:latin typeface="Arial"/>
                          <a:ea typeface="Arial"/>
                        </a:rPr>
                        <a:t>P </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y</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h</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o</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127" name="CustomShape 6"/>
          <p:cNvSpPr/>
          <p:nvPr/>
        </p:nvSpPr>
        <p:spPr>
          <a:xfrm>
            <a:off x="2371680" y="4230720"/>
            <a:ext cx="360" cy="36540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727560" y="535320"/>
            <a:ext cx="7688520" cy="534960"/>
          </a:xfrm>
          <a:prstGeom prst="rect">
            <a:avLst/>
          </a:prstGeom>
          <a:noFill/>
          <a:ln>
            <a:noFill/>
          </a:ln>
        </p:spPr>
        <p:txBody>
          <a:bodyPr tIns="91440" bIns="91440">
            <a:normAutofit fontScale="30000"/>
          </a:bodyPr>
          <a:p>
            <a:pPr>
              <a:lnSpc>
                <a:spcPct val="100000"/>
              </a:lnSpc>
            </a:pPr>
            <a:r>
              <a:rPr b="1" lang="en-US" sz="2600" spc="-1" strike="noStrike">
                <a:solidFill>
                  <a:srgbClr val="1a1a1a"/>
                </a:solidFill>
                <a:latin typeface="Raleway"/>
                <a:ea typeface="Raleway"/>
              </a:rPr>
              <a:t>File modes and opening position of File-Pointer</a:t>
            </a:r>
            <a:endParaRPr b="0" lang="en-US" sz="2600" spc="-1" strike="noStrike">
              <a:solidFill>
                <a:srgbClr val="000000"/>
              </a:solidFill>
              <a:latin typeface="Arial"/>
            </a:endParaRPr>
          </a:p>
        </p:txBody>
      </p:sp>
      <p:graphicFrame>
        <p:nvGraphicFramePr>
          <p:cNvPr id="129" name="Table 2"/>
          <p:cNvGraphicFramePr/>
          <p:nvPr/>
        </p:nvGraphicFramePr>
        <p:xfrm>
          <a:off x="952560" y="1655640"/>
          <a:ext cx="7238520" cy="2206440"/>
        </p:xfrm>
        <a:graphic>
          <a:graphicData uri="http://schemas.openxmlformats.org/drawingml/2006/table">
            <a:tbl>
              <a:tblPr/>
              <a:tblGrid>
                <a:gridCol w="2575080"/>
                <a:gridCol w="4663800"/>
              </a:tblGrid>
              <a:tr h="735480">
                <a:tc>
                  <a:txBody>
                    <a:bodyPr lIns="91080" rIns="91080" tIns="91080" bIns="91080">
                      <a:noAutofit/>
                    </a:bodyPr>
                    <a:p>
                      <a:pPr>
                        <a:lnSpc>
                          <a:spcPct val="100000"/>
                        </a:lnSpc>
                      </a:pPr>
                      <a:r>
                        <a:rPr b="0" lang="en-US" sz="1400" spc="-1" strike="noStrike">
                          <a:solidFill>
                            <a:srgbClr val="000000"/>
                          </a:solidFill>
                          <a:latin typeface="Arial"/>
                          <a:ea typeface="Arial"/>
                        </a:rPr>
                        <a:t>r,rb,r+,rb+,r+b</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Beginning of the file.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35480">
                <a:tc>
                  <a:txBody>
                    <a:bodyPr lIns="91080" rIns="91080" tIns="91080" bIns="91080">
                      <a:noAutofit/>
                    </a:bodyPr>
                    <a:p>
                      <a:pPr>
                        <a:lnSpc>
                          <a:spcPct val="100000"/>
                        </a:lnSpc>
                      </a:pPr>
                      <a:r>
                        <a:rPr b="0" lang="en-US" sz="1400" spc="-1" strike="noStrike">
                          <a:solidFill>
                            <a:srgbClr val="000000"/>
                          </a:solidFill>
                          <a:latin typeface="Arial"/>
                          <a:ea typeface="Arial"/>
                        </a:rPr>
                        <a:t>w,wb,w+,wb+,w+b</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Beginning of the file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35480">
                <a:tc>
                  <a:txBody>
                    <a:bodyPr lIns="91080" rIns="91080" tIns="91080" bIns="91080">
                      <a:noAutofit/>
                    </a:bodyPr>
                    <a:p>
                      <a:pPr>
                        <a:lnSpc>
                          <a:spcPct val="100000"/>
                        </a:lnSpc>
                      </a:pPr>
                      <a:r>
                        <a:rPr b="0" lang="en-US" sz="1400" spc="-1" strike="noStrike">
                          <a:solidFill>
                            <a:srgbClr val="000000"/>
                          </a:solidFill>
                          <a:latin typeface="Arial"/>
                          <a:ea typeface="Arial"/>
                        </a:rPr>
                        <a:t>a,ab,a+,ab+,a+b</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At the end of the file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727560" y="587520"/>
            <a:ext cx="7688520" cy="534960"/>
          </a:xfrm>
          <a:prstGeom prst="rect">
            <a:avLst/>
          </a:prstGeom>
          <a:noFill/>
          <a:ln>
            <a:noFill/>
          </a:ln>
        </p:spPr>
        <p:txBody>
          <a:bodyPr tIns="91440" bIns="91440">
            <a:normAutofit fontScale="30000"/>
          </a:bodyPr>
          <a:p>
            <a:pPr>
              <a:lnSpc>
                <a:spcPct val="100000"/>
              </a:lnSpc>
            </a:pPr>
            <a:r>
              <a:rPr b="1" lang="en-US" sz="2600" spc="-1" strike="noStrike">
                <a:solidFill>
                  <a:srgbClr val="1a1a1a"/>
                </a:solidFill>
                <a:latin typeface="Raleway"/>
                <a:ea typeface="Raleway"/>
              </a:rPr>
              <a:t>Standard input, output and error streams</a:t>
            </a:r>
            <a:endParaRPr b="0" lang="en-US" sz="2600" spc="-1" strike="noStrike">
              <a:solidFill>
                <a:srgbClr val="000000"/>
              </a:solidFill>
              <a:latin typeface="Arial"/>
            </a:endParaRPr>
          </a:p>
        </p:txBody>
      </p:sp>
      <p:sp>
        <p:nvSpPr>
          <p:cNvPr id="131" name="TextShape 2"/>
          <p:cNvSpPr txBox="1"/>
          <p:nvPr/>
        </p:nvSpPr>
        <p:spPr>
          <a:xfrm>
            <a:off x="729360" y="1540440"/>
            <a:ext cx="7688520" cy="3132720"/>
          </a:xfrm>
          <a:prstGeom prst="rect">
            <a:avLst/>
          </a:prstGeom>
          <a:noFill/>
          <a:ln>
            <a:noFill/>
          </a:ln>
        </p:spPr>
        <p:txBody>
          <a:bodyPr tIns="91440" bIns="91440">
            <a:normAutofit/>
          </a:bodyPr>
          <a:p>
            <a:pPr marL="457200" indent="-310680">
              <a:lnSpc>
                <a:spcPct val="115000"/>
              </a:lnSpc>
              <a:buClr>
                <a:srgbClr val="595959"/>
              </a:buClr>
              <a:buFont typeface="Lato"/>
              <a:buChar char="●"/>
            </a:pPr>
            <a:r>
              <a:rPr b="0" lang="en-US" sz="1300" spc="-1" strike="noStrike">
                <a:solidFill>
                  <a:srgbClr val="595959"/>
                </a:solidFill>
                <a:latin typeface="Lato"/>
                <a:ea typeface="Lato"/>
              </a:rPr>
              <a:t>Standard input device(stdin)-Reads from the keyboard.</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Standard output device(stdout)-print to the display and can be redirected as standard input,</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Standard error device(stderr)-Same as stdout but normally only for errors.</a:t>
            </a:r>
            <a:endParaRPr b="0" lang="en-US" sz="1300" spc="-1" strike="noStrike">
              <a:solidFill>
                <a:srgbClr val="000000"/>
              </a:solidFill>
              <a:latin typeface="Arial"/>
            </a:endParaRPr>
          </a:p>
          <a:p>
            <a:pPr marL="457200">
              <a:lnSpc>
                <a:spcPct val="115000"/>
              </a:lnSpc>
              <a:spcBef>
                <a:spcPts val="1199"/>
              </a:spcBef>
            </a:pPr>
            <a:r>
              <a:rPr b="0" lang="en-US" sz="1300" spc="-1" strike="noStrike">
                <a:solidFill>
                  <a:srgbClr val="595959"/>
                </a:solidFill>
                <a:latin typeface="Lato"/>
                <a:ea typeface="Lato"/>
              </a:rPr>
              <a:t>Import sys</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f=open(”test.txt”)</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l=f.readline()</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sys.stdout.write(l)</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f.close()</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727560" y="626400"/>
            <a:ext cx="7688520" cy="534960"/>
          </a:xfrm>
          <a:prstGeom prst="rect">
            <a:avLst/>
          </a:prstGeom>
          <a:noFill/>
          <a:ln>
            <a:noFill/>
          </a:ln>
        </p:spPr>
        <p:txBody>
          <a:bodyPr tIns="91440" bIns="91440">
            <a:normAutofit fontScale="86000"/>
          </a:bodyPr>
          <a:p>
            <a:pPr>
              <a:lnSpc>
                <a:spcPct val="100000"/>
              </a:lnSpc>
            </a:pPr>
            <a:r>
              <a:rPr b="1" lang="en-US" sz="2600" spc="-1" strike="noStrike">
                <a:solidFill>
                  <a:srgbClr val="1a1a1a"/>
                </a:solidFill>
                <a:latin typeface="Raleway"/>
                <a:ea typeface="Raleway"/>
              </a:rPr>
              <a:t>File Handling</a:t>
            </a:r>
            <a:endParaRPr b="0" lang="en-US" sz="2600" spc="-1" strike="noStrike">
              <a:solidFill>
                <a:srgbClr val="000000"/>
              </a:solidFill>
              <a:latin typeface="Arial"/>
            </a:endParaRPr>
          </a:p>
        </p:txBody>
      </p:sp>
      <p:sp>
        <p:nvSpPr>
          <p:cNvPr id="90" name="TextShape 2"/>
          <p:cNvSpPr txBox="1"/>
          <p:nvPr/>
        </p:nvSpPr>
        <p:spPr>
          <a:xfrm>
            <a:off x="727560" y="1457280"/>
            <a:ext cx="7688520" cy="3349800"/>
          </a:xfrm>
          <a:prstGeom prst="rect">
            <a:avLst/>
          </a:prstGeom>
          <a:noFill/>
          <a:ln>
            <a:noFill/>
          </a:ln>
        </p:spPr>
        <p:txBody>
          <a:bodyPr tIns="91440" bIns="91440">
            <a:normAutofit/>
          </a:bodyPr>
          <a:p>
            <a:pPr marL="457200" indent="-313920">
              <a:lnSpc>
                <a:spcPct val="115000"/>
              </a:lnSpc>
              <a:buClr>
                <a:srgbClr val="000000"/>
              </a:buClr>
              <a:buFont typeface="Arial"/>
              <a:buChar char="●"/>
            </a:pPr>
            <a:r>
              <a:rPr b="0" lang="en-US" sz="1350" spc="-1" strike="noStrike">
                <a:solidFill>
                  <a:srgbClr val="000000"/>
                </a:solidFill>
                <a:highlight>
                  <a:srgbClr val="f9fafc"/>
                </a:highlight>
                <a:latin typeface="Arial"/>
                <a:ea typeface="Arial"/>
              </a:rPr>
              <a:t>Files are named locations on disk to store information. They are used to permanently store data in a non-volatile memory (e.g. hard disk). Example: word file. Excel file, text file,database file,music file, video files etc</a:t>
            </a:r>
            <a:endParaRPr b="0" lang="en-US" sz="1350" spc="-1" strike="noStrike">
              <a:solidFill>
                <a:srgbClr val="000000"/>
              </a:solidFill>
              <a:latin typeface="Arial"/>
            </a:endParaRPr>
          </a:p>
          <a:p>
            <a:pPr marL="457200" indent="-313920">
              <a:lnSpc>
                <a:spcPct val="115000"/>
              </a:lnSpc>
              <a:buClr>
                <a:srgbClr val="000000"/>
              </a:buClr>
              <a:buFont typeface="Arial"/>
              <a:buChar char="●"/>
            </a:pPr>
            <a:r>
              <a:rPr b="0" lang="en-US" sz="1350" spc="-1" strike="noStrike">
                <a:solidFill>
                  <a:srgbClr val="000000"/>
                </a:solidFill>
                <a:highlight>
                  <a:srgbClr val="f9fafc"/>
                </a:highlight>
                <a:latin typeface="Arial"/>
                <a:ea typeface="Arial"/>
              </a:rPr>
              <a:t>Since Random Access Memory (RAM) is volatile (which loses its data when the computer is turned off), we use files for future use of the data by permanently storing them.</a:t>
            </a:r>
            <a:endParaRPr b="0" lang="en-US" sz="1350" spc="-1" strike="noStrike">
              <a:solidFill>
                <a:srgbClr val="000000"/>
              </a:solidFill>
              <a:latin typeface="Arial"/>
            </a:endParaRPr>
          </a:p>
          <a:p>
            <a:pPr marL="457200" indent="-313920">
              <a:lnSpc>
                <a:spcPct val="115000"/>
              </a:lnSpc>
              <a:buClr>
                <a:srgbClr val="000000"/>
              </a:buClr>
              <a:buFont typeface="Arial"/>
              <a:buChar char="●"/>
            </a:pPr>
            <a:r>
              <a:rPr b="0" lang="en-US" sz="1350" spc="-1" strike="noStrike">
                <a:solidFill>
                  <a:srgbClr val="000000"/>
                </a:solidFill>
                <a:highlight>
                  <a:srgbClr val="f9fafc"/>
                </a:highlight>
                <a:latin typeface="Arial"/>
                <a:ea typeface="Arial"/>
              </a:rPr>
              <a:t>When we want to read from or write to a file, we need to open it first. When we are done, it needs to be closed</a:t>
            </a:r>
            <a:endParaRPr b="0" lang="en-US" sz="1350" spc="-1" strike="noStrike">
              <a:solidFill>
                <a:srgbClr val="000000"/>
              </a:solidFill>
              <a:latin typeface="Arial"/>
            </a:endParaRPr>
          </a:p>
          <a:p>
            <a:pPr marL="457200" indent="-313920">
              <a:lnSpc>
                <a:spcPct val="115000"/>
              </a:lnSpc>
              <a:buClr>
                <a:srgbClr val="000000"/>
              </a:buClr>
              <a:buFont typeface="Arial"/>
              <a:buChar char="●"/>
            </a:pPr>
            <a:r>
              <a:rPr b="0" lang="en-US" sz="1350" spc="-1" strike="noStrike">
                <a:solidFill>
                  <a:srgbClr val="000000"/>
                </a:solidFill>
                <a:highlight>
                  <a:srgbClr val="f9fafc"/>
                </a:highlight>
                <a:latin typeface="Arial"/>
                <a:ea typeface="Arial"/>
              </a:rPr>
              <a:t>Every programming language supports File Handling,Python too supports file handling and allows users to handle files i.e., to read and write files, along with many other file handling options, to operate on file</a:t>
            </a:r>
            <a:r>
              <a:rPr b="0" lang="en-US" sz="1300" spc="-1" strike="noStrike">
                <a:solidFill>
                  <a:srgbClr val="40424e"/>
                </a:solidFill>
                <a:highlight>
                  <a:srgbClr val="ffffff"/>
                </a:highlight>
                <a:latin typeface="Arial"/>
                <a:ea typeface="Arial"/>
              </a:rPr>
              <a:t>s.</a:t>
            </a:r>
            <a:endParaRPr b="0" lang="en-US" sz="1300" spc="-1" strike="noStrike">
              <a:solidFill>
                <a:srgbClr val="000000"/>
              </a:solidFill>
              <a:latin typeface="Arial"/>
            </a:endParaRPr>
          </a:p>
          <a:p>
            <a:pPr marL="457200" indent="-310680">
              <a:lnSpc>
                <a:spcPct val="115000"/>
              </a:lnSpc>
              <a:buClr>
                <a:srgbClr val="40424e"/>
              </a:buClr>
              <a:buFont typeface="Arial"/>
              <a:buChar char="●"/>
            </a:pPr>
            <a:r>
              <a:rPr b="0" lang="en-US" sz="1350" spc="-1" strike="noStrike">
                <a:solidFill>
                  <a:srgbClr val="000000"/>
                </a:solidFill>
                <a:highlight>
                  <a:srgbClr val="f9fafc"/>
                </a:highlight>
                <a:latin typeface="Arial"/>
                <a:ea typeface="Arial"/>
              </a:rPr>
              <a:t>A  file operation takes place in the following order:</a:t>
            </a:r>
            <a:endParaRPr b="0" lang="en-US" sz="1350" spc="-1" strike="noStrike">
              <a:solidFill>
                <a:srgbClr val="000000"/>
              </a:solidFill>
              <a:latin typeface="Arial"/>
            </a:endParaRPr>
          </a:p>
          <a:p>
            <a:pPr marL="457200" indent="-313920">
              <a:lnSpc>
                <a:spcPct val="115000"/>
              </a:lnSpc>
              <a:buClr>
                <a:srgbClr val="000000"/>
              </a:buClr>
              <a:buFont typeface="Arial"/>
              <a:buChar char="●"/>
            </a:pPr>
            <a:r>
              <a:rPr b="0" lang="en-US" sz="1350" spc="-1" strike="noStrike">
                <a:solidFill>
                  <a:srgbClr val="000000"/>
                </a:solidFill>
                <a:highlight>
                  <a:srgbClr val="f9fafc"/>
                </a:highlight>
                <a:latin typeface="Arial"/>
                <a:ea typeface="Arial"/>
              </a:rPr>
              <a:t>Open a file       Read or Write(Perform operation)     Close the file</a:t>
            </a:r>
            <a:endParaRPr b="0" lang="en-US" sz="1350" spc="-1" strike="noStrike">
              <a:solidFill>
                <a:srgbClr val="000000"/>
              </a:solidFill>
              <a:latin typeface="Arial"/>
            </a:endParaRPr>
          </a:p>
          <a:p>
            <a:pPr marL="457200">
              <a:lnSpc>
                <a:spcPct val="115000"/>
              </a:lnSpc>
              <a:spcBef>
                <a:spcPts val="1199"/>
              </a:spcBef>
              <a:spcAft>
                <a:spcPts val="1199"/>
              </a:spcAft>
            </a:pPr>
            <a:endParaRPr b="0" lang="en-US" sz="1350" spc="-1" strike="noStrike">
              <a:solidFill>
                <a:srgbClr val="000000"/>
              </a:solidFill>
              <a:latin typeface="Arial"/>
            </a:endParaRPr>
          </a:p>
        </p:txBody>
      </p:sp>
      <p:sp>
        <p:nvSpPr>
          <p:cNvPr id="91" name="CustomShape 3"/>
          <p:cNvSpPr/>
          <p:nvPr/>
        </p:nvSpPr>
        <p:spPr>
          <a:xfrm>
            <a:off x="2088720" y="4036320"/>
            <a:ext cx="31500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92" name="CustomShape 4"/>
          <p:cNvSpPr/>
          <p:nvPr/>
        </p:nvSpPr>
        <p:spPr>
          <a:xfrm flipH="1" rot="10800000">
            <a:off x="4968360" y="4035960"/>
            <a:ext cx="279000" cy="72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727560" y="569880"/>
            <a:ext cx="7688520" cy="534960"/>
          </a:xfrm>
          <a:prstGeom prst="rect">
            <a:avLst/>
          </a:prstGeom>
          <a:noFill/>
          <a:ln>
            <a:noFill/>
          </a:ln>
        </p:spPr>
        <p:txBody>
          <a:bodyPr tIns="91440" bIns="91440">
            <a:normAutofit fontScale="86000"/>
          </a:bodyPr>
          <a:p>
            <a:pPr>
              <a:lnSpc>
                <a:spcPct val="100000"/>
              </a:lnSpc>
            </a:pPr>
            <a:r>
              <a:rPr b="1" lang="en-US" sz="2600" spc="-1" strike="noStrike">
                <a:solidFill>
                  <a:srgbClr val="1a1a1a"/>
                </a:solidFill>
                <a:latin typeface="Raleway"/>
                <a:ea typeface="Raleway"/>
              </a:rPr>
              <a:t>Absolute and Relative Paths</a:t>
            </a:r>
            <a:endParaRPr b="0" lang="en-US" sz="2600" spc="-1" strike="noStrike">
              <a:solidFill>
                <a:srgbClr val="000000"/>
              </a:solidFill>
              <a:latin typeface="Arial"/>
            </a:endParaRPr>
          </a:p>
        </p:txBody>
      </p:sp>
      <p:sp>
        <p:nvSpPr>
          <p:cNvPr id="133" name="TextShape 2"/>
          <p:cNvSpPr txBox="1"/>
          <p:nvPr/>
        </p:nvSpPr>
        <p:spPr>
          <a:xfrm>
            <a:off x="512280" y="1359720"/>
            <a:ext cx="8394840" cy="3546720"/>
          </a:xfrm>
          <a:prstGeom prst="rect">
            <a:avLst/>
          </a:prstGeom>
          <a:noFill/>
          <a:ln>
            <a:noFill/>
          </a:ln>
        </p:spPr>
        <p:txBody>
          <a:bodyPr tIns="91440" bIns="91440">
            <a:normAutofit/>
          </a:bodyPr>
          <a:p>
            <a:pPr marL="457200" indent="-310680">
              <a:lnSpc>
                <a:spcPct val="115000"/>
              </a:lnSpc>
              <a:buClr>
                <a:srgbClr val="595959"/>
              </a:buClr>
              <a:buFont typeface="Lato"/>
              <a:buChar char="●"/>
            </a:pPr>
            <a:r>
              <a:rPr b="0" lang="en-US" sz="1300" spc="-1" strike="noStrike">
                <a:solidFill>
                  <a:srgbClr val="595959"/>
                </a:solidFill>
                <a:latin typeface="Lato"/>
                <a:ea typeface="Lato"/>
              </a:rPr>
              <a:t>Path: </a:t>
            </a:r>
            <a:r>
              <a:rPr b="0" lang="en-US" sz="1300" spc="-1" strike="noStrike">
                <a:solidFill>
                  <a:srgbClr val="40424e"/>
                </a:solidFill>
                <a:highlight>
                  <a:srgbClr val="ffffff"/>
                </a:highlight>
                <a:latin typeface="Arial"/>
                <a:ea typeface="Arial"/>
              </a:rPr>
              <a:t>A path is a unique location to a file or a folder in a file system of an OS.A path to a file is a combination of / and alphanumeric characters.</a:t>
            </a:r>
            <a:endParaRPr b="0" lang="en-US" sz="1300" spc="-1" strike="noStrike">
              <a:solidFill>
                <a:srgbClr val="000000"/>
              </a:solidFill>
              <a:latin typeface="Arial"/>
            </a:endParaRPr>
          </a:p>
          <a:p>
            <a:pPr marL="457200" indent="-310680">
              <a:lnSpc>
                <a:spcPct val="115000"/>
              </a:lnSpc>
              <a:buClr>
                <a:srgbClr val="40424e"/>
              </a:buClr>
              <a:buFont typeface="Arial"/>
              <a:buChar char="●"/>
            </a:pPr>
            <a:r>
              <a:rPr b="0" lang="en-US" sz="1300" spc="-1" strike="noStrike">
                <a:solidFill>
                  <a:srgbClr val="40424e"/>
                </a:solidFill>
                <a:highlight>
                  <a:srgbClr val="ffffff"/>
                </a:highlight>
                <a:latin typeface="Arial"/>
                <a:ea typeface="Arial"/>
              </a:rPr>
              <a:t>Absolute path: An absolute path is defined as the specifying the location of a file or directory from the root directory(/).</a:t>
            </a:r>
            <a:endParaRPr b="0" lang="en-US" sz="1300" spc="-1" strike="noStrike">
              <a:solidFill>
                <a:srgbClr val="000000"/>
              </a:solidFill>
              <a:latin typeface="Arial"/>
            </a:endParaRPr>
          </a:p>
          <a:p>
            <a:pPr marL="457200">
              <a:lnSpc>
                <a:spcPct val="115000"/>
              </a:lnSpc>
            </a:pPr>
            <a:r>
              <a:rPr b="0" lang="en-US" sz="1300" spc="-1" strike="noStrike">
                <a:solidFill>
                  <a:srgbClr val="40424e"/>
                </a:solidFill>
                <a:highlight>
                  <a:srgbClr val="ffffff"/>
                </a:highlight>
                <a:latin typeface="Arial"/>
                <a:ea typeface="Arial"/>
              </a:rPr>
              <a:t>C:\Documents\Newsletters\Summer2018.pdf</a:t>
            </a:r>
            <a:endParaRPr b="0" lang="en-US" sz="1300" spc="-1" strike="noStrike">
              <a:solidFill>
                <a:srgbClr val="000000"/>
              </a:solidFill>
              <a:latin typeface="Arial"/>
            </a:endParaRPr>
          </a:p>
          <a:p>
            <a:pPr marL="457200">
              <a:lnSpc>
                <a:spcPct val="115000"/>
              </a:lnSpc>
            </a:pPr>
            <a:r>
              <a:rPr b="0" lang="en-US" sz="1300" spc="-1" strike="noStrike">
                <a:solidFill>
                  <a:srgbClr val="40424e"/>
                </a:solidFill>
                <a:highlight>
                  <a:srgbClr val="ffffff"/>
                </a:highlight>
                <a:latin typeface="Arial"/>
                <a:ea typeface="Arial"/>
              </a:rPr>
              <a:t>An absolute file path from the root of drive C:</a:t>
            </a:r>
            <a:endParaRPr b="0" lang="en-US" sz="1300" spc="-1" strike="noStrike">
              <a:solidFill>
                <a:srgbClr val="000000"/>
              </a:solidFill>
              <a:latin typeface="Arial"/>
            </a:endParaRPr>
          </a:p>
          <a:p>
            <a:pPr marL="457200" indent="-310680">
              <a:lnSpc>
                <a:spcPct val="115000"/>
              </a:lnSpc>
              <a:buClr>
                <a:srgbClr val="40424e"/>
              </a:buClr>
              <a:buFont typeface="Arial"/>
              <a:buChar char="●"/>
            </a:pPr>
            <a:r>
              <a:rPr b="0" lang="en-US" sz="1300" spc="-1" strike="noStrike">
                <a:solidFill>
                  <a:srgbClr val="40424e"/>
                </a:solidFill>
                <a:highlight>
                  <a:srgbClr val="ffffff"/>
                </a:highlight>
                <a:latin typeface="Arial"/>
                <a:ea typeface="Arial"/>
              </a:rPr>
              <a:t>Relative path is defined as the path related to the present working directly. Itt starts at your current directory.</a:t>
            </a:r>
            <a:endParaRPr b="0" lang="en-US" sz="1300" spc="-1" strike="noStrike">
              <a:solidFill>
                <a:srgbClr val="000000"/>
              </a:solidFill>
              <a:latin typeface="Arial"/>
            </a:endParaRPr>
          </a:p>
          <a:p>
            <a:pPr marL="457200">
              <a:lnSpc>
                <a:spcPct val="115000"/>
              </a:lnSpc>
            </a:pPr>
            <a:r>
              <a:rPr b="0" lang="en-US" sz="1300" spc="-1" strike="noStrike">
                <a:solidFill>
                  <a:srgbClr val="40424e"/>
                </a:solidFill>
                <a:highlight>
                  <a:srgbClr val="ffffff"/>
                </a:highlight>
                <a:latin typeface="Arial"/>
                <a:ea typeface="Arial"/>
              </a:rPr>
              <a:t>2018\January.xlsx</a:t>
            </a:r>
            <a:endParaRPr b="0" lang="en-US" sz="1300" spc="-1" strike="noStrike">
              <a:solidFill>
                <a:srgbClr val="000000"/>
              </a:solidFill>
              <a:latin typeface="Arial"/>
            </a:endParaRPr>
          </a:p>
          <a:p>
            <a:pPr marL="457200">
              <a:lnSpc>
                <a:spcPct val="115000"/>
              </a:lnSpc>
              <a:spcAft>
                <a:spcPts val="1199"/>
              </a:spcAf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Google Shape;213;p33" descr=""/>
          <p:cNvPicPr/>
          <p:nvPr/>
        </p:nvPicPr>
        <p:blipFill>
          <a:blip r:embed="rId1"/>
          <a:stretch/>
        </p:blipFill>
        <p:spPr>
          <a:xfrm>
            <a:off x="827640" y="1320480"/>
            <a:ext cx="7567200" cy="348768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729360" y="530280"/>
            <a:ext cx="7688520" cy="534960"/>
          </a:xfrm>
          <a:prstGeom prst="rect">
            <a:avLst/>
          </a:prstGeom>
          <a:noFill/>
          <a:ln>
            <a:noFill/>
          </a:ln>
        </p:spPr>
        <p:txBody>
          <a:bodyPr tIns="91440" bIns="91440">
            <a:normAutofit fontScale="86000"/>
          </a:bodyPr>
          <a:p>
            <a:pPr>
              <a:lnSpc>
                <a:spcPct val="100000"/>
              </a:lnSpc>
            </a:pPr>
            <a:r>
              <a:rPr b="1" lang="en-US" sz="2600" spc="-1" strike="noStrike">
                <a:solidFill>
                  <a:srgbClr val="1a1a1a"/>
                </a:solidFill>
                <a:latin typeface="Raleway"/>
                <a:ea typeface="Raleway"/>
              </a:rPr>
              <a:t>Assignment</a:t>
            </a:r>
            <a:endParaRPr b="0" lang="en-US" sz="2600" spc="-1" strike="noStrike">
              <a:solidFill>
                <a:srgbClr val="000000"/>
              </a:solidFill>
              <a:latin typeface="Arial"/>
            </a:endParaRPr>
          </a:p>
        </p:txBody>
      </p:sp>
      <p:sp>
        <p:nvSpPr>
          <p:cNvPr id="136" name="TextShape 2"/>
          <p:cNvSpPr txBox="1"/>
          <p:nvPr/>
        </p:nvSpPr>
        <p:spPr>
          <a:xfrm>
            <a:off x="729360" y="1276200"/>
            <a:ext cx="7688520" cy="3867120"/>
          </a:xfrm>
          <a:prstGeom prst="rect">
            <a:avLst/>
          </a:prstGeom>
          <a:noFill/>
          <a:ln>
            <a:noFill/>
          </a:ln>
        </p:spPr>
        <p:txBody>
          <a:bodyPr tIns="91440" bIns="91440">
            <a:normAutofit/>
          </a:bodyPr>
          <a:p>
            <a:pPr marL="457200" indent="-310680">
              <a:lnSpc>
                <a:spcPct val="115000"/>
              </a:lnSpc>
              <a:buClr>
                <a:srgbClr val="595959"/>
              </a:buClr>
              <a:buFont typeface="Lato"/>
              <a:buChar char="●"/>
            </a:pPr>
            <a:r>
              <a:rPr b="0" lang="en-US" sz="1300" spc="-1" strike="noStrike">
                <a:solidFill>
                  <a:srgbClr val="595959"/>
                </a:solidFill>
                <a:latin typeface="Lato"/>
                <a:ea typeface="Lato"/>
              </a:rPr>
              <a:t>What is the difference between read() and readlines() function?</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What is the difference between readline() and readlines() function?</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Write a function longline() that accepts a filename and reports the file longest line?</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What is the output of below line of code?</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out=file(“test.txt”,w)</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out.write(“Hello Python\n”)</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out.write(“Tell me about math lib”)</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out.close()</a:t>
            </a:r>
            <a:b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Write a function remove_lowercase() that accepts two filenames, and copies all the lines that do not start with lowercase letter from the first file to second file?</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What is the output of below code?</a:t>
            </a:r>
            <a:endParaRPr b="0" lang="en-US" sz="1300" spc="-1" strike="noStrike">
              <a:solidFill>
                <a:srgbClr val="000000"/>
              </a:solidFill>
              <a:latin typeface="Arial"/>
            </a:endParaRPr>
          </a:p>
          <a:p>
            <a:pPr marL="914400">
              <a:lnSpc>
                <a:spcPct val="115000"/>
              </a:lnSpc>
            </a:pPr>
            <a:r>
              <a:rPr b="0" lang="en-US" sz="1300" spc="-1" strike="noStrike">
                <a:solidFill>
                  <a:srgbClr val="595959"/>
                </a:solidFill>
                <a:latin typeface="Lato"/>
                <a:ea typeface="Lato"/>
              </a:rPr>
              <a:t>file(“c:\\test.txt”,”r”).readline().split()</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What is the output of below code?</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file(“c:\\test.txt”,”r”).readline()</a:t>
            </a:r>
            <a:endParaRPr b="0" lang="en-US" sz="1300" spc="-1" strike="noStrike">
              <a:solidFill>
                <a:srgbClr val="000000"/>
              </a:solidFill>
              <a:latin typeface="Arial"/>
            </a:endParaRPr>
          </a:p>
          <a:p>
            <a:pPr marL="457200">
              <a:lnSpc>
                <a:spcPct val="115000"/>
              </a:lnSpc>
              <a:spcAft>
                <a:spcPts val="1199"/>
              </a:spcAf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631440" y="572760"/>
            <a:ext cx="7688520" cy="534960"/>
          </a:xfrm>
          <a:prstGeom prst="rect">
            <a:avLst/>
          </a:prstGeom>
          <a:noFill/>
          <a:ln>
            <a:noFill/>
          </a:ln>
        </p:spPr>
        <p:txBody>
          <a:bodyPr tIns="91440" bIns="91440">
            <a:normAutofit fontScale="86000"/>
          </a:bodyPr>
          <a:p>
            <a:pPr>
              <a:lnSpc>
                <a:spcPct val="100000"/>
              </a:lnSpc>
            </a:pPr>
            <a:r>
              <a:rPr b="1" lang="en-US" sz="2600" spc="-1" strike="noStrike">
                <a:solidFill>
                  <a:srgbClr val="1a1a1a"/>
                </a:solidFill>
                <a:latin typeface="Raleway"/>
                <a:ea typeface="Raleway"/>
              </a:rPr>
              <a:t>Assignment</a:t>
            </a:r>
            <a:endParaRPr b="0" lang="en-US" sz="2600" spc="-1" strike="noStrike">
              <a:solidFill>
                <a:srgbClr val="000000"/>
              </a:solidFill>
              <a:latin typeface="Arial"/>
            </a:endParaRPr>
          </a:p>
        </p:txBody>
      </p:sp>
      <p:sp>
        <p:nvSpPr>
          <p:cNvPr id="138" name="TextShape 2"/>
          <p:cNvSpPr txBox="1"/>
          <p:nvPr/>
        </p:nvSpPr>
        <p:spPr>
          <a:xfrm>
            <a:off x="729360" y="1236960"/>
            <a:ext cx="7688520" cy="3906360"/>
          </a:xfrm>
          <a:prstGeom prst="rect">
            <a:avLst/>
          </a:prstGeom>
          <a:noFill/>
          <a:ln>
            <a:noFill/>
          </a:ln>
        </p:spPr>
        <p:txBody>
          <a:bodyPr tIns="91440" bIns="91440">
            <a:normAutofit/>
          </a:bodyPr>
          <a:p>
            <a:pPr marL="457200" indent="-310680">
              <a:lnSpc>
                <a:spcPct val="115000"/>
              </a:lnSpc>
              <a:buClr>
                <a:srgbClr val="595959"/>
              </a:buClr>
              <a:buFont typeface="Lato"/>
              <a:buChar char="●"/>
            </a:pPr>
            <a:r>
              <a:rPr b="0" lang="en-US" sz="1300" spc="-1" strike="noStrike">
                <a:solidFill>
                  <a:srgbClr val="595959"/>
                </a:solidFill>
                <a:latin typeface="Lato"/>
                <a:ea typeface="Lato"/>
              </a:rPr>
              <a:t>The file “test.txt” contain the following:</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Hi My name is Sumit</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I lives in chennai</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I love playing basketball</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For above file consider below line of code, What will be the output?</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file=open(“test.txt”,”r)</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s1=file.readline()</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s2=file.readline()</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s3=file.read(10)</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print(s3)</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file.close()</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What is the output of below code?</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file=open(“test1.txt”,”w”)</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file.write(“India capital is Delhi”)</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file.write(“India have 29 states”)</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file.write(“India national animal is Tiger”)</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file.close()</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729360" y="670680"/>
            <a:ext cx="7688520" cy="534960"/>
          </a:xfrm>
          <a:prstGeom prst="rect">
            <a:avLst/>
          </a:prstGeom>
          <a:noFill/>
          <a:ln>
            <a:noFill/>
          </a:ln>
        </p:spPr>
        <p:txBody>
          <a:bodyPr tIns="91440" bIns="91440">
            <a:normAutofit fontScale="86000"/>
          </a:bodyPr>
          <a:p>
            <a:pPr>
              <a:lnSpc>
                <a:spcPct val="100000"/>
              </a:lnSpc>
            </a:pPr>
            <a:r>
              <a:rPr b="1" lang="en-US" sz="2600" spc="-1" strike="noStrike">
                <a:solidFill>
                  <a:srgbClr val="1a1a1a"/>
                </a:solidFill>
                <a:latin typeface="Raleway"/>
                <a:ea typeface="Raleway"/>
              </a:rPr>
              <a:t>Assignment</a:t>
            </a:r>
            <a:endParaRPr b="0" lang="en-US" sz="2600" spc="-1" strike="noStrike">
              <a:solidFill>
                <a:srgbClr val="000000"/>
              </a:solidFill>
              <a:latin typeface="Arial"/>
            </a:endParaRPr>
          </a:p>
        </p:txBody>
      </p:sp>
      <p:sp>
        <p:nvSpPr>
          <p:cNvPr id="140" name="TextShape 2"/>
          <p:cNvSpPr txBox="1"/>
          <p:nvPr/>
        </p:nvSpPr>
        <p:spPr>
          <a:xfrm>
            <a:off x="729360" y="1393920"/>
            <a:ext cx="7688520" cy="3494160"/>
          </a:xfrm>
          <a:prstGeom prst="rect">
            <a:avLst/>
          </a:prstGeom>
          <a:noFill/>
          <a:ln>
            <a:noFill/>
          </a:ln>
        </p:spPr>
        <p:txBody>
          <a:bodyPr tIns="91440" bIns="91440">
            <a:normAutofit/>
          </a:bodyPr>
          <a:p>
            <a:pPr marL="457200" indent="-310680">
              <a:lnSpc>
                <a:spcPct val="115000"/>
              </a:lnSpc>
              <a:buClr>
                <a:srgbClr val="595959"/>
              </a:buClr>
              <a:buFont typeface="Lato"/>
              <a:buChar char="●"/>
            </a:pPr>
            <a:r>
              <a:rPr b="0" lang="en-US" sz="1300" spc="-1" strike="noStrike">
                <a:solidFill>
                  <a:srgbClr val="595959"/>
                </a:solidFill>
                <a:latin typeface="Lato"/>
                <a:ea typeface="Lato"/>
              </a:rPr>
              <a:t>What is the output of below code?</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file=open(“test1.txt”,”w”)</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file.write(“India capital is Delhi \n”)</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file.write(“India have 29 states \n”)</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file.write(“India national animal is Tiger \n”)</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file.close()</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Write a program that reads the text file and print all the digits present in the file.</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Read the code given below and answer the question:</a:t>
            </a:r>
            <a:endParaRPr b="0" lang="en-US" sz="1300" spc="-1" strike="noStrike">
              <a:solidFill>
                <a:srgbClr val="000000"/>
              </a:solidFill>
              <a:latin typeface="Arial"/>
            </a:endParaRPr>
          </a:p>
          <a:p>
            <a:pPr marL="914400">
              <a:lnSpc>
                <a:spcPct val="115000"/>
              </a:lnSpc>
            </a:pPr>
            <a:r>
              <a:rPr b="0" lang="en-US" sz="1300" spc="-1" strike="noStrike">
                <a:solidFill>
                  <a:srgbClr val="595959"/>
                </a:solidFill>
                <a:latin typeface="Lato"/>
                <a:ea typeface="Lato"/>
              </a:rPr>
              <a:t>fh=open(“test.txt”,”w”)</a:t>
            </a:r>
            <a:endParaRPr b="0" lang="en-US" sz="1300" spc="-1" strike="noStrike">
              <a:solidFill>
                <a:srgbClr val="000000"/>
              </a:solidFill>
              <a:latin typeface="Arial"/>
            </a:endParaRPr>
          </a:p>
          <a:p>
            <a:pPr marL="914400">
              <a:lnSpc>
                <a:spcPct val="115000"/>
              </a:lnSpc>
            </a:pPr>
            <a:r>
              <a:rPr b="0" lang="en-US" sz="1300" spc="-1" strike="noStrike">
                <a:solidFill>
                  <a:srgbClr val="595959"/>
                </a:solidFill>
                <a:latin typeface="Lato"/>
                <a:ea typeface="Lato"/>
              </a:rPr>
              <a:t>fh.write(“bye”)</a:t>
            </a:r>
            <a:endParaRPr b="0" lang="en-US" sz="1300" spc="-1" strike="noStrike">
              <a:solidFill>
                <a:srgbClr val="000000"/>
              </a:solidFill>
              <a:latin typeface="Arial"/>
            </a:endParaRPr>
          </a:p>
          <a:p>
            <a:pPr marL="914400">
              <a:lnSpc>
                <a:spcPct val="115000"/>
              </a:lnSpc>
            </a:pPr>
            <a:r>
              <a:rPr b="0" lang="en-US" sz="1300" spc="-1" strike="noStrike">
                <a:solidFill>
                  <a:srgbClr val="595959"/>
                </a:solidFill>
                <a:latin typeface="Lato"/>
                <a:ea typeface="Lato"/>
              </a:rPr>
              <a:t>fh.close()</a:t>
            </a:r>
            <a:endParaRPr b="0" lang="en-US" sz="1300" spc="-1" strike="noStrike">
              <a:solidFill>
                <a:srgbClr val="000000"/>
              </a:solidFill>
              <a:latin typeface="Arial"/>
            </a:endParaRPr>
          </a:p>
          <a:p>
            <a:pPr>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If the file contains “GOOD” before execution, what will be the contents of the file after execution of</a:t>
            </a:r>
            <a:endParaRPr b="0" lang="en-US" sz="1300" spc="-1" strike="noStrike">
              <a:solidFill>
                <a:srgbClr val="000000"/>
              </a:solidFill>
              <a:latin typeface="Arial"/>
            </a:endParaRPr>
          </a:p>
          <a:p>
            <a:pPr>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this code.</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611640" y="592200"/>
            <a:ext cx="7688520" cy="534960"/>
          </a:xfrm>
          <a:prstGeom prst="rect">
            <a:avLst/>
          </a:prstGeom>
          <a:noFill/>
          <a:ln>
            <a:noFill/>
          </a:ln>
        </p:spPr>
        <p:txBody>
          <a:bodyPr tIns="91440" bIns="91440">
            <a:normAutofit fontScale="86000"/>
          </a:bodyPr>
          <a:p>
            <a:pPr>
              <a:lnSpc>
                <a:spcPct val="100000"/>
              </a:lnSpc>
            </a:pPr>
            <a:r>
              <a:rPr b="1" lang="en-US" sz="2600" spc="-1" strike="noStrike">
                <a:solidFill>
                  <a:srgbClr val="1a1a1a"/>
                </a:solidFill>
                <a:latin typeface="Raleway"/>
                <a:ea typeface="Raleway"/>
              </a:rPr>
              <a:t>Assignment</a:t>
            </a:r>
            <a:endParaRPr b="0" lang="en-US" sz="2600" spc="-1" strike="noStrike">
              <a:solidFill>
                <a:srgbClr val="000000"/>
              </a:solidFill>
              <a:latin typeface="Arial"/>
            </a:endParaRPr>
          </a:p>
        </p:txBody>
      </p:sp>
      <p:sp>
        <p:nvSpPr>
          <p:cNvPr id="142" name="TextShape 2"/>
          <p:cNvSpPr txBox="1"/>
          <p:nvPr/>
        </p:nvSpPr>
        <p:spPr>
          <a:xfrm>
            <a:off x="729360" y="1315440"/>
            <a:ext cx="7688520" cy="3827880"/>
          </a:xfrm>
          <a:prstGeom prst="rect">
            <a:avLst/>
          </a:prstGeom>
          <a:noFill/>
          <a:ln>
            <a:noFill/>
          </a:ln>
        </p:spPr>
        <p:txBody>
          <a:bodyPr tIns="91440" bIns="91440">
            <a:normAutofit/>
          </a:bodyPr>
          <a:p>
            <a:pPr marL="457200" indent="-310680">
              <a:lnSpc>
                <a:spcPct val="115000"/>
              </a:lnSpc>
              <a:buClr>
                <a:srgbClr val="595959"/>
              </a:buClr>
              <a:buFont typeface="Lato"/>
              <a:buChar char="●"/>
            </a:pPr>
            <a:r>
              <a:rPr b="0" lang="en-US" sz="1300" spc="-1" strike="noStrike">
                <a:solidFill>
                  <a:srgbClr val="595959"/>
                </a:solidFill>
                <a:latin typeface="Lato"/>
                <a:ea typeface="Lato"/>
              </a:rPr>
              <a:t>What would be the output of below code”?</a:t>
            </a:r>
            <a:endParaRPr b="0" lang="en-US" sz="1300" spc="-1" strike="noStrike">
              <a:solidFill>
                <a:srgbClr val="000000"/>
              </a:solidFill>
              <a:latin typeface="Arial"/>
            </a:endParaRPr>
          </a:p>
          <a:p>
            <a:pPr marL="457200" indent="457200">
              <a:lnSpc>
                <a:spcPct val="115000"/>
              </a:lnSpc>
            </a:pPr>
            <a:r>
              <a:rPr b="0" lang="en-US" sz="1300" spc="-1" strike="noStrike">
                <a:solidFill>
                  <a:srgbClr val="595959"/>
                </a:solidFill>
                <a:latin typeface="Lato"/>
                <a:ea typeface="Lato"/>
              </a:rPr>
              <a:t>fh=open(“test.txt”,r)</a:t>
            </a:r>
            <a:endParaRPr b="0" lang="en-US" sz="1300" spc="-1" strike="noStrike">
              <a:solidFill>
                <a:srgbClr val="000000"/>
              </a:solidFill>
              <a:latin typeface="Arial"/>
            </a:endParaRPr>
          </a:p>
          <a:p>
            <a:pPr marL="914400">
              <a:lnSpc>
                <a:spcPct val="115000"/>
              </a:lnSpc>
            </a:pPr>
            <a:r>
              <a:rPr b="0" lang="en-US" sz="1300" spc="-1" strike="noStrike">
                <a:solidFill>
                  <a:srgbClr val="595959"/>
                </a:solidFill>
                <a:latin typeface="Lato"/>
                <a:ea typeface="Lato"/>
              </a:rPr>
              <a:t>l=fh.readlines()</a:t>
            </a:r>
            <a:endParaRPr b="0" lang="en-US" sz="1300" spc="-1" strike="noStrike">
              <a:solidFill>
                <a:srgbClr val="000000"/>
              </a:solidFill>
              <a:latin typeface="Arial"/>
            </a:endParaRPr>
          </a:p>
          <a:p>
            <a:pPr marL="914400">
              <a:lnSpc>
                <a:spcPct val="115000"/>
              </a:lnSpc>
            </a:pPr>
            <a:r>
              <a:rPr b="0" lang="en-US" sz="1300" spc="-1" strike="noStrike">
                <a:solidFill>
                  <a:srgbClr val="595959"/>
                </a:solidFill>
                <a:latin typeface="Lato"/>
                <a:ea typeface="Lato"/>
              </a:rPr>
              <a:t>print(l[0],end=””)</a:t>
            </a:r>
            <a:endParaRPr b="0" lang="en-US" sz="1300" spc="-1" strike="noStrike">
              <a:solidFill>
                <a:srgbClr val="000000"/>
              </a:solidFill>
              <a:latin typeface="Arial"/>
            </a:endParaRPr>
          </a:p>
          <a:p>
            <a:pPr marL="914400">
              <a:lnSpc>
                <a:spcPct val="115000"/>
              </a:lnSpc>
            </a:pPr>
            <a:r>
              <a:rPr b="0" lang="en-US" sz="1300" spc="-1" strike="noStrike">
                <a:solidFill>
                  <a:srgbClr val="595959"/>
                </a:solidFill>
                <a:latin typeface="Lato"/>
                <a:ea typeface="Lato"/>
              </a:rPr>
              <a:t>print(l[2],end=””)</a:t>
            </a:r>
            <a:endParaRPr b="0" lang="en-US" sz="1300" spc="-1" strike="noStrike">
              <a:solidFill>
                <a:srgbClr val="000000"/>
              </a:solidFill>
              <a:latin typeface="Arial"/>
            </a:endParaRPr>
          </a:p>
          <a:p>
            <a:pPr marL="914400">
              <a:lnSpc>
                <a:spcPct val="115000"/>
              </a:lnSpc>
            </a:pPr>
            <a:r>
              <a:rPr b="0" lang="en-US" sz="1300" spc="-1" strike="noStrike">
                <a:solidFill>
                  <a:srgbClr val="595959"/>
                </a:solidFill>
                <a:latin typeface="Lato"/>
                <a:ea typeface="Lato"/>
              </a:rPr>
              <a:t>print(l[5],end=””)</a:t>
            </a:r>
            <a:endParaRPr b="0" lang="en-US" sz="1300" spc="-1" strike="noStrike">
              <a:solidFill>
                <a:srgbClr val="000000"/>
              </a:solidFill>
              <a:latin typeface="Arial"/>
            </a:endParaRPr>
          </a:p>
          <a:p>
            <a:pPr marL="914400">
              <a:lnSpc>
                <a:spcPct val="115000"/>
              </a:lnSpc>
            </a:pPr>
            <a:r>
              <a:rPr b="0" lang="en-US" sz="1300" spc="-1" strike="noStrike">
                <a:solidFill>
                  <a:srgbClr val="595959"/>
                </a:solidFill>
                <a:latin typeface="Lato"/>
                <a:ea typeface="Lato"/>
              </a:rPr>
              <a:t>print(l[1],end=””)</a:t>
            </a:r>
            <a:endParaRPr b="0" lang="en-US" sz="1300" spc="-1" strike="noStrike">
              <a:solidFill>
                <a:srgbClr val="000000"/>
              </a:solidFill>
              <a:latin typeface="Arial"/>
            </a:endParaRPr>
          </a:p>
          <a:p>
            <a:pPr marL="914400">
              <a:lnSpc>
                <a:spcPct val="115000"/>
              </a:lnSpc>
            </a:pPr>
            <a:r>
              <a:rPr b="0" lang="en-US" sz="1300" spc="-1" strike="noStrike">
                <a:solidFill>
                  <a:srgbClr val="595959"/>
                </a:solidFill>
                <a:latin typeface="Lato"/>
                <a:ea typeface="Lato"/>
              </a:rPr>
              <a:t>fh.close()</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Write code to print just the last line of a text file “data.txt”.</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Write a program that copies a text file “source.txt” onto “target.txt” barring the line starting with “@” sign</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What is the difference between mode “w” and “a”?</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When a file is opened  for output, what happen when</a:t>
            </a:r>
            <a:endParaRPr b="0" lang="en-US" sz="1300" spc="-1" strike="noStrike">
              <a:solidFill>
                <a:srgbClr val="000000"/>
              </a:solidFill>
              <a:latin typeface="Arial"/>
            </a:endParaRPr>
          </a:p>
          <a:p>
            <a:pPr marL="457200" indent="-310680">
              <a:lnSpc>
                <a:spcPct val="115000"/>
              </a:lnSpc>
              <a:buClr>
                <a:srgbClr val="595959"/>
              </a:buClr>
              <a:buFont typeface="Lato"/>
              <a:buAutoNum type="arabicPeriod"/>
            </a:pPr>
            <a:r>
              <a:rPr b="0" lang="en-US" sz="1300" spc="-1" strike="noStrike">
                <a:solidFill>
                  <a:srgbClr val="595959"/>
                </a:solidFill>
                <a:latin typeface="Lato"/>
                <a:ea typeface="Lato"/>
              </a:rPr>
              <a:t>Mentioned file not exists</a:t>
            </a:r>
            <a:endParaRPr b="0" lang="en-US" sz="1300" spc="-1" strike="noStrike">
              <a:solidFill>
                <a:srgbClr val="000000"/>
              </a:solidFill>
              <a:latin typeface="Arial"/>
            </a:endParaRPr>
          </a:p>
          <a:p>
            <a:pPr marL="457200" indent="-310680">
              <a:lnSpc>
                <a:spcPct val="115000"/>
              </a:lnSpc>
              <a:buClr>
                <a:srgbClr val="595959"/>
              </a:buClr>
              <a:buFont typeface="Lato"/>
              <a:buAutoNum type="arabicPeriod"/>
            </a:pPr>
            <a:r>
              <a:rPr b="0" lang="en-US" sz="1300" spc="-1" strike="noStrike">
                <a:solidFill>
                  <a:srgbClr val="595959"/>
                </a:solidFill>
                <a:latin typeface="Lato"/>
                <a:ea typeface="Lato"/>
              </a:rPr>
              <a:t>The mentioned file does exist</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What role is played by file modes in file operation?</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631440" y="612000"/>
            <a:ext cx="7688520" cy="534960"/>
          </a:xfrm>
          <a:prstGeom prst="rect">
            <a:avLst/>
          </a:prstGeom>
          <a:noFill/>
          <a:ln>
            <a:noFill/>
          </a:ln>
        </p:spPr>
        <p:txBody>
          <a:bodyPr tIns="91440" bIns="91440">
            <a:normAutofit fontScale="86000"/>
          </a:bodyPr>
          <a:p>
            <a:pPr>
              <a:lnSpc>
                <a:spcPct val="100000"/>
              </a:lnSpc>
            </a:pPr>
            <a:r>
              <a:rPr b="1" lang="en-US" sz="2600" spc="-1" strike="noStrike">
                <a:solidFill>
                  <a:srgbClr val="1a1a1a"/>
                </a:solidFill>
                <a:latin typeface="Raleway"/>
                <a:ea typeface="Raleway"/>
              </a:rPr>
              <a:t>Assignment</a:t>
            </a:r>
            <a:endParaRPr b="0" lang="en-US" sz="2600" spc="-1" strike="noStrike">
              <a:solidFill>
                <a:srgbClr val="000000"/>
              </a:solidFill>
              <a:latin typeface="Arial"/>
            </a:endParaRPr>
          </a:p>
        </p:txBody>
      </p:sp>
      <p:sp>
        <p:nvSpPr>
          <p:cNvPr id="144" name="TextShape 2"/>
          <p:cNvSpPr txBox="1"/>
          <p:nvPr/>
        </p:nvSpPr>
        <p:spPr>
          <a:xfrm>
            <a:off x="807840" y="1315440"/>
            <a:ext cx="7688520" cy="3827520"/>
          </a:xfrm>
          <a:prstGeom prst="rect">
            <a:avLst/>
          </a:prstGeom>
          <a:noFill/>
          <a:ln>
            <a:noFill/>
          </a:ln>
        </p:spPr>
        <p:txBody>
          <a:bodyPr tIns="91440" bIns="91440">
            <a:normAutofit fontScale="88000"/>
          </a:bodyPr>
          <a:p>
            <a:pPr marL="457200" indent="-310680">
              <a:lnSpc>
                <a:spcPct val="115000"/>
              </a:lnSpc>
              <a:buClr>
                <a:srgbClr val="595959"/>
              </a:buClr>
              <a:buFont typeface="Lato"/>
              <a:buChar char="●"/>
            </a:pPr>
            <a:r>
              <a:rPr b="0" lang="en-US" sz="1300" spc="-1" strike="noStrike">
                <a:solidFill>
                  <a:srgbClr val="595959"/>
                </a:solidFill>
                <a:latin typeface="Lato"/>
                <a:ea typeface="Lato"/>
              </a:rPr>
              <a:t>What is the advantage of saving data in binary file?</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How are following code differ from one another?</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1.f=open(“test.txt”,”r”)</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    </a:t>
            </a:r>
            <a:r>
              <a:rPr b="0" lang="en-US" sz="1300" spc="-1" strike="noStrike">
                <a:solidFill>
                  <a:srgbClr val="595959"/>
                </a:solidFill>
                <a:latin typeface="Lato"/>
                <a:ea typeface="Lato"/>
              </a:rPr>
              <a:t>f.read()</a:t>
            </a:r>
            <a:r>
              <a:rPr b="0" lang="en-US" sz="1300" spc="-1" strike="noStrike">
                <a:solidFill>
                  <a:srgbClr val="595959"/>
                </a:solidFill>
                <a:latin typeface="Lato"/>
                <a:ea typeface="Lato"/>
              </a:rPr>
              <a:t>	</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2.f=open(“test.txt”,”r”)</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    </a:t>
            </a:r>
            <a:r>
              <a:rPr b="0" lang="en-US" sz="1300" spc="-1" strike="noStrike">
                <a:solidFill>
                  <a:srgbClr val="595959"/>
                </a:solidFill>
                <a:latin typeface="Lato"/>
                <a:ea typeface="Lato"/>
              </a:rPr>
              <a:t>f.read(100))</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What following code doing?</a:t>
            </a:r>
            <a:endParaRPr b="0" lang="en-US" sz="1300" spc="-1" strike="noStrike">
              <a:solidFill>
                <a:srgbClr val="000000"/>
              </a:solidFill>
              <a:latin typeface="Arial"/>
            </a:endParaRPr>
          </a:p>
          <a:p>
            <a:pPr marL="914400">
              <a:lnSpc>
                <a:spcPct val="115000"/>
              </a:lnSpc>
            </a:pPr>
            <a:r>
              <a:rPr b="0" lang="en-US" sz="1300" spc="-1" strike="noStrike">
                <a:solidFill>
                  <a:srgbClr val="595959"/>
                </a:solidFill>
                <a:latin typeface="Lato"/>
                <a:ea typeface="Lato"/>
              </a:rPr>
              <a:t>f=open(“contacts.csv”,”a”)</a:t>
            </a:r>
            <a:endParaRPr b="0" lang="en-US" sz="1300" spc="-1" strike="noStrike">
              <a:solidFill>
                <a:srgbClr val="000000"/>
              </a:solidFill>
              <a:latin typeface="Arial"/>
            </a:endParaRPr>
          </a:p>
          <a:p>
            <a:pPr marL="914400">
              <a:lnSpc>
                <a:spcPct val="115000"/>
              </a:lnSpc>
            </a:pPr>
            <a:r>
              <a:rPr b="0" lang="en-US" sz="1300" spc="-1" strike="noStrike">
                <a:solidFill>
                  <a:srgbClr val="595959"/>
                </a:solidFill>
                <a:latin typeface="Lato"/>
                <a:ea typeface="Lato"/>
              </a:rPr>
              <a:t>name=input(“Enter the name: “)</a:t>
            </a:r>
            <a:endParaRPr b="0" lang="en-US" sz="1300" spc="-1" strike="noStrike">
              <a:solidFill>
                <a:srgbClr val="000000"/>
              </a:solidFill>
              <a:latin typeface="Arial"/>
            </a:endParaRPr>
          </a:p>
          <a:p>
            <a:pPr marL="914400">
              <a:lnSpc>
                <a:spcPct val="115000"/>
              </a:lnSpc>
            </a:pPr>
            <a:r>
              <a:rPr b="0" lang="en-US" sz="1300" spc="-1" strike="noStrike">
                <a:solidFill>
                  <a:srgbClr val="595959"/>
                </a:solidFill>
                <a:latin typeface="Lato"/>
                <a:ea typeface="Lato"/>
              </a:rPr>
              <a:t>phone=input(“Enter the phone:”)</a:t>
            </a:r>
            <a:endParaRPr b="0" lang="en-US" sz="1300" spc="-1" strike="noStrike">
              <a:solidFill>
                <a:srgbClr val="000000"/>
              </a:solidFill>
              <a:latin typeface="Arial"/>
            </a:endParaRPr>
          </a:p>
          <a:p>
            <a:pPr marL="914400">
              <a:lnSpc>
                <a:spcPct val="115000"/>
              </a:lnSpc>
            </a:pPr>
            <a:r>
              <a:rPr b="0" lang="en-US" sz="1300" spc="-1" strike="noStrike">
                <a:solidFill>
                  <a:srgbClr val="595959"/>
                </a:solidFill>
                <a:latin typeface="Lato"/>
                <a:ea typeface="Lato"/>
              </a:rPr>
              <a:t>file.write(name+”,”+phone+”\n”)</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Consider above contacts.csv created, Then figure out what below code trying to do?</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name=input(“enter the name: “)</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f=open(“contacts.csv”,”r”)</a:t>
            </a:r>
            <a:br/>
            <a:r>
              <a:rPr b="0" lang="en-US" sz="1300" spc="-1" strike="noStrike">
                <a:solidFill>
                  <a:srgbClr val="595959"/>
                </a:solidFill>
                <a:latin typeface="Lato"/>
                <a:ea typeface="Lato"/>
              </a:rPr>
              <a:t>n1=0</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for l in f:</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If name in l:</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	</a:t>
            </a:r>
            <a:r>
              <a:rPr b="0" lang="en-US" sz="1300" spc="-1" strike="noStrike">
                <a:solidFill>
                  <a:srgbClr val="595959"/>
                </a:solidFill>
                <a:latin typeface="Lato"/>
                <a:ea typeface="Lato"/>
              </a:rPr>
              <a:t>print(l)</a:t>
            </a:r>
            <a:endParaRPr b="0" lang="en-US" sz="1300" spc="-1" strike="noStrike">
              <a:solidFill>
                <a:srgbClr val="000000"/>
              </a:solidFill>
              <a:latin typeface="Arial"/>
            </a:endParaRPr>
          </a:p>
          <a:p>
            <a:pPr marL="457200">
              <a:lnSpc>
                <a:spcPct val="115000"/>
              </a:lnSpc>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727560" y="592200"/>
            <a:ext cx="7688520" cy="534960"/>
          </a:xfrm>
          <a:prstGeom prst="rect">
            <a:avLst/>
          </a:prstGeom>
          <a:noFill/>
          <a:ln>
            <a:noFill/>
          </a:ln>
        </p:spPr>
        <p:txBody>
          <a:bodyPr tIns="91440" bIns="91440">
            <a:normAutofit fontScale="86000"/>
          </a:bodyPr>
          <a:p>
            <a:pPr>
              <a:lnSpc>
                <a:spcPct val="100000"/>
              </a:lnSpc>
            </a:pPr>
            <a:r>
              <a:rPr b="1" lang="en-US" sz="2600" spc="-1" strike="noStrike">
                <a:solidFill>
                  <a:srgbClr val="1a1a1a"/>
                </a:solidFill>
                <a:latin typeface="Raleway"/>
                <a:ea typeface="Raleway"/>
              </a:rPr>
              <a:t>Assignment</a:t>
            </a:r>
            <a:endParaRPr b="0" lang="en-US" sz="2600" spc="-1" strike="noStrike">
              <a:solidFill>
                <a:srgbClr val="000000"/>
              </a:solidFill>
              <a:latin typeface="Arial"/>
            </a:endParaRPr>
          </a:p>
        </p:txBody>
      </p:sp>
      <p:sp>
        <p:nvSpPr>
          <p:cNvPr id="146" name="TextShape 2"/>
          <p:cNvSpPr txBox="1"/>
          <p:nvPr/>
        </p:nvSpPr>
        <p:spPr>
          <a:xfrm>
            <a:off x="336960" y="1315440"/>
            <a:ext cx="8202600" cy="3827880"/>
          </a:xfrm>
          <a:prstGeom prst="rect">
            <a:avLst/>
          </a:prstGeom>
          <a:noFill/>
          <a:ln>
            <a:noFill/>
          </a:ln>
        </p:spPr>
        <p:txBody>
          <a:bodyPr tIns="91440" bIns="91440">
            <a:normAutofit fontScale="95000"/>
          </a:bodyPr>
          <a:p>
            <a:pPr marL="457200" indent="-310680">
              <a:lnSpc>
                <a:spcPct val="115000"/>
              </a:lnSpc>
              <a:buClr>
                <a:srgbClr val="595959"/>
              </a:buClr>
              <a:buFont typeface="Lato"/>
              <a:buChar char="●"/>
            </a:pPr>
            <a:r>
              <a:rPr b="0" lang="en-US" sz="1300" spc="-1" strike="noStrike">
                <a:solidFill>
                  <a:srgbClr val="595959"/>
                </a:solidFill>
                <a:latin typeface="Lato"/>
                <a:ea typeface="Lato"/>
              </a:rPr>
              <a:t>Consider the file “test.txt” , Predict the output of below program</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f=open(“test.txt”,”r”)</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n=0</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For l in f:</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	</a:t>
            </a:r>
            <a:r>
              <a:rPr b="0" lang="en-US" sz="1300" spc="-1" strike="noStrike">
                <a:solidFill>
                  <a:srgbClr val="595959"/>
                </a:solidFill>
                <a:latin typeface="Lato"/>
                <a:ea typeface="Lato"/>
              </a:rPr>
              <a:t>n+=1</a:t>
            </a:r>
            <a:endParaRPr b="0" lang="en-US" sz="1300" spc="-1" strike="noStrike">
              <a:solidFill>
                <a:srgbClr val="000000"/>
              </a:solidFill>
              <a:latin typeface="Arial"/>
            </a:endParaRPr>
          </a:p>
          <a:p>
            <a:pPr marL="457200">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print(n)</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Write a method in python to read the content from a test.txt line by line and display same on screen</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Write a method in python to write multiple line of text contents into a text file.</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A file sports.dat contains information in the following format : Event-Participant, Write a function that would read the content of sports.dat and create a file named Athletic.dat copying only those records from sports.dat where the event name is “Athletics”</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A file contains a list of telephones in below format:</a:t>
            </a:r>
            <a:endParaRPr b="0" lang="en-US" sz="1300" spc="-1" strike="noStrike">
              <a:solidFill>
                <a:srgbClr val="000000"/>
              </a:solidFill>
              <a:latin typeface="Arial"/>
            </a:endParaRPr>
          </a:p>
          <a:p>
            <a:pPr marL="914400">
              <a:lnSpc>
                <a:spcPct val="115000"/>
              </a:lnSpc>
            </a:pPr>
            <a:r>
              <a:rPr b="0" lang="en-US" sz="1300" spc="-1" strike="noStrike">
                <a:solidFill>
                  <a:srgbClr val="595959"/>
                </a:solidFill>
                <a:latin typeface="Lato"/>
                <a:ea typeface="Lato"/>
              </a:rPr>
              <a:t>Ram 72546465</a:t>
            </a:r>
            <a:endParaRPr b="0" lang="en-US" sz="1300" spc="-1" strike="noStrike">
              <a:solidFill>
                <a:srgbClr val="000000"/>
              </a:solidFill>
              <a:latin typeface="Arial"/>
            </a:endParaRPr>
          </a:p>
          <a:p>
            <a:pPr marL="914400">
              <a:lnSpc>
                <a:spcPct val="115000"/>
              </a:lnSpc>
            </a:pPr>
            <a:r>
              <a:rPr b="0" lang="en-US" sz="1300" spc="-1" strike="noStrike">
                <a:solidFill>
                  <a:srgbClr val="595959"/>
                </a:solidFill>
                <a:latin typeface="Lato"/>
                <a:ea typeface="Lato"/>
              </a:rPr>
              <a:t>Siita 78446036</a:t>
            </a:r>
            <a:endParaRPr b="0" lang="en-US" sz="1300" spc="-1" strike="noStrike">
              <a:solidFill>
                <a:srgbClr val="000000"/>
              </a:solidFill>
              <a:latin typeface="Arial"/>
            </a:endParaRPr>
          </a:p>
          <a:p>
            <a:pPr>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Write a program to read file and display its content in two columns</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Write a program which count number of uppercase alphabets in the given file. </a:t>
            </a:r>
            <a:endParaRPr b="0" lang="en-US" sz="1300" spc="-1" strike="noStrike">
              <a:solidFill>
                <a:srgbClr val="000000"/>
              </a:solidFill>
              <a:latin typeface="Arial"/>
            </a:endParaRPr>
          </a:p>
          <a:p>
            <a:pPr marL="914400">
              <a:lnSpc>
                <a:spcPct val="115000"/>
              </a:lnSpc>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611640" y="612000"/>
            <a:ext cx="7688520" cy="534960"/>
          </a:xfrm>
          <a:prstGeom prst="rect">
            <a:avLst/>
          </a:prstGeom>
          <a:noFill/>
          <a:ln>
            <a:noFill/>
          </a:ln>
        </p:spPr>
        <p:txBody>
          <a:bodyPr tIns="91440" bIns="91440">
            <a:normAutofit fontScale="86000"/>
          </a:bodyPr>
          <a:p>
            <a:pPr>
              <a:lnSpc>
                <a:spcPct val="100000"/>
              </a:lnSpc>
            </a:pPr>
            <a:r>
              <a:rPr b="1" lang="en-US" sz="2600" spc="-1" strike="noStrike">
                <a:solidFill>
                  <a:srgbClr val="1a1a1a"/>
                </a:solidFill>
                <a:latin typeface="Raleway"/>
                <a:ea typeface="Raleway"/>
              </a:rPr>
              <a:t>Assignment</a:t>
            </a:r>
            <a:endParaRPr b="0" lang="en-US" sz="2600" spc="-1" strike="noStrike">
              <a:solidFill>
                <a:srgbClr val="000000"/>
              </a:solidFill>
              <a:latin typeface="Arial"/>
            </a:endParaRPr>
          </a:p>
        </p:txBody>
      </p:sp>
      <p:sp>
        <p:nvSpPr>
          <p:cNvPr id="148" name="TextShape 2"/>
          <p:cNvSpPr txBox="1"/>
          <p:nvPr/>
        </p:nvSpPr>
        <p:spPr>
          <a:xfrm>
            <a:off x="729360" y="1276200"/>
            <a:ext cx="7688520" cy="2355480"/>
          </a:xfrm>
          <a:prstGeom prst="rect">
            <a:avLst/>
          </a:prstGeom>
          <a:noFill/>
          <a:ln>
            <a:noFill/>
          </a:ln>
        </p:spPr>
        <p:txBody>
          <a:bodyPr tIns="91440" bIns="91440">
            <a:normAutofit/>
          </a:bodyPr>
          <a:p>
            <a:pPr marL="457200" indent="-310680">
              <a:lnSpc>
                <a:spcPct val="115000"/>
              </a:lnSpc>
              <a:buClr>
                <a:srgbClr val="595959"/>
              </a:buClr>
              <a:buFont typeface="Lato"/>
              <a:buChar char="●"/>
            </a:pPr>
            <a:r>
              <a:rPr b="0" lang="en-US" sz="1300" spc="-1" strike="noStrike">
                <a:solidFill>
                  <a:srgbClr val="595959"/>
                </a:solidFill>
                <a:latin typeface="Lato"/>
                <a:ea typeface="Lato"/>
              </a:rPr>
              <a:t>Write program which append the content of other file onto source file.</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Wrote a program which read the characters from keyboard one by one, All the lower case characters stores in “lower.txt” and all the uppercase characters stores in “upper.txt”</a:t>
            </a:r>
            <a:endParaRPr b="0" lang="en-US" sz="1300" spc="-1" strike="noStrike">
              <a:solidFill>
                <a:srgbClr val="000000"/>
              </a:solidFill>
              <a:latin typeface="Arial"/>
            </a:endParaRPr>
          </a:p>
          <a:p>
            <a:pPr>
              <a:lnSpc>
                <a:spcPct val="115000"/>
              </a:lnSpc>
              <a:spcBef>
                <a:spcPts val="1199"/>
              </a:spcBef>
              <a:spcAft>
                <a:spcPts val="1199"/>
              </a:spcAf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102320" y="2304000"/>
            <a:ext cx="7688520" cy="534960"/>
          </a:xfrm>
          <a:prstGeom prst="rect">
            <a:avLst/>
          </a:prstGeom>
          <a:noFill/>
          <a:ln>
            <a:noFill/>
          </a:ln>
        </p:spPr>
        <p:txBody>
          <a:bodyPr tIns="91440" bIns="91440">
            <a:normAutofit fontScale="86000"/>
          </a:bodyPr>
          <a:p>
            <a:pPr>
              <a:lnSpc>
                <a:spcPct val="100000"/>
              </a:lnSpc>
            </a:pPr>
            <a:r>
              <a:rPr b="1" lang="en-US" sz="2600" spc="-1" strike="noStrike">
                <a:solidFill>
                  <a:srgbClr val="1a1a1a"/>
                </a:solidFill>
                <a:latin typeface="Raleway"/>
                <a:ea typeface="Raleway"/>
              </a:rPr>
              <a:t>Thanks You :)</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729360" y="343080"/>
            <a:ext cx="7688520" cy="475920"/>
          </a:xfrm>
          <a:prstGeom prst="rect">
            <a:avLst/>
          </a:prstGeom>
          <a:noFill/>
          <a:ln>
            <a:noFill/>
          </a:ln>
        </p:spPr>
        <p:txBody>
          <a:bodyPr tIns="91440" bIns="91440">
            <a:normAutofit fontScale="66000"/>
          </a:bodyPr>
          <a:p>
            <a:pPr>
              <a:lnSpc>
                <a:spcPct val="100000"/>
              </a:lnSpc>
            </a:pPr>
            <a:r>
              <a:rPr b="1" lang="en-US" sz="2600" spc="-1" strike="noStrike">
                <a:solidFill>
                  <a:srgbClr val="1a1a1a"/>
                </a:solidFill>
                <a:latin typeface="Raleway"/>
                <a:ea typeface="Raleway"/>
              </a:rPr>
              <a:t>Data Files</a:t>
            </a:r>
            <a:endParaRPr b="0" lang="en-US" sz="2600" spc="-1" strike="noStrike">
              <a:solidFill>
                <a:srgbClr val="000000"/>
              </a:solidFill>
              <a:latin typeface="Arial"/>
            </a:endParaRPr>
          </a:p>
        </p:txBody>
      </p:sp>
      <p:sp>
        <p:nvSpPr>
          <p:cNvPr id="94" name="TextShape 2"/>
          <p:cNvSpPr txBox="1"/>
          <p:nvPr/>
        </p:nvSpPr>
        <p:spPr>
          <a:xfrm>
            <a:off x="729360" y="819360"/>
            <a:ext cx="7688520" cy="4324320"/>
          </a:xfrm>
          <a:prstGeom prst="rect">
            <a:avLst/>
          </a:prstGeom>
          <a:noFill/>
          <a:ln>
            <a:noFill/>
          </a:ln>
        </p:spPr>
        <p:txBody>
          <a:bodyPr tIns="91440" bIns="91440">
            <a:noAutofit/>
          </a:bodyPr>
          <a:p>
            <a:pPr>
              <a:lnSpc>
                <a:spcPct val="115000"/>
              </a:lnSpc>
            </a:pPr>
            <a:r>
              <a:rPr b="0" lang="en-US" sz="1350" spc="-1" strike="noStrike">
                <a:solidFill>
                  <a:srgbClr val="000000"/>
                </a:solidFill>
                <a:highlight>
                  <a:srgbClr val="f9fafc"/>
                </a:highlight>
                <a:latin typeface="Arial"/>
                <a:ea typeface="Arial"/>
              </a:rPr>
              <a:t>A data file is any file containing </a:t>
            </a:r>
            <a:r>
              <a:rPr b="0" lang="en-US" sz="1350" spc="-1" strike="noStrike" u="sng">
                <a:solidFill>
                  <a:srgbClr val="1c3678"/>
                </a:solidFill>
                <a:highlight>
                  <a:srgbClr val="f9fafc"/>
                </a:highlight>
                <a:uFillTx/>
                <a:latin typeface="Arial"/>
                <a:ea typeface="Arial"/>
                <a:hlinkClick r:id="rId1"/>
              </a:rPr>
              <a:t>information</a:t>
            </a:r>
            <a:r>
              <a:rPr b="0" lang="en-US" sz="1350" spc="-1" strike="noStrike">
                <a:solidFill>
                  <a:srgbClr val="000000"/>
                </a:solidFill>
                <a:highlight>
                  <a:srgbClr val="f9fafc"/>
                </a:highlight>
                <a:latin typeface="Arial"/>
                <a:ea typeface="Arial"/>
              </a:rPr>
              <a:t>, but not </a:t>
            </a:r>
            <a:r>
              <a:rPr b="0" lang="en-US" sz="1350" spc="-1" strike="noStrike" u="sng">
                <a:solidFill>
                  <a:srgbClr val="1c3678"/>
                </a:solidFill>
                <a:highlight>
                  <a:srgbClr val="f9fafc"/>
                </a:highlight>
                <a:uFillTx/>
                <a:latin typeface="Arial"/>
                <a:ea typeface="Arial"/>
                <a:hlinkClick r:id="rId2"/>
              </a:rPr>
              <a:t>code</a:t>
            </a:r>
            <a:r>
              <a:rPr b="0" lang="en-US" sz="1350" spc="-1" strike="noStrike">
                <a:solidFill>
                  <a:srgbClr val="000000"/>
                </a:solidFill>
                <a:highlight>
                  <a:srgbClr val="f9fafc"/>
                </a:highlight>
                <a:latin typeface="Arial"/>
                <a:ea typeface="Arial"/>
              </a:rPr>
              <a:t>; it is only meant to be read or viewed and not executed</a:t>
            </a:r>
            <a:endParaRPr b="0" lang="en-US" sz="1350" spc="-1" strike="noStrike">
              <a:solidFill>
                <a:srgbClr val="000000"/>
              </a:solidFill>
              <a:latin typeface="Arial"/>
            </a:endParaRPr>
          </a:p>
          <a:p>
            <a:pPr>
              <a:lnSpc>
                <a:spcPct val="115000"/>
              </a:lnSpc>
              <a:spcBef>
                <a:spcPts val="1199"/>
              </a:spcBef>
            </a:pPr>
            <a:r>
              <a:rPr b="1" lang="en-US" sz="1350" spc="-1" strike="noStrike">
                <a:solidFill>
                  <a:srgbClr val="000000"/>
                </a:solidFill>
                <a:highlight>
                  <a:srgbClr val="f9fafc"/>
                </a:highlight>
                <a:latin typeface="Arial"/>
                <a:ea typeface="Arial"/>
              </a:rPr>
              <a:t>Text File: </a:t>
            </a:r>
            <a:endParaRPr b="0" lang="en-US" sz="1350" spc="-1" strike="noStrike">
              <a:solidFill>
                <a:srgbClr val="000000"/>
              </a:solidFill>
              <a:latin typeface="Arial"/>
            </a:endParaRPr>
          </a:p>
          <a:p>
            <a:pPr marL="457200" indent="-313920">
              <a:lnSpc>
                <a:spcPct val="115000"/>
              </a:lnSpc>
              <a:spcBef>
                <a:spcPts val="1199"/>
              </a:spcBef>
              <a:buClr>
                <a:srgbClr val="000000"/>
              </a:buClr>
              <a:buFont typeface="Arial"/>
              <a:buChar char="●"/>
            </a:pPr>
            <a:r>
              <a:rPr b="0" lang="en-US" sz="1350" spc="-1" strike="noStrike">
                <a:solidFill>
                  <a:srgbClr val="000000"/>
                </a:solidFill>
                <a:highlight>
                  <a:srgbClr val="f9fafc"/>
                </a:highlight>
                <a:latin typeface="Arial"/>
                <a:ea typeface="Arial"/>
              </a:rPr>
              <a:t>A text file is a computer </a:t>
            </a:r>
            <a:r>
              <a:rPr b="0" lang="en-US" sz="1350" spc="-1" strike="noStrike" u="sng">
                <a:solidFill>
                  <a:srgbClr val="1c3678"/>
                </a:solidFill>
                <a:highlight>
                  <a:srgbClr val="f9fafc"/>
                </a:highlight>
                <a:uFillTx/>
                <a:latin typeface="Arial"/>
                <a:ea typeface="Arial"/>
                <a:hlinkClick r:id="rId3"/>
              </a:rPr>
              <a:t>file</a:t>
            </a:r>
            <a:r>
              <a:rPr b="0" lang="en-US" sz="1350" spc="-1" strike="noStrike">
                <a:solidFill>
                  <a:srgbClr val="000000"/>
                </a:solidFill>
                <a:highlight>
                  <a:srgbClr val="f9fafc"/>
                </a:highlight>
                <a:latin typeface="Arial"/>
                <a:ea typeface="Arial"/>
              </a:rPr>
              <a:t> that only contains </a:t>
            </a:r>
            <a:r>
              <a:rPr b="0" lang="en-US" sz="1350" spc="-1" strike="noStrike" u="sng">
                <a:solidFill>
                  <a:srgbClr val="1c3678"/>
                </a:solidFill>
                <a:highlight>
                  <a:srgbClr val="f9fafc"/>
                </a:highlight>
                <a:uFillTx/>
                <a:latin typeface="Arial"/>
                <a:ea typeface="Arial"/>
                <a:hlinkClick r:id="rId4"/>
              </a:rPr>
              <a:t>text</a:t>
            </a:r>
            <a:r>
              <a:rPr b="0" lang="en-US" sz="1350" spc="-1" strike="noStrike">
                <a:solidFill>
                  <a:srgbClr val="000000"/>
                </a:solidFill>
                <a:highlight>
                  <a:srgbClr val="f9fafc"/>
                </a:highlight>
                <a:latin typeface="Arial"/>
                <a:ea typeface="Arial"/>
              </a:rPr>
              <a:t> and has no special formatting such as </a:t>
            </a:r>
            <a:r>
              <a:rPr b="0" lang="en-US" sz="1350" spc="-1" strike="noStrike" u="sng">
                <a:solidFill>
                  <a:srgbClr val="1c3678"/>
                </a:solidFill>
                <a:highlight>
                  <a:srgbClr val="f9fafc"/>
                </a:highlight>
                <a:uFillTx/>
                <a:latin typeface="Arial"/>
                <a:ea typeface="Arial"/>
                <a:hlinkClick r:id="rId5"/>
              </a:rPr>
              <a:t>bold</a:t>
            </a:r>
            <a:r>
              <a:rPr b="0" lang="en-US" sz="1350" spc="-1" strike="noStrike">
                <a:solidFill>
                  <a:srgbClr val="000000"/>
                </a:solidFill>
                <a:highlight>
                  <a:srgbClr val="f9fafc"/>
                </a:highlight>
                <a:latin typeface="Arial"/>
                <a:ea typeface="Arial"/>
              </a:rPr>
              <a:t> text, </a:t>
            </a:r>
            <a:r>
              <a:rPr b="0" lang="en-US" sz="1350" spc="-1" strike="noStrike" u="sng">
                <a:solidFill>
                  <a:srgbClr val="1c3678"/>
                </a:solidFill>
                <a:highlight>
                  <a:srgbClr val="f9fafc"/>
                </a:highlight>
                <a:uFillTx/>
                <a:latin typeface="Arial"/>
                <a:ea typeface="Arial"/>
                <a:hlinkClick r:id="rId6"/>
              </a:rPr>
              <a:t>italic</a:t>
            </a:r>
            <a:r>
              <a:rPr b="0" lang="en-US" sz="1350" spc="-1" strike="noStrike">
                <a:solidFill>
                  <a:srgbClr val="000000"/>
                </a:solidFill>
                <a:highlight>
                  <a:srgbClr val="f9fafc"/>
                </a:highlight>
                <a:latin typeface="Arial"/>
                <a:ea typeface="Arial"/>
              </a:rPr>
              <a:t> text, images, etc.</a:t>
            </a:r>
            <a:endParaRPr b="0" lang="en-US" sz="1350" spc="-1" strike="noStrike">
              <a:solidFill>
                <a:srgbClr val="000000"/>
              </a:solidFill>
              <a:latin typeface="Arial"/>
            </a:endParaRPr>
          </a:p>
          <a:p>
            <a:pPr marL="457200" indent="-313920">
              <a:lnSpc>
                <a:spcPct val="115000"/>
              </a:lnSpc>
              <a:buClr>
                <a:srgbClr val="000000"/>
              </a:buClr>
              <a:buFont typeface="Arial"/>
              <a:buChar char="●"/>
            </a:pPr>
            <a:r>
              <a:rPr b="0" lang="en-US" sz="1350" spc="-1" strike="noStrike">
                <a:solidFill>
                  <a:srgbClr val="000000"/>
                </a:solidFill>
                <a:highlight>
                  <a:srgbClr val="f9fafc"/>
                </a:highlight>
                <a:latin typeface="Arial"/>
                <a:ea typeface="Arial"/>
              </a:rPr>
              <a:t>Text file stores information in ASCII or Unicode characters, Each line of text terminated with special character know as EOL (End of Line).</a:t>
            </a:r>
            <a:endParaRPr b="0" lang="en-US" sz="1350" spc="-1" strike="noStrike">
              <a:solidFill>
                <a:srgbClr val="000000"/>
              </a:solidFill>
              <a:latin typeface="Arial"/>
            </a:endParaRPr>
          </a:p>
          <a:p>
            <a:pPr>
              <a:lnSpc>
                <a:spcPct val="115000"/>
              </a:lnSpc>
              <a:spcBef>
                <a:spcPts val="1199"/>
              </a:spcBef>
            </a:pPr>
            <a:r>
              <a:rPr b="1" lang="en-US" sz="1350" spc="-1" strike="noStrike">
                <a:solidFill>
                  <a:srgbClr val="000000"/>
                </a:solidFill>
                <a:highlight>
                  <a:srgbClr val="f9fafc"/>
                </a:highlight>
                <a:latin typeface="Arial"/>
                <a:ea typeface="Arial"/>
              </a:rPr>
              <a:t>Binary File(Raw File)</a:t>
            </a:r>
            <a:endParaRPr b="0" lang="en-US" sz="1350" spc="-1" strike="noStrike">
              <a:solidFill>
                <a:srgbClr val="000000"/>
              </a:solidFill>
              <a:latin typeface="Arial"/>
            </a:endParaRPr>
          </a:p>
          <a:p>
            <a:pPr marL="457200" indent="-313920">
              <a:lnSpc>
                <a:spcPct val="115000"/>
              </a:lnSpc>
              <a:spcBef>
                <a:spcPts val="1199"/>
              </a:spcBef>
              <a:buClr>
                <a:srgbClr val="000000"/>
              </a:buClr>
              <a:buFont typeface="Arial"/>
              <a:buChar char="●"/>
            </a:pPr>
            <a:r>
              <a:rPr b="0" lang="en-US" sz="1350" spc="-1" strike="noStrike">
                <a:solidFill>
                  <a:srgbClr val="000000"/>
                </a:solidFill>
                <a:highlight>
                  <a:srgbClr val="f9fafc"/>
                </a:highlight>
                <a:latin typeface="Arial"/>
                <a:ea typeface="Arial"/>
              </a:rPr>
              <a:t>When data is stored on a computer, it is stored in the form of binary. A binary file could therefore refer to any computer file, as they are all made up of binary numbers.</a:t>
            </a:r>
            <a:endParaRPr b="0" lang="en-US" sz="1350" spc="-1" strike="noStrike">
              <a:solidFill>
                <a:srgbClr val="000000"/>
              </a:solidFill>
              <a:latin typeface="Arial"/>
            </a:endParaRPr>
          </a:p>
          <a:p>
            <a:pPr marL="457200" indent="-313920">
              <a:lnSpc>
                <a:spcPct val="115000"/>
              </a:lnSpc>
              <a:buClr>
                <a:srgbClr val="000000"/>
              </a:buClr>
              <a:buFont typeface="Arial"/>
              <a:buChar char="●"/>
            </a:pPr>
            <a:r>
              <a:rPr b="0" lang="en-US" sz="1350" spc="-1" strike="noStrike">
                <a:solidFill>
                  <a:srgbClr val="000000"/>
                </a:solidFill>
                <a:highlight>
                  <a:srgbClr val="f9fafc"/>
                </a:highlight>
                <a:latin typeface="Arial"/>
                <a:ea typeface="Arial"/>
              </a:rPr>
              <a:t>In binary file no EOL, No translation or specific encoding, As a result binary files are faster and easier for a program tp read and write than text files. As long as file does not need to be read by people  or need ported to different type of system, binary files are the best way to store information.</a:t>
            </a:r>
            <a:endParaRPr b="0" lang="en-US" sz="1350" spc="-1" strike="noStrike">
              <a:solidFill>
                <a:srgbClr val="000000"/>
              </a:solidFill>
              <a:latin typeface="Arial"/>
            </a:endParaRPr>
          </a:p>
          <a:p>
            <a:pPr>
              <a:lnSpc>
                <a:spcPct val="115000"/>
              </a:lnSpc>
              <a:spcBef>
                <a:spcPts val="1199"/>
              </a:spcBef>
            </a:pPr>
            <a:endParaRPr b="0" lang="en-US" sz="1350" spc="-1" strike="noStrike">
              <a:solidFill>
                <a:srgbClr val="000000"/>
              </a:solidFill>
              <a:latin typeface="Arial"/>
            </a:endParaRPr>
          </a:p>
          <a:p>
            <a:pPr>
              <a:lnSpc>
                <a:spcPct val="115000"/>
              </a:lnSpc>
              <a:spcBef>
                <a:spcPts val="1199"/>
              </a:spcBef>
            </a:pPr>
            <a:endParaRPr b="0" lang="en-US" sz="1350" spc="-1" strike="noStrike">
              <a:solidFill>
                <a:srgbClr val="000000"/>
              </a:solidFill>
              <a:latin typeface="Arial"/>
            </a:endParaRPr>
          </a:p>
          <a:p>
            <a:pPr>
              <a:lnSpc>
                <a:spcPct val="115000"/>
              </a:lnSpc>
              <a:spcBef>
                <a:spcPts val="1199"/>
              </a:spcBef>
            </a:pPr>
            <a:endParaRPr b="0" lang="en-US" sz="1350" spc="-1" strike="noStrike">
              <a:solidFill>
                <a:srgbClr val="000000"/>
              </a:solidFill>
              <a:latin typeface="Arial"/>
            </a:endParaRPr>
          </a:p>
          <a:p>
            <a:pPr>
              <a:lnSpc>
                <a:spcPct val="115000"/>
              </a:lnSpc>
              <a:spcBef>
                <a:spcPts val="1199"/>
              </a:spcBef>
              <a:spcAft>
                <a:spcPts val="1199"/>
              </a:spcAft>
            </a:pP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Google Shape;106;p16" descr=""/>
          <p:cNvPicPr/>
          <p:nvPr/>
        </p:nvPicPr>
        <p:blipFill>
          <a:blip r:embed="rId1"/>
          <a:stretch/>
        </p:blipFill>
        <p:spPr>
          <a:xfrm>
            <a:off x="615240" y="971640"/>
            <a:ext cx="3385080" cy="3315960"/>
          </a:xfrm>
          <a:prstGeom prst="rect">
            <a:avLst/>
          </a:prstGeom>
          <a:ln>
            <a:noFill/>
          </a:ln>
        </p:spPr>
      </p:pic>
      <p:pic>
        <p:nvPicPr>
          <p:cNvPr id="96" name="Google Shape;107;p16" descr=""/>
          <p:cNvPicPr/>
          <p:nvPr/>
        </p:nvPicPr>
        <p:blipFill>
          <a:blip r:embed="rId2"/>
          <a:stretch/>
        </p:blipFill>
        <p:spPr>
          <a:xfrm>
            <a:off x="5072760" y="979560"/>
            <a:ext cx="3385080" cy="3315960"/>
          </a:xfrm>
          <a:prstGeom prst="rect">
            <a:avLst/>
          </a:prstGeom>
          <a:ln>
            <a:noFill/>
          </a:ln>
        </p:spPr>
      </p:pic>
      <p:sp>
        <p:nvSpPr>
          <p:cNvPr id="97" name="CustomShape 1"/>
          <p:cNvSpPr/>
          <p:nvPr/>
        </p:nvSpPr>
        <p:spPr>
          <a:xfrm>
            <a:off x="1238400" y="4295880"/>
            <a:ext cx="914040" cy="608760"/>
          </a:xfrm>
          <a:prstGeom prst="rect">
            <a:avLst/>
          </a:prstGeom>
          <a:noFill/>
          <a:ln>
            <a:noFill/>
          </a:ln>
        </p:spPr>
        <p:style>
          <a:lnRef idx="0"/>
          <a:fillRef idx="0"/>
          <a:effectRef idx="0"/>
          <a:fontRef idx="minor"/>
        </p:style>
        <p:txBody>
          <a:bodyPr tIns="91440" bIns="91440">
            <a:spAutoFit/>
          </a:bodyPr>
          <a:p>
            <a:pPr>
              <a:lnSpc>
                <a:spcPct val="100000"/>
              </a:lnSpc>
            </a:pPr>
            <a:r>
              <a:rPr b="1" lang="en-US" sz="1400" spc="-1" strike="noStrike">
                <a:solidFill>
                  <a:srgbClr val="000000"/>
                </a:solidFill>
                <a:latin typeface="Lato"/>
                <a:ea typeface="Lato"/>
              </a:rPr>
              <a:t>Text File</a:t>
            </a:r>
            <a:endParaRPr b="0" lang="en-US" sz="1400" spc="-1" strike="noStrike">
              <a:latin typeface="Arial"/>
            </a:endParaRPr>
          </a:p>
        </p:txBody>
      </p:sp>
      <p:sp>
        <p:nvSpPr>
          <p:cNvPr id="98" name="CustomShape 2"/>
          <p:cNvSpPr/>
          <p:nvPr/>
        </p:nvSpPr>
        <p:spPr>
          <a:xfrm>
            <a:off x="6553080" y="4295880"/>
            <a:ext cx="1218960" cy="608760"/>
          </a:xfrm>
          <a:prstGeom prst="rect">
            <a:avLst/>
          </a:prstGeom>
          <a:noFill/>
          <a:ln>
            <a:noFill/>
          </a:ln>
        </p:spPr>
        <p:style>
          <a:lnRef idx="0"/>
          <a:fillRef idx="0"/>
          <a:effectRef idx="0"/>
          <a:fontRef idx="minor"/>
        </p:style>
        <p:txBody>
          <a:bodyPr tIns="91440" bIns="91440">
            <a:spAutoFit/>
          </a:bodyPr>
          <a:p>
            <a:pPr>
              <a:lnSpc>
                <a:spcPct val="100000"/>
              </a:lnSpc>
            </a:pPr>
            <a:r>
              <a:rPr b="1" lang="en-US" sz="1400" spc="-1" strike="noStrike">
                <a:solidFill>
                  <a:srgbClr val="000000"/>
                </a:solidFill>
                <a:latin typeface="Lato"/>
                <a:ea typeface="Lato"/>
              </a:rPr>
              <a:t>Binary FIle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577080" y="556560"/>
            <a:ext cx="7688520" cy="534960"/>
          </a:xfrm>
          <a:prstGeom prst="rect">
            <a:avLst/>
          </a:prstGeom>
          <a:noFill/>
          <a:ln>
            <a:noFill/>
          </a:ln>
        </p:spPr>
        <p:txBody>
          <a:bodyPr tIns="91440" bIns="91440">
            <a:normAutofit fontScale="86000"/>
          </a:bodyPr>
          <a:p>
            <a:pPr>
              <a:lnSpc>
                <a:spcPct val="100000"/>
              </a:lnSpc>
            </a:pPr>
            <a:r>
              <a:rPr b="1" lang="en-US" sz="2600" spc="-1" strike="noStrike">
                <a:solidFill>
                  <a:srgbClr val="1a1a1a"/>
                </a:solidFill>
                <a:latin typeface="Raleway"/>
                <a:ea typeface="Raleway"/>
              </a:rPr>
              <a:t>Opening File:Open(Filename,Mode)</a:t>
            </a:r>
            <a:endParaRPr b="0" lang="en-US" sz="2600" spc="-1" strike="noStrike">
              <a:solidFill>
                <a:srgbClr val="000000"/>
              </a:solidFill>
              <a:latin typeface="Arial"/>
            </a:endParaRPr>
          </a:p>
        </p:txBody>
      </p:sp>
      <p:sp>
        <p:nvSpPr>
          <p:cNvPr id="100" name="TextShape 2"/>
          <p:cNvSpPr txBox="1"/>
          <p:nvPr/>
        </p:nvSpPr>
        <p:spPr>
          <a:xfrm>
            <a:off x="0" y="1409760"/>
            <a:ext cx="9143640" cy="3733560"/>
          </a:xfrm>
          <a:prstGeom prst="rect">
            <a:avLst/>
          </a:prstGeom>
          <a:noFill/>
          <a:ln>
            <a:noFill/>
          </a:ln>
        </p:spPr>
        <p:txBody>
          <a:bodyPr tIns="91440" bIns="91440">
            <a:normAutofit/>
          </a:bodyPr>
          <a:p>
            <a:pPr>
              <a:lnSpc>
                <a:spcPct val="115000"/>
              </a:lnSpc>
            </a:pPr>
            <a:r>
              <a:rPr b="0" lang="en-US" sz="1350" spc="-1" strike="noStrike">
                <a:solidFill>
                  <a:srgbClr val="000000"/>
                </a:solidFill>
                <a:highlight>
                  <a:srgbClr val="f9fafc"/>
                </a:highlight>
                <a:latin typeface="Arial"/>
                <a:ea typeface="Arial"/>
              </a:rPr>
              <a:t>file_object=open(filename)</a:t>
            </a:r>
            <a:endParaRPr b="0" lang="en-US" sz="1350" spc="-1" strike="noStrike">
              <a:solidFill>
                <a:srgbClr val="000000"/>
              </a:solidFill>
              <a:latin typeface="Arial"/>
            </a:endParaRPr>
          </a:p>
          <a:p>
            <a:pPr>
              <a:lnSpc>
                <a:spcPct val="115000"/>
              </a:lnSpc>
            </a:pPr>
            <a:r>
              <a:rPr b="1" lang="en-US" sz="1350" spc="-1" strike="noStrike">
                <a:solidFill>
                  <a:srgbClr val="000000"/>
                </a:solidFill>
                <a:highlight>
                  <a:srgbClr val="f9fafc"/>
                </a:highlight>
                <a:latin typeface="Arial"/>
                <a:ea typeface="Arial"/>
              </a:rPr>
              <a:t>Python will look for this file in current working directory, Open file in read mode(default mode) </a:t>
            </a:r>
            <a:endParaRPr b="0" lang="en-US" sz="1350" spc="-1" strike="noStrike">
              <a:solidFill>
                <a:srgbClr val="000000"/>
              </a:solidFill>
              <a:latin typeface="Arial"/>
            </a:endParaRPr>
          </a:p>
          <a:p>
            <a:pPr>
              <a:lnSpc>
                <a:spcPct val="115000"/>
              </a:lnSpc>
            </a:pPr>
            <a:r>
              <a:rPr b="0" lang="en-US" sz="1350" spc="-1" strike="noStrike">
                <a:solidFill>
                  <a:srgbClr val="000000"/>
                </a:solidFill>
                <a:highlight>
                  <a:srgbClr val="f9fafc"/>
                </a:highlight>
                <a:latin typeface="Arial"/>
                <a:ea typeface="Arial"/>
              </a:rPr>
              <a:t>file_object=open(filename,mode)</a:t>
            </a:r>
            <a:endParaRPr b="0" lang="en-US" sz="1350" spc="-1" strike="noStrike">
              <a:solidFill>
                <a:srgbClr val="000000"/>
              </a:solidFill>
              <a:latin typeface="Arial"/>
            </a:endParaRPr>
          </a:p>
          <a:p>
            <a:pPr>
              <a:lnSpc>
                <a:spcPct val="115000"/>
              </a:lnSpc>
            </a:pPr>
            <a:r>
              <a:rPr b="0" lang="en-US" sz="1350" spc="-1" strike="noStrike">
                <a:solidFill>
                  <a:srgbClr val="000000"/>
                </a:solidFill>
                <a:highlight>
                  <a:srgbClr val="f9fafc"/>
                </a:highlight>
                <a:latin typeface="Arial"/>
                <a:ea typeface="Arial"/>
              </a:rPr>
              <a:t>file=open(“c:\\main\\test.txt”)</a:t>
            </a:r>
            <a:endParaRPr b="0" lang="en-US" sz="1350" spc="-1" strike="noStrike">
              <a:solidFill>
                <a:srgbClr val="000000"/>
              </a:solidFill>
              <a:latin typeface="Arial"/>
            </a:endParaRPr>
          </a:p>
          <a:p>
            <a:pPr>
              <a:lnSpc>
                <a:spcPct val="115000"/>
              </a:lnSpc>
            </a:pPr>
            <a:r>
              <a:rPr b="0" lang="en-US" sz="1350" spc="-1" strike="noStrike">
                <a:solidFill>
                  <a:srgbClr val="000000"/>
                </a:solidFill>
                <a:highlight>
                  <a:srgbClr val="f9fafc"/>
                </a:highlight>
                <a:latin typeface="Arial"/>
                <a:ea typeface="Arial"/>
              </a:rPr>
              <a:t>The above statement opens the file “test.txt” in the path:c:\\main\\</a:t>
            </a:r>
            <a:endParaRPr b="0" lang="en-US" sz="1350" spc="-1" strike="noStrike">
              <a:solidFill>
                <a:srgbClr val="000000"/>
              </a:solidFill>
              <a:latin typeface="Arial"/>
            </a:endParaRPr>
          </a:p>
          <a:p>
            <a:pPr>
              <a:lnSpc>
                <a:spcPct val="115000"/>
              </a:lnSpc>
            </a:pPr>
            <a:endParaRPr b="0" lang="en-US" sz="1350" spc="-1" strike="noStrike">
              <a:solidFill>
                <a:srgbClr val="000000"/>
              </a:solidFill>
              <a:latin typeface="Arial"/>
            </a:endParaRPr>
          </a:p>
          <a:p>
            <a:pPr>
              <a:lnSpc>
                <a:spcPct val="115000"/>
              </a:lnSpc>
            </a:pPr>
            <a:r>
              <a:rPr b="0" lang="en-US" sz="1350" spc="-1" strike="noStrike">
                <a:solidFill>
                  <a:srgbClr val="000000"/>
                </a:solidFill>
                <a:highlight>
                  <a:srgbClr val="f9fafc"/>
                </a:highlight>
                <a:latin typeface="Arial"/>
                <a:ea typeface="Arial"/>
              </a:rPr>
              <a:t>file=open(“c:\\main\\test.txt”)</a:t>
            </a:r>
            <a:endParaRPr b="0" lang="en-US" sz="1350" spc="-1" strike="noStrike">
              <a:solidFill>
                <a:srgbClr val="000000"/>
              </a:solidFill>
              <a:latin typeface="Arial"/>
            </a:endParaRPr>
          </a:p>
          <a:p>
            <a:pPr>
              <a:lnSpc>
                <a:spcPct val="100000"/>
              </a:lnSpc>
            </a:pPr>
            <a:r>
              <a:rPr b="1" lang="en-US" sz="1350" spc="-1" strike="noStrike">
                <a:solidFill>
                  <a:srgbClr val="000000"/>
                </a:solidFill>
                <a:highlight>
                  <a:srgbClr val="f9fafc"/>
                </a:highlight>
                <a:latin typeface="Arial"/>
                <a:ea typeface="Arial"/>
              </a:rPr>
              <a:t>Why double slashes?</a:t>
            </a:r>
            <a:endParaRPr b="0" lang="en-US" sz="1350" spc="-1" strike="noStrike">
              <a:solidFill>
                <a:srgbClr val="000000"/>
              </a:solidFill>
              <a:latin typeface="Arial"/>
            </a:endParaRPr>
          </a:p>
          <a:p>
            <a:pPr>
              <a:lnSpc>
                <a:spcPct val="100000"/>
              </a:lnSpc>
            </a:pPr>
            <a:r>
              <a:rPr b="0" lang="en-US" sz="1350" spc="-1" strike="noStrike">
                <a:solidFill>
                  <a:srgbClr val="000000"/>
                </a:solidFill>
                <a:highlight>
                  <a:srgbClr val="f9fafc"/>
                </a:highlight>
                <a:latin typeface="Arial"/>
                <a:ea typeface="Arial"/>
              </a:rPr>
              <a:t>To avoid or suppress the special meaning of sequence,We can use like below also</a:t>
            </a:r>
            <a:endParaRPr b="0" lang="en-US" sz="1350" spc="-1" strike="noStrike">
              <a:solidFill>
                <a:srgbClr val="000000"/>
              </a:solidFill>
              <a:latin typeface="Arial"/>
            </a:endParaRPr>
          </a:p>
          <a:p>
            <a:pPr>
              <a:lnSpc>
                <a:spcPct val="100000"/>
              </a:lnSpc>
            </a:pPr>
            <a:r>
              <a:rPr b="0" lang="en-US" sz="1350" spc="-1" strike="noStrike">
                <a:solidFill>
                  <a:srgbClr val="000000"/>
                </a:solidFill>
                <a:highlight>
                  <a:srgbClr val="f9fafc"/>
                </a:highlight>
                <a:latin typeface="Arial"/>
                <a:ea typeface="Arial"/>
              </a:rPr>
              <a:t>file=open(r“c:\main\test.txt”)</a:t>
            </a:r>
            <a:endParaRPr b="0" lang="en-US" sz="1350" spc="-1" strike="noStrike">
              <a:solidFill>
                <a:srgbClr val="000000"/>
              </a:solidFill>
              <a:latin typeface="Arial"/>
            </a:endParaRPr>
          </a:p>
          <a:p>
            <a:pPr>
              <a:lnSpc>
                <a:spcPct val="100000"/>
              </a:lnSpc>
            </a:pPr>
            <a:r>
              <a:rPr b="0" lang="en-US" sz="1350" spc="-1" strike="noStrike">
                <a:solidFill>
                  <a:srgbClr val="000000"/>
                </a:solidFill>
                <a:highlight>
                  <a:srgbClr val="f9fafc"/>
                </a:highlight>
                <a:latin typeface="Arial"/>
                <a:ea typeface="Arial"/>
              </a:rPr>
              <a:t>Example: File=open(“c:\tab\test.txt”)   This might give incorrect result as \t is tab character</a:t>
            </a:r>
            <a:endParaRPr b="0" lang="en-US" sz="1350" spc="-1" strike="noStrike">
              <a:solidFill>
                <a:srgbClr val="000000"/>
              </a:solidFill>
              <a:latin typeface="Arial"/>
            </a:endParaRPr>
          </a:p>
          <a:p>
            <a:pPr>
              <a:lnSpc>
                <a:spcPct val="100000"/>
              </a:lnSpc>
            </a:pPr>
            <a:r>
              <a:rPr b="1" lang="en-US" sz="1350" spc="-1" strike="noStrike">
                <a:solidFill>
                  <a:srgbClr val="000000"/>
                </a:solidFill>
                <a:highlight>
                  <a:srgbClr val="f9fafc"/>
                </a:highlight>
                <a:latin typeface="Arial"/>
                <a:ea typeface="Arial"/>
              </a:rPr>
              <a:t>What is file object?</a:t>
            </a:r>
            <a:endParaRPr b="0" lang="en-US" sz="1350" spc="-1" strike="noStrike">
              <a:solidFill>
                <a:srgbClr val="000000"/>
              </a:solidFill>
              <a:latin typeface="Arial"/>
            </a:endParaRPr>
          </a:p>
          <a:p>
            <a:pPr>
              <a:lnSpc>
                <a:spcPct val="100000"/>
              </a:lnSpc>
            </a:pPr>
            <a:r>
              <a:rPr b="1" lang="en-US" sz="1350" spc="-1" strike="noStrike">
                <a:solidFill>
                  <a:srgbClr val="000000"/>
                </a:solidFill>
                <a:highlight>
                  <a:srgbClr val="ff0000"/>
                </a:highlight>
                <a:latin typeface="Arial"/>
                <a:ea typeface="Arial"/>
              </a:rPr>
              <a:t>File</a:t>
            </a:r>
            <a:r>
              <a:rPr b="0" lang="en-US" sz="1350" spc="-1" strike="noStrike">
                <a:solidFill>
                  <a:srgbClr val="000000"/>
                </a:solidFill>
                <a:highlight>
                  <a:srgbClr val="f9fafc"/>
                </a:highlight>
                <a:latin typeface="Arial"/>
                <a:ea typeface="Arial"/>
              </a:rPr>
              <a:t>=open(“c:\tab\test.txt”) , Python stores the reference of mentioned file in the file object, A file object is stream of bytes where data can be read either byte by byte or line by line or collectively</a:t>
            </a: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30640" y="569880"/>
            <a:ext cx="7688520" cy="534960"/>
          </a:xfrm>
          <a:prstGeom prst="rect">
            <a:avLst/>
          </a:prstGeom>
          <a:noFill/>
          <a:ln>
            <a:noFill/>
          </a:ln>
        </p:spPr>
        <p:txBody>
          <a:bodyPr tIns="91440" bIns="91440">
            <a:normAutofit fontScale="86000"/>
          </a:bodyPr>
          <a:p>
            <a:pPr>
              <a:lnSpc>
                <a:spcPct val="100000"/>
              </a:lnSpc>
            </a:pPr>
            <a:r>
              <a:rPr b="1" lang="en-US" sz="2600" spc="-1" strike="noStrike">
                <a:solidFill>
                  <a:srgbClr val="1a1a1a"/>
                </a:solidFill>
                <a:latin typeface="Raleway"/>
                <a:ea typeface="Raleway"/>
              </a:rPr>
              <a:t>Closing File &lt;fileHandle&gt;.close()</a:t>
            </a:r>
            <a:endParaRPr b="0" lang="en-US" sz="2600" spc="-1" strike="noStrike">
              <a:solidFill>
                <a:srgbClr val="000000"/>
              </a:solidFill>
              <a:latin typeface="Arial"/>
            </a:endParaRPr>
          </a:p>
        </p:txBody>
      </p:sp>
      <p:sp>
        <p:nvSpPr>
          <p:cNvPr id="102" name="TextShape 2"/>
          <p:cNvSpPr txBox="1"/>
          <p:nvPr/>
        </p:nvSpPr>
        <p:spPr>
          <a:xfrm>
            <a:off x="433440" y="1468080"/>
            <a:ext cx="8434080" cy="2985120"/>
          </a:xfrm>
          <a:prstGeom prst="rect">
            <a:avLst/>
          </a:prstGeom>
          <a:noFill/>
          <a:ln>
            <a:noFill/>
          </a:ln>
        </p:spPr>
        <p:txBody>
          <a:bodyPr tIns="91440" bIns="91440">
            <a:normAutofit/>
          </a:bodyPr>
          <a:p>
            <a:pPr marL="457200" indent="-310680">
              <a:lnSpc>
                <a:spcPct val="115000"/>
              </a:lnSpc>
              <a:buClr>
                <a:srgbClr val="595959"/>
              </a:buClr>
              <a:buFont typeface="Lato"/>
              <a:buChar char="●"/>
            </a:pPr>
            <a:r>
              <a:rPr b="0" lang="en-US" sz="1300" spc="-1" strike="noStrike">
                <a:solidFill>
                  <a:srgbClr val="595959"/>
                </a:solidFill>
                <a:latin typeface="Lato"/>
                <a:ea typeface="Lato"/>
              </a:rPr>
              <a:t>In Python, files are automatically close at the end of the programme but is good practice  to get into habit closing of file.</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00" spc="-1" strike="noStrike">
                <a:solidFill>
                  <a:srgbClr val="595959"/>
                </a:solidFill>
                <a:latin typeface="Lato"/>
                <a:ea typeface="Lato"/>
              </a:rPr>
              <a:t>Why need to close? The OS may not write the data out to the file until it is closed , If program exit unexpectedly there is a danger that your data may not have been written to the file.</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US" sz="1350" spc="-1" strike="noStrike">
                <a:solidFill>
                  <a:srgbClr val="000000"/>
                </a:solidFill>
                <a:highlight>
                  <a:srgbClr val="f9fafc"/>
                </a:highlight>
                <a:latin typeface="Arial"/>
                <a:ea typeface="Arial"/>
              </a:rPr>
              <a:t>file_object=open(filename)</a:t>
            </a:r>
            <a:endParaRPr b="0" lang="en-US" sz="1350" spc="-1" strike="noStrike">
              <a:solidFill>
                <a:srgbClr val="000000"/>
              </a:solidFill>
              <a:latin typeface="Arial"/>
            </a:endParaRPr>
          </a:p>
          <a:p>
            <a:pPr marL="457200" indent="-313920">
              <a:lnSpc>
                <a:spcPct val="115000"/>
              </a:lnSpc>
              <a:buClr>
                <a:srgbClr val="000000"/>
              </a:buClr>
              <a:buFont typeface="Arial"/>
              <a:buChar char="●"/>
            </a:pPr>
            <a:r>
              <a:rPr b="0" lang="en-US" sz="1350" spc="-1" strike="noStrike">
                <a:solidFill>
                  <a:srgbClr val="000000"/>
                </a:solidFill>
                <a:highlight>
                  <a:srgbClr val="f9fafc"/>
                </a:highlight>
                <a:latin typeface="Arial"/>
                <a:ea typeface="Arial"/>
              </a:rPr>
              <a:t>file_object.close()</a:t>
            </a:r>
            <a:endParaRPr b="0" lang="en-US" sz="1350" spc="-1" strike="noStrike">
              <a:solidFill>
                <a:srgbClr val="000000"/>
              </a:solidFill>
              <a:latin typeface="Arial"/>
            </a:endParaRPr>
          </a:p>
          <a:p>
            <a:pPr marL="457200" indent="-313920">
              <a:lnSpc>
                <a:spcPct val="115000"/>
              </a:lnSpc>
              <a:buClr>
                <a:srgbClr val="000000"/>
              </a:buClr>
              <a:buFont typeface="Arial"/>
              <a:buChar char="●"/>
            </a:pPr>
            <a:r>
              <a:rPr b="0" lang="en-US" sz="1350" spc="-1" strike="noStrike">
                <a:solidFill>
                  <a:srgbClr val="000000"/>
                </a:solidFill>
                <a:highlight>
                  <a:srgbClr val="f9fafc"/>
                </a:highlight>
                <a:latin typeface="Arial"/>
                <a:ea typeface="Arial"/>
              </a:rPr>
              <a:t>A close() function breaks the link of file object and file on the disk, After close() no task can be performed on the file</a:t>
            </a:r>
            <a:endParaRPr b="0" lang="en-US" sz="1350" spc="-1" strike="noStrike">
              <a:solidFill>
                <a:srgbClr val="000000"/>
              </a:solidFill>
              <a:latin typeface="Arial"/>
            </a:endParaRPr>
          </a:p>
          <a:p>
            <a:pPr marL="457200">
              <a:lnSpc>
                <a:spcPct val="115000"/>
              </a:lnSpc>
            </a:pP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569880" y="0"/>
            <a:ext cx="7688520" cy="511920"/>
          </a:xfrm>
          <a:prstGeom prst="rect">
            <a:avLst/>
          </a:prstGeom>
          <a:noFill/>
          <a:ln>
            <a:noFill/>
          </a:ln>
        </p:spPr>
        <p:txBody>
          <a:bodyPr tIns="91440" bIns="91440">
            <a:normAutofit fontScale="78000"/>
          </a:bodyPr>
          <a:p>
            <a:pPr>
              <a:lnSpc>
                <a:spcPct val="100000"/>
              </a:lnSpc>
            </a:pPr>
            <a:r>
              <a:rPr b="1" lang="en-US" sz="2600" spc="-1" strike="noStrike">
                <a:solidFill>
                  <a:srgbClr val="1a1a1a"/>
                </a:solidFill>
                <a:latin typeface="Raleway"/>
                <a:ea typeface="Raleway"/>
              </a:rPr>
              <a:t>File Access Modes</a:t>
            </a:r>
            <a:endParaRPr b="0" lang="en-US" sz="2600" spc="-1" strike="noStrike">
              <a:solidFill>
                <a:srgbClr val="000000"/>
              </a:solidFill>
              <a:latin typeface="Arial"/>
            </a:endParaRPr>
          </a:p>
        </p:txBody>
      </p:sp>
      <p:graphicFrame>
        <p:nvGraphicFramePr>
          <p:cNvPr id="104" name="Table 2"/>
          <p:cNvGraphicFramePr/>
          <p:nvPr/>
        </p:nvGraphicFramePr>
        <p:xfrm>
          <a:off x="169560" y="995040"/>
          <a:ext cx="8804160" cy="3931560"/>
        </p:xfrm>
        <a:graphic>
          <a:graphicData uri="http://schemas.openxmlformats.org/drawingml/2006/table">
            <a:tbl>
              <a:tblPr/>
              <a:tblGrid>
                <a:gridCol w="2201040"/>
                <a:gridCol w="2201040"/>
                <a:gridCol w="2201040"/>
                <a:gridCol w="2201040"/>
              </a:tblGrid>
              <a:tr h="396000">
                <a:tc>
                  <a:txBody>
                    <a:bodyPr lIns="91080" rIns="91080" tIns="91080" bIns="91080">
                      <a:noAutofit/>
                    </a:bodyPr>
                    <a:p>
                      <a:pPr>
                        <a:lnSpc>
                          <a:spcPct val="100000"/>
                        </a:lnSpc>
                      </a:pPr>
                      <a:r>
                        <a:rPr b="1" lang="en-US" sz="1400" spc="-1" strike="noStrike">
                          <a:solidFill>
                            <a:srgbClr val="000000"/>
                          </a:solidFill>
                          <a:latin typeface="Arial"/>
                          <a:ea typeface="Arial"/>
                        </a:rPr>
                        <a:t>Text File Mode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a86e8"/>
                    </a:solidFill>
                  </a:tcPr>
                </a:tc>
                <a:tc>
                  <a:txBody>
                    <a:bodyPr lIns="91080" rIns="91080" tIns="91080" bIns="91080">
                      <a:noAutofit/>
                    </a:bodyPr>
                    <a:p>
                      <a:pPr>
                        <a:lnSpc>
                          <a:spcPct val="100000"/>
                        </a:lnSpc>
                      </a:pPr>
                      <a:r>
                        <a:rPr b="1" lang="en-US" sz="1400" spc="-1" strike="noStrike">
                          <a:solidFill>
                            <a:srgbClr val="000000"/>
                          </a:solidFill>
                          <a:latin typeface="Arial"/>
                          <a:ea typeface="Arial"/>
                        </a:rPr>
                        <a:t>Binary File Mode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a86e8"/>
                    </a:solidFill>
                  </a:tcPr>
                </a:tc>
                <a:tc>
                  <a:txBody>
                    <a:bodyPr lIns="91080" rIns="91080" tIns="91080" bIns="91080">
                      <a:noAutofit/>
                    </a:bodyPr>
                    <a:p>
                      <a:pPr>
                        <a:lnSpc>
                          <a:spcPct val="100000"/>
                        </a:lnSpc>
                      </a:pPr>
                      <a:r>
                        <a:rPr b="1" lang="en-US" sz="1400" spc="-1" strike="noStrike">
                          <a:solidFill>
                            <a:srgbClr val="000000"/>
                          </a:solidFill>
                          <a:latin typeface="Arial"/>
                          <a:ea typeface="Arial"/>
                        </a:rPr>
                        <a:t>Description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a86e8"/>
                    </a:solidFill>
                  </a:tcPr>
                </a:tc>
                <a:tc>
                  <a:txBody>
                    <a:bodyPr lIns="91080" rIns="91080" tIns="91080" bIns="91080">
                      <a:noAutofit/>
                    </a:bodyPr>
                    <a:p>
                      <a:pPr>
                        <a:lnSpc>
                          <a:spcPct val="100000"/>
                        </a:lnSpc>
                      </a:pPr>
                      <a:r>
                        <a:rPr b="1" lang="en-US" sz="1400" spc="-1" strike="noStrike">
                          <a:solidFill>
                            <a:srgbClr val="000000"/>
                          </a:solidFill>
                          <a:latin typeface="Arial"/>
                          <a:ea typeface="Arial"/>
                        </a:rPr>
                        <a:t>Important Points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a86e8"/>
                    </a:solidFill>
                  </a:tcPr>
                </a:tc>
              </a:tr>
              <a:tr h="609480">
                <a:tc>
                  <a:txBody>
                    <a:bodyPr lIns="91080" rIns="91080" tIns="91080" bIns="91080">
                      <a:noAutofit/>
                    </a:bodyPr>
                    <a:p>
                      <a:pPr>
                        <a:lnSpc>
                          <a:spcPct val="100000"/>
                        </a:lnSpc>
                      </a:pPr>
                      <a:r>
                        <a:rPr b="0" lang="en-US" sz="1400" spc="-1" strike="noStrike">
                          <a:solidFill>
                            <a:srgbClr val="000000"/>
                          </a:solidFill>
                          <a:latin typeface="Arial"/>
                          <a:ea typeface="Arial"/>
                        </a:rPr>
                        <a:t>r</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rb</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read only</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File must exist otherwise Python raise error</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462680">
                <a:tc>
                  <a:txBody>
                    <a:bodyPr lIns="91080" rIns="91080" tIns="91080" bIns="91080">
                      <a:noAutofit/>
                    </a:bodyPr>
                    <a:p>
                      <a:pPr>
                        <a:lnSpc>
                          <a:spcPct val="100000"/>
                        </a:lnSpc>
                      </a:pPr>
                      <a:r>
                        <a:rPr b="0" lang="en-US" sz="1400" spc="-1" strike="noStrike">
                          <a:solidFill>
                            <a:srgbClr val="000000"/>
                          </a:solidFill>
                          <a:latin typeface="Arial"/>
                          <a:ea typeface="Arial"/>
                        </a:rPr>
                        <a:t>w</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wb</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write only</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File is in write only mode</a:t>
                      </a:r>
                      <a:endParaRPr b="0" lang="en-US" sz="1400" spc="-1" strike="noStrike">
                        <a:latin typeface="Arial"/>
                      </a:endParaRPr>
                    </a:p>
                    <a:p>
                      <a:pPr>
                        <a:lnSpc>
                          <a:spcPct val="100000"/>
                        </a:lnSpc>
                      </a:pPr>
                      <a:r>
                        <a:rPr b="0" lang="en-US" sz="1400" spc="-1" strike="noStrike">
                          <a:solidFill>
                            <a:srgbClr val="000000"/>
                          </a:solidFill>
                          <a:latin typeface="Arial"/>
                          <a:ea typeface="Arial"/>
                        </a:rPr>
                        <a:t>If file does not exist, file is created</a:t>
                      </a:r>
                      <a:endParaRPr b="0" lang="en-US" sz="1400" spc="-1" strike="noStrike">
                        <a:latin typeface="Arial"/>
                      </a:endParaRPr>
                    </a:p>
                    <a:p>
                      <a:pPr>
                        <a:lnSpc>
                          <a:spcPct val="100000"/>
                        </a:lnSpc>
                      </a:pPr>
                      <a:r>
                        <a:rPr b="0" lang="en-US" sz="1400" spc="-1" strike="noStrike">
                          <a:solidFill>
                            <a:srgbClr val="000000"/>
                          </a:solidFill>
                          <a:latin typeface="Arial"/>
                          <a:ea typeface="Arial"/>
                        </a:rPr>
                        <a:t>Not overwrite, append the existing file</a:t>
                      </a:r>
                      <a:endParaRPr b="0" lang="en-US" sz="1400" spc="-1" strike="noStrike">
                        <a:latin typeface="Arial"/>
                      </a:endParaRPr>
                    </a:p>
                    <a:p>
                      <a:pPr>
                        <a:lnSpc>
                          <a:spcPct val="100000"/>
                        </a:lnSpc>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463400">
                <a:tc>
                  <a:txBody>
                    <a:bodyPr lIns="91080" rIns="91080" tIns="91080" bIns="91080">
                      <a:noAutofit/>
                    </a:bodyPr>
                    <a:p>
                      <a:pPr>
                        <a:lnSpc>
                          <a:spcPct val="100000"/>
                        </a:lnSpc>
                      </a:pPr>
                      <a:r>
                        <a:rPr b="0" lang="en-US" sz="1400" spc="-1" strike="noStrike">
                          <a:solidFill>
                            <a:srgbClr val="000000"/>
                          </a:solidFill>
                          <a:latin typeface="Arial"/>
                          <a:ea typeface="Arial"/>
                        </a:rPr>
                        <a:t>a</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ab</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append</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File is in write only mode</a:t>
                      </a:r>
                      <a:endParaRPr b="0" lang="en-US" sz="1400" spc="-1" strike="noStrike">
                        <a:latin typeface="Arial"/>
                      </a:endParaRPr>
                    </a:p>
                    <a:p>
                      <a:pPr>
                        <a:lnSpc>
                          <a:spcPct val="100000"/>
                        </a:lnSpc>
                      </a:pPr>
                      <a:r>
                        <a:rPr b="0" lang="en-US" sz="1400" spc="-1" strike="noStrike">
                          <a:solidFill>
                            <a:srgbClr val="000000"/>
                          </a:solidFill>
                          <a:latin typeface="Arial"/>
                          <a:ea typeface="Arial"/>
                        </a:rPr>
                        <a:t>If file does not exist, file is created</a:t>
                      </a:r>
                      <a:endParaRPr b="0" lang="en-US" sz="1400" spc="-1" strike="noStrike">
                        <a:latin typeface="Arial"/>
                      </a:endParaRPr>
                    </a:p>
                    <a:p>
                      <a:pPr>
                        <a:lnSpc>
                          <a:spcPct val="100000"/>
                        </a:lnSpc>
                      </a:pPr>
                      <a:r>
                        <a:rPr b="0" lang="en-US" sz="1400" spc="-1" strike="noStrike">
                          <a:solidFill>
                            <a:srgbClr val="000000"/>
                          </a:solidFill>
                          <a:latin typeface="Arial"/>
                          <a:ea typeface="Arial"/>
                        </a:rPr>
                        <a:t>Not overwrite, append the existing file</a:t>
                      </a:r>
                      <a:endParaRPr b="0" lang="en-US" sz="1400" spc="-1" strike="noStrike">
                        <a:latin typeface="Arial"/>
                      </a:endParaRPr>
                    </a:p>
                    <a:p>
                      <a:pPr>
                        <a:lnSpc>
                          <a:spcPct val="100000"/>
                        </a:lnSpc>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05" name="Table 1"/>
          <p:cNvGraphicFramePr/>
          <p:nvPr/>
        </p:nvGraphicFramePr>
        <p:xfrm>
          <a:off x="169560" y="995040"/>
          <a:ext cx="8804160" cy="3993120"/>
        </p:xfrm>
        <a:graphic>
          <a:graphicData uri="http://schemas.openxmlformats.org/drawingml/2006/table">
            <a:tbl>
              <a:tblPr/>
              <a:tblGrid>
                <a:gridCol w="1443960"/>
                <a:gridCol w="1887840"/>
                <a:gridCol w="1391400"/>
                <a:gridCol w="4080960"/>
              </a:tblGrid>
              <a:tr h="382320">
                <a:tc>
                  <a:txBody>
                    <a:bodyPr lIns="91080" rIns="91080" tIns="91080" bIns="91080">
                      <a:noAutofit/>
                    </a:bodyPr>
                    <a:p>
                      <a:pPr>
                        <a:lnSpc>
                          <a:spcPct val="100000"/>
                        </a:lnSpc>
                      </a:pPr>
                      <a:r>
                        <a:rPr b="1" lang="en-US" sz="1400" spc="-1" strike="noStrike">
                          <a:solidFill>
                            <a:srgbClr val="000000"/>
                          </a:solidFill>
                          <a:latin typeface="Arial"/>
                          <a:ea typeface="Arial"/>
                        </a:rPr>
                        <a:t>Text File Mode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a86e8"/>
                    </a:solidFill>
                  </a:tcPr>
                </a:tc>
                <a:tc>
                  <a:txBody>
                    <a:bodyPr lIns="91080" rIns="91080" tIns="91080" bIns="91080">
                      <a:noAutofit/>
                    </a:bodyPr>
                    <a:p>
                      <a:pPr>
                        <a:lnSpc>
                          <a:spcPct val="100000"/>
                        </a:lnSpc>
                      </a:pPr>
                      <a:r>
                        <a:rPr b="1" lang="en-US" sz="1400" spc="-1" strike="noStrike">
                          <a:solidFill>
                            <a:srgbClr val="000000"/>
                          </a:solidFill>
                          <a:latin typeface="Arial"/>
                          <a:ea typeface="Arial"/>
                        </a:rPr>
                        <a:t>Binary File Mode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a86e8"/>
                    </a:solidFill>
                  </a:tcPr>
                </a:tc>
                <a:tc>
                  <a:txBody>
                    <a:bodyPr lIns="91080" rIns="91080" tIns="91080" bIns="91080">
                      <a:noAutofit/>
                    </a:bodyPr>
                    <a:p>
                      <a:pPr>
                        <a:lnSpc>
                          <a:spcPct val="100000"/>
                        </a:lnSpc>
                      </a:pPr>
                      <a:r>
                        <a:rPr b="1" lang="en-US" sz="1400" spc="-1" strike="noStrike">
                          <a:solidFill>
                            <a:srgbClr val="000000"/>
                          </a:solidFill>
                          <a:latin typeface="Arial"/>
                          <a:ea typeface="Arial"/>
                        </a:rPr>
                        <a:t>Description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a86e8"/>
                    </a:solidFill>
                  </a:tcPr>
                </a:tc>
                <a:tc>
                  <a:txBody>
                    <a:bodyPr lIns="91080" rIns="91080" tIns="91080" bIns="91080">
                      <a:noAutofit/>
                    </a:bodyPr>
                    <a:p>
                      <a:pPr>
                        <a:lnSpc>
                          <a:spcPct val="100000"/>
                        </a:lnSpc>
                      </a:pPr>
                      <a:r>
                        <a:rPr b="1" lang="en-US" sz="1400" spc="-1" strike="noStrike">
                          <a:solidFill>
                            <a:srgbClr val="000000"/>
                          </a:solidFill>
                          <a:latin typeface="Arial"/>
                          <a:ea typeface="Arial"/>
                        </a:rPr>
                        <a:t>Important Points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a86e8"/>
                    </a:solidFill>
                  </a:tcPr>
                </a:tc>
              </a:tr>
              <a:tr h="939240">
                <a:tc>
                  <a:txBody>
                    <a:bodyPr lIns="91080" rIns="91080" tIns="91080" bIns="91080">
                      <a:noAutofit/>
                    </a:bodyPr>
                    <a:p>
                      <a:pPr>
                        <a:lnSpc>
                          <a:spcPct val="100000"/>
                        </a:lnSpc>
                      </a:pPr>
                      <a:r>
                        <a:rPr b="0" lang="en-US" sz="1400" spc="-1" strike="noStrike">
                          <a:solidFill>
                            <a:srgbClr val="000000"/>
                          </a:solidFill>
                          <a:latin typeface="Arial"/>
                          <a:ea typeface="Arial"/>
                        </a:rPr>
                        <a:t>r+</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r+b or rb+</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read and write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File must exist otherwise Python raise error</a:t>
                      </a:r>
                      <a:endParaRPr b="0" lang="en-US" sz="1400" spc="-1" strike="noStrike">
                        <a:latin typeface="Arial"/>
                      </a:endParaRPr>
                    </a:p>
                    <a:p>
                      <a:pPr>
                        <a:lnSpc>
                          <a:spcPct val="100000"/>
                        </a:lnSpc>
                      </a:pPr>
                      <a:r>
                        <a:rPr b="0" lang="en-US" sz="1400" spc="-1" strike="noStrike">
                          <a:solidFill>
                            <a:srgbClr val="000000"/>
                          </a:solidFill>
                          <a:latin typeface="Arial"/>
                          <a:ea typeface="Arial"/>
                        </a:rPr>
                        <a:t>Both reading and writing operation</a:t>
                      </a:r>
                      <a:endParaRPr b="0" lang="en-US" sz="1400" spc="-1" strike="noStrike">
                        <a:latin typeface="Arial"/>
                      </a:endParaRPr>
                    </a:p>
                    <a:p>
                      <a:pPr>
                        <a:lnSpc>
                          <a:spcPct val="100000"/>
                        </a:lnSpc>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351800">
                <a:tc>
                  <a:txBody>
                    <a:bodyPr lIns="91080" rIns="91080" tIns="91080" bIns="91080">
                      <a:noAutofit/>
                    </a:bodyPr>
                    <a:p>
                      <a:pPr>
                        <a:lnSpc>
                          <a:spcPct val="100000"/>
                        </a:lnSpc>
                      </a:pPr>
                      <a:r>
                        <a:rPr b="0" lang="en-US" sz="1400" spc="-1" strike="noStrike">
                          <a:solidFill>
                            <a:srgbClr val="000000"/>
                          </a:solidFill>
                          <a:latin typeface="Arial"/>
                          <a:ea typeface="Arial"/>
                        </a:rPr>
                        <a:t>w+</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w+b or wb+</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write and read</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If file does not exist, file is created</a:t>
                      </a:r>
                      <a:endParaRPr b="0" lang="en-US" sz="1400" spc="-1" strike="noStrike">
                        <a:latin typeface="Arial"/>
                      </a:endParaRPr>
                    </a:p>
                    <a:p>
                      <a:pPr>
                        <a:lnSpc>
                          <a:spcPct val="100000"/>
                        </a:lnSpc>
                      </a:pPr>
                      <a:r>
                        <a:rPr b="0" lang="en-US" sz="1400" spc="-1" strike="noStrike">
                          <a:solidFill>
                            <a:srgbClr val="000000"/>
                          </a:solidFill>
                          <a:latin typeface="Arial"/>
                          <a:ea typeface="Arial"/>
                        </a:rPr>
                        <a:t>If file exists, Python will overwrite the file</a:t>
                      </a:r>
                      <a:endParaRPr b="0" lang="en-US" sz="1400" spc="-1" strike="noStrike">
                        <a:latin typeface="Arial"/>
                      </a:endParaRPr>
                    </a:p>
                    <a:p>
                      <a:pPr>
                        <a:lnSpc>
                          <a:spcPct val="100000"/>
                        </a:lnSpc>
                      </a:pPr>
                      <a:r>
                        <a:rPr b="0" lang="en-US" sz="1400" spc="-1" strike="noStrike">
                          <a:solidFill>
                            <a:srgbClr val="000000"/>
                          </a:solidFill>
                          <a:latin typeface="Arial"/>
                          <a:ea typeface="Arial"/>
                        </a:rPr>
                        <a:t>Both write and read operation</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319760">
                <a:tc>
                  <a:txBody>
                    <a:bodyPr lIns="91080" rIns="91080" tIns="91080" bIns="91080">
                      <a:noAutofit/>
                    </a:bodyPr>
                    <a:p>
                      <a:pPr>
                        <a:lnSpc>
                          <a:spcPct val="100000"/>
                        </a:lnSpc>
                      </a:pPr>
                      <a:r>
                        <a:rPr b="0" lang="en-US" sz="1400" spc="-1" strike="noStrike">
                          <a:solidFill>
                            <a:srgbClr val="000000"/>
                          </a:solidFill>
                          <a:latin typeface="Arial"/>
                          <a:ea typeface="Arial"/>
                        </a:rPr>
                        <a:t>a+</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a+b or ab+</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append and read</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If file does not exist, file is created</a:t>
                      </a:r>
                      <a:endParaRPr b="0" lang="en-US" sz="1400" spc="-1" strike="noStrike">
                        <a:latin typeface="Arial"/>
                      </a:endParaRPr>
                    </a:p>
                    <a:p>
                      <a:pPr>
                        <a:lnSpc>
                          <a:spcPct val="100000"/>
                        </a:lnSpc>
                      </a:pPr>
                      <a:r>
                        <a:rPr b="0" lang="en-US" sz="1400" spc="-1" strike="noStrike">
                          <a:solidFill>
                            <a:srgbClr val="000000"/>
                          </a:solidFill>
                          <a:latin typeface="Arial"/>
                          <a:ea typeface="Arial"/>
                        </a:rPr>
                        <a:t>Not overwrite, append the existing file</a:t>
                      </a:r>
                      <a:endParaRPr b="0" lang="en-US" sz="1400" spc="-1" strike="noStrike">
                        <a:latin typeface="Arial"/>
                      </a:endParaRPr>
                    </a:p>
                    <a:p>
                      <a:pPr>
                        <a:lnSpc>
                          <a:spcPct val="100000"/>
                        </a:lnSpc>
                      </a:pPr>
                      <a:r>
                        <a:rPr b="0" lang="en-US" sz="1400" spc="-1" strike="noStrike">
                          <a:solidFill>
                            <a:srgbClr val="000000"/>
                          </a:solidFill>
                          <a:latin typeface="Arial"/>
                          <a:ea typeface="Arial"/>
                        </a:rPr>
                        <a:t>Both reading and writing operation</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646560" y="98640"/>
            <a:ext cx="7688520" cy="710640"/>
          </a:xfrm>
          <a:prstGeom prst="rect">
            <a:avLst/>
          </a:prstGeom>
          <a:noFill/>
          <a:ln>
            <a:noFill/>
          </a:ln>
        </p:spPr>
        <p:txBody>
          <a:bodyPr tIns="91440" bIns="91440">
            <a:normAutofit fontScale="55000"/>
          </a:bodyPr>
          <a:p>
            <a:pPr>
              <a:lnSpc>
                <a:spcPct val="100000"/>
              </a:lnSpc>
            </a:pPr>
            <a:r>
              <a:rPr b="1" lang="en-US" sz="2600" spc="-1" strike="noStrike">
                <a:solidFill>
                  <a:srgbClr val="1a1a1a"/>
                </a:solidFill>
                <a:latin typeface="Raleway"/>
                <a:ea typeface="Raleway"/>
              </a:rPr>
              <a:t>Reading from files: Python provide three methods to read the file</a:t>
            </a:r>
            <a:endParaRPr b="0" lang="en-US" sz="2600" spc="-1" strike="noStrike">
              <a:solidFill>
                <a:srgbClr val="000000"/>
              </a:solidFill>
              <a:latin typeface="Arial"/>
            </a:endParaRPr>
          </a:p>
        </p:txBody>
      </p:sp>
      <p:sp>
        <p:nvSpPr>
          <p:cNvPr id="107" name="TextShape 2"/>
          <p:cNvSpPr txBox="1"/>
          <p:nvPr/>
        </p:nvSpPr>
        <p:spPr>
          <a:xfrm>
            <a:off x="0" y="1359720"/>
            <a:ext cx="8981280" cy="3783240"/>
          </a:xfrm>
          <a:prstGeom prst="rect">
            <a:avLst/>
          </a:prstGeom>
          <a:noFill/>
          <a:ln>
            <a:noFill/>
          </a:ln>
        </p:spPr>
        <p:txBody>
          <a:bodyPr tIns="91440" bIns="91440">
            <a:normAutofit/>
          </a:bodyPr>
          <a:p>
            <a:pPr>
              <a:lnSpc>
                <a:spcPct val="115000"/>
              </a:lnSpc>
            </a:pPr>
            <a:endParaRPr b="0" lang="en-US" sz="1400" spc="-1" strike="noStrike">
              <a:solidFill>
                <a:srgbClr val="000000"/>
              </a:solidFill>
              <a:latin typeface="Arial"/>
            </a:endParaRPr>
          </a:p>
          <a:p>
            <a:pPr>
              <a:lnSpc>
                <a:spcPct val="115000"/>
              </a:lnSpc>
              <a:spcBef>
                <a:spcPts val="1199"/>
              </a:spcBef>
            </a:pPr>
            <a:endParaRPr b="0" lang="en-US" sz="1400" spc="-1" strike="noStrike">
              <a:solidFill>
                <a:srgbClr val="000000"/>
              </a:solidFill>
              <a:latin typeface="Arial"/>
            </a:endParaRPr>
          </a:p>
          <a:p>
            <a:pPr marL="457200">
              <a:lnSpc>
                <a:spcPct val="115000"/>
              </a:lnSpc>
              <a:spcBef>
                <a:spcPts val="1199"/>
              </a:spcBef>
            </a:pPr>
            <a:endParaRPr b="0" lang="en-US" sz="1400" spc="-1" strike="noStrike">
              <a:solidFill>
                <a:srgbClr val="000000"/>
              </a:solidFill>
              <a:latin typeface="Arial"/>
            </a:endParaRPr>
          </a:p>
          <a:p>
            <a:pPr marL="457200">
              <a:lnSpc>
                <a:spcPct val="115000"/>
              </a:lnSpc>
              <a:spcBef>
                <a:spcPts val="1199"/>
              </a:spcBef>
              <a:spcAft>
                <a:spcPts val="1199"/>
              </a:spcAft>
            </a:pPr>
            <a:endParaRPr b="0" lang="en-US" sz="1400" spc="-1" strike="noStrike">
              <a:solidFill>
                <a:srgbClr val="000000"/>
              </a:solidFill>
              <a:latin typeface="Arial"/>
            </a:endParaRPr>
          </a:p>
        </p:txBody>
      </p:sp>
      <p:graphicFrame>
        <p:nvGraphicFramePr>
          <p:cNvPr id="108" name="Table 3"/>
          <p:cNvGraphicFramePr/>
          <p:nvPr/>
        </p:nvGraphicFramePr>
        <p:xfrm>
          <a:off x="149760" y="966960"/>
          <a:ext cx="8681400" cy="3983040"/>
        </p:xfrm>
        <a:graphic>
          <a:graphicData uri="http://schemas.openxmlformats.org/drawingml/2006/table">
            <a:tbl>
              <a:tblPr/>
              <a:tblGrid>
                <a:gridCol w="1275120"/>
                <a:gridCol w="2058120"/>
                <a:gridCol w="5348160"/>
              </a:tblGrid>
              <a:tr h="589320">
                <a:tc>
                  <a:txBody>
                    <a:bodyPr lIns="91080" rIns="91080" tIns="91080" bIns="91080">
                      <a:noAutofit/>
                    </a:bodyPr>
                    <a:p>
                      <a:pPr>
                        <a:lnSpc>
                          <a:spcPct val="100000"/>
                        </a:lnSpc>
                      </a:pPr>
                      <a:r>
                        <a:rPr b="1" lang="en-US" sz="1400" spc="-1" strike="noStrike">
                          <a:solidFill>
                            <a:srgbClr val="000000"/>
                          </a:solidFill>
                          <a:latin typeface="Arial"/>
                          <a:ea typeface="Arial"/>
                        </a:rPr>
                        <a:t>Method</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06666"/>
                    </a:solidFill>
                  </a:tcPr>
                </a:tc>
                <a:tc>
                  <a:txBody>
                    <a:bodyPr lIns="91080" rIns="91080" tIns="91080" bIns="91080">
                      <a:noAutofit/>
                    </a:bodyPr>
                    <a:p>
                      <a:pPr>
                        <a:lnSpc>
                          <a:spcPct val="100000"/>
                        </a:lnSpc>
                      </a:pPr>
                      <a:r>
                        <a:rPr b="1" lang="en-US" sz="1400" spc="-1" strike="noStrike">
                          <a:solidFill>
                            <a:srgbClr val="000000"/>
                          </a:solidFill>
                          <a:latin typeface="Arial"/>
                          <a:ea typeface="Arial"/>
                        </a:rPr>
                        <a:t>Syntax</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06666"/>
                    </a:solidFill>
                  </a:tcPr>
                </a:tc>
                <a:tc>
                  <a:txBody>
                    <a:bodyPr lIns="91080" rIns="91080" tIns="91080" bIns="91080">
                      <a:noAutofit/>
                    </a:bodyPr>
                    <a:p>
                      <a:pPr>
                        <a:lnSpc>
                          <a:spcPct val="100000"/>
                        </a:lnSpc>
                      </a:pPr>
                      <a:r>
                        <a:rPr b="1" lang="en-US" sz="1400" spc="-1" strike="noStrike">
                          <a:solidFill>
                            <a:srgbClr val="000000"/>
                          </a:solidFill>
                          <a:latin typeface="Arial"/>
                          <a:ea typeface="Arial"/>
                        </a:rPr>
                        <a:t>Description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06666"/>
                    </a:solidFill>
                  </a:tcPr>
                </a:tc>
              </a:tr>
              <a:tr h="1882080">
                <a:tc>
                  <a:txBody>
                    <a:bodyPr lIns="91080" rIns="91080" tIns="91080" bIns="91080">
                      <a:noAutofit/>
                    </a:bodyPr>
                    <a:p>
                      <a:pPr>
                        <a:lnSpc>
                          <a:spcPct val="100000"/>
                        </a:lnSpc>
                      </a:pPr>
                      <a:r>
                        <a:rPr b="0" lang="en-US" sz="1400" spc="-1" strike="noStrike">
                          <a:solidFill>
                            <a:srgbClr val="000000"/>
                          </a:solidFill>
                          <a:latin typeface="Arial"/>
                          <a:ea typeface="Arial"/>
                        </a:rPr>
                        <a:t>read()</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&lt;filehandle&gt;.read([n])]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Read at most n bytes;if no n is specified, reads the entire file</a:t>
                      </a:r>
                      <a:endParaRPr b="0" lang="en-US" sz="1400" spc="-1" strike="noStrike">
                        <a:latin typeface="Arial"/>
                      </a:endParaRPr>
                    </a:p>
                    <a:p>
                      <a:pPr>
                        <a:lnSpc>
                          <a:spcPct val="100000"/>
                        </a:lnSpc>
                      </a:pPr>
                      <a:r>
                        <a:rPr b="0" lang="en-US" sz="1400" spc="-1" strike="noStrike">
                          <a:solidFill>
                            <a:srgbClr val="000000"/>
                          </a:solidFill>
                          <a:latin typeface="Arial"/>
                          <a:ea typeface="Arial"/>
                        </a:rPr>
                        <a:t>file=open("C:\\Users\\Mohit Bisht\\Desktop\\test.txt",'r')</a:t>
                      </a:r>
                      <a:endParaRPr b="0" lang="en-US" sz="1400" spc="-1" strike="noStrike">
                        <a:latin typeface="Arial"/>
                      </a:endParaRPr>
                    </a:p>
                    <a:p>
                      <a:pPr>
                        <a:lnSpc>
                          <a:spcPct val="100000"/>
                        </a:lnSpc>
                      </a:pPr>
                      <a:r>
                        <a:rPr b="0" lang="en-US" sz="1400" spc="-1" strike="noStrike">
                          <a:solidFill>
                            <a:srgbClr val="000000"/>
                          </a:solidFill>
                          <a:latin typeface="Arial"/>
                          <a:ea typeface="Arial"/>
                        </a:rPr>
                        <a:t>read=file.read()</a:t>
                      </a:r>
                      <a:endParaRPr b="0" lang="en-US" sz="1400" spc="-1" strike="noStrike">
                        <a:latin typeface="Arial"/>
                      </a:endParaRPr>
                    </a:p>
                    <a:p>
                      <a:pPr>
                        <a:lnSpc>
                          <a:spcPct val="100000"/>
                        </a:lnSpc>
                      </a:pPr>
                      <a:r>
                        <a:rPr b="0" lang="en-US" sz="1400" spc="-1" strike="noStrike">
                          <a:solidFill>
                            <a:srgbClr val="000000"/>
                          </a:solidFill>
                          <a:latin typeface="Arial"/>
                          <a:ea typeface="Arial"/>
                        </a:rPr>
                        <a:t>print(read)</a:t>
                      </a:r>
                      <a:endParaRPr b="0" lang="en-US" sz="1400" spc="-1" strike="noStrike">
                        <a:latin typeface="Arial"/>
                      </a:endParaRPr>
                    </a:p>
                    <a:p>
                      <a:pPr>
                        <a:lnSpc>
                          <a:spcPct val="100000"/>
                        </a:lnSpc>
                      </a:pPr>
                      <a:r>
                        <a:rPr b="0" lang="en-US" sz="1400" spc="-1" strike="noStrike">
                          <a:solidFill>
                            <a:srgbClr val="000000"/>
                          </a:solidFill>
                          <a:latin typeface="Arial"/>
                          <a:ea typeface="Arial"/>
                        </a:rPr>
                        <a:t>file.close()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Output: python programing</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511640">
                <a:tc>
                  <a:txBody>
                    <a:bodyPr lIns="91080" rIns="91080" tIns="91080" bIns="91080">
                      <a:noAutofit/>
                    </a:bodyPr>
                    <a:p>
                      <a:pPr>
                        <a:lnSpc>
                          <a:spcPct val="100000"/>
                        </a:lnSpc>
                      </a:pPr>
                      <a:r>
                        <a:rPr b="0" lang="en-US" sz="1400" spc="-1" strike="noStrike">
                          <a:solidFill>
                            <a:srgbClr val="000000"/>
                          </a:solidFill>
                          <a:latin typeface="Arial"/>
                          <a:ea typeface="Arial"/>
                        </a:rPr>
                        <a:t>readline()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&lt;filehandle&gt;.readline()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pPr>
                      <a:r>
                        <a:rPr b="0" lang="en-US" sz="1400" spc="-1" strike="noStrike">
                          <a:solidFill>
                            <a:srgbClr val="000000"/>
                          </a:solidFill>
                          <a:latin typeface="Arial"/>
                          <a:ea typeface="Arial"/>
                        </a:rPr>
                        <a:t>Read a line of input; if n is specified reads ar most n bytes</a:t>
                      </a:r>
                      <a:endParaRPr b="0" lang="en-US" sz="1400" spc="-1" strike="noStrike">
                        <a:latin typeface="Arial"/>
                      </a:endParaRPr>
                    </a:p>
                    <a:p>
                      <a:pPr>
                        <a:lnSpc>
                          <a:spcPct val="100000"/>
                        </a:lnSpc>
                      </a:pPr>
                      <a:r>
                        <a:rPr b="0" lang="en-US" sz="1400" spc="-1" strike="noStrike">
                          <a:solidFill>
                            <a:srgbClr val="000000"/>
                          </a:solidFill>
                          <a:latin typeface="Arial"/>
                          <a:ea typeface="Arial"/>
                        </a:rPr>
                        <a:t>Returns the read bytes in the form of a </a:t>
                      </a:r>
                      <a:endParaRPr b="0" lang="en-US" sz="1400" spc="-1" strike="noStrike">
                        <a:latin typeface="Arial"/>
                      </a:endParaRPr>
                    </a:p>
                    <a:p>
                      <a:pPr>
                        <a:lnSpc>
                          <a:spcPct val="100000"/>
                        </a:lnSpc>
                      </a:pPr>
                      <a:r>
                        <a:rPr b="0" lang="en-US" sz="1400" spc="-1" strike="noStrike">
                          <a:solidFill>
                            <a:srgbClr val="000000"/>
                          </a:solidFill>
                          <a:latin typeface="Arial"/>
                          <a:ea typeface="Arial"/>
                        </a:rPr>
                        <a:t>string ending with character or return a blank string</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LibreOffice/6.3.6.2$Linux_X86_64 LibreOffice_project/30$Build-2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2021-06-23T13:45:17Z</dcterms:modified>
  <cp:revision>2</cp:revision>
  <dc:subject/>
  <dc:title/>
</cp:coreProperties>
</file>