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192D99-2BBE-4F6D-A445-F14FAB55EDE1}">
  <a:tblStyle styleId="{87192D99-2BBE-4F6D-A445-F14FAB55ED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9e31d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9e31d1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4596466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4596466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44596466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44596466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4596466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44596466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44596466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44596466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6d9397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6d9397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6d9397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6d9397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6d93979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6d93979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06d93979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06d9397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06d9397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06d9397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40313345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40313345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06d9397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06d9397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06d93979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06d9397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6d9397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6d9397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d839cf2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d839cf2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d839cf2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d839cf2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d839cf2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d839cf2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d839cf2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d839cf2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839cf2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d839cf2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d839cf2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d839cf2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d839cf29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d839cf29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40313345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40313345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4031334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44031334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44031334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44031334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445964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445964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4459646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4459646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44596466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44596466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45964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45964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omputerhope.com/jargon/i/informat.htm" TargetMode="External"/><Relationship Id="rId4" Type="http://schemas.openxmlformats.org/officeDocument/2006/relationships/hyperlink" Target="https://www.computerhope.com/jargon/c/code.htm" TargetMode="External"/><Relationship Id="rId5" Type="http://schemas.openxmlformats.org/officeDocument/2006/relationships/hyperlink" Target="https://www.computerhope.com/jargon/f/file.htm" TargetMode="External"/><Relationship Id="rId6" Type="http://schemas.openxmlformats.org/officeDocument/2006/relationships/hyperlink" Target="https://www.computerhope.com/jargon/t/text.htm" TargetMode="External"/><Relationship Id="rId7" Type="http://schemas.openxmlformats.org/officeDocument/2006/relationships/hyperlink" Target="https://www.computerhope.com/jargon/b/bold.htm" TargetMode="External"/><Relationship Id="rId8" Type="http://schemas.openxmlformats.org/officeDocument/2006/relationships/hyperlink" Target="https://www.computerhope.com/jargon/i/italic.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Handling</a:t>
            </a:r>
            <a:endParaRPr/>
          </a:p>
        </p:txBody>
      </p:sp>
      <p:sp>
        <p:nvSpPr>
          <p:cNvPr id="87" name="Google Shape;87;p13"/>
          <p:cNvSpPr txBox="1"/>
          <p:nvPr>
            <p:ph idx="1" type="subTitle"/>
          </p:nvPr>
        </p:nvSpPr>
        <p:spPr>
          <a:xfrm>
            <a:off x="278000" y="2665925"/>
            <a:ext cx="7688100" cy="2029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Introduction</a:t>
            </a:r>
            <a:endParaRPr/>
          </a:p>
          <a:p>
            <a:pPr indent="-330200" lvl="0" marL="457200" rtl="0" algn="l">
              <a:spcBef>
                <a:spcPts val="0"/>
              </a:spcBef>
              <a:spcAft>
                <a:spcPts val="0"/>
              </a:spcAft>
              <a:buSzPts val="1600"/>
              <a:buAutoNum type="arabicPeriod"/>
            </a:pPr>
            <a:r>
              <a:rPr lang="en"/>
              <a:t>Data Files</a:t>
            </a:r>
            <a:endParaRPr/>
          </a:p>
          <a:p>
            <a:pPr indent="-330200" lvl="0" marL="457200" rtl="0" algn="l">
              <a:spcBef>
                <a:spcPts val="0"/>
              </a:spcBef>
              <a:spcAft>
                <a:spcPts val="0"/>
              </a:spcAft>
              <a:buSzPts val="1600"/>
              <a:buAutoNum type="arabicPeriod"/>
            </a:pPr>
            <a:r>
              <a:rPr lang="en"/>
              <a:t>Opening and Closing the Files</a:t>
            </a:r>
            <a:endParaRPr/>
          </a:p>
          <a:p>
            <a:pPr indent="-330200" lvl="0" marL="457200" rtl="0" algn="l">
              <a:spcBef>
                <a:spcPts val="0"/>
              </a:spcBef>
              <a:spcAft>
                <a:spcPts val="0"/>
              </a:spcAft>
              <a:buSzPts val="1600"/>
              <a:buAutoNum type="arabicPeriod"/>
            </a:pPr>
            <a:r>
              <a:rPr lang="en"/>
              <a:t>Reading and Writing Files</a:t>
            </a:r>
            <a:endParaRPr/>
          </a:p>
          <a:p>
            <a:pPr indent="-330200" lvl="0" marL="457200" rtl="0" algn="l">
              <a:spcBef>
                <a:spcPts val="0"/>
              </a:spcBef>
              <a:spcAft>
                <a:spcPts val="0"/>
              </a:spcAft>
              <a:buSzPts val="1600"/>
              <a:buAutoNum type="arabicPeriod"/>
            </a:pPr>
            <a:r>
              <a:rPr lang="en"/>
              <a:t>Standard Input, Output and Error Streams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22"/>
          <p:cNvGraphicFramePr/>
          <p:nvPr/>
        </p:nvGraphicFramePr>
        <p:xfrm>
          <a:off x="729450" y="1697875"/>
          <a:ext cx="3000000" cy="3000000"/>
        </p:xfrm>
        <a:graphic>
          <a:graphicData uri="http://schemas.openxmlformats.org/drawingml/2006/table">
            <a:tbl>
              <a:tblPr>
                <a:noFill/>
                <a:tableStyleId>{87192D99-2BBE-4F6D-A445-F14FAB55EDE1}</a:tableStyleId>
              </a:tblPr>
              <a:tblGrid>
                <a:gridCol w="1100875"/>
                <a:gridCol w="2045625"/>
                <a:gridCol w="4092500"/>
              </a:tblGrid>
              <a:tr h="381000">
                <a:tc>
                  <a:txBody>
                    <a:bodyPr/>
                    <a:lstStyle/>
                    <a:p>
                      <a:pPr indent="0" lvl="0" marL="0" rtl="0" algn="l">
                        <a:spcBef>
                          <a:spcPts val="0"/>
                        </a:spcBef>
                        <a:spcAft>
                          <a:spcPts val="0"/>
                        </a:spcAft>
                        <a:buNone/>
                      </a:pPr>
                      <a:r>
                        <a:rPr lang="en"/>
                        <a:t>readlines()</a:t>
                      </a:r>
                      <a:endParaRPr/>
                    </a:p>
                  </a:txBody>
                  <a:tcPr marT="91425" marB="91425" marR="91425" marL="91425"/>
                </a:tc>
                <a:tc>
                  <a:txBody>
                    <a:bodyPr/>
                    <a:lstStyle/>
                    <a:p>
                      <a:pPr indent="0" lvl="0" marL="0" rtl="0" algn="l">
                        <a:spcBef>
                          <a:spcPts val="0"/>
                        </a:spcBef>
                        <a:spcAft>
                          <a:spcPts val="0"/>
                        </a:spcAft>
                        <a:buNone/>
                      </a:pPr>
                      <a:r>
                        <a:rPr lang="en"/>
                        <a:t>&lt;filehandle&gt;.readlines()</a:t>
                      </a:r>
                      <a:endParaRPr/>
                    </a:p>
                  </a:txBody>
                  <a:tcPr marT="91425" marB="91425" marR="91425" marL="91425"/>
                </a:tc>
                <a:tc>
                  <a:txBody>
                    <a:bodyPr/>
                    <a:lstStyle/>
                    <a:p>
                      <a:pPr indent="0" lvl="0" marL="0" rtl="0" algn="l">
                        <a:spcBef>
                          <a:spcPts val="0"/>
                        </a:spcBef>
                        <a:spcAft>
                          <a:spcPts val="0"/>
                        </a:spcAft>
                        <a:buNone/>
                      </a:pPr>
                      <a:r>
                        <a:rPr lang="en"/>
                        <a:t>reads all lines and returns them in list.</a:t>
                      </a:r>
                      <a:endParaRPr/>
                    </a:p>
                    <a:p>
                      <a:pPr indent="0" lvl="0" marL="0" rtl="0" algn="l">
                        <a:spcBef>
                          <a:spcPts val="0"/>
                        </a:spcBef>
                        <a:spcAft>
                          <a:spcPts val="0"/>
                        </a:spcAft>
                        <a:buNone/>
                      </a:pPr>
                      <a:r>
                        <a:rPr lang="en"/>
                        <a:t>file=open("C:\\Users\\Mohit Bisht\\Desktop\\test.txt",'r')</a:t>
                      </a:r>
                      <a:endParaRPr/>
                    </a:p>
                    <a:p>
                      <a:pPr indent="0" lvl="0" marL="0" rtl="0" algn="l">
                        <a:spcBef>
                          <a:spcPts val="0"/>
                        </a:spcBef>
                        <a:spcAft>
                          <a:spcPts val="0"/>
                        </a:spcAft>
                        <a:buNone/>
                      </a:pPr>
                      <a:r>
                        <a:rPr lang="en"/>
                        <a:t>read=file.readlines()</a:t>
                      </a:r>
                      <a:endParaRPr/>
                    </a:p>
                    <a:p>
                      <a:pPr indent="0" lvl="0" marL="0" rtl="0" algn="l">
                        <a:spcBef>
                          <a:spcPts val="0"/>
                        </a:spcBef>
                        <a:spcAft>
                          <a:spcPts val="0"/>
                        </a:spcAft>
                        <a:buNone/>
                      </a:pPr>
                      <a:r>
                        <a:rPr lang="en"/>
                        <a:t>print(read)</a:t>
                      </a:r>
                      <a:endParaRPr sz="100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Output:['python programing']</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650" y="53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r>
              <a:rPr lang="en"/>
              <a:t> Questions:</a:t>
            </a:r>
            <a:endParaRPr/>
          </a:p>
        </p:txBody>
      </p:sp>
      <p:sp>
        <p:nvSpPr>
          <p:cNvPr id="150" name="Google Shape;150;p23"/>
          <p:cNvSpPr txBox="1"/>
          <p:nvPr>
            <p:ph idx="1" type="body"/>
          </p:nvPr>
        </p:nvSpPr>
        <p:spPr>
          <a:xfrm>
            <a:off x="727650" y="1469000"/>
            <a:ext cx="7688700" cy="284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Read a file first 30 bytes and </a:t>
            </a:r>
            <a:r>
              <a:rPr lang="en"/>
              <a:t>printing</a:t>
            </a:r>
            <a:r>
              <a:rPr lang="en"/>
              <a:t> it.</a:t>
            </a:r>
            <a:endParaRPr/>
          </a:p>
          <a:p>
            <a:pPr indent="-311150" lvl="0" marL="457200" rtl="0" algn="l">
              <a:spcBef>
                <a:spcPts val="0"/>
              </a:spcBef>
              <a:spcAft>
                <a:spcPts val="0"/>
              </a:spcAft>
              <a:buSzPts val="1300"/>
              <a:buChar char="●"/>
            </a:pPr>
            <a:r>
              <a:rPr lang="en"/>
              <a:t>Read n bytes and then read </a:t>
            </a:r>
            <a:r>
              <a:rPr lang="en"/>
              <a:t>reading</a:t>
            </a:r>
            <a:r>
              <a:rPr lang="en"/>
              <a:t> some more bytes from the last </a:t>
            </a:r>
            <a:r>
              <a:rPr lang="en"/>
              <a:t>position</a:t>
            </a:r>
            <a:r>
              <a:rPr lang="en"/>
              <a:t> read.</a:t>
            </a:r>
            <a:endParaRPr/>
          </a:p>
          <a:p>
            <a:pPr indent="-311150" lvl="0" marL="457200" rtl="0" algn="l">
              <a:spcBef>
                <a:spcPts val="0"/>
              </a:spcBef>
              <a:spcAft>
                <a:spcPts val="0"/>
              </a:spcAft>
              <a:buSzPts val="1300"/>
              <a:buChar char="●"/>
            </a:pPr>
            <a:r>
              <a:rPr lang="en"/>
              <a:t>Read a file entire content</a:t>
            </a:r>
            <a:endParaRPr/>
          </a:p>
          <a:p>
            <a:pPr indent="-311150" lvl="0" marL="457200" rtl="0" algn="l">
              <a:spcBef>
                <a:spcPts val="0"/>
              </a:spcBef>
              <a:spcAft>
                <a:spcPts val="0"/>
              </a:spcAft>
              <a:buSzPts val="1300"/>
              <a:buChar char="●"/>
            </a:pPr>
            <a:r>
              <a:rPr lang="en"/>
              <a:t>Reading a file first three lines - line by line</a:t>
            </a:r>
            <a:endParaRPr/>
          </a:p>
          <a:p>
            <a:pPr indent="-311150" lvl="0" marL="457200" rtl="0" algn="l">
              <a:spcBef>
                <a:spcPts val="0"/>
              </a:spcBef>
              <a:spcAft>
                <a:spcPts val="0"/>
              </a:spcAft>
              <a:buSzPts val="1300"/>
              <a:buChar char="●"/>
            </a:pPr>
            <a:r>
              <a:rPr lang="en"/>
              <a:t>Display the size of the file after removing EOL characters, leading and trailing while space and blank line</a:t>
            </a:r>
            <a:endParaRPr/>
          </a:p>
          <a:p>
            <a:pPr indent="-311150" lvl="0" marL="457200" rtl="0" algn="l">
              <a:spcBef>
                <a:spcPts val="0"/>
              </a:spcBef>
              <a:spcAft>
                <a:spcPts val="0"/>
              </a:spcAft>
              <a:buSzPts val="1300"/>
              <a:buChar char="●"/>
            </a:pPr>
            <a:r>
              <a:rPr lang="en"/>
              <a:t>Write  a </a:t>
            </a:r>
            <a:r>
              <a:rPr lang="en"/>
              <a:t>program to display the number of lines in the files.</a:t>
            </a:r>
            <a:endParaRPr/>
          </a:p>
          <a:p>
            <a:pPr indent="-311150" lvl="0" marL="457200" rtl="0" algn="l">
              <a:spcBef>
                <a:spcPts val="0"/>
              </a:spcBef>
              <a:spcAft>
                <a:spcPts val="0"/>
              </a:spcAft>
              <a:buSzPts val="1300"/>
              <a:buChar char="●"/>
            </a:pPr>
            <a:r>
              <a:rPr lang="en"/>
              <a:t>Write a program to count number of “in” present in the file.</a:t>
            </a:r>
            <a:endParaRPr/>
          </a:p>
          <a:p>
            <a:pPr indent="-311150" lvl="0" marL="457200" rtl="0" algn="l">
              <a:spcBef>
                <a:spcPts val="0"/>
              </a:spcBef>
              <a:spcAft>
                <a:spcPts val="0"/>
              </a:spcAft>
              <a:buSzPts val="1300"/>
              <a:buChar char="●"/>
            </a:pPr>
            <a:r>
              <a:rPr lang="en"/>
              <a:t> Write a </a:t>
            </a:r>
            <a:r>
              <a:rPr lang="en"/>
              <a:t>program</a:t>
            </a:r>
            <a:r>
              <a:rPr lang="en"/>
              <a:t> to count </a:t>
            </a:r>
            <a:r>
              <a:rPr lang="en"/>
              <a:t>number</a:t>
            </a:r>
            <a:r>
              <a:rPr lang="en"/>
              <a:t> of time word “india” present in the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11225" y="569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onto Files</a:t>
            </a:r>
            <a:endParaRPr/>
          </a:p>
        </p:txBody>
      </p:sp>
      <p:graphicFrame>
        <p:nvGraphicFramePr>
          <p:cNvPr id="156" name="Google Shape;156;p24"/>
          <p:cNvGraphicFramePr/>
          <p:nvPr/>
        </p:nvGraphicFramePr>
        <p:xfrm>
          <a:off x="611225" y="1104975"/>
          <a:ext cx="3000000" cy="3000000"/>
        </p:xfrm>
        <a:graphic>
          <a:graphicData uri="http://schemas.openxmlformats.org/drawingml/2006/table">
            <a:tbl>
              <a:tblPr>
                <a:noFill/>
                <a:tableStyleId>{87192D99-2BBE-4F6D-A445-F14FAB55EDE1}</a:tableStyleId>
              </a:tblPr>
              <a:tblGrid>
                <a:gridCol w="1425200"/>
                <a:gridCol w="4036100"/>
                <a:gridCol w="2730650"/>
              </a:tblGrid>
              <a:tr h="561825">
                <a:tc>
                  <a:txBody>
                    <a:bodyPr/>
                    <a:lstStyle/>
                    <a:p>
                      <a:pPr indent="0" lvl="0" marL="0" rtl="0" algn="l">
                        <a:spcBef>
                          <a:spcPts val="0"/>
                        </a:spcBef>
                        <a:spcAft>
                          <a:spcPts val="0"/>
                        </a:spcAft>
                        <a:buNone/>
                      </a:pPr>
                      <a:r>
                        <a:rPr b="1" lang="en"/>
                        <a:t>Name</a:t>
                      </a:r>
                      <a:endParaRPr b="1"/>
                    </a:p>
                  </a:txBody>
                  <a:tcPr marT="91425" marB="91425" marR="91425" marL="91425">
                    <a:solidFill>
                      <a:srgbClr val="93C47D"/>
                    </a:solidFill>
                  </a:tcPr>
                </a:tc>
                <a:tc>
                  <a:txBody>
                    <a:bodyPr/>
                    <a:lstStyle/>
                    <a:p>
                      <a:pPr indent="0" lvl="0" marL="0" rtl="0" algn="l">
                        <a:spcBef>
                          <a:spcPts val="0"/>
                        </a:spcBef>
                        <a:spcAft>
                          <a:spcPts val="0"/>
                        </a:spcAft>
                        <a:buNone/>
                      </a:pPr>
                      <a:r>
                        <a:rPr b="1" lang="en"/>
                        <a:t>Syntax</a:t>
                      </a:r>
                      <a:endParaRPr b="1"/>
                    </a:p>
                  </a:txBody>
                  <a:tcPr marT="91425" marB="91425" marR="91425" marL="91425">
                    <a:solidFill>
                      <a:srgbClr val="93C47D"/>
                    </a:solidFill>
                  </a:tcPr>
                </a:tc>
                <a:tc>
                  <a:txBody>
                    <a:bodyPr/>
                    <a:lstStyle/>
                    <a:p>
                      <a:pPr indent="0" lvl="0" marL="0" rtl="0" algn="l">
                        <a:spcBef>
                          <a:spcPts val="0"/>
                        </a:spcBef>
                        <a:spcAft>
                          <a:spcPts val="0"/>
                        </a:spcAft>
                        <a:buNone/>
                      </a:pPr>
                      <a:r>
                        <a:rPr b="1" lang="en"/>
                        <a:t>Description</a:t>
                      </a:r>
                      <a:endParaRPr b="1"/>
                    </a:p>
                  </a:txBody>
                  <a:tcPr marT="91425" marB="91425" marR="91425" marL="91425">
                    <a:solidFill>
                      <a:srgbClr val="93C47D"/>
                    </a:solidFill>
                  </a:tcPr>
                </a:tc>
              </a:tr>
              <a:tr h="1508250">
                <a:tc>
                  <a:txBody>
                    <a:bodyPr/>
                    <a:lstStyle/>
                    <a:p>
                      <a:pPr indent="0" lvl="0" marL="0" rtl="0" algn="l">
                        <a:spcBef>
                          <a:spcPts val="0"/>
                        </a:spcBef>
                        <a:spcAft>
                          <a:spcPts val="0"/>
                        </a:spcAft>
                        <a:buNone/>
                      </a:pPr>
                      <a:r>
                        <a:rPr lang="en"/>
                        <a:t>write()</a:t>
                      </a:r>
                      <a:endParaRPr/>
                    </a:p>
                  </a:txBody>
                  <a:tcPr marT="91425" marB="91425" marR="91425" marL="91425"/>
                </a:tc>
                <a:tc>
                  <a:txBody>
                    <a:bodyPr/>
                    <a:lstStyle/>
                    <a:p>
                      <a:pPr indent="0" lvl="0" marL="0" rtl="0" algn="l">
                        <a:spcBef>
                          <a:spcPts val="0"/>
                        </a:spcBef>
                        <a:spcAft>
                          <a:spcPts val="0"/>
                        </a:spcAft>
                        <a:buNone/>
                      </a:pPr>
                      <a:r>
                        <a:rPr lang="en"/>
                        <a:t>&lt;filehandle&gt;.write(str1)</a:t>
                      </a:r>
                      <a:endParaRPr/>
                    </a:p>
                  </a:txBody>
                  <a:tcPr marT="91425" marB="91425" marR="91425" marL="91425"/>
                </a:tc>
                <a:tc>
                  <a:txBody>
                    <a:bodyPr/>
                    <a:lstStyle/>
                    <a:p>
                      <a:pPr indent="0" lvl="0" marL="0" rtl="0" algn="l">
                        <a:spcBef>
                          <a:spcPts val="0"/>
                        </a:spcBef>
                        <a:spcAft>
                          <a:spcPts val="0"/>
                        </a:spcAft>
                        <a:buNone/>
                      </a:pPr>
                      <a:r>
                        <a:rPr lang="en"/>
                        <a:t>Write string str1 to file</a:t>
                      </a:r>
                      <a:endParaRPr/>
                    </a:p>
                    <a:p>
                      <a:pPr indent="0" lvl="0" marL="0" rtl="0" algn="l">
                        <a:spcBef>
                          <a:spcPts val="0"/>
                        </a:spcBef>
                        <a:spcAft>
                          <a:spcPts val="0"/>
                        </a:spcAft>
                        <a:buNone/>
                      </a:pPr>
                      <a:r>
                        <a:rPr lang="en"/>
                        <a:t>file=open("C:\\Users\\Mohit Bisht\\Desktop\\test.txt",'w')</a:t>
                      </a:r>
                      <a:endParaRPr/>
                    </a:p>
                    <a:p>
                      <a:pPr indent="0" lvl="0" marL="0" rtl="0" algn="l">
                        <a:spcBef>
                          <a:spcPts val="0"/>
                        </a:spcBef>
                        <a:spcAft>
                          <a:spcPts val="0"/>
                        </a:spcAft>
                        <a:buNone/>
                      </a:pPr>
                      <a:r>
                        <a:rPr lang="en"/>
                        <a:t>read=file.write("Python Program")</a:t>
                      </a:r>
                      <a:endParaRPr/>
                    </a:p>
                    <a:p>
                      <a:pPr indent="0" lvl="0" marL="0" rtl="0" algn="l">
                        <a:spcBef>
                          <a:spcPts val="0"/>
                        </a:spcBef>
                        <a:spcAft>
                          <a:spcPts val="0"/>
                        </a:spcAft>
                        <a:buNone/>
                      </a:pPr>
                      <a:r>
                        <a:rPr lang="en"/>
                        <a:t>file.close()</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r h="864375">
                <a:tc>
                  <a:txBody>
                    <a:bodyPr/>
                    <a:lstStyle/>
                    <a:p>
                      <a:pPr indent="0" lvl="0" marL="0" rtl="0" algn="l">
                        <a:spcBef>
                          <a:spcPts val="0"/>
                        </a:spcBef>
                        <a:spcAft>
                          <a:spcPts val="0"/>
                        </a:spcAft>
                        <a:buNone/>
                      </a:pPr>
                      <a:r>
                        <a:rPr lang="en"/>
                        <a:t>writelines()</a:t>
                      </a:r>
                      <a:endParaRPr/>
                    </a:p>
                  </a:txBody>
                  <a:tcPr marT="91425" marB="91425" marR="91425" marL="91425"/>
                </a:tc>
                <a:tc>
                  <a:txBody>
                    <a:bodyPr/>
                    <a:lstStyle/>
                    <a:p>
                      <a:pPr indent="0" lvl="0" marL="0" rtl="0" algn="l">
                        <a:spcBef>
                          <a:spcPts val="0"/>
                        </a:spcBef>
                        <a:spcAft>
                          <a:spcPts val="0"/>
                        </a:spcAft>
                        <a:buNone/>
                      </a:pPr>
                      <a:r>
                        <a:rPr lang="en"/>
                        <a:t>&lt;filehandle&gt;.writelines(L)</a:t>
                      </a:r>
                      <a:endParaRPr/>
                    </a:p>
                  </a:txBody>
                  <a:tcPr marT="91425" marB="91425" marR="91425" marL="91425"/>
                </a:tc>
                <a:tc>
                  <a:txBody>
                    <a:bodyPr/>
                    <a:lstStyle/>
                    <a:p>
                      <a:pPr indent="0" lvl="0" marL="0" rtl="0" algn="l">
                        <a:spcBef>
                          <a:spcPts val="0"/>
                        </a:spcBef>
                        <a:spcAft>
                          <a:spcPts val="0"/>
                        </a:spcAft>
                        <a:buNone/>
                      </a:pPr>
                      <a:r>
                        <a:rPr lang="en"/>
                        <a:t>Write all the string in the list l.</a:t>
                      </a:r>
                      <a:endParaRPr/>
                    </a:p>
                    <a:p>
                      <a:pPr indent="0" lvl="0" marL="0" marR="0" rtl="0" algn="l">
                        <a:lnSpc>
                          <a:spcPct val="100000"/>
                        </a:lnSpc>
                        <a:spcBef>
                          <a:spcPts val="0"/>
                        </a:spcBef>
                        <a:spcAft>
                          <a:spcPts val="0"/>
                        </a:spcAft>
                        <a:buNone/>
                      </a:pPr>
                      <a:r>
                        <a:rPr lang="en"/>
                        <a:t>file=open("C:\\Users\\Mohit Bisht\\Desktop\\test.txt",'w')</a:t>
                      </a:r>
                      <a:endParaRPr/>
                    </a:p>
                    <a:p>
                      <a:pPr indent="0" lvl="0" marL="0" marR="0" rtl="0" algn="l">
                        <a:lnSpc>
                          <a:spcPct val="100000"/>
                        </a:lnSpc>
                        <a:spcBef>
                          <a:spcPts val="0"/>
                        </a:spcBef>
                        <a:spcAft>
                          <a:spcPts val="0"/>
                        </a:spcAft>
                        <a:buNone/>
                      </a:pPr>
                      <a:r>
                        <a:rPr lang="en"/>
                        <a:t>read=file.writelines(["Python Program","Jave Program"])</a:t>
                      </a:r>
                      <a:endParaRPr/>
                    </a:p>
                    <a:p>
                      <a:pPr indent="0" lvl="0" marL="0" marR="0" rtl="0" algn="l">
                        <a:lnSpc>
                          <a:spcPct val="100000"/>
                        </a:lnSpc>
                        <a:spcBef>
                          <a:spcPts val="0"/>
                        </a:spcBef>
                        <a:spcAft>
                          <a:spcPts val="0"/>
                        </a:spcAft>
                        <a:buNone/>
                      </a:pPr>
                      <a:r>
                        <a:rPr lang="en"/>
                        <a:t>file.close()</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546675" y="53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  a file</a:t>
            </a:r>
            <a:endParaRPr/>
          </a:p>
        </p:txBody>
      </p:sp>
      <p:sp>
        <p:nvSpPr>
          <p:cNvPr id="162" name="Google Shape;162;p25"/>
          <p:cNvSpPr txBox="1"/>
          <p:nvPr>
            <p:ph idx="1" type="body"/>
          </p:nvPr>
        </p:nvSpPr>
        <p:spPr>
          <a:xfrm>
            <a:off x="729450" y="1279350"/>
            <a:ext cx="7688700" cy="306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you open file in “w” mode , Python overwrite the existing file and old data deleted</a:t>
            </a:r>
            <a:endParaRPr/>
          </a:p>
          <a:p>
            <a:pPr indent="-311150" lvl="0" marL="457200" rtl="0" algn="l">
              <a:spcBef>
                <a:spcPts val="0"/>
              </a:spcBef>
              <a:spcAft>
                <a:spcPts val="0"/>
              </a:spcAft>
              <a:buSzPts val="1300"/>
              <a:buChar char="●"/>
            </a:pPr>
            <a:r>
              <a:rPr lang="en"/>
              <a:t>When you open file in “a” append mode, File </a:t>
            </a:r>
            <a:r>
              <a:rPr lang="en"/>
              <a:t>opened</a:t>
            </a:r>
            <a:r>
              <a:rPr lang="en"/>
              <a:t> in append mode retains old data and allowing you to add new data into it.</a:t>
            </a:r>
            <a:endParaRPr/>
          </a:p>
          <a:p>
            <a:pPr indent="-311150" lvl="0" marL="457200" rtl="0" algn="l">
              <a:spcBef>
                <a:spcPts val="0"/>
              </a:spcBef>
              <a:spcAft>
                <a:spcPts val="0"/>
              </a:spcAft>
              <a:buSzPts val="1300"/>
              <a:buChar char="●"/>
            </a:pPr>
            <a:r>
              <a:rPr lang="en"/>
              <a:t>Method </a:t>
            </a:r>
            <a:r>
              <a:rPr lang="en"/>
              <a:t>remain</a:t>
            </a:r>
            <a:r>
              <a:rPr lang="en"/>
              <a:t> same write and writelines</a:t>
            </a:r>
            <a:endParaRPr/>
          </a:p>
          <a:p>
            <a:pPr indent="0" lvl="0" marL="457200" rtl="0" algn="l">
              <a:spcBef>
                <a:spcPts val="1200"/>
              </a:spcBef>
              <a:spcAft>
                <a:spcPts val="0"/>
              </a:spcAft>
              <a:buNone/>
            </a:pPr>
            <a:r>
              <a:rPr lang="en"/>
              <a:t>Example:</a:t>
            </a:r>
            <a:endParaRPr/>
          </a:p>
          <a:p>
            <a:pPr indent="0" lvl="0" marL="457200" rtl="0" algn="l">
              <a:spcBef>
                <a:spcPts val="0"/>
              </a:spcBef>
              <a:spcAft>
                <a:spcPts val="0"/>
              </a:spcAft>
              <a:buNone/>
            </a:pPr>
            <a:r>
              <a:rPr lang="en"/>
              <a:t>fileout=open(“student.txt”,a)</a:t>
            </a:r>
            <a:endParaRPr/>
          </a:p>
          <a:p>
            <a:pPr indent="0" lvl="0" marL="0" rtl="0" algn="l">
              <a:spcBef>
                <a:spcPts val="0"/>
              </a:spcBef>
              <a:spcAft>
                <a:spcPts val="0"/>
              </a:spcAft>
              <a:buNone/>
            </a:pPr>
            <a:r>
              <a:rPr lang="en"/>
              <a:t>	for  i in range(0,3):</a:t>
            </a:r>
            <a:endParaRPr/>
          </a:p>
          <a:p>
            <a:pPr indent="0" lvl="0" marL="0" rtl="0" algn="l">
              <a:spcBef>
                <a:spcPts val="0"/>
              </a:spcBef>
              <a:spcAft>
                <a:spcPts val="0"/>
              </a:spcAft>
              <a:buNone/>
            </a:pPr>
            <a:r>
              <a:rPr lang="en"/>
              <a:t>		student=input(“Enter the </a:t>
            </a:r>
            <a:r>
              <a:rPr lang="en"/>
              <a:t>student</a:t>
            </a:r>
            <a:r>
              <a:rPr lang="en"/>
              <a:t> name: “)</a:t>
            </a:r>
            <a:endParaRPr/>
          </a:p>
          <a:p>
            <a:pPr indent="0" lvl="0" marL="0" rtl="0" algn="l">
              <a:spcBef>
                <a:spcPts val="0"/>
              </a:spcBef>
              <a:spcAft>
                <a:spcPts val="0"/>
              </a:spcAft>
              <a:buNone/>
            </a:pPr>
            <a:r>
              <a:rPr lang="en"/>
              <a:t>		fileout.write(student)</a:t>
            </a:r>
            <a:endParaRPr/>
          </a:p>
          <a:p>
            <a:pPr indent="0" lvl="0" marL="0" rtl="0" algn="l">
              <a:spcBef>
                <a:spcPts val="0"/>
              </a:spcBef>
              <a:spcAft>
                <a:spcPts val="0"/>
              </a:spcAft>
              <a:buNone/>
            </a:pPr>
            <a:r>
              <a:rPr lang="en"/>
              <a:t>		fileout.write(“\n”)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11225" y="628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r>
              <a:rPr lang="en"/>
              <a:t> questions</a:t>
            </a:r>
            <a:endParaRPr/>
          </a:p>
        </p:txBody>
      </p:sp>
      <p:sp>
        <p:nvSpPr>
          <p:cNvPr id="168" name="Google Shape;168;p26"/>
          <p:cNvSpPr txBox="1"/>
          <p:nvPr>
            <p:ph idx="1" type="body"/>
          </p:nvPr>
        </p:nvSpPr>
        <p:spPr>
          <a:xfrm>
            <a:off x="729450" y="1438600"/>
            <a:ext cx="7688700" cy="319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Write a python program which create file “student.txt” and write school name on the respective file.</a:t>
            </a:r>
            <a:endParaRPr/>
          </a:p>
          <a:p>
            <a:pPr indent="-311150" lvl="0" marL="457200" rtl="0" algn="l">
              <a:spcBef>
                <a:spcPts val="0"/>
              </a:spcBef>
              <a:spcAft>
                <a:spcPts val="0"/>
              </a:spcAft>
              <a:buSzPts val="1300"/>
              <a:buChar char="●"/>
            </a:pPr>
            <a:r>
              <a:rPr lang="en"/>
              <a:t>Write a python program  with mode “w” which create file “student.txt” and add below data</a:t>
            </a:r>
            <a:endParaRPr/>
          </a:p>
          <a:p>
            <a:pPr indent="0" lvl="0" marL="457200" rtl="0" algn="l">
              <a:spcBef>
                <a:spcPts val="0"/>
              </a:spcBef>
              <a:spcAft>
                <a:spcPts val="0"/>
              </a:spcAft>
              <a:buNone/>
            </a:pPr>
            <a:r>
              <a:rPr lang="en"/>
              <a:t>-Aman </a:t>
            </a:r>
            <a:endParaRPr/>
          </a:p>
          <a:p>
            <a:pPr indent="0" lvl="0" marL="457200" rtl="0" algn="l">
              <a:spcBef>
                <a:spcPts val="0"/>
              </a:spcBef>
              <a:spcAft>
                <a:spcPts val="0"/>
              </a:spcAft>
              <a:buNone/>
            </a:pPr>
            <a:r>
              <a:rPr lang="en"/>
              <a:t>-Rahul</a:t>
            </a:r>
            <a:endParaRPr/>
          </a:p>
          <a:p>
            <a:pPr indent="0" lvl="0" marL="457200" rtl="0" algn="l">
              <a:spcBef>
                <a:spcPts val="0"/>
              </a:spcBef>
              <a:spcAft>
                <a:spcPts val="0"/>
              </a:spcAft>
              <a:buNone/>
            </a:pPr>
            <a:r>
              <a:rPr lang="en"/>
              <a:t>-Sita</a:t>
            </a:r>
            <a:endParaRPr/>
          </a:p>
          <a:p>
            <a:pPr indent="0" lvl="0" marL="457200" rtl="0" algn="l">
              <a:spcBef>
                <a:spcPts val="0"/>
              </a:spcBef>
              <a:spcAft>
                <a:spcPts val="0"/>
              </a:spcAft>
              <a:buNone/>
            </a:pPr>
            <a:r>
              <a:rPr lang="en"/>
              <a:t>-Ram </a:t>
            </a:r>
            <a:endParaRPr/>
          </a:p>
          <a:p>
            <a:pPr indent="-311150" lvl="0" marL="457200" rtl="0" algn="l">
              <a:spcBef>
                <a:spcPts val="0"/>
              </a:spcBef>
              <a:spcAft>
                <a:spcPts val="0"/>
              </a:spcAft>
              <a:buSzPts val="1300"/>
              <a:buChar char="●"/>
            </a:pPr>
            <a:r>
              <a:rPr lang="en"/>
              <a:t>Write a python program which ask below  input from user and </a:t>
            </a:r>
            <a:r>
              <a:rPr lang="en"/>
              <a:t>create the file with following data separated by comma..</a:t>
            </a:r>
            <a:endParaRPr/>
          </a:p>
          <a:p>
            <a:pPr indent="0" lvl="0" marL="0" rtl="0" algn="l">
              <a:spcBef>
                <a:spcPts val="0"/>
              </a:spcBef>
              <a:spcAft>
                <a:spcPts val="0"/>
              </a:spcAft>
              <a:buNone/>
            </a:pPr>
            <a:r>
              <a:rPr lang="en"/>
              <a:t>	Name of student, Roll number, Garde</a:t>
            </a:r>
            <a:endParaRPr/>
          </a:p>
          <a:p>
            <a:pPr indent="-311150" lvl="0" marL="457200" rtl="0" algn="l">
              <a:spcBef>
                <a:spcPts val="0"/>
              </a:spcBef>
              <a:spcAft>
                <a:spcPts val="0"/>
              </a:spcAft>
              <a:buSzPts val="1300"/>
              <a:buChar char="●"/>
            </a:pPr>
            <a:r>
              <a:rPr lang="en"/>
              <a:t>Write a python program which add student data in above file created again without deleting existing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62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flush() function: &lt;fileObject&gt;.flus()</a:t>
            </a:r>
            <a:endParaRPr/>
          </a:p>
        </p:txBody>
      </p:sp>
      <p:sp>
        <p:nvSpPr>
          <p:cNvPr id="174" name="Google Shape;174;p27"/>
          <p:cNvSpPr txBox="1"/>
          <p:nvPr>
            <p:ph idx="1" type="body"/>
          </p:nvPr>
        </p:nvSpPr>
        <p:spPr>
          <a:xfrm>
            <a:off x="101100" y="1681550"/>
            <a:ext cx="8941800" cy="295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Python holds </a:t>
            </a:r>
            <a:r>
              <a:rPr lang="en"/>
              <a:t>everything</a:t>
            </a:r>
            <a:r>
              <a:rPr lang="en"/>
              <a:t> to write in the file in buffer and pushes it onto actual file on storage device a later time.</a:t>
            </a:r>
            <a:endParaRPr/>
          </a:p>
          <a:p>
            <a:pPr indent="-311150" lvl="0" marL="457200" rtl="0" algn="l">
              <a:spcBef>
                <a:spcPts val="0"/>
              </a:spcBef>
              <a:spcAft>
                <a:spcPts val="0"/>
              </a:spcAft>
              <a:buSzPts val="1300"/>
              <a:buChar char="●"/>
            </a:pPr>
            <a:r>
              <a:rPr lang="en"/>
              <a:t>flush</a:t>
            </a:r>
            <a:r>
              <a:rPr lang="en"/>
              <a:t>() function force python to write the contents of buffer onto storage.</a:t>
            </a:r>
            <a:endParaRPr/>
          </a:p>
          <a:p>
            <a:pPr indent="-311150" lvl="0" marL="457200" rtl="0" algn="l">
              <a:spcBef>
                <a:spcPts val="0"/>
              </a:spcBef>
              <a:spcAft>
                <a:spcPts val="0"/>
              </a:spcAft>
              <a:buSzPts val="1300"/>
              <a:buChar char="●"/>
            </a:pPr>
            <a:r>
              <a:rPr lang="en"/>
              <a:t>Python automatically flushes the files when closing them i.e. this function is implicitly called by </a:t>
            </a:r>
            <a:r>
              <a:rPr lang="en"/>
              <a:t>the</a:t>
            </a:r>
            <a:r>
              <a:rPr lang="en"/>
              <a:t> close() function.</a:t>
            </a:r>
            <a:endParaRPr/>
          </a:p>
          <a:p>
            <a:pPr indent="0" lvl="0" marL="457200" rtl="0" algn="l">
              <a:spcBef>
                <a:spcPts val="1200"/>
              </a:spcBef>
              <a:spcAft>
                <a:spcPts val="0"/>
              </a:spcAft>
              <a:buNone/>
            </a:pPr>
            <a:r>
              <a:rPr lang="en"/>
              <a:t>f =open("C:\\Users\\Mohit Bisht\\Desktop\\out.log","w+")</a:t>
            </a:r>
            <a:endParaRPr/>
          </a:p>
          <a:p>
            <a:pPr indent="0" lvl="0" marL="457200" rtl="0" algn="l">
              <a:spcBef>
                <a:spcPts val="0"/>
              </a:spcBef>
              <a:spcAft>
                <a:spcPts val="0"/>
              </a:spcAft>
              <a:buNone/>
            </a:pPr>
            <a:r>
              <a:rPr lang="en"/>
              <a:t>f.write("Python Program \n")</a:t>
            </a:r>
            <a:endParaRPr/>
          </a:p>
          <a:p>
            <a:pPr indent="0" lvl="0" marL="457200" rtl="0" algn="l">
              <a:spcBef>
                <a:spcPts val="0"/>
              </a:spcBef>
              <a:spcAft>
                <a:spcPts val="0"/>
              </a:spcAft>
              <a:buNone/>
            </a:pPr>
            <a:r>
              <a:rPr lang="en"/>
              <a:t>f.flush()</a:t>
            </a:r>
            <a:endParaRPr/>
          </a:p>
          <a:p>
            <a:pPr indent="0" lvl="0" marL="457200" rtl="0" algn="l">
              <a:spcBef>
                <a:spcPts val="0"/>
              </a:spcBef>
              <a:spcAft>
                <a:spcPts val="0"/>
              </a:spcAft>
              <a:buNone/>
            </a:pPr>
            <a:r>
              <a:rPr lang="en"/>
              <a:t>f.write("Java Program \n")</a:t>
            </a:r>
            <a:endParaRPr/>
          </a:p>
          <a:p>
            <a:pPr indent="0" lvl="0" marL="457200" rtl="0" algn="l">
              <a:spcBef>
                <a:spcPts val="0"/>
              </a:spcBef>
              <a:spcAft>
                <a:spcPts val="0"/>
              </a:spcAft>
              <a:buNone/>
            </a:pPr>
            <a:r>
              <a:rPr lang="en"/>
              <a:t>f.flush()</a:t>
            </a:r>
            <a:endParaRPr/>
          </a:p>
          <a:p>
            <a:pPr indent="0" lvl="0" marL="457200" rtl="0" algn="l">
              <a:spcBef>
                <a:spcPts val="0"/>
              </a:spcBef>
              <a:spcAft>
                <a:spcPts val="0"/>
              </a:spcAft>
              <a:buNone/>
            </a:pPr>
            <a:r>
              <a:rPr lang="en"/>
              <a:t>f.close(</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566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whitespaces after Reading from File.</a:t>
            </a:r>
            <a:endParaRPr/>
          </a:p>
        </p:txBody>
      </p:sp>
      <p:sp>
        <p:nvSpPr>
          <p:cNvPr id="180" name="Google Shape;180;p28"/>
          <p:cNvSpPr txBox="1"/>
          <p:nvPr>
            <p:ph idx="1" type="body"/>
          </p:nvPr>
        </p:nvSpPr>
        <p:spPr>
          <a:xfrm>
            <a:off x="729450" y="1562825"/>
            <a:ext cx="7688700" cy="322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 read function also read the leading and trailing whitespaces i.e., </a:t>
            </a:r>
            <a:r>
              <a:rPr lang="en"/>
              <a:t>spaces or tabs or newline characters. If you want to remove any of these leading and trailing we can use below functions.</a:t>
            </a:r>
            <a:endParaRPr/>
          </a:p>
          <a:p>
            <a:pPr indent="-311150" lvl="0" marL="457200" rtl="0" algn="l">
              <a:spcBef>
                <a:spcPts val="0"/>
              </a:spcBef>
              <a:spcAft>
                <a:spcPts val="0"/>
              </a:spcAft>
              <a:buSzPts val="1300"/>
              <a:buChar char="●"/>
            </a:pPr>
            <a:r>
              <a:rPr lang="en"/>
              <a:t>strip() : removes the given character from both ends.</a:t>
            </a:r>
            <a:endParaRPr/>
          </a:p>
          <a:p>
            <a:pPr indent="-311150" lvl="0" marL="457200" rtl="0" algn="l">
              <a:spcBef>
                <a:spcPts val="0"/>
              </a:spcBef>
              <a:spcAft>
                <a:spcPts val="0"/>
              </a:spcAft>
              <a:buSzPts val="1300"/>
              <a:buChar char="●"/>
            </a:pPr>
            <a:r>
              <a:rPr lang="en"/>
              <a:t>rstrip(): remove the given character from trailing end i.e. right end.</a:t>
            </a:r>
            <a:endParaRPr/>
          </a:p>
          <a:p>
            <a:pPr indent="-311150" lvl="0" marL="457200" rtl="0" algn="l">
              <a:spcBef>
                <a:spcPts val="0"/>
              </a:spcBef>
              <a:spcAft>
                <a:spcPts val="0"/>
              </a:spcAft>
              <a:buSzPts val="1300"/>
              <a:buChar char="●"/>
            </a:pPr>
            <a:r>
              <a:rPr lang="en"/>
              <a:t>lstrip(): remove the given character from leading end i.e. left end</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f=file(“poem.txt”,r)</a:t>
            </a:r>
            <a:endParaRPr/>
          </a:p>
          <a:p>
            <a:pPr indent="0" lvl="0" marL="457200" rtl="0" algn="l">
              <a:spcBef>
                <a:spcPts val="0"/>
              </a:spcBef>
              <a:spcAft>
                <a:spcPts val="0"/>
              </a:spcAft>
              <a:buNone/>
            </a:pPr>
            <a:r>
              <a:rPr lang="en"/>
              <a:t>l=f.readline()</a:t>
            </a:r>
            <a:endParaRPr/>
          </a:p>
          <a:p>
            <a:pPr indent="0" lvl="0" marL="457200" rtl="0" algn="l">
              <a:spcBef>
                <a:spcPts val="0"/>
              </a:spcBef>
              <a:spcAft>
                <a:spcPts val="0"/>
              </a:spcAft>
              <a:buNone/>
            </a:pPr>
            <a:r>
              <a:rPr lang="en"/>
              <a:t>l=l.rstrip(“\n”)</a:t>
            </a:r>
            <a:endParaRPr/>
          </a:p>
          <a:p>
            <a:pPr indent="0" lvl="0" marL="457200" rtl="0" algn="l">
              <a:spcBef>
                <a:spcPts val="0"/>
              </a:spcBef>
              <a:spcAft>
                <a:spcPts val="0"/>
              </a:spcAft>
              <a:buNone/>
            </a:pPr>
            <a:r>
              <a:rPr lang="en"/>
              <a:t>f.close()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99900" y="388850"/>
            <a:ext cx="8744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a:t>
            </a:r>
            <a:r>
              <a:rPr lang="en"/>
              <a:t> of File Pointer in File Handling(Book Marker)</a:t>
            </a:r>
            <a:endParaRPr/>
          </a:p>
        </p:txBody>
      </p:sp>
      <p:sp>
        <p:nvSpPr>
          <p:cNvPr id="186" name="Google Shape;186;p29"/>
          <p:cNvSpPr txBox="1"/>
          <p:nvPr>
            <p:ph idx="1" type="body"/>
          </p:nvPr>
        </p:nvSpPr>
        <p:spPr>
          <a:xfrm>
            <a:off x="729450" y="1331575"/>
            <a:ext cx="7688700" cy="381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Every file maintain file pointer which tells current position in the file where </a:t>
            </a:r>
            <a:r>
              <a:rPr lang="en"/>
              <a:t>writing</a:t>
            </a:r>
            <a:r>
              <a:rPr lang="en"/>
              <a:t> or reading take place.</a:t>
            </a:r>
            <a:endParaRPr/>
          </a:p>
          <a:p>
            <a:pPr indent="-311150" lvl="0" marL="457200" rtl="0" algn="l">
              <a:spcBef>
                <a:spcPts val="0"/>
              </a:spcBef>
              <a:spcAft>
                <a:spcPts val="0"/>
              </a:spcAft>
              <a:buSzPts val="1300"/>
              <a:buChar char="●"/>
            </a:pPr>
            <a:r>
              <a:rPr lang="en"/>
              <a:t>Whenever we read or </a:t>
            </a:r>
            <a:r>
              <a:rPr lang="en"/>
              <a:t>write the file below operation take places.</a:t>
            </a:r>
            <a:endParaRPr/>
          </a:p>
          <a:p>
            <a:pPr indent="-311150" lvl="0" marL="457200" rtl="0" algn="l">
              <a:spcBef>
                <a:spcPts val="0"/>
              </a:spcBef>
              <a:spcAft>
                <a:spcPts val="0"/>
              </a:spcAft>
              <a:buSzPts val="1300"/>
              <a:buChar char="●"/>
            </a:pPr>
            <a:r>
              <a:rPr lang="en"/>
              <a:t>Read write operation take place at the position of file-pointer and file file pointer advances by the specified number of bytes.</a:t>
            </a:r>
            <a:endParaRPr/>
          </a:p>
          <a:p>
            <a:pPr indent="0" lvl="0" marL="457200" rtl="0" algn="l">
              <a:spcBef>
                <a:spcPts val="1200"/>
              </a:spcBef>
              <a:spcAft>
                <a:spcPts val="0"/>
              </a:spcAft>
              <a:buNone/>
            </a:pPr>
            <a:r>
              <a:rPr lang="en"/>
              <a:t>f=open(“test.txt”,r)</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	ch=f.read(1)</a:t>
            </a:r>
            <a:endParaRPr/>
          </a:p>
        </p:txBody>
      </p:sp>
      <p:graphicFrame>
        <p:nvGraphicFramePr>
          <p:cNvPr id="187" name="Google Shape;187;p29"/>
          <p:cNvGraphicFramePr/>
          <p:nvPr/>
        </p:nvGraphicFramePr>
        <p:xfrm>
          <a:off x="954275" y="3451725"/>
          <a:ext cx="3000000" cy="3000000"/>
        </p:xfrm>
        <a:graphic>
          <a:graphicData uri="http://schemas.openxmlformats.org/drawingml/2006/table">
            <a:tbl>
              <a:tblPr>
                <a:noFill/>
                <a:tableStyleId>{87192D99-2BBE-4F6D-A445-F14FAB55EDE1}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P </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cxnSp>
        <p:nvCxnSpPr>
          <p:cNvPr id="188" name="Google Shape;188;p29"/>
          <p:cNvCxnSpPr/>
          <p:nvPr/>
        </p:nvCxnSpPr>
        <p:spPr>
          <a:xfrm>
            <a:off x="1383775" y="3106975"/>
            <a:ext cx="0" cy="3657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89" name="Google Shape;189;p29"/>
          <p:cNvGraphicFramePr/>
          <p:nvPr/>
        </p:nvGraphicFramePr>
        <p:xfrm>
          <a:off x="954275" y="4596275"/>
          <a:ext cx="3000000" cy="3000000"/>
        </p:xfrm>
        <a:graphic>
          <a:graphicData uri="http://schemas.openxmlformats.org/drawingml/2006/table">
            <a:tbl>
              <a:tblPr>
                <a:noFill/>
                <a:tableStyleId>{87192D99-2BBE-4F6D-A445-F14FAB55EDE1}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P </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cxnSp>
        <p:nvCxnSpPr>
          <p:cNvPr id="190" name="Google Shape;190;p29"/>
          <p:cNvCxnSpPr/>
          <p:nvPr/>
        </p:nvCxnSpPr>
        <p:spPr>
          <a:xfrm>
            <a:off x="2371650" y="4230575"/>
            <a:ext cx="0" cy="36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7650" y="53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modes and opening position of File-Pointer</a:t>
            </a:r>
            <a:endParaRPr/>
          </a:p>
        </p:txBody>
      </p:sp>
      <p:graphicFrame>
        <p:nvGraphicFramePr>
          <p:cNvPr id="196" name="Google Shape;196;p30"/>
          <p:cNvGraphicFramePr/>
          <p:nvPr/>
        </p:nvGraphicFramePr>
        <p:xfrm>
          <a:off x="952500" y="1655505"/>
          <a:ext cx="3000000" cy="3000000"/>
        </p:xfrm>
        <a:graphic>
          <a:graphicData uri="http://schemas.openxmlformats.org/drawingml/2006/table">
            <a:tbl>
              <a:tblPr>
                <a:noFill/>
                <a:tableStyleId>{87192D99-2BBE-4F6D-A445-F14FAB55EDE1}</a:tableStyleId>
              </a:tblPr>
              <a:tblGrid>
                <a:gridCol w="2575125"/>
                <a:gridCol w="4663875"/>
              </a:tblGrid>
              <a:tr h="735625">
                <a:tc>
                  <a:txBody>
                    <a:bodyPr/>
                    <a:lstStyle/>
                    <a:p>
                      <a:pPr indent="0" lvl="0" marL="0" rtl="0" algn="l">
                        <a:spcBef>
                          <a:spcPts val="0"/>
                        </a:spcBef>
                        <a:spcAft>
                          <a:spcPts val="0"/>
                        </a:spcAft>
                        <a:buNone/>
                      </a:pPr>
                      <a:r>
                        <a:rPr lang="en"/>
                        <a:t>r,rb,r+,rb+,r+b</a:t>
                      </a:r>
                      <a:endParaRPr/>
                    </a:p>
                  </a:txBody>
                  <a:tcPr marT="91425" marB="91425" marR="91425" marL="91425"/>
                </a:tc>
                <a:tc>
                  <a:txBody>
                    <a:bodyPr/>
                    <a:lstStyle/>
                    <a:p>
                      <a:pPr indent="0" lvl="0" marL="0" rtl="0" algn="l">
                        <a:spcBef>
                          <a:spcPts val="0"/>
                        </a:spcBef>
                        <a:spcAft>
                          <a:spcPts val="0"/>
                        </a:spcAft>
                        <a:buNone/>
                      </a:pPr>
                      <a:r>
                        <a:rPr lang="en"/>
                        <a:t>Beginning of the file.</a:t>
                      </a:r>
                      <a:endParaRPr/>
                    </a:p>
                  </a:txBody>
                  <a:tcPr marT="91425" marB="91425" marR="91425" marL="91425"/>
                </a:tc>
              </a:tr>
              <a:tr h="735625">
                <a:tc>
                  <a:txBody>
                    <a:bodyPr/>
                    <a:lstStyle/>
                    <a:p>
                      <a:pPr indent="0" lvl="0" marL="0" rtl="0" algn="l">
                        <a:spcBef>
                          <a:spcPts val="0"/>
                        </a:spcBef>
                        <a:spcAft>
                          <a:spcPts val="0"/>
                        </a:spcAft>
                        <a:buNone/>
                      </a:pPr>
                      <a:r>
                        <a:rPr lang="en"/>
                        <a:t>w,wb,w+,wb+,w+b</a:t>
                      </a:r>
                      <a:endParaRPr/>
                    </a:p>
                  </a:txBody>
                  <a:tcPr marT="91425" marB="91425" marR="91425" marL="91425"/>
                </a:tc>
                <a:tc>
                  <a:txBody>
                    <a:bodyPr/>
                    <a:lstStyle/>
                    <a:p>
                      <a:pPr indent="0" lvl="0" marL="0" rtl="0" algn="l">
                        <a:spcBef>
                          <a:spcPts val="0"/>
                        </a:spcBef>
                        <a:spcAft>
                          <a:spcPts val="0"/>
                        </a:spcAft>
                        <a:buNone/>
                      </a:pPr>
                      <a:r>
                        <a:rPr lang="en"/>
                        <a:t>Beginning of the file</a:t>
                      </a:r>
                      <a:endParaRPr/>
                    </a:p>
                  </a:txBody>
                  <a:tcPr marT="91425" marB="91425" marR="91425" marL="91425"/>
                </a:tc>
              </a:tr>
              <a:tr h="735625">
                <a:tc>
                  <a:txBody>
                    <a:bodyPr/>
                    <a:lstStyle/>
                    <a:p>
                      <a:pPr indent="0" lvl="0" marL="0" rtl="0" algn="l">
                        <a:spcBef>
                          <a:spcPts val="0"/>
                        </a:spcBef>
                        <a:spcAft>
                          <a:spcPts val="0"/>
                        </a:spcAft>
                        <a:buNone/>
                      </a:pPr>
                      <a:r>
                        <a:rPr lang="en"/>
                        <a:t>a,ab,a+,ab+,a+b</a:t>
                      </a:r>
                      <a:endParaRPr/>
                    </a:p>
                  </a:txBody>
                  <a:tcPr marT="91425" marB="91425" marR="91425" marL="91425"/>
                </a:tc>
                <a:tc>
                  <a:txBody>
                    <a:bodyPr/>
                    <a:lstStyle/>
                    <a:p>
                      <a:pPr indent="0" lvl="0" marL="0" rtl="0" algn="l">
                        <a:spcBef>
                          <a:spcPts val="0"/>
                        </a:spcBef>
                        <a:spcAft>
                          <a:spcPts val="0"/>
                        </a:spcAft>
                        <a:buNone/>
                      </a:pPr>
                      <a:r>
                        <a:rPr lang="en"/>
                        <a:t>At the end of the file</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7650" y="58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input, output and error streams</a:t>
            </a:r>
            <a:endParaRPr/>
          </a:p>
        </p:txBody>
      </p:sp>
      <p:sp>
        <p:nvSpPr>
          <p:cNvPr id="202" name="Google Shape;202;p31"/>
          <p:cNvSpPr txBox="1"/>
          <p:nvPr>
            <p:ph idx="1" type="body"/>
          </p:nvPr>
        </p:nvSpPr>
        <p:spPr>
          <a:xfrm>
            <a:off x="729450" y="1540450"/>
            <a:ext cx="7688700" cy="313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Standard input device(stdin)-Reads from the </a:t>
            </a:r>
            <a:r>
              <a:rPr lang="en"/>
              <a:t>keyboard.</a:t>
            </a:r>
            <a:endParaRPr/>
          </a:p>
          <a:p>
            <a:pPr indent="-311150" lvl="0" marL="457200" rtl="0" algn="l">
              <a:spcBef>
                <a:spcPts val="0"/>
              </a:spcBef>
              <a:spcAft>
                <a:spcPts val="0"/>
              </a:spcAft>
              <a:buSzPts val="1300"/>
              <a:buChar char="●"/>
            </a:pPr>
            <a:r>
              <a:rPr lang="en"/>
              <a:t>Standard output device(stdout)-print to the display and can be redirected as standard input,</a:t>
            </a:r>
            <a:endParaRPr/>
          </a:p>
          <a:p>
            <a:pPr indent="-311150" lvl="0" marL="457200" rtl="0" algn="l">
              <a:spcBef>
                <a:spcPts val="0"/>
              </a:spcBef>
              <a:spcAft>
                <a:spcPts val="0"/>
              </a:spcAft>
              <a:buSzPts val="1300"/>
              <a:buChar char="●"/>
            </a:pPr>
            <a:r>
              <a:rPr lang="en"/>
              <a:t>Standard error device(stderr)-Same as stdout but normally only for errors.</a:t>
            </a:r>
            <a:endParaRPr/>
          </a:p>
          <a:p>
            <a:pPr indent="0" lvl="0" marL="457200" rtl="0" algn="l">
              <a:spcBef>
                <a:spcPts val="1200"/>
              </a:spcBef>
              <a:spcAft>
                <a:spcPts val="0"/>
              </a:spcAft>
              <a:buNone/>
            </a:pPr>
            <a:r>
              <a:rPr lang="en"/>
              <a:t>Import sys</a:t>
            </a:r>
            <a:endParaRPr/>
          </a:p>
          <a:p>
            <a:pPr indent="0" lvl="0" marL="457200" rtl="0" algn="l">
              <a:spcBef>
                <a:spcPts val="0"/>
              </a:spcBef>
              <a:spcAft>
                <a:spcPts val="0"/>
              </a:spcAft>
              <a:buNone/>
            </a:pPr>
            <a:r>
              <a:rPr lang="en"/>
              <a:t>f=open(”test.txt”)</a:t>
            </a:r>
            <a:endParaRPr/>
          </a:p>
          <a:p>
            <a:pPr indent="0" lvl="0" marL="457200" rtl="0" algn="l">
              <a:spcBef>
                <a:spcPts val="0"/>
              </a:spcBef>
              <a:spcAft>
                <a:spcPts val="0"/>
              </a:spcAft>
              <a:buNone/>
            </a:pPr>
            <a:r>
              <a:rPr lang="en"/>
              <a:t>l=f.readline()</a:t>
            </a:r>
            <a:endParaRPr/>
          </a:p>
          <a:p>
            <a:pPr indent="0" lvl="0" marL="457200" rtl="0" algn="l">
              <a:spcBef>
                <a:spcPts val="0"/>
              </a:spcBef>
              <a:spcAft>
                <a:spcPts val="0"/>
              </a:spcAft>
              <a:buNone/>
            </a:pPr>
            <a:r>
              <a:rPr lang="en"/>
              <a:t>sys.stdout.write(l)</a:t>
            </a:r>
            <a:endParaRPr/>
          </a:p>
          <a:p>
            <a:pPr indent="0" lvl="0" marL="457200" rtl="0" algn="l">
              <a:spcBef>
                <a:spcPts val="0"/>
              </a:spcBef>
              <a:spcAft>
                <a:spcPts val="0"/>
              </a:spcAft>
              <a:buNone/>
            </a:pPr>
            <a:r>
              <a:rPr lang="en"/>
              <a:t>f.close()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Handling</a:t>
            </a:r>
            <a:endParaRPr/>
          </a:p>
        </p:txBody>
      </p:sp>
      <p:sp>
        <p:nvSpPr>
          <p:cNvPr id="93" name="Google Shape;93;p14"/>
          <p:cNvSpPr txBox="1"/>
          <p:nvPr>
            <p:ph idx="1" type="body"/>
          </p:nvPr>
        </p:nvSpPr>
        <p:spPr>
          <a:xfrm>
            <a:off x="727650" y="1457175"/>
            <a:ext cx="7688700" cy="3350100"/>
          </a:xfrm>
          <a:prstGeom prst="rect">
            <a:avLst/>
          </a:prstGeom>
        </p:spPr>
        <p:txBody>
          <a:bodyPr anchorCtr="0" anchor="t" bIns="91425" lIns="91425" spcFirstLastPara="1" rIns="91425" wrap="square" tIns="91425">
            <a:normAutofit lnSpcReduction="10000"/>
          </a:bodyPr>
          <a:lstStyle/>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Files are named locations on disk to store information. They are used to permanently store data in a non-volatile memory (e.g. hard disk). Example: word file. Excel file, text file,</a:t>
            </a:r>
            <a:r>
              <a:rPr lang="en" sz="1350">
                <a:solidFill>
                  <a:srgbClr val="000000"/>
                </a:solidFill>
                <a:highlight>
                  <a:srgbClr val="F9FAFC"/>
                </a:highlight>
                <a:latin typeface="Arial"/>
                <a:ea typeface="Arial"/>
                <a:cs typeface="Arial"/>
                <a:sym typeface="Arial"/>
              </a:rPr>
              <a:t>database</a:t>
            </a:r>
            <a:r>
              <a:rPr lang="en" sz="1350">
                <a:solidFill>
                  <a:srgbClr val="000000"/>
                </a:solidFill>
                <a:highlight>
                  <a:srgbClr val="F9FAFC"/>
                </a:highlight>
                <a:latin typeface="Arial"/>
                <a:ea typeface="Arial"/>
                <a:cs typeface="Arial"/>
                <a:sym typeface="Arial"/>
              </a:rPr>
              <a:t> file,music file, video files etc</a:t>
            </a:r>
            <a:endParaRPr sz="1350">
              <a:solidFill>
                <a:srgbClr val="000000"/>
              </a:solidFill>
              <a:highlight>
                <a:srgbClr val="F9FAFC"/>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Since Random Access Memory (RAM) is volatile (which loses its data when the computer is turned off), we use files for future use of the data by permanently storing them.</a:t>
            </a:r>
            <a:endParaRPr sz="1350">
              <a:solidFill>
                <a:srgbClr val="000000"/>
              </a:solidFill>
              <a:highlight>
                <a:srgbClr val="F9FAFC"/>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When we want to read from or write to a file, we need to open it first. When we are done, it needs to be closed</a:t>
            </a:r>
            <a:endParaRPr sz="1350">
              <a:solidFill>
                <a:srgbClr val="000000"/>
              </a:solidFill>
              <a:highlight>
                <a:srgbClr val="F9FAFC"/>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Every programming language supports File Handling,Python too supports file handling and allows users to handle files i.e., to read and write files, along with many other file handling options, to operate on file</a:t>
            </a:r>
            <a:r>
              <a:rPr lang="en">
                <a:solidFill>
                  <a:srgbClr val="40424E"/>
                </a:solidFill>
                <a:highlight>
                  <a:srgbClr val="FFFFFF"/>
                </a:highlight>
                <a:latin typeface="Arial"/>
                <a:ea typeface="Arial"/>
                <a:cs typeface="Arial"/>
                <a:sym typeface="Arial"/>
              </a:rPr>
              <a:t>s.</a:t>
            </a:r>
            <a:endParaRPr>
              <a:solidFill>
                <a:srgbClr val="40424E"/>
              </a:solidFill>
              <a:highlight>
                <a:srgbClr val="FFFFFF"/>
              </a:highlight>
              <a:latin typeface="Arial"/>
              <a:ea typeface="Arial"/>
              <a:cs typeface="Arial"/>
              <a:sym typeface="Arial"/>
            </a:endParaRPr>
          </a:p>
          <a:p>
            <a:pPr indent="-311150" lvl="0" marL="457200" rtl="0" algn="l">
              <a:spcBef>
                <a:spcPts val="0"/>
              </a:spcBef>
              <a:spcAft>
                <a:spcPts val="0"/>
              </a:spcAft>
              <a:buClr>
                <a:srgbClr val="40424E"/>
              </a:buClr>
              <a:buSzPts val="1300"/>
              <a:buFont typeface="Arial"/>
              <a:buChar char="●"/>
            </a:pPr>
            <a:r>
              <a:rPr lang="en" sz="1350">
                <a:solidFill>
                  <a:srgbClr val="000000"/>
                </a:solidFill>
                <a:highlight>
                  <a:srgbClr val="F9FAFC"/>
                </a:highlight>
                <a:latin typeface="Arial"/>
                <a:ea typeface="Arial"/>
                <a:cs typeface="Arial"/>
                <a:sym typeface="Arial"/>
              </a:rPr>
              <a:t>A  file operation takes place in the following order:</a:t>
            </a:r>
            <a:endParaRPr sz="1350">
              <a:solidFill>
                <a:srgbClr val="000000"/>
              </a:solidFill>
              <a:highlight>
                <a:srgbClr val="F9FAFC"/>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Open a file       Read or Write(</a:t>
            </a:r>
            <a:r>
              <a:rPr lang="en" sz="1350">
                <a:solidFill>
                  <a:srgbClr val="000000"/>
                </a:solidFill>
                <a:highlight>
                  <a:srgbClr val="F9FAFC"/>
                </a:highlight>
                <a:latin typeface="Arial"/>
                <a:ea typeface="Arial"/>
                <a:cs typeface="Arial"/>
                <a:sym typeface="Arial"/>
              </a:rPr>
              <a:t>Perform</a:t>
            </a:r>
            <a:r>
              <a:rPr lang="en" sz="1350">
                <a:solidFill>
                  <a:srgbClr val="000000"/>
                </a:solidFill>
                <a:highlight>
                  <a:srgbClr val="F9FAFC"/>
                </a:highlight>
                <a:latin typeface="Arial"/>
                <a:ea typeface="Arial"/>
                <a:cs typeface="Arial"/>
                <a:sym typeface="Arial"/>
              </a:rPr>
              <a:t> operation)     Close the file</a:t>
            </a:r>
            <a:endParaRPr sz="1350">
              <a:solidFill>
                <a:srgbClr val="000000"/>
              </a:solidFill>
              <a:highlight>
                <a:srgbClr val="F9FAFC"/>
              </a:highlight>
              <a:latin typeface="Arial"/>
              <a:ea typeface="Arial"/>
              <a:cs typeface="Arial"/>
              <a:sym typeface="Arial"/>
            </a:endParaRPr>
          </a:p>
          <a:p>
            <a:pPr indent="0" lvl="0" marL="457200" rtl="0" algn="l">
              <a:spcBef>
                <a:spcPts val="1200"/>
              </a:spcBef>
              <a:spcAft>
                <a:spcPts val="1200"/>
              </a:spcAft>
              <a:buNone/>
            </a:pPr>
            <a:r>
              <a:t/>
            </a:r>
            <a:endParaRPr sz="1350">
              <a:solidFill>
                <a:srgbClr val="000000"/>
              </a:solidFill>
              <a:highlight>
                <a:srgbClr val="F9FAFC"/>
              </a:highlight>
              <a:latin typeface="Arial"/>
              <a:ea typeface="Arial"/>
              <a:cs typeface="Arial"/>
              <a:sym typeface="Arial"/>
            </a:endParaRPr>
          </a:p>
        </p:txBody>
      </p:sp>
      <p:cxnSp>
        <p:nvCxnSpPr>
          <p:cNvPr id="94" name="Google Shape;94;p14"/>
          <p:cNvCxnSpPr/>
          <p:nvPr/>
        </p:nvCxnSpPr>
        <p:spPr>
          <a:xfrm>
            <a:off x="2088850" y="4036175"/>
            <a:ext cx="315300" cy="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4"/>
          <p:cNvCxnSpPr/>
          <p:nvPr/>
        </p:nvCxnSpPr>
        <p:spPr>
          <a:xfrm flipH="1" rot="10800000">
            <a:off x="4968875" y="4035725"/>
            <a:ext cx="279300" cy="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7650" y="56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Absolute and Relative Paths</a:t>
            </a:r>
            <a:endParaRPr/>
          </a:p>
        </p:txBody>
      </p:sp>
      <p:sp>
        <p:nvSpPr>
          <p:cNvPr id="208" name="Google Shape;208;p32"/>
          <p:cNvSpPr txBox="1"/>
          <p:nvPr>
            <p:ph idx="1" type="body"/>
          </p:nvPr>
        </p:nvSpPr>
        <p:spPr>
          <a:xfrm>
            <a:off x="512375" y="1359775"/>
            <a:ext cx="8395200" cy="354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Path: </a:t>
            </a:r>
            <a:r>
              <a:rPr lang="en">
                <a:solidFill>
                  <a:srgbClr val="40424E"/>
                </a:solidFill>
                <a:highlight>
                  <a:srgbClr val="FFFFFF"/>
                </a:highlight>
                <a:latin typeface="Arial"/>
                <a:ea typeface="Arial"/>
                <a:cs typeface="Arial"/>
                <a:sym typeface="Arial"/>
              </a:rPr>
              <a:t>A path is a unique location to a file or a folder in a file system of an OS.A path to a file is a combination of / and </a:t>
            </a:r>
            <a:r>
              <a:rPr lang="en">
                <a:solidFill>
                  <a:srgbClr val="40424E"/>
                </a:solidFill>
                <a:highlight>
                  <a:srgbClr val="FFFFFF"/>
                </a:highlight>
                <a:latin typeface="Arial"/>
                <a:ea typeface="Arial"/>
                <a:cs typeface="Arial"/>
                <a:sym typeface="Arial"/>
              </a:rPr>
              <a:t>alphanumeric</a:t>
            </a:r>
            <a:r>
              <a:rPr lang="en">
                <a:solidFill>
                  <a:srgbClr val="40424E"/>
                </a:solidFill>
                <a:highlight>
                  <a:srgbClr val="FFFFFF"/>
                </a:highlight>
                <a:latin typeface="Arial"/>
                <a:ea typeface="Arial"/>
                <a:cs typeface="Arial"/>
                <a:sym typeface="Arial"/>
              </a:rPr>
              <a:t> characters.</a:t>
            </a:r>
            <a:endParaRPr>
              <a:solidFill>
                <a:srgbClr val="40424E"/>
              </a:solidFill>
              <a:highlight>
                <a:srgbClr val="FFFFFF"/>
              </a:highlight>
              <a:latin typeface="Arial"/>
              <a:ea typeface="Arial"/>
              <a:cs typeface="Arial"/>
              <a:sym typeface="Arial"/>
            </a:endParaRPr>
          </a:p>
          <a:p>
            <a:pPr indent="-311150" lvl="0" marL="457200" rtl="0" algn="l">
              <a:spcBef>
                <a:spcPts val="0"/>
              </a:spcBef>
              <a:spcAft>
                <a:spcPts val="0"/>
              </a:spcAft>
              <a:buClr>
                <a:srgbClr val="40424E"/>
              </a:buClr>
              <a:buSzPts val="1300"/>
              <a:buFont typeface="Arial"/>
              <a:buChar char="●"/>
            </a:pPr>
            <a:r>
              <a:rPr lang="en">
                <a:solidFill>
                  <a:srgbClr val="40424E"/>
                </a:solidFill>
                <a:highlight>
                  <a:srgbClr val="FFFFFF"/>
                </a:highlight>
                <a:latin typeface="Arial"/>
                <a:ea typeface="Arial"/>
                <a:cs typeface="Arial"/>
                <a:sym typeface="Arial"/>
              </a:rPr>
              <a:t>Absolute</a:t>
            </a:r>
            <a:r>
              <a:rPr lang="en">
                <a:solidFill>
                  <a:srgbClr val="40424E"/>
                </a:solidFill>
                <a:highlight>
                  <a:srgbClr val="FFFFFF"/>
                </a:highlight>
                <a:latin typeface="Arial"/>
                <a:ea typeface="Arial"/>
                <a:cs typeface="Arial"/>
                <a:sym typeface="Arial"/>
              </a:rPr>
              <a:t> path: An absolute path is defined as the specifying the location of a file or directory from the root directory(/).</a:t>
            </a:r>
            <a:endParaRPr>
              <a:solidFill>
                <a:srgbClr val="40424E"/>
              </a:solidFill>
              <a:highlight>
                <a:srgbClr val="FFFFFF"/>
              </a:highlight>
              <a:latin typeface="Arial"/>
              <a:ea typeface="Arial"/>
              <a:cs typeface="Arial"/>
              <a:sym typeface="Arial"/>
            </a:endParaRPr>
          </a:p>
          <a:p>
            <a:pPr indent="0" lvl="0" marL="457200" rtl="0" algn="l">
              <a:spcBef>
                <a:spcPts val="0"/>
              </a:spcBef>
              <a:spcAft>
                <a:spcPts val="0"/>
              </a:spcAft>
              <a:buNone/>
            </a:pPr>
            <a:r>
              <a:rPr lang="en">
                <a:solidFill>
                  <a:srgbClr val="40424E"/>
                </a:solidFill>
                <a:highlight>
                  <a:srgbClr val="FFFFFF"/>
                </a:highlight>
                <a:latin typeface="Arial"/>
                <a:ea typeface="Arial"/>
                <a:cs typeface="Arial"/>
                <a:sym typeface="Arial"/>
              </a:rPr>
              <a:t>C:\Documents\Newsletters\Summer2018.pdf</a:t>
            </a:r>
            <a:endParaRPr>
              <a:solidFill>
                <a:srgbClr val="40424E"/>
              </a:solidFill>
              <a:highlight>
                <a:srgbClr val="FFFFFF"/>
              </a:highlight>
              <a:latin typeface="Arial"/>
              <a:ea typeface="Arial"/>
              <a:cs typeface="Arial"/>
              <a:sym typeface="Arial"/>
            </a:endParaRPr>
          </a:p>
          <a:p>
            <a:pPr indent="0" lvl="0" marL="457200" rtl="0" algn="l">
              <a:spcBef>
                <a:spcPts val="0"/>
              </a:spcBef>
              <a:spcAft>
                <a:spcPts val="0"/>
              </a:spcAft>
              <a:buNone/>
            </a:pPr>
            <a:r>
              <a:rPr lang="en">
                <a:solidFill>
                  <a:srgbClr val="40424E"/>
                </a:solidFill>
                <a:highlight>
                  <a:srgbClr val="FFFFFF"/>
                </a:highlight>
                <a:latin typeface="Arial"/>
                <a:ea typeface="Arial"/>
                <a:cs typeface="Arial"/>
                <a:sym typeface="Arial"/>
              </a:rPr>
              <a:t>An absolute file path from the root of drive C:</a:t>
            </a:r>
            <a:endParaRPr>
              <a:solidFill>
                <a:srgbClr val="40424E"/>
              </a:solidFill>
              <a:highlight>
                <a:srgbClr val="FFFFFF"/>
              </a:highlight>
              <a:latin typeface="Arial"/>
              <a:ea typeface="Arial"/>
              <a:cs typeface="Arial"/>
              <a:sym typeface="Arial"/>
            </a:endParaRPr>
          </a:p>
          <a:p>
            <a:pPr indent="-311150" lvl="0" marL="457200" rtl="0" algn="l">
              <a:spcBef>
                <a:spcPts val="0"/>
              </a:spcBef>
              <a:spcAft>
                <a:spcPts val="0"/>
              </a:spcAft>
              <a:buClr>
                <a:srgbClr val="40424E"/>
              </a:buClr>
              <a:buSzPts val="1300"/>
              <a:buFont typeface="Arial"/>
              <a:buChar char="●"/>
            </a:pPr>
            <a:r>
              <a:rPr lang="en">
                <a:solidFill>
                  <a:srgbClr val="40424E"/>
                </a:solidFill>
                <a:highlight>
                  <a:srgbClr val="FFFFFF"/>
                </a:highlight>
                <a:latin typeface="Arial"/>
                <a:ea typeface="Arial"/>
                <a:cs typeface="Arial"/>
                <a:sym typeface="Arial"/>
              </a:rPr>
              <a:t>Relative path is defined as the path related to the present working directly. Itt starts at your current directory.</a:t>
            </a:r>
            <a:endParaRPr b="1">
              <a:solidFill>
                <a:srgbClr val="40424E"/>
              </a:solidFill>
              <a:highlight>
                <a:srgbClr val="FFFFFF"/>
              </a:highlight>
              <a:latin typeface="Arial"/>
              <a:ea typeface="Arial"/>
              <a:cs typeface="Arial"/>
              <a:sym typeface="Arial"/>
            </a:endParaRPr>
          </a:p>
          <a:p>
            <a:pPr indent="0" lvl="0" marL="457200" rtl="0" algn="l">
              <a:spcBef>
                <a:spcPts val="0"/>
              </a:spcBef>
              <a:spcAft>
                <a:spcPts val="0"/>
              </a:spcAft>
              <a:buNone/>
            </a:pPr>
            <a:r>
              <a:rPr lang="en">
                <a:solidFill>
                  <a:srgbClr val="40424E"/>
                </a:solidFill>
                <a:highlight>
                  <a:srgbClr val="FFFFFF"/>
                </a:highlight>
                <a:latin typeface="Arial"/>
                <a:ea typeface="Arial"/>
                <a:cs typeface="Arial"/>
                <a:sym typeface="Arial"/>
              </a:rPr>
              <a:t>2018\January.xlsx</a:t>
            </a:r>
            <a:endParaRPr b="1">
              <a:solidFill>
                <a:srgbClr val="40424E"/>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solidFill>
                <a:srgbClr val="40424E"/>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827700" y="1320350"/>
            <a:ext cx="7567450" cy="3488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530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19" name="Google Shape;219;p34"/>
          <p:cNvSpPr txBox="1"/>
          <p:nvPr>
            <p:ph idx="1" type="body"/>
          </p:nvPr>
        </p:nvSpPr>
        <p:spPr>
          <a:xfrm>
            <a:off x="729450" y="1276050"/>
            <a:ext cx="7688700" cy="386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the difference between read() and readlines() function?</a:t>
            </a:r>
            <a:endParaRPr/>
          </a:p>
          <a:p>
            <a:pPr indent="-311150" lvl="0" marL="457200" rtl="0" algn="l">
              <a:spcBef>
                <a:spcPts val="0"/>
              </a:spcBef>
              <a:spcAft>
                <a:spcPts val="0"/>
              </a:spcAft>
              <a:buSzPts val="1300"/>
              <a:buChar char="●"/>
            </a:pPr>
            <a:r>
              <a:rPr lang="en"/>
              <a:t>What is the difference between readline() and readlines() function?</a:t>
            </a:r>
            <a:endParaRPr/>
          </a:p>
          <a:p>
            <a:pPr indent="-311150" lvl="0" marL="457200" rtl="0" algn="l">
              <a:spcBef>
                <a:spcPts val="0"/>
              </a:spcBef>
              <a:spcAft>
                <a:spcPts val="0"/>
              </a:spcAft>
              <a:buSzPts val="1300"/>
              <a:buChar char="●"/>
            </a:pPr>
            <a:r>
              <a:rPr lang="en"/>
              <a:t>Write a function longline() that accepts a filename and reports the file longest line?</a:t>
            </a:r>
            <a:endParaRPr/>
          </a:p>
          <a:p>
            <a:pPr indent="-311150" lvl="0" marL="457200" rtl="0" algn="l">
              <a:spcBef>
                <a:spcPts val="0"/>
              </a:spcBef>
              <a:spcAft>
                <a:spcPts val="0"/>
              </a:spcAft>
              <a:buSzPts val="1300"/>
              <a:buChar char="●"/>
            </a:pPr>
            <a:r>
              <a:rPr lang="en"/>
              <a:t>What is the output of below line of code?</a:t>
            </a:r>
            <a:endParaRPr/>
          </a:p>
          <a:p>
            <a:pPr indent="0" lvl="0" marL="457200" rtl="0" algn="l">
              <a:spcBef>
                <a:spcPts val="0"/>
              </a:spcBef>
              <a:spcAft>
                <a:spcPts val="0"/>
              </a:spcAft>
              <a:buNone/>
            </a:pPr>
            <a:r>
              <a:rPr lang="en"/>
              <a:t>out=file(“test.txt”,w)</a:t>
            </a:r>
            <a:endParaRPr/>
          </a:p>
          <a:p>
            <a:pPr indent="0" lvl="0" marL="457200" rtl="0" algn="l">
              <a:spcBef>
                <a:spcPts val="0"/>
              </a:spcBef>
              <a:spcAft>
                <a:spcPts val="0"/>
              </a:spcAft>
              <a:buNone/>
            </a:pPr>
            <a:r>
              <a:rPr lang="en"/>
              <a:t>o</a:t>
            </a:r>
            <a:r>
              <a:rPr lang="en"/>
              <a:t>ut.write(“Hello Python\n”)</a:t>
            </a:r>
            <a:endParaRPr/>
          </a:p>
          <a:p>
            <a:pPr indent="0" lvl="0" marL="457200" rtl="0" algn="l">
              <a:spcBef>
                <a:spcPts val="0"/>
              </a:spcBef>
              <a:spcAft>
                <a:spcPts val="0"/>
              </a:spcAft>
              <a:buNone/>
            </a:pPr>
            <a:r>
              <a:rPr lang="en"/>
              <a:t>out.write(“Tell me about math lib”)</a:t>
            </a:r>
            <a:endParaRPr/>
          </a:p>
          <a:p>
            <a:pPr indent="0" lvl="0" marL="457200" rtl="0" algn="l">
              <a:spcBef>
                <a:spcPts val="0"/>
              </a:spcBef>
              <a:spcAft>
                <a:spcPts val="0"/>
              </a:spcAft>
              <a:buNone/>
            </a:pPr>
            <a:r>
              <a:rPr lang="en"/>
              <a:t>out.close()</a:t>
            </a:r>
            <a:br>
              <a:rPr lang="en"/>
            </a:br>
            <a:endParaRPr/>
          </a:p>
          <a:p>
            <a:pPr indent="-311150" lvl="0" marL="457200" rtl="0" algn="l">
              <a:spcBef>
                <a:spcPts val="0"/>
              </a:spcBef>
              <a:spcAft>
                <a:spcPts val="0"/>
              </a:spcAft>
              <a:buSzPts val="1300"/>
              <a:buChar char="●"/>
            </a:pPr>
            <a:r>
              <a:rPr lang="en"/>
              <a:t>Write a function remove_lowercase() that accepts two filenames, and copies all the lines that do not start with lowercase letter from the first file to </a:t>
            </a:r>
            <a:r>
              <a:rPr lang="en"/>
              <a:t>second</a:t>
            </a:r>
            <a:r>
              <a:rPr lang="en"/>
              <a:t> file?</a:t>
            </a:r>
            <a:endParaRPr/>
          </a:p>
          <a:p>
            <a:pPr indent="-311150" lvl="0" marL="457200" rtl="0" algn="l">
              <a:spcBef>
                <a:spcPts val="0"/>
              </a:spcBef>
              <a:spcAft>
                <a:spcPts val="0"/>
              </a:spcAft>
              <a:buSzPts val="1300"/>
              <a:buChar char="●"/>
            </a:pPr>
            <a:r>
              <a:rPr lang="en"/>
              <a:t>What is the output of below code?</a:t>
            </a:r>
            <a:endParaRPr/>
          </a:p>
          <a:p>
            <a:pPr indent="0" lvl="0" marL="914400" rtl="0" algn="l">
              <a:spcBef>
                <a:spcPts val="0"/>
              </a:spcBef>
              <a:spcAft>
                <a:spcPts val="0"/>
              </a:spcAft>
              <a:buNone/>
            </a:pPr>
            <a:r>
              <a:rPr lang="en"/>
              <a:t>file(“c:\\test.txt”,”r”).readline().split()</a:t>
            </a:r>
            <a:endParaRPr/>
          </a:p>
          <a:p>
            <a:pPr indent="-311150" lvl="0" marL="457200" rtl="0" algn="l">
              <a:spcBef>
                <a:spcPts val="0"/>
              </a:spcBef>
              <a:spcAft>
                <a:spcPts val="0"/>
              </a:spcAft>
              <a:buSzPts val="1300"/>
              <a:buChar char="●"/>
            </a:pPr>
            <a:r>
              <a:rPr lang="en"/>
              <a:t>What is the output of below code?</a:t>
            </a:r>
            <a:endParaRPr/>
          </a:p>
          <a:p>
            <a:pPr indent="0" lvl="0" marL="457200" rtl="0" algn="l">
              <a:spcBef>
                <a:spcPts val="0"/>
              </a:spcBef>
              <a:spcAft>
                <a:spcPts val="0"/>
              </a:spcAft>
              <a:buNone/>
            </a:pPr>
            <a:r>
              <a:rPr lang="en"/>
              <a:t>	file(“c:\\test.txt”,”r”).readline()</a:t>
            </a:r>
            <a:endParaRPr/>
          </a:p>
          <a:p>
            <a:pPr indent="0" lvl="0" marL="45720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631300" y="57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25" name="Google Shape;225;p35"/>
          <p:cNvSpPr txBox="1"/>
          <p:nvPr>
            <p:ph idx="1" type="body"/>
          </p:nvPr>
        </p:nvSpPr>
        <p:spPr>
          <a:xfrm>
            <a:off x="729450" y="1236800"/>
            <a:ext cx="7688700" cy="3906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file “test.txt” contain the following:</a:t>
            </a:r>
            <a:endParaRPr/>
          </a:p>
          <a:p>
            <a:pPr indent="0" lvl="0" marL="457200" rtl="0" algn="l">
              <a:spcBef>
                <a:spcPts val="0"/>
              </a:spcBef>
              <a:spcAft>
                <a:spcPts val="0"/>
              </a:spcAft>
              <a:buNone/>
            </a:pPr>
            <a:r>
              <a:rPr lang="en"/>
              <a:t>	Hi My name is Sumit</a:t>
            </a:r>
            <a:endParaRPr/>
          </a:p>
          <a:p>
            <a:pPr indent="0" lvl="0" marL="457200" rtl="0" algn="l">
              <a:spcBef>
                <a:spcPts val="0"/>
              </a:spcBef>
              <a:spcAft>
                <a:spcPts val="0"/>
              </a:spcAft>
              <a:buNone/>
            </a:pPr>
            <a:r>
              <a:rPr lang="en"/>
              <a:t>	I lives in chennai</a:t>
            </a:r>
            <a:endParaRPr/>
          </a:p>
          <a:p>
            <a:pPr indent="0" lvl="0" marL="457200" rtl="0" algn="l">
              <a:spcBef>
                <a:spcPts val="0"/>
              </a:spcBef>
              <a:spcAft>
                <a:spcPts val="0"/>
              </a:spcAft>
              <a:buNone/>
            </a:pPr>
            <a:r>
              <a:rPr lang="en"/>
              <a:t>	I love playing basketball</a:t>
            </a:r>
            <a:endParaRPr/>
          </a:p>
          <a:p>
            <a:pPr indent="0" lvl="0" marL="457200" rtl="0" algn="l">
              <a:spcBef>
                <a:spcPts val="0"/>
              </a:spcBef>
              <a:spcAft>
                <a:spcPts val="0"/>
              </a:spcAft>
              <a:buNone/>
            </a:pPr>
            <a:r>
              <a:rPr lang="en"/>
              <a:t>For above file consider below line of code, What will be the output?</a:t>
            </a:r>
            <a:endParaRPr/>
          </a:p>
          <a:p>
            <a:pPr indent="0" lvl="0" marL="457200" rtl="0" algn="l">
              <a:spcBef>
                <a:spcPts val="0"/>
              </a:spcBef>
              <a:spcAft>
                <a:spcPts val="0"/>
              </a:spcAft>
              <a:buNone/>
            </a:pPr>
            <a:r>
              <a:rPr lang="en"/>
              <a:t>file=open(“test.txt”,”r)</a:t>
            </a:r>
            <a:endParaRPr/>
          </a:p>
          <a:p>
            <a:pPr indent="0" lvl="0" marL="457200" rtl="0" algn="l">
              <a:spcBef>
                <a:spcPts val="0"/>
              </a:spcBef>
              <a:spcAft>
                <a:spcPts val="0"/>
              </a:spcAft>
              <a:buNone/>
            </a:pPr>
            <a:r>
              <a:rPr lang="en"/>
              <a:t>s1=file.readline()</a:t>
            </a:r>
            <a:endParaRPr/>
          </a:p>
          <a:p>
            <a:pPr indent="0" lvl="0" marL="457200" rtl="0" algn="l">
              <a:spcBef>
                <a:spcPts val="0"/>
              </a:spcBef>
              <a:spcAft>
                <a:spcPts val="0"/>
              </a:spcAft>
              <a:buNone/>
            </a:pPr>
            <a:r>
              <a:rPr lang="en"/>
              <a:t>s2=file.readline()</a:t>
            </a:r>
            <a:endParaRPr/>
          </a:p>
          <a:p>
            <a:pPr indent="0" lvl="0" marL="457200" rtl="0" algn="l">
              <a:spcBef>
                <a:spcPts val="0"/>
              </a:spcBef>
              <a:spcAft>
                <a:spcPts val="0"/>
              </a:spcAft>
              <a:buNone/>
            </a:pPr>
            <a:r>
              <a:rPr lang="en"/>
              <a:t>s3=file.read(10)</a:t>
            </a:r>
            <a:endParaRPr/>
          </a:p>
          <a:p>
            <a:pPr indent="0" lvl="0" marL="457200" rtl="0" algn="l">
              <a:spcBef>
                <a:spcPts val="0"/>
              </a:spcBef>
              <a:spcAft>
                <a:spcPts val="0"/>
              </a:spcAft>
              <a:buNone/>
            </a:pPr>
            <a:r>
              <a:rPr lang="en"/>
              <a:t>print(s3)</a:t>
            </a:r>
            <a:endParaRPr/>
          </a:p>
          <a:p>
            <a:pPr indent="0" lvl="0" marL="457200" rtl="0" algn="l">
              <a:spcBef>
                <a:spcPts val="0"/>
              </a:spcBef>
              <a:spcAft>
                <a:spcPts val="0"/>
              </a:spcAft>
              <a:buNone/>
            </a:pPr>
            <a:r>
              <a:rPr lang="en"/>
              <a:t>file.close()</a:t>
            </a:r>
            <a:endParaRPr/>
          </a:p>
          <a:p>
            <a:pPr indent="-311150" lvl="0" marL="457200" rtl="0" algn="l">
              <a:spcBef>
                <a:spcPts val="0"/>
              </a:spcBef>
              <a:spcAft>
                <a:spcPts val="0"/>
              </a:spcAft>
              <a:buSzPts val="1300"/>
              <a:buChar char="●"/>
            </a:pPr>
            <a:r>
              <a:rPr lang="en"/>
              <a:t>What is the output of below code?</a:t>
            </a:r>
            <a:endParaRPr/>
          </a:p>
          <a:p>
            <a:pPr indent="0" lvl="0" marL="457200" rtl="0" algn="l">
              <a:spcBef>
                <a:spcPts val="0"/>
              </a:spcBef>
              <a:spcAft>
                <a:spcPts val="0"/>
              </a:spcAft>
              <a:buNone/>
            </a:pPr>
            <a:r>
              <a:rPr lang="en"/>
              <a:t>	file=open(“test1.txt”,”w”)</a:t>
            </a:r>
            <a:endParaRPr/>
          </a:p>
          <a:p>
            <a:pPr indent="0" lvl="0" marL="457200" rtl="0" algn="l">
              <a:spcBef>
                <a:spcPts val="0"/>
              </a:spcBef>
              <a:spcAft>
                <a:spcPts val="0"/>
              </a:spcAft>
              <a:buNone/>
            </a:pPr>
            <a:r>
              <a:rPr lang="en"/>
              <a:t>	file.write(“India capital is Delhi”)</a:t>
            </a:r>
            <a:endParaRPr/>
          </a:p>
          <a:p>
            <a:pPr indent="0" lvl="0" marL="457200" rtl="0" algn="l">
              <a:spcBef>
                <a:spcPts val="0"/>
              </a:spcBef>
              <a:spcAft>
                <a:spcPts val="0"/>
              </a:spcAft>
              <a:buNone/>
            </a:pPr>
            <a:r>
              <a:rPr lang="en"/>
              <a:t>	file.write(“India have 29 states”)</a:t>
            </a:r>
            <a:endParaRPr/>
          </a:p>
          <a:p>
            <a:pPr indent="0" lvl="0" marL="457200" rtl="0" algn="l">
              <a:spcBef>
                <a:spcPts val="0"/>
              </a:spcBef>
              <a:spcAft>
                <a:spcPts val="0"/>
              </a:spcAft>
              <a:buNone/>
            </a:pPr>
            <a:r>
              <a:rPr lang="en"/>
              <a:t>	file.write(“India national animal is Tiger”)</a:t>
            </a:r>
            <a:endParaRPr/>
          </a:p>
          <a:p>
            <a:pPr indent="0" lvl="0" marL="457200" rtl="0" algn="l">
              <a:spcBef>
                <a:spcPts val="0"/>
              </a:spcBef>
              <a:spcAft>
                <a:spcPts val="0"/>
              </a:spcAft>
              <a:buNone/>
            </a:pPr>
            <a:r>
              <a:rPr lang="en"/>
              <a:t>	file.close()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29450" y="67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31" name="Google Shape;231;p36"/>
          <p:cNvSpPr txBox="1"/>
          <p:nvPr>
            <p:ph idx="1" type="body"/>
          </p:nvPr>
        </p:nvSpPr>
        <p:spPr>
          <a:xfrm>
            <a:off x="729450" y="1393850"/>
            <a:ext cx="7688700" cy="34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the output of below code?</a:t>
            </a:r>
            <a:endParaRPr/>
          </a:p>
          <a:p>
            <a:pPr indent="0" lvl="0" marL="457200" rtl="0" algn="l">
              <a:spcBef>
                <a:spcPts val="0"/>
              </a:spcBef>
              <a:spcAft>
                <a:spcPts val="0"/>
              </a:spcAft>
              <a:buNone/>
            </a:pPr>
            <a:r>
              <a:rPr lang="en"/>
              <a:t>	file=open(“test1.txt”,”w”)</a:t>
            </a:r>
            <a:endParaRPr/>
          </a:p>
          <a:p>
            <a:pPr indent="0" lvl="0" marL="457200" rtl="0" algn="l">
              <a:spcBef>
                <a:spcPts val="0"/>
              </a:spcBef>
              <a:spcAft>
                <a:spcPts val="0"/>
              </a:spcAft>
              <a:buNone/>
            </a:pPr>
            <a:r>
              <a:rPr lang="en"/>
              <a:t>	file.write(“India capital is Delhi \n”)</a:t>
            </a:r>
            <a:endParaRPr/>
          </a:p>
          <a:p>
            <a:pPr indent="0" lvl="0" marL="457200" rtl="0" algn="l">
              <a:spcBef>
                <a:spcPts val="0"/>
              </a:spcBef>
              <a:spcAft>
                <a:spcPts val="0"/>
              </a:spcAft>
              <a:buNone/>
            </a:pPr>
            <a:r>
              <a:rPr lang="en"/>
              <a:t>	file.write(“India have 29 states \n”)</a:t>
            </a:r>
            <a:endParaRPr/>
          </a:p>
          <a:p>
            <a:pPr indent="0" lvl="0" marL="457200" rtl="0" algn="l">
              <a:spcBef>
                <a:spcPts val="0"/>
              </a:spcBef>
              <a:spcAft>
                <a:spcPts val="0"/>
              </a:spcAft>
              <a:buNone/>
            </a:pPr>
            <a:r>
              <a:rPr lang="en"/>
              <a:t>	file.write(“India national animal is Tiger \n”)</a:t>
            </a:r>
            <a:endParaRPr/>
          </a:p>
          <a:p>
            <a:pPr indent="0" lvl="0" marL="457200" rtl="0" algn="l">
              <a:spcBef>
                <a:spcPts val="0"/>
              </a:spcBef>
              <a:spcAft>
                <a:spcPts val="0"/>
              </a:spcAft>
              <a:buNone/>
            </a:pPr>
            <a:r>
              <a:rPr lang="en"/>
              <a:t>	file.close()</a:t>
            </a:r>
            <a:endParaRPr/>
          </a:p>
          <a:p>
            <a:pPr indent="-311150" lvl="0" marL="457200" rtl="0" algn="l">
              <a:spcBef>
                <a:spcPts val="0"/>
              </a:spcBef>
              <a:spcAft>
                <a:spcPts val="0"/>
              </a:spcAft>
              <a:buSzPts val="1300"/>
              <a:buChar char="●"/>
            </a:pPr>
            <a:r>
              <a:rPr lang="en"/>
              <a:t>Write a program that reads the text file and print all the digits present in the file.</a:t>
            </a:r>
            <a:endParaRPr/>
          </a:p>
          <a:p>
            <a:pPr indent="-311150" lvl="0" marL="457200" rtl="0" algn="l">
              <a:spcBef>
                <a:spcPts val="0"/>
              </a:spcBef>
              <a:spcAft>
                <a:spcPts val="0"/>
              </a:spcAft>
              <a:buSzPts val="1300"/>
              <a:buChar char="●"/>
            </a:pPr>
            <a:r>
              <a:rPr lang="en"/>
              <a:t>Read the code given below and answer the question:</a:t>
            </a:r>
            <a:endParaRPr/>
          </a:p>
          <a:p>
            <a:pPr indent="0" lvl="0" marL="914400" rtl="0" algn="l">
              <a:spcBef>
                <a:spcPts val="0"/>
              </a:spcBef>
              <a:spcAft>
                <a:spcPts val="0"/>
              </a:spcAft>
              <a:buNone/>
            </a:pPr>
            <a:r>
              <a:rPr lang="en"/>
              <a:t>fh=open(“test.txt”,”w”)</a:t>
            </a:r>
            <a:endParaRPr/>
          </a:p>
          <a:p>
            <a:pPr indent="0" lvl="0" marL="914400" rtl="0" algn="l">
              <a:spcBef>
                <a:spcPts val="0"/>
              </a:spcBef>
              <a:spcAft>
                <a:spcPts val="0"/>
              </a:spcAft>
              <a:buNone/>
            </a:pPr>
            <a:r>
              <a:rPr lang="en"/>
              <a:t>fh.write(“bye”)</a:t>
            </a:r>
            <a:endParaRPr/>
          </a:p>
          <a:p>
            <a:pPr indent="0" lvl="0" marL="914400" rtl="0" algn="l">
              <a:spcBef>
                <a:spcPts val="0"/>
              </a:spcBef>
              <a:spcAft>
                <a:spcPts val="0"/>
              </a:spcAft>
              <a:buNone/>
            </a:pPr>
            <a:r>
              <a:rPr lang="en"/>
              <a:t>fh.close()</a:t>
            </a:r>
            <a:endParaRPr/>
          </a:p>
          <a:p>
            <a:pPr indent="0" lvl="0" marL="0" rtl="0" algn="l">
              <a:spcBef>
                <a:spcPts val="0"/>
              </a:spcBef>
              <a:spcAft>
                <a:spcPts val="0"/>
              </a:spcAft>
              <a:buNone/>
            </a:pPr>
            <a:r>
              <a:rPr lang="en"/>
              <a:t>	If the file contains “GOOD” before execution, what will be the contents of the file after execution of</a:t>
            </a:r>
            <a:endParaRPr/>
          </a:p>
          <a:p>
            <a:pPr indent="0" lvl="0" marL="0" rtl="0" algn="l">
              <a:spcBef>
                <a:spcPts val="0"/>
              </a:spcBef>
              <a:spcAft>
                <a:spcPts val="0"/>
              </a:spcAft>
              <a:buNone/>
            </a:pPr>
            <a:r>
              <a:rPr lang="en"/>
              <a:t>	this code.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611650" y="592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37" name="Google Shape;237;p37"/>
          <p:cNvSpPr txBox="1"/>
          <p:nvPr>
            <p:ph idx="1" type="body"/>
          </p:nvPr>
        </p:nvSpPr>
        <p:spPr>
          <a:xfrm>
            <a:off x="729450" y="1315325"/>
            <a:ext cx="7688700" cy="382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would be the output of below code”?</a:t>
            </a:r>
            <a:endParaRPr/>
          </a:p>
          <a:p>
            <a:pPr indent="457200" lvl="0" marL="457200" rtl="0" algn="l">
              <a:spcBef>
                <a:spcPts val="0"/>
              </a:spcBef>
              <a:spcAft>
                <a:spcPts val="0"/>
              </a:spcAft>
              <a:buNone/>
            </a:pPr>
            <a:r>
              <a:rPr lang="en"/>
              <a:t>fh=open(“test.txt”,r)</a:t>
            </a:r>
            <a:endParaRPr/>
          </a:p>
          <a:p>
            <a:pPr indent="0" lvl="0" marL="914400" rtl="0" algn="l">
              <a:spcBef>
                <a:spcPts val="0"/>
              </a:spcBef>
              <a:spcAft>
                <a:spcPts val="0"/>
              </a:spcAft>
              <a:buNone/>
            </a:pPr>
            <a:r>
              <a:rPr lang="en"/>
              <a:t>l=fh.readlines()</a:t>
            </a:r>
            <a:endParaRPr/>
          </a:p>
          <a:p>
            <a:pPr indent="0" lvl="0" marL="914400" rtl="0" algn="l">
              <a:spcBef>
                <a:spcPts val="0"/>
              </a:spcBef>
              <a:spcAft>
                <a:spcPts val="0"/>
              </a:spcAft>
              <a:buNone/>
            </a:pPr>
            <a:r>
              <a:rPr lang="en"/>
              <a:t>print(l[0],end=””)</a:t>
            </a:r>
            <a:endParaRPr/>
          </a:p>
          <a:p>
            <a:pPr indent="0" lvl="0" marL="914400" rtl="0" algn="l">
              <a:spcBef>
                <a:spcPts val="0"/>
              </a:spcBef>
              <a:spcAft>
                <a:spcPts val="0"/>
              </a:spcAft>
              <a:buNone/>
            </a:pPr>
            <a:r>
              <a:rPr lang="en"/>
              <a:t>print(l[2],end=””)</a:t>
            </a:r>
            <a:endParaRPr/>
          </a:p>
          <a:p>
            <a:pPr indent="0" lvl="0" marL="914400" rtl="0" algn="l">
              <a:spcBef>
                <a:spcPts val="0"/>
              </a:spcBef>
              <a:spcAft>
                <a:spcPts val="0"/>
              </a:spcAft>
              <a:buNone/>
            </a:pPr>
            <a:r>
              <a:rPr lang="en"/>
              <a:t>print(l[5],end=””)</a:t>
            </a:r>
            <a:endParaRPr/>
          </a:p>
          <a:p>
            <a:pPr indent="0" lvl="0" marL="914400" rtl="0" algn="l">
              <a:spcBef>
                <a:spcPts val="0"/>
              </a:spcBef>
              <a:spcAft>
                <a:spcPts val="0"/>
              </a:spcAft>
              <a:buNone/>
            </a:pPr>
            <a:r>
              <a:rPr lang="en"/>
              <a:t>print(l[1],end=””)</a:t>
            </a:r>
            <a:endParaRPr/>
          </a:p>
          <a:p>
            <a:pPr indent="0" lvl="0" marL="914400" rtl="0" algn="l">
              <a:spcBef>
                <a:spcPts val="0"/>
              </a:spcBef>
              <a:spcAft>
                <a:spcPts val="0"/>
              </a:spcAft>
              <a:buNone/>
            </a:pPr>
            <a:r>
              <a:rPr lang="en"/>
              <a:t>fh.close()</a:t>
            </a:r>
            <a:endParaRPr/>
          </a:p>
          <a:p>
            <a:pPr indent="-311150" lvl="0" marL="457200" rtl="0" algn="l">
              <a:spcBef>
                <a:spcPts val="0"/>
              </a:spcBef>
              <a:spcAft>
                <a:spcPts val="0"/>
              </a:spcAft>
              <a:buSzPts val="1300"/>
              <a:buChar char="●"/>
            </a:pPr>
            <a:r>
              <a:rPr lang="en"/>
              <a:t>Write code to print just the last line of a text file “data.txt”.</a:t>
            </a:r>
            <a:endParaRPr/>
          </a:p>
          <a:p>
            <a:pPr indent="-311150" lvl="0" marL="457200" rtl="0" algn="l">
              <a:spcBef>
                <a:spcPts val="0"/>
              </a:spcBef>
              <a:spcAft>
                <a:spcPts val="0"/>
              </a:spcAft>
              <a:buSzPts val="1300"/>
              <a:buChar char="●"/>
            </a:pPr>
            <a:r>
              <a:rPr lang="en"/>
              <a:t>Write a program that copies a text file “source.txt” onto “target.txt” barring the line starting with “@” sign</a:t>
            </a:r>
            <a:endParaRPr/>
          </a:p>
          <a:p>
            <a:pPr indent="-311150" lvl="0" marL="457200" rtl="0" algn="l">
              <a:spcBef>
                <a:spcPts val="0"/>
              </a:spcBef>
              <a:spcAft>
                <a:spcPts val="0"/>
              </a:spcAft>
              <a:buSzPts val="1300"/>
              <a:buChar char="●"/>
            </a:pPr>
            <a:r>
              <a:rPr lang="en"/>
              <a:t>What is the difference </a:t>
            </a:r>
            <a:r>
              <a:rPr lang="en"/>
              <a:t>between</a:t>
            </a:r>
            <a:r>
              <a:rPr lang="en"/>
              <a:t> mode “w” and “a”?</a:t>
            </a:r>
            <a:endParaRPr/>
          </a:p>
          <a:p>
            <a:pPr indent="-311150" lvl="0" marL="457200" rtl="0" algn="l">
              <a:spcBef>
                <a:spcPts val="0"/>
              </a:spcBef>
              <a:spcAft>
                <a:spcPts val="0"/>
              </a:spcAft>
              <a:buSzPts val="1300"/>
              <a:buChar char="●"/>
            </a:pPr>
            <a:r>
              <a:rPr lang="en"/>
              <a:t>When a file is </a:t>
            </a:r>
            <a:r>
              <a:rPr lang="en"/>
              <a:t>opened</a:t>
            </a:r>
            <a:r>
              <a:rPr lang="en"/>
              <a:t>  for output, what happen when</a:t>
            </a:r>
            <a:endParaRPr/>
          </a:p>
          <a:p>
            <a:pPr indent="-311150" lvl="0" marL="457200" rtl="0" algn="l">
              <a:spcBef>
                <a:spcPts val="0"/>
              </a:spcBef>
              <a:spcAft>
                <a:spcPts val="0"/>
              </a:spcAft>
              <a:buSzPts val="1300"/>
              <a:buAutoNum type="arabicPeriod"/>
            </a:pPr>
            <a:r>
              <a:rPr lang="en"/>
              <a:t>Mentioned</a:t>
            </a:r>
            <a:r>
              <a:rPr lang="en"/>
              <a:t> file not exists</a:t>
            </a:r>
            <a:endParaRPr/>
          </a:p>
          <a:p>
            <a:pPr indent="-311150" lvl="0" marL="457200" rtl="0" algn="l">
              <a:spcBef>
                <a:spcPts val="0"/>
              </a:spcBef>
              <a:spcAft>
                <a:spcPts val="0"/>
              </a:spcAft>
              <a:buSzPts val="1300"/>
              <a:buAutoNum type="arabicPeriod"/>
            </a:pPr>
            <a:r>
              <a:rPr lang="en"/>
              <a:t>The mentioned file does exist</a:t>
            </a:r>
            <a:endParaRPr/>
          </a:p>
          <a:p>
            <a:pPr indent="-311150" lvl="0" marL="457200" rtl="0" algn="l">
              <a:spcBef>
                <a:spcPts val="0"/>
              </a:spcBef>
              <a:spcAft>
                <a:spcPts val="0"/>
              </a:spcAft>
              <a:buSzPts val="1300"/>
              <a:buChar char="●"/>
            </a:pPr>
            <a:r>
              <a:rPr lang="en"/>
              <a:t>What role is played by file modes in file operation?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631300" y="611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43" name="Google Shape;243;p38"/>
          <p:cNvSpPr txBox="1"/>
          <p:nvPr>
            <p:ph idx="1" type="body"/>
          </p:nvPr>
        </p:nvSpPr>
        <p:spPr>
          <a:xfrm>
            <a:off x="807975" y="1315500"/>
            <a:ext cx="7688700" cy="382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What is the advantage of saving data in binary file?</a:t>
            </a:r>
            <a:endParaRPr/>
          </a:p>
          <a:p>
            <a:pPr indent="-311150" lvl="0" marL="457200" rtl="0" algn="l">
              <a:spcBef>
                <a:spcPts val="0"/>
              </a:spcBef>
              <a:spcAft>
                <a:spcPts val="0"/>
              </a:spcAft>
              <a:buSzPts val="1300"/>
              <a:buChar char="●"/>
            </a:pPr>
            <a:r>
              <a:rPr lang="en"/>
              <a:t>How are following code differ from one another?</a:t>
            </a:r>
            <a:endParaRPr/>
          </a:p>
          <a:p>
            <a:pPr indent="0" lvl="0" marL="457200" rtl="0" algn="l">
              <a:spcBef>
                <a:spcPts val="0"/>
              </a:spcBef>
              <a:spcAft>
                <a:spcPts val="0"/>
              </a:spcAft>
              <a:buNone/>
            </a:pPr>
            <a:r>
              <a:rPr lang="en"/>
              <a:t>	1.f=open(“test.txt”,”r”)</a:t>
            </a:r>
            <a:endParaRPr/>
          </a:p>
          <a:p>
            <a:pPr indent="0" lvl="0" marL="457200" rtl="0" algn="l">
              <a:spcBef>
                <a:spcPts val="0"/>
              </a:spcBef>
              <a:spcAft>
                <a:spcPts val="0"/>
              </a:spcAft>
              <a:buNone/>
            </a:pPr>
            <a:r>
              <a:rPr lang="en"/>
              <a:t>	    f.read()	</a:t>
            </a:r>
            <a:endParaRPr/>
          </a:p>
          <a:p>
            <a:pPr indent="0" lvl="0" marL="457200" rtl="0" algn="l">
              <a:spcBef>
                <a:spcPts val="0"/>
              </a:spcBef>
              <a:spcAft>
                <a:spcPts val="0"/>
              </a:spcAft>
              <a:buNone/>
            </a:pPr>
            <a:r>
              <a:rPr lang="en"/>
              <a:t>	2.</a:t>
            </a:r>
            <a:r>
              <a:rPr lang="en"/>
              <a:t>f=open(“test.txt”,”r”)</a:t>
            </a:r>
            <a:endParaRPr/>
          </a:p>
          <a:p>
            <a:pPr indent="0" lvl="0" marL="457200" rtl="0" algn="l">
              <a:spcBef>
                <a:spcPts val="0"/>
              </a:spcBef>
              <a:spcAft>
                <a:spcPts val="0"/>
              </a:spcAft>
              <a:buNone/>
            </a:pPr>
            <a:r>
              <a:rPr lang="en"/>
              <a:t>	    f.read(100))</a:t>
            </a:r>
            <a:endParaRPr/>
          </a:p>
          <a:p>
            <a:pPr indent="-311150" lvl="0" marL="457200" rtl="0" algn="l">
              <a:spcBef>
                <a:spcPts val="0"/>
              </a:spcBef>
              <a:spcAft>
                <a:spcPts val="0"/>
              </a:spcAft>
              <a:buSzPts val="1300"/>
              <a:buChar char="●"/>
            </a:pPr>
            <a:r>
              <a:rPr lang="en"/>
              <a:t>What following code doing?</a:t>
            </a:r>
            <a:endParaRPr/>
          </a:p>
          <a:p>
            <a:pPr indent="0" lvl="0" marL="914400" rtl="0" algn="l">
              <a:spcBef>
                <a:spcPts val="0"/>
              </a:spcBef>
              <a:spcAft>
                <a:spcPts val="0"/>
              </a:spcAft>
              <a:buNone/>
            </a:pPr>
            <a:r>
              <a:rPr lang="en"/>
              <a:t>f=open(“contacts.csv”,”a”)</a:t>
            </a:r>
            <a:endParaRPr/>
          </a:p>
          <a:p>
            <a:pPr indent="0" lvl="0" marL="914400" rtl="0" algn="l">
              <a:spcBef>
                <a:spcPts val="0"/>
              </a:spcBef>
              <a:spcAft>
                <a:spcPts val="0"/>
              </a:spcAft>
              <a:buNone/>
            </a:pPr>
            <a:r>
              <a:rPr lang="en"/>
              <a:t>name=input(“Enter the name: “)</a:t>
            </a:r>
            <a:endParaRPr/>
          </a:p>
          <a:p>
            <a:pPr indent="0" lvl="0" marL="914400" rtl="0" algn="l">
              <a:spcBef>
                <a:spcPts val="0"/>
              </a:spcBef>
              <a:spcAft>
                <a:spcPts val="0"/>
              </a:spcAft>
              <a:buNone/>
            </a:pPr>
            <a:r>
              <a:rPr lang="en"/>
              <a:t>phone=input(“Enter the phone:”)</a:t>
            </a:r>
            <a:endParaRPr/>
          </a:p>
          <a:p>
            <a:pPr indent="0" lvl="0" marL="914400" rtl="0" algn="l">
              <a:spcBef>
                <a:spcPts val="0"/>
              </a:spcBef>
              <a:spcAft>
                <a:spcPts val="0"/>
              </a:spcAft>
              <a:buNone/>
            </a:pPr>
            <a:r>
              <a:rPr lang="en"/>
              <a:t>file.write(name+”,”+phone+”\n”)</a:t>
            </a:r>
            <a:endParaRPr/>
          </a:p>
          <a:p>
            <a:pPr indent="-311150" lvl="0" marL="457200" rtl="0" algn="l">
              <a:spcBef>
                <a:spcPts val="0"/>
              </a:spcBef>
              <a:spcAft>
                <a:spcPts val="0"/>
              </a:spcAft>
              <a:buSzPts val="1300"/>
              <a:buChar char="●"/>
            </a:pPr>
            <a:r>
              <a:rPr lang="en"/>
              <a:t>Consider above contacts.csv created, Then figure out what below code trying to do?</a:t>
            </a:r>
            <a:endParaRPr/>
          </a:p>
          <a:p>
            <a:pPr indent="0" lvl="0" marL="457200" rtl="0" algn="l">
              <a:spcBef>
                <a:spcPts val="0"/>
              </a:spcBef>
              <a:spcAft>
                <a:spcPts val="0"/>
              </a:spcAft>
              <a:buNone/>
            </a:pPr>
            <a:r>
              <a:rPr lang="en"/>
              <a:t>name=input(“enter the name: “)</a:t>
            </a:r>
            <a:endParaRPr/>
          </a:p>
          <a:p>
            <a:pPr indent="0" lvl="0" marL="457200" rtl="0" algn="l">
              <a:spcBef>
                <a:spcPts val="0"/>
              </a:spcBef>
              <a:spcAft>
                <a:spcPts val="0"/>
              </a:spcAft>
              <a:buNone/>
            </a:pPr>
            <a:r>
              <a:rPr lang="en"/>
              <a:t>f=open(“contacts.csv”,”r”)</a:t>
            </a:r>
            <a:br>
              <a:rPr lang="en"/>
            </a:br>
            <a:r>
              <a:rPr lang="en"/>
              <a:t>n1=0</a:t>
            </a:r>
            <a:endParaRPr/>
          </a:p>
          <a:p>
            <a:pPr indent="0" lvl="0" marL="457200" rtl="0" algn="l">
              <a:spcBef>
                <a:spcPts val="0"/>
              </a:spcBef>
              <a:spcAft>
                <a:spcPts val="0"/>
              </a:spcAft>
              <a:buNone/>
            </a:pPr>
            <a:r>
              <a:rPr lang="en"/>
              <a:t>for l in f:</a:t>
            </a:r>
            <a:endParaRPr/>
          </a:p>
          <a:p>
            <a:pPr indent="0" lvl="0" marL="457200" rtl="0" algn="l">
              <a:spcBef>
                <a:spcPts val="0"/>
              </a:spcBef>
              <a:spcAft>
                <a:spcPts val="0"/>
              </a:spcAft>
              <a:buNone/>
            </a:pPr>
            <a:r>
              <a:rPr lang="en"/>
              <a:t>	If name in l:</a:t>
            </a:r>
            <a:endParaRPr/>
          </a:p>
          <a:p>
            <a:pPr indent="0" lvl="0" marL="457200" rtl="0" algn="l">
              <a:spcBef>
                <a:spcPts val="0"/>
              </a:spcBef>
              <a:spcAft>
                <a:spcPts val="0"/>
              </a:spcAft>
              <a:buNone/>
            </a:pPr>
            <a:r>
              <a:rPr lang="en"/>
              <a:t>		print(l)</a:t>
            </a:r>
            <a:endParaRPr/>
          </a:p>
          <a:p>
            <a:pPr indent="0" lvl="0" marL="45720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7650" y="592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49" name="Google Shape;249;p39"/>
          <p:cNvSpPr txBox="1"/>
          <p:nvPr>
            <p:ph idx="1" type="body"/>
          </p:nvPr>
        </p:nvSpPr>
        <p:spPr>
          <a:xfrm>
            <a:off x="336825" y="1315300"/>
            <a:ext cx="8202900" cy="3828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Consider</a:t>
            </a:r>
            <a:r>
              <a:rPr lang="en"/>
              <a:t> the file “test.txt” , Predict the output of below program</a:t>
            </a:r>
            <a:endParaRPr/>
          </a:p>
          <a:p>
            <a:pPr indent="0" lvl="0" marL="457200" rtl="0" algn="l">
              <a:spcBef>
                <a:spcPts val="0"/>
              </a:spcBef>
              <a:spcAft>
                <a:spcPts val="0"/>
              </a:spcAft>
              <a:buNone/>
            </a:pPr>
            <a:r>
              <a:rPr lang="en"/>
              <a:t>	f=open(“test.txt”,”r”)</a:t>
            </a:r>
            <a:endParaRPr/>
          </a:p>
          <a:p>
            <a:pPr indent="0" lvl="0" marL="457200" rtl="0" algn="l">
              <a:spcBef>
                <a:spcPts val="0"/>
              </a:spcBef>
              <a:spcAft>
                <a:spcPts val="0"/>
              </a:spcAft>
              <a:buNone/>
            </a:pPr>
            <a:r>
              <a:rPr lang="en"/>
              <a:t>	n=0</a:t>
            </a:r>
            <a:endParaRPr/>
          </a:p>
          <a:p>
            <a:pPr indent="0" lvl="0" marL="457200" rtl="0" algn="l">
              <a:spcBef>
                <a:spcPts val="0"/>
              </a:spcBef>
              <a:spcAft>
                <a:spcPts val="0"/>
              </a:spcAft>
              <a:buNone/>
            </a:pPr>
            <a:r>
              <a:rPr lang="en"/>
              <a:t>	For l in f:</a:t>
            </a:r>
            <a:endParaRPr/>
          </a:p>
          <a:p>
            <a:pPr indent="0" lvl="0" marL="457200" rtl="0" algn="l">
              <a:spcBef>
                <a:spcPts val="0"/>
              </a:spcBef>
              <a:spcAft>
                <a:spcPts val="0"/>
              </a:spcAft>
              <a:buNone/>
            </a:pPr>
            <a:r>
              <a:rPr lang="en"/>
              <a:t>		n+=1</a:t>
            </a:r>
            <a:endParaRPr/>
          </a:p>
          <a:p>
            <a:pPr indent="0" lvl="0" marL="457200" rtl="0" algn="l">
              <a:spcBef>
                <a:spcPts val="0"/>
              </a:spcBef>
              <a:spcAft>
                <a:spcPts val="0"/>
              </a:spcAft>
              <a:buNone/>
            </a:pPr>
            <a:r>
              <a:rPr lang="en"/>
              <a:t>	print(n)</a:t>
            </a:r>
            <a:endParaRPr/>
          </a:p>
          <a:p>
            <a:pPr indent="-311150" lvl="0" marL="457200" rtl="0" algn="l">
              <a:spcBef>
                <a:spcPts val="0"/>
              </a:spcBef>
              <a:spcAft>
                <a:spcPts val="0"/>
              </a:spcAft>
              <a:buSzPts val="1300"/>
              <a:buChar char="●"/>
            </a:pPr>
            <a:r>
              <a:rPr lang="en"/>
              <a:t>Write a method in python to read the content from a test.txt line by line and display same on screen</a:t>
            </a:r>
            <a:endParaRPr/>
          </a:p>
          <a:p>
            <a:pPr indent="-311150" lvl="0" marL="457200" rtl="0" algn="l">
              <a:spcBef>
                <a:spcPts val="0"/>
              </a:spcBef>
              <a:spcAft>
                <a:spcPts val="0"/>
              </a:spcAft>
              <a:buSzPts val="1300"/>
              <a:buChar char="●"/>
            </a:pPr>
            <a:r>
              <a:rPr lang="en"/>
              <a:t>Write a </a:t>
            </a:r>
            <a:r>
              <a:rPr lang="en"/>
              <a:t>method</a:t>
            </a:r>
            <a:r>
              <a:rPr lang="en"/>
              <a:t> in python to write multiple line of text contents into a text file.</a:t>
            </a:r>
            <a:endParaRPr/>
          </a:p>
          <a:p>
            <a:pPr indent="-311150" lvl="0" marL="457200" rtl="0" algn="l">
              <a:spcBef>
                <a:spcPts val="0"/>
              </a:spcBef>
              <a:spcAft>
                <a:spcPts val="0"/>
              </a:spcAft>
              <a:buSzPts val="1300"/>
              <a:buChar char="●"/>
            </a:pPr>
            <a:r>
              <a:rPr lang="en"/>
              <a:t>A file sports.dat contains information in the </a:t>
            </a:r>
            <a:r>
              <a:rPr lang="en"/>
              <a:t>following</a:t>
            </a:r>
            <a:r>
              <a:rPr lang="en"/>
              <a:t> format : Event-Participant, Write a function that would read the content of sports.dat and </a:t>
            </a:r>
            <a:r>
              <a:rPr lang="en"/>
              <a:t>create a file named Athletic.dat copying only those records from sports.dat where the event name is “Athletics”</a:t>
            </a:r>
            <a:endParaRPr/>
          </a:p>
          <a:p>
            <a:pPr indent="-311150" lvl="0" marL="457200" rtl="0" algn="l">
              <a:spcBef>
                <a:spcPts val="0"/>
              </a:spcBef>
              <a:spcAft>
                <a:spcPts val="0"/>
              </a:spcAft>
              <a:buSzPts val="1300"/>
              <a:buChar char="●"/>
            </a:pPr>
            <a:r>
              <a:rPr lang="en"/>
              <a:t>A file contains a list of telephones in below format:</a:t>
            </a:r>
            <a:endParaRPr/>
          </a:p>
          <a:p>
            <a:pPr indent="0" lvl="0" marL="914400" rtl="0" algn="l">
              <a:spcBef>
                <a:spcPts val="0"/>
              </a:spcBef>
              <a:spcAft>
                <a:spcPts val="0"/>
              </a:spcAft>
              <a:buNone/>
            </a:pPr>
            <a:r>
              <a:rPr lang="en"/>
              <a:t>Ram 72546465</a:t>
            </a:r>
            <a:endParaRPr/>
          </a:p>
          <a:p>
            <a:pPr indent="0" lvl="0" marL="914400" rtl="0" algn="l">
              <a:spcBef>
                <a:spcPts val="0"/>
              </a:spcBef>
              <a:spcAft>
                <a:spcPts val="0"/>
              </a:spcAft>
              <a:buNone/>
            </a:pPr>
            <a:r>
              <a:rPr lang="en"/>
              <a:t>Siita 78446036</a:t>
            </a:r>
            <a:endParaRPr/>
          </a:p>
          <a:p>
            <a:pPr indent="0" lvl="0" marL="0" rtl="0" algn="l">
              <a:spcBef>
                <a:spcPts val="0"/>
              </a:spcBef>
              <a:spcAft>
                <a:spcPts val="0"/>
              </a:spcAft>
              <a:buNone/>
            </a:pPr>
            <a:r>
              <a:rPr lang="en"/>
              <a:t>	Write a program to read file and display its content in two columns</a:t>
            </a:r>
            <a:endParaRPr/>
          </a:p>
          <a:p>
            <a:pPr indent="-311150" lvl="0" marL="457200" rtl="0" algn="l">
              <a:spcBef>
                <a:spcPts val="0"/>
              </a:spcBef>
              <a:spcAft>
                <a:spcPts val="0"/>
              </a:spcAft>
              <a:buSzPts val="1300"/>
              <a:buChar char="●"/>
            </a:pPr>
            <a:r>
              <a:rPr lang="en"/>
              <a:t>Write a program which count number of uppercase alphabets in the given file. </a:t>
            </a:r>
            <a:endParaRPr/>
          </a:p>
          <a:p>
            <a:pPr indent="0" lvl="0" marL="91440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611675" y="611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55" name="Google Shape;255;p40"/>
          <p:cNvSpPr txBox="1"/>
          <p:nvPr>
            <p:ph idx="1" type="body"/>
          </p:nvPr>
        </p:nvSpPr>
        <p:spPr>
          <a:xfrm>
            <a:off x="729450" y="1276050"/>
            <a:ext cx="7688700" cy="235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Write program which append the content of other </a:t>
            </a:r>
            <a:r>
              <a:rPr lang="en"/>
              <a:t>file</a:t>
            </a:r>
            <a:r>
              <a:rPr lang="en"/>
              <a:t> onto source file.</a:t>
            </a:r>
            <a:endParaRPr/>
          </a:p>
          <a:p>
            <a:pPr indent="-311150" lvl="0" marL="457200" rtl="0" algn="l">
              <a:spcBef>
                <a:spcPts val="0"/>
              </a:spcBef>
              <a:spcAft>
                <a:spcPts val="0"/>
              </a:spcAft>
              <a:buSzPts val="1300"/>
              <a:buChar char="●"/>
            </a:pPr>
            <a:r>
              <a:rPr lang="en"/>
              <a:t>Wrote a program which read the characters from </a:t>
            </a:r>
            <a:r>
              <a:rPr lang="en"/>
              <a:t>keyboard</a:t>
            </a:r>
            <a:r>
              <a:rPr lang="en"/>
              <a:t> one by one, All the lower case characters stores in “lower.txt” and all the </a:t>
            </a:r>
            <a:r>
              <a:rPr lang="en"/>
              <a:t>uppercase</a:t>
            </a:r>
            <a:r>
              <a:rPr lang="en"/>
              <a:t> characters stores in “upper.txt”</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1102475" y="2304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342900"/>
            <a:ext cx="7688700" cy="47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Files</a:t>
            </a:r>
            <a:endParaRPr/>
          </a:p>
        </p:txBody>
      </p:sp>
      <p:sp>
        <p:nvSpPr>
          <p:cNvPr id="101" name="Google Shape;101;p15"/>
          <p:cNvSpPr txBox="1"/>
          <p:nvPr>
            <p:ph idx="1" type="body"/>
          </p:nvPr>
        </p:nvSpPr>
        <p:spPr>
          <a:xfrm>
            <a:off x="729450" y="819300"/>
            <a:ext cx="7688700" cy="43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9FAFC"/>
                </a:highlight>
                <a:latin typeface="Arial"/>
                <a:ea typeface="Arial"/>
                <a:cs typeface="Arial"/>
                <a:sym typeface="Arial"/>
              </a:rPr>
              <a:t>A data file is any file containing </a:t>
            </a:r>
            <a:r>
              <a:rPr lang="en" sz="1350">
                <a:solidFill>
                  <a:srgbClr val="000000"/>
                </a:solidFill>
                <a:highlight>
                  <a:srgbClr val="F9FAFC"/>
                </a:highlight>
                <a:uFill>
                  <a:noFill/>
                </a:uFill>
                <a:latin typeface="Arial"/>
                <a:ea typeface="Arial"/>
                <a:cs typeface="Arial"/>
                <a:sym typeface="Arial"/>
                <a:hlinkClick r:id="rId3">
                  <a:extLst>
                    <a:ext uri="{A12FA001-AC4F-418D-AE19-62706E023703}">
                      <ahyp:hlinkClr val="tx"/>
                    </a:ext>
                  </a:extLst>
                </a:hlinkClick>
              </a:rPr>
              <a:t>information</a:t>
            </a:r>
            <a:r>
              <a:rPr lang="en" sz="1350">
                <a:solidFill>
                  <a:srgbClr val="000000"/>
                </a:solidFill>
                <a:highlight>
                  <a:srgbClr val="F9FAFC"/>
                </a:highlight>
                <a:latin typeface="Arial"/>
                <a:ea typeface="Arial"/>
                <a:cs typeface="Arial"/>
                <a:sym typeface="Arial"/>
              </a:rPr>
              <a:t>, but not </a:t>
            </a:r>
            <a:r>
              <a:rPr lang="en" sz="1350">
                <a:solidFill>
                  <a:srgbClr val="000000"/>
                </a:solidFill>
                <a:highlight>
                  <a:srgbClr val="F9FAFC"/>
                </a:highlight>
                <a:uFill>
                  <a:noFill/>
                </a:uFill>
                <a:latin typeface="Arial"/>
                <a:ea typeface="Arial"/>
                <a:cs typeface="Arial"/>
                <a:sym typeface="Arial"/>
                <a:hlinkClick r:id="rId4">
                  <a:extLst>
                    <a:ext uri="{A12FA001-AC4F-418D-AE19-62706E023703}">
                      <ahyp:hlinkClr val="tx"/>
                    </a:ext>
                  </a:extLst>
                </a:hlinkClick>
              </a:rPr>
              <a:t>code</a:t>
            </a:r>
            <a:r>
              <a:rPr lang="en" sz="1350">
                <a:solidFill>
                  <a:srgbClr val="000000"/>
                </a:solidFill>
                <a:highlight>
                  <a:srgbClr val="F9FAFC"/>
                </a:highlight>
                <a:latin typeface="Arial"/>
                <a:ea typeface="Arial"/>
                <a:cs typeface="Arial"/>
                <a:sym typeface="Arial"/>
              </a:rPr>
              <a:t>; it is only meant to be read or viewed and not executed</a:t>
            </a:r>
            <a:endParaRPr sz="1350">
              <a:solidFill>
                <a:srgbClr val="000000"/>
              </a:solidFill>
              <a:highlight>
                <a:srgbClr val="F9FAFC"/>
              </a:highlight>
              <a:latin typeface="Arial"/>
              <a:ea typeface="Arial"/>
              <a:cs typeface="Arial"/>
              <a:sym typeface="Arial"/>
            </a:endParaRPr>
          </a:p>
          <a:p>
            <a:pPr indent="0" lvl="0" marL="0" rtl="0" algn="l">
              <a:spcBef>
                <a:spcPts val="1200"/>
              </a:spcBef>
              <a:spcAft>
                <a:spcPts val="0"/>
              </a:spcAft>
              <a:buNone/>
            </a:pPr>
            <a:r>
              <a:rPr b="1" lang="en" sz="1350">
                <a:solidFill>
                  <a:srgbClr val="000000"/>
                </a:solidFill>
                <a:highlight>
                  <a:srgbClr val="F9FAFC"/>
                </a:highlight>
                <a:latin typeface="Arial"/>
                <a:ea typeface="Arial"/>
                <a:cs typeface="Arial"/>
                <a:sym typeface="Arial"/>
              </a:rPr>
              <a:t>Text File: </a:t>
            </a:r>
            <a:endParaRPr b="1" sz="1350">
              <a:solidFill>
                <a:srgbClr val="000000"/>
              </a:solidFill>
              <a:highlight>
                <a:srgbClr val="F9FAFC"/>
              </a:highlight>
              <a:latin typeface="Arial"/>
              <a:ea typeface="Arial"/>
              <a:cs typeface="Arial"/>
              <a:sym typeface="Arial"/>
            </a:endParaRPr>
          </a:p>
          <a:p>
            <a:pPr indent="-314325" lvl="0" marL="457200" marR="0" rtl="0" algn="l">
              <a:lnSpc>
                <a:spcPct val="115000"/>
              </a:lnSpc>
              <a:spcBef>
                <a:spcPts val="120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A text file is a computer </a:t>
            </a:r>
            <a:r>
              <a:rPr lang="en" sz="1350">
                <a:solidFill>
                  <a:srgbClr val="000000"/>
                </a:solidFill>
                <a:highlight>
                  <a:srgbClr val="F9FAFC"/>
                </a:highlight>
                <a:uFill>
                  <a:noFill/>
                </a:uFill>
                <a:latin typeface="Arial"/>
                <a:ea typeface="Arial"/>
                <a:cs typeface="Arial"/>
                <a:sym typeface="Arial"/>
                <a:hlinkClick r:id="rId5">
                  <a:extLst>
                    <a:ext uri="{A12FA001-AC4F-418D-AE19-62706E023703}">
                      <ahyp:hlinkClr val="tx"/>
                    </a:ext>
                  </a:extLst>
                </a:hlinkClick>
              </a:rPr>
              <a:t>file</a:t>
            </a:r>
            <a:r>
              <a:rPr lang="en" sz="1350">
                <a:solidFill>
                  <a:srgbClr val="000000"/>
                </a:solidFill>
                <a:highlight>
                  <a:srgbClr val="F9FAFC"/>
                </a:highlight>
                <a:latin typeface="Arial"/>
                <a:ea typeface="Arial"/>
                <a:cs typeface="Arial"/>
                <a:sym typeface="Arial"/>
              </a:rPr>
              <a:t> that only contains </a:t>
            </a:r>
            <a:r>
              <a:rPr lang="en" sz="1350">
                <a:solidFill>
                  <a:srgbClr val="000000"/>
                </a:solidFill>
                <a:highlight>
                  <a:srgbClr val="F9FAFC"/>
                </a:highlight>
                <a:uFill>
                  <a:noFill/>
                </a:uFill>
                <a:latin typeface="Arial"/>
                <a:ea typeface="Arial"/>
                <a:cs typeface="Arial"/>
                <a:sym typeface="Arial"/>
                <a:hlinkClick r:id="rId6">
                  <a:extLst>
                    <a:ext uri="{A12FA001-AC4F-418D-AE19-62706E023703}">
                      <ahyp:hlinkClr val="tx"/>
                    </a:ext>
                  </a:extLst>
                </a:hlinkClick>
              </a:rPr>
              <a:t>text</a:t>
            </a:r>
            <a:r>
              <a:rPr lang="en" sz="1350">
                <a:solidFill>
                  <a:srgbClr val="000000"/>
                </a:solidFill>
                <a:highlight>
                  <a:srgbClr val="F9FAFC"/>
                </a:highlight>
                <a:latin typeface="Arial"/>
                <a:ea typeface="Arial"/>
                <a:cs typeface="Arial"/>
                <a:sym typeface="Arial"/>
              </a:rPr>
              <a:t> and has no special formatting such as </a:t>
            </a:r>
            <a:r>
              <a:rPr lang="en" sz="1350">
                <a:solidFill>
                  <a:srgbClr val="000000"/>
                </a:solidFill>
                <a:highlight>
                  <a:srgbClr val="F9FAFC"/>
                </a:highlight>
                <a:uFill>
                  <a:noFill/>
                </a:uFill>
                <a:latin typeface="Arial"/>
                <a:ea typeface="Arial"/>
                <a:cs typeface="Arial"/>
                <a:sym typeface="Arial"/>
                <a:hlinkClick r:id="rId7">
                  <a:extLst>
                    <a:ext uri="{A12FA001-AC4F-418D-AE19-62706E023703}">
                      <ahyp:hlinkClr val="tx"/>
                    </a:ext>
                  </a:extLst>
                </a:hlinkClick>
              </a:rPr>
              <a:t>bold</a:t>
            </a:r>
            <a:r>
              <a:rPr lang="en" sz="1350">
                <a:solidFill>
                  <a:srgbClr val="000000"/>
                </a:solidFill>
                <a:highlight>
                  <a:srgbClr val="F9FAFC"/>
                </a:highlight>
                <a:latin typeface="Arial"/>
                <a:ea typeface="Arial"/>
                <a:cs typeface="Arial"/>
                <a:sym typeface="Arial"/>
              </a:rPr>
              <a:t> text, </a:t>
            </a:r>
            <a:r>
              <a:rPr lang="en" sz="1350">
                <a:solidFill>
                  <a:srgbClr val="000000"/>
                </a:solidFill>
                <a:highlight>
                  <a:srgbClr val="F9FAFC"/>
                </a:highlight>
                <a:uFill>
                  <a:noFill/>
                </a:uFill>
                <a:latin typeface="Arial"/>
                <a:ea typeface="Arial"/>
                <a:cs typeface="Arial"/>
                <a:sym typeface="Arial"/>
                <a:hlinkClick r:id="rId8">
                  <a:extLst>
                    <a:ext uri="{A12FA001-AC4F-418D-AE19-62706E023703}">
                      <ahyp:hlinkClr val="tx"/>
                    </a:ext>
                  </a:extLst>
                </a:hlinkClick>
              </a:rPr>
              <a:t>italic</a:t>
            </a:r>
            <a:r>
              <a:rPr lang="en" sz="1350">
                <a:solidFill>
                  <a:srgbClr val="000000"/>
                </a:solidFill>
                <a:highlight>
                  <a:srgbClr val="F9FAFC"/>
                </a:highlight>
                <a:latin typeface="Arial"/>
                <a:ea typeface="Arial"/>
                <a:cs typeface="Arial"/>
                <a:sym typeface="Arial"/>
              </a:rPr>
              <a:t> text, images, etc.</a:t>
            </a:r>
            <a:endParaRPr sz="1350">
              <a:solidFill>
                <a:srgbClr val="000000"/>
              </a:solidFill>
              <a:highlight>
                <a:srgbClr val="F9FAFC"/>
              </a:highlight>
              <a:latin typeface="Arial"/>
              <a:ea typeface="Arial"/>
              <a:cs typeface="Arial"/>
              <a:sym typeface="Arial"/>
            </a:endParaRPr>
          </a:p>
          <a:p>
            <a:pPr indent="-314325" lvl="0" marL="457200" marR="0" rtl="0" algn="l">
              <a:lnSpc>
                <a:spcPct val="115000"/>
              </a:lnSpc>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Text file stores information in ASCII or Unicode characters, Each line of text terminated with special character know as EOL (End of Line).</a:t>
            </a:r>
            <a:endParaRPr sz="1350">
              <a:solidFill>
                <a:srgbClr val="000000"/>
              </a:solidFill>
              <a:highlight>
                <a:srgbClr val="F9FAFC"/>
              </a:highlight>
              <a:latin typeface="Arial"/>
              <a:ea typeface="Arial"/>
              <a:cs typeface="Arial"/>
              <a:sym typeface="Arial"/>
            </a:endParaRPr>
          </a:p>
          <a:p>
            <a:pPr indent="0" lvl="0" marL="0" marR="0" rtl="0" algn="l">
              <a:lnSpc>
                <a:spcPct val="115000"/>
              </a:lnSpc>
              <a:spcBef>
                <a:spcPts val="1200"/>
              </a:spcBef>
              <a:spcAft>
                <a:spcPts val="0"/>
              </a:spcAft>
              <a:buNone/>
            </a:pPr>
            <a:r>
              <a:rPr b="1" lang="en" sz="1350">
                <a:solidFill>
                  <a:srgbClr val="000000"/>
                </a:solidFill>
                <a:highlight>
                  <a:srgbClr val="F9FAFC"/>
                </a:highlight>
                <a:latin typeface="Arial"/>
                <a:ea typeface="Arial"/>
                <a:cs typeface="Arial"/>
                <a:sym typeface="Arial"/>
              </a:rPr>
              <a:t>Binary File(Raw File)</a:t>
            </a:r>
            <a:endParaRPr b="1" sz="1350">
              <a:solidFill>
                <a:srgbClr val="000000"/>
              </a:solidFill>
              <a:highlight>
                <a:srgbClr val="F9FAFC"/>
              </a:highlight>
              <a:latin typeface="Arial"/>
              <a:ea typeface="Arial"/>
              <a:cs typeface="Arial"/>
              <a:sym typeface="Arial"/>
            </a:endParaRPr>
          </a:p>
          <a:p>
            <a:pPr indent="-314325" lvl="0" marL="457200" marR="0" rtl="0" algn="l">
              <a:lnSpc>
                <a:spcPct val="115000"/>
              </a:lnSpc>
              <a:spcBef>
                <a:spcPts val="120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When data is stored on a computer, it is stored in the form of binary. A binary file could therefore refer to any computer file, as they are all made up of binary numbers.</a:t>
            </a:r>
            <a:endParaRPr sz="1350">
              <a:solidFill>
                <a:srgbClr val="000000"/>
              </a:solidFill>
              <a:highlight>
                <a:srgbClr val="F9FAFC"/>
              </a:highlight>
              <a:latin typeface="Arial"/>
              <a:ea typeface="Arial"/>
              <a:cs typeface="Arial"/>
              <a:sym typeface="Arial"/>
            </a:endParaRPr>
          </a:p>
          <a:p>
            <a:pPr indent="-314325" lvl="0" marL="457200" marR="0" rtl="0" algn="l">
              <a:lnSpc>
                <a:spcPct val="115000"/>
              </a:lnSpc>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In binary file no EOL, No translation or specific encoding, As a result binary files are faster and easier for a program tp read and write than text files. As long as file does not need to be read by people  or need ported to different type of system, binary files are the best way to store information.</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b="1" sz="1350">
              <a:solidFill>
                <a:srgbClr val="000000"/>
              </a:solidFill>
              <a:highlight>
                <a:srgbClr val="F9FAFC"/>
              </a:highlight>
              <a:latin typeface="Arial"/>
              <a:ea typeface="Arial"/>
              <a:cs typeface="Arial"/>
              <a:sym typeface="Arial"/>
            </a:endParaRPr>
          </a:p>
          <a:p>
            <a:pPr indent="0" lvl="0" marL="0" rtl="0" algn="l">
              <a:spcBef>
                <a:spcPts val="1200"/>
              </a:spcBef>
              <a:spcAft>
                <a:spcPts val="0"/>
              </a:spcAft>
              <a:buNone/>
            </a:pPr>
            <a:r>
              <a:t/>
            </a:r>
            <a:endParaRPr b="1" sz="1350">
              <a:solidFill>
                <a:srgbClr val="000000"/>
              </a:solidFill>
              <a:highlight>
                <a:srgbClr val="F9FAFC"/>
              </a:highlight>
              <a:latin typeface="Arial"/>
              <a:ea typeface="Arial"/>
              <a:cs typeface="Arial"/>
              <a:sym typeface="Arial"/>
            </a:endParaRPr>
          </a:p>
          <a:p>
            <a:pPr indent="0" lvl="0" marL="0" rtl="0" algn="l">
              <a:spcBef>
                <a:spcPts val="1200"/>
              </a:spcBef>
              <a:spcAft>
                <a:spcPts val="0"/>
              </a:spcAft>
              <a:buNone/>
            </a:pPr>
            <a:r>
              <a:t/>
            </a:r>
            <a:endParaRPr sz="1350">
              <a:solidFill>
                <a:srgbClr val="000000"/>
              </a:solidFill>
              <a:highlight>
                <a:srgbClr val="F9FAFC"/>
              </a:highlight>
              <a:latin typeface="Arial"/>
              <a:ea typeface="Arial"/>
              <a:cs typeface="Arial"/>
              <a:sym typeface="Arial"/>
            </a:endParaRPr>
          </a:p>
          <a:p>
            <a:pPr indent="0" lvl="0" marL="0" rtl="0" algn="l">
              <a:spcBef>
                <a:spcPts val="1200"/>
              </a:spcBef>
              <a:spcAft>
                <a:spcPts val="1200"/>
              </a:spcAft>
              <a:buNone/>
            </a:pPr>
            <a:r>
              <a:t/>
            </a:r>
            <a:endParaRPr sz="1350">
              <a:solidFill>
                <a:srgbClr val="000000"/>
              </a:solidFill>
              <a:highlight>
                <a:srgbClr val="F9FAFC"/>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615150" y="971550"/>
            <a:ext cx="3385350" cy="3316261"/>
          </a:xfrm>
          <a:prstGeom prst="rect">
            <a:avLst/>
          </a:prstGeom>
          <a:noFill/>
          <a:ln>
            <a:noFill/>
          </a:ln>
        </p:spPr>
      </p:pic>
      <p:pic>
        <p:nvPicPr>
          <p:cNvPr id="107" name="Google Shape;107;p16"/>
          <p:cNvPicPr preferRelativeResize="0"/>
          <p:nvPr/>
        </p:nvPicPr>
        <p:blipFill>
          <a:blip r:embed="rId4">
            <a:alphaModFix/>
          </a:blip>
          <a:stretch>
            <a:fillRect/>
          </a:stretch>
        </p:blipFill>
        <p:spPr>
          <a:xfrm>
            <a:off x="5072850" y="979525"/>
            <a:ext cx="3385350" cy="3316250"/>
          </a:xfrm>
          <a:prstGeom prst="rect">
            <a:avLst/>
          </a:prstGeom>
          <a:noFill/>
          <a:ln>
            <a:noFill/>
          </a:ln>
        </p:spPr>
      </p:pic>
      <p:sp>
        <p:nvSpPr>
          <p:cNvPr id="108" name="Google Shape;108;p16"/>
          <p:cNvSpPr txBox="1"/>
          <p:nvPr/>
        </p:nvSpPr>
        <p:spPr>
          <a:xfrm>
            <a:off x="1238250" y="42957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Text</a:t>
            </a:r>
            <a:r>
              <a:rPr b="1" lang="en">
                <a:latin typeface="Lato"/>
                <a:ea typeface="Lato"/>
                <a:cs typeface="Lato"/>
                <a:sym typeface="Lato"/>
              </a:rPr>
              <a:t> File</a:t>
            </a:r>
            <a:endParaRPr b="1">
              <a:latin typeface="Lato"/>
              <a:ea typeface="Lato"/>
              <a:cs typeface="Lato"/>
              <a:sym typeface="Lato"/>
            </a:endParaRPr>
          </a:p>
        </p:txBody>
      </p:sp>
      <p:sp>
        <p:nvSpPr>
          <p:cNvPr id="109" name="Google Shape;109;p16"/>
          <p:cNvSpPr txBox="1"/>
          <p:nvPr/>
        </p:nvSpPr>
        <p:spPr>
          <a:xfrm>
            <a:off x="6553200" y="4295775"/>
            <a:ext cx="12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Binary FIle</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5770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Opening File:Open(Filename,Mode)</a:t>
            </a:r>
            <a:endParaRPr/>
          </a:p>
        </p:txBody>
      </p:sp>
      <p:sp>
        <p:nvSpPr>
          <p:cNvPr id="115" name="Google Shape;115;p17"/>
          <p:cNvSpPr txBox="1"/>
          <p:nvPr>
            <p:ph idx="1" type="body"/>
          </p:nvPr>
        </p:nvSpPr>
        <p:spPr>
          <a:xfrm>
            <a:off x="0" y="1409700"/>
            <a:ext cx="9144000" cy="37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9FAFC"/>
                </a:highlight>
                <a:latin typeface="Arial"/>
                <a:ea typeface="Arial"/>
                <a:cs typeface="Arial"/>
                <a:sym typeface="Arial"/>
              </a:rPr>
              <a:t>file_object=open(filename)</a:t>
            </a:r>
            <a:endParaRPr sz="1350">
              <a:solidFill>
                <a:srgbClr val="000000"/>
              </a:solidFill>
              <a:highlight>
                <a:srgbClr val="F9FAFC"/>
              </a:highlight>
              <a:latin typeface="Arial"/>
              <a:ea typeface="Arial"/>
              <a:cs typeface="Arial"/>
              <a:sym typeface="Arial"/>
            </a:endParaRPr>
          </a:p>
          <a:p>
            <a:pPr indent="0" lvl="0" marL="0" rtl="0" algn="l">
              <a:spcBef>
                <a:spcPts val="0"/>
              </a:spcBef>
              <a:spcAft>
                <a:spcPts val="0"/>
              </a:spcAft>
              <a:buNone/>
            </a:pPr>
            <a:r>
              <a:rPr b="1" lang="en" sz="1350">
                <a:solidFill>
                  <a:srgbClr val="000000"/>
                </a:solidFill>
                <a:highlight>
                  <a:srgbClr val="F9FAFC"/>
                </a:highlight>
                <a:latin typeface="Arial"/>
                <a:ea typeface="Arial"/>
                <a:cs typeface="Arial"/>
                <a:sym typeface="Arial"/>
              </a:rPr>
              <a:t>Python will look for this file in current working directory, Open file in read mode(default mode) </a:t>
            </a:r>
            <a:endParaRPr b="1" sz="1350">
              <a:solidFill>
                <a:srgbClr val="000000"/>
              </a:solidFill>
              <a:highlight>
                <a:srgbClr val="F9FAFC"/>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9FAFC"/>
                </a:highlight>
                <a:latin typeface="Arial"/>
                <a:ea typeface="Arial"/>
                <a:cs typeface="Arial"/>
                <a:sym typeface="Arial"/>
              </a:rPr>
              <a:t>f</a:t>
            </a:r>
            <a:r>
              <a:rPr lang="en" sz="1350">
                <a:solidFill>
                  <a:srgbClr val="000000"/>
                </a:solidFill>
                <a:highlight>
                  <a:srgbClr val="F9FAFC"/>
                </a:highlight>
                <a:latin typeface="Arial"/>
                <a:ea typeface="Arial"/>
                <a:cs typeface="Arial"/>
                <a:sym typeface="Arial"/>
              </a:rPr>
              <a:t>ile_object=open(filename,mode)</a:t>
            </a:r>
            <a:endParaRPr sz="1350">
              <a:solidFill>
                <a:srgbClr val="000000"/>
              </a:solidFill>
              <a:highlight>
                <a:srgbClr val="F9FAFC"/>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9FAFC"/>
                </a:highlight>
                <a:latin typeface="Arial"/>
                <a:ea typeface="Arial"/>
                <a:cs typeface="Arial"/>
                <a:sym typeface="Arial"/>
              </a:rPr>
              <a:t>file=open(“c:\\main\\test.txt”)</a:t>
            </a:r>
            <a:endParaRPr sz="1350">
              <a:solidFill>
                <a:srgbClr val="000000"/>
              </a:solidFill>
              <a:highlight>
                <a:srgbClr val="F9FAFC"/>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9FAFC"/>
                </a:highlight>
                <a:latin typeface="Arial"/>
                <a:ea typeface="Arial"/>
                <a:cs typeface="Arial"/>
                <a:sym typeface="Arial"/>
              </a:rPr>
              <a:t>The above statement opens the file “test.txt” in the path:</a:t>
            </a:r>
            <a:r>
              <a:rPr lang="en" sz="1350">
                <a:solidFill>
                  <a:srgbClr val="000000"/>
                </a:solidFill>
                <a:highlight>
                  <a:srgbClr val="F9FAFC"/>
                </a:highlight>
                <a:latin typeface="Arial"/>
                <a:ea typeface="Arial"/>
                <a:cs typeface="Arial"/>
                <a:sym typeface="Arial"/>
              </a:rPr>
              <a:t>c:\\main\\</a:t>
            </a:r>
            <a:endParaRPr sz="1350">
              <a:solidFill>
                <a:srgbClr val="000000"/>
              </a:solidFill>
              <a:highlight>
                <a:srgbClr val="F9FAFC"/>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9FAFC"/>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9FAFC"/>
                </a:highlight>
                <a:latin typeface="Arial"/>
                <a:ea typeface="Arial"/>
                <a:cs typeface="Arial"/>
                <a:sym typeface="Arial"/>
              </a:rPr>
              <a:t>file=open(“c:\\main\\test.txt”)</a:t>
            </a:r>
            <a:endParaRPr sz="1350">
              <a:solidFill>
                <a:srgbClr val="000000"/>
              </a:solidFill>
              <a:highlight>
                <a:srgbClr val="F9FAFC"/>
              </a:highlight>
              <a:latin typeface="Arial"/>
              <a:ea typeface="Arial"/>
              <a:cs typeface="Arial"/>
              <a:sym typeface="Arial"/>
            </a:endParaRPr>
          </a:p>
          <a:p>
            <a:pPr indent="0" lvl="0" marL="0" rtl="0" algn="l">
              <a:lnSpc>
                <a:spcPct val="100000"/>
              </a:lnSpc>
              <a:spcBef>
                <a:spcPts val="0"/>
              </a:spcBef>
              <a:spcAft>
                <a:spcPts val="0"/>
              </a:spcAft>
              <a:buNone/>
            </a:pPr>
            <a:r>
              <a:rPr b="1" lang="en" sz="1350">
                <a:solidFill>
                  <a:srgbClr val="000000"/>
                </a:solidFill>
                <a:highlight>
                  <a:srgbClr val="F9FAFC"/>
                </a:highlight>
                <a:latin typeface="Arial"/>
                <a:ea typeface="Arial"/>
                <a:cs typeface="Arial"/>
                <a:sym typeface="Arial"/>
              </a:rPr>
              <a:t>Why double slashes?</a:t>
            </a:r>
            <a:endParaRPr b="1" sz="1350">
              <a:solidFill>
                <a:srgbClr val="000000"/>
              </a:solidFill>
              <a:highlight>
                <a:srgbClr val="F9FAFC"/>
              </a:highlight>
              <a:latin typeface="Arial"/>
              <a:ea typeface="Arial"/>
              <a:cs typeface="Arial"/>
              <a:sym typeface="Arial"/>
            </a:endParaRPr>
          </a:p>
          <a:p>
            <a:pPr indent="0" lvl="0" marL="0" rtl="0" algn="l">
              <a:lnSpc>
                <a:spcPct val="100000"/>
              </a:lnSpc>
              <a:spcBef>
                <a:spcPts val="0"/>
              </a:spcBef>
              <a:spcAft>
                <a:spcPts val="0"/>
              </a:spcAft>
              <a:buNone/>
            </a:pPr>
            <a:r>
              <a:rPr lang="en" sz="1350">
                <a:solidFill>
                  <a:srgbClr val="000000"/>
                </a:solidFill>
                <a:highlight>
                  <a:srgbClr val="F9FAFC"/>
                </a:highlight>
                <a:latin typeface="Arial"/>
                <a:ea typeface="Arial"/>
                <a:cs typeface="Arial"/>
                <a:sym typeface="Arial"/>
              </a:rPr>
              <a:t>To avoid or suppress the special meaning of sequence,We can use like below also</a:t>
            </a:r>
            <a:endParaRPr sz="1350">
              <a:solidFill>
                <a:srgbClr val="000000"/>
              </a:solidFill>
              <a:highlight>
                <a:srgbClr val="F9FAFC"/>
              </a:highlight>
              <a:latin typeface="Arial"/>
              <a:ea typeface="Arial"/>
              <a:cs typeface="Arial"/>
              <a:sym typeface="Arial"/>
            </a:endParaRPr>
          </a:p>
          <a:p>
            <a:pPr indent="0" lvl="0" marL="0" rtl="0" algn="l">
              <a:lnSpc>
                <a:spcPct val="100000"/>
              </a:lnSpc>
              <a:spcBef>
                <a:spcPts val="0"/>
              </a:spcBef>
              <a:spcAft>
                <a:spcPts val="0"/>
              </a:spcAft>
              <a:buNone/>
            </a:pPr>
            <a:r>
              <a:rPr lang="en" sz="1350">
                <a:solidFill>
                  <a:srgbClr val="000000"/>
                </a:solidFill>
                <a:highlight>
                  <a:srgbClr val="F9FAFC"/>
                </a:highlight>
                <a:latin typeface="Arial"/>
                <a:ea typeface="Arial"/>
                <a:cs typeface="Arial"/>
                <a:sym typeface="Arial"/>
              </a:rPr>
              <a:t>file=open(r“c:\main\test.txt”)</a:t>
            </a:r>
            <a:endParaRPr sz="1350">
              <a:solidFill>
                <a:srgbClr val="000000"/>
              </a:solidFill>
              <a:highlight>
                <a:srgbClr val="F9FAFC"/>
              </a:highlight>
              <a:latin typeface="Arial"/>
              <a:ea typeface="Arial"/>
              <a:cs typeface="Arial"/>
              <a:sym typeface="Arial"/>
            </a:endParaRPr>
          </a:p>
          <a:p>
            <a:pPr indent="0" lvl="0" marL="0" rtl="0" algn="l">
              <a:lnSpc>
                <a:spcPct val="100000"/>
              </a:lnSpc>
              <a:spcBef>
                <a:spcPts val="0"/>
              </a:spcBef>
              <a:spcAft>
                <a:spcPts val="0"/>
              </a:spcAft>
              <a:buNone/>
            </a:pPr>
            <a:r>
              <a:rPr lang="en" sz="1350">
                <a:solidFill>
                  <a:srgbClr val="000000"/>
                </a:solidFill>
                <a:highlight>
                  <a:srgbClr val="F9FAFC"/>
                </a:highlight>
                <a:latin typeface="Arial"/>
                <a:ea typeface="Arial"/>
                <a:cs typeface="Arial"/>
                <a:sym typeface="Arial"/>
              </a:rPr>
              <a:t>Example: File=open(“c:\tab\test.txt”)   This might give incorrect result as \t is tab character</a:t>
            </a:r>
            <a:endParaRPr sz="1350">
              <a:solidFill>
                <a:srgbClr val="000000"/>
              </a:solidFill>
              <a:highlight>
                <a:srgbClr val="F9FAFC"/>
              </a:highlight>
              <a:latin typeface="Arial"/>
              <a:ea typeface="Arial"/>
              <a:cs typeface="Arial"/>
              <a:sym typeface="Arial"/>
            </a:endParaRPr>
          </a:p>
          <a:p>
            <a:pPr indent="0" lvl="0" marL="0" rtl="0" algn="l">
              <a:lnSpc>
                <a:spcPct val="100000"/>
              </a:lnSpc>
              <a:spcBef>
                <a:spcPts val="0"/>
              </a:spcBef>
              <a:spcAft>
                <a:spcPts val="0"/>
              </a:spcAft>
              <a:buNone/>
            </a:pPr>
            <a:r>
              <a:rPr b="1" lang="en" sz="1350">
                <a:solidFill>
                  <a:srgbClr val="000000"/>
                </a:solidFill>
                <a:highlight>
                  <a:srgbClr val="F9FAFC"/>
                </a:highlight>
                <a:latin typeface="Arial"/>
                <a:ea typeface="Arial"/>
                <a:cs typeface="Arial"/>
                <a:sym typeface="Arial"/>
              </a:rPr>
              <a:t>What is file object?</a:t>
            </a:r>
            <a:endParaRPr b="1" sz="1350">
              <a:solidFill>
                <a:srgbClr val="000000"/>
              </a:solidFill>
              <a:highlight>
                <a:srgbClr val="F9FAFC"/>
              </a:highlight>
              <a:latin typeface="Arial"/>
              <a:ea typeface="Arial"/>
              <a:cs typeface="Arial"/>
              <a:sym typeface="Arial"/>
            </a:endParaRPr>
          </a:p>
          <a:p>
            <a:pPr indent="0" lvl="0" marL="0" rtl="0" algn="l">
              <a:lnSpc>
                <a:spcPct val="100000"/>
              </a:lnSpc>
              <a:spcBef>
                <a:spcPts val="0"/>
              </a:spcBef>
              <a:spcAft>
                <a:spcPts val="0"/>
              </a:spcAft>
              <a:buNone/>
            </a:pPr>
            <a:r>
              <a:rPr b="1" lang="en" sz="1350">
                <a:solidFill>
                  <a:srgbClr val="000000"/>
                </a:solidFill>
                <a:highlight>
                  <a:srgbClr val="FF0000"/>
                </a:highlight>
                <a:latin typeface="Arial"/>
                <a:ea typeface="Arial"/>
                <a:cs typeface="Arial"/>
                <a:sym typeface="Arial"/>
              </a:rPr>
              <a:t>File</a:t>
            </a:r>
            <a:r>
              <a:rPr lang="en" sz="1350">
                <a:solidFill>
                  <a:srgbClr val="000000"/>
                </a:solidFill>
                <a:highlight>
                  <a:srgbClr val="F9FAFC"/>
                </a:highlight>
                <a:latin typeface="Arial"/>
                <a:ea typeface="Arial"/>
                <a:cs typeface="Arial"/>
                <a:sym typeface="Arial"/>
              </a:rPr>
              <a:t>=open(“c:\tab\test.txt”) , Python stores the reference of mentioned file in the file object, A file object is stream of bytes where data can be read either byte by byte or line by line or collectively</a:t>
            </a:r>
            <a:endParaRPr sz="1350">
              <a:solidFill>
                <a:srgbClr val="000000"/>
              </a:solidFill>
              <a:highlight>
                <a:srgbClr val="F9FAFC"/>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30575" y="569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File &lt;fileHandle&gt;.close()</a:t>
            </a:r>
            <a:endParaRPr/>
          </a:p>
        </p:txBody>
      </p:sp>
      <p:sp>
        <p:nvSpPr>
          <p:cNvPr id="121" name="Google Shape;121;p18"/>
          <p:cNvSpPr txBox="1"/>
          <p:nvPr>
            <p:ph idx="1" type="body"/>
          </p:nvPr>
        </p:nvSpPr>
        <p:spPr>
          <a:xfrm>
            <a:off x="433550" y="1468200"/>
            <a:ext cx="8434500" cy="298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Python, files are automatically close at the end of the </a:t>
            </a:r>
            <a:r>
              <a:rPr lang="en"/>
              <a:t>programme</a:t>
            </a:r>
            <a:r>
              <a:rPr lang="en"/>
              <a:t> but is good practice  to get into habit closing of file.</a:t>
            </a:r>
            <a:endParaRPr/>
          </a:p>
          <a:p>
            <a:pPr indent="-311150" lvl="0" marL="457200" rtl="0" algn="l">
              <a:spcBef>
                <a:spcPts val="0"/>
              </a:spcBef>
              <a:spcAft>
                <a:spcPts val="0"/>
              </a:spcAft>
              <a:buSzPts val="1300"/>
              <a:buChar char="●"/>
            </a:pPr>
            <a:r>
              <a:rPr lang="en"/>
              <a:t>Why need to close? The OS may not write the data out to the file </a:t>
            </a:r>
            <a:r>
              <a:rPr lang="en"/>
              <a:t>until</a:t>
            </a:r>
            <a:r>
              <a:rPr lang="en"/>
              <a:t> it is closed , If </a:t>
            </a:r>
            <a:r>
              <a:rPr lang="en"/>
              <a:t>program</a:t>
            </a:r>
            <a:r>
              <a:rPr lang="en"/>
              <a:t> exit unexpectedly there is a danger that your data may not have been written to the file.</a:t>
            </a:r>
            <a:endParaRPr/>
          </a:p>
          <a:p>
            <a:pPr indent="-311150" lvl="0" marL="457200" rtl="0" algn="l">
              <a:spcBef>
                <a:spcPts val="0"/>
              </a:spcBef>
              <a:spcAft>
                <a:spcPts val="0"/>
              </a:spcAft>
              <a:buSzPts val="1300"/>
              <a:buChar char="●"/>
            </a:pPr>
            <a:r>
              <a:rPr lang="en" sz="1350">
                <a:solidFill>
                  <a:srgbClr val="000000"/>
                </a:solidFill>
                <a:highlight>
                  <a:srgbClr val="F9FAFC"/>
                </a:highlight>
                <a:latin typeface="Arial"/>
                <a:ea typeface="Arial"/>
                <a:cs typeface="Arial"/>
                <a:sym typeface="Arial"/>
              </a:rPr>
              <a:t>f</a:t>
            </a:r>
            <a:r>
              <a:rPr lang="en" sz="1350">
                <a:solidFill>
                  <a:srgbClr val="000000"/>
                </a:solidFill>
                <a:highlight>
                  <a:srgbClr val="F9FAFC"/>
                </a:highlight>
                <a:latin typeface="Arial"/>
                <a:ea typeface="Arial"/>
                <a:cs typeface="Arial"/>
                <a:sym typeface="Arial"/>
              </a:rPr>
              <a:t>ile_object=open(filename)</a:t>
            </a:r>
            <a:endParaRPr sz="1350">
              <a:solidFill>
                <a:srgbClr val="000000"/>
              </a:solidFill>
              <a:highlight>
                <a:srgbClr val="F9FAFC"/>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file_object.close()</a:t>
            </a:r>
            <a:endParaRPr sz="1350">
              <a:solidFill>
                <a:srgbClr val="000000"/>
              </a:solidFill>
              <a:highlight>
                <a:srgbClr val="F9FAFC"/>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9FAFC"/>
                </a:highlight>
                <a:latin typeface="Arial"/>
                <a:ea typeface="Arial"/>
                <a:cs typeface="Arial"/>
                <a:sym typeface="Arial"/>
              </a:rPr>
              <a:t>A close() function breaks the link of file object and file on the disk, After close() no task can be performed on the file</a:t>
            </a:r>
            <a:endParaRPr sz="1350">
              <a:solidFill>
                <a:srgbClr val="000000"/>
              </a:solidFill>
              <a:highlight>
                <a:srgbClr val="F9FAFC"/>
              </a:highlight>
              <a:latin typeface="Arial"/>
              <a:ea typeface="Arial"/>
              <a:cs typeface="Arial"/>
              <a:sym typeface="Arial"/>
            </a:endParaRPr>
          </a:p>
          <a:p>
            <a:pPr indent="0" lvl="0" marL="457200" rtl="0" algn="l">
              <a:spcBef>
                <a:spcPts val="0"/>
              </a:spcBef>
              <a:spcAft>
                <a:spcPts val="0"/>
              </a:spcAft>
              <a:buNone/>
            </a:pPr>
            <a:r>
              <a:t/>
            </a:r>
            <a:endParaRPr sz="1350">
              <a:solidFill>
                <a:srgbClr val="000000"/>
              </a:solidFill>
              <a:highlight>
                <a:srgbClr val="F9FAFC"/>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70000" y="0"/>
            <a:ext cx="7688700" cy="51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Access Modes</a:t>
            </a:r>
            <a:endParaRPr/>
          </a:p>
        </p:txBody>
      </p:sp>
      <p:graphicFrame>
        <p:nvGraphicFramePr>
          <p:cNvPr id="127" name="Google Shape;127;p19"/>
          <p:cNvGraphicFramePr/>
          <p:nvPr/>
        </p:nvGraphicFramePr>
        <p:xfrm>
          <a:off x="169700" y="995050"/>
          <a:ext cx="3000000" cy="3000000"/>
        </p:xfrm>
        <a:graphic>
          <a:graphicData uri="http://schemas.openxmlformats.org/drawingml/2006/table">
            <a:tbl>
              <a:tblPr>
                <a:noFill/>
                <a:tableStyleId>{87192D99-2BBE-4F6D-A445-F14FAB55EDE1}</a:tableStyleId>
              </a:tblPr>
              <a:tblGrid>
                <a:gridCol w="2201150"/>
                <a:gridCol w="2201150"/>
                <a:gridCol w="2201150"/>
                <a:gridCol w="2201150"/>
              </a:tblGrid>
              <a:tr h="396200">
                <a:tc>
                  <a:txBody>
                    <a:bodyPr/>
                    <a:lstStyle/>
                    <a:p>
                      <a:pPr indent="0" lvl="0" marL="0" rtl="0" algn="l">
                        <a:spcBef>
                          <a:spcPts val="0"/>
                        </a:spcBef>
                        <a:spcAft>
                          <a:spcPts val="0"/>
                        </a:spcAft>
                        <a:buNone/>
                      </a:pPr>
                      <a:r>
                        <a:rPr b="1" lang="en"/>
                        <a:t>Text File Mode</a:t>
                      </a:r>
                      <a:endParaRPr b="1"/>
                    </a:p>
                  </a:txBody>
                  <a:tcPr marT="91425" marB="91425" marR="91425" marL="91425">
                    <a:solidFill>
                      <a:srgbClr val="4A86E8"/>
                    </a:solidFill>
                  </a:tcPr>
                </a:tc>
                <a:tc>
                  <a:txBody>
                    <a:bodyPr/>
                    <a:lstStyle/>
                    <a:p>
                      <a:pPr indent="0" lvl="0" marL="0" rtl="0" algn="l">
                        <a:spcBef>
                          <a:spcPts val="0"/>
                        </a:spcBef>
                        <a:spcAft>
                          <a:spcPts val="0"/>
                        </a:spcAft>
                        <a:buNone/>
                      </a:pPr>
                      <a:r>
                        <a:rPr b="1" lang="en"/>
                        <a:t>Binary File Mode</a:t>
                      </a:r>
                      <a:endParaRPr b="1"/>
                    </a:p>
                  </a:txBody>
                  <a:tcPr marT="91425" marB="91425" marR="91425" marL="91425">
                    <a:solidFill>
                      <a:srgbClr val="4A86E8"/>
                    </a:solidFill>
                  </a:tcPr>
                </a:tc>
                <a:tc>
                  <a:txBody>
                    <a:bodyPr/>
                    <a:lstStyle/>
                    <a:p>
                      <a:pPr indent="0" lvl="0" marL="0" rtl="0" algn="l">
                        <a:spcBef>
                          <a:spcPts val="0"/>
                        </a:spcBef>
                        <a:spcAft>
                          <a:spcPts val="0"/>
                        </a:spcAft>
                        <a:buNone/>
                      </a:pPr>
                      <a:r>
                        <a:rPr b="1" lang="en"/>
                        <a:t>Description</a:t>
                      </a:r>
                      <a:endParaRPr b="1"/>
                    </a:p>
                  </a:txBody>
                  <a:tcPr marT="91425" marB="91425" marR="91425" marL="91425">
                    <a:solidFill>
                      <a:srgbClr val="4A86E8"/>
                    </a:solidFill>
                  </a:tcPr>
                </a:tc>
                <a:tc>
                  <a:txBody>
                    <a:bodyPr/>
                    <a:lstStyle/>
                    <a:p>
                      <a:pPr indent="0" lvl="0" marL="0" rtl="0" algn="l">
                        <a:spcBef>
                          <a:spcPts val="0"/>
                        </a:spcBef>
                        <a:spcAft>
                          <a:spcPts val="0"/>
                        </a:spcAft>
                        <a:buNone/>
                      </a:pPr>
                      <a:r>
                        <a:rPr b="1" lang="en"/>
                        <a:t>Important Points</a:t>
                      </a:r>
                      <a:endParaRPr b="1"/>
                    </a:p>
                  </a:txBody>
                  <a:tcPr marT="91425" marB="91425" marR="91425" marL="91425">
                    <a:solidFill>
                      <a:srgbClr val="4A86E8"/>
                    </a:solidFill>
                  </a:tcPr>
                </a:tc>
              </a:tr>
              <a:tr h="609575">
                <a:tc>
                  <a:txBody>
                    <a:bodyPr/>
                    <a:lstStyle/>
                    <a:p>
                      <a:pPr indent="0" lvl="0" marL="0" rtl="0" algn="l">
                        <a:spcBef>
                          <a:spcPts val="0"/>
                        </a:spcBef>
                        <a:spcAft>
                          <a:spcPts val="0"/>
                        </a:spcAft>
                        <a:buNone/>
                      </a:pPr>
                      <a:r>
                        <a:rPr lang="en"/>
                        <a:t>r</a:t>
                      </a:r>
                      <a:endParaRPr/>
                    </a:p>
                  </a:txBody>
                  <a:tcPr marT="91425" marB="91425" marR="91425" marL="91425"/>
                </a:tc>
                <a:tc>
                  <a:txBody>
                    <a:bodyPr/>
                    <a:lstStyle/>
                    <a:p>
                      <a:pPr indent="0" lvl="0" marL="0" rtl="0" algn="l">
                        <a:spcBef>
                          <a:spcPts val="0"/>
                        </a:spcBef>
                        <a:spcAft>
                          <a:spcPts val="0"/>
                        </a:spcAft>
                        <a:buNone/>
                      </a:pPr>
                      <a:r>
                        <a:rPr lang="en"/>
                        <a:t>rb</a:t>
                      </a:r>
                      <a:endParaRPr/>
                    </a:p>
                  </a:txBody>
                  <a:tcPr marT="91425" marB="91425" marR="91425" marL="91425"/>
                </a:tc>
                <a:tc>
                  <a:txBody>
                    <a:bodyPr/>
                    <a:lstStyle/>
                    <a:p>
                      <a:pPr indent="0" lvl="0" marL="0" rtl="0" algn="l">
                        <a:spcBef>
                          <a:spcPts val="0"/>
                        </a:spcBef>
                        <a:spcAft>
                          <a:spcPts val="0"/>
                        </a:spcAft>
                        <a:buNone/>
                      </a:pPr>
                      <a:r>
                        <a:rPr lang="en"/>
                        <a:t>read only</a:t>
                      </a:r>
                      <a:endParaRPr/>
                    </a:p>
                  </a:txBody>
                  <a:tcPr marT="91425" marB="91425" marR="91425" marL="91425"/>
                </a:tc>
                <a:tc>
                  <a:txBody>
                    <a:bodyPr/>
                    <a:lstStyle/>
                    <a:p>
                      <a:pPr indent="0" lvl="0" marL="0" rtl="0" algn="l">
                        <a:spcBef>
                          <a:spcPts val="0"/>
                        </a:spcBef>
                        <a:spcAft>
                          <a:spcPts val="0"/>
                        </a:spcAft>
                        <a:buNone/>
                      </a:pPr>
                      <a:r>
                        <a:rPr lang="en"/>
                        <a:t>File must exist otherwise Python raise error</a:t>
                      </a:r>
                      <a:endParaRPr/>
                    </a:p>
                  </a:txBody>
                  <a:tcPr marT="91425" marB="91425" marR="91425" marL="91425"/>
                </a:tc>
              </a:tr>
              <a:tr h="1463025">
                <a:tc>
                  <a:txBody>
                    <a:bodyPr/>
                    <a:lstStyle/>
                    <a:p>
                      <a:pPr indent="0" lvl="0" marL="0" rtl="0" algn="l">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wb</a:t>
                      </a:r>
                      <a:endParaRPr/>
                    </a:p>
                  </a:txBody>
                  <a:tcPr marT="91425" marB="91425" marR="91425" marL="91425"/>
                </a:tc>
                <a:tc>
                  <a:txBody>
                    <a:bodyPr/>
                    <a:lstStyle/>
                    <a:p>
                      <a:pPr indent="0" lvl="0" marL="0" rtl="0" algn="l">
                        <a:spcBef>
                          <a:spcPts val="0"/>
                        </a:spcBef>
                        <a:spcAft>
                          <a:spcPts val="0"/>
                        </a:spcAft>
                        <a:buNone/>
                      </a:pPr>
                      <a:r>
                        <a:rPr lang="en"/>
                        <a:t>write only</a:t>
                      </a:r>
                      <a:endParaRPr/>
                    </a:p>
                  </a:txBody>
                  <a:tcPr marT="91425" marB="91425" marR="91425" marL="91425"/>
                </a:tc>
                <a:tc>
                  <a:txBody>
                    <a:bodyPr/>
                    <a:lstStyle/>
                    <a:p>
                      <a:pPr indent="0" lvl="0" marL="0" rtl="0" algn="l">
                        <a:spcBef>
                          <a:spcPts val="0"/>
                        </a:spcBef>
                        <a:spcAft>
                          <a:spcPts val="0"/>
                        </a:spcAft>
                        <a:buNone/>
                      </a:pPr>
                      <a:r>
                        <a:rPr lang="en"/>
                        <a:t>File is in write only mode</a:t>
                      </a:r>
                      <a:endParaRPr/>
                    </a:p>
                    <a:p>
                      <a:pPr indent="0" lvl="0" marL="0" rtl="0" algn="l">
                        <a:spcBef>
                          <a:spcPts val="0"/>
                        </a:spcBef>
                        <a:spcAft>
                          <a:spcPts val="0"/>
                        </a:spcAft>
                        <a:buNone/>
                      </a:pPr>
                      <a:r>
                        <a:rPr lang="en"/>
                        <a:t>If file does not </a:t>
                      </a:r>
                      <a:r>
                        <a:rPr lang="en"/>
                        <a:t>exist</a:t>
                      </a:r>
                      <a:r>
                        <a:rPr lang="en"/>
                        <a:t>, file is created</a:t>
                      </a:r>
                      <a:endParaRPr/>
                    </a:p>
                    <a:p>
                      <a:pPr indent="0" lvl="0" marL="0" rtl="0" algn="l">
                        <a:spcBef>
                          <a:spcPts val="0"/>
                        </a:spcBef>
                        <a:spcAft>
                          <a:spcPts val="0"/>
                        </a:spcAft>
                        <a:buNone/>
                      </a:pPr>
                      <a:r>
                        <a:rPr lang="en"/>
                        <a:t>Not overwrite, append the existing file</a:t>
                      </a:r>
                      <a:endParaRPr/>
                    </a:p>
                    <a:p>
                      <a:pPr indent="0" lvl="0" marL="0" rtl="0" algn="l">
                        <a:spcBef>
                          <a:spcPts val="0"/>
                        </a:spcBef>
                        <a:spcAft>
                          <a:spcPts val="0"/>
                        </a:spcAft>
                        <a:buNone/>
                      </a:pPr>
                      <a:r>
                        <a:t/>
                      </a:r>
                      <a:endParaRPr/>
                    </a:p>
                  </a:txBody>
                  <a:tcPr marT="91425" marB="91425" marR="91425" marL="91425"/>
                </a:tc>
              </a:tr>
              <a:tr h="146302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ab</a:t>
                      </a:r>
                      <a:endParaRPr/>
                    </a:p>
                  </a:txBody>
                  <a:tcPr marT="91425" marB="91425" marR="91425" marL="91425"/>
                </a:tc>
                <a:tc>
                  <a:txBody>
                    <a:bodyPr/>
                    <a:lstStyle/>
                    <a:p>
                      <a:pPr indent="0" lvl="0" marL="0" rtl="0" algn="l">
                        <a:spcBef>
                          <a:spcPts val="0"/>
                        </a:spcBef>
                        <a:spcAft>
                          <a:spcPts val="0"/>
                        </a:spcAft>
                        <a:buNone/>
                      </a:pPr>
                      <a:r>
                        <a:rPr lang="en"/>
                        <a:t>append</a:t>
                      </a:r>
                      <a:endParaRPr/>
                    </a:p>
                  </a:txBody>
                  <a:tcPr marT="91425" marB="91425" marR="91425" marL="91425"/>
                </a:tc>
                <a:tc>
                  <a:txBody>
                    <a:bodyPr/>
                    <a:lstStyle/>
                    <a:p>
                      <a:pPr indent="0" lvl="0" marL="0" rtl="0" algn="l">
                        <a:spcBef>
                          <a:spcPts val="0"/>
                        </a:spcBef>
                        <a:spcAft>
                          <a:spcPts val="0"/>
                        </a:spcAft>
                        <a:buNone/>
                      </a:pPr>
                      <a:r>
                        <a:rPr lang="en"/>
                        <a:t>File is in write only mode</a:t>
                      </a:r>
                      <a:endParaRPr/>
                    </a:p>
                    <a:p>
                      <a:pPr indent="0" lvl="0" marL="0" rtl="0" algn="l">
                        <a:spcBef>
                          <a:spcPts val="0"/>
                        </a:spcBef>
                        <a:spcAft>
                          <a:spcPts val="0"/>
                        </a:spcAft>
                        <a:buNone/>
                      </a:pPr>
                      <a:r>
                        <a:rPr lang="en"/>
                        <a:t>If file does not exist, file is created</a:t>
                      </a:r>
                      <a:endParaRPr/>
                    </a:p>
                    <a:p>
                      <a:pPr indent="0" lvl="0" marL="0" rtl="0" algn="l">
                        <a:spcBef>
                          <a:spcPts val="0"/>
                        </a:spcBef>
                        <a:spcAft>
                          <a:spcPts val="0"/>
                        </a:spcAft>
                        <a:buNone/>
                      </a:pPr>
                      <a:r>
                        <a:rPr lang="en"/>
                        <a:t>Not overwrite, append the existing file</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0"/>
          <p:cNvGraphicFramePr/>
          <p:nvPr/>
        </p:nvGraphicFramePr>
        <p:xfrm>
          <a:off x="169700" y="995050"/>
          <a:ext cx="3000000" cy="3000000"/>
        </p:xfrm>
        <a:graphic>
          <a:graphicData uri="http://schemas.openxmlformats.org/drawingml/2006/table">
            <a:tbl>
              <a:tblPr>
                <a:noFill/>
                <a:tableStyleId>{87192D99-2BBE-4F6D-A445-F14FAB55EDE1}</a:tableStyleId>
              </a:tblPr>
              <a:tblGrid>
                <a:gridCol w="1443975"/>
                <a:gridCol w="1887850"/>
                <a:gridCol w="1391750"/>
                <a:gridCol w="4081025"/>
              </a:tblGrid>
              <a:tr h="359750">
                <a:tc>
                  <a:txBody>
                    <a:bodyPr/>
                    <a:lstStyle/>
                    <a:p>
                      <a:pPr indent="0" lvl="0" marL="0" rtl="0" algn="l">
                        <a:spcBef>
                          <a:spcPts val="0"/>
                        </a:spcBef>
                        <a:spcAft>
                          <a:spcPts val="0"/>
                        </a:spcAft>
                        <a:buNone/>
                      </a:pPr>
                      <a:r>
                        <a:rPr b="1" lang="en"/>
                        <a:t>Text File Mode</a:t>
                      </a:r>
                      <a:endParaRPr b="1"/>
                    </a:p>
                  </a:txBody>
                  <a:tcPr marT="91425" marB="91425" marR="91425" marL="91425">
                    <a:solidFill>
                      <a:srgbClr val="4A86E8"/>
                    </a:solidFill>
                  </a:tcPr>
                </a:tc>
                <a:tc>
                  <a:txBody>
                    <a:bodyPr/>
                    <a:lstStyle/>
                    <a:p>
                      <a:pPr indent="0" lvl="0" marL="0" rtl="0" algn="l">
                        <a:spcBef>
                          <a:spcPts val="0"/>
                        </a:spcBef>
                        <a:spcAft>
                          <a:spcPts val="0"/>
                        </a:spcAft>
                        <a:buNone/>
                      </a:pPr>
                      <a:r>
                        <a:rPr b="1" lang="en"/>
                        <a:t>Binary File Mode</a:t>
                      </a:r>
                      <a:endParaRPr b="1"/>
                    </a:p>
                  </a:txBody>
                  <a:tcPr marT="91425" marB="91425" marR="91425" marL="91425">
                    <a:solidFill>
                      <a:srgbClr val="4A86E8"/>
                    </a:solidFill>
                  </a:tcPr>
                </a:tc>
                <a:tc>
                  <a:txBody>
                    <a:bodyPr/>
                    <a:lstStyle/>
                    <a:p>
                      <a:pPr indent="0" lvl="0" marL="0" rtl="0" algn="l">
                        <a:spcBef>
                          <a:spcPts val="0"/>
                        </a:spcBef>
                        <a:spcAft>
                          <a:spcPts val="0"/>
                        </a:spcAft>
                        <a:buNone/>
                      </a:pPr>
                      <a:r>
                        <a:rPr b="1" lang="en"/>
                        <a:t>Description</a:t>
                      </a:r>
                      <a:endParaRPr b="1"/>
                    </a:p>
                  </a:txBody>
                  <a:tcPr marT="91425" marB="91425" marR="91425" marL="91425">
                    <a:solidFill>
                      <a:srgbClr val="4A86E8"/>
                    </a:solidFill>
                  </a:tcPr>
                </a:tc>
                <a:tc>
                  <a:txBody>
                    <a:bodyPr/>
                    <a:lstStyle/>
                    <a:p>
                      <a:pPr indent="0" lvl="0" marL="0" rtl="0" algn="l">
                        <a:spcBef>
                          <a:spcPts val="0"/>
                        </a:spcBef>
                        <a:spcAft>
                          <a:spcPts val="0"/>
                        </a:spcAft>
                        <a:buNone/>
                      </a:pPr>
                      <a:r>
                        <a:rPr b="1" lang="en"/>
                        <a:t>Important Points</a:t>
                      </a:r>
                      <a:endParaRPr b="1"/>
                    </a:p>
                  </a:txBody>
                  <a:tcPr marT="91425" marB="91425" marR="91425" marL="91425">
                    <a:solidFill>
                      <a:srgbClr val="4A86E8"/>
                    </a:solidFill>
                  </a:tcPr>
                </a:tc>
              </a:tr>
              <a:tr h="945000">
                <a:tc>
                  <a:txBody>
                    <a:bodyPr/>
                    <a:lstStyle/>
                    <a:p>
                      <a:pPr indent="0" lvl="0" marL="0" rtl="0" algn="l">
                        <a:spcBef>
                          <a:spcPts val="0"/>
                        </a:spcBef>
                        <a:spcAft>
                          <a:spcPts val="0"/>
                        </a:spcAft>
                        <a:buNone/>
                      </a:pPr>
                      <a:r>
                        <a:rPr lang="en"/>
                        <a:t>r+</a:t>
                      </a:r>
                      <a:endParaRPr/>
                    </a:p>
                  </a:txBody>
                  <a:tcPr marT="91425" marB="91425" marR="91425" marL="91425"/>
                </a:tc>
                <a:tc>
                  <a:txBody>
                    <a:bodyPr/>
                    <a:lstStyle/>
                    <a:p>
                      <a:pPr indent="0" lvl="0" marL="0" rtl="0" algn="l">
                        <a:spcBef>
                          <a:spcPts val="0"/>
                        </a:spcBef>
                        <a:spcAft>
                          <a:spcPts val="0"/>
                        </a:spcAft>
                        <a:buNone/>
                      </a:pPr>
                      <a:r>
                        <a:rPr lang="en"/>
                        <a:t>r+b or rb+</a:t>
                      </a:r>
                      <a:endParaRPr/>
                    </a:p>
                  </a:txBody>
                  <a:tcPr marT="91425" marB="91425" marR="91425" marL="91425"/>
                </a:tc>
                <a:tc>
                  <a:txBody>
                    <a:bodyPr/>
                    <a:lstStyle/>
                    <a:p>
                      <a:pPr indent="0" lvl="0" marL="0" rtl="0" algn="l">
                        <a:spcBef>
                          <a:spcPts val="0"/>
                        </a:spcBef>
                        <a:spcAft>
                          <a:spcPts val="0"/>
                        </a:spcAft>
                        <a:buNone/>
                      </a:pPr>
                      <a:r>
                        <a:rPr lang="en"/>
                        <a:t>read and write</a:t>
                      </a:r>
                      <a:endParaRPr/>
                    </a:p>
                  </a:txBody>
                  <a:tcPr marT="91425" marB="91425" marR="91425" marL="91425"/>
                </a:tc>
                <a:tc>
                  <a:txBody>
                    <a:bodyPr/>
                    <a:lstStyle/>
                    <a:p>
                      <a:pPr indent="0" lvl="0" marL="0" rtl="0" algn="l">
                        <a:spcBef>
                          <a:spcPts val="0"/>
                        </a:spcBef>
                        <a:spcAft>
                          <a:spcPts val="0"/>
                        </a:spcAft>
                        <a:buNone/>
                      </a:pPr>
                      <a:r>
                        <a:rPr lang="en"/>
                        <a:t>File must exist otherwise Python raise error</a:t>
                      </a:r>
                      <a:endParaRPr/>
                    </a:p>
                    <a:p>
                      <a:pPr indent="0" lvl="0" marL="0" rtl="0" algn="l">
                        <a:spcBef>
                          <a:spcPts val="0"/>
                        </a:spcBef>
                        <a:spcAft>
                          <a:spcPts val="0"/>
                        </a:spcAft>
                        <a:buNone/>
                      </a:pPr>
                      <a:r>
                        <a:rPr lang="en"/>
                        <a:t>Both reading and writing operation</a:t>
                      </a:r>
                      <a:endParaRPr/>
                    </a:p>
                    <a:p>
                      <a:pPr indent="0" lvl="0" marL="0" rtl="0" algn="l">
                        <a:spcBef>
                          <a:spcPts val="0"/>
                        </a:spcBef>
                        <a:spcAft>
                          <a:spcPts val="0"/>
                        </a:spcAft>
                        <a:buNone/>
                      </a:pPr>
                      <a:r>
                        <a:t/>
                      </a:r>
                      <a:endParaRPr/>
                    </a:p>
                  </a:txBody>
                  <a:tcPr marT="91425" marB="91425" marR="91425" marL="91425"/>
                </a:tc>
              </a:tr>
              <a:tr h="1360250">
                <a:tc>
                  <a:txBody>
                    <a:bodyPr/>
                    <a:lstStyle/>
                    <a:p>
                      <a:pPr indent="0" lvl="0" marL="0" rtl="0" algn="l">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w+b or wb+</a:t>
                      </a:r>
                      <a:endParaRPr/>
                    </a:p>
                  </a:txBody>
                  <a:tcPr marT="91425" marB="91425" marR="91425" marL="91425"/>
                </a:tc>
                <a:tc>
                  <a:txBody>
                    <a:bodyPr/>
                    <a:lstStyle/>
                    <a:p>
                      <a:pPr indent="0" lvl="0" marL="0" rtl="0" algn="l">
                        <a:spcBef>
                          <a:spcPts val="0"/>
                        </a:spcBef>
                        <a:spcAft>
                          <a:spcPts val="0"/>
                        </a:spcAft>
                        <a:buNone/>
                      </a:pPr>
                      <a:r>
                        <a:rPr lang="en"/>
                        <a:t>write and read</a:t>
                      </a:r>
                      <a:endParaRPr/>
                    </a:p>
                  </a:txBody>
                  <a:tcPr marT="91425" marB="91425" marR="91425" marL="91425"/>
                </a:tc>
                <a:tc>
                  <a:txBody>
                    <a:bodyPr/>
                    <a:lstStyle/>
                    <a:p>
                      <a:pPr indent="0" lvl="0" marL="0" rtl="0" algn="l">
                        <a:spcBef>
                          <a:spcPts val="0"/>
                        </a:spcBef>
                        <a:spcAft>
                          <a:spcPts val="0"/>
                        </a:spcAft>
                        <a:buNone/>
                      </a:pPr>
                      <a:r>
                        <a:rPr lang="en"/>
                        <a:t>If file does not exist, file is created</a:t>
                      </a:r>
                      <a:endParaRPr/>
                    </a:p>
                    <a:p>
                      <a:pPr indent="0" lvl="0" marL="0" rtl="0" algn="l">
                        <a:spcBef>
                          <a:spcPts val="0"/>
                        </a:spcBef>
                        <a:spcAft>
                          <a:spcPts val="0"/>
                        </a:spcAft>
                        <a:buNone/>
                      </a:pPr>
                      <a:r>
                        <a:rPr lang="en"/>
                        <a:t>If file exists, Python will overwrite the file</a:t>
                      </a:r>
                      <a:endParaRPr/>
                    </a:p>
                    <a:p>
                      <a:pPr indent="0" lvl="0" marL="0" rtl="0" algn="l">
                        <a:spcBef>
                          <a:spcPts val="0"/>
                        </a:spcBef>
                        <a:spcAft>
                          <a:spcPts val="0"/>
                        </a:spcAft>
                        <a:buNone/>
                      </a:pPr>
                      <a:r>
                        <a:rPr lang="en"/>
                        <a:t>Both write and read operation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r h="13284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a+b or ab+</a:t>
                      </a:r>
                      <a:endParaRPr/>
                    </a:p>
                  </a:txBody>
                  <a:tcPr marT="91425" marB="91425" marR="91425" marL="91425"/>
                </a:tc>
                <a:tc>
                  <a:txBody>
                    <a:bodyPr/>
                    <a:lstStyle/>
                    <a:p>
                      <a:pPr indent="0" lvl="0" marL="0" rtl="0" algn="l">
                        <a:spcBef>
                          <a:spcPts val="0"/>
                        </a:spcBef>
                        <a:spcAft>
                          <a:spcPts val="0"/>
                        </a:spcAft>
                        <a:buNone/>
                      </a:pPr>
                      <a:r>
                        <a:rPr lang="en"/>
                        <a:t>append and read</a:t>
                      </a:r>
                      <a:endParaRPr/>
                    </a:p>
                  </a:txBody>
                  <a:tcPr marT="91425" marB="91425" marR="91425" marL="91425"/>
                </a:tc>
                <a:tc>
                  <a:txBody>
                    <a:bodyPr/>
                    <a:lstStyle/>
                    <a:p>
                      <a:pPr indent="0" lvl="0" marL="0" rtl="0" algn="l">
                        <a:spcBef>
                          <a:spcPts val="0"/>
                        </a:spcBef>
                        <a:spcAft>
                          <a:spcPts val="0"/>
                        </a:spcAft>
                        <a:buNone/>
                      </a:pPr>
                      <a:r>
                        <a:rPr lang="en"/>
                        <a:t>If file does not exist, file is created</a:t>
                      </a:r>
                      <a:endParaRPr/>
                    </a:p>
                    <a:p>
                      <a:pPr indent="0" lvl="0" marL="0" rtl="0" algn="l">
                        <a:spcBef>
                          <a:spcPts val="0"/>
                        </a:spcBef>
                        <a:spcAft>
                          <a:spcPts val="0"/>
                        </a:spcAft>
                        <a:buNone/>
                      </a:pPr>
                      <a:r>
                        <a:rPr lang="en"/>
                        <a:t>Not overwrite, append the existing file</a:t>
                      </a:r>
                      <a:endParaRPr/>
                    </a:p>
                    <a:p>
                      <a:pPr indent="0" lvl="0" marL="0" rtl="0" algn="l">
                        <a:spcBef>
                          <a:spcPts val="0"/>
                        </a:spcBef>
                        <a:spcAft>
                          <a:spcPts val="0"/>
                        </a:spcAft>
                        <a:buNone/>
                      </a:pPr>
                      <a:r>
                        <a:rPr lang="en"/>
                        <a:t>Both reading and writing operation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46500" y="98525"/>
            <a:ext cx="7688700" cy="71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from files</a:t>
            </a:r>
            <a:r>
              <a:rPr lang="en"/>
              <a:t>:</a:t>
            </a:r>
            <a:r>
              <a:rPr lang="en"/>
              <a:t> </a:t>
            </a:r>
            <a:r>
              <a:rPr lang="en"/>
              <a:t>Python provide three methods to read the file</a:t>
            </a:r>
            <a:endParaRPr/>
          </a:p>
        </p:txBody>
      </p:sp>
      <p:sp>
        <p:nvSpPr>
          <p:cNvPr id="138" name="Google Shape;138;p21"/>
          <p:cNvSpPr txBox="1"/>
          <p:nvPr>
            <p:ph idx="1" type="body"/>
          </p:nvPr>
        </p:nvSpPr>
        <p:spPr>
          <a:xfrm>
            <a:off x="0" y="1359775"/>
            <a:ext cx="8981700" cy="37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graphicFrame>
        <p:nvGraphicFramePr>
          <p:cNvPr id="139" name="Google Shape;139;p21"/>
          <p:cNvGraphicFramePr/>
          <p:nvPr/>
        </p:nvGraphicFramePr>
        <p:xfrm>
          <a:off x="149888" y="967050"/>
          <a:ext cx="3000000" cy="3000000"/>
        </p:xfrm>
        <a:graphic>
          <a:graphicData uri="http://schemas.openxmlformats.org/drawingml/2006/table">
            <a:tbl>
              <a:tblPr>
                <a:noFill/>
                <a:tableStyleId>{87192D99-2BBE-4F6D-A445-F14FAB55EDE1}</a:tableStyleId>
              </a:tblPr>
              <a:tblGrid>
                <a:gridCol w="1275225"/>
                <a:gridCol w="2058475"/>
                <a:gridCol w="5348225"/>
              </a:tblGrid>
              <a:tr h="589375">
                <a:tc>
                  <a:txBody>
                    <a:bodyPr/>
                    <a:lstStyle/>
                    <a:p>
                      <a:pPr indent="0" lvl="0" marL="0" rtl="0" algn="l">
                        <a:spcBef>
                          <a:spcPts val="0"/>
                        </a:spcBef>
                        <a:spcAft>
                          <a:spcPts val="0"/>
                        </a:spcAft>
                        <a:buNone/>
                      </a:pPr>
                      <a:r>
                        <a:rPr b="1" lang="en"/>
                        <a:t>Method</a:t>
                      </a:r>
                      <a:endParaRPr b="1"/>
                    </a:p>
                  </a:txBody>
                  <a:tcPr marT="91425" marB="91425" marR="91425" marL="91425">
                    <a:solidFill>
                      <a:srgbClr val="E06666"/>
                    </a:solidFill>
                  </a:tcPr>
                </a:tc>
                <a:tc>
                  <a:txBody>
                    <a:bodyPr/>
                    <a:lstStyle/>
                    <a:p>
                      <a:pPr indent="0" lvl="0" marL="0" rtl="0" algn="l">
                        <a:spcBef>
                          <a:spcPts val="0"/>
                        </a:spcBef>
                        <a:spcAft>
                          <a:spcPts val="0"/>
                        </a:spcAft>
                        <a:buNone/>
                      </a:pPr>
                      <a:r>
                        <a:rPr b="1" lang="en"/>
                        <a:t>Syntax</a:t>
                      </a:r>
                      <a:endParaRPr b="1"/>
                    </a:p>
                  </a:txBody>
                  <a:tcPr marT="91425" marB="91425" marR="91425" marL="91425">
                    <a:solidFill>
                      <a:srgbClr val="E06666"/>
                    </a:solidFill>
                  </a:tcPr>
                </a:tc>
                <a:tc>
                  <a:txBody>
                    <a:bodyPr/>
                    <a:lstStyle/>
                    <a:p>
                      <a:pPr indent="0" lvl="0" marL="0" rtl="0" algn="l">
                        <a:spcBef>
                          <a:spcPts val="0"/>
                        </a:spcBef>
                        <a:spcAft>
                          <a:spcPts val="0"/>
                        </a:spcAft>
                        <a:buNone/>
                      </a:pPr>
                      <a:r>
                        <a:rPr b="1" lang="en"/>
                        <a:t>Description</a:t>
                      </a:r>
                      <a:endParaRPr b="1"/>
                    </a:p>
                  </a:txBody>
                  <a:tcPr marT="91425" marB="91425" marR="91425" marL="91425">
                    <a:solidFill>
                      <a:srgbClr val="E06666"/>
                    </a:solidFill>
                  </a:tcPr>
                </a:tc>
              </a:tr>
              <a:tr h="1882425">
                <a:tc>
                  <a:txBody>
                    <a:bodyPr/>
                    <a:lstStyle/>
                    <a:p>
                      <a:pPr indent="0" lvl="0" marL="0" rtl="0" algn="l">
                        <a:spcBef>
                          <a:spcPts val="0"/>
                        </a:spcBef>
                        <a:spcAft>
                          <a:spcPts val="0"/>
                        </a:spcAft>
                        <a:buNone/>
                      </a:pPr>
                      <a:r>
                        <a:rPr lang="en"/>
                        <a:t>read()</a:t>
                      </a:r>
                      <a:endParaRPr/>
                    </a:p>
                  </a:txBody>
                  <a:tcPr marT="91425" marB="91425" marR="91425" marL="91425"/>
                </a:tc>
                <a:tc>
                  <a:txBody>
                    <a:bodyPr/>
                    <a:lstStyle/>
                    <a:p>
                      <a:pPr indent="0" lvl="0" marL="0" rtl="0" algn="l">
                        <a:spcBef>
                          <a:spcPts val="0"/>
                        </a:spcBef>
                        <a:spcAft>
                          <a:spcPts val="0"/>
                        </a:spcAft>
                        <a:buNone/>
                      </a:pPr>
                      <a:r>
                        <a:rPr lang="en"/>
                        <a:t>&lt;filehandle&gt;.read([n])]</a:t>
                      </a:r>
                      <a:endParaRPr/>
                    </a:p>
                  </a:txBody>
                  <a:tcPr marT="91425" marB="91425" marR="91425" marL="91425"/>
                </a:tc>
                <a:tc>
                  <a:txBody>
                    <a:bodyPr/>
                    <a:lstStyle/>
                    <a:p>
                      <a:pPr indent="0" lvl="0" marL="0" marR="0" rtl="0" algn="l">
                        <a:lnSpc>
                          <a:spcPct val="100000"/>
                        </a:lnSpc>
                        <a:spcBef>
                          <a:spcPts val="0"/>
                        </a:spcBef>
                        <a:spcAft>
                          <a:spcPts val="0"/>
                        </a:spcAft>
                        <a:buNone/>
                      </a:pPr>
                      <a:r>
                        <a:rPr lang="en"/>
                        <a:t>Read at most n bytes;if no n is specified, reads the </a:t>
                      </a:r>
                      <a:r>
                        <a:rPr lang="en"/>
                        <a:t>entire</a:t>
                      </a:r>
                      <a:r>
                        <a:rPr lang="en"/>
                        <a:t> file</a:t>
                      </a:r>
                      <a:endParaRPr/>
                    </a:p>
                    <a:p>
                      <a:pPr indent="0" lvl="0" marL="0" marR="0" rtl="0" algn="l">
                        <a:lnSpc>
                          <a:spcPct val="100000"/>
                        </a:lnSpc>
                        <a:spcBef>
                          <a:spcPts val="0"/>
                        </a:spcBef>
                        <a:spcAft>
                          <a:spcPts val="0"/>
                        </a:spcAft>
                        <a:buNone/>
                      </a:pPr>
                      <a:r>
                        <a:rPr lang="en"/>
                        <a:t>file=open("C:\\Users\\Mohit Bisht\\Desktop\\test.txt",'r')</a:t>
                      </a:r>
                      <a:endParaRPr/>
                    </a:p>
                    <a:p>
                      <a:pPr indent="0" lvl="0" marL="0" marR="0" rtl="0" algn="l">
                        <a:lnSpc>
                          <a:spcPct val="100000"/>
                        </a:lnSpc>
                        <a:spcBef>
                          <a:spcPts val="0"/>
                        </a:spcBef>
                        <a:spcAft>
                          <a:spcPts val="0"/>
                        </a:spcAft>
                        <a:buNone/>
                      </a:pPr>
                      <a:r>
                        <a:rPr lang="en"/>
                        <a:t>read=file.read()</a:t>
                      </a:r>
                      <a:endParaRPr/>
                    </a:p>
                    <a:p>
                      <a:pPr indent="0" lvl="0" marL="0" marR="0" rtl="0" algn="l">
                        <a:lnSpc>
                          <a:spcPct val="100000"/>
                        </a:lnSpc>
                        <a:spcBef>
                          <a:spcPts val="0"/>
                        </a:spcBef>
                        <a:spcAft>
                          <a:spcPts val="0"/>
                        </a:spcAft>
                        <a:buNone/>
                      </a:pPr>
                      <a:r>
                        <a:rPr lang="en"/>
                        <a:t>print(read)</a:t>
                      </a:r>
                      <a:endParaRPr/>
                    </a:p>
                    <a:p>
                      <a:pPr indent="0" lvl="0" marL="0" rtl="0" algn="l">
                        <a:spcBef>
                          <a:spcPts val="0"/>
                        </a:spcBef>
                        <a:spcAft>
                          <a:spcPts val="0"/>
                        </a:spcAft>
                        <a:buNone/>
                      </a:pPr>
                      <a:r>
                        <a:rPr lang="en"/>
                        <a:t>file.close()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python programing</a:t>
                      </a:r>
                      <a:endParaRPr/>
                    </a:p>
                  </a:txBody>
                  <a:tcPr marT="91425" marB="91425" marR="91425" marL="91425"/>
                </a:tc>
              </a:tr>
              <a:tr h="1511625">
                <a:tc>
                  <a:txBody>
                    <a:bodyPr/>
                    <a:lstStyle/>
                    <a:p>
                      <a:pPr indent="0" lvl="0" marL="0" rtl="0" algn="l">
                        <a:spcBef>
                          <a:spcPts val="0"/>
                        </a:spcBef>
                        <a:spcAft>
                          <a:spcPts val="0"/>
                        </a:spcAft>
                        <a:buNone/>
                      </a:pPr>
                      <a:r>
                        <a:rPr lang="en"/>
                        <a:t>readline()</a:t>
                      </a:r>
                      <a:endParaRPr/>
                    </a:p>
                  </a:txBody>
                  <a:tcPr marT="91425" marB="91425" marR="91425" marL="91425"/>
                </a:tc>
                <a:tc>
                  <a:txBody>
                    <a:bodyPr/>
                    <a:lstStyle/>
                    <a:p>
                      <a:pPr indent="0" lvl="0" marL="0" rtl="0" algn="l">
                        <a:spcBef>
                          <a:spcPts val="0"/>
                        </a:spcBef>
                        <a:spcAft>
                          <a:spcPts val="0"/>
                        </a:spcAft>
                        <a:buNone/>
                      </a:pPr>
                      <a:r>
                        <a:rPr lang="en"/>
                        <a:t>&lt;filehandle&gt;.readline()</a:t>
                      </a:r>
                      <a:endParaRPr/>
                    </a:p>
                  </a:txBody>
                  <a:tcPr marT="91425" marB="91425" marR="91425" marL="91425"/>
                </a:tc>
                <a:tc>
                  <a:txBody>
                    <a:bodyPr/>
                    <a:lstStyle/>
                    <a:p>
                      <a:pPr indent="0" lvl="0" marL="0" marR="0" rtl="0" algn="l">
                        <a:lnSpc>
                          <a:spcPct val="100000"/>
                        </a:lnSpc>
                        <a:spcBef>
                          <a:spcPts val="0"/>
                        </a:spcBef>
                        <a:spcAft>
                          <a:spcPts val="0"/>
                        </a:spcAft>
                        <a:buNone/>
                      </a:pPr>
                      <a:r>
                        <a:rPr lang="en"/>
                        <a:t>R</a:t>
                      </a:r>
                      <a:r>
                        <a:rPr lang="en"/>
                        <a:t>ead a line of input; if n is specified reads ar </a:t>
                      </a:r>
                      <a:r>
                        <a:rPr lang="en"/>
                        <a:t>most</a:t>
                      </a:r>
                      <a:r>
                        <a:rPr lang="en"/>
                        <a:t> n bytes</a:t>
                      </a:r>
                      <a:endParaRPr/>
                    </a:p>
                    <a:p>
                      <a:pPr indent="0" lvl="0" marL="0" marR="0" rtl="0" algn="l">
                        <a:lnSpc>
                          <a:spcPct val="100000"/>
                        </a:lnSpc>
                        <a:spcBef>
                          <a:spcPts val="0"/>
                        </a:spcBef>
                        <a:spcAft>
                          <a:spcPts val="0"/>
                        </a:spcAft>
                        <a:buNone/>
                      </a:pPr>
                      <a:r>
                        <a:rPr lang="en"/>
                        <a:t>Returns the read bytes in the form of a </a:t>
                      </a:r>
                      <a:endParaRPr/>
                    </a:p>
                    <a:p>
                      <a:pPr indent="0" lvl="0" marL="0" marR="0" rtl="0" algn="l">
                        <a:lnSpc>
                          <a:spcPct val="100000"/>
                        </a:lnSpc>
                        <a:spcBef>
                          <a:spcPts val="0"/>
                        </a:spcBef>
                        <a:spcAft>
                          <a:spcPts val="0"/>
                        </a:spcAft>
                        <a:buNone/>
                      </a:pPr>
                      <a:r>
                        <a:rPr lang="en"/>
                        <a:t>string ending with character or return a blank string</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