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4DF60A-7AC3-42CA-89CE-53D825E70532}">
  <a:tblStyle styleId="{054DF60A-7AC3-42CA-89CE-53D825E705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MavenPro-bold.fntdata"/><Relationship Id="rId12" Type="http://schemas.openxmlformats.org/officeDocument/2006/relationships/slide" Target="slides/slide6.xml"/><Relationship Id="rId34" Type="http://schemas.openxmlformats.org/officeDocument/2006/relationships/font" Target="fonts/MavenPro-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1cab427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1cab427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1cab427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1cab427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120242e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120242e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120242e7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120242e7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120242e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120242e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120242e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120242e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120242e7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e120242e7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120242e7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120242e7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120242e7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120242e7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120242e7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e120242e7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6adc2174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6adc2174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120242e7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120242e7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120242e7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120242e7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120242e7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120242e7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120242e7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120242e7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6adc2174d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6adc2174d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6adc2174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6adc2174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6adc2174d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6adc2174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6adc2174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6adc2174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1978dc1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1978dc1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1978dc1d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1978dc1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1cab427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1cab427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djangoproject.com/" TargetMode="External"/><Relationship Id="rId4" Type="http://schemas.openxmlformats.org/officeDocument/2006/relationships/hyperlink" Target="https://www.google.com/search?sxsrf=ALeKk00L3bn1SZPupl8GenB6q94OHVNf4A:1622628268989&amp;q=database+queries&amp;spell=1&amp;sa=X&amp;ved=2ahUKEwj06cys2fjwAhVUwTgGHfXPBHsQkeECKAB6BAgBED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7828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Django</a:t>
            </a:r>
            <a:endParaRPr/>
          </a:p>
          <a:p>
            <a:pPr indent="0" lvl="0" marL="0" rtl="0" algn="l">
              <a:spcBef>
                <a:spcPts val="0"/>
              </a:spcBef>
              <a:spcAft>
                <a:spcPts val="0"/>
              </a:spcAft>
              <a:buNone/>
            </a:pPr>
            <a:r>
              <a:rPr lang="en"/>
              <a:t>	</a:t>
            </a:r>
            <a:r>
              <a:rPr lang="en" sz="2800">
                <a:solidFill>
                  <a:schemeClr val="dk2"/>
                </a:solidFill>
              </a:rPr>
              <a:t>Rapidly create web application</a:t>
            </a:r>
            <a:endParaRPr sz="2800">
              <a:solidFill>
                <a:schemeClr val="dk2"/>
              </a:solidFill>
            </a:endParaRPr>
          </a:p>
          <a:p>
            <a:pPr indent="-302894" lvl="0" marL="914400" rtl="0" algn="l">
              <a:spcBef>
                <a:spcPts val="0"/>
              </a:spcBef>
              <a:spcAft>
                <a:spcPts val="0"/>
              </a:spcAft>
              <a:buClr>
                <a:schemeClr val="dk2"/>
              </a:buClr>
              <a:buSzPct val="100000"/>
              <a:buFont typeface="Nunito"/>
              <a:buChar char="●"/>
            </a:pPr>
            <a:r>
              <a:rPr b="0" lang="en" sz="1300">
                <a:solidFill>
                  <a:schemeClr val="dk2"/>
                </a:solidFill>
                <a:latin typeface="Nunito"/>
                <a:ea typeface="Nunito"/>
                <a:cs typeface="Nunito"/>
                <a:sym typeface="Nunito"/>
              </a:rPr>
              <a:t>Popular web framework build on top of python.</a:t>
            </a:r>
            <a:endParaRPr b="0" sz="1300">
              <a:solidFill>
                <a:schemeClr val="dk2"/>
              </a:solidFill>
              <a:latin typeface="Nunito"/>
              <a:ea typeface="Nunito"/>
              <a:cs typeface="Nunito"/>
              <a:sym typeface="Nunito"/>
            </a:endParaRPr>
          </a:p>
          <a:p>
            <a:pPr indent="-302894" lvl="0" marL="914400" rtl="0" algn="l">
              <a:lnSpc>
                <a:spcPct val="115000"/>
              </a:lnSpc>
              <a:spcBef>
                <a:spcPts val="0"/>
              </a:spcBef>
              <a:spcAft>
                <a:spcPts val="0"/>
              </a:spcAft>
              <a:buClr>
                <a:schemeClr val="dk2"/>
              </a:buClr>
              <a:buSzPct val="100000"/>
              <a:buFont typeface="Nunito"/>
              <a:buChar char="●"/>
            </a:pPr>
            <a:r>
              <a:rPr b="0" lang="en" sz="1300">
                <a:solidFill>
                  <a:schemeClr val="dk2"/>
                </a:solidFill>
                <a:latin typeface="Nunito"/>
                <a:ea typeface="Nunito"/>
                <a:cs typeface="Nunito"/>
                <a:sym typeface="Nunito"/>
              </a:rPr>
              <a:t>It help developer to create maintainable and flexible web application powered by SQL.</a:t>
            </a:r>
            <a:endParaRPr sz="2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p:nvPr/>
        </p:nvSpPr>
        <p:spPr>
          <a:xfrm>
            <a:off x="1040150" y="95475"/>
            <a:ext cx="2099400" cy="5343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URL Patterns</a:t>
            </a:r>
            <a:endParaRPr/>
          </a:p>
        </p:txBody>
      </p:sp>
      <p:sp>
        <p:nvSpPr>
          <p:cNvPr id="345" name="Google Shape;345;p22"/>
          <p:cNvSpPr/>
          <p:nvPr/>
        </p:nvSpPr>
        <p:spPr>
          <a:xfrm>
            <a:off x="1040150" y="829950"/>
            <a:ext cx="2099400" cy="5343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wisdompets/urls.py</a:t>
            </a:r>
            <a:endParaRPr/>
          </a:p>
        </p:txBody>
      </p:sp>
      <p:sp>
        <p:nvSpPr>
          <p:cNvPr id="346" name="Google Shape;346;p22"/>
          <p:cNvSpPr txBox="1"/>
          <p:nvPr/>
        </p:nvSpPr>
        <p:spPr>
          <a:xfrm>
            <a:off x="754875" y="3072600"/>
            <a:ext cx="7462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When django </a:t>
            </a:r>
            <a:r>
              <a:rPr lang="en">
                <a:latin typeface="Nunito"/>
                <a:ea typeface="Nunito"/>
                <a:cs typeface="Nunito"/>
                <a:sym typeface="Nunito"/>
              </a:rPr>
              <a:t>framework</a:t>
            </a:r>
            <a:r>
              <a:rPr lang="en">
                <a:latin typeface="Nunito"/>
                <a:ea typeface="Nunito"/>
                <a:cs typeface="Nunito"/>
                <a:sym typeface="Nunito"/>
              </a:rPr>
              <a:t> </a:t>
            </a:r>
            <a:r>
              <a:rPr lang="en">
                <a:latin typeface="Nunito"/>
                <a:ea typeface="Nunito"/>
                <a:cs typeface="Nunito"/>
                <a:sym typeface="Nunito"/>
              </a:rPr>
              <a:t>receives</a:t>
            </a:r>
            <a:r>
              <a:rPr lang="en">
                <a:latin typeface="Nunito"/>
                <a:ea typeface="Nunito"/>
                <a:cs typeface="Nunito"/>
                <a:sym typeface="Nunito"/>
              </a:rPr>
              <a:t> </a:t>
            </a:r>
            <a:r>
              <a:rPr lang="en">
                <a:latin typeface="Nunito"/>
                <a:ea typeface="Nunito"/>
                <a:cs typeface="Nunito"/>
                <a:sym typeface="Nunito"/>
              </a:rPr>
              <a:t>request</a:t>
            </a:r>
            <a:r>
              <a:rPr lang="en">
                <a:latin typeface="Nunito"/>
                <a:ea typeface="Nunito"/>
                <a:cs typeface="Nunito"/>
                <a:sym typeface="Nunito"/>
              </a:rPr>
              <a:t> then depending upon the url patterns, Django pass the view (reponse).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Models used as DB </a:t>
            </a:r>
            <a:r>
              <a:rPr lang="en">
                <a:latin typeface="Nunito"/>
                <a:ea typeface="Nunito"/>
                <a:cs typeface="Nunito"/>
                <a:sym typeface="Nunito"/>
              </a:rPr>
              <a:t>schema</a:t>
            </a:r>
            <a:r>
              <a:rPr lang="en">
                <a:latin typeface="Nunito"/>
                <a:ea typeface="Nunito"/>
                <a:cs typeface="Nunito"/>
                <a:sym typeface="Nunito"/>
              </a:rPr>
              <a:t>, queries by views.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Django model is class, Attribute of model class define DB </a:t>
            </a:r>
            <a:r>
              <a:rPr lang="en">
                <a:latin typeface="Nunito"/>
                <a:ea typeface="Nunito"/>
                <a:cs typeface="Nunito"/>
                <a:sym typeface="Nunito"/>
              </a:rPr>
              <a:t>schema and structure of tables.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Model class provides build in methods to query associated tables.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Templates provides associated HTML templates wrt views.</a:t>
            </a:r>
            <a:endParaRPr>
              <a:latin typeface="Nunito"/>
              <a:ea typeface="Nunito"/>
              <a:cs typeface="Nunito"/>
              <a:sym typeface="Nunito"/>
            </a:endParaRPr>
          </a:p>
        </p:txBody>
      </p:sp>
      <p:sp>
        <p:nvSpPr>
          <p:cNvPr id="347" name="Google Shape;347;p22"/>
          <p:cNvSpPr/>
          <p:nvPr/>
        </p:nvSpPr>
        <p:spPr>
          <a:xfrm>
            <a:off x="3845425" y="95475"/>
            <a:ext cx="2099400" cy="5343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Views</a:t>
            </a:r>
            <a:endParaRPr/>
          </a:p>
        </p:txBody>
      </p:sp>
      <p:sp>
        <p:nvSpPr>
          <p:cNvPr id="348" name="Google Shape;348;p22"/>
          <p:cNvSpPr/>
          <p:nvPr/>
        </p:nvSpPr>
        <p:spPr>
          <a:xfrm>
            <a:off x="3845425" y="829950"/>
            <a:ext cx="2099400" cy="5343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adoptions/views.py</a:t>
            </a:r>
            <a:endParaRPr/>
          </a:p>
        </p:txBody>
      </p:sp>
      <p:cxnSp>
        <p:nvCxnSpPr>
          <p:cNvPr id="349" name="Google Shape;349;p22"/>
          <p:cNvCxnSpPr>
            <a:stCxn id="344" idx="3"/>
            <a:endCxn id="347" idx="1"/>
          </p:cNvCxnSpPr>
          <p:nvPr/>
        </p:nvCxnSpPr>
        <p:spPr>
          <a:xfrm>
            <a:off x="3139550" y="362625"/>
            <a:ext cx="705900" cy="0"/>
          </a:xfrm>
          <a:prstGeom prst="straightConnector1">
            <a:avLst/>
          </a:prstGeom>
          <a:noFill/>
          <a:ln cap="flat" cmpd="sng" w="9525">
            <a:solidFill>
              <a:schemeClr val="dk2"/>
            </a:solidFill>
            <a:prstDash val="solid"/>
            <a:round/>
            <a:headEnd len="med" w="med" type="none"/>
            <a:tailEnd len="med" w="med" type="triangle"/>
          </a:ln>
        </p:spPr>
      </p:cxnSp>
      <p:sp>
        <p:nvSpPr>
          <p:cNvPr id="350" name="Google Shape;350;p22"/>
          <p:cNvSpPr/>
          <p:nvPr/>
        </p:nvSpPr>
        <p:spPr>
          <a:xfrm>
            <a:off x="3845425" y="1717588"/>
            <a:ext cx="2099400" cy="5343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Models</a:t>
            </a:r>
            <a:endParaRPr/>
          </a:p>
        </p:txBody>
      </p:sp>
      <p:sp>
        <p:nvSpPr>
          <p:cNvPr id="351" name="Google Shape;351;p22"/>
          <p:cNvSpPr/>
          <p:nvPr/>
        </p:nvSpPr>
        <p:spPr>
          <a:xfrm>
            <a:off x="3845425" y="2395088"/>
            <a:ext cx="2099400" cy="5343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adoptions/models.py</a:t>
            </a:r>
            <a:endParaRPr/>
          </a:p>
        </p:txBody>
      </p:sp>
      <p:cxnSp>
        <p:nvCxnSpPr>
          <p:cNvPr id="352" name="Google Shape;352;p22"/>
          <p:cNvCxnSpPr>
            <a:stCxn id="350" idx="0"/>
            <a:endCxn id="348" idx="2"/>
          </p:cNvCxnSpPr>
          <p:nvPr/>
        </p:nvCxnSpPr>
        <p:spPr>
          <a:xfrm rot="10800000">
            <a:off x="4895125" y="1364188"/>
            <a:ext cx="0" cy="353400"/>
          </a:xfrm>
          <a:prstGeom prst="straightConnector1">
            <a:avLst/>
          </a:prstGeom>
          <a:noFill/>
          <a:ln cap="flat" cmpd="sng" w="9525">
            <a:solidFill>
              <a:schemeClr val="dk2"/>
            </a:solidFill>
            <a:prstDash val="dot"/>
            <a:round/>
            <a:headEnd len="med" w="med" type="none"/>
            <a:tailEnd len="med" w="med" type="none"/>
          </a:ln>
        </p:spPr>
      </p:cxnSp>
      <p:sp>
        <p:nvSpPr>
          <p:cNvPr id="353" name="Google Shape;353;p22"/>
          <p:cNvSpPr/>
          <p:nvPr/>
        </p:nvSpPr>
        <p:spPr>
          <a:xfrm>
            <a:off x="6450300" y="95475"/>
            <a:ext cx="2099400" cy="5343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Templates</a:t>
            </a:r>
            <a:endParaRPr/>
          </a:p>
        </p:txBody>
      </p:sp>
      <p:sp>
        <p:nvSpPr>
          <p:cNvPr id="354" name="Google Shape;354;p22"/>
          <p:cNvSpPr/>
          <p:nvPr/>
        </p:nvSpPr>
        <p:spPr>
          <a:xfrm>
            <a:off x="6526625" y="829950"/>
            <a:ext cx="2099400" cy="5343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adoptions/templates</a:t>
            </a:r>
            <a:endParaRPr/>
          </a:p>
        </p:txBody>
      </p:sp>
      <p:cxnSp>
        <p:nvCxnSpPr>
          <p:cNvPr id="355" name="Google Shape;355;p22"/>
          <p:cNvCxnSpPr>
            <a:stCxn id="347" idx="3"/>
            <a:endCxn id="353" idx="1"/>
          </p:cNvCxnSpPr>
          <p:nvPr/>
        </p:nvCxnSpPr>
        <p:spPr>
          <a:xfrm>
            <a:off x="5944825" y="362625"/>
            <a:ext cx="505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3"/>
          <p:cNvSpPr txBox="1"/>
          <p:nvPr>
            <p:ph type="title"/>
          </p:nvPr>
        </p:nvSpPr>
        <p:spPr>
          <a:xfrm>
            <a:off x="1217900" y="140525"/>
            <a:ext cx="7030500" cy="6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of control - Example</a:t>
            </a:r>
            <a:endParaRPr/>
          </a:p>
        </p:txBody>
      </p:sp>
      <p:sp>
        <p:nvSpPr>
          <p:cNvPr id="361" name="Google Shape;361;p23"/>
          <p:cNvSpPr/>
          <p:nvPr/>
        </p:nvSpPr>
        <p:spPr>
          <a:xfrm>
            <a:off x="1609175" y="925625"/>
            <a:ext cx="1488600" cy="4200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URL Patterns</a:t>
            </a:r>
            <a:endParaRPr/>
          </a:p>
        </p:txBody>
      </p:sp>
      <p:sp>
        <p:nvSpPr>
          <p:cNvPr id="362" name="Google Shape;362;p23"/>
          <p:cNvSpPr/>
          <p:nvPr/>
        </p:nvSpPr>
        <p:spPr>
          <a:xfrm>
            <a:off x="3807263" y="925625"/>
            <a:ext cx="1488600" cy="420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Views</a:t>
            </a:r>
            <a:endParaRPr/>
          </a:p>
        </p:txBody>
      </p:sp>
      <p:sp>
        <p:nvSpPr>
          <p:cNvPr id="363" name="Google Shape;363;p23"/>
          <p:cNvSpPr/>
          <p:nvPr/>
        </p:nvSpPr>
        <p:spPr>
          <a:xfrm>
            <a:off x="6192625" y="925625"/>
            <a:ext cx="1488600" cy="4200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Templates</a:t>
            </a:r>
            <a:endParaRPr/>
          </a:p>
        </p:txBody>
      </p:sp>
      <p:cxnSp>
        <p:nvCxnSpPr>
          <p:cNvPr id="364" name="Google Shape;364;p23"/>
          <p:cNvCxnSpPr>
            <a:stCxn id="361" idx="3"/>
            <a:endCxn id="362" idx="1"/>
          </p:cNvCxnSpPr>
          <p:nvPr/>
        </p:nvCxnSpPr>
        <p:spPr>
          <a:xfrm>
            <a:off x="3097775" y="1135625"/>
            <a:ext cx="709500" cy="0"/>
          </a:xfrm>
          <a:prstGeom prst="straightConnector1">
            <a:avLst/>
          </a:prstGeom>
          <a:noFill/>
          <a:ln cap="flat" cmpd="sng" w="9525">
            <a:solidFill>
              <a:schemeClr val="dk2"/>
            </a:solidFill>
            <a:prstDash val="solid"/>
            <a:round/>
            <a:headEnd len="med" w="med" type="none"/>
            <a:tailEnd len="med" w="med" type="triangle"/>
          </a:ln>
        </p:spPr>
      </p:cxnSp>
      <p:cxnSp>
        <p:nvCxnSpPr>
          <p:cNvPr id="365" name="Google Shape;365;p23"/>
          <p:cNvCxnSpPr>
            <a:stCxn id="362" idx="3"/>
            <a:endCxn id="363" idx="1"/>
          </p:cNvCxnSpPr>
          <p:nvPr/>
        </p:nvCxnSpPr>
        <p:spPr>
          <a:xfrm>
            <a:off x="5295863" y="1135625"/>
            <a:ext cx="896700" cy="0"/>
          </a:xfrm>
          <a:prstGeom prst="straightConnector1">
            <a:avLst/>
          </a:prstGeom>
          <a:noFill/>
          <a:ln cap="flat" cmpd="sng" w="9525">
            <a:solidFill>
              <a:schemeClr val="dk2"/>
            </a:solidFill>
            <a:prstDash val="solid"/>
            <a:round/>
            <a:headEnd len="med" w="med" type="none"/>
            <a:tailEnd len="med" w="med" type="triangle"/>
          </a:ln>
        </p:spPr>
      </p:cxnSp>
      <p:sp>
        <p:nvSpPr>
          <p:cNvPr id="366" name="Google Shape;366;p23"/>
          <p:cNvSpPr txBox="1"/>
          <p:nvPr/>
        </p:nvSpPr>
        <p:spPr>
          <a:xfrm>
            <a:off x="3468425" y="1799150"/>
            <a:ext cx="216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http</a:t>
            </a:r>
            <a:r>
              <a:rPr lang="en">
                <a:latin typeface="Nunito"/>
                <a:ea typeface="Nunito"/>
                <a:cs typeface="Nunito"/>
                <a:sym typeface="Nunito"/>
              </a:rPr>
              <a:t>://wisdompets.com</a:t>
            </a:r>
            <a:endParaRPr>
              <a:latin typeface="Nunito"/>
              <a:ea typeface="Nunito"/>
              <a:cs typeface="Nunito"/>
              <a:sym typeface="Nunito"/>
            </a:endParaRPr>
          </a:p>
        </p:txBody>
      </p:sp>
      <p:sp>
        <p:nvSpPr>
          <p:cNvPr id="367" name="Google Shape;367;p23"/>
          <p:cNvSpPr/>
          <p:nvPr/>
        </p:nvSpPr>
        <p:spPr>
          <a:xfrm>
            <a:off x="1418375" y="2652875"/>
            <a:ext cx="1679400" cy="42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empty</a:t>
            </a:r>
            <a:endParaRPr/>
          </a:p>
        </p:txBody>
      </p:sp>
      <p:sp>
        <p:nvSpPr>
          <p:cNvPr id="368" name="Google Shape;368;p23"/>
          <p:cNvSpPr/>
          <p:nvPr/>
        </p:nvSpPr>
        <p:spPr>
          <a:xfrm>
            <a:off x="3807275" y="2652875"/>
            <a:ext cx="1679400" cy="42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a:t>
            </a:r>
            <a:endParaRPr/>
          </a:p>
        </p:txBody>
      </p:sp>
      <p:cxnSp>
        <p:nvCxnSpPr>
          <p:cNvPr id="369" name="Google Shape;369;p23"/>
          <p:cNvCxnSpPr>
            <a:stCxn id="367" idx="3"/>
            <a:endCxn id="368" idx="1"/>
          </p:cNvCxnSpPr>
          <p:nvPr/>
        </p:nvCxnSpPr>
        <p:spPr>
          <a:xfrm>
            <a:off x="3097775" y="2862875"/>
            <a:ext cx="709500" cy="0"/>
          </a:xfrm>
          <a:prstGeom prst="straightConnector1">
            <a:avLst/>
          </a:prstGeom>
          <a:noFill/>
          <a:ln cap="flat" cmpd="sng" w="9525">
            <a:solidFill>
              <a:schemeClr val="dk2"/>
            </a:solidFill>
            <a:prstDash val="solid"/>
            <a:round/>
            <a:headEnd len="med" w="med" type="none"/>
            <a:tailEnd len="med" w="med" type="triangle"/>
          </a:ln>
        </p:spPr>
      </p:cxnSp>
      <p:sp>
        <p:nvSpPr>
          <p:cNvPr id="370" name="Google Shape;370;p23"/>
          <p:cNvSpPr/>
          <p:nvPr/>
        </p:nvSpPr>
        <p:spPr>
          <a:xfrm>
            <a:off x="6196175" y="2652875"/>
            <a:ext cx="1679400" cy="42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home.html</a:t>
            </a:r>
            <a:endParaRPr/>
          </a:p>
        </p:txBody>
      </p:sp>
      <p:cxnSp>
        <p:nvCxnSpPr>
          <p:cNvPr id="371" name="Google Shape;371;p23"/>
          <p:cNvCxnSpPr/>
          <p:nvPr/>
        </p:nvCxnSpPr>
        <p:spPr>
          <a:xfrm>
            <a:off x="5486675" y="2862875"/>
            <a:ext cx="709500" cy="0"/>
          </a:xfrm>
          <a:prstGeom prst="straightConnector1">
            <a:avLst/>
          </a:prstGeom>
          <a:noFill/>
          <a:ln cap="flat" cmpd="sng" w="9525">
            <a:solidFill>
              <a:schemeClr val="dk2"/>
            </a:solidFill>
            <a:prstDash val="solid"/>
            <a:round/>
            <a:headEnd len="med" w="med" type="none"/>
            <a:tailEnd len="med" w="med" type="triangle"/>
          </a:ln>
        </p:spPr>
      </p:cxnSp>
      <p:sp>
        <p:nvSpPr>
          <p:cNvPr id="372" name="Google Shape;372;p23"/>
          <p:cNvSpPr txBox="1"/>
          <p:nvPr/>
        </p:nvSpPr>
        <p:spPr>
          <a:xfrm>
            <a:off x="3464000" y="3330400"/>
            <a:ext cx="29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http://widompets.com/adoptions/1</a:t>
            </a:r>
            <a:endParaRPr>
              <a:latin typeface="Nunito"/>
              <a:ea typeface="Nunito"/>
              <a:cs typeface="Nunito"/>
              <a:sym typeface="Nunito"/>
            </a:endParaRPr>
          </a:p>
        </p:txBody>
      </p:sp>
      <p:sp>
        <p:nvSpPr>
          <p:cNvPr id="373" name="Google Shape;373;p23"/>
          <p:cNvSpPr/>
          <p:nvPr/>
        </p:nvSpPr>
        <p:spPr>
          <a:xfrm>
            <a:off x="1513775" y="3902675"/>
            <a:ext cx="1679400" cy="42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/adoptions/1</a:t>
            </a:r>
            <a:endParaRPr/>
          </a:p>
        </p:txBody>
      </p:sp>
      <p:sp>
        <p:nvSpPr>
          <p:cNvPr id="374" name="Google Shape;374;p23"/>
          <p:cNvSpPr/>
          <p:nvPr/>
        </p:nvSpPr>
        <p:spPr>
          <a:xfrm>
            <a:off x="3893450" y="3902675"/>
            <a:ext cx="1679400" cy="42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pet.details</a:t>
            </a:r>
            <a:r>
              <a:rPr lang="en"/>
              <a:t>()</a:t>
            </a:r>
            <a:endParaRPr/>
          </a:p>
        </p:txBody>
      </p:sp>
      <p:sp>
        <p:nvSpPr>
          <p:cNvPr id="375" name="Google Shape;375;p23"/>
          <p:cNvSpPr/>
          <p:nvPr/>
        </p:nvSpPr>
        <p:spPr>
          <a:xfrm>
            <a:off x="6273125" y="3902675"/>
            <a:ext cx="1679400" cy="42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pet.detail.html</a:t>
            </a:r>
            <a:endParaRPr/>
          </a:p>
        </p:txBody>
      </p:sp>
      <p:cxnSp>
        <p:nvCxnSpPr>
          <p:cNvPr id="376" name="Google Shape;376;p23"/>
          <p:cNvCxnSpPr>
            <a:stCxn id="373" idx="3"/>
            <a:endCxn id="374" idx="1"/>
          </p:cNvCxnSpPr>
          <p:nvPr/>
        </p:nvCxnSpPr>
        <p:spPr>
          <a:xfrm>
            <a:off x="3193175" y="4112675"/>
            <a:ext cx="700200" cy="0"/>
          </a:xfrm>
          <a:prstGeom prst="straightConnector1">
            <a:avLst/>
          </a:prstGeom>
          <a:noFill/>
          <a:ln cap="flat" cmpd="sng" w="9525">
            <a:solidFill>
              <a:schemeClr val="dk2"/>
            </a:solidFill>
            <a:prstDash val="solid"/>
            <a:round/>
            <a:headEnd len="med" w="med" type="none"/>
            <a:tailEnd len="med" w="med" type="triangle"/>
          </a:ln>
        </p:spPr>
      </p:cxnSp>
      <p:cxnSp>
        <p:nvCxnSpPr>
          <p:cNvPr id="377" name="Google Shape;377;p23"/>
          <p:cNvCxnSpPr>
            <a:stCxn id="374" idx="3"/>
            <a:endCxn id="375" idx="1"/>
          </p:cNvCxnSpPr>
          <p:nvPr/>
        </p:nvCxnSpPr>
        <p:spPr>
          <a:xfrm>
            <a:off x="5572850" y="4112675"/>
            <a:ext cx="700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4"/>
          <p:cNvSpPr txBox="1"/>
          <p:nvPr>
            <p:ph type="title"/>
          </p:nvPr>
        </p:nvSpPr>
        <p:spPr>
          <a:xfrm>
            <a:off x="1256100" y="1691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Django models</a:t>
            </a:r>
            <a:endParaRPr/>
          </a:p>
        </p:txBody>
      </p:sp>
      <p:sp>
        <p:nvSpPr>
          <p:cNvPr id="383" name="Google Shape;383;p24"/>
          <p:cNvSpPr txBox="1"/>
          <p:nvPr>
            <p:ph idx="1" type="body"/>
          </p:nvPr>
        </p:nvSpPr>
        <p:spPr>
          <a:xfrm>
            <a:off x="1256100" y="1374125"/>
            <a:ext cx="7030500" cy="2118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Create the data layer of a Django app.</a:t>
            </a:r>
            <a:endParaRPr/>
          </a:p>
          <a:p>
            <a:pPr indent="-311150" lvl="0" marL="457200" rtl="0" algn="l">
              <a:spcBef>
                <a:spcPts val="0"/>
              </a:spcBef>
              <a:spcAft>
                <a:spcPts val="0"/>
              </a:spcAft>
              <a:buSzPts val="1300"/>
              <a:buChar char="●"/>
            </a:pPr>
            <a:r>
              <a:rPr lang="en"/>
              <a:t>Define database structure.</a:t>
            </a:r>
            <a:endParaRPr/>
          </a:p>
          <a:p>
            <a:pPr indent="-311150" lvl="0" marL="457200" rtl="0" algn="l">
              <a:spcBef>
                <a:spcPts val="0"/>
              </a:spcBef>
              <a:spcAft>
                <a:spcPts val="0"/>
              </a:spcAft>
              <a:buSzPts val="1300"/>
              <a:buChar char="●"/>
            </a:pPr>
            <a:r>
              <a:rPr lang="en"/>
              <a:t>Allow us to query the database. </a:t>
            </a:r>
            <a:endParaRPr/>
          </a:p>
          <a:p>
            <a:pPr indent="-311150" lvl="0" marL="457200" rtl="0" algn="l">
              <a:spcBef>
                <a:spcPts val="0"/>
              </a:spcBef>
              <a:spcAft>
                <a:spcPts val="0"/>
              </a:spcAft>
              <a:buSzPts val="1300"/>
              <a:buChar char="●"/>
            </a:pPr>
            <a:r>
              <a:rPr lang="en"/>
              <a:t>File: models.py</a:t>
            </a:r>
            <a:endParaRPr/>
          </a:p>
          <a:p>
            <a:pPr indent="-311150" lvl="0" marL="457200" rtl="0" algn="l">
              <a:spcBef>
                <a:spcPts val="0"/>
              </a:spcBef>
              <a:spcAft>
                <a:spcPts val="0"/>
              </a:spcAft>
              <a:buSzPts val="1300"/>
              <a:buChar char="●"/>
            </a:pPr>
            <a:r>
              <a:rPr lang="en"/>
              <a:t>The models.py file contains the set of models for its Django app.</a:t>
            </a:r>
            <a:endParaRPr/>
          </a:p>
          <a:p>
            <a:pPr indent="-311150" lvl="0" marL="457200" rtl="0" algn="l">
              <a:spcBef>
                <a:spcPts val="0"/>
              </a:spcBef>
              <a:spcAft>
                <a:spcPts val="0"/>
              </a:spcAft>
              <a:buSzPts val="1300"/>
              <a:buChar char="●"/>
            </a:pPr>
            <a:r>
              <a:rPr lang="en"/>
              <a:t>A model is a class inheriting from django.db.models.Model and it defines database fields as class attributes.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as Spreadsheets</a:t>
            </a:r>
            <a:endParaRPr/>
          </a:p>
        </p:txBody>
      </p:sp>
      <p:graphicFrame>
        <p:nvGraphicFramePr>
          <p:cNvPr id="389" name="Google Shape;389;p25"/>
          <p:cNvGraphicFramePr/>
          <p:nvPr/>
        </p:nvGraphicFramePr>
        <p:xfrm>
          <a:off x="1562100" y="1857525"/>
          <a:ext cx="3000000" cy="3000000"/>
        </p:xfrm>
        <a:graphic>
          <a:graphicData uri="http://schemas.openxmlformats.org/drawingml/2006/table">
            <a:tbl>
              <a:tblPr>
                <a:noFill/>
                <a:tableStyleId>{054DF60A-7AC3-42CA-89CE-53D825E70532}</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solidFill>
                      <a:srgbClr val="93C47D"/>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solidFill>
                      <a:srgbClr val="93C47D"/>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solidFill>
                      <a:srgbClr val="93C47D"/>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solidFill>
                      <a:srgbClr val="93C47D"/>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solidFill>
                      <a:srgbClr val="93C47D"/>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390" name="Google Shape;390;p25"/>
          <p:cNvSpPr txBox="1"/>
          <p:nvPr/>
        </p:nvSpPr>
        <p:spPr>
          <a:xfrm>
            <a:off x="1562100" y="1457325"/>
            <a:ext cx="20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Field (Col of DB)</a:t>
            </a:r>
            <a:endParaRPr b="1">
              <a:latin typeface="Nunito"/>
              <a:ea typeface="Nunito"/>
              <a:cs typeface="Nunito"/>
              <a:sym typeface="Nunito"/>
            </a:endParaRPr>
          </a:p>
        </p:txBody>
      </p:sp>
      <p:sp>
        <p:nvSpPr>
          <p:cNvPr id="391" name="Google Shape;391;p25"/>
          <p:cNvSpPr txBox="1"/>
          <p:nvPr/>
        </p:nvSpPr>
        <p:spPr>
          <a:xfrm>
            <a:off x="4105275" y="1381125"/>
            <a:ext cx="17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Model</a:t>
            </a:r>
            <a:endParaRPr b="1">
              <a:latin typeface="Nunito"/>
              <a:ea typeface="Nunito"/>
              <a:cs typeface="Nunito"/>
              <a:sym typeface="Nunito"/>
            </a:endParaRPr>
          </a:p>
        </p:txBody>
      </p:sp>
      <p:sp>
        <p:nvSpPr>
          <p:cNvPr id="392" name="Google Shape;392;p25"/>
          <p:cNvSpPr txBox="1"/>
          <p:nvPr/>
        </p:nvSpPr>
        <p:spPr>
          <a:xfrm>
            <a:off x="495300" y="2295525"/>
            <a:ext cx="84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Records</a:t>
            </a:r>
            <a:endParaRPr b="1">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6"/>
          <p:cNvSpPr txBox="1"/>
          <p:nvPr>
            <p:ph type="title"/>
          </p:nvPr>
        </p:nvSpPr>
        <p:spPr>
          <a:xfrm>
            <a:off x="1303800" y="3128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project </a:t>
            </a:r>
            <a:r>
              <a:rPr lang="en"/>
              <a:t>requirement</a:t>
            </a:r>
            <a:endParaRPr/>
          </a:p>
          <a:p>
            <a:pPr indent="-388620" lvl="0" marL="457200" rtl="0" algn="l">
              <a:spcBef>
                <a:spcPts val="0"/>
              </a:spcBef>
              <a:spcAft>
                <a:spcPts val="0"/>
              </a:spcAft>
              <a:buSzPct val="100000"/>
              <a:buChar char="-"/>
            </a:pPr>
            <a:r>
              <a:rPr lang="en"/>
              <a:t>Pet Adoption System</a:t>
            </a:r>
            <a:endParaRPr/>
          </a:p>
        </p:txBody>
      </p:sp>
      <p:sp>
        <p:nvSpPr>
          <p:cNvPr id="398" name="Google Shape;398;p26"/>
          <p:cNvSpPr txBox="1"/>
          <p:nvPr>
            <p:ph idx="1" type="body"/>
          </p:nvPr>
        </p:nvSpPr>
        <p:spPr>
          <a:xfrm>
            <a:off x="1303800" y="1352550"/>
            <a:ext cx="7030500" cy="317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Store pets with a name, age, vaccination record and other details.</a:t>
            </a:r>
            <a:endParaRPr/>
          </a:p>
          <a:p>
            <a:pPr indent="-311150" lvl="0" marL="457200" rtl="0" algn="l">
              <a:spcBef>
                <a:spcPts val="0"/>
              </a:spcBef>
              <a:spcAft>
                <a:spcPts val="0"/>
              </a:spcAft>
              <a:buSzPts val="1300"/>
              <a:buChar char="●"/>
            </a:pPr>
            <a:r>
              <a:rPr lang="en"/>
              <a:t>Allows administrator to create, edit or delete pets.</a:t>
            </a:r>
            <a:endParaRPr/>
          </a:p>
          <a:p>
            <a:pPr indent="-311150" lvl="0" marL="457200" rtl="0" algn="l">
              <a:spcBef>
                <a:spcPts val="0"/>
              </a:spcBef>
              <a:spcAft>
                <a:spcPts val="0"/>
              </a:spcAft>
              <a:buSzPts val="1300"/>
              <a:buChar char="●"/>
            </a:pPr>
            <a:r>
              <a:rPr lang="en"/>
              <a:t>Allows users to see a list of </a:t>
            </a:r>
            <a:r>
              <a:rPr lang="en"/>
              <a:t>available</a:t>
            </a:r>
            <a:r>
              <a:rPr lang="en"/>
              <a:t> pets, with details about each one.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a:t>
            </a:r>
            <a:r>
              <a:rPr lang="en"/>
              <a:t>rom django.db import models</a:t>
            </a:r>
            <a:endParaRPr/>
          </a:p>
          <a:p>
            <a:pPr indent="0" lvl="0" marL="0" rtl="0" algn="l">
              <a:spcBef>
                <a:spcPts val="0"/>
              </a:spcBef>
              <a:spcAft>
                <a:spcPts val="0"/>
              </a:spcAft>
              <a:buNone/>
            </a:pPr>
            <a:r>
              <a:rPr lang="en"/>
              <a:t>c</a:t>
            </a:r>
            <a:r>
              <a:rPr lang="en"/>
              <a:t>lass Pet(models,Model):</a:t>
            </a:r>
            <a:endParaRPr/>
          </a:p>
          <a:p>
            <a:pPr indent="0" lvl="0" marL="0" rtl="0" algn="l">
              <a:spcBef>
                <a:spcPts val="0"/>
              </a:spcBef>
              <a:spcAft>
                <a:spcPts val="0"/>
              </a:spcAft>
              <a:buNone/>
            </a:pPr>
            <a:r>
              <a:rPr lang="en"/>
              <a:t>	name = models.CharField(max_length=100)</a:t>
            </a:r>
            <a:endParaRPr/>
          </a:p>
          <a:p>
            <a:pPr indent="0" lvl="0" marL="0" rtl="0" algn="l">
              <a:spcBef>
                <a:spcPts val="0"/>
              </a:spcBef>
              <a:spcAft>
                <a:spcPts val="0"/>
              </a:spcAft>
              <a:buNone/>
            </a:pPr>
            <a:r>
              <a:rPr lang="en"/>
              <a:t>	submitter = </a:t>
            </a:r>
            <a:r>
              <a:rPr lang="en"/>
              <a:t>models.CharField(max_length=100)</a:t>
            </a:r>
            <a:endParaRPr/>
          </a:p>
          <a:p>
            <a:pPr indent="0" lvl="0" marL="0" rtl="0" algn="l">
              <a:spcBef>
                <a:spcPts val="0"/>
              </a:spcBef>
              <a:spcAft>
                <a:spcPts val="0"/>
              </a:spcAft>
              <a:buNone/>
            </a:pPr>
            <a:r>
              <a:rPr lang="en"/>
              <a:t>	submission_date = models.DateTimeField()</a:t>
            </a:r>
            <a:endParaRPr/>
          </a:p>
          <a:p>
            <a:pPr indent="0" lvl="0" marL="0" rtl="0" algn="l">
              <a:spcBef>
                <a:spcPts val="0"/>
              </a:spcBef>
              <a:spcAft>
                <a:spcPts val="0"/>
              </a:spcAft>
              <a:buNone/>
            </a:pPr>
            <a:r>
              <a:rPr lang="en"/>
              <a:t>	description = models.TextField(blank=True)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Field Types: Textual Data</a:t>
            </a:r>
            <a:endParaRPr/>
          </a:p>
        </p:txBody>
      </p:sp>
      <p:graphicFrame>
        <p:nvGraphicFramePr>
          <p:cNvPr id="404" name="Google Shape;404;p27"/>
          <p:cNvGraphicFramePr/>
          <p:nvPr/>
        </p:nvGraphicFramePr>
        <p:xfrm>
          <a:off x="952500" y="1619250"/>
          <a:ext cx="3000000" cy="3000000"/>
        </p:xfrm>
        <a:graphic>
          <a:graphicData uri="http://schemas.openxmlformats.org/drawingml/2006/table">
            <a:tbl>
              <a:tblPr>
                <a:noFill/>
                <a:tableStyleId>{054DF60A-7AC3-42CA-89CE-53D825E70532}</a:tableStyleId>
              </a:tblPr>
              <a:tblGrid>
                <a:gridCol w="3619500"/>
                <a:gridCol w="3619500"/>
              </a:tblGrid>
              <a:tr h="381000">
                <a:tc>
                  <a:txBody>
                    <a:bodyPr/>
                    <a:lstStyle/>
                    <a:p>
                      <a:pPr indent="0" lvl="0" marL="0" rtl="0" algn="ctr">
                        <a:spcBef>
                          <a:spcPts val="0"/>
                        </a:spcBef>
                        <a:spcAft>
                          <a:spcPts val="0"/>
                        </a:spcAft>
                        <a:buNone/>
                      </a:pPr>
                      <a:r>
                        <a:rPr b="1" lang="en"/>
                        <a:t>Field</a:t>
                      </a:r>
                      <a:endParaRPr b="1"/>
                    </a:p>
                  </a:txBody>
                  <a:tcPr marT="91425" marB="91425" marR="91425" marL="91425">
                    <a:solidFill>
                      <a:srgbClr val="6D9EEB"/>
                    </a:solidFill>
                  </a:tcPr>
                </a:tc>
                <a:tc>
                  <a:txBody>
                    <a:bodyPr/>
                    <a:lstStyle/>
                    <a:p>
                      <a:pPr indent="0" lvl="0" marL="0" rtl="0" algn="ctr">
                        <a:spcBef>
                          <a:spcPts val="0"/>
                        </a:spcBef>
                        <a:spcAft>
                          <a:spcPts val="0"/>
                        </a:spcAft>
                        <a:buNone/>
                      </a:pPr>
                      <a:r>
                        <a:rPr b="1" lang="en"/>
                        <a:t>Example Values</a:t>
                      </a:r>
                      <a:endParaRPr b="1"/>
                    </a:p>
                  </a:txBody>
                  <a:tcPr marT="91425" marB="91425" marR="91425" marL="91425">
                    <a:solidFill>
                      <a:srgbClr val="6D9EEB"/>
                    </a:solidFill>
                  </a:tcPr>
                </a:tc>
              </a:tr>
              <a:tr h="381000">
                <a:tc>
                  <a:txBody>
                    <a:bodyPr/>
                    <a:lstStyle/>
                    <a:p>
                      <a:pPr indent="0" lvl="0" marL="0" rtl="0" algn="l">
                        <a:spcBef>
                          <a:spcPts val="0"/>
                        </a:spcBef>
                        <a:spcAft>
                          <a:spcPts val="0"/>
                        </a:spcAft>
                        <a:buNone/>
                      </a:pPr>
                      <a:r>
                        <a:rPr lang="en"/>
                        <a:t>CharField</a:t>
                      </a:r>
                      <a:endParaRPr/>
                    </a:p>
                  </a:txBody>
                  <a:tcPr marT="91425" marB="91425" marR="91425" marL="91425"/>
                </a:tc>
                <a:tc>
                  <a:txBody>
                    <a:bodyPr/>
                    <a:lstStyle/>
                    <a:p>
                      <a:pPr indent="0" lvl="0" marL="0" rtl="0" algn="l">
                        <a:spcBef>
                          <a:spcPts val="0"/>
                        </a:spcBef>
                        <a:spcAft>
                          <a:spcPts val="0"/>
                        </a:spcAft>
                        <a:buNone/>
                      </a:pPr>
                      <a:r>
                        <a:rPr lang="en"/>
                        <a:t>“Product Name”</a:t>
                      </a:r>
                      <a:endParaRPr/>
                    </a:p>
                  </a:txBody>
                  <a:tcPr marT="91425" marB="91425" marR="91425" marL="91425"/>
                </a:tc>
              </a:tr>
              <a:tr h="381000">
                <a:tc>
                  <a:txBody>
                    <a:bodyPr/>
                    <a:lstStyle/>
                    <a:p>
                      <a:pPr indent="0" lvl="0" marL="0" rtl="0" algn="l">
                        <a:spcBef>
                          <a:spcPts val="0"/>
                        </a:spcBef>
                        <a:spcAft>
                          <a:spcPts val="0"/>
                        </a:spcAft>
                        <a:buNone/>
                      </a:pPr>
                      <a:r>
                        <a:rPr lang="en"/>
                        <a:t>TextField</a:t>
                      </a:r>
                      <a:endParaRPr/>
                    </a:p>
                  </a:txBody>
                  <a:tcPr marT="91425" marB="91425" marR="91425" marL="91425"/>
                </a:tc>
                <a:tc>
                  <a:txBody>
                    <a:bodyPr/>
                    <a:lstStyle/>
                    <a:p>
                      <a:pPr indent="0" lvl="0" marL="0" rtl="0" algn="l">
                        <a:spcBef>
                          <a:spcPts val="0"/>
                        </a:spcBef>
                        <a:spcAft>
                          <a:spcPts val="0"/>
                        </a:spcAft>
                        <a:buNone/>
                      </a:pPr>
                      <a:r>
                        <a:rPr lang="en"/>
                        <a:t>“To elaborate on my point..”</a:t>
                      </a:r>
                      <a:endParaRPr/>
                    </a:p>
                  </a:txBody>
                  <a:tcPr marT="91425" marB="91425" marR="91425" marL="91425"/>
                </a:tc>
              </a:tr>
              <a:tr h="381000">
                <a:tc>
                  <a:txBody>
                    <a:bodyPr/>
                    <a:lstStyle/>
                    <a:p>
                      <a:pPr indent="0" lvl="0" marL="0" rtl="0" algn="l">
                        <a:spcBef>
                          <a:spcPts val="0"/>
                        </a:spcBef>
                        <a:spcAft>
                          <a:spcPts val="0"/>
                        </a:spcAft>
                        <a:buNone/>
                      </a:pPr>
                      <a:r>
                        <a:rPr lang="en"/>
                        <a:t>EmailField</a:t>
                      </a:r>
                      <a:endParaRPr/>
                    </a:p>
                  </a:txBody>
                  <a:tcPr marT="91425" marB="91425" marR="91425" marL="91425"/>
                </a:tc>
                <a:tc>
                  <a:txBody>
                    <a:bodyPr/>
                    <a:lstStyle/>
                    <a:p>
                      <a:pPr indent="0" lvl="0" marL="0" rtl="0" algn="l">
                        <a:spcBef>
                          <a:spcPts val="0"/>
                        </a:spcBef>
                        <a:spcAft>
                          <a:spcPts val="0"/>
                        </a:spcAft>
                        <a:buNone/>
                      </a:pPr>
                      <a:r>
                        <a:rPr lang="en"/>
                        <a:t>abc@gmail.com</a:t>
                      </a:r>
                      <a:endParaRPr/>
                    </a:p>
                  </a:txBody>
                  <a:tcPr marT="91425" marB="91425" marR="91425" marL="91425"/>
                </a:tc>
              </a:tr>
              <a:tr h="381000">
                <a:tc>
                  <a:txBody>
                    <a:bodyPr/>
                    <a:lstStyle/>
                    <a:p>
                      <a:pPr indent="0" lvl="0" marL="0" rtl="0" algn="l">
                        <a:spcBef>
                          <a:spcPts val="0"/>
                        </a:spcBef>
                        <a:spcAft>
                          <a:spcPts val="0"/>
                        </a:spcAft>
                        <a:buNone/>
                      </a:pPr>
                      <a:r>
                        <a:rPr lang="en"/>
                        <a:t>URLField</a:t>
                      </a:r>
                      <a:endParaRPr/>
                    </a:p>
                  </a:txBody>
                  <a:tcPr marT="91425" marB="91425" marR="91425" marL="91425"/>
                </a:tc>
                <a:tc>
                  <a:txBody>
                    <a:bodyPr/>
                    <a:lstStyle/>
                    <a:p>
                      <a:pPr indent="0" lvl="0" marL="0" rtl="0" algn="l">
                        <a:spcBef>
                          <a:spcPts val="0"/>
                        </a:spcBef>
                        <a:spcAft>
                          <a:spcPts val="0"/>
                        </a:spcAft>
                        <a:buNone/>
                      </a:pPr>
                      <a:r>
                        <a:rPr lang="en"/>
                        <a:t>www.example.com</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Field Types: Numeric Data</a:t>
            </a:r>
            <a:endParaRPr/>
          </a:p>
        </p:txBody>
      </p:sp>
      <p:graphicFrame>
        <p:nvGraphicFramePr>
          <p:cNvPr id="410" name="Google Shape;410;p28"/>
          <p:cNvGraphicFramePr/>
          <p:nvPr/>
        </p:nvGraphicFramePr>
        <p:xfrm>
          <a:off x="952500" y="2000250"/>
          <a:ext cx="3000000" cy="3000000"/>
        </p:xfrm>
        <a:graphic>
          <a:graphicData uri="http://schemas.openxmlformats.org/drawingml/2006/table">
            <a:tbl>
              <a:tblPr>
                <a:noFill/>
                <a:tableStyleId>{054DF60A-7AC3-42CA-89CE-53D825E70532}</a:tableStyleId>
              </a:tblPr>
              <a:tblGrid>
                <a:gridCol w="3619500"/>
                <a:gridCol w="3619500"/>
              </a:tblGrid>
              <a:tr h="381000">
                <a:tc>
                  <a:txBody>
                    <a:bodyPr/>
                    <a:lstStyle/>
                    <a:p>
                      <a:pPr indent="0" lvl="0" marL="0" rtl="0" algn="ctr">
                        <a:spcBef>
                          <a:spcPts val="0"/>
                        </a:spcBef>
                        <a:spcAft>
                          <a:spcPts val="0"/>
                        </a:spcAft>
                        <a:buNone/>
                      </a:pPr>
                      <a:r>
                        <a:rPr lang="en"/>
                        <a:t>Filed</a:t>
                      </a:r>
                      <a:endParaRPr/>
                    </a:p>
                  </a:txBody>
                  <a:tcPr marT="91425" marB="91425" marR="91425" marL="91425">
                    <a:solidFill>
                      <a:srgbClr val="F1C232"/>
                    </a:solidFill>
                  </a:tcPr>
                </a:tc>
                <a:tc>
                  <a:txBody>
                    <a:bodyPr/>
                    <a:lstStyle/>
                    <a:p>
                      <a:pPr indent="0" lvl="0" marL="0" rtl="0" algn="ctr">
                        <a:spcBef>
                          <a:spcPts val="0"/>
                        </a:spcBef>
                        <a:spcAft>
                          <a:spcPts val="0"/>
                        </a:spcAft>
                        <a:buNone/>
                      </a:pPr>
                      <a:r>
                        <a:rPr lang="en"/>
                        <a:t>Example Values</a:t>
                      </a:r>
                      <a:endParaRPr/>
                    </a:p>
                  </a:txBody>
                  <a:tcPr marT="91425" marB="91425" marR="91425" marL="91425">
                    <a:solidFill>
                      <a:srgbClr val="F1C232"/>
                    </a:solidFill>
                  </a:tcPr>
                </a:tc>
              </a:tr>
              <a:tr h="381000">
                <a:tc>
                  <a:txBody>
                    <a:bodyPr/>
                    <a:lstStyle/>
                    <a:p>
                      <a:pPr indent="0" lvl="0" marL="0" rtl="0" algn="l">
                        <a:spcBef>
                          <a:spcPts val="0"/>
                        </a:spcBef>
                        <a:spcAft>
                          <a:spcPts val="0"/>
                        </a:spcAft>
                        <a:buNone/>
                      </a:pPr>
                      <a:r>
                        <a:rPr lang="en"/>
                        <a:t>IntegerField</a:t>
                      </a:r>
                      <a:endParaRPr/>
                    </a:p>
                  </a:txBody>
                  <a:tcPr marT="91425" marB="91425" marR="91425" marL="91425"/>
                </a:tc>
                <a:tc>
                  <a:txBody>
                    <a:bodyPr/>
                    <a:lstStyle/>
                    <a:p>
                      <a:pPr indent="0" lvl="0" marL="0" rtl="0" algn="l">
                        <a:spcBef>
                          <a:spcPts val="0"/>
                        </a:spcBef>
                        <a:spcAft>
                          <a:spcPts val="0"/>
                        </a:spcAft>
                        <a:buNone/>
                      </a:pPr>
                      <a:r>
                        <a:rPr lang="en"/>
                        <a:t>-1,0,1,20</a:t>
                      </a:r>
                      <a:endParaRPr/>
                    </a:p>
                  </a:txBody>
                  <a:tcPr marT="91425" marB="91425" marR="91425" marL="91425"/>
                </a:tc>
              </a:tr>
              <a:tr h="381000">
                <a:tc>
                  <a:txBody>
                    <a:bodyPr/>
                    <a:lstStyle/>
                    <a:p>
                      <a:pPr indent="0" lvl="0" marL="0" rtl="0" algn="l">
                        <a:spcBef>
                          <a:spcPts val="0"/>
                        </a:spcBef>
                        <a:spcAft>
                          <a:spcPts val="0"/>
                        </a:spcAft>
                        <a:buNone/>
                      </a:pPr>
                      <a:r>
                        <a:rPr lang="en"/>
                        <a:t>DecimalField</a:t>
                      </a:r>
                      <a:endParaRPr/>
                    </a:p>
                  </a:txBody>
                  <a:tcPr marT="91425" marB="91425" marR="91425" marL="91425"/>
                </a:tc>
                <a:tc>
                  <a:txBody>
                    <a:bodyPr/>
                    <a:lstStyle/>
                    <a:p>
                      <a:pPr indent="0" lvl="0" marL="0" rtl="0" algn="l">
                        <a:spcBef>
                          <a:spcPts val="0"/>
                        </a:spcBef>
                        <a:spcAft>
                          <a:spcPts val="0"/>
                        </a:spcAft>
                        <a:buNone/>
                      </a:pPr>
                      <a:r>
                        <a:rPr lang="en"/>
                        <a:t>0.5,3.14</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9"/>
          <p:cNvSpPr txBox="1"/>
          <p:nvPr>
            <p:ph type="title"/>
          </p:nvPr>
        </p:nvSpPr>
        <p:spPr>
          <a:xfrm>
            <a:off x="1303800" y="6557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Field Types: Miscellaneous Data	</a:t>
            </a:r>
            <a:endParaRPr/>
          </a:p>
        </p:txBody>
      </p:sp>
      <p:graphicFrame>
        <p:nvGraphicFramePr>
          <p:cNvPr id="416" name="Google Shape;416;p29"/>
          <p:cNvGraphicFramePr/>
          <p:nvPr/>
        </p:nvGraphicFramePr>
        <p:xfrm>
          <a:off x="952500" y="2000250"/>
          <a:ext cx="3000000" cy="3000000"/>
        </p:xfrm>
        <a:graphic>
          <a:graphicData uri="http://schemas.openxmlformats.org/drawingml/2006/table">
            <a:tbl>
              <a:tblPr>
                <a:noFill/>
                <a:tableStyleId>{054DF60A-7AC3-42CA-89CE-53D825E70532}</a:tableStyleId>
              </a:tblPr>
              <a:tblGrid>
                <a:gridCol w="3619500"/>
                <a:gridCol w="3619500"/>
              </a:tblGrid>
              <a:tr h="381000">
                <a:tc>
                  <a:txBody>
                    <a:bodyPr/>
                    <a:lstStyle/>
                    <a:p>
                      <a:pPr indent="0" lvl="0" marL="0" rtl="0" algn="ctr">
                        <a:spcBef>
                          <a:spcPts val="0"/>
                        </a:spcBef>
                        <a:spcAft>
                          <a:spcPts val="0"/>
                        </a:spcAft>
                        <a:buNone/>
                      </a:pPr>
                      <a:r>
                        <a:rPr b="1" lang="en"/>
                        <a:t>Filed</a:t>
                      </a:r>
                      <a:endParaRPr b="1"/>
                    </a:p>
                  </a:txBody>
                  <a:tcPr marT="91425" marB="91425" marR="91425" marL="91425">
                    <a:solidFill>
                      <a:srgbClr val="E06666"/>
                    </a:solidFill>
                  </a:tcPr>
                </a:tc>
                <a:tc>
                  <a:txBody>
                    <a:bodyPr/>
                    <a:lstStyle/>
                    <a:p>
                      <a:pPr indent="0" lvl="0" marL="0" rtl="0" algn="ctr">
                        <a:spcBef>
                          <a:spcPts val="0"/>
                        </a:spcBef>
                        <a:spcAft>
                          <a:spcPts val="0"/>
                        </a:spcAft>
                        <a:buNone/>
                      </a:pPr>
                      <a:r>
                        <a:rPr b="1" lang="en"/>
                        <a:t>Example Values</a:t>
                      </a:r>
                      <a:endParaRPr b="1"/>
                    </a:p>
                  </a:txBody>
                  <a:tcPr marT="91425" marB="91425" marR="91425" marL="91425">
                    <a:solidFill>
                      <a:srgbClr val="E06666"/>
                    </a:solidFill>
                  </a:tcPr>
                </a:tc>
              </a:tr>
              <a:tr h="381000">
                <a:tc>
                  <a:txBody>
                    <a:bodyPr/>
                    <a:lstStyle/>
                    <a:p>
                      <a:pPr indent="0" lvl="0" marL="0" rtl="0" algn="l">
                        <a:spcBef>
                          <a:spcPts val="0"/>
                        </a:spcBef>
                        <a:spcAft>
                          <a:spcPts val="0"/>
                        </a:spcAft>
                        <a:buNone/>
                      </a:pPr>
                      <a:r>
                        <a:rPr lang="en"/>
                        <a:t>BooleanField</a:t>
                      </a:r>
                      <a:endParaRPr/>
                    </a:p>
                  </a:txBody>
                  <a:tcPr marT="91425" marB="91425" marR="91425" marL="91425"/>
                </a:tc>
                <a:tc>
                  <a:txBody>
                    <a:bodyPr/>
                    <a:lstStyle/>
                    <a:p>
                      <a:pPr indent="0" lvl="0" marL="0" rtl="0" algn="l">
                        <a:spcBef>
                          <a:spcPts val="0"/>
                        </a:spcBef>
                        <a:spcAft>
                          <a:spcPts val="0"/>
                        </a:spcAft>
                        <a:buNone/>
                      </a:pPr>
                      <a:r>
                        <a:rPr lang="en"/>
                        <a:t>True, False</a:t>
                      </a:r>
                      <a:endParaRPr/>
                    </a:p>
                  </a:txBody>
                  <a:tcPr marT="91425" marB="91425" marR="91425" marL="91425"/>
                </a:tc>
              </a:tr>
              <a:tr h="381000">
                <a:tc>
                  <a:txBody>
                    <a:bodyPr/>
                    <a:lstStyle/>
                    <a:p>
                      <a:pPr indent="0" lvl="0" marL="0" rtl="0" algn="l">
                        <a:spcBef>
                          <a:spcPts val="0"/>
                        </a:spcBef>
                        <a:spcAft>
                          <a:spcPts val="0"/>
                        </a:spcAft>
                        <a:buNone/>
                      </a:pPr>
                      <a:r>
                        <a:rPr lang="en"/>
                        <a:t>DateTimeField</a:t>
                      </a:r>
                      <a:endParaRPr/>
                    </a:p>
                  </a:txBody>
                  <a:tcPr marT="91425" marB="91425" marR="91425" marL="91425"/>
                </a:tc>
                <a:tc>
                  <a:txBody>
                    <a:bodyPr/>
                    <a:lstStyle/>
                    <a:p>
                      <a:pPr indent="0" lvl="0" marL="0" rtl="0" algn="l">
                        <a:spcBef>
                          <a:spcPts val="0"/>
                        </a:spcBef>
                        <a:spcAft>
                          <a:spcPts val="0"/>
                        </a:spcAft>
                        <a:buNone/>
                      </a:pPr>
                      <a:r>
                        <a:rPr lang="en"/>
                        <a:t>datetime(1960,1,1,8,0,0)</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Field Types: </a:t>
            </a:r>
            <a:r>
              <a:rPr lang="en"/>
              <a:t>Relational Data</a:t>
            </a:r>
            <a:endParaRPr/>
          </a:p>
        </p:txBody>
      </p:sp>
      <p:graphicFrame>
        <p:nvGraphicFramePr>
          <p:cNvPr id="422" name="Google Shape;422;p30"/>
          <p:cNvGraphicFramePr/>
          <p:nvPr/>
        </p:nvGraphicFramePr>
        <p:xfrm>
          <a:off x="952500" y="2000250"/>
          <a:ext cx="3000000" cy="3000000"/>
        </p:xfrm>
        <a:graphic>
          <a:graphicData uri="http://schemas.openxmlformats.org/drawingml/2006/table">
            <a:tbl>
              <a:tblPr>
                <a:noFill/>
                <a:tableStyleId>{054DF60A-7AC3-42CA-89CE-53D825E70532}</a:tableStyleId>
              </a:tblPr>
              <a:tblGrid>
                <a:gridCol w="3619500"/>
                <a:gridCol w="3619500"/>
              </a:tblGrid>
              <a:tr h="381000">
                <a:tc>
                  <a:txBody>
                    <a:bodyPr/>
                    <a:lstStyle/>
                    <a:p>
                      <a:pPr indent="0" lvl="0" marL="0" rtl="0" algn="ctr">
                        <a:spcBef>
                          <a:spcPts val="0"/>
                        </a:spcBef>
                        <a:spcAft>
                          <a:spcPts val="0"/>
                        </a:spcAft>
                        <a:buNone/>
                      </a:pPr>
                      <a:r>
                        <a:rPr b="1" lang="en"/>
                        <a:t>Field</a:t>
                      </a:r>
                      <a:endParaRPr b="1"/>
                    </a:p>
                  </a:txBody>
                  <a:tcPr marT="91425" marB="91425" marR="91425" marL="91425">
                    <a:solidFill>
                      <a:srgbClr val="C27BA0"/>
                    </a:solidFill>
                  </a:tcPr>
                </a:tc>
                <a:tc>
                  <a:txBody>
                    <a:bodyPr/>
                    <a:lstStyle/>
                    <a:p>
                      <a:pPr indent="0" lvl="0" marL="0" rtl="0" algn="ctr">
                        <a:spcBef>
                          <a:spcPts val="0"/>
                        </a:spcBef>
                        <a:spcAft>
                          <a:spcPts val="0"/>
                        </a:spcAft>
                        <a:buNone/>
                      </a:pPr>
                      <a:r>
                        <a:rPr b="1" lang="en"/>
                        <a:t>Example Values</a:t>
                      </a:r>
                      <a:endParaRPr b="1"/>
                    </a:p>
                  </a:txBody>
                  <a:tcPr marT="91425" marB="91425" marR="91425" marL="91425">
                    <a:solidFill>
                      <a:srgbClr val="C27BA0"/>
                    </a:solidFill>
                  </a:tcPr>
                </a:tc>
              </a:tr>
              <a:tr h="381000">
                <a:tc>
                  <a:txBody>
                    <a:bodyPr/>
                    <a:lstStyle/>
                    <a:p>
                      <a:pPr indent="0" lvl="0" marL="0" rtl="0" algn="l">
                        <a:spcBef>
                          <a:spcPts val="0"/>
                        </a:spcBef>
                        <a:spcAft>
                          <a:spcPts val="0"/>
                        </a:spcAft>
                        <a:buNone/>
                      </a:pPr>
                      <a:r>
                        <a:rPr lang="en"/>
                        <a:t>ForeignKey</a:t>
                      </a:r>
                      <a:endParaRPr/>
                    </a:p>
                  </a:txBody>
                  <a:tcPr marT="91425" marB="91425" marR="91425" marL="91425"/>
                </a:tc>
                <a:tc>
                  <a:txBody>
                    <a:bodyPr/>
                    <a:lstStyle/>
                    <a:p>
                      <a:pPr indent="0" lvl="0" marL="0" rtl="0" algn="l">
                        <a:spcBef>
                          <a:spcPts val="0"/>
                        </a:spcBef>
                        <a:spcAft>
                          <a:spcPts val="0"/>
                        </a:spcAft>
                        <a:buNone/>
                      </a:pPr>
                      <a:r>
                        <a:rPr lang="en"/>
                        <a:t>1 (id of record in another table)</a:t>
                      </a:r>
                      <a:endParaRPr/>
                    </a:p>
                  </a:txBody>
                  <a:tcPr marT="91425" marB="91425" marR="91425" marL="91425"/>
                </a:tc>
              </a:tr>
              <a:tr h="381000">
                <a:tc>
                  <a:txBody>
                    <a:bodyPr/>
                    <a:lstStyle/>
                    <a:p>
                      <a:pPr indent="0" lvl="0" marL="0" rtl="0" algn="l">
                        <a:spcBef>
                          <a:spcPts val="0"/>
                        </a:spcBef>
                        <a:spcAft>
                          <a:spcPts val="0"/>
                        </a:spcAft>
                        <a:buNone/>
                      </a:pPr>
                      <a:r>
                        <a:rPr lang="en"/>
                        <a:t>ManyToManyField</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Field Attributes Code Example	</a:t>
            </a:r>
            <a:endParaRPr/>
          </a:p>
        </p:txBody>
      </p:sp>
      <p:sp>
        <p:nvSpPr>
          <p:cNvPr id="428" name="Google Shape;428;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models.CharField(max_length=10, blank=True)</a:t>
            </a:r>
            <a:endParaRPr b="1"/>
          </a:p>
          <a:p>
            <a:pPr indent="0" lvl="0" marL="0" rtl="0" algn="l">
              <a:spcBef>
                <a:spcPts val="1200"/>
              </a:spcBef>
              <a:spcAft>
                <a:spcPts val="0"/>
              </a:spcAft>
              <a:buNone/>
            </a:pPr>
            <a:r>
              <a:rPr lang="en"/>
              <a:t>More information :https://www.djangoproject.com/start/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53925" y="418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django?</a:t>
            </a:r>
            <a:endParaRPr/>
          </a:p>
        </p:txBody>
      </p:sp>
      <p:sp>
        <p:nvSpPr>
          <p:cNvPr id="283" name="Google Shape;283;p14"/>
          <p:cNvSpPr txBox="1"/>
          <p:nvPr>
            <p:ph idx="1" type="body"/>
          </p:nvPr>
        </p:nvSpPr>
        <p:spPr>
          <a:xfrm>
            <a:off x="1173475" y="1132975"/>
            <a:ext cx="7030500" cy="390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Official</a:t>
            </a:r>
            <a:r>
              <a:rPr lang="en"/>
              <a:t> django project </a:t>
            </a:r>
            <a:r>
              <a:rPr lang="en"/>
              <a:t>website.</a:t>
            </a:r>
            <a:endParaRPr/>
          </a:p>
          <a:p>
            <a:pPr indent="-298450" lvl="1" marL="914400" rtl="0" algn="l">
              <a:spcBef>
                <a:spcPts val="0"/>
              </a:spcBef>
              <a:spcAft>
                <a:spcPts val="0"/>
              </a:spcAft>
              <a:buSzPts val="1100"/>
              <a:buChar char="○"/>
            </a:pPr>
            <a:r>
              <a:rPr lang="en" u="sng">
                <a:solidFill>
                  <a:schemeClr val="hlink"/>
                </a:solidFill>
                <a:hlinkClick r:id="rId3"/>
              </a:rPr>
              <a:t>https://www.djangoproject.com/</a:t>
            </a:r>
            <a:r>
              <a:rPr lang="en"/>
              <a:t>’</a:t>
            </a:r>
            <a:endParaRPr/>
          </a:p>
          <a:p>
            <a:pPr indent="-298450" lvl="1" marL="914400" rtl="0" algn="l">
              <a:spcBef>
                <a:spcPts val="0"/>
              </a:spcBef>
              <a:spcAft>
                <a:spcPts val="0"/>
              </a:spcAft>
              <a:buSzPts val="1100"/>
              <a:buChar char="○"/>
            </a:pPr>
            <a:r>
              <a:rPr lang="en"/>
              <a:t>History</a:t>
            </a:r>
            <a:endParaRPr/>
          </a:p>
          <a:p>
            <a:pPr indent="-298450" lvl="2" marL="1371600" rtl="0" algn="l">
              <a:spcBef>
                <a:spcPts val="0"/>
              </a:spcBef>
              <a:spcAft>
                <a:spcPts val="0"/>
              </a:spcAft>
              <a:buSzPts val="1100"/>
              <a:buChar char="■"/>
            </a:pPr>
            <a:r>
              <a:rPr lang="en"/>
              <a:t>Django was design and developed by Lawrence journal world in 2003 and publicly released under BSD license in July 2005. Currently, DSF (Django Software Foundation) maintains its development and release cycle.</a:t>
            </a:r>
            <a:endParaRPr/>
          </a:p>
          <a:p>
            <a:pPr indent="-311150" lvl="0" marL="457200" rtl="0" algn="l">
              <a:spcBef>
                <a:spcPts val="0"/>
              </a:spcBef>
              <a:spcAft>
                <a:spcPts val="0"/>
              </a:spcAft>
              <a:buSzPts val="1300"/>
              <a:buChar char="●"/>
            </a:pPr>
            <a:r>
              <a:rPr lang="en"/>
              <a:t>What is Web </a:t>
            </a:r>
            <a:r>
              <a:rPr lang="en"/>
              <a:t>Framework</a:t>
            </a:r>
            <a:r>
              <a:rPr lang="en"/>
              <a:t>?</a:t>
            </a:r>
            <a:endParaRPr/>
          </a:p>
          <a:p>
            <a:pPr indent="-298450" lvl="1" marL="914400" rtl="0" algn="l">
              <a:spcBef>
                <a:spcPts val="0"/>
              </a:spcBef>
              <a:spcAft>
                <a:spcPts val="0"/>
              </a:spcAft>
              <a:buSzPts val="1100"/>
              <a:buChar char="○"/>
            </a:pPr>
            <a:r>
              <a:rPr lang="en"/>
              <a:t>Collection of tools together in one package that we can use to build web applications.</a:t>
            </a:r>
            <a:endParaRPr/>
          </a:p>
          <a:p>
            <a:pPr indent="-298450" lvl="1" marL="914400" rtl="0" algn="l">
              <a:spcBef>
                <a:spcPts val="0"/>
              </a:spcBef>
              <a:spcAft>
                <a:spcPts val="0"/>
              </a:spcAft>
              <a:buSzPts val="1100"/>
              <a:buChar char="○"/>
            </a:pPr>
            <a:r>
              <a:rPr lang="en"/>
              <a:t>Important </a:t>
            </a:r>
            <a:r>
              <a:rPr lang="en"/>
              <a:t>feature</a:t>
            </a:r>
            <a:r>
              <a:rPr lang="en"/>
              <a:t> of django.</a:t>
            </a:r>
            <a:endParaRPr/>
          </a:p>
          <a:p>
            <a:pPr indent="-298450" lvl="2" marL="1371600" rtl="0" algn="l">
              <a:spcBef>
                <a:spcPts val="0"/>
              </a:spcBef>
              <a:spcAft>
                <a:spcPts val="0"/>
              </a:spcAft>
              <a:buSzPts val="1100"/>
              <a:buChar char="■"/>
            </a:pPr>
            <a:r>
              <a:rPr lang="en"/>
              <a:t>Object-relational mapping (ORM) - Help to make Database </a:t>
            </a:r>
            <a:r>
              <a:rPr lang="en">
                <a:uFill>
                  <a:noFill/>
                </a:uFill>
                <a:hlinkClick r:id="rId4"/>
              </a:rPr>
              <a:t>queries</a:t>
            </a:r>
            <a:r>
              <a:rPr lang="en"/>
              <a:t>.</a:t>
            </a:r>
            <a:endParaRPr/>
          </a:p>
          <a:p>
            <a:pPr indent="-298450" lvl="2" marL="1371600" rtl="0" algn="l">
              <a:spcBef>
                <a:spcPts val="0"/>
              </a:spcBef>
              <a:spcAft>
                <a:spcPts val="0"/>
              </a:spcAft>
              <a:buSzPts val="1100"/>
              <a:buChar char="■"/>
            </a:pPr>
            <a:r>
              <a:rPr lang="en"/>
              <a:t>URL routing - What logic to follow depending on URL.</a:t>
            </a:r>
            <a:endParaRPr/>
          </a:p>
          <a:p>
            <a:pPr indent="-298450" lvl="2" marL="1371600" rtl="0" algn="l">
              <a:spcBef>
                <a:spcPts val="0"/>
              </a:spcBef>
              <a:spcAft>
                <a:spcPts val="0"/>
              </a:spcAft>
              <a:buSzPts val="1100"/>
              <a:buChar char="■"/>
            </a:pPr>
            <a:r>
              <a:rPr lang="en"/>
              <a:t>HTML templating - </a:t>
            </a:r>
            <a:r>
              <a:rPr lang="en"/>
              <a:t>Presentation</a:t>
            </a:r>
            <a:r>
              <a:rPr lang="en"/>
              <a:t> logic.</a:t>
            </a:r>
            <a:endParaRPr/>
          </a:p>
          <a:p>
            <a:pPr indent="-298450" lvl="2" marL="1371600" rtl="0" algn="l">
              <a:spcBef>
                <a:spcPts val="0"/>
              </a:spcBef>
              <a:spcAft>
                <a:spcPts val="0"/>
              </a:spcAft>
              <a:buSzPts val="1100"/>
              <a:buChar char="■"/>
            </a:pPr>
            <a:r>
              <a:rPr lang="en"/>
              <a:t>Form handling.</a:t>
            </a:r>
            <a:endParaRPr/>
          </a:p>
          <a:p>
            <a:pPr indent="-298450" lvl="2" marL="1371600" rtl="0" algn="l">
              <a:spcBef>
                <a:spcPts val="0"/>
              </a:spcBef>
              <a:spcAft>
                <a:spcPts val="0"/>
              </a:spcAft>
              <a:buSzPts val="1100"/>
              <a:buChar char="■"/>
            </a:pPr>
            <a:r>
              <a:rPr lang="en"/>
              <a:t>Unit testing tool.</a:t>
            </a:r>
            <a:endParaRPr/>
          </a:p>
          <a:p>
            <a:pPr indent="-311150" lvl="0" marL="457200" rtl="0" algn="l">
              <a:spcBef>
                <a:spcPts val="0"/>
              </a:spcBef>
              <a:spcAft>
                <a:spcPts val="0"/>
              </a:spcAft>
              <a:buSzPts val="1300"/>
              <a:buChar char="●"/>
            </a:pPr>
            <a:r>
              <a:rPr lang="en"/>
              <a:t>Django is Not</a:t>
            </a:r>
            <a:endParaRPr/>
          </a:p>
          <a:p>
            <a:pPr indent="-298450" lvl="1" marL="914400" rtl="0" algn="l">
              <a:spcBef>
                <a:spcPts val="0"/>
              </a:spcBef>
              <a:spcAft>
                <a:spcPts val="0"/>
              </a:spcAft>
              <a:buSzPts val="1100"/>
              <a:buChar char="○"/>
            </a:pPr>
            <a:r>
              <a:rPr lang="en"/>
              <a:t>Not a programming language.</a:t>
            </a:r>
            <a:endParaRPr/>
          </a:p>
          <a:p>
            <a:pPr indent="-298450" lvl="1" marL="914400" rtl="0" algn="l">
              <a:spcBef>
                <a:spcPts val="0"/>
              </a:spcBef>
              <a:spcAft>
                <a:spcPts val="0"/>
              </a:spcAft>
              <a:buSzPts val="1100"/>
              <a:buChar char="○"/>
            </a:pPr>
            <a:r>
              <a:rPr lang="en"/>
              <a:t>Not a web server (Apache)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2"/>
          <p:cNvSpPr txBox="1"/>
          <p:nvPr>
            <p:ph type="title"/>
          </p:nvPr>
        </p:nvSpPr>
        <p:spPr>
          <a:xfrm>
            <a:off x="1227600" y="3795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Migrations</a:t>
            </a:r>
            <a:endParaRPr/>
          </a:p>
        </p:txBody>
      </p:sp>
      <p:sp>
        <p:nvSpPr>
          <p:cNvPr id="434" name="Google Shape;434;p32"/>
          <p:cNvSpPr/>
          <p:nvPr/>
        </p:nvSpPr>
        <p:spPr>
          <a:xfrm>
            <a:off x="2124075" y="2009775"/>
            <a:ext cx="1028700" cy="91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435" name="Google Shape;435;p32"/>
          <p:cNvSpPr txBox="1"/>
          <p:nvPr/>
        </p:nvSpPr>
        <p:spPr>
          <a:xfrm>
            <a:off x="1019175" y="2924175"/>
            <a:ext cx="3152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Models</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Define the structure of database tables.</a:t>
            </a:r>
            <a:endParaRPr>
              <a:latin typeface="Nunito"/>
              <a:ea typeface="Nunito"/>
              <a:cs typeface="Nunito"/>
              <a:sym typeface="Nunito"/>
            </a:endParaRPr>
          </a:p>
        </p:txBody>
      </p:sp>
      <p:sp>
        <p:nvSpPr>
          <p:cNvPr id="436" name="Google Shape;436;p32"/>
          <p:cNvSpPr/>
          <p:nvPr/>
        </p:nvSpPr>
        <p:spPr>
          <a:xfrm>
            <a:off x="6310275" y="2009775"/>
            <a:ext cx="1028700" cy="914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437" name="Google Shape;437;p32"/>
          <p:cNvSpPr txBox="1"/>
          <p:nvPr/>
        </p:nvSpPr>
        <p:spPr>
          <a:xfrm>
            <a:off x="5248275" y="3028950"/>
            <a:ext cx="3152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Migrations</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Generate scripts to change the database structure.</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is migration needed?</a:t>
            </a:r>
            <a:endParaRPr/>
          </a:p>
        </p:txBody>
      </p:sp>
      <p:sp>
        <p:nvSpPr>
          <p:cNvPr id="443" name="Google Shape;443;p33"/>
          <p:cNvSpPr txBox="1"/>
          <p:nvPr>
            <p:ph idx="1" type="body"/>
          </p:nvPr>
        </p:nvSpPr>
        <p:spPr>
          <a:xfrm>
            <a:off x="1303800" y="1247775"/>
            <a:ext cx="7030500" cy="362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Adding a Model.</a:t>
            </a:r>
            <a:endParaRPr/>
          </a:p>
          <a:p>
            <a:pPr indent="-311150" lvl="0" marL="457200" rtl="0" algn="l">
              <a:spcBef>
                <a:spcPts val="0"/>
              </a:spcBef>
              <a:spcAft>
                <a:spcPts val="0"/>
              </a:spcAft>
              <a:buSzPts val="1300"/>
              <a:buChar char="●"/>
            </a:pPr>
            <a:r>
              <a:rPr lang="en"/>
              <a:t>Adding a Field.</a:t>
            </a:r>
            <a:endParaRPr/>
          </a:p>
          <a:p>
            <a:pPr indent="-311150" lvl="0" marL="457200" rtl="0" algn="l">
              <a:spcBef>
                <a:spcPts val="0"/>
              </a:spcBef>
              <a:spcAft>
                <a:spcPts val="0"/>
              </a:spcAft>
              <a:buSzPts val="1300"/>
              <a:buChar char="●"/>
            </a:pPr>
            <a:r>
              <a:rPr lang="en"/>
              <a:t>Removing a Field.</a:t>
            </a:r>
            <a:endParaRPr/>
          </a:p>
          <a:p>
            <a:pPr indent="-311150" lvl="0" marL="457200" rtl="0" algn="l">
              <a:spcBef>
                <a:spcPts val="0"/>
              </a:spcBef>
              <a:spcAft>
                <a:spcPts val="0"/>
              </a:spcAft>
              <a:buSzPts val="1300"/>
              <a:buChar char="●"/>
            </a:pPr>
            <a:r>
              <a:rPr lang="en"/>
              <a:t>Changing</a:t>
            </a:r>
            <a:r>
              <a:rPr lang="en"/>
              <a:t> a Field.</a:t>
            </a:r>
            <a:endParaRPr/>
          </a:p>
          <a:p>
            <a:pPr indent="0" lvl="0" marL="0" rtl="0" algn="l">
              <a:spcBef>
                <a:spcPts val="1200"/>
              </a:spcBef>
              <a:spcAft>
                <a:spcPts val="0"/>
              </a:spcAft>
              <a:buNone/>
            </a:pPr>
            <a:r>
              <a:rPr b="1" lang="en"/>
              <a:t>Initial Migration</a:t>
            </a:r>
            <a:endParaRPr b="1"/>
          </a:p>
          <a:p>
            <a:pPr indent="-311150" lvl="0" marL="457200" rtl="0" algn="l">
              <a:spcBef>
                <a:spcPts val="1200"/>
              </a:spcBef>
              <a:spcAft>
                <a:spcPts val="0"/>
              </a:spcAft>
              <a:buSzPts val="1300"/>
              <a:buChar char="●"/>
            </a:pPr>
            <a:r>
              <a:rPr lang="en"/>
              <a:t>The First migration created for a new Django app will create tables for a models that are defined.</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Migration commands</a:t>
            </a:r>
            <a:endParaRPr/>
          </a:p>
        </p:txBody>
      </p:sp>
      <p:sp>
        <p:nvSpPr>
          <p:cNvPr id="449" name="Google Shape;449;p34"/>
          <p:cNvSpPr txBox="1"/>
          <p:nvPr>
            <p:ph idx="1" type="body"/>
          </p:nvPr>
        </p:nvSpPr>
        <p:spPr>
          <a:xfrm>
            <a:off x="1303800" y="1352550"/>
            <a:ext cx="7030500" cy="317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Commands</a:t>
            </a:r>
            <a:endParaRPr/>
          </a:p>
          <a:p>
            <a:pPr indent="-298450" lvl="1" marL="914400" rtl="0" algn="l">
              <a:spcBef>
                <a:spcPts val="0"/>
              </a:spcBef>
              <a:spcAft>
                <a:spcPts val="0"/>
              </a:spcAft>
              <a:buSzPts val="1100"/>
              <a:buChar char="○"/>
            </a:pPr>
            <a:r>
              <a:rPr lang="en"/>
              <a:t>python3 manage.py makemigrations</a:t>
            </a:r>
            <a:endParaRPr/>
          </a:p>
          <a:p>
            <a:pPr indent="-298450" lvl="2" marL="1371600" rtl="0" algn="l">
              <a:spcBef>
                <a:spcPts val="0"/>
              </a:spcBef>
              <a:spcAft>
                <a:spcPts val="0"/>
              </a:spcAft>
              <a:buSzPts val="1100"/>
              <a:buChar char="■"/>
            </a:pPr>
            <a:r>
              <a:rPr lang="en"/>
              <a:t>Generates migration files for later use.</a:t>
            </a:r>
            <a:endParaRPr/>
          </a:p>
          <a:p>
            <a:pPr indent="-298450" lvl="2" marL="1371600" rtl="0" algn="l">
              <a:spcBef>
                <a:spcPts val="0"/>
              </a:spcBef>
              <a:spcAft>
                <a:spcPts val="0"/>
              </a:spcAft>
              <a:buSzPts val="1100"/>
              <a:buChar char="■"/>
            </a:pPr>
            <a:r>
              <a:rPr lang="en"/>
              <a:t>Uses current model fields and current database tables.</a:t>
            </a:r>
            <a:endParaRPr/>
          </a:p>
          <a:p>
            <a:pPr indent="-298450" lvl="2" marL="1371600" rtl="0" algn="l">
              <a:spcBef>
                <a:spcPts val="0"/>
              </a:spcBef>
              <a:spcAft>
                <a:spcPts val="0"/>
              </a:spcAft>
              <a:buSzPts val="1100"/>
              <a:buChar char="■"/>
            </a:pPr>
            <a:r>
              <a:rPr lang="en"/>
              <a:t>Creates numbered files in appname/migrations/</a:t>
            </a:r>
            <a:endParaRPr/>
          </a:p>
          <a:p>
            <a:pPr indent="-298450" lvl="1" marL="914400" rtl="0" algn="l">
              <a:spcBef>
                <a:spcPts val="0"/>
              </a:spcBef>
              <a:spcAft>
                <a:spcPts val="0"/>
              </a:spcAft>
              <a:buSzPts val="1100"/>
              <a:buChar char="○"/>
            </a:pPr>
            <a:r>
              <a:rPr lang="en"/>
              <a:t>python3 manage.py showmigrations</a:t>
            </a:r>
            <a:endParaRPr/>
          </a:p>
          <a:p>
            <a:pPr indent="-298450" lvl="2" marL="1371600" rtl="0" algn="l">
              <a:spcBef>
                <a:spcPts val="0"/>
              </a:spcBef>
              <a:spcAft>
                <a:spcPts val="0"/>
              </a:spcAft>
              <a:buSzPts val="1100"/>
              <a:buChar char="■"/>
            </a:pPr>
            <a:r>
              <a:rPr lang="en"/>
              <a:t>Shows migrations</a:t>
            </a:r>
            <a:endParaRPr/>
          </a:p>
          <a:p>
            <a:pPr indent="-298450" lvl="1" marL="914400" rtl="0" algn="l">
              <a:spcBef>
                <a:spcPts val="0"/>
              </a:spcBef>
              <a:spcAft>
                <a:spcPts val="0"/>
              </a:spcAft>
              <a:buSzPts val="1100"/>
              <a:buChar char="○"/>
            </a:pPr>
            <a:r>
              <a:rPr lang="en"/>
              <a:t>python3 manage.py migrate</a:t>
            </a:r>
            <a:endParaRPr/>
          </a:p>
          <a:p>
            <a:pPr indent="-298450" lvl="2" marL="1371600" rtl="0" algn="l">
              <a:spcBef>
                <a:spcPts val="0"/>
              </a:spcBef>
              <a:spcAft>
                <a:spcPts val="0"/>
              </a:spcAft>
              <a:buSzPts val="1100"/>
              <a:buChar char="■"/>
            </a:pPr>
            <a:r>
              <a:rPr lang="en"/>
              <a:t>Runs all the migrations in the project to the current state.</a:t>
            </a:r>
            <a:endParaRPr/>
          </a:p>
          <a:p>
            <a:pPr indent="-298450" lvl="2" marL="1371600" rtl="0" algn="l">
              <a:spcBef>
                <a:spcPts val="0"/>
              </a:spcBef>
              <a:spcAft>
                <a:spcPts val="0"/>
              </a:spcAft>
              <a:buSzPts val="1100"/>
              <a:buChar char="■"/>
            </a:pPr>
            <a:r>
              <a:rPr lang="en"/>
              <a:t>Can also run only migrations in a specific app to a specific number using.</a:t>
            </a:r>
            <a:endParaRPr/>
          </a:p>
          <a:p>
            <a:pPr indent="-298450" lvl="2" marL="1371600" rtl="0" algn="l">
              <a:spcBef>
                <a:spcPts val="0"/>
              </a:spcBef>
              <a:spcAft>
                <a:spcPts val="0"/>
              </a:spcAft>
              <a:buSzPts val="1100"/>
              <a:buChar char="■"/>
            </a:pPr>
            <a:r>
              <a:rPr lang="en"/>
              <a:t>Example:  </a:t>
            </a:r>
            <a:endParaRPr/>
          </a:p>
          <a:p>
            <a:pPr indent="-298450" lvl="3" marL="1828800" rtl="0" algn="l">
              <a:spcBef>
                <a:spcPts val="0"/>
              </a:spcBef>
              <a:spcAft>
                <a:spcPts val="0"/>
              </a:spcAft>
              <a:buSzPts val="1100"/>
              <a:buChar char="●"/>
            </a:pPr>
            <a:r>
              <a:rPr lang="en"/>
              <a:t>python3 manage.py migrate &lt;appname&gt; &lt;number&gt;</a:t>
            </a:r>
            <a:endParaRPr/>
          </a:p>
          <a:p>
            <a:pPr indent="0" lvl="0" marL="137160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with django admin</a:t>
            </a:r>
            <a:endParaRPr/>
          </a:p>
        </p:txBody>
      </p:sp>
      <p:sp>
        <p:nvSpPr>
          <p:cNvPr id="455" name="Google Shape;455;p35"/>
          <p:cNvSpPr txBox="1"/>
          <p:nvPr>
            <p:ph idx="1" type="body"/>
          </p:nvPr>
        </p:nvSpPr>
        <p:spPr>
          <a:xfrm>
            <a:off x="1360950" y="1189950"/>
            <a:ext cx="7030500" cy="36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u="sng"/>
              <a:t>File: admin.py</a:t>
            </a:r>
            <a:endParaRPr b="1" u="sng"/>
          </a:p>
          <a:p>
            <a:pPr indent="0" lvl="0" marL="0" rtl="0" algn="l">
              <a:lnSpc>
                <a:spcPct val="135714"/>
              </a:lnSpc>
              <a:spcBef>
                <a:spcPts val="1200"/>
              </a:spcBef>
              <a:spcAft>
                <a:spcPts val="0"/>
              </a:spcAft>
              <a:buNone/>
            </a:pPr>
            <a:r>
              <a:rPr lang="en" sz="1050">
                <a:solidFill>
                  <a:srgbClr val="AF00DB"/>
                </a:solidFill>
                <a:highlight>
                  <a:srgbClr val="FFFFFF"/>
                </a:highlight>
                <a:latin typeface="Courier New"/>
                <a:ea typeface="Courier New"/>
                <a:cs typeface="Courier New"/>
                <a:sym typeface="Courier New"/>
              </a:rPr>
              <a:t>from</a:t>
            </a:r>
            <a:r>
              <a:rPr lang="en" sz="1050">
                <a:solidFill>
                  <a:srgbClr val="000000"/>
                </a:solidFill>
                <a:highlight>
                  <a:srgbClr val="FFFFFF"/>
                </a:highlight>
                <a:latin typeface="Courier New"/>
                <a:ea typeface="Courier New"/>
                <a:cs typeface="Courier New"/>
                <a:sym typeface="Courier New"/>
              </a:rPr>
              <a:t> django.contrib </a:t>
            </a:r>
            <a:r>
              <a:rPr lang="en" sz="1050">
                <a:solidFill>
                  <a:srgbClr val="AF00DB"/>
                </a:solidFill>
                <a:highlight>
                  <a:srgbClr val="FFFFFF"/>
                </a:highlight>
                <a:latin typeface="Courier New"/>
                <a:ea typeface="Courier New"/>
                <a:cs typeface="Courier New"/>
                <a:sym typeface="Courier New"/>
              </a:rPr>
              <a:t>import</a:t>
            </a:r>
            <a:r>
              <a:rPr lang="en" sz="1050">
                <a:solidFill>
                  <a:srgbClr val="000000"/>
                </a:solidFill>
                <a:highlight>
                  <a:srgbClr val="FFFFFF"/>
                </a:highlight>
                <a:latin typeface="Courier New"/>
                <a:ea typeface="Courier New"/>
                <a:cs typeface="Courier New"/>
                <a:sym typeface="Courier New"/>
              </a:rPr>
              <a:t> admin</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F"/>
                </a:highlight>
                <a:latin typeface="Courier New"/>
                <a:ea typeface="Courier New"/>
                <a:cs typeface="Courier New"/>
                <a:sym typeface="Courier New"/>
              </a:rPr>
              <a:t>from</a:t>
            </a:r>
            <a:r>
              <a:rPr lang="en" sz="1050">
                <a:solidFill>
                  <a:srgbClr val="000000"/>
                </a:solidFill>
                <a:highlight>
                  <a:srgbClr val="FFFFFF"/>
                </a:highlight>
                <a:latin typeface="Courier New"/>
                <a:ea typeface="Courier New"/>
                <a:cs typeface="Courier New"/>
                <a:sym typeface="Courier New"/>
              </a:rPr>
              <a:t> .models </a:t>
            </a:r>
            <a:r>
              <a:rPr lang="en" sz="1050">
                <a:solidFill>
                  <a:srgbClr val="AF00DB"/>
                </a:solidFill>
                <a:highlight>
                  <a:srgbClr val="FFFFFF"/>
                </a:highlight>
                <a:latin typeface="Courier New"/>
                <a:ea typeface="Courier New"/>
                <a:cs typeface="Courier New"/>
                <a:sym typeface="Courier New"/>
              </a:rPr>
              <a:t>import</a:t>
            </a:r>
            <a:r>
              <a:rPr lang="en" sz="1050">
                <a:solidFill>
                  <a:srgbClr val="000000"/>
                </a:solidFill>
                <a:highlight>
                  <a:srgbClr val="FFFFFF"/>
                </a:highlight>
                <a:latin typeface="Courier New"/>
                <a:ea typeface="Courier New"/>
                <a:cs typeface="Courier New"/>
                <a:sym typeface="Courier New"/>
              </a:rPr>
              <a:t> Pet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FFFFF"/>
                </a:highlight>
                <a:latin typeface="Courier New"/>
                <a:ea typeface="Courier New"/>
                <a:cs typeface="Courier New"/>
                <a:sym typeface="Courier New"/>
              </a:rPr>
              <a:t>@admin.register</a:t>
            </a:r>
            <a:r>
              <a:rPr lang="en" sz="1050">
                <a:solidFill>
                  <a:srgbClr val="000000"/>
                </a:solidFill>
                <a:highlight>
                  <a:srgbClr val="FFFFFF"/>
                </a:highlight>
                <a:latin typeface="Courier New"/>
                <a:ea typeface="Courier New"/>
                <a:cs typeface="Courier New"/>
                <a:sym typeface="Courier New"/>
              </a:rPr>
              <a:t>(Pet)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000000"/>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PetAdmin</a:t>
            </a:r>
            <a:r>
              <a:rPr lang="en" sz="1050">
                <a:solidFill>
                  <a:srgbClr val="000000"/>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admin</a:t>
            </a:r>
            <a:r>
              <a:rPr lang="en" sz="1050">
                <a:solidFill>
                  <a:srgbClr val="000000"/>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ModelAdmin</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list_display = [</a:t>
            </a:r>
            <a:r>
              <a:rPr lang="en" sz="1050">
                <a:solidFill>
                  <a:srgbClr val="A31515"/>
                </a:solidFill>
                <a:highlight>
                  <a:srgbClr val="FFFFFF"/>
                </a:highlight>
                <a:latin typeface="Courier New"/>
                <a:ea typeface="Courier New"/>
                <a:cs typeface="Courier New"/>
                <a:sym typeface="Courier New"/>
              </a:rPr>
              <a:t>'name'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'species'</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'breed'</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'age'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'sex'</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u="sng"/>
              <a:t>Creating super user.</a:t>
            </a:r>
            <a:endParaRPr b="1" sz="1100" u="sng"/>
          </a:p>
          <a:p>
            <a:pPr indent="0" lvl="0" marL="0" rtl="0" algn="l">
              <a:lnSpc>
                <a:spcPct val="135714"/>
              </a:lnSpc>
              <a:spcBef>
                <a:spcPts val="0"/>
              </a:spcBef>
              <a:spcAft>
                <a:spcPts val="0"/>
              </a:spcAft>
              <a:buNone/>
            </a:pPr>
            <a:r>
              <a:rPr lang="en" sz="1100"/>
              <a:t>python3 manage.py createsuperuser </a:t>
            </a:r>
            <a:endParaRPr sz="1100"/>
          </a:p>
          <a:p>
            <a:pPr indent="0" lvl="0" marL="0" rtl="0" algn="l">
              <a:lnSpc>
                <a:spcPct val="135714"/>
              </a:lnSpc>
              <a:spcBef>
                <a:spcPts val="0"/>
              </a:spcBef>
              <a:spcAft>
                <a:spcPts val="0"/>
              </a:spcAft>
              <a:buNone/>
            </a:pPr>
            <a:r>
              <a:t/>
            </a:r>
            <a:endParaRPr sz="1100"/>
          </a:p>
          <a:p>
            <a:pPr indent="0" lvl="0" marL="0" rtl="0" algn="l">
              <a:lnSpc>
                <a:spcPct val="135714"/>
              </a:lnSpc>
              <a:spcBef>
                <a:spcPts val="0"/>
              </a:spcBef>
              <a:spcAft>
                <a:spcPts val="0"/>
              </a:spcAft>
              <a:buNone/>
            </a:pPr>
            <a:r>
              <a:rPr b="1" lang="en" sz="1100" u="sng"/>
              <a:t>To login:</a:t>
            </a:r>
            <a:endParaRPr b="1" sz="1100" u="sng"/>
          </a:p>
          <a:p>
            <a:pPr indent="0" lvl="0" marL="0" rtl="0" algn="l">
              <a:lnSpc>
                <a:spcPct val="135714"/>
              </a:lnSpc>
              <a:spcBef>
                <a:spcPts val="0"/>
              </a:spcBef>
              <a:spcAft>
                <a:spcPts val="0"/>
              </a:spcAft>
              <a:buNone/>
            </a:pPr>
            <a:r>
              <a:rPr lang="en" sz="1100"/>
              <a:t>http://127.0.0.1:8000/admin/</a:t>
            </a:r>
            <a:endParaRPr sz="1100"/>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237000" y="3504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Web Application?</a:t>
            </a:r>
            <a:endParaRPr/>
          </a:p>
        </p:txBody>
      </p:sp>
      <p:sp>
        <p:nvSpPr>
          <p:cNvPr id="289" name="Google Shape;289;p15"/>
          <p:cNvSpPr txBox="1"/>
          <p:nvPr>
            <p:ph idx="1" type="body"/>
          </p:nvPr>
        </p:nvSpPr>
        <p:spPr>
          <a:xfrm>
            <a:off x="1303800" y="973350"/>
            <a:ext cx="7030500" cy="3558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web application is a computer </a:t>
            </a:r>
            <a:r>
              <a:rPr lang="en"/>
              <a:t>program</a:t>
            </a:r>
            <a:r>
              <a:rPr lang="en"/>
              <a:t> that utilizes web browsers and web technology to perform tasks over the internet.</a:t>
            </a:r>
            <a:endParaRPr/>
          </a:p>
          <a:p>
            <a:pPr indent="-311150" lvl="0" marL="457200" rtl="0" algn="l">
              <a:spcBef>
                <a:spcPts val="0"/>
              </a:spcBef>
              <a:spcAft>
                <a:spcPts val="0"/>
              </a:spcAft>
              <a:buSzPts val="1300"/>
              <a:buChar char="●"/>
            </a:pPr>
            <a:r>
              <a:rPr lang="en"/>
              <a:t>Web Application uses combinations</a:t>
            </a:r>
            <a:endParaRPr/>
          </a:p>
          <a:p>
            <a:pPr indent="-298450" lvl="1" marL="914400" rtl="0" algn="l">
              <a:spcBef>
                <a:spcPts val="0"/>
              </a:spcBef>
              <a:spcAft>
                <a:spcPts val="0"/>
              </a:spcAft>
              <a:buSzPts val="1100"/>
              <a:buChar char="○"/>
            </a:pPr>
            <a:r>
              <a:rPr lang="en"/>
              <a:t>Server-side scripts (PHP, Python, Java etc)</a:t>
            </a:r>
            <a:endParaRPr/>
          </a:p>
          <a:p>
            <a:pPr indent="-298450" lvl="2" marL="1371600" rtl="0" algn="l">
              <a:spcBef>
                <a:spcPts val="0"/>
              </a:spcBef>
              <a:spcAft>
                <a:spcPts val="0"/>
              </a:spcAft>
              <a:buSzPts val="1100"/>
              <a:buChar char="■"/>
            </a:pPr>
            <a:r>
              <a:rPr lang="en"/>
              <a:t>To handle Storage and retrieval of the information.</a:t>
            </a:r>
            <a:endParaRPr/>
          </a:p>
          <a:p>
            <a:pPr indent="-298450" lvl="1" marL="914400" rtl="0" algn="l">
              <a:spcBef>
                <a:spcPts val="0"/>
              </a:spcBef>
              <a:spcAft>
                <a:spcPts val="0"/>
              </a:spcAft>
              <a:buSzPts val="1100"/>
              <a:buChar char="○"/>
            </a:pPr>
            <a:r>
              <a:rPr lang="en"/>
              <a:t>Client-side scripts (JavaScript, HTML etc)</a:t>
            </a:r>
            <a:endParaRPr/>
          </a:p>
          <a:p>
            <a:pPr indent="-298450" lvl="2" marL="1371600" rtl="0" algn="l">
              <a:spcBef>
                <a:spcPts val="0"/>
              </a:spcBef>
              <a:spcAft>
                <a:spcPts val="0"/>
              </a:spcAft>
              <a:buSzPts val="1100"/>
              <a:buChar char="■"/>
            </a:pPr>
            <a:r>
              <a:rPr lang="en"/>
              <a:t>To present information to user.</a:t>
            </a:r>
            <a:endParaRPr/>
          </a:p>
          <a:p>
            <a:pPr indent="-311150" lvl="0" marL="457200" rtl="0" algn="l">
              <a:spcBef>
                <a:spcPts val="0"/>
              </a:spcBef>
              <a:spcAft>
                <a:spcPts val="0"/>
              </a:spcAft>
              <a:buSzPts val="1300"/>
              <a:buChar char="●"/>
            </a:pPr>
            <a:r>
              <a:rPr lang="en"/>
              <a:t>How a web application works?</a:t>
            </a:r>
            <a:endParaRPr/>
          </a:p>
          <a:p>
            <a:pPr indent="-298450" lvl="1" marL="914400" rtl="0" algn="l">
              <a:spcBef>
                <a:spcPts val="0"/>
              </a:spcBef>
              <a:spcAft>
                <a:spcPts val="0"/>
              </a:spcAft>
              <a:buSzPts val="1100"/>
              <a:buChar char="○"/>
            </a:pPr>
            <a:r>
              <a:rPr lang="en"/>
              <a:t>Web application are usually coded in browser-supported language such as JavaScript and HTML.</a:t>
            </a:r>
            <a:endParaRPr/>
          </a:p>
          <a:p>
            <a:pPr indent="-298450" lvl="1" marL="914400" rtl="0" algn="l">
              <a:spcBef>
                <a:spcPts val="0"/>
              </a:spcBef>
              <a:spcAft>
                <a:spcPts val="0"/>
              </a:spcAft>
              <a:buSzPts val="1100"/>
              <a:buChar char="○"/>
            </a:pPr>
            <a:r>
              <a:rPr lang="en"/>
              <a:t>Some application are dynamic, requiring server side processing.</a:t>
            </a:r>
            <a:endParaRPr/>
          </a:p>
          <a:p>
            <a:pPr indent="-298450" lvl="1" marL="914400" rtl="0" algn="l">
              <a:spcBef>
                <a:spcPts val="0"/>
              </a:spcBef>
              <a:spcAft>
                <a:spcPts val="0"/>
              </a:spcAft>
              <a:buSzPts val="1100"/>
              <a:buChar char="○"/>
            </a:pPr>
            <a:r>
              <a:rPr lang="en"/>
              <a:t>Some application are completely static with no processing required at the server.</a:t>
            </a:r>
            <a:endParaRPr/>
          </a:p>
          <a:p>
            <a:pPr indent="-298450" lvl="1" marL="914400" rtl="0" algn="l">
              <a:spcBef>
                <a:spcPts val="0"/>
              </a:spcBef>
              <a:spcAft>
                <a:spcPts val="0"/>
              </a:spcAft>
              <a:buSzPts val="1100"/>
              <a:buChar char="○"/>
            </a:pPr>
            <a:r>
              <a:rPr lang="en"/>
              <a:t>The web application requires a web server to manage request from client, an application server to perform the tasks requested and sometime a database to store informations.</a:t>
            </a:r>
            <a:endParaRPr/>
          </a:p>
          <a:p>
            <a:pPr indent="0" lvl="0" marL="13716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Typical web application flow</a:t>
            </a:r>
            <a:endParaRPr/>
          </a:p>
        </p:txBody>
      </p:sp>
      <p:sp>
        <p:nvSpPr>
          <p:cNvPr id="295" name="Google Shape;295;p16"/>
          <p:cNvSpPr/>
          <p:nvPr/>
        </p:nvSpPr>
        <p:spPr>
          <a:xfrm>
            <a:off x="1660425" y="1918075"/>
            <a:ext cx="1937100" cy="118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User tiggers a request to the web server over the internet, either through a web browser or the application user interface.</a:t>
            </a:r>
            <a:endParaRPr sz="1000"/>
          </a:p>
        </p:txBody>
      </p:sp>
      <p:sp>
        <p:nvSpPr>
          <p:cNvPr id="296" name="Google Shape;296;p16"/>
          <p:cNvSpPr/>
          <p:nvPr/>
        </p:nvSpPr>
        <p:spPr>
          <a:xfrm>
            <a:off x="3931300" y="1918075"/>
            <a:ext cx="1937100" cy="1183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Web server forwards this request to </a:t>
            </a:r>
            <a:r>
              <a:rPr lang="en" sz="1000"/>
              <a:t>the appropriate web application server.</a:t>
            </a:r>
            <a:endParaRPr sz="1000"/>
          </a:p>
        </p:txBody>
      </p:sp>
      <p:sp>
        <p:nvSpPr>
          <p:cNvPr id="297" name="Google Shape;297;p16"/>
          <p:cNvSpPr/>
          <p:nvPr/>
        </p:nvSpPr>
        <p:spPr>
          <a:xfrm>
            <a:off x="6268975" y="1918075"/>
            <a:ext cx="1937100" cy="1183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Web application server performs the requested task - such as querying </a:t>
            </a:r>
            <a:r>
              <a:rPr lang="en" sz="1000"/>
              <a:t>the</a:t>
            </a:r>
            <a:r>
              <a:rPr lang="en" sz="1000"/>
              <a:t> database or processing data - then generate the results of the requested data.</a:t>
            </a:r>
            <a:endParaRPr sz="1000"/>
          </a:p>
        </p:txBody>
      </p:sp>
      <p:sp>
        <p:nvSpPr>
          <p:cNvPr id="298" name="Google Shape;298;p16"/>
          <p:cNvSpPr/>
          <p:nvPr/>
        </p:nvSpPr>
        <p:spPr>
          <a:xfrm>
            <a:off x="2041275" y="3587750"/>
            <a:ext cx="1937100" cy="11832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Web application </a:t>
            </a:r>
            <a:r>
              <a:rPr lang="en" sz="1000"/>
              <a:t>server</a:t>
            </a:r>
            <a:r>
              <a:rPr lang="en" sz="1000"/>
              <a:t> sends results to the web server with requested information or processed data</a:t>
            </a:r>
            <a:endParaRPr sz="1000"/>
          </a:p>
        </p:txBody>
      </p:sp>
      <p:sp>
        <p:nvSpPr>
          <p:cNvPr id="299" name="Google Shape;299;p16"/>
          <p:cNvSpPr/>
          <p:nvPr/>
        </p:nvSpPr>
        <p:spPr>
          <a:xfrm>
            <a:off x="4483875" y="3587750"/>
            <a:ext cx="1937100" cy="11832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Web server </a:t>
            </a:r>
            <a:r>
              <a:rPr lang="en" sz="1000"/>
              <a:t>response</a:t>
            </a:r>
            <a:r>
              <a:rPr lang="en" sz="1000"/>
              <a:t> back to the client with the requested information that then appears on the user’s display.</a:t>
            </a:r>
            <a:endParaRPr sz="1000"/>
          </a:p>
        </p:txBody>
      </p:sp>
      <p:cxnSp>
        <p:nvCxnSpPr>
          <p:cNvPr id="300" name="Google Shape;300;p16"/>
          <p:cNvCxnSpPr>
            <a:stCxn id="295" idx="3"/>
            <a:endCxn id="296" idx="1"/>
          </p:cNvCxnSpPr>
          <p:nvPr/>
        </p:nvCxnSpPr>
        <p:spPr>
          <a:xfrm>
            <a:off x="3597525" y="2509675"/>
            <a:ext cx="333900" cy="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16"/>
          <p:cNvCxnSpPr>
            <a:stCxn id="296" idx="3"/>
            <a:endCxn id="297" idx="1"/>
          </p:cNvCxnSpPr>
          <p:nvPr/>
        </p:nvCxnSpPr>
        <p:spPr>
          <a:xfrm>
            <a:off x="5868400" y="2509675"/>
            <a:ext cx="400500" cy="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16"/>
          <p:cNvCxnSpPr>
            <a:stCxn id="297" idx="3"/>
            <a:endCxn id="298" idx="1"/>
          </p:cNvCxnSpPr>
          <p:nvPr/>
        </p:nvCxnSpPr>
        <p:spPr>
          <a:xfrm flipH="1">
            <a:off x="2041375" y="2509675"/>
            <a:ext cx="6164700" cy="1669800"/>
          </a:xfrm>
          <a:prstGeom prst="bentConnector5">
            <a:avLst>
              <a:gd fmla="val -3863" name="adj1"/>
              <a:gd fmla="val 49996" name="adj2"/>
              <a:gd fmla="val 103864" name="adj3"/>
            </a:avLst>
          </a:prstGeom>
          <a:noFill/>
          <a:ln cap="flat" cmpd="sng" w="9525">
            <a:solidFill>
              <a:schemeClr val="dk2"/>
            </a:solidFill>
            <a:prstDash val="solid"/>
            <a:round/>
            <a:headEnd len="med" w="med" type="none"/>
            <a:tailEnd len="med" w="med" type="none"/>
          </a:ln>
        </p:spPr>
      </p:cxnSp>
      <p:cxnSp>
        <p:nvCxnSpPr>
          <p:cNvPr id="303" name="Google Shape;303;p16"/>
          <p:cNvCxnSpPr>
            <a:stCxn id="298" idx="3"/>
            <a:endCxn id="299" idx="1"/>
          </p:cNvCxnSpPr>
          <p:nvPr/>
        </p:nvCxnSpPr>
        <p:spPr>
          <a:xfrm>
            <a:off x="3978375" y="4179350"/>
            <a:ext cx="505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1284700" y="170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 Django</a:t>
            </a:r>
            <a:endParaRPr/>
          </a:p>
        </p:txBody>
      </p:sp>
      <p:sp>
        <p:nvSpPr>
          <p:cNvPr id="309" name="Google Shape;309;p17"/>
          <p:cNvSpPr txBox="1"/>
          <p:nvPr>
            <p:ph idx="1" type="body"/>
          </p:nvPr>
        </p:nvSpPr>
        <p:spPr>
          <a:xfrm>
            <a:off x="1341975" y="744325"/>
            <a:ext cx="7030500" cy="423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Install latest version of python.</a:t>
            </a:r>
            <a:endParaRPr/>
          </a:p>
          <a:p>
            <a:pPr indent="-311150" lvl="0" marL="457200" rtl="0" algn="l">
              <a:spcBef>
                <a:spcPts val="0"/>
              </a:spcBef>
              <a:spcAft>
                <a:spcPts val="0"/>
              </a:spcAft>
              <a:buSzPts val="1300"/>
              <a:buChar char="●"/>
            </a:pPr>
            <a:r>
              <a:rPr lang="en"/>
              <a:t>Install Django</a:t>
            </a:r>
            <a:endParaRPr/>
          </a:p>
          <a:p>
            <a:pPr indent="-298450" lvl="1" marL="914400" rtl="0" algn="l">
              <a:spcBef>
                <a:spcPts val="0"/>
              </a:spcBef>
              <a:spcAft>
                <a:spcPts val="0"/>
              </a:spcAft>
              <a:buSzPts val="1100"/>
              <a:buChar char="○"/>
            </a:pPr>
            <a:r>
              <a:rPr lang="en"/>
              <a:t>pip install django==3.2.4 </a:t>
            </a:r>
            <a:r>
              <a:rPr lang="en"/>
              <a:t>  (For mac user </a:t>
            </a:r>
            <a:r>
              <a:rPr lang="en"/>
              <a:t>pip3 install django==3.2.4 )</a:t>
            </a:r>
            <a:endParaRPr/>
          </a:p>
          <a:p>
            <a:pPr indent="-311150" lvl="0" marL="457200" rtl="0" algn="l">
              <a:spcBef>
                <a:spcPts val="0"/>
              </a:spcBef>
              <a:spcAft>
                <a:spcPts val="0"/>
              </a:spcAft>
              <a:buSzPts val="1300"/>
              <a:buChar char="●"/>
            </a:pPr>
            <a:r>
              <a:rPr lang="en"/>
              <a:t>Create a Django Project</a:t>
            </a:r>
            <a:endParaRPr/>
          </a:p>
          <a:p>
            <a:pPr indent="-298450" lvl="1" marL="914400" rtl="0" algn="l">
              <a:spcBef>
                <a:spcPts val="0"/>
              </a:spcBef>
              <a:spcAft>
                <a:spcPts val="0"/>
              </a:spcAft>
              <a:buSzPts val="1100"/>
              <a:buChar char="○"/>
            </a:pPr>
            <a:r>
              <a:rPr lang="en"/>
              <a:t>Decide location where to create project.</a:t>
            </a:r>
            <a:endParaRPr/>
          </a:p>
          <a:p>
            <a:pPr indent="-298450" lvl="1" marL="914400" rtl="0" algn="l">
              <a:spcBef>
                <a:spcPts val="0"/>
              </a:spcBef>
              <a:spcAft>
                <a:spcPts val="0"/>
              </a:spcAft>
              <a:buSzPts val="1100"/>
              <a:buChar char="○"/>
            </a:pPr>
            <a:r>
              <a:rPr lang="en"/>
              <a:t>Move to decide location.</a:t>
            </a:r>
            <a:endParaRPr/>
          </a:p>
          <a:p>
            <a:pPr indent="-298450" lvl="1" marL="914400" rtl="0" algn="l">
              <a:spcBef>
                <a:spcPts val="0"/>
              </a:spcBef>
              <a:spcAft>
                <a:spcPts val="0"/>
              </a:spcAft>
              <a:buSzPts val="1100"/>
              <a:buChar char="○"/>
            </a:pPr>
            <a:r>
              <a:rPr lang="en"/>
              <a:t>django-admin startproject “Name of Project”.</a:t>
            </a:r>
            <a:endParaRPr/>
          </a:p>
          <a:p>
            <a:pPr indent="-298450" lvl="1" marL="914400" rtl="0" algn="l">
              <a:spcBef>
                <a:spcPts val="0"/>
              </a:spcBef>
              <a:spcAft>
                <a:spcPts val="0"/>
              </a:spcAft>
              <a:buSzPts val="1100"/>
              <a:buChar char="○"/>
            </a:pPr>
            <a:r>
              <a:rPr lang="en"/>
              <a:t>Move to Project folder created by django-admin.</a:t>
            </a:r>
            <a:endParaRPr/>
          </a:p>
          <a:p>
            <a:pPr indent="-298450" lvl="2" marL="1371600" rtl="0" algn="l">
              <a:spcBef>
                <a:spcPts val="0"/>
              </a:spcBef>
              <a:spcAft>
                <a:spcPts val="0"/>
              </a:spcAft>
              <a:buSzPts val="1100"/>
              <a:buAutoNum type="romanLcPeriod"/>
            </a:pPr>
            <a:r>
              <a:rPr lang="en"/>
              <a:t>manage.py - Run commands for the project.</a:t>
            </a:r>
            <a:endParaRPr/>
          </a:p>
          <a:p>
            <a:pPr indent="-298450" lvl="2" marL="1371600" rtl="0" algn="l">
              <a:spcBef>
                <a:spcPts val="0"/>
              </a:spcBef>
              <a:spcAft>
                <a:spcPts val="0"/>
              </a:spcAft>
              <a:buSzPts val="1100"/>
              <a:buAutoNum type="romanLcPeriod"/>
            </a:pPr>
            <a:r>
              <a:rPr lang="en"/>
              <a:t>__init__.py - Tells python that the folder contains Python code.</a:t>
            </a:r>
            <a:endParaRPr/>
          </a:p>
          <a:p>
            <a:pPr indent="-298450" lvl="2" marL="1371600" rtl="0" algn="l">
              <a:spcBef>
                <a:spcPts val="0"/>
              </a:spcBef>
              <a:spcAft>
                <a:spcPts val="0"/>
              </a:spcAft>
              <a:buSzPts val="1100"/>
              <a:buAutoNum type="romanLcPeriod"/>
            </a:pPr>
            <a:r>
              <a:rPr lang="en"/>
              <a:t>wsgi.py - Provide hooks for apache or other web server.</a:t>
            </a:r>
            <a:endParaRPr/>
          </a:p>
          <a:p>
            <a:pPr indent="-298450" lvl="2" marL="1371600" rtl="0" algn="l">
              <a:spcBef>
                <a:spcPts val="0"/>
              </a:spcBef>
              <a:spcAft>
                <a:spcPts val="0"/>
              </a:spcAft>
              <a:buSzPts val="1100"/>
              <a:buAutoNum type="romanLcPeriod"/>
            </a:pPr>
            <a:r>
              <a:rPr lang="en"/>
              <a:t>setting.py - Configure the django project.</a:t>
            </a:r>
            <a:endParaRPr/>
          </a:p>
          <a:p>
            <a:pPr indent="-298450" lvl="2" marL="1371600" rtl="0" algn="l">
              <a:spcBef>
                <a:spcPts val="0"/>
              </a:spcBef>
              <a:spcAft>
                <a:spcPts val="0"/>
              </a:spcAft>
              <a:buSzPts val="1100"/>
              <a:buAutoNum type="romanLcPeriod"/>
            </a:pPr>
            <a:r>
              <a:rPr lang="en"/>
              <a:t>urls.py - Routes web requests based on URL.</a:t>
            </a:r>
            <a:endParaRPr/>
          </a:p>
          <a:p>
            <a:pPr indent="-298450" lvl="1" marL="914400" rtl="0" algn="l">
              <a:spcBef>
                <a:spcPts val="0"/>
              </a:spcBef>
              <a:spcAft>
                <a:spcPts val="0"/>
              </a:spcAft>
              <a:buSzPts val="1100"/>
              <a:buChar char="○"/>
            </a:pPr>
            <a:r>
              <a:rPr lang="en"/>
              <a:t>Important files</a:t>
            </a:r>
            <a:endParaRPr/>
          </a:p>
          <a:p>
            <a:pPr indent="-298450" lvl="2" marL="1371600" rtl="0" algn="l">
              <a:spcBef>
                <a:spcPts val="0"/>
              </a:spcBef>
              <a:spcAft>
                <a:spcPts val="0"/>
              </a:spcAft>
              <a:buSzPts val="1100"/>
              <a:buAutoNum type="romanLcPeriod"/>
            </a:pPr>
            <a:r>
              <a:rPr lang="en"/>
              <a:t>setting.py</a:t>
            </a:r>
            <a:endParaRPr/>
          </a:p>
          <a:p>
            <a:pPr indent="-298450" lvl="2" marL="1371600" rtl="0" algn="l">
              <a:spcBef>
                <a:spcPts val="0"/>
              </a:spcBef>
              <a:spcAft>
                <a:spcPts val="0"/>
              </a:spcAft>
              <a:buSzPts val="1100"/>
              <a:buAutoNum type="romanLcPeriod"/>
            </a:pPr>
            <a:r>
              <a:rPr lang="en"/>
              <a:t>urls.py</a:t>
            </a:r>
            <a:endParaRPr/>
          </a:p>
          <a:p>
            <a:pPr indent="-298450" lvl="1" marL="914400" rtl="0" algn="l">
              <a:spcBef>
                <a:spcPts val="0"/>
              </a:spcBef>
              <a:spcAft>
                <a:spcPts val="0"/>
              </a:spcAft>
              <a:buSzPts val="1100"/>
              <a:buChar char="○"/>
            </a:pPr>
            <a:r>
              <a:rPr lang="en"/>
              <a:t>Run project for first time</a:t>
            </a:r>
            <a:endParaRPr/>
          </a:p>
          <a:p>
            <a:pPr indent="-298450" lvl="2" marL="1371600" rtl="0" algn="l">
              <a:spcBef>
                <a:spcPts val="0"/>
              </a:spcBef>
              <a:spcAft>
                <a:spcPts val="0"/>
              </a:spcAft>
              <a:buSzPts val="1100"/>
              <a:buAutoNum type="romanLcPeriod"/>
            </a:pPr>
            <a:r>
              <a:rPr lang="en"/>
              <a:t>python mange.py runserver</a:t>
            </a:r>
            <a:endParaRPr/>
          </a:p>
          <a:p>
            <a:pPr indent="-298450" lvl="2" marL="1371600" rtl="0" algn="l">
              <a:spcBef>
                <a:spcPts val="0"/>
              </a:spcBef>
              <a:spcAft>
                <a:spcPts val="0"/>
              </a:spcAft>
              <a:buSzPts val="1100"/>
              <a:buAutoNum type="romanLcPeriod"/>
            </a:pPr>
            <a:r>
              <a:rPr lang="en"/>
              <a:t>Browser enter localhost:8000 hit enter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256075" y="264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Virtual </a:t>
            </a:r>
            <a:r>
              <a:rPr lang="en"/>
              <a:t>Environment</a:t>
            </a:r>
            <a:endParaRPr/>
          </a:p>
        </p:txBody>
      </p:sp>
      <p:sp>
        <p:nvSpPr>
          <p:cNvPr id="315" name="Google Shape;315;p18"/>
          <p:cNvSpPr txBox="1"/>
          <p:nvPr>
            <p:ph idx="1" type="body"/>
          </p:nvPr>
        </p:nvSpPr>
        <p:spPr>
          <a:xfrm>
            <a:off x="1256075" y="1300950"/>
            <a:ext cx="7030500" cy="3069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Install virtual </a:t>
            </a:r>
            <a:r>
              <a:rPr lang="en"/>
              <a:t>environment.</a:t>
            </a:r>
            <a:endParaRPr/>
          </a:p>
          <a:p>
            <a:pPr indent="-298450" lvl="1" marL="914400" marR="190500" rtl="0" algn="l">
              <a:spcBef>
                <a:spcPts val="0"/>
              </a:spcBef>
              <a:spcAft>
                <a:spcPts val="0"/>
              </a:spcAft>
              <a:buSzPts val="1100"/>
              <a:buChar char="○"/>
            </a:pPr>
            <a:r>
              <a:rPr lang="en" sz="1200">
                <a:solidFill>
                  <a:srgbClr val="273239"/>
                </a:solidFill>
                <a:latin typeface="Courier New"/>
                <a:ea typeface="Courier New"/>
                <a:cs typeface="Courier New"/>
                <a:sym typeface="Courier New"/>
              </a:rPr>
              <a:t>pip install virtualenv</a:t>
            </a:r>
            <a:endParaRPr sz="1200">
              <a:solidFill>
                <a:srgbClr val="273239"/>
              </a:solidFill>
              <a:latin typeface="Courier New"/>
              <a:ea typeface="Courier New"/>
              <a:cs typeface="Courier New"/>
              <a:sym typeface="Courier New"/>
            </a:endParaRPr>
          </a:p>
          <a:p>
            <a:pPr indent="-311150" lvl="0" marL="457200" rtl="0" algn="l">
              <a:spcBef>
                <a:spcPts val="0"/>
              </a:spcBef>
              <a:spcAft>
                <a:spcPts val="0"/>
              </a:spcAft>
              <a:buSzPts val="1300"/>
              <a:buChar char="●"/>
            </a:pPr>
            <a:r>
              <a:rPr lang="en"/>
              <a:t>Check version</a:t>
            </a:r>
            <a:endParaRPr/>
          </a:p>
          <a:p>
            <a:pPr indent="-298450" lvl="1" marL="914400" marR="190500" rtl="0" algn="l">
              <a:spcBef>
                <a:spcPts val="0"/>
              </a:spcBef>
              <a:spcAft>
                <a:spcPts val="0"/>
              </a:spcAft>
              <a:buSzPts val="1100"/>
              <a:buChar char="○"/>
            </a:pPr>
            <a:r>
              <a:rPr lang="en" sz="1200">
                <a:solidFill>
                  <a:srgbClr val="273239"/>
                </a:solidFill>
                <a:latin typeface="Courier New"/>
                <a:ea typeface="Courier New"/>
                <a:cs typeface="Courier New"/>
                <a:sym typeface="Courier New"/>
              </a:rPr>
              <a:t>virtualenv --version</a:t>
            </a:r>
            <a:endParaRPr sz="1200">
              <a:solidFill>
                <a:srgbClr val="273239"/>
              </a:solidFill>
              <a:latin typeface="Courier New"/>
              <a:ea typeface="Courier New"/>
              <a:cs typeface="Courier New"/>
              <a:sym typeface="Courier New"/>
            </a:endParaRPr>
          </a:p>
          <a:p>
            <a:pPr indent="-311150" lvl="0" marL="457200" rtl="0" algn="l">
              <a:spcBef>
                <a:spcPts val="0"/>
              </a:spcBef>
              <a:spcAft>
                <a:spcPts val="0"/>
              </a:spcAft>
              <a:buSzPts val="1300"/>
              <a:buChar char="●"/>
            </a:pPr>
            <a:r>
              <a:rPr lang="en"/>
              <a:t>Create virtual </a:t>
            </a:r>
            <a:r>
              <a:rPr lang="en"/>
              <a:t>environment.</a:t>
            </a:r>
            <a:endParaRPr/>
          </a:p>
          <a:p>
            <a:pPr indent="-298450" lvl="1" marL="914400" marR="190500" rtl="0" algn="l">
              <a:spcBef>
                <a:spcPts val="0"/>
              </a:spcBef>
              <a:spcAft>
                <a:spcPts val="0"/>
              </a:spcAft>
              <a:buSzPts val="1100"/>
              <a:buChar char="○"/>
            </a:pPr>
            <a:r>
              <a:rPr lang="en" sz="1200">
                <a:solidFill>
                  <a:srgbClr val="273239"/>
                </a:solidFill>
                <a:latin typeface="Courier New"/>
                <a:ea typeface="Courier New"/>
                <a:cs typeface="Courier New"/>
                <a:sym typeface="Courier New"/>
              </a:rPr>
              <a:t>virtualenv virtualenv_name</a:t>
            </a:r>
            <a:endParaRPr sz="1200">
              <a:solidFill>
                <a:srgbClr val="273239"/>
              </a:solidFill>
              <a:latin typeface="Courier New"/>
              <a:ea typeface="Courier New"/>
              <a:cs typeface="Courier New"/>
              <a:sym typeface="Courier New"/>
            </a:endParaRPr>
          </a:p>
          <a:p>
            <a:pPr indent="-311150" lvl="0" marL="457200" rtl="0" algn="l">
              <a:spcBef>
                <a:spcPts val="0"/>
              </a:spcBef>
              <a:spcAft>
                <a:spcPts val="0"/>
              </a:spcAft>
              <a:buSzPts val="1300"/>
              <a:buChar char="●"/>
            </a:pPr>
            <a:r>
              <a:rPr lang="en"/>
              <a:t>Activate virtual </a:t>
            </a:r>
            <a:r>
              <a:rPr lang="en"/>
              <a:t>environment.</a:t>
            </a:r>
            <a:endParaRPr/>
          </a:p>
          <a:p>
            <a:pPr indent="-298450" lvl="1" marL="914400" marR="190500" rtl="0" algn="l">
              <a:spcBef>
                <a:spcPts val="0"/>
              </a:spcBef>
              <a:spcAft>
                <a:spcPts val="0"/>
              </a:spcAft>
              <a:buSzPts val="1100"/>
              <a:buChar char="○"/>
            </a:pPr>
            <a:r>
              <a:rPr lang="en" sz="1200">
                <a:solidFill>
                  <a:srgbClr val="273239"/>
                </a:solidFill>
                <a:latin typeface="Courier New"/>
                <a:ea typeface="Courier New"/>
                <a:cs typeface="Courier New"/>
                <a:sym typeface="Courier New"/>
              </a:rPr>
              <a:t>source virtualenv_name/bin/activate</a:t>
            </a:r>
            <a:endParaRPr sz="1200">
              <a:solidFill>
                <a:srgbClr val="273239"/>
              </a:solidFill>
              <a:latin typeface="Courier New"/>
              <a:ea typeface="Courier New"/>
              <a:cs typeface="Courier New"/>
              <a:sym typeface="Courier New"/>
            </a:endParaRPr>
          </a:p>
          <a:p>
            <a:pPr indent="-311150" lvl="0" marL="457200" rtl="0" algn="l">
              <a:spcBef>
                <a:spcPts val="0"/>
              </a:spcBef>
              <a:spcAft>
                <a:spcPts val="0"/>
              </a:spcAft>
              <a:buSzPts val="1300"/>
              <a:buChar char="●"/>
            </a:pPr>
            <a:r>
              <a:rPr lang="en"/>
              <a:t>Deactivate virtual environment.</a:t>
            </a:r>
            <a:endParaRPr/>
          </a:p>
          <a:p>
            <a:pPr indent="-298450" lvl="1" marL="914400" marR="190500" rtl="0" algn="l">
              <a:spcBef>
                <a:spcPts val="0"/>
              </a:spcBef>
              <a:spcAft>
                <a:spcPts val="0"/>
              </a:spcAft>
              <a:buSzPts val="1100"/>
              <a:buChar char="○"/>
            </a:pPr>
            <a:r>
              <a:rPr lang="en" sz="1200">
                <a:solidFill>
                  <a:srgbClr val="273239"/>
                </a:solidFill>
                <a:latin typeface="Courier New"/>
                <a:ea typeface="Courier New"/>
                <a:cs typeface="Courier New"/>
                <a:sym typeface="Courier New"/>
              </a:rPr>
              <a:t>deactivate</a:t>
            </a:r>
            <a:endParaRPr sz="1200">
              <a:solidFill>
                <a:srgbClr val="273239"/>
              </a:solidFill>
              <a:latin typeface="Courier New"/>
              <a:ea typeface="Courier New"/>
              <a:cs typeface="Courier New"/>
              <a:sym typeface="Courier New"/>
            </a:endParaRPr>
          </a:p>
          <a:p>
            <a:pPr indent="0" lvl="0" marL="914400" rtl="0" algn="l">
              <a:spcBef>
                <a:spcPts val="8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Django Apps</a:t>
            </a:r>
            <a:endParaRPr/>
          </a:p>
        </p:txBody>
      </p:sp>
      <p:sp>
        <p:nvSpPr>
          <p:cNvPr id="321" name="Google Shape;321;p19"/>
          <p:cNvSpPr txBox="1"/>
          <p:nvPr>
            <p:ph idx="1" type="body"/>
          </p:nvPr>
        </p:nvSpPr>
        <p:spPr>
          <a:xfrm>
            <a:off x="1380150" y="1192850"/>
            <a:ext cx="7030500" cy="366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component in a Django Project.</a:t>
            </a:r>
            <a:endParaRPr/>
          </a:p>
          <a:p>
            <a:pPr indent="-311150" lvl="0" marL="457200" rtl="0" algn="l">
              <a:spcBef>
                <a:spcPts val="0"/>
              </a:spcBef>
              <a:spcAft>
                <a:spcPts val="0"/>
              </a:spcAft>
              <a:buSzPts val="1300"/>
              <a:buChar char="●"/>
            </a:pPr>
            <a:r>
              <a:rPr lang="en"/>
              <a:t>A folder with a set of python files.</a:t>
            </a:r>
            <a:endParaRPr/>
          </a:p>
          <a:p>
            <a:pPr indent="-311150" lvl="0" marL="457200" rtl="0" algn="l">
              <a:spcBef>
                <a:spcPts val="0"/>
              </a:spcBef>
              <a:spcAft>
                <a:spcPts val="0"/>
              </a:spcAft>
              <a:buSzPts val="1300"/>
              <a:buChar char="●"/>
            </a:pPr>
            <a:r>
              <a:rPr lang="en"/>
              <a:t>Each app fits a </a:t>
            </a:r>
            <a:r>
              <a:rPr lang="en"/>
              <a:t>specific</a:t>
            </a:r>
            <a:r>
              <a:rPr lang="en"/>
              <a:t> purpose.</a:t>
            </a:r>
            <a:endParaRPr/>
          </a:p>
          <a:p>
            <a:pPr indent="-311150" lvl="0" marL="457200" rtl="0" algn="l">
              <a:spcBef>
                <a:spcPts val="0"/>
              </a:spcBef>
              <a:spcAft>
                <a:spcPts val="0"/>
              </a:spcAft>
              <a:buSzPts val="1300"/>
              <a:buChar char="●"/>
            </a:pPr>
            <a:r>
              <a:rPr lang="en"/>
              <a:t>Example:</a:t>
            </a:r>
            <a:endParaRPr/>
          </a:p>
          <a:p>
            <a:pPr indent="-298450" lvl="1" marL="914400" rtl="0" algn="l">
              <a:spcBef>
                <a:spcPts val="0"/>
              </a:spcBef>
              <a:spcAft>
                <a:spcPts val="0"/>
              </a:spcAft>
              <a:buSzPts val="1100"/>
              <a:buChar char="○"/>
            </a:pPr>
            <a:r>
              <a:rPr lang="en"/>
              <a:t>Blog</a:t>
            </a:r>
            <a:endParaRPr/>
          </a:p>
          <a:p>
            <a:pPr indent="-298450" lvl="1" marL="914400" rtl="0" algn="l">
              <a:spcBef>
                <a:spcPts val="0"/>
              </a:spcBef>
              <a:spcAft>
                <a:spcPts val="0"/>
              </a:spcAft>
              <a:buSzPts val="1100"/>
              <a:buChar char="○"/>
            </a:pPr>
            <a:r>
              <a:rPr lang="en"/>
              <a:t>Forum</a:t>
            </a:r>
            <a:endParaRPr/>
          </a:p>
          <a:p>
            <a:pPr indent="-298450" lvl="1" marL="914400" rtl="0" algn="l">
              <a:spcBef>
                <a:spcPts val="0"/>
              </a:spcBef>
              <a:spcAft>
                <a:spcPts val="0"/>
              </a:spcAft>
              <a:buSzPts val="1100"/>
              <a:buChar char="○"/>
            </a:pPr>
            <a:r>
              <a:rPr lang="en"/>
              <a:t>Wiki</a:t>
            </a:r>
            <a:endParaRPr/>
          </a:p>
          <a:p>
            <a:pPr indent="-298450" lvl="1" marL="914400" rtl="0" algn="l">
              <a:spcBef>
                <a:spcPts val="0"/>
              </a:spcBef>
              <a:spcAft>
                <a:spcPts val="0"/>
              </a:spcAft>
              <a:buSzPts val="1100"/>
              <a:buChar char="○"/>
            </a:pPr>
            <a:r>
              <a:rPr lang="en"/>
              <a:t>Our project: manage pet adoptions</a:t>
            </a:r>
            <a:endParaRPr/>
          </a:p>
          <a:p>
            <a:pPr indent="-311150" lvl="0" marL="457200" rtl="0" algn="l">
              <a:spcBef>
                <a:spcPts val="0"/>
              </a:spcBef>
              <a:spcAft>
                <a:spcPts val="0"/>
              </a:spcAft>
              <a:buSzPts val="1300"/>
              <a:buChar char="●"/>
            </a:pPr>
            <a:r>
              <a:rPr lang="en"/>
              <a:t>Command:</a:t>
            </a:r>
            <a:endParaRPr/>
          </a:p>
          <a:p>
            <a:pPr indent="-298450" lvl="1" marL="914400" rtl="0" algn="l">
              <a:spcBef>
                <a:spcPts val="0"/>
              </a:spcBef>
              <a:spcAft>
                <a:spcPts val="0"/>
              </a:spcAft>
              <a:buSzPts val="1100"/>
              <a:buChar char="○"/>
            </a:pPr>
            <a:r>
              <a:rPr lang="en"/>
              <a:t>Move inside project where manage.py file is present.</a:t>
            </a:r>
            <a:endParaRPr/>
          </a:p>
          <a:p>
            <a:pPr indent="-298450" lvl="1" marL="914400" rtl="0" algn="l">
              <a:spcBef>
                <a:spcPts val="0"/>
              </a:spcBef>
              <a:spcAft>
                <a:spcPts val="0"/>
              </a:spcAft>
              <a:buSzPts val="1100"/>
              <a:buChar char="○"/>
            </a:pPr>
            <a:r>
              <a:rPr lang="en"/>
              <a:t>python3 manage.py startapp “app_name”</a:t>
            </a:r>
            <a:endParaRPr/>
          </a:p>
          <a:p>
            <a:pPr indent="-298450" lvl="2" marL="1371600" rtl="0" algn="l">
              <a:spcBef>
                <a:spcPts val="0"/>
              </a:spcBef>
              <a:spcAft>
                <a:spcPts val="0"/>
              </a:spcAft>
              <a:buSzPts val="1100"/>
              <a:buChar char="■"/>
            </a:pPr>
            <a:r>
              <a:rPr lang="en"/>
              <a:t>p</a:t>
            </a:r>
            <a:r>
              <a:rPr lang="en"/>
              <a:t>ython3 manage.py startapp adoptions</a:t>
            </a:r>
            <a:endParaRPr/>
          </a:p>
          <a:p>
            <a:pPr indent="-311150" lvl="0" marL="457200" rtl="0" algn="l">
              <a:spcBef>
                <a:spcPts val="0"/>
              </a:spcBef>
              <a:spcAft>
                <a:spcPts val="0"/>
              </a:spcAft>
              <a:buSzPts val="1300"/>
              <a:buChar char="●"/>
            </a:pPr>
            <a:r>
              <a:rPr lang="en"/>
              <a:t>Add apps in settings.py file</a:t>
            </a:r>
            <a:endParaRPr/>
          </a:p>
          <a:p>
            <a:pPr indent="-298450" lvl="1" marL="914400" rtl="0" algn="l">
              <a:spcBef>
                <a:spcPts val="0"/>
              </a:spcBef>
              <a:spcAft>
                <a:spcPts val="0"/>
              </a:spcAft>
              <a:buSzPts val="1100"/>
              <a:buChar char="○"/>
            </a:pPr>
            <a:r>
              <a:rPr lang="en"/>
              <a:t>Open settings.py file.</a:t>
            </a:r>
            <a:endParaRPr/>
          </a:p>
          <a:p>
            <a:pPr indent="-298450" lvl="1" marL="914400" rtl="0" algn="l">
              <a:spcBef>
                <a:spcPts val="0"/>
              </a:spcBef>
              <a:spcAft>
                <a:spcPts val="0"/>
              </a:spcAft>
              <a:buSzPts val="1100"/>
              <a:buChar char="○"/>
            </a:pPr>
            <a:r>
              <a:rPr lang="en"/>
              <a:t>Add app in</a:t>
            </a:r>
            <a:r>
              <a:rPr lang="en"/>
              <a:t> “INSTALLED_APPS” list.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245475"/>
            <a:ext cx="7030500" cy="6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Pieces of an App</a:t>
            </a:r>
            <a:endParaRPr/>
          </a:p>
        </p:txBody>
      </p:sp>
      <p:graphicFrame>
        <p:nvGraphicFramePr>
          <p:cNvPr id="327" name="Google Shape;327;p20"/>
          <p:cNvGraphicFramePr/>
          <p:nvPr/>
        </p:nvGraphicFramePr>
        <p:xfrm>
          <a:off x="1038375" y="866425"/>
          <a:ext cx="3000000" cy="3000000"/>
        </p:xfrm>
        <a:graphic>
          <a:graphicData uri="http://schemas.openxmlformats.org/drawingml/2006/table">
            <a:tbl>
              <a:tblPr>
                <a:noFill/>
                <a:tableStyleId>{054DF60A-7AC3-42CA-89CE-53D825E70532}</a:tableStyleId>
              </a:tblPr>
              <a:tblGrid>
                <a:gridCol w="3619500"/>
                <a:gridCol w="3619500"/>
              </a:tblGrid>
              <a:tr h="381000">
                <a:tc>
                  <a:txBody>
                    <a:bodyPr/>
                    <a:lstStyle/>
                    <a:p>
                      <a:pPr indent="0" lvl="0" marL="0" rtl="0" algn="ctr">
                        <a:spcBef>
                          <a:spcPts val="0"/>
                        </a:spcBef>
                        <a:spcAft>
                          <a:spcPts val="0"/>
                        </a:spcAft>
                        <a:buNone/>
                      </a:pPr>
                      <a:r>
                        <a:rPr b="1" lang="en"/>
                        <a:t>File or Folder</a:t>
                      </a:r>
                      <a:endParaRPr b="1"/>
                    </a:p>
                  </a:txBody>
                  <a:tcPr marT="91425" marB="91425" marR="91425" marL="91425">
                    <a:solidFill>
                      <a:srgbClr val="B6D7A8"/>
                    </a:solidFill>
                  </a:tcPr>
                </a:tc>
                <a:tc>
                  <a:txBody>
                    <a:bodyPr/>
                    <a:lstStyle/>
                    <a:p>
                      <a:pPr indent="0" lvl="0" marL="0" rtl="0" algn="ctr">
                        <a:spcBef>
                          <a:spcPts val="0"/>
                        </a:spcBef>
                        <a:spcAft>
                          <a:spcPts val="0"/>
                        </a:spcAft>
                        <a:buNone/>
                      </a:pPr>
                      <a:r>
                        <a:rPr b="1" lang="en"/>
                        <a:t>Role</a:t>
                      </a:r>
                      <a:endParaRPr b="1"/>
                    </a:p>
                  </a:txBody>
                  <a:tcPr marT="91425" marB="91425" marR="91425" marL="91425">
                    <a:solidFill>
                      <a:srgbClr val="B6D7A8"/>
                    </a:solidFill>
                  </a:tcPr>
                </a:tc>
              </a:tr>
              <a:tr h="381000">
                <a:tc>
                  <a:txBody>
                    <a:bodyPr/>
                    <a:lstStyle/>
                    <a:p>
                      <a:pPr indent="0" lvl="0" marL="0" rtl="0" algn="l">
                        <a:spcBef>
                          <a:spcPts val="0"/>
                        </a:spcBef>
                        <a:spcAft>
                          <a:spcPts val="0"/>
                        </a:spcAft>
                        <a:buNone/>
                      </a:pPr>
                      <a:r>
                        <a:rPr lang="en"/>
                        <a:t>apps.py</a:t>
                      </a:r>
                      <a:endParaRPr/>
                    </a:p>
                  </a:txBody>
                  <a:tcPr marT="91425" marB="91425" marR="91425" marL="91425"/>
                </a:tc>
                <a:tc>
                  <a:txBody>
                    <a:bodyPr/>
                    <a:lstStyle/>
                    <a:p>
                      <a:pPr indent="0" lvl="0" marL="0" rtl="0" algn="l">
                        <a:spcBef>
                          <a:spcPts val="0"/>
                        </a:spcBef>
                        <a:spcAft>
                          <a:spcPts val="0"/>
                        </a:spcAft>
                        <a:buNone/>
                      </a:pPr>
                      <a:r>
                        <a:rPr lang="en"/>
                        <a:t>Control settings specific to this app, Very rare to change this file.</a:t>
                      </a:r>
                      <a:endParaRPr/>
                    </a:p>
                  </a:txBody>
                  <a:tcPr marT="91425" marB="91425" marR="91425" marL="91425"/>
                </a:tc>
              </a:tr>
              <a:tr h="381000">
                <a:tc>
                  <a:txBody>
                    <a:bodyPr/>
                    <a:lstStyle/>
                    <a:p>
                      <a:pPr indent="0" lvl="0" marL="0" rtl="0" algn="l">
                        <a:spcBef>
                          <a:spcPts val="0"/>
                        </a:spcBef>
                        <a:spcAft>
                          <a:spcPts val="0"/>
                        </a:spcAft>
                        <a:buNone/>
                      </a:pPr>
                      <a:r>
                        <a:rPr lang="en"/>
                        <a:t>models.py</a:t>
                      </a:r>
                      <a:endParaRPr/>
                    </a:p>
                  </a:txBody>
                  <a:tcPr marT="91425" marB="91425" marR="91425" marL="91425"/>
                </a:tc>
                <a:tc>
                  <a:txBody>
                    <a:bodyPr/>
                    <a:lstStyle/>
                    <a:p>
                      <a:pPr indent="0" lvl="0" marL="0" rtl="0" algn="l">
                        <a:spcBef>
                          <a:spcPts val="0"/>
                        </a:spcBef>
                        <a:spcAft>
                          <a:spcPts val="0"/>
                        </a:spcAft>
                        <a:buNone/>
                      </a:pPr>
                      <a:r>
                        <a:rPr lang="en"/>
                        <a:t>Provides database layer which django use to </a:t>
                      </a:r>
                      <a:r>
                        <a:rPr lang="en"/>
                        <a:t>construct</a:t>
                      </a:r>
                      <a:r>
                        <a:rPr lang="en"/>
                        <a:t> data </a:t>
                      </a:r>
                      <a:r>
                        <a:rPr lang="en"/>
                        <a:t>schema</a:t>
                      </a:r>
                      <a:r>
                        <a:rPr lang="en"/>
                        <a:t> and queries.</a:t>
                      </a:r>
                      <a:endParaRPr/>
                    </a:p>
                  </a:txBody>
                  <a:tcPr marT="91425" marB="91425" marR="91425" marL="91425"/>
                </a:tc>
              </a:tr>
              <a:tr h="381000">
                <a:tc>
                  <a:txBody>
                    <a:bodyPr/>
                    <a:lstStyle/>
                    <a:p>
                      <a:pPr indent="0" lvl="0" marL="0" rtl="0" algn="l">
                        <a:spcBef>
                          <a:spcPts val="0"/>
                        </a:spcBef>
                        <a:spcAft>
                          <a:spcPts val="0"/>
                        </a:spcAft>
                        <a:buNone/>
                      </a:pPr>
                      <a:r>
                        <a:rPr lang="en"/>
                        <a:t>admin.py</a:t>
                      </a:r>
                      <a:endParaRPr/>
                    </a:p>
                  </a:txBody>
                  <a:tcPr marT="91425" marB="91425" marR="91425" marL="91425"/>
                </a:tc>
                <a:tc>
                  <a:txBody>
                    <a:bodyPr/>
                    <a:lstStyle/>
                    <a:p>
                      <a:pPr indent="0" lvl="0" marL="0" rtl="0" algn="l">
                        <a:spcBef>
                          <a:spcPts val="0"/>
                        </a:spcBef>
                        <a:spcAft>
                          <a:spcPts val="0"/>
                        </a:spcAft>
                        <a:buNone/>
                      </a:pPr>
                      <a:r>
                        <a:rPr lang="en"/>
                        <a:t>Provides </a:t>
                      </a:r>
                      <a:r>
                        <a:rPr lang="en"/>
                        <a:t>administrative</a:t>
                      </a:r>
                      <a:r>
                        <a:rPr lang="en"/>
                        <a:t> interface.</a:t>
                      </a:r>
                      <a:endParaRPr/>
                    </a:p>
                  </a:txBody>
                  <a:tcPr marT="91425" marB="91425" marR="91425" marL="91425"/>
                </a:tc>
              </a:tr>
              <a:tr h="381000">
                <a:tc>
                  <a:txBody>
                    <a:bodyPr/>
                    <a:lstStyle/>
                    <a:p>
                      <a:pPr indent="0" lvl="0" marL="0" rtl="0" algn="l">
                        <a:spcBef>
                          <a:spcPts val="0"/>
                        </a:spcBef>
                        <a:spcAft>
                          <a:spcPts val="0"/>
                        </a:spcAft>
                        <a:buNone/>
                      </a:pPr>
                      <a:r>
                        <a:rPr lang="en"/>
                        <a:t>urls.py</a:t>
                      </a:r>
                      <a:endParaRPr/>
                    </a:p>
                  </a:txBody>
                  <a:tcPr marT="91425" marB="91425" marR="91425" marL="91425"/>
                </a:tc>
                <a:tc>
                  <a:txBody>
                    <a:bodyPr/>
                    <a:lstStyle/>
                    <a:p>
                      <a:pPr indent="0" lvl="0" marL="0" rtl="0" algn="l">
                        <a:spcBef>
                          <a:spcPts val="0"/>
                        </a:spcBef>
                        <a:spcAft>
                          <a:spcPts val="0"/>
                        </a:spcAft>
                        <a:buNone/>
                      </a:pPr>
                      <a:r>
                        <a:rPr lang="en"/>
                        <a:t>Used for </a:t>
                      </a:r>
                      <a:r>
                        <a:rPr lang="en"/>
                        <a:t>url routing.</a:t>
                      </a:r>
                      <a:endParaRPr/>
                    </a:p>
                  </a:txBody>
                  <a:tcPr marT="91425" marB="91425" marR="91425" marL="91425"/>
                </a:tc>
              </a:tr>
              <a:tr h="381000">
                <a:tc>
                  <a:txBody>
                    <a:bodyPr/>
                    <a:lstStyle/>
                    <a:p>
                      <a:pPr indent="0" lvl="0" marL="0" rtl="0" algn="l">
                        <a:spcBef>
                          <a:spcPts val="0"/>
                        </a:spcBef>
                        <a:spcAft>
                          <a:spcPts val="0"/>
                        </a:spcAft>
                        <a:buNone/>
                      </a:pPr>
                      <a:r>
                        <a:rPr lang="en"/>
                        <a:t>views.py</a:t>
                      </a:r>
                      <a:endParaRPr/>
                    </a:p>
                  </a:txBody>
                  <a:tcPr marT="91425" marB="91425" marR="91425" marL="91425"/>
                </a:tc>
                <a:tc>
                  <a:txBody>
                    <a:bodyPr/>
                    <a:lstStyle/>
                    <a:p>
                      <a:pPr indent="0" lvl="0" marL="0" rtl="0" algn="l">
                        <a:spcBef>
                          <a:spcPts val="0"/>
                        </a:spcBef>
                        <a:spcAft>
                          <a:spcPts val="0"/>
                        </a:spcAft>
                        <a:buNone/>
                      </a:pPr>
                      <a:r>
                        <a:rPr lang="en"/>
                        <a:t>Defines logics and control flow to handle request and define http </a:t>
                      </a:r>
                      <a:r>
                        <a:rPr lang="en"/>
                        <a:t>response</a:t>
                      </a:r>
                      <a:r>
                        <a:rPr lang="en"/>
                        <a:t>.</a:t>
                      </a:r>
                      <a:endParaRPr/>
                    </a:p>
                  </a:txBody>
                  <a:tcPr marT="91425" marB="91425" marR="91425" marL="91425"/>
                </a:tc>
              </a:tr>
              <a:tr h="381000">
                <a:tc>
                  <a:txBody>
                    <a:bodyPr/>
                    <a:lstStyle/>
                    <a:p>
                      <a:pPr indent="0" lvl="0" marL="0" rtl="0" algn="l">
                        <a:spcBef>
                          <a:spcPts val="0"/>
                        </a:spcBef>
                        <a:spcAft>
                          <a:spcPts val="0"/>
                        </a:spcAft>
                        <a:buNone/>
                      </a:pPr>
                      <a:r>
                        <a:rPr lang="en"/>
                        <a:t>tests.py</a:t>
                      </a:r>
                      <a:endParaRPr/>
                    </a:p>
                  </a:txBody>
                  <a:tcPr marT="91425" marB="91425" marR="91425" marL="91425"/>
                </a:tc>
                <a:tc>
                  <a:txBody>
                    <a:bodyPr/>
                    <a:lstStyle/>
                    <a:p>
                      <a:pPr indent="0" lvl="0" marL="0" rtl="0" algn="l">
                        <a:spcBef>
                          <a:spcPts val="0"/>
                        </a:spcBef>
                        <a:spcAft>
                          <a:spcPts val="0"/>
                        </a:spcAft>
                        <a:buNone/>
                      </a:pPr>
                      <a:r>
                        <a:rPr lang="en"/>
                        <a:t>Use to write unit test.</a:t>
                      </a:r>
                      <a:endParaRPr/>
                    </a:p>
                  </a:txBody>
                  <a:tcPr marT="91425" marB="91425" marR="91425" marL="91425"/>
                </a:tc>
              </a:tr>
              <a:tr h="381000">
                <a:tc>
                  <a:txBody>
                    <a:bodyPr/>
                    <a:lstStyle/>
                    <a:p>
                      <a:pPr indent="0" lvl="0" marL="0" rtl="0" algn="l">
                        <a:spcBef>
                          <a:spcPts val="0"/>
                        </a:spcBef>
                        <a:spcAft>
                          <a:spcPts val="0"/>
                        </a:spcAft>
                        <a:buNone/>
                      </a:pPr>
                      <a:r>
                        <a:rPr lang="en"/>
                        <a:t>migrations/</a:t>
                      </a:r>
                      <a:endParaRPr/>
                    </a:p>
                  </a:txBody>
                  <a:tcPr marT="91425" marB="91425" marR="91425" marL="91425"/>
                </a:tc>
                <a:tc>
                  <a:txBody>
                    <a:bodyPr/>
                    <a:lstStyle/>
                    <a:p>
                      <a:pPr indent="0" lvl="0" marL="0" rtl="0" algn="l">
                        <a:spcBef>
                          <a:spcPts val="0"/>
                        </a:spcBef>
                        <a:spcAft>
                          <a:spcPts val="0"/>
                        </a:spcAft>
                        <a:buNone/>
                      </a:pPr>
                      <a:r>
                        <a:rPr lang="en"/>
                        <a:t>Used to migrate data schema and queries to database.</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265625" y="2836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MVC Architecture</a:t>
            </a:r>
            <a:endParaRPr/>
          </a:p>
          <a:p>
            <a:pPr indent="0" lvl="0" marL="0" rtl="0" algn="l">
              <a:spcBef>
                <a:spcPts val="0"/>
              </a:spcBef>
              <a:spcAft>
                <a:spcPts val="0"/>
              </a:spcAft>
              <a:buNone/>
            </a:pPr>
            <a:r>
              <a:rPr lang="en"/>
              <a:t>Model-View-Controller</a:t>
            </a:r>
            <a:endParaRPr/>
          </a:p>
        </p:txBody>
      </p:sp>
      <p:sp>
        <p:nvSpPr>
          <p:cNvPr id="333" name="Google Shape;333;p21"/>
          <p:cNvSpPr/>
          <p:nvPr/>
        </p:nvSpPr>
        <p:spPr>
          <a:xfrm>
            <a:off x="1141575" y="1965775"/>
            <a:ext cx="1488600" cy="4200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URL Patterns</a:t>
            </a:r>
            <a:endParaRPr/>
          </a:p>
        </p:txBody>
      </p:sp>
      <p:sp>
        <p:nvSpPr>
          <p:cNvPr id="334" name="Google Shape;334;p21"/>
          <p:cNvSpPr/>
          <p:nvPr/>
        </p:nvSpPr>
        <p:spPr>
          <a:xfrm>
            <a:off x="3339663" y="1965775"/>
            <a:ext cx="1488600" cy="420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Views</a:t>
            </a:r>
            <a:endParaRPr/>
          </a:p>
        </p:txBody>
      </p:sp>
      <p:sp>
        <p:nvSpPr>
          <p:cNvPr id="335" name="Google Shape;335;p21"/>
          <p:cNvSpPr/>
          <p:nvPr/>
        </p:nvSpPr>
        <p:spPr>
          <a:xfrm>
            <a:off x="5725025" y="1965775"/>
            <a:ext cx="1488600" cy="4200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Templates</a:t>
            </a:r>
            <a:endParaRPr/>
          </a:p>
        </p:txBody>
      </p:sp>
      <p:sp>
        <p:nvSpPr>
          <p:cNvPr id="336" name="Google Shape;336;p21"/>
          <p:cNvSpPr/>
          <p:nvPr/>
        </p:nvSpPr>
        <p:spPr>
          <a:xfrm>
            <a:off x="3339663" y="3120175"/>
            <a:ext cx="1488600" cy="4200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Models</a:t>
            </a:r>
            <a:endParaRPr/>
          </a:p>
        </p:txBody>
      </p:sp>
      <p:cxnSp>
        <p:nvCxnSpPr>
          <p:cNvPr id="337" name="Google Shape;337;p21"/>
          <p:cNvCxnSpPr>
            <a:stCxn id="333" idx="3"/>
            <a:endCxn id="334" idx="1"/>
          </p:cNvCxnSpPr>
          <p:nvPr/>
        </p:nvCxnSpPr>
        <p:spPr>
          <a:xfrm>
            <a:off x="2630175" y="2175775"/>
            <a:ext cx="709500" cy="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21"/>
          <p:cNvCxnSpPr>
            <a:stCxn id="334" idx="3"/>
            <a:endCxn id="335" idx="1"/>
          </p:cNvCxnSpPr>
          <p:nvPr/>
        </p:nvCxnSpPr>
        <p:spPr>
          <a:xfrm>
            <a:off x="4828263" y="2175775"/>
            <a:ext cx="896700" cy="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21"/>
          <p:cNvCxnSpPr>
            <a:stCxn id="336" idx="0"/>
            <a:endCxn id="334" idx="2"/>
          </p:cNvCxnSpPr>
          <p:nvPr/>
        </p:nvCxnSpPr>
        <p:spPr>
          <a:xfrm rot="10800000">
            <a:off x="4083963" y="2385775"/>
            <a:ext cx="0" cy="734400"/>
          </a:xfrm>
          <a:prstGeom prst="straightConnector1">
            <a:avLst/>
          </a:prstGeom>
          <a:noFill/>
          <a:ln cap="flat" cmpd="sng" w="9525">
            <a:solidFill>
              <a:schemeClr val="dk2"/>
            </a:solidFill>
            <a:prstDash val="dot"/>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