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640" r:id="rId2"/>
    <p:sldId id="3694" r:id="rId3"/>
    <p:sldId id="3697" r:id="rId4"/>
    <p:sldId id="3700" r:id="rId5"/>
    <p:sldId id="3701" r:id="rId6"/>
    <p:sldId id="3708" r:id="rId7"/>
    <p:sldId id="3702" r:id="rId8"/>
    <p:sldId id="3703" r:id="rId9"/>
    <p:sldId id="3710" r:id="rId10"/>
    <p:sldId id="3721" r:id="rId11"/>
    <p:sldId id="3722" r:id="rId12"/>
    <p:sldId id="3723" r:id="rId13"/>
    <p:sldId id="3714" r:id="rId14"/>
    <p:sldId id="3720" r:id="rId15"/>
    <p:sldId id="3716" r:id="rId16"/>
    <p:sldId id="3717" r:id="rId17"/>
    <p:sldId id="3718" r:id="rId18"/>
    <p:sldId id="3719" r:id="rId19"/>
    <p:sldId id="3713" r:id="rId20"/>
    <p:sldId id="3711" r:id="rId21"/>
    <p:sldId id="3712" r:id="rId22"/>
    <p:sldId id="3715" r:id="rId23"/>
    <p:sldId id="3706" r:id="rId24"/>
    <p:sldId id="36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7D5C36-2897-4533-9338-665AADD15527}">
          <p14:sldIdLst>
            <p14:sldId id="3640"/>
            <p14:sldId id="3694"/>
            <p14:sldId id="3697"/>
            <p14:sldId id="3700"/>
            <p14:sldId id="3701"/>
            <p14:sldId id="3708"/>
            <p14:sldId id="3702"/>
            <p14:sldId id="3703"/>
            <p14:sldId id="3710"/>
            <p14:sldId id="3721"/>
            <p14:sldId id="3722"/>
            <p14:sldId id="3723"/>
            <p14:sldId id="3714"/>
            <p14:sldId id="3720"/>
            <p14:sldId id="3716"/>
            <p14:sldId id="3717"/>
            <p14:sldId id="3718"/>
            <p14:sldId id="3719"/>
            <p14:sldId id="3713"/>
            <p14:sldId id="3711"/>
            <p14:sldId id="3712"/>
            <p14:sldId id="3715"/>
          </p14:sldIdLst>
        </p14:section>
        <p14:section name="Untitled Section" id="{2EC44303-5C70-4748-950D-A9936DE2329E}">
          <p14:sldIdLst>
            <p14:sldId id="3706"/>
            <p14:sldId id="364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9B613-624E-A6F6-A49A-052BDA47C71B}" v="720" dt="2022-10-16T15:35:01.360"/>
    <p1510:client id="{8AA66001-2BC4-34F4-1FDF-ACFD2C40E69E}" v="2" dt="2022-10-16T15:38:04.312"/>
    <p1510:client id="{9D2C5941-5470-455B-9B4B-B2188355B24E}" v="2881" dt="2022-08-29T13:33:36.544"/>
    <p1510:client id="{F22544D4-3732-4636-89EE-568EFE7E8357}" v="4" dt="2022-10-16T17:00:21.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63" d="100"/>
          <a:sy n="63" d="100"/>
        </p:scale>
        <p:origin x="48" y="3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ba34015394265a12f05d4fbde163f8d940c8ec031817275f48579bb2bfad1ed::" providerId="AD" clId="Web-{8AA66001-2BC4-34F4-1FDF-ACFD2C40E69E}"/>
    <pc:docChg chg="modSld">
      <pc:chgData name="Guest User" userId="S::urn:spo:anon#eba34015394265a12f05d4fbde163f8d940c8ec031817275f48579bb2bfad1ed::" providerId="AD" clId="Web-{8AA66001-2BC4-34F4-1FDF-ACFD2C40E69E}" dt="2022-10-16T15:38:04.312" v="1" actId="14100"/>
      <pc:docMkLst>
        <pc:docMk/>
      </pc:docMkLst>
      <pc:sldChg chg="addSp modSp">
        <pc:chgData name="Guest User" userId="S::urn:spo:anon#eba34015394265a12f05d4fbde163f8d940c8ec031817275f48579bb2bfad1ed::" providerId="AD" clId="Web-{8AA66001-2BC4-34F4-1FDF-ACFD2C40E69E}" dt="2022-10-16T15:38:04.312" v="1" actId="14100"/>
        <pc:sldMkLst>
          <pc:docMk/>
          <pc:sldMk cId="922115666" sldId="3720"/>
        </pc:sldMkLst>
        <pc:spChg chg="add mod">
          <ac:chgData name="Guest User" userId="S::urn:spo:anon#eba34015394265a12f05d4fbde163f8d940c8ec031817275f48579bb2bfad1ed::" providerId="AD" clId="Web-{8AA66001-2BC4-34F4-1FDF-ACFD2C40E69E}" dt="2022-10-16T15:38:04.312" v="1" actId="14100"/>
          <ac:spMkLst>
            <pc:docMk/>
            <pc:sldMk cId="922115666" sldId="3720"/>
            <ac:spMk id="4" creationId="{2C163A8C-C2EB-1146-F382-9AFD60174FEF}"/>
          </ac:spMkLst>
        </pc:spChg>
      </pc:sldChg>
    </pc:docChg>
  </pc:docChgLst>
  <pc:docChgLst>
    <pc:chgData name="Guest User" userId="S::urn:spo:anon#eba34015394265a12f05d4fbde163f8d940c8ec031817275f48579bb2bfad1ed::" providerId="AD" clId="Web-{F22544D4-3732-4636-89EE-568EFE7E8357}"/>
    <pc:docChg chg="modSld">
      <pc:chgData name="Guest User" userId="S::urn:spo:anon#eba34015394265a12f05d4fbde163f8d940c8ec031817275f48579bb2bfad1ed::" providerId="AD" clId="Web-{F22544D4-3732-4636-89EE-568EFE7E8357}" dt="2022-10-16T17:00:21.277" v="1" actId="20577"/>
      <pc:docMkLst>
        <pc:docMk/>
      </pc:docMkLst>
      <pc:sldChg chg="modSp">
        <pc:chgData name="Guest User" userId="S::urn:spo:anon#eba34015394265a12f05d4fbde163f8d940c8ec031817275f48579bb2bfad1ed::" providerId="AD" clId="Web-{F22544D4-3732-4636-89EE-568EFE7E8357}" dt="2022-10-16T17:00:21.277" v="1" actId="20577"/>
        <pc:sldMkLst>
          <pc:docMk/>
          <pc:sldMk cId="1627799822" sldId="3640"/>
        </pc:sldMkLst>
        <pc:spChg chg="mod">
          <ac:chgData name="Guest User" userId="S::urn:spo:anon#eba34015394265a12f05d4fbde163f8d940c8ec031817275f48579bb2bfad1ed::" providerId="AD" clId="Web-{F22544D4-3732-4636-89EE-568EFE7E8357}" dt="2022-10-16T17:00:21.277" v="1" actId="20577"/>
          <ac:spMkLst>
            <pc:docMk/>
            <pc:sldMk cId="1627799822" sldId="3640"/>
            <ac:spMk id="4" creationId="{00000000-0000-0000-0000-000000000000}"/>
          </ac:spMkLst>
        </pc:spChg>
      </pc:sldChg>
    </pc:docChg>
  </pc:docChgLst>
  <pc:docChgLst>
    <pc:chgData name="Guest User" userId="S::urn:spo:anon#eba34015394265a12f05d4fbde163f8d940c8ec031817275f48579bb2bfad1ed::" providerId="AD" clId="Web-{3769B613-624E-A6F6-A49A-052BDA47C71B}"/>
    <pc:docChg chg="addSld delSld modSld sldOrd modSection">
      <pc:chgData name="Guest User" userId="S::urn:spo:anon#eba34015394265a12f05d4fbde163f8d940c8ec031817275f48579bb2bfad1ed::" providerId="AD" clId="Web-{3769B613-624E-A6F6-A49A-052BDA47C71B}" dt="2022-10-16T15:35:01.360" v="484"/>
      <pc:docMkLst>
        <pc:docMk/>
      </pc:docMkLst>
      <pc:sldChg chg="addSp delSp modSp ord">
        <pc:chgData name="Guest User" userId="S::urn:spo:anon#eba34015394265a12f05d4fbde163f8d940c8ec031817275f48579bb2bfad1ed::" providerId="AD" clId="Web-{3769B613-624E-A6F6-A49A-052BDA47C71B}" dt="2022-10-16T15:35:01.360" v="484"/>
        <pc:sldMkLst>
          <pc:docMk/>
          <pc:sldMk cId="3262394818" sldId="3714"/>
        </pc:sldMkLst>
        <pc:spChg chg="add del">
          <ac:chgData name="Guest User" userId="S::urn:spo:anon#eba34015394265a12f05d4fbde163f8d940c8ec031817275f48579bb2bfad1ed::" providerId="AD" clId="Web-{3769B613-624E-A6F6-A49A-052BDA47C71B}" dt="2022-10-16T15:22:45.535" v="450"/>
          <ac:spMkLst>
            <pc:docMk/>
            <pc:sldMk cId="3262394818" sldId="3714"/>
            <ac:spMk id="10" creationId="{5AA1F057-2BB1-3B26-5EF9-01AF5FF4A8CF}"/>
          </ac:spMkLst>
        </pc:spChg>
        <pc:spChg chg="add mod">
          <ac:chgData name="Guest User" userId="S::urn:spo:anon#eba34015394265a12f05d4fbde163f8d940c8ec031817275f48579bb2bfad1ed::" providerId="AD" clId="Web-{3769B613-624E-A6F6-A49A-052BDA47C71B}" dt="2022-10-16T14:33:32.716" v="205" actId="1076"/>
          <ac:spMkLst>
            <pc:docMk/>
            <pc:sldMk cId="3262394818" sldId="3714"/>
            <ac:spMk id="11" creationId="{FB0C5D3E-339A-A14E-B12D-4E7F8B4A0CE6}"/>
          </ac:spMkLst>
        </pc:spChg>
        <pc:spChg chg="add mod">
          <ac:chgData name="Guest User" userId="S::urn:spo:anon#eba34015394265a12f05d4fbde163f8d940c8ec031817275f48579bb2bfad1ed::" providerId="AD" clId="Web-{3769B613-624E-A6F6-A49A-052BDA47C71B}" dt="2022-10-16T15:25:58.200" v="463" actId="20577"/>
          <ac:spMkLst>
            <pc:docMk/>
            <pc:sldMk cId="3262394818" sldId="3714"/>
            <ac:spMk id="12" creationId="{01D5A4BA-76CD-F70B-5F4A-65882A1051F4}"/>
          </ac:spMkLst>
        </pc:spChg>
        <pc:picChg chg="add del mod">
          <ac:chgData name="Guest User" userId="S::urn:spo:anon#eba34015394265a12f05d4fbde163f8d940c8ec031817275f48579bb2bfad1ed::" providerId="AD" clId="Web-{3769B613-624E-A6F6-A49A-052BDA47C71B}" dt="2022-10-16T15:26:00.794" v="464"/>
          <ac:picMkLst>
            <pc:docMk/>
            <pc:sldMk cId="3262394818" sldId="3714"/>
            <ac:picMk id="3" creationId="{F068FA84-9C5E-C684-960D-1E84A3AF8435}"/>
          </ac:picMkLst>
        </pc:picChg>
        <pc:picChg chg="add del mod">
          <ac:chgData name="Guest User" userId="S::urn:spo:anon#eba34015394265a12f05d4fbde163f8d940c8ec031817275f48579bb2bfad1ed::" providerId="AD" clId="Web-{3769B613-624E-A6F6-A49A-052BDA47C71B}" dt="2022-10-16T15:25:57.591" v="461"/>
          <ac:picMkLst>
            <pc:docMk/>
            <pc:sldMk cId="3262394818" sldId="3714"/>
            <ac:picMk id="4" creationId="{96DACDD1-46F8-B9F6-07CD-A29CAAD660A1}"/>
          </ac:picMkLst>
        </pc:picChg>
        <pc:picChg chg="add del mod">
          <ac:chgData name="Guest User" userId="S::urn:spo:anon#eba34015394265a12f05d4fbde163f8d940c8ec031817275f48579bb2bfad1ed::" providerId="AD" clId="Web-{3769B613-624E-A6F6-A49A-052BDA47C71B}" dt="2022-10-16T14:20:51.420" v="14"/>
          <ac:picMkLst>
            <pc:docMk/>
            <pc:sldMk cId="3262394818" sldId="3714"/>
            <ac:picMk id="4" creationId="{F25C55BB-5262-7655-7AF4-65155A2A5BDD}"/>
          </ac:picMkLst>
        </pc:picChg>
        <pc:picChg chg="add del mod">
          <ac:chgData name="Guest User" userId="S::urn:spo:anon#eba34015394265a12f05d4fbde163f8d940c8ec031817275f48579bb2bfad1ed::" providerId="AD" clId="Web-{3769B613-624E-A6F6-A49A-052BDA47C71B}" dt="2022-10-16T14:21:05.514" v="15"/>
          <ac:picMkLst>
            <pc:docMk/>
            <pc:sldMk cId="3262394818" sldId="3714"/>
            <ac:picMk id="5" creationId="{022FC016-3278-1EED-7240-3B035F4B324D}"/>
          </ac:picMkLst>
        </pc:picChg>
        <pc:picChg chg="add del mod">
          <ac:chgData name="Guest User" userId="S::urn:spo:anon#eba34015394265a12f05d4fbde163f8d940c8ec031817275f48579bb2bfad1ed::" providerId="AD" clId="Web-{3769B613-624E-A6F6-A49A-052BDA47C71B}" dt="2022-10-16T14:22:36.767" v="29"/>
          <ac:picMkLst>
            <pc:docMk/>
            <pc:sldMk cId="3262394818" sldId="3714"/>
            <ac:picMk id="6" creationId="{BAEFAE16-7AF2-654E-6B4B-F6DBACCE95CF}"/>
          </ac:picMkLst>
        </pc:picChg>
        <pc:picChg chg="add del mod">
          <ac:chgData name="Guest User" userId="S::urn:spo:anon#eba34015394265a12f05d4fbde163f8d940c8ec031817275f48579bb2bfad1ed::" providerId="AD" clId="Web-{3769B613-624E-A6F6-A49A-052BDA47C71B}" dt="2022-10-16T14:22:48.204" v="32"/>
          <ac:picMkLst>
            <pc:docMk/>
            <pc:sldMk cId="3262394818" sldId="3714"/>
            <ac:picMk id="7" creationId="{5772A385-C843-096B-A571-B2B345B23E41}"/>
          </ac:picMkLst>
        </pc:picChg>
        <pc:picChg chg="add del mod">
          <ac:chgData name="Guest User" userId="S::urn:spo:anon#eba34015394265a12f05d4fbde163f8d940c8ec031817275f48579bb2bfad1ed::" providerId="AD" clId="Web-{3769B613-624E-A6F6-A49A-052BDA47C71B}" dt="2022-10-16T14:23:01.267" v="34"/>
          <ac:picMkLst>
            <pc:docMk/>
            <pc:sldMk cId="3262394818" sldId="3714"/>
            <ac:picMk id="8" creationId="{4EA7431C-84F6-2162-8D5D-12DF993DF0CE}"/>
          </ac:picMkLst>
        </pc:picChg>
        <pc:picChg chg="add del mod">
          <ac:chgData name="Guest User" userId="S::urn:spo:anon#eba34015394265a12f05d4fbde163f8d940c8ec031817275f48579bb2bfad1ed::" providerId="AD" clId="Web-{3769B613-624E-A6F6-A49A-052BDA47C71B}" dt="2022-10-16T14:23:11.955" v="36"/>
          <ac:picMkLst>
            <pc:docMk/>
            <pc:sldMk cId="3262394818" sldId="3714"/>
            <ac:picMk id="9" creationId="{94F8975A-6D7C-F09E-8C36-B15BB05F5894}"/>
          </ac:picMkLst>
        </pc:picChg>
      </pc:sldChg>
      <pc:sldChg chg="modSp">
        <pc:chgData name="Guest User" userId="S::urn:spo:anon#eba34015394265a12f05d4fbde163f8d940c8ec031817275f48579bb2bfad1ed::" providerId="AD" clId="Web-{3769B613-624E-A6F6-A49A-052BDA47C71B}" dt="2022-10-16T14:28:30.091" v="163"/>
        <pc:sldMkLst>
          <pc:docMk/>
          <pc:sldMk cId="1543382144" sldId="3715"/>
        </pc:sldMkLst>
        <pc:graphicFrameChg chg="mod modGraphic">
          <ac:chgData name="Guest User" userId="S::urn:spo:anon#eba34015394265a12f05d4fbde163f8d940c8ec031817275f48579bb2bfad1ed::" providerId="AD" clId="Web-{3769B613-624E-A6F6-A49A-052BDA47C71B}" dt="2022-10-16T14:28:30.091" v="163"/>
          <ac:graphicFrameMkLst>
            <pc:docMk/>
            <pc:sldMk cId="1543382144" sldId="3715"/>
            <ac:graphicFrameMk id="3" creationId="{99B30C31-E358-4BE5-8975-3479DF0145AC}"/>
          </ac:graphicFrameMkLst>
        </pc:graphicFrameChg>
      </pc:sldChg>
      <pc:sldChg chg="addSp delSp modSp new">
        <pc:chgData name="Guest User" userId="S::urn:spo:anon#eba34015394265a12f05d4fbde163f8d940c8ec031817275f48579bb2bfad1ed::" providerId="AD" clId="Web-{3769B613-624E-A6F6-A49A-052BDA47C71B}" dt="2022-10-16T14:39:27.383" v="285" actId="20577"/>
        <pc:sldMkLst>
          <pc:docMk/>
          <pc:sldMk cId="2597344774" sldId="3716"/>
        </pc:sldMkLst>
        <pc:spChg chg="add mod">
          <ac:chgData name="Guest User" userId="S::urn:spo:anon#eba34015394265a12f05d4fbde163f8d940c8ec031817275f48579bb2bfad1ed::" providerId="AD" clId="Web-{3769B613-624E-A6F6-A49A-052BDA47C71B}" dt="2022-10-16T14:39:27.383" v="285" actId="20577"/>
          <ac:spMkLst>
            <pc:docMk/>
            <pc:sldMk cId="2597344774" sldId="3716"/>
            <ac:spMk id="6" creationId="{334FDE3A-1413-5ECD-93EA-C81A9AABE5B5}"/>
          </ac:spMkLst>
        </pc:spChg>
        <pc:picChg chg="add del mod">
          <ac:chgData name="Guest User" userId="S::urn:spo:anon#eba34015394265a12f05d4fbde163f8d940c8ec031817275f48579bb2bfad1ed::" providerId="AD" clId="Web-{3769B613-624E-A6F6-A49A-052BDA47C71B}" dt="2022-10-16T14:24:09.848" v="46"/>
          <ac:picMkLst>
            <pc:docMk/>
            <pc:sldMk cId="2597344774" sldId="3716"/>
            <ac:picMk id="2" creationId="{535B1F9F-4656-DBC5-F282-59204B49EDC9}"/>
          </ac:picMkLst>
        </pc:picChg>
        <pc:picChg chg="add del mod">
          <ac:chgData name="Guest User" userId="S::urn:spo:anon#eba34015394265a12f05d4fbde163f8d940c8ec031817275f48579bb2bfad1ed::" providerId="AD" clId="Web-{3769B613-624E-A6F6-A49A-052BDA47C71B}" dt="2022-10-16T14:25:52.226" v="49"/>
          <ac:picMkLst>
            <pc:docMk/>
            <pc:sldMk cId="2597344774" sldId="3716"/>
            <ac:picMk id="3" creationId="{EC1D82DE-1992-CF3F-9622-DD3A10B646F5}"/>
          </ac:picMkLst>
        </pc:picChg>
        <pc:picChg chg="add del mod">
          <ac:chgData name="Guest User" userId="S::urn:spo:anon#eba34015394265a12f05d4fbde163f8d940c8ec031817275f48579bb2bfad1ed::" providerId="AD" clId="Web-{3769B613-624E-A6F6-A49A-052BDA47C71B}" dt="2022-10-16T14:25:56.038" v="51"/>
          <ac:picMkLst>
            <pc:docMk/>
            <pc:sldMk cId="2597344774" sldId="3716"/>
            <ac:picMk id="4" creationId="{CCA1A618-23C6-6109-F0B3-DE67C5AE199F}"/>
          </ac:picMkLst>
        </pc:picChg>
        <pc:picChg chg="add mod">
          <ac:chgData name="Guest User" userId="S::urn:spo:anon#eba34015394265a12f05d4fbde163f8d940c8ec031817275f48579bb2bfad1ed::" providerId="AD" clId="Web-{3769B613-624E-A6F6-A49A-052BDA47C71B}" dt="2022-10-16T14:37:05.660" v="231" actId="1076"/>
          <ac:picMkLst>
            <pc:docMk/>
            <pc:sldMk cId="2597344774" sldId="3716"/>
            <ac:picMk id="5" creationId="{9507F847-6603-EB2A-9C2E-BEBD8F6A0613}"/>
          </ac:picMkLst>
        </pc:picChg>
      </pc:sldChg>
      <pc:sldChg chg="addSp delSp modSp new">
        <pc:chgData name="Guest User" userId="S::urn:spo:anon#eba34015394265a12f05d4fbde163f8d940c8ec031817275f48579bb2bfad1ed::" providerId="AD" clId="Web-{3769B613-624E-A6F6-A49A-052BDA47C71B}" dt="2022-10-16T14:42:40.470" v="342" actId="20577"/>
        <pc:sldMkLst>
          <pc:docMk/>
          <pc:sldMk cId="682137741" sldId="3717"/>
        </pc:sldMkLst>
        <pc:spChg chg="add mod">
          <ac:chgData name="Guest User" userId="S::urn:spo:anon#eba34015394265a12f05d4fbde163f8d940c8ec031817275f48579bb2bfad1ed::" providerId="AD" clId="Web-{3769B613-624E-A6F6-A49A-052BDA47C71B}" dt="2022-10-16T14:42:40.470" v="342" actId="20577"/>
          <ac:spMkLst>
            <pc:docMk/>
            <pc:sldMk cId="682137741" sldId="3717"/>
            <ac:spMk id="5" creationId="{E37B1A76-1796-4C1C-460B-BCD3A61EE10E}"/>
          </ac:spMkLst>
        </pc:spChg>
        <pc:picChg chg="add del mod">
          <ac:chgData name="Guest User" userId="S::urn:spo:anon#eba34015394265a12f05d4fbde163f8d940c8ec031817275f48579bb2bfad1ed::" providerId="AD" clId="Web-{3769B613-624E-A6F6-A49A-052BDA47C71B}" dt="2022-10-16T14:24:14.441" v="47"/>
          <ac:picMkLst>
            <pc:docMk/>
            <pc:sldMk cId="682137741" sldId="3717"/>
            <ac:picMk id="3" creationId="{C6F05C5F-E626-E2FB-C6CE-A11EEEC7BE38}"/>
          </ac:picMkLst>
        </pc:picChg>
        <pc:picChg chg="add mod">
          <ac:chgData name="Guest User" userId="S::urn:spo:anon#eba34015394265a12f05d4fbde163f8d940c8ec031817275f48579bb2bfad1ed::" providerId="AD" clId="Web-{3769B613-624E-A6F6-A49A-052BDA47C71B}" dt="2022-10-16T14:40:27.978" v="289" actId="14100"/>
          <ac:picMkLst>
            <pc:docMk/>
            <pc:sldMk cId="682137741" sldId="3717"/>
            <ac:picMk id="4" creationId="{FDDCC331-2130-7C17-CAB6-FB93796217DB}"/>
          </ac:picMkLst>
        </pc:picChg>
      </pc:sldChg>
      <pc:sldChg chg="addSp delSp modSp new">
        <pc:chgData name="Guest User" userId="S::urn:spo:anon#eba34015394265a12f05d4fbde163f8d940c8ec031817275f48579bb2bfad1ed::" providerId="AD" clId="Web-{3769B613-624E-A6F6-A49A-052BDA47C71B}" dt="2022-10-16T14:44:27.645" v="407" actId="20577"/>
        <pc:sldMkLst>
          <pc:docMk/>
          <pc:sldMk cId="3008097319" sldId="3718"/>
        </pc:sldMkLst>
        <pc:spChg chg="add mod">
          <ac:chgData name="Guest User" userId="S::urn:spo:anon#eba34015394265a12f05d4fbde163f8d940c8ec031817275f48579bb2bfad1ed::" providerId="AD" clId="Web-{3769B613-624E-A6F6-A49A-052BDA47C71B}" dt="2022-10-16T14:44:27.645" v="407" actId="20577"/>
          <ac:spMkLst>
            <pc:docMk/>
            <pc:sldMk cId="3008097319" sldId="3718"/>
            <ac:spMk id="5" creationId="{1C7B72CB-7CAA-A1C8-DA8D-F08044E02671}"/>
          </ac:spMkLst>
        </pc:spChg>
        <pc:picChg chg="add del">
          <ac:chgData name="Guest User" userId="S::urn:spo:anon#eba34015394265a12f05d4fbde163f8d940c8ec031817275f48579bb2bfad1ed::" providerId="AD" clId="Web-{3769B613-624E-A6F6-A49A-052BDA47C71B}" dt="2022-10-16T14:26:00.695" v="60"/>
          <ac:picMkLst>
            <pc:docMk/>
            <pc:sldMk cId="3008097319" sldId="3718"/>
            <ac:picMk id="3" creationId="{F36F6038-0131-60CB-F593-F731DA6A8B67}"/>
          </ac:picMkLst>
        </pc:picChg>
        <pc:picChg chg="add mod">
          <ac:chgData name="Guest User" userId="S::urn:spo:anon#eba34015394265a12f05d4fbde163f8d940c8ec031817275f48579bb2bfad1ed::" providerId="AD" clId="Web-{3769B613-624E-A6F6-A49A-052BDA47C71B}" dt="2022-10-16T14:43:26.362" v="349" actId="1076"/>
          <ac:picMkLst>
            <pc:docMk/>
            <pc:sldMk cId="3008097319" sldId="3718"/>
            <ac:picMk id="4" creationId="{B15736D0-C985-8EBC-1E76-8B1541FA1003}"/>
          </ac:picMkLst>
        </pc:picChg>
      </pc:sldChg>
      <pc:sldChg chg="addSp delSp modSp new">
        <pc:chgData name="Guest User" userId="S::urn:spo:anon#eba34015394265a12f05d4fbde163f8d940c8ec031817275f48579bb2bfad1ed::" providerId="AD" clId="Web-{3769B613-624E-A6F6-A49A-052BDA47C71B}" dt="2022-10-16T14:47:51.542" v="445" actId="20577"/>
        <pc:sldMkLst>
          <pc:docMk/>
          <pc:sldMk cId="2005073088" sldId="3719"/>
        </pc:sldMkLst>
        <pc:spChg chg="add mod">
          <ac:chgData name="Guest User" userId="S::urn:spo:anon#eba34015394265a12f05d4fbde163f8d940c8ec031817275f48579bb2bfad1ed::" providerId="AD" clId="Web-{3769B613-624E-A6F6-A49A-052BDA47C71B}" dt="2022-10-16T14:47:51.542" v="445" actId="20577"/>
          <ac:spMkLst>
            <pc:docMk/>
            <pc:sldMk cId="2005073088" sldId="3719"/>
            <ac:spMk id="5" creationId="{EDD1CD94-2A24-8D70-D751-95358F24499D}"/>
          </ac:spMkLst>
        </pc:spChg>
        <pc:picChg chg="add del">
          <ac:chgData name="Guest User" userId="S::urn:spo:anon#eba34015394265a12f05d4fbde163f8d940c8ec031817275f48579bb2bfad1ed::" providerId="AD" clId="Web-{3769B613-624E-A6F6-A49A-052BDA47C71B}" dt="2022-10-16T14:26:59.353" v="65"/>
          <ac:picMkLst>
            <pc:docMk/>
            <pc:sldMk cId="2005073088" sldId="3719"/>
            <ac:picMk id="3" creationId="{F860AF28-82A5-1FF0-96E8-2403CBA1CC57}"/>
          </ac:picMkLst>
        </pc:picChg>
        <pc:picChg chg="add mod">
          <ac:chgData name="Guest User" userId="S::urn:spo:anon#eba34015394265a12f05d4fbde163f8d940c8ec031817275f48579bb2bfad1ed::" providerId="AD" clId="Web-{3769B613-624E-A6F6-A49A-052BDA47C71B}" dt="2022-10-16T14:46:03.320" v="411" actId="1076"/>
          <ac:picMkLst>
            <pc:docMk/>
            <pc:sldMk cId="2005073088" sldId="3719"/>
            <ac:picMk id="4" creationId="{8D4DD0F7-7FA7-A4E8-F2FF-68F9400FC047}"/>
          </ac:picMkLst>
        </pc:picChg>
      </pc:sldChg>
      <pc:sldChg chg="addSp delSp add del replId">
        <pc:chgData name="Guest User" userId="S::urn:spo:anon#eba34015394265a12f05d4fbde163f8d940c8ec031817275f48579bb2bfad1ed::" providerId="AD" clId="Web-{3769B613-624E-A6F6-A49A-052BDA47C71B}" dt="2022-10-16T15:22:27.503" v="449"/>
        <pc:sldMkLst>
          <pc:docMk/>
          <pc:sldMk cId="552594028" sldId="3720"/>
        </pc:sldMkLst>
        <pc:picChg chg="add del">
          <ac:chgData name="Guest User" userId="S::urn:spo:anon#eba34015394265a12f05d4fbde163f8d940c8ec031817275f48579bb2bfad1ed::" providerId="AD" clId="Web-{3769B613-624E-A6F6-A49A-052BDA47C71B}" dt="2022-10-16T15:22:26.690" v="448"/>
          <ac:picMkLst>
            <pc:docMk/>
            <pc:sldMk cId="552594028" sldId="3720"/>
            <ac:picMk id="3" creationId="{F068FA84-9C5E-C684-960D-1E84A3AF8435}"/>
          </ac:picMkLst>
        </pc:picChg>
      </pc:sldChg>
      <pc:sldChg chg="addSp modSp new mod ord setBg">
        <pc:chgData name="Guest User" userId="S::urn:spo:anon#eba34015394265a12f05d4fbde163f8d940c8ec031817275f48579bb2bfad1ed::" providerId="AD" clId="Web-{3769B613-624E-A6F6-A49A-052BDA47C71B}" dt="2022-10-16T15:34:27.578" v="481"/>
        <pc:sldMkLst>
          <pc:docMk/>
          <pc:sldMk cId="922115666" sldId="3720"/>
        </pc:sldMkLst>
        <pc:spChg chg="add">
          <ac:chgData name="Guest User" userId="S::urn:spo:anon#eba34015394265a12f05d4fbde163f8d940c8ec031817275f48579bb2bfad1ed::" providerId="AD" clId="Web-{3769B613-624E-A6F6-A49A-052BDA47C71B}" dt="2022-10-16T15:34:27.578" v="481"/>
          <ac:spMkLst>
            <pc:docMk/>
            <pc:sldMk cId="922115666" sldId="3720"/>
            <ac:spMk id="8" creationId="{A9F529C3-C941-49FD-8C67-82F134F64BDB}"/>
          </ac:spMkLst>
        </pc:spChg>
        <pc:spChg chg="add">
          <ac:chgData name="Guest User" userId="S::urn:spo:anon#eba34015394265a12f05d4fbde163f8d940c8ec031817275f48579bb2bfad1ed::" providerId="AD" clId="Web-{3769B613-624E-A6F6-A49A-052BDA47C71B}" dt="2022-10-16T15:34:27.578" v="481"/>
          <ac:spMkLst>
            <pc:docMk/>
            <pc:sldMk cId="922115666" sldId="3720"/>
            <ac:spMk id="10" creationId="{20586029-32A0-47E5-9AEC-AE3ABA6B94D0}"/>
          </ac:spMkLst>
        </pc:spChg>
        <pc:picChg chg="add mod ord">
          <ac:chgData name="Guest User" userId="S::urn:spo:anon#eba34015394265a12f05d4fbde163f8d940c8ec031817275f48579bb2bfad1ed::" providerId="AD" clId="Web-{3769B613-624E-A6F6-A49A-052BDA47C71B}" dt="2022-10-16T15:34:27.578" v="481"/>
          <ac:picMkLst>
            <pc:docMk/>
            <pc:sldMk cId="922115666" sldId="3720"/>
            <ac:picMk id="2" creationId="{0A0ED077-B8D9-F640-C871-0ED1C5CD19FC}"/>
          </ac:picMkLst>
        </pc:picChg>
        <pc:picChg chg="add mod">
          <ac:chgData name="Guest User" userId="S::urn:spo:anon#eba34015394265a12f05d4fbde163f8d940c8ec031817275f48579bb2bfad1ed::" providerId="AD" clId="Web-{3769B613-624E-A6F6-A49A-052BDA47C71B}" dt="2022-10-16T15:34:27.578" v="481"/>
          <ac:picMkLst>
            <pc:docMk/>
            <pc:sldMk cId="922115666" sldId="3720"/>
            <ac:picMk id="3" creationId="{92A80D9D-0FAF-D75A-A31F-E52345E5F647}"/>
          </ac:picMkLst>
        </pc:picChg>
        <pc:cxnChg chg="add">
          <ac:chgData name="Guest User" userId="S::urn:spo:anon#eba34015394265a12f05d4fbde163f8d940c8ec031817275f48579bb2bfad1ed::" providerId="AD" clId="Web-{3769B613-624E-A6F6-A49A-052BDA47C71B}" dt="2022-10-16T15:34:27.578" v="481"/>
          <ac:cxnSpMkLst>
            <pc:docMk/>
            <pc:sldMk cId="922115666" sldId="3720"/>
            <ac:cxnSpMk id="12" creationId="{8C730EAB-A532-4295-A302-FB4B90DB9F5E}"/>
          </ac:cxnSpMkLst>
        </pc:cxnChg>
      </pc:sldChg>
      <pc:sldChg chg="new del">
        <pc:chgData name="Guest User" userId="S::urn:spo:anon#eba34015394265a12f05d4fbde163f8d940c8ec031817275f48579bb2bfad1ed::" providerId="AD" clId="Web-{3769B613-624E-A6F6-A49A-052BDA47C71B}" dt="2022-10-16T15:28:22.938" v="473"/>
        <pc:sldMkLst>
          <pc:docMk/>
          <pc:sldMk cId="2157463413" sldId="37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2/1/2023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2/1/2023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hyperlink" Target="https://img.brainkart.com/imagebk9/HbLkjBr.jp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abstract/document/7148500" TargetMode="External"/><Relationship Id="rId2" Type="http://schemas.openxmlformats.org/officeDocument/2006/relationships/hyperlink" Target="https://ieeexplore.ieee.org/document/8985899" TargetMode="External"/><Relationship Id="rId1" Type="http://schemas.openxmlformats.org/officeDocument/2006/relationships/slideLayout" Target="../slideLayouts/slideLayout2.xml"/><Relationship Id="rId4" Type="http://schemas.openxmlformats.org/officeDocument/2006/relationships/hyperlink" Target="https://ieeexplore.ieee.org/document/7845058"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540035" y="1585736"/>
            <a:ext cx="6701245" cy="923330"/>
          </a:xfrm>
          <a:prstGeom prst="rect">
            <a:avLst/>
          </a:prstGeom>
          <a:noFill/>
        </p:spPr>
        <p:txBody>
          <a:bodyPr wrap="square" rtlCol="0">
            <a:spAutoFit/>
          </a:bodyPr>
          <a:lstStyle/>
          <a:p>
            <a:r>
              <a:rPr lang="en-IN" sz="5400" dirty="0"/>
              <a:t>Minor Project</a:t>
            </a:r>
          </a:p>
        </p:txBody>
      </p:sp>
      <p:sp>
        <p:nvSpPr>
          <p:cNvPr id="4" name="TextBox 3"/>
          <p:cNvSpPr txBox="1"/>
          <p:nvPr/>
        </p:nvSpPr>
        <p:spPr>
          <a:xfrm>
            <a:off x="719445" y="2868455"/>
            <a:ext cx="10203659" cy="2123658"/>
          </a:xfrm>
          <a:prstGeom prst="rect">
            <a:avLst/>
          </a:prstGeom>
          <a:noFill/>
        </p:spPr>
        <p:txBody>
          <a:bodyPr wrap="square" lIns="91440" tIns="45720" rIns="91440" bIns="45720" rtlCol="0" anchor="t">
            <a:spAutoFit/>
          </a:bodyPr>
          <a:lstStyle/>
          <a:p>
            <a:pPr algn="ctr"/>
            <a:r>
              <a:rPr lang="en-IN" sz="3200" b="1" dirty="0"/>
              <a:t>Title:</a:t>
            </a:r>
          </a:p>
          <a:p>
            <a:pPr algn="ctr"/>
            <a:r>
              <a:rPr lang="en-IN" sz="3600" b="1">
                <a:latin typeface="Calibri"/>
                <a:cs typeface="Times New Roman"/>
              </a:rPr>
              <a:t> Hybrid encryption compression algorithm.</a:t>
            </a:r>
            <a:endParaRPr lang="en-IN" sz="3600" b="1">
              <a:latin typeface="Calibri"/>
              <a:cs typeface="Times New Roman" panose="02020603050405020304" pitchFamily="18" charset="0"/>
            </a:endParaRPr>
          </a:p>
          <a:p>
            <a:pPr algn="ctr"/>
            <a:br>
              <a:rPr lang="en-IN" sz="3200" dirty="0"/>
            </a:br>
            <a:endParaRPr lang="en-IN" sz="32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304829" y="5145529"/>
            <a:ext cx="6097656" cy="2031325"/>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p>
          <a:p>
            <a:r>
              <a:rPr lang="en-IN" dirty="0">
                <a:latin typeface="Calibri"/>
                <a:cs typeface="Calibri"/>
              </a:rPr>
              <a:t>Mohit Bishesh, R2142201858, CSE CCVT</a:t>
            </a:r>
            <a:endParaRPr lang="en-IN" b="0" dirty="0">
              <a:effectLst/>
            </a:endParaRPr>
          </a:p>
          <a:p>
            <a:r>
              <a:rPr lang="en-IN" dirty="0">
                <a:solidFill>
                  <a:srgbClr val="000000"/>
                </a:solidFill>
                <a:latin typeface="Calibri"/>
                <a:cs typeface="Calibri"/>
              </a:rPr>
              <a:t>Yuvraj Singh Pundir</a:t>
            </a:r>
            <a:r>
              <a:rPr lang="en-IN" sz="1800" b="0" i="0" u="none" strike="noStrike" dirty="0">
                <a:solidFill>
                  <a:srgbClr val="000000"/>
                </a:solidFill>
                <a:effectLst/>
                <a:latin typeface="Calibri"/>
                <a:cs typeface="Calibri"/>
              </a:rPr>
              <a:t>, </a:t>
            </a:r>
            <a:r>
              <a:rPr lang="en-IN" dirty="0">
                <a:solidFill>
                  <a:srgbClr val="000000"/>
                </a:solidFill>
                <a:latin typeface="Calibri"/>
                <a:cs typeface="Calibri"/>
              </a:rPr>
              <a:t>R2142201827</a:t>
            </a:r>
            <a:r>
              <a:rPr lang="en-IN" sz="1800" b="0" i="0" u="none" strike="noStrike" dirty="0">
                <a:solidFill>
                  <a:srgbClr val="000000"/>
                </a:solidFill>
                <a:effectLst/>
                <a:latin typeface="Calibri"/>
                <a:cs typeface="Calibri"/>
              </a:rPr>
              <a:t>, CSE CCVT</a:t>
            </a:r>
          </a:p>
          <a:p>
            <a:r>
              <a:rPr lang="en-IN" dirty="0">
                <a:cs typeface="Calibri"/>
              </a:rPr>
              <a:t>Anant Garg, R2142201709, CSE CCVT</a:t>
            </a:r>
            <a:endParaRPr lang="en-IN" b="0" dirty="0">
              <a:effectLst/>
              <a:latin typeface="Calibri"/>
              <a:cs typeface="Calibri"/>
            </a:endParaRPr>
          </a:p>
          <a:p>
            <a:r>
              <a:rPr lang="en-IN" dirty="0">
                <a:solidFill>
                  <a:srgbClr val="000000"/>
                </a:solidFill>
                <a:latin typeface="Calibri"/>
                <a:cs typeface="Calibri"/>
              </a:rPr>
              <a:t>Shiv Pratap Pundir</a:t>
            </a:r>
            <a:r>
              <a:rPr lang="en-IN" sz="1800" b="0" i="0" u="none" strike="noStrike" dirty="0">
                <a:solidFill>
                  <a:srgbClr val="000000"/>
                </a:solidFill>
                <a:effectLst/>
                <a:latin typeface="Calibri"/>
                <a:cs typeface="Calibri"/>
              </a:rPr>
              <a:t>, </a:t>
            </a:r>
            <a:r>
              <a:rPr lang="en-IN" dirty="0">
                <a:solidFill>
                  <a:srgbClr val="000000"/>
                </a:solidFill>
                <a:latin typeface="Calibri"/>
                <a:cs typeface="Calibri"/>
              </a:rPr>
              <a:t>R2142201668</a:t>
            </a:r>
            <a:r>
              <a:rPr lang="en-IN" sz="1800" b="0" i="0" u="none" strike="noStrike" dirty="0">
                <a:solidFill>
                  <a:srgbClr val="000000"/>
                </a:solidFill>
                <a:effectLst/>
                <a:latin typeface="Calibri"/>
                <a:cs typeface="Calibri"/>
              </a:rPr>
              <a:t>, CSE </a:t>
            </a:r>
            <a:r>
              <a:rPr lang="en-IN" dirty="0">
                <a:solidFill>
                  <a:srgbClr val="000000"/>
                </a:solidFill>
                <a:latin typeface="Calibri"/>
                <a:cs typeface="Calibri"/>
              </a:rPr>
              <a:t>CCVT</a:t>
            </a:r>
          </a:p>
          <a:p>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2031325"/>
          </a:xfrm>
          <a:prstGeom prst="rect">
            <a:avLst/>
          </a:prstGeom>
          <a:noFill/>
        </p:spPr>
        <p:txBody>
          <a:bodyPr wrap="square" lIns="91440" tIns="45720" rIns="91440" bIns="45720" anchor="t">
            <a:spAutoFit/>
          </a:bodyPr>
          <a:lstStyle/>
          <a:p>
            <a:pPr rtl="0">
              <a:spcBef>
                <a:spcPts val="0"/>
              </a:spcBef>
              <a:spcAft>
                <a:spcPts val="0"/>
              </a:spcAft>
            </a:pPr>
            <a:r>
              <a:rPr lang="en-IN" sz="1800" b="1" i="0" u="none" strike="noStrike" dirty="0">
                <a:solidFill>
                  <a:srgbClr val="000000"/>
                </a:solidFill>
                <a:effectLst/>
                <a:latin typeface="Calibri"/>
                <a:cs typeface="Calibri"/>
              </a:rPr>
              <a:t>Guided by:</a:t>
            </a:r>
            <a:endParaRPr lang="en-IN" b="0" dirty="0">
              <a:effectLst/>
              <a:latin typeface="Calibri"/>
              <a:cs typeface="Calibri"/>
            </a:endParaRPr>
          </a:p>
          <a:p>
            <a:r>
              <a:rPr lang="en-IN" dirty="0">
                <a:solidFill>
                  <a:srgbClr val="000000"/>
                </a:solidFill>
                <a:latin typeface="Calibri"/>
                <a:cs typeface="Calibri"/>
              </a:rPr>
              <a:t>Mr. Sandeep Pratap Singh</a:t>
            </a:r>
            <a:endParaRPr lang="en-IN" b="1" dirty="0">
              <a:solidFill>
                <a:srgbClr val="000000"/>
              </a:solidFill>
              <a:latin typeface="Calibri"/>
              <a:cs typeface="Calibri"/>
            </a:endParaRPr>
          </a:p>
          <a:p>
            <a:r>
              <a:rPr lang="en-IN" dirty="0">
                <a:solidFill>
                  <a:srgbClr val="000000"/>
                </a:solidFill>
                <a:latin typeface="Calibri"/>
                <a:cs typeface="Calibri"/>
              </a:rPr>
              <a:t>Assistant</a:t>
            </a:r>
            <a:r>
              <a:rPr lang="en-IN" sz="1800" b="0" i="0" u="none" strike="noStrike" dirty="0">
                <a:solidFill>
                  <a:srgbClr val="000000"/>
                </a:solidFill>
                <a:effectLst/>
                <a:latin typeface="Calibri"/>
                <a:cs typeface="Calibri"/>
              </a:rPr>
              <a:t> Professor (SS)</a:t>
            </a:r>
            <a:endParaRPr lang="en-IN" b="0" dirty="0">
              <a:effectLst/>
              <a:latin typeface="Calibri"/>
              <a:cs typeface="Calibri"/>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Systemics Cluster</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6BE25-5E5B-FBA1-136A-D50B9E41C1BC}"/>
              </a:ext>
            </a:extLst>
          </p:cNvPr>
          <p:cNvPicPr>
            <a:picLocks noChangeAspect="1"/>
          </p:cNvPicPr>
          <p:nvPr/>
        </p:nvPicPr>
        <p:blipFill>
          <a:blip r:embed="rId2"/>
          <a:stretch>
            <a:fillRect/>
          </a:stretch>
        </p:blipFill>
        <p:spPr>
          <a:xfrm>
            <a:off x="1791547" y="1818640"/>
            <a:ext cx="7555653" cy="4250055"/>
          </a:xfrm>
          <a:prstGeom prst="rect">
            <a:avLst/>
          </a:prstGeom>
        </p:spPr>
      </p:pic>
      <p:sp>
        <p:nvSpPr>
          <p:cNvPr id="4" name="TextBox 3">
            <a:extLst>
              <a:ext uri="{FF2B5EF4-FFF2-40B4-BE49-F238E27FC236}">
                <a16:creationId xmlns:a16="http://schemas.microsoft.com/office/drawing/2014/main" id="{94934E1B-02B1-702C-13FD-03DBCADB5A83}"/>
              </a:ext>
            </a:extLst>
          </p:cNvPr>
          <p:cNvSpPr txBox="1"/>
          <p:nvPr/>
        </p:nvSpPr>
        <p:spPr>
          <a:xfrm>
            <a:off x="518160" y="193040"/>
            <a:ext cx="9133840" cy="954107"/>
          </a:xfrm>
          <a:prstGeom prst="rect">
            <a:avLst/>
          </a:prstGeom>
          <a:noFill/>
        </p:spPr>
        <p:txBody>
          <a:bodyPr wrap="square" rtlCol="0">
            <a:spAutoFit/>
          </a:bodyPr>
          <a:lstStyle/>
          <a:p>
            <a:r>
              <a:rPr lang="en-IN" sz="2800" b="1" dirty="0">
                <a:solidFill>
                  <a:srgbClr val="46B0FA"/>
                </a:solidFill>
                <a:latin typeface="Arial"/>
                <a:ea typeface="Arial"/>
                <a:cs typeface="Arial"/>
                <a:sym typeface="Arial"/>
              </a:rPr>
              <a:t>7. Implementation</a:t>
            </a:r>
          </a:p>
          <a:p>
            <a:endParaRPr lang="en-IN" sz="2800" dirty="0"/>
          </a:p>
        </p:txBody>
      </p:sp>
      <p:sp>
        <p:nvSpPr>
          <p:cNvPr id="5" name="TextBox 4">
            <a:extLst>
              <a:ext uri="{FF2B5EF4-FFF2-40B4-BE49-F238E27FC236}">
                <a16:creationId xmlns:a16="http://schemas.microsoft.com/office/drawing/2014/main" id="{FAC3227E-F758-2D09-BEDD-8977871017D0}"/>
              </a:ext>
            </a:extLst>
          </p:cNvPr>
          <p:cNvSpPr txBox="1"/>
          <p:nvPr/>
        </p:nvSpPr>
        <p:spPr>
          <a:xfrm>
            <a:off x="2885440" y="1197947"/>
            <a:ext cx="5293360" cy="400110"/>
          </a:xfrm>
          <a:prstGeom prst="rect">
            <a:avLst/>
          </a:prstGeom>
          <a:noFill/>
        </p:spPr>
        <p:txBody>
          <a:bodyPr wrap="square" rtlCol="0">
            <a:spAutoFit/>
          </a:bodyPr>
          <a:lstStyle/>
          <a:p>
            <a:r>
              <a:rPr lang="en-US" sz="2000" b="1" u="sng" dirty="0">
                <a:solidFill>
                  <a:srgbClr val="434ACF"/>
                </a:solidFill>
              </a:rPr>
              <a:t>1. Code to implement Huffman.</a:t>
            </a:r>
            <a:endParaRPr lang="en-IN" sz="2000" b="1" u="sng" dirty="0">
              <a:solidFill>
                <a:srgbClr val="434ACF"/>
              </a:solidFill>
            </a:endParaRPr>
          </a:p>
        </p:txBody>
      </p:sp>
      <p:sp>
        <p:nvSpPr>
          <p:cNvPr id="2" name="TextBox 1">
            <a:extLst>
              <a:ext uri="{FF2B5EF4-FFF2-40B4-BE49-F238E27FC236}">
                <a16:creationId xmlns:a16="http://schemas.microsoft.com/office/drawing/2014/main" id="{8BD828A8-E362-3009-4A2E-D2F8ED2BD94B}"/>
              </a:ext>
            </a:extLst>
          </p:cNvPr>
          <p:cNvSpPr txBox="1"/>
          <p:nvPr/>
        </p:nvSpPr>
        <p:spPr>
          <a:xfrm>
            <a:off x="3657600" y="6278880"/>
            <a:ext cx="5527040" cy="369332"/>
          </a:xfrm>
          <a:prstGeom prst="rect">
            <a:avLst/>
          </a:prstGeom>
          <a:noFill/>
        </p:spPr>
        <p:txBody>
          <a:bodyPr wrap="square" rtlCol="0">
            <a:spAutoFit/>
          </a:bodyPr>
          <a:lstStyle/>
          <a:p>
            <a:r>
              <a:rPr lang="en-US" dirty="0"/>
              <a:t>	Fig</a:t>
            </a:r>
            <a:r>
              <a:rPr lang="en-US" dirty="0">
                <a:sym typeface="Wingdings" panose="05000000000000000000" pitchFamily="2" charset="2"/>
              </a:rPr>
              <a:t> 7.1.1</a:t>
            </a:r>
            <a:endParaRPr lang="en-IN" dirty="0"/>
          </a:p>
        </p:txBody>
      </p:sp>
    </p:spTree>
    <p:extLst>
      <p:ext uri="{BB962C8B-B14F-4D97-AF65-F5344CB8AC3E}">
        <p14:creationId xmlns:p14="http://schemas.microsoft.com/office/powerpoint/2010/main" val="175456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B4A02-8E3E-E8DF-1D93-ABAED7980D7C}"/>
              </a:ext>
            </a:extLst>
          </p:cNvPr>
          <p:cNvPicPr>
            <a:picLocks noChangeAspect="1"/>
          </p:cNvPicPr>
          <p:nvPr/>
        </p:nvPicPr>
        <p:blipFill>
          <a:blip r:embed="rId2"/>
          <a:stretch>
            <a:fillRect/>
          </a:stretch>
        </p:blipFill>
        <p:spPr>
          <a:xfrm>
            <a:off x="482311" y="2166533"/>
            <a:ext cx="11227377" cy="3378374"/>
          </a:xfrm>
          <a:prstGeom prst="rect">
            <a:avLst/>
          </a:prstGeom>
        </p:spPr>
      </p:pic>
      <p:sp>
        <p:nvSpPr>
          <p:cNvPr id="4" name="TextBox 3">
            <a:extLst>
              <a:ext uri="{FF2B5EF4-FFF2-40B4-BE49-F238E27FC236}">
                <a16:creationId xmlns:a16="http://schemas.microsoft.com/office/drawing/2014/main" id="{8806138B-3D02-C9A7-7103-E94538305B32}"/>
              </a:ext>
            </a:extLst>
          </p:cNvPr>
          <p:cNvSpPr txBox="1"/>
          <p:nvPr/>
        </p:nvSpPr>
        <p:spPr>
          <a:xfrm>
            <a:off x="1005840" y="773946"/>
            <a:ext cx="10170160" cy="400110"/>
          </a:xfrm>
          <a:prstGeom prst="rect">
            <a:avLst/>
          </a:prstGeom>
          <a:noFill/>
        </p:spPr>
        <p:txBody>
          <a:bodyPr wrap="square" rtlCol="0">
            <a:spAutoFit/>
          </a:bodyPr>
          <a:lstStyle/>
          <a:p>
            <a:r>
              <a:rPr lang="en-US" sz="2000" b="1" u="sng" dirty="0"/>
              <a:t>2. The generated Huffman code for input string “This is our Huffman code” is shown below.</a:t>
            </a:r>
            <a:endParaRPr lang="en-IN" sz="2000" b="1" u="sng" dirty="0"/>
          </a:p>
        </p:txBody>
      </p:sp>
      <p:sp>
        <p:nvSpPr>
          <p:cNvPr id="2" name="TextBox 1">
            <a:extLst>
              <a:ext uri="{FF2B5EF4-FFF2-40B4-BE49-F238E27FC236}">
                <a16:creationId xmlns:a16="http://schemas.microsoft.com/office/drawing/2014/main" id="{DA1E0BBF-10B7-B6D8-F54C-AE7D56E0D013}"/>
              </a:ext>
            </a:extLst>
          </p:cNvPr>
          <p:cNvSpPr txBox="1"/>
          <p:nvPr/>
        </p:nvSpPr>
        <p:spPr>
          <a:xfrm>
            <a:off x="2387600" y="5821680"/>
            <a:ext cx="6390640" cy="369332"/>
          </a:xfrm>
          <a:prstGeom prst="rect">
            <a:avLst/>
          </a:prstGeom>
          <a:noFill/>
        </p:spPr>
        <p:txBody>
          <a:bodyPr wrap="square" rtlCol="0">
            <a:spAutoFit/>
          </a:bodyPr>
          <a:lstStyle/>
          <a:p>
            <a:r>
              <a:rPr lang="en-US" dirty="0"/>
              <a:t>			Fig</a:t>
            </a:r>
            <a:r>
              <a:rPr lang="en-US" dirty="0">
                <a:sym typeface="Wingdings" panose="05000000000000000000" pitchFamily="2" charset="2"/>
              </a:rPr>
              <a:t> 7.1.2</a:t>
            </a:r>
            <a:endParaRPr lang="en-IN" dirty="0"/>
          </a:p>
        </p:txBody>
      </p:sp>
    </p:spTree>
    <p:extLst>
      <p:ext uri="{BB962C8B-B14F-4D97-AF65-F5344CB8AC3E}">
        <p14:creationId xmlns:p14="http://schemas.microsoft.com/office/powerpoint/2010/main" val="420584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3CFA5-C594-DEFB-5B60-9DD157122FAF}"/>
              </a:ext>
            </a:extLst>
          </p:cNvPr>
          <p:cNvPicPr>
            <a:picLocks noChangeAspect="1"/>
          </p:cNvPicPr>
          <p:nvPr/>
        </p:nvPicPr>
        <p:blipFill>
          <a:blip r:embed="rId2"/>
          <a:stretch>
            <a:fillRect/>
          </a:stretch>
        </p:blipFill>
        <p:spPr>
          <a:xfrm>
            <a:off x="1127760" y="2644734"/>
            <a:ext cx="9743440" cy="2171106"/>
          </a:xfrm>
          <a:prstGeom prst="rect">
            <a:avLst/>
          </a:prstGeom>
        </p:spPr>
      </p:pic>
      <p:sp>
        <p:nvSpPr>
          <p:cNvPr id="4" name="TextBox 3">
            <a:extLst>
              <a:ext uri="{FF2B5EF4-FFF2-40B4-BE49-F238E27FC236}">
                <a16:creationId xmlns:a16="http://schemas.microsoft.com/office/drawing/2014/main" id="{CD0FF9BD-72F4-3C95-DD82-932E5996B4CA}"/>
              </a:ext>
            </a:extLst>
          </p:cNvPr>
          <p:cNvSpPr txBox="1"/>
          <p:nvPr/>
        </p:nvSpPr>
        <p:spPr>
          <a:xfrm>
            <a:off x="1320800" y="731520"/>
            <a:ext cx="9215120" cy="461665"/>
          </a:xfrm>
          <a:prstGeom prst="rect">
            <a:avLst/>
          </a:prstGeom>
          <a:noFill/>
        </p:spPr>
        <p:txBody>
          <a:bodyPr wrap="square" rtlCol="0">
            <a:spAutoFit/>
          </a:bodyPr>
          <a:lstStyle/>
          <a:p>
            <a:r>
              <a:rPr lang="en-US" sz="2400" b="1" u="sng" dirty="0"/>
              <a:t>3. The encoded in binary and decoded string  is shown below</a:t>
            </a:r>
            <a:endParaRPr lang="en-IN" sz="2400" b="1" u="sng" dirty="0"/>
          </a:p>
        </p:txBody>
      </p:sp>
      <p:sp>
        <p:nvSpPr>
          <p:cNvPr id="2" name="TextBox 1">
            <a:extLst>
              <a:ext uri="{FF2B5EF4-FFF2-40B4-BE49-F238E27FC236}">
                <a16:creationId xmlns:a16="http://schemas.microsoft.com/office/drawing/2014/main" id="{342F4B88-ED59-6D47-AD25-66450EBA1533}"/>
              </a:ext>
            </a:extLst>
          </p:cNvPr>
          <p:cNvSpPr txBox="1"/>
          <p:nvPr/>
        </p:nvSpPr>
        <p:spPr>
          <a:xfrm>
            <a:off x="2529840" y="5201920"/>
            <a:ext cx="7426960" cy="369332"/>
          </a:xfrm>
          <a:prstGeom prst="rect">
            <a:avLst/>
          </a:prstGeom>
          <a:noFill/>
        </p:spPr>
        <p:txBody>
          <a:bodyPr wrap="square" rtlCol="0">
            <a:spAutoFit/>
          </a:bodyPr>
          <a:lstStyle/>
          <a:p>
            <a:r>
              <a:rPr lang="en-US" dirty="0"/>
              <a:t>                                            Fig</a:t>
            </a:r>
            <a:r>
              <a:rPr lang="en-US" dirty="0">
                <a:sym typeface="Wingdings" panose="05000000000000000000" pitchFamily="2" charset="2"/>
              </a:rPr>
              <a:t> 7.1.3</a:t>
            </a:r>
            <a:endParaRPr lang="en-IN" dirty="0"/>
          </a:p>
        </p:txBody>
      </p:sp>
    </p:spTree>
    <p:extLst>
      <p:ext uri="{BB962C8B-B14F-4D97-AF65-F5344CB8AC3E}">
        <p14:creationId xmlns:p14="http://schemas.microsoft.com/office/powerpoint/2010/main" val="417002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omputer&#10;&#10;Description automatically generated">
            <a:extLst>
              <a:ext uri="{FF2B5EF4-FFF2-40B4-BE49-F238E27FC236}">
                <a16:creationId xmlns:a16="http://schemas.microsoft.com/office/drawing/2014/main" id="{F068FA84-9C5E-C684-960D-1E84A3AF8435}"/>
              </a:ext>
            </a:extLst>
          </p:cNvPr>
          <p:cNvPicPr>
            <a:picLocks noChangeAspect="1"/>
          </p:cNvPicPr>
          <p:nvPr/>
        </p:nvPicPr>
        <p:blipFill>
          <a:blip r:embed="rId2"/>
          <a:stretch>
            <a:fillRect/>
          </a:stretch>
        </p:blipFill>
        <p:spPr>
          <a:xfrm>
            <a:off x="1845566" y="1902977"/>
            <a:ext cx="7836914" cy="3889188"/>
          </a:xfrm>
          <a:prstGeom prst="rect">
            <a:avLst/>
          </a:prstGeom>
        </p:spPr>
      </p:pic>
      <p:sp>
        <p:nvSpPr>
          <p:cNvPr id="11" name="TextBox 10">
            <a:extLst>
              <a:ext uri="{FF2B5EF4-FFF2-40B4-BE49-F238E27FC236}">
                <a16:creationId xmlns:a16="http://schemas.microsoft.com/office/drawing/2014/main" id="{FB0C5D3E-339A-A14E-B12D-4E7F8B4A0CE6}"/>
              </a:ext>
            </a:extLst>
          </p:cNvPr>
          <p:cNvSpPr txBox="1"/>
          <p:nvPr/>
        </p:nvSpPr>
        <p:spPr>
          <a:xfrm>
            <a:off x="4468311" y="1065835"/>
            <a:ext cx="35762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Advanced Encryption Standard</a:t>
            </a:r>
            <a:endParaRPr lang="en-US" b="1" dirty="0"/>
          </a:p>
        </p:txBody>
      </p:sp>
      <p:sp>
        <p:nvSpPr>
          <p:cNvPr id="12" name="TextBox 11">
            <a:extLst>
              <a:ext uri="{FF2B5EF4-FFF2-40B4-BE49-F238E27FC236}">
                <a16:creationId xmlns:a16="http://schemas.microsoft.com/office/drawing/2014/main" id="{01D5A4BA-76CD-F70B-5F4A-65882A1051F4}"/>
              </a:ext>
            </a:extLst>
          </p:cNvPr>
          <p:cNvSpPr txBox="1"/>
          <p:nvPr/>
        </p:nvSpPr>
        <p:spPr>
          <a:xfrm>
            <a:off x="1369672" y="1533645"/>
            <a:ext cx="4193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1) Input plaintext stored in 'input.txt'.</a:t>
            </a:r>
            <a:endParaRPr lang="en-US" dirty="0"/>
          </a:p>
        </p:txBody>
      </p:sp>
      <p:sp>
        <p:nvSpPr>
          <p:cNvPr id="2" name="TextBox 1">
            <a:extLst>
              <a:ext uri="{FF2B5EF4-FFF2-40B4-BE49-F238E27FC236}">
                <a16:creationId xmlns:a16="http://schemas.microsoft.com/office/drawing/2014/main" id="{07D4690D-EB99-BB83-A7EA-18B291C06E71}"/>
              </a:ext>
            </a:extLst>
          </p:cNvPr>
          <p:cNvSpPr txBox="1"/>
          <p:nvPr/>
        </p:nvSpPr>
        <p:spPr>
          <a:xfrm>
            <a:off x="2885440" y="6085840"/>
            <a:ext cx="7152640" cy="369332"/>
          </a:xfrm>
          <a:prstGeom prst="rect">
            <a:avLst/>
          </a:prstGeom>
          <a:noFill/>
        </p:spPr>
        <p:txBody>
          <a:bodyPr wrap="square" rtlCol="0">
            <a:spAutoFit/>
          </a:bodyPr>
          <a:lstStyle/>
          <a:p>
            <a:r>
              <a:rPr lang="en-US" dirty="0"/>
              <a:t>	                    Fig</a:t>
            </a:r>
            <a:r>
              <a:rPr lang="en-US" dirty="0">
                <a:sym typeface="Wingdings" panose="05000000000000000000" pitchFamily="2" charset="2"/>
              </a:rPr>
              <a:t> </a:t>
            </a:r>
            <a:r>
              <a:rPr lang="en-US" dirty="0"/>
              <a:t>7.2.1</a:t>
            </a:r>
            <a:endParaRPr lang="en-IN" dirty="0"/>
          </a:p>
        </p:txBody>
      </p:sp>
    </p:spTree>
    <p:extLst>
      <p:ext uri="{BB962C8B-B14F-4D97-AF65-F5344CB8AC3E}">
        <p14:creationId xmlns:p14="http://schemas.microsoft.com/office/powerpoint/2010/main" val="326239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 schematic&#10;&#10;Description automatically generated">
            <a:extLst>
              <a:ext uri="{FF2B5EF4-FFF2-40B4-BE49-F238E27FC236}">
                <a16:creationId xmlns:a16="http://schemas.microsoft.com/office/drawing/2014/main" id="{92A80D9D-0FAF-D75A-A31F-E52345E5F647}"/>
              </a:ext>
            </a:extLst>
          </p:cNvPr>
          <p:cNvPicPr>
            <a:picLocks noChangeAspect="1"/>
          </p:cNvPicPr>
          <p:nvPr/>
        </p:nvPicPr>
        <p:blipFill>
          <a:blip r:embed="rId2"/>
          <a:stretch>
            <a:fillRect/>
          </a:stretch>
        </p:blipFill>
        <p:spPr>
          <a:xfrm>
            <a:off x="643467" y="1426028"/>
            <a:ext cx="5294716" cy="4005941"/>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0A0ED077-B8D9-F640-C871-0ED1C5CD19FC}"/>
              </a:ext>
            </a:extLst>
          </p:cNvPr>
          <p:cNvPicPr>
            <a:picLocks noChangeAspect="1"/>
          </p:cNvPicPr>
          <p:nvPr/>
        </p:nvPicPr>
        <p:blipFill>
          <a:blip r:embed="rId3"/>
          <a:stretch>
            <a:fillRect/>
          </a:stretch>
        </p:blipFill>
        <p:spPr>
          <a:xfrm>
            <a:off x="6854547" y="643467"/>
            <a:ext cx="4093255" cy="5571066"/>
          </a:xfrm>
          <a:prstGeom prst="rect">
            <a:avLst/>
          </a:prstGeom>
        </p:spPr>
      </p:pic>
      <p:sp>
        <p:nvSpPr>
          <p:cNvPr id="4" name="TextBox 3">
            <a:extLst>
              <a:ext uri="{FF2B5EF4-FFF2-40B4-BE49-F238E27FC236}">
                <a16:creationId xmlns:a16="http://schemas.microsoft.com/office/drawing/2014/main" id="{2C163A8C-C2EB-1146-F382-9AFD60174FEF}"/>
              </a:ext>
            </a:extLst>
          </p:cNvPr>
          <p:cNvSpPr txBox="1"/>
          <p:nvPr/>
        </p:nvSpPr>
        <p:spPr>
          <a:xfrm flipV="1">
            <a:off x="2964823" y="5848887"/>
            <a:ext cx="2542101" cy="673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4B1356C4-6C99-D0ED-5C2E-A52525C4CBB3}"/>
              </a:ext>
            </a:extLst>
          </p:cNvPr>
          <p:cNvSpPr txBox="1"/>
          <p:nvPr/>
        </p:nvSpPr>
        <p:spPr>
          <a:xfrm>
            <a:off x="1097284" y="5715000"/>
            <a:ext cx="5374636" cy="646331"/>
          </a:xfrm>
          <a:prstGeom prst="rect">
            <a:avLst/>
          </a:prstGeom>
          <a:noFill/>
        </p:spPr>
        <p:txBody>
          <a:bodyPr wrap="square" rtlCol="0">
            <a:spAutoFit/>
          </a:bodyPr>
          <a:lstStyle/>
          <a:p>
            <a:r>
              <a:rPr lang="en-IN" dirty="0">
                <a:hlinkClick r:id="rId4"/>
              </a:rPr>
              <a:t>https://img.brainkart.com/imagebk9/HbLkjBr.jpg</a:t>
            </a:r>
            <a:endParaRPr lang="en-IN" dirty="0"/>
          </a:p>
          <a:p>
            <a:endParaRPr lang="en-IN" dirty="0"/>
          </a:p>
        </p:txBody>
      </p:sp>
    </p:spTree>
    <p:extLst>
      <p:ext uri="{BB962C8B-B14F-4D97-AF65-F5344CB8AC3E}">
        <p14:creationId xmlns:p14="http://schemas.microsoft.com/office/powerpoint/2010/main" val="92211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507F847-6603-EB2A-9C2E-BEBD8F6A0613}"/>
              </a:ext>
            </a:extLst>
          </p:cNvPr>
          <p:cNvPicPr>
            <a:picLocks noChangeAspect="1"/>
          </p:cNvPicPr>
          <p:nvPr/>
        </p:nvPicPr>
        <p:blipFill>
          <a:blip r:embed="rId2"/>
          <a:stretch>
            <a:fillRect/>
          </a:stretch>
        </p:blipFill>
        <p:spPr>
          <a:xfrm>
            <a:off x="1495384" y="1360466"/>
            <a:ext cx="8513502" cy="4420574"/>
          </a:xfrm>
          <a:prstGeom prst="rect">
            <a:avLst/>
          </a:prstGeom>
        </p:spPr>
      </p:pic>
      <p:sp>
        <p:nvSpPr>
          <p:cNvPr id="6" name="TextBox 5">
            <a:extLst>
              <a:ext uri="{FF2B5EF4-FFF2-40B4-BE49-F238E27FC236}">
                <a16:creationId xmlns:a16="http://schemas.microsoft.com/office/drawing/2014/main" id="{334FDE3A-1413-5ECD-93EA-C81A9AABE5B5}"/>
              </a:ext>
            </a:extLst>
          </p:cNvPr>
          <p:cNvSpPr txBox="1"/>
          <p:nvPr/>
        </p:nvSpPr>
        <p:spPr>
          <a:xfrm>
            <a:off x="1396197" y="962145"/>
            <a:ext cx="72994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2) Running main.cpp . Select option 1 for encryption.</a:t>
            </a:r>
            <a:endParaRPr lang="en-US" b="1" dirty="0" err="1"/>
          </a:p>
        </p:txBody>
      </p:sp>
      <p:sp>
        <p:nvSpPr>
          <p:cNvPr id="2" name="TextBox 1">
            <a:extLst>
              <a:ext uri="{FF2B5EF4-FFF2-40B4-BE49-F238E27FC236}">
                <a16:creationId xmlns:a16="http://schemas.microsoft.com/office/drawing/2014/main" id="{E4021B3F-CA84-FDCF-B15B-058521C17668}"/>
              </a:ext>
            </a:extLst>
          </p:cNvPr>
          <p:cNvSpPr txBox="1"/>
          <p:nvPr/>
        </p:nvSpPr>
        <p:spPr>
          <a:xfrm>
            <a:off x="3119120" y="6014720"/>
            <a:ext cx="6309360" cy="369332"/>
          </a:xfrm>
          <a:prstGeom prst="rect">
            <a:avLst/>
          </a:prstGeom>
          <a:noFill/>
        </p:spPr>
        <p:txBody>
          <a:bodyPr wrap="square" rtlCol="0">
            <a:spAutoFit/>
          </a:bodyPr>
          <a:lstStyle/>
          <a:p>
            <a:r>
              <a:rPr lang="en-US" dirty="0"/>
              <a:t>	             Fig</a:t>
            </a:r>
            <a:r>
              <a:rPr lang="en-US" dirty="0">
                <a:sym typeface="Wingdings" panose="05000000000000000000" pitchFamily="2" charset="2"/>
              </a:rPr>
              <a:t> 7.2.2</a:t>
            </a:r>
            <a:endParaRPr lang="en-IN" dirty="0"/>
          </a:p>
        </p:txBody>
      </p:sp>
    </p:spTree>
    <p:extLst>
      <p:ext uri="{BB962C8B-B14F-4D97-AF65-F5344CB8AC3E}">
        <p14:creationId xmlns:p14="http://schemas.microsoft.com/office/powerpoint/2010/main" val="259734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DDCC331-2130-7C17-CAB6-FB93796217DB}"/>
              </a:ext>
            </a:extLst>
          </p:cNvPr>
          <p:cNvPicPr>
            <a:picLocks noChangeAspect="1"/>
          </p:cNvPicPr>
          <p:nvPr/>
        </p:nvPicPr>
        <p:blipFill>
          <a:blip r:embed="rId2"/>
          <a:stretch>
            <a:fillRect/>
          </a:stretch>
        </p:blipFill>
        <p:spPr>
          <a:xfrm>
            <a:off x="1215663" y="1284911"/>
            <a:ext cx="8757052" cy="4557090"/>
          </a:xfrm>
          <a:prstGeom prst="rect">
            <a:avLst/>
          </a:prstGeom>
        </p:spPr>
      </p:pic>
      <p:sp>
        <p:nvSpPr>
          <p:cNvPr id="5" name="TextBox 4">
            <a:extLst>
              <a:ext uri="{FF2B5EF4-FFF2-40B4-BE49-F238E27FC236}">
                <a16:creationId xmlns:a16="http://schemas.microsoft.com/office/drawing/2014/main" id="{E37B1A76-1796-4C1C-460B-BCD3A61EE10E}"/>
              </a:ext>
            </a:extLst>
          </p:cNvPr>
          <p:cNvSpPr txBox="1"/>
          <p:nvPr/>
        </p:nvSpPr>
        <p:spPr>
          <a:xfrm>
            <a:off x="1217753" y="807816"/>
            <a:ext cx="4868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3) Encrypted text stored in 'encryption.aes'.</a:t>
            </a:r>
            <a:endParaRPr lang="en-US" b="1" dirty="0"/>
          </a:p>
        </p:txBody>
      </p:sp>
      <p:sp>
        <p:nvSpPr>
          <p:cNvPr id="2" name="TextBox 1">
            <a:extLst>
              <a:ext uri="{FF2B5EF4-FFF2-40B4-BE49-F238E27FC236}">
                <a16:creationId xmlns:a16="http://schemas.microsoft.com/office/drawing/2014/main" id="{54C3B50C-7A68-FB55-8327-246FBF41143C}"/>
              </a:ext>
            </a:extLst>
          </p:cNvPr>
          <p:cNvSpPr txBox="1"/>
          <p:nvPr/>
        </p:nvSpPr>
        <p:spPr>
          <a:xfrm>
            <a:off x="3220720" y="6050184"/>
            <a:ext cx="5628640" cy="369332"/>
          </a:xfrm>
          <a:prstGeom prst="rect">
            <a:avLst/>
          </a:prstGeom>
          <a:noFill/>
        </p:spPr>
        <p:txBody>
          <a:bodyPr wrap="square" rtlCol="0">
            <a:spAutoFit/>
          </a:bodyPr>
          <a:lstStyle/>
          <a:p>
            <a:r>
              <a:rPr lang="en-US" dirty="0"/>
              <a:t>	Fig</a:t>
            </a:r>
            <a:r>
              <a:rPr lang="en-US" dirty="0">
                <a:sym typeface="Wingdings" panose="05000000000000000000" pitchFamily="2" charset="2"/>
              </a:rPr>
              <a:t> 7.2.3</a:t>
            </a:r>
            <a:endParaRPr lang="en-IN" dirty="0"/>
          </a:p>
        </p:txBody>
      </p:sp>
    </p:spTree>
    <p:extLst>
      <p:ext uri="{BB962C8B-B14F-4D97-AF65-F5344CB8AC3E}">
        <p14:creationId xmlns:p14="http://schemas.microsoft.com/office/powerpoint/2010/main" val="68213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15736D0-C985-8EBC-1E76-8B1541FA1003}"/>
              </a:ext>
            </a:extLst>
          </p:cNvPr>
          <p:cNvPicPr>
            <a:picLocks noChangeAspect="1"/>
          </p:cNvPicPr>
          <p:nvPr/>
        </p:nvPicPr>
        <p:blipFill>
          <a:blip r:embed="rId2"/>
          <a:stretch>
            <a:fillRect/>
          </a:stretch>
        </p:blipFill>
        <p:spPr>
          <a:xfrm>
            <a:off x="1365329" y="1274911"/>
            <a:ext cx="7809151" cy="4509487"/>
          </a:xfrm>
          <a:prstGeom prst="rect">
            <a:avLst/>
          </a:prstGeom>
        </p:spPr>
      </p:pic>
      <p:sp>
        <p:nvSpPr>
          <p:cNvPr id="5" name="TextBox 4">
            <a:extLst>
              <a:ext uri="{FF2B5EF4-FFF2-40B4-BE49-F238E27FC236}">
                <a16:creationId xmlns:a16="http://schemas.microsoft.com/office/drawing/2014/main" id="{1C7B72CB-7CAA-A1C8-DA8D-F08044E02671}"/>
              </a:ext>
            </a:extLst>
          </p:cNvPr>
          <p:cNvSpPr txBox="1"/>
          <p:nvPr/>
        </p:nvSpPr>
        <p:spPr>
          <a:xfrm>
            <a:off x="1369671" y="634196"/>
            <a:ext cx="5775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4) Running main.cpp . Select option 2 for decryption.</a:t>
            </a:r>
          </a:p>
        </p:txBody>
      </p:sp>
      <p:sp>
        <p:nvSpPr>
          <p:cNvPr id="2" name="TextBox 1">
            <a:extLst>
              <a:ext uri="{FF2B5EF4-FFF2-40B4-BE49-F238E27FC236}">
                <a16:creationId xmlns:a16="http://schemas.microsoft.com/office/drawing/2014/main" id="{8D968972-C209-63F1-E6A8-AFAF61685ED2}"/>
              </a:ext>
            </a:extLst>
          </p:cNvPr>
          <p:cNvSpPr txBox="1"/>
          <p:nvPr/>
        </p:nvSpPr>
        <p:spPr>
          <a:xfrm>
            <a:off x="2265680" y="5994400"/>
            <a:ext cx="6908800" cy="369332"/>
          </a:xfrm>
          <a:prstGeom prst="rect">
            <a:avLst/>
          </a:prstGeom>
          <a:noFill/>
        </p:spPr>
        <p:txBody>
          <a:bodyPr wrap="square" rtlCol="0">
            <a:spAutoFit/>
          </a:bodyPr>
          <a:lstStyle/>
          <a:p>
            <a:r>
              <a:rPr lang="en-US" dirty="0"/>
              <a:t>		Fig</a:t>
            </a:r>
            <a:r>
              <a:rPr lang="en-US" dirty="0">
                <a:sym typeface="Wingdings" panose="05000000000000000000" pitchFamily="2" charset="2"/>
              </a:rPr>
              <a:t> 7.2.4</a:t>
            </a:r>
            <a:endParaRPr lang="en-IN" dirty="0"/>
          </a:p>
        </p:txBody>
      </p:sp>
    </p:spTree>
    <p:extLst>
      <p:ext uri="{BB962C8B-B14F-4D97-AF65-F5344CB8AC3E}">
        <p14:creationId xmlns:p14="http://schemas.microsoft.com/office/powerpoint/2010/main" val="300809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D4DD0F7-7FA7-A4E8-F2FF-68F9400FC047}"/>
              </a:ext>
            </a:extLst>
          </p:cNvPr>
          <p:cNvPicPr>
            <a:picLocks noChangeAspect="1"/>
          </p:cNvPicPr>
          <p:nvPr/>
        </p:nvPicPr>
        <p:blipFill>
          <a:blip r:embed="rId2"/>
          <a:stretch>
            <a:fillRect/>
          </a:stretch>
        </p:blipFill>
        <p:spPr>
          <a:xfrm>
            <a:off x="1230467" y="1121593"/>
            <a:ext cx="8929533" cy="4364807"/>
          </a:xfrm>
          <a:prstGeom prst="rect">
            <a:avLst/>
          </a:prstGeom>
        </p:spPr>
      </p:pic>
      <p:sp>
        <p:nvSpPr>
          <p:cNvPr id="5" name="TextBox 4">
            <a:extLst>
              <a:ext uri="{FF2B5EF4-FFF2-40B4-BE49-F238E27FC236}">
                <a16:creationId xmlns:a16="http://schemas.microsoft.com/office/drawing/2014/main" id="{EDD1CD94-2A24-8D70-D751-95358F24499D}"/>
              </a:ext>
            </a:extLst>
          </p:cNvPr>
          <p:cNvSpPr txBox="1"/>
          <p:nvPr/>
        </p:nvSpPr>
        <p:spPr>
          <a:xfrm>
            <a:off x="1234632" y="639019"/>
            <a:ext cx="53799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5) Decrypted text stored in 'outputtext.txt'.</a:t>
            </a:r>
            <a:endParaRPr lang="en-US" b="1" dirty="0"/>
          </a:p>
        </p:txBody>
      </p:sp>
      <p:sp>
        <p:nvSpPr>
          <p:cNvPr id="2" name="TextBox 1">
            <a:extLst>
              <a:ext uri="{FF2B5EF4-FFF2-40B4-BE49-F238E27FC236}">
                <a16:creationId xmlns:a16="http://schemas.microsoft.com/office/drawing/2014/main" id="{BAE31DF9-0B41-F2FB-AB4B-1EE239600DD5}"/>
              </a:ext>
            </a:extLst>
          </p:cNvPr>
          <p:cNvSpPr txBox="1"/>
          <p:nvPr/>
        </p:nvSpPr>
        <p:spPr>
          <a:xfrm>
            <a:off x="3017520" y="5791200"/>
            <a:ext cx="6116320" cy="369332"/>
          </a:xfrm>
          <a:prstGeom prst="rect">
            <a:avLst/>
          </a:prstGeom>
          <a:noFill/>
        </p:spPr>
        <p:txBody>
          <a:bodyPr wrap="square" rtlCol="0">
            <a:spAutoFit/>
          </a:bodyPr>
          <a:lstStyle/>
          <a:p>
            <a:r>
              <a:rPr lang="en-US" dirty="0"/>
              <a:t>	Fig</a:t>
            </a:r>
            <a:r>
              <a:rPr lang="en-US" dirty="0">
                <a:sym typeface="Wingdings" panose="05000000000000000000" pitchFamily="2" charset="2"/>
              </a:rPr>
              <a:t> 7.2.5</a:t>
            </a:r>
            <a:endParaRPr lang="en-IN" dirty="0"/>
          </a:p>
        </p:txBody>
      </p:sp>
    </p:spTree>
    <p:extLst>
      <p:ext uri="{BB962C8B-B14F-4D97-AF65-F5344CB8AC3E}">
        <p14:creationId xmlns:p14="http://schemas.microsoft.com/office/powerpoint/2010/main" val="200507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7C61EB-7305-937E-7DB2-77C1571A448A}"/>
              </a:ext>
            </a:extLst>
          </p:cNvPr>
          <p:cNvSpPr txBox="1"/>
          <p:nvPr/>
        </p:nvSpPr>
        <p:spPr>
          <a:xfrm>
            <a:off x="511648" y="610878"/>
            <a:ext cx="9326880" cy="1015663"/>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8. SWOT</a:t>
            </a:r>
          </a:p>
          <a:p>
            <a:endParaRPr lang="en-IN" sz="2800" dirty="0"/>
          </a:p>
        </p:txBody>
      </p:sp>
      <p:sp>
        <p:nvSpPr>
          <p:cNvPr id="3" name="TextBox 2">
            <a:extLst>
              <a:ext uri="{FF2B5EF4-FFF2-40B4-BE49-F238E27FC236}">
                <a16:creationId xmlns:a16="http://schemas.microsoft.com/office/drawing/2014/main" id="{1AFEEED3-F81F-35E8-E7FD-D561411F112C}"/>
              </a:ext>
            </a:extLst>
          </p:cNvPr>
          <p:cNvSpPr txBox="1"/>
          <p:nvPr/>
        </p:nvSpPr>
        <p:spPr>
          <a:xfrm>
            <a:off x="712269" y="1568918"/>
            <a:ext cx="11377062" cy="4678204"/>
          </a:xfrm>
          <a:prstGeom prst="rect">
            <a:avLst/>
          </a:prstGeom>
          <a:noFill/>
        </p:spPr>
        <p:txBody>
          <a:bodyPr wrap="square" rtlCol="0">
            <a:spAutoFit/>
          </a:bodyPr>
          <a:lstStyle/>
          <a:p>
            <a:r>
              <a:rPr lang="en-IN" sz="2000" b="1" dirty="0"/>
              <a:t>Strength :</a:t>
            </a:r>
          </a:p>
          <a:p>
            <a:pPr marL="285750" indent="-285750">
              <a:buFont typeface="Arial" panose="020B0604020202020204" pitchFamily="34" charset="0"/>
              <a:buChar char="•"/>
            </a:pPr>
            <a:r>
              <a:rPr lang="en-IN" dirty="0"/>
              <a:t>High encryption.</a:t>
            </a:r>
          </a:p>
          <a:p>
            <a:pPr marL="285750" indent="-285750">
              <a:buFont typeface="Arial" panose="020B0604020202020204" pitchFamily="34" charset="0"/>
              <a:buChar char="•"/>
            </a:pPr>
            <a:r>
              <a:rPr lang="en-IN" sz="1800" dirty="0"/>
              <a:t>Reduces cost of transmission.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t>Reduces the bandwidth requirement.</a:t>
            </a:r>
          </a:p>
          <a:p>
            <a:endParaRPr lang="en-IN" dirty="0"/>
          </a:p>
          <a:p>
            <a:r>
              <a:rPr lang="en-IN" sz="2000" b="1" dirty="0"/>
              <a:t>Weakness :</a:t>
            </a:r>
          </a:p>
          <a:p>
            <a:pPr marL="285750" indent="-285750">
              <a:buFont typeface="Arial" panose="020B0604020202020204" pitchFamily="34" charset="0"/>
              <a:buChar char="•"/>
            </a:pPr>
            <a:r>
              <a:rPr lang="en-IN" dirty="0"/>
              <a:t>Cost of implementing algorithm is required.</a:t>
            </a:r>
          </a:p>
          <a:p>
            <a:pPr marL="285750" indent="-285750">
              <a:buFont typeface="Arial" panose="020B0604020202020204" pitchFamily="34" charset="0"/>
              <a:buChar char="•"/>
            </a:pPr>
            <a:r>
              <a:rPr lang="en-IN" dirty="0"/>
              <a:t>Time to implementing algorithm is required.</a:t>
            </a:r>
          </a:p>
          <a:p>
            <a:endParaRPr lang="en-IN" dirty="0"/>
          </a:p>
          <a:p>
            <a:r>
              <a:rPr lang="en-IN" sz="2000" b="1" dirty="0"/>
              <a:t>Opportunity :</a:t>
            </a:r>
          </a:p>
          <a:p>
            <a:pPr marL="285750" indent="-285750">
              <a:buFont typeface="Arial" panose="020B0604020202020204" pitchFamily="34" charset="0"/>
              <a:buChar char="•"/>
            </a:pPr>
            <a:r>
              <a:rPr lang="en-IN" dirty="0"/>
              <a:t>Can be implemented in chat based server for high security and low cost data transfer.</a:t>
            </a:r>
          </a:p>
          <a:p>
            <a:endParaRPr lang="en-IN" dirty="0"/>
          </a:p>
          <a:p>
            <a:r>
              <a:rPr lang="en-IN" sz="2200" b="1" dirty="0"/>
              <a:t>Threat  :</a:t>
            </a:r>
          </a:p>
          <a:p>
            <a:pPr marL="285750" indent="-285750">
              <a:buFont typeface="Arial" panose="020B0604020202020204" pitchFamily="34" charset="0"/>
              <a:buChar char="•"/>
            </a:pPr>
            <a:r>
              <a:rPr lang="en-IN" dirty="0"/>
              <a:t>Some researches are ongoing to achieve this objective more efficiently.</a:t>
            </a:r>
          </a:p>
          <a:p>
            <a:endParaRPr lang="en-IN" dirty="0"/>
          </a:p>
          <a:p>
            <a:endParaRPr lang="en-IN" dirty="0"/>
          </a:p>
        </p:txBody>
      </p:sp>
    </p:spTree>
    <p:extLst>
      <p:ext uri="{BB962C8B-B14F-4D97-AF65-F5344CB8AC3E}">
        <p14:creationId xmlns:p14="http://schemas.microsoft.com/office/powerpoint/2010/main" val="149556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4062651"/>
          </a:xfrm>
          <a:prstGeom prst="rect">
            <a:avLst/>
          </a:prstGeom>
          <a:noFill/>
        </p:spPr>
        <p:txBody>
          <a:bodyPr wrap="square" rtlCol="0">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20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20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20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2000" dirty="0">
                <a:latin typeface="Arial" panose="020B0604020202020204" pitchFamily="34" charset="0"/>
                <a:cs typeface="Arial" panose="020B0604020202020204" pitchFamily="34" charset="0"/>
              </a:rPr>
              <a:t>Methodology</a:t>
            </a:r>
          </a:p>
          <a:p>
            <a:pPr marL="457200" indent="-457200">
              <a:buFont typeface="+mj-lt"/>
              <a:buAutoNum type="arabicPeriod"/>
            </a:pPr>
            <a:r>
              <a:rPr lang="en-IN" sz="2000" dirty="0">
                <a:solidFill>
                  <a:schemeClr val="dk1"/>
                </a:solidFill>
                <a:latin typeface="Arial"/>
                <a:ea typeface="Arial"/>
                <a:cs typeface="Arial"/>
                <a:sym typeface="Arial"/>
              </a:rPr>
              <a:t>Implementation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SWOT Analysis</a:t>
            </a:r>
          </a:p>
          <a:p>
            <a:pPr marL="457200" indent="-457200">
              <a:buFont typeface="+mj-lt"/>
              <a:buAutoNum type="arabicPeriod"/>
            </a:pPr>
            <a:r>
              <a:rPr lang="en-US" sz="20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20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 Covered</a:t>
            </a:r>
          </a:p>
          <a:p>
            <a:pPr marL="457200" indent="-457200">
              <a:buFont typeface="+mj-lt"/>
              <a:buAutoNum type="arabicPeriod"/>
            </a:pPr>
            <a:r>
              <a:rPr lang="en-US" sz="20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14A9C3-989B-83E9-B12B-AEDC3828EFAC}"/>
              </a:ext>
            </a:extLst>
          </p:cNvPr>
          <p:cNvSpPr txBox="1"/>
          <p:nvPr/>
        </p:nvSpPr>
        <p:spPr>
          <a:xfrm>
            <a:off x="498039" y="552824"/>
            <a:ext cx="8009467"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9</a:t>
            </a:r>
            <a:r>
              <a:rPr lang="en-US" sz="2800" b="1" dirty="0">
                <a:solidFill>
                  <a:srgbClr val="46B0FA"/>
                </a:solidFill>
                <a:latin typeface="Arial" panose="020B0604020202020204" pitchFamily="34" charset="0"/>
                <a:cs typeface="Arial" panose="020B0604020202020204" pitchFamily="34" charset="0"/>
              </a:rPr>
              <a:t>. </a:t>
            </a:r>
            <a:r>
              <a:rPr lang="en-US" sz="3200" b="1" dirty="0">
                <a:solidFill>
                  <a:srgbClr val="46B0FA"/>
                </a:solidFill>
                <a:latin typeface="Arial" panose="020B0604020202020204" pitchFamily="34" charset="0"/>
                <a:cs typeface="Arial" panose="020B0604020202020204" pitchFamily="34" charset="0"/>
              </a:rPr>
              <a:t>Application</a:t>
            </a:r>
            <a:r>
              <a:rPr lang="en-US" sz="2800" b="1" dirty="0">
                <a:solidFill>
                  <a:srgbClr val="46B0FA"/>
                </a:solidFill>
                <a:latin typeface="Arial" panose="020B0604020202020204" pitchFamily="34" charset="0"/>
                <a:cs typeface="Arial" panose="020B0604020202020204" pitchFamily="34" charset="0"/>
              </a:rPr>
              <a:t>.</a:t>
            </a:r>
            <a:endParaRPr lang="en-IN" sz="2800" dirty="0"/>
          </a:p>
        </p:txBody>
      </p:sp>
      <p:sp>
        <p:nvSpPr>
          <p:cNvPr id="4" name="TextBox 3">
            <a:extLst>
              <a:ext uri="{FF2B5EF4-FFF2-40B4-BE49-F238E27FC236}">
                <a16:creationId xmlns:a16="http://schemas.microsoft.com/office/drawing/2014/main" id="{975D00BE-4DFB-0DDC-C3C5-44E78DD78214}"/>
              </a:ext>
            </a:extLst>
          </p:cNvPr>
          <p:cNvSpPr txBox="1"/>
          <p:nvPr/>
        </p:nvSpPr>
        <p:spPr>
          <a:xfrm>
            <a:off x="1134533" y="1642533"/>
            <a:ext cx="81788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To minimise the band width usage for any data communication.</a:t>
            </a:r>
          </a:p>
          <a:p>
            <a:pPr marL="285750" indent="-285750">
              <a:buFont typeface="Arial" panose="020B0604020202020204" pitchFamily="34" charset="0"/>
              <a:buChar char="•"/>
            </a:pPr>
            <a:r>
              <a:rPr lang="en-IN" dirty="0"/>
              <a:t>Reduces cost of transmission.</a:t>
            </a:r>
          </a:p>
          <a:p>
            <a:pPr marL="285750" indent="-285750">
              <a:buFont typeface="Arial" panose="020B0604020202020204" pitchFamily="34" charset="0"/>
              <a:buChar char="•"/>
            </a:pPr>
            <a:r>
              <a:rPr lang="en-IN" dirty="0"/>
              <a:t>To provide better end-to-end encryption for users.</a:t>
            </a:r>
          </a:p>
          <a:p>
            <a:pPr marL="285750" indent="-285750">
              <a:buFont typeface="Arial" panose="020B0604020202020204" pitchFamily="34" charset="0"/>
              <a:buChar char="•"/>
            </a:pPr>
            <a:r>
              <a:rPr lang="en-IN" dirty="0"/>
              <a:t>To generate lossless encrypted zip files.</a:t>
            </a:r>
          </a:p>
          <a:p>
            <a:endParaRPr lang="en-IN" dirty="0"/>
          </a:p>
        </p:txBody>
      </p:sp>
    </p:spTree>
    <p:extLst>
      <p:ext uri="{BB962C8B-B14F-4D97-AF65-F5344CB8AC3E}">
        <p14:creationId xmlns:p14="http://schemas.microsoft.com/office/powerpoint/2010/main" val="218220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5995F-4A41-7BA1-D672-77D54AF210D0}"/>
              </a:ext>
            </a:extLst>
          </p:cNvPr>
          <p:cNvSpPr txBox="1"/>
          <p:nvPr/>
        </p:nvSpPr>
        <p:spPr>
          <a:xfrm>
            <a:off x="418253" y="412577"/>
            <a:ext cx="7730067" cy="1077218"/>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10. PERT </a:t>
            </a:r>
            <a:r>
              <a:rPr lang="en-IN" sz="3600" b="1" dirty="0">
                <a:solidFill>
                  <a:srgbClr val="46B0FA"/>
                </a:solidFill>
                <a:latin typeface="Arial" panose="020B0604020202020204" pitchFamily="34" charset="0"/>
                <a:cs typeface="Arial" panose="020B0604020202020204" pitchFamily="34" charset="0"/>
              </a:rPr>
              <a:t>Chart</a:t>
            </a:r>
            <a:endParaRPr lang="en-IN" sz="3200" b="1" dirty="0">
              <a:solidFill>
                <a:srgbClr val="46B0FA"/>
              </a:solidFill>
              <a:latin typeface="Arial" panose="020B0604020202020204" pitchFamily="34" charset="0"/>
              <a:cs typeface="Arial" panose="020B0604020202020204" pitchFamily="34" charset="0"/>
            </a:endParaRPr>
          </a:p>
          <a:p>
            <a:endParaRPr lang="en-IN" sz="2800" dirty="0"/>
          </a:p>
        </p:txBody>
      </p:sp>
      <p:sp>
        <p:nvSpPr>
          <p:cNvPr id="4" name="Rectangle 3">
            <a:extLst>
              <a:ext uri="{FF2B5EF4-FFF2-40B4-BE49-F238E27FC236}">
                <a16:creationId xmlns:a16="http://schemas.microsoft.com/office/drawing/2014/main" id="{A426D0FD-E719-45FC-B67F-039B1865FFC3}"/>
              </a:ext>
            </a:extLst>
          </p:cNvPr>
          <p:cNvSpPr/>
          <p:nvPr/>
        </p:nvSpPr>
        <p:spPr>
          <a:xfrm>
            <a:off x="5089232" y="951186"/>
            <a:ext cx="184731" cy="281231"/>
          </a:xfrm>
          <a:prstGeom prst="rect">
            <a:avLst/>
          </a:prstGeom>
        </p:spPr>
        <p:txBody>
          <a:bodyPr wrap="non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Google Shape;105;p21">
            <a:extLst>
              <a:ext uri="{FF2B5EF4-FFF2-40B4-BE49-F238E27FC236}">
                <a16:creationId xmlns:a16="http://schemas.microsoft.com/office/drawing/2014/main" id="{76CD244D-F09F-4065-94BB-FA4E68EC428A}"/>
              </a:ext>
            </a:extLst>
          </p:cNvPr>
          <p:cNvPicPr preferRelativeResize="0"/>
          <p:nvPr/>
        </p:nvPicPr>
        <p:blipFill>
          <a:blip r:embed="rId2">
            <a:alphaModFix/>
          </a:blip>
          <a:stretch>
            <a:fillRect/>
          </a:stretch>
        </p:blipFill>
        <p:spPr>
          <a:xfrm>
            <a:off x="2001391" y="1232417"/>
            <a:ext cx="7910350" cy="4393125"/>
          </a:xfrm>
          <a:prstGeom prst="rect">
            <a:avLst/>
          </a:prstGeom>
          <a:noFill/>
          <a:ln>
            <a:noFill/>
          </a:ln>
        </p:spPr>
      </p:pic>
      <p:sp>
        <p:nvSpPr>
          <p:cNvPr id="6" name="Rectangle 5">
            <a:extLst>
              <a:ext uri="{FF2B5EF4-FFF2-40B4-BE49-F238E27FC236}">
                <a16:creationId xmlns:a16="http://schemas.microsoft.com/office/drawing/2014/main" id="{31C65988-D9BC-49A3-AF54-4AF50E5FC313}"/>
              </a:ext>
            </a:extLst>
          </p:cNvPr>
          <p:cNvSpPr/>
          <p:nvPr/>
        </p:nvSpPr>
        <p:spPr>
          <a:xfrm>
            <a:off x="3764812" y="6260757"/>
            <a:ext cx="4383508" cy="369332"/>
          </a:xfrm>
          <a:prstGeom prst="rect">
            <a:avLst/>
          </a:prstGeom>
        </p:spPr>
        <p:txBody>
          <a:bodyPr wrap="none">
            <a:spAutoFit/>
          </a:bodyPr>
          <a:lstStyle/>
          <a:p>
            <a:r>
              <a:rPr lang="en-IN" u="sng" dirty="0">
                <a:solidFill>
                  <a:srgbClr val="000000"/>
                </a:solidFill>
                <a:latin typeface="Times"/>
                <a:ea typeface="Times"/>
                <a:cs typeface="Times"/>
                <a:sym typeface="Times"/>
              </a:rPr>
              <a:t>Program Evaluation Review Technique Chart</a:t>
            </a:r>
            <a:endParaRPr lang="en-IN" dirty="0"/>
          </a:p>
        </p:txBody>
      </p:sp>
    </p:spTree>
    <p:extLst>
      <p:ext uri="{BB962C8B-B14F-4D97-AF65-F5344CB8AC3E}">
        <p14:creationId xmlns:p14="http://schemas.microsoft.com/office/powerpoint/2010/main" val="191263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6C13D-AE73-4B8E-B587-1A24381ECE71}"/>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11. Objectives Covered </a:t>
            </a:r>
          </a:p>
        </p:txBody>
      </p:sp>
      <p:graphicFrame>
        <p:nvGraphicFramePr>
          <p:cNvPr id="3" name="Table 3">
            <a:extLst>
              <a:ext uri="{FF2B5EF4-FFF2-40B4-BE49-F238E27FC236}">
                <a16:creationId xmlns:a16="http://schemas.microsoft.com/office/drawing/2014/main" id="{99B30C31-E358-4BE5-8975-3479DF0145AC}"/>
              </a:ext>
            </a:extLst>
          </p:cNvPr>
          <p:cNvGraphicFramePr>
            <a:graphicFrameLocks noGrp="1"/>
          </p:cNvGraphicFramePr>
          <p:nvPr>
            <p:extLst>
              <p:ext uri="{D42A27DB-BD31-4B8C-83A1-F6EECF244321}">
                <p14:modId xmlns:p14="http://schemas.microsoft.com/office/powerpoint/2010/main" val="343812385"/>
              </p:ext>
            </p:extLst>
          </p:nvPr>
        </p:nvGraphicFramePr>
        <p:xfrm>
          <a:off x="2164080" y="1940560"/>
          <a:ext cx="8544560" cy="3676792"/>
        </p:xfrm>
        <a:graphic>
          <a:graphicData uri="http://schemas.openxmlformats.org/drawingml/2006/table">
            <a:tbl>
              <a:tblPr firstRow="1" bandRow="1">
                <a:tableStyleId>{073A0DAA-6AF3-43AB-8588-CEC1D06C72B9}</a:tableStyleId>
              </a:tblPr>
              <a:tblGrid>
                <a:gridCol w="4272280">
                  <a:extLst>
                    <a:ext uri="{9D8B030D-6E8A-4147-A177-3AD203B41FA5}">
                      <a16:colId xmlns:a16="http://schemas.microsoft.com/office/drawing/2014/main" val="1180432381"/>
                    </a:ext>
                  </a:extLst>
                </a:gridCol>
                <a:gridCol w="4272280">
                  <a:extLst>
                    <a:ext uri="{9D8B030D-6E8A-4147-A177-3AD203B41FA5}">
                      <a16:colId xmlns:a16="http://schemas.microsoft.com/office/drawing/2014/main" val="131576090"/>
                    </a:ext>
                  </a:extLst>
                </a:gridCol>
              </a:tblGrid>
              <a:tr h="5991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u="sng" strike="noStrike" cap="none" dirty="0">
                          <a:solidFill>
                            <a:srgbClr val="000000"/>
                          </a:solidFill>
                          <a:latin typeface="+mn-lt"/>
                          <a:ea typeface="Calibri"/>
                          <a:cs typeface="Calibri"/>
                          <a:sym typeface="Calibri"/>
                        </a:rPr>
                        <a:t>Objectives</a:t>
                      </a:r>
                      <a:endParaRPr lang="en-IN" sz="1600" u="none" strike="noStrike" cap="none" dirty="0"/>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u="sng" strike="noStrike" cap="none" dirty="0">
                          <a:solidFill>
                            <a:srgbClr val="000000"/>
                          </a:solidFill>
                          <a:latin typeface="+mn-lt"/>
                          <a:ea typeface="Calibri"/>
                          <a:cs typeface="Calibri"/>
                          <a:sym typeface="Calibri"/>
                        </a:rPr>
                        <a:t>Status</a:t>
                      </a:r>
                      <a:endParaRPr lang="en-IN" sz="1600" u="none" strike="noStrike" cap="none"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9758311"/>
                  </a:ext>
                </a:extLst>
              </a:tr>
              <a:tr h="5991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latin typeface="+mn-lt"/>
                          <a:ea typeface="Calibri"/>
                          <a:cs typeface="Calibri"/>
                          <a:sym typeface="Calibri"/>
                        </a:rPr>
                        <a:t>Ideation</a:t>
                      </a:r>
                      <a:endParaRPr lang="en-IN" sz="2400" u="none" strike="noStrike" cap="none"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Completed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6477717"/>
                  </a:ext>
                </a:extLst>
              </a:tr>
              <a:tr h="599158">
                <a:tc>
                  <a:txBody>
                    <a:bodyPr/>
                    <a:lstStyle/>
                    <a:p>
                      <a:pPr algn="ctr"/>
                      <a:r>
                        <a:rPr lang="en-US" dirty="0"/>
                        <a:t>Learning the technologies used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8110982"/>
                  </a:ext>
                </a:extLst>
              </a:tr>
              <a:tr h="599158">
                <a:tc>
                  <a:txBody>
                    <a:bodyPr/>
                    <a:lstStyle/>
                    <a:p>
                      <a:pPr algn="ctr"/>
                      <a:r>
                        <a:rPr lang="en-US" dirty="0"/>
                        <a:t>Building a POC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0524728"/>
                  </a:ext>
                </a:extLst>
              </a:tr>
              <a:tr h="599158">
                <a:tc>
                  <a:txBody>
                    <a:bodyPr/>
                    <a:lstStyle/>
                    <a:p>
                      <a:pPr algn="ctr"/>
                      <a:r>
                        <a:rPr lang="en-US" dirty="0"/>
                        <a:t>Implementation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2885259"/>
                  </a:ext>
                </a:extLst>
              </a:tr>
              <a:tr h="599158">
                <a:tc>
                  <a:txBody>
                    <a:bodyPr/>
                    <a:lstStyle/>
                    <a:p>
                      <a:pPr algn="ctr"/>
                      <a:r>
                        <a:rPr lang="en-US" dirty="0"/>
                        <a:t>Documentation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t>Completed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2785584"/>
                  </a:ext>
                </a:extLst>
              </a:tr>
            </a:tbl>
          </a:graphicData>
        </a:graphic>
      </p:graphicFrame>
    </p:spTree>
    <p:extLst>
      <p:ext uri="{BB962C8B-B14F-4D97-AF65-F5344CB8AC3E}">
        <p14:creationId xmlns:p14="http://schemas.microsoft.com/office/powerpoint/2010/main" val="1543382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12. References</a:t>
            </a:r>
          </a:p>
        </p:txBody>
      </p:sp>
      <p:sp>
        <p:nvSpPr>
          <p:cNvPr id="5" name="TextBox 4">
            <a:extLst>
              <a:ext uri="{FF2B5EF4-FFF2-40B4-BE49-F238E27FC236}">
                <a16:creationId xmlns:a16="http://schemas.microsoft.com/office/drawing/2014/main" id="{C7E137D0-E94E-7146-8386-1A7FB5C0ABDC}"/>
              </a:ext>
            </a:extLst>
          </p:cNvPr>
          <p:cNvSpPr txBox="1"/>
          <p:nvPr/>
        </p:nvSpPr>
        <p:spPr>
          <a:xfrm>
            <a:off x="731862" y="1156754"/>
            <a:ext cx="10021129" cy="2120068"/>
          </a:xfrm>
          <a:prstGeom prst="rect">
            <a:avLst/>
          </a:prstGeom>
          <a:noFill/>
        </p:spPr>
        <p:txBody>
          <a:bodyPr wrap="square">
            <a:spAutoFit/>
          </a:bodyPr>
          <a:lstStyle/>
          <a:p>
            <a:pPr>
              <a:lnSpc>
                <a:spcPct val="150000"/>
              </a:lnSpc>
            </a:pPr>
            <a:r>
              <a:rPr lang="en-IN" sz="1800" b="0" dirty="0">
                <a:solidFill>
                  <a:srgbClr val="000000"/>
                </a:solidFill>
                <a:effectLst/>
                <a:latin typeface="Times New Roman" panose="02020603050405020304" pitchFamily="18" charset="0"/>
                <a:ea typeface="Times New Roman" panose="02020603050405020304" pitchFamily="18" charset="0"/>
              </a:rPr>
              <a:t>[1] </a:t>
            </a:r>
            <a:r>
              <a:rPr lang="en-IN" sz="1800" b="0" dirty="0">
                <a:effectLst/>
                <a:latin typeface="Times New Roman" panose="02020603050405020304" pitchFamily="18" charset="0"/>
                <a:ea typeface="Times New Roman" panose="02020603050405020304" pitchFamily="18" charset="0"/>
              </a:rPr>
              <a:t>Hybrid AES-Huffman Coding for Secure Lossless Transmission.</a:t>
            </a:r>
            <a:endParaRPr lang="en-IN" sz="1800" b="1" dirty="0">
              <a:effectLst/>
              <a:latin typeface="Times New Roman" panose="02020603050405020304" pitchFamily="18" charset="0"/>
              <a:ea typeface="Times New Roman" panose="02020603050405020304" pitchFamily="18" charset="0"/>
            </a:endParaRPr>
          </a:p>
          <a:p>
            <a:pPr indent="457200">
              <a:lnSpc>
                <a:spcPct val="150000"/>
              </a:lnSpc>
            </a:pPr>
            <a:r>
              <a:rPr lang="en-IN" sz="1800" b="1" u="sng" dirty="0">
                <a:solidFill>
                  <a:srgbClr val="000000"/>
                </a:solidFill>
                <a:effectLst/>
                <a:latin typeface="Times New Roman" panose="02020603050405020304" pitchFamily="18" charset="0"/>
                <a:ea typeface="Times New Roman" panose="02020603050405020304" pitchFamily="18" charset="0"/>
                <a:hlinkClick r:id="rId2"/>
              </a:rPr>
              <a:t>https://ieeexplore.ieee.org/document/8985899</a:t>
            </a:r>
            <a:r>
              <a:rPr lang="en-IN" sz="1800" b="1"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IN" sz="1800" b="0" dirty="0">
                <a:solidFill>
                  <a:srgbClr val="000000"/>
                </a:solidFill>
                <a:effectLst/>
                <a:latin typeface="Times New Roman" panose="02020603050405020304" pitchFamily="18" charset="0"/>
                <a:ea typeface="Times New Roman" panose="02020603050405020304" pitchFamily="18" charset="0"/>
              </a:rPr>
              <a:t>[2]  </a:t>
            </a:r>
            <a:r>
              <a:rPr lang="en-IN" sz="1800" b="0" dirty="0">
                <a:effectLst/>
                <a:latin typeface="Times New Roman" panose="02020603050405020304" pitchFamily="18" charset="0"/>
                <a:ea typeface="Times New Roman" panose="02020603050405020304" pitchFamily="18" charset="0"/>
              </a:rPr>
              <a:t>DES and AES performance evaluation</a:t>
            </a:r>
            <a:r>
              <a:rPr lang="en-IN" sz="1800" b="1" dirty="0">
                <a:effectLst/>
                <a:latin typeface="Times New Roman" panose="02020603050405020304" pitchFamily="18" charset="0"/>
                <a:ea typeface="Times New Roman" panose="02020603050405020304" pitchFamily="18" charset="0"/>
              </a:rPr>
              <a:t>.</a:t>
            </a:r>
          </a:p>
          <a:p>
            <a:pPr indent="457200">
              <a:lnSpc>
                <a:spcPct val="150000"/>
              </a:lnSpc>
            </a:pPr>
            <a:r>
              <a:rPr lang="en-IN" sz="1800" b="0" u="sng" dirty="0">
                <a:solidFill>
                  <a:srgbClr val="000000"/>
                </a:solidFill>
                <a:effectLst/>
                <a:latin typeface="Times New Roman" panose="02020603050405020304" pitchFamily="18" charset="0"/>
                <a:ea typeface="Times New Roman" panose="02020603050405020304" pitchFamily="18" charset="0"/>
                <a:hlinkClick r:id="rId3"/>
              </a:rPr>
              <a:t>https://ieeexplore.ieee.org/abstract/document/7148500</a:t>
            </a:r>
            <a:endParaRPr lang="en-IN" sz="1800" b="0" u="sng"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800" b="0" dirty="0">
                <a:solidFill>
                  <a:srgbClr val="000000"/>
                </a:solidFill>
                <a:effectLst/>
                <a:latin typeface="Times New Roman" panose="02020603050405020304" pitchFamily="18" charset="0"/>
                <a:ea typeface="Times New Roman" panose="02020603050405020304" pitchFamily="18" charset="0"/>
              </a:rPr>
              <a:t>[3]       </a:t>
            </a:r>
            <a:r>
              <a:rPr lang="en-IN" sz="1800" b="0" u="sng" dirty="0">
                <a:solidFill>
                  <a:srgbClr val="000000"/>
                </a:solidFill>
                <a:effectLst/>
                <a:latin typeface="Times New Roman" panose="02020603050405020304" pitchFamily="18" charset="0"/>
                <a:ea typeface="Times New Roman" panose="02020603050405020304" pitchFamily="18" charset="0"/>
                <a:hlinkClick r:id="rId4"/>
              </a:rPr>
              <a:t>https://ieeexplore.ieee.org/document/7845058</a:t>
            </a:r>
            <a:endParaRPr lang="en-IN" sz="1800" b="0" u="sng"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908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4401205"/>
          </a:xfrm>
          <a:prstGeom prst="rect">
            <a:avLst/>
          </a:prstGeom>
          <a:noFill/>
        </p:spPr>
        <p:txBody>
          <a:bodyPr wrap="square" lIns="91440" tIns="45720" rIns="91440" bIns="45720" anchor="t">
            <a:spAutoFit/>
          </a:bodyPr>
          <a:lstStyle/>
          <a:p>
            <a:pPr marL="285750" indent="-285750" algn="just">
              <a:buFont typeface="Arial"/>
              <a:buChar char="•"/>
            </a:pPr>
            <a:r>
              <a:rPr lang="en-IN" sz="2000" dirty="0">
                <a:ea typeface="+mn-lt"/>
                <a:cs typeface="+mn-lt"/>
              </a:rPr>
              <a:t>We cannot compromise with security and size of data while communication. </a:t>
            </a:r>
          </a:p>
          <a:p>
            <a:pPr marL="285750" indent="-285750" algn="just">
              <a:buFont typeface="Arial"/>
              <a:buChar char="•"/>
            </a:pPr>
            <a:r>
              <a:rPr lang="en-IN" sz="2000" dirty="0">
                <a:solidFill>
                  <a:srgbClr val="202124"/>
                </a:solidFill>
                <a:effectLst/>
                <a:latin typeface="Times New Roman" panose="02020603050405020304" pitchFamily="18" charset="0"/>
                <a:ea typeface="Times New Roman" panose="02020603050405020304" pitchFamily="18" charset="0"/>
              </a:rPr>
              <a:t>Encryption is the method by which information is converted into secret code that hides the information's true meaning. </a:t>
            </a:r>
            <a:endParaRPr lang="en-IN" sz="2000" dirty="0">
              <a:ea typeface="+mn-lt"/>
              <a:cs typeface="+mn-lt"/>
            </a:endParaRPr>
          </a:p>
          <a:p>
            <a:pPr marL="285750" indent="-285750" algn="just">
              <a:buFont typeface="Arial"/>
              <a:buChar char="•"/>
            </a:pPr>
            <a:r>
              <a:rPr lang="en-IN" sz="2000" dirty="0">
                <a:solidFill>
                  <a:srgbClr val="000000"/>
                </a:solidFill>
                <a:effectLst/>
                <a:latin typeface="Times New Roman" panose="02020603050405020304" pitchFamily="18" charset="0"/>
                <a:ea typeface="Times New Roman" panose="02020603050405020304" pitchFamily="18" charset="0"/>
              </a:rPr>
              <a:t>Cryptography plays an important role in maintaining data security as it is an encryption technique that converts plaintext to ciphertext with certain algorithms.</a:t>
            </a:r>
          </a:p>
          <a:p>
            <a:pPr marL="285750" indent="-285750" algn="just">
              <a:buFont typeface="Arial"/>
              <a:buChar char="•"/>
            </a:pPr>
            <a:r>
              <a:rPr lang="en-IN" sz="2000" dirty="0">
                <a:solidFill>
                  <a:srgbClr val="000000"/>
                </a:solidFill>
                <a:effectLst/>
                <a:latin typeface="Times New Roman" panose="02020603050405020304" pitchFamily="18" charset="0"/>
                <a:ea typeface="Times New Roman" panose="02020603050405020304" pitchFamily="18" charset="0"/>
              </a:rPr>
              <a:t>AES is a very strong cryptographic algorithm, making it the security standard of the National Institute of Standards and Technology.</a:t>
            </a:r>
          </a:p>
          <a:p>
            <a:pPr marL="285750" indent="-285750" algn="just">
              <a:buFont typeface="Arial"/>
              <a:buChar char="•"/>
            </a:pPr>
            <a:r>
              <a:rPr lang="en-US" sz="2000" dirty="0">
                <a:solidFill>
                  <a:srgbClr val="202124"/>
                </a:solidFill>
                <a:latin typeface="Times New Roman" panose="02020603050405020304" pitchFamily="18" charset="0"/>
                <a:cs typeface="Times New Roman" panose="02020603050405020304" pitchFamily="18" charset="0"/>
              </a:rPr>
              <a:t>D</a:t>
            </a:r>
            <a:r>
              <a:rPr lang="en-US" sz="2000" i="0" dirty="0">
                <a:solidFill>
                  <a:srgbClr val="202124"/>
                </a:solidFill>
                <a:effectLst/>
                <a:latin typeface="Times New Roman" panose="02020603050405020304" pitchFamily="18" charset="0"/>
                <a:cs typeface="Times New Roman" panose="02020603050405020304" pitchFamily="18" charset="0"/>
              </a:rPr>
              <a:t>ata compression is a method in which the logical size of a file is reduced to save disk space for easier and faster transmission over a network or the Internet.</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a:buChar char="•"/>
            </a:pPr>
            <a:r>
              <a:rPr lang="en-IN" sz="2000" dirty="0">
                <a:solidFill>
                  <a:srgbClr val="000000"/>
                </a:solidFill>
                <a:effectLst/>
                <a:latin typeface="Times New Roman" panose="02020603050405020304" pitchFamily="18" charset="0"/>
                <a:ea typeface="Times New Roman" panose="02020603050405020304" pitchFamily="18" charset="0"/>
              </a:rPr>
              <a:t>But in some studies, it was stated that the use of AES has side effects on file size, so Huffman encoding is used for lossless compression of data, which ultimately increases the security and efficiency of data transfer.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br>
              <a:rPr lang="en-IN" sz="2000" b="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2843727"/>
          </a:xfrm>
          <a:prstGeom prst="rect">
            <a:avLst/>
          </a:prstGeom>
          <a:noFill/>
        </p:spPr>
        <p:txBody>
          <a:bodyPr wrap="square" lIns="91440" tIns="45720" rIns="91440" bIns="45720" anchor="t">
            <a:spAutoFit/>
          </a:bodyPr>
          <a:lstStyle/>
          <a:p>
            <a:pPr algn="just">
              <a:lnSpc>
                <a:spcPct val="107000"/>
              </a:lnSpc>
              <a:spcAft>
                <a:spcPts val="885"/>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Advanced Encryption Standard is a widely used and recognized encryption algorithm.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85"/>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the algorithm provides strong and reliable encryption, it does so on the cost of making the file size slightly larger. Therefore, there is a need to negate this drawback.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85"/>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Huffman encoding can be coupled with AES to produce compressed lossless encrypted files without compromising security.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br>
              <a:rPr lang="en-IN" sz="2000" b="0" dirty="0">
                <a:effectLst/>
              </a:rPr>
            </a:br>
            <a:br>
              <a:rPr lang="en-IN" sz="2000" b="0" dirty="0">
                <a:effectLst/>
              </a:rPr>
            </a:br>
            <a:endParaRPr lang="en-US" sz="2000" dirty="0"/>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1975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Motivation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93467" y="1541549"/>
            <a:ext cx="9901002" cy="3268652"/>
          </a:xfrm>
          <a:prstGeom prst="rect">
            <a:avLst/>
          </a:prstGeom>
          <a:noFill/>
        </p:spPr>
        <p:txBody>
          <a:bodyPr wrap="square" lIns="91440" tIns="45720" rIns="91440" bIns="45720" rtlCol="0" anchor="t">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aims to have the following features :</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ultimately aims to reduces the size and increased the security of the encrypted data.</a:t>
            </a:r>
          </a:p>
          <a:p>
            <a:pPr marL="342900" indent="-342900">
              <a:lnSpc>
                <a:spcPct val="150000"/>
              </a:lnSpc>
              <a:buFont typeface="Arial" panose="020B0604020202020204" pitchFamily="34" charset="0"/>
              <a:buChar char="•"/>
            </a:pPr>
            <a:r>
              <a:rPr lang="en-IN" sz="2000" dirty="0"/>
              <a:t>Reduces cost of transmission.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Lossless compression ensures data integrity.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additional layer of security to AES using Huffman encoding.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1458" y="1591244"/>
            <a:ext cx="9901002" cy="1883657"/>
          </a:xfrm>
          <a:prstGeom prst="rect">
            <a:avLst/>
          </a:prstGeom>
          <a:noFill/>
        </p:spPr>
        <p:txBody>
          <a:bodyPr wrap="square" lIns="91440" tIns="45720" rIns="91440" bIns="45720" rtlCol="0" anchor="t">
            <a:spAutoFit/>
          </a:bodyPr>
          <a:lstStyle/>
          <a:p>
            <a:pPr marL="342900" indent="-342900" fontAlgn="base">
              <a:lnSpc>
                <a:spcPct val="150000"/>
              </a:lnSpc>
              <a:buFont typeface="Arial" panose="020B0604020202020204" pitchFamily="34" charset="0"/>
              <a:buChar char="•"/>
            </a:pPr>
            <a:r>
              <a:rPr lang="en-US" sz="2000" dirty="0">
                <a:latin typeface="Times New Roman"/>
                <a:cs typeface="Times New Roman"/>
              </a:rPr>
              <a:t>To implement AES and DES to generate ciphertext from plaintext.</a:t>
            </a:r>
          </a:p>
          <a:p>
            <a:pPr marL="342900" indent="-342900" fontAlgn="base">
              <a:lnSpc>
                <a:spcPct val="150000"/>
              </a:lnSpc>
              <a:buFont typeface="Arial" panose="020B0604020202020204" pitchFamily="34" charset="0"/>
              <a:buChar char="•"/>
            </a:pPr>
            <a:r>
              <a:rPr lang="en-US" sz="2000" dirty="0">
                <a:latin typeface="Times New Roman"/>
                <a:cs typeface="Times New Roman"/>
              </a:rPr>
              <a:t>To compare file size of ciphertexts generated by AES and DES respectively.</a:t>
            </a:r>
          </a:p>
          <a:p>
            <a:pPr marL="342900" indent="-342900" fontAlgn="base">
              <a:lnSpc>
                <a:spcPct val="150000"/>
              </a:lnSpc>
              <a:buFont typeface="Arial" panose="020B0604020202020204" pitchFamily="34" charset="0"/>
              <a:buChar char="•"/>
            </a:pPr>
            <a:r>
              <a:rPr lang="en-US" sz="2000" dirty="0">
                <a:latin typeface="Times New Roman"/>
                <a:cs typeface="Times New Roman"/>
              </a:rPr>
              <a:t>To compress plain text using Huffman Encoding and then perform encryption.</a:t>
            </a:r>
          </a:p>
          <a:p>
            <a:pPr marL="342900" indent="-342900" fontAlgn="base">
              <a:lnSpc>
                <a:spcPct val="150000"/>
              </a:lnSpc>
              <a:buFont typeface="Arial" panose="020B0604020202020204" pitchFamily="34" charset="0"/>
              <a:buChar char="•"/>
            </a:pPr>
            <a:r>
              <a:rPr lang="en-US" sz="2000" dirty="0">
                <a:latin typeface="Times New Roman"/>
                <a:cs typeface="Times New Roman"/>
              </a:rPr>
              <a:t>To compare the size of compressed ciphertext with normal ciphertext.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941343" y="1120155"/>
            <a:ext cx="8029402" cy="8002191"/>
          </a:xfrm>
          <a:prstGeom prst="rect">
            <a:avLst/>
          </a:prstGeom>
          <a:noFill/>
        </p:spPr>
        <p:txBody>
          <a:bodyPr wrap="square" lIns="91440" tIns="45720" rIns="91440" bIns="45720" anchor="t">
            <a:spAutoFit/>
          </a:bodyPr>
          <a:lstStyle/>
          <a:p>
            <a:pPr marR="381000" algn="just" rtl="0">
              <a:spcBef>
                <a:spcPts val="600"/>
              </a:spcBef>
              <a:spcAft>
                <a:spcPts val="0"/>
              </a:spcAft>
            </a:pPr>
            <a:endParaRPr lang="en-IN" sz="2000" b="1" i="0" u="sng" strike="noStrike" dirty="0">
              <a:solidFill>
                <a:srgbClr val="000000"/>
              </a:solidFill>
              <a:effectLst/>
              <a:latin typeface="Times New Roman" panose="02020603050405020304" pitchFamily="18" charset="0"/>
              <a:cs typeface="Times New Roman"/>
            </a:endParaRPr>
          </a:p>
          <a:p>
            <a:pPr marR="381000" algn="just" rtl="0">
              <a:spcBef>
                <a:spcPts val="600"/>
              </a:spcBef>
              <a:spcAft>
                <a:spcPts val="0"/>
              </a:spcAft>
            </a:pPr>
            <a:r>
              <a:rPr lang="en-IN" sz="2000" b="1" i="0" u="sng" dirty="0">
                <a:solidFill>
                  <a:srgbClr val="000000"/>
                </a:solidFill>
                <a:effectLst/>
                <a:latin typeface="Calibri"/>
                <a:cs typeface="Calibri"/>
              </a:rPr>
              <a:t>Development</a:t>
            </a:r>
            <a:endParaRPr lang="en-IN" b="0" dirty="0">
              <a:effectLst/>
              <a:latin typeface="Calibri"/>
              <a:cs typeface="Calibri"/>
            </a:endParaRPr>
          </a:p>
          <a:p>
            <a:pPr marR="381000" algn="just" fontAlgn="base">
              <a:spcBef>
                <a:spcPts val="600"/>
              </a:spcBef>
              <a:buFont typeface="Arial" panose="020B0604020202020204" pitchFamily="34" charset="0"/>
              <a:buChar char="•"/>
            </a:pPr>
            <a:r>
              <a:rPr lang="en-IN" sz="1800" i="0" u="none" strike="noStrike" dirty="0">
                <a:solidFill>
                  <a:srgbClr val="000000"/>
                </a:solidFill>
                <a:effectLst/>
                <a:latin typeface="Calibri"/>
                <a:cs typeface="Calibri"/>
              </a:rPr>
              <a:t>   Backend</a:t>
            </a:r>
            <a:r>
              <a:rPr lang="en-IN" dirty="0">
                <a:solidFill>
                  <a:srgbClr val="000000"/>
                </a:solidFill>
                <a:latin typeface="Calibri"/>
                <a:cs typeface="Calibri"/>
              </a:rPr>
              <a:t> – C++</a:t>
            </a:r>
          </a:p>
          <a:p>
            <a:pPr marR="381000" algn="just" fontAlgn="base">
              <a:spcBef>
                <a:spcPts val="600"/>
              </a:spcBef>
              <a:buFont typeface="Arial" panose="020B0604020202020204" pitchFamily="34" charset="0"/>
              <a:buChar char="•"/>
            </a:pPr>
            <a:r>
              <a:rPr lang="en-IN" sz="1800" i="0" u="none" strike="noStrike" dirty="0">
                <a:solidFill>
                  <a:srgbClr val="000000"/>
                </a:solidFill>
                <a:effectLst/>
                <a:latin typeface="Calibri"/>
                <a:cs typeface="Calibri"/>
              </a:rPr>
              <a:t>   File handling </a:t>
            </a:r>
          </a:p>
          <a:p>
            <a:pPr marR="381000" algn="just">
              <a:spcAft>
                <a:spcPts val="0"/>
              </a:spcAft>
              <a:buFont typeface="Arial" panose="020B0604020202020204" pitchFamily="34" charset="0"/>
              <a:buChar char="•"/>
            </a:pPr>
            <a:endParaRPr lang="en-IN" i="0" strike="noStrike" dirty="0">
              <a:solidFill>
                <a:srgbClr val="000000"/>
              </a:solidFill>
              <a:effectLst/>
              <a:latin typeface="Calibri"/>
              <a:cs typeface="Calibri"/>
            </a:endParaRPr>
          </a:p>
          <a:p>
            <a:pPr marR="381000" algn="just"/>
            <a:r>
              <a:rPr lang="en-IN" sz="2000" b="1" u="sng" dirty="0">
                <a:latin typeface="Calibri"/>
                <a:cs typeface="Calibri"/>
              </a:rPr>
              <a:t>Algorithms </a:t>
            </a:r>
            <a:r>
              <a:rPr lang="en-IN" sz="2000" b="1" dirty="0">
                <a:latin typeface="Calibri"/>
                <a:cs typeface="Calibri"/>
              </a:rPr>
              <a:t> </a:t>
            </a:r>
            <a:endParaRPr lang="en-IN" sz="2000" dirty="0">
              <a:latin typeface="Calibri"/>
              <a:cs typeface="Calibri"/>
            </a:endParaRPr>
          </a:p>
          <a:p>
            <a:pPr marL="285750" marR="381000" indent="-285750" algn="just">
              <a:buFont typeface="Arial"/>
              <a:buChar char="•"/>
            </a:pPr>
            <a:r>
              <a:rPr lang="en-IN" dirty="0">
                <a:latin typeface="Calibri"/>
                <a:cs typeface="Calibri"/>
              </a:rPr>
              <a:t>AES (Advanced encryption standard).</a:t>
            </a:r>
          </a:p>
          <a:p>
            <a:pPr marL="285750" marR="381000" indent="-285750" algn="just">
              <a:buFont typeface="Arial"/>
              <a:buChar char="•"/>
            </a:pPr>
            <a:r>
              <a:rPr lang="en-IN" dirty="0">
                <a:latin typeface="Calibri"/>
                <a:cs typeface="Calibri"/>
              </a:rPr>
              <a:t>Huffman encoding.</a:t>
            </a:r>
          </a:p>
          <a:p>
            <a:pPr marL="285750" marR="381000" indent="-285750" algn="just">
              <a:buFont typeface="Arial"/>
              <a:buChar char="•"/>
            </a:pPr>
            <a:r>
              <a:rPr lang="en-IN" dirty="0">
                <a:latin typeface="Calibri"/>
                <a:cs typeface="Calibri"/>
              </a:rPr>
              <a:t>DES ( Data encryption standard).</a:t>
            </a:r>
          </a:p>
          <a:p>
            <a:pPr marL="285750" marR="381000" indent="-285750" algn="just">
              <a:buFont typeface="Arial"/>
              <a:buChar char="•"/>
            </a:pPr>
            <a:endParaRPr lang="en-IN" b="1" dirty="0">
              <a:latin typeface="Calibri"/>
              <a:cs typeface="Calibri"/>
            </a:endParaRPr>
          </a:p>
          <a:p>
            <a:pPr marR="381000" algn="just"/>
            <a:r>
              <a:rPr lang="en-IN" b="1" u="sng" dirty="0">
                <a:latin typeface="Calibri"/>
                <a:cs typeface="Calibri"/>
              </a:rPr>
              <a:t>Data Structures</a:t>
            </a:r>
          </a:p>
          <a:p>
            <a:pPr marR="381000" algn="just"/>
            <a:endParaRPr lang="en-IN" b="1" i="1" u="sng" dirty="0">
              <a:latin typeface="Calibri"/>
              <a:cs typeface="Calibri"/>
            </a:endParaRPr>
          </a:p>
          <a:p>
            <a:pPr marL="285750" marR="381000" indent="-285750" algn="just">
              <a:buFont typeface="Arial" panose="020B0604020202020204" pitchFamily="34" charset="0"/>
              <a:buChar char="•"/>
            </a:pPr>
            <a:r>
              <a:rPr lang="en-IN" dirty="0">
                <a:latin typeface="Calibri"/>
                <a:cs typeface="Calibri"/>
              </a:rPr>
              <a:t>Priority queue (for building Huffman tree).</a:t>
            </a:r>
          </a:p>
          <a:p>
            <a:pPr marL="285750" marR="381000" indent="-285750" algn="just">
              <a:buFont typeface="Arial" panose="020B0604020202020204" pitchFamily="34" charset="0"/>
              <a:buChar char="•"/>
            </a:pPr>
            <a:r>
              <a:rPr lang="en-IN" dirty="0">
                <a:latin typeface="Calibri"/>
                <a:cs typeface="Calibri"/>
              </a:rPr>
              <a:t>Minimum heap (to implement functionality of priority queue).</a:t>
            </a:r>
          </a:p>
          <a:p>
            <a:pPr marL="285750" marR="381000" indent="-285750" algn="just">
              <a:buFont typeface="Arial" panose="020B0604020202020204" pitchFamily="34" charset="0"/>
              <a:buChar char="•"/>
            </a:pPr>
            <a:r>
              <a:rPr lang="en-IN" dirty="0">
                <a:latin typeface="Calibri"/>
                <a:cs typeface="Calibri"/>
              </a:rPr>
              <a:t>Array.</a:t>
            </a:r>
          </a:p>
          <a:p>
            <a:pPr marL="285750" marR="381000" indent="-285750" algn="just">
              <a:buFont typeface="Arial" panose="020B0604020202020204" pitchFamily="34" charset="0"/>
              <a:buChar char="•"/>
            </a:pPr>
            <a:r>
              <a:rPr lang="en-IN" dirty="0">
                <a:latin typeface="Calibri"/>
                <a:cs typeface="Calibri"/>
              </a:rPr>
              <a:t>Linked list.</a:t>
            </a:r>
          </a:p>
          <a:p>
            <a:pPr marL="285750" marR="381000" indent="-285750" algn="just">
              <a:buFont typeface="Arial" panose="020B0604020202020204" pitchFamily="34" charset="0"/>
              <a:buChar char="•"/>
            </a:pPr>
            <a:endParaRPr lang="en-IN" dirty="0">
              <a:latin typeface="Calibri"/>
              <a:cs typeface="Calibri"/>
            </a:endParaRPr>
          </a:p>
          <a:p>
            <a:pPr marL="285750" marR="381000" indent="-285750" algn="just">
              <a:buFont typeface="Arial" panose="020B0604020202020204" pitchFamily="34" charset="0"/>
              <a:buChar char="•"/>
            </a:pPr>
            <a:endParaRPr lang="en-IN" dirty="0">
              <a:latin typeface="Calibri"/>
              <a:cs typeface="Calibri"/>
            </a:endParaRPr>
          </a:p>
          <a:p>
            <a:pPr marL="285750" marR="381000" indent="-285750" algn="just">
              <a:buFont typeface="Arial"/>
              <a:buChar char="•"/>
            </a:pPr>
            <a:endParaRPr lang="en-IN" b="1" u="sng" dirty="0">
              <a:latin typeface="Calibri"/>
              <a:cs typeface="Calibri"/>
            </a:endParaRPr>
          </a:p>
          <a:p>
            <a:pPr marL="285750" marR="381000" indent="-285750" algn="just">
              <a:buFont typeface="Arial"/>
              <a:buChar char="•"/>
            </a:pPr>
            <a:endParaRPr lang="en-IN" dirty="0">
              <a:latin typeface="Calibri"/>
              <a:cs typeface="Calibri"/>
            </a:endParaRPr>
          </a:p>
          <a:p>
            <a:pPr marR="381000" algn="just"/>
            <a:endParaRPr lang="en-IN" dirty="0">
              <a:latin typeface="Calibri"/>
              <a:cs typeface="Calibri"/>
            </a:endParaRPr>
          </a:p>
          <a:p>
            <a:pPr marR="381000" algn="just">
              <a:buFont typeface="Arial" panose="020B0604020202020204" pitchFamily="34" charset="0"/>
              <a:buChar char="•"/>
            </a:pPr>
            <a:endParaRPr lang="en-IN" dirty="0">
              <a:latin typeface="Calibri"/>
              <a:cs typeface="Calibri"/>
            </a:endParaRPr>
          </a:p>
          <a:p>
            <a:pPr marR="381000" algn="just"/>
            <a:endParaRPr lang="en-IN" dirty="0">
              <a:latin typeface="Calibri"/>
              <a:cs typeface="Calibri"/>
            </a:endParaRPr>
          </a:p>
          <a:p>
            <a:pPr marR="381000" algn="just">
              <a:spcBef>
                <a:spcPts val="600"/>
              </a:spcBef>
            </a:pPr>
            <a:endParaRPr lang="en-IN" sz="2000" b="1" u="sng" dirty="0">
              <a:latin typeface="Times New Roman" panose="02020603050405020304" pitchFamily="18" charset="0"/>
              <a:cs typeface="Times New Roman"/>
            </a:endParaRPr>
          </a:p>
          <a:p>
            <a:br>
              <a:rPr lang="en-IN" b="0" dirty="0">
                <a:effectLst/>
              </a:rPr>
            </a:br>
            <a:br>
              <a:rPr lang="en-IN" b="0" dirty="0">
                <a:effectLst/>
              </a:rPr>
            </a:br>
            <a:endParaRPr lang="en-US" dirty="0"/>
          </a:p>
        </p:txBody>
      </p:sp>
      <p:sp>
        <p:nvSpPr>
          <p:cNvPr id="7" name="TextBox 6">
            <a:extLst>
              <a:ext uri="{FF2B5EF4-FFF2-40B4-BE49-F238E27FC236}">
                <a16:creationId xmlns:a16="http://schemas.microsoft.com/office/drawing/2014/main" id="{4B6514C4-30FA-6043-89BA-B7447FCFE781}"/>
              </a:ext>
            </a:extLst>
          </p:cNvPr>
          <p:cNvSpPr txBox="1"/>
          <p:nvPr/>
        </p:nvSpPr>
        <p:spPr>
          <a:xfrm>
            <a:off x="6428132" y="1909048"/>
            <a:ext cx="6097656" cy="954107"/>
          </a:xfrm>
          <a:prstGeom prst="rect">
            <a:avLst/>
          </a:prstGeom>
          <a:noFill/>
        </p:spPr>
        <p:txBody>
          <a:bodyPr wrap="square" lIns="91440" tIns="45720" rIns="91440" bIns="45720" anchor="t">
            <a:spAutoFit/>
          </a:bodyPr>
          <a:lstStyle/>
          <a:p>
            <a:pPr marR="381000" algn="just" rtl="0">
              <a:spcBef>
                <a:spcPts val="600"/>
              </a:spcBef>
              <a:spcAft>
                <a:spcPts val="0"/>
              </a:spcAft>
            </a:pPr>
            <a:endParaRPr lang="en-IN" sz="2000" b="1" i="0" u="sng" strike="noStrike" dirty="0">
              <a:solidFill>
                <a:srgbClr val="000000"/>
              </a:solidFill>
              <a:effectLst/>
              <a:latin typeface="Times New Roman" panose="02020603050405020304" pitchFamily="18" charset="0"/>
              <a:cs typeface="Times New Roman"/>
            </a:endParaRPr>
          </a:p>
          <a:p>
            <a:br>
              <a:rPr lang="en-IN" b="0" dirty="0">
                <a:effectLst/>
              </a:rPr>
            </a:br>
            <a:endParaRPr lang="en-US" dirty="0"/>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573570" y="1863077"/>
            <a:ext cx="11044859" cy="369332"/>
          </a:xfrm>
          <a:prstGeom prst="rect">
            <a:avLst/>
          </a:prstGeom>
          <a:noFill/>
        </p:spPr>
        <p:txBody>
          <a:bodyPr wrap="square" lIns="91440" tIns="45720" rIns="91440" bIns="45720" anchor="t">
            <a:spAutoFit/>
          </a:bodyPr>
          <a:lstStyle/>
          <a:p>
            <a:pPr>
              <a:spcBef>
                <a:spcPts val="500"/>
              </a:spcBef>
            </a:pPr>
            <a:r>
              <a:rPr lang="en-IN" sz="1800" b="1" i="0" dirty="0">
                <a:solidFill>
                  <a:srgbClr val="000000"/>
                </a:solidFill>
                <a:effectLst/>
                <a:latin typeface="Calibri"/>
                <a:cs typeface="Calibri"/>
              </a:rPr>
              <a:t> </a:t>
            </a:r>
            <a:endParaRPr lang="en-US" dirty="0"/>
          </a:p>
        </p:txBody>
      </p:sp>
      <p:sp>
        <p:nvSpPr>
          <p:cNvPr id="3" name="TextBox 2">
            <a:extLst>
              <a:ext uri="{FF2B5EF4-FFF2-40B4-BE49-F238E27FC236}">
                <a16:creationId xmlns:a16="http://schemas.microsoft.com/office/drawing/2014/main" id="{67C2C7B5-D75A-FBC1-0E61-40C6BDE92CF4}"/>
              </a:ext>
            </a:extLst>
          </p:cNvPr>
          <p:cNvSpPr txBox="1"/>
          <p:nvPr/>
        </p:nvSpPr>
        <p:spPr>
          <a:xfrm>
            <a:off x="846667" y="1693333"/>
            <a:ext cx="9169400" cy="2649059"/>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plaintext will be taken.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Generating of cipher text of input string using AES or DES algorithm.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 size of generated ciphertext will be noted.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Compression of input plaintext using Huffman encoding.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Encryption of compressed input plaintext.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Calculation of compression factor for each ciphertext generated with respect to the encryption technique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475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 (contd.)</a:t>
            </a:r>
            <a:endParaRPr lang="en-IN" sz="3200" b="1" dirty="0">
              <a:solidFill>
                <a:srgbClr val="46B0F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4A952C6-106C-954F-9798-7E100422429B}"/>
              </a:ext>
            </a:extLst>
          </p:cNvPr>
          <p:cNvSpPr txBox="1"/>
          <p:nvPr/>
        </p:nvSpPr>
        <p:spPr>
          <a:xfrm>
            <a:off x="2629886" y="5787632"/>
            <a:ext cx="6097656" cy="1477328"/>
          </a:xfrm>
          <a:prstGeom prst="rect">
            <a:avLst/>
          </a:prstGeom>
          <a:noFill/>
        </p:spPr>
        <p:txBody>
          <a:bodyPr wrap="square">
            <a:spAutoFit/>
          </a:bodyPr>
          <a:lstStyle/>
          <a:p>
            <a:pPr marL="381000" marR="381000" algn="ctr" rtl="0">
              <a:spcBef>
                <a:spcPts val="0"/>
              </a:spcBef>
              <a:spcAft>
                <a:spcPts val="0"/>
              </a:spcAft>
            </a:pPr>
            <a:endParaRPr lang="en-IN" u="sng" dirty="0">
              <a:solidFill>
                <a:srgbClr val="000000"/>
              </a:solidFill>
              <a:latin typeface="Times" pitchFamily="2" charset="0"/>
            </a:endParaRPr>
          </a:p>
          <a:p>
            <a:pPr marL="381000" marR="381000" algn="ctr" rtl="0">
              <a:spcBef>
                <a:spcPts val="0"/>
              </a:spcBef>
              <a:spcAft>
                <a:spcPts val="0"/>
              </a:spcAft>
            </a:pPr>
            <a:endParaRPr lang="en-IN" u="sng" dirty="0">
              <a:solidFill>
                <a:srgbClr val="000000"/>
              </a:solidFill>
              <a:latin typeface="Times" pitchFamily="2" charset="0"/>
            </a:endParaRPr>
          </a:p>
          <a:p>
            <a:pPr marL="381000" marR="381000" algn="ctr" rtl="0">
              <a:spcBef>
                <a:spcPts val="0"/>
              </a:spcBef>
              <a:spcAft>
                <a:spcPts val="0"/>
              </a:spcAft>
            </a:pPr>
            <a:r>
              <a:rPr lang="en-IN" sz="1800" b="0" i="0" u="sng" dirty="0">
                <a:solidFill>
                  <a:srgbClr val="000000"/>
                </a:solidFill>
                <a:effectLst/>
                <a:latin typeface="Times" pitchFamily="2" charset="0"/>
              </a:rPr>
              <a:t>Fig.1</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Methodology Chart</a:t>
            </a:r>
            <a:endParaRPr lang="en-IN" b="0" dirty="0">
              <a:effectLst/>
            </a:endParaRPr>
          </a:p>
          <a:p>
            <a:br>
              <a:rPr lang="en-IN" dirty="0"/>
            </a:br>
            <a:endParaRPr lang="en-US" dirty="0"/>
          </a:p>
        </p:txBody>
      </p:sp>
      <p:sp>
        <p:nvSpPr>
          <p:cNvPr id="3" name="Rectangle: Rounded Corners 2">
            <a:extLst>
              <a:ext uri="{FF2B5EF4-FFF2-40B4-BE49-F238E27FC236}">
                <a16:creationId xmlns:a16="http://schemas.microsoft.com/office/drawing/2014/main" id="{8429302C-132D-20FE-878A-6F4EC4A41D9D}"/>
              </a:ext>
            </a:extLst>
          </p:cNvPr>
          <p:cNvSpPr/>
          <p:nvPr/>
        </p:nvSpPr>
        <p:spPr>
          <a:xfrm>
            <a:off x="2239789" y="1263367"/>
            <a:ext cx="2032000" cy="104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plaintext will be taken.</a:t>
            </a:r>
            <a:endParaRPr lang="en-IN" dirty="0">
              <a:solidFill>
                <a:schemeClr val="tx1"/>
              </a:solidFill>
            </a:endParaRPr>
          </a:p>
        </p:txBody>
      </p:sp>
      <p:sp>
        <p:nvSpPr>
          <p:cNvPr id="9" name="Rectangle: Rounded Corners 8">
            <a:extLst>
              <a:ext uri="{FF2B5EF4-FFF2-40B4-BE49-F238E27FC236}">
                <a16:creationId xmlns:a16="http://schemas.microsoft.com/office/drawing/2014/main" id="{508FCEB9-A34C-8170-6A71-8A47418C9A31}"/>
              </a:ext>
            </a:extLst>
          </p:cNvPr>
          <p:cNvSpPr/>
          <p:nvPr/>
        </p:nvSpPr>
        <p:spPr>
          <a:xfrm>
            <a:off x="6841069" y="5198866"/>
            <a:ext cx="2032000" cy="104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Compression of input plaintext using Huffman encoding.</a:t>
            </a:r>
            <a:endParaRPr lang="en-IN" sz="1600" dirty="0">
              <a:solidFill>
                <a:schemeClr val="tx1"/>
              </a:solidFill>
            </a:endParaRPr>
          </a:p>
        </p:txBody>
      </p:sp>
      <p:sp>
        <p:nvSpPr>
          <p:cNvPr id="11" name="Rectangle: Rounded Corners 10">
            <a:extLst>
              <a:ext uri="{FF2B5EF4-FFF2-40B4-BE49-F238E27FC236}">
                <a16:creationId xmlns:a16="http://schemas.microsoft.com/office/drawing/2014/main" id="{49C48306-8931-691D-193C-9BCA7662EA22}"/>
              </a:ext>
            </a:extLst>
          </p:cNvPr>
          <p:cNvSpPr/>
          <p:nvPr/>
        </p:nvSpPr>
        <p:spPr>
          <a:xfrm>
            <a:off x="2934200" y="5073933"/>
            <a:ext cx="2032000" cy="104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Encryption of compressed input plaintext.</a:t>
            </a:r>
            <a:endParaRPr lang="en-IN" sz="1600" dirty="0">
              <a:solidFill>
                <a:schemeClr val="tx1"/>
              </a:solidFill>
            </a:endParaRPr>
          </a:p>
        </p:txBody>
      </p:sp>
      <p:sp>
        <p:nvSpPr>
          <p:cNvPr id="13" name="Rectangle: Rounded Corners 12">
            <a:extLst>
              <a:ext uri="{FF2B5EF4-FFF2-40B4-BE49-F238E27FC236}">
                <a16:creationId xmlns:a16="http://schemas.microsoft.com/office/drawing/2014/main" id="{66A0770C-806D-7992-E520-A1FBAE62B545}"/>
              </a:ext>
            </a:extLst>
          </p:cNvPr>
          <p:cNvSpPr/>
          <p:nvPr/>
        </p:nvSpPr>
        <p:spPr>
          <a:xfrm>
            <a:off x="535107" y="2734733"/>
            <a:ext cx="3132118" cy="17356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Calculation of compression factor for each ciphertext generated with respect to the encryption technique used</a:t>
            </a:r>
            <a:r>
              <a:rPr lang="en-US" sz="1200" dirty="0">
                <a:solidFill>
                  <a:schemeClr val="tx1"/>
                </a:solidFill>
              </a:rPr>
              <a:t>.</a:t>
            </a:r>
            <a:endParaRPr lang="en-IN" sz="1200" dirty="0">
              <a:solidFill>
                <a:schemeClr val="tx1"/>
              </a:solidFill>
            </a:endParaRPr>
          </a:p>
        </p:txBody>
      </p:sp>
      <p:sp>
        <p:nvSpPr>
          <p:cNvPr id="15" name="Rectangle: Rounded Corners 14">
            <a:extLst>
              <a:ext uri="{FF2B5EF4-FFF2-40B4-BE49-F238E27FC236}">
                <a16:creationId xmlns:a16="http://schemas.microsoft.com/office/drawing/2014/main" id="{9669FFA1-2F29-B49D-C46C-4AD669E04D88}"/>
              </a:ext>
            </a:extLst>
          </p:cNvPr>
          <p:cNvSpPr/>
          <p:nvPr/>
        </p:nvSpPr>
        <p:spPr>
          <a:xfrm>
            <a:off x="9116894" y="3107599"/>
            <a:ext cx="2032000" cy="104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File size of generated ciphertext will be noted.</a:t>
            </a:r>
            <a:endParaRPr lang="en-IN" sz="1600" dirty="0">
              <a:solidFill>
                <a:schemeClr val="tx1"/>
              </a:solidFill>
            </a:endParaRPr>
          </a:p>
        </p:txBody>
      </p:sp>
      <p:sp>
        <p:nvSpPr>
          <p:cNvPr id="17" name="Rectangle: Rounded Corners 16">
            <a:extLst>
              <a:ext uri="{FF2B5EF4-FFF2-40B4-BE49-F238E27FC236}">
                <a16:creationId xmlns:a16="http://schemas.microsoft.com/office/drawing/2014/main" id="{5CC96B3C-7DA3-8368-EE21-95E40DC48A46}"/>
              </a:ext>
            </a:extLst>
          </p:cNvPr>
          <p:cNvSpPr/>
          <p:nvPr/>
        </p:nvSpPr>
        <p:spPr>
          <a:xfrm>
            <a:off x="6841069" y="1263367"/>
            <a:ext cx="2032000" cy="1041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Generating of cipher text of input string using AES or DES algorithm.</a:t>
            </a:r>
            <a:endParaRPr lang="en-IN" sz="1600" dirty="0">
              <a:solidFill>
                <a:schemeClr val="tx1"/>
              </a:solidFill>
            </a:endParaRPr>
          </a:p>
        </p:txBody>
      </p:sp>
      <p:cxnSp>
        <p:nvCxnSpPr>
          <p:cNvPr id="19" name="Straight Arrow Connector 18">
            <a:extLst>
              <a:ext uri="{FF2B5EF4-FFF2-40B4-BE49-F238E27FC236}">
                <a16:creationId xmlns:a16="http://schemas.microsoft.com/office/drawing/2014/main" id="{77409CDC-1C4D-C1E1-E7D9-1FD1C93BEA7F}"/>
              </a:ext>
            </a:extLst>
          </p:cNvPr>
          <p:cNvCxnSpPr>
            <a:stCxn id="3" idx="3"/>
            <a:endCxn id="17" idx="1"/>
          </p:cNvCxnSpPr>
          <p:nvPr/>
        </p:nvCxnSpPr>
        <p:spPr>
          <a:xfrm>
            <a:off x="4271789" y="1784067"/>
            <a:ext cx="25692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F0828AD-27F2-EC9E-4C1C-A51AF0C1649B}"/>
              </a:ext>
            </a:extLst>
          </p:cNvPr>
          <p:cNvCxnSpPr>
            <a:stCxn id="17" idx="3"/>
            <a:endCxn id="15" idx="0"/>
          </p:cNvCxnSpPr>
          <p:nvPr/>
        </p:nvCxnSpPr>
        <p:spPr>
          <a:xfrm>
            <a:off x="8873069" y="1784067"/>
            <a:ext cx="1259825" cy="1323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EA04FC4-06DF-A0A8-C331-9B2C8C3E4799}"/>
              </a:ext>
            </a:extLst>
          </p:cNvPr>
          <p:cNvCxnSpPr>
            <a:cxnSpLocks/>
          </p:cNvCxnSpPr>
          <p:nvPr/>
        </p:nvCxnSpPr>
        <p:spPr>
          <a:xfrm flipH="1">
            <a:off x="8602133" y="4148999"/>
            <a:ext cx="900848" cy="99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B7E62-C8B2-AB3C-0D71-5E2DBC4CE40A}"/>
              </a:ext>
            </a:extLst>
          </p:cNvPr>
          <p:cNvCxnSpPr>
            <a:cxnSpLocks/>
          </p:cNvCxnSpPr>
          <p:nvPr/>
        </p:nvCxnSpPr>
        <p:spPr>
          <a:xfrm flipH="1" flipV="1">
            <a:off x="5071533" y="5594632"/>
            <a:ext cx="16679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9A9F5E-BB74-0639-2675-59F5AF22D0E2}"/>
              </a:ext>
            </a:extLst>
          </p:cNvPr>
          <p:cNvCxnSpPr>
            <a:cxnSpLocks/>
          </p:cNvCxnSpPr>
          <p:nvPr/>
        </p:nvCxnSpPr>
        <p:spPr>
          <a:xfrm flipH="1" flipV="1">
            <a:off x="1667933" y="4470400"/>
            <a:ext cx="1143000" cy="103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22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14735</TotalTime>
  <Words>943</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Mohit  Bishesh</cp:lastModifiedBy>
  <cp:revision>1043</cp:revision>
  <dcterms:created xsi:type="dcterms:W3CDTF">2021-05-06T09:42:21Z</dcterms:created>
  <dcterms:modified xsi:type="dcterms:W3CDTF">2023-02-01T16:59:18Z</dcterms:modified>
</cp:coreProperties>
</file>