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1"/>
  </p:notesMasterIdLst>
  <p:sldIdLst>
    <p:sldId id="256" r:id="rId2"/>
    <p:sldId id="267" r:id="rId3"/>
    <p:sldId id="257" r:id="rId4"/>
    <p:sldId id="305" r:id="rId5"/>
    <p:sldId id="296" r:id="rId6"/>
    <p:sldId id="295" r:id="rId7"/>
    <p:sldId id="259" r:id="rId8"/>
    <p:sldId id="262" r:id="rId9"/>
    <p:sldId id="263" r:id="rId10"/>
    <p:sldId id="301" r:id="rId11"/>
    <p:sldId id="266" r:id="rId12"/>
    <p:sldId id="304" r:id="rId13"/>
    <p:sldId id="265" r:id="rId14"/>
    <p:sldId id="302" r:id="rId15"/>
    <p:sldId id="258" r:id="rId16"/>
    <p:sldId id="260" r:id="rId17"/>
    <p:sldId id="303" r:id="rId18"/>
    <p:sldId id="261" r:id="rId19"/>
    <p:sldId id="268" r:id="rId20"/>
    <p:sldId id="270" r:id="rId21"/>
    <p:sldId id="271" r:id="rId22"/>
    <p:sldId id="306"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5" r:id="rId36"/>
    <p:sldId id="284" r:id="rId37"/>
    <p:sldId id="286" r:id="rId38"/>
    <p:sldId id="287" r:id="rId39"/>
    <p:sldId id="289" r:id="rId40"/>
    <p:sldId id="299" r:id="rId41"/>
    <p:sldId id="298" r:id="rId42"/>
    <p:sldId id="297" r:id="rId43"/>
    <p:sldId id="290" r:id="rId44"/>
    <p:sldId id="291" r:id="rId45"/>
    <p:sldId id="292" r:id="rId46"/>
    <p:sldId id="293" r:id="rId47"/>
    <p:sldId id="294" r:id="rId48"/>
    <p:sldId id="264" r:id="rId49"/>
    <p:sldId id="300"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 Burkule" initials="MB" lastIdx="1" clrIdx="0">
    <p:extLst>
      <p:ext uri="{19B8F6BF-5375-455C-9EA6-DF929625EA0E}">
        <p15:presenceInfo xmlns:p15="http://schemas.microsoft.com/office/powerpoint/2012/main" userId="a516607b7531f9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01" autoAdjust="0"/>
    <p:restoredTop sz="94660"/>
  </p:normalViewPr>
  <p:slideViewPr>
    <p:cSldViewPr snapToGrid="0">
      <p:cViewPr varScale="1">
        <p:scale>
          <a:sx n="89" d="100"/>
          <a:sy n="89" d="100"/>
        </p:scale>
        <p:origin x="24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E4776B-EF51-45DB-8713-19B7DB313E44}" type="datetimeFigureOut">
              <a:rPr lang="en-IN" smtClean="0"/>
              <a:t>13-01-2020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6CCD8-A947-4584-9CD3-83D590CA3A47}" type="slidenum">
              <a:rPr lang="en-IN" smtClean="0"/>
              <a:t>‹#›</a:t>
            </a:fld>
            <a:endParaRPr lang="en-IN"/>
          </a:p>
        </p:txBody>
      </p:sp>
    </p:spTree>
    <p:extLst>
      <p:ext uri="{BB962C8B-B14F-4D97-AF65-F5344CB8AC3E}">
        <p14:creationId xmlns:p14="http://schemas.microsoft.com/office/powerpoint/2010/main" val="521869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E449BAFC-D402-4284-AF87-CE16CD752CD9}" type="datetime1">
              <a:rPr lang="en-IN" smtClean="0"/>
              <a:t>13-01-2020</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B90C0261-7933-432D-8FE5-D8506305C951}" type="slidenum">
              <a:rPr lang="en-IN" smtClean="0"/>
              <a:t>‹#›</a:t>
            </a:fld>
            <a:endParaRPr lang="en-IN"/>
          </a:p>
        </p:txBody>
      </p:sp>
    </p:spTree>
    <p:extLst>
      <p:ext uri="{BB962C8B-B14F-4D97-AF65-F5344CB8AC3E}">
        <p14:creationId xmlns:p14="http://schemas.microsoft.com/office/powerpoint/2010/main" val="1142284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F824A-C123-4A6E-AC20-DB98B6FEB8DE}" type="datetime1">
              <a:rPr lang="en-IN" smtClean="0"/>
              <a:t>13-01-2020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0C0261-7933-432D-8FE5-D8506305C951}" type="slidenum">
              <a:rPr lang="en-IN" smtClean="0"/>
              <a:t>‹#›</a:t>
            </a:fld>
            <a:endParaRPr lang="en-IN"/>
          </a:p>
        </p:txBody>
      </p:sp>
    </p:spTree>
    <p:extLst>
      <p:ext uri="{BB962C8B-B14F-4D97-AF65-F5344CB8AC3E}">
        <p14:creationId xmlns:p14="http://schemas.microsoft.com/office/powerpoint/2010/main" val="1572107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2C6604-CE64-46CB-AF9A-C07FA2F39938}" type="datetime1">
              <a:rPr lang="en-IN" smtClean="0"/>
              <a:t>13-01-2020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0C0261-7933-432D-8FE5-D8506305C951}" type="slidenum">
              <a:rPr lang="en-IN" smtClean="0"/>
              <a:t>‹#›</a:t>
            </a:fld>
            <a:endParaRPr lang="en-IN"/>
          </a:p>
        </p:txBody>
      </p:sp>
    </p:spTree>
    <p:extLst>
      <p:ext uri="{BB962C8B-B14F-4D97-AF65-F5344CB8AC3E}">
        <p14:creationId xmlns:p14="http://schemas.microsoft.com/office/powerpoint/2010/main" val="307963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F9551-6940-4CAF-9B72-ABD933920442}" type="datetime1">
              <a:rPr lang="en-IN" smtClean="0"/>
              <a:t>13-01-2020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676709" y="5904411"/>
            <a:ext cx="1515291" cy="927463"/>
          </a:xfrm>
        </p:spPr>
        <p:txBody>
          <a:bodyPr/>
          <a:lstStyle>
            <a:lvl1pPr>
              <a:defRPr sz="4400"/>
            </a:lvl1pPr>
          </a:lstStyle>
          <a:p>
            <a:fld id="{B90C0261-7933-432D-8FE5-D8506305C951}" type="slidenum">
              <a:rPr lang="en-IN" smtClean="0"/>
              <a:pPr/>
              <a:t>‹#›</a:t>
            </a:fld>
            <a:endParaRPr lang="en-IN" dirty="0"/>
          </a:p>
        </p:txBody>
      </p:sp>
    </p:spTree>
    <p:extLst>
      <p:ext uri="{BB962C8B-B14F-4D97-AF65-F5344CB8AC3E}">
        <p14:creationId xmlns:p14="http://schemas.microsoft.com/office/powerpoint/2010/main" val="30197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BF7EB6-9043-4E65-94B0-3E9E780648EF}" type="datetime1">
              <a:rPr lang="en-IN" smtClean="0"/>
              <a:t>13-01-2020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0C0261-7933-432D-8FE5-D8506305C951}" type="slidenum">
              <a:rPr lang="en-IN" smtClean="0"/>
              <a:t>‹#›</a:t>
            </a:fld>
            <a:endParaRPr lang="en-IN"/>
          </a:p>
        </p:txBody>
      </p:sp>
    </p:spTree>
    <p:extLst>
      <p:ext uri="{BB962C8B-B14F-4D97-AF65-F5344CB8AC3E}">
        <p14:creationId xmlns:p14="http://schemas.microsoft.com/office/powerpoint/2010/main" val="1636228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DD52DA-408B-499B-92AD-48199175DD2F}" type="datetime1">
              <a:rPr lang="en-IN" smtClean="0"/>
              <a:t>13-01-2020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0C0261-7933-432D-8FE5-D8506305C951}" type="slidenum">
              <a:rPr lang="en-IN" smtClean="0"/>
              <a:t>‹#›</a:t>
            </a:fld>
            <a:endParaRPr lang="en-IN"/>
          </a:p>
        </p:txBody>
      </p:sp>
    </p:spTree>
    <p:extLst>
      <p:ext uri="{BB962C8B-B14F-4D97-AF65-F5344CB8AC3E}">
        <p14:creationId xmlns:p14="http://schemas.microsoft.com/office/powerpoint/2010/main" val="2155478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414593-9710-4EB6-A4B0-409FBBEB1D6C}" type="datetime1">
              <a:rPr lang="en-IN" smtClean="0"/>
              <a:t>13-01-2020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0C0261-7933-432D-8FE5-D8506305C951}" type="slidenum">
              <a:rPr lang="en-IN" smtClean="0"/>
              <a:t>‹#›</a:t>
            </a:fld>
            <a:endParaRPr lang="en-IN"/>
          </a:p>
        </p:txBody>
      </p:sp>
    </p:spTree>
    <p:extLst>
      <p:ext uri="{BB962C8B-B14F-4D97-AF65-F5344CB8AC3E}">
        <p14:creationId xmlns:p14="http://schemas.microsoft.com/office/powerpoint/2010/main" val="4165730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063213-D158-4848-AC44-1C83D0240393}" type="datetime1">
              <a:rPr lang="en-IN" smtClean="0"/>
              <a:t>13-01-2020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0C0261-7933-432D-8FE5-D8506305C951}" type="slidenum">
              <a:rPr lang="en-IN" smtClean="0"/>
              <a:t>‹#›</a:t>
            </a:fld>
            <a:endParaRPr lang="en-IN"/>
          </a:p>
        </p:txBody>
      </p:sp>
    </p:spTree>
    <p:extLst>
      <p:ext uri="{BB962C8B-B14F-4D97-AF65-F5344CB8AC3E}">
        <p14:creationId xmlns:p14="http://schemas.microsoft.com/office/powerpoint/2010/main" val="3430041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F4558D-B1BB-4D56-AA96-38E8CC352E68}" type="datetime1">
              <a:rPr lang="en-IN" smtClean="0"/>
              <a:t>13-01-2020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0C0261-7933-432D-8FE5-D8506305C951}" type="slidenum">
              <a:rPr lang="en-IN" smtClean="0"/>
              <a:t>‹#›</a:t>
            </a:fld>
            <a:endParaRPr lang="en-IN"/>
          </a:p>
        </p:txBody>
      </p:sp>
    </p:spTree>
    <p:extLst>
      <p:ext uri="{BB962C8B-B14F-4D97-AF65-F5344CB8AC3E}">
        <p14:creationId xmlns:p14="http://schemas.microsoft.com/office/powerpoint/2010/main" val="2916283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1C50F2DB-8891-4D21-AE50-248328F02C49}" type="datetime1">
              <a:rPr lang="en-IN" smtClean="0"/>
              <a:t>13-01-2020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B90C0261-7933-432D-8FE5-D8506305C951}" type="slidenum">
              <a:rPr lang="en-IN" smtClean="0"/>
              <a:t>‹#›</a:t>
            </a:fld>
            <a:endParaRPr lang="en-IN"/>
          </a:p>
        </p:txBody>
      </p:sp>
    </p:spTree>
    <p:extLst>
      <p:ext uri="{BB962C8B-B14F-4D97-AF65-F5344CB8AC3E}">
        <p14:creationId xmlns:p14="http://schemas.microsoft.com/office/powerpoint/2010/main" val="771408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EC750202-7E38-40CF-B4C4-5B7DA6430FD3}" type="datetime1">
              <a:rPr lang="en-IN" smtClean="0"/>
              <a:t>13-01-2020</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B90C0261-7933-432D-8FE5-D8506305C951}" type="slidenum">
              <a:rPr lang="en-IN" smtClean="0"/>
              <a:t>‹#›</a:t>
            </a:fld>
            <a:endParaRPr lang="en-IN"/>
          </a:p>
        </p:txBody>
      </p:sp>
    </p:spTree>
    <p:extLst>
      <p:ext uri="{BB962C8B-B14F-4D97-AF65-F5344CB8AC3E}">
        <p14:creationId xmlns:p14="http://schemas.microsoft.com/office/powerpoint/2010/main" val="366143252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1A23E4A8-EB64-4D35-8780-817EE61E612B}" type="datetime1">
              <a:rPr lang="en-IN" smtClean="0"/>
              <a:t>13-01-2020</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B90C0261-7933-432D-8FE5-D8506305C951}" type="slidenum">
              <a:rPr lang="en-IN" smtClean="0"/>
              <a:t>‹#›</a:t>
            </a:fld>
            <a:endParaRPr lang="en-IN"/>
          </a:p>
        </p:txBody>
      </p:sp>
    </p:spTree>
    <p:extLst>
      <p:ext uri="{BB962C8B-B14F-4D97-AF65-F5344CB8AC3E}">
        <p14:creationId xmlns:p14="http://schemas.microsoft.com/office/powerpoint/2010/main" val="62465123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2790700"/>
            <a:ext cx="10058400" cy="1106899"/>
          </a:xfrm>
        </p:spPr>
        <p:txBody>
          <a:bodyPr>
            <a:normAutofit fontScale="90000"/>
          </a:bodyPr>
          <a:lstStyle/>
          <a:p>
            <a:r>
              <a:rPr lang="en-IN" dirty="0"/>
              <a:t>One Stop Shop</a:t>
            </a:r>
          </a:p>
        </p:txBody>
      </p:sp>
      <p:sp>
        <p:nvSpPr>
          <p:cNvPr id="3" name="Subtitle 2"/>
          <p:cNvSpPr>
            <a:spLocks noGrp="1"/>
          </p:cNvSpPr>
          <p:nvPr>
            <p:ph type="subTitle" idx="1"/>
          </p:nvPr>
        </p:nvSpPr>
        <p:spPr>
          <a:xfrm>
            <a:off x="4865077" y="4206876"/>
            <a:ext cx="5030636" cy="353401"/>
          </a:xfrm>
        </p:spPr>
        <p:txBody>
          <a:bodyPr>
            <a:normAutofit fontScale="77500" lnSpcReduction="20000"/>
          </a:bodyPr>
          <a:lstStyle/>
          <a:p>
            <a:r>
              <a:rPr lang="en-IN" dirty="0">
                <a:solidFill>
                  <a:schemeClr val="tx1"/>
                </a:solidFill>
              </a:rPr>
              <a:t>Presented by:</a:t>
            </a:r>
          </a:p>
          <a:p>
            <a:endParaRPr lang="en-IN" dirty="0">
              <a:solidFill>
                <a:schemeClr val="tx1"/>
              </a:solidFill>
            </a:endParaRPr>
          </a:p>
        </p:txBody>
      </p:sp>
      <p:sp>
        <p:nvSpPr>
          <p:cNvPr id="4" name="TextBox 3"/>
          <p:cNvSpPr txBox="1"/>
          <p:nvPr/>
        </p:nvSpPr>
        <p:spPr>
          <a:xfrm>
            <a:off x="1100051" y="2113808"/>
            <a:ext cx="4695107" cy="369332"/>
          </a:xfrm>
          <a:prstGeom prst="rect">
            <a:avLst/>
          </a:prstGeom>
          <a:noFill/>
        </p:spPr>
        <p:txBody>
          <a:bodyPr wrap="square" rtlCol="0">
            <a:spAutoFit/>
          </a:bodyPr>
          <a:lstStyle/>
          <a:p>
            <a:r>
              <a:rPr lang="en-IN" dirty="0"/>
              <a:t>A Software Engineering Case Study on </a:t>
            </a:r>
          </a:p>
        </p:txBody>
      </p:sp>
      <p:sp>
        <p:nvSpPr>
          <p:cNvPr id="5" name="TextBox 4"/>
          <p:cNvSpPr txBox="1"/>
          <p:nvPr/>
        </p:nvSpPr>
        <p:spPr>
          <a:xfrm>
            <a:off x="6272011" y="4765183"/>
            <a:ext cx="4533364" cy="1200329"/>
          </a:xfrm>
          <a:prstGeom prst="rect">
            <a:avLst/>
          </a:prstGeom>
          <a:noFill/>
        </p:spPr>
        <p:txBody>
          <a:bodyPr wrap="square" rtlCol="0">
            <a:spAutoFit/>
          </a:bodyPr>
          <a:lstStyle/>
          <a:p>
            <a:r>
              <a:rPr lang="en-IN" dirty="0">
                <a:solidFill>
                  <a:schemeClr val="bg1"/>
                </a:solidFill>
              </a:rPr>
              <a:t>MOHIT BURKULE  –   TECOA118 (Team Leader)</a:t>
            </a:r>
          </a:p>
          <a:p>
            <a:r>
              <a:rPr lang="en-IN" dirty="0">
                <a:solidFill>
                  <a:schemeClr val="bg1"/>
                </a:solidFill>
              </a:rPr>
              <a:t>VIVEK BULANI        –  TECOA117</a:t>
            </a:r>
          </a:p>
          <a:p>
            <a:r>
              <a:rPr lang="en-IN" dirty="0">
                <a:solidFill>
                  <a:schemeClr val="bg1"/>
                </a:solidFill>
              </a:rPr>
              <a:t>SALONI AVHAD      –  TECOA105</a:t>
            </a:r>
          </a:p>
          <a:p>
            <a:r>
              <a:rPr lang="en-IN" dirty="0">
                <a:solidFill>
                  <a:schemeClr val="bg1"/>
                </a:solidFill>
              </a:rPr>
              <a:t>ASHWIN MOHAN  –  TECOA101</a:t>
            </a: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507350" y="244699"/>
            <a:ext cx="1720695" cy="1525701"/>
          </a:xfrm>
          <a:prstGeom prst="rect">
            <a:avLst/>
          </a:prstGeom>
        </p:spPr>
      </p:pic>
      <p:sp>
        <p:nvSpPr>
          <p:cNvPr id="7" name="Rectangle 6"/>
          <p:cNvSpPr/>
          <p:nvPr/>
        </p:nvSpPr>
        <p:spPr>
          <a:xfrm>
            <a:off x="2228045" y="342445"/>
            <a:ext cx="9221273" cy="1592615"/>
          </a:xfrm>
          <a:prstGeom prst="rect">
            <a:avLst/>
          </a:prstGeom>
        </p:spPr>
        <p:txBody>
          <a:bodyPr wrap="square">
            <a:spAutoFit/>
          </a:bodyPr>
          <a:lstStyle/>
          <a:p>
            <a:pPr marL="23495" algn="ctr">
              <a:lnSpc>
                <a:spcPct val="107000"/>
              </a:lnSpc>
              <a:spcAft>
                <a:spcPts val="50"/>
              </a:spcAft>
            </a:pPr>
            <a:r>
              <a:rPr lang="en-IN" sz="1400" b="1" dirty="0">
                <a:latin typeface="Times New Roman" panose="02020603050405020304" pitchFamily="18" charset="0"/>
                <a:ea typeface="Calibri" panose="020F0502020204030204" pitchFamily="34" charset="0"/>
                <a:cs typeface="Times New Roman" panose="02020603050405020304" pitchFamily="18" charset="0"/>
              </a:rPr>
              <a:t>PIMPRI CHINCHWAD EDUCATION TRUST’S</a:t>
            </a:r>
            <a:endParaRPr lang="en-IN" sz="1200" b="1" dirty="0">
              <a:latin typeface="Times New Roman" panose="02020603050405020304" pitchFamily="18" charset="0"/>
              <a:ea typeface="Calibri" panose="020F0502020204030204" pitchFamily="34" charset="0"/>
              <a:cs typeface="Times New Roman" panose="02020603050405020304" pitchFamily="18" charset="0"/>
            </a:endParaRPr>
          </a:p>
          <a:p>
            <a:pPr marL="23495" algn="ctr">
              <a:lnSpc>
                <a:spcPct val="107000"/>
              </a:lnSpc>
              <a:spcAft>
                <a:spcPts val="50"/>
              </a:spcAft>
            </a:pPr>
            <a:r>
              <a:rPr lang="en-IN" sz="1400" b="1" dirty="0">
                <a:latin typeface="Times New Roman" panose="02020603050405020304" pitchFamily="18" charset="0"/>
                <a:ea typeface="Calibri" panose="020F0502020204030204" pitchFamily="34" charset="0"/>
                <a:cs typeface="Times New Roman" panose="02020603050405020304" pitchFamily="18" charset="0"/>
              </a:rPr>
              <a:t> </a:t>
            </a:r>
            <a:endParaRPr lang="en-IN" sz="1200" b="1" dirty="0">
              <a:latin typeface="Times New Roman" panose="02020603050405020304" pitchFamily="18" charset="0"/>
              <a:ea typeface="Calibri" panose="020F0502020204030204" pitchFamily="34" charset="0"/>
              <a:cs typeface="Times New Roman" panose="02020603050405020304" pitchFamily="18" charset="0"/>
            </a:endParaRPr>
          </a:p>
          <a:p>
            <a:pPr marL="23495" algn="ctr">
              <a:lnSpc>
                <a:spcPct val="107000"/>
              </a:lnSpc>
              <a:spcAft>
                <a:spcPts val="5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PIMPRI CHINCHWAD COLLEGE OF ENGINEERING</a:t>
            </a:r>
          </a:p>
          <a:p>
            <a:pPr marL="23495" algn="ctr">
              <a:lnSpc>
                <a:spcPct val="107000"/>
              </a:lnSpc>
              <a:spcAft>
                <a:spcPts val="50"/>
              </a:spcAft>
            </a:pPr>
            <a:r>
              <a:rPr lang="en-IN" sz="2000" b="1" dirty="0">
                <a:latin typeface="Times New Roman" panose="02020603050405020304" pitchFamily="18" charset="0"/>
                <a:cs typeface="Times New Roman" panose="02020603050405020304" pitchFamily="18" charset="0"/>
              </a:rPr>
              <a:t>DEPARTMENT OF COMPUTER ENGINEERING</a:t>
            </a:r>
          </a:p>
          <a:p>
            <a:pPr marL="23495" algn="ctr">
              <a:lnSpc>
                <a:spcPct val="107000"/>
              </a:lnSpc>
              <a:spcAft>
                <a:spcPts val="50"/>
              </a:spcAft>
            </a:pPr>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6033D695-A636-47E8-BA43-65566A3360AC}"/>
              </a:ext>
            </a:extLst>
          </p:cNvPr>
          <p:cNvSpPr>
            <a:spLocks noGrp="1"/>
          </p:cNvSpPr>
          <p:nvPr>
            <p:ph type="sldNum" sz="quarter" idx="12"/>
          </p:nvPr>
        </p:nvSpPr>
        <p:spPr>
          <a:xfrm>
            <a:off x="10490662" y="6267796"/>
            <a:ext cx="1199344" cy="1005655"/>
          </a:xfrm>
        </p:spPr>
        <p:txBody>
          <a:bodyPr/>
          <a:lstStyle/>
          <a:p>
            <a:fld id="{B90C0261-7933-432D-8FE5-D8506305C951}" type="slidenum">
              <a:rPr lang="en-IN" smtClean="0"/>
              <a:t>1</a:t>
            </a:fld>
            <a:endParaRPr lang="en-IN" dirty="0"/>
          </a:p>
        </p:txBody>
      </p:sp>
    </p:spTree>
    <p:extLst>
      <p:ext uri="{BB962C8B-B14F-4D97-AF65-F5344CB8AC3E}">
        <p14:creationId xmlns:p14="http://schemas.microsoft.com/office/powerpoint/2010/main" val="4182051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533B8-D9B2-46AA-AE12-F8662AA73D67}"/>
              </a:ext>
            </a:extLst>
          </p:cNvPr>
          <p:cNvSpPr>
            <a:spLocks noGrp="1"/>
          </p:cNvSpPr>
          <p:nvPr>
            <p:ph type="title"/>
          </p:nvPr>
        </p:nvSpPr>
        <p:spPr>
          <a:xfrm>
            <a:off x="667130" y="26126"/>
            <a:ext cx="10772775" cy="1385601"/>
          </a:xfrm>
        </p:spPr>
        <p:txBody>
          <a:bodyPr/>
          <a:lstStyle/>
          <a:p>
            <a:r>
              <a:rPr lang="en-IN" dirty="0"/>
              <a:t>Functional requirements</a:t>
            </a:r>
          </a:p>
        </p:txBody>
      </p:sp>
      <p:sp>
        <p:nvSpPr>
          <p:cNvPr id="3" name="Content Placeholder 2">
            <a:extLst>
              <a:ext uri="{FF2B5EF4-FFF2-40B4-BE49-F238E27FC236}">
                <a16:creationId xmlns:a16="http://schemas.microsoft.com/office/drawing/2014/main" id="{8A245851-614D-4956-9C18-841DA4036B5F}"/>
              </a:ext>
            </a:extLst>
          </p:cNvPr>
          <p:cNvSpPr>
            <a:spLocks noGrp="1"/>
          </p:cNvSpPr>
          <p:nvPr>
            <p:ph idx="1"/>
          </p:nvPr>
        </p:nvSpPr>
        <p:spPr>
          <a:xfrm>
            <a:off x="243840" y="1114697"/>
            <a:ext cx="11721737" cy="3766185"/>
          </a:xfrm>
        </p:spPr>
        <p:txBody>
          <a:bodyPr>
            <a:noAutofit/>
          </a:bodyPr>
          <a:lstStyle/>
          <a:p>
            <a:r>
              <a:rPr lang="en-IN" dirty="0"/>
              <a:t>2.   </a:t>
            </a:r>
            <a:r>
              <a:rPr lang="en-IN" b="1" dirty="0"/>
              <a:t>Software Requirements</a:t>
            </a:r>
          </a:p>
          <a:p>
            <a:r>
              <a:rPr lang="en-IN" b="1" dirty="0"/>
              <a:t>Registration</a:t>
            </a:r>
            <a:r>
              <a:rPr lang="en-IN" dirty="0"/>
              <a:t> If customer wants to buy the product then he/she must be registered, unregistered user can’t go to the shopping cart.            </a:t>
            </a:r>
          </a:p>
          <a:p>
            <a:pPr marL="457200" indent="-457200">
              <a:buFont typeface="+mj-lt"/>
              <a:buAutoNum type="arabicPeriod"/>
            </a:pPr>
            <a:r>
              <a:rPr lang="en-IN" b="1" dirty="0"/>
              <a:t>Login </a:t>
            </a:r>
            <a:r>
              <a:rPr lang="en-IN" dirty="0"/>
              <a:t> Customer logins to the system by entering valid user id and password for  the shopping.           </a:t>
            </a:r>
          </a:p>
          <a:p>
            <a:pPr marL="457200" indent="-457200">
              <a:buFont typeface="+mj-lt"/>
              <a:buAutoNum type="arabicPeriod"/>
            </a:pPr>
            <a:r>
              <a:rPr lang="en-IN" b="1" dirty="0"/>
              <a:t>Changes to Cart</a:t>
            </a:r>
            <a:r>
              <a:rPr lang="en-IN" dirty="0"/>
              <a:t> Changes to cart means the customer after login or registration can make order or cancel order of the product from the shopping cart.        </a:t>
            </a:r>
          </a:p>
          <a:p>
            <a:pPr marL="457200" indent="-457200">
              <a:buFont typeface="+mj-lt"/>
              <a:buAutoNum type="arabicPeriod"/>
            </a:pPr>
            <a:r>
              <a:rPr lang="en-IN" b="1" dirty="0"/>
              <a:t>Payment</a:t>
            </a:r>
            <a:r>
              <a:rPr lang="en-IN" dirty="0"/>
              <a:t> For customer there are many type of secure billing will be prepaid as debit or credit card, post paid as after shipping, check or bank draft. The security will provide by the third party like Pay-Pal etc.           </a:t>
            </a:r>
          </a:p>
          <a:p>
            <a:pPr marL="457200" indent="-457200">
              <a:buFont typeface="+mj-lt"/>
              <a:buAutoNum type="arabicPeriod"/>
            </a:pPr>
            <a:r>
              <a:rPr lang="en-IN" b="1" dirty="0"/>
              <a:t>Logout</a:t>
            </a:r>
            <a:r>
              <a:rPr lang="en-IN" dirty="0"/>
              <a:t>  After the payment or surf the product the customer will logged out.           </a:t>
            </a:r>
          </a:p>
          <a:p>
            <a:pPr marL="457200" indent="-457200">
              <a:buFont typeface="+mj-lt"/>
              <a:buAutoNum type="arabicPeriod"/>
            </a:pPr>
            <a:r>
              <a:rPr lang="en-IN" b="1" dirty="0"/>
              <a:t>Report Generation</a:t>
            </a:r>
            <a:r>
              <a:rPr lang="en-IN" dirty="0"/>
              <a:t> After all transaction the system can generate the portable document file (.pdf) and then sent one copy to the customer’s Email-address and another one for the system data base to calculate the monthly transaction . </a:t>
            </a:r>
          </a:p>
          <a:p>
            <a:endParaRPr lang="en-IN" dirty="0"/>
          </a:p>
        </p:txBody>
      </p:sp>
      <p:sp>
        <p:nvSpPr>
          <p:cNvPr id="4" name="Slide Number Placeholder 3">
            <a:extLst>
              <a:ext uri="{FF2B5EF4-FFF2-40B4-BE49-F238E27FC236}">
                <a16:creationId xmlns:a16="http://schemas.microsoft.com/office/drawing/2014/main" id="{63E59960-7847-4EEE-B67D-70FD377B159E}"/>
              </a:ext>
            </a:extLst>
          </p:cNvPr>
          <p:cNvSpPr>
            <a:spLocks noGrp="1"/>
          </p:cNvSpPr>
          <p:nvPr>
            <p:ph type="sldNum" sz="quarter" idx="12"/>
          </p:nvPr>
        </p:nvSpPr>
        <p:spPr/>
        <p:txBody>
          <a:bodyPr/>
          <a:lstStyle/>
          <a:p>
            <a:fld id="{B90C0261-7933-432D-8FE5-D8506305C951}" type="slidenum">
              <a:rPr lang="en-IN" smtClean="0"/>
              <a:pPr/>
              <a:t>10</a:t>
            </a:fld>
            <a:endParaRPr lang="en-IN" dirty="0"/>
          </a:p>
        </p:txBody>
      </p:sp>
    </p:spTree>
    <p:extLst>
      <p:ext uri="{BB962C8B-B14F-4D97-AF65-F5344CB8AC3E}">
        <p14:creationId xmlns:p14="http://schemas.microsoft.com/office/powerpoint/2010/main" val="2636093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264" y="26126"/>
            <a:ext cx="10772775" cy="1045932"/>
          </a:xfrm>
        </p:spPr>
        <p:txBody>
          <a:bodyPr/>
          <a:lstStyle/>
          <a:p>
            <a:r>
              <a:rPr lang="en-IN" dirty="0"/>
              <a:t>Non Functional Requirements</a:t>
            </a:r>
          </a:p>
        </p:txBody>
      </p:sp>
      <p:sp>
        <p:nvSpPr>
          <p:cNvPr id="3" name="Content Placeholder 2"/>
          <p:cNvSpPr>
            <a:spLocks noGrp="1"/>
          </p:cNvSpPr>
          <p:nvPr>
            <p:ph idx="1"/>
          </p:nvPr>
        </p:nvSpPr>
        <p:spPr>
          <a:xfrm>
            <a:off x="596264" y="1706880"/>
            <a:ext cx="10753725" cy="4955176"/>
          </a:xfrm>
        </p:spPr>
        <p:txBody>
          <a:bodyPr>
            <a:normAutofit/>
          </a:bodyPr>
          <a:lstStyle/>
          <a:p>
            <a:r>
              <a:rPr lang="en-IN" sz="3200" b="1" dirty="0"/>
              <a:t>Availability</a:t>
            </a:r>
            <a:r>
              <a:rPr lang="en-IN" sz="3200" dirty="0"/>
              <a:t> The system should be available at all times, meaning the user can access it using a web browser, only restricted by the down time of the server on which the system runs. In case of a of a hardware failure or database corruption, a replacement page will be shown. Also in case of a hardware failure or database corruption, backups of the database should be retrieved from the server and saved by the administrator. Then the service will be restarted. It means 24 X 7availability.</a:t>
            </a:r>
          </a:p>
          <a:p>
            <a:r>
              <a:rPr lang="en-IN" sz="3200" dirty="0"/>
              <a:t> </a:t>
            </a:r>
          </a:p>
        </p:txBody>
      </p:sp>
      <p:sp>
        <p:nvSpPr>
          <p:cNvPr id="4" name="Slide Number Placeholder 3">
            <a:extLst>
              <a:ext uri="{FF2B5EF4-FFF2-40B4-BE49-F238E27FC236}">
                <a16:creationId xmlns:a16="http://schemas.microsoft.com/office/drawing/2014/main" id="{7001B280-0B4D-4A00-AF34-88E061214805}"/>
              </a:ext>
            </a:extLst>
          </p:cNvPr>
          <p:cNvSpPr>
            <a:spLocks noGrp="1"/>
          </p:cNvSpPr>
          <p:nvPr>
            <p:ph type="sldNum" sz="quarter" idx="12"/>
          </p:nvPr>
        </p:nvSpPr>
        <p:spPr/>
        <p:txBody>
          <a:bodyPr/>
          <a:lstStyle/>
          <a:p>
            <a:fld id="{B90C0261-7933-432D-8FE5-D8506305C951}" type="slidenum">
              <a:rPr lang="en-IN" smtClean="0"/>
              <a:t>11</a:t>
            </a:fld>
            <a:endParaRPr lang="en-IN"/>
          </a:p>
        </p:txBody>
      </p:sp>
    </p:spTree>
    <p:extLst>
      <p:ext uri="{BB962C8B-B14F-4D97-AF65-F5344CB8AC3E}">
        <p14:creationId xmlns:p14="http://schemas.microsoft.com/office/powerpoint/2010/main" val="3371989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38EC1-0A07-4C13-B056-64507ACB3239}"/>
              </a:ext>
            </a:extLst>
          </p:cNvPr>
          <p:cNvSpPr>
            <a:spLocks noGrp="1"/>
          </p:cNvSpPr>
          <p:nvPr>
            <p:ph type="title"/>
          </p:nvPr>
        </p:nvSpPr>
        <p:spPr>
          <a:xfrm>
            <a:off x="657224" y="-139337"/>
            <a:ext cx="10772775" cy="1288868"/>
          </a:xfrm>
        </p:spPr>
        <p:txBody>
          <a:bodyPr/>
          <a:lstStyle/>
          <a:p>
            <a:r>
              <a:rPr lang="en-IN" dirty="0"/>
              <a:t>Non Functional Requirements</a:t>
            </a:r>
          </a:p>
        </p:txBody>
      </p:sp>
      <p:sp>
        <p:nvSpPr>
          <p:cNvPr id="3" name="Content Placeholder 2">
            <a:extLst>
              <a:ext uri="{FF2B5EF4-FFF2-40B4-BE49-F238E27FC236}">
                <a16:creationId xmlns:a16="http://schemas.microsoft.com/office/drawing/2014/main" id="{8B37D1AB-A8D0-43B3-B6D8-D18A5E8B86FA}"/>
              </a:ext>
            </a:extLst>
          </p:cNvPr>
          <p:cNvSpPr>
            <a:spLocks noGrp="1"/>
          </p:cNvSpPr>
          <p:nvPr>
            <p:ph idx="1"/>
          </p:nvPr>
        </p:nvSpPr>
        <p:spPr>
          <a:xfrm>
            <a:off x="719137" y="1820092"/>
            <a:ext cx="10753725" cy="3966482"/>
          </a:xfrm>
        </p:spPr>
        <p:txBody>
          <a:bodyPr>
            <a:normAutofit/>
          </a:bodyPr>
          <a:lstStyle/>
          <a:p>
            <a:r>
              <a:rPr lang="en-IN" sz="3200" b="1" dirty="0"/>
              <a:t>Reliability</a:t>
            </a:r>
            <a:r>
              <a:rPr lang="en-IN" sz="3200" dirty="0"/>
              <a:t> The system provides storage of all databases on redundant computers with automatic switch over. The reliability of the overall program depends on the reliability of the separate components. The main pillar of reliability of the system is the backup of the database which is continuously maintained and updated to reflect the most recent changes. Thus the overall stability of the system depends on the stability of container and its underlying operating system.</a:t>
            </a:r>
          </a:p>
        </p:txBody>
      </p:sp>
      <p:sp>
        <p:nvSpPr>
          <p:cNvPr id="4" name="Slide Number Placeholder 3">
            <a:extLst>
              <a:ext uri="{FF2B5EF4-FFF2-40B4-BE49-F238E27FC236}">
                <a16:creationId xmlns:a16="http://schemas.microsoft.com/office/drawing/2014/main" id="{2219E0E7-92EF-4CF2-95AC-E150BE8DB465}"/>
              </a:ext>
            </a:extLst>
          </p:cNvPr>
          <p:cNvSpPr>
            <a:spLocks noGrp="1"/>
          </p:cNvSpPr>
          <p:nvPr>
            <p:ph type="sldNum" sz="quarter" idx="12"/>
          </p:nvPr>
        </p:nvSpPr>
        <p:spPr/>
        <p:txBody>
          <a:bodyPr/>
          <a:lstStyle/>
          <a:p>
            <a:fld id="{B90C0261-7933-432D-8FE5-D8506305C951}" type="slidenum">
              <a:rPr lang="en-IN" smtClean="0"/>
              <a:pPr/>
              <a:t>12</a:t>
            </a:fld>
            <a:endParaRPr lang="en-IN" dirty="0"/>
          </a:p>
        </p:txBody>
      </p:sp>
    </p:spTree>
    <p:extLst>
      <p:ext uri="{BB962C8B-B14F-4D97-AF65-F5344CB8AC3E}">
        <p14:creationId xmlns:p14="http://schemas.microsoft.com/office/powerpoint/2010/main" val="3054114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26126"/>
            <a:ext cx="10772775" cy="736839"/>
          </a:xfrm>
        </p:spPr>
        <p:txBody>
          <a:bodyPr>
            <a:normAutofit fontScale="90000"/>
          </a:bodyPr>
          <a:lstStyle/>
          <a:p>
            <a:r>
              <a:rPr lang="en-IN" dirty="0"/>
              <a:t>Non Functional Requirements</a:t>
            </a:r>
          </a:p>
        </p:txBody>
      </p:sp>
      <p:sp>
        <p:nvSpPr>
          <p:cNvPr id="3" name="Content Placeholder 2"/>
          <p:cNvSpPr>
            <a:spLocks noGrp="1"/>
          </p:cNvSpPr>
          <p:nvPr>
            <p:ph idx="1"/>
          </p:nvPr>
        </p:nvSpPr>
        <p:spPr>
          <a:xfrm>
            <a:off x="657224" y="1341120"/>
            <a:ext cx="10753725" cy="5312228"/>
          </a:xfrm>
        </p:spPr>
        <p:txBody>
          <a:bodyPr>
            <a:noAutofit/>
          </a:bodyPr>
          <a:lstStyle/>
          <a:p>
            <a:pPr marL="0" indent="0">
              <a:buNone/>
            </a:pPr>
            <a:r>
              <a:rPr lang="en-IN" sz="3200" b="1" dirty="0"/>
              <a:t> Scalability</a:t>
            </a:r>
            <a:r>
              <a:rPr lang="en-IN" sz="3200" dirty="0"/>
              <a:t> The system is scalable. New features (modules) can be added whenever required. </a:t>
            </a:r>
          </a:p>
          <a:p>
            <a:r>
              <a:rPr lang="en-IN" sz="3200" b="1" dirty="0"/>
              <a:t>Security</a:t>
            </a:r>
            <a:r>
              <a:rPr lang="en-IN" sz="3200" dirty="0"/>
              <a:t> The system will use SSL (secured socket layer) in all transactions that include any confidential customer information. The system must automatically log out all customers after a period of inactivity. The system should not leave any cookies on the customer’s computer containing the user’s password. The system’s back-end servers shall only be accessible to authenticated administrators. Sensitive data will be encrypted before being sent over insecure connections like the internet.</a:t>
            </a:r>
          </a:p>
        </p:txBody>
      </p:sp>
      <p:sp>
        <p:nvSpPr>
          <p:cNvPr id="4" name="Slide Number Placeholder 3">
            <a:extLst>
              <a:ext uri="{FF2B5EF4-FFF2-40B4-BE49-F238E27FC236}">
                <a16:creationId xmlns:a16="http://schemas.microsoft.com/office/drawing/2014/main" id="{E58C2F50-F331-4A4A-AE48-D09034D80EA0}"/>
              </a:ext>
            </a:extLst>
          </p:cNvPr>
          <p:cNvSpPr>
            <a:spLocks noGrp="1"/>
          </p:cNvSpPr>
          <p:nvPr>
            <p:ph type="sldNum" sz="quarter" idx="12"/>
          </p:nvPr>
        </p:nvSpPr>
        <p:spPr/>
        <p:txBody>
          <a:bodyPr/>
          <a:lstStyle/>
          <a:p>
            <a:fld id="{B90C0261-7933-432D-8FE5-D8506305C951}" type="slidenum">
              <a:rPr lang="en-IN" smtClean="0"/>
              <a:t>13</a:t>
            </a:fld>
            <a:endParaRPr lang="en-IN"/>
          </a:p>
        </p:txBody>
      </p:sp>
    </p:spTree>
    <p:extLst>
      <p:ext uri="{BB962C8B-B14F-4D97-AF65-F5344CB8AC3E}">
        <p14:creationId xmlns:p14="http://schemas.microsoft.com/office/powerpoint/2010/main" val="562929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1CB87-BC65-49FB-A956-BD95A2A8E4B6}"/>
              </a:ext>
            </a:extLst>
          </p:cNvPr>
          <p:cNvSpPr>
            <a:spLocks noGrp="1"/>
          </p:cNvSpPr>
          <p:nvPr>
            <p:ph type="title"/>
          </p:nvPr>
        </p:nvSpPr>
        <p:spPr>
          <a:xfrm>
            <a:off x="552721" y="0"/>
            <a:ext cx="10772775" cy="1018903"/>
          </a:xfrm>
        </p:spPr>
        <p:txBody>
          <a:bodyPr/>
          <a:lstStyle/>
          <a:p>
            <a:r>
              <a:rPr lang="en-IN" dirty="0"/>
              <a:t>Non Functional Requirements</a:t>
            </a:r>
          </a:p>
        </p:txBody>
      </p:sp>
      <p:sp>
        <p:nvSpPr>
          <p:cNvPr id="3" name="Content Placeholder 2">
            <a:extLst>
              <a:ext uri="{FF2B5EF4-FFF2-40B4-BE49-F238E27FC236}">
                <a16:creationId xmlns:a16="http://schemas.microsoft.com/office/drawing/2014/main" id="{3763FFE1-C6FB-42AD-A42A-D056D1CB1673}"/>
              </a:ext>
            </a:extLst>
          </p:cNvPr>
          <p:cNvSpPr>
            <a:spLocks noGrp="1"/>
          </p:cNvSpPr>
          <p:nvPr>
            <p:ph idx="1"/>
          </p:nvPr>
        </p:nvSpPr>
        <p:spPr>
          <a:xfrm>
            <a:off x="467268" y="2138226"/>
            <a:ext cx="10753725" cy="3766185"/>
          </a:xfrm>
        </p:spPr>
        <p:txBody>
          <a:bodyPr>
            <a:normAutofit/>
          </a:bodyPr>
          <a:lstStyle/>
          <a:p>
            <a:r>
              <a:rPr lang="en-IN" sz="3200" b="1" dirty="0"/>
              <a:t>Maintainability</a:t>
            </a:r>
            <a:r>
              <a:rPr lang="en-IN" sz="3200" dirty="0"/>
              <a:t> A commercial database is used for maintaining the database and the application server take care of the site. In case of a failure, a re-initialization of the program will be done. Also the software design is being done with modularity in mind so that maintainability can be done efficiently</a:t>
            </a:r>
          </a:p>
          <a:p>
            <a:r>
              <a:rPr lang="en-IN" sz="3200" b="1" dirty="0"/>
              <a:t>Performance</a:t>
            </a:r>
            <a:r>
              <a:rPr lang="en-IN" sz="3200" dirty="0"/>
              <a:t> There is no performance requirement in this system because the server    request and response is depended on the end user internet connection</a:t>
            </a:r>
          </a:p>
        </p:txBody>
      </p:sp>
      <p:sp>
        <p:nvSpPr>
          <p:cNvPr id="4" name="Slide Number Placeholder 3">
            <a:extLst>
              <a:ext uri="{FF2B5EF4-FFF2-40B4-BE49-F238E27FC236}">
                <a16:creationId xmlns:a16="http://schemas.microsoft.com/office/drawing/2014/main" id="{90649597-B878-43D8-8BA4-6030B80556C7}"/>
              </a:ext>
            </a:extLst>
          </p:cNvPr>
          <p:cNvSpPr>
            <a:spLocks noGrp="1"/>
          </p:cNvSpPr>
          <p:nvPr>
            <p:ph type="sldNum" sz="quarter" idx="12"/>
          </p:nvPr>
        </p:nvSpPr>
        <p:spPr/>
        <p:txBody>
          <a:bodyPr/>
          <a:lstStyle/>
          <a:p>
            <a:fld id="{B90C0261-7933-432D-8FE5-D8506305C951}" type="slidenum">
              <a:rPr lang="en-IN" smtClean="0"/>
              <a:pPr/>
              <a:t>14</a:t>
            </a:fld>
            <a:endParaRPr lang="en-IN" dirty="0"/>
          </a:p>
        </p:txBody>
      </p:sp>
    </p:spTree>
    <p:extLst>
      <p:ext uri="{BB962C8B-B14F-4D97-AF65-F5344CB8AC3E}">
        <p14:creationId xmlns:p14="http://schemas.microsoft.com/office/powerpoint/2010/main" val="441597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889880"/>
          </a:xfrm>
        </p:spPr>
        <p:txBody>
          <a:bodyPr/>
          <a:lstStyle/>
          <a:p>
            <a:r>
              <a:rPr lang="en-IN" dirty="0"/>
              <a:t>Process Model : Iterative</a:t>
            </a:r>
          </a:p>
        </p:txBody>
      </p:sp>
      <p:pic>
        <p:nvPicPr>
          <p:cNvPr id="1026" name="Picture 2" descr="Image result for iterative process mode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7243" y="1706802"/>
            <a:ext cx="7387390" cy="383809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F7A4CFBA-B65D-436D-AF16-EC65CA59AD34}"/>
              </a:ext>
            </a:extLst>
          </p:cNvPr>
          <p:cNvSpPr>
            <a:spLocks noGrp="1"/>
          </p:cNvSpPr>
          <p:nvPr>
            <p:ph type="sldNum" sz="quarter" idx="12"/>
          </p:nvPr>
        </p:nvSpPr>
        <p:spPr/>
        <p:txBody>
          <a:bodyPr/>
          <a:lstStyle/>
          <a:p>
            <a:fld id="{B90C0261-7933-432D-8FE5-D8506305C951}" type="slidenum">
              <a:rPr lang="en-IN" smtClean="0"/>
              <a:t>15</a:t>
            </a:fld>
            <a:endParaRPr lang="en-IN"/>
          </a:p>
        </p:txBody>
      </p:sp>
    </p:spTree>
    <p:extLst>
      <p:ext uri="{BB962C8B-B14F-4D97-AF65-F5344CB8AC3E}">
        <p14:creationId xmlns:p14="http://schemas.microsoft.com/office/powerpoint/2010/main" val="3499547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130" y="177561"/>
            <a:ext cx="10772775" cy="762597"/>
          </a:xfrm>
        </p:spPr>
        <p:txBody>
          <a:bodyPr>
            <a:normAutofit fontScale="90000"/>
          </a:bodyPr>
          <a:lstStyle/>
          <a:p>
            <a:r>
              <a:rPr lang="en-IN" dirty="0"/>
              <a:t>Iterative process model</a:t>
            </a:r>
          </a:p>
        </p:txBody>
      </p:sp>
      <p:sp>
        <p:nvSpPr>
          <p:cNvPr id="3" name="Content Placeholder 2"/>
          <p:cNvSpPr>
            <a:spLocks noGrp="1"/>
          </p:cNvSpPr>
          <p:nvPr>
            <p:ph idx="1"/>
          </p:nvPr>
        </p:nvSpPr>
        <p:spPr>
          <a:xfrm>
            <a:off x="287384" y="940157"/>
            <a:ext cx="11669486" cy="5740281"/>
          </a:xfrm>
        </p:spPr>
        <p:txBody>
          <a:bodyPr>
            <a:noAutofit/>
          </a:bodyPr>
          <a:lstStyle/>
          <a:p>
            <a:r>
              <a:rPr lang="en-IN" sz="3200" dirty="0"/>
              <a:t>Iterative process starts with a simple implementation of a subset of the software requirements and iteratively enhances the evolving versions until the full system is implemented. At each iteration, design modifications are made and new functional capabilities are added. The basic idea behind this method is to develop a system through repeated cycles (iterative) and in smaller portions at a time (incremental).</a:t>
            </a:r>
          </a:p>
          <a:p>
            <a:r>
              <a:rPr lang="en-IN" sz="3200" dirty="0"/>
              <a:t>An iterative life cycle model does not attempt to start with a full specification of requirements. Instead, development begins by specifying and implementing just part of the software, which can then be reviewed in order to identify further requirements. This process is then repeated, producing a new version of the software for each cycle of the model.</a:t>
            </a:r>
          </a:p>
        </p:txBody>
      </p:sp>
      <p:sp>
        <p:nvSpPr>
          <p:cNvPr id="4" name="Slide Number Placeholder 3">
            <a:extLst>
              <a:ext uri="{FF2B5EF4-FFF2-40B4-BE49-F238E27FC236}">
                <a16:creationId xmlns:a16="http://schemas.microsoft.com/office/drawing/2014/main" id="{F2069D28-99EB-45CD-B943-0B31D75F1EED}"/>
              </a:ext>
            </a:extLst>
          </p:cNvPr>
          <p:cNvSpPr>
            <a:spLocks noGrp="1"/>
          </p:cNvSpPr>
          <p:nvPr>
            <p:ph type="sldNum" sz="quarter" idx="12"/>
          </p:nvPr>
        </p:nvSpPr>
        <p:spPr/>
        <p:txBody>
          <a:bodyPr/>
          <a:lstStyle/>
          <a:p>
            <a:fld id="{B90C0261-7933-432D-8FE5-D8506305C951}" type="slidenum">
              <a:rPr lang="en-IN" smtClean="0"/>
              <a:t>16</a:t>
            </a:fld>
            <a:endParaRPr lang="en-IN"/>
          </a:p>
        </p:txBody>
      </p:sp>
    </p:spTree>
    <p:extLst>
      <p:ext uri="{BB962C8B-B14F-4D97-AF65-F5344CB8AC3E}">
        <p14:creationId xmlns:p14="http://schemas.microsoft.com/office/powerpoint/2010/main" val="3694806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7A85C-DEC3-4C87-9A21-9F2FACC4CC84}"/>
              </a:ext>
            </a:extLst>
          </p:cNvPr>
          <p:cNvSpPr>
            <a:spLocks noGrp="1"/>
          </p:cNvSpPr>
          <p:nvPr>
            <p:ph type="title"/>
          </p:nvPr>
        </p:nvSpPr>
        <p:spPr>
          <a:xfrm>
            <a:off x="483052" y="-75232"/>
            <a:ext cx="10772775" cy="1155367"/>
          </a:xfrm>
        </p:spPr>
        <p:txBody>
          <a:bodyPr/>
          <a:lstStyle/>
          <a:p>
            <a:r>
              <a:rPr lang="en-IN" dirty="0"/>
              <a:t>Iterative process model</a:t>
            </a:r>
          </a:p>
        </p:txBody>
      </p:sp>
      <p:sp>
        <p:nvSpPr>
          <p:cNvPr id="3" name="Content Placeholder 2">
            <a:extLst>
              <a:ext uri="{FF2B5EF4-FFF2-40B4-BE49-F238E27FC236}">
                <a16:creationId xmlns:a16="http://schemas.microsoft.com/office/drawing/2014/main" id="{EE342BF2-0BF6-490D-B768-D52F0684C1D3}"/>
              </a:ext>
            </a:extLst>
          </p:cNvPr>
          <p:cNvSpPr>
            <a:spLocks noGrp="1"/>
          </p:cNvSpPr>
          <p:nvPr>
            <p:ph idx="1"/>
          </p:nvPr>
        </p:nvSpPr>
        <p:spPr>
          <a:xfrm>
            <a:off x="209006" y="775063"/>
            <a:ext cx="11730445" cy="3766185"/>
          </a:xfrm>
        </p:spPr>
        <p:txBody>
          <a:bodyPr>
            <a:noAutofit/>
          </a:bodyPr>
          <a:lstStyle/>
          <a:p>
            <a:r>
              <a:rPr lang="en-IN" sz="3200" dirty="0"/>
              <a:t>Consider an iterative life cycle model which consists of repeating the following four phases in sequence:</a:t>
            </a:r>
          </a:p>
          <a:p>
            <a:r>
              <a:rPr lang="en-IN" sz="3200" b="1" dirty="0"/>
              <a:t>A Requirements phase,</a:t>
            </a:r>
            <a:r>
              <a:rPr lang="en-IN" sz="3200" dirty="0"/>
              <a:t> in which the requirements for the software are gathered and analysed. Iteration should eventually result in a requirements phase that produces a complete and final specification of requirements.</a:t>
            </a:r>
          </a:p>
          <a:p>
            <a:r>
              <a:rPr lang="en-IN" sz="3200" b="1" dirty="0"/>
              <a:t>A Design phase,</a:t>
            </a:r>
            <a:r>
              <a:rPr lang="en-IN" sz="3200" dirty="0"/>
              <a:t> in which a software solution to meet the requirements is designed. This may be a new design, or an extension of an earlier design.</a:t>
            </a:r>
          </a:p>
          <a:p>
            <a:r>
              <a:rPr lang="en-IN" sz="3200" b="1" dirty="0"/>
              <a:t>An Implementation and Test phase,</a:t>
            </a:r>
            <a:r>
              <a:rPr lang="en-IN" sz="3200" dirty="0"/>
              <a:t> when the software is coded, integrated and tested.</a:t>
            </a:r>
          </a:p>
          <a:p>
            <a:r>
              <a:rPr lang="en-IN" sz="3200" b="1" dirty="0"/>
              <a:t>A Review phase,</a:t>
            </a:r>
            <a:r>
              <a:rPr lang="en-IN" sz="3200" dirty="0"/>
              <a:t>  software is evaluated, the current requirements are reviewed, and changes and additions to requirements proposed.</a:t>
            </a:r>
          </a:p>
          <a:p>
            <a:endParaRPr lang="en-IN" sz="3200" dirty="0"/>
          </a:p>
        </p:txBody>
      </p:sp>
      <p:sp>
        <p:nvSpPr>
          <p:cNvPr id="4" name="Slide Number Placeholder 3">
            <a:extLst>
              <a:ext uri="{FF2B5EF4-FFF2-40B4-BE49-F238E27FC236}">
                <a16:creationId xmlns:a16="http://schemas.microsoft.com/office/drawing/2014/main" id="{D07F0029-C0F4-4638-B06D-FE77320B9B7E}"/>
              </a:ext>
            </a:extLst>
          </p:cNvPr>
          <p:cNvSpPr>
            <a:spLocks noGrp="1"/>
          </p:cNvSpPr>
          <p:nvPr>
            <p:ph type="sldNum" sz="quarter" idx="12"/>
          </p:nvPr>
        </p:nvSpPr>
        <p:spPr/>
        <p:txBody>
          <a:bodyPr/>
          <a:lstStyle/>
          <a:p>
            <a:fld id="{B90C0261-7933-432D-8FE5-D8506305C951}" type="slidenum">
              <a:rPr lang="en-IN" smtClean="0"/>
              <a:pPr/>
              <a:t>17</a:t>
            </a:fld>
            <a:endParaRPr lang="en-IN" dirty="0"/>
          </a:p>
        </p:txBody>
      </p:sp>
    </p:spTree>
    <p:extLst>
      <p:ext uri="{BB962C8B-B14F-4D97-AF65-F5344CB8AC3E}">
        <p14:creationId xmlns:p14="http://schemas.microsoft.com/office/powerpoint/2010/main" val="4265569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we have chosen iterative model?</a:t>
            </a:r>
          </a:p>
        </p:txBody>
      </p:sp>
      <p:sp>
        <p:nvSpPr>
          <p:cNvPr id="3" name="Content Placeholder 2"/>
          <p:cNvSpPr>
            <a:spLocks noGrp="1"/>
          </p:cNvSpPr>
          <p:nvPr>
            <p:ph idx="1"/>
          </p:nvPr>
        </p:nvSpPr>
        <p:spPr>
          <a:xfrm>
            <a:off x="287383" y="2011680"/>
            <a:ext cx="11721737" cy="3766185"/>
          </a:xfrm>
        </p:spPr>
        <p:txBody>
          <a:bodyPr>
            <a:noAutofit/>
          </a:bodyPr>
          <a:lstStyle/>
          <a:p>
            <a:r>
              <a:rPr lang="en-IN" sz="3200" dirty="0"/>
              <a:t>Requirements of the complete system are clearly defined and understood.</a:t>
            </a:r>
          </a:p>
          <a:p>
            <a:r>
              <a:rPr lang="en-IN" sz="3200" dirty="0"/>
              <a:t>Major requirements are defined; however, some functionalities or requested enhancements may evolve with time.</a:t>
            </a:r>
          </a:p>
          <a:p>
            <a:r>
              <a:rPr lang="en-IN" sz="3200" dirty="0"/>
              <a:t>There is a time to the market constraint.</a:t>
            </a:r>
          </a:p>
          <a:p>
            <a:r>
              <a:rPr lang="en-IN" sz="3200" dirty="0"/>
              <a:t>A new technology is being used and is being learnt by the development team while working on the project.</a:t>
            </a:r>
          </a:p>
          <a:p>
            <a:r>
              <a:rPr lang="en-IN" sz="3200" dirty="0"/>
              <a:t>There are some high-risk features and goals which may change in the future.</a:t>
            </a:r>
          </a:p>
          <a:p>
            <a:endParaRPr lang="en-IN" sz="3200" dirty="0"/>
          </a:p>
        </p:txBody>
      </p:sp>
      <p:sp>
        <p:nvSpPr>
          <p:cNvPr id="4" name="Slide Number Placeholder 3">
            <a:extLst>
              <a:ext uri="{FF2B5EF4-FFF2-40B4-BE49-F238E27FC236}">
                <a16:creationId xmlns:a16="http://schemas.microsoft.com/office/drawing/2014/main" id="{8D16D71E-5405-48EC-ABD7-8DF0A5BB0725}"/>
              </a:ext>
            </a:extLst>
          </p:cNvPr>
          <p:cNvSpPr>
            <a:spLocks noGrp="1"/>
          </p:cNvSpPr>
          <p:nvPr>
            <p:ph type="sldNum" sz="quarter" idx="12"/>
          </p:nvPr>
        </p:nvSpPr>
        <p:spPr/>
        <p:txBody>
          <a:bodyPr/>
          <a:lstStyle/>
          <a:p>
            <a:fld id="{B90C0261-7933-432D-8FE5-D8506305C951}" type="slidenum">
              <a:rPr lang="en-IN" smtClean="0"/>
              <a:t>18</a:t>
            </a:fld>
            <a:endParaRPr lang="en-IN"/>
          </a:p>
        </p:txBody>
      </p:sp>
    </p:spTree>
    <p:extLst>
      <p:ext uri="{BB962C8B-B14F-4D97-AF65-F5344CB8AC3E}">
        <p14:creationId xmlns:p14="http://schemas.microsoft.com/office/powerpoint/2010/main" val="1538379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a:extLst>
              <a:ext uri="{FF2B5EF4-FFF2-40B4-BE49-F238E27FC236}">
                <a16:creationId xmlns:a16="http://schemas.microsoft.com/office/drawing/2014/main" id="{82EF0679-2351-4179-B6F4-7EB65779C1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1170" y="241540"/>
            <a:ext cx="5546785" cy="6245523"/>
          </a:xfrm>
        </p:spPr>
      </p:pic>
      <p:sp>
        <p:nvSpPr>
          <p:cNvPr id="2" name="Title 1">
            <a:extLst>
              <a:ext uri="{FF2B5EF4-FFF2-40B4-BE49-F238E27FC236}">
                <a16:creationId xmlns:a16="http://schemas.microsoft.com/office/drawing/2014/main" id="{D1105074-E667-41A4-B809-50E4E705BDE3}"/>
              </a:ext>
            </a:extLst>
          </p:cNvPr>
          <p:cNvSpPr>
            <a:spLocks noGrp="1"/>
          </p:cNvSpPr>
          <p:nvPr>
            <p:ph type="title"/>
          </p:nvPr>
        </p:nvSpPr>
        <p:spPr>
          <a:xfrm>
            <a:off x="0" y="0"/>
            <a:ext cx="10772775" cy="927463"/>
          </a:xfrm>
        </p:spPr>
        <p:txBody>
          <a:bodyPr/>
          <a:lstStyle/>
          <a:p>
            <a:r>
              <a:rPr lang="en-IN" dirty="0"/>
              <a:t>Use case - user</a:t>
            </a:r>
          </a:p>
        </p:txBody>
      </p:sp>
      <p:sp>
        <p:nvSpPr>
          <p:cNvPr id="3" name="Slide Number Placeholder 2">
            <a:extLst>
              <a:ext uri="{FF2B5EF4-FFF2-40B4-BE49-F238E27FC236}">
                <a16:creationId xmlns:a16="http://schemas.microsoft.com/office/drawing/2014/main" id="{FCDFBFBF-2BB6-40D2-B322-57F157CCB2D3}"/>
              </a:ext>
            </a:extLst>
          </p:cNvPr>
          <p:cNvSpPr>
            <a:spLocks noGrp="1"/>
          </p:cNvSpPr>
          <p:nvPr>
            <p:ph type="sldNum" sz="quarter" idx="12"/>
          </p:nvPr>
        </p:nvSpPr>
        <p:spPr/>
        <p:txBody>
          <a:bodyPr/>
          <a:lstStyle/>
          <a:p>
            <a:fld id="{B90C0261-7933-432D-8FE5-D8506305C951}" type="slidenum">
              <a:rPr lang="en-IN" smtClean="0"/>
              <a:t>19</a:t>
            </a:fld>
            <a:endParaRPr lang="en-IN"/>
          </a:p>
        </p:txBody>
      </p:sp>
    </p:spTree>
    <p:extLst>
      <p:ext uri="{BB962C8B-B14F-4D97-AF65-F5344CB8AC3E}">
        <p14:creationId xmlns:p14="http://schemas.microsoft.com/office/powerpoint/2010/main" val="2002845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9BFCC-4E67-4AE8-AE55-3D63FA3F5D6A}"/>
              </a:ext>
            </a:extLst>
          </p:cNvPr>
          <p:cNvSpPr>
            <a:spLocks noGrp="1"/>
          </p:cNvSpPr>
          <p:nvPr>
            <p:ph type="title"/>
          </p:nvPr>
        </p:nvSpPr>
        <p:spPr/>
        <p:txBody>
          <a:bodyPr/>
          <a:lstStyle/>
          <a:p>
            <a:r>
              <a:rPr lang="en-IN" dirty="0"/>
              <a:t>INDEX</a:t>
            </a:r>
          </a:p>
        </p:txBody>
      </p:sp>
      <p:sp>
        <p:nvSpPr>
          <p:cNvPr id="3" name="Content Placeholder 2">
            <a:extLst>
              <a:ext uri="{FF2B5EF4-FFF2-40B4-BE49-F238E27FC236}">
                <a16:creationId xmlns:a16="http://schemas.microsoft.com/office/drawing/2014/main" id="{29A9308F-CB67-44E0-B174-B40A190C48F7}"/>
              </a:ext>
            </a:extLst>
          </p:cNvPr>
          <p:cNvSpPr>
            <a:spLocks noGrp="1"/>
          </p:cNvSpPr>
          <p:nvPr>
            <p:ph idx="1"/>
          </p:nvPr>
        </p:nvSpPr>
        <p:spPr/>
        <p:txBody>
          <a:bodyPr/>
          <a:lstStyle/>
          <a:p>
            <a:pPr>
              <a:buFont typeface="Wingdings" panose="05000000000000000000" pitchFamily="2" charset="2"/>
              <a:buChar char="v"/>
            </a:pPr>
            <a:r>
              <a:rPr lang="en-IN" dirty="0"/>
              <a:t>Introduction</a:t>
            </a:r>
          </a:p>
          <a:p>
            <a:pPr>
              <a:buFont typeface="Wingdings" panose="05000000000000000000" pitchFamily="2" charset="2"/>
              <a:buChar char="v"/>
            </a:pPr>
            <a:r>
              <a:rPr lang="en-IN" dirty="0"/>
              <a:t>Stakeholders</a:t>
            </a:r>
          </a:p>
          <a:p>
            <a:pPr>
              <a:buFont typeface="Wingdings" panose="05000000000000000000" pitchFamily="2" charset="2"/>
              <a:buChar char="v"/>
            </a:pPr>
            <a:r>
              <a:rPr lang="en-IN" dirty="0"/>
              <a:t>SRS</a:t>
            </a:r>
          </a:p>
          <a:p>
            <a:pPr>
              <a:buFont typeface="Wingdings" panose="05000000000000000000" pitchFamily="2" charset="2"/>
              <a:buChar char="v"/>
            </a:pPr>
            <a:r>
              <a:rPr lang="en-IN" dirty="0"/>
              <a:t>Requirements</a:t>
            </a:r>
          </a:p>
          <a:p>
            <a:pPr>
              <a:buFont typeface="Wingdings" panose="05000000000000000000" pitchFamily="2" charset="2"/>
              <a:buChar char="v"/>
            </a:pPr>
            <a:r>
              <a:rPr lang="en-IN" dirty="0"/>
              <a:t>Process Model</a:t>
            </a:r>
          </a:p>
          <a:p>
            <a:pPr>
              <a:buFont typeface="Wingdings" panose="05000000000000000000" pitchFamily="2" charset="2"/>
              <a:buChar char="v"/>
            </a:pPr>
            <a:r>
              <a:rPr lang="en-IN" dirty="0"/>
              <a:t>Use Cases</a:t>
            </a:r>
          </a:p>
          <a:p>
            <a:pPr>
              <a:buFont typeface="Wingdings" panose="05000000000000000000" pitchFamily="2" charset="2"/>
              <a:buChar char="v"/>
            </a:pPr>
            <a:r>
              <a:rPr lang="en-IN" dirty="0"/>
              <a:t>Feasibility</a:t>
            </a:r>
          </a:p>
          <a:p>
            <a:pPr>
              <a:buFont typeface="Wingdings" panose="05000000000000000000" pitchFamily="2" charset="2"/>
              <a:buChar char="v"/>
            </a:pPr>
            <a:endParaRPr lang="en-IN" dirty="0"/>
          </a:p>
          <a:p>
            <a:pPr>
              <a:buFont typeface="Wingdings" panose="05000000000000000000" pitchFamily="2" charset="2"/>
              <a:buChar char="v"/>
            </a:pPr>
            <a:endParaRPr lang="en-IN" dirty="0"/>
          </a:p>
          <a:p>
            <a:pPr>
              <a:buFont typeface="Wingdings" panose="05000000000000000000" pitchFamily="2" charset="2"/>
              <a:buChar char="v"/>
            </a:pPr>
            <a:endParaRPr lang="en-IN" dirty="0"/>
          </a:p>
          <a:p>
            <a:pPr>
              <a:buFont typeface="Wingdings" panose="05000000000000000000" pitchFamily="2" charset="2"/>
              <a:buChar char="v"/>
            </a:pP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8C5516C9-6483-492D-8FEB-EF939528D0C3}"/>
              </a:ext>
            </a:extLst>
          </p:cNvPr>
          <p:cNvSpPr>
            <a:spLocks noGrp="1"/>
          </p:cNvSpPr>
          <p:nvPr>
            <p:ph type="sldNum" sz="quarter" idx="12"/>
          </p:nvPr>
        </p:nvSpPr>
        <p:spPr/>
        <p:txBody>
          <a:bodyPr/>
          <a:lstStyle/>
          <a:p>
            <a:fld id="{B90C0261-7933-432D-8FE5-D8506305C951}" type="slidenum">
              <a:rPr lang="en-IN" smtClean="0"/>
              <a:t>2</a:t>
            </a:fld>
            <a:endParaRPr lang="en-IN"/>
          </a:p>
        </p:txBody>
      </p:sp>
    </p:spTree>
    <p:extLst>
      <p:ext uri="{BB962C8B-B14F-4D97-AF65-F5344CB8AC3E}">
        <p14:creationId xmlns:p14="http://schemas.microsoft.com/office/powerpoint/2010/main" val="1193439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6DD6C275-64B7-4FD1-AAC1-D1B4F28A2C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1501" y="258793"/>
            <a:ext cx="5141343" cy="6029864"/>
          </a:xfrm>
        </p:spPr>
      </p:pic>
      <p:sp>
        <p:nvSpPr>
          <p:cNvPr id="2" name="Title 1">
            <a:extLst>
              <a:ext uri="{FF2B5EF4-FFF2-40B4-BE49-F238E27FC236}">
                <a16:creationId xmlns:a16="http://schemas.microsoft.com/office/drawing/2014/main" id="{D1105074-E667-41A4-B809-50E4E705BDE3}"/>
              </a:ext>
            </a:extLst>
          </p:cNvPr>
          <p:cNvSpPr>
            <a:spLocks noGrp="1"/>
          </p:cNvSpPr>
          <p:nvPr>
            <p:ph type="title"/>
          </p:nvPr>
        </p:nvSpPr>
        <p:spPr>
          <a:xfrm>
            <a:off x="0" y="0"/>
            <a:ext cx="10772775" cy="653143"/>
          </a:xfrm>
        </p:spPr>
        <p:txBody>
          <a:bodyPr>
            <a:normAutofit fontScale="90000"/>
          </a:bodyPr>
          <a:lstStyle/>
          <a:p>
            <a:r>
              <a:rPr lang="en-IN" dirty="0"/>
              <a:t>Use case - merchant</a:t>
            </a:r>
          </a:p>
        </p:txBody>
      </p:sp>
      <p:sp>
        <p:nvSpPr>
          <p:cNvPr id="3" name="Slide Number Placeholder 2">
            <a:extLst>
              <a:ext uri="{FF2B5EF4-FFF2-40B4-BE49-F238E27FC236}">
                <a16:creationId xmlns:a16="http://schemas.microsoft.com/office/drawing/2014/main" id="{3B5A3B12-6009-4C4E-B001-AD6BD80DFBE1}"/>
              </a:ext>
            </a:extLst>
          </p:cNvPr>
          <p:cNvSpPr>
            <a:spLocks noGrp="1"/>
          </p:cNvSpPr>
          <p:nvPr>
            <p:ph type="sldNum" sz="quarter" idx="12"/>
          </p:nvPr>
        </p:nvSpPr>
        <p:spPr/>
        <p:txBody>
          <a:bodyPr/>
          <a:lstStyle/>
          <a:p>
            <a:fld id="{B90C0261-7933-432D-8FE5-D8506305C951}" type="slidenum">
              <a:rPr lang="en-IN" smtClean="0"/>
              <a:t>20</a:t>
            </a:fld>
            <a:endParaRPr lang="en-IN"/>
          </a:p>
        </p:txBody>
      </p:sp>
    </p:spTree>
    <p:extLst>
      <p:ext uri="{BB962C8B-B14F-4D97-AF65-F5344CB8AC3E}">
        <p14:creationId xmlns:p14="http://schemas.microsoft.com/office/powerpoint/2010/main" val="3395517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5074-E667-41A4-B809-50E4E705BDE3}"/>
              </a:ext>
            </a:extLst>
          </p:cNvPr>
          <p:cNvSpPr>
            <a:spLocks noGrp="1"/>
          </p:cNvSpPr>
          <p:nvPr>
            <p:ph type="title"/>
          </p:nvPr>
        </p:nvSpPr>
        <p:spPr>
          <a:xfrm>
            <a:off x="0" y="0"/>
            <a:ext cx="10772775" cy="1658198"/>
          </a:xfrm>
        </p:spPr>
        <p:txBody>
          <a:bodyPr/>
          <a:lstStyle/>
          <a:p>
            <a:r>
              <a:rPr lang="en-IN" dirty="0"/>
              <a:t>Use case –</a:t>
            </a:r>
            <a:br>
              <a:rPr lang="en-IN" dirty="0"/>
            </a:br>
            <a:r>
              <a:rPr lang="en-IN" dirty="0"/>
              <a:t> admin</a:t>
            </a:r>
          </a:p>
        </p:txBody>
      </p:sp>
      <p:sp>
        <p:nvSpPr>
          <p:cNvPr id="3" name="Slide Number Placeholder 2">
            <a:extLst>
              <a:ext uri="{FF2B5EF4-FFF2-40B4-BE49-F238E27FC236}">
                <a16:creationId xmlns:a16="http://schemas.microsoft.com/office/drawing/2014/main" id="{B4BFC27D-038E-4720-B5E2-D4ED4EC055E3}"/>
              </a:ext>
            </a:extLst>
          </p:cNvPr>
          <p:cNvSpPr>
            <a:spLocks noGrp="1"/>
          </p:cNvSpPr>
          <p:nvPr>
            <p:ph type="sldNum" sz="quarter" idx="12"/>
          </p:nvPr>
        </p:nvSpPr>
        <p:spPr/>
        <p:txBody>
          <a:bodyPr/>
          <a:lstStyle/>
          <a:p>
            <a:fld id="{B90C0261-7933-432D-8FE5-D8506305C951}" type="slidenum">
              <a:rPr lang="en-IN" smtClean="0"/>
              <a:t>21</a:t>
            </a:fld>
            <a:endParaRPr lang="en-IN" dirty="0"/>
          </a:p>
        </p:txBody>
      </p:sp>
      <p:pic>
        <p:nvPicPr>
          <p:cNvPr id="8" name="Picture 7">
            <a:extLst>
              <a:ext uri="{FF2B5EF4-FFF2-40B4-BE49-F238E27FC236}">
                <a16:creationId xmlns:a16="http://schemas.microsoft.com/office/drawing/2014/main" id="{44B99466-3BBA-4BC3-97AD-A7FAA3960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1992" y="0"/>
            <a:ext cx="6150634" cy="6858000"/>
          </a:xfrm>
          <a:prstGeom prst="rect">
            <a:avLst/>
          </a:prstGeom>
        </p:spPr>
      </p:pic>
    </p:spTree>
    <p:extLst>
      <p:ext uri="{BB962C8B-B14F-4D97-AF65-F5344CB8AC3E}">
        <p14:creationId xmlns:p14="http://schemas.microsoft.com/office/powerpoint/2010/main" val="169533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5074-E667-41A4-B809-50E4E705BDE3}"/>
              </a:ext>
            </a:extLst>
          </p:cNvPr>
          <p:cNvSpPr>
            <a:spLocks noGrp="1"/>
          </p:cNvSpPr>
          <p:nvPr>
            <p:ph type="title"/>
          </p:nvPr>
        </p:nvSpPr>
        <p:spPr>
          <a:xfrm>
            <a:off x="0" y="121016"/>
            <a:ext cx="10772775" cy="1658198"/>
          </a:xfrm>
        </p:spPr>
        <p:txBody>
          <a:bodyPr>
            <a:normAutofit fontScale="90000"/>
          </a:bodyPr>
          <a:lstStyle/>
          <a:p>
            <a:r>
              <a:rPr lang="en-IN" dirty="0"/>
              <a:t>Use case –</a:t>
            </a:r>
            <a:br>
              <a:rPr lang="en-IN" dirty="0"/>
            </a:br>
            <a:r>
              <a:rPr lang="en-IN" dirty="0"/>
              <a:t> Delivery</a:t>
            </a:r>
            <a:br>
              <a:rPr lang="en-IN" dirty="0"/>
            </a:br>
            <a:r>
              <a:rPr lang="en-IN" dirty="0"/>
              <a:t> Agent</a:t>
            </a:r>
          </a:p>
        </p:txBody>
      </p:sp>
      <p:sp>
        <p:nvSpPr>
          <p:cNvPr id="3" name="Slide Number Placeholder 2">
            <a:extLst>
              <a:ext uri="{FF2B5EF4-FFF2-40B4-BE49-F238E27FC236}">
                <a16:creationId xmlns:a16="http://schemas.microsoft.com/office/drawing/2014/main" id="{B4BFC27D-038E-4720-B5E2-D4ED4EC055E3}"/>
              </a:ext>
            </a:extLst>
          </p:cNvPr>
          <p:cNvSpPr>
            <a:spLocks noGrp="1"/>
          </p:cNvSpPr>
          <p:nvPr>
            <p:ph type="sldNum" sz="quarter" idx="12"/>
          </p:nvPr>
        </p:nvSpPr>
        <p:spPr/>
        <p:txBody>
          <a:bodyPr/>
          <a:lstStyle/>
          <a:p>
            <a:fld id="{B90C0261-7933-432D-8FE5-D8506305C951}" type="slidenum">
              <a:rPr lang="en-IN" smtClean="0"/>
              <a:t>22</a:t>
            </a:fld>
            <a:endParaRPr lang="en-IN" dirty="0"/>
          </a:p>
        </p:txBody>
      </p:sp>
      <p:pic>
        <p:nvPicPr>
          <p:cNvPr id="5" name="Picture 4">
            <a:extLst>
              <a:ext uri="{FF2B5EF4-FFF2-40B4-BE49-F238E27FC236}">
                <a16:creationId xmlns:a16="http://schemas.microsoft.com/office/drawing/2014/main" id="{9D4332DD-A60B-466C-9EEA-474B900B6E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4189" y="0"/>
            <a:ext cx="6435305" cy="6858000"/>
          </a:xfrm>
          <a:prstGeom prst="rect">
            <a:avLst/>
          </a:prstGeom>
        </p:spPr>
      </p:pic>
    </p:spTree>
    <p:extLst>
      <p:ext uri="{BB962C8B-B14F-4D97-AF65-F5344CB8AC3E}">
        <p14:creationId xmlns:p14="http://schemas.microsoft.com/office/powerpoint/2010/main" val="3359872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lstStyle/>
          <a:p>
            <a:r>
              <a:rPr lang="en-US" b="1" dirty="0"/>
              <a:t>Name</a:t>
            </a:r>
            <a:r>
              <a:rPr lang="en-US" dirty="0"/>
              <a:t>: Register.</a:t>
            </a:r>
          </a:p>
          <a:p>
            <a:r>
              <a:rPr lang="en-US" b="1" dirty="0"/>
              <a:t>Scope</a:t>
            </a:r>
            <a:r>
              <a:rPr lang="en-US" dirty="0"/>
              <a:t>: For user to register.</a:t>
            </a:r>
          </a:p>
          <a:p>
            <a:r>
              <a:rPr lang="en-US" b="1" dirty="0"/>
              <a:t>Actor</a:t>
            </a:r>
            <a:r>
              <a:rPr lang="en-US" dirty="0"/>
              <a:t>: User	.</a:t>
            </a:r>
          </a:p>
          <a:p>
            <a:r>
              <a:rPr lang="en-US" b="1" dirty="0"/>
              <a:t>Pre-conditions</a:t>
            </a:r>
            <a:r>
              <a:rPr lang="en-US" dirty="0"/>
              <a:t>: None</a:t>
            </a:r>
          </a:p>
          <a:p>
            <a:pPr lvl="0"/>
            <a:r>
              <a:rPr lang="en-US" b="1" dirty="0"/>
              <a:t>Main-scenario</a:t>
            </a:r>
            <a:r>
              <a:rPr lang="en-US" dirty="0"/>
              <a:t>: </a:t>
            </a:r>
          </a:p>
          <a:p>
            <a:pPr lvl="0"/>
            <a:r>
              <a:rPr lang="en-US" dirty="0"/>
              <a:t>User opens the website </a:t>
            </a:r>
            <a:endParaRPr lang="en-IN" dirty="0"/>
          </a:p>
          <a:p>
            <a:pPr lvl="0"/>
            <a:r>
              <a:rPr lang="en-US" dirty="0"/>
              <a:t>User clicks on register button</a:t>
            </a:r>
            <a:endParaRPr lang="en-IN" dirty="0"/>
          </a:p>
          <a:p>
            <a:pPr lvl="0"/>
            <a:r>
              <a:rPr lang="en-US" dirty="0"/>
              <a:t>User enters his email and password </a:t>
            </a:r>
            <a:endParaRPr lang="en-IN" dirty="0"/>
          </a:p>
          <a:p>
            <a:pPr lvl="0"/>
            <a:r>
              <a:rPr lang="en-US" dirty="0"/>
              <a:t>Appropriate msg is displayed if email already exists , password not strong ,</a:t>
            </a:r>
            <a:r>
              <a:rPr lang="en-US" dirty="0" err="1"/>
              <a:t>etc</a:t>
            </a:r>
            <a:endParaRPr lang="en-IN" dirty="0"/>
          </a:p>
          <a:p>
            <a:pPr lvl="0"/>
            <a:r>
              <a:rPr lang="en-US" dirty="0"/>
              <a:t>User enters his shipping address </a:t>
            </a:r>
            <a:endParaRPr lang="en-IN" dirty="0"/>
          </a:p>
          <a:p>
            <a:pPr lvl="0"/>
            <a:r>
              <a:rPr lang="en-US" dirty="0"/>
              <a:t>Registration is complete and user is redirected to product view page</a:t>
            </a:r>
            <a:endParaRPr lang="en-IN" dirty="0"/>
          </a:p>
          <a:p>
            <a:r>
              <a:rPr lang="en-US" b="1" dirty="0"/>
              <a:t>Post-conditions</a:t>
            </a:r>
            <a:r>
              <a:rPr lang="en-US" dirty="0"/>
              <a:t>: User is Registered</a:t>
            </a:r>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23</a:t>
            </a:fld>
            <a:endParaRPr lang="en-IN" dirty="0"/>
          </a:p>
        </p:txBody>
      </p:sp>
    </p:spTree>
    <p:extLst>
      <p:ext uri="{BB962C8B-B14F-4D97-AF65-F5344CB8AC3E}">
        <p14:creationId xmlns:p14="http://schemas.microsoft.com/office/powerpoint/2010/main" val="2767590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normAutofit fontScale="92500" lnSpcReduction="20000"/>
          </a:bodyPr>
          <a:lstStyle/>
          <a:p>
            <a:r>
              <a:rPr lang="en-US" b="1" dirty="0"/>
              <a:t>Name</a:t>
            </a:r>
            <a:r>
              <a:rPr lang="en-US" dirty="0"/>
              <a:t>: Login.</a:t>
            </a:r>
          </a:p>
          <a:p>
            <a:r>
              <a:rPr lang="en-US" b="1" dirty="0"/>
              <a:t>Scope</a:t>
            </a:r>
            <a:r>
              <a:rPr lang="en-US" dirty="0"/>
              <a:t>: For user to Login.</a:t>
            </a:r>
          </a:p>
          <a:p>
            <a:r>
              <a:rPr lang="en-US" b="1" dirty="0"/>
              <a:t>Actor</a:t>
            </a:r>
            <a:r>
              <a:rPr lang="en-US" dirty="0"/>
              <a:t>: User	.</a:t>
            </a:r>
          </a:p>
          <a:p>
            <a:r>
              <a:rPr lang="en-US" b="1" dirty="0"/>
              <a:t>Pre-conditions</a:t>
            </a:r>
            <a:r>
              <a:rPr lang="en-US" dirty="0"/>
              <a:t>: User is registered</a:t>
            </a:r>
          </a:p>
          <a:p>
            <a:pPr lvl="0"/>
            <a:r>
              <a:rPr lang="en-US" b="1" dirty="0"/>
              <a:t>Main-scenario</a:t>
            </a:r>
            <a:r>
              <a:rPr lang="en-US" dirty="0"/>
              <a:t>: </a:t>
            </a:r>
          </a:p>
          <a:p>
            <a:pPr lvl="0"/>
            <a:r>
              <a:rPr lang="en-US" dirty="0"/>
              <a:t>User opens the website </a:t>
            </a:r>
            <a:endParaRPr lang="en-IN" dirty="0"/>
          </a:p>
          <a:p>
            <a:pPr lvl="0"/>
            <a:r>
              <a:rPr lang="en-US" dirty="0"/>
              <a:t>User clicks on login button</a:t>
            </a:r>
            <a:endParaRPr lang="en-IN" dirty="0"/>
          </a:p>
          <a:p>
            <a:pPr lvl="0"/>
            <a:r>
              <a:rPr lang="en-US" dirty="0"/>
              <a:t>User enters his email and password </a:t>
            </a:r>
          </a:p>
          <a:p>
            <a:pPr lvl="0"/>
            <a:r>
              <a:rPr lang="en-US" dirty="0"/>
              <a:t>Details are sent to a server and verified </a:t>
            </a:r>
          </a:p>
          <a:p>
            <a:r>
              <a:rPr lang="en-IN" dirty="0"/>
              <a:t>If credentials are correct then user is allowed to proceed and is </a:t>
            </a:r>
            <a:r>
              <a:rPr lang="en-US" dirty="0"/>
              <a:t>redirected to product view page</a:t>
            </a:r>
            <a:endParaRPr lang="en-IN" dirty="0"/>
          </a:p>
          <a:p>
            <a:pPr lvl="0"/>
            <a:r>
              <a:rPr lang="en-IN" dirty="0"/>
              <a:t>Else </a:t>
            </a:r>
            <a:r>
              <a:rPr lang="en-US" dirty="0"/>
              <a:t>Appropriate msg is displayed if the authentication fails and user is asked to re-enter his details </a:t>
            </a:r>
          </a:p>
          <a:p>
            <a:pPr lvl="0"/>
            <a:r>
              <a:rPr lang="en-US" dirty="0"/>
              <a:t>If user enters incorrect details for 3 times continuously then a forgot password mail is sent to the user and no further action is permitted unless user resets the password by clicking a link on his mail  </a:t>
            </a:r>
            <a:endParaRPr lang="en-IN" dirty="0"/>
          </a:p>
          <a:p>
            <a:pPr lvl="0"/>
            <a:r>
              <a:rPr lang="en-US" b="1" dirty="0"/>
              <a:t>Post-conditions</a:t>
            </a:r>
            <a:r>
              <a:rPr lang="en-US" dirty="0"/>
              <a:t>: User is Logged in.</a:t>
            </a:r>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24</a:t>
            </a:fld>
            <a:endParaRPr lang="en-IN" dirty="0"/>
          </a:p>
        </p:txBody>
      </p:sp>
    </p:spTree>
    <p:extLst>
      <p:ext uri="{BB962C8B-B14F-4D97-AF65-F5344CB8AC3E}">
        <p14:creationId xmlns:p14="http://schemas.microsoft.com/office/powerpoint/2010/main" val="3961487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lstStyle/>
          <a:p>
            <a:r>
              <a:rPr lang="en-US" b="1" dirty="0"/>
              <a:t>Name</a:t>
            </a:r>
            <a:r>
              <a:rPr lang="en-US" dirty="0"/>
              <a:t>: View Products.</a:t>
            </a:r>
          </a:p>
          <a:p>
            <a:r>
              <a:rPr lang="en-US" b="1" dirty="0"/>
              <a:t>Scope</a:t>
            </a:r>
            <a:r>
              <a:rPr lang="en-US" dirty="0"/>
              <a:t>: For user to view product details.</a:t>
            </a:r>
          </a:p>
          <a:p>
            <a:r>
              <a:rPr lang="en-US" b="1" dirty="0"/>
              <a:t>Actor</a:t>
            </a:r>
            <a:r>
              <a:rPr lang="en-US" dirty="0"/>
              <a:t>: User	.</a:t>
            </a:r>
          </a:p>
          <a:p>
            <a:r>
              <a:rPr lang="en-US" b="1" dirty="0"/>
              <a:t>Pre-conditions</a:t>
            </a:r>
            <a:r>
              <a:rPr lang="en-US" dirty="0"/>
              <a:t>: User is logged in </a:t>
            </a:r>
          </a:p>
          <a:p>
            <a:pPr lvl="0"/>
            <a:r>
              <a:rPr lang="en-US" b="1" dirty="0"/>
              <a:t>Main-scenario</a:t>
            </a:r>
            <a:r>
              <a:rPr lang="en-US" dirty="0"/>
              <a:t>: </a:t>
            </a:r>
          </a:p>
          <a:p>
            <a:pPr lvl="0"/>
            <a:r>
              <a:rPr lang="en-US" dirty="0"/>
              <a:t>user is shown list of categories and products </a:t>
            </a:r>
            <a:endParaRPr lang="en-IN" dirty="0"/>
          </a:p>
          <a:p>
            <a:pPr lvl="0"/>
            <a:r>
              <a:rPr lang="en-US" dirty="0"/>
              <a:t>products have a short one line description and a photo along with cost shown </a:t>
            </a:r>
            <a:endParaRPr lang="en-IN" dirty="0"/>
          </a:p>
          <a:p>
            <a:pPr lvl="0"/>
            <a:r>
              <a:rPr lang="en-US" dirty="0"/>
              <a:t>user may either search for his needed product or choose one category </a:t>
            </a:r>
            <a:endParaRPr lang="en-IN" dirty="0"/>
          </a:p>
          <a:p>
            <a:pPr lvl="0"/>
            <a:r>
              <a:rPr lang="en-US" dirty="0"/>
              <a:t>user may click on product to view its details such as photos , description , cost , discounts , delivery estimate time , </a:t>
            </a:r>
            <a:r>
              <a:rPr lang="en-US" dirty="0" err="1"/>
              <a:t>etc</a:t>
            </a:r>
            <a:r>
              <a:rPr lang="en-US" dirty="0"/>
              <a:t> </a:t>
            </a:r>
            <a:endParaRPr lang="en-IN" dirty="0"/>
          </a:p>
          <a:p>
            <a:pPr lvl="0"/>
            <a:r>
              <a:rPr lang="en-US" dirty="0"/>
              <a:t>user may add it to cart and view another product </a:t>
            </a:r>
            <a:endParaRPr lang="en-IN" dirty="0"/>
          </a:p>
          <a:p>
            <a:r>
              <a:rPr lang="en-US" b="1" dirty="0"/>
              <a:t>Post-conditions</a:t>
            </a:r>
            <a:r>
              <a:rPr lang="en-US" dirty="0"/>
              <a:t>: User has viewed products</a:t>
            </a:r>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25</a:t>
            </a:fld>
            <a:endParaRPr lang="en-IN" dirty="0"/>
          </a:p>
        </p:txBody>
      </p:sp>
    </p:spTree>
    <p:extLst>
      <p:ext uri="{BB962C8B-B14F-4D97-AF65-F5344CB8AC3E}">
        <p14:creationId xmlns:p14="http://schemas.microsoft.com/office/powerpoint/2010/main" val="25888668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lstStyle/>
          <a:p>
            <a:r>
              <a:rPr lang="en-US" b="1" dirty="0"/>
              <a:t>Name</a:t>
            </a:r>
            <a:r>
              <a:rPr lang="en-US" dirty="0"/>
              <a:t>: View edit cart</a:t>
            </a:r>
          </a:p>
          <a:p>
            <a:r>
              <a:rPr lang="en-US" b="1" dirty="0"/>
              <a:t>Scope</a:t>
            </a:r>
            <a:r>
              <a:rPr lang="en-US" dirty="0"/>
              <a:t>: to view and edit cart</a:t>
            </a:r>
          </a:p>
          <a:p>
            <a:r>
              <a:rPr lang="en-US" b="1" dirty="0"/>
              <a:t>Actor</a:t>
            </a:r>
            <a:r>
              <a:rPr lang="en-US" dirty="0"/>
              <a:t>: User</a:t>
            </a:r>
          </a:p>
          <a:p>
            <a:r>
              <a:rPr lang="en-US" b="1" dirty="0"/>
              <a:t>Pre-conditions</a:t>
            </a:r>
            <a:r>
              <a:rPr lang="en-US" dirty="0"/>
              <a:t>:</a:t>
            </a:r>
          </a:p>
          <a:p>
            <a:r>
              <a:rPr lang="en-US" dirty="0"/>
              <a:t> User logged in</a:t>
            </a:r>
          </a:p>
          <a:p>
            <a:r>
              <a:rPr lang="en-US" b="1" dirty="0"/>
              <a:t>Main-scenario</a:t>
            </a:r>
            <a:r>
              <a:rPr lang="en-US" dirty="0"/>
              <a:t>: </a:t>
            </a:r>
          </a:p>
          <a:p>
            <a:pPr lvl="0"/>
            <a:r>
              <a:rPr lang="en-US" dirty="0"/>
              <a:t>user may click on cart button and will be directed to view cart page</a:t>
            </a:r>
            <a:endParaRPr lang="en-IN" dirty="0"/>
          </a:p>
          <a:p>
            <a:pPr lvl="0"/>
            <a:r>
              <a:rPr lang="en-US" dirty="0"/>
              <a:t>user can see all items added to cart </a:t>
            </a:r>
            <a:endParaRPr lang="en-IN" dirty="0"/>
          </a:p>
          <a:p>
            <a:pPr lvl="0"/>
            <a:r>
              <a:rPr lang="en-US" dirty="0"/>
              <a:t>user may remove the added products or add more quantity of existing items </a:t>
            </a:r>
            <a:endParaRPr lang="en-IN" dirty="0"/>
          </a:p>
          <a:p>
            <a:pPr lvl="0"/>
            <a:r>
              <a:rPr lang="en-US" dirty="0"/>
              <a:t>user may click on purchase button to proceed to purchase </a:t>
            </a:r>
            <a:endParaRPr lang="en-IN" dirty="0"/>
          </a:p>
          <a:p>
            <a:endParaRPr lang="en-US" dirty="0"/>
          </a:p>
          <a:p>
            <a:r>
              <a:rPr lang="en-US" b="1" dirty="0" err="1"/>
              <a:t>Post-conditions</a:t>
            </a:r>
            <a:r>
              <a:rPr lang="en-US" dirty="0" err="1"/>
              <a:t>:User</a:t>
            </a:r>
            <a:r>
              <a:rPr lang="en-US" dirty="0"/>
              <a:t> has </a:t>
            </a:r>
            <a:r>
              <a:rPr lang="en-US" dirty="0" err="1"/>
              <a:t>viewd</a:t>
            </a:r>
            <a:r>
              <a:rPr lang="en-US" dirty="0"/>
              <a:t> cart</a:t>
            </a:r>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26</a:t>
            </a:fld>
            <a:endParaRPr lang="en-IN" dirty="0"/>
          </a:p>
        </p:txBody>
      </p:sp>
    </p:spTree>
    <p:extLst>
      <p:ext uri="{BB962C8B-B14F-4D97-AF65-F5344CB8AC3E}">
        <p14:creationId xmlns:p14="http://schemas.microsoft.com/office/powerpoint/2010/main" val="10418258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normAutofit lnSpcReduction="10000"/>
          </a:bodyPr>
          <a:lstStyle/>
          <a:p>
            <a:r>
              <a:rPr lang="en-US" b="1" dirty="0"/>
              <a:t>Name</a:t>
            </a:r>
            <a:r>
              <a:rPr lang="en-US" dirty="0"/>
              <a:t>: Pay</a:t>
            </a:r>
          </a:p>
          <a:p>
            <a:r>
              <a:rPr lang="en-US" b="1" dirty="0" err="1"/>
              <a:t>Scope</a:t>
            </a:r>
            <a:r>
              <a:rPr lang="en-US" dirty="0" err="1"/>
              <a:t>:User</a:t>
            </a:r>
            <a:r>
              <a:rPr lang="en-US" dirty="0"/>
              <a:t> can pay to products </a:t>
            </a:r>
          </a:p>
          <a:p>
            <a:r>
              <a:rPr lang="en-US" b="1" dirty="0" err="1"/>
              <a:t>Actor</a:t>
            </a:r>
            <a:r>
              <a:rPr lang="en-US" dirty="0" err="1"/>
              <a:t>:User</a:t>
            </a:r>
            <a:r>
              <a:rPr lang="en-US" dirty="0"/>
              <a:t> , Merchant</a:t>
            </a:r>
          </a:p>
          <a:p>
            <a:r>
              <a:rPr lang="en-US" b="1" dirty="0"/>
              <a:t>Pre-conditions</a:t>
            </a:r>
            <a:r>
              <a:rPr lang="en-US" dirty="0"/>
              <a:t>: </a:t>
            </a:r>
          </a:p>
          <a:p>
            <a:r>
              <a:rPr lang="en-US" dirty="0"/>
              <a:t>User is logged in</a:t>
            </a:r>
          </a:p>
          <a:p>
            <a:r>
              <a:rPr lang="en-US" dirty="0"/>
              <a:t>User has added products to cart</a:t>
            </a:r>
            <a:endParaRPr lang="en-US" b="1" dirty="0"/>
          </a:p>
          <a:p>
            <a:r>
              <a:rPr lang="en-US" b="1" dirty="0"/>
              <a:t>Main-scenario</a:t>
            </a:r>
            <a:r>
              <a:rPr lang="en-US" dirty="0"/>
              <a:t>: </a:t>
            </a:r>
          </a:p>
          <a:p>
            <a:pPr lvl="0"/>
            <a:r>
              <a:rPr lang="en-US" dirty="0"/>
              <a:t>user can change his delivery information</a:t>
            </a:r>
            <a:endParaRPr lang="en-IN" dirty="0"/>
          </a:p>
          <a:p>
            <a:pPr lvl="0"/>
            <a:r>
              <a:rPr lang="en-US" dirty="0"/>
              <a:t>user can choose a mode of payment</a:t>
            </a:r>
            <a:endParaRPr lang="en-IN" dirty="0"/>
          </a:p>
          <a:p>
            <a:pPr lvl="0"/>
            <a:r>
              <a:rPr lang="en-US" dirty="0"/>
              <a:t>user will proceed to payment gateway</a:t>
            </a:r>
            <a:endParaRPr lang="en-IN" dirty="0"/>
          </a:p>
          <a:p>
            <a:pPr lvl="0"/>
            <a:r>
              <a:rPr lang="en-US" dirty="0"/>
              <a:t>after successful purchase user will be shown the expected delivery date with confirmation message</a:t>
            </a:r>
            <a:endParaRPr lang="en-IN" dirty="0"/>
          </a:p>
          <a:p>
            <a:endParaRPr lang="en-US" dirty="0"/>
          </a:p>
          <a:p>
            <a:r>
              <a:rPr lang="en-US" b="1" dirty="0"/>
              <a:t>Post-conditions</a:t>
            </a:r>
            <a:r>
              <a:rPr lang="en-US" dirty="0"/>
              <a:t>: User has purchased products</a:t>
            </a:r>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27</a:t>
            </a:fld>
            <a:endParaRPr lang="en-IN" dirty="0"/>
          </a:p>
        </p:txBody>
      </p:sp>
    </p:spTree>
    <p:extLst>
      <p:ext uri="{BB962C8B-B14F-4D97-AF65-F5344CB8AC3E}">
        <p14:creationId xmlns:p14="http://schemas.microsoft.com/office/powerpoint/2010/main" val="55386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normAutofit fontScale="92500"/>
          </a:bodyPr>
          <a:lstStyle/>
          <a:p>
            <a:r>
              <a:rPr lang="en-US" b="1" dirty="0"/>
              <a:t>Name</a:t>
            </a:r>
            <a:r>
              <a:rPr lang="en-US" dirty="0"/>
              <a:t>: Check status</a:t>
            </a:r>
          </a:p>
          <a:p>
            <a:r>
              <a:rPr lang="en-US" b="1" dirty="0" err="1"/>
              <a:t>Scope</a:t>
            </a:r>
            <a:r>
              <a:rPr lang="en-US" dirty="0" err="1"/>
              <a:t>:.User</a:t>
            </a:r>
            <a:r>
              <a:rPr lang="en-US" dirty="0"/>
              <a:t> can check status of order</a:t>
            </a:r>
          </a:p>
          <a:p>
            <a:r>
              <a:rPr lang="en-US" b="1" dirty="0" err="1"/>
              <a:t>Actor</a:t>
            </a:r>
            <a:r>
              <a:rPr lang="en-US" dirty="0" err="1"/>
              <a:t>:User</a:t>
            </a:r>
            <a:endParaRPr lang="en-US" dirty="0"/>
          </a:p>
          <a:p>
            <a:r>
              <a:rPr lang="en-US" b="1" dirty="0"/>
              <a:t>Pre-conditions</a:t>
            </a:r>
            <a:r>
              <a:rPr lang="en-US" dirty="0"/>
              <a:t>: </a:t>
            </a:r>
          </a:p>
          <a:p>
            <a:r>
              <a:rPr lang="en-US" dirty="0"/>
              <a:t>User has purchased products</a:t>
            </a:r>
          </a:p>
          <a:p>
            <a:r>
              <a:rPr lang="en-US" dirty="0"/>
              <a:t>User is logged in</a:t>
            </a:r>
          </a:p>
          <a:p>
            <a:r>
              <a:rPr lang="en-US" b="1" dirty="0"/>
              <a:t>Main-scenario</a:t>
            </a:r>
            <a:r>
              <a:rPr lang="en-US" dirty="0"/>
              <a:t>: </a:t>
            </a:r>
          </a:p>
          <a:p>
            <a:pPr lvl="0"/>
            <a:r>
              <a:rPr lang="en-US" dirty="0"/>
              <a:t>user can click on orders button to view purchased orders</a:t>
            </a:r>
            <a:endParaRPr lang="en-IN" dirty="0"/>
          </a:p>
          <a:p>
            <a:pPr lvl="0"/>
            <a:r>
              <a:rPr lang="en-US" dirty="0"/>
              <a:t>a list containing all purchased products sorted according to decreasing order of purchase will be shown </a:t>
            </a:r>
            <a:endParaRPr lang="en-IN" dirty="0"/>
          </a:p>
          <a:p>
            <a:pPr lvl="0"/>
            <a:r>
              <a:rPr lang="en-US" dirty="0"/>
              <a:t>a status will be shown along with product (delivered / out for delivery / yet to be delivered )</a:t>
            </a:r>
            <a:endParaRPr lang="en-IN" dirty="0"/>
          </a:p>
          <a:p>
            <a:pPr lvl="0"/>
            <a:r>
              <a:rPr lang="en-US" dirty="0"/>
              <a:t>user may cancel a particular product give a feedback to merchant </a:t>
            </a:r>
            <a:endParaRPr lang="en-IN" dirty="0"/>
          </a:p>
          <a:p>
            <a:endParaRPr lang="en-US" dirty="0"/>
          </a:p>
          <a:p>
            <a:r>
              <a:rPr lang="en-US" b="1" dirty="0" err="1"/>
              <a:t>Post-conditions</a:t>
            </a:r>
            <a:r>
              <a:rPr lang="en-US" dirty="0" err="1"/>
              <a:t>:User</a:t>
            </a:r>
            <a:r>
              <a:rPr lang="en-US" dirty="0"/>
              <a:t> has checked status of products </a:t>
            </a:r>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28</a:t>
            </a:fld>
            <a:endParaRPr lang="en-IN" dirty="0"/>
          </a:p>
        </p:txBody>
      </p:sp>
    </p:spTree>
    <p:extLst>
      <p:ext uri="{BB962C8B-B14F-4D97-AF65-F5344CB8AC3E}">
        <p14:creationId xmlns:p14="http://schemas.microsoft.com/office/powerpoint/2010/main" val="3790401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normAutofit lnSpcReduction="10000"/>
          </a:bodyPr>
          <a:lstStyle/>
          <a:p>
            <a:r>
              <a:rPr lang="en-US" b="1" dirty="0"/>
              <a:t>Name</a:t>
            </a:r>
            <a:r>
              <a:rPr lang="en-US" dirty="0"/>
              <a:t>: Cancel a product</a:t>
            </a:r>
          </a:p>
          <a:p>
            <a:r>
              <a:rPr lang="en-US" b="1" dirty="0" err="1"/>
              <a:t>Scope</a:t>
            </a:r>
            <a:r>
              <a:rPr lang="en-US" dirty="0" err="1"/>
              <a:t>:User</a:t>
            </a:r>
            <a:r>
              <a:rPr lang="en-US" dirty="0"/>
              <a:t> can cancel a product </a:t>
            </a:r>
          </a:p>
          <a:p>
            <a:r>
              <a:rPr lang="en-US" b="1" dirty="0" err="1"/>
              <a:t>Actor</a:t>
            </a:r>
            <a:r>
              <a:rPr lang="en-US" dirty="0" err="1"/>
              <a:t>:User</a:t>
            </a:r>
            <a:endParaRPr lang="en-US" dirty="0"/>
          </a:p>
          <a:p>
            <a:r>
              <a:rPr lang="en-US" b="1" dirty="0"/>
              <a:t>Pre-conditions</a:t>
            </a:r>
            <a:r>
              <a:rPr lang="en-US" dirty="0"/>
              <a:t>: User is logged in</a:t>
            </a:r>
          </a:p>
          <a:p>
            <a:r>
              <a:rPr lang="en-US" dirty="0"/>
              <a:t>User has purchased a product</a:t>
            </a:r>
          </a:p>
          <a:p>
            <a:r>
              <a:rPr lang="en-US" b="1" dirty="0"/>
              <a:t>Main-scenario</a:t>
            </a:r>
            <a:r>
              <a:rPr lang="en-US" dirty="0"/>
              <a:t>: </a:t>
            </a:r>
          </a:p>
          <a:p>
            <a:pPr lvl="0"/>
            <a:r>
              <a:rPr lang="en-US" dirty="0"/>
              <a:t>user can click on cancel button for a particular purchased product which is not yet delivered </a:t>
            </a:r>
            <a:endParaRPr lang="en-IN" dirty="0"/>
          </a:p>
          <a:p>
            <a:pPr lvl="0"/>
            <a:r>
              <a:rPr lang="en-US" dirty="0"/>
              <a:t>user will be shown a list of reasons for this cancellation</a:t>
            </a:r>
            <a:endParaRPr lang="en-IN" dirty="0"/>
          </a:p>
          <a:p>
            <a:pPr lvl="0"/>
            <a:r>
              <a:rPr lang="en-US" dirty="0"/>
              <a:t>user may select one or write another reason for cancellation</a:t>
            </a:r>
            <a:endParaRPr lang="en-IN" dirty="0"/>
          </a:p>
          <a:p>
            <a:pPr lvl="0"/>
            <a:r>
              <a:rPr lang="en-US" dirty="0"/>
              <a:t>after confirming cancel ,user will be shown a message of refunding  the  money to user </a:t>
            </a:r>
            <a:endParaRPr lang="en-IN" dirty="0"/>
          </a:p>
          <a:p>
            <a:endParaRPr lang="en-US" dirty="0"/>
          </a:p>
          <a:p>
            <a:r>
              <a:rPr lang="en-US" b="1" dirty="0" err="1"/>
              <a:t>Post-conditions</a:t>
            </a:r>
            <a:r>
              <a:rPr lang="en-US" dirty="0" err="1"/>
              <a:t>:User</a:t>
            </a:r>
            <a:r>
              <a:rPr lang="en-US" dirty="0"/>
              <a:t> has cancelled a product</a:t>
            </a:r>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29</a:t>
            </a:fld>
            <a:endParaRPr lang="en-IN" dirty="0"/>
          </a:p>
        </p:txBody>
      </p:sp>
    </p:spTree>
    <p:extLst>
      <p:ext uri="{BB962C8B-B14F-4D97-AF65-F5344CB8AC3E}">
        <p14:creationId xmlns:p14="http://schemas.microsoft.com/office/powerpoint/2010/main" val="3847852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612" y="26126"/>
            <a:ext cx="10772775" cy="842379"/>
          </a:xfrm>
        </p:spPr>
        <p:txBody>
          <a:bodyPr/>
          <a:lstStyle/>
          <a:p>
            <a:r>
              <a:rPr lang="en-IN" dirty="0"/>
              <a:t>Introduction</a:t>
            </a:r>
          </a:p>
        </p:txBody>
      </p:sp>
      <p:sp>
        <p:nvSpPr>
          <p:cNvPr id="3" name="Content Placeholder 2"/>
          <p:cNvSpPr>
            <a:spLocks noGrp="1"/>
          </p:cNvSpPr>
          <p:nvPr>
            <p:ph idx="1"/>
          </p:nvPr>
        </p:nvSpPr>
        <p:spPr>
          <a:xfrm>
            <a:off x="676656" y="1341912"/>
            <a:ext cx="10753725" cy="4773880"/>
          </a:xfrm>
        </p:spPr>
        <p:txBody>
          <a:bodyPr>
            <a:noAutofit/>
          </a:bodyPr>
          <a:lstStyle/>
          <a:p>
            <a:pPr>
              <a:buFont typeface="Wingdings" panose="05000000000000000000" pitchFamily="2" charset="2"/>
              <a:buChar char="Ø"/>
            </a:pPr>
            <a:r>
              <a:rPr lang="en-IN" sz="3200" dirty="0"/>
              <a:t>The Traditional way of shopping utilizes more time. Every time the customer need to do shopping he has to go to the shops or market and perform the necessary actions, which may not be so feasible all the time. It may be a hard-hitting task for the customers and the shopkeepers too. </a:t>
            </a:r>
          </a:p>
          <a:p>
            <a:pPr>
              <a:buFont typeface="Wingdings" panose="05000000000000000000" pitchFamily="2" charset="2"/>
              <a:buChar char="Ø"/>
            </a:pPr>
            <a:r>
              <a:rPr lang="en-IN" sz="3200" dirty="0"/>
              <a:t>Internet shopping system is specifically developed for the customers who can directly buy goods or materials from home through internet connection on a mobile or a system. </a:t>
            </a:r>
          </a:p>
          <a:p>
            <a:pPr>
              <a:buFont typeface="Wingdings" panose="05000000000000000000" pitchFamily="2" charset="2"/>
              <a:buChar char="Ø"/>
            </a:pPr>
            <a:r>
              <a:rPr lang="en-IN" sz="3200" dirty="0"/>
              <a:t>Users will have the provision of giving ratings and reviews.</a:t>
            </a:r>
          </a:p>
          <a:p>
            <a:pPr>
              <a:buFont typeface="Wingdings" panose="05000000000000000000" pitchFamily="2" charset="2"/>
              <a:buChar char="Ø"/>
            </a:pPr>
            <a:r>
              <a:rPr lang="en-IN" sz="3200" dirty="0"/>
              <a:t>The system removes the role of intermediate dealers and managers and connect customers directly to the manufacturers.</a:t>
            </a:r>
          </a:p>
          <a:p>
            <a:pPr>
              <a:buFont typeface="Wingdings" panose="05000000000000000000" pitchFamily="2" charset="2"/>
              <a:buChar char="Ø"/>
            </a:pPr>
            <a:endParaRPr lang="en-IN" sz="3200" dirty="0"/>
          </a:p>
          <a:p>
            <a:pPr>
              <a:buFont typeface="Wingdings" panose="05000000000000000000" pitchFamily="2" charset="2"/>
              <a:buChar char="Ø"/>
            </a:pPr>
            <a:endParaRPr lang="en-IN" sz="3200" dirty="0"/>
          </a:p>
        </p:txBody>
      </p:sp>
      <p:sp>
        <p:nvSpPr>
          <p:cNvPr id="4" name="Slide Number Placeholder 3">
            <a:extLst>
              <a:ext uri="{FF2B5EF4-FFF2-40B4-BE49-F238E27FC236}">
                <a16:creationId xmlns:a16="http://schemas.microsoft.com/office/drawing/2014/main" id="{A58744B1-115A-499B-BA10-064B22063DB6}"/>
              </a:ext>
            </a:extLst>
          </p:cNvPr>
          <p:cNvSpPr>
            <a:spLocks noGrp="1"/>
          </p:cNvSpPr>
          <p:nvPr>
            <p:ph type="sldNum" sz="quarter" idx="12"/>
          </p:nvPr>
        </p:nvSpPr>
        <p:spPr/>
        <p:txBody>
          <a:bodyPr/>
          <a:lstStyle/>
          <a:p>
            <a:fld id="{B90C0261-7933-432D-8FE5-D8506305C951}" type="slidenum">
              <a:rPr lang="en-IN" smtClean="0"/>
              <a:t>3</a:t>
            </a:fld>
            <a:endParaRPr lang="en-IN"/>
          </a:p>
        </p:txBody>
      </p:sp>
    </p:spTree>
    <p:extLst>
      <p:ext uri="{BB962C8B-B14F-4D97-AF65-F5344CB8AC3E}">
        <p14:creationId xmlns:p14="http://schemas.microsoft.com/office/powerpoint/2010/main" val="27584039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lstStyle/>
          <a:p>
            <a:r>
              <a:rPr lang="en-US" b="1" dirty="0"/>
              <a:t>Name</a:t>
            </a:r>
            <a:r>
              <a:rPr lang="en-US" dirty="0"/>
              <a:t>: Feedback</a:t>
            </a:r>
          </a:p>
          <a:p>
            <a:r>
              <a:rPr lang="en-US" b="1" dirty="0" err="1"/>
              <a:t>Scope</a:t>
            </a:r>
            <a:r>
              <a:rPr lang="en-US" dirty="0" err="1"/>
              <a:t>:User</a:t>
            </a:r>
            <a:r>
              <a:rPr lang="en-US" dirty="0"/>
              <a:t> can submit a feedback</a:t>
            </a:r>
          </a:p>
          <a:p>
            <a:r>
              <a:rPr lang="en-US" b="1" dirty="0" err="1"/>
              <a:t>Actor</a:t>
            </a:r>
            <a:r>
              <a:rPr lang="en-US" dirty="0" err="1"/>
              <a:t>:User</a:t>
            </a:r>
            <a:r>
              <a:rPr lang="en-US" dirty="0"/>
              <a:t>, </a:t>
            </a:r>
            <a:r>
              <a:rPr lang="en-US" dirty="0" err="1"/>
              <a:t>Merchant,Admin</a:t>
            </a:r>
            <a:endParaRPr lang="en-US" dirty="0"/>
          </a:p>
          <a:p>
            <a:r>
              <a:rPr lang="en-US" b="1" dirty="0"/>
              <a:t>Pre-conditions</a:t>
            </a:r>
            <a:r>
              <a:rPr lang="en-US" dirty="0"/>
              <a:t>: </a:t>
            </a:r>
          </a:p>
          <a:p>
            <a:r>
              <a:rPr lang="en-US" dirty="0"/>
              <a:t>User is logged in</a:t>
            </a:r>
          </a:p>
          <a:p>
            <a:r>
              <a:rPr lang="en-US" b="1" dirty="0"/>
              <a:t>Main-scenario</a:t>
            </a:r>
            <a:r>
              <a:rPr lang="en-US" dirty="0"/>
              <a:t>: </a:t>
            </a:r>
          </a:p>
          <a:p>
            <a:pPr lvl="0"/>
            <a:r>
              <a:rPr lang="en-US" dirty="0"/>
              <a:t>user may give  feedback on a particular product from any page where product is visible </a:t>
            </a:r>
            <a:endParaRPr lang="en-IN" dirty="0"/>
          </a:p>
          <a:p>
            <a:pPr lvl="0"/>
            <a:r>
              <a:rPr lang="en-US" dirty="0"/>
              <a:t>user can write  a title and message body </a:t>
            </a:r>
            <a:endParaRPr lang="en-IN" dirty="0"/>
          </a:p>
          <a:p>
            <a:pPr lvl="0"/>
            <a:r>
              <a:rPr lang="en-US" dirty="0"/>
              <a:t>the feedback will be sent to respective product merchant on clicking submit button</a:t>
            </a:r>
            <a:endParaRPr lang="en-IN" dirty="0"/>
          </a:p>
          <a:p>
            <a:endParaRPr lang="en-US" dirty="0"/>
          </a:p>
          <a:p>
            <a:r>
              <a:rPr lang="en-US" b="1" dirty="0"/>
              <a:t>Post-conditions</a:t>
            </a:r>
            <a:r>
              <a:rPr lang="en-US" dirty="0"/>
              <a:t>: User has given a </a:t>
            </a:r>
            <a:r>
              <a:rPr lang="en-US" dirty="0" err="1"/>
              <a:t>feeedback</a:t>
            </a:r>
            <a:endParaRPr lang="en-US" dirty="0"/>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30</a:t>
            </a:fld>
            <a:endParaRPr lang="en-IN" dirty="0"/>
          </a:p>
        </p:txBody>
      </p:sp>
    </p:spTree>
    <p:extLst>
      <p:ext uri="{BB962C8B-B14F-4D97-AF65-F5344CB8AC3E}">
        <p14:creationId xmlns:p14="http://schemas.microsoft.com/office/powerpoint/2010/main" val="31933139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normAutofit lnSpcReduction="10000"/>
          </a:bodyPr>
          <a:lstStyle/>
          <a:p>
            <a:r>
              <a:rPr lang="en-US" b="1" dirty="0"/>
              <a:t>Name</a:t>
            </a:r>
            <a:r>
              <a:rPr lang="en-US" dirty="0"/>
              <a:t>: Merchant Register</a:t>
            </a:r>
          </a:p>
          <a:p>
            <a:r>
              <a:rPr lang="en-US" b="1" dirty="0" err="1"/>
              <a:t>Scope</a:t>
            </a:r>
            <a:r>
              <a:rPr lang="en-US" dirty="0" err="1"/>
              <a:t>:Merchant</a:t>
            </a:r>
            <a:r>
              <a:rPr lang="en-US" dirty="0"/>
              <a:t> can register</a:t>
            </a:r>
          </a:p>
          <a:p>
            <a:r>
              <a:rPr lang="en-US" b="1" dirty="0" err="1"/>
              <a:t>Actor</a:t>
            </a:r>
            <a:r>
              <a:rPr lang="en-US" dirty="0" err="1"/>
              <a:t>:Merchant</a:t>
            </a:r>
            <a:endParaRPr lang="en-US" dirty="0"/>
          </a:p>
          <a:p>
            <a:r>
              <a:rPr lang="en-US" b="1" dirty="0"/>
              <a:t>Pre-conditions</a:t>
            </a:r>
            <a:r>
              <a:rPr lang="en-US" dirty="0"/>
              <a:t>: None</a:t>
            </a:r>
          </a:p>
          <a:p>
            <a:r>
              <a:rPr lang="en-US" b="1" dirty="0"/>
              <a:t>Main-scenario</a:t>
            </a:r>
            <a:r>
              <a:rPr lang="en-US" dirty="0"/>
              <a:t>: </a:t>
            </a:r>
          </a:p>
          <a:p>
            <a:pPr lvl="0"/>
            <a:r>
              <a:rPr lang="en-US" dirty="0"/>
              <a:t>merchant opens the website </a:t>
            </a:r>
            <a:endParaRPr lang="en-IN" dirty="0"/>
          </a:p>
          <a:p>
            <a:pPr lvl="0"/>
            <a:r>
              <a:rPr lang="en-US" dirty="0"/>
              <a:t>merchant clicks on register button</a:t>
            </a:r>
            <a:endParaRPr lang="en-IN" dirty="0"/>
          </a:p>
          <a:p>
            <a:pPr lvl="0"/>
            <a:r>
              <a:rPr lang="en-US" dirty="0"/>
              <a:t>merchant enters his email and password </a:t>
            </a:r>
            <a:endParaRPr lang="en-IN" dirty="0"/>
          </a:p>
          <a:p>
            <a:pPr lvl="0"/>
            <a:r>
              <a:rPr lang="en-US" dirty="0"/>
              <a:t>Appropriate msg is displayed if email already exists , password not strong ,</a:t>
            </a:r>
            <a:r>
              <a:rPr lang="en-US" dirty="0" err="1"/>
              <a:t>etc</a:t>
            </a:r>
            <a:endParaRPr lang="en-IN" dirty="0"/>
          </a:p>
          <a:p>
            <a:pPr lvl="0"/>
            <a:r>
              <a:rPr lang="en-US" dirty="0"/>
              <a:t>merchant enters his shop address </a:t>
            </a:r>
            <a:endParaRPr lang="en-IN" dirty="0"/>
          </a:p>
          <a:p>
            <a:pPr lvl="0"/>
            <a:r>
              <a:rPr lang="en-US" dirty="0"/>
              <a:t>Registration is complete and user is redirected to product add page</a:t>
            </a:r>
            <a:endParaRPr lang="en-IN" dirty="0"/>
          </a:p>
          <a:p>
            <a:endParaRPr lang="en-US" dirty="0"/>
          </a:p>
          <a:p>
            <a:r>
              <a:rPr lang="en-US" b="1" dirty="0" err="1"/>
              <a:t>Post-conditions</a:t>
            </a:r>
            <a:r>
              <a:rPr lang="en-US" dirty="0" err="1"/>
              <a:t>:Merchant</a:t>
            </a:r>
            <a:r>
              <a:rPr lang="en-US" dirty="0"/>
              <a:t> has a account</a:t>
            </a:r>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31</a:t>
            </a:fld>
            <a:endParaRPr lang="en-IN" dirty="0"/>
          </a:p>
        </p:txBody>
      </p:sp>
    </p:spTree>
    <p:extLst>
      <p:ext uri="{BB962C8B-B14F-4D97-AF65-F5344CB8AC3E}">
        <p14:creationId xmlns:p14="http://schemas.microsoft.com/office/powerpoint/2010/main" val="31774687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normAutofit fontScale="85000" lnSpcReduction="10000"/>
          </a:bodyPr>
          <a:lstStyle/>
          <a:p>
            <a:r>
              <a:rPr lang="en-US" b="1" dirty="0"/>
              <a:t>Name</a:t>
            </a:r>
            <a:r>
              <a:rPr lang="en-US" dirty="0"/>
              <a:t>: Merchant login</a:t>
            </a:r>
          </a:p>
          <a:p>
            <a:r>
              <a:rPr lang="en-US" b="1" dirty="0" err="1"/>
              <a:t>Scope</a:t>
            </a:r>
            <a:r>
              <a:rPr lang="en-US" dirty="0" err="1"/>
              <a:t>:Merchant</a:t>
            </a:r>
            <a:r>
              <a:rPr lang="en-US" dirty="0"/>
              <a:t> can login</a:t>
            </a:r>
          </a:p>
          <a:p>
            <a:r>
              <a:rPr lang="en-US" b="1" dirty="0" err="1"/>
              <a:t>Actor</a:t>
            </a:r>
            <a:r>
              <a:rPr lang="en-US" dirty="0" err="1"/>
              <a:t>:.Merchant</a:t>
            </a:r>
            <a:endParaRPr lang="en-US" dirty="0"/>
          </a:p>
          <a:p>
            <a:r>
              <a:rPr lang="en-US" b="1" dirty="0"/>
              <a:t>Pre-conditions</a:t>
            </a:r>
            <a:r>
              <a:rPr lang="en-US" dirty="0"/>
              <a:t>: Merchant has a account</a:t>
            </a:r>
          </a:p>
          <a:p>
            <a:pPr lvl="0"/>
            <a:r>
              <a:rPr lang="en-US" b="1" dirty="0"/>
              <a:t>Main-scenario</a:t>
            </a:r>
            <a:r>
              <a:rPr lang="en-US" dirty="0"/>
              <a:t>: merchant opens the website </a:t>
            </a:r>
            <a:endParaRPr lang="en-IN" dirty="0"/>
          </a:p>
          <a:p>
            <a:pPr lvl="0"/>
            <a:r>
              <a:rPr lang="en-US" dirty="0"/>
              <a:t>Merchant clicks on login button</a:t>
            </a:r>
            <a:endParaRPr lang="en-IN" dirty="0"/>
          </a:p>
          <a:p>
            <a:pPr lvl="0"/>
            <a:r>
              <a:rPr lang="en-US" dirty="0"/>
              <a:t>Merchant  enters his email and password </a:t>
            </a:r>
          </a:p>
          <a:p>
            <a:pPr lvl="0"/>
            <a:r>
              <a:rPr lang="en-US" dirty="0"/>
              <a:t>Details are sent to a server and verified </a:t>
            </a:r>
          </a:p>
          <a:p>
            <a:r>
              <a:rPr lang="en-IN" dirty="0"/>
              <a:t>If credentials are correct then user is allowed to proceed and is </a:t>
            </a:r>
            <a:r>
              <a:rPr lang="en-US" dirty="0"/>
              <a:t>redirected to product view page</a:t>
            </a:r>
            <a:endParaRPr lang="en-IN" dirty="0"/>
          </a:p>
          <a:p>
            <a:pPr lvl="0"/>
            <a:r>
              <a:rPr lang="en-IN" dirty="0"/>
              <a:t>Else </a:t>
            </a:r>
            <a:r>
              <a:rPr lang="en-US" dirty="0"/>
              <a:t>Appropriate msg is displayed if the authentication fails and user is asked to re-enter his details </a:t>
            </a:r>
          </a:p>
          <a:p>
            <a:pPr lvl="0"/>
            <a:r>
              <a:rPr lang="en-US" dirty="0"/>
              <a:t>If Merchant enters incorrect details for 3 times continuously then a forgot password mail is sent to the user and no further action is permitted unless user resets the password by clicking a link on his mail  </a:t>
            </a:r>
          </a:p>
          <a:p>
            <a:pPr lvl="0"/>
            <a:r>
              <a:rPr lang="en-IN" dirty="0"/>
              <a:t>All his products are suspended and hidden from the site until next successful login </a:t>
            </a:r>
          </a:p>
          <a:p>
            <a:endParaRPr lang="en-US" dirty="0"/>
          </a:p>
          <a:p>
            <a:r>
              <a:rPr lang="en-US" b="1" dirty="0" err="1"/>
              <a:t>Post-conditions</a:t>
            </a:r>
            <a:r>
              <a:rPr lang="en-US" dirty="0" err="1"/>
              <a:t>:Merchant</a:t>
            </a:r>
            <a:r>
              <a:rPr lang="en-US" dirty="0"/>
              <a:t> has logged in</a:t>
            </a:r>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32</a:t>
            </a:fld>
            <a:endParaRPr lang="en-IN" dirty="0"/>
          </a:p>
        </p:txBody>
      </p:sp>
    </p:spTree>
    <p:extLst>
      <p:ext uri="{BB962C8B-B14F-4D97-AF65-F5344CB8AC3E}">
        <p14:creationId xmlns:p14="http://schemas.microsoft.com/office/powerpoint/2010/main" val="28522579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lstStyle/>
          <a:p>
            <a:r>
              <a:rPr lang="en-US" b="1" dirty="0"/>
              <a:t>Name</a:t>
            </a:r>
            <a:r>
              <a:rPr lang="en-US" dirty="0"/>
              <a:t>: Add products</a:t>
            </a:r>
          </a:p>
          <a:p>
            <a:r>
              <a:rPr lang="en-US" b="1" dirty="0" err="1"/>
              <a:t>Scope</a:t>
            </a:r>
            <a:r>
              <a:rPr lang="en-US" dirty="0" err="1"/>
              <a:t>:Merchant</a:t>
            </a:r>
            <a:r>
              <a:rPr lang="en-US" dirty="0"/>
              <a:t> can add / edit products </a:t>
            </a:r>
          </a:p>
          <a:p>
            <a:r>
              <a:rPr lang="en-US" b="1" dirty="0" err="1"/>
              <a:t>Actor</a:t>
            </a:r>
            <a:r>
              <a:rPr lang="en-US" dirty="0" err="1"/>
              <a:t>:Merchant</a:t>
            </a:r>
            <a:endParaRPr lang="en-US" dirty="0"/>
          </a:p>
          <a:p>
            <a:r>
              <a:rPr lang="en-US" b="1" dirty="0"/>
              <a:t>Pre-conditions</a:t>
            </a:r>
            <a:r>
              <a:rPr lang="en-US" dirty="0"/>
              <a:t>: Merchant is logged in</a:t>
            </a:r>
          </a:p>
          <a:p>
            <a:r>
              <a:rPr lang="en-US" b="1" dirty="0"/>
              <a:t>Main-scenario</a:t>
            </a:r>
            <a:r>
              <a:rPr lang="en-US" dirty="0"/>
              <a:t>: </a:t>
            </a:r>
          </a:p>
          <a:p>
            <a:pPr lvl="0"/>
            <a:r>
              <a:rPr lang="en-US" dirty="0"/>
              <a:t>merchant can add products</a:t>
            </a:r>
            <a:endParaRPr lang="en-IN" dirty="0"/>
          </a:p>
          <a:p>
            <a:pPr lvl="0"/>
            <a:r>
              <a:rPr lang="en-US" dirty="0"/>
              <a:t>one line detail , photos</a:t>
            </a:r>
            <a:endParaRPr lang="en-IN" dirty="0"/>
          </a:p>
          <a:p>
            <a:pPr lvl="0"/>
            <a:r>
              <a:rPr lang="en-US" dirty="0"/>
              <a:t>other information about stock available ,price of product ,  discount </a:t>
            </a:r>
            <a:r>
              <a:rPr lang="en-US" dirty="0" err="1"/>
              <a:t>etc</a:t>
            </a:r>
            <a:endParaRPr lang="en-IN" dirty="0"/>
          </a:p>
          <a:p>
            <a:pPr lvl="0"/>
            <a:r>
              <a:rPr lang="en-US" dirty="0"/>
              <a:t>on clicking submit the product will be added to product list</a:t>
            </a:r>
            <a:endParaRPr lang="en-IN" dirty="0"/>
          </a:p>
          <a:p>
            <a:endParaRPr lang="en-US" dirty="0"/>
          </a:p>
          <a:p>
            <a:r>
              <a:rPr lang="en-US" b="1" dirty="0"/>
              <a:t>Post-conditions</a:t>
            </a:r>
            <a:r>
              <a:rPr lang="en-US" dirty="0"/>
              <a:t>: Product is added to website</a:t>
            </a:r>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33</a:t>
            </a:fld>
            <a:endParaRPr lang="en-IN" dirty="0"/>
          </a:p>
        </p:txBody>
      </p:sp>
    </p:spTree>
    <p:extLst>
      <p:ext uri="{BB962C8B-B14F-4D97-AF65-F5344CB8AC3E}">
        <p14:creationId xmlns:p14="http://schemas.microsoft.com/office/powerpoint/2010/main" val="25148356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normAutofit fontScale="92500" lnSpcReduction="10000"/>
          </a:bodyPr>
          <a:lstStyle/>
          <a:p>
            <a:r>
              <a:rPr lang="en-US" b="1" dirty="0"/>
              <a:t>Name</a:t>
            </a:r>
            <a:r>
              <a:rPr lang="en-US" dirty="0"/>
              <a:t>: View received orders</a:t>
            </a:r>
          </a:p>
          <a:p>
            <a:r>
              <a:rPr lang="en-US" b="1" dirty="0" err="1"/>
              <a:t>Scope</a:t>
            </a:r>
            <a:r>
              <a:rPr lang="en-US" dirty="0" err="1"/>
              <a:t>:view</a:t>
            </a:r>
            <a:r>
              <a:rPr lang="en-US" dirty="0"/>
              <a:t> all pending orders</a:t>
            </a:r>
          </a:p>
          <a:p>
            <a:r>
              <a:rPr lang="en-US" b="1" dirty="0" err="1"/>
              <a:t>Actor</a:t>
            </a:r>
            <a:r>
              <a:rPr lang="en-US" dirty="0" err="1"/>
              <a:t>:Merchant</a:t>
            </a:r>
            <a:endParaRPr lang="en-US" dirty="0"/>
          </a:p>
          <a:p>
            <a:r>
              <a:rPr lang="en-US" b="1" dirty="0"/>
              <a:t>Pre-conditions</a:t>
            </a:r>
            <a:r>
              <a:rPr lang="en-US" dirty="0"/>
              <a:t>: </a:t>
            </a:r>
          </a:p>
          <a:p>
            <a:r>
              <a:rPr lang="en-US" dirty="0"/>
              <a:t>Merchant is logged in</a:t>
            </a:r>
          </a:p>
          <a:p>
            <a:r>
              <a:rPr lang="en-US" dirty="0"/>
              <a:t>Merchant has created a product</a:t>
            </a:r>
          </a:p>
          <a:p>
            <a:r>
              <a:rPr lang="en-US" b="1" dirty="0"/>
              <a:t>Main-scenario</a:t>
            </a:r>
            <a:r>
              <a:rPr lang="en-US" dirty="0"/>
              <a:t>: </a:t>
            </a:r>
          </a:p>
          <a:p>
            <a:pPr lvl="0"/>
            <a:r>
              <a:rPr lang="en-US" dirty="0"/>
              <a:t>merchant can see all the products yet to delivered / delivered / out for delivery / cancelled </a:t>
            </a:r>
            <a:endParaRPr lang="en-IN" dirty="0"/>
          </a:p>
          <a:p>
            <a:pPr lvl="0"/>
            <a:r>
              <a:rPr lang="en-US" dirty="0"/>
              <a:t>view payments for products  </a:t>
            </a:r>
            <a:endParaRPr lang="en-IN" dirty="0"/>
          </a:p>
          <a:p>
            <a:pPr lvl="0"/>
            <a:r>
              <a:rPr lang="en-US" dirty="0"/>
              <a:t>view total sales and other statistics</a:t>
            </a:r>
            <a:endParaRPr lang="en-IN" dirty="0"/>
          </a:p>
          <a:p>
            <a:pPr lvl="0"/>
            <a:r>
              <a:rPr lang="en-US" dirty="0"/>
              <a:t>change status of a product </a:t>
            </a:r>
            <a:endParaRPr lang="en-IN" dirty="0"/>
          </a:p>
          <a:p>
            <a:pPr lvl="0"/>
            <a:r>
              <a:rPr lang="en-US" dirty="0"/>
              <a:t>view or chance  quantity of a product</a:t>
            </a:r>
            <a:endParaRPr lang="en-IN" dirty="0"/>
          </a:p>
          <a:p>
            <a:endParaRPr lang="en-US" dirty="0"/>
          </a:p>
          <a:p>
            <a:r>
              <a:rPr lang="en-US" b="1" dirty="0" err="1"/>
              <a:t>Post-conditions</a:t>
            </a:r>
            <a:r>
              <a:rPr lang="en-US" dirty="0" err="1"/>
              <a:t>:Merchant</a:t>
            </a:r>
            <a:r>
              <a:rPr lang="en-US" dirty="0"/>
              <a:t> can get information about orders</a:t>
            </a:r>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34</a:t>
            </a:fld>
            <a:endParaRPr lang="en-IN" dirty="0"/>
          </a:p>
        </p:txBody>
      </p:sp>
    </p:spTree>
    <p:extLst>
      <p:ext uri="{BB962C8B-B14F-4D97-AF65-F5344CB8AC3E}">
        <p14:creationId xmlns:p14="http://schemas.microsoft.com/office/powerpoint/2010/main" val="16969986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lstStyle/>
          <a:p>
            <a:r>
              <a:rPr lang="en-US" b="1" dirty="0"/>
              <a:t>Name</a:t>
            </a:r>
            <a:r>
              <a:rPr lang="en-US" dirty="0"/>
              <a:t>: Receive payment</a:t>
            </a:r>
          </a:p>
          <a:p>
            <a:r>
              <a:rPr lang="en-US" b="1" dirty="0" err="1"/>
              <a:t>Scope</a:t>
            </a:r>
            <a:r>
              <a:rPr lang="en-US" dirty="0" err="1"/>
              <a:t>:To</a:t>
            </a:r>
            <a:r>
              <a:rPr lang="en-US" dirty="0"/>
              <a:t> receive payment of products </a:t>
            </a:r>
          </a:p>
          <a:p>
            <a:r>
              <a:rPr lang="en-US" b="1" dirty="0" err="1"/>
              <a:t>Actor</a:t>
            </a:r>
            <a:r>
              <a:rPr lang="en-US" dirty="0" err="1"/>
              <a:t>:Merchant</a:t>
            </a:r>
            <a:endParaRPr lang="en-US" dirty="0"/>
          </a:p>
          <a:p>
            <a:r>
              <a:rPr lang="en-US" b="1" dirty="0"/>
              <a:t>Pre-conditions</a:t>
            </a:r>
            <a:r>
              <a:rPr lang="en-US" dirty="0"/>
              <a:t>: Merchant is logged in</a:t>
            </a:r>
          </a:p>
          <a:p>
            <a:r>
              <a:rPr lang="en-US" dirty="0"/>
              <a:t>User has purchased a product and has payed </a:t>
            </a:r>
          </a:p>
          <a:p>
            <a:r>
              <a:rPr lang="en-US" b="1" dirty="0"/>
              <a:t>Main-scenario</a:t>
            </a:r>
            <a:r>
              <a:rPr lang="en-US" dirty="0"/>
              <a:t>: </a:t>
            </a:r>
          </a:p>
          <a:p>
            <a:pPr lvl="0"/>
            <a:r>
              <a:rPr lang="en-US" dirty="0"/>
              <a:t>when user pays for a product it is notified to the merchant and seen in the view orders page of merchant </a:t>
            </a:r>
            <a:endParaRPr lang="en-IN" dirty="0"/>
          </a:p>
          <a:p>
            <a:pPr lvl="0"/>
            <a:r>
              <a:rPr lang="en-US" dirty="0"/>
              <a:t>the details of payment will be sent to merchant and merchant can verify those </a:t>
            </a:r>
            <a:endParaRPr lang="en-IN" dirty="0"/>
          </a:p>
          <a:p>
            <a:pPr lvl="0"/>
            <a:r>
              <a:rPr lang="en-US" dirty="0"/>
              <a:t>updated order details , quantity details will be shown </a:t>
            </a:r>
            <a:endParaRPr lang="en-IN" dirty="0"/>
          </a:p>
          <a:p>
            <a:endParaRPr lang="en-US" dirty="0"/>
          </a:p>
          <a:p>
            <a:r>
              <a:rPr lang="en-US" b="1" dirty="0" err="1"/>
              <a:t>Post-conditions</a:t>
            </a:r>
            <a:r>
              <a:rPr lang="en-US" dirty="0" err="1"/>
              <a:t>:Payment</a:t>
            </a:r>
            <a:r>
              <a:rPr lang="en-US" dirty="0"/>
              <a:t> is transferred to merchants account</a:t>
            </a:r>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35</a:t>
            </a:fld>
            <a:endParaRPr lang="en-IN" dirty="0"/>
          </a:p>
        </p:txBody>
      </p:sp>
    </p:spTree>
    <p:extLst>
      <p:ext uri="{BB962C8B-B14F-4D97-AF65-F5344CB8AC3E}">
        <p14:creationId xmlns:p14="http://schemas.microsoft.com/office/powerpoint/2010/main" val="38250866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lstStyle/>
          <a:p>
            <a:r>
              <a:rPr lang="en-US" b="1" dirty="0"/>
              <a:t>Name</a:t>
            </a:r>
            <a:r>
              <a:rPr lang="en-US" dirty="0"/>
              <a:t>: Verify / validate Merchant</a:t>
            </a:r>
          </a:p>
          <a:p>
            <a:r>
              <a:rPr lang="en-US" b="1" dirty="0" err="1"/>
              <a:t>Scope</a:t>
            </a:r>
            <a:r>
              <a:rPr lang="en-US" dirty="0" err="1"/>
              <a:t>:To</a:t>
            </a:r>
            <a:r>
              <a:rPr lang="en-US" dirty="0"/>
              <a:t> check a particular merchant</a:t>
            </a:r>
          </a:p>
          <a:p>
            <a:r>
              <a:rPr lang="en-US" b="1" dirty="0" err="1"/>
              <a:t>Actor</a:t>
            </a:r>
            <a:r>
              <a:rPr lang="en-US" dirty="0" err="1"/>
              <a:t>:Admin</a:t>
            </a:r>
            <a:endParaRPr lang="en-US" dirty="0"/>
          </a:p>
          <a:p>
            <a:r>
              <a:rPr lang="en-US" b="1" dirty="0"/>
              <a:t>Pre-conditions</a:t>
            </a:r>
            <a:r>
              <a:rPr lang="en-US" dirty="0"/>
              <a:t>: </a:t>
            </a:r>
          </a:p>
          <a:p>
            <a:r>
              <a:rPr lang="en-US" dirty="0"/>
              <a:t>Admin is logged in</a:t>
            </a:r>
          </a:p>
          <a:p>
            <a:r>
              <a:rPr lang="en-US" dirty="0"/>
              <a:t>Merchant has post fake product listings</a:t>
            </a:r>
          </a:p>
          <a:p>
            <a:r>
              <a:rPr lang="en-US" b="1" dirty="0"/>
              <a:t>Main-scenario</a:t>
            </a:r>
            <a:r>
              <a:rPr lang="en-US" dirty="0"/>
              <a:t>: </a:t>
            </a:r>
          </a:p>
          <a:p>
            <a:r>
              <a:rPr lang="en-US" dirty="0"/>
              <a:t>Admin sees a list of merchant and no of products blocked</a:t>
            </a:r>
          </a:p>
          <a:p>
            <a:r>
              <a:rPr lang="en-US" dirty="0"/>
              <a:t>If a particular merchant has posted many fake products then his account is suspended</a:t>
            </a:r>
          </a:p>
          <a:p>
            <a:r>
              <a:rPr lang="en-US" dirty="0"/>
              <a:t>All products corresponding to his account are also suspended</a:t>
            </a:r>
          </a:p>
          <a:p>
            <a:r>
              <a:rPr lang="en-US" b="1" dirty="0" err="1"/>
              <a:t>Post-conditions</a:t>
            </a:r>
            <a:r>
              <a:rPr lang="en-US" dirty="0" err="1"/>
              <a:t>:fake</a:t>
            </a:r>
            <a:r>
              <a:rPr lang="en-US" dirty="0"/>
              <a:t> sellers are blocked</a:t>
            </a:r>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36</a:t>
            </a:fld>
            <a:endParaRPr lang="en-IN" dirty="0"/>
          </a:p>
        </p:txBody>
      </p:sp>
    </p:spTree>
    <p:extLst>
      <p:ext uri="{BB962C8B-B14F-4D97-AF65-F5344CB8AC3E}">
        <p14:creationId xmlns:p14="http://schemas.microsoft.com/office/powerpoint/2010/main" val="22244795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normAutofit lnSpcReduction="10000"/>
          </a:bodyPr>
          <a:lstStyle/>
          <a:p>
            <a:r>
              <a:rPr lang="en-US" b="1" dirty="0"/>
              <a:t>Name</a:t>
            </a:r>
            <a:r>
              <a:rPr lang="en-US" dirty="0"/>
              <a:t>: Verify / validate products</a:t>
            </a:r>
          </a:p>
          <a:p>
            <a:pPr marL="0" indent="0">
              <a:buNone/>
            </a:pPr>
            <a:r>
              <a:rPr lang="en-US" b="1" dirty="0"/>
              <a:t> Scope</a:t>
            </a:r>
            <a:r>
              <a:rPr lang="en-US" dirty="0"/>
              <a:t>: To verify products</a:t>
            </a:r>
          </a:p>
          <a:p>
            <a:r>
              <a:rPr lang="en-US" b="1" dirty="0" err="1"/>
              <a:t>Actor</a:t>
            </a:r>
            <a:r>
              <a:rPr lang="en-US" dirty="0" err="1"/>
              <a:t>:Admin</a:t>
            </a:r>
            <a:endParaRPr lang="en-US" dirty="0"/>
          </a:p>
          <a:p>
            <a:r>
              <a:rPr lang="en-US" b="1" dirty="0"/>
              <a:t>Pre-conditions</a:t>
            </a:r>
            <a:r>
              <a:rPr lang="en-US" dirty="0"/>
              <a:t>: </a:t>
            </a:r>
          </a:p>
          <a:p>
            <a:r>
              <a:rPr lang="en-US" dirty="0"/>
              <a:t>Admin is logged in</a:t>
            </a:r>
          </a:p>
          <a:p>
            <a:r>
              <a:rPr lang="en-US" dirty="0"/>
              <a:t>Many Users have submitted feedback about a product</a:t>
            </a:r>
          </a:p>
          <a:p>
            <a:r>
              <a:rPr lang="en-US" b="1" dirty="0"/>
              <a:t>Main-scenario</a:t>
            </a:r>
            <a:r>
              <a:rPr lang="en-US" dirty="0"/>
              <a:t>: </a:t>
            </a:r>
          </a:p>
          <a:p>
            <a:r>
              <a:rPr lang="en-US" dirty="0"/>
              <a:t>Admin sees a list of Products and no of products marked as fake or misleading by user feedback</a:t>
            </a:r>
          </a:p>
          <a:p>
            <a:r>
              <a:rPr lang="en-US" dirty="0"/>
              <a:t>The merchant of the particular product will be contacted and will  be asked to take corrective measures</a:t>
            </a:r>
          </a:p>
          <a:p>
            <a:r>
              <a:rPr lang="en-US" dirty="0"/>
              <a:t>If merchant fails to do so within specified time then product will be suspended</a:t>
            </a:r>
          </a:p>
          <a:p>
            <a:endParaRPr lang="en-US" dirty="0"/>
          </a:p>
          <a:p>
            <a:r>
              <a:rPr lang="en-US" b="1" dirty="0"/>
              <a:t>Post-conditions</a:t>
            </a:r>
            <a:r>
              <a:rPr lang="en-US" dirty="0"/>
              <a:t>: only good quality and correct products remain </a:t>
            </a:r>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37</a:t>
            </a:fld>
            <a:endParaRPr lang="en-IN" dirty="0"/>
          </a:p>
        </p:txBody>
      </p:sp>
    </p:spTree>
    <p:extLst>
      <p:ext uri="{BB962C8B-B14F-4D97-AF65-F5344CB8AC3E}">
        <p14:creationId xmlns:p14="http://schemas.microsoft.com/office/powerpoint/2010/main" val="18879774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lstStyle/>
          <a:p>
            <a:r>
              <a:rPr lang="en-US" b="1" dirty="0"/>
              <a:t>Name</a:t>
            </a:r>
            <a:r>
              <a:rPr lang="en-US" dirty="0"/>
              <a:t>: Reply to feedbacks</a:t>
            </a:r>
          </a:p>
          <a:p>
            <a:r>
              <a:rPr lang="en-US" b="1" dirty="0"/>
              <a:t>Scope</a:t>
            </a:r>
            <a:r>
              <a:rPr lang="en-US" dirty="0"/>
              <a:t>: to reply user ,merchant feedbacks</a:t>
            </a:r>
          </a:p>
          <a:p>
            <a:r>
              <a:rPr lang="en-US" b="1" dirty="0" err="1"/>
              <a:t>Actor</a:t>
            </a:r>
            <a:r>
              <a:rPr lang="en-US" dirty="0" err="1"/>
              <a:t>:Admin</a:t>
            </a:r>
            <a:r>
              <a:rPr lang="en-US" dirty="0"/>
              <a:t>, User, merchant</a:t>
            </a:r>
          </a:p>
          <a:p>
            <a:r>
              <a:rPr lang="en-US" b="1" dirty="0"/>
              <a:t>Pre-conditions</a:t>
            </a:r>
            <a:r>
              <a:rPr lang="en-US" dirty="0"/>
              <a:t>: </a:t>
            </a:r>
          </a:p>
          <a:p>
            <a:r>
              <a:rPr lang="en-US" dirty="0"/>
              <a:t>Admin is logged in</a:t>
            </a:r>
          </a:p>
          <a:p>
            <a:r>
              <a:rPr lang="en-US" dirty="0"/>
              <a:t>User/Merchant sends any feedback</a:t>
            </a:r>
          </a:p>
          <a:p>
            <a:r>
              <a:rPr lang="en-US" b="1" dirty="0"/>
              <a:t>Main-scenario</a:t>
            </a:r>
            <a:r>
              <a:rPr lang="en-US" dirty="0"/>
              <a:t>: </a:t>
            </a:r>
          </a:p>
          <a:p>
            <a:r>
              <a:rPr lang="en-US" dirty="0"/>
              <a:t>Admin visits feedbacks page</a:t>
            </a:r>
          </a:p>
          <a:p>
            <a:r>
              <a:rPr lang="en-US" dirty="0"/>
              <a:t>He sees and replies any feedbacks or grievances of a user/merchant</a:t>
            </a:r>
          </a:p>
          <a:p>
            <a:r>
              <a:rPr lang="en-US" dirty="0"/>
              <a:t>If Required contacts a particular merchant regarding a particular product</a:t>
            </a:r>
          </a:p>
          <a:p>
            <a:r>
              <a:rPr lang="en-US" dirty="0"/>
              <a:t>Admin logs the status of feedback / grievance</a:t>
            </a:r>
          </a:p>
          <a:p>
            <a:r>
              <a:rPr lang="en-US" b="1" dirty="0"/>
              <a:t>Post-conditions</a:t>
            </a:r>
            <a:r>
              <a:rPr lang="en-US" dirty="0"/>
              <a:t>: Admin has replied to all feedbacks</a:t>
            </a:r>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38</a:t>
            </a:fld>
            <a:endParaRPr lang="en-IN" dirty="0"/>
          </a:p>
        </p:txBody>
      </p:sp>
    </p:spTree>
    <p:extLst>
      <p:ext uri="{BB962C8B-B14F-4D97-AF65-F5344CB8AC3E}">
        <p14:creationId xmlns:p14="http://schemas.microsoft.com/office/powerpoint/2010/main" val="1377005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39</a:t>
            </a:fld>
            <a:endParaRPr lang="en-IN" dirty="0"/>
          </a:p>
        </p:txBody>
      </p:sp>
      <p:sp>
        <p:nvSpPr>
          <p:cNvPr id="5" name="Title 1">
            <a:extLst>
              <a:ext uri="{FF2B5EF4-FFF2-40B4-BE49-F238E27FC236}">
                <a16:creationId xmlns:a16="http://schemas.microsoft.com/office/drawing/2014/main" id="{7998C430-7467-4286-8BF3-FF8F4B1032A9}"/>
              </a:ext>
            </a:extLst>
          </p:cNvPr>
          <p:cNvSpPr>
            <a:spLocks noGrp="1"/>
          </p:cNvSpPr>
          <p:nvPr>
            <p:ph type="title"/>
          </p:nvPr>
        </p:nvSpPr>
        <p:spPr>
          <a:xfrm>
            <a:off x="809624" y="651933"/>
            <a:ext cx="10772775" cy="736839"/>
          </a:xfrm>
        </p:spPr>
        <p:txBody>
          <a:bodyPr>
            <a:normAutofit fontScale="90000"/>
          </a:bodyPr>
          <a:lstStyle/>
          <a:p>
            <a:r>
              <a:rPr lang="en-IN" dirty="0"/>
              <a:t>Classes</a:t>
            </a:r>
          </a:p>
        </p:txBody>
      </p:sp>
      <p:sp>
        <p:nvSpPr>
          <p:cNvPr id="6" name="Content Placeholder 2">
            <a:extLst>
              <a:ext uri="{FF2B5EF4-FFF2-40B4-BE49-F238E27FC236}">
                <a16:creationId xmlns:a16="http://schemas.microsoft.com/office/drawing/2014/main" id="{AED17CF7-F19E-4F7A-B925-5C73383C970E}"/>
              </a:ext>
            </a:extLst>
          </p:cNvPr>
          <p:cNvSpPr>
            <a:spLocks noGrp="1"/>
          </p:cNvSpPr>
          <p:nvPr>
            <p:ph idx="1"/>
          </p:nvPr>
        </p:nvSpPr>
        <p:spPr>
          <a:xfrm>
            <a:off x="828674" y="1389292"/>
            <a:ext cx="10753725" cy="4451341"/>
          </a:xfrm>
        </p:spPr>
        <p:txBody>
          <a:bodyPr>
            <a:normAutofit/>
          </a:bodyPr>
          <a:lstStyle/>
          <a:p>
            <a:r>
              <a:rPr lang="en-IN" b="1" dirty="0"/>
              <a:t>Admin</a:t>
            </a:r>
          </a:p>
          <a:p>
            <a:r>
              <a:rPr lang="en-IN" b="1" dirty="0"/>
              <a:t>User</a:t>
            </a:r>
          </a:p>
          <a:p>
            <a:r>
              <a:rPr lang="en-IN" b="1" dirty="0"/>
              <a:t>Merchant</a:t>
            </a:r>
          </a:p>
          <a:p>
            <a:r>
              <a:rPr lang="en-IN" b="1" dirty="0"/>
              <a:t>Product</a:t>
            </a:r>
          </a:p>
          <a:p>
            <a:r>
              <a:rPr lang="en-IN" b="1" dirty="0"/>
              <a:t>Payment</a:t>
            </a:r>
          </a:p>
          <a:p>
            <a:r>
              <a:rPr lang="en-IN" b="1" dirty="0"/>
              <a:t>Order</a:t>
            </a:r>
          </a:p>
          <a:p>
            <a:r>
              <a:rPr lang="en-IN" b="1" dirty="0"/>
              <a:t>Cart</a:t>
            </a:r>
          </a:p>
          <a:p>
            <a:r>
              <a:rPr lang="en-IN" b="1" dirty="0"/>
              <a:t>Feedback</a:t>
            </a:r>
            <a:endParaRPr lang="en-IN" dirty="0"/>
          </a:p>
        </p:txBody>
      </p:sp>
      <p:sp>
        <p:nvSpPr>
          <p:cNvPr id="7" name="Slide Number Placeholder 3">
            <a:extLst>
              <a:ext uri="{FF2B5EF4-FFF2-40B4-BE49-F238E27FC236}">
                <a16:creationId xmlns:a16="http://schemas.microsoft.com/office/drawing/2014/main" id="{AC0CC0BD-F4AB-4B53-9D1C-9F0A81EDF558}"/>
              </a:ext>
            </a:extLst>
          </p:cNvPr>
          <p:cNvSpPr txBox="1">
            <a:spLocks/>
          </p:cNvSpPr>
          <p:nvPr/>
        </p:nvSpPr>
        <p:spPr>
          <a:xfrm>
            <a:off x="10829109" y="6056811"/>
            <a:ext cx="1515291" cy="927463"/>
          </a:xfrm>
          <a:prstGeom prst="rect">
            <a:avLst/>
          </a:prstGeom>
        </p:spPr>
        <p:txBody>
          <a:bodyPr vert="horz" lIns="91440" tIns="45720" rIns="91440" bIns="45720" rtlCol="0" anchor="b"/>
          <a:lstStyle>
            <a:defPPr>
              <a:defRPr lang="en-US"/>
            </a:defPPr>
            <a:lvl1pPr marL="0" algn="r" defTabSz="914400" rtl="0" eaLnBrk="1" latinLnBrk="0" hangingPunct="1">
              <a:defRPr sz="4400" b="0" kern="1200">
                <a:ln>
                  <a:noFill/>
                </a:ln>
                <a:solidFill>
                  <a:schemeClr val="accent1">
                    <a:alpha val="2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90C0261-7933-432D-8FE5-D8506305C951}" type="slidenum">
              <a:rPr lang="en-IN" smtClean="0"/>
              <a:pPr/>
              <a:t>39</a:t>
            </a:fld>
            <a:endParaRPr lang="en-IN"/>
          </a:p>
        </p:txBody>
      </p:sp>
    </p:spTree>
    <p:extLst>
      <p:ext uri="{BB962C8B-B14F-4D97-AF65-F5344CB8AC3E}">
        <p14:creationId xmlns:p14="http://schemas.microsoft.com/office/powerpoint/2010/main" val="2015079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6B10F-D8D6-4D2E-BD9D-61E6BE5655E1}"/>
              </a:ext>
            </a:extLst>
          </p:cNvPr>
          <p:cNvSpPr>
            <a:spLocks noGrp="1"/>
          </p:cNvSpPr>
          <p:nvPr>
            <p:ph type="title"/>
          </p:nvPr>
        </p:nvSpPr>
        <p:spPr>
          <a:xfrm>
            <a:off x="657224" y="26127"/>
            <a:ext cx="10772775" cy="1054008"/>
          </a:xfrm>
        </p:spPr>
        <p:txBody>
          <a:bodyPr/>
          <a:lstStyle/>
          <a:p>
            <a:r>
              <a:rPr lang="en-IN" dirty="0"/>
              <a:t>Introduction</a:t>
            </a:r>
          </a:p>
        </p:txBody>
      </p:sp>
      <p:sp>
        <p:nvSpPr>
          <p:cNvPr id="3" name="Content Placeholder 2">
            <a:extLst>
              <a:ext uri="{FF2B5EF4-FFF2-40B4-BE49-F238E27FC236}">
                <a16:creationId xmlns:a16="http://schemas.microsoft.com/office/drawing/2014/main" id="{598D328F-4F5F-458E-92C1-F46D0E66CF74}"/>
              </a:ext>
            </a:extLst>
          </p:cNvPr>
          <p:cNvSpPr>
            <a:spLocks noGrp="1"/>
          </p:cNvSpPr>
          <p:nvPr>
            <p:ph idx="1"/>
          </p:nvPr>
        </p:nvSpPr>
        <p:spPr>
          <a:xfrm>
            <a:off x="572154" y="1463040"/>
            <a:ext cx="10753725" cy="3766185"/>
          </a:xfrm>
        </p:spPr>
        <p:txBody>
          <a:bodyPr>
            <a:noAutofit/>
          </a:bodyPr>
          <a:lstStyle/>
          <a:p>
            <a:pPr>
              <a:buFont typeface="Wingdings" panose="05000000000000000000" pitchFamily="2" charset="2"/>
              <a:buChar char="Ø"/>
            </a:pPr>
            <a:r>
              <a:rPr lang="en-IN" sz="3200" dirty="0"/>
              <a:t>The online shopping system presents an online display of an order cut off time and an associated delivery window for items selected by the customer. The system accepts the customer's submission of a purchase order for the item in response to a time of submission being before the order cut off time.</a:t>
            </a:r>
          </a:p>
          <a:p>
            <a:pPr>
              <a:buFont typeface="Wingdings" panose="05000000000000000000" pitchFamily="2" charset="2"/>
              <a:buChar char="Ø"/>
            </a:pPr>
            <a:r>
              <a:rPr lang="en-IN" sz="3200" dirty="0"/>
              <a:t>Recommendations will be provided to customers on the basis of previous purchases , user reviews and ratings.</a:t>
            </a:r>
          </a:p>
          <a:p>
            <a:pPr>
              <a:buFont typeface="Wingdings" panose="05000000000000000000" pitchFamily="2" charset="2"/>
              <a:buChar char="Ø"/>
            </a:pPr>
            <a:r>
              <a:rPr lang="en-IN" sz="3200" dirty="0"/>
              <a:t>Merchants can upload their products’ images and give appropriate prices. The prices and validity will be checked at the administrator level.</a:t>
            </a:r>
          </a:p>
          <a:p>
            <a:endParaRPr lang="en-IN" sz="3200" dirty="0"/>
          </a:p>
        </p:txBody>
      </p:sp>
      <p:sp>
        <p:nvSpPr>
          <p:cNvPr id="4" name="Slide Number Placeholder 3">
            <a:extLst>
              <a:ext uri="{FF2B5EF4-FFF2-40B4-BE49-F238E27FC236}">
                <a16:creationId xmlns:a16="http://schemas.microsoft.com/office/drawing/2014/main" id="{98E3B76D-F92F-45AE-A10C-CC86A8A256B7}"/>
              </a:ext>
            </a:extLst>
          </p:cNvPr>
          <p:cNvSpPr>
            <a:spLocks noGrp="1"/>
          </p:cNvSpPr>
          <p:nvPr>
            <p:ph type="sldNum" sz="quarter" idx="12"/>
          </p:nvPr>
        </p:nvSpPr>
        <p:spPr/>
        <p:txBody>
          <a:bodyPr/>
          <a:lstStyle/>
          <a:p>
            <a:fld id="{B90C0261-7933-432D-8FE5-D8506305C951}" type="slidenum">
              <a:rPr lang="en-IN" smtClean="0"/>
              <a:pPr/>
              <a:t>4</a:t>
            </a:fld>
            <a:endParaRPr lang="en-IN" dirty="0"/>
          </a:p>
        </p:txBody>
      </p:sp>
    </p:spTree>
    <p:extLst>
      <p:ext uri="{BB962C8B-B14F-4D97-AF65-F5344CB8AC3E}">
        <p14:creationId xmlns:p14="http://schemas.microsoft.com/office/powerpoint/2010/main" val="14965392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882AB17-3FFF-4B39-AE1C-C6D674AB6A27}"/>
              </a:ext>
            </a:extLst>
          </p:cNvPr>
          <p:cNvSpPr>
            <a:spLocks noGrp="1"/>
          </p:cNvSpPr>
          <p:nvPr>
            <p:ph type="sldNum" sz="quarter" idx="12"/>
          </p:nvPr>
        </p:nvSpPr>
        <p:spPr/>
        <p:txBody>
          <a:bodyPr/>
          <a:lstStyle/>
          <a:p>
            <a:fld id="{B90C0261-7933-432D-8FE5-D8506305C951}" type="slidenum">
              <a:rPr lang="en-IN" smtClean="0"/>
              <a:pPr/>
              <a:t>40</a:t>
            </a:fld>
            <a:endParaRPr lang="en-IN" dirty="0"/>
          </a:p>
        </p:txBody>
      </p:sp>
      <p:pic>
        <p:nvPicPr>
          <p:cNvPr id="5" name="Picture 4">
            <a:extLst>
              <a:ext uri="{FF2B5EF4-FFF2-40B4-BE49-F238E27FC236}">
                <a16:creationId xmlns:a16="http://schemas.microsoft.com/office/drawing/2014/main" id="{C7CCFE0D-F1AC-4694-917E-84F0CE22B7D8}"/>
              </a:ext>
            </a:extLst>
          </p:cNvPr>
          <p:cNvPicPr/>
          <p:nvPr/>
        </p:nvPicPr>
        <p:blipFill>
          <a:blip r:embed="rId2"/>
          <a:stretch>
            <a:fillRect/>
          </a:stretch>
        </p:blipFill>
        <p:spPr>
          <a:xfrm rot="21592800">
            <a:off x="127080" y="-8640"/>
            <a:ext cx="12191760" cy="6854040"/>
          </a:xfrm>
          <a:prstGeom prst="rect">
            <a:avLst/>
          </a:prstGeom>
          <a:ln>
            <a:noFill/>
          </a:ln>
        </p:spPr>
      </p:pic>
    </p:spTree>
    <p:extLst>
      <p:ext uri="{BB962C8B-B14F-4D97-AF65-F5344CB8AC3E}">
        <p14:creationId xmlns:p14="http://schemas.microsoft.com/office/powerpoint/2010/main" val="21252751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73E827B-FBA2-4250-9D11-D056C0C17AA6}"/>
              </a:ext>
            </a:extLst>
          </p:cNvPr>
          <p:cNvSpPr>
            <a:spLocks noGrp="1"/>
          </p:cNvSpPr>
          <p:nvPr>
            <p:ph type="sldNum" sz="quarter" idx="12"/>
          </p:nvPr>
        </p:nvSpPr>
        <p:spPr/>
        <p:txBody>
          <a:bodyPr/>
          <a:lstStyle/>
          <a:p>
            <a:fld id="{B90C0261-7933-432D-8FE5-D8506305C951}" type="slidenum">
              <a:rPr lang="en-IN" smtClean="0"/>
              <a:pPr/>
              <a:t>41</a:t>
            </a:fld>
            <a:endParaRPr lang="en-IN" dirty="0"/>
          </a:p>
        </p:txBody>
      </p:sp>
      <p:pic>
        <p:nvPicPr>
          <p:cNvPr id="5" name="Picture 4">
            <a:extLst>
              <a:ext uri="{FF2B5EF4-FFF2-40B4-BE49-F238E27FC236}">
                <a16:creationId xmlns:a16="http://schemas.microsoft.com/office/drawing/2014/main" id="{1C249AF0-2148-4578-A6B6-1DE584617C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0170" y="813394"/>
            <a:ext cx="7271659" cy="5231212"/>
          </a:xfrm>
          <a:prstGeom prst="rect">
            <a:avLst/>
          </a:prstGeom>
        </p:spPr>
      </p:pic>
    </p:spTree>
    <p:extLst>
      <p:ext uri="{BB962C8B-B14F-4D97-AF65-F5344CB8AC3E}">
        <p14:creationId xmlns:p14="http://schemas.microsoft.com/office/powerpoint/2010/main" val="30873124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9972CD-8DD8-4766-9FA1-D60EBABFA75E}"/>
              </a:ext>
            </a:extLst>
          </p:cNvPr>
          <p:cNvSpPr>
            <a:spLocks noGrp="1"/>
          </p:cNvSpPr>
          <p:nvPr>
            <p:ph type="sldNum" sz="quarter" idx="12"/>
          </p:nvPr>
        </p:nvSpPr>
        <p:spPr/>
        <p:txBody>
          <a:bodyPr/>
          <a:lstStyle/>
          <a:p>
            <a:fld id="{B90C0261-7933-432D-8FE5-D8506305C951}" type="slidenum">
              <a:rPr lang="en-IN" smtClean="0"/>
              <a:pPr/>
              <a:t>42</a:t>
            </a:fld>
            <a:endParaRPr lang="en-IN" dirty="0"/>
          </a:p>
        </p:txBody>
      </p:sp>
      <p:pic>
        <p:nvPicPr>
          <p:cNvPr id="7" name="Picture 6">
            <a:extLst>
              <a:ext uri="{FF2B5EF4-FFF2-40B4-BE49-F238E27FC236}">
                <a16:creationId xmlns:a16="http://schemas.microsoft.com/office/drawing/2014/main" id="{BA072228-9C52-47EB-BD12-E44CCE288A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178" y="1031249"/>
            <a:ext cx="11179472" cy="2992109"/>
          </a:xfrm>
          <a:prstGeom prst="rect">
            <a:avLst/>
          </a:prstGeom>
        </p:spPr>
      </p:pic>
      <p:sp>
        <p:nvSpPr>
          <p:cNvPr id="10" name="TextBox 9">
            <a:extLst>
              <a:ext uri="{FF2B5EF4-FFF2-40B4-BE49-F238E27FC236}">
                <a16:creationId xmlns:a16="http://schemas.microsoft.com/office/drawing/2014/main" id="{6945BA0A-BD75-432A-8C5A-E2313BD86698}"/>
              </a:ext>
            </a:extLst>
          </p:cNvPr>
          <p:cNvSpPr txBox="1"/>
          <p:nvPr/>
        </p:nvSpPr>
        <p:spPr>
          <a:xfrm>
            <a:off x="4757464" y="4885508"/>
            <a:ext cx="2286652" cy="369332"/>
          </a:xfrm>
          <a:prstGeom prst="rect">
            <a:avLst/>
          </a:prstGeom>
          <a:noFill/>
        </p:spPr>
        <p:txBody>
          <a:bodyPr wrap="none" rtlCol="0">
            <a:spAutoFit/>
          </a:bodyPr>
          <a:lstStyle/>
          <a:p>
            <a:r>
              <a:rPr lang="en-IN" b="1" dirty="0"/>
              <a:t>User – Flow of actions </a:t>
            </a:r>
          </a:p>
        </p:txBody>
      </p:sp>
    </p:spTree>
    <p:extLst>
      <p:ext uri="{BB962C8B-B14F-4D97-AF65-F5344CB8AC3E}">
        <p14:creationId xmlns:p14="http://schemas.microsoft.com/office/powerpoint/2010/main" val="468590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C11DA99-7056-4076-8673-C8EAB83E9A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127"/>
            <a:ext cx="12192000" cy="6831874"/>
          </a:xfrm>
          <a:prstGeom prst="rect">
            <a:avLst/>
          </a:prstGeom>
        </p:spPr>
      </p:pic>
      <p:sp>
        <p:nvSpPr>
          <p:cNvPr id="4" name="Slide Number Placeholder 3">
            <a:extLst>
              <a:ext uri="{FF2B5EF4-FFF2-40B4-BE49-F238E27FC236}">
                <a16:creationId xmlns:a16="http://schemas.microsoft.com/office/drawing/2014/main" id="{96500762-803F-4FB0-89D6-EFCD166A9A3C}"/>
              </a:ext>
            </a:extLst>
          </p:cNvPr>
          <p:cNvSpPr>
            <a:spLocks noGrp="1"/>
          </p:cNvSpPr>
          <p:nvPr>
            <p:ph type="sldNum" sz="quarter" idx="12"/>
          </p:nvPr>
        </p:nvSpPr>
        <p:spPr/>
        <p:txBody>
          <a:bodyPr/>
          <a:lstStyle/>
          <a:p>
            <a:fld id="{B90C0261-7933-432D-8FE5-D8506305C951}" type="slidenum">
              <a:rPr lang="en-IN" smtClean="0"/>
              <a:pPr/>
              <a:t>43</a:t>
            </a:fld>
            <a:endParaRPr lang="en-IN" dirty="0"/>
          </a:p>
        </p:txBody>
      </p:sp>
    </p:spTree>
    <p:extLst>
      <p:ext uri="{BB962C8B-B14F-4D97-AF65-F5344CB8AC3E}">
        <p14:creationId xmlns:p14="http://schemas.microsoft.com/office/powerpoint/2010/main" val="34269500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7F8AB-F725-45B7-ADD2-CFBD78B8DA32}"/>
              </a:ext>
            </a:extLst>
          </p:cNvPr>
          <p:cNvSpPr>
            <a:spLocks noGrp="1"/>
          </p:cNvSpPr>
          <p:nvPr>
            <p:ph type="title"/>
          </p:nvPr>
        </p:nvSpPr>
        <p:spPr/>
        <p:txBody>
          <a:bodyPr/>
          <a:lstStyle/>
          <a:p>
            <a:r>
              <a:rPr lang="en-IN" dirty="0"/>
              <a:t>				components</a:t>
            </a:r>
          </a:p>
        </p:txBody>
      </p:sp>
      <p:pic>
        <p:nvPicPr>
          <p:cNvPr id="5" name="Content Placeholder 4">
            <a:extLst>
              <a:ext uri="{FF2B5EF4-FFF2-40B4-BE49-F238E27FC236}">
                <a16:creationId xmlns:a16="http://schemas.microsoft.com/office/drawing/2014/main" id="{AA21062A-26B7-49B7-918D-3921B5FF10A9}"/>
              </a:ext>
            </a:extLst>
          </p:cNvPr>
          <p:cNvPicPr>
            <a:picLocks noGrp="1" noChangeAspect="1"/>
          </p:cNvPicPr>
          <p:nvPr>
            <p:ph idx="1"/>
          </p:nvPr>
        </p:nvPicPr>
        <p:blipFill>
          <a:blip r:embed="rId2"/>
          <a:stretch>
            <a:fillRect/>
          </a:stretch>
        </p:blipFill>
        <p:spPr>
          <a:xfrm>
            <a:off x="657224" y="2137274"/>
            <a:ext cx="4503985" cy="3767137"/>
          </a:xfrm>
          <a:prstGeom prst="rect">
            <a:avLst/>
          </a:prstGeom>
        </p:spPr>
      </p:pic>
      <p:sp>
        <p:nvSpPr>
          <p:cNvPr id="4" name="Slide Number Placeholder 3">
            <a:extLst>
              <a:ext uri="{FF2B5EF4-FFF2-40B4-BE49-F238E27FC236}">
                <a16:creationId xmlns:a16="http://schemas.microsoft.com/office/drawing/2014/main" id="{831E55EF-4454-4D73-879B-6F7D8E415345}"/>
              </a:ext>
            </a:extLst>
          </p:cNvPr>
          <p:cNvSpPr>
            <a:spLocks noGrp="1"/>
          </p:cNvSpPr>
          <p:nvPr>
            <p:ph type="sldNum" sz="quarter" idx="12"/>
          </p:nvPr>
        </p:nvSpPr>
        <p:spPr/>
        <p:txBody>
          <a:bodyPr/>
          <a:lstStyle/>
          <a:p>
            <a:fld id="{B90C0261-7933-432D-8FE5-D8506305C951}" type="slidenum">
              <a:rPr lang="en-IN" smtClean="0"/>
              <a:pPr/>
              <a:t>44</a:t>
            </a:fld>
            <a:endParaRPr lang="en-IN" dirty="0"/>
          </a:p>
        </p:txBody>
      </p:sp>
      <p:sp>
        <p:nvSpPr>
          <p:cNvPr id="6" name="TextBox 5">
            <a:extLst>
              <a:ext uri="{FF2B5EF4-FFF2-40B4-BE49-F238E27FC236}">
                <a16:creationId xmlns:a16="http://schemas.microsoft.com/office/drawing/2014/main" id="{89622806-CE90-487A-AEF4-6C89C82483BC}"/>
              </a:ext>
            </a:extLst>
          </p:cNvPr>
          <p:cNvSpPr txBox="1"/>
          <p:nvPr/>
        </p:nvSpPr>
        <p:spPr>
          <a:xfrm>
            <a:off x="7140634" y="3873731"/>
            <a:ext cx="3815542" cy="646331"/>
          </a:xfrm>
          <a:prstGeom prst="rect">
            <a:avLst/>
          </a:prstGeom>
          <a:noFill/>
        </p:spPr>
        <p:txBody>
          <a:bodyPr wrap="square" rtlCol="0">
            <a:spAutoFit/>
          </a:bodyPr>
          <a:lstStyle/>
          <a:p>
            <a:r>
              <a:rPr lang="en-IN" dirty="0"/>
              <a:t>Admin will allow all admin related features only to the admin</a:t>
            </a:r>
          </a:p>
        </p:txBody>
      </p:sp>
    </p:spTree>
    <p:extLst>
      <p:ext uri="{BB962C8B-B14F-4D97-AF65-F5344CB8AC3E}">
        <p14:creationId xmlns:p14="http://schemas.microsoft.com/office/powerpoint/2010/main" val="6271459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7F8AB-F725-45B7-ADD2-CFBD78B8DA32}"/>
              </a:ext>
            </a:extLst>
          </p:cNvPr>
          <p:cNvSpPr>
            <a:spLocks noGrp="1"/>
          </p:cNvSpPr>
          <p:nvPr>
            <p:ph type="title"/>
          </p:nvPr>
        </p:nvSpPr>
        <p:spPr/>
        <p:txBody>
          <a:bodyPr/>
          <a:lstStyle/>
          <a:p>
            <a:r>
              <a:rPr lang="en-IN" dirty="0"/>
              <a:t>				components</a:t>
            </a:r>
          </a:p>
        </p:txBody>
      </p:sp>
      <p:sp>
        <p:nvSpPr>
          <p:cNvPr id="4" name="Slide Number Placeholder 3">
            <a:extLst>
              <a:ext uri="{FF2B5EF4-FFF2-40B4-BE49-F238E27FC236}">
                <a16:creationId xmlns:a16="http://schemas.microsoft.com/office/drawing/2014/main" id="{831E55EF-4454-4D73-879B-6F7D8E415345}"/>
              </a:ext>
            </a:extLst>
          </p:cNvPr>
          <p:cNvSpPr>
            <a:spLocks noGrp="1"/>
          </p:cNvSpPr>
          <p:nvPr>
            <p:ph type="sldNum" sz="quarter" idx="12"/>
          </p:nvPr>
        </p:nvSpPr>
        <p:spPr/>
        <p:txBody>
          <a:bodyPr/>
          <a:lstStyle/>
          <a:p>
            <a:fld id="{B90C0261-7933-432D-8FE5-D8506305C951}" type="slidenum">
              <a:rPr lang="en-IN" smtClean="0"/>
              <a:pPr/>
              <a:t>45</a:t>
            </a:fld>
            <a:endParaRPr lang="en-IN" dirty="0"/>
          </a:p>
        </p:txBody>
      </p:sp>
      <p:sp>
        <p:nvSpPr>
          <p:cNvPr id="6" name="TextBox 5">
            <a:extLst>
              <a:ext uri="{FF2B5EF4-FFF2-40B4-BE49-F238E27FC236}">
                <a16:creationId xmlns:a16="http://schemas.microsoft.com/office/drawing/2014/main" id="{89622806-CE90-487A-AEF4-6C89C82483BC}"/>
              </a:ext>
            </a:extLst>
          </p:cNvPr>
          <p:cNvSpPr txBox="1"/>
          <p:nvPr/>
        </p:nvSpPr>
        <p:spPr>
          <a:xfrm>
            <a:off x="7140634" y="3873731"/>
            <a:ext cx="3815542" cy="1477328"/>
          </a:xfrm>
          <a:prstGeom prst="rect">
            <a:avLst/>
          </a:prstGeom>
          <a:noFill/>
        </p:spPr>
        <p:txBody>
          <a:bodyPr wrap="square" rtlCol="0">
            <a:spAutoFit/>
          </a:bodyPr>
          <a:lstStyle/>
          <a:p>
            <a:r>
              <a:rPr lang="en-IN" dirty="0"/>
              <a:t>merchant will allow all merchant related features only to the merchant</a:t>
            </a:r>
          </a:p>
          <a:p>
            <a:r>
              <a:rPr lang="en-IN" dirty="0"/>
              <a:t>Such as register ,</a:t>
            </a:r>
            <a:r>
              <a:rPr lang="en-IN" dirty="0" err="1"/>
              <a:t>login,receive</a:t>
            </a:r>
            <a:r>
              <a:rPr lang="en-IN" dirty="0"/>
              <a:t> payment , sell products , reply feedback, edit info </a:t>
            </a:r>
          </a:p>
        </p:txBody>
      </p:sp>
      <p:pic>
        <p:nvPicPr>
          <p:cNvPr id="8" name="Picture 7">
            <a:extLst>
              <a:ext uri="{FF2B5EF4-FFF2-40B4-BE49-F238E27FC236}">
                <a16:creationId xmlns:a16="http://schemas.microsoft.com/office/drawing/2014/main" id="{D385E328-A9DC-43B5-B105-810D745C054E}"/>
              </a:ext>
            </a:extLst>
          </p:cNvPr>
          <p:cNvPicPr>
            <a:picLocks noChangeAspect="1"/>
          </p:cNvPicPr>
          <p:nvPr/>
        </p:nvPicPr>
        <p:blipFill>
          <a:blip r:embed="rId2"/>
          <a:stretch>
            <a:fillRect/>
          </a:stretch>
        </p:blipFill>
        <p:spPr>
          <a:xfrm>
            <a:off x="761619" y="2022053"/>
            <a:ext cx="5876925" cy="3295650"/>
          </a:xfrm>
          <a:prstGeom prst="rect">
            <a:avLst/>
          </a:prstGeom>
        </p:spPr>
      </p:pic>
    </p:spTree>
    <p:extLst>
      <p:ext uri="{BB962C8B-B14F-4D97-AF65-F5344CB8AC3E}">
        <p14:creationId xmlns:p14="http://schemas.microsoft.com/office/powerpoint/2010/main" val="3981934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7F8AB-F725-45B7-ADD2-CFBD78B8DA32}"/>
              </a:ext>
            </a:extLst>
          </p:cNvPr>
          <p:cNvSpPr>
            <a:spLocks noGrp="1"/>
          </p:cNvSpPr>
          <p:nvPr>
            <p:ph type="title"/>
          </p:nvPr>
        </p:nvSpPr>
        <p:spPr/>
        <p:txBody>
          <a:bodyPr/>
          <a:lstStyle/>
          <a:p>
            <a:r>
              <a:rPr lang="en-IN" dirty="0"/>
              <a:t>				components</a:t>
            </a:r>
          </a:p>
        </p:txBody>
      </p:sp>
      <p:sp>
        <p:nvSpPr>
          <p:cNvPr id="4" name="Slide Number Placeholder 3">
            <a:extLst>
              <a:ext uri="{FF2B5EF4-FFF2-40B4-BE49-F238E27FC236}">
                <a16:creationId xmlns:a16="http://schemas.microsoft.com/office/drawing/2014/main" id="{831E55EF-4454-4D73-879B-6F7D8E415345}"/>
              </a:ext>
            </a:extLst>
          </p:cNvPr>
          <p:cNvSpPr>
            <a:spLocks noGrp="1"/>
          </p:cNvSpPr>
          <p:nvPr>
            <p:ph type="sldNum" sz="quarter" idx="12"/>
          </p:nvPr>
        </p:nvSpPr>
        <p:spPr/>
        <p:txBody>
          <a:bodyPr/>
          <a:lstStyle/>
          <a:p>
            <a:fld id="{B90C0261-7933-432D-8FE5-D8506305C951}" type="slidenum">
              <a:rPr lang="en-IN" smtClean="0"/>
              <a:pPr/>
              <a:t>46</a:t>
            </a:fld>
            <a:endParaRPr lang="en-IN" dirty="0"/>
          </a:p>
        </p:txBody>
      </p:sp>
      <p:sp>
        <p:nvSpPr>
          <p:cNvPr id="6" name="TextBox 5">
            <a:extLst>
              <a:ext uri="{FF2B5EF4-FFF2-40B4-BE49-F238E27FC236}">
                <a16:creationId xmlns:a16="http://schemas.microsoft.com/office/drawing/2014/main" id="{89622806-CE90-487A-AEF4-6C89C82483BC}"/>
              </a:ext>
            </a:extLst>
          </p:cNvPr>
          <p:cNvSpPr txBox="1"/>
          <p:nvPr/>
        </p:nvSpPr>
        <p:spPr>
          <a:xfrm>
            <a:off x="7140634" y="3873731"/>
            <a:ext cx="3815542" cy="1477328"/>
          </a:xfrm>
          <a:prstGeom prst="rect">
            <a:avLst/>
          </a:prstGeom>
          <a:noFill/>
        </p:spPr>
        <p:txBody>
          <a:bodyPr wrap="square" rtlCol="0">
            <a:spAutoFit/>
          </a:bodyPr>
          <a:lstStyle/>
          <a:p>
            <a:r>
              <a:rPr lang="en-IN" dirty="0"/>
              <a:t>User will allow all user related features only to the user</a:t>
            </a:r>
          </a:p>
          <a:p>
            <a:r>
              <a:rPr lang="en-IN" dirty="0"/>
              <a:t>They are login , personal info edit ,etc </a:t>
            </a:r>
          </a:p>
          <a:p>
            <a:r>
              <a:rPr lang="en-IN" dirty="0"/>
              <a:t>Product related features wont be dealt by with this component</a:t>
            </a:r>
          </a:p>
        </p:txBody>
      </p:sp>
      <p:pic>
        <p:nvPicPr>
          <p:cNvPr id="8" name="Picture 7">
            <a:extLst>
              <a:ext uri="{FF2B5EF4-FFF2-40B4-BE49-F238E27FC236}">
                <a16:creationId xmlns:a16="http://schemas.microsoft.com/office/drawing/2014/main" id="{8AA067FE-6433-4971-B1E5-10E747817CD0}"/>
              </a:ext>
            </a:extLst>
          </p:cNvPr>
          <p:cNvPicPr>
            <a:picLocks noChangeAspect="1"/>
          </p:cNvPicPr>
          <p:nvPr/>
        </p:nvPicPr>
        <p:blipFill>
          <a:blip r:embed="rId2"/>
          <a:stretch>
            <a:fillRect/>
          </a:stretch>
        </p:blipFill>
        <p:spPr>
          <a:xfrm>
            <a:off x="1014411" y="2145840"/>
            <a:ext cx="5029200" cy="4324350"/>
          </a:xfrm>
          <a:prstGeom prst="rect">
            <a:avLst/>
          </a:prstGeom>
        </p:spPr>
      </p:pic>
    </p:spTree>
    <p:extLst>
      <p:ext uri="{BB962C8B-B14F-4D97-AF65-F5344CB8AC3E}">
        <p14:creationId xmlns:p14="http://schemas.microsoft.com/office/powerpoint/2010/main" val="4598121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7F8AB-F725-45B7-ADD2-CFBD78B8DA32}"/>
              </a:ext>
            </a:extLst>
          </p:cNvPr>
          <p:cNvSpPr>
            <a:spLocks noGrp="1"/>
          </p:cNvSpPr>
          <p:nvPr>
            <p:ph type="title"/>
          </p:nvPr>
        </p:nvSpPr>
        <p:spPr/>
        <p:txBody>
          <a:bodyPr/>
          <a:lstStyle/>
          <a:p>
            <a:r>
              <a:rPr lang="en-IN" dirty="0"/>
              <a:t>				components</a:t>
            </a:r>
          </a:p>
        </p:txBody>
      </p:sp>
      <p:sp>
        <p:nvSpPr>
          <p:cNvPr id="4" name="Slide Number Placeholder 3">
            <a:extLst>
              <a:ext uri="{FF2B5EF4-FFF2-40B4-BE49-F238E27FC236}">
                <a16:creationId xmlns:a16="http://schemas.microsoft.com/office/drawing/2014/main" id="{831E55EF-4454-4D73-879B-6F7D8E415345}"/>
              </a:ext>
            </a:extLst>
          </p:cNvPr>
          <p:cNvSpPr>
            <a:spLocks noGrp="1"/>
          </p:cNvSpPr>
          <p:nvPr>
            <p:ph type="sldNum" sz="quarter" idx="12"/>
          </p:nvPr>
        </p:nvSpPr>
        <p:spPr/>
        <p:txBody>
          <a:bodyPr/>
          <a:lstStyle/>
          <a:p>
            <a:fld id="{B90C0261-7933-432D-8FE5-D8506305C951}" type="slidenum">
              <a:rPr lang="en-IN" smtClean="0"/>
              <a:pPr/>
              <a:t>47</a:t>
            </a:fld>
            <a:endParaRPr lang="en-IN" dirty="0"/>
          </a:p>
        </p:txBody>
      </p:sp>
      <p:sp>
        <p:nvSpPr>
          <p:cNvPr id="6" name="TextBox 5">
            <a:extLst>
              <a:ext uri="{FF2B5EF4-FFF2-40B4-BE49-F238E27FC236}">
                <a16:creationId xmlns:a16="http://schemas.microsoft.com/office/drawing/2014/main" id="{89622806-CE90-487A-AEF4-6C89C82483BC}"/>
              </a:ext>
            </a:extLst>
          </p:cNvPr>
          <p:cNvSpPr txBox="1"/>
          <p:nvPr/>
        </p:nvSpPr>
        <p:spPr>
          <a:xfrm>
            <a:off x="7140634" y="3873731"/>
            <a:ext cx="3815542" cy="1477328"/>
          </a:xfrm>
          <a:prstGeom prst="rect">
            <a:avLst/>
          </a:prstGeom>
          <a:noFill/>
        </p:spPr>
        <p:txBody>
          <a:bodyPr wrap="square" rtlCol="0">
            <a:spAutoFit/>
          </a:bodyPr>
          <a:lstStyle/>
          <a:p>
            <a:r>
              <a:rPr lang="en-IN" dirty="0"/>
              <a:t>Product will allow all product related features to the user/merchant/admin</a:t>
            </a:r>
          </a:p>
          <a:p>
            <a:r>
              <a:rPr lang="en-IN" dirty="0"/>
              <a:t>View is available to user</a:t>
            </a:r>
          </a:p>
          <a:p>
            <a:r>
              <a:rPr lang="en-IN" dirty="0"/>
              <a:t>Add and delete , edit is available to merchant and admin </a:t>
            </a:r>
          </a:p>
        </p:txBody>
      </p:sp>
      <p:pic>
        <p:nvPicPr>
          <p:cNvPr id="3" name="Picture 2">
            <a:extLst>
              <a:ext uri="{FF2B5EF4-FFF2-40B4-BE49-F238E27FC236}">
                <a16:creationId xmlns:a16="http://schemas.microsoft.com/office/drawing/2014/main" id="{50D36F08-3A2D-42CF-9931-5AD5F03078E8}"/>
              </a:ext>
            </a:extLst>
          </p:cNvPr>
          <p:cNvPicPr>
            <a:picLocks noChangeAspect="1"/>
          </p:cNvPicPr>
          <p:nvPr/>
        </p:nvPicPr>
        <p:blipFill>
          <a:blip r:embed="rId2"/>
          <a:stretch>
            <a:fillRect/>
          </a:stretch>
        </p:blipFill>
        <p:spPr>
          <a:xfrm>
            <a:off x="765117" y="3079866"/>
            <a:ext cx="4286250" cy="2743200"/>
          </a:xfrm>
          <a:prstGeom prst="rect">
            <a:avLst/>
          </a:prstGeom>
        </p:spPr>
      </p:pic>
    </p:spTree>
    <p:extLst>
      <p:ext uri="{BB962C8B-B14F-4D97-AF65-F5344CB8AC3E}">
        <p14:creationId xmlns:p14="http://schemas.microsoft.com/office/powerpoint/2010/main" val="33952225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130" y="164682"/>
            <a:ext cx="10772775" cy="801233"/>
          </a:xfrm>
        </p:spPr>
        <p:txBody>
          <a:bodyPr/>
          <a:lstStyle/>
          <a:p>
            <a:r>
              <a:rPr lang="en-IN" dirty="0"/>
              <a:t>Feasibility Report</a:t>
            </a:r>
          </a:p>
        </p:txBody>
      </p:sp>
      <p:sp>
        <p:nvSpPr>
          <p:cNvPr id="3" name="Content Placeholder 2"/>
          <p:cNvSpPr>
            <a:spLocks noGrp="1"/>
          </p:cNvSpPr>
          <p:nvPr>
            <p:ph idx="1"/>
          </p:nvPr>
        </p:nvSpPr>
        <p:spPr>
          <a:xfrm>
            <a:off x="676656" y="965915"/>
            <a:ext cx="10753725" cy="5486400"/>
          </a:xfrm>
        </p:spPr>
        <p:txBody>
          <a:bodyPr>
            <a:noAutofit/>
          </a:bodyPr>
          <a:lstStyle/>
          <a:p>
            <a:r>
              <a:rPr lang="en-IN" sz="2800" dirty="0"/>
              <a:t>Feasibility is an important phase in the software development process it enables the developers to have an assessment of the product being developed It refers to the feasibility study of the product in terms of outcomes of the product, operational required for implement ting it. Feasibility study should be performed on the basic of various criteria and parameters.</a:t>
            </a:r>
          </a:p>
          <a:p>
            <a:pPr marL="457200" indent="-457200">
              <a:buFont typeface="+mj-lt"/>
              <a:buAutoNum type="arabicPeriod"/>
            </a:pPr>
            <a:r>
              <a:rPr lang="en-IN" sz="2800" dirty="0"/>
              <a:t>Economic Feasibility:  It refers to the benefits or outcomes we are deriving from the product as compared to the total cost we are spending for developing the benefits are less then it is not feasible to develop the product. </a:t>
            </a:r>
          </a:p>
          <a:p>
            <a:pPr marL="457200" indent="-457200">
              <a:buFont typeface="+mj-lt"/>
              <a:buAutoNum type="arabicPeriod"/>
            </a:pPr>
            <a:r>
              <a:rPr lang="en-IN" sz="2800" dirty="0"/>
              <a:t> Operational Feasibility:  It refers to the feasibility of the product to be operational. Some products may work very well at the design and implementation but many fail in the real time environment. It introduces the study of human resources required and their technical expertise.  </a:t>
            </a:r>
          </a:p>
          <a:p>
            <a:pPr marL="457200" indent="-457200">
              <a:buFont typeface="+mj-lt"/>
              <a:buAutoNum type="arabicPeriod"/>
            </a:pPr>
            <a:endParaRPr lang="en-IN" sz="2800" dirty="0"/>
          </a:p>
        </p:txBody>
      </p:sp>
      <p:sp>
        <p:nvSpPr>
          <p:cNvPr id="4" name="Slide Number Placeholder 3">
            <a:extLst>
              <a:ext uri="{FF2B5EF4-FFF2-40B4-BE49-F238E27FC236}">
                <a16:creationId xmlns:a16="http://schemas.microsoft.com/office/drawing/2014/main" id="{BD6E1CE2-A57D-4B96-8904-C5B5E192277E}"/>
              </a:ext>
            </a:extLst>
          </p:cNvPr>
          <p:cNvSpPr>
            <a:spLocks noGrp="1"/>
          </p:cNvSpPr>
          <p:nvPr>
            <p:ph type="sldNum" sz="quarter" idx="12"/>
          </p:nvPr>
        </p:nvSpPr>
        <p:spPr/>
        <p:txBody>
          <a:bodyPr/>
          <a:lstStyle/>
          <a:p>
            <a:fld id="{B90C0261-7933-432D-8FE5-D8506305C951}" type="slidenum">
              <a:rPr lang="en-IN" smtClean="0"/>
              <a:t>48</a:t>
            </a:fld>
            <a:endParaRPr lang="en-IN"/>
          </a:p>
        </p:txBody>
      </p:sp>
    </p:spTree>
    <p:extLst>
      <p:ext uri="{BB962C8B-B14F-4D97-AF65-F5344CB8AC3E}">
        <p14:creationId xmlns:p14="http://schemas.microsoft.com/office/powerpoint/2010/main" val="11114651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10243-796A-446F-A997-F411957D686C}"/>
              </a:ext>
            </a:extLst>
          </p:cNvPr>
          <p:cNvSpPr>
            <a:spLocks noGrp="1"/>
          </p:cNvSpPr>
          <p:nvPr>
            <p:ph type="title"/>
          </p:nvPr>
        </p:nvSpPr>
        <p:spPr/>
        <p:txBody>
          <a:bodyPr/>
          <a:lstStyle/>
          <a:p>
            <a:r>
              <a:rPr lang="en-IN" dirty="0"/>
              <a:t>Technical Feasibility</a:t>
            </a:r>
          </a:p>
        </p:txBody>
      </p:sp>
      <p:sp>
        <p:nvSpPr>
          <p:cNvPr id="3" name="Content Placeholder 2">
            <a:extLst>
              <a:ext uri="{FF2B5EF4-FFF2-40B4-BE49-F238E27FC236}">
                <a16:creationId xmlns:a16="http://schemas.microsoft.com/office/drawing/2014/main" id="{9ACC24DF-4667-4CEE-B131-AB2099B07926}"/>
              </a:ext>
            </a:extLst>
          </p:cNvPr>
          <p:cNvSpPr>
            <a:spLocks noGrp="1"/>
          </p:cNvSpPr>
          <p:nvPr>
            <p:ph idx="1"/>
          </p:nvPr>
        </p:nvSpPr>
        <p:spPr>
          <a:xfrm>
            <a:off x="676656" y="2011681"/>
            <a:ext cx="10753725" cy="4580708"/>
          </a:xfrm>
        </p:spPr>
        <p:txBody>
          <a:bodyPr>
            <a:normAutofit/>
          </a:bodyPr>
          <a:lstStyle/>
          <a:p>
            <a:r>
              <a:rPr lang="en-IN" sz="2800" dirty="0"/>
              <a:t>The system is self-explanting and does not need any entire sophisticated training. A system has been built by concentrating on the graphical uses interface concepts, the application can also be handled very easily with a novice uses. The overall time that a user needs to get trained is less than 15 minutes.  The system has been added with features of menu device and button interaction methods, which makes him the master as he starts working through the environment. As the software that were used as developing this application are very economical and are readily available is the market the only time that is lost by the customer is just installation time </a:t>
            </a:r>
          </a:p>
          <a:p>
            <a:endParaRPr lang="en-IN" sz="2800" dirty="0"/>
          </a:p>
        </p:txBody>
      </p:sp>
      <p:sp>
        <p:nvSpPr>
          <p:cNvPr id="4" name="Slide Number Placeholder 3">
            <a:extLst>
              <a:ext uri="{FF2B5EF4-FFF2-40B4-BE49-F238E27FC236}">
                <a16:creationId xmlns:a16="http://schemas.microsoft.com/office/drawing/2014/main" id="{85711EB2-815A-402B-82CB-63A0F6823DE1}"/>
              </a:ext>
            </a:extLst>
          </p:cNvPr>
          <p:cNvSpPr>
            <a:spLocks noGrp="1"/>
          </p:cNvSpPr>
          <p:nvPr>
            <p:ph type="sldNum" sz="quarter" idx="12"/>
          </p:nvPr>
        </p:nvSpPr>
        <p:spPr/>
        <p:txBody>
          <a:bodyPr/>
          <a:lstStyle/>
          <a:p>
            <a:fld id="{B90C0261-7933-432D-8FE5-D8506305C951}" type="slidenum">
              <a:rPr lang="en-IN" smtClean="0"/>
              <a:pPr/>
              <a:t>49</a:t>
            </a:fld>
            <a:endParaRPr lang="en-IN" dirty="0"/>
          </a:p>
        </p:txBody>
      </p:sp>
    </p:spTree>
    <p:extLst>
      <p:ext uri="{BB962C8B-B14F-4D97-AF65-F5344CB8AC3E}">
        <p14:creationId xmlns:p14="http://schemas.microsoft.com/office/powerpoint/2010/main" val="2881092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6F8D6-76B1-4F39-8EEB-DA6A3945E794}"/>
              </a:ext>
            </a:extLst>
          </p:cNvPr>
          <p:cNvSpPr>
            <a:spLocks noGrp="1"/>
          </p:cNvSpPr>
          <p:nvPr>
            <p:ph type="title"/>
          </p:nvPr>
        </p:nvSpPr>
        <p:spPr/>
        <p:txBody>
          <a:bodyPr/>
          <a:lstStyle/>
          <a:p>
            <a:r>
              <a:rPr lang="en-IN" dirty="0"/>
              <a:t>Aim</a:t>
            </a:r>
          </a:p>
        </p:txBody>
      </p:sp>
      <p:sp>
        <p:nvSpPr>
          <p:cNvPr id="3" name="Content Placeholder 2">
            <a:extLst>
              <a:ext uri="{FF2B5EF4-FFF2-40B4-BE49-F238E27FC236}">
                <a16:creationId xmlns:a16="http://schemas.microsoft.com/office/drawing/2014/main" id="{4FB3607F-E9A7-49A7-9087-E679D0A627AD}"/>
              </a:ext>
            </a:extLst>
          </p:cNvPr>
          <p:cNvSpPr>
            <a:spLocks noGrp="1"/>
          </p:cNvSpPr>
          <p:nvPr>
            <p:ph idx="1"/>
          </p:nvPr>
        </p:nvSpPr>
        <p:spPr>
          <a:xfrm>
            <a:off x="657224" y="2420982"/>
            <a:ext cx="10753725" cy="3766185"/>
          </a:xfrm>
        </p:spPr>
        <p:txBody>
          <a:bodyPr>
            <a:normAutofit/>
          </a:bodyPr>
          <a:lstStyle/>
          <a:p>
            <a:pPr>
              <a:buFont typeface="Arial" panose="020B0604020202020204" pitchFamily="34" charset="0"/>
              <a:buChar char="•"/>
            </a:pPr>
            <a:r>
              <a:rPr lang="en-IN" sz="3200" dirty="0"/>
              <a:t> To allow merchants to sell products over the internet and reach a larger customer base</a:t>
            </a:r>
          </a:p>
          <a:p>
            <a:pPr>
              <a:buFont typeface="Arial" panose="020B0604020202020204" pitchFamily="34" charset="0"/>
              <a:buChar char="•"/>
            </a:pPr>
            <a:endParaRPr lang="en-IN" sz="3200" dirty="0"/>
          </a:p>
          <a:p>
            <a:pPr>
              <a:buFont typeface="Arial" panose="020B0604020202020204" pitchFamily="34" charset="0"/>
              <a:buChar char="•"/>
            </a:pPr>
            <a:r>
              <a:rPr lang="en-IN" sz="3200" dirty="0"/>
              <a:t>To allow customers to buy / compare products with ease by simply logging into a website </a:t>
            </a:r>
          </a:p>
          <a:p>
            <a:pPr>
              <a:buFont typeface="Arial" panose="020B0604020202020204" pitchFamily="34" charset="0"/>
              <a:buChar char="•"/>
            </a:pPr>
            <a:endParaRPr lang="en-IN" sz="3200" dirty="0"/>
          </a:p>
          <a:p>
            <a:pPr>
              <a:buFont typeface="Arial" panose="020B0604020202020204" pitchFamily="34" charset="0"/>
              <a:buChar char="•"/>
            </a:pPr>
            <a:endParaRPr lang="en-IN" sz="3200" dirty="0"/>
          </a:p>
          <a:p>
            <a:pPr>
              <a:buFont typeface="Arial" panose="020B0604020202020204" pitchFamily="34" charset="0"/>
              <a:buChar char="•"/>
            </a:pPr>
            <a:endParaRPr lang="en-IN" sz="3200" dirty="0"/>
          </a:p>
        </p:txBody>
      </p:sp>
      <p:sp>
        <p:nvSpPr>
          <p:cNvPr id="4" name="Slide Number Placeholder 3">
            <a:extLst>
              <a:ext uri="{FF2B5EF4-FFF2-40B4-BE49-F238E27FC236}">
                <a16:creationId xmlns:a16="http://schemas.microsoft.com/office/drawing/2014/main" id="{480097B8-EB30-4E31-94A6-6DBD648A3A68}"/>
              </a:ext>
            </a:extLst>
          </p:cNvPr>
          <p:cNvSpPr>
            <a:spLocks noGrp="1"/>
          </p:cNvSpPr>
          <p:nvPr>
            <p:ph type="sldNum" sz="quarter" idx="12"/>
          </p:nvPr>
        </p:nvSpPr>
        <p:spPr/>
        <p:txBody>
          <a:bodyPr/>
          <a:lstStyle/>
          <a:p>
            <a:fld id="{B90C0261-7933-432D-8FE5-D8506305C951}" type="slidenum">
              <a:rPr lang="en-IN" smtClean="0"/>
              <a:pPr/>
              <a:t>5</a:t>
            </a:fld>
            <a:endParaRPr lang="en-IN" dirty="0"/>
          </a:p>
        </p:txBody>
      </p:sp>
    </p:spTree>
    <p:extLst>
      <p:ext uri="{BB962C8B-B14F-4D97-AF65-F5344CB8AC3E}">
        <p14:creationId xmlns:p14="http://schemas.microsoft.com/office/powerpoint/2010/main" val="4109852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4C106-581E-4D49-A54E-6787D8DC92D2}"/>
              </a:ext>
            </a:extLst>
          </p:cNvPr>
          <p:cNvSpPr>
            <a:spLocks noGrp="1"/>
          </p:cNvSpPr>
          <p:nvPr>
            <p:ph type="title"/>
          </p:nvPr>
        </p:nvSpPr>
        <p:spPr>
          <a:xfrm>
            <a:off x="657224" y="26126"/>
            <a:ext cx="10772775" cy="757645"/>
          </a:xfrm>
        </p:spPr>
        <p:txBody>
          <a:bodyPr>
            <a:normAutofit fontScale="90000"/>
          </a:bodyPr>
          <a:lstStyle/>
          <a:p>
            <a:r>
              <a:rPr lang="en-IN" dirty="0"/>
              <a:t>Scope</a:t>
            </a:r>
          </a:p>
        </p:txBody>
      </p:sp>
      <p:sp>
        <p:nvSpPr>
          <p:cNvPr id="3" name="Content Placeholder 2">
            <a:extLst>
              <a:ext uri="{FF2B5EF4-FFF2-40B4-BE49-F238E27FC236}">
                <a16:creationId xmlns:a16="http://schemas.microsoft.com/office/drawing/2014/main" id="{24D2DFF7-642D-4066-83F8-8BB2D51CF73A}"/>
              </a:ext>
            </a:extLst>
          </p:cNvPr>
          <p:cNvSpPr>
            <a:spLocks noGrp="1"/>
          </p:cNvSpPr>
          <p:nvPr>
            <p:ph idx="1"/>
          </p:nvPr>
        </p:nvSpPr>
        <p:spPr>
          <a:xfrm>
            <a:off x="139338" y="931817"/>
            <a:ext cx="11956868" cy="5303520"/>
          </a:xfrm>
        </p:spPr>
        <p:txBody>
          <a:bodyPr>
            <a:noAutofit/>
          </a:bodyPr>
          <a:lstStyle/>
          <a:p>
            <a:r>
              <a:rPr lang="en-IN" sz="3200" dirty="0"/>
              <a:t>The scope of this project is an online shopping system which allows </a:t>
            </a:r>
          </a:p>
          <a:p>
            <a:r>
              <a:rPr lang="en-IN" sz="3200" dirty="0"/>
              <a:t>1) merchants  to post products , edit and change details of their products , send product to customer , receive payment ,and give feedback</a:t>
            </a:r>
          </a:p>
          <a:p>
            <a:r>
              <a:rPr lang="en-IN" sz="3200" dirty="0"/>
              <a:t>2) users to view ,purchase any product ,and send payment , give feedback</a:t>
            </a:r>
          </a:p>
          <a:p>
            <a:r>
              <a:rPr lang="en-IN" sz="3200" dirty="0"/>
              <a:t>3) admin can verify / validate and block users/merchants/products</a:t>
            </a:r>
          </a:p>
          <a:p>
            <a:pPr marL="0" indent="0">
              <a:buNone/>
            </a:pPr>
            <a:endParaRPr lang="en-IN" sz="3200" dirty="0"/>
          </a:p>
          <a:p>
            <a:pPr marL="0" indent="0">
              <a:buNone/>
            </a:pPr>
            <a:r>
              <a:rPr lang="en-IN" sz="3200" dirty="0"/>
              <a:t>NOT IN SCOPE –</a:t>
            </a:r>
          </a:p>
          <a:p>
            <a:pPr marL="0" indent="0">
              <a:buNone/>
            </a:pPr>
            <a:r>
              <a:rPr lang="en-IN" sz="3200" dirty="0"/>
              <a:t> How payment is done(managed by third party)</a:t>
            </a:r>
          </a:p>
          <a:p>
            <a:pPr marL="0" indent="0">
              <a:buNone/>
            </a:pPr>
            <a:r>
              <a:rPr lang="en-IN" sz="3200" dirty="0"/>
              <a:t> Delivery of product (managed by courier service) </a:t>
            </a:r>
          </a:p>
          <a:p>
            <a:endParaRPr lang="en-IN" sz="3200" dirty="0"/>
          </a:p>
        </p:txBody>
      </p:sp>
      <p:sp>
        <p:nvSpPr>
          <p:cNvPr id="4" name="Slide Number Placeholder 3">
            <a:extLst>
              <a:ext uri="{FF2B5EF4-FFF2-40B4-BE49-F238E27FC236}">
                <a16:creationId xmlns:a16="http://schemas.microsoft.com/office/drawing/2014/main" id="{2FCC56C4-D8E0-4ED1-9C8B-5C05DB1BB455}"/>
              </a:ext>
            </a:extLst>
          </p:cNvPr>
          <p:cNvSpPr>
            <a:spLocks noGrp="1"/>
          </p:cNvSpPr>
          <p:nvPr>
            <p:ph type="sldNum" sz="quarter" idx="12"/>
          </p:nvPr>
        </p:nvSpPr>
        <p:spPr/>
        <p:txBody>
          <a:bodyPr/>
          <a:lstStyle/>
          <a:p>
            <a:fld id="{B90C0261-7933-432D-8FE5-D8506305C951}" type="slidenum">
              <a:rPr lang="en-IN" smtClean="0"/>
              <a:pPr/>
              <a:t>6</a:t>
            </a:fld>
            <a:endParaRPr lang="en-IN" dirty="0"/>
          </a:p>
        </p:txBody>
      </p:sp>
    </p:spTree>
    <p:extLst>
      <p:ext uri="{BB962C8B-B14F-4D97-AF65-F5344CB8AC3E}">
        <p14:creationId xmlns:p14="http://schemas.microsoft.com/office/powerpoint/2010/main" val="562993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Stakeholders </a:t>
            </a:r>
          </a:p>
        </p:txBody>
      </p:sp>
      <p:sp>
        <p:nvSpPr>
          <p:cNvPr id="3" name="Content Placeholder 2"/>
          <p:cNvSpPr>
            <a:spLocks noGrp="1"/>
          </p:cNvSpPr>
          <p:nvPr>
            <p:ph idx="1"/>
          </p:nvPr>
        </p:nvSpPr>
        <p:spPr/>
        <p:txBody>
          <a:bodyPr/>
          <a:lstStyle/>
          <a:p>
            <a:pPr marL="457200" indent="-457200">
              <a:buFont typeface="+mj-lt"/>
              <a:buAutoNum type="arabicPeriod"/>
            </a:pPr>
            <a:r>
              <a:rPr lang="en-IN" dirty="0"/>
              <a:t>The customers.</a:t>
            </a:r>
          </a:p>
          <a:p>
            <a:pPr marL="457200" indent="-457200">
              <a:buFont typeface="+mj-lt"/>
              <a:buAutoNum type="arabicPeriod"/>
            </a:pPr>
            <a:r>
              <a:rPr lang="en-IN" dirty="0"/>
              <a:t>The merchants.</a:t>
            </a:r>
          </a:p>
          <a:p>
            <a:pPr marL="457200" indent="-457200">
              <a:buFont typeface="+mj-lt"/>
              <a:buAutoNum type="arabicPeriod"/>
            </a:pPr>
            <a:r>
              <a:rPr lang="en-IN" dirty="0"/>
              <a:t>Developers.</a:t>
            </a:r>
          </a:p>
          <a:p>
            <a:pPr marL="457200" indent="-457200">
              <a:buFont typeface="+mj-lt"/>
              <a:buAutoNum type="arabicPeriod"/>
            </a:pPr>
            <a:r>
              <a:rPr lang="en-IN" dirty="0"/>
              <a:t>Security Consultants.</a:t>
            </a:r>
          </a:p>
          <a:p>
            <a:pPr marL="457200" indent="-457200">
              <a:buFont typeface="+mj-lt"/>
              <a:buAutoNum type="arabicPeriod"/>
            </a:pPr>
            <a:r>
              <a:rPr lang="en-IN" dirty="0"/>
              <a:t>Customer care.</a:t>
            </a:r>
          </a:p>
          <a:p>
            <a:pPr marL="457200" indent="-457200">
              <a:buFont typeface="+mj-lt"/>
              <a:buAutoNum type="arabicPeriod"/>
            </a:pPr>
            <a:r>
              <a:rPr lang="en-IN" dirty="0"/>
              <a:t>Transport suppliers.</a:t>
            </a:r>
          </a:p>
          <a:p>
            <a:pPr marL="457200" indent="-457200">
              <a:buFont typeface="+mj-lt"/>
              <a:buAutoNum type="arabicPeriod"/>
            </a:pPr>
            <a:r>
              <a:rPr lang="en-IN" dirty="0"/>
              <a:t>Social media team.</a:t>
            </a:r>
          </a:p>
          <a:p>
            <a:pPr marL="457200" indent="-457200">
              <a:buFont typeface="+mj-lt"/>
              <a:buAutoNum type="arabicPeriod"/>
            </a:pPr>
            <a:r>
              <a:rPr lang="en-IN" dirty="0"/>
              <a:t>Administrator.</a:t>
            </a:r>
          </a:p>
          <a:p>
            <a:pPr marL="457200" indent="-457200">
              <a:buFont typeface="+mj-lt"/>
              <a:buAutoNum type="arabicPeriod"/>
            </a:pPr>
            <a:endParaRPr lang="en-IN" dirty="0"/>
          </a:p>
          <a:p>
            <a:pPr marL="457200" indent="-457200">
              <a:buFont typeface="+mj-lt"/>
              <a:buAutoNum type="arabicPeriod"/>
            </a:pPr>
            <a:endParaRPr lang="en-IN" dirty="0"/>
          </a:p>
        </p:txBody>
      </p:sp>
      <p:sp>
        <p:nvSpPr>
          <p:cNvPr id="4" name="Slide Number Placeholder 3">
            <a:extLst>
              <a:ext uri="{FF2B5EF4-FFF2-40B4-BE49-F238E27FC236}">
                <a16:creationId xmlns:a16="http://schemas.microsoft.com/office/drawing/2014/main" id="{EC2271AE-5713-4C21-9977-1BA8574AA2E0}"/>
              </a:ext>
            </a:extLst>
          </p:cNvPr>
          <p:cNvSpPr>
            <a:spLocks noGrp="1"/>
          </p:cNvSpPr>
          <p:nvPr>
            <p:ph type="sldNum" sz="quarter" idx="12"/>
          </p:nvPr>
        </p:nvSpPr>
        <p:spPr/>
        <p:txBody>
          <a:bodyPr/>
          <a:lstStyle/>
          <a:p>
            <a:fld id="{B90C0261-7933-432D-8FE5-D8506305C951}" type="slidenum">
              <a:rPr lang="en-IN" smtClean="0"/>
              <a:t>7</a:t>
            </a:fld>
            <a:endParaRPr lang="en-IN"/>
          </a:p>
        </p:txBody>
      </p:sp>
    </p:spTree>
    <p:extLst>
      <p:ext uri="{BB962C8B-B14F-4D97-AF65-F5344CB8AC3E}">
        <p14:creationId xmlns:p14="http://schemas.microsoft.com/office/powerpoint/2010/main" val="1525916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0"/>
            <a:ext cx="10772775" cy="1084568"/>
          </a:xfrm>
        </p:spPr>
        <p:txBody>
          <a:bodyPr/>
          <a:lstStyle/>
          <a:p>
            <a:r>
              <a:rPr lang="en-IN" dirty="0"/>
              <a:t>Software Requirement Specifications</a:t>
            </a:r>
          </a:p>
        </p:txBody>
      </p:sp>
      <p:sp>
        <p:nvSpPr>
          <p:cNvPr id="3" name="Content Placeholder 2"/>
          <p:cNvSpPr>
            <a:spLocks noGrp="1"/>
          </p:cNvSpPr>
          <p:nvPr>
            <p:ph idx="1"/>
          </p:nvPr>
        </p:nvSpPr>
        <p:spPr>
          <a:xfrm>
            <a:off x="676656" y="1271787"/>
            <a:ext cx="10753725" cy="5381561"/>
          </a:xfrm>
        </p:spPr>
        <p:txBody>
          <a:bodyPr>
            <a:noAutofit/>
          </a:bodyPr>
          <a:lstStyle/>
          <a:p>
            <a:r>
              <a:rPr lang="en-IN" sz="2900" b="1" dirty="0"/>
              <a:t>Purpose</a:t>
            </a:r>
            <a:r>
              <a:rPr lang="en-IN" sz="2900" dirty="0"/>
              <a:t>  The purpose of this SRS is to specify the requirements of the web based software application, which is an online shopping system. This Software Requirements Specification provides a complete description of all the functions and specifications of modules. This document contains the software requirements of online shopping. </a:t>
            </a:r>
          </a:p>
          <a:p>
            <a:r>
              <a:rPr lang="en-IN" sz="2900" b="1" dirty="0"/>
              <a:t>System Description</a:t>
            </a:r>
            <a:r>
              <a:rPr lang="en-IN" sz="2900" dirty="0"/>
              <a:t>  The Online Shopping system (OSS) application enables vendors to set up online shops, customers to browse through the shops, and a system administrator to approve and reject requests for new shops and maintain lists of shop categories. Also the developer is designing an online shopping site to manage the items in the shop and also help customers purchase them online without having to visit the shop physically. The online shopping system will use the internet as the sole method for selling goods to its consumers.</a:t>
            </a:r>
          </a:p>
        </p:txBody>
      </p:sp>
      <p:sp>
        <p:nvSpPr>
          <p:cNvPr id="4" name="Slide Number Placeholder 3">
            <a:extLst>
              <a:ext uri="{FF2B5EF4-FFF2-40B4-BE49-F238E27FC236}">
                <a16:creationId xmlns:a16="http://schemas.microsoft.com/office/drawing/2014/main" id="{112030E3-FEDE-4055-8DB1-82BDAA484091}"/>
              </a:ext>
            </a:extLst>
          </p:cNvPr>
          <p:cNvSpPr>
            <a:spLocks noGrp="1"/>
          </p:cNvSpPr>
          <p:nvPr>
            <p:ph type="sldNum" sz="quarter" idx="12"/>
          </p:nvPr>
        </p:nvSpPr>
        <p:spPr/>
        <p:txBody>
          <a:bodyPr/>
          <a:lstStyle/>
          <a:p>
            <a:fld id="{B90C0261-7933-432D-8FE5-D8506305C951}" type="slidenum">
              <a:rPr lang="en-IN" smtClean="0"/>
              <a:t>8</a:t>
            </a:fld>
            <a:endParaRPr lang="en-IN"/>
          </a:p>
        </p:txBody>
      </p:sp>
    </p:spTree>
    <p:extLst>
      <p:ext uri="{BB962C8B-B14F-4D97-AF65-F5344CB8AC3E}">
        <p14:creationId xmlns:p14="http://schemas.microsoft.com/office/powerpoint/2010/main" val="2777915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656" y="0"/>
            <a:ext cx="10772775" cy="1007295"/>
          </a:xfrm>
        </p:spPr>
        <p:txBody>
          <a:bodyPr/>
          <a:lstStyle/>
          <a:p>
            <a:r>
              <a:rPr lang="en-IN" dirty="0"/>
              <a:t>Functional requirements</a:t>
            </a:r>
          </a:p>
        </p:txBody>
      </p:sp>
      <p:sp>
        <p:nvSpPr>
          <p:cNvPr id="3" name="Content Placeholder 2"/>
          <p:cNvSpPr>
            <a:spLocks noGrp="1"/>
          </p:cNvSpPr>
          <p:nvPr>
            <p:ph idx="1"/>
          </p:nvPr>
        </p:nvSpPr>
        <p:spPr>
          <a:xfrm>
            <a:off x="676656" y="1007295"/>
            <a:ext cx="10753725" cy="5663961"/>
          </a:xfrm>
        </p:spPr>
        <p:txBody>
          <a:bodyPr>
            <a:normAutofit/>
          </a:bodyPr>
          <a:lstStyle/>
          <a:p>
            <a:endParaRPr lang="en-IN" sz="3200" dirty="0"/>
          </a:p>
          <a:p>
            <a:r>
              <a:rPr lang="en-IN" sz="3200" dirty="0"/>
              <a:t>Functional Requirements This section provides requirement overview of the system. Various functional modules that can be implemented by the system will be –</a:t>
            </a:r>
          </a:p>
          <a:p>
            <a:endParaRPr lang="en-IN" sz="3200" dirty="0"/>
          </a:p>
          <a:p>
            <a:r>
              <a:rPr lang="en-IN" sz="3200" dirty="0"/>
              <a:t> </a:t>
            </a:r>
          </a:p>
          <a:p>
            <a:r>
              <a:rPr lang="en-IN" sz="3200" dirty="0"/>
              <a:t>1.  </a:t>
            </a:r>
            <a:r>
              <a:rPr lang="en-IN" sz="3200" b="1" dirty="0"/>
              <a:t>Hardware Requirements </a:t>
            </a:r>
            <a:r>
              <a:rPr lang="en-IN" sz="3200" dirty="0"/>
              <a:t>This system will work on client-server architecture. It will require an internet server and which will be able to run the application. The system should support some commonly used browser such as IE, Chrome etc. </a:t>
            </a:r>
          </a:p>
        </p:txBody>
      </p:sp>
      <p:sp>
        <p:nvSpPr>
          <p:cNvPr id="4" name="Slide Number Placeholder 3">
            <a:extLst>
              <a:ext uri="{FF2B5EF4-FFF2-40B4-BE49-F238E27FC236}">
                <a16:creationId xmlns:a16="http://schemas.microsoft.com/office/drawing/2014/main" id="{8CF49CD1-7ED0-44F7-8CA2-F6411C36B448}"/>
              </a:ext>
            </a:extLst>
          </p:cNvPr>
          <p:cNvSpPr>
            <a:spLocks noGrp="1"/>
          </p:cNvSpPr>
          <p:nvPr>
            <p:ph type="sldNum" sz="quarter" idx="12"/>
          </p:nvPr>
        </p:nvSpPr>
        <p:spPr/>
        <p:txBody>
          <a:bodyPr/>
          <a:lstStyle/>
          <a:p>
            <a:fld id="{B90C0261-7933-432D-8FE5-D8506305C951}" type="slidenum">
              <a:rPr lang="en-IN" smtClean="0"/>
              <a:t>9</a:t>
            </a:fld>
            <a:endParaRPr lang="en-IN"/>
          </a:p>
        </p:txBody>
      </p:sp>
    </p:spTree>
    <p:extLst>
      <p:ext uri="{BB962C8B-B14F-4D97-AF65-F5344CB8AC3E}">
        <p14:creationId xmlns:p14="http://schemas.microsoft.com/office/powerpoint/2010/main" val="478224770"/>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0</TotalTime>
  <Words>3324</Words>
  <Application>Microsoft Office PowerPoint</Application>
  <PresentationFormat>Widescreen</PresentationFormat>
  <Paragraphs>376</Paragraphs>
  <Slides>49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Calibri Light</vt:lpstr>
      <vt:lpstr>Times New Roman</vt:lpstr>
      <vt:lpstr>Wingdings</vt:lpstr>
      <vt:lpstr>Metropolitan</vt:lpstr>
      <vt:lpstr>One Stop Shop</vt:lpstr>
      <vt:lpstr>INDEX</vt:lpstr>
      <vt:lpstr>Introduction</vt:lpstr>
      <vt:lpstr>Introduction</vt:lpstr>
      <vt:lpstr>Aim</vt:lpstr>
      <vt:lpstr>Scope</vt:lpstr>
      <vt:lpstr>Stakeholders </vt:lpstr>
      <vt:lpstr>Software Requirement Specifications</vt:lpstr>
      <vt:lpstr>Functional requirements</vt:lpstr>
      <vt:lpstr>Functional requirements</vt:lpstr>
      <vt:lpstr>Non Functional Requirements</vt:lpstr>
      <vt:lpstr>Non Functional Requirements</vt:lpstr>
      <vt:lpstr>Non Functional Requirements</vt:lpstr>
      <vt:lpstr>Non Functional Requirements</vt:lpstr>
      <vt:lpstr>Process Model : Iterative</vt:lpstr>
      <vt:lpstr>Iterative process model</vt:lpstr>
      <vt:lpstr>Iterative process model</vt:lpstr>
      <vt:lpstr>Why we have chosen iterative model?</vt:lpstr>
      <vt:lpstr>Use case - user</vt:lpstr>
      <vt:lpstr>Use case - merchant</vt:lpstr>
      <vt:lpstr>Use case –  admin</vt:lpstr>
      <vt:lpstr>Use case –  Delivery  Agent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Classes</vt:lpstr>
      <vt:lpstr>PowerPoint Presentation</vt:lpstr>
      <vt:lpstr>PowerPoint Presentation</vt:lpstr>
      <vt:lpstr>PowerPoint Presentation</vt:lpstr>
      <vt:lpstr>PowerPoint Presentation</vt:lpstr>
      <vt:lpstr>    components</vt:lpstr>
      <vt:lpstr>    components</vt:lpstr>
      <vt:lpstr>    components</vt:lpstr>
      <vt:lpstr>    components</vt:lpstr>
      <vt:lpstr>Feasibility Report</vt:lpstr>
      <vt:lpstr>Technical Feasibility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dc:title>
  <dc:creator>Ashwin Mohan</dc:creator>
  <cp:lastModifiedBy>M Burkule</cp:lastModifiedBy>
  <cp:revision>53</cp:revision>
  <dcterms:created xsi:type="dcterms:W3CDTF">2019-07-14T13:53:40Z</dcterms:created>
  <dcterms:modified xsi:type="dcterms:W3CDTF">2020-01-13T17:29:03Z</dcterms:modified>
</cp:coreProperties>
</file>