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7" r:id="rId3"/>
    <p:sldId id="257" r:id="rId4"/>
    <p:sldId id="259" r:id="rId5"/>
    <p:sldId id="262" r:id="rId6"/>
    <p:sldId id="263" r:id="rId7"/>
    <p:sldId id="266" r:id="rId8"/>
    <p:sldId id="265" r:id="rId9"/>
    <p:sldId id="258" r:id="rId10"/>
    <p:sldId id="260" r:id="rId11"/>
    <p:sldId id="261" r:id="rId12"/>
    <p:sldId id="268" r:id="rId13"/>
    <p:sldId id="270"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4660"/>
  </p:normalViewPr>
  <p:slideViewPr>
    <p:cSldViewPr snapToGrid="0">
      <p:cViewPr>
        <p:scale>
          <a:sx n="77" d="100"/>
          <a:sy n="77" d="100"/>
        </p:scale>
        <p:origin x="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EB86501-4FF7-49B5-A906-9ACDDA06D7F4}" type="datetimeFigureOut">
              <a:rPr lang="en-IN" smtClean="0"/>
              <a:t>16-07-2019</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114228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86501-4FF7-49B5-A906-9ACDDA06D7F4}"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57210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86501-4FF7-49B5-A906-9ACDDA06D7F4}"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7963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86501-4FF7-49B5-A906-9ACDDA06D7F4}"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0197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86501-4FF7-49B5-A906-9ACDDA06D7F4}"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16362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B86501-4FF7-49B5-A906-9ACDDA06D7F4}"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15547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B86501-4FF7-49B5-A906-9ACDDA06D7F4}"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416573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B86501-4FF7-49B5-A906-9ACDDA06D7F4}"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34300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86501-4FF7-49B5-A906-9ACDDA06D7F4}" type="datetimeFigureOut">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C0261-7933-432D-8FE5-D8506305C951}" type="slidenum">
              <a:rPr lang="en-IN" smtClean="0"/>
              <a:t>‹#›</a:t>
            </a:fld>
            <a:endParaRPr lang="en-IN"/>
          </a:p>
        </p:txBody>
      </p:sp>
    </p:spTree>
    <p:extLst>
      <p:ext uri="{BB962C8B-B14F-4D97-AF65-F5344CB8AC3E}">
        <p14:creationId xmlns:p14="http://schemas.microsoft.com/office/powerpoint/2010/main" val="2916283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EB86501-4FF7-49B5-A906-9ACDDA06D7F4}"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77140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EB86501-4FF7-49B5-A906-9ACDDA06D7F4}" type="datetimeFigureOut">
              <a:rPr lang="en-IN" smtClean="0"/>
              <a:t>16-07-2019</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36614325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EB86501-4FF7-49B5-A906-9ACDDA06D7F4}" type="datetimeFigureOut">
              <a:rPr lang="en-IN" smtClean="0"/>
              <a:t>16-07-2019</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0C0261-7933-432D-8FE5-D8506305C951}" type="slidenum">
              <a:rPr lang="en-IN" smtClean="0"/>
              <a:t>‹#›</a:t>
            </a:fld>
            <a:endParaRPr lang="en-IN"/>
          </a:p>
        </p:txBody>
      </p:sp>
    </p:spTree>
    <p:extLst>
      <p:ext uri="{BB962C8B-B14F-4D97-AF65-F5344CB8AC3E}">
        <p14:creationId xmlns:p14="http://schemas.microsoft.com/office/powerpoint/2010/main" val="6246512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790700"/>
            <a:ext cx="10058400" cy="1106899"/>
          </a:xfrm>
        </p:spPr>
        <p:txBody>
          <a:bodyPr>
            <a:normAutofit fontScale="90000"/>
          </a:bodyPr>
          <a:lstStyle/>
          <a:p>
            <a:r>
              <a:rPr lang="en-IN" dirty="0"/>
              <a:t>One Stop Shop</a:t>
            </a:r>
          </a:p>
        </p:txBody>
      </p:sp>
      <p:sp>
        <p:nvSpPr>
          <p:cNvPr id="3" name="Subtitle 2"/>
          <p:cNvSpPr>
            <a:spLocks noGrp="1"/>
          </p:cNvSpPr>
          <p:nvPr>
            <p:ph type="subTitle" idx="1"/>
          </p:nvPr>
        </p:nvSpPr>
        <p:spPr>
          <a:xfrm>
            <a:off x="4865077" y="4206876"/>
            <a:ext cx="5030636" cy="353401"/>
          </a:xfrm>
        </p:spPr>
        <p:txBody>
          <a:bodyPr>
            <a:normAutofit fontScale="77500" lnSpcReduction="20000"/>
          </a:bodyPr>
          <a:lstStyle/>
          <a:p>
            <a:r>
              <a:rPr lang="en-IN" dirty="0">
                <a:solidFill>
                  <a:schemeClr val="tx1"/>
                </a:solidFill>
              </a:rPr>
              <a:t>Presented by:</a:t>
            </a:r>
          </a:p>
          <a:p>
            <a:endParaRPr lang="en-IN" dirty="0">
              <a:solidFill>
                <a:schemeClr val="tx1"/>
              </a:solidFill>
            </a:endParaRPr>
          </a:p>
        </p:txBody>
      </p:sp>
      <p:sp>
        <p:nvSpPr>
          <p:cNvPr id="4" name="TextBox 3"/>
          <p:cNvSpPr txBox="1"/>
          <p:nvPr/>
        </p:nvSpPr>
        <p:spPr>
          <a:xfrm>
            <a:off x="1100051" y="2113808"/>
            <a:ext cx="4695107" cy="369332"/>
          </a:xfrm>
          <a:prstGeom prst="rect">
            <a:avLst/>
          </a:prstGeom>
          <a:noFill/>
        </p:spPr>
        <p:txBody>
          <a:bodyPr wrap="square" rtlCol="0">
            <a:spAutoFit/>
          </a:bodyPr>
          <a:lstStyle/>
          <a:p>
            <a:r>
              <a:rPr lang="en-IN" dirty="0"/>
              <a:t>A Software Engineering Case Study on </a:t>
            </a:r>
          </a:p>
        </p:txBody>
      </p:sp>
      <p:sp>
        <p:nvSpPr>
          <p:cNvPr id="5" name="TextBox 4"/>
          <p:cNvSpPr txBox="1"/>
          <p:nvPr/>
        </p:nvSpPr>
        <p:spPr>
          <a:xfrm>
            <a:off x="6272011" y="4765183"/>
            <a:ext cx="4533364" cy="1200329"/>
          </a:xfrm>
          <a:prstGeom prst="rect">
            <a:avLst/>
          </a:prstGeom>
          <a:noFill/>
        </p:spPr>
        <p:txBody>
          <a:bodyPr wrap="square" rtlCol="0">
            <a:spAutoFit/>
          </a:bodyPr>
          <a:lstStyle/>
          <a:p>
            <a:r>
              <a:rPr lang="en-IN" dirty="0">
                <a:solidFill>
                  <a:schemeClr val="bg1"/>
                </a:solidFill>
              </a:rPr>
              <a:t>ASHWIN MOHAN  –  TECOA101</a:t>
            </a:r>
          </a:p>
          <a:p>
            <a:r>
              <a:rPr lang="en-IN" dirty="0">
                <a:solidFill>
                  <a:schemeClr val="bg1"/>
                </a:solidFill>
              </a:rPr>
              <a:t>SALONI AVHAD      –  TECOA105</a:t>
            </a:r>
          </a:p>
          <a:p>
            <a:r>
              <a:rPr lang="en-IN" dirty="0">
                <a:solidFill>
                  <a:schemeClr val="bg1"/>
                </a:solidFill>
              </a:rPr>
              <a:t>VIVEK BULANI        –  TECOA117</a:t>
            </a:r>
          </a:p>
          <a:p>
            <a:r>
              <a:rPr lang="en-IN" dirty="0">
                <a:solidFill>
                  <a:schemeClr val="bg1"/>
                </a:solidFill>
              </a:rPr>
              <a:t>MOHIT BURKULE  –   TECOA118</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507350" y="244699"/>
            <a:ext cx="1720695" cy="1525701"/>
          </a:xfrm>
          <a:prstGeom prst="rect">
            <a:avLst/>
          </a:prstGeom>
        </p:spPr>
      </p:pic>
      <p:sp>
        <p:nvSpPr>
          <p:cNvPr id="7" name="Rectangle 6"/>
          <p:cNvSpPr/>
          <p:nvPr/>
        </p:nvSpPr>
        <p:spPr>
          <a:xfrm>
            <a:off x="2228045" y="342445"/>
            <a:ext cx="9221273" cy="1592615"/>
          </a:xfrm>
          <a:prstGeom prst="rect">
            <a:avLst/>
          </a:prstGeom>
        </p:spPr>
        <p:txBody>
          <a:bodyPr wrap="square">
            <a:spAutoFit/>
          </a:bodyPr>
          <a:lstStyle/>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PIMPRI CHINCHWAD EDUCATION TRUST’S</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1400" b="1" dirty="0">
                <a:latin typeface="Times New Roman" panose="02020603050405020304" pitchFamily="18" charset="0"/>
                <a:ea typeface="Calibri" panose="020F0502020204030204" pitchFamily="34" charset="0"/>
                <a:cs typeface="Times New Roman" panose="02020603050405020304" pitchFamily="18" charset="0"/>
              </a:rPr>
              <a:t> </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3495" algn="ctr">
              <a:lnSpc>
                <a:spcPct val="107000"/>
              </a:lnSpc>
              <a:spcAft>
                <a:spcPts val="5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PIMPRI CHINCHWAD COLLEGE OF ENGINEERING</a:t>
            </a:r>
          </a:p>
          <a:p>
            <a:pPr marL="23495" algn="ctr">
              <a:lnSpc>
                <a:spcPct val="107000"/>
              </a:lnSpc>
              <a:spcAft>
                <a:spcPts val="50"/>
              </a:spcAft>
            </a:pPr>
            <a:r>
              <a:rPr lang="en-IN" sz="2000" b="1" dirty="0">
                <a:latin typeface="Times New Roman" panose="02020603050405020304" pitchFamily="18" charset="0"/>
                <a:cs typeface="Times New Roman" panose="02020603050405020304" pitchFamily="18" charset="0"/>
              </a:rPr>
              <a:t>DEPARTMENT OF COMPUTER ENGINEERING</a:t>
            </a:r>
          </a:p>
          <a:p>
            <a:pPr marL="23495" algn="ctr">
              <a:lnSpc>
                <a:spcPct val="107000"/>
              </a:lnSpc>
              <a:spcAft>
                <a:spcPts val="5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205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77561"/>
            <a:ext cx="10772775" cy="762597"/>
          </a:xfrm>
        </p:spPr>
        <p:txBody>
          <a:bodyPr>
            <a:normAutofit fontScale="90000"/>
          </a:bodyPr>
          <a:lstStyle/>
          <a:p>
            <a:r>
              <a:rPr lang="en-IN" dirty="0"/>
              <a:t>Iterative process model</a:t>
            </a:r>
          </a:p>
        </p:txBody>
      </p:sp>
      <p:sp>
        <p:nvSpPr>
          <p:cNvPr id="3" name="Content Placeholder 2"/>
          <p:cNvSpPr>
            <a:spLocks noGrp="1"/>
          </p:cNvSpPr>
          <p:nvPr>
            <p:ph idx="1"/>
          </p:nvPr>
        </p:nvSpPr>
        <p:spPr>
          <a:xfrm>
            <a:off x="676656" y="785611"/>
            <a:ext cx="10753725" cy="5666703"/>
          </a:xfrm>
        </p:spPr>
        <p:txBody>
          <a:bodyPr>
            <a:noAutofit/>
          </a:bodyPr>
          <a:lstStyle/>
          <a:p>
            <a:r>
              <a:rPr lang="en-IN" sz="20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IN" sz="2000" dirty="0"/>
              <a:t>An iterative life cycle model does not attempt to start with a full specification of requirements. Instead, development begins by specifying and implementing just part of the software, which can then be reviewed in order to identify further requirements. This process is then repeated, producing a new version of the software for each cycle of the model.</a:t>
            </a:r>
          </a:p>
          <a:p>
            <a:r>
              <a:rPr lang="en-IN" sz="2000" dirty="0"/>
              <a:t>Consider an iterative life cycle model which consists of repeating the following four phases in sequence:</a:t>
            </a:r>
          </a:p>
          <a:p>
            <a:r>
              <a:rPr lang="en-IN" sz="2000" b="1" dirty="0"/>
              <a:t>A Requirements phase,</a:t>
            </a:r>
            <a:r>
              <a:rPr lang="en-IN" sz="2000" dirty="0"/>
              <a:t> in which the requirements for the software are gathered and analysed. Iteration should eventually result in a requirements phase that produces a complete and final specification of requirements.</a:t>
            </a:r>
          </a:p>
          <a:p>
            <a:r>
              <a:rPr lang="en-IN" sz="2000" b="1" dirty="0"/>
              <a:t>A Design phase,</a:t>
            </a:r>
            <a:r>
              <a:rPr lang="en-IN" sz="2000" dirty="0"/>
              <a:t> in which a software solution to meet the requirements is designed. This may be a new design, or an extension of an earlier design.</a:t>
            </a:r>
          </a:p>
          <a:p>
            <a:r>
              <a:rPr lang="en-IN" sz="2000" b="1" dirty="0"/>
              <a:t>An Implementation and Test phase,</a:t>
            </a:r>
            <a:r>
              <a:rPr lang="en-IN" sz="2000" dirty="0"/>
              <a:t> when the software is coded, integrated and tested.</a:t>
            </a:r>
          </a:p>
          <a:p>
            <a:r>
              <a:rPr lang="en-IN" sz="2000" b="1" dirty="0"/>
              <a:t>A Review phase,</a:t>
            </a:r>
            <a:r>
              <a:rPr lang="en-IN" sz="2000" dirty="0"/>
              <a:t> in which the software is evaluated, the current requirements are reviewed, and changes and additions to requirements proposed.</a:t>
            </a:r>
          </a:p>
          <a:p>
            <a:endParaRPr lang="en-IN" sz="2000" dirty="0"/>
          </a:p>
        </p:txBody>
      </p:sp>
    </p:spTree>
    <p:extLst>
      <p:ext uri="{BB962C8B-B14F-4D97-AF65-F5344CB8AC3E}">
        <p14:creationId xmlns:p14="http://schemas.microsoft.com/office/powerpoint/2010/main" val="369480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we have chosen iterative model?</a:t>
            </a:r>
          </a:p>
        </p:txBody>
      </p:sp>
      <p:sp>
        <p:nvSpPr>
          <p:cNvPr id="3" name="Content Placeholder 2"/>
          <p:cNvSpPr>
            <a:spLocks noGrp="1"/>
          </p:cNvSpPr>
          <p:nvPr>
            <p:ph idx="1"/>
          </p:nvPr>
        </p:nvSpPr>
        <p:spPr/>
        <p:txBody>
          <a:bodyPr/>
          <a:lstStyle/>
          <a:p>
            <a:r>
              <a:rPr lang="en-IN" dirty="0"/>
              <a:t>Requirements of the complete system are clearly defined and understood.</a:t>
            </a:r>
          </a:p>
          <a:p>
            <a:r>
              <a:rPr lang="en-IN" dirty="0"/>
              <a:t>Major requirements are defined; however, some functionalities or requested enhancements may evolve with time.</a:t>
            </a:r>
          </a:p>
          <a:p>
            <a:r>
              <a:rPr lang="en-IN" dirty="0"/>
              <a:t>There is a time to the market constraint.</a:t>
            </a:r>
          </a:p>
          <a:p>
            <a:r>
              <a:rPr lang="en-IN" dirty="0"/>
              <a:t>A new technology is being used and is being learnt by the development team while working on the project.</a:t>
            </a:r>
          </a:p>
          <a:p>
            <a:r>
              <a:rPr lang="en-IN" dirty="0"/>
              <a:t>There are some high-risk features and goals which may change in the future.</a:t>
            </a:r>
          </a:p>
          <a:p>
            <a:endParaRPr lang="en-IN" dirty="0"/>
          </a:p>
        </p:txBody>
      </p:sp>
    </p:spTree>
    <p:extLst>
      <p:ext uri="{BB962C8B-B14F-4D97-AF65-F5344CB8AC3E}">
        <p14:creationId xmlns:p14="http://schemas.microsoft.com/office/powerpoint/2010/main" val="153837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user</a:t>
            </a:r>
          </a:p>
        </p:txBody>
      </p:sp>
      <p:pic>
        <p:nvPicPr>
          <p:cNvPr id="9" name="Content Placeholder 8">
            <a:extLst>
              <a:ext uri="{FF2B5EF4-FFF2-40B4-BE49-F238E27FC236}">
                <a16:creationId xmlns:a16="http://schemas.microsoft.com/office/drawing/2014/main" id="{AD43B1A9-097C-43D7-8B66-C78DB3CE9D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7949" y="1064029"/>
            <a:ext cx="8296102" cy="5793971"/>
          </a:xfrm>
        </p:spPr>
      </p:pic>
    </p:spTree>
    <p:extLst>
      <p:ext uri="{BB962C8B-B14F-4D97-AF65-F5344CB8AC3E}">
        <p14:creationId xmlns:p14="http://schemas.microsoft.com/office/powerpoint/2010/main" val="20028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merchant</a:t>
            </a:r>
          </a:p>
        </p:txBody>
      </p:sp>
      <p:pic>
        <p:nvPicPr>
          <p:cNvPr id="7" name="Content Placeholder 6">
            <a:extLst>
              <a:ext uri="{FF2B5EF4-FFF2-40B4-BE49-F238E27FC236}">
                <a16:creationId xmlns:a16="http://schemas.microsoft.com/office/drawing/2014/main" id="{09567BE0-62A3-4DFF-A855-94423CCA17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604" y="1354975"/>
            <a:ext cx="8420792" cy="5361709"/>
          </a:xfrm>
        </p:spPr>
      </p:pic>
    </p:spTree>
    <p:extLst>
      <p:ext uri="{BB962C8B-B14F-4D97-AF65-F5344CB8AC3E}">
        <p14:creationId xmlns:p14="http://schemas.microsoft.com/office/powerpoint/2010/main" val="339551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5074-E667-41A4-B809-50E4E705BDE3}"/>
              </a:ext>
            </a:extLst>
          </p:cNvPr>
          <p:cNvSpPr>
            <a:spLocks noGrp="1"/>
          </p:cNvSpPr>
          <p:nvPr>
            <p:ph type="title"/>
          </p:nvPr>
        </p:nvSpPr>
        <p:spPr>
          <a:xfrm>
            <a:off x="0" y="0"/>
            <a:ext cx="10772775" cy="1658198"/>
          </a:xfrm>
        </p:spPr>
        <p:txBody>
          <a:bodyPr/>
          <a:lstStyle/>
          <a:p>
            <a:r>
              <a:rPr lang="en-IN" dirty="0"/>
              <a:t>Use case - admin</a:t>
            </a:r>
          </a:p>
        </p:txBody>
      </p:sp>
      <p:pic>
        <p:nvPicPr>
          <p:cNvPr id="6" name="Content Placeholder 5">
            <a:extLst>
              <a:ext uri="{FF2B5EF4-FFF2-40B4-BE49-F238E27FC236}">
                <a16:creationId xmlns:a16="http://schemas.microsoft.com/office/drawing/2014/main" id="{79385D0A-EF80-4174-A58D-0FEFFC24E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8429" y="1753985"/>
            <a:ext cx="8237913" cy="4846133"/>
          </a:xfrm>
        </p:spPr>
      </p:pic>
    </p:spTree>
    <p:extLst>
      <p:ext uri="{BB962C8B-B14F-4D97-AF65-F5344CB8AC3E}">
        <p14:creationId xmlns:p14="http://schemas.microsoft.com/office/powerpoint/2010/main" val="16953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0" y="164682"/>
            <a:ext cx="10772775" cy="801233"/>
          </a:xfrm>
        </p:spPr>
        <p:txBody>
          <a:bodyPr/>
          <a:lstStyle/>
          <a:p>
            <a:r>
              <a:rPr lang="en-IN" dirty="0"/>
              <a:t>Feasibility Report</a:t>
            </a:r>
          </a:p>
        </p:txBody>
      </p:sp>
      <p:sp>
        <p:nvSpPr>
          <p:cNvPr id="3" name="Content Placeholder 2"/>
          <p:cNvSpPr>
            <a:spLocks noGrp="1"/>
          </p:cNvSpPr>
          <p:nvPr>
            <p:ph idx="1"/>
          </p:nvPr>
        </p:nvSpPr>
        <p:spPr>
          <a:xfrm>
            <a:off x="676656" y="965915"/>
            <a:ext cx="10753725" cy="5486400"/>
          </a:xfrm>
        </p:spPr>
        <p:txBody>
          <a:bodyPr>
            <a:normAutofit/>
          </a:bodyPr>
          <a:lstStyle/>
          <a:p>
            <a:r>
              <a:rPr lang="en-IN" sz="2000" b="1" dirty="0"/>
              <a:t>Feasibility Report</a:t>
            </a:r>
            <a:r>
              <a:rPr lang="en-IN" sz="2000" dirty="0"/>
              <a:t> Feasibility is an important phase in the software development process it enables the developers to have an assessment of the product being developed It refers to the feasibility study of the product in terms of outcomes of the product, operational required for implement ting it. Feasibility study should be performed on the basic of various criteria and parameters.</a:t>
            </a:r>
          </a:p>
          <a:p>
            <a:pPr marL="457200" indent="-457200">
              <a:buFont typeface="+mj-lt"/>
              <a:buAutoNum type="arabicPeriod"/>
            </a:pPr>
            <a:r>
              <a:rPr lang="en-IN" sz="2000" dirty="0"/>
              <a:t>Economic Feasibility:  It refers to the benefits or outcomes we are deriving from the product as compared to the total cost we are spending for developing the benefits are less then it is not feasible to develop the product. </a:t>
            </a:r>
          </a:p>
          <a:p>
            <a:pPr marL="457200" indent="-457200">
              <a:buFont typeface="+mj-lt"/>
              <a:buAutoNum type="arabicPeriod"/>
            </a:pPr>
            <a:r>
              <a:rPr lang="en-IN" sz="2000" dirty="0"/>
              <a:t> Operational Feasibility:  It refers to the feasibility of the product to be operational. Some products may work very well at the design and implementation but many fail in the real time environment. It introduces the study of human resources required and their technical expertise.  </a:t>
            </a:r>
          </a:p>
          <a:p>
            <a:pPr marL="457200" indent="-457200">
              <a:buFont typeface="+mj-lt"/>
              <a:buAutoNum type="arabicPeriod"/>
            </a:pPr>
            <a:r>
              <a:rPr lang="en-IN" sz="2000" dirty="0"/>
              <a:t>Technical Feasibility:  The system is self-explanting and does not need any entire sophisticated training. A system has been built by concentrating on the graphical uses interface concepts, the application can also be handled very easily with a novice uses. The overall time that a user needs to get trained is less than 15 minutes.  The system has been added with features of menu device and button interaction methods, which makes him the master as he starts working through the environment. As the software that were used as developing this application are very economical and are readily available is the market the only time that is lost by the customer is just installation time </a:t>
            </a:r>
          </a:p>
          <a:p>
            <a:pPr marL="457200" indent="-457200">
              <a:buFont typeface="+mj-lt"/>
              <a:buAutoNum type="arabicPeriod"/>
            </a:pPr>
            <a:endParaRPr lang="en-IN" sz="2000" dirty="0"/>
          </a:p>
        </p:txBody>
      </p:sp>
    </p:spTree>
    <p:extLst>
      <p:ext uri="{BB962C8B-B14F-4D97-AF65-F5344CB8AC3E}">
        <p14:creationId xmlns:p14="http://schemas.microsoft.com/office/powerpoint/2010/main" val="111146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BFCC-4E67-4AE8-AE55-3D63FA3F5D6A}"/>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29A9308F-CB67-44E0-B174-B40A190C48F7}"/>
              </a:ext>
            </a:extLst>
          </p:cNvPr>
          <p:cNvSpPr>
            <a:spLocks noGrp="1"/>
          </p:cNvSpPr>
          <p:nvPr>
            <p:ph idx="1"/>
          </p:nvPr>
        </p:nvSpPr>
        <p:spPr/>
        <p:txBody>
          <a:bodyPr/>
          <a:lstStyle/>
          <a:p>
            <a:pPr>
              <a:buFont typeface="Wingdings" panose="05000000000000000000" pitchFamily="2" charset="2"/>
              <a:buChar char="v"/>
            </a:pPr>
            <a:r>
              <a:rPr lang="en-IN" dirty="0"/>
              <a:t>Introduction</a:t>
            </a:r>
          </a:p>
          <a:p>
            <a:pPr>
              <a:buFont typeface="Wingdings" panose="05000000000000000000" pitchFamily="2" charset="2"/>
              <a:buChar char="v"/>
            </a:pPr>
            <a:r>
              <a:rPr lang="en-IN" dirty="0"/>
              <a:t>Stakeholders</a:t>
            </a:r>
          </a:p>
          <a:p>
            <a:pPr>
              <a:buFont typeface="Wingdings" panose="05000000000000000000" pitchFamily="2" charset="2"/>
              <a:buChar char="v"/>
            </a:pPr>
            <a:r>
              <a:rPr lang="en-IN" dirty="0"/>
              <a:t>SRS</a:t>
            </a:r>
          </a:p>
          <a:p>
            <a:pPr>
              <a:buFont typeface="Wingdings" panose="05000000000000000000" pitchFamily="2" charset="2"/>
              <a:buChar char="v"/>
            </a:pPr>
            <a:r>
              <a:rPr lang="en-IN" dirty="0"/>
              <a:t>Requirements</a:t>
            </a:r>
          </a:p>
          <a:p>
            <a:pPr>
              <a:buFont typeface="Wingdings" panose="05000000000000000000" pitchFamily="2" charset="2"/>
              <a:buChar char="v"/>
            </a:pPr>
            <a:r>
              <a:rPr lang="en-IN" dirty="0"/>
              <a:t>Process Model</a:t>
            </a:r>
          </a:p>
          <a:p>
            <a:pPr>
              <a:buFont typeface="Wingdings" panose="05000000000000000000" pitchFamily="2" charset="2"/>
              <a:buChar char="v"/>
            </a:pPr>
            <a:r>
              <a:rPr lang="en-IN" dirty="0"/>
              <a:t>USE CASES</a:t>
            </a:r>
          </a:p>
          <a:p>
            <a:pPr>
              <a:buFont typeface="Wingdings" panose="05000000000000000000" pitchFamily="2" charset="2"/>
              <a:buChar char="v"/>
            </a:pPr>
            <a:r>
              <a:rPr lang="en-IN" dirty="0"/>
              <a:t>Feasibility</a:t>
            </a:r>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marL="0" indent="0">
              <a:buNone/>
            </a:pPr>
            <a:endParaRPr lang="en-IN" dirty="0"/>
          </a:p>
        </p:txBody>
      </p:sp>
    </p:spTree>
    <p:extLst>
      <p:ext uri="{BB962C8B-B14F-4D97-AF65-F5344CB8AC3E}">
        <p14:creationId xmlns:p14="http://schemas.microsoft.com/office/powerpoint/2010/main" val="119343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42379"/>
          </a:xfrm>
        </p:spPr>
        <p:txBody>
          <a:bodyPr/>
          <a:lstStyle/>
          <a:p>
            <a:r>
              <a:rPr lang="en-IN" dirty="0"/>
              <a:t>Introduction</a:t>
            </a:r>
          </a:p>
        </p:txBody>
      </p:sp>
      <p:sp>
        <p:nvSpPr>
          <p:cNvPr id="3" name="Content Placeholder 2"/>
          <p:cNvSpPr>
            <a:spLocks noGrp="1"/>
          </p:cNvSpPr>
          <p:nvPr>
            <p:ph idx="1"/>
          </p:nvPr>
        </p:nvSpPr>
        <p:spPr>
          <a:xfrm>
            <a:off x="676656" y="1341912"/>
            <a:ext cx="10753725" cy="4773880"/>
          </a:xfrm>
        </p:spPr>
        <p:txBody>
          <a:bodyPr>
            <a:normAutofit fontScale="85000" lnSpcReduction="10000"/>
          </a:bodyPr>
          <a:lstStyle/>
          <a:p>
            <a:pPr>
              <a:buFont typeface="Wingdings" panose="05000000000000000000" pitchFamily="2" charset="2"/>
              <a:buChar char="Ø"/>
            </a:pPr>
            <a:r>
              <a:rPr lang="en-IN" dirty="0"/>
              <a:t>The Traditional way of shopping utilizes more time. Every time the customer need to do shopping he has to go to the shops or market and perform the necessary actions, which may not be so feasible all the time. It may be a hard-hitting task for the customers and the shopkeepers too. </a:t>
            </a:r>
          </a:p>
          <a:p>
            <a:pPr>
              <a:buFont typeface="Wingdings" panose="05000000000000000000" pitchFamily="2" charset="2"/>
              <a:buChar char="Ø"/>
            </a:pPr>
            <a:r>
              <a:rPr lang="en-IN" dirty="0"/>
              <a:t>Internet shopping system is specifically developed for the customers who can directly buy goods or materials from home through internet connection on a mobile or a system. </a:t>
            </a:r>
          </a:p>
          <a:p>
            <a:pPr>
              <a:buFont typeface="Wingdings" panose="05000000000000000000" pitchFamily="2" charset="2"/>
              <a:buChar char="Ø"/>
            </a:pPr>
            <a:r>
              <a:rPr lang="en-IN" dirty="0"/>
              <a:t>Users will have the provision of giving ratings and reviews.</a:t>
            </a:r>
          </a:p>
          <a:p>
            <a:pPr>
              <a:buFont typeface="Wingdings" panose="05000000000000000000" pitchFamily="2" charset="2"/>
              <a:buChar char="Ø"/>
            </a:pPr>
            <a:r>
              <a:rPr lang="en-IN" dirty="0"/>
              <a:t>The system removes the role of intermediate dealers and managers and connect customers directly to the manufacturers.</a:t>
            </a:r>
          </a:p>
          <a:p>
            <a:pPr>
              <a:buFont typeface="Wingdings" panose="05000000000000000000" pitchFamily="2" charset="2"/>
              <a:buChar char="Ø"/>
            </a:pPr>
            <a:r>
              <a:rPr lang="en-IN" dirty="0"/>
              <a:t>The online shopping system presents an online display of an order cut off time and an associated delivery window for items selected by the customer. The system accepts the customer's submission of a purchase order for the item in response to a time of submission being before the order cut off time.</a:t>
            </a:r>
          </a:p>
          <a:p>
            <a:pPr>
              <a:buFont typeface="Wingdings" panose="05000000000000000000" pitchFamily="2" charset="2"/>
              <a:buChar char="Ø"/>
            </a:pPr>
            <a:r>
              <a:rPr lang="en-IN" dirty="0"/>
              <a:t>Recommendations will be provided to customers on the basis of previous </a:t>
            </a:r>
            <a:r>
              <a:rPr lang="en-IN" dirty="0" err="1"/>
              <a:t>purchases,user</a:t>
            </a:r>
            <a:r>
              <a:rPr lang="en-IN" dirty="0"/>
              <a:t> reviews and ratings.</a:t>
            </a:r>
          </a:p>
          <a:p>
            <a:pPr>
              <a:buFont typeface="Wingdings" panose="05000000000000000000" pitchFamily="2" charset="2"/>
              <a:buChar char="Ø"/>
            </a:pPr>
            <a:r>
              <a:rPr lang="en-IN" dirty="0"/>
              <a:t>Merchants can upload their products’ images and give appropriate prices. The prices and validity will be checked at the administrator level.</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5840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Stakeholders </a:t>
            </a:r>
          </a:p>
        </p:txBody>
      </p:sp>
      <p:sp>
        <p:nvSpPr>
          <p:cNvPr id="3" name="Content Placeholder 2"/>
          <p:cNvSpPr>
            <a:spLocks noGrp="1"/>
          </p:cNvSpPr>
          <p:nvPr>
            <p:ph idx="1"/>
          </p:nvPr>
        </p:nvSpPr>
        <p:spPr/>
        <p:txBody>
          <a:bodyPr/>
          <a:lstStyle/>
          <a:p>
            <a:pPr marL="457200" indent="-457200">
              <a:buFont typeface="+mj-lt"/>
              <a:buAutoNum type="arabicPeriod"/>
            </a:pPr>
            <a:r>
              <a:rPr lang="en-IN" dirty="0"/>
              <a:t>The customers.</a:t>
            </a:r>
          </a:p>
          <a:p>
            <a:pPr marL="457200" indent="-457200">
              <a:buFont typeface="+mj-lt"/>
              <a:buAutoNum type="arabicPeriod"/>
            </a:pPr>
            <a:r>
              <a:rPr lang="en-IN" dirty="0"/>
              <a:t>The merchants.</a:t>
            </a:r>
          </a:p>
          <a:p>
            <a:pPr marL="457200" indent="-457200">
              <a:buFont typeface="+mj-lt"/>
              <a:buAutoNum type="arabicPeriod"/>
            </a:pPr>
            <a:r>
              <a:rPr lang="en-IN" dirty="0"/>
              <a:t>Developers.</a:t>
            </a:r>
          </a:p>
          <a:p>
            <a:pPr marL="457200" indent="-457200">
              <a:buFont typeface="+mj-lt"/>
              <a:buAutoNum type="arabicPeriod"/>
            </a:pPr>
            <a:r>
              <a:rPr lang="en-IN" dirty="0"/>
              <a:t>Security Consultants.</a:t>
            </a:r>
          </a:p>
          <a:p>
            <a:pPr marL="457200" indent="-457200">
              <a:buFont typeface="+mj-lt"/>
              <a:buAutoNum type="arabicPeriod"/>
            </a:pPr>
            <a:r>
              <a:rPr lang="en-IN" dirty="0"/>
              <a:t>Customer care.</a:t>
            </a:r>
          </a:p>
          <a:p>
            <a:pPr marL="457200" indent="-457200">
              <a:buFont typeface="+mj-lt"/>
              <a:buAutoNum type="arabicPeriod"/>
            </a:pPr>
            <a:r>
              <a:rPr lang="en-IN" dirty="0"/>
              <a:t>Transport suppliers.</a:t>
            </a:r>
          </a:p>
          <a:p>
            <a:pPr marL="457200" indent="-457200">
              <a:buFont typeface="+mj-lt"/>
              <a:buAutoNum type="arabicPeriod"/>
            </a:pPr>
            <a:r>
              <a:rPr lang="en-IN" dirty="0"/>
              <a:t>Social media team.</a:t>
            </a:r>
          </a:p>
          <a:p>
            <a:pPr marL="457200" indent="-457200">
              <a:buFont typeface="+mj-lt"/>
              <a:buAutoNum type="arabicPeriod"/>
            </a:pPr>
            <a:r>
              <a:rPr lang="en-IN" dirty="0"/>
              <a:t>Administrator.</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5259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84568"/>
          </a:xfrm>
        </p:spPr>
        <p:txBody>
          <a:bodyPr/>
          <a:lstStyle/>
          <a:p>
            <a:r>
              <a:rPr lang="en-IN" dirty="0"/>
              <a:t>Software Requirement Specifications</a:t>
            </a:r>
          </a:p>
        </p:txBody>
      </p:sp>
      <p:sp>
        <p:nvSpPr>
          <p:cNvPr id="3" name="Content Placeholder 2"/>
          <p:cNvSpPr>
            <a:spLocks noGrp="1"/>
          </p:cNvSpPr>
          <p:nvPr>
            <p:ph idx="1"/>
          </p:nvPr>
        </p:nvSpPr>
        <p:spPr>
          <a:xfrm>
            <a:off x="676656" y="1584101"/>
            <a:ext cx="10753725" cy="4314423"/>
          </a:xfrm>
        </p:spPr>
        <p:txBody>
          <a:bodyPr>
            <a:normAutofit lnSpcReduction="10000"/>
          </a:bodyPr>
          <a:lstStyle/>
          <a:p>
            <a:r>
              <a:rPr lang="en-IN" b="1" dirty="0"/>
              <a:t>Purpose</a:t>
            </a:r>
            <a:r>
              <a:rPr lang="en-IN" dirty="0"/>
              <a:t>  The purpose of this SRS is to specify the requirements of the web based software application, which is an online shopping system. This Software Requirements Specification provides a complete description of all the functions and specifications of modules. This document contains the software requirements of online shopping. </a:t>
            </a:r>
          </a:p>
          <a:p>
            <a:r>
              <a:rPr lang="en-IN" b="1" dirty="0"/>
              <a:t>Project</a:t>
            </a:r>
            <a:r>
              <a:rPr lang="en-IN" dirty="0"/>
              <a:t> </a:t>
            </a:r>
            <a:r>
              <a:rPr lang="en-IN" b="1" dirty="0"/>
              <a:t>Scope</a:t>
            </a:r>
            <a:r>
              <a:rPr lang="en-IN" dirty="0"/>
              <a:t>   The document is the one that describes the requirements along with interfaces for the system. This system allows the customer’s to maintain their cart for add or remove the product over the internet. </a:t>
            </a:r>
          </a:p>
          <a:p>
            <a:r>
              <a:rPr lang="en-IN" b="1" dirty="0"/>
              <a:t>System Description</a:t>
            </a:r>
            <a:r>
              <a:rPr lang="en-IN" dirty="0"/>
              <a:t>  The Online Shopping system (OSS) application enables vendors to set up online shops, customers to browse through the shops, and a system administrator to approve and reject requests for new shops and maintain lists of shop categories. Also the developer is designing an online shopping site to manage the items in the shop and also help customers purchase them online without having to visit the shop physically. The online shopping system will use the internet as the sole method for selling goods to its consumers.</a:t>
            </a:r>
          </a:p>
        </p:txBody>
      </p:sp>
    </p:spTree>
    <p:extLst>
      <p:ext uri="{BB962C8B-B14F-4D97-AF65-F5344CB8AC3E}">
        <p14:creationId xmlns:p14="http://schemas.microsoft.com/office/powerpoint/2010/main" val="27779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0"/>
            <a:ext cx="10772775" cy="1007295"/>
          </a:xfrm>
        </p:spPr>
        <p:txBody>
          <a:bodyPr/>
          <a:lstStyle/>
          <a:p>
            <a:r>
              <a:rPr lang="en-IN" dirty="0"/>
              <a:t>Functional requirements</a:t>
            </a:r>
          </a:p>
        </p:txBody>
      </p:sp>
      <p:sp>
        <p:nvSpPr>
          <p:cNvPr id="3" name="Content Placeholder 2"/>
          <p:cNvSpPr>
            <a:spLocks noGrp="1"/>
          </p:cNvSpPr>
          <p:nvPr>
            <p:ph idx="1"/>
          </p:nvPr>
        </p:nvSpPr>
        <p:spPr>
          <a:xfrm>
            <a:off x="676656" y="1007295"/>
            <a:ext cx="10753725" cy="5663961"/>
          </a:xfrm>
        </p:spPr>
        <p:txBody>
          <a:bodyPr>
            <a:normAutofit lnSpcReduction="10000"/>
          </a:bodyPr>
          <a:lstStyle/>
          <a:p>
            <a:r>
              <a:rPr lang="en-IN" sz="2000" dirty="0"/>
              <a:t>Functional Requirements This section provides requirement overview of the system. Various functional modules that can be implemented by the system will be - </a:t>
            </a:r>
          </a:p>
          <a:p>
            <a:r>
              <a:rPr lang="en-IN" sz="2000" dirty="0"/>
              <a:t>1.  </a:t>
            </a:r>
            <a:r>
              <a:rPr lang="en-IN" sz="2000" b="1" dirty="0"/>
              <a:t>Hardware Requirements </a:t>
            </a:r>
            <a:r>
              <a:rPr lang="en-IN" sz="2000" dirty="0"/>
              <a:t>This system will work on client-server architecture. It will require an internet server and which will be able to run the application. The system should support some commonly used browser such as IE, Chrome etc. </a:t>
            </a:r>
          </a:p>
          <a:p>
            <a:r>
              <a:rPr lang="en-IN" sz="2000" dirty="0"/>
              <a:t>2.   </a:t>
            </a:r>
            <a:r>
              <a:rPr lang="en-IN" sz="2000" b="1" dirty="0"/>
              <a:t>Software Requirements</a:t>
            </a:r>
          </a:p>
          <a:p>
            <a:r>
              <a:rPr lang="en-IN" sz="2000" b="1" dirty="0"/>
              <a:t>Registration</a:t>
            </a:r>
            <a:r>
              <a:rPr lang="en-IN" sz="2000" dirty="0"/>
              <a:t> If customer wants to buy the product then he/she must be registered, unregistered user can’t go to the shopping cart.            </a:t>
            </a:r>
          </a:p>
          <a:p>
            <a:pPr marL="457200" indent="-457200">
              <a:buFont typeface="+mj-lt"/>
              <a:buAutoNum type="arabicPeriod"/>
            </a:pPr>
            <a:r>
              <a:rPr lang="en-IN" sz="2000" b="1" dirty="0"/>
              <a:t>Login </a:t>
            </a:r>
            <a:r>
              <a:rPr lang="en-IN" sz="2000" dirty="0"/>
              <a:t> Customer logins to the system by entering valid user id and password for  the shopping.           </a:t>
            </a:r>
          </a:p>
          <a:p>
            <a:pPr marL="457200" indent="-457200">
              <a:buFont typeface="+mj-lt"/>
              <a:buAutoNum type="arabicPeriod"/>
            </a:pPr>
            <a:r>
              <a:rPr lang="en-IN" sz="2000" b="1" dirty="0"/>
              <a:t>Changes to Cart</a:t>
            </a:r>
            <a:r>
              <a:rPr lang="en-IN" sz="2000" dirty="0"/>
              <a:t> Changes to cart means the customer after login or registration can make order or cancel order of the product from the shopping cart.        </a:t>
            </a:r>
          </a:p>
          <a:p>
            <a:pPr marL="457200" indent="-457200">
              <a:buFont typeface="+mj-lt"/>
              <a:buAutoNum type="arabicPeriod"/>
            </a:pPr>
            <a:r>
              <a:rPr lang="en-IN" sz="2000" b="1" dirty="0"/>
              <a:t>Payment</a:t>
            </a:r>
            <a:r>
              <a:rPr lang="en-IN" sz="2000" dirty="0"/>
              <a:t> For customer there are many type of secure billing will be prepaid as debit or credit card, post paid as after shipping, check or bank draft. The security will provide by the third party like Pay-Pal etc.           </a:t>
            </a:r>
          </a:p>
          <a:p>
            <a:pPr marL="457200" indent="-457200">
              <a:buFont typeface="+mj-lt"/>
              <a:buAutoNum type="arabicPeriod"/>
            </a:pPr>
            <a:r>
              <a:rPr lang="en-IN" sz="2000" b="1" dirty="0"/>
              <a:t>Logout</a:t>
            </a:r>
            <a:r>
              <a:rPr lang="en-IN" sz="2000" dirty="0"/>
              <a:t>  After the payment or surf the product the customer will logged out.           </a:t>
            </a:r>
          </a:p>
          <a:p>
            <a:pPr marL="457200" indent="-457200">
              <a:buFont typeface="+mj-lt"/>
              <a:buAutoNum type="arabicPeriod"/>
            </a:pPr>
            <a:r>
              <a:rPr lang="en-IN" sz="2000" b="1" dirty="0"/>
              <a:t>Report Generation</a:t>
            </a:r>
            <a:r>
              <a:rPr lang="en-IN" sz="2000" dirty="0"/>
              <a:t> After all transaction the system can generate the portable document file (.pdf) and then sent one copy to the customer’s Email-address and another one for the system data base to calculate the monthly transaction . </a:t>
            </a:r>
          </a:p>
        </p:txBody>
      </p:sp>
    </p:spTree>
    <p:extLst>
      <p:ext uri="{BB962C8B-B14F-4D97-AF65-F5344CB8AC3E}">
        <p14:creationId xmlns:p14="http://schemas.microsoft.com/office/powerpoint/2010/main" val="47822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45932"/>
          </a:xfrm>
        </p:spPr>
        <p:txBody>
          <a:bodyPr/>
          <a:lstStyle/>
          <a:p>
            <a:r>
              <a:rPr lang="en-IN" dirty="0"/>
              <a:t>Non Functional Requirements</a:t>
            </a:r>
          </a:p>
        </p:txBody>
      </p:sp>
      <p:sp>
        <p:nvSpPr>
          <p:cNvPr id="3" name="Content Placeholder 2"/>
          <p:cNvSpPr>
            <a:spLocks noGrp="1"/>
          </p:cNvSpPr>
          <p:nvPr>
            <p:ph idx="1"/>
          </p:nvPr>
        </p:nvSpPr>
        <p:spPr>
          <a:xfrm>
            <a:off x="676656" y="1854558"/>
            <a:ext cx="10753725" cy="4108360"/>
          </a:xfrm>
        </p:spPr>
        <p:txBody>
          <a:bodyPr>
            <a:normAutofit/>
          </a:bodyPr>
          <a:lstStyle/>
          <a:p>
            <a:r>
              <a:rPr lang="en-IN" b="1" dirty="0"/>
              <a:t>Availability</a:t>
            </a:r>
            <a:r>
              <a:rPr lang="en-IN" dirty="0"/>
              <a:t> The system should be available at all times, meaning the user can access it using a web browser, only restricted by the down time of the server on which the system runs. In case of a of a hardware failure or database corruption, a replacement page will be shown. Also in case of a hardware failure or database corruption, backups of the database should be retrieved from the server and saved by the administrator. Then the service will be restarted. It means 24 X 7availability.</a:t>
            </a:r>
          </a:p>
          <a:p>
            <a:r>
              <a:rPr lang="en-IN" dirty="0"/>
              <a:t> </a:t>
            </a:r>
            <a:r>
              <a:rPr lang="en-IN" b="1" dirty="0"/>
              <a:t>Reliability</a:t>
            </a:r>
            <a:r>
              <a:rPr lang="en-IN" dirty="0"/>
              <a:t> The system provides storage of all databases on redundant computers with automatic switch over. The reliability of the overall program depends on the reliability of the separate components. The main pillar of reliability of the system is the backup of the database which is continuously maintained and updated to reflect the most recent changes. Thus the overall stability of the system depends on the stability of container and its underlying operating system. </a:t>
            </a:r>
          </a:p>
        </p:txBody>
      </p:sp>
    </p:spTree>
    <p:extLst>
      <p:ext uri="{BB962C8B-B14F-4D97-AF65-F5344CB8AC3E}">
        <p14:creationId xmlns:p14="http://schemas.microsoft.com/office/powerpoint/2010/main" val="33719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36839"/>
          </a:xfrm>
        </p:spPr>
        <p:txBody>
          <a:bodyPr>
            <a:normAutofit fontScale="90000"/>
          </a:bodyPr>
          <a:lstStyle/>
          <a:p>
            <a:r>
              <a:rPr lang="en-IN" dirty="0"/>
              <a:t>Non Functional Requirements</a:t>
            </a:r>
          </a:p>
        </p:txBody>
      </p:sp>
      <p:sp>
        <p:nvSpPr>
          <p:cNvPr id="3" name="Content Placeholder 2"/>
          <p:cNvSpPr>
            <a:spLocks noGrp="1"/>
          </p:cNvSpPr>
          <p:nvPr>
            <p:ph idx="1"/>
          </p:nvPr>
        </p:nvSpPr>
        <p:spPr>
          <a:xfrm>
            <a:off x="676656" y="1326524"/>
            <a:ext cx="10753725" cy="4451341"/>
          </a:xfrm>
        </p:spPr>
        <p:txBody>
          <a:bodyPr>
            <a:normAutofit lnSpcReduction="10000"/>
          </a:bodyPr>
          <a:lstStyle/>
          <a:p>
            <a:r>
              <a:rPr lang="en-IN" b="1" dirty="0"/>
              <a:t>Performance</a:t>
            </a:r>
            <a:r>
              <a:rPr lang="en-IN" dirty="0"/>
              <a:t> There is no performance requirement in this system because the server    request and response is depended on the end user internet connection. </a:t>
            </a:r>
          </a:p>
          <a:p>
            <a:r>
              <a:rPr lang="en-IN" b="1" dirty="0"/>
              <a:t>Scalability</a:t>
            </a:r>
            <a:r>
              <a:rPr lang="en-IN" dirty="0"/>
              <a:t> The system is scalable. New features (modules) can be added whenever required. </a:t>
            </a:r>
          </a:p>
          <a:p>
            <a:r>
              <a:rPr lang="en-IN" b="1" dirty="0"/>
              <a:t>Security</a:t>
            </a:r>
            <a:r>
              <a:rPr lang="en-IN" dirty="0"/>
              <a:t> The system will use SSL (secured socket layer) in all transactions that include any confidential customer information. The system must automatically log out all customers after a period of inactivity. The system should not leave any cookies on the customer’s computer containing the user’s password. The system’s back-end servers shall only be accessible to authenticated administrators. Sensitive data will be encrypted before being sent over insecure connections like the internet.</a:t>
            </a:r>
          </a:p>
          <a:p>
            <a:r>
              <a:rPr lang="en-IN" b="1" dirty="0"/>
              <a:t>Maintainability</a:t>
            </a:r>
            <a:r>
              <a:rPr lang="en-IN" dirty="0"/>
              <a:t> A commercial database is used for maintaining the database and the application server take care of the site. In case of a failure, a re-initialization of the program will be done. Also the software design is being done with modularity in mind so that maintainability can be done efficiently</a:t>
            </a:r>
          </a:p>
        </p:txBody>
      </p:sp>
    </p:spTree>
    <p:extLst>
      <p:ext uri="{BB962C8B-B14F-4D97-AF65-F5344CB8AC3E}">
        <p14:creationId xmlns:p14="http://schemas.microsoft.com/office/powerpoint/2010/main" val="56292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89880"/>
          </a:xfrm>
        </p:spPr>
        <p:txBody>
          <a:bodyPr/>
          <a:lstStyle/>
          <a:p>
            <a:r>
              <a:rPr lang="en-IN" dirty="0"/>
              <a:t>Process Model : Iterative</a:t>
            </a:r>
          </a:p>
        </p:txBody>
      </p:sp>
      <p:pic>
        <p:nvPicPr>
          <p:cNvPr id="1026" name="Picture 2" descr="Image result for iterative process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7243" y="1706802"/>
            <a:ext cx="7387390" cy="3838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54713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1575</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 Light</vt:lpstr>
      <vt:lpstr>Times New Roman</vt:lpstr>
      <vt:lpstr>Wingdings</vt:lpstr>
      <vt:lpstr>Metropolitan</vt:lpstr>
      <vt:lpstr>One Stop Shop</vt:lpstr>
      <vt:lpstr>INDEX</vt:lpstr>
      <vt:lpstr>Introduction</vt:lpstr>
      <vt:lpstr>Stakeholders </vt:lpstr>
      <vt:lpstr>Software Requirement Specifications</vt:lpstr>
      <vt:lpstr>Functional requirements</vt:lpstr>
      <vt:lpstr>Non Functional Requirements</vt:lpstr>
      <vt:lpstr>Non Functional Requirements</vt:lpstr>
      <vt:lpstr>Process Model : Iterative</vt:lpstr>
      <vt:lpstr>Iterative process model</vt:lpstr>
      <vt:lpstr>Why we have chosen iterative model?</vt:lpstr>
      <vt:lpstr>Use case - user</vt:lpstr>
      <vt:lpstr>Use case - merchant</vt:lpstr>
      <vt:lpstr>Use case - admin</vt:lpstr>
      <vt:lpstr>Feasibility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dc:title>
  <dc:creator>Ashwin Mohan</dc:creator>
  <cp:lastModifiedBy>M Burkule</cp:lastModifiedBy>
  <cp:revision>25</cp:revision>
  <dcterms:created xsi:type="dcterms:W3CDTF">2019-07-14T13:53:40Z</dcterms:created>
  <dcterms:modified xsi:type="dcterms:W3CDTF">2019-07-16T18:16:53Z</dcterms:modified>
</cp:coreProperties>
</file>