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webextensions/webextension1.xml" ContentType="application/vnd.ms-office.webextension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341C8A-E226-45A7-9C8C-B260B4BED30B}" v="1" dt="2024-08-16T12:43:17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646" autoAdjust="0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1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B21644-7309-4D29-98B0-9EA3EE1C9B9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3FF830B-5746-4DAC-BB76-52B5DBF93C9A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Schema &amp; Database Initialization</a:t>
          </a:r>
        </a:p>
      </dgm:t>
    </dgm:pt>
    <dgm:pt modelId="{4EE4D5E3-4DFB-474F-BB09-5B1A82426EC6}" type="parTrans" cxnId="{9DB8467B-4302-47C4-A275-DB5883B3AB71}">
      <dgm:prSet/>
      <dgm:spPr/>
      <dgm:t>
        <a:bodyPr/>
        <a:lstStyle/>
        <a:p>
          <a:endParaRPr lang="en-US"/>
        </a:p>
      </dgm:t>
    </dgm:pt>
    <dgm:pt modelId="{3C606060-E1B2-4E30-953B-ADB03F42416C}" type="sibTrans" cxnId="{9DB8467B-4302-47C4-A275-DB5883B3AB71}">
      <dgm:prSet/>
      <dgm:spPr/>
      <dgm:t>
        <a:bodyPr/>
        <a:lstStyle/>
        <a:p>
          <a:endParaRPr lang="en-US"/>
        </a:p>
      </dgm:t>
    </dgm:pt>
    <dgm:pt modelId="{8C452047-1B86-4E61-8FD1-F1DC58CA5E29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Data Transformation</a:t>
          </a:r>
        </a:p>
      </dgm:t>
    </dgm:pt>
    <dgm:pt modelId="{2F121021-6DBF-4CFD-9451-9B47D72710A9}" type="parTrans" cxnId="{21F98AE3-9204-4C33-9F99-D4A9F4A5BF4C}">
      <dgm:prSet/>
      <dgm:spPr/>
      <dgm:t>
        <a:bodyPr/>
        <a:lstStyle/>
        <a:p>
          <a:endParaRPr lang="en-US"/>
        </a:p>
      </dgm:t>
    </dgm:pt>
    <dgm:pt modelId="{3C895B0C-5EFF-4E19-9CB0-370BC1CA9D84}" type="sibTrans" cxnId="{21F98AE3-9204-4C33-9F99-D4A9F4A5BF4C}">
      <dgm:prSet/>
      <dgm:spPr/>
      <dgm:t>
        <a:bodyPr/>
        <a:lstStyle/>
        <a:p>
          <a:endParaRPr lang="en-US"/>
        </a:p>
      </dgm:t>
    </dgm:pt>
    <dgm:pt modelId="{C93E6920-42D4-4DE6-B3AE-FDEED181DC7C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latin typeface="+mj-lt"/>
            </a:rPr>
            <a:t>PowerBI Visualization</a:t>
          </a:r>
        </a:p>
      </dgm:t>
    </dgm:pt>
    <dgm:pt modelId="{E73A5196-409E-472E-A069-A351CE51C28E}" type="parTrans" cxnId="{4FCAE1CA-2EC8-420C-908D-B97D27AE417F}">
      <dgm:prSet/>
      <dgm:spPr/>
      <dgm:t>
        <a:bodyPr/>
        <a:lstStyle/>
        <a:p>
          <a:endParaRPr lang="en-US"/>
        </a:p>
      </dgm:t>
    </dgm:pt>
    <dgm:pt modelId="{48D9C0E5-42BA-46A9-B4A5-351AD8C372BF}" type="sibTrans" cxnId="{4FCAE1CA-2EC8-420C-908D-B97D27AE417F}">
      <dgm:prSet/>
      <dgm:spPr/>
      <dgm:t>
        <a:bodyPr/>
        <a:lstStyle/>
        <a:p>
          <a:endParaRPr lang="en-US"/>
        </a:p>
      </dgm:t>
    </dgm:pt>
    <dgm:pt modelId="{589F594F-82D4-428D-99DA-29891509D750}">
      <dgm:prSet phldrT="[Text]"/>
      <dgm:spPr/>
      <dgm:t>
        <a:bodyPr/>
        <a:lstStyle/>
        <a:p>
          <a:r>
            <a:rPr lang="en-US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Migrating process to Azure</a:t>
          </a:r>
        </a:p>
      </dgm:t>
    </dgm:pt>
    <dgm:pt modelId="{7978DE0C-DD08-4E82-88C2-4D1EDC68C938}" type="parTrans" cxnId="{98C10A00-C989-4CEB-B458-818A31E136B6}">
      <dgm:prSet/>
      <dgm:spPr/>
      <dgm:t>
        <a:bodyPr/>
        <a:lstStyle/>
        <a:p>
          <a:endParaRPr lang="en-US"/>
        </a:p>
      </dgm:t>
    </dgm:pt>
    <dgm:pt modelId="{A5544B3C-9401-4D96-9CCD-AED94AAF0944}" type="sibTrans" cxnId="{98C10A00-C989-4CEB-B458-818A31E136B6}">
      <dgm:prSet/>
      <dgm:spPr/>
      <dgm:t>
        <a:bodyPr/>
        <a:lstStyle/>
        <a:p>
          <a:endParaRPr lang="en-US"/>
        </a:p>
      </dgm:t>
    </dgm:pt>
    <dgm:pt modelId="{89D5F1D8-AA37-408A-97A8-74E400E8EB4A}" type="pres">
      <dgm:prSet presAssocID="{E0B21644-7309-4D29-98B0-9EA3EE1C9B96}" presName="Name0" presStyleCnt="0">
        <dgm:presLayoutVars>
          <dgm:dir/>
          <dgm:resizeHandles val="exact"/>
        </dgm:presLayoutVars>
      </dgm:prSet>
      <dgm:spPr/>
    </dgm:pt>
    <dgm:pt modelId="{67541BA4-25D9-4D01-81CF-AF6F84E3E7C5}" type="pres">
      <dgm:prSet presAssocID="{F3FF830B-5746-4DAC-BB76-52B5DBF93C9A}" presName="node" presStyleLbl="node1" presStyleIdx="0" presStyleCnt="4">
        <dgm:presLayoutVars>
          <dgm:bulletEnabled val="1"/>
        </dgm:presLayoutVars>
      </dgm:prSet>
      <dgm:spPr/>
    </dgm:pt>
    <dgm:pt modelId="{F8DB5AAF-2325-4083-8CEB-AE8EE6F38DF4}" type="pres">
      <dgm:prSet presAssocID="{3C606060-E1B2-4E30-953B-ADB03F42416C}" presName="sibTrans" presStyleLbl="sibTrans2D1" presStyleIdx="0" presStyleCnt="3"/>
      <dgm:spPr/>
    </dgm:pt>
    <dgm:pt modelId="{24D32871-929D-43DC-A4CC-1B9616BA2B48}" type="pres">
      <dgm:prSet presAssocID="{3C606060-E1B2-4E30-953B-ADB03F42416C}" presName="connectorText" presStyleLbl="sibTrans2D1" presStyleIdx="0" presStyleCnt="3"/>
      <dgm:spPr/>
    </dgm:pt>
    <dgm:pt modelId="{D6038EC9-6012-476B-B7F0-0A2C9CB095E6}" type="pres">
      <dgm:prSet presAssocID="{8C452047-1B86-4E61-8FD1-F1DC58CA5E29}" presName="node" presStyleLbl="node1" presStyleIdx="1" presStyleCnt="4">
        <dgm:presLayoutVars>
          <dgm:bulletEnabled val="1"/>
        </dgm:presLayoutVars>
      </dgm:prSet>
      <dgm:spPr/>
    </dgm:pt>
    <dgm:pt modelId="{79259B37-5E7E-4F8C-865A-25A9A8FA9618}" type="pres">
      <dgm:prSet presAssocID="{3C895B0C-5EFF-4E19-9CB0-370BC1CA9D84}" presName="sibTrans" presStyleLbl="sibTrans2D1" presStyleIdx="1" presStyleCnt="3"/>
      <dgm:spPr/>
    </dgm:pt>
    <dgm:pt modelId="{73C555EF-31B9-4651-B49A-CFBBAE00C72F}" type="pres">
      <dgm:prSet presAssocID="{3C895B0C-5EFF-4E19-9CB0-370BC1CA9D84}" presName="connectorText" presStyleLbl="sibTrans2D1" presStyleIdx="1" presStyleCnt="3"/>
      <dgm:spPr/>
    </dgm:pt>
    <dgm:pt modelId="{DFFDD919-41F2-48BA-BD2E-378F4117E01A}" type="pres">
      <dgm:prSet presAssocID="{C93E6920-42D4-4DE6-B3AE-FDEED181DC7C}" presName="node" presStyleLbl="node1" presStyleIdx="2" presStyleCnt="4">
        <dgm:presLayoutVars>
          <dgm:bulletEnabled val="1"/>
        </dgm:presLayoutVars>
      </dgm:prSet>
      <dgm:spPr/>
    </dgm:pt>
    <dgm:pt modelId="{9180F828-3250-4A58-9B47-C6E6507D639D}" type="pres">
      <dgm:prSet presAssocID="{48D9C0E5-42BA-46A9-B4A5-351AD8C372BF}" presName="sibTrans" presStyleLbl="sibTrans2D1" presStyleIdx="2" presStyleCnt="3"/>
      <dgm:spPr/>
    </dgm:pt>
    <dgm:pt modelId="{8219AC98-6E1D-46AC-8D34-02782A18F3BC}" type="pres">
      <dgm:prSet presAssocID="{48D9C0E5-42BA-46A9-B4A5-351AD8C372BF}" presName="connectorText" presStyleLbl="sibTrans2D1" presStyleIdx="2" presStyleCnt="3"/>
      <dgm:spPr/>
    </dgm:pt>
    <dgm:pt modelId="{ED169934-94D8-491B-818D-72DDBB8FB65D}" type="pres">
      <dgm:prSet presAssocID="{589F594F-82D4-428D-99DA-29891509D750}" presName="node" presStyleLbl="node1" presStyleIdx="3" presStyleCnt="4" custLinFactNeighborX="43708" custLinFactNeighborY="4000">
        <dgm:presLayoutVars>
          <dgm:bulletEnabled val="1"/>
        </dgm:presLayoutVars>
      </dgm:prSet>
      <dgm:spPr/>
    </dgm:pt>
  </dgm:ptLst>
  <dgm:cxnLst>
    <dgm:cxn modelId="{98C10A00-C989-4CEB-B458-818A31E136B6}" srcId="{E0B21644-7309-4D29-98B0-9EA3EE1C9B96}" destId="{589F594F-82D4-428D-99DA-29891509D750}" srcOrd="3" destOrd="0" parTransId="{7978DE0C-DD08-4E82-88C2-4D1EDC68C938}" sibTransId="{A5544B3C-9401-4D96-9CCD-AED94AAF0944}"/>
    <dgm:cxn modelId="{23752F11-7558-4A7B-BF17-88B54101343F}" type="presOf" srcId="{3C606060-E1B2-4E30-953B-ADB03F42416C}" destId="{24D32871-929D-43DC-A4CC-1B9616BA2B48}" srcOrd="1" destOrd="0" presId="urn:microsoft.com/office/officeart/2005/8/layout/process1"/>
    <dgm:cxn modelId="{A4D9E332-AB21-479A-AB49-EEA8F43CA945}" type="presOf" srcId="{E0B21644-7309-4D29-98B0-9EA3EE1C9B96}" destId="{89D5F1D8-AA37-408A-97A8-74E400E8EB4A}" srcOrd="0" destOrd="0" presId="urn:microsoft.com/office/officeart/2005/8/layout/process1"/>
    <dgm:cxn modelId="{9DFF3F3E-ADCA-44FD-9871-BEBEF60A68C9}" type="presOf" srcId="{3C895B0C-5EFF-4E19-9CB0-370BC1CA9D84}" destId="{79259B37-5E7E-4F8C-865A-25A9A8FA9618}" srcOrd="0" destOrd="0" presId="urn:microsoft.com/office/officeart/2005/8/layout/process1"/>
    <dgm:cxn modelId="{D52C2D5C-E1C6-49CD-93DF-474F40D11181}" type="presOf" srcId="{C93E6920-42D4-4DE6-B3AE-FDEED181DC7C}" destId="{DFFDD919-41F2-48BA-BD2E-378F4117E01A}" srcOrd="0" destOrd="0" presId="urn:microsoft.com/office/officeart/2005/8/layout/process1"/>
    <dgm:cxn modelId="{AC0A2773-B405-4B16-AA80-353A290F8C27}" type="presOf" srcId="{8C452047-1B86-4E61-8FD1-F1DC58CA5E29}" destId="{D6038EC9-6012-476B-B7F0-0A2C9CB095E6}" srcOrd="0" destOrd="0" presId="urn:microsoft.com/office/officeart/2005/8/layout/process1"/>
    <dgm:cxn modelId="{9DB8467B-4302-47C4-A275-DB5883B3AB71}" srcId="{E0B21644-7309-4D29-98B0-9EA3EE1C9B96}" destId="{F3FF830B-5746-4DAC-BB76-52B5DBF93C9A}" srcOrd="0" destOrd="0" parTransId="{4EE4D5E3-4DFB-474F-BB09-5B1A82426EC6}" sibTransId="{3C606060-E1B2-4E30-953B-ADB03F42416C}"/>
    <dgm:cxn modelId="{C80C209A-1E3B-4154-9BDF-24482CBC23D0}" type="presOf" srcId="{3C895B0C-5EFF-4E19-9CB0-370BC1CA9D84}" destId="{73C555EF-31B9-4651-B49A-CFBBAE00C72F}" srcOrd="1" destOrd="0" presId="urn:microsoft.com/office/officeart/2005/8/layout/process1"/>
    <dgm:cxn modelId="{E358F7B1-3C0B-46C3-B2EA-BC6E97471262}" type="presOf" srcId="{589F594F-82D4-428D-99DA-29891509D750}" destId="{ED169934-94D8-491B-818D-72DDBB8FB65D}" srcOrd="0" destOrd="0" presId="urn:microsoft.com/office/officeart/2005/8/layout/process1"/>
    <dgm:cxn modelId="{4FCAE1CA-2EC8-420C-908D-B97D27AE417F}" srcId="{E0B21644-7309-4D29-98B0-9EA3EE1C9B96}" destId="{C93E6920-42D4-4DE6-B3AE-FDEED181DC7C}" srcOrd="2" destOrd="0" parTransId="{E73A5196-409E-472E-A069-A351CE51C28E}" sibTransId="{48D9C0E5-42BA-46A9-B4A5-351AD8C372BF}"/>
    <dgm:cxn modelId="{F81FACCE-2908-4C4F-BD07-FC17A38299A8}" type="presOf" srcId="{3C606060-E1B2-4E30-953B-ADB03F42416C}" destId="{F8DB5AAF-2325-4083-8CEB-AE8EE6F38DF4}" srcOrd="0" destOrd="0" presId="urn:microsoft.com/office/officeart/2005/8/layout/process1"/>
    <dgm:cxn modelId="{21F98AE3-9204-4C33-9F99-D4A9F4A5BF4C}" srcId="{E0B21644-7309-4D29-98B0-9EA3EE1C9B96}" destId="{8C452047-1B86-4E61-8FD1-F1DC58CA5E29}" srcOrd="1" destOrd="0" parTransId="{2F121021-6DBF-4CFD-9451-9B47D72710A9}" sibTransId="{3C895B0C-5EFF-4E19-9CB0-370BC1CA9D84}"/>
    <dgm:cxn modelId="{1A12D1E6-CDD9-45AF-A6AC-90BE451A8A15}" type="presOf" srcId="{F3FF830B-5746-4DAC-BB76-52B5DBF93C9A}" destId="{67541BA4-25D9-4D01-81CF-AF6F84E3E7C5}" srcOrd="0" destOrd="0" presId="urn:microsoft.com/office/officeart/2005/8/layout/process1"/>
    <dgm:cxn modelId="{B50CE7E6-FD9C-4489-B503-852F274B5CAA}" type="presOf" srcId="{48D9C0E5-42BA-46A9-B4A5-351AD8C372BF}" destId="{9180F828-3250-4A58-9B47-C6E6507D639D}" srcOrd="0" destOrd="0" presId="urn:microsoft.com/office/officeart/2005/8/layout/process1"/>
    <dgm:cxn modelId="{215B43E8-4145-4CEA-9119-1BDCB504040B}" type="presOf" srcId="{48D9C0E5-42BA-46A9-B4A5-351AD8C372BF}" destId="{8219AC98-6E1D-46AC-8D34-02782A18F3BC}" srcOrd="1" destOrd="0" presId="urn:microsoft.com/office/officeart/2005/8/layout/process1"/>
    <dgm:cxn modelId="{DAF2DC01-A86B-4262-802A-C3D29F5692EA}" type="presParOf" srcId="{89D5F1D8-AA37-408A-97A8-74E400E8EB4A}" destId="{67541BA4-25D9-4D01-81CF-AF6F84E3E7C5}" srcOrd="0" destOrd="0" presId="urn:microsoft.com/office/officeart/2005/8/layout/process1"/>
    <dgm:cxn modelId="{13231325-4DAC-4E30-85F3-7DAD0ADF3445}" type="presParOf" srcId="{89D5F1D8-AA37-408A-97A8-74E400E8EB4A}" destId="{F8DB5AAF-2325-4083-8CEB-AE8EE6F38DF4}" srcOrd="1" destOrd="0" presId="urn:microsoft.com/office/officeart/2005/8/layout/process1"/>
    <dgm:cxn modelId="{82FB433C-1643-473B-AE70-A47A0F0753D0}" type="presParOf" srcId="{F8DB5AAF-2325-4083-8CEB-AE8EE6F38DF4}" destId="{24D32871-929D-43DC-A4CC-1B9616BA2B48}" srcOrd="0" destOrd="0" presId="urn:microsoft.com/office/officeart/2005/8/layout/process1"/>
    <dgm:cxn modelId="{B873693D-EB10-427E-8627-56FC73D33B90}" type="presParOf" srcId="{89D5F1D8-AA37-408A-97A8-74E400E8EB4A}" destId="{D6038EC9-6012-476B-B7F0-0A2C9CB095E6}" srcOrd="2" destOrd="0" presId="urn:microsoft.com/office/officeart/2005/8/layout/process1"/>
    <dgm:cxn modelId="{F695BAFB-C013-4745-B869-AE3BD86A3A08}" type="presParOf" srcId="{89D5F1D8-AA37-408A-97A8-74E400E8EB4A}" destId="{79259B37-5E7E-4F8C-865A-25A9A8FA9618}" srcOrd="3" destOrd="0" presId="urn:microsoft.com/office/officeart/2005/8/layout/process1"/>
    <dgm:cxn modelId="{09F3A119-C697-4BDE-A8A2-9EAB0F52CF4E}" type="presParOf" srcId="{79259B37-5E7E-4F8C-865A-25A9A8FA9618}" destId="{73C555EF-31B9-4651-B49A-CFBBAE00C72F}" srcOrd="0" destOrd="0" presId="urn:microsoft.com/office/officeart/2005/8/layout/process1"/>
    <dgm:cxn modelId="{954AECFF-25CB-48EE-AC16-C54AE619C8D5}" type="presParOf" srcId="{89D5F1D8-AA37-408A-97A8-74E400E8EB4A}" destId="{DFFDD919-41F2-48BA-BD2E-378F4117E01A}" srcOrd="4" destOrd="0" presId="urn:microsoft.com/office/officeart/2005/8/layout/process1"/>
    <dgm:cxn modelId="{1787D951-7ADA-43FF-9F50-3D66252DDA5C}" type="presParOf" srcId="{89D5F1D8-AA37-408A-97A8-74E400E8EB4A}" destId="{9180F828-3250-4A58-9B47-C6E6507D639D}" srcOrd="5" destOrd="0" presId="urn:microsoft.com/office/officeart/2005/8/layout/process1"/>
    <dgm:cxn modelId="{0EFE855A-0FF9-49A1-9A5F-EC4E85167C3B}" type="presParOf" srcId="{9180F828-3250-4A58-9B47-C6E6507D639D}" destId="{8219AC98-6E1D-46AC-8D34-02782A18F3BC}" srcOrd="0" destOrd="0" presId="urn:microsoft.com/office/officeart/2005/8/layout/process1"/>
    <dgm:cxn modelId="{49C2E5DD-F663-4D66-B0D9-365081FE797A}" type="presParOf" srcId="{89D5F1D8-AA37-408A-97A8-74E400E8EB4A}" destId="{ED169934-94D8-491B-818D-72DDBB8FB65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41BA4-25D9-4D01-81CF-AF6F84E3E7C5}">
      <dsp:nvSpPr>
        <dsp:cNvPr id="0" name=""/>
        <dsp:cNvSpPr/>
      </dsp:nvSpPr>
      <dsp:spPr>
        <a:xfrm>
          <a:off x="5186" y="534206"/>
          <a:ext cx="2267492" cy="1360495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Schema &amp; Database Initialization</a:t>
          </a:r>
        </a:p>
      </dsp:txBody>
      <dsp:txXfrm>
        <a:off x="45034" y="574054"/>
        <a:ext cx="2187796" cy="1280799"/>
      </dsp:txXfrm>
    </dsp:sp>
    <dsp:sp modelId="{F8DB5AAF-2325-4083-8CEB-AE8EE6F38DF4}">
      <dsp:nvSpPr>
        <dsp:cNvPr id="0" name=""/>
        <dsp:cNvSpPr/>
      </dsp:nvSpPr>
      <dsp:spPr>
        <a:xfrm>
          <a:off x="2499427" y="933285"/>
          <a:ext cx="480708" cy="5623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499427" y="1045753"/>
        <a:ext cx="336496" cy="337402"/>
      </dsp:txXfrm>
    </dsp:sp>
    <dsp:sp modelId="{D6038EC9-6012-476B-B7F0-0A2C9CB095E6}">
      <dsp:nvSpPr>
        <dsp:cNvPr id="0" name=""/>
        <dsp:cNvSpPr/>
      </dsp:nvSpPr>
      <dsp:spPr>
        <a:xfrm>
          <a:off x="3179675" y="534206"/>
          <a:ext cx="2267492" cy="1360495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Data Transformation</a:t>
          </a:r>
        </a:p>
      </dsp:txBody>
      <dsp:txXfrm>
        <a:off x="3219523" y="574054"/>
        <a:ext cx="2187796" cy="1280799"/>
      </dsp:txXfrm>
    </dsp:sp>
    <dsp:sp modelId="{79259B37-5E7E-4F8C-865A-25A9A8FA9618}">
      <dsp:nvSpPr>
        <dsp:cNvPr id="0" name=""/>
        <dsp:cNvSpPr/>
      </dsp:nvSpPr>
      <dsp:spPr>
        <a:xfrm>
          <a:off x="5673917" y="933285"/>
          <a:ext cx="480708" cy="5623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673917" y="1045753"/>
        <a:ext cx="336496" cy="337402"/>
      </dsp:txXfrm>
    </dsp:sp>
    <dsp:sp modelId="{DFFDD919-41F2-48BA-BD2E-378F4117E01A}">
      <dsp:nvSpPr>
        <dsp:cNvPr id="0" name=""/>
        <dsp:cNvSpPr/>
      </dsp:nvSpPr>
      <dsp:spPr>
        <a:xfrm>
          <a:off x="6354164" y="534206"/>
          <a:ext cx="2267492" cy="1360495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+mj-lt"/>
            </a:rPr>
            <a:t>PowerBI Visualization</a:t>
          </a:r>
        </a:p>
      </dsp:txBody>
      <dsp:txXfrm>
        <a:off x="6394012" y="574054"/>
        <a:ext cx="2187796" cy="1280799"/>
      </dsp:txXfrm>
    </dsp:sp>
    <dsp:sp modelId="{9180F828-3250-4A58-9B47-C6E6507D639D}">
      <dsp:nvSpPr>
        <dsp:cNvPr id="0" name=""/>
        <dsp:cNvSpPr/>
      </dsp:nvSpPr>
      <dsp:spPr>
        <a:xfrm rot="58831">
          <a:off x="8849667" y="960729"/>
          <a:ext cx="483527" cy="5623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849678" y="1071956"/>
        <a:ext cx="338469" cy="337402"/>
      </dsp:txXfrm>
    </dsp:sp>
    <dsp:sp modelId="{ED169934-94D8-491B-818D-72DDBB8FB65D}">
      <dsp:nvSpPr>
        <dsp:cNvPr id="0" name=""/>
        <dsp:cNvSpPr/>
      </dsp:nvSpPr>
      <dsp:spPr>
        <a:xfrm>
          <a:off x="9533840" y="588626"/>
          <a:ext cx="2267492" cy="1360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Migrating process to Azure</a:t>
          </a:r>
        </a:p>
      </dsp:txBody>
      <dsp:txXfrm>
        <a:off x="9573688" y="628474"/>
        <a:ext cx="2187796" cy="1280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65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learn.microsoft.com/en-us/sql/samples/adventureworks-install-configure?view=sql-server-ver16&amp;tabs=ssm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microsoft.com/office/2011/relationships/webextension" Target="../webextensions/webextension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1655088"/>
            <a:ext cx="4919424" cy="491942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93790" y="3265884"/>
            <a:ext cx="7556421" cy="19564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702"/>
              </a:lnSpc>
              <a:buNone/>
            </a:pPr>
            <a:r>
              <a:rPr lang="en-US" sz="6162" dirty="0">
                <a:solidFill>
                  <a:srgbClr val="1B1B27"/>
                </a:solidFill>
                <a:latin typeface="+mj-lt"/>
                <a:ea typeface="Raleway" pitchFamily="34" charset="-122"/>
                <a:cs typeface="Raleway" pitchFamily="34" charset="-120"/>
              </a:rPr>
              <a:t>AdventureWorks Sales Analysis.</a:t>
            </a:r>
            <a:endParaRPr lang="en-US" sz="6162" dirty="0">
              <a:latin typeface="+mj-lt"/>
            </a:endParaRPr>
          </a:p>
        </p:txBody>
      </p:sp>
      <p:sp>
        <p:nvSpPr>
          <p:cNvPr id="8" name="Text 3"/>
          <p:cNvSpPr/>
          <p:nvPr/>
        </p:nvSpPr>
        <p:spPr>
          <a:xfrm>
            <a:off x="793790" y="5562481"/>
            <a:ext cx="7556421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b="1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By Mohit Dhaker</a:t>
            </a:r>
            <a:endParaRPr lang="en-US" sz="1786" dirty="0">
              <a:latin typeface="+mj-lt"/>
            </a:endParaRPr>
          </a:p>
        </p:txBody>
      </p:sp>
      <p:pic>
        <p:nvPicPr>
          <p:cNvPr id="10" name="Image 2" descr="preencoded.png">
            <a:extLst>
              <a:ext uri="{FF2B5EF4-FFF2-40B4-BE49-F238E27FC236}">
                <a16:creationId xmlns:a16="http://schemas.microsoft.com/office/drawing/2014/main" id="{66A2A42E-83E7-6FF0-67FD-771D4327F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13" y="141120"/>
            <a:ext cx="1587698" cy="62150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88" y="1655088"/>
            <a:ext cx="4919424" cy="491942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280190" y="3408878"/>
            <a:ext cx="567059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1B1B27"/>
                </a:solidFill>
                <a:latin typeface="+mj-lt"/>
                <a:ea typeface="Raleway" pitchFamily="34" charset="-122"/>
                <a:cs typeface="Raleway" pitchFamily="34" charset="-120"/>
              </a:rPr>
              <a:t>Azure for ETL</a:t>
            </a:r>
            <a:endParaRPr lang="en-US" sz="4465" dirty="0">
              <a:latin typeface="+mj-lt"/>
            </a:endParaRPr>
          </a:p>
        </p:txBody>
      </p:sp>
      <p:sp>
        <p:nvSpPr>
          <p:cNvPr id="6" name="Text 3"/>
          <p:cNvSpPr/>
          <p:nvPr/>
        </p:nvSpPr>
        <p:spPr>
          <a:xfrm>
            <a:off x="6280190" y="4457819"/>
            <a:ext cx="7556421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sz="1786" dirty="0"/>
          </a:p>
        </p:txBody>
      </p:sp>
      <p:pic>
        <p:nvPicPr>
          <p:cNvPr id="8" name="Image 2" descr="preencoded.png">
            <a:extLst>
              <a:ext uri="{FF2B5EF4-FFF2-40B4-BE49-F238E27FC236}">
                <a16:creationId xmlns:a16="http://schemas.microsoft.com/office/drawing/2014/main" id="{82DB9987-A6D8-A055-8736-41A4CDF26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13" y="141120"/>
            <a:ext cx="1587698" cy="6215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793790" y="5983367"/>
            <a:ext cx="567059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endParaRPr lang="en-US" sz="4465" dirty="0"/>
          </a:p>
        </p:txBody>
      </p:sp>
      <p:pic>
        <p:nvPicPr>
          <p:cNvPr id="7" name="Image 2" descr="preencoded.png">
            <a:extLst>
              <a:ext uri="{FF2B5EF4-FFF2-40B4-BE49-F238E27FC236}">
                <a16:creationId xmlns:a16="http://schemas.microsoft.com/office/drawing/2014/main" id="{0ABD3E0F-1B7D-79A9-42F6-C3288DF1C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13" y="141120"/>
            <a:ext cx="1587698" cy="621506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E85737DC-1798-F2C9-EB11-BDE2A5B49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28" y="762626"/>
            <a:ext cx="13552714" cy="66577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32249A-B8F6-F903-0DE8-3C7830308A1B}"/>
              </a:ext>
            </a:extLst>
          </p:cNvPr>
          <p:cNvSpPr txBox="1"/>
          <p:nvPr/>
        </p:nvSpPr>
        <p:spPr>
          <a:xfrm>
            <a:off x="4555671" y="3200400"/>
            <a:ext cx="551905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7269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488" y="1655088"/>
            <a:ext cx="4919424" cy="491942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2056924"/>
            <a:ext cx="567059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1B1B27"/>
                </a:solidFill>
                <a:latin typeface="+mj-lt"/>
                <a:ea typeface="Raleway" pitchFamily="34" charset="-122"/>
                <a:cs typeface="Raleway" pitchFamily="34" charset="-120"/>
              </a:rPr>
              <a:t>Overview </a:t>
            </a:r>
            <a:endParaRPr lang="en-US" sz="4465" dirty="0">
              <a:latin typeface="+mj-lt"/>
            </a:endParaRPr>
          </a:p>
        </p:txBody>
      </p:sp>
      <p:sp>
        <p:nvSpPr>
          <p:cNvPr id="7" name="Text 3"/>
          <p:cNvSpPr/>
          <p:nvPr/>
        </p:nvSpPr>
        <p:spPr>
          <a:xfrm>
            <a:off x="793790" y="3105864"/>
            <a:ext cx="7556421" cy="5805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86"/>
              </a:lnSpc>
              <a:buNone/>
            </a:pPr>
            <a:r>
              <a:rPr lang="en-US" sz="1429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Database Source URL</a:t>
            </a:r>
            <a:r>
              <a:rPr lang="en-US" sz="1429" dirty="0">
                <a:solidFill>
                  <a:schemeClr val="accent1"/>
                </a:solidFill>
                <a:latin typeface="+mj-lt"/>
                <a:ea typeface="Roboto" pitchFamily="34" charset="-122"/>
                <a:cs typeface="Roboto" pitchFamily="34" charset="-120"/>
              </a:rPr>
              <a:t>:  </a:t>
            </a:r>
            <a:r>
              <a:rPr lang="en-US" sz="1429" u="sng" dirty="0">
                <a:solidFill>
                  <a:schemeClr val="accent1"/>
                </a:solidFill>
                <a:latin typeface="+mj-lt"/>
                <a:ea typeface="Roboto" pitchFamily="34" charset="-122"/>
                <a:cs typeface="Roboto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https://learn.microsoft.com/en-us/sql/samples/adventureworks-install-configure?view=sql-server-ver16&amp;tabs=ssms</a:t>
            </a:r>
            <a:endParaRPr lang="en-US" sz="1429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 4"/>
          <p:cNvSpPr/>
          <p:nvPr/>
        </p:nvSpPr>
        <p:spPr>
          <a:xfrm>
            <a:off x="793790" y="402657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1B1B27"/>
                </a:solidFill>
                <a:latin typeface="+mj-lt"/>
                <a:ea typeface="Raleway" pitchFamily="34" charset="-122"/>
                <a:cs typeface="Raleway" pitchFamily="34" charset="-120"/>
              </a:rPr>
              <a:t>Database Overview</a:t>
            </a:r>
            <a:endParaRPr lang="en-US" sz="2233" dirty="0">
              <a:latin typeface="+mj-lt"/>
            </a:endParaRPr>
          </a:p>
        </p:txBody>
      </p:sp>
      <p:sp>
        <p:nvSpPr>
          <p:cNvPr id="9" name="Text 5"/>
          <p:cNvSpPr/>
          <p:nvPr/>
        </p:nvSpPr>
        <p:spPr>
          <a:xfrm>
            <a:off x="793790" y="4721066"/>
            <a:ext cx="7556421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AdventureWorks is a fictional company that manufactures and sells bicycles, parts, and accessories. The database contains multiple tables with detailed information about products, customers, sales, and employees.</a:t>
            </a:r>
            <a:endParaRPr lang="en-US" dirty="0">
              <a:latin typeface="+mj-lt"/>
            </a:endParaRPr>
          </a:p>
        </p:txBody>
      </p:sp>
      <p:pic>
        <p:nvPicPr>
          <p:cNvPr id="12" name="Image 2" descr="preencoded.png">
            <a:extLst>
              <a:ext uri="{FF2B5EF4-FFF2-40B4-BE49-F238E27FC236}">
                <a16:creationId xmlns:a16="http://schemas.microsoft.com/office/drawing/2014/main" id="{B46267F3-68A0-6514-8B03-3CD9D8BF1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13" y="141120"/>
            <a:ext cx="1587698" cy="6215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774112" y="1053495"/>
            <a:ext cx="3402330" cy="4252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349"/>
              </a:lnSpc>
              <a:buNone/>
            </a:pPr>
            <a:r>
              <a:rPr lang="en-US" sz="3200" dirty="0">
                <a:solidFill>
                  <a:srgbClr val="1B1B27"/>
                </a:solidFill>
                <a:latin typeface="+mj-lt"/>
                <a:ea typeface="Raleway" pitchFamily="34" charset="-122"/>
                <a:cs typeface="Raleway" pitchFamily="34" charset="-120"/>
              </a:rPr>
              <a:t>Process Flow </a:t>
            </a:r>
          </a:p>
          <a:p>
            <a:pPr marL="0" indent="0">
              <a:lnSpc>
                <a:spcPts val="3349"/>
              </a:lnSpc>
              <a:buNone/>
            </a:pPr>
            <a:r>
              <a:rPr lang="en-US" sz="1600" dirty="0">
                <a:solidFill>
                  <a:srgbClr val="1B1B27"/>
                </a:solidFill>
                <a:latin typeface="+mj-lt"/>
              </a:rPr>
              <a:t>Reference to Assignment</a:t>
            </a:r>
            <a:endParaRPr lang="en-US" sz="1600" dirty="0">
              <a:latin typeface="+mj-lt"/>
            </a:endParaRPr>
          </a:p>
        </p:txBody>
      </p:sp>
      <p:pic>
        <p:nvPicPr>
          <p:cNvPr id="7" name="Image 2" descr="preencoded.png">
            <a:extLst>
              <a:ext uri="{FF2B5EF4-FFF2-40B4-BE49-F238E27FC236}">
                <a16:creationId xmlns:a16="http://schemas.microsoft.com/office/drawing/2014/main" id="{7FE1E94D-3B5A-7517-CBB6-2260C058C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60" y="0"/>
            <a:ext cx="1587698" cy="621506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27553CA-8C2C-ABBB-5132-2DFFBF79FE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0836018"/>
              </p:ext>
            </p:extLst>
          </p:nvPr>
        </p:nvGraphicFramePr>
        <p:xfrm>
          <a:off x="1022638" y="1815330"/>
          <a:ext cx="11801333" cy="2428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F7865FF-8635-A11F-E0AF-B854563233C8}"/>
              </a:ext>
            </a:extLst>
          </p:cNvPr>
          <p:cNvSpPr txBox="1"/>
          <p:nvPr/>
        </p:nvSpPr>
        <p:spPr>
          <a:xfrm>
            <a:off x="774112" y="3963848"/>
            <a:ext cx="28415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Initialize the AdventureWorks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Create the SpendMD schema to organize database objects within AdventureWorks.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A72737-D2C0-B220-2A7B-B2FA2E5DBA62}"/>
              </a:ext>
            </a:extLst>
          </p:cNvPr>
          <p:cNvSpPr txBox="1"/>
          <p:nvPr/>
        </p:nvSpPr>
        <p:spPr>
          <a:xfrm>
            <a:off x="7298242" y="4072178"/>
            <a:ext cx="28363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Import the transformed data from AdventureWorks into Power BI.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Create relationships, measures, and calculated columns within PowerBI.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Develop interactive reports and dashboards.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8C3414-9A86-9CBD-3275-782854DB82D0}"/>
              </a:ext>
            </a:extLst>
          </p:cNvPr>
          <p:cNvSpPr txBox="1"/>
          <p:nvPr/>
        </p:nvSpPr>
        <p:spPr>
          <a:xfrm>
            <a:off x="10266785" y="4114800"/>
            <a:ext cx="31068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Plan and execute the migration of the AdventureWorks database and associated processes to Azure.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Ensure compatibility and optimize the performance of the database and schema in the Azure environment.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284DE8-E5D8-FF29-6437-45A2C2C2E9CB}"/>
              </a:ext>
            </a:extLst>
          </p:cNvPr>
          <p:cNvSpPr txBox="1"/>
          <p:nvPr/>
        </p:nvSpPr>
        <p:spPr>
          <a:xfrm>
            <a:off x="3903550" y="3963848"/>
            <a:ext cx="3106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Use the provided business rules and logic to transform the raw data within SSMS.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Write SQL queries to implement the transformations, such as filtering, aggregating, and joining data according to the specified business requirements.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488" y="2126337"/>
            <a:ext cx="4919305" cy="397680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790" y="2684026"/>
            <a:ext cx="6429018" cy="5669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65"/>
              </a:lnSpc>
              <a:buNone/>
            </a:pPr>
            <a:r>
              <a:rPr lang="en-US" sz="3572" b="1" dirty="0">
                <a:solidFill>
                  <a:srgbClr val="1B1B27"/>
                </a:solidFill>
                <a:latin typeface="+mj-lt"/>
                <a:ea typeface="Raleway" pitchFamily="34" charset="-122"/>
                <a:cs typeface="Raleway" pitchFamily="34" charset="-120"/>
              </a:rPr>
              <a:t>Create Schema and Database</a:t>
            </a:r>
            <a:endParaRPr lang="en-US" sz="3572" dirty="0">
              <a:latin typeface="+mj-lt"/>
            </a:endParaRPr>
          </a:p>
        </p:txBody>
      </p:sp>
      <p:sp>
        <p:nvSpPr>
          <p:cNvPr id="6" name="Text 3"/>
          <p:cNvSpPr/>
          <p:nvPr/>
        </p:nvSpPr>
        <p:spPr>
          <a:xfrm>
            <a:off x="1156692" y="3477816"/>
            <a:ext cx="7193518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858"/>
              </a:lnSpc>
              <a:buSzPct val="100000"/>
              <a:buChar char="•"/>
            </a:pPr>
            <a:r>
              <a:rPr lang="en-US" sz="1786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Begin by selecting </a:t>
            </a:r>
            <a:r>
              <a:rPr lang="en-US" sz="1786" b="1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'New Query'</a:t>
            </a:r>
            <a:r>
              <a:rPr lang="en-US" sz="1786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 in SQL Server Management Studio (SSMS).</a:t>
            </a:r>
            <a:endParaRPr lang="en-US" sz="1786" dirty="0">
              <a:latin typeface="+mj-lt"/>
            </a:endParaRPr>
          </a:p>
        </p:txBody>
      </p:sp>
      <p:sp>
        <p:nvSpPr>
          <p:cNvPr id="7" name="Text 4"/>
          <p:cNvSpPr/>
          <p:nvPr/>
        </p:nvSpPr>
        <p:spPr>
          <a:xfrm>
            <a:off x="1156692" y="4282916"/>
            <a:ext cx="7193518" cy="3705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858"/>
              </a:lnSpc>
              <a:buSzPct val="100000"/>
              <a:buChar char="•"/>
            </a:pPr>
            <a:r>
              <a:rPr lang="en-US" sz="1786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Execute the query: </a:t>
            </a:r>
            <a:r>
              <a:rPr lang="en-US" sz="1786" dirty="0">
                <a:solidFill>
                  <a:srgbClr val="3C3939"/>
                </a:solidFill>
                <a:highlight>
                  <a:srgbClr val="E1E1EA"/>
                </a:highlight>
                <a:latin typeface="+mj-lt"/>
                <a:ea typeface="Consolas" pitchFamily="34" charset="-122"/>
                <a:cs typeface="Consolas" pitchFamily="34" charset="-120"/>
              </a:rPr>
              <a:t>CREATE DATABASE DevDB</a:t>
            </a:r>
            <a:r>
              <a:rPr lang="en-US" sz="1786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.</a:t>
            </a:r>
            <a:endParaRPr lang="en-US" sz="1786" dirty="0">
              <a:latin typeface="+mj-lt"/>
            </a:endParaRPr>
          </a:p>
        </p:txBody>
      </p:sp>
      <p:sp>
        <p:nvSpPr>
          <p:cNvPr id="8" name="Text 5"/>
          <p:cNvSpPr/>
          <p:nvPr/>
        </p:nvSpPr>
        <p:spPr>
          <a:xfrm>
            <a:off x="1156692" y="4732734"/>
            <a:ext cx="7193518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858"/>
              </a:lnSpc>
              <a:buSzPct val="100000"/>
              <a:buChar char="•"/>
            </a:pPr>
            <a:r>
              <a:rPr lang="en-US" sz="1786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Once the database is created, create a schema within the same query.</a:t>
            </a:r>
            <a:endParaRPr lang="en-US" sz="1786" dirty="0">
              <a:latin typeface="+mj-lt"/>
            </a:endParaRPr>
          </a:p>
        </p:txBody>
      </p:sp>
      <p:sp>
        <p:nvSpPr>
          <p:cNvPr id="9" name="Text 6"/>
          <p:cNvSpPr/>
          <p:nvPr/>
        </p:nvSpPr>
        <p:spPr>
          <a:xfrm>
            <a:off x="1156692" y="5174932"/>
            <a:ext cx="7193518" cy="3705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858"/>
              </a:lnSpc>
              <a:buSzPct val="100000"/>
              <a:buChar char="•"/>
            </a:pPr>
            <a:r>
              <a:rPr lang="en-US" sz="1786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Use the database with </a:t>
            </a:r>
            <a:r>
              <a:rPr lang="en-US" sz="1786" dirty="0">
                <a:solidFill>
                  <a:srgbClr val="3C3939"/>
                </a:solidFill>
                <a:highlight>
                  <a:srgbClr val="E1E1EA"/>
                </a:highlight>
                <a:latin typeface="+mj-lt"/>
                <a:ea typeface="Consolas" pitchFamily="34" charset="-122"/>
                <a:cs typeface="Consolas" pitchFamily="34" charset="-120"/>
              </a:rPr>
              <a:t>USE DevDB</a:t>
            </a:r>
            <a:r>
              <a:rPr lang="en-US" sz="1786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 and create the schema </a:t>
            </a:r>
            <a:r>
              <a:rPr lang="en-US" sz="1786" dirty="0">
                <a:solidFill>
                  <a:srgbClr val="3C3939"/>
                </a:solidFill>
                <a:highlight>
                  <a:srgbClr val="E1E1EA"/>
                </a:highlight>
                <a:latin typeface="+mj-lt"/>
                <a:ea typeface="Consolas" pitchFamily="34" charset="-122"/>
                <a:cs typeface="Consolas" pitchFamily="34" charset="-120"/>
              </a:rPr>
              <a:t>SpendMD</a:t>
            </a:r>
            <a:r>
              <a:rPr lang="en-US" sz="1786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.</a:t>
            </a:r>
            <a:endParaRPr lang="en-US" sz="1786" dirty="0">
              <a:latin typeface="+mj-lt"/>
            </a:endParaRPr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8B85AED-4F55-D3D1-6C3C-DC64445AD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13" y="141120"/>
            <a:ext cx="1587698" cy="6215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065496" y="436602"/>
            <a:ext cx="5764054" cy="4961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907"/>
              </a:lnSpc>
              <a:buNone/>
            </a:pPr>
            <a:r>
              <a:rPr lang="en-US" sz="3126" dirty="0">
                <a:solidFill>
                  <a:srgbClr val="1B1B27"/>
                </a:solidFill>
                <a:latin typeface="+mj-lt"/>
                <a:ea typeface="Raleway" pitchFamily="34" charset="-122"/>
                <a:cs typeface="Raleway" pitchFamily="34" charset="-120"/>
              </a:rPr>
              <a:t>Transformation with SQL Server</a:t>
            </a:r>
            <a:endParaRPr lang="en-US" sz="3126" dirty="0">
              <a:latin typeface="+mj-lt"/>
            </a:endParaRPr>
          </a:p>
        </p:txBody>
      </p:sp>
      <p:sp>
        <p:nvSpPr>
          <p:cNvPr id="5" name="Shape 3"/>
          <p:cNvSpPr/>
          <p:nvPr/>
        </p:nvSpPr>
        <p:spPr>
          <a:xfrm>
            <a:off x="7303651" y="1170861"/>
            <a:ext cx="22860" cy="6985278"/>
          </a:xfrm>
          <a:prstGeom prst="roundRect">
            <a:avLst>
              <a:gd name="adj" fmla="val 291721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" name="Shape 4"/>
          <p:cNvSpPr>
            <a:spLocks/>
          </p:cNvSpPr>
          <p:nvPr/>
        </p:nvSpPr>
        <p:spPr>
          <a:xfrm>
            <a:off x="6603683" y="1516618"/>
            <a:ext cx="555665" cy="22860"/>
          </a:xfrm>
          <a:prstGeom prst="roundRect">
            <a:avLst>
              <a:gd name="adj" fmla="val 291721"/>
            </a:avLst>
          </a:prstGeom>
          <a:solidFill>
            <a:srgbClr val="95B1DE"/>
          </a:solidFill>
          <a:ln/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7" name="Shape 5"/>
          <p:cNvSpPr>
            <a:spLocks/>
          </p:cNvSpPr>
          <p:nvPr/>
        </p:nvSpPr>
        <p:spPr>
          <a:xfrm>
            <a:off x="7136487" y="1349454"/>
            <a:ext cx="357188" cy="357188"/>
          </a:xfrm>
          <a:prstGeom prst="roundRect">
            <a:avLst>
              <a:gd name="adj" fmla="val 18670"/>
            </a:avLst>
          </a:prstGeom>
          <a:solidFill>
            <a:srgbClr val="AFCBF8"/>
          </a:solidFill>
          <a:ln w="7620">
            <a:solidFill>
              <a:srgbClr val="95B1DE"/>
            </a:solidFill>
            <a:prstDash val="soli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8" name="Text 6"/>
          <p:cNvSpPr>
            <a:spLocks/>
          </p:cNvSpPr>
          <p:nvPr/>
        </p:nvSpPr>
        <p:spPr>
          <a:xfrm>
            <a:off x="7264122" y="1408986"/>
            <a:ext cx="101918" cy="238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875"/>
              </a:lnSpc>
              <a:buNone/>
            </a:pPr>
            <a:r>
              <a:rPr lang="en-US" sz="1875" dirty="0">
                <a:solidFill>
                  <a:srgbClr val="000000"/>
                </a:solidFill>
                <a:latin typeface="+mj-lt"/>
                <a:ea typeface="Raleway" pitchFamily="34" charset="-122"/>
                <a:cs typeface="Raleway" pitchFamily="34" charset="-120"/>
              </a:rPr>
              <a:t>1</a:t>
            </a:r>
            <a:endParaRPr lang="en-US" sz="1875" dirty="0">
              <a:latin typeface="+mj-lt"/>
            </a:endParaRPr>
          </a:p>
        </p:txBody>
      </p:sp>
      <p:sp>
        <p:nvSpPr>
          <p:cNvPr id="9" name="Text 7"/>
          <p:cNvSpPr>
            <a:spLocks/>
          </p:cNvSpPr>
          <p:nvPr/>
        </p:nvSpPr>
        <p:spPr>
          <a:xfrm>
            <a:off x="4060269" y="1329571"/>
            <a:ext cx="2381607" cy="2976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344"/>
              </a:lnSpc>
              <a:buNone/>
            </a:pPr>
            <a:r>
              <a:rPr lang="en-US" sz="1875" dirty="0">
                <a:solidFill>
                  <a:srgbClr val="3C3939"/>
                </a:solidFill>
                <a:latin typeface="+mj-lt"/>
                <a:ea typeface="Raleway" pitchFamily="34" charset="-122"/>
                <a:cs typeface="Raleway" pitchFamily="34" charset="-120"/>
              </a:rPr>
              <a:t>Stored Procedure</a:t>
            </a:r>
            <a:endParaRPr lang="en-US" sz="1875" dirty="0">
              <a:latin typeface="+mj-lt"/>
            </a:endParaRPr>
          </a:p>
        </p:txBody>
      </p:sp>
      <p:sp>
        <p:nvSpPr>
          <p:cNvPr id="10" name="Text 8"/>
          <p:cNvSpPr/>
          <p:nvPr/>
        </p:nvSpPr>
        <p:spPr>
          <a:xfrm>
            <a:off x="2065496" y="1722477"/>
            <a:ext cx="4376380" cy="2540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000"/>
              </a:lnSpc>
              <a:buNone/>
            </a:pPr>
            <a:r>
              <a:rPr lang="en-US" sz="1250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Create stored procedure </a:t>
            </a:r>
            <a:r>
              <a:rPr lang="en-US" sz="1250" b="1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spAdventureBL </a:t>
            </a:r>
            <a:endParaRPr lang="en-US" sz="1250" dirty="0">
              <a:latin typeface="+mj-lt"/>
            </a:endParaRPr>
          </a:p>
        </p:txBody>
      </p:sp>
      <p:sp>
        <p:nvSpPr>
          <p:cNvPr id="11" name="Shape 9"/>
          <p:cNvSpPr>
            <a:spLocks/>
          </p:cNvSpPr>
          <p:nvPr/>
        </p:nvSpPr>
        <p:spPr>
          <a:xfrm>
            <a:off x="7470815" y="2310408"/>
            <a:ext cx="555665" cy="22860"/>
          </a:xfrm>
          <a:prstGeom prst="roundRect">
            <a:avLst>
              <a:gd name="adj" fmla="val 291721"/>
            </a:avLst>
          </a:prstGeom>
          <a:solidFill>
            <a:srgbClr val="95B1DE"/>
          </a:solidFill>
          <a:ln/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" name="Shape 10"/>
          <p:cNvSpPr>
            <a:spLocks/>
          </p:cNvSpPr>
          <p:nvPr/>
        </p:nvSpPr>
        <p:spPr>
          <a:xfrm>
            <a:off x="7136487" y="2143244"/>
            <a:ext cx="357188" cy="357188"/>
          </a:xfrm>
          <a:prstGeom prst="roundRect">
            <a:avLst>
              <a:gd name="adj" fmla="val 18670"/>
            </a:avLst>
          </a:prstGeom>
          <a:solidFill>
            <a:srgbClr val="AFCBF8"/>
          </a:solidFill>
          <a:ln w="7620">
            <a:solidFill>
              <a:srgbClr val="95B1DE"/>
            </a:solidFill>
            <a:prstDash val="soli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3" name="Text 11"/>
          <p:cNvSpPr>
            <a:spLocks/>
          </p:cNvSpPr>
          <p:nvPr/>
        </p:nvSpPr>
        <p:spPr>
          <a:xfrm>
            <a:off x="7253049" y="2202775"/>
            <a:ext cx="124063" cy="238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875"/>
              </a:lnSpc>
              <a:buNone/>
            </a:pPr>
            <a:r>
              <a:rPr lang="en-US" sz="1875" dirty="0">
                <a:solidFill>
                  <a:srgbClr val="000000"/>
                </a:solidFill>
                <a:latin typeface="+mj-lt"/>
                <a:ea typeface="Raleway" pitchFamily="34" charset="-122"/>
                <a:cs typeface="Raleway" pitchFamily="34" charset="-120"/>
              </a:rPr>
              <a:t>2</a:t>
            </a:r>
            <a:endParaRPr lang="en-US" sz="1875" dirty="0">
              <a:latin typeface="+mj-lt"/>
            </a:endParaRPr>
          </a:p>
        </p:txBody>
      </p:sp>
      <p:sp>
        <p:nvSpPr>
          <p:cNvPr id="14" name="Text 12"/>
          <p:cNvSpPr>
            <a:spLocks/>
          </p:cNvSpPr>
          <p:nvPr/>
        </p:nvSpPr>
        <p:spPr>
          <a:xfrm>
            <a:off x="8188285" y="2123361"/>
            <a:ext cx="2381607" cy="2976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4"/>
              </a:lnSpc>
              <a:buNone/>
            </a:pPr>
            <a:r>
              <a:rPr lang="en-US" sz="1875" dirty="0">
                <a:solidFill>
                  <a:srgbClr val="3C3939"/>
                </a:solidFill>
                <a:latin typeface="+mj-lt"/>
                <a:ea typeface="Raleway" pitchFamily="34" charset="-122"/>
                <a:cs typeface="Raleway" pitchFamily="34" charset="-120"/>
              </a:rPr>
              <a:t>JOIN</a:t>
            </a:r>
            <a:endParaRPr lang="en-US" sz="1875" dirty="0">
              <a:latin typeface="+mj-lt"/>
            </a:endParaRPr>
          </a:p>
        </p:txBody>
      </p:sp>
      <p:sp>
        <p:nvSpPr>
          <p:cNvPr id="15" name="Text 13"/>
          <p:cNvSpPr>
            <a:spLocks/>
          </p:cNvSpPr>
          <p:nvPr/>
        </p:nvSpPr>
        <p:spPr>
          <a:xfrm>
            <a:off x="8188285" y="2516267"/>
            <a:ext cx="4376499" cy="5081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Join </a:t>
            </a:r>
            <a:r>
              <a:rPr lang="en-US" sz="1250" b="1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FactInternetSales </a:t>
            </a:r>
            <a:r>
              <a:rPr lang="en-US" sz="1250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and </a:t>
            </a:r>
            <a:r>
              <a:rPr lang="en-US" sz="1250" b="1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FactInternetSalesReason </a:t>
            </a:r>
            <a:r>
              <a:rPr lang="en-US" sz="1250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on SalesOrderKey and insert into target table </a:t>
            </a:r>
            <a:r>
              <a:rPr lang="en-US" sz="1250" b="1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wrFinalData</a:t>
            </a:r>
            <a:r>
              <a:rPr lang="en-US" sz="1250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.</a:t>
            </a:r>
            <a:endParaRPr lang="en-US" sz="1250" dirty="0">
              <a:latin typeface="+mj-lt"/>
            </a:endParaRPr>
          </a:p>
        </p:txBody>
      </p:sp>
      <p:sp>
        <p:nvSpPr>
          <p:cNvPr id="16" name="Shape 14"/>
          <p:cNvSpPr>
            <a:spLocks/>
          </p:cNvSpPr>
          <p:nvPr/>
        </p:nvSpPr>
        <p:spPr>
          <a:xfrm>
            <a:off x="6603683" y="3024783"/>
            <a:ext cx="555665" cy="22860"/>
          </a:xfrm>
          <a:prstGeom prst="roundRect">
            <a:avLst>
              <a:gd name="adj" fmla="val 291721"/>
            </a:avLst>
          </a:prstGeom>
          <a:solidFill>
            <a:srgbClr val="95B1DE"/>
          </a:solidFill>
          <a:ln/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7" name="Shape 15"/>
          <p:cNvSpPr>
            <a:spLocks/>
          </p:cNvSpPr>
          <p:nvPr/>
        </p:nvSpPr>
        <p:spPr>
          <a:xfrm>
            <a:off x="7136487" y="2857619"/>
            <a:ext cx="357188" cy="357188"/>
          </a:xfrm>
          <a:prstGeom prst="roundRect">
            <a:avLst>
              <a:gd name="adj" fmla="val 18670"/>
            </a:avLst>
          </a:prstGeom>
          <a:solidFill>
            <a:srgbClr val="AFCBF8"/>
          </a:solidFill>
          <a:ln w="7620">
            <a:solidFill>
              <a:srgbClr val="95B1DE"/>
            </a:solidFill>
            <a:prstDash val="soli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8" name="Text 16"/>
          <p:cNvSpPr>
            <a:spLocks/>
          </p:cNvSpPr>
          <p:nvPr/>
        </p:nvSpPr>
        <p:spPr>
          <a:xfrm>
            <a:off x="7251502" y="2917150"/>
            <a:ext cx="127159" cy="238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875"/>
              </a:lnSpc>
              <a:buNone/>
            </a:pPr>
            <a:r>
              <a:rPr lang="en-US" sz="1875" dirty="0">
                <a:solidFill>
                  <a:srgbClr val="000000"/>
                </a:solidFill>
                <a:latin typeface="+mj-lt"/>
                <a:ea typeface="Raleway" pitchFamily="34" charset="-122"/>
                <a:cs typeface="Raleway" pitchFamily="34" charset="-120"/>
              </a:rPr>
              <a:t>3</a:t>
            </a:r>
            <a:endParaRPr lang="en-US" sz="1875" dirty="0">
              <a:latin typeface="+mj-lt"/>
            </a:endParaRPr>
          </a:p>
        </p:txBody>
      </p:sp>
      <p:sp>
        <p:nvSpPr>
          <p:cNvPr id="19" name="Text 17"/>
          <p:cNvSpPr>
            <a:spLocks/>
          </p:cNvSpPr>
          <p:nvPr/>
        </p:nvSpPr>
        <p:spPr>
          <a:xfrm>
            <a:off x="4060269" y="2837736"/>
            <a:ext cx="2381607" cy="2976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344"/>
              </a:lnSpc>
              <a:buNone/>
            </a:pPr>
            <a:r>
              <a:rPr lang="en-US" sz="1875" dirty="0">
                <a:solidFill>
                  <a:srgbClr val="3C3939"/>
                </a:solidFill>
                <a:latin typeface="+mj-lt"/>
                <a:ea typeface="Raleway" pitchFamily="34" charset="-122"/>
                <a:cs typeface="Raleway" pitchFamily="34" charset="-120"/>
              </a:rPr>
              <a:t>UNION</a:t>
            </a:r>
            <a:endParaRPr lang="en-US" sz="1875" dirty="0">
              <a:latin typeface="+mj-lt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2065496" y="3230642"/>
            <a:ext cx="4376380" cy="2540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000"/>
              </a:lnSpc>
              <a:buNone/>
            </a:pPr>
            <a:r>
              <a:rPr lang="en-US" sz="1250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Union Of </a:t>
            </a:r>
            <a:r>
              <a:rPr lang="en-US" sz="1250" b="1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FactInternetSales </a:t>
            </a:r>
            <a:r>
              <a:rPr lang="en-US" sz="1250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and </a:t>
            </a:r>
            <a:r>
              <a:rPr lang="en-US" sz="1250" b="1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FactResellerSales </a:t>
            </a:r>
            <a:endParaRPr lang="en-US" sz="1250" dirty="0">
              <a:latin typeface="+mj-lt"/>
            </a:endParaRPr>
          </a:p>
        </p:txBody>
      </p:sp>
      <p:sp>
        <p:nvSpPr>
          <p:cNvPr id="21" name="Shape 19"/>
          <p:cNvSpPr>
            <a:spLocks/>
          </p:cNvSpPr>
          <p:nvPr/>
        </p:nvSpPr>
        <p:spPr>
          <a:xfrm>
            <a:off x="7470815" y="3739277"/>
            <a:ext cx="555665" cy="22860"/>
          </a:xfrm>
          <a:prstGeom prst="roundRect">
            <a:avLst>
              <a:gd name="adj" fmla="val 291721"/>
            </a:avLst>
          </a:prstGeom>
          <a:solidFill>
            <a:srgbClr val="95B1DE"/>
          </a:solidFill>
          <a:ln/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" name="Shape 20"/>
          <p:cNvSpPr>
            <a:spLocks/>
          </p:cNvSpPr>
          <p:nvPr/>
        </p:nvSpPr>
        <p:spPr>
          <a:xfrm>
            <a:off x="7136487" y="3572113"/>
            <a:ext cx="357188" cy="357188"/>
          </a:xfrm>
          <a:prstGeom prst="roundRect">
            <a:avLst>
              <a:gd name="adj" fmla="val 18670"/>
            </a:avLst>
          </a:prstGeom>
          <a:solidFill>
            <a:srgbClr val="AFCBF8"/>
          </a:solidFill>
          <a:ln w="7620">
            <a:solidFill>
              <a:srgbClr val="95B1DE"/>
            </a:solidFill>
            <a:prstDash val="soli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3" name="Text 21"/>
          <p:cNvSpPr>
            <a:spLocks/>
          </p:cNvSpPr>
          <p:nvPr/>
        </p:nvSpPr>
        <p:spPr>
          <a:xfrm>
            <a:off x="7250073" y="3631644"/>
            <a:ext cx="130016" cy="238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875"/>
              </a:lnSpc>
              <a:buNone/>
            </a:pPr>
            <a:r>
              <a:rPr lang="en-US" sz="1875" dirty="0">
                <a:solidFill>
                  <a:srgbClr val="000000"/>
                </a:solidFill>
                <a:latin typeface="+mj-lt"/>
                <a:ea typeface="Raleway" pitchFamily="34" charset="-122"/>
                <a:cs typeface="Raleway" pitchFamily="34" charset="-120"/>
              </a:rPr>
              <a:t>4</a:t>
            </a:r>
            <a:endParaRPr lang="en-US" sz="1875" dirty="0">
              <a:latin typeface="+mj-lt"/>
            </a:endParaRPr>
          </a:p>
        </p:txBody>
      </p:sp>
      <p:sp>
        <p:nvSpPr>
          <p:cNvPr id="24" name="Text 22"/>
          <p:cNvSpPr>
            <a:spLocks/>
          </p:cNvSpPr>
          <p:nvPr/>
        </p:nvSpPr>
        <p:spPr>
          <a:xfrm>
            <a:off x="8188285" y="3552230"/>
            <a:ext cx="2381607" cy="2976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4"/>
              </a:lnSpc>
              <a:buNone/>
            </a:pPr>
            <a:r>
              <a:rPr lang="en-US" sz="1875" dirty="0">
                <a:solidFill>
                  <a:srgbClr val="3C3939"/>
                </a:solidFill>
                <a:latin typeface="+mj-lt"/>
                <a:ea typeface="Raleway" pitchFamily="34" charset="-122"/>
                <a:cs typeface="Raleway" pitchFamily="34" charset="-120"/>
              </a:rPr>
              <a:t>UPDATE</a:t>
            </a:r>
            <a:endParaRPr lang="en-US" sz="1875" dirty="0">
              <a:latin typeface="+mj-lt"/>
            </a:endParaRPr>
          </a:p>
        </p:txBody>
      </p:sp>
      <p:sp>
        <p:nvSpPr>
          <p:cNvPr id="25" name="Text 23"/>
          <p:cNvSpPr>
            <a:spLocks/>
          </p:cNvSpPr>
          <p:nvPr/>
        </p:nvSpPr>
        <p:spPr>
          <a:xfrm>
            <a:off x="8442246" y="3945136"/>
            <a:ext cx="4376499" cy="5081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Create column </a:t>
            </a:r>
            <a:r>
              <a:rPr lang="en-US" sz="1250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[product Name] and </a:t>
            </a:r>
            <a:r>
              <a:rPr lang="en-US" sz="1250" b="1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update</a:t>
            </a:r>
            <a:r>
              <a:rPr lang="en-US" sz="1250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 [product Name] in </a:t>
            </a:r>
            <a:r>
              <a:rPr lang="en-US" sz="1250" dirty="0" err="1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spendmd.wrFinalData</a:t>
            </a:r>
            <a:r>
              <a:rPr lang="en-US" sz="1250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 using product ID</a:t>
            </a:r>
            <a:endParaRPr lang="en-US" sz="1250" dirty="0">
              <a:latin typeface="+mj-lt"/>
            </a:endParaRPr>
          </a:p>
        </p:txBody>
      </p:sp>
      <p:sp>
        <p:nvSpPr>
          <p:cNvPr id="26" name="Text 24"/>
          <p:cNvSpPr>
            <a:spLocks/>
          </p:cNvSpPr>
          <p:nvPr/>
        </p:nvSpPr>
        <p:spPr>
          <a:xfrm>
            <a:off x="8442246" y="4508778"/>
            <a:ext cx="4122539" cy="2540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Update Remaining ProductName as “Uncategorized”, </a:t>
            </a:r>
            <a:endParaRPr lang="en-US" sz="1250" dirty="0">
              <a:latin typeface="+mj-lt"/>
            </a:endParaRPr>
          </a:p>
        </p:txBody>
      </p:sp>
      <p:sp>
        <p:nvSpPr>
          <p:cNvPr id="27" name="Text 25"/>
          <p:cNvSpPr>
            <a:spLocks/>
          </p:cNvSpPr>
          <p:nvPr/>
        </p:nvSpPr>
        <p:spPr>
          <a:xfrm>
            <a:off x="8442246" y="4818340"/>
            <a:ext cx="4122539" cy="2540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Update Region</a:t>
            </a:r>
            <a:r>
              <a:rPr lang="en-US" sz="1250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 from wrGeography using RegionID</a:t>
            </a:r>
            <a:endParaRPr lang="en-US" sz="1250" dirty="0">
              <a:latin typeface="+mj-lt"/>
            </a:endParaRPr>
          </a:p>
        </p:txBody>
      </p:sp>
      <p:sp>
        <p:nvSpPr>
          <p:cNvPr id="28" name="Text 26"/>
          <p:cNvSpPr>
            <a:spLocks/>
          </p:cNvSpPr>
          <p:nvPr/>
        </p:nvSpPr>
        <p:spPr>
          <a:xfrm>
            <a:off x="8442246" y="5127903"/>
            <a:ext cx="4122539" cy="2540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Add </a:t>
            </a:r>
            <a:r>
              <a:rPr lang="en-US" sz="1250" b="1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column Categories </a:t>
            </a:r>
            <a:r>
              <a:rPr lang="en-US" sz="1250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and update using CategoryID</a:t>
            </a:r>
            <a:endParaRPr lang="en-US" sz="1250" dirty="0">
              <a:latin typeface="+mj-lt"/>
            </a:endParaRPr>
          </a:p>
        </p:txBody>
      </p:sp>
      <p:sp>
        <p:nvSpPr>
          <p:cNvPr id="29" name="Text 27"/>
          <p:cNvSpPr>
            <a:spLocks/>
          </p:cNvSpPr>
          <p:nvPr/>
        </p:nvSpPr>
        <p:spPr>
          <a:xfrm>
            <a:off x="8442246" y="5437465"/>
            <a:ext cx="4122539" cy="2540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Update Territories </a:t>
            </a:r>
            <a:r>
              <a:rPr lang="en-US" sz="1250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from wrTerritories using TerritoriesID</a:t>
            </a:r>
            <a:endParaRPr lang="en-US" sz="1250" dirty="0">
              <a:latin typeface="+mj-lt"/>
            </a:endParaRPr>
          </a:p>
        </p:txBody>
      </p:sp>
      <p:sp>
        <p:nvSpPr>
          <p:cNvPr id="30" name="Shape 28"/>
          <p:cNvSpPr>
            <a:spLocks/>
          </p:cNvSpPr>
          <p:nvPr/>
        </p:nvSpPr>
        <p:spPr>
          <a:xfrm>
            <a:off x="6603683" y="5046940"/>
            <a:ext cx="555665" cy="22860"/>
          </a:xfrm>
          <a:prstGeom prst="roundRect">
            <a:avLst>
              <a:gd name="adj" fmla="val 291721"/>
            </a:avLst>
          </a:prstGeom>
          <a:solidFill>
            <a:srgbClr val="95B1DE"/>
          </a:solidFill>
          <a:ln/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1" name="Shape 29"/>
          <p:cNvSpPr>
            <a:spLocks/>
          </p:cNvSpPr>
          <p:nvPr/>
        </p:nvSpPr>
        <p:spPr>
          <a:xfrm>
            <a:off x="7136487" y="4879777"/>
            <a:ext cx="357188" cy="357188"/>
          </a:xfrm>
          <a:prstGeom prst="roundRect">
            <a:avLst>
              <a:gd name="adj" fmla="val 18670"/>
            </a:avLst>
          </a:prstGeom>
          <a:solidFill>
            <a:srgbClr val="AFCBF8"/>
          </a:solidFill>
          <a:ln w="7620">
            <a:solidFill>
              <a:srgbClr val="95B1DE"/>
            </a:solidFill>
            <a:prstDash val="soli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2" name="Text 30"/>
          <p:cNvSpPr>
            <a:spLocks/>
          </p:cNvSpPr>
          <p:nvPr/>
        </p:nvSpPr>
        <p:spPr>
          <a:xfrm>
            <a:off x="7250192" y="4939308"/>
            <a:ext cx="129778" cy="238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875"/>
              </a:lnSpc>
              <a:buNone/>
            </a:pPr>
            <a:r>
              <a:rPr lang="en-US" sz="1875" dirty="0">
                <a:solidFill>
                  <a:srgbClr val="000000"/>
                </a:solidFill>
                <a:latin typeface="+mj-lt"/>
                <a:ea typeface="Raleway" pitchFamily="34" charset="-122"/>
                <a:cs typeface="Raleway" pitchFamily="34" charset="-120"/>
              </a:rPr>
              <a:t>5</a:t>
            </a:r>
            <a:endParaRPr lang="en-US" sz="1875" dirty="0">
              <a:latin typeface="+mj-lt"/>
            </a:endParaRPr>
          </a:p>
        </p:txBody>
      </p:sp>
      <p:sp>
        <p:nvSpPr>
          <p:cNvPr id="33" name="Text 31"/>
          <p:cNvSpPr>
            <a:spLocks/>
          </p:cNvSpPr>
          <p:nvPr/>
        </p:nvSpPr>
        <p:spPr>
          <a:xfrm>
            <a:off x="4060269" y="4859893"/>
            <a:ext cx="2381607" cy="2976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344"/>
              </a:lnSpc>
              <a:buNone/>
            </a:pPr>
            <a:r>
              <a:rPr lang="en-US" sz="1875" dirty="0">
                <a:solidFill>
                  <a:srgbClr val="3C3939"/>
                </a:solidFill>
                <a:latin typeface="+mj-lt"/>
                <a:ea typeface="Raleway" pitchFamily="34" charset="-122"/>
                <a:cs typeface="Raleway" pitchFamily="34" charset="-120"/>
              </a:rPr>
              <a:t>Create views</a:t>
            </a:r>
            <a:endParaRPr lang="en-US" sz="1875" dirty="0">
              <a:latin typeface="+mj-lt"/>
            </a:endParaRPr>
          </a:p>
        </p:txBody>
      </p:sp>
      <p:sp>
        <p:nvSpPr>
          <p:cNvPr id="34" name="Text 32"/>
          <p:cNvSpPr/>
          <p:nvPr/>
        </p:nvSpPr>
        <p:spPr>
          <a:xfrm>
            <a:off x="2065496" y="5252799"/>
            <a:ext cx="4376380" cy="2540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000"/>
              </a:lnSpc>
              <a:buNone/>
            </a:pPr>
            <a:r>
              <a:rPr lang="en-US" sz="1250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vbSalesSummaryByRegion</a:t>
            </a:r>
            <a:endParaRPr lang="en-US" sz="1250" dirty="0">
              <a:latin typeface="+mj-lt"/>
            </a:endParaRPr>
          </a:p>
        </p:txBody>
      </p:sp>
      <p:sp>
        <p:nvSpPr>
          <p:cNvPr id="35" name="Text 33"/>
          <p:cNvSpPr/>
          <p:nvPr/>
        </p:nvSpPr>
        <p:spPr>
          <a:xfrm>
            <a:off x="2065496" y="5602129"/>
            <a:ext cx="4376380" cy="2540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000"/>
              </a:lnSpc>
              <a:buNone/>
            </a:pPr>
            <a:r>
              <a:rPr lang="en-US" sz="1250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vbSalesSummaryByProduct</a:t>
            </a:r>
            <a:endParaRPr lang="en-US" sz="1250" dirty="0">
              <a:latin typeface="+mj-lt"/>
            </a:endParaRPr>
          </a:p>
        </p:txBody>
      </p:sp>
      <p:sp>
        <p:nvSpPr>
          <p:cNvPr id="36" name="Text 34"/>
          <p:cNvSpPr/>
          <p:nvPr/>
        </p:nvSpPr>
        <p:spPr>
          <a:xfrm>
            <a:off x="2065496" y="5951458"/>
            <a:ext cx="4376380" cy="2540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000"/>
              </a:lnSpc>
              <a:buNone/>
            </a:pPr>
            <a:r>
              <a:rPr lang="en-US" sz="1250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vbSalesSummaryByCategor</a:t>
            </a:r>
            <a:endParaRPr lang="en-US" sz="1250" dirty="0">
              <a:latin typeface="+mj-lt"/>
            </a:endParaRPr>
          </a:p>
        </p:txBody>
      </p:sp>
      <p:sp>
        <p:nvSpPr>
          <p:cNvPr id="37" name="Shape 35"/>
          <p:cNvSpPr>
            <a:spLocks/>
          </p:cNvSpPr>
          <p:nvPr/>
        </p:nvSpPr>
        <p:spPr>
          <a:xfrm>
            <a:off x="7470815" y="6354723"/>
            <a:ext cx="555665" cy="22860"/>
          </a:xfrm>
          <a:prstGeom prst="roundRect">
            <a:avLst>
              <a:gd name="adj" fmla="val 291721"/>
            </a:avLst>
          </a:prstGeom>
          <a:solidFill>
            <a:srgbClr val="95B1DE"/>
          </a:solidFill>
          <a:ln/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8" name="Shape 36"/>
          <p:cNvSpPr>
            <a:spLocks/>
          </p:cNvSpPr>
          <p:nvPr/>
        </p:nvSpPr>
        <p:spPr>
          <a:xfrm>
            <a:off x="7136487" y="6187559"/>
            <a:ext cx="357188" cy="357188"/>
          </a:xfrm>
          <a:prstGeom prst="roundRect">
            <a:avLst>
              <a:gd name="adj" fmla="val 18670"/>
            </a:avLst>
          </a:prstGeom>
          <a:solidFill>
            <a:srgbClr val="AFCBF8"/>
          </a:solidFill>
          <a:ln w="7620">
            <a:solidFill>
              <a:srgbClr val="95B1DE"/>
            </a:solidFill>
            <a:prstDash val="soli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9" name="Text 37"/>
          <p:cNvSpPr>
            <a:spLocks/>
          </p:cNvSpPr>
          <p:nvPr/>
        </p:nvSpPr>
        <p:spPr>
          <a:xfrm>
            <a:off x="7243286" y="6247090"/>
            <a:ext cx="143589" cy="238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875"/>
              </a:lnSpc>
              <a:buNone/>
            </a:pPr>
            <a:r>
              <a:rPr lang="en-US" sz="1875" dirty="0">
                <a:solidFill>
                  <a:srgbClr val="000000"/>
                </a:solidFill>
                <a:latin typeface="+mj-lt"/>
                <a:ea typeface="Raleway" pitchFamily="34" charset="-122"/>
                <a:cs typeface="Raleway" pitchFamily="34" charset="-120"/>
              </a:rPr>
              <a:t>6</a:t>
            </a:r>
            <a:endParaRPr lang="en-US" sz="1875" dirty="0">
              <a:latin typeface="+mj-lt"/>
            </a:endParaRPr>
          </a:p>
        </p:txBody>
      </p:sp>
      <p:sp>
        <p:nvSpPr>
          <p:cNvPr id="40" name="Text 38"/>
          <p:cNvSpPr>
            <a:spLocks/>
          </p:cNvSpPr>
          <p:nvPr/>
        </p:nvSpPr>
        <p:spPr>
          <a:xfrm>
            <a:off x="8188285" y="6167676"/>
            <a:ext cx="2381607" cy="2976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4"/>
              </a:lnSpc>
              <a:buNone/>
            </a:pPr>
            <a:r>
              <a:rPr lang="en-US" sz="1875" dirty="0">
                <a:solidFill>
                  <a:srgbClr val="3C3939"/>
                </a:solidFill>
                <a:latin typeface="+mj-lt"/>
                <a:ea typeface="Raleway" pitchFamily="34" charset="-122"/>
                <a:cs typeface="Raleway" pitchFamily="34" charset="-120"/>
              </a:rPr>
              <a:t>Add column</a:t>
            </a:r>
            <a:endParaRPr lang="en-US" sz="1875" dirty="0">
              <a:latin typeface="+mj-lt"/>
            </a:endParaRPr>
          </a:p>
        </p:txBody>
      </p:sp>
      <p:sp>
        <p:nvSpPr>
          <p:cNvPr id="41" name="Text 39"/>
          <p:cNvSpPr>
            <a:spLocks/>
          </p:cNvSpPr>
          <p:nvPr/>
        </p:nvSpPr>
        <p:spPr>
          <a:xfrm>
            <a:off x="8442246" y="6560582"/>
            <a:ext cx="4122539" cy="2540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Create column </a:t>
            </a:r>
            <a:r>
              <a:rPr lang="en-US" sz="1250" b="1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YearlyTotalByProduct</a:t>
            </a:r>
            <a:endParaRPr lang="en-US" sz="1250" dirty="0">
              <a:latin typeface="+mj-lt"/>
            </a:endParaRPr>
          </a:p>
        </p:txBody>
      </p:sp>
      <p:sp>
        <p:nvSpPr>
          <p:cNvPr id="42" name="Text 40"/>
          <p:cNvSpPr>
            <a:spLocks/>
          </p:cNvSpPr>
          <p:nvPr/>
        </p:nvSpPr>
        <p:spPr>
          <a:xfrm>
            <a:off x="8442246" y="6870144"/>
            <a:ext cx="4122539" cy="5081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Create column </a:t>
            </a:r>
            <a:r>
              <a:rPr lang="en-US" sz="1250" b="1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AverageSaleByProductByYear </a:t>
            </a:r>
            <a:r>
              <a:rPr lang="en-US" sz="1250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and update with the average by product.</a:t>
            </a:r>
            <a:endParaRPr lang="en-US" sz="1250" dirty="0">
              <a:latin typeface="+mj-lt"/>
            </a:endParaRPr>
          </a:p>
        </p:txBody>
      </p:sp>
      <p:sp>
        <p:nvSpPr>
          <p:cNvPr id="43" name="Text 41"/>
          <p:cNvSpPr>
            <a:spLocks/>
          </p:cNvSpPr>
          <p:nvPr/>
        </p:nvSpPr>
        <p:spPr>
          <a:xfrm>
            <a:off x="8442246" y="7433786"/>
            <a:ext cx="4122539" cy="2540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Create column </a:t>
            </a:r>
            <a:r>
              <a:rPr lang="en-US" sz="1250" b="1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CummulativeSumByProductByMonth</a:t>
            </a:r>
            <a:endParaRPr lang="en-US" sz="1250" dirty="0">
              <a:latin typeface="+mj-lt"/>
            </a:endParaRPr>
          </a:p>
        </p:txBody>
      </p:sp>
      <p:sp>
        <p:nvSpPr>
          <p:cNvPr id="44" name="Text 42"/>
          <p:cNvSpPr>
            <a:spLocks/>
          </p:cNvSpPr>
          <p:nvPr/>
        </p:nvSpPr>
        <p:spPr>
          <a:xfrm>
            <a:off x="8442246" y="7743349"/>
            <a:ext cx="4122539" cy="2540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Create column </a:t>
            </a:r>
            <a:r>
              <a:rPr lang="en-US" sz="1250" b="1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CummulativeSumByProductByMonth</a:t>
            </a:r>
            <a:endParaRPr lang="en-US" sz="1250" dirty="0">
              <a:latin typeface="+mj-lt"/>
            </a:endParaRPr>
          </a:p>
        </p:txBody>
      </p:sp>
      <p:sp>
        <p:nvSpPr>
          <p:cNvPr id="45" name="Text 43"/>
          <p:cNvSpPr/>
          <p:nvPr/>
        </p:nvSpPr>
        <p:spPr>
          <a:xfrm>
            <a:off x="2065496" y="8334732"/>
            <a:ext cx="10499288" cy="2540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00"/>
              </a:lnSpc>
              <a:buNone/>
            </a:pPr>
            <a:endParaRPr lang="en-US" sz="1250" dirty="0">
              <a:latin typeface="+mj-lt"/>
            </a:endParaRPr>
          </a:p>
        </p:txBody>
      </p:sp>
      <p:pic>
        <p:nvPicPr>
          <p:cNvPr id="47" name="Image 2" descr="preencoded.png">
            <a:extLst>
              <a:ext uri="{FF2B5EF4-FFF2-40B4-BE49-F238E27FC236}">
                <a16:creationId xmlns:a16="http://schemas.microsoft.com/office/drawing/2014/main" id="{EA059D35-12B7-9F35-C50A-5ADB9AC6C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13" y="141120"/>
            <a:ext cx="1587698" cy="6215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957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54" y="2728079"/>
            <a:ext cx="4931093" cy="277379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263640" y="610672"/>
            <a:ext cx="5743218" cy="5551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72"/>
              </a:lnSpc>
              <a:buNone/>
            </a:pPr>
            <a:r>
              <a:rPr lang="en-US" sz="3498" dirty="0">
                <a:solidFill>
                  <a:srgbClr val="1B1B27"/>
                </a:solidFill>
                <a:latin typeface="+mj-lt"/>
                <a:ea typeface="Raleway" pitchFamily="34" charset="-122"/>
                <a:cs typeface="Raleway" pitchFamily="34" charset="-120"/>
              </a:rPr>
              <a:t>Data Ingestion into Power BI</a:t>
            </a:r>
            <a:endParaRPr lang="en-US" sz="3498" dirty="0">
              <a:latin typeface="+mj-lt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640" y="1415653"/>
            <a:ext cx="1110377" cy="206787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707154" y="1637705"/>
            <a:ext cx="3052405" cy="347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3"/>
              </a:lnSpc>
              <a:buNone/>
            </a:pPr>
            <a:r>
              <a:rPr lang="en-US" sz="2186" dirty="0">
                <a:solidFill>
                  <a:srgbClr val="3C3939"/>
                </a:solidFill>
                <a:latin typeface="+mj-lt"/>
                <a:ea typeface="Raleway" pitchFamily="34" charset="-122"/>
                <a:cs typeface="Raleway" pitchFamily="34" charset="-120"/>
              </a:rPr>
              <a:t>Connect to Data Source</a:t>
            </a:r>
            <a:endParaRPr lang="en-US" sz="2186" dirty="0">
              <a:latin typeface="+mj-lt"/>
            </a:endParaRPr>
          </a:p>
        </p:txBody>
      </p:sp>
      <p:sp>
        <p:nvSpPr>
          <p:cNvPr id="8" name="Text 4"/>
          <p:cNvSpPr/>
          <p:nvPr/>
        </p:nvSpPr>
        <p:spPr>
          <a:xfrm>
            <a:off x="8062436" y="2118003"/>
            <a:ext cx="5790724" cy="3552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8"/>
              </a:lnSpc>
              <a:buSzPct val="100000"/>
              <a:buChar char="•"/>
            </a:pPr>
            <a:r>
              <a:rPr lang="en-US" sz="1749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Open Power BI and select "Get Data."</a:t>
            </a:r>
            <a:endParaRPr lang="en-US" sz="1749" dirty="0">
              <a:latin typeface="+mj-lt"/>
            </a:endParaRPr>
          </a:p>
        </p:txBody>
      </p:sp>
      <p:sp>
        <p:nvSpPr>
          <p:cNvPr id="9" name="Text 5"/>
          <p:cNvSpPr/>
          <p:nvPr/>
        </p:nvSpPr>
        <p:spPr>
          <a:xfrm>
            <a:off x="8062436" y="2550914"/>
            <a:ext cx="5790724" cy="7105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8"/>
              </a:lnSpc>
              <a:buSzPct val="100000"/>
              <a:buChar char="•"/>
            </a:pPr>
            <a:r>
              <a:rPr lang="en-US" sz="1749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Choose "SQL Server," enter server details, authenticate, and connect to your database.</a:t>
            </a:r>
            <a:endParaRPr lang="en-US" sz="1749" dirty="0">
              <a:latin typeface="+mj-lt"/>
            </a:endParaRPr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3640" y="3483531"/>
            <a:ext cx="1110377" cy="2067877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707154" y="3705582"/>
            <a:ext cx="2992993" cy="347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3"/>
              </a:lnSpc>
              <a:buNone/>
            </a:pPr>
            <a:r>
              <a:rPr lang="en-US" sz="2186" dirty="0">
                <a:solidFill>
                  <a:srgbClr val="3C3939"/>
                </a:solidFill>
                <a:latin typeface="+mj-lt"/>
                <a:ea typeface="Raleway" pitchFamily="34" charset="-122"/>
                <a:cs typeface="Raleway" pitchFamily="34" charset="-120"/>
              </a:rPr>
              <a:t>Load Data into PowerBI</a:t>
            </a:r>
            <a:endParaRPr lang="en-US" sz="2186" dirty="0">
              <a:latin typeface="+mj-lt"/>
            </a:endParaRPr>
          </a:p>
        </p:txBody>
      </p:sp>
      <p:sp>
        <p:nvSpPr>
          <p:cNvPr id="12" name="Text 7"/>
          <p:cNvSpPr/>
          <p:nvPr/>
        </p:nvSpPr>
        <p:spPr>
          <a:xfrm>
            <a:off x="8062436" y="4185880"/>
            <a:ext cx="5790724" cy="3552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8"/>
              </a:lnSpc>
              <a:buSzPct val="100000"/>
              <a:buChar char="•"/>
            </a:pPr>
            <a:r>
              <a:rPr lang="en-US" sz="1749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Select desired tables from your database to import.</a:t>
            </a:r>
            <a:endParaRPr lang="en-US" sz="1749" dirty="0">
              <a:latin typeface="+mj-lt"/>
            </a:endParaRPr>
          </a:p>
        </p:txBody>
      </p:sp>
      <p:sp>
        <p:nvSpPr>
          <p:cNvPr id="13" name="Text 8"/>
          <p:cNvSpPr/>
          <p:nvPr/>
        </p:nvSpPr>
        <p:spPr>
          <a:xfrm>
            <a:off x="8062436" y="4618792"/>
            <a:ext cx="5790724" cy="7105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8"/>
              </a:lnSpc>
              <a:buSzPct val="100000"/>
              <a:buChar char="•"/>
            </a:pPr>
            <a:r>
              <a:rPr lang="en-US" sz="1749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Click "Load" to import data directly into Power BI for analysis.</a:t>
            </a:r>
            <a:endParaRPr lang="en-US" sz="1749" dirty="0">
              <a:latin typeface="+mj-lt"/>
            </a:endParaRPr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3640" y="5551408"/>
            <a:ext cx="1110377" cy="206787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7707154" y="5773460"/>
            <a:ext cx="2776180" cy="347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3"/>
              </a:lnSpc>
              <a:buNone/>
            </a:pPr>
            <a:r>
              <a:rPr lang="en-US" sz="2186" dirty="0">
                <a:solidFill>
                  <a:srgbClr val="3C3939"/>
                </a:solidFill>
                <a:latin typeface="+mj-lt"/>
                <a:ea typeface="Raleway" pitchFamily="34" charset="-122"/>
                <a:cs typeface="Raleway" pitchFamily="34" charset="-120"/>
              </a:rPr>
              <a:t>Data Modeling</a:t>
            </a:r>
            <a:endParaRPr lang="en-US" sz="2186" dirty="0">
              <a:latin typeface="+mj-lt"/>
            </a:endParaRPr>
          </a:p>
        </p:txBody>
      </p:sp>
      <p:sp>
        <p:nvSpPr>
          <p:cNvPr id="16" name="Text 10"/>
          <p:cNvSpPr/>
          <p:nvPr/>
        </p:nvSpPr>
        <p:spPr>
          <a:xfrm>
            <a:off x="8062436" y="6253758"/>
            <a:ext cx="5790724" cy="3552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8"/>
              </a:lnSpc>
              <a:buSzPct val="100000"/>
              <a:buChar char="•"/>
            </a:pPr>
            <a:r>
              <a:rPr lang="en-US" sz="1749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Navigate to the "Relationships" view.</a:t>
            </a:r>
            <a:endParaRPr lang="en-US" sz="1749" dirty="0">
              <a:latin typeface="+mj-lt"/>
            </a:endParaRPr>
          </a:p>
        </p:txBody>
      </p:sp>
      <p:sp>
        <p:nvSpPr>
          <p:cNvPr id="17" name="Text 11"/>
          <p:cNvSpPr/>
          <p:nvPr/>
        </p:nvSpPr>
        <p:spPr>
          <a:xfrm>
            <a:off x="8062436" y="6686669"/>
            <a:ext cx="5790724" cy="7105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8"/>
              </a:lnSpc>
              <a:buSzPct val="100000"/>
              <a:buChar char="•"/>
            </a:pPr>
            <a:r>
              <a:rPr lang="en-US" sz="1749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Define relationships between different tables based on common fields to integrate data seamlessly for analysis.</a:t>
            </a:r>
            <a:endParaRPr lang="en-US" sz="1749" dirty="0">
              <a:latin typeface="+mj-lt"/>
            </a:endParaRPr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430AE20F-C47A-F40F-59C7-D066F21054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513" y="141120"/>
            <a:ext cx="1587698" cy="6215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US">
              <a:latin typeface="+mj-lt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83" y="2552462"/>
            <a:ext cx="5080516" cy="312455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54566" y="1477804"/>
            <a:ext cx="7134582" cy="5073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995"/>
              </a:lnSpc>
              <a:buNone/>
            </a:pPr>
            <a:r>
              <a:rPr lang="en-US" sz="3196" dirty="0">
                <a:solidFill>
                  <a:srgbClr val="1B1B27"/>
                </a:solidFill>
                <a:latin typeface="+mj-lt"/>
                <a:ea typeface="Raleway" pitchFamily="34" charset="-122"/>
                <a:cs typeface="Raleway" pitchFamily="34" charset="-120"/>
              </a:rPr>
              <a:t>AdventureWorks Dashboard Overview</a:t>
            </a:r>
            <a:endParaRPr lang="en-US" sz="3196" dirty="0">
              <a:latin typeface="+mj-lt"/>
            </a:endParaRPr>
          </a:p>
        </p:txBody>
      </p:sp>
      <p:sp>
        <p:nvSpPr>
          <p:cNvPr id="7" name="Shape 3"/>
          <p:cNvSpPr/>
          <p:nvPr/>
        </p:nvSpPr>
        <p:spPr>
          <a:xfrm>
            <a:off x="6054566" y="2411135"/>
            <a:ext cx="365165" cy="365165"/>
          </a:xfrm>
          <a:prstGeom prst="roundRect">
            <a:avLst>
              <a:gd name="adj" fmla="val 1867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8" name="Text 4"/>
          <p:cNvSpPr/>
          <p:nvPr/>
        </p:nvSpPr>
        <p:spPr>
          <a:xfrm>
            <a:off x="6185059" y="2471976"/>
            <a:ext cx="104180" cy="2434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17"/>
              </a:lnSpc>
              <a:buNone/>
            </a:pPr>
            <a:r>
              <a:rPr lang="en-US" sz="1917" dirty="0">
                <a:solidFill>
                  <a:srgbClr val="3C3939"/>
                </a:solidFill>
                <a:latin typeface="+mj-lt"/>
                <a:ea typeface="Raleway" pitchFamily="34" charset="-122"/>
                <a:cs typeface="Raleway" pitchFamily="34" charset="-120"/>
              </a:rPr>
              <a:t>1</a:t>
            </a:r>
            <a:endParaRPr lang="en-US" sz="1917" dirty="0">
              <a:latin typeface="+mj-lt"/>
            </a:endParaRPr>
          </a:p>
        </p:txBody>
      </p:sp>
      <p:sp>
        <p:nvSpPr>
          <p:cNvPr id="9" name="Text 5"/>
          <p:cNvSpPr/>
          <p:nvPr/>
        </p:nvSpPr>
        <p:spPr>
          <a:xfrm>
            <a:off x="6582013" y="2411135"/>
            <a:ext cx="2029182" cy="2536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97"/>
              </a:lnSpc>
              <a:buNone/>
            </a:pPr>
            <a:r>
              <a:rPr lang="en-US" sz="1598" dirty="0">
                <a:solidFill>
                  <a:srgbClr val="3C3939"/>
                </a:solidFill>
                <a:latin typeface="+mj-lt"/>
                <a:ea typeface="Raleway" pitchFamily="34" charset="-122"/>
                <a:cs typeface="Raleway" pitchFamily="34" charset="-120"/>
              </a:rPr>
              <a:t>Sales Summary </a:t>
            </a:r>
            <a:endParaRPr lang="en-US" sz="1598" dirty="0">
              <a:latin typeface="+mj-lt"/>
            </a:endParaRPr>
          </a:p>
        </p:txBody>
      </p:sp>
      <p:sp>
        <p:nvSpPr>
          <p:cNvPr id="10" name="Text 6"/>
          <p:cNvSpPr/>
          <p:nvPr/>
        </p:nvSpPr>
        <p:spPr>
          <a:xfrm>
            <a:off x="6582013" y="2762131"/>
            <a:ext cx="3395305" cy="7793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45"/>
              </a:lnSpc>
              <a:buNone/>
            </a:pPr>
            <a:r>
              <a:rPr lang="en-US" sz="1278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Visualizes key metrics and trends in sales performance across different dimensions such as products, regions, or time periods..</a:t>
            </a:r>
            <a:endParaRPr lang="en-US" sz="1278" dirty="0">
              <a:latin typeface="+mj-lt"/>
            </a:endParaRPr>
          </a:p>
        </p:txBody>
      </p:sp>
      <p:sp>
        <p:nvSpPr>
          <p:cNvPr id="11" name="Shape 7"/>
          <p:cNvSpPr/>
          <p:nvPr/>
        </p:nvSpPr>
        <p:spPr>
          <a:xfrm>
            <a:off x="10139601" y="2411135"/>
            <a:ext cx="365165" cy="365165"/>
          </a:xfrm>
          <a:prstGeom prst="roundRect">
            <a:avLst>
              <a:gd name="adj" fmla="val 1867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" name="Text 8"/>
          <p:cNvSpPr/>
          <p:nvPr/>
        </p:nvSpPr>
        <p:spPr>
          <a:xfrm>
            <a:off x="10258782" y="2471976"/>
            <a:ext cx="126802" cy="2434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17"/>
              </a:lnSpc>
              <a:buNone/>
            </a:pPr>
            <a:r>
              <a:rPr lang="en-US" sz="1917" dirty="0">
                <a:solidFill>
                  <a:srgbClr val="3C3939"/>
                </a:solidFill>
                <a:latin typeface="+mj-lt"/>
                <a:ea typeface="Raleway" pitchFamily="34" charset="-122"/>
                <a:cs typeface="Raleway" pitchFamily="34" charset="-120"/>
              </a:rPr>
              <a:t>2</a:t>
            </a:r>
            <a:endParaRPr lang="en-US" sz="1917" dirty="0">
              <a:latin typeface="+mj-lt"/>
            </a:endParaRPr>
          </a:p>
        </p:txBody>
      </p:sp>
      <p:sp>
        <p:nvSpPr>
          <p:cNvPr id="13" name="Text 9"/>
          <p:cNvSpPr/>
          <p:nvPr/>
        </p:nvSpPr>
        <p:spPr>
          <a:xfrm>
            <a:off x="10667048" y="2411135"/>
            <a:ext cx="2029182" cy="2536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97"/>
              </a:lnSpc>
              <a:buNone/>
            </a:pPr>
            <a:r>
              <a:rPr lang="en-US" sz="1598" dirty="0">
                <a:solidFill>
                  <a:srgbClr val="3C3939"/>
                </a:solidFill>
                <a:latin typeface="+mj-lt"/>
                <a:ea typeface="Raleway" pitchFamily="34" charset="-122"/>
                <a:cs typeface="Raleway" pitchFamily="34" charset="-120"/>
              </a:rPr>
              <a:t>YOY Analysis</a:t>
            </a:r>
            <a:endParaRPr lang="en-US" sz="1598" dirty="0">
              <a:latin typeface="+mj-lt"/>
            </a:endParaRPr>
          </a:p>
        </p:txBody>
      </p:sp>
      <p:sp>
        <p:nvSpPr>
          <p:cNvPr id="14" name="Text 10"/>
          <p:cNvSpPr/>
          <p:nvPr/>
        </p:nvSpPr>
        <p:spPr>
          <a:xfrm>
            <a:off x="10667048" y="2762131"/>
            <a:ext cx="3395305" cy="10391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45"/>
              </a:lnSpc>
              <a:buNone/>
            </a:pPr>
            <a:r>
              <a:rPr lang="en-US" sz="1278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Compares year-over-year performance to identify growth trends and anomalies, helping to understand business performance over time.</a:t>
            </a:r>
            <a:endParaRPr lang="en-US" sz="1278" dirty="0">
              <a:latin typeface="+mj-lt"/>
            </a:endParaRPr>
          </a:p>
        </p:txBody>
      </p:sp>
      <p:sp>
        <p:nvSpPr>
          <p:cNvPr id="15" name="Shape 11"/>
          <p:cNvSpPr/>
          <p:nvPr/>
        </p:nvSpPr>
        <p:spPr>
          <a:xfrm>
            <a:off x="6054566" y="4146113"/>
            <a:ext cx="365165" cy="365165"/>
          </a:xfrm>
          <a:prstGeom prst="roundRect">
            <a:avLst>
              <a:gd name="adj" fmla="val 1867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6" name="Text 12"/>
          <p:cNvSpPr/>
          <p:nvPr/>
        </p:nvSpPr>
        <p:spPr>
          <a:xfrm>
            <a:off x="6172081" y="4206954"/>
            <a:ext cx="130016" cy="2434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17"/>
              </a:lnSpc>
              <a:buNone/>
            </a:pPr>
            <a:r>
              <a:rPr lang="en-US" sz="1917" dirty="0">
                <a:solidFill>
                  <a:srgbClr val="3C3939"/>
                </a:solidFill>
                <a:latin typeface="+mj-lt"/>
                <a:ea typeface="Raleway" pitchFamily="34" charset="-122"/>
                <a:cs typeface="Raleway" pitchFamily="34" charset="-120"/>
              </a:rPr>
              <a:t>3</a:t>
            </a:r>
            <a:endParaRPr lang="en-US" sz="1917" dirty="0">
              <a:latin typeface="+mj-lt"/>
            </a:endParaRPr>
          </a:p>
        </p:txBody>
      </p:sp>
      <p:sp>
        <p:nvSpPr>
          <p:cNvPr id="17" name="Text 13"/>
          <p:cNvSpPr/>
          <p:nvPr/>
        </p:nvSpPr>
        <p:spPr>
          <a:xfrm>
            <a:off x="6582013" y="4146113"/>
            <a:ext cx="2029182" cy="2536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97"/>
              </a:lnSpc>
              <a:buNone/>
            </a:pPr>
            <a:r>
              <a:rPr lang="en-US" sz="1598" dirty="0">
                <a:solidFill>
                  <a:srgbClr val="3C3939"/>
                </a:solidFill>
                <a:latin typeface="+mj-lt"/>
                <a:ea typeface="Raleway" pitchFamily="34" charset="-122"/>
                <a:cs typeface="Raleway" pitchFamily="34" charset="-120"/>
              </a:rPr>
              <a:t>Trend Analysis</a:t>
            </a:r>
            <a:endParaRPr lang="en-US" sz="1598" dirty="0">
              <a:latin typeface="+mj-lt"/>
            </a:endParaRPr>
          </a:p>
        </p:txBody>
      </p:sp>
      <p:sp>
        <p:nvSpPr>
          <p:cNvPr id="18" name="Text 14"/>
          <p:cNvSpPr/>
          <p:nvPr/>
        </p:nvSpPr>
        <p:spPr>
          <a:xfrm>
            <a:off x="6582013" y="4497110"/>
            <a:ext cx="3395305" cy="10391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45"/>
              </a:lnSpc>
              <a:buNone/>
            </a:pPr>
            <a:r>
              <a:rPr lang="en-US" sz="1278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Tracks and visualizes trends in various business metrics such as sales, revenue, or customer acquisition over specified periods, highlighting patterns and changes</a:t>
            </a:r>
            <a:endParaRPr lang="en-US" sz="1278" dirty="0">
              <a:latin typeface="+mj-lt"/>
            </a:endParaRPr>
          </a:p>
        </p:txBody>
      </p:sp>
      <p:sp>
        <p:nvSpPr>
          <p:cNvPr id="19" name="Shape 15"/>
          <p:cNvSpPr/>
          <p:nvPr/>
        </p:nvSpPr>
        <p:spPr>
          <a:xfrm>
            <a:off x="10139601" y="4146113"/>
            <a:ext cx="365165" cy="365165"/>
          </a:xfrm>
          <a:prstGeom prst="roundRect">
            <a:avLst>
              <a:gd name="adj" fmla="val 1867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0" name="Text 16"/>
          <p:cNvSpPr/>
          <p:nvPr/>
        </p:nvSpPr>
        <p:spPr>
          <a:xfrm>
            <a:off x="10255687" y="4206954"/>
            <a:ext cx="132993" cy="2434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17"/>
              </a:lnSpc>
              <a:buNone/>
            </a:pPr>
            <a:r>
              <a:rPr lang="en-US" sz="1917" dirty="0">
                <a:solidFill>
                  <a:srgbClr val="3C3939"/>
                </a:solidFill>
                <a:latin typeface="+mj-lt"/>
                <a:ea typeface="Raleway" pitchFamily="34" charset="-122"/>
                <a:cs typeface="Raleway" pitchFamily="34" charset="-120"/>
              </a:rPr>
              <a:t>4</a:t>
            </a:r>
            <a:endParaRPr lang="en-US" sz="1917" dirty="0">
              <a:latin typeface="+mj-lt"/>
            </a:endParaRPr>
          </a:p>
        </p:txBody>
      </p:sp>
      <p:sp>
        <p:nvSpPr>
          <p:cNvPr id="21" name="Text 17"/>
          <p:cNvSpPr/>
          <p:nvPr/>
        </p:nvSpPr>
        <p:spPr>
          <a:xfrm>
            <a:off x="10667048" y="4146113"/>
            <a:ext cx="2029182" cy="2536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97"/>
              </a:lnSpc>
              <a:buNone/>
            </a:pPr>
            <a:r>
              <a:rPr lang="en-US" sz="1598" dirty="0">
                <a:solidFill>
                  <a:srgbClr val="3C3939"/>
                </a:solidFill>
                <a:latin typeface="+mj-lt"/>
                <a:ea typeface="Raleway" pitchFamily="34" charset="-122"/>
                <a:cs typeface="Raleway" pitchFamily="34" charset="-120"/>
              </a:rPr>
              <a:t>Pareto Analysis</a:t>
            </a:r>
            <a:endParaRPr lang="en-US" sz="1598" dirty="0">
              <a:latin typeface="+mj-lt"/>
            </a:endParaRPr>
          </a:p>
        </p:txBody>
      </p:sp>
      <p:sp>
        <p:nvSpPr>
          <p:cNvPr id="22" name="Text 18"/>
          <p:cNvSpPr/>
          <p:nvPr/>
        </p:nvSpPr>
        <p:spPr>
          <a:xfrm>
            <a:off x="10667048" y="4497110"/>
            <a:ext cx="3395305" cy="10391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45"/>
              </a:lnSpc>
              <a:buNone/>
            </a:pPr>
            <a:r>
              <a:rPr lang="en-US" sz="1278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Displays the significant factors contributing to overall results, helping prioritize efforts based on the 80/20 rule (where 80% of effects come from 20% of causes).</a:t>
            </a:r>
            <a:endParaRPr lang="en-US" sz="1278" dirty="0">
              <a:latin typeface="+mj-lt"/>
            </a:endParaRPr>
          </a:p>
        </p:txBody>
      </p:sp>
      <p:sp>
        <p:nvSpPr>
          <p:cNvPr id="23" name="Shape 19"/>
          <p:cNvSpPr/>
          <p:nvPr/>
        </p:nvSpPr>
        <p:spPr>
          <a:xfrm>
            <a:off x="6054566" y="5881092"/>
            <a:ext cx="365165" cy="365165"/>
          </a:xfrm>
          <a:prstGeom prst="roundRect">
            <a:avLst>
              <a:gd name="adj" fmla="val 1867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4" name="Text 20"/>
          <p:cNvSpPr/>
          <p:nvPr/>
        </p:nvSpPr>
        <p:spPr>
          <a:xfrm>
            <a:off x="6170771" y="5941933"/>
            <a:ext cx="132636" cy="2434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17"/>
              </a:lnSpc>
              <a:buNone/>
            </a:pPr>
            <a:r>
              <a:rPr lang="en-US" sz="1917" dirty="0">
                <a:solidFill>
                  <a:srgbClr val="3C3939"/>
                </a:solidFill>
                <a:latin typeface="+mj-lt"/>
                <a:ea typeface="Raleway" pitchFamily="34" charset="-122"/>
                <a:cs typeface="Raleway" pitchFamily="34" charset="-120"/>
              </a:rPr>
              <a:t>5</a:t>
            </a:r>
            <a:endParaRPr lang="en-US" sz="1917" dirty="0">
              <a:latin typeface="+mj-lt"/>
            </a:endParaRPr>
          </a:p>
        </p:txBody>
      </p:sp>
      <p:sp>
        <p:nvSpPr>
          <p:cNvPr id="25" name="Text 21"/>
          <p:cNvSpPr/>
          <p:nvPr/>
        </p:nvSpPr>
        <p:spPr>
          <a:xfrm>
            <a:off x="6582013" y="5881092"/>
            <a:ext cx="2029182" cy="2536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97"/>
              </a:lnSpc>
              <a:buNone/>
            </a:pPr>
            <a:r>
              <a:rPr lang="en-US" sz="1598" dirty="0">
                <a:solidFill>
                  <a:srgbClr val="3C3939"/>
                </a:solidFill>
                <a:latin typeface="+mj-lt"/>
                <a:ea typeface="Raleway" pitchFamily="34" charset="-122"/>
                <a:cs typeface="Raleway" pitchFamily="34" charset="-120"/>
              </a:rPr>
              <a:t>Decomposition</a:t>
            </a:r>
            <a:endParaRPr lang="en-US" sz="1598" dirty="0">
              <a:latin typeface="+mj-lt"/>
            </a:endParaRPr>
          </a:p>
        </p:txBody>
      </p:sp>
      <p:sp>
        <p:nvSpPr>
          <p:cNvPr id="26" name="Text 22"/>
          <p:cNvSpPr/>
          <p:nvPr/>
        </p:nvSpPr>
        <p:spPr>
          <a:xfrm>
            <a:off x="6582013" y="6232088"/>
            <a:ext cx="7480221" cy="5195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45"/>
              </a:lnSpc>
              <a:buNone/>
            </a:pPr>
            <a:r>
              <a:rPr lang="en-US" sz="1278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Breaks down complex metrics or KPIs into their contributing factors, revealing insights into what drives overall performance or outcomes.</a:t>
            </a:r>
            <a:endParaRPr lang="en-US" sz="1278" dirty="0">
              <a:latin typeface="+mj-lt"/>
            </a:endParaRPr>
          </a:p>
        </p:txBody>
      </p:sp>
      <p:pic>
        <p:nvPicPr>
          <p:cNvPr id="28" name="Image 2" descr="preencoded.png">
            <a:extLst>
              <a:ext uri="{FF2B5EF4-FFF2-40B4-BE49-F238E27FC236}">
                <a16:creationId xmlns:a16="http://schemas.microsoft.com/office/drawing/2014/main" id="{E011C9DA-4AE8-9308-AD00-64F9744DC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13" y="141120"/>
            <a:ext cx="1587698" cy="6215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793790" y="3760351"/>
            <a:ext cx="567059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endParaRPr lang="en-US" sz="4465" dirty="0"/>
          </a:p>
        </p:txBody>
      </p:sp>
      <p:pic>
        <p:nvPicPr>
          <p:cNvPr id="7" name="Image 2" descr="preencoded.png">
            <a:extLst>
              <a:ext uri="{FF2B5EF4-FFF2-40B4-BE49-F238E27FC236}">
                <a16:creationId xmlns:a16="http://schemas.microsoft.com/office/drawing/2014/main" id="{01BC61C2-1C3D-1F1F-8812-9C01E5D20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13" y="141120"/>
            <a:ext cx="1587698" cy="621506"/>
          </a:xfrm>
          <a:prstGeom prst="rect">
            <a:avLst/>
          </a:prstGeo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2E41CEB9-0870-E5CC-C243-A97E146CF1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9454975"/>
                  </p:ext>
                </p:extLst>
              </p:nvPr>
            </p:nvGraphicFramePr>
            <p:xfrm>
              <a:off x="927100" y="762626"/>
              <a:ext cx="12750800" cy="693357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2E41CEB9-0870-E5CC-C243-A97E146CF1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7100" y="762626"/>
                <a:ext cx="12750800" cy="693357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962620"/>
            <a:ext cx="6148388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1B1B27"/>
                </a:solidFill>
                <a:latin typeface="+mj-lt"/>
                <a:ea typeface="Raleway" pitchFamily="34" charset="-122"/>
                <a:cs typeface="Raleway" pitchFamily="34" charset="-120"/>
              </a:rPr>
              <a:t>Important DAX Queries </a:t>
            </a:r>
            <a:endParaRPr lang="en-US" sz="4465" dirty="0">
              <a:latin typeface="+mj-lt"/>
            </a:endParaRPr>
          </a:p>
        </p:txBody>
      </p:sp>
      <p:sp>
        <p:nvSpPr>
          <p:cNvPr id="5" name="Shape 3"/>
          <p:cNvSpPr/>
          <p:nvPr/>
        </p:nvSpPr>
        <p:spPr>
          <a:xfrm>
            <a:off x="793790" y="2125028"/>
            <a:ext cx="13042821" cy="5141952"/>
          </a:xfrm>
          <a:prstGeom prst="roundRect">
            <a:avLst>
              <a:gd name="adj" fmla="val 1853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" name="Shape 4"/>
          <p:cNvSpPr/>
          <p:nvPr/>
        </p:nvSpPr>
        <p:spPr>
          <a:xfrm>
            <a:off x="801410" y="2132648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7" name="Text 5"/>
          <p:cNvSpPr/>
          <p:nvPr/>
        </p:nvSpPr>
        <p:spPr>
          <a:xfrm>
            <a:off x="1028343" y="2276356"/>
            <a:ext cx="3749159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b="1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Total Sales</a:t>
            </a:r>
            <a:endParaRPr lang="en-US" sz="1786" dirty="0">
              <a:latin typeface="+mj-lt"/>
            </a:endParaRPr>
          </a:p>
        </p:txBody>
      </p:sp>
      <p:sp>
        <p:nvSpPr>
          <p:cNvPr id="8" name="Text 6"/>
          <p:cNvSpPr/>
          <p:nvPr/>
        </p:nvSpPr>
        <p:spPr>
          <a:xfrm>
            <a:off x="5238750" y="2276356"/>
            <a:ext cx="8363426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SUM('SpendMD wrFinalData'[SalesAmount])</a:t>
            </a:r>
            <a:endParaRPr lang="en-US" sz="1786" dirty="0">
              <a:latin typeface="+mj-lt"/>
            </a:endParaRPr>
          </a:p>
        </p:txBody>
      </p:sp>
      <p:sp>
        <p:nvSpPr>
          <p:cNvPr id="9" name="Shape 7"/>
          <p:cNvSpPr/>
          <p:nvPr/>
        </p:nvSpPr>
        <p:spPr>
          <a:xfrm>
            <a:off x="801410" y="2782967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0" name="Text 8"/>
          <p:cNvSpPr/>
          <p:nvPr/>
        </p:nvSpPr>
        <p:spPr>
          <a:xfrm>
            <a:off x="1028343" y="2926675"/>
            <a:ext cx="3749159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b="1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TotalProfit</a:t>
            </a:r>
            <a:endParaRPr lang="en-US" sz="1786" dirty="0">
              <a:latin typeface="+mj-lt"/>
            </a:endParaRPr>
          </a:p>
        </p:txBody>
      </p:sp>
      <p:sp>
        <p:nvSpPr>
          <p:cNvPr id="11" name="Text 9"/>
          <p:cNvSpPr/>
          <p:nvPr/>
        </p:nvSpPr>
        <p:spPr>
          <a:xfrm>
            <a:off x="5238750" y="2926675"/>
            <a:ext cx="8363426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SUM('SpendMD wrFinalData'[SalesAmount]) - sum('SpendMD wrFinalData'[TotalProductCost])</a:t>
            </a:r>
            <a:endParaRPr lang="en-US" sz="1786" dirty="0">
              <a:latin typeface="+mj-lt"/>
            </a:endParaRPr>
          </a:p>
        </p:txBody>
      </p:sp>
      <p:sp>
        <p:nvSpPr>
          <p:cNvPr id="12" name="Shape 10"/>
          <p:cNvSpPr/>
          <p:nvPr/>
        </p:nvSpPr>
        <p:spPr>
          <a:xfrm>
            <a:off x="801410" y="3796189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1028343" y="3939897"/>
            <a:ext cx="3749159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b="1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Profit Margin % </a:t>
            </a:r>
            <a:endParaRPr lang="en-US" sz="1786" dirty="0">
              <a:latin typeface="+mj-lt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5238750" y="3939897"/>
            <a:ext cx="8363426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DIVIDE( [TotalProfit], [Total Sales], 0 )</a:t>
            </a:r>
            <a:endParaRPr lang="en-US" sz="1786" dirty="0">
              <a:latin typeface="+mj-lt"/>
            </a:endParaRPr>
          </a:p>
        </p:txBody>
      </p:sp>
      <p:sp>
        <p:nvSpPr>
          <p:cNvPr id="15" name="Shape 13"/>
          <p:cNvSpPr/>
          <p:nvPr/>
        </p:nvSpPr>
        <p:spPr>
          <a:xfrm>
            <a:off x="801410" y="4446508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1028343" y="4590217"/>
            <a:ext cx="3749159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b="1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YOY varience % </a:t>
            </a:r>
            <a:endParaRPr lang="en-US" sz="1786" dirty="0">
              <a:latin typeface="+mj-lt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5238750" y="4590217"/>
            <a:ext cx="8363426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 DIVIDE([YOY varience], [LastYearSales], 0)</a:t>
            </a:r>
            <a:endParaRPr lang="en-US" sz="1786" dirty="0">
              <a:latin typeface="+mj-lt"/>
            </a:endParaRPr>
          </a:p>
        </p:txBody>
      </p:sp>
      <p:sp>
        <p:nvSpPr>
          <p:cNvPr id="18" name="Shape 16"/>
          <p:cNvSpPr/>
          <p:nvPr/>
        </p:nvSpPr>
        <p:spPr>
          <a:xfrm>
            <a:off x="801410" y="5096828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1028343" y="5240536"/>
            <a:ext cx="3749159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b="1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TotalInternetSales </a:t>
            </a:r>
            <a:endParaRPr lang="en-US" sz="1786" dirty="0">
              <a:latin typeface="+mj-lt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5238750" y="5240536"/>
            <a:ext cx="8363426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CALCULATE(SUM('SpendMD wrFinalData'[SalesAmount]), 'SpendMD wrFinalData'[Channel] = "Internet")</a:t>
            </a:r>
            <a:endParaRPr lang="en-US" sz="1786" dirty="0">
              <a:latin typeface="+mj-lt"/>
            </a:endParaRPr>
          </a:p>
        </p:txBody>
      </p:sp>
      <p:sp>
        <p:nvSpPr>
          <p:cNvPr id="21" name="Shape 19"/>
          <p:cNvSpPr/>
          <p:nvPr/>
        </p:nvSpPr>
        <p:spPr>
          <a:xfrm>
            <a:off x="801410" y="6110049"/>
            <a:ext cx="13027581" cy="114931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" name="Text 20"/>
          <p:cNvSpPr/>
          <p:nvPr/>
        </p:nvSpPr>
        <p:spPr>
          <a:xfrm>
            <a:off x="1028343" y="6253758"/>
            <a:ext cx="3749159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b="1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LastYearSales</a:t>
            </a:r>
            <a:endParaRPr lang="en-US" sz="1786" dirty="0">
              <a:latin typeface="+mj-lt"/>
            </a:endParaRPr>
          </a:p>
        </p:txBody>
      </p:sp>
      <p:sp>
        <p:nvSpPr>
          <p:cNvPr id="23" name="Text 21"/>
          <p:cNvSpPr/>
          <p:nvPr/>
        </p:nvSpPr>
        <p:spPr>
          <a:xfrm>
            <a:off x="5238750" y="6253758"/>
            <a:ext cx="8363426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CALCULATE( SUM('SpendMD wrFinalData'[SalesAmount]),</a:t>
            </a:r>
            <a:endParaRPr lang="en-US" sz="1786" dirty="0">
              <a:latin typeface="+mj-lt"/>
            </a:endParaRPr>
          </a:p>
        </p:txBody>
      </p:sp>
      <p:sp>
        <p:nvSpPr>
          <p:cNvPr id="24" name="Text 22"/>
          <p:cNvSpPr/>
          <p:nvPr/>
        </p:nvSpPr>
        <p:spPr>
          <a:xfrm>
            <a:off x="5238750" y="6752749"/>
            <a:ext cx="8363426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3C3939"/>
                </a:solidFill>
                <a:latin typeface="+mj-lt"/>
                <a:ea typeface="Roboto" pitchFamily="34" charset="-122"/>
                <a:cs typeface="Roboto" pitchFamily="34" charset="-120"/>
              </a:rPr>
              <a:t>SAMEPERIODLASTYEAR('SpendMD wrFinalData'[OrderDate].[Date]))</a:t>
            </a:r>
            <a:endParaRPr lang="en-US" sz="1786" dirty="0">
              <a:latin typeface="+mj-lt"/>
            </a:endParaRPr>
          </a:p>
        </p:txBody>
      </p:sp>
      <p:pic>
        <p:nvPicPr>
          <p:cNvPr id="26" name="Image 2" descr="preencoded.png">
            <a:extLst>
              <a:ext uri="{FF2B5EF4-FFF2-40B4-BE49-F238E27FC236}">
                <a16:creationId xmlns:a16="http://schemas.microsoft.com/office/drawing/2014/main" id="{382B72B0-AA65-3BC3-C478-51AE0DEF6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13" y="141120"/>
            <a:ext cx="1587698" cy="6215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22A661DD-4FC9-40D0-AB8A-6BCA29AF67A6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1dbW/bOBL+K4GBw94BwYGvIrnf8npbbNPNtYvcLQ5FMCRHjraKZMhy2lyR/36UZKeJY8euHffkWF+aiqJG8/rMiBzJX3s+GQ5SuH0H19j7uXeY55+uofi0x3v7vawZE5J6EDSSNCKcC9TO03A2H5RJng17P3/tlVD0sbxIhiNIK0Jh8D8f93uQpufQr45iSIe43xtgMcwzSJP/YjM5nCqLEd7t9/DLIM0LqEh+KKHEiuxNmB6OAwv07xU/4MrkBj+gK5tRzZ021CmjwSFnkeIyDtOGzYSas5lTKtL17Y/yrIQkC7epxiIdC6GMcGiMQGuUV6Yaj5O0HE+xtydfBkWQLsh8O6iUc+BvIHPoe7UIBQ4bjr/2Dvr9AvtQjg9PHp08ytPR9YzxD/mocPgeax5PsjIpb8M9Pgww82fHe5+L0yRo7xhK6N0FnZ0XedBoMwVSHB5c56OsrE+djrKxlkh1eJV/PiowqNVXA/uLuT9DGI4KfEEO38Kw/AOhqDnttYSpP377Y+8GigTD/fb+MoOrj2FkmGT9dOyw33zn94bZ88M3l0cXl4Ypdkykvjw8OSCXQkUHl4fEkMsDRZkU8tSw04MqZuyfwTkrVwp088JjcXhbe9NxUkzcmu1PSdciTwr6CEPMcUOZijUDoZzxgnuxeqC8vFV/z0tIw3GclG1xtIn3z+WqDY62aUs03hNFjjBNIuIZKqQht7hoV2H2lwQLKNzV7Vu8wfQpo/fnn56acHUR4KtJm7VQ6wo7rgPuqfYeyf9b5UnHVXqu5j7grlcN7n0bqE6PZepVfv9sHB6FoX5eJC64/U5q6CzUIVdtgaoHPr53lp+tlBXTUFSFMs59Qt/E4FF+bfOjKyjKaXBqirpw/z8flG1jj2ggaydcYBIkOyLuxONDRqiK/8gaCiZ2NGQGjIR2imxLSqjF/+cImkvaXXtfVMJjS6uPVpltXOhqHcUiYkoJZh06Bka9er/ssvGcbLwwSFyT6rostyTsK0HRCgcUFcTEaOc1Wz28XjyCjkbDMr/G4le8Xa0224pnk+fCfVUeJ5qbZvE0KYZl7VYzoms/GLsJpGDs8dLjae0JwJlkjvGqPCCOQKRABF7HApx8cenIYxho/Kbi6WKychiyzGmRX9c0x/48DDOf1et+r2Gj1tLkIjr7qntJv10UBPnXFRaNHEd55pOJA7zLy6e6fDOl3+H4uiU0Pwnz3nCB6343Pfqc5YKAF5CO6lXewOrbpDJRjVj1cJidjdK0ue/8kx8rDLirQfWhI4iJGb/xeYYl+MowgQiuoqc1gn6zMRA06cBdoa9186bE60aqxGNFMMHmcOjC1W98DSlZ/ectxmUToNeDAM/DSbhOjn5Nqnlk/8HEDYPj+6R/Vd9pvsUfTds458th0FJs39WWuqmGz2BQTQlPJ72/HqaQffpbiHz64KjObQsrhRJsiidftqNUXmJF2HD0TBgV6mUvYq0lZbZFmfw9DjFNu0z+/TxONDdPo9+fzGPrYsqF9oTYyHtLmGlLMr8Xtl3JfMp710/mU8Z71fl8NeWtHglbnNKnUbJ1KX1pMOqy+otkdelMxFkMaJzhMUpOgFa3eV4J+KW0+ZQS6n0/KkFKb21M44hI4rhco73i5RdJ32SBjQzLWjHnGIhkJfRXWi11UPj2bMLOF6wxMzc+loQ5EVEvmVJMmnihYTZRbMyVIPzXj9y8lYP/y5L62j0GLYr27/bvNYHux/QZcOKNo1yBVNIrxhGdXR29uBUCMAYd6EnBdaxiuTp6bbPx1wG3FsndOIlQwSvQAjjmpFFUKa9fpVm7ZpSuGWXD218Q5nabX12Lx8y9PgHOR9KxOGZAQYLWhLep+n++ntuyin9m26XSitGIOMkY5Y55pK16/Fq7oN6JoOrSV5e+uvT149OXjZQEotEyQp3VBug67wbthAI7qNpg2/dWPGn+0DXCAN1ZhmnXt9dh/wtjv3ex9pyxSConLeXS8jWwv9VdwK9o8W+pBm9lAYXXysdKo3NGW7XGU2mrBOyeoLqypHuCapVidzqLckNiEGiRqNhbR4zHxbvMP3D96eAmyNDHSdtoXfJOds63f0VwgXTjbOgcBaOFlCSKdMwslW6hiXa9EWCs2ctapZfnQRFtY+0oH7bmOwjNAu/eGRT9JFvtixtDB2VwxxUTzYZd8uN+79/1fTZtzfGuCirPCLUyltJ71F63a1F/zPOkQW/et1+2E0ynpWpAVHNgJACojwhVPnLeIbQLRCc3W/UzPC1ee1roSGWBeA2DpXDjH0U+GmzoLaOHJphskFITx4pSTSW3hgOYNd6B38T+3GCPkb0x3K0G3e0K4xkSNSEcGx8pAG6BaS65IkLX912tc0xJwmlEgOiYEu94wOxWYfQLpOR22fWpQI1ZPTNKgXGUCi20NYxZsdCsyXXVKvvEqIGE85oT5TkGoDdR1LZoLSF91Pi7/XadKVNjWsq9kZqBiYSizEbW+VbF2FLm6FbouhW6boWuFa63I+I+XqGLrYqYNsQJsEpJQbXH1oHoK3uUnCnTZDUuMto5ixh5Gx4LkMStWjBdyhxdTutyWpfTWuF6OyLu45zmtNaceiCCgOVGALDFq3EdVK20Lp8mrv52wrcg7F1j0a9lbN73DyoeNNzV78GH83lTYmBtgZnva/90HK7w+efsp974AwPzEzadTti7ZLBq72Em5N1/3GG39NEAAKPEIkfNfMSINjYCWFzUbkvj4qZC7hCGiXsYb4v8aoNKacwInoFjXod/mBCOcGEWN2q1Z1dlly35dKvDCy+ckEqziHOiqTeuNubzGrqCwYyFWEXj8HQkI2udFsqaSInFtKAW/XBUljXgTJFE4SyhIhaMCB55FniM1iSppTdUEiWp54QTIrmAhSQH0Md3cJP0ocyLpzQdxo6AixGVYIoYrehiNufuUoQnTBVTRoWg3knKrcA13pZH8DwQVMSSSlyCdAnUfZUbjtvTMLvM2/ImuJqXjnr0jIDhSNb4zFv3Eud3v8QJnFjv0Kpq60lACDCm14h568FGxHjOoogw7iQsRqXngQ6sDTCnqKsglHAV2GRrkjSx0Fj1pNEo4kQqFuBzIck523Y2Jqrqaws0AsJj9f3hdaE9NqraclI6ZDPJjCfcq9XYC8Smfpaq7kCowwq8jVRAaKQahEKqOK1b85LhL4n3mI1/R6smMquEyEflcAAOzyHDGaVECEzIPPoF5UT9M173xcTd3f8A8Ta1wT5sAAA=&quot;"/>
    <we:property name="creatorSessionId" value="&quot;a3a4e819-c68c-4e9a-b60e-73b48f68e590&quot;"/>
    <we:property name="creatorTenantId" value="&quot;3dcd35b5-f9c5-48ca-8653-821568ad3397&quot;"/>
    <we:property name="creatorUserId" value="&quot;10032003916B4D84&quot;"/>
    <we:property name="datasetId" value="&quot;d9be2a31-36e1-430c-a71a-7fa8a3ce017a&quot;"/>
    <we:property name="embedUrl" value="&quot;/reportEmbed?reportId=da8b07e0-3f15-49d1-934b-006e13a03f1f&amp;groupId=fb25851f-adf9-406b-9f0d-1288e832b904&amp;w=2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+1dbW/bOBL+K4GBw94BwYGvIrnf8npbtGlz7SJ3i0MRDMmRo60iGbKcNlfkvx8l2Wni2LFrxz251pemoqjRvD4zIkfy155PhoMUbt/CNfZ+7R3m+adrKD7t8d5+LxuPvXv3+uzg/evLtwdnJ2E4H5RJng17v37tlVD0sbxIhiNIKwph8D8f93uQpufQr45iSIe43xtgMcwzSJP/YjM5nCqLEd7t9/DLIM0LqEh+KKHEiuxNmB6Ow73p3ytGwJXJDX5AVzajmjttqFNGg0POIsVlHKYNmwk1ZzOnVKTr2x/lWQlJFm5TjUU6FkIZ4dAYgdYor0w1HidpOZ5ib0++DIogXZD5dlBp5cDfQObQ92oRChw2HH/tHfT7BfahHB+ePDp5lKej6xnjH/JR4fA91jyeZGVS3oZ7fBhg5s+O9z4Xp0nQ3jGU0LsLOjsv8qDRZgqkODy4zkdZWZ86HWVjLZHq8Cr/fFRgUKuvBvYXc3+GMBwV+IIcvoFh+QdCUXPaawlTf7z7Y+8GigTD/fb+MoOrj2FkmGT9dOyw33zn94bZ88NXl0cXl4Ypdkykvjw8OSCXQkUHl4fEkMsDRZkU8tSw04MqZuyfwTkrVwp088JjcXhbe9NxUkzcmu1PSdciTwr6CEPMcUOZijUDoZzxgnuxeqC8vFV/z0tIw3GclG1xtIn3z+WqDY62aUs03hNFjjBNIuIZKqTUg4t2FWZ/S7CAwl3dvsEbTJ8yen/+6akJVxcBvpq0WQu1rrDjAuCeau+R/O8qTzqu0nM19wF3vWpw79tAdXosU6/y+2fj8CgM9fMiccHtd1JDZ6EOuWoLVD3w8b2z/GylrJiGoiqUce4T+iYGj/Jrmx9dQVFOg1NT1IX7//mgbBt7RANZO+ECkyDZEXEnHh8yQlX8R9ZQMLGjITNgJLRTZFtSQi3+P0fQXNLu2vuiEh5bWn20ymzjQlfrKBYRU0ow69AxMOqn98suG8/JxguDxDWprstyS8K+EhStcEBRQUyMdl6z1cPrxSPoaDQs82ssXuPtarXZVjybPBfuq/I40dw0i6dJMSxrt5oRXfvB2E0gBWOP1xxPa08AziRzjFflAXEEIgUi8DoW4OSLS0cew0DjNxVPF5OVw5BlTov8uqY59udhmPmsXvd7DRu1liYX0dlX3Uv67aIgyL+usGjkOMozn0wc4G1ePtXlqyn9DsfXLaH5SZj3hgtc97vp0ecsFwS8gHRUr/IGVt8klYlqxKqHw+xslKbNfeef/FhhwF0Nqg8dQUzM+I3PMyzBV4YJRHAVPa0R9JuNgaBJB+4Kfa2bVyVeN1IlHiuCCTaHQxeufuVrSMnqP28wLpsAvR4EeB5OwnVy9Dqp5pH9BxM3DI7vk/5Vfaf5Fn80beOcL4dBS7F9V1vqpho+g0E1JTyd9P56mEL26W8h8umDozq3LawUSrApnnzZjlJ5iRVhw9EzYVSol72ItZaU2RZl8vc4xDTtMvn38zjR3DyNfn8yj62LKRfaE2Ij7y1hpi3J/F7YdiXzKe9dP5lPGe+nzuerKW/1SNjilD6Nkq1L6UuDUZfVXySrS2cizmJA4wyPUXICtLrN80rAL6XNp5RQ7/tRCVJ6a2MaR0QSx+Ua7RUvv0j6KgtsZFjWijnHQCQrob/SaqmDwrdnE3a+YI2ZufGxJMyJiHrJlGLSxAsNs4liY64E4b9+5OatHPxfltTX7jFoUbR/t3+vCXQ/ps+AE28c5Qqkkl4xjujs6ujFrRCAMehATwquYxXL1dFrm42/Dri1SO7GSYQKXoEWwDEnjaJKef1TmrVrRumaUTa8/QVhbrf51bV4zNzrE+B8JB2LYwYUJGhNeJuq/+fruS2r+Ge2XSqtGI2Ik4xR7phH2qrHr7UL6p0Iqi59demrS18/Pn3ZSEkgGi0j1FltgK7zbtBOKLCDqg22fW/Fk+YPXSMM0J1lmHZ9ex32vzD2exdrzxmLpHLSUi4tXwP7W90F/BMt/i3V4K0soPBa+VhpdM5oq9Z4Km2VgN0TVFeWdE9QrVLsTmdRbkgMAi0SFXvriPG4eJf5B64/HdwEGfo4aRutS97Jzvn2rwgukG6cDZ2jYLSQkkSRjpml0i000a43Aow1e1mr9PI8KKJtrB3lw9Z8B6FZ4N07g6KfZKt9cWPooAzuuGKi2bBLftzv/bu+z6atOd5VQeUZoVbGUnqP2ut2LeqPeZ406M379st2gum0VA2Iag6MBAD1EaHKR847hHaB6ORmq36Gp8VrTwsdqSwQr2GwFG78o8hHgw29ZfTQBJMNUmriWFGqqeTWcACzxjvwm9ifG+wxsjeGu9Wgu11hPEOiJoRj4yMFwC0wzSVXROj6vqt1jilJOI0IEB1T4h0PmN0qjH6BlNwuuz4VqDGrZ0YpMI5SoYW2hjErFpo1ua5aZZ8YNZBwXnOiPMcA9CaK2hatJaSPGn+3364zZWpMS7k3UjMwkVCU2cg636oYW8oc3Qpdt0LXrdC1wvV2RNzHK3SxVRHThjgBVikpqPbYOhD9yR4lZ8o0WY2LjHbOIkbehscCJHGrFkyXMkeX07qc1uW0Vrjejoj7OKc5rTWnHoggYLkRAGzxalwHVSuty6eJq7+d8C0Ie9dY9GsZm/f9g4oHDXf1e/DhfN6UGFhbYOb72r8chyt8/jn7pTf+wMD8hE2nE/YuGazae5gJefcfd9gtfTQAwCixyFEzHzGijY0AFhe129K4uKmQO4Rh4h7G2yK/2qBSGjOCZ+CY1+EfJoQjXJjFjVrt2VXZZUs+3erwwgsnpNIs4pxo6o2rjfm8hq5gMGMhVtE4PB3JyFqnhbImUmIxLahFPxyVZQ04UyRROEuoiAUjgkeeBR6jNUlq6Q2VREnqOeGESC5gIckB9PEt3CR9KPPiKU2HsSPgYkQlmCJGK7qYzbm7FOEJU8WUUSGod5JyK3CNt+URPA8EFbGkEpcgXQJ1f8oNx+1pmF3mbXkTXM1LRz16RsBwJGt85q17ifO7X+IETqx3aFW19SQgBBjTa8S89WAjYjxnUUQYdxIWo9LzQAfWBphT1FUQSrgKbLI1SZpYaKx60mgUcSIVC/C5kOScbTsbE1X1tQUaAeGx+v7wutAeG1VtOSkdsplkxhPu1WrsBWJTP0tVdyDUYQXeRiogNFINQiFVnNatecnwt8R7zMa/o1UTmVVC5KNyOACH55DhjFIiBCZkHv2CcqL+Ga/ehNPEpovqj4qp++Lj7u5/aw4YMGdsAAA=&quot;"/>
    <we:property name="isFiltersActionButtonVisible" value="true"/>
    <we:property name="isVisualContainerHeaderHidden" value="false"/>
    <we:property name="pageDisplayName" value="&quot;Summary &quot;"/>
    <we:property name="pageName" value="&quot;83c891c798ace326735f&quot;"/>
    <we:property name="pptInsertionSessionID" value="&quot;DF4F52BE-E9E8-4FA6-9D9A-B639713B0942&quot;"/>
    <we:property name="reportEmbeddedTime" value="&quot;2024-08-14T10:13:17.228Z&quot;"/>
    <we:property name="reportName" value="&quot;Sales Analytics - AdventureWorks&quot;"/>
    <we:property name="reportState" value="&quot;CONNECTED&quot;"/>
    <we:property name="reportUrl" value="&quot;/groups/fb25851f-adf9-406b-9f0d-1288e832b904/reports/da8b07e0-3f15-49d1-934b-006e13a03f1f/83c891c798ace326735f?bookmarkGuid=17222d3e-710d-470b-bbf4-010823c71639&amp;bookmarkUsage=1&amp;ctid=3dcd35b5-f9c5-48ca-8653-821568ad3397&amp;fromEntryPoint=export&amp;pbi_source=storytelling_addin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692</Words>
  <Application>Microsoft Office PowerPoint</Application>
  <PresentationFormat>Custom</PresentationFormat>
  <Paragraphs>107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Mohit Dhaker</cp:lastModifiedBy>
  <cp:revision>3</cp:revision>
  <dcterms:created xsi:type="dcterms:W3CDTF">2024-08-13T19:59:14Z</dcterms:created>
  <dcterms:modified xsi:type="dcterms:W3CDTF">2024-08-16T12:43:26Z</dcterms:modified>
</cp:coreProperties>
</file>