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321" r:id="rId6"/>
    <p:sldId id="260" r:id="rId7"/>
    <p:sldId id="315" r:id="rId8"/>
    <p:sldId id="262" r:id="rId9"/>
    <p:sldId id="317" r:id="rId10"/>
    <p:sldId id="264" r:id="rId11"/>
    <p:sldId id="265" r:id="rId12"/>
    <p:sldId id="318" r:id="rId13"/>
    <p:sldId id="319" r:id="rId14"/>
    <p:sldId id="320" r:id="rId15"/>
    <p:sldId id="323" r:id="rId16"/>
    <p:sldId id="324" r:id="rId17"/>
    <p:sldId id="325" r:id="rId18"/>
    <p:sldId id="274" r:id="rId19"/>
    <p:sldId id="344" r:id="rId20"/>
    <p:sldId id="345" r:id="rId21"/>
    <p:sldId id="346" r:id="rId22"/>
    <p:sldId id="347" r:id="rId23"/>
    <p:sldId id="348" r:id="rId24"/>
    <p:sldId id="349" r:id="rId25"/>
    <p:sldId id="352" r:id="rId26"/>
    <p:sldId id="350" r:id="rId27"/>
    <p:sldId id="351" r:id="rId28"/>
    <p:sldId id="328" r:id="rId29"/>
    <p:sldId id="327" r:id="rId30"/>
    <p:sldId id="273" r:id="rId31"/>
    <p:sldId id="326" r:id="rId32"/>
    <p:sldId id="329" r:id="rId33"/>
    <p:sldId id="330" r:id="rId34"/>
    <p:sldId id="331" r:id="rId35"/>
    <p:sldId id="299" r:id="rId36"/>
    <p:sldId id="332" r:id="rId37"/>
    <p:sldId id="333" r:id="rId38"/>
    <p:sldId id="335" r:id="rId39"/>
    <p:sldId id="336" r:id="rId40"/>
    <p:sldId id="337" r:id="rId41"/>
    <p:sldId id="353" r:id="rId42"/>
    <p:sldId id="354" r:id="rId43"/>
    <p:sldId id="338" r:id="rId44"/>
    <p:sldId id="339" r:id="rId45"/>
    <p:sldId id="340" r:id="rId46"/>
    <p:sldId id="342" r:id="rId47"/>
    <p:sldId id="341" r:id="rId48"/>
    <p:sldId id="343"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D87140-AE2B-4ADC-91FD-B4C810C35B5C}" v="18" dt="2022-12-15T14:25:45.559"/>
    <p1510:client id="{9E90938D-2429-437F-BE0D-B1CF000A0507}" v="2" dt="2022-12-15T15:35:42.7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0" d="100"/>
          <a:sy n="90"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cis,Mohit" userId="2b70d16f-e741-46ef-8337-dfc1c86439bc" providerId="ADAL" clId="{9E90938D-2429-437F-BE0D-B1CF000A0507}"/>
    <pc:docChg chg="custSel addSld delSld modSld sldOrd">
      <pc:chgData name="Francis,Mohit" userId="2b70d16f-e741-46ef-8337-dfc1c86439bc" providerId="ADAL" clId="{9E90938D-2429-437F-BE0D-B1CF000A0507}" dt="2022-12-15T15:36:36.112" v="14" actId="47"/>
      <pc:docMkLst>
        <pc:docMk/>
      </pc:docMkLst>
      <pc:sldChg chg="ord">
        <pc:chgData name="Francis,Mohit" userId="2b70d16f-e741-46ef-8337-dfc1c86439bc" providerId="ADAL" clId="{9E90938D-2429-437F-BE0D-B1CF000A0507}" dt="2022-12-15T15:36:29.255" v="13"/>
        <pc:sldMkLst>
          <pc:docMk/>
          <pc:sldMk cId="505055010" sldId="352"/>
        </pc:sldMkLst>
      </pc:sldChg>
      <pc:sldChg chg="addSp delSp modSp add del mod">
        <pc:chgData name="Francis,Mohit" userId="2b70d16f-e741-46ef-8337-dfc1c86439bc" providerId="ADAL" clId="{9E90938D-2429-437F-BE0D-B1CF000A0507}" dt="2022-12-15T15:36:36.112" v="14" actId="47"/>
        <pc:sldMkLst>
          <pc:docMk/>
          <pc:sldMk cId="203749520" sldId="355"/>
        </pc:sldMkLst>
        <pc:picChg chg="del">
          <ac:chgData name="Francis,Mohit" userId="2b70d16f-e741-46ef-8337-dfc1c86439bc" providerId="ADAL" clId="{9E90938D-2429-437F-BE0D-B1CF000A0507}" dt="2022-12-15T15:35:14.270" v="4" actId="478"/>
          <ac:picMkLst>
            <pc:docMk/>
            <pc:sldMk cId="203749520" sldId="355"/>
            <ac:picMk id="2" creationId="{F319ED72-1304-1858-9DB6-6B0C1044E77F}"/>
          </ac:picMkLst>
        </pc:picChg>
        <pc:picChg chg="add mod">
          <ac:chgData name="Francis,Mohit" userId="2b70d16f-e741-46ef-8337-dfc1c86439bc" providerId="ADAL" clId="{9E90938D-2429-437F-BE0D-B1CF000A0507}" dt="2022-12-15T15:35:50.545" v="11" actId="1076"/>
          <ac:picMkLst>
            <pc:docMk/>
            <pc:sldMk cId="203749520" sldId="355"/>
            <ac:picMk id="4" creationId="{B8C98612-54BF-86B2-B1D3-F3C812347FFA}"/>
          </ac:picMkLst>
        </pc:picChg>
      </pc:sldChg>
      <pc:sldChg chg="delSp add del setBg delDesignElem">
        <pc:chgData name="Francis,Mohit" userId="2b70d16f-e741-46ef-8337-dfc1c86439bc" providerId="ADAL" clId="{9E90938D-2429-437F-BE0D-B1CF000A0507}" dt="2022-12-15T15:35:08.815" v="2" actId="47"/>
        <pc:sldMkLst>
          <pc:docMk/>
          <pc:sldMk cId="3329284767" sldId="355"/>
        </pc:sldMkLst>
        <pc:spChg chg="del">
          <ac:chgData name="Francis,Mohit" userId="2b70d16f-e741-46ef-8337-dfc1c86439bc" providerId="ADAL" clId="{9E90938D-2429-437F-BE0D-B1CF000A0507}" dt="2022-12-15T15:35:02.606" v="1"/>
          <ac:spMkLst>
            <pc:docMk/>
            <pc:sldMk cId="3329284767" sldId="355"/>
            <ac:spMk id="8" creationId="{4E65CDE2-194C-4A17-9E3C-017E8A8970E2}"/>
          </ac:spMkLst>
        </pc:spChg>
        <pc:cxnChg chg="del">
          <ac:chgData name="Francis,Mohit" userId="2b70d16f-e741-46ef-8337-dfc1c86439bc" providerId="ADAL" clId="{9E90938D-2429-437F-BE0D-B1CF000A0507}" dt="2022-12-15T15:35:02.606" v="1"/>
          <ac:cxnSpMkLst>
            <pc:docMk/>
            <pc:sldMk cId="3329284767" sldId="355"/>
            <ac:cxnSpMk id="10" creationId="{F2AE495E-2AAF-4BC1-87A5-331009D82896}"/>
          </ac:cxnSpMkLst>
        </pc:cxnChg>
      </pc:sldChg>
    </pc:docChg>
  </pc:docChgLst>
  <pc:docChgLst>
    <pc:chgData name="Smith,Earla" userId="3a0e849e-96f3-4134-824e-456becb09ba2" providerId="ADAL" clId="{01D87140-AE2B-4ADC-91FD-B4C810C35B5C}"/>
    <pc:docChg chg="undo custSel addSld delSld modSld sldOrd">
      <pc:chgData name="Smith,Earla" userId="3a0e849e-96f3-4134-824e-456becb09ba2" providerId="ADAL" clId="{01D87140-AE2B-4ADC-91FD-B4C810C35B5C}" dt="2022-12-15T15:24:27.492" v="2622"/>
      <pc:docMkLst>
        <pc:docMk/>
      </pc:docMkLst>
      <pc:sldChg chg="del">
        <pc:chgData name="Smith,Earla" userId="3a0e849e-96f3-4134-824e-456becb09ba2" providerId="ADAL" clId="{01D87140-AE2B-4ADC-91FD-B4C810C35B5C}" dt="2022-12-15T15:18:51.537" v="2302" actId="2696"/>
        <pc:sldMkLst>
          <pc:docMk/>
          <pc:sldMk cId="2077665743" sldId="259"/>
        </pc:sldMkLst>
      </pc:sldChg>
      <pc:sldChg chg="modSp mod">
        <pc:chgData name="Smith,Earla" userId="3a0e849e-96f3-4134-824e-456becb09ba2" providerId="ADAL" clId="{01D87140-AE2B-4ADC-91FD-B4C810C35B5C}" dt="2022-12-14T18:55:02.261" v="1016" actId="1076"/>
        <pc:sldMkLst>
          <pc:docMk/>
          <pc:sldMk cId="3935787253" sldId="262"/>
        </pc:sldMkLst>
        <pc:spChg chg="mod">
          <ac:chgData name="Smith,Earla" userId="3a0e849e-96f3-4134-824e-456becb09ba2" providerId="ADAL" clId="{01D87140-AE2B-4ADC-91FD-B4C810C35B5C}" dt="2022-12-14T18:55:02.261" v="1016" actId="1076"/>
          <ac:spMkLst>
            <pc:docMk/>
            <pc:sldMk cId="3935787253" sldId="262"/>
            <ac:spMk id="2" creationId="{8810DB7C-FBF3-EA4E-4CDC-32EE071ABBB7}"/>
          </ac:spMkLst>
        </pc:spChg>
      </pc:sldChg>
      <pc:sldChg chg="modSp mod">
        <pc:chgData name="Smith,Earla" userId="3a0e849e-96f3-4134-824e-456becb09ba2" providerId="ADAL" clId="{01D87140-AE2B-4ADC-91FD-B4C810C35B5C}" dt="2022-12-14T18:55:11.492" v="1018" actId="1076"/>
        <pc:sldMkLst>
          <pc:docMk/>
          <pc:sldMk cId="1839692616" sldId="264"/>
        </pc:sldMkLst>
        <pc:spChg chg="mod">
          <ac:chgData name="Smith,Earla" userId="3a0e849e-96f3-4134-824e-456becb09ba2" providerId="ADAL" clId="{01D87140-AE2B-4ADC-91FD-B4C810C35B5C}" dt="2022-12-14T18:55:11.492" v="1018" actId="1076"/>
          <ac:spMkLst>
            <pc:docMk/>
            <pc:sldMk cId="1839692616" sldId="264"/>
            <ac:spMk id="2" creationId="{112A6E3F-ED58-57EA-A3F8-08AE0458D614}"/>
          </ac:spMkLst>
        </pc:spChg>
      </pc:sldChg>
      <pc:sldChg chg="del">
        <pc:chgData name="Smith,Earla" userId="3a0e849e-96f3-4134-824e-456becb09ba2" providerId="ADAL" clId="{01D87140-AE2B-4ADC-91FD-B4C810C35B5C}" dt="2022-12-14T18:24:21.361" v="7" actId="2696"/>
        <pc:sldMkLst>
          <pc:docMk/>
          <pc:sldMk cId="3720676179" sldId="275"/>
        </pc:sldMkLst>
      </pc:sldChg>
      <pc:sldChg chg="modSp mod">
        <pc:chgData name="Smith,Earla" userId="3a0e849e-96f3-4134-824e-456becb09ba2" providerId="ADAL" clId="{01D87140-AE2B-4ADC-91FD-B4C810C35B5C}" dt="2022-12-14T18:55:25.933" v="1020" actId="1076"/>
        <pc:sldMkLst>
          <pc:docMk/>
          <pc:sldMk cId="1248565684" sldId="321"/>
        </pc:sldMkLst>
        <pc:spChg chg="mod">
          <ac:chgData name="Smith,Earla" userId="3a0e849e-96f3-4134-824e-456becb09ba2" providerId="ADAL" clId="{01D87140-AE2B-4ADC-91FD-B4C810C35B5C}" dt="2022-12-14T18:55:25.933" v="1020" actId="1076"/>
          <ac:spMkLst>
            <pc:docMk/>
            <pc:sldMk cId="1248565684" sldId="321"/>
            <ac:spMk id="2" creationId="{8810DB7C-FBF3-EA4E-4CDC-32EE071ABBB7}"/>
          </ac:spMkLst>
        </pc:spChg>
      </pc:sldChg>
      <pc:sldChg chg="modSp mod">
        <pc:chgData name="Smith,Earla" userId="3a0e849e-96f3-4134-824e-456becb09ba2" providerId="ADAL" clId="{01D87140-AE2B-4ADC-91FD-B4C810C35B5C}" dt="2022-12-15T13:44:01.740" v="1046" actId="1076"/>
        <pc:sldMkLst>
          <pc:docMk/>
          <pc:sldMk cId="530192158" sldId="326"/>
        </pc:sldMkLst>
        <pc:spChg chg="mod">
          <ac:chgData name="Smith,Earla" userId="3a0e849e-96f3-4134-824e-456becb09ba2" providerId="ADAL" clId="{01D87140-AE2B-4ADC-91FD-B4C810C35B5C}" dt="2022-12-15T13:44:01.740" v="1046" actId="1076"/>
          <ac:spMkLst>
            <pc:docMk/>
            <pc:sldMk cId="530192158" sldId="326"/>
            <ac:spMk id="3" creationId="{BDAAD15B-DA32-D414-C54F-B15D01B9267C}"/>
          </ac:spMkLst>
        </pc:spChg>
      </pc:sldChg>
      <pc:sldChg chg="modSp mod ord">
        <pc:chgData name="Smith,Earla" userId="3a0e849e-96f3-4134-824e-456becb09ba2" providerId="ADAL" clId="{01D87140-AE2B-4ADC-91FD-B4C810C35B5C}" dt="2022-12-15T15:19:28.376" v="2333" actId="1076"/>
        <pc:sldMkLst>
          <pc:docMk/>
          <pc:sldMk cId="799686006" sldId="327"/>
        </pc:sldMkLst>
        <pc:spChg chg="mod">
          <ac:chgData name="Smith,Earla" userId="3a0e849e-96f3-4134-824e-456becb09ba2" providerId="ADAL" clId="{01D87140-AE2B-4ADC-91FD-B4C810C35B5C}" dt="2022-12-15T15:19:28.376" v="2333" actId="1076"/>
          <ac:spMkLst>
            <pc:docMk/>
            <pc:sldMk cId="799686006" sldId="327"/>
            <ac:spMk id="2" creationId="{8810DB7C-FBF3-EA4E-4CDC-32EE071ABBB7}"/>
          </ac:spMkLst>
        </pc:spChg>
      </pc:sldChg>
      <pc:sldChg chg="modSp mod">
        <pc:chgData name="Smith,Earla" userId="3a0e849e-96f3-4134-824e-456becb09ba2" providerId="ADAL" clId="{01D87140-AE2B-4ADC-91FD-B4C810C35B5C}" dt="2022-12-15T15:19:38.201" v="2335" actId="122"/>
        <pc:sldMkLst>
          <pc:docMk/>
          <pc:sldMk cId="1759332169" sldId="328"/>
        </pc:sldMkLst>
        <pc:spChg chg="mod">
          <ac:chgData name="Smith,Earla" userId="3a0e849e-96f3-4134-824e-456becb09ba2" providerId="ADAL" clId="{01D87140-AE2B-4ADC-91FD-B4C810C35B5C}" dt="2022-12-15T15:19:38.201" v="2335" actId="122"/>
          <ac:spMkLst>
            <pc:docMk/>
            <pc:sldMk cId="1759332169" sldId="328"/>
            <ac:spMk id="2" creationId="{8810DB7C-FBF3-EA4E-4CDC-32EE071ABBB7}"/>
          </ac:spMkLst>
        </pc:spChg>
      </pc:sldChg>
      <pc:sldChg chg="modSp mod">
        <pc:chgData name="Smith,Earla" userId="3a0e849e-96f3-4134-824e-456becb09ba2" providerId="ADAL" clId="{01D87140-AE2B-4ADC-91FD-B4C810C35B5C}" dt="2022-12-15T14:25:58.866" v="2298" actId="20577"/>
        <pc:sldMkLst>
          <pc:docMk/>
          <pc:sldMk cId="1610037088" sldId="343"/>
        </pc:sldMkLst>
        <pc:spChg chg="mod">
          <ac:chgData name="Smith,Earla" userId="3a0e849e-96f3-4134-824e-456becb09ba2" providerId="ADAL" clId="{01D87140-AE2B-4ADC-91FD-B4C810C35B5C}" dt="2022-12-15T14:25:58.866" v="2298" actId="20577"/>
          <ac:spMkLst>
            <pc:docMk/>
            <pc:sldMk cId="1610037088" sldId="343"/>
            <ac:spMk id="3" creationId="{BDAAD15B-DA32-D414-C54F-B15D01B9267C}"/>
          </ac:spMkLst>
        </pc:spChg>
      </pc:sldChg>
      <pc:sldChg chg="delSp modSp add mod ord">
        <pc:chgData name="Smith,Earla" userId="3a0e849e-96f3-4134-824e-456becb09ba2" providerId="ADAL" clId="{01D87140-AE2B-4ADC-91FD-B4C810C35B5C}" dt="2022-12-14T18:25:15.410" v="15" actId="1076"/>
        <pc:sldMkLst>
          <pc:docMk/>
          <pc:sldMk cId="113044303" sldId="344"/>
        </pc:sldMkLst>
        <pc:spChg chg="mod">
          <ac:chgData name="Smith,Earla" userId="3a0e849e-96f3-4134-824e-456becb09ba2" providerId="ADAL" clId="{01D87140-AE2B-4ADC-91FD-B4C810C35B5C}" dt="2022-12-14T18:24:27.565" v="8"/>
          <ac:spMkLst>
            <pc:docMk/>
            <pc:sldMk cId="113044303" sldId="344"/>
            <ac:spMk id="2" creationId="{A9144422-1202-B628-1D52-9F8F9B9AC0D4}"/>
          </ac:spMkLst>
        </pc:spChg>
        <pc:spChg chg="mod">
          <ac:chgData name="Smith,Earla" userId="3a0e849e-96f3-4134-824e-456becb09ba2" providerId="ADAL" clId="{01D87140-AE2B-4ADC-91FD-B4C810C35B5C}" dt="2022-12-14T18:25:15.410" v="15" actId="1076"/>
          <ac:spMkLst>
            <pc:docMk/>
            <pc:sldMk cId="113044303" sldId="344"/>
            <ac:spMk id="3" creationId="{BDAAD15B-DA32-D414-C54F-B15D01B9267C}"/>
          </ac:spMkLst>
        </pc:spChg>
        <pc:spChg chg="del mod">
          <ac:chgData name="Smith,Earla" userId="3a0e849e-96f3-4134-824e-456becb09ba2" providerId="ADAL" clId="{01D87140-AE2B-4ADC-91FD-B4C810C35B5C}" dt="2022-12-14T18:24:34.389" v="10" actId="478"/>
          <ac:spMkLst>
            <pc:docMk/>
            <pc:sldMk cId="113044303" sldId="344"/>
            <ac:spMk id="4" creationId="{03671FE7-F3F3-5567-9999-9D0B8C15B25A}"/>
          </ac:spMkLst>
        </pc:spChg>
      </pc:sldChg>
      <pc:sldChg chg="addSp delSp modSp add mod">
        <pc:chgData name="Smith,Earla" userId="3a0e849e-96f3-4134-824e-456becb09ba2" providerId="ADAL" clId="{01D87140-AE2B-4ADC-91FD-B4C810C35B5C}" dt="2022-12-14T18:46:08.311" v="766" actId="1076"/>
        <pc:sldMkLst>
          <pc:docMk/>
          <pc:sldMk cId="2341347257" sldId="345"/>
        </pc:sldMkLst>
        <pc:spChg chg="mod">
          <ac:chgData name="Smith,Earla" userId="3a0e849e-96f3-4134-824e-456becb09ba2" providerId="ADAL" clId="{01D87140-AE2B-4ADC-91FD-B4C810C35B5C}" dt="2022-12-14T18:28:15.022" v="59"/>
          <ac:spMkLst>
            <pc:docMk/>
            <pc:sldMk cId="2341347257" sldId="345"/>
            <ac:spMk id="2" creationId="{A9144422-1202-B628-1D52-9F8F9B9AC0D4}"/>
          </ac:spMkLst>
        </pc:spChg>
        <pc:spChg chg="del">
          <ac:chgData name="Smith,Earla" userId="3a0e849e-96f3-4134-824e-456becb09ba2" providerId="ADAL" clId="{01D87140-AE2B-4ADC-91FD-B4C810C35B5C}" dt="2022-12-14T18:25:25.972" v="16" actId="478"/>
          <ac:spMkLst>
            <pc:docMk/>
            <pc:sldMk cId="2341347257" sldId="345"/>
            <ac:spMk id="3" creationId="{BDAAD15B-DA32-D414-C54F-B15D01B9267C}"/>
          </ac:spMkLst>
        </pc:spChg>
        <pc:spChg chg="add del mod">
          <ac:chgData name="Smith,Earla" userId="3a0e849e-96f3-4134-824e-456becb09ba2" providerId="ADAL" clId="{01D87140-AE2B-4ADC-91FD-B4C810C35B5C}" dt="2022-12-14T18:25:28.998" v="18" actId="478"/>
          <ac:spMkLst>
            <pc:docMk/>
            <pc:sldMk cId="2341347257" sldId="345"/>
            <ac:spMk id="5" creationId="{E9F2A981-95FF-E73C-79EC-E13347DBD317}"/>
          </ac:spMkLst>
        </pc:spChg>
        <pc:spChg chg="add mod">
          <ac:chgData name="Smith,Earla" userId="3a0e849e-96f3-4134-824e-456becb09ba2" providerId="ADAL" clId="{01D87140-AE2B-4ADC-91FD-B4C810C35B5C}" dt="2022-12-14T18:45:38.571" v="754" actId="20577"/>
          <ac:spMkLst>
            <pc:docMk/>
            <pc:sldMk cId="2341347257" sldId="345"/>
            <ac:spMk id="9" creationId="{7040BFD4-8792-31EC-1AB6-F137AB356B06}"/>
          </ac:spMkLst>
        </pc:spChg>
        <pc:spChg chg="add mod">
          <ac:chgData name="Smith,Earla" userId="3a0e849e-96f3-4134-824e-456becb09ba2" providerId="ADAL" clId="{01D87140-AE2B-4ADC-91FD-B4C810C35B5C}" dt="2022-12-14T18:46:08.311" v="766" actId="1076"/>
          <ac:spMkLst>
            <pc:docMk/>
            <pc:sldMk cId="2341347257" sldId="345"/>
            <ac:spMk id="11" creationId="{3528B08E-048E-2C84-F69D-2DA6C45D8847}"/>
          </ac:spMkLst>
        </pc:spChg>
        <pc:picChg chg="add mod">
          <ac:chgData name="Smith,Earla" userId="3a0e849e-96f3-4134-824e-456becb09ba2" providerId="ADAL" clId="{01D87140-AE2B-4ADC-91FD-B4C810C35B5C}" dt="2022-12-14T18:26:10.563" v="27" actId="14100"/>
          <ac:picMkLst>
            <pc:docMk/>
            <pc:sldMk cId="2341347257" sldId="345"/>
            <ac:picMk id="6" creationId="{1F2C4C25-9E17-9E1B-1820-06DA5335F61A}"/>
          </ac:picMkLst>
        </pc:picChg>
        <pc:picChg chg="add mod">
          <ac:chgData name="Smith,Earla" userId="3a0e849e-96f3-4134-824e-456becb09ba2" providerId="ADAL" clId="{01D87140-AE2B-4ADC-91FD-B4C810C35B5C}" dt="2022-12-14T18:26:16.835" v="29" actId="14100"/>
          <ac:picMkLst>
            <pc:docMk/>
            <pc:sldMk cId="2341347257" sldId="345"/>
            <ac:picMk id="7" creationId="{802E2D29-7882-587F-C9BF-39A90FFC1497}"/>
          </ac:picMkLst>
        </pc:picChg>
      </pc:sldChg>
      <pc:sldChg chg="addSp delSp modSp add mod">
        <pc:chgData name="Smith,Earla" userId="3a0e849e-96f3-4134-824e-456becb09ba2" providerId="ADAL" clId="{01D87140-AE2B-4ADC-91FD-B4C810C35B5C}" dt="2022-12-14T18:44:07.294" v="660" actId="1076"/>
        <pc:sldMkLst>
          <pc:docMk/>
          <pc:sldMk cId="3154149409" sldId="346"/>
        </pc:sldMkLst>
        <pc:spChg chg="del">
          <ac:chgData name="Smith,Earla" userId="3a0e849e-96f3-4134-824e-456becb09ba2" providerId="ADAL" clId="{01D87140-AE2B-4ADC-91FD-B4C810C35B5C}" dt="2022-12-14T18:28:24.926" v="61" actId="478"/>
          <ac:spMkLst>
            <pc:docMk/>
            <pc:sldMk cId="3154149409" sldId="346"/>
            <ac:spMk id="2" creationId="{A9144422-1202-B628-1D52-9F8F9B9AC0D4}"/>
          </ac:spMkLst>
        </pc:spChg>
        <pc:spChg chg="add del mod">
          <ac:chgData name="Smith,Earla" userId="3a0e849e-96f3-4134-824e-456becb09ba2" providerId="ADAL" clId="{01D87140-AE2B-4ADC-91FD-B4C810C35B5C}" dt="2022-12-14T18:29:00.215" v="73" actId="478"/>
          <ac:spMkLst>
            <pc:docMk/>
            <pc:sldMk cId="3154149409" sldId="346"/>
            <ac:spMk id="4" creationId="{C7BCF612-96F5-AAA7-15EB-8C701D131DED}"/>
          </ac:spMkLst>
        </pc:spChg>
        <pc:spChg chg="mod">
          <ac:chgData name="Smith,Earla" userId="3a0e849e-96f3-4134-824e-456becb09ba2" providerId="ADAL" clId="{01D87140-AE2B-4ADC-91FD-B4C810C35B5C}" dt="2022-12-14T18:43:18.757" v="601" actId="1076"/>
          <ac:spMkLst>
            <pc:docMk/>
            <pc:sldMk cId="3154149409" sldId="346"/>
            <ac:spMk id="9" creationId="{7040BFD4-8792-31EC-1AB6-F137AB356B06}"/>
          </ac:spMkLst>
        </pc:spChg>
        <pc:spChg chg="mod">
          <ac:chgData name="Smith,Earla" userId="3a0e849e-96f3-4134-824e-456becb09ba2" providerId="ADAL" clId="{01D87140-AE2B-4ADC-91FD-B4C810C35B5C}" dt="2022-12-14T18:44:07.294" v="660" actId="1076"/>
          <ac:spMkLst>
            <pc:docMk/>
            <pc:sldMk cId="3154149409" sldId="346"/>
            <ac:spMk id="11" creationId="{3528B08E-048E-2C84-F69D-2DA6C45D8847}"/>
          </ac:spMkLst>
        </pc:spChg>
        <pc:picChg chg="add mod">
          <ac:chgData name="Smith,Earla" userId="3a0e849e-96f3-4134-824e-456becb09ba2" providerId="ADAL" clId="{01D87140-AE2B-4ADC-91FD-B4C810C35B5C}" dt="2022-12-14T18:28:48.557" v="70" actId="1076"/>
          <ac:picMkLst>
            <pc:docMk/>
            <pc:sldMk cId="3154149409" sldId="346"/>
            <ac:picMk id="5" creationId="{F6BBAA7A-F5AB-BB6E-C0AF-1BB403717439}"/>
          </ac:picMkLst>
        </pc:picChg>
        <pc:picChg chg="del">
          <ac:chgData name="Smith,Earla" userId="3a0e849e-96f3-4134-824e-456becb09ba2" providerId="ADAL" clId="{01D87140-AE2B-4ADC-91FD-B4C810C35B5C}" dt="2022-12-14T18:28:26.487" v="62" actId="478"/>
          <ac:picMkLst>
            <pc:docMk/>
            <pc:sldMk cId="3154149409" sldId="346"/>
            <ac:picMk id="6" creationId="{1F2C4C25-9E17-9E1B-1820-06DA5335F61A}"/>
          </ac:picMkLst>
        </pc:picChg>
        <pc:picChg chg="del">
          <ac:chgData name="Smith,Earla" userId="3a0e849e-96f3-4134-824e-456becb09ba2" providerId="ADAL" clId="{01D87140-AE2B-4ADC-91FD-B4C810C35B5C}" dt="2022-12-14T18:28:36.919" v="66" actId="478"/>
          <ac:picMkLst>
            <pc:docMk/>
            <pc:sldMk cId="3154149409" sldId="346"/>
            <ac:picMk id="7" creationId="{802E2D29-7882-587F-C9BF-39A90FFC1497}"/>
          </ac:picMkLst>
        </pc:picChg>
        <pc:picChg chg="add mod">
          <ac:chgData name="Smith,Earla" userId="3a0e849e-96f3-4134-824e-456becb09ba2" providerId="ADAL" clId="{01D87140-AE2B-4ADC-91FD-B4C810C35B5C}" dt="2022-12-14T18:28:55.437" v="71" actId="1076"/>
          <ac:picMkLst>
            <pc:docMk/>
            <pc:sldMk cId="3154149409" sldId="346"/>
            <ac:picMk id="12" creationId="{97072F8F-11DB-2C62-A0DF-1884C1D01A90}"/>
          </ac:picMkLst>
        </pc:picChg>
      </pc:sldChg>
      <pc:sldChg chg="addSp delSp modSp add mod">
        <pc:chgData name="Smith,Earla" userId="3a0e849e-96f3-4134-824e-456becb09ba2" providerId="ADAL" clId="{01D87140-AE2B-4ADC-91FD-B4C810C35B5C}" dt="2022-12-14T18:43:01.304" v="596" actId="20577"/>
        <pc:sldMkLst>
          <pc:docMk/>
          <pc:sldMk cId="4244412666" sldId="347"/>
        </pc:sldMkLst>
        <pc:spChg chg="add del mod">
          <ac:chgData name="Smith,Earla" userId="3a0e849e-96f3-4134-824e-456becb09ba2" providerId="ADAL" clId="{01D87140-AE2B-4ADC-91FD-B4C810C35B5C}" dt="2022-12-14T18:29:53.504" v="86" actId="478"/>
          <ac:spMkLst>
            <pc:docMk/>
            <pc:sldMk cId="4244412666" sldId="347"/>
            <ac:spMk id="3" creationId="{D9FDCF33-B8EA-53DD-E7A2-A0F5ADE7AC44}"/>
          </ac:spMkLst>
        </pc:spChg>
        <pc:spChg chg="mod">
          <ac:chgData name="Smith,Earla" userId="3a0e849e-96f3-4134-824e-456becb09ba2" providerId="ADAL" clId="{01D87140-AE2B-4ADC-91FD-B4C810C35B5C}" dt="2022-12-14T18:41:08.860" v="487" actId="1076"/>
          <ac:spMkLst>
            <pc:docMk/>
            <pc:sldMk cId="4244412666" sldId="347"/>
            <ac:spMk id="9" creationId="{7040BFD4-8792-31EC-1AB6-F137AB356B06}"/>
          </ac:spMkLst>
        </pc:spChg>
        <pc:spChg chg="mod">
          <ac:chgData name="Smith,Earla" userId="3a0e849e-96f3-4134-824e-456becb09ba2" providerId="ADAL" clId="{01D87140-AE2B-4ADC-91FD-B4C810C35B5C}" dt="2022-12-14T18:43:01.304" v="596" actId="20577"/>
          <ac:spMkLst>
            <pc:docMk/>
            <pc:sldMk cId="4244412666" sldId="347"/>
            <ac:spMk id="11" creationId="{3528B08E-048E-2C84-F69D-2DA6C45D8847}"/>
          </ac:spMkLst>
        </pc:spChg>
        <pc:picChg chg="add mod">
          <ac:chgData name="Smith,Earla" userId="3a0e849e-96f3-4134-824e-456becb09ba2" providerId="ADAL" clId="{01D87140-AE2B-4ADC-91FD-B4C810C35B5C}" dt="2022-12-14T18:30:01.502" v="89" actId="1076"/>
          <ac:picMkLst>
            <pc:docMk/>
            <pc:sldMk cId="4244412666" sldId="347"/>
            <ac:picMk id="4" creationId="{CF023CBA-94B4-AA77-0FEB-CE4EA2B845E2}"/>
          </ac:picMkLst>
        </pc:picChg>
        <pc:picChg chg="del">
          <ac:chgData name="Smith,Earla" userId="3a0e849e-96f3-4134-824e-456becb09ba2" providerId="ADAL" clId="{01D87140-AE2B-4ADC-91FD-B4C810C35B5C}" dt="2022-12-14T18:29:48.618" v="83" actId="478"/>
          <ac:picMkLst>
            <pc:docMk/>
            <pc:sldMk cId="4244412666" sldId="347"/>
            <ac:picMk id="5" creationId="{F6BBAA7A-F5AB-BB6E-C0AF-1BB403717439}"/>
          </ac:picMkLst>
        </pc:picChg>
        <pc:picChg chg="add mod">
          <ac:chgData name="Smith,Earla" userId="3a0e849e-96f3-4134-824e-456becb09ba2" providerId="ADAL" clId="{01D87140-AE2B-4ADC-91FD-B4C810C35B5C}" dt="2022-12-14T18:31:57.382" v="155" actId="1076"/>
          <ac:picMkLst>
            <pc:docMk/>
            <pc:sldMk cId="4244412666" sldId="347"/>
            <ac:picMk id="6" creationId="{AC5AB1ED-42B0-23B7-8362-4D82EC0FF498}"/>
          </ac:picMkLst>
        </pc:picChg>
        <pc:picChg chg="del">
          <ac:chgData name="Smith,Earla" userId="3a0e849e-96f3-4134-824e-456becb09ba2" providerId="ADAL" clId="{01D87140-AE2B-4ADC-91FD-B4C810C35B5C}" dt="2022-12-14T18:29:55.064" v="87" actId="478"/>
          <ac:picMkLst>
            <pc:docMk/>
            <pc:sldMk cId="4244412666" sldId="347"/>
            <ac:picMk id="12" creationId="{97072F8F-11DB-2C62-A0DF-1884C1D01A90}"/>
          </ac:picMkLst>
        </pc:picChg>
      </pc:sldChg>
      <pc:sldChg chg="addSp delSp modSp add mod">
        <pc:chgData name="Smith,Earla" userId="3a0e849e-96f3-4134-824e-456becb09ba2" providerId="ADAL" clId="{01D87140-AE2B-4ADC-91FD-B4C810C35B5C}" dt="2022-12-14T18:39:49.955" v="439" actId="1076"/>
        <pc:sldMkLst>
          <pc:docMk/>
          <pc:sldMk cId="2813501388" sldId="348"/>
        </pc:sldMkLst>
        <pc:spChg chg="mod">
          <ac:chgData name="Smith,Earla" userId="3a0e849e-96f3-4134-824e-456becb09ba2" providerId="ADAL" clId="{01D87140-AE2B-4ADC-91FD-B4C810C35B5C}" dt="2022-12-14T18:39:35.997" v="437" actId="14100"/>
          <ac:spMkLst>
            <pc:docMk/>
            <pc:sldMk cId="2813501388" sldId="348"/>
            <ac:spMk id="9" creationId="{7040BFD4-8792-31EC-1AB6-F137AB356B06}"/>
          </ac:spMkLst>
        </pc:spChg>
        <pc:spChg chg="mod">
          <ac:chgData name="Smith,Earla" userId="3a0e849e-96f3-4134-824e-456becb09ba2" providerId="ADAL" clId="{01D87140-AE2B-4ADC-91FD-B4C810C35B5C}" dt="2022-12-14T18:39:49.955" v="439" actId="1076"/>
          <ac:spMkLst>
            <pc:docMk/>
            <pc:sldMk cId="2813501388" sldId="348"/>
            <ac:spMk id="11" creationId="{3528B08E-048E-2C84-F69D-2DA6C45D8847}"/>
          </ac:spMkLst>
        </pc:spChg>
        <pc:picChg chg="add mod">
          <ac:chgData name="Smith,Earla" userId="3a0e849e-96f3-4134-824e-456becb09ba2" providerId="ADAL" clId="{01D87140-AE2B-4ADC-91FD-B4C810C35B5C}" dt="2022-12-14T18:32:44.879" v="164" actId="1076"/>
          <ac:picMkLst>
            <pc:docMk/>
            <pc:sldMk cId="2813501388" sldId="348"/>
            <ac:picMk id="2" creationId="{CEA73726-27A0-F02A-F1FC-432A5E03AACF}"/>
          </ac:picMkLst>
        </pc:picChg>
        <pc:picChg chg="add mod">
          <ac:chgData name="Smith,Earla" userId="3a0e849e-96f3-4134-824e-456becb09ba2" providerId="ADAL" clId="{01D87140-AE2B-4ADC-91FD-B4C810C35B5C}" dt="2022-12-14T18:32:38.799" v="163" actId="1076"/>
          <ac:picMkLst>
            <pc:docMk/>
            <pc:sldMk cId="2813501388" sldId="348"/>
            <ac:picMk id="3" creationId="{56F0CA68-4C04-8D9F-7F85-DC513B057000}"/>
          </ac:picMkLst>
        </pc:picChg>
        <pc:picChg chg="del">
          <ac:chgData name="Smith,Earla" userId="3a0e849e-96f3-4134-824e-456becb09ba2" providerId="ADAL" clId="{01D87140-AE2B-4ADC-91FD-B4C810C35B5C}" dt="2022-12-14T18:32:13.249" v="157" actId="478"/>
          <ac:picMkLst>
            <pc:docMk/>
            <pc:sldMk cId="2813501388" sldId="348"/>
            <ac:picMk id="4" creationId="{CF023CBA-94B4-AA77-0FEB-CE4EA2B845E2}"/>
          </ac:picMkLst>
        </pc:picChg>
        <pc:picChg chg="del">
          <ac:chgData name="Smith,Earla" userId="3a0e849e-96f3-4134-824e-456becb09ba2" providerId="ADAL" clId="{01D87140-AE2B-4ADC-91FD-B4C810C35B5C}" dt="2022-12-14T18:32:15.625" v="159" actId="478"/>
          <ac:picMkLst>
            <pc:docMk/>
            <pc:sldMk cId="2813501388" sldId="348"/>
            <ac:picMk id="6" creationId="{AC5AB1ED-42B0-23B7-8362-4D82EC0FF498}"/>
          </ac:picMkLst>
        </pc:picChg>
      </pc:sldChg>
      <pc:sldChg chg="addSp delSp modSp add mod">
        <pc:chgData name="Smith,Earla" userId="3a0e849e-96f3-4134-824e-456becb09ba2" providerId="ADAL" clId="{01D87140-AE2B-4ADC-91FD-B4C810C35B5C}" dt="2022-12-14T18:50:21.169" v="926" actId="1076"/>
        <pc:sldMkLst>
          <pc:docMk/>
          <pc:sldMk cId="3425177019" sldId="349"/>
        </pc:sldMkLst>
        <pc:spChg chg="add del mod">
          <ac:chgData name="Smith,Earla" userId="3a0e849e-96f3-4134-824e-456becb09ba2" providerId="ADAL" clId="{01D87140-AE2B-4ADC-91FD-B4C810C35B5C}" dt="2022-12-14T18:34:52.923" v="208" actId="478"/>
          <ac:spMkLst>
            <pc:docMk/>
            <pc:sldMk cId="3425177019" sldId="349"/>
            <ac:spMk id="5" creationId="{01BA6FDB-0CE3-0465-FBE4-955E030F7C4D}"/>
          </ac:spMkLst>
        </pc:spChg>
        <pc:spChg chg="del">
          <ac:chgData name="Smith,Earla" userId="3a0e849e-96f3-4134-824e-456becb09ba2" providerId="ADAL" clId="{01D87140-AE2B-4ADC-91FD-B4C810C35B5C}" dt="2022-12-14T18:35:05.163" v="211" actId="478"/>
          <ac:spMkLst>
            <pc:docMk/>
            <pc:sldMk cId="3425177019" sldId="349"/>
            <ac:spMk id="9" creationId="{7040BFD4-8792-31EC-1AB6-F137AB356B06}"/>
          </ac:spMkLst>
        </pc:spChg>
        <pc:spChg chg="mod">
          <ac:chgData name="Smith,Earla" userId="3a0e849e-96f3-4134-824e-456becb09ba2" providerId="ADAL" clId="{01D87140-AE2B-4ADC-91FD-B4C810C35B5C}" dt="2022-12-14T18:50:21.169" v="926" actId="1076"/>
          <ac:spMkLst>
            <pc:docMk/>
            <pc:sldMk cId="3425177019" sldId="349"/>
            <ac:spMk id="11" creationId="{3528B08E-048E-2C84-F69D-2DA6C45D8847}"/>
          </ac:spMkLst>
        </pc:spChg>
        <pc:picChg chg="del">
          <ac:chgData name="Smith,Earla" userId="3a0e849e-96f3-4134-824e-456becb09ba2" providerId="ADAL" clId="{01D87140-AE2B-4ADC-91FD-B4C810C35B5C}" dt="2022-12-14T18:34:48.312" v="206" actId="478"/>
          <ac:picMkLst>
            <pc:docMk/>
            <pc:sldMk cId="3425177019" sldId="349"/>
            <ac:picMk id="2" creationId="{CEA73726-27A0-F02A-F1FC-432A5E03AACF}"/>
          </ac:picMkLst>
        </pc:picChg>
        <pc:picChg chg="del">
          <ac:chgData name="Smith,Earla" userId="3a0e849e-96f3-4134-824e-456becb09ba2" providerId="ADAL" clId="{01D87140-AE2B-4ADC-91FD-B4C810C35B5C}" dt="2022-12-14T18:34:51.082" v="207" actId="478"/>
          <ac:picMkLst>
            <pc:docMk/>
            <pc:sldMk cId="3425177019" sldId="349"/>
            <ac:picMk id="3" creationId="{56F0CA68-4C04-8D9F-7F85-DC513B057000}"/>
          </ac:picMkLst>
        </pc:picChg>
        <pc:picChg chg="add mod">
          <ac:chgData name="Smith,Earla" userId="3a0e849e-96f3-4134-824e-456becb09ba2" providerId="ADAL" clId="{01D87140-AE2B-4ADC-91FD-B4C810C35B5C}" dt="2022-12-14T18:35:31.313" v="219" actId="14100"/>
          <ac:picMkLst>
            <pc:docMk/>
            <pc:sldMk cId="3425177019" sldId="349"/>
            <ac:picMk id="6" creationId="{A0AE64EA-CFC3-A008-89E4-D1E9BF647987}"/>
          </ac:picMkLst>
        </pc:picChg>
      </pc:sldChg>
      <pc:sldChg chg="addSp delSp modSp add mod">
        <pc:chgData name="Smith,Earla" userId="3a0e849e-96f3-4134-824e-456becb09ba2" providerId="ADAL" clId="{01D87140-AE2B-4ADC-91FD-B4C810C35B5C}" dt="2022-12-14T18:50:15.593" v="923" actId="1076"/>
        <pc:sldMkLst>
          <pc:docMk/>
          <pc:sldMk cId="3386491471" sldId="350"/>
        </pc:sldMkLst>
        <pc:spChg chg="add del mod">
          <ac:chgData name="Smith,Earla" userId="3a0e849e-96f3-4134-824e-456becb09ba2" providerId="ADAL" clId="{01D87140-AE2B-4ADC-91FD-B4C810C35B5C}" dt="2022-12-14T18:46:37.058" v="771" actId="478"/>
          <ac:spMkLst>
            <pc:docMk/>
            <pc:sldMk cId="3386491471" sldId="350"/>
            <ac:spMk id="4" creationId="{9CE246C7-135A-2715-36D9-F5297C8CD354}"/>
          </ac:spMkLst>
        </pc:spChg>
        <pc:spChg chg="mod">
          <ac:chgData name="Smith,Earla" userId="3a0e849e-96f3-4134-824e-456becb09ba2" providerId="ADAL" clId="{01D87140-AE2B-4ADC-91FD-B4C810C35B5C}" dt="2022-12-14T18:50:15.593" v="923" actId="1076"/>
          <ac:spMkLst>
            <pc:docMk/>
            <pc:sldMk cId="3386491471" sldId="350"/>
            <ac:spMk id="11" creationId="{3528B08E-048E-2C84-F69D-2DA6C45D8847}"/>
          </ac:spMkLst>
        </pc:spChg>
        <pc:picChg chg="add mod">
          <ac:chgData name="Smith,Earla" userId="3a0e849e-96f3-4134-824e-456becb09ba2" providerId="ADAL" clId="{01D87140-AE2B-4ADC-91FD-B4C810C35B5C}" dt="2022-12-14T18:46:51.535" v="776" actId="14100"/>
          <ac:picMkLst>
            <pc:docMk/>
            <pc:sldMk cId="3386491471" sldId="350"/>
            <ac:picMk id="2" creationId="{49300EFB-2344-4D3B-65B3-BDD96762F348}"/>
          </ac:picMkLst>
        </pc:picChg>
        <pc:picChg chg="del">
          <ac:chgData name="Smith,Earla" userId="3a0e849e-96f3-4134-824e-456becb09ba2" providerId="ADAL" clId="{01D87140-AE2B-4ADC-91FD-B4C810C35B5C}" dt="2022-12-14T18:46:24.009" v="769" actId="478"/>
          <ac:picMkLst>
            <pc:docMk/>
            <pc:sldMk cId="3386491471" sldId="350"/>
            <ac:picMk id="6" creationId="{A0AE64EA-CFC3-A008-89E4-D1E9BF647987}"/>
          </ac:picMkLst>
        </pc:picChg>
      </pc:sldChg>
      <pc:sldChg chg="addSp delSp modSp add mod">
        <pc:chgData name="Smith,Earla" userId="3a0e849e-96f3-4134-824e-456becb09ba2" providerId="ADAL" clId="{01D87140-AE2B-4ADC-91FD-B4C810C35B5C}" dt="2022-12-14T18:50:34.017" v="929" actId="1076"/>
        <pc:sldMkLst>
          <pc:docMk/>
          <pc:sldMk cId="1945435580" sldId="351"/>
        </pc:sldMkLst>
        <pc:spChg chg="mod">
          <ac:chgData name="Smith,Earla" userId="3a0e849e-96f3-4134-824e-456becb09ba2" providerId="ADAL" clId="{01D87140-AE2B-4ADC-91FD-B4C810C35B5C}" dt="2022-12-14T18:50:34.017" v="929" actId="1076"/>
          <ac:spMkLst>
            <pc:docMk/>
            <pc:sldMk cId="1945435580" sldId="351"/>
            <ac:spMk id="11" creationId="{3528B08E-048E-2C84-F69D-2DA6C45D8847}"/>
          </ac:spMkLst>
        </pc:spChg>
        <pc:picChg chg="del">
          <ac:chgData name="Smith,Earla" userId="3a0e849e-96f3-4134-824e-456becb09ba2" providerId="ADAL" clId="{01D87140-AE2B-4ADC-91FD-B4C810C35B5C}" dt="2022-12-14T18:48:46.412" v="829" actId="478"/>
          <ac:picMkLst>
            <pc:docMk/>
            <pc:sldMk cId="1945435580" sldId="351"/>
            <ac:picMk id="2" creationId="{49300EFB-2344-4D3B-65B3-BDD96762F348}"/>
          </ac:picMkLst>
        </pc:picChg>
        <pc:picChg chg="add mod">
          <ac:chgData name="Smith,Earla" userId="3a0e849e-96f3-4134-824e-456becb09ba2" providerId="ADAL" clId="{01D87140-AE2B-4ADC-91FD-B4C810C35B5C}" dt="2022-12-14T18:48:59.992" v="834" actId="14100"/>
          <ac:picMkLst>
            <pc:docMk/>
            <pc:sldMk cId="1945435580" sldId="351"/>
            <ac:picMk id="3" creationId="{A7580956-144B-8CF4-7BC3-78B1875749F6}"/>
          </ac:picMkLst>
        </pc:picChg>
      </pc:sldChg>
      <pc:sldChg chg="addSp delSp modSp add mod">
        <pc:chgData name="Smith,Earla" userId="3a0e849e-96f3-4134-824e-456becb09ba2" providerId="ADAL" clId="{01D87140-AE2B-4ADC-91FD-B4C810C35B5C}" dt="2022-12-14T18:53:33.651" v="1012" actId="1076"/>
        <pc:sldMkLst>
          <pc:docMk/>
          <pc:sldMk cId="505055010" sldId="352"/>
        </pc:sldMkLst>
        <pc:spChg chg="add del mod">
          <ac:chgData name="Smith,Earla" userId="3a0e849e-96f3-4134-824e-456becb09ba2" providerId="ADAL" clId="{01D87140-AE2B-4ADC-91FD-B4C810C35B5C}" dt="2022-12-14T18:50:49.170" v="933" actId="478"/>
          <ac:spMkLst>
            <pc:docMk/>
            <pc:sldMk cId="505055010" sldId="352"/>
            <ac:spMk id="5" creationId="{DD8857FD-D7A2-4FA2-70B5-3FEFB300D367}"/>
          </ac:spMkLst>
        </pc:spChg>
        <pc:spChg chg="mod">
          <ac:chgData name="Smith,Earla" userId="3a0e849e-96f3-4134-824e-456becb09ba2" providerId="ADAL" clId="{01D87140-AE2B-4ADC-91FD-B4C810C35B5C}" dt="2022-12-14T18:53:33.651" v="1012" actId="1076"/>
          <ac:spMkLst>
            <pc:docMk/>
            <pc:sldMk cId="505055010" sldId="352"/>
            <ac:spMk id="11" creationId="{3528B08E-048E-2C84-F69D-2DA6C45D8847}"/>
          </ac:spMkLst>
        </pc:spChg>
        <pc:picChg chg="add mod">
          <ac:chgData name="Smith,Earla" userId="3a0e849e-96f3-4134-824e-456becb09ba2" providerId="ADAL" clId="{01D87140-AE2B-4ADC-91FD-B4C810C35B5C}" dt="2022-12-14T18:53:23.203" v="1009" actId="1076"/>
          <ac:picMkLst>
            <pc:docMk/>
            <pc:sldMk cId="505055010" sldId="352"/>
            <ac:picMk id="2" creationId="{F319ED72-1304-1858-9DB6-6B0C1044E77F}"/>
          </ac:picMkLst>
        </pc:picChg>
        <pc:picChg chg="del">
          <ac:chgData name="Smith,Earla" userId="3a0e849e-96f3-4134-824e-456becb09ba2" providerId="ADAL" clId="{01D87140-AE2B-4ADC-91FD-B4C810C35B5C}" dt="2022-12-14T18:50:44.656" v="932" actId="478"/>
          <ac:picMkLst>
            <pc:docMk/>
            <pc:sldMk cId="505055010" sldId="352"/>
            <ac:picMk id="3" creationId="{A7580956-144B-8CF4-7BC3-78B1875749F6}"/>
          </ac:picMkLst>
        </pc:picChg>
      </pc:sldChg>
      <pc:sldChg chg="modSp add mod">
        <pc:chgData name="Smith,Earla" userId="3a0e849e-96f3-4134-824e-456becb09ba2" providerId="ADAL" clId="{01D87140-AE2B-4ADC-91FD-B4C810C35B5C}" dt="2022-12-15T15:22:59.672" v="2470"/>
        <pc:sldMkLst>
          <pc:docMk/>
          <pc:sldMk cId="290496969" sldId="353"/>
        </pc:sldMkLst>
        <pc:spChg chg="mod">
          <ac:chgData name="Smith,Earla" userId="3a0e849e-96f3-4134-824e-456becb09ba2" providerId="ADAL" clId="{01D87140-AE2B-4ADC-91FD-B4C810C35B5C}" dt="2022-12-15T15:20:07.660" v="2351" actId="20577"/>
          <ac:spMkLst>
            <pc:docMk/>
            <pc:sldMk cId="290496969" sldId="353"/>
            <ac:spMk id="2" creationId="{8810DB7C-FBF3-EA4E-4CDC-32EE071ABBB7}"/>
          </ac:spMkLst>
        </pc:spChg>
        <pc:spChg chg="mod">
          <ac:chgData name="Smith,Earla" userId="3a0e849e-96f3-4134-824e-456becb09ba2" providerId="ADAL" clId="{01D87140-AE2B-4ADC-91FD-B4C810C35B5C}" dt="2022-12-15T15:22:59.672" v="2470"/>
          <ac:spMkLst>
            <pc:docMk/>
            <pc:sldMk cId="290496969" sldId="353"/>
            <ac:spMk id="3" creationId="{60D216C9-BDB6-BC38-4DF8-3677C0BF1F9D}"/>
          </ac:spMkLst>
        </pc:spChg>
      </pc:sldChg>
      <pc:sldChg chg="modSp add del mod ord">
        <pc:chgData name="Smith,Earla" userId="3a0e849e-96f3-4134-824e-456becb09ba2" providerId="ADAL" clId="{01D87140-AE2B-4ADC-91FD-B4C810C35B5C}" dt="2022-12-15T15:19:04.574" v="2303" actId="2696"/>
        <pc:sldMkLst>
          <pc:docMk/>
          <pc:sldMk cId="2374508143" sldId="353"/>
        </pc:sldMkLst>
        <pc:spChg chg="mod">
          <ac:chgData name="Smith,Earla" userId="3a0e849e-96f3-4134-824e-456becb09ba2" providerId="ADAL" clId="{01D87140-AE2B-4ADC-91FD-B4C810C35B5C}" dt="2022-12-15T13:45:08.228" v="1100" actId="122"/>
          <ac:spMkLst>
            <pc:docMk/>
            <pc:sldMk cId="2374508143" sldId="353"/>
            <ac:spMk id="2" creationId="{8810DB7C-FBF3-EA4E-4CDC-32EE071ABBB7}"/>
          </ac:spMkLst>
        </pc:spChg>
        <pc:spChg chg="mod">
          <ac:chgData name="Smith,Earla" userId="3a0e849e-96f3-4134-824e-456becb09ba2" providerId="ADAL" clId="{01D87140-AE2B-4ADC-91FD-B4C810C35B5C}" dt="2022-12-15T14:10:22.015" v="1923" actId="20577"/>
          <ac:spMkLst>
            <pc:docMk/>
            <pc:sldMk cId="2374508143" sldId="353"/>
            <ac:spMk id="3" creationId="{60D216C9-BDB6-BC38-4DF8-3677C0BF1F9D}"/>
          </ac:spMkLst>
        </pc:spChg>
      </pc:sldChg>
      <pc:sldChg chg="modSp add mod">
        <pc:chgData name="Smith,Earla" userId="3a0e849e-96f3-4134-824e-456becb09ba2" providerId="ADAL" clId="{01D87140-AE2B-4ADC-91FD-B4C810C35B5C}" dt="2022-12-15T15:24:27.492" v="2622"/>
        <pc:sldMkLst>
          <pc:docMk/>
          <pc:sldMk cId="1872591272" sldId="354"/>
        </pc:sldMkLst>
        <pc:spChg chg="mod">
          <ac:chgData name="Smith,Earla" userId="3a0e849e-96f3-4134-824e-456becb09ba2" providerId="ADAL" clId="{01D87140-AE2B-4ADC-91FD-B4C810C35B5C}" dt="2022-12-15T15:23:24.796" v="2490" actId="20577"/>
          <ac:spMkLst>
            <pc:docMk/>
            <pc:sldMk cId="1872591272" sldId="354"/>
            <ac:spMk id="2" creationId="{8810DB7C-FBF3-EA4E-4CDC-32EE071ABBB7}"/>
          </ac:spMkLst>
        </pc:spChg>
        <pc:spChg chg="mod">
          <ac:chgData name="Smith,Earla" userId="3a0e849e-96f3-4134-824e-456becb09ba2" providerId="ADAL" clId="{01D87140-AE2B-4ADC-91FD-B4C810C35B5C}" dt="2022-12-15T15:24:27.492" v="2622"/>
          <ac:spMkLst>
            <pc:docMk/>
            <pc:sldMk cId="1872591272" sldId="354"/>
            <ac:spMk id="3" creationId="{60D216C9-BDB6-BC38-4DF8-3677C0BF1F9D}"/>
          </ac:spMkLst>
        </pc:spChg>
      </pc:sldChg>
      <pc:sldChg chg="modSp add del mod ord">
        <pc:chgData name="Smith,Earla" userId="3a0e849e-96f3-4134-824e-456becb09ba2" providerId="ADAL" clId="{01D87140-AE2B-4ADC-91FD-B4C810C35B5C}" dt="2022-12-15T15:19:46.598" v="2336" actId="2696"/>
        <pc:sldMkLst>
          <pc:docMk/>
          <pc:sldMk cId="2854856690" sldId="354"/>
        </pc:sldMkLst>
        <pc:spChg chg="mod">
          <ac:chgData name="Smith,Earla" userId="3a0e849e-96f3-4134-824e-456becb09ba2" providerId="ADAL" clId="{01D87140-AE2B-4ADC-91FD-B4C810C35B5C}" dt="2022-12-15T14:04:32.955" v="1493" actId="20577"/>
          <ac:spMkLst>
            <pc:docMk/>
            <pc:sldMk cId="2854856690" sldId="354"/>
            <ac:spMk id="2" creationId="{8810DB7C-FBF3-EA4E-4CDC-32EE071ABBB7}"/>
          </ac:spMkLst>
        </pc:spChg>
        <pc:spChg chg="mod">
          <ac:chgData name="Smith,Earla" userId="3a0e849e-96f3-4134-824e-456becb09ba2" providerId="ADAL" clId="{01D87140-AE2B-4ADC-91FD-B4C810C35B5C}" dt="2022-12-15T14:08:40.945" v="1879" actId="15"/>
          <ac:spMkLst>
            <pc:docMk/>
            <pc:sldMk cId="2854856690" sldId="354"/>
            <ac:spMk id="3" creationId="{60D216C9-BDB6-BC38-4DF8-3677C0BF1F9D}"/>
          </ac:spMkLst>
        </pc:spChg>
      </pc:sldChg>
      <pc:sldChg chg="modSp add del mod ord">
        <pc:chgData name="Smith,Earla" userId="3a0e849e-96f3-4134-824e-456becb09ba2" providerId="ADAL" clId="{01D87140-AE2B-4ADC-91FD-B4C810C35B5C}" dt="2022-12-15T15:19:49.158" v="2337" actId="2696"/>
        <pc:sldMkLst>
          <pc:docMk/>
          <pc:sldMk cId="507259611" sldId="355"/>
        </pc:sldMkLst>
        <pc:spChg chg="mod">
          <ac:chgData name="Smith,Earla" userId="3a0e849e-96f3-4134-824e-456becb09ba2" providerId="ADAL" clId="{01D87140-AE2B-4ADC-91FD-B4C810C35B5C}" dt="2022-12-15T14:09:20.710" v="1906" actId="20577"/>
          <ac:spMkLst>
            <pc:docMk/>
            <pc:sldMk cId="507259611" sldId="355"/>
            <ac:spMk id="2" creationId="{8810DB7C-FBF3-EA4E-4CDC-32EE071ABBB7}"/>
          </ac:spMkLst>
        </pc:spChg>
        <pc:spChg chg="mod">
          <ac:chgData name="Smith,Earla" userId="3a0e849e-96f3-4134-824e-456becb09ba2" providerId="ADAL" clId="{01D87140-AE2B-4ADC-91FD-B4C810C35B5C}" dt="2022-12-15T14:49:54.234" v="2301" actId="20577"/>
          <ac:spMkLst>
            <pc:docMk/>
            <pc:sldMk cId="507259611" sldId="355"/>
            <ac:spMk id="3" creationId="{60D216C9-BDB6-BC38-4DF8-3677C0BF1F9D}"/>
          </ac:spMkLst>
        </pc:spChg>
      </pc:sldChg>
      <pc:sldChg chg="new del">
        <pc:chgData name="Smith,Earla" userId="3a0e849e-96f3-4134-824e-456becb09ba2" providerId="ADAL" clId="{01D87140-AE2B-4ADC-91FD-B4C810C35B5C}" dt="2022-12-15T14:49:49.826" v="2300" actId="2696"/>
        <pc:sldMkLst>
          <pc:docMk/>
          <pc:sldMk cId="1986733187" sldId="35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221C3-A389-E61F-F846-CA215D3C84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B978F20D-3A83-2AD6-2202-BCB37908A7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5183D406-D633-4FBD-0038-35DF05AAEB9E}"/>
              </a:ext>
            </a:extLst>
          </p:cNvPr>
          <p:cNvSpPr>
            <a:spLocks noGrp="1"/>
          </p:cNvSpPr>
          <p:nvPr>
            <p:ph type="dt" sz="half" idx="10"/>
          </p:nvPr>
        </p:nvSpPr>
        <p:spPr/>
        <p:txBody>
          <a:bodyPr/>
          <a:lstStyle/>
          <a:p>
            <a:fld id="{EB5DF484-FF14-4967-815B-F7AEA385DFFD}" type="datetimeFigureOut">
              <a:rPr lang="en-CA" smtClean="0"/>
              <a:t>2022-12-15</a:t>
            </a:fld>
            <a:endParaRPr lang="en-CA"/>
          </a:p>
        </p:txBody>
      </p:sp>
      <p:sp>
        <p:nvSpPr>
          <p:cNvPr id="5" name="Footer Placeholder 4">
            <a:extLst>
              <a:ext uri="{FF2B5EF4-FFF2-40B4-BE49-F238E27FC236}">
                <a16:creationId xmlns:a16="http://schemas.microsoft.com/office/drawing/2014/main" id="{2C9FE35F-EB96-ABBA-A87A-78F991EAB7A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EEA8952-5A55-2023-BD30-D698EABA78A1}"/>
              </a:ext>
            </a:extLst>
          </p:cNvPr>
          <p:cNvSpPr>
            <a:spLocks noGrp="1"/>
          </p:cNvSpPr>
          <p:nvPr>
            <p:ph type="sldNum" sz="quarter" idx="12"/>
          </p:nvPr>
        </p:nvSpPr>
        <p:spPr/>
        <p:txBody>
          <a:bodyPr/>
          <a:lstStyle/>
          <a:p>
            <a:fld id="{B049CD8D-C6BE-4B57-8E98-FA9F2778E890}" type="slidenum">
              <a:rPr lang="en-CA" smtClean="0"/>
              <a:t>‹#›</a:t>
            </a:fld>
            <a:endParaRPr lang="en-CA"/>
          </a:p>
        </p:txBody>
      </p:sp>
    </p:spTree>
    <p:extLst>
      <p:ext uri="{BB962C8B-B14F-4D97-AF65-F5344CB8AC3E}">
        <p14:creationId xmlns:p14="http://schemas.microsoft.com/office/powerpoint/2010/main" val="1364676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BC4AE-3C28-C943-EF0A-1B0FD93C43DE}"/>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297B3E8-2E2E-50CB-E675-10A20DE71B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C2673F6-56BC-1756-89A4-A91B82D8205C}"/>
              </a:ext>
            </a:extLst>
          </p:cNvPr>
          <p:cNvSpPr>
            <a:spLocks noGrp="1"/>
          </p:cNvSpPr>
          <p:nvPr>
            <p:ph type="dt" sz="half" idx="10"/>
          </p:nvPr>
        </p:nvSpPr>
        <p:spPr/>
        <p:txBody>
          <a:bodyPr/>
          <a:lstStyle/>
          <a:p>
            <a:fld id="{EB5DF484-FF14-4967-815B-F7AEA385DFFD}" type="datetimeFigureOut">
              <a:rPr lang="en-CA" smtClean="0"/>
              <a:t>2022-12-15</a:t>
            </a:fld>
            <a:endParaRPr lang="en-CA"/>
          </a:p>
        </p:txBody>
      </p:sp>
      <p:sp>
        <p:nvSpPr>
          <p:cNvPr id="5" name="Footer Placeholder 4">
            <a:extLst>
              <a:ext uri="{FF2B5EF4-FFF2-40B4-BE49-F238E27FC236}">
                <a16:creationId xmlns:a16="http://schemas.microsoft.com/office/drawing/2014/main" id="{1A8E8417-8DA3-7686-771E-2B8B7B1DEA5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ACC80F4-369B-E3F1-2084-874523381BD0}"/>
              </a:ext>
            </a:extLst>
          </p:cNvPr>
          <p:cNvSpPr>
            <a:spLocks noGrp="1"/>
          </p:cNvSpPr>
          <p:nvPr>
            <p:ph type="sldNum" sz="quarter" idx="12"/>
          </p:nvPr>
        </p:nvSpPr>
        <p:spPr/>
        <p:txBody>
          <a:bodyPr/>
          <a:lstStyle/>
          <a:p>
            <a:fld id="{B049CD8D-C6BE-4B57-8E98-FA9F2778E890}" type="slidenum">
              <a:rPr lang="en-CA" smtClean="0"/>
              <a:t>‹#›</a:t>
            </a:fld>
            <a:endParaRPr lang="en-CA"/>
          </a:p>
        </p:txBody>
      </p:sp>
    </p:spTree>
    <p:extLst>
      <p:ext uri="{BB962C8B-B14F-4D97-AF65-F5344CB8AC3E}">
        <p14:creationId xmlns:p14="http://schemas.microsoft.com/office/powerpoint/2010/main" val="4255920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5A7344-C037-3AA0-BD45-EEFA18FEC27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D61173E2-4242-4E3D-9940-BC8B23678F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1413CCC-8C01-5190-FE38-688C5434A5EE}"/>
              </a:ext>
            </a:extLst>
          </p:cNvPr>
          <p:cNvSpPr>
            <a:spLocks noGrp="1"/>
          </p:cNvSpPr>
          <p:nvPr>
            <p:ph type="dt" sz="half" idx="10"/>
          </p:nvPr>
        </p:nvSpPr>
        <p:spPr/>
        <p:txBody>
          <a:bodyPr/>
          <a:lstStyle/>
          <a:p>
            <a:fld id="{EB5DF484-FF14-4967-815B-F7AEA385DFFD}" type="datetimeFigureOut">
              <a:rPr lang="en-CA" smtClean="0"/>
              <a:t>2022-12-15</a:t>
            </a:fld>
            <a:endParaRPr lang="en-CA"/>
          </a:p>
        </p:txBody>
      </p:sp>
      <p:sp>
        <p:nvSpPr>
          <p:cNvPr id="5" name="Footer Placeholder 4">
            <a:extLst>
              <a:ext uri="{FF2B5EF4-FFF2-40B4-BE49-F238E27FC236}">
                <a16:creationId xmlns:a16="http://schemas.microsoft.com/office/drawing/2014/main" id="{6600D9EB-833A-9EDD-F82B-1067E0EF0B0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4CF2627-49A7-9661-DD84-183EDE5799CF}"/>
              </a:ext>
            </a:extLst>
          </p:cNvPr>
          <p:cNvSpPr>
            <a:spLocks noGrp="1"/>
          </p:cNvSpPr>
          <p:nvPr>
            <p:ph type="sldNum" sz="quarter" idx="12"/>
          </p:nvPr>
        </p:nvSpPr>
        <p:spPr/>
        <p:txBody>
          <a:bodyPr/>
          <a:lstStyle/>
          <a:p>
            <a:fld id="{B049CD8D-C6BE-4B57-8E98-FA9F2778E890}" type="slidenum">
              <a:rPr lang="en-CA" smtClean="0"/>
              <a:t>‹#›</a:t>
            </a:fld>
            <a:endParaRPr lang="en-CA"/>
          </a:p>
        </p:txBody>
      </p:sp>
    </p:spTree>
    <p:extLst>
      <p:ext uri="{BB962C8B-B14F-4D97-AF65-F5344CB8AC3E}">
        <p14:creationId xmlns:p14="http://schemas.microsoft.com/office/powerpoint/2010/main" val="2447215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E39D9-7F60-71A7-9AD7-FC68833B3F4C}"/>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634892D-BAF5-BA7C-0F0C-3FD9B1C80C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556D17A-F832-9449-3E3A-44D843E9F670}"/>
              </a:ext>
            </a:extLst>
          </p:cNvPr>
          <p:cNvSpPr>
            <a:spLocks noGrp="1"/>
          </p:cNvSpPr>
          <p:nvPr>
            <p:ph type="dt" sz="half" idx="10"/>
          </p:nvPr>
        </p:nvSpPr>
        <p:spPr/>
        <p:txBody>
          <a:bodyPr/>
          <a:lstStyle/>
          <a:p>
            <a:fld id="{EB5DF484-FF14-4967-815B-F7AEA385DFFD}" type="datetimeFigureOut">
              <a:rPr lang="en-CA" smtClean="0"/>
              <a:t>2022-12-15</a:t>
            </a:fld>
            <a:endParaRPr lang="en-CA"/>
          </a:p>
        </p:txBody>
      </p:sp>
      <p:sp>
        <p:nvSpPr>
          <p:cNvPr id="5" name="Footer Placeholder 4">
            <a:extLst>
              <a:ext uri="{FF2B5EF4-FFF2-40B4-BE49-F238E27FC236}">
                <a16:creationId xmlns:a16="http://schemas.microsoft.com/office/drawing/2014/main" id="{D922FA79-F90B-ADB3-42B0-76ED7985A99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7036D4A-F09D-38FD-87D8-25CBA87D007B}"/>
              </a:ext>
            </a:extLst>
          </p:cNvPr>
          <p:cNvSpPr>
            <a:spLocks noGrp="1"/>
          </p:cNvSpPr>
          <p:nvPr>
            <p:ph type="sldNum" sz="quarter" idx="12"/>
          </p:nvPr>
        </p:nvSpPr>
        <p:spPr/>
        <p:txBody>
          <a:bodyPr/>
          <a:lstStyle/>
          <a:p>
            <a:fld id="{B049CD8D-C6BE-4B57-8E98-FA9F2778E890}" type="slidenum">
              <a:rPr lang="en-CA" smtClean="0"/>
              <a:t>‹#›</a:t>
            </a:fld>
            <a:endParaRPr lang="en-CA"/>
          </a:p>
        </p:txBody>
      </p:sp>
    </p:spTree>
    <p:extLst>
      <p:ext uri="{BB962C8B-B14F-4D97-AF65-F5344CB8AC3E}">
        <p14:creationId xmlns:p14="http://schemas.microsoft.com/office/powerpoint/2010/main" val="2516885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F2A57-C76E-9DA0-516F-F5677F32F6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E6371EE2-738B-1238-496C-BEC6E43135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689E14-BCE3-B6CE-D56B-111C0EC6E401}"/>
              </a:ext>
            </a:extLst>
          </p:cNvPr>
          <p:cNvSpPr>
            <a:spLocks noGrp="1"/>
          </p:cNvSpPr>
          <p:nvPr>
            <p:ph type="dt" sz="half" idx="10"/>
          </p:nvPr>
        </p:nvSpPr>
        <p:spPr/>
        <p:txBody>
          <a:bodyPr/>
          <a:lstStyle/>
          <a:p>
            <a:fld id="{EB5DF484-FF14-4967-815B-F7AEA385DFFD}" type="datetimeFigureOut">
              <a:rPr lang="en-CA" smtClean="0"/>
              <a:t>2022-12-15</a:t>
            </a:fld>
            <a:endParaRPr lang="en-CA"/>
          </a:p>
        </p:txBody>
      </p:sp>
      <p:sp>
        <p:nvSpPr>
          <p:cNvPr id="5" name="Footer Placeholder 4">
            <a:extLst>
              <a:ext uri="{FF2B5EF4-FFF2-40B4-BE49-F238E27FC236}">
                <a16:creationId xmlns:a16="http://schemas.microsoft.com/office/drawing/2014/main" id="{D596EB34-FBA5-464B-2C29-7C0658F56A3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42380D9-A904-7829-DB2E-E3ABDC086230}"/>
              </a:ext>
            </a:extLst>
          </p:cNvPr>
          <p:cNvSpPr>
            <a:spLocks noGrp="1"/>
          </p:cNvSpPr>
          <p:nvPr>
            <p:ph type="sldNum" sz="quarter" idx="12"/>
          </p:nvPr>
        </p:nvSpPr>
        <p:spPr/>
        <p:txBody>
          <a:bodyPr/>
          <a:lstStyle/>
          <a:p>
            <a:fld id="{B049CD8D-C6BE-4B57-8E98-FA9F2778E890}" type="slidenum">
              <a:rPr lang="en-CA" smtClean="0"/>
              <a:t>‹#›</a:t>
            </a:fld>
            <a:endParaRPr lang="en-CA"/>
          </a:p>
        </p:txBody>
      </p:sp>
    </p:spTree>
    <p:extLst>
      <p:ext uri="{BB962C8B-B14F-4D97-AF65-F5344CB8AC3E}">
        <p14:creationId xmlns:p14="http://schemas.microsoft.com/office/powerpoint/2010/main" val="509964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CB7E1-DB84-6949-E6F7-FE1D7B642BA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26DAC6AE-1C6E-3ABF-E4AE-0917A9DC81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C1AFA178-BFA5-F79D-FACD-11AE41F074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528DC8BC-5EAA-9CAD-C549-E3C554CBFFE0}"/>
              </a:ext>
            </a:extLst>
          </p:cNvPr>
          <p:cNvSpPr>
            <a:spLocks noGrp="1"/>
          </p:cNvSpPr>
          <p:nvPr>
            <p:ph type="dt" sz="half" idx="10"/>
          </p:nvPr>
        </p:nvSpPr>
        <p:spPr/>
        <p:txBody>
          <a:bodyPr/>
          <a:lstStyle/>
          <a:p>
            <a:fld id="{EB5DF484-FF14-4967-815B-F7AEA385DFFD}" type="datetimeFigureOut">
              <a:rPr lang="en-CA" smtClean="0"/>
              <a:t>2022-12-15</a:t>
            </a:fld>
            <a:endParaRPr lang="en-CA"/>
          </a:p>
        </p:txBody>
      </p:sp>
      <p:sp>
        <p:nvSpPr>
          <p:cNvPr id="6" name="Footer Placeholder 5">
            <a:extLst>
              <a:ext uri="{FF2B5EF4-FFF2-40B4-BE49-F238E27FC236}">
                <a16:creationId xmlns:a16="http://schemas.microsoft.com/office/drawing/2014/main" id="{E19216DD-7C98-262F-5665-5B0193DE06F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924C492-1A6B-55C7-620E-0FCDF7B517C0}"/>
              </a:ext>
            </a:extLst>
          </p:cNvPr>
          <p:cNvSpPr>
            <a:spLocks noGrp="1"/>
          </p:cNvSpPr>
          <p:nvPr>
            <p:ph type="sldNum" sz="quarter" idx="12"/>
          </p:nvPr>
        </p:nvSpPr>
        <p:spPr/>
        <p:txBody>
          <a:bodyPr/>
          <a:lstStyle/>
          <a:p>
            <a:fld id="{B049CD8D-C6BE-4B57-8E98-FA9F2778E890}" type="slidenum">
              <a:rPr lang="en-CA" smtClean="0"/>
              <a:t>‹#›</a:t>
            </a:fld>
            <a:endParaRPr lang="en-CA"/>
          </a:p>
        </p:txBody>
      </p:sp>
    </p:spTree>
    <p:extLst>
      <p:ext uri="{BB962C8B-B14F-4D97-AF65-F5344CB8AC3E}">
        <p14:creationId xmlns:p14="http://schemas.microsoft.com/office/powerpoint/2010/main" val="4084296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F16C8-EE0B-9101-EE3C-6B8C294E9250}"/>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92984F5C-B5F2-41EF-E89C-2CCF221FC9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014259-F969-2486-32B9-233988F3E5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C4B5CD90-D729-86F9-C597-3763544D29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7AF776-AE3F-9DC4-DB42-9448620BAD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E30D857A-9CD5-53EF-B3B0-3A7A0FBBCF2C}"/>
              </a:ext>
            </a:extLst>
          </p:cNvPr>
          <p:cNvSpPr>
            <a:spLocks noGrp="1"/>
          </p:cNvSpPr>
          <p:nvPr>
            <p:ph type="dt" sz="half" idx="10"/>
          </p:nvPr>
        </p:nvSpPr>
        <p:spPr/>
        <p:txBody>
          <a:bodyPr/>
          <a:lstStyle/>
          <a:p>
            <a:fld id="{EB5DF484-FF14-4967-815B-F7AEA385DFFD}" type="datetimeFigureOut">
              <a:rPr lang="en-CA" smtClean="0"/>
              <a:t>2022-12-15</a:t>
            </a:fld>
            <a:endParaRPr lang="en-CA"/>
          </a:p>
        </p:txBody>
      </p:sp>
      <p:sp>
        <p:nvSpPr>
          <p:cNvPr id="8" name="Footer Placeholder 7">
            <a:extLst>
              <a:ext uri="{FF2B5EF4-FFF2-40B4-BE49-F238E27FC236}">
                <a16:creationId xmlns:a16="http://schemas.microsoft.com/office/drawing/2014/main" id="{F6F9EE9A-F726-34F8-FA4E-80CDA57C0BDC}"/>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89DD99D6-E0D8-3361-8085-12D6DAB953FE}"/>
              </a:ext>
            </a:extLst>
          </p:cNvPr>
          <p:cNvSpPr>
            <a:spLocks noGrp="1"/>
          </p:cNvSpPr>
          <p:nvPr>
            <p:ph type="sldNum" sz="quarter" idx="12"/>
          </p:nvPr>
        </p:nvSpPr>
        <p:spPr/>
        <p:txBody>
          <a:bodyPr/>
          <a:lstStyle/>
          <a:p>
            <a:fld id="{B049CD8D-C6BE-4B57-8E98-FA9F2778E890}" type="slidenum">
              <a:rPr lang="en-CA" smtClean="0"/>
              <a:t>‹#›</a:t>
            </a:fld>
            <a:endParaRPr lang="en-CA"/>
          </a:p>
        </p:txBody>
      </p:sp>
    </p:spTree>
    <p:extLst>
      <p:ext uri="{BB962C8B-B14F-4D97-AF65-F5344CB8AC3E}">
        <p14:creationId xmlns:p14="http://schemas.microsoft.com/office/powerpoint/2010/main" val="1271105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9074C-D647-4E9E-7D80-4730937B9A5B}"/>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CEE0A105-5525-7F24-0A66-2B5A677C6A62}"/>
              </a:ext>
            </a:extLst>
          </p:cNvPr>
          <p:cNvSpPr>
            <a:spLocks noGrp="1"/>
          </p:cNvSpPr>
          <p:nvPr>
            <p:ph type="dt" sz="half" idx="10"/>
          </p:nvPr>
        </p:nvSpPr>
        <p:spPr/>
        <p:txBody>
          <a:bodyPr/>
          <a:lstStyle/>
          <a:p>
            <a:fld id="{EB5DF484-FF14-4967-815B-F7AEA385DFFD}" type="datetimeFigureOut">
              <a:rPr lang="en-CA" smtClean="0"/>
              <a:t>2022-12-15</a:t>
            </a:fld>
            <a:endParaRPr lang="en-CA"/>
          </a:p>
        </p:txBody>
      </p:sp>
      <p:sp>
        <p:nvSpPr>
          <p:cNvPr id="4" name="Footer Placeholder 3">
            <a:extLst>
              <a:ext uri="{FF2B5EF4-FFF2-40B4-BE49-F238E27FC236}">
                <a16:creationId xmlns:a16="http://schemas.microsoft.com/office/drawing/2014/main" id="{8335D25C-A5C5-C2BC-0FBE-2CB2AFB369BD}"/>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73CAA6DE-13DB-B66E-70BC-F88319C5CCF8}"/>
              </a:ext>
            </a:extLst>
          </p:cNvPr>
          <p:cNvSpPr>
            <a:spLocks noGrp="1"/>
          </p:cNvSpPr>
          <p:nvPr>
            <p:ph type="sldNum" sz="quarter" idx="12"/>
          </p:nvPr>
        </p:nvSpPr>
        <p:spPr/>
        <p:txBody>
          <a:bodyPr/>
          <a:lstStyle/>
          <a:p>
            <a:fld id="{B049CD8D-C6BE-4B57-8E98-FA9F2778E890}" type="slidenum">
              <a:rPr lang="en-CA" smtClean="0"/>
              <a:t>‹#›</a:t>
            </a:fld>
            <a:endParaRPr lang="en-CA"/>
          </a:p>
        </p:txBody>
      </p:sp>
    </p:spTree>
    <p:extLst>
      <p:ext uri="{BB962C8B-B14F-4D97-AF65-F5344CB8AC3E}">
        <p14:creationId xmlns:p14="http://schemas.microsoft.com/office/powerpoint/2010/main" val="1706993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1DF5E0-72E3-0AD5-FA81-D87D11D24863}"/>
              </a:ext>
            </a:extLst>
          </p:cNvPr>
          <p:cNvSpPr>
            <a:spLocks noGrp="1"/>
          </p:cNvSpPr>
          <p:nvPr>
            <p:ph type="dt" sz="half" idx="10"/>
          </p:nvPr>
        </p:nvSpPr>
        <p:spPr/>
        <p:txBody>
          <a:bodyPr/>
          <a:lstStyle/>
          <a:p>
            <a:fld id="{EB5DF484-FF14-4967-815B-F7AEA385DFFD}" type="datetimeFigureOut">
              <a:rPr lang="en-CA" smtClean="0"/>
              <a:t>2022-12-15</a:t>
            </a:fld>
            <a:endParaRPr lang="en-CA"/>
          </a:p>
        </p:txBody>
      </p:sp>
      <p:sp>
        <p:nvSpPr>
          <p:cNvPr id="3" name="Footer Placeholder 2">
            <a:extLst>
              <a:ext uri="{FF2B5EF4-FFF2-40B4-BE49-F238E27FC236}">
                <a16:creationId xmlns:a16="http://schemas.microsoft.com/office/drawing/2014/main" id="{1C8D47A5-BB26-5D01-CF6D-7F8B08E7CE9F}"/>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A2B9F465-3968-58A2-CD6D-CE0ED34A2FCD}"/>
              </a:ext>
            </a:extLst>
          </p:cNvPr>
          <p:cNvSpPr>
            <a:spLocks noGrp="1"/>
          </p:cNvSpPr>
          <p:nvPr>
            <p:ph type="sldNum" sz="quarter" idx="12"/>
          </p:nvPr>
        </p:nvSpPr>
        <p:spPr/>
        <p:txBody>
          <a:bodyPr/>
          <a:lstStyle/>
          <a:p>
            <a:fld id="{B049CD8D-C6BE-4B57-8E98-FA9F2778E890}" type="slidenum">
              <a:rPr lang="en-CA" smtClean="0"/>
              <a:t>‹#›</a:t>
            </a:fld>
            <a:endParaRPr lang="en-CA"/>
          </a:p>
        </p:txBody>
      </p:sp>
    </p:spTree>
    <p:extLst>
      <p:ext uri="{BB962C8B-B14F-4D97-AF65-F5344CB8AC3E}">
        <p14:creationId xmlns:p14="http://schemas.microsoft.com/office/powerpoint/2010/main" val="3258690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B1699-C91D-B6DF-7A44-88AFD31BD2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5D94A18A-FB9F-7C68-9F95-32C886BFEC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68FFEAFE-82F0-785B-1040-94001A54EB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5E98BF-DBF4-CBBE-4E0B-B9603AC8DF6E}"/>
              </a:ext>
            </a:extLst>
          </p:cNvPr>
          <p:cNvSpPr>
            <a:spLocks noGrp="1"/>
          </p:cNvSpPr>
          <p:nvPr>
            <p:ph type="dt" sz="half" idx="10"/>
          </p:nvPr>
        </p:nvSpPr>
        <p:spPr/>
        <p:txBody>
          <a:bodyPr/>
          <a:lstStyle/>
          <a:p>
            <a:fld id="{EB5DF484-FF14-4967-815B-F7AEA385DFFD}" type="datetimeFigureOut">
              <a:rPr lang="en-CA" smtClean="0"/>
              <a:t>2022-12-15</a:t>
            </a:fld>
            <a:endParaRPr lang="en-CA"/>
          </a:p>
        </p:txBody>
      </p:sp>
      <p:sp>
        <p:nvSpPr>
          <p:cNvPr id="6" name="Footer Placeholder 5">
            <a:extLst>
              <a:ext uri="{FF2B5EF4-FFF2-40B4-BE49-F238E27FC236}">
                <a16:creationId xmlns:a16="http://schemas.microsoft.com/office/drawing/2014/main" id="{44988662-5683-F73E-A3F0-EC8AA20E194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4C611E2-8F5B-0D7D-DF42-7F1FB1468F84}"/>
              </a:ext>
            </a:extLst>
          </p:cNvPr>
          <p:cNvSpPr>
            <a:spLocks noGrp="1"/>
          </p:cNvSpPr>
          <p:nvPr>
            <p:ph type="sldNum" sz="quarter" idx="12"/>
          </p:nvPr>
        </p:nvSpPr>
        <p:spPr/>
        <p:txBody>
          <a:bodyPr/>
          <a:lstStyle/>
          <a:p>
            <a:fld id="{B049CD8D-C6BE-4B57-8E98-FA9F2778E890}" type="slidenum">
              <a:rPr lang="en-CA" smtClean="0"/>
              <a:t>‹#›</a:t>
            </a:fld>
            <a:endParaRPr lang="en-CA"/>
          </a:p>
        </p:txBody>
      </p:sp>
    </p:spTree>
    <p:extLst>
      <p:ext uri="{BB962C8B-B14F-4D97-AF65-F5344CB8AC3E}">
        <p14:creationId xmlns:p14="http://schemas.microsoft.com/office/powerpoint/2010/main" val="1891893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01A23-AEE4-A058-05AB-6E79F94F46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4A21BDC7-4CB0-88F8-E21E-615B1356E9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FF229F95-525A-0440-7D36-35BDAF5B35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5ABA54-CB3F-83E2-2FE2-AAB2EE86CA4A}"/>
              </a:ext>
            </a:extLst>
          </p:cNvPr>
          <p:cNvSpPr>
            <a:spLocks noGrp="1"/>
          </p:cNvSpPr>
          <p:nvPr>
            <p:ph type="dt" sz="half" idx="10"/>
          </p:nvPr>
        </p:nvSpPr>
        <p:spPr/>
        <p:txBody>
          <a:bodyPr/>
          <a:lstStyle/>
          <a:p>
            <a:fld id="{EB5DF484-FF14-4967-815B-F7AEA385DFFD}" type="datetimeFigureOut">
              <a:rPr lang="en-CA" smtClean="0"/>
              <a:t>2022-12-15</a:t>
            </a:fld>
            <a:endParaRPr lang="en-CA"/>
          </a:p>
        </p:txBody>
      </p:sp>
      <p:sp>
        <p:nvSpPr>
          <p:cNvPr id="6" name="Footer Placeholder 5">
            <a:extLst>
              <a:ext uri="{FF2B5EF4-FFF2-40B4-BE49-F238E27FC236}">
                <a16:creationId xmlns:a16="http://schemas.microsoft.com/office/drawing/2014/main" id="{68B1CB54-8DA3-CDB1-708F-32803F016AB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1413DCF-91A5-B0A8-3E5E-AD52E74214DB}"/>
              </a:ext>
            </a:extLst>
          </p:cNvPr>
          <p:cNvSpPr>
            <a:spLocks noGrp="1"/>
          </p:cNvSpPr>
          <p:nvPr>
            <p:ph type="sldNum" sz="quarter" idx="12"/>
          </p:nvPr>
        </p:nvSpPr>
        <p:spPr/>
        <p:txBody>
          <a:bodyPr/>
          <a:lstStyle/>
          <a:p>
            <a:fld id="{B049CD8D-C6BE-4B57-8E98-FA9F2778E890}" type="slidenum">
              <a:rPr lang="en-CA" smtClean="0"/>
              <a:t>‹#›</a:t>
            </a:fld>
            <a:endParaRPr lang="en-CA"/>
          </a:p>
        </p:txBody>
      </p:sp>
    </p:spTree>
    <p:extLst>
      <p:ext uri="{BB962C8B-B14F-4D97-AF65-F5344CB8AC3E}">
        <p14:creationId xmlns:p14="http://schemas.microsoft.com/office/powerpoint/2010/main" val="1246952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26F4A8-27BC-0D19-36CB-C7CB96077F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6321A1B-C822-5C56-2D36-00302BB28C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B516ADB-D39B-F74C-D43B-91A9425449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5DF484-FF14-4967-815B-F7AEA385DFFD}" type="datetimeFigureOut">
              <a:rPr lang="en-CA" smtClean="0"/>
              <a:t>2022-12-15</a:t>
            </a:fld>
            <a:endParaRPr lang="en-CA"/>
          </a:p>
        </p:txBody>
      </p:sp>
      <p:sp>
        <p:nvSpPr>
          <p:cNvPr id="5" name="Footer Placeholder 4">
            <a:extLst>
              <a:ext uri="{FF2B5EF4-FFF2-40B4-BE49-F238E27FC236}">
                <a16:creationId xmlns:a16="http://schemas.microsoft.com/office/drawing/2014/main" id="{2E1FB8A2-1C65-1C91-6A97-A7327FE3B1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2439A60E-29DA-345F-AD89-20872DCFBD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49CD8D-C6BE-4B57-8E98-FA9F2778E890}" type="slidenum">
              <a:rPr lang="en-CA" smtClean="0"/>
              <a:t>‹#›</a:t>
            </a:fld>
            <a:endParaRPr lang="en-CA"/>
          </a:p>
        </p:txBody>
      </p:sp>
    </p:spTree>
    <p:extLst>
      <p:ext uri="{BB962C8B-B14F-4D97-AF65-F5344CB8AC3E}">
        <p14:creationId xmlns:p14="http://schemas.microsoft.com/office/powerpoint/2010/main" val="27799520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doi.org/10.1037/a0017928" TargetMode="External"/><Relationship Id="rId2" Type="http://schemas.openxmlformats.org/officeDocument/2006/relationships/hyperlink" Target="https://github.com/rfordatascience/tidytuesday/blob/master/data/2020/2020-01-21/readme.md" TargetMode="External"/><Relationship Id="rId1" Type="http://schemas.openxmlformats.org/officeDocument/2006/relationships/slideLayout" Target="../slideLayouts/slideLayout2.xml"/><Relationship Id="rId4" Type="http://schemas.openxmlformats.org/officeDocument/2006/relationships/hyperlink" Target="https://towardsdatascience.com/the-curse-of-dimensionality-50dc6e49aa1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Image with a composition on a music sheet">
            <a:extLst>
              <a:ext uri="{FF2B5EF4-FFF2-40B4-BE49-F238E27FC236}">
                <a16:creationId xmlns:a16="http://schemas.microsoft.com/office/drawing/2014/main" id="{7DBB2A11-766C-8205-C64D-FA1DD6F754E8}"/>
              </a:ext>
            </a:extLst>
          </p:cNvPr>
          <p:cNvPicPr>
            <a:picLocks noChangeAspect="1"/>
          </p:cNvPicPr>
          <p:nvPr/>
        </p:nvPicPr>
        <p:blipFill rotWithShape="1">
          <a:blip r:embed="rId2"/>
          <a:srcRect t="10019" b="5711"/>
          <a:stretch/>
        </p:blipFill>
        <p:spPr>
          <a:xfrm>
            <a:off x="20" y="10"/>
            <a:ext cx="12191981" cy="6857990"/>
          </a:xfrm>
          <a:prstGeom prst="rect">
            <a:avLst/>
          </a:prstGeom>
        </p:spPr>
      </p:pic>
      <p:sp>
        <p:nvSpPr>
          <p:cNvPr id="11" name="Rectangle 10">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860B122-9FDF-96E0-2F9A-B3F415EC4682}"/>
              </a:ext>
            </a:extLst>
          </p:cNvPr>
          <p:cNvSpPr>
            <a:spLocks noGrp="1"/>
          </p:cNvSpPr>
          <p:nvPr>
            <p:ph type="ctrTitle"/>
          </p:nvPr>
        </p:nvSpPr>
        <p:spPr>
          <a:xfrm>
            <a:off x="404553" y="3091928"/>
            <a:ext cx="9078562" cy="2387600"/>
          </a:xfrm>
        </p:spPr>
        <p:txBody>
          <a:bodyPr>
            <a:normAutofit/>
          </a:bodyPr>
          <a:lstStyle/>
          <a:p>
            <a:pPr algn="l"/>
            <a:r>
              <a:rPr lang="en-CA" sz="6600"/>
              <a:t>Classifying Music into Genres</a:t>
            </a:r>
          </a:p>
        </p:txBody>
      </p:sp>
      <p:sp>
        <p:nvSpPr>
          <p:cNvPr id="13" name="Rectangle: Rounded Corners 12">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848944C2-B09F-1DA5-9D9B-4C8E2131C6B2}"/>
              </a:ext>
            </a:extLst>
          </p:cNvPr>
          <p:cNvSpPr>
            <a:spLocks noGrp="1"/>
          </p:cNvSpPr>
          <p:nvPr>
            <p:ph type="subTitle" idx="1"/>
          </p:nvPr>
        </p:nvSpPr>
        <p:spPr>
          <a:xfrm>
            <a:off x="404553" y="5624945"/>
            <a:ext cx="9078562" cy="592975"/>
          </a:xfrm>
        </p:spPr>
        <p:txBody>
          <a:bodyPr anchor="ctr">
            <a:normAutofit/>
          </a:bodyPr>
          <a:lstStyle/>
          <a:p>
            <a:pPr algn="l"/>
            <a:r>
              <a:rPr lang="en-CA" dirty="0"/>
              <a:t>Mohit Francis, </a:t>
            </a:r>
            <a:r>
              <a:rPr lang="en-CA" dirty="0" err="1"/>
              <a:t>Mahdieh</a:t>
            </a:r>
            <a:r>
              <a:rPr lang="en-CA" dirty="0"/>
              <a:t> </a:t>
            </a:r>
            <a:r>
              <a:rPr lang="en-CA" dirty="0" err="1"/>
              <a:t>Raoofpanah</a:t>
            </a:r>
            <a:r>
              <a:rPr lang="en-CA" dirty="0"/>
              <a:t>, </a:t>
            </a:r>
            <a:r>
              <a:rPr lang="en-CA" dirty="0" err="1"/>
              <a:t>Earla</a:t>
            </a:r>
            <a:r>
              <a:rPr lang="en-CA" dirty="0"/>
              <a:t> Smith</a:t>
            </a:r>
            <a:endParaRPr lang="en-CA"/>
          </a:p>
        </p:txBody>
      </p:sp>
    </p:spTree>
    <p:extLst>
      <p:ext uri="{BB962C8B-B14F-4D97-AF65-F5344CB8AC3E}">
        <p14:creationId xmlns:p14="http://schemas.microsoft.com/office/powerpoint/2010/main" val="284913110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65CDE2-194C-4A17-9E3C-017E8A8970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144422-1202-B628-1D52-9F8F9B9AC0D4}"/>
              </a:ext>
            </a:extLst>
          </p:cNvPr>
          <p:cNvSpPr>
            <a:spLocks noGrp="1"/>
          </p:cNvSpPr>
          <p:nvPr>
            <p:ph type="title"/>
          </p:nvPr>
        </p:nvSpPr>
        <p:spPr>
          <a:xfrm>
            <a:off x="943276" y="712268"/>
            <a:ext cx="10410524" cy="1193533"/>
          </a:xfrm>
        </p:spPr>
        <p:txBody>
          <a:bodyPr>
            <a:normAutofit/>
          </a:bodyPr>
          <a:lstStyle/>
          <a:p>
            <a:r>
              <a:rPr lang="en-CA" dirty="0"/>
              <a:t>Categorical Variables</a:t>
            </a:r>
            <a:endParaRPr lang="en-CA" dirty="0">
              <a:solidFill>
                <a:srgbClr val="FFFFFF"/>
              </a:solidFill>
            </a:endParaRPr>
          </a:p>
        </p:txBody>
      </p:sp>
      <p:cxnSp>
        <p:nvCxnSpPr>
          <p:cNvPr id="10" name="Straight Connector 9">
            <a:extLst>
              <a:ext uri="{FF2B5EF4-FFF2-40B4-BE49-F238E27FC236}">
                <a16:creationId xmlns:a16="http://schemas.microsoft.com/office/drawing/2014/main" id="{F2AE495E-2AAF-4BC1-87A5-331009D82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DAAD15B-DA32-D414-C54F-B15D01B9267C}"/>
              </a:ext>
            </a:extLst>
          </p:cNvPr>
          <p:cNvSpPr>
            <a:spLocks noGrp="1"/>
          </p:cNvSpPr>
          <p:nvPr>
            <p:ph idx="1"/>
          </p:nvPr>
        </p:nvSpPr>
        <p:spPr>
          <a:xfrm>
            <a:off x="889214" y="3630440"/>
            <a:ext cx="10410524" cy="2814850"/>
          </a:xfrm>
        </p:spPr>
        <p:txBody>
          <a:bodyPr numCol="2">
            <a:normAutofit lnSpcReduction="10000"/>
          </a:bodyPr>
          <a:lstStyle/>
          <a:p>
            <a:r>
              <a:rPr lang="en-CA" dirty="0"/>
              <a:t>Track ID</a:t>
            </a:r>
          </a:p>
          <a:p>
            <a:r>
              <a:rPr lang="en-CA" dirty="0"/>
              <a:t>Track Name</a:t>
            </a:r>
          </a:p>
          <a:p>
            <a:r>
              <a:rPr lang="en-CA" dirty="0"/>
              <a:t>Track Artist</a:t>
            </a:r>
          </a:p>
          <a:p>
            <a:r>
              <a:rPr lang="en-CA" dirty="0"/>
              <a:t>Track Popularity</a:t>
            </a:r>
          </a:p>
          <a:p>
            <a:r>
              <a:rPr lang="en-CA" dirty="0"/>
              <a:t>Track Album Id</a:t>
            </a:r>
          </a:p>
          <a:p>
            <a:pPr marL="0" indent="0">
              <a:buNone/>
            </a:pPr>
            <a:endParaRPr lang="en-CA" dirty="0"/>
          </a:p>
          <a:p>
            <a:r>
              <a:rPr lang="en-CA" dirty="0"/>
              <a:t>Track Album Name</a:t>
            </a:r>
          </a:p>
          <a:p>
            <a:r>
              <a:rPr lang="en-CA" dirty="0"/>
              <a:t>Track Album Release Date</a:t>
            </a:r>
          </a:p>
          <a:p>
            <a:r>
              <a:rPr lang="en-CA" dirty="0"/>
              <a:t>Playlist Name</a:t>
            </a:r>
          </a:p>
          <a:p>
            <a:r>
              <a:rPr lang="en-CA" dirty="0"/>
              <a:t>Playlist Genre</a:t>
            </a:r>
          </a:p>
          <a:p>
            <a:r>
              <a:rPr lang="en-CA" dirty="0"/>
              <a:t>Playlist Subgenre</a:t>
            </a:r>
          </a:p>
        </p:txBody>
      </p:sp>
      <p:pic>
        <p:nvPicPr>
          <p:cNvPr id="4" name="Picture 3">
            <a:extLst>
              <a:ext uri="{FF2B5EF4-FFF2-40B4-BE49-F238E27FC236}">
                <a16:creationId xmlns:a16="http://schemas.microsoft.com/office/drawing/2014/main" id="{5B6726E0-4747-BB66-04DC-279C200768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877" y="1991379"/>
            <a:ext cx="11191322" cy="1226351"/>
          </a:xfrm>
          <a:prstGeom prst="rect">
            <a:avLst/>
          </a:prstGeom>
        </p:spPr>
      </p:pic>
    </p:spTree>
    <p:extLst>
      <p:ext uri="{BB962C8B-B14F-4D97-AF65-F5344CB8AC3E}">
        <p14:creationId xmlns:p14="http://schemas.microsoft.com/office/powerpoint/2010/main" val="1389847536"/>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BGRectangle">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E62CAC-CD6B-C921-C0FC-495A457FF1B9}"/>
              </a:ext>
            </a:extLst>
          </p:cNvPr>
          <p:cNvSpPr>
            <a:spLocks noGrp="1"/>
          </p:cNvSpPr>
          <p:nvPr>
            <p:ph type="title"/>
          </p:nvPr>
        </p:nvSpPr>
        <p:spPr>
          <a:xfrm>
            <a:off x="6421700" y="713232"/>
            <a:ext cx="5154168" cy="1197864"/>
          </a:xfrm>
        </p:spPr>
        <p:txBody>
          <a:bodyPr>
            <a:normAutofit/>
          </a:bodyPr>
          <a:lstStyle/>
          <a:p>
            <a:r>
              <a:rPr lang="en-CA" dirty="0"/>
              <a:t>Numeric Descriptors</a:t>
            </a:r>
          </a:p>
        </p:txBody>
      </p:sp>
      <p:sp>
        <p:nvSpPr>
          <p:cNvPr id="11" name="!!Line">
            <a:extLst>
              <a:ext uri="{FF2B5EF4-FFF2-40B4-BE49-F238E27FC236}">
                <a16:creationId xmlns:a16="http://schemas.microsoft.com/office/drawing/2014/main" id="{29A9EE12-EF77-4DB4-84E4-043DE72352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3328" y="822960"/>
            <a:ext cx="9144"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6164F4E-97C6-88F8-EDEE-06A12F7F1174}"/>
              </a:ext>
            </a:extLst>
          </p:cNvPr>
          <p:cNvSpPr>
            <a:spLocks noGrp="1"/>
          </p:cNvSpPr>
          <p:nvPr>
            <p:ph idx="1"/>
          </p:nvPr>
        </p:nvSpPr>
        <p:spPr>
          <a:xfrm>
            <a:off x="6421700" y="2048256"/>
            <a:ext cx="5154168" cy="4123944"/>
          </a:xfrm>
        </p:spPr>
        <p:txBody>
          <a:bodyPr anchor="t">
            <a:normAutofit/>
          </a:bodyPr>
          <a:lstStyle/>
          <a:p>
            <a:r>
              <a:rPr lang="en-CA" sz="2400" dirty="0"/>
              <a:t>Tempo (bpm) - Speed</a:t>
            </a:r>
          </a:p>
          <a:p>
            <a:r>
              <a:rPr lang="en-CA" sz="2400" dirty="0"/>
              <a:t>Duration (milliseconds) – Song length</a:t>
            </a:r>
          </a:p>
          <a:p>
            <a:r>
              <a:rPr lang="en-CA" sz="2400" dirty="0"/>
              <a:t>Key – key of song from 0 to 11</a:t>
            </a:r>
          </a:p>
          <a:p>
            <a:pPr lvl="1"/>
            <a:r>
              <a:rPr lang="en-CA" dirty="0"/>
              <a:t>C = 0, C♯ = 1, D = 2 … B = 11</a:t>
            </a:r>
          </a:p>
          <a:p>
            <a:pPr lvl="1"/>
            <a:r>
              <a:rPr lang="en-CA" dirty="0"/>
              <a:t>Unknown key = -1</a:t>
            </a:r>
          </a:p>
          <a:p>
            <a:r>
              <a:rPr lang="en-CA" sz="2400" dirty="0"/>
              <a:t>Mode – Major or Minor</a:t>
            </a:r>
          </a:p>
        </p:txBody>
      </p:sp>
      <p:pic>
        <p:nvPicPr>
          <p:cNvPr id="4" name="Picture 3" descr="Music sheet">
            <a:extLst>
              <a:ext uri="{FF2B5EF4-FFF2-40B4-BE49-F238E27FC236}">
                <a16:creationId xmlns:a16="http://schemas.microsoft.com/office/drawing/2014/main" id="{20B52F52-ADB6-A615-257D-76499412AB56}"/>
              </a:ext>
            </a:extLst>
          </p:cNvPr>
          <p:cNvPicPr>
            <a:picLocks noChangeAspect="1"/>
          </p:cNvPicPr>
          <p:nvPr/>
        </p:nvPicPr>
        <p:blipFill rotWithShape="1">
          <a:blip r:embed="rId2"/>
          <a:srcRect r="54881" b="-1"/>
          <a:stretch/>
        </p:blipFill>
        <p:spPr>
          <a:xfrm>
            <a:off x="20" y="10"/>
            <a:ext cx="5694080" cy="6857990"/>
          </a:xfrm>
          <a:prstGeom prst="rect">
            <a:avLst/>
          </a:prstGeom>
          <a:effectLst/>
        </p:spPr>
      </p:pic>
    </p:spTree>
    <p:extLst>
      <p:ext uri="{BB962C8B-B14F-4D97-AF65-F5344CB8AC3E}">
        <p14:creationId xmlns:p14="http://schemas.microsoft.com/office/powerpoint/2010/main" val="2247062834"/>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BGRectangle">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E62CAC-CD6B-C921-C0FC-495A457FF1B9}"/>
              </a:ext>
            </a:extLst>
          </p:cNvPr>
          <p:cNvSpPr>
            <a:spLocks noGrp="1"/>
          </p:cNvSpPr>
          <p:nvPr>
            <p:ph type="title"/>
          </p:nvPr>
        </p:nvSpPr>
        <p:spPr>
          <a:xfrm>
            <a:off x="6421700" y="713232"/>
            <a:ext cx="5154168" cy="1197864"/>
          </a:xfrm>
        </p:spPr>
        <p:txBody>
          <a:bodyPr>
            <a:normAutofit/>
          </a:bodyPr>
          <a:lstStyle/>
          <a:p>
            <a:r>
              <a:rPr lang="en-CA" dirty="0"/>
              <a:t>Perceptual Measures</a:t>
            </a:r>
          </a:p>
        </p:txBody>
      </p:sp>
      <p:sp>
        <p:nvSpPr>
          <p:cNvPr id="11" name="!!Line">
            <a:extLst>
              <a:ext uri="{FF2B5EF4-FFF2-40B4-BE49-F238E27FC236}">
                <a16:creationId xmlns:a16="http://schemas.microsoft.com/office/drawing/2014/main" id="{29A9EE12-EF77-4DB4-84E4-043DE72352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3328" y="822960"/>
            <a:ext cx="9144"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6164F4E-97C6-88F8-EDEE-06A12F7F1174}"/>
              </a:ext>
            </a:extLst>
          </p:cNvPr>
          <p:cNvSpPr>
            <a:spLocks noGrp="1"/>
          </p:cNvSpPr>
          <p:nvPr>
            <p:ph idx="1"/>
          </p:nvPr>
        </p:nvSpPr>
        <p:spPr>
          <a:xfrm>
            <a:off x="6421700" y="2048256"/>
            <a:ext cx="5154168" cy="4123944"/>
          </a:xfrm>
        </p:spPr>
        <p:txBody>
          <a:bodyPr anchor="t">
            <a:normAutofit/>
          </a:bodyPr>
          <a:lstStyle/>
          <a:p>
            <a:r>
              <a:rPr lang="en-CA" sz="2400" dirty="0"/>
              <a:t>Danceability – 0 = cannot dance to this, 1 = can dance to this</a:t>
            </a:r>
          </a:p>
          <a:p>
            <a:r>
              <a:rPr lang="en-CA" sz="2400" dirty="0"/>
              <a:t>Energy – 0 = not intense, 1 = really intense</a:t>
            </a:r>
          </a:p>
          <a:p>
            <a:r>
              <a:rPr lang="en-CA" sz="2400" dirty="0"/>
              <a:t>Loudness – -60dB = quiet mix, 0 dB = loud mix, lots of distortion</a:t>
            </a:r>
          </a:p>
          <a:p>
            <a:r>
              <a:rPr lang="en-CA" sz="2400" dirty="0"/>
              <a:t>Valence – 0 = sad/angry, 1 = happy/euphoric</a:t>
            </a:r>
          </a:p>
        </p:txBody>
      </p:sp>
      <p:pic>
        <p:nvPicPr>
          <p:cNvPr id="5" name="Graphic 4" descr="Dance">
            <a:extLst>
              <a:ext uri="{FF2B5EF4-FFF2-40B4-BE49-F238E27FC236}">
                <a16:creationId xmlns:a16="http://schemas.microsoft.com/office/drawing/2014/main" id="{8206F839-C6FF-3940-70F1-83375328AA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5968" y="1041862"/>
            <a:ext cx="4774276" cy="4774276"/>
          </a:xfrm>
          <a:prstGeom prst="rect">
            <a:avLst/>
          </a:prstGeom>
        </p:spPr>
      </p:pic>
    </p:spTree>
    <p:extLst>
      <p:ext uri="{BB962C8B-B14F-4D97-AF65-F5344CB8AC3E}">
        <p14:creationId xmlns:p14="http://schemas.microsoft.com/office/powerpoint/2010/main" val="2477469360"/>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65CDE2-194C-4A17-9E3C-017E8A8970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144422-1202-B628-1D52-9F8F9B9AC0D4}"/>
              </a:ext>
            </a:extLst>
          </p:cNvPr>
          <p:cNvSpPr>
            <a:spLocks noGrp="1"/>
          </p:cNvSpPr>
          <p:nvPr>
            <p:ph type="title"/>
          </p:nvPr>
        </p:nvSpPr>
        <p:spPr>
          <a:xfrm>
            <a:off x="943276" y="712268"/>
            <a:ext cx="10410524" cy="1193533"/>
          </a:xfrm>
        </p:spPr>
        <p:txBody>
          <a:bodyPr>
            <a:normAutofit/>
          </a:bodyPr>
          <a:lstStyle/>
          <a:p>
            <a:r>
              <a:rPr lang="en-CA" dirty="0"/>
              <a:t>Confidence/Probability Measures</a:t>
            </a:r>
            <a:endParaRPr lang="en-CA" dirty="0">
              <a:solidFill>
                <a:srgbClr val="FFFFFF"/>
              </a:solidFill>
            </a:endParaRPr>
          </a:p>
        </p:txBody>
      </p:sp>
      <p:cxnSp>
        <p:nvCxnSpPr>
          <p:cNvPr id="10" name="Straight Connector 9">
            <a:extLst>
              <a:ext uri="{FF2B5EF4-FFF2-40B4-BE49-F238E27FC236}">
                <a16:creationId xmlns:a16="http://schemas.microsoft.com/office/drawing/2014/main" id="{F2AE495E-2AAF-4BC1-87A5-331009D82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DAAD15B-DA32-D414-C54F-B15D01B9267C}"/>
              </a:ext>
            </a:extLst>
          </p:cNvPr>
          <p:cNvSpPr>
            <a:spLocks noGrp="1"/>
          </p:cNvSpPr>
          <p:nvPr>
            <p:ph idx="1"/>
          </p:nvPr>
        </p:nvSpPr>
        <p:spPr>
          <a:xfrm>
            <a:off x="943276" y="2050181"/>
            <a:ext cx="10410524" cy="4126782"/>
          </a:xfrm>
        </p:spPr>
        <p:txBody>
          <a:bodyPr>
            <a:normAutofit/>
          </a:bodyPr>
          <a:lstStyle/>
          <a:p>
            <a:r>
              <a:rPr lang="en-CA" dirty="0" err="1"/>
              <a:t>Instrumentalness</a:t>
            </a:r>
            <a:r>
              <a:rPr lang="en-CA" dirty="0"/>
              <a:t> – 0 = contains vocals, 1 = no vocals</a:t>
            </a:r>
          </a:p>
          <a:p>
            <a:pPr lvl="1"/>
            <a:r>
              <a:rPr lang="en-CA" dirty="0"/>
              <a:t>‘oohs’ and ‘</a:t>
            </a:r>
            <a:r>
              <a:rPr lang="en-CA" dirty="0" err="1"/>
              <a:t>ahhs</a:t>
            </a:r>
            <a:r>
              <a:rPr lang="en-CA" dirty="0"/>
              <a:t>’ are instrumental</a:t>
            </a:r>
          </a:p>
          <a:p>
            <a:r>
              <a:rPr lang="en-CA" dirty="0" err="1"/>
              <a:t>Speechiness</a:t>
            </a:r>
            <a:r>
              <a:rPr lang="en-CA" dirty="0"/>
              <a:t> – 0 = singing; 1 = spoken word</a:t>
            </a:r>
          </a:p>
          <a:p>
            <a:pPr lvl="1"/>
            <a:r>
              <a:rPr lang="en-CA" dirty="0"/>
              <a:t>Rapping in the middle</a:t>
            </a:r>
          </a:p>
          <a:p>
            <a:r>
              <a:rPr lang="en-CA" dirty="0" err="1"/>
              <a:t>Acousticness</a:t>
            </a:r>
            <a:r>
              <a:rPr lang="en-CA" dirty="0"/>
              <a:t> – 0 = ‘digital’ instruments; 1 = ‘actual’ instruments</a:t>
            </a:r>
          </a:p>
          <a:p>
            <a:r>
              <a:rPr lang="en-CA" dirty="0"/>
              <a:t>Liveness – 0 = not performed live; 1 = performed live</a:t>
            </a:r>
          </a:p>
          <a:p>
            <a:pPr lvl="1"/>
            <a:r>
              <a:rPr lang="en-CA" dirty="0"/>
              <a:t>i.e. in front of an audience.</a:t>
            </a:r>
          </a:p>
        </p:txBody>
      </p:sp>
    </p:spTree>
    <p:extLst>
      <p:ext uri="{BB962C8B-B14F-4D97-AF65-F5344CB8AC3E}">
        <p14:creationId xmlns:p14="http://schemas.microsoft.com/office/powerpoint/2010/main" val="2021119870"/>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65CDE2-194C-4A17-9E3C-017E8A8970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144422-1202-B628-1D52-9F8F9B9AC0D4}"/>
              </a:ext>
            </a:extLst>
          </p:cNvPr>
          <p:cNvSpPr>
            <a:spLocks noGrp="1"/>
          </p:cNvSpPr>
          <p:nvPr>
            <p:ph type="title"/>
          </p:nvPr>
        </p:nvSpPr>
        <p:spPr>
          <a:xfrm>
            <a:off x="943276" y="712268"/>
            <a:ext cx="10410524" cy="1193533"/>
          </a:xfrm>
        </p:spPr>
        <p:txBody>
          <a:bodyPr>
            <a:normAutofit/>
          </a:bodyPr>
          <a:lstStyle/>
          <a:p>
            <a:r>
              <a:rPr lang="en-CA" dirty="0"/>
              <a:t>Genres and Sub-Genres</a:t>
            </a:r>
            <a:endParaRPr lang="en-CA" dirty="0">
              <a:solidFill>
                <a:srgbClr val="FFFFFF"/>
              </a:solidFill>
            </a:endParaRPr>
          </a:p>
        </p:txBody>
      </p:sp>
      <p:cxnSp>
        <p:nvCxnSpPr>
          <p:cNvPr id="10" name="Straight Connector 9">
            <a:extLst>
              <a:ext uri="{FF2B5EF4-FFF2-40B4-BE49-F238E27FC236}">
                <a16:creationId xmlns:a16="http://schemas.microsoft.com/office/drawing/2014/main" id="{F2AE495E-2AAF-4BC1-87A5-331009D82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DAAD15B-DA32-D414-C54F-B15D01B9267C}"/>
              </a:ext>
            </a:extLst>
          </p:cNvPr>
          <p:cNvSpPr>
            <a:spLocks noGrp="1"/>
          </p:cNvSpPr>
          <p:nvPr>
            <p:ph idx="1"/>
          </p:nvPr>
        </p:nvSpPr>
        <p:spPr>
          <a:xfrm>
            <a:off x="943276" y="2050180"/>
            <a:ext cx="10410524" cy="4503019"/>
          </a:xfrm>
        </p:spPr>
        <p:txBody>
          <a:bodyPr>
            <a:normAutofit fontScale="32500" lnSpcReduction="20000"/>
          </a:bodyPr>
          <a:lstStyle/>
          <a:p>
            <a:r>
              <a:rPr lang="en-CA" sz="6800" dirty="0"/>
              <a:t>Pop</a:t>
            </a:r>
          </a:p>
          <a:p>
            <a:pPr lvl="1"/>
            <a:r>
              <a:rPr lang="en-CA" sz="5800" dirty="0"/>
              <a:t>Dance pop</a:t>
            </a:r>
          </a:p>
          <a:p>
            <a:pPr lvl="1"/>
            <a:r>
              <a:rPr lang="en-CA" sz="5800" dirty="0"/>
              <a:t>Post-teen pop</a:t>
            </a:r>
          </a:p>
          <a:p>
            <a:pPr lvl="1"/>
            <a:r>
              <a:rPr lang="en-CA" sz="5800" dirty="0"/>
              <a:t>Electropop</a:t>
            </a:r>
          </a:p>
          <a:p>
            <a:pPr lvl="1"/>
            <a:r>
              <a:rPr lang="en-CA" sz="5800" dirty="0"/>
              <a:t>Indie </a:t>
            </a:r>
            <a:r>
              <a:rPr lang="en-CA" sz="5800" dirty="0" err="1"/>
              <a:t>poptimism</a:t>
            </a:r>
            <a:endParaRPr lang="en-CA" sz="5800" dirty="0"/>
          </a:p>
          <a:p>
            <a:r>
              <a:rPr lang="en-CA" sz="6800" dirty="0"/>
              <a:t>Rap</a:t>
            </a:r>
          </a:p>
          <a:p>
            <a:pPr lvl="1"/>
            <a:r>
              <a:rPr lang="en-CA" sz="5800" dirty="0"/>
              <a:t>Hip-Hop</a:t>
            </a:r>
          </a:p>
          <a:p>
            <a:pPr lvl="1"/>
            <a:r>
              <a:rPr lang="en-CA" sz="5800" dirty="0"/>
              <a:t>Southern Hip-Hop</a:t>
            </a:r>
          </a:p>
          <a:p>
            <a:pPr lvl="1"/>
            <a:r>
              <a:rPr lang="en-CA" sz="5800" dirty="0"/>
              <a:t>Gangster Rap</a:t>
            </a:r>
          </a:p>
          <a:p>
            <a:pPr lvl="1"/>
            <a:r>
              <a:rPr lang="en-CA" sz="5800" dirty="0"/>
              <a:t>Trap</a:t>
            </a:r>
          </a:p>
          <a:p>
            <a:r>
              <a:rPr lang="en-CA" sz="6800" dirty="0"/>
              <a:t>Rock</a:t>
            </a:r>
          </a:p>
          <a:p>
            <a:pPr lvl="1"/>
            <a:r>
              <a:rPr lang="en-CA" sz="5800" dirty="0"/>
              <a:t>Album Rock</a:t>
            </a:r>
          </a:p>
          <a:p>
            <a:pPr lvl="1"/>
            <a:r>
              <a:rPr lang="en-CA" sz="5800" dirty="0"/>
              <a:t>Classic Rock</a:t>
            </a:r>
          </a:p>
          <a:p>
            <a:pPr lvl="1"/>
            <a:r>
              <a:rPr lang="en-CA" sz="5800" dirty="0"/>
              <a:t>Permanent Wave</a:t>
            </a:r>
          </a:p>
          <a:p>
            <a:pPr lvl="1"/>
            <a:r>
              <a:rPr lang="en-CA" sz="5800" dirty="0"/>
              <a:t>Hard Rock</a:t>
            </a:r>
          </a:p>
          <a:p>
            <a:pPr lvl="1"/>
            <a:endParaRPr lang="en-CA" dirty="0"/>
          </a:p>
        </p:txBody>
      </p:sp>
      <p:sp>
        <p:nvSpPr>
          <p:cNvPr id="4" name="Content Placeholder 2">
            <a:extLst>
              <a:ext uri="{FF2B5EF4-FFF2-40B4-BE49-F238E27FC236}">
                <a16:creationId xmlns:a16="http://schemas.microsoft.com/office/drawing/2014/main" id="{03671FE7-F3F3-5567-9999-9D0B8C15B25A}"/>
              </a:ext>
            </a:extLst>
          </p:cNvPr>
          <p:cNvSpPr txBox="1">
            <a:spLocks/>
          </p:cNvSpPr>
          <p:nvPr/>
        </p:nvSpPr>
        <p:spPr>
          <a:xfrm>
            <a:off x="6578009" y="2050180"/>
            <a:ext cx="4775791" cy="4351338"/>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dirty="0"/>
              <a:t>Latin</a:t>
            </a:r>
          </a:p>
          <a:p>
            <a:pPr lvl="1"/>
            <a:r>
              <a:rPr lang="en-CA" dirty="0"/>
              <a:t>Tropical</a:t>
            </a:r>
          </a:p>
          <a:p>
            <a:pPr lvl="1"/>
            <a:r>
              <a:rPr lang="en-CA" dirty="0"/>
              <a:t>Latin Pop</a:t>
            </a:r>
          </a:p>
          <a:p>
            <a:pPr lvl="1"/>
            <a:r>
              <a:rPr lang="en-CA" dirty="0"/>
              <a:t>Reggaeton</a:t>
            </a:r>
          </a:p>
          <a:p>
            <a:pPr lvl="1"/>
            <a:r>
              <a:rPr lang="en-CA" dirty="0"/>
              <a:t>Latin Hip-Hop</a:t>
            </a:r>
          </a:p>
          <a:p>
            <a:r>
              <a:rPr lang="en-CA" dirty="0"/>
              <a:t>R&amp;B (Rhythm and Blues)</a:t>
            </a:r>
          </a:p>
          <a:p>
            <a:pPr lvl="1"/>
            <a:r>
              <a:rPr lang="en-CA" dirty="0"/>
              <a:t>Urban Contemporary</a:t>
            </a:r>
          </a:p>
          <a:p>
            <a:pPr lvl="1"/>
            <a:r>
              <a:rPr lang="en-CA" dirty="0"/>
              <a:t>Hip-Pop</a:t>
            </a:r>
          </a:p>
          <a:p>
            <a:pPr lvl="1"/>
            <a:r>
              <a:rPr lang="en-CA" dirty="0"/>
              <a:t>New Jack Swing</a:t>
            </a:r>
          </a:p>
          <a:p>
            <a:pPr lvl="1"/>
            <a:r>
              <a:rPr lang="en-CA" dirty="0"/>
              <a:t>Neo Soul</a:t>
            </a:r>
          </a:p>
          <a:p>
            <a:r>
              <a:rPr lang="en-CA" dirty="0"/>
              <a:t>EDM (Electronic Dance Music)</a:t>
            </a:r>
          </a:p>
          <a:p>
            <a:pPr lvl="1"/>
            <a:r>
              <a:rPr lang="en-CA" dirty="0"/>
              <a:t>Electro House</a:t>
            </a:r>
          </a:p>
          <a:p>
            <a:pPr lvl="1"/>
            <a:r>
              <a:rPr lang="en-CA" dirty="0"/>
              <a:t>Big Room</a:t>
            </a:r>
          </a:p>
          <a:p>
            <a:pPr lvl="1"/>
            <a:r>
              <a:rPr lang="en-CA" dirty="0"/>
              <a:t>Pop EDM</a:t>
            </a:r>
          </a:p>
          <a:p>
            <a:pPr lvl="1"/>
            <a:r>
              <a:rPr lang="en-CA" dirty="0"/>
              <a:t>Progressive Electro-House</a:t>
            </a:r>
          </a:p>
        </p:txBody>
      </p:sp>
    </p:spTree>
    <p:extLst>
      <p:ext uri="{BB962C8B-B14F-4D97-AF65-F5344CB8AC3E}">
        <p14:creationId xmlns:p14="http://schemas.microsoft.com/office/powerpoint/2010/main" val="3031554197"/>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95C7920-A4E1-CAA8-0EDD-D581AD3CFB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076" y="1247459"/>
            <a:ext cx="11242875" cy="1226351"/>
          </a:xfrm>
          <a:prstGeom prst="rect">
            <a:avLst/>
          </a:prstGeom>
        </p:spPr>
      </p:pic>
      <p:sp>
        <p:nvSpPr>
          <p:cNvPr id="13" name="Multiplication Sign 12">
            <a:extLst>
              <a:ext uri="{FF2B5EF4-FFF2-40B4-BE49-F238E27FC236}">
                <a16:creationId xmlns:a16="http://schemas.microsoft.com/office/drawing/2014/main" id="{E855AF81-D038-E0FA-D566-DE457DABD54E}"/>
              </a:ext>
            </a:extLst>
          </p:cNvPr>
          <p:cNvSpPr/>
          <p:nvPr/>
        </p:nvSpPr>
        <p:spPr>
          <a:xfrm>
            <a:off x="-3281579" y="964925"/>
            <a:ext cx="16937665" cy="1909823"/>
          </a:xfrm>
          <a:prstGeom prst="mathMultiply">
            <a:avLst/>
          </a:prstGeom>
          <a:solidFill>
            <a:srgbClr val="FF0000">
              <a:alpha val="4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5" name="Picture 14" descr="Graphical user interface, application, table&#10;&#10;Description automatically generated">
            <a:extLst>
              <a:ext uri="{FF2B5EF4-FFF2-40B4-BE49-F238E27FC236}">
                <a16:creationId xmlns:a16="http://schemas.microsoft.com/office/drawing/2014/main" id="{9A5502E5-6A5F-C32A-A6F5-9B26CA5471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951" y="3118435"/>
            <a:ext cx="11287125" cy="1419225"/>
          </a:xfrm>
          <a:prstGeom prst="rect">
            <a:avLst/>
          </a:prstGeom>
        </p:spPr>
      </p:pic>
      <p:sp>
        <p:nvSpPr>
          <p:cNvPr id="16" name="Multiplication Sign 15">
            <a:extLst>
              <a:ext uri="{FF2B5EF4-FFF2-40B4-BE49-F238E27FC236}">
                <a16:creationId xmlns:a16="http://schemas.microsoft.com/office/drawing/2014/main" id="{3AEED3DD-1D26-9E6D-10E5-3EAB41313AA5}"/>
              </a:ext>
            </a:extLst>
          </p:cNvPr>
          <p:cNvSpPr/>
          <p:nvPr/>
        </p:nvSpPr>
        <p:spPr>
          <a:xfrm>
            <a:off x="9775202" y="2778211"/>
            <a:ext cx="1080977" cy="2182204"/>
          </a:xfrm>
          <a:prstGeom prst="mathMultiply">
            <a:avLst/>
          </a:prstGeom>
          <a:solidFill>
            <a:srgbClr val="FF0000">
              <a:alpha val="4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Content Placeholder 2">
            <a:extLst>
              <a:ext uri="{FF2B5EF4-FFF2-40B4-BE49-F238E27FC236}">
                <a16:creationId xmlns:a16="http://schemas.microsoft.com/office/drawing/2014/main" id="{63F66ED3-FA4E-1BAB-44A0-A12D168D9C92}"/>
              </a:ext>
            </a:extLst>
          </p:cNvPr>
          <p:cNvSpPr>
            <a:spLocks noGrp="1"/>
          </p:cNvSpPr>
          <p:nvPr>
            <p:ph idx="1"/>
          </p:nvPr>
        </p:nvSpPr>
        <p:spPr>
          <a:xfrm>
            <a:off x="9904790" y="1504687"/>
            <a:ext cx="620762" cy="991375"/>
          </a:xfrm>
        </p:spPr>
        <p:txBody>
          <a:bodyPr>
            <a:normAutofit/>
          </a:bodyPr>
          <a:lstStyle/>
          <a:p>
            <a:pPr marL="0" indent="0">
              <a:buNone/>
            </a:pPr>
            <a:r>
              <a:rPr lang="en-CA" sz="900" dirty="0">
                <a:solidFill>
                  <a:srgbClr val="FF0000"/>
                </a:solidFill>
              </a:rPr>
              <a:t>Pop</a:t>
            </a:r>
          </a:p>
          <a:p>
            <a:pPr marL="0" indent="0">
              <a:buNone/>
            </a:pPr>
            <a:r>
              <a:rPr lang="en-CA" sz="900" dirty="0">
                <a:solidFill>
                  <a:srgbClr val="FF0000"/>
                </a:solidFill>
              </a:rPr>
              <a:t>Pop</a:t>
            </a:r>
          </a:p>
        </p:txBody>
      </p:sp>
      <p:cxnSp>
        <p:nvCxnSpPr>
          <p:cNvPr id="19" name="Straight Arrow Connector 18">
            <a:extLst>
              <a:ext uri="{FF2B5EF4-FFF2-40B4-BE49-F238E27FC236}">
                <a16:creationId xmlns:a16="http://schemas.microsoft.com/office/drawing/2014/main" id="{2458A934-8099-E7D7-D7C4-20CA09435EB3}"/>
              </a:ext>
            </a:extLst>
          </p:cNvPr>
          <p:cNvCxnSpPr>
            <a:cxnSpLocks/>
          </p:cNvCxnSpPr>
          <p:nvPr/>
        </p:nvCxnSpPr>
        <p:spPr>
          <a:xfrm>
            <a:off x="10381258" y="4537660"/>
            <a:ext cx="255737" cy="15695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C9C0E98-18BB-6A3E-CD52-149C3E86E21D}"/>
              </a:ext>
            </a:extLst>
          </p:cNvPr>
          <p:cNvCxnSpPr>
            <a:cxnSpLocks/>
          </p:cNvCxnSpPr>
          <p:nvPr/>
        </p:nvCxnSpPr>
        <p:spPr>
          <a:xfrm flipV="1">
            <a:off x="11173384" y="4537660"/>
            <a:ext cx="186070" cy="15695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0E0FD60D-77C4-A07C-317B-FA226A90B584}"/>
              </a:ext>
            </a:extLst>
          </p:cNvPr>
          <p:cNvSpPr txBox="1">
            <a:spLocks/>
          </p:cNvSpPr>
          <p:nvPr/>
        </p:nvSpPr>
        <p:spPr>
          <a:xfrm>
            <a:off x="10006017" y="4695366"/>
            <a:ext cx="1875762" cy="30404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A" sz="1800" dirty="0">
                <a:solidFill>
                  <a:srgbClr val="FF0000"/>
                </a:solidFill>
              </a:rPr>
              <a:t>Divided by 1000</a:t>
            </a:r>
          </a:p>
        </p:txBody>
      </p:sp>
      <p:cxnSp>
        <p:nvCxnSpPr>
          <p:cNvPr id="23" name="Straight Arrow Connector 22">
            <a:extLst>
              <a:ext uri="{FF2B5EF4-FFF2-40B4-BE49-F238E27FC236}">
                <a16:creationId xmlns:a16="http://schemas.microsoft.com/office/drawing/2014/main" id="{54FEF595-F66B-D45C-ECB4-91ED7C5ECA04}"/>
              </a:ext>
            </a:extLst>
          </p:cNvPr>
          <p:cNvCxnSpPr>
            <a:cxnSpLocks/>
          </p:cNvCxnSpPr>
          <p:nvPr/>
        </p:nvCxnSpPr>
        <p:spPr>
          <a:xfrm>
            <a:off x="10113407" y="2021434"/>
            <a:ext cx="0" cy="59981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Content Placeholder 2">
            <a:extLst>
              <a:ext uri="{FF2B5EF4-FFF2-40B4-BE49-F238E27FC236}">
                <a16:creationId xmlns:a16="http://schemas.microsoft.com/office/drawing/2014/main" id="{450F4894-10A7-0F39-961B-34EA30505E75}"/>
              </a:ext>
            </a:extLst>
          </p:cNvPr>
          <p:cNvSpPr txBox="1">
            <a:spLocks/>
          </p:cNvSpPr>
          <p:nvPr/>
        </p:nvSpPr>
        <p:spPr>
          <a:xfrm>
            <a:off x="11173384" y="1483275"/>
            <a:ext cx="868948" cy="991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A" sz="900" dirty="0">
                <a:solidFill>
                  <a:srgbClr val="FF0000"/>
                </a:solidFill>
              </a:rPr>
              <a:t>Dance Pop</a:t>
            </a:r>
          </a:p>
          <a:p>
            <a:pPr marL="0" indent="0">
              <a:buFont typeface="Arial" panose="020B0604020202020204" pitchFamily="34" charset="0"/>
              <a:buNone/>
            </a:pPr>
            <a:r>
              <a:rPr lang="en-CA" sz="900" dirty="0">
                <a:solidFill>
                  <a:srgbClr val="FF0000"/>
                </a:solidFill>
              </a:rPr>
              <a:t>Dance Pop</a:t>
            </a:r>
          </a:p>
        </p:txBody>
      </p:sp>
      <p:cxnSp>
        <p:nvCxnSpPr>
          <p:cNvPr id="26" name="Straight Arrow Connector 25">
            <a:extLst>
              <a:ext uri="{FF2B5EF4-FFF2-40B4-BE49-F238E27FC236}">
                <a16:creationId xmlns:a16="http://schemas.microsoft.com/office/drawing/2014/main" id="{BFD96B50-DACC-7DBD-C058-A9F1AE6613DB}"/>
              </a:ext>
            </a:extLst>
          </p:cNvPr>
          <p:cNvCxnSpPr>
            <a:cxnSpLocks/>
          </p:cNvCxnSpPr>
          <p:nvPr/>
        </p:nvCxnSpPr>
        <p:spPr>
          <a:xfrm>
            <a:off x="11499184" y="2021434"/>
            <a:ext cx="0" cy="59981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Content Placeholder 2">
            <a:extLst>
              <a:ext uri="{FF2B5EF4-FFF2-40B4-BE49-F238E27FC236}">
                <a16:creationId xmlns:a16="http://schemas.microsoft.com/office/drawing/2014/main" id="{B1CAE35C-6C41-8677-CEDB-BC55BC1F18D7}"/>
              </a:ext>
            </a:extLst>
          </p:cNvPr>
          <p:cNvSpPr txBox="1">
            <a:spLocks/>
          </p:cNvSpPr>
          <p:nvPr/>
        </p:nvSpPr>
        <p:spPr>
          <a:xfrm>
            <a:off x="3490831" y="3475254"/>
            <a:ext cx="734176" cy="991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A" sz="900" dirty="0">
                <a:solidFill>
                  <a:srgbClr val="FF0000"/>
                </a:solidFill>
              </a:rPr>
              <a:t>Major </a:t>
            </a:r>
          </a:p>
          <a:p>
            <a:pPr marL="0" indent="0">
              <a:buFont typeface="Arial" panose="020B0604020202020204" pitchFamily="34" charset="0"/>
              <a:buNone/>
            </a:pPr>
            <a:r>
              <a:rPr lang="en-CA" sz="900" dirty="0">
                <a:solidFill>
                  <a:srgbClr val="FF0000"/>
                </a:solidFill>
              </a:rPr>
              <a:t>Minor</a:t>
            </a:r>
          </a:p>
          <a:p>
            <a:pPr marL="0" indent="0">
              <a:buFont typeface="Arial" panose="020B0604020202020204" pitchFamily="34" charset="0"/>
              <a:buNone/>
            </a:pPr>
            <a:r>
              <a:rPr lang="en-CA" sz="900" dirty="0">
                <a:solidFill>
                  <a:srgbClr val="FF0000"/>
                </a:solidFill>
              </a:rPr>
              <a:t>Major</a:t>
            </a:r>
          </a:p>
        </p:txBody>
      </p:sp>
      <p:sp>
        <p:nvSpPr>
          <p:cNvPr id="31" name="Content Placeholder 2">
            <a:extLst>
              <a:ext uri="{FF2B5EF4-FFF2-40B4-BE49-F238E27FC236}">
                <a16:creationId xmlns:a16="http://schemas.microsoft.com/office/drawing/2014/main" id="{9DEDE7DF-7BAA-2656-A137-1AA78255C748}"/>
              </a:ext>
            </a:extLst>
          </p:cNvPr>
          <p:cNvSpPr txBox="1">
            <a:spLocks/>
          </p:cNvSpPr>
          <p:nvPr/>
        </p:nvSpPr>
        <p:spPr>
          <a:xfrm>
            <a:off x="2145548" y="3475253"/>
            <a:ext cx="734176" cy="991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A" sz="900" dirty="0">
                <a:solidFill>
                  <a:srgbClr val="FF0000"/>
                </a:solidFill>
              </a:rPr>
              <a:t>C </a:t>
            </a:r>
          </a:p>
          <a:p>
            <a:pPr marL="0" indent="0">
              <a:buFont typeface="Arial" panose="020B0604020202020204" pitchFamily="34" charset="0"/>
              <a:buNone/>
            </a:pPr>
            <a:r>
              <a:rPr lang="en-CA" sz="900" dirty="0">
                <a:solidFill>
                  <a:srgbClr val="FF0000"/>
                </a:solidFill>
              </a:rPr>
              <a:t>G</a:t>
            </a:r>
          </a:p>
          <a:p>
            <a:pPr marL="0" indent="0">
              <a:buFont typeface="Arial" panose="020B0604020202020204" pitchFamily="34" charset="0"/>
              <a:buNone/>
            </a:pPr>
            <a:r>
              <a:rPr lang="en-CA" sz="900" dirty="0">
                <a:solidFill>
                  <a:srgbClr val="FF0000"/>
                </a:solidFill>
              </a:rPr>
              <a:t>F#/</a:t>
            </a:r>
            <a:r>
              <a:rPr lang="en-CA" sz="800" dirty="0">
                <a:solidFill>
                  <a:srgbClr val="FF0000"/>
                </a:solidFill>
              </a:rPr>
              <a:t>G♭</a:t>
            </a:r>
          </a:p>
          <a:p>
            <a:pPr marL="0" indent="0">
              <a:buFont typeface="Arial" panose="020B0604020202020204" pitchFamily="34" charset="0"/>
              <a:buNone/>
            </a:pPr>
            <a:r>
              <a:rPr lang="en-CA" sz="800" dirty="0">
                <a:solidFill>
                  <a:srgbClr val="FF0000"/>
                </a:solidFill>
              </a:rPr>
              <a:t>D</a:t>
            </a:r>
            <a:endParaRPr lang="en-CA" sz="900" dirty="0">
              <a:solidFill>
                <a:srgbClr val="FF0000"/>
              </a:solidFill>
            </a:endParaRPr>
          </a:p>
          <a:p>
            <a:pPr marL="0" indent="0">
              <a:buFont typeface="Arial" panose="020B0604020202020204" pitchFamily="34" charset="0"/>
              <a:buNone/>
            </a:pPr>
            <a:endParaRPr lang="en-CA" sz="900" dirty="0">
              <a:solidFill>
                <a:srgbClr val="FF0000"/>
              </a:solidFill>
            </a:endParaRPr>
          </a:p>
        </p:txBody>
      </p:sp>
      <p:cxnSp>
        <p:nvCxnSpPr>
          <p:cNvPr id="32" name="Straight Arrow Connector 31">
            <a:extLst>
              <a:ext uri="{FF2B5EF4-FFF2-40B4-BE49-F238E27FC236}">
                <a16:creationId xmlns:a16="http://schemas.microsoft.com/office/drawing/2014/main" id="{3A24179E-24A0-2755-A8EE-F1101F8508EC}"/>
              </a:ext>
            </a:extLst>
          </p:cNvPr>
          <p:cNvCxnSpPr>
            <a:cxnSpLocks/>
          </p:cNvCxnSpPr>
          <p:nvPr/>
        </p:nvCxnSpPr>
        <p:spPr>
          <a:xfrm>
            <a:off x="3758682" y="4237750"/>
            <a:ext cx="0" cy="41432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6EA97D5-980D-DED2-F009-0F9B0B19E3A4}"/>
              </a:ext>
            </a:extLst>
          </p:cNvPr>
          <p:cNvCxnSpPr>
            <a:cxnSpLocks/>
          </p:cNvCxnSpPr>
          <p:nvPr/>
        </p:nvCxnSpPr>
        <p:spPr>
          <a:xfrm>
            <a:off x="2433156" y="4360799"/>
            <a:ext cx="0" cy="29127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Content Placeholder 2">
            <a:extLst>
              <a:ext uri="{FF2B5EF4-FFF2-40B4-BE49-F238E27FC236}">
                <a16:creationId xmlns:a16="http://schemas.microsoft.com/office/drawing/2014/main" id="{6F03AD62-1841-5952-7F72-15028AB7A7E9}"/>
              </a:ext>
            </a:extLst>
          </p:cNvPr>
          <p:cNvSpPr txBox="1">
            <a:spLocks/>
          </p:cNvSpPr>
          <p:nvPr/>
        </p:nvSpPr>
        <p:spPr>
          <a:xfrm>
            <a:off x="9629447" y="965765"/>
            <a:ext cx="1875762" cy="991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A" sz="1800" dirty="0">
                <a:solidFill>
                  <a:srgbClr val="FF0000"/>
                </a:solidFill>
              </a:rPr>
              <a:t>Genre</a:t>
            </a:r>
          </a:p>
        </p:txBody>
      </p:sp>
      <p:sp>
        <p:nvSpPr>
          <p:cNvPr id="37" name="Content Placeholder 2">
            <a:extLst>
              <a:ext uri="{FF2B5EF4-FFF2-40B4-BE49-F238E27FC236}">
                <a16:creationId xmlns:a16="http://schemas.microsoft.com/office/drawing/2014/main" id="{D1CAA054-313D-D7A7-5522-5A672D2743AC}"/>
              </a:ext>
            </a:extLst>
          </p:cNvPr>
          <p:cNvSpPr txBox="1">
            <a:spLocks/>
          </p:cNvSpPr>
          <p:nvPr/>
        </p:nvSpPr>
        <p:spPr>
          <a:xfrm>
            <a:off x="10704885" y="964925"/>
            <a:ext cx="1875762" cy="991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A" sz="1800" dirty="0" err="1">
                <a:solidFill>
                  <a:srgbClr val="FF0000"/>
                </a:solidFill>
              </a:rPr>
              <a:t>SubGenre</a:t>
            </a:r>
            <a:endParaRPr lang="en-CA" sz="1800" dirty="0">
              <a:solidFill>
                <a:srgbClr val="FF0000"/>
              </a:solidFill>
            </a:endParaRPr>
          </a:p>
        </p:txBody>
      </p:sp>
      <p:sp>
        <p:nvSpPr>
          <p:cNvPr id="38" name="Content Placeholder 2">
            <a:extLst>
              <a:ext uri="{FF2B5EF4-FFF2-40B4-BE49-F238E27FC236}">
                <a16:creationId xmlns:a16="http://schemas.microsoft.com/office/drawing/2014/main" id="{B49E8509-9A3A-EBC9-576D-C3D3062783FB}"/>
              </a:ext>
            </a:extLst>
          </p:cNvPr>
          <p:cNvSpPr txBox="1">
            <a:spLocks/>
          </p:cNvSpPr>
          <p:nvPr/>
        </p:nvSpPr>
        <p:spPr>
          <a:xfrm>
            <a:off x="171891" y="2799609"/>
            <a:ext cx="1875762" cy="991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A" sz="1800" dirty="0">
                <a:solidFill>
                  <a:srgbClr val="FF0000"/>
                </a:solidFill>
              </a:rPr>
              <a:t>Danceability</a:t>
            </a:r>
          </a:p>
        </p:txBody>
      </p:sp>
      <p:sp>
        <p:nvSpPr>
          <p:cNvPr id="39" name="Content Placeholder 2">
            <a:extLst>
              <a:ext uri="{FF2B5EF4-FFF2-40B4-BE49-F238E27FC236}">
                <a16:creationId xmlns:a16="http://schemas.microsoft.com/office/drawing/2014/main" id="{E03D0865-A420-B19C-4DFD-F3A131F364B0}"/>
              </a:ext>
            </a:extLst>
          </p:cNvPr>
          <p:cNvSpPr txBox="1">
            <a:spLocks/>
          </p:cNvSpPr>
          <p:nvPr/>
        </p:nvSpPr>
        <p:spPr>
          <a:xfrm>
            <a:off x="1404832" y="2799609"/>
            <a:ext cx="1875762" cy="991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A" sz="1800" dirty="0">
                <a:solidFill>
                  <a:srgbClr val="FF0000"/>
                </a:solidFill>
              </a:rPr>
              <a:t>Energy</a:t>
            </a:r>
          </a:p>
        </p:txBody>
      </p:sp>
      <p:sp>
        <p:nvSpPr>
          <p:cNvPr id="40" name="Content Placeholder 2">
            <a:extLst>
              <a:ext uri="{FF2B5EF4-FFF2-40B4-BE49-F238E27FC236}">
                <a16:creationId xmlns:a16="http://schemas.microsoft.com/office/drawing/2014/main" id="{FB74D733-0233-ED92-FCF2-0FFC677BA4DE}"/>
              </a:ext>
            </a:extLst>
          </p:cNvPr>
          <p:cNvSpPr txBox="1">
            <a:spLocks/>
          </p:cNvSpPr>
          <p:nvPr/>
        </p:nvSpPr>
        <p:spPr>
          <a:xfrm>
            <a:off x="2151541" y="2789299"/>
            <a:ext cx="1875762" cy="991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A" sz="1800" dirty="0">
                <a:solidFill>
                  <a:srgbClr val="FF0000"/>
                </a:solidFill>
              </a:rPr>
              <a:t>Key</a:t>
            </a:r>
          </a:p>
        </p:txBody>
      </p:sp>
      <p:sp>
        <p:nvSpPr>
          <p:cNvPr id="41" name="Content Placeholder 2">
            <a:extLst>
              <a:ext uri="{FF2B5EF4-FFF2-40B4-BE49-F238E27FC236}">
                <a16:creationId xmlns:a16="http://schemas.microsoft.com/office/drawing/2014/main" id="{84D5F4D3-4F75-287A-91B8-AC36AFA1B733}"/>
              </a:ext>
            </a:extLst>
          </p:cNvPr>
          <p:cNvSpPr txBox="1">
            <a:spLocks/>
          </p:cNvSpPr>
          <p:nvPr/>
        </p:nvSpPr>
        <p:spPr>
          <a:xfrm>
            <a:off x="2648267" y="2789299"/>
            <a:ext cx="1875762" cy="991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A" sz="1800" dirty="0">
                <a:solidFill>
                  <a:srgbClr val="FF0000"/>
                </a:solidFill>
              </a:rPr>
              <a:t>Loudness</a:t>
            </a:r>
          </a:p>
        </p:txBody>
      </p:sp>
      <p:sp>
        <p:nvSpPr>
          <p:cNvPr id="42" name="Content Placeholder 2">
            <a:extLst>
              <a:ext uri="{FF2B5EF4-FFF2-40B4-BE49-F238E27FC236}">
                <a16:creationId xmlns:a16="http://schemas.microsoft.com/office/drawing/2014/main" id="{E27F7B6A-076F-BE5C-7FCF-0E60C034866C}"/>
              </a:ext>
            </a:extLst>
          </p:cNvPr>
          <p:cNvSpPr txBox="1">
            <a:spLocks/>
          </p:cNvSpPr>
          <p:nvPr/>
        </p:nvSpPr>
        <p:spPr>
          <a:xfrm>
            <a:off x="3609805" y="2799609"/>
            <a:ext cx="1875762" cy="991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A" sz="1800" dirty="0">
                <a:solidFill>
                  <a:srgbClr val="FF0000"/>
                </a:solidFill>
              </a:rPr>
              <a:t>Mode</a:t>
            </a:r>
          </a:p>
        </p:txBody>
      </p:sp>
      <p:cxnSp>
        <p:nvCxnSpPr>
          <p:cNvPr id="44" name="Straight Arrow Connector 43">
            <a:extLst>
              <a:ext uri="{FF2B5EF4-FFF2-40B4-BE49-F238E27FC236}">
                <a16:creationId xmlns:a16="http://schemas.microsoft.com/office/drawing/2014/main" id="{2833C2B2-78BD-BA69-BE34-F523329CE8E0}"/>
              </a:ext>
            </a:extLst>
          </p:cNvPr>
          <p:cNvCxnSpPr>
            <a:cxnSpLocks/>
          </p:cNvCxnSpPr>
          <p:nvPr/>
        </p:nvCxnSpPr>
        <p:spPr>
          <a:xfrm flipV="1">
            <a:off x="4304294" y="2998046"/>
            <a:ext cx="5470908" cy="3137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C95A166-E115-D56F-4C6A-44D5A6B2F906}"/>
              </a:ext>
            </a:extLst>
          </p:cNvPr>
          <p:cNvCxnSpPr>
            <a:cxnSpLocks/>
          </p:cNvCxnSpPr>
          <p:nvPr/>
        </p:nvCxnSpPr>
        <p:spPr>
          <a:xfrm>
            <a:off x="9685580" y="1359521"/>
            <a:ext cx="195718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9CEC729E-0CF4-52DD-53F1-E6E2D2819F31}"/>
              </a:ext>
            </a:extLst>
          </p:cNvPr>
          <p:cNvCxnSpPr>
            <a:cxnSpLocks/>
          </p:cNvCxnSpPr>
          <p:nvPr/>
        </p:nvCxnSpPr>
        <p:spPr>
          <a:xfrm>
            <a:off x="426239" y="3284986"/>
            <a:ext cx="9478551"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56" name="Picture 55">
            <a:extLst>
              <a:ext uri="{FF2B5EF4-FFF2-40B4-BE49-F238E27FC236}">
                <a16:creationId xmlns:a16="http://schemas.microsoft.com/office/drawing/2014/main" id="{DE4278B2-B889-AEAB-0EA5-550C32BB93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9076" y="5215626"/>
            <a:ext cx="11287124" cy="1258062"/>
          </a:xfrm>
          <a:prstGeom prst="rect">
            <a:avLst/>
          </a:prstGeom>
        </p:spPr>
      </p:pic>
      <p:cxnSp>
        <p:nvCxnSpPr>
          <p:cNvPr id="57" name="Straight Connector 56">
            <a:extLst>
              <a:ext uri="{FF2B5EF4-FFF2-40B4-BE49-F238E27FC236}">
                <a16:creationId xmlns:a16="http://schemas.microsoft.com/office/drawing/2014/main" id="{AB085E72-3381-48F6-4E89-484EBF63FCB2}"/>
              </a:ext>
            </a:extLst>
          </p:cNvPr>
          <p:cNvCxnSpPr>
            <a:cxnSpLocks/>
          </p:cNvCxnSpPr>
          <p:nvPr/>
        </p:nvCxnSpPr>
        <p:spPr>
          <a:xfrm>
            <a:off x="10856179" y="3310121"/>
            <a:ext cx="64300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5" name="Title 1">
            <a:extLst>
              <a:ext uri="{FF2B5EF4-FFF2-40B4-BE49-F238E27FC236}">
                <a16:creationId xmlns:a16="http://schemas.microsoft.com/office/drawing/2014/main" id="{FF18921B-5E2B-418F-A19A-FB7E986F2DA7}"/>
              </a:ext>
            </a:extLst>
          </p:cNvPr>
          <p:cNvSpPr>
            <a:spLocks noGrp="1"/>
          </p:cNvSpPr>
          <p:nvPr>
            <p:ph type="title"/>
          </p:nvPr>
        </p:nvSpPr>
        <p:spPr>
          <a:xfrm>
            <a:off x="696276" y="139244"/>
            <a:ext cx="10515600" cy="1325563"/>
          </a:xfrm>
        </p:spPr>
        <p:txBody>
          <a:bodyPr/>
          <a:lstStyle/>
          <a:p>
            <a:r>
              <a:rPr lang="en-CA" dirty="0">
                <a:solidFill>
                  <a:schemeClr val="bg1"/>
                </a:solidFill>
              </a:rPr>
              <a:t>Data Tidying</a:t>
            </a:r>
          </a:p>
        </p:txBody>
      </p:sp>
    </p:spTree>
    <p:extLst>
      <p:ext uri="{BB962C8B-B14F-4D97-AF65-F5344CB8AC3E}">
        <p14:creationId xmlns:p14="http://schemas.microsoft.com/office/powerpoint/2010/main" val="1628820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65CDE2-194C-4A17-9E3C-017E8A8970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144422-1202-B628-1D52-9F8F9B9AC0D4}"/>
              </a:ext>
            </a:extLst>
          </p:cNvPr>
          <p:cNvSpPr>
            <a:spLocks noGrp="1"/>
          </p:cNvSpPr>
          <p:nvPr>
            <p:ph type="title"/>
          </p:nvPr>
        </p:nvSpPr>
        <p:spPr>
          <a:xfrm>
            <a:off x="943276" y="712268"/>
            <a:ext cx="10410524" cy="1193533"/>
          </a:xfrm>
        </p:spPr>
        <p:txBody>
          <a:bodyPr>
            <a:normAutofit/>
          </a:bodyPr>
          <a:lstStyle/>
          <a:p>
            <a:r>
              <a:rPr lang="en-CA" dirty="0"/>
              <a:t>Exploratory Data Analysis</a:t>
            </a:r>
            <a:endParaRPr lang="en-CA" dirty="0">
              <a:solidFill>
                <a:srgbClr val="FFFFFF"/>
              </a:solidFill>
            </a:endParaRPr>
          </a:p>
        </p:txBody>
      </p:sp>
      <p:cxnSp>
        <p:nvCxnSpPr>
          <p:cNvPr id="10" name="Straight Connector 9">
            <a:extLst>
              <a:ext uri="{FF2B5EF4-FFF2-40B4-BE49-F238E27FC236}">
                <a16:creationId xmlns:a16="http://schemas.microsoft.com/office/drawing/2014/main" id="{F2AE495E-2AAF-4BC1-87A5-331009D82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DAAD15B-DA32-D414-C54F-B15D01B9267C}"/>
              </a:ext>
            </a:extLst>
          </p:cNvPr>
          <p:cNvSpPr>
            <a:spLocks noGrp="1"/>
          </p:cNvSpPr>
          <p:nvPr>
            <p:ph idx="1"/>
          </p:nvPr>
        </p:nvSpPr>
        <p:spPr>
          <a:xfrm>
            <a:off x="943276" y="1905801"/>
            <a:ext cx="10410524" cy="4503019"/>
          </a:xfrm>
        </p:spPr>
        <p:txBody>
          <a:bodyPr>
            <a:normAutofit lnSpcReduction="10000"/>
          </a:bodyPr>
          <a:lstStyle/>
          <a:p>
            <a:pPr marL="0" indent="0" algn="just">
              <a:buNone/>
            </a:pPr>
            <a:r>
              <a:rPr lang="en-CA" sz="2400" dirty="0"/>
              <a:t>Exploratory Data Analysis (EDA) (Tukey, 1997) can be simply defined as the critical process of performing initial investigations on data so as to discover patterns and to check assumptions with the help of graphical representations.</a:t>
            </a:r>
          </a:p>
          <a:p>
            <a:pPr marL="0" indent="0" algn="just">
              <a:buNone/>
            </a:pPr>
            <a:endParaRPr lang="en-CA" sz="2400" dirty="0"/>
          </a:p>
          <a:p>
            <a:pPr marL="0" indent="0" algn="just">
              <a:buNone/>
            </a:pPr>
            <a:r>
              <a:rPr lang="en-CA" sz="2400" dirty="0"/>
              <a:t>Some of our plots are mentioned below:</a:t>
            </a:r>
          </a:p>
          <a:p>
            <a:pPr marL="457200" lvl="1" indent="0" algn="just">
              <a:buSzPct val="93000"/>
              <a:buNone/>
            </a:pPr>
            <a:endParaRPr lang="en-CA" sz="2000" dirty="0"/>
          </a:p>
          <a:p>
            <a:pPr lvl="1" algn="just">
              <a:buSzPct val="93000"/>
            </a:pPr>
            <a:r>
              <a:rPr lang="en-CA" sz="2000" dirty="0"/>
              <a:t>Histogram</a:t>
            </a:r>
          </a:p>
          <a:p>
            <a:pPr lvl="1" algn="just">
              <a:buSzPct val="93000"/>
            </a:pPr>
            <a:r>
              <a:rPr lang="en-CA" sz="2000" dirty="0"/>
              <a:t>Bar Graph</a:t>
            </a:r>
          </a:p>
          <a:p>
            <a:pPr lvl="1" algn="just">
              <a:buSzPct val="93000"/>
            </a:pPr>
            <a:r>
              <a:rPr lang="en-CA" sz="2000" dirty="0"/>
              <a:t>Box Plot</a:t>
            </a:r>
          </a:p>
          <a:p>
            <a:pPr lvl="1" algn="just">
              <a:buSzPct val="93000"/>
            </a:pPr>
            <a:r>
              <a:rPr lang="en-CA" sz="2000" dirty="0"/>
              <a:t>Density Plot</a:t>
            </a:r>
          </a:p>
          <a:p>
            <a:pPr lvl="1" algn="just">
              <a:buSzPct val="93000"/>
            </a:pPr>
            <a:r>
              <a:rPr lang="en-CA" sz="2000" dirty="0"/>
              <a:t>Heat Map </a:t>
            </a:r>
          </a:p>
          <a:p>
            <a:pPr lvl="1" algn="just">
              <a:buSzPct val="93000"/>
            </a:pPr>
            <a:r>
              <a:rPr lang="en-CA" sz="2000" dirty="0"/>
              <a:t>Scatter Plot</a:t>
            </a:r>
          </a:p>
          <a:p>
            <a:pPr lvl="1" algn="just">
              <a:buSzPct val="93000"/>
            </a:pPr>
            <a:r>
              <a:rPr lang="en-CA" sz="2000" dirty="0"/>
              <a:t>Scatter Plot Matrix</a:t>
            </a:r>
          </a:p>
          <a:p>
            <a:pPr lvl="1"/>
            <a:endParaRPr lang="en-CA" dirty="0"/>
          </a:p>
        </p:txBody>
      </p:sp>
    </p:spTree>
    <p:extLst>
      <p:ext uri="{BB962C8B-B14F-4D97-AF65-F5344CB8AC3E}">
        <p14:creationId xmlns:p14="http://schemas.microsoft.com/office/powerpoint/2010/main" val="113044303"/>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65CDE2-194C-4A17-9E3C-017E8A8970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144422-1202-B628-1D52-9F8F9B9AC0D4}"/>
              </a:ext>
            </a:extLst>
          </p:cNvPr>
          <p:cNvSpPr>
            <a:spLocks noGrp="1"/>
          </p:cNvSpPr>
          <p:nvPr>
            <p:ph type="title"/>
          </p:nvPr>
        </p:nvSpPr>
        <p:spPr>
          <a:xfrm>
            <a:off x="943276" y="712268"/>
            <a:ext cx="10410524" cy="1193533"/>
          </a:xfrm>
        </p:spPr>
        <p:txBody>
          <a:bodyPr>
            <a:normAutofit/>
          </a:bodyPr>
          <a:lstStyle/>
          <a:p>
            <a:r>
              <a:rPr lang="en-US" sz="4400" kern="1200" dirty="0">
                <a:solidFill>
                  <a:schemeClr val="tx1"/>
                </a:solidFill>
                <a:latin typeface="+mj-lt"/>
                <a:ea typeface="+mj-ea"/>
                <a:cs typeface="+mj-cs"/>
              </a:rPr>
              <a:t>Analysis of a Single Variable</a:t>
            </a:r>
            <a:endParaRPr lang="en-CA" b="1" dirty="0">
              <a:solidFill>
                <a:srgbClr val="FFFFFF"/>
              </a:solidFill>
            </a:endParaRPr>
          </a:p>
        </p:txBody>
      </p:sp>
      <p:cxnSp>
        <p:nvCxnSpPr>
          <p:cNvPr id="10" name="Straight Connector 9">
            <a:extLst>
              <a:ext uri="{FF2B5EF4-FFF2-40B4-BE49-F238E27FC236}">
                <a16:creationId xmlns:a16="http://schemas.microsoft.com/office/drawing/2014/main" id="{F2AE495E-2AAF-4BC1-87A5-331009D82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pic>
        <p:nvPicPr>
          <p:cNvPr id="6" name="Content Placeholder 4" descr="Chart, bar chart, histogram&#10;&#10;Description automatically generated">
            <a:extLst>
              <a:ext uri="{FF2B5EF4-FFF2-40B4-BE49-F238E27FC236}">
                <a16:creationId xmlns:a16="http://schemas.microsoft.com/office/drawing/2014/main" id="{1F2C4C25-9E17-9E1B-1820-06DA5335F61A}"/>
              </a:ext>
            </a:extLst>
          </p:cNvPr>
          <p:cNvPicPr>
            <a:picLocks noChangeAspect="1"/>
          </p:cNvPicPr>
          <p:nvPr/>
        </p:nvPicPr>
        <p:blipFill rotWithShape="1">
          <a:blip r:embed="rId2">
            <a:extLst>
              <a:ext uri="{28A0092B-C50C-407E-A947-70E740481C1C}">
                <a14:useLocalDpi xmlns:a14="http://schemas.microsoft.com/office/drawing/2010/main" val="0"/>
              </a:ext>
            </a:extLst>
          </a:blip>
          <a:srcRect r="555" b="3"/>
          <a:stretch/>
        </p:blipFill>
        <p:spPr>
          <a:xfrm>
            <a:off x="762000" y="1928791"/>
            <a:ext cx="4756328" cy="3235497"/>
          </a:xfrm>
          <a:prstGeom prst="rect">
            <a:avLst/>
          </a:prstGeom>
        </p:spPr>
      </p:pic>
      <p:pic>
        <p:nvPicPr>
          <p:cNvPr id="7" name="Picture 6" descr="Chart, histogram&#10;&#10;Description automatically generated">
            <a:extLst>
              <a:ext uri="{FF2B5EF4-FFF2-40B4-BE49-F238E27FC236}">
                <a16:creationId xmlns:a16="http://schemas.microsoft.com/office/drawing/2014/main" id="{802E2D29-7882-587F-C9BF-39A90FFC1497}"/>
              </a:ext>
            </a:extLst>
          </p:cNvPr>
          <p:cNvPicPr>
            <a:picLocks noChangeAspect="1"/>
          </p:cNvPicPr>
          <p:nvPr/>
        </p:nvPicPr>
        <p:blipFill rotWithShape="1">
          <a:blip r:embed="rId3">
            <a:extLst>
              <a:ext uri="{28A0092B-C50C-407E-A947-70E740481C1C}">
                <a14:useLocalDpi xmlns:a14="http://schemas.microsoft.com/office/drawing/2010/main" val="0"/>
              </a:ext>
            </a:extLst>
          </a:blip>
          <a:srcRect r="555" b="3"/>
          <a:stretch/>
        </p:blipFill>
        <p:spPr>
          <a:xfrm>
            <a:off x="6462372" y="1891506"/>
            <a:ext cx="5072703" cy="3272782"/>
          </a:xfrm>
          <a:prstGeom prst="rect">
            <a:avLst/>
          </a:prstGeom>
        </p:spPr>
      </p:pic>
      <p:sp>
        <p:nvSpPr>
          <p:cNvPr id="9" name="TextBox 8">
            <a:extLst>
              <a:ext uri="{FF2B5EF4-FFF2-40B4-BE49-F238E27FC236}">
                <a16:creationId xmlns:a16="http://schemas.microsoft.com/office/drawing/2014/main" id="{7040BFD4-8792-31EC-1AB6-F137AB356B06}"/>
              </a:ext>
            </a:extLst>
          </p:cNvPr>
          <p:cNvSpPr txBox="1"/>
          <p:nvPr/>
        </p:nvSpPr>
        <p:spPr>
          <a:xfrm>
            <a:off x="758150" y="5268569"/>
            <a:ext cx="4946073" cy="1200329"/>
          </a:xfrm>
          <a:prstGeom prst="rect">
            <a:avLst/>
          </a:prstGeom>
          <a:noFill/>
        </p:spPr>
        <p:txBody>
          <a:bodyPr wrap="square" rtlCol="0">
            <a:spAutoFit/>
          </a:bodyPr>
          <a:lstStyle/>
          <a:p>
            <a:pPr marL="285750" indent="-285750">
              <a:buFont typeface="Arial" panose="020B0604020202020204" pitchFamily="34" charset="0"/>
              <a:buChar char="•"/>
            </a:pPr>
            <a:r>
              <a:rPr lang="en-CA" sz="1800" dirty="0"/>
              <a:t>Shows the six genres that have been assigned to each song</a:t>
            </a:r>
          </a:p>
          <a:p>
            <a:pPr marL="285750" indent="-285750">
              <a:buFont typeface="Arial" panose="020B0604020202020204" pitchFamily="34" charset="0"/>
              <a:buChar char="•"/>
            </a:pPr>
            <a:r>
              <a:rPr lang="en-CA" sz="1800" dirty="0"/>
              <a:t>EDM has most songs (~6000)</a:t>
            </a:r>
          </a:p>
          <a:p>
            <a:pPr marL="285750" indent="-285750">
              <a:buFont typeface="Arial" panose="020B0604020202020204" pitchFamily="34" charset="0"/>
              <a:buChar char="•"/>
            </a:pPr>
            <a:r>
              <a:rPr lang="en-CA" dirty="0"/>
              <a:t>Rock has least songs (~4500)</a:t>
            </a:r>
          </a:p>
        </p:txBody>
      </p:sp>
      <p:sp>
        <p:nvSpPr>
          <p:cNvPr id="11" name="TextBox 10">
            <a:extLst>
              <a:ext uri="{FF2B5EF4-FFF2-40B4-BE49-F238E27FC236}">
                <a16:creationId xmlns:a16="http://schemas.microsoft.com/office/drawing/2014/main" id="{3528B08E-048E-2C84-F69D-2DA6C45D8847}"/>
              </a:ext>
            </a:extLst>
          </p:cNvPr>
          <p:cNvSpPr txBox="1"/>
          <p:nvPr/>
        </p:nvSpPr>
        <p:spPr>
          <a:xfrm>
            <a:off x="6487777" y="5268569"/>
            <a:ext cx="4946073" cy="1477328"/>
          </a:xfrm>
          <a:prstGeom prst="rect">
            <a:avLst/>
          </a:prstGeom>
          <a:noFill/>
        </p:spPr>
        <p:txBody>
          <a:bodyPr wrap="square" rtlCol="0">
            <a:spAutoFit/>
          </a:bodyPr>
          <a:lstStyle/>
          <a:p>
            <a:pPr marL="285750" indent="-285750">
              <a:buFont typeface="Arial" panose="020B0604020202020204" pitchFamily="34" charset="0"/>
              <a:buChar char="•"/>
            </a:pPr>
            <a:r>
              <a:rPr lang="en-CA" sz="1800" dirty="0"/>
              <a:t>Progressive Electronic House* has the most songs assigned to it (&gt; 1750</a:t>
            </a:r>
            <a:r>
              <a:rPr lang="en-CA" dirty="0"/>
              <a:t>)</a:t>
            </a:r>
            <a:r>
              <a:rPr lang="en-CA" sz="1800" dirty="0"/>
              <a:t> </a:t>
            </a:r>
          </a:p>
          <a:p>
            <a:pPr marL="285750" indent="-285750">
              <a:buFont typeface="Arial" panose="020B0604020202020204" pitchFamily="34" charset="0"/>
              <a:buChar char="•"/>
            </a:pPr>
            <a:r>
              <a:rPr lang="en-CA" sz="1800" dirty="0"/>
              <a:t>Reggaeton (blended reggae music with Latin American dance hall music) has the fewest</a:t>
            </a:r>
            <a:endParaRPr lang="en-US" sz="1800" dirty="0"/>
          </a:p>
          <a:p>
            <a:endParaRPr lang="en-CA" dirty="0"/>
          </a:p>
        </p:txBody>
      </p:sp>
    </p:spTree>
    <p:extLst>
      <p:ext uri="{BB962C8B-B14F-4D97-AF65-F5344CB8AC3E}">
        <p14:creationId xmlns:p14="http://schemas.microsoft.com/office/powerpoint/2010/main" val="2341347257"/>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65CDE2-194C-4A17-9E3C-017E8A8970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F2AE495E-2AAF-4BC1-87A5-331009D82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040BFD4-8792-31EC-1AB6-F137AB356B06}"/>
              </a:ext>
            </a:extLst>
          </p:cNvPr>
          <p:cNvSpPr txBox="1"/>
          <p:nvPr/>
        </p:nvSpPr>
        <p:spPr>
          <a:xfrm>
            <a:off x="833254" y="4612683"/>
            <a:ext cx="4946073" cy="2031325"/>
          </a:xfrm>
          <a:prstGeom prst="rect">
            <a:avLst/>
          </a:prstGeom>
          <a:noFill/>
        </p:spPr>
        <p:txBody>
          <a:bodyPr wrap="square" rtlCol="0">
            <a:spAutoFit/>
          </a:bodyPr>
          <a:lstStyle/>
          <a:p>
            <a:pPr marL="285750" indent="-285750">
              <a:buFont typeface="Arial" panose="020B0604020202020204" pitchFamily="34" charset="0"/>
              <a:buChar char="•"/>
            </a:pPr>
            <a:r>
              <a:rPr lang="en-CA" sz="1800" dirty="0"/>
              <a:t>Number of songs declines after 6 dB of loudness</a:t>
            </a:r>
          </a:p>
          <a:p>
            <a:pPr marL="742950" lvl="1" indent="-285750">
              <a:buFont typeface="Arial" panose="020B0604020202020204" pitchFamily="34" charset="0"/>
              <a:buChar char="•"/>
            </a:pPr>
            <a:r>
              <a:rPr lang="en-CA" dirty="0"/>
              <a:t>Shows that as loudness rises, the number of songs increases</a:t>
            </a:r>
          </a:p>
          <a:p>
            <a:pPr marL="742950" lvl="1" indent="-285750">
              <a:buFont typeface="Arial" panose="020B0604020202020204" pitchFamily="34" charset="0"/>
              <a:buChar char="•"/>
            </a:pPr>
            <a:endParaRPr lang="en-CA" dirty="0"/>
          </a:p>
          <a:p>
            <a:pPr marL="285750" indent="-285750">
              <a:buFont typeface="Arial" panose="020B0604020202020204" pitchFamily="34" charset="0"/>
              <a:buChar char="•"/>
            </a:pPr>
            <a:r>
              <a:rPr lang="en-CA" sz="1800" dirty="0"/>
              <a:t>No songs after ~ 45 dB of loudness</a:t>
            </a:r>
            <a:endParaRPr lang="en-US" sz="1800" dirty="0"/>
          </a:p>
          <a:p>
            <a:endParaRPr lang="en-CA" dirty="0"/>
          </a:p>
        </p:txBody>
      </p:sp>
      <p:sp>
        <p:nvSpPr>
          <p:cNvPr id="11" name="TextBox 10">
            <a:extLst>
              <a:ext uri="{FF2B5EF4-FFF2-40B4-BE49-F238E27FC236}">
                <a16:creationId xmlns:a16="http://schemas.microsoft.com/office/drawing/2014/main" id="{3528B08E-048E-2C84-F69D-2DA6C45D8847}"/>
              </a:ext>
            </a:extLst>
          </p:cNvPr>
          <p:cNvSpPr txBox="1"/>
          <p:nvPr/>
        </p:nvSpPr>
        <p:spPr>
          <a:xfrm>
            <a:off x="6511103" y="4612683"/>
            <a:ext cx="4946073" cy="2031325"/>
          </a:xfrm>
          <a:prstGeom prst="rect">
            <a:avLst/>
          </a:prstGeom>
          <a:noFill/>
        </p:spPr>
        <p:txBody>
          <a:bodyPr wrap="square" rtlCol="0">
            <a:spAutoFit/>
          </a:bodyPr>
          <a:lstStyle/>
          <a:p>
            <a:pPr marL="285750" indent="-285750">
              <a:buFont typeface="Arial" panose="020B0604020202020204" pitchFamily="34" charset="0"/>
              <a:buChar char="•"/>
            </a:pPr>
            <a:r>
              <a:rPr lang="en-CA" dirty="0"/>
              <a:t>L</a:t>
            </a:r>
            <a:r>
              <a:rPr lang="en-CA" sz="1800" dirty="0"/>
              <a:t>eft-skewed distribution</a:t>
            </a:r>
          </a:p>
          <a:p>
            <a:pPr marL="742950" lvl="1" indent="-285750">
              <a:buFont typeface="Arial" panose="020B0604020202020204" pitchFamily="34" charset="0"/>
              <a:buChar char="•"/>
            </a:pPr>
            <a:r>
              <a:rPr lang="en-CA" dirty="0"/>
              <a:t>Majority of tracks are active and have a high energy</a:t>
            </a:r>
          </a:p>
          <a:p>
            <a:pPr marL="742950" lvl="1"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Majority </a:t>
            </a:r>
            <a:r>
              <a:rPr lang="en-CA" sz="1800" dirty="0"/>
              <a:t>of songs have an energy value ranging from 0.37 to 0.87</a:t>
            </a:r>
            <a:endParaRPr lang="en-US" sz="1800" dirty="0"/>
          </a:p>
          <a:p>
            <a:endParaRPr lang="en-CA" dirty="0"/>
          </a:p>
        </p:txBody>
      </p:sp>
      <p:pic>
        <p:nvPicPr>
          <p:cNvPr id="5" name="Content Placeholder 4" descr="Chart, histogram&#10;&#10;Description automatically generated">
            <a:extLst>
              <a:ext uri="{FF2B5EF4-FFF2-40B4-BE49-F238E27FC236}">
                <a16:creationId xmlns:a16="http://schemas.microsoft.com/office/drawing/2014/main" id="{F6BBAA7A-F5AB-BB6E-C0AF-1BB4037174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8246" y="826324"/>
            <a:ext cx="5339231" cy="3559487"/>
          </a:xfrm>
        </p:spPr>
      </p:pic>
      <p:pic>
        <p:nvPicPr>
          <p:cNvPr id="12" name="Picture 11" descr="Chart, histogram&#10;&#10;Description automatically generated">
            <a:extLst>
              <a:ext uri="{FF2B5EF4-FFF2-40B4-BE49-F238E27FC236}">
                <a16:creationId xmlns:a16="http://schemas.microsoft.com/office/drawing/2014/main" id="{97072F8F-11DB-2C62-A0DF-1884C1D01A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4525" y="826323"/>
            <a:ext cx="5339231" cy="3559487"/>
          </a:xfrm>
          <a:prstGeom prst="rect">
            <a:avLst/>
          </a:prstGeom>
        </p:spPr>
      </p:pic>
    </p:spTree>
    <p:extLst>
      <p:ext uri="{BB962C8B-B14F-4D97-AF65-F5344CB8AC3E}">
        <p14:creationId xmlns:p14="http://schemas.microsoft.com/office/powerpoint/2010/main" val="3154149409"/>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65CDE2-194C-4A17-9E3C-017E8A8970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F2AE495E-2AAF-4BC1-87A5-331009D82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040BFD4-8792-31EC-1AB6-F137AB356B06}"/>
              </a:ext>
            </a:extLst>
          </p:cNvPr>
          <p:cNvSpPr txBox="1"/>
          <p:nvPr/>
        </p:nvSpPr>
        <p:spPr>
          <a:xfrm>
            <a:off x="702788" y="4583644"/>
            <a:ext cx="4946073" cy="2585323"/>
          </a:xfrm>
          <a:prstGeom prst="rect">
            <a:avLst/>
          </a:prstGeom>
          <a:noFill/>
        </p:spPr>
        <p:txBody>
          <a:bodyPr wrap="square" rtlCol="0">
            <a:spAutoFit/>
          </a:bodyPr>
          <a:lstStyle/>
          <a:p>
            <a:pPr marL="285750" indent="-285750">
              <a:buFont typeface="Arial" panose="020B0604020202020204" pitchFamily="34" charset="0"/>
              <a:buChar char="•"/>
            </a:pPr>
            <a:r>
              <a:rPr lang="en-CA" dirty="0"/>
              <a:t>D</a:t>
            </a:r>
            <a:r>
              <a:rPr lang="en-CA" sz="1800" dirty="0"/>
              <a:t>istribution appears to be bimodal </a:t>
            </a:r>
          </a:p>
          <a:p>
            <a:pPr marL="742950" lvl="1" indent="-285750">
              <a:buFont typeface="Arial" panose="020B0604020202020204" pitchFamily="34" charset="0"/>
              <a:buChar char="•"/>
            </a:pPr>
            <a:r>
              <a:rPr lang="en-CA" dirty="0"/>
              <a:t>Main peak at around 125 </a:t>
            </a:r>
          </a:p>
          <a:p>
            <a:pPr marL="742950" lvl="1" indent="-285750">
              <a:buFont typeface="Arial" panose="020B0604020202020204" pitchFamily="34" charset="0"/>
              <a:buChar char="•"/>
            </a:pPr>
            <a:r>
              <a:rPr lang="en-CA" dirty="0"/>
              <a:t>Lower peak around 90</a:t>
            </a:r>
          </a:p>
          <a:p>
            <a:pPr marL="285750" indent="-285750">
              <a:buFont typeface="Arial" panose="020B0604020202020204" pitchFamily="34" charset="0"/>
              <a:buChar char="•"/>
            </a:pPr>
            <a:endParaRPr lang="en-CA" sz="1800" dirty="0"/>
          </a:p>
          <a:p>
            <a:pPr marL="285750" indent="-285750">
              <a:buFont typeface="Arial" panose="020B0604020202020204" pitchFamily="34" charset="0"/>
              <a:buChar char="•"/>
            </a:pPr>
            <a:r>
              <a:rPr lang="en-CA" dirty="0"/>
              <a:t>Plot is distributed between 0 and 240</a:t>
            </a:r>
          </a:p>
          <a:p>
            <a:pPr marL="742950" lvl="1" indent="-285750">
              <a:buFont typeface="Arial" panose="020B0604020202020204" pitchFamily="34" charset="0"/>
              <a:buChar char="•"/>
            </a:pPr>
            <a:r>
              <a:rPr lang="en-CA" dirty="0"/>
              <a:t>Number of songs with Tempo higher than 200 is insignificant</a:t>
            </a:r>
            <a:endParaRPr lang="en-US" dirty="0"/>
          </a:p>
          <a:p>
            <a:pPr marL="285750" indent="-285750">
              <a:buFont typeface="Arial" panose="020B0604020202020204" pitchFamily="34" charset="0"/>
              <a:buChar char="•"/>
            </a:pPr>
            <a:endParaRPr lang="en-CA" sz="1800" dirty="0"/>
          </a:p>
          <a:p>
            <a:endParaRPr lang="en-CA" dirty="0"/>
          </a:p>
        </p:txBody>
      </p:sp>
      <p:sp>
        <p:nvSpPr>
          <p:cNvPr id="11" name="TextBox 10">
            <a:extLst>
              <a:ext uri="{FF2B5EF4-FFF2-40B4-BE49-F238E27FC236}">
                <a16:creationId xmlns:a16="http://schemas.microsoft.com/office/drawing/2014/main" id="{3528B08E-048E-2C84-F69D-2DA6C45D8847}"/>
              </a:ext>
            </a:extLst>
          </p:cNvPr>
          <p:cNvSpPr txBox="1"/>
          <p:nvPr/>
        </p:nvSpPr>
        <p:spPr>
          <a:xfrm>
            <a:off x="6543139" y="4583644"/>
            <a:ext cx="4946073" cy="2308324"/>
          </a:xfrm>
          <a:prstGeom prst="rect">
            <a:avLst/>
          </a:prstGeom>
          <a:noFill/>
        </p:spPr>
        <p:txBody>
          <a:bodyPr wrap="square" rtlCol="0">
            <a:spAutoFit/>
          </a:bodyPr>
          <a:lstStyle/>
          <a:p>
            <a:pPr marL="285750" indent="-285750">
              <a:buFont typeface="Arial" panose="020B0604020202020204" pitchFamily="34" charset="0"/>
              <a:buChar char="•"/>
            </a:pPr>
            <a:r>
              <a:rPr lang="en-CA" dirty="0"/>
              <a:t>A</a:t>
            </a:r>
            <a:r>
              <a:rPr lang="en-CA" sz="1800" dirty="0"/>
              <a:t>lmost all Genres have a fairly normal distribution</a:t>
            </a:r>
          </a:p>
          <a:p>
            <a:pPr marL="285750" indent="-285750" algn="just">
              <a:buFont typeface="Arial" panose="020B0604020202020204" pitchFamily="34" charset="0"/>
              <a:buChar char="•"/>
            </a:pPr>
            <a:endParaRPr lang="en-CA" sz="1800" dirty="0"/>
          </a:p>
          <a:p>
            <a:pPr marL="285750" indent="-285750">
              <a:buFont typeface="Arial" panose="020B0604020202020204" pitchFamily="34" charset="0"/>
              <a:buChar char="•"/>
            </a:pPr>
            <a:r>
              <a:rPr lang="en-CA" dirty="0"/>
              <a:t>N</a:t>
            </a:r>
            <a:r>
              <a:rPr lang="en-CA" sz="1800" dirty="0"/>
              <a:t>umber of EDM songs sharply rises at a Tempo of 125 and falls again</a:t>
            </a:r>
          </a:p>
          <a:p>
            <a:pPr marL="742950" lvl="1" indent="-285750">
              <a:buFont typeface="Arial" panose="020B0604020202020204" pitchFamily="34" charset="0"/>
              <a:buChar char="•"/>
            </a:pPr>
            <a:r>
              <a:rPr lang="en-CA" dirty="0"/>
              <a:t>Indicates most EDM songs has ~125 beats per minute or BPM</a:t>
            </a:r>
            <a:endParaRPr lang="en-US" dirty="0"/>
          </a:p>
          <a:p>
            <a:endParaRPr lang="en-CA" dirty="0"/>
          </a:p>
        </p:txBody>
      </p:sp>
      <p:pic>
        <p:nvPicPr>
          <p:cNvPr id="4" name="Content Placeholder 4" descr="Chart&#10;&#10;Description automatically generated">
            <a:extLst>
              <a:ext uri="{FF2B5EF4-FFF2-40B4-BE49-F238E27FC236}">
                <a16:creationId xmlns:a16="http://schemas.microsoft.com/office/drawing/2014/main" id="{CF023CBA-94B4-AA77-0FEB-CE4EA2B845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223" y="450331"/>
            <a:ext cx="5635980" cy="3757320"/>
          </a:xfrm>
          <a:prstGeom prst="rect">
            <a:avLst/>
          </a:prstGeom>
        </p:spPr>
      </p:pic>
      <p:pic>
        <p:nvPicPr>
          <p:cNvPr id="6" name="Picture 5" descr="Chart, diagram, scatter chart&#10;&#10;Description automatically generated">
            <a:extLst>
              <a:ext uri="{FF2B5EF4-FFF2-40B4-BE49-F238E27FC236}">
                <a16:creationId xmlns:a16="http://schemas.microsoft.com/office/drawing/2014/main" id="{AC5AB1ED-42B0-23B7-8362-4D82EC0FF4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0575" y="450331"/>
            <a:ext cx="5791202" cy="3757320"/>
          </a:xfrm>
          <a:prstGeom prst="rect">
            <a:avLst/>
          </a:prstGeom>
        </p:spPr>
      </p:pic>
    </p:spTree>
    <p:extLst>
      <p:ext uri="{BB962C8B-B14F-4D97-AF65-F5344CB8AC3E}">
        <p14:creationId xmlns:p14="http://schemas.microsoft.com/office/powerpoint/2010/main" val="424441266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10DB7C-FBF3-EA4E-4CDC-32EE071ABBB7}"/>
              </a:ext>
            </a:extLst>
          </p:cNvPr>
          <p:cNvSpPr>
            <a:spLocks noGrp="1"/>
          </p:cNvSpPr>
          <p:nvPr>
            <p:ph type="title"/>
          </p:nvPr>
        </p:nvSpPr>
        <p:spPr>
          <a:xfrm>
            <a:off x="1184212" y="963877"/>
            <a:ext cx="2420635" cy="4930246"/>
          </a:xfrm>
        </p:spPr>
        <p:txBody>
          <a:bodyPr>
            <a:normAutofit/>
          </a:bodyPr>
          <a:lstStyle/>
          <a:p>
            <a:pPr algn="r"/>
            <a:r>
              <a:rPr lang="en-CA" sz="4400" dirty="0">
                <a:solidFill>
                  <a:srgbClr val="FFFFFF"/>
                </a:solidFill>
              </a:rPr>
              <a:t>Overview</a:t>
            </a:r>
            <a:endParaRPr lang="en-CA" dirty="0"/>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0D216C9-BDB6-BC38-4DF8-3677C0BF1F9D}"/>
              </a:ext>
            </a:extLst>
          </p:cNvPr>
          <p:cNvSpPr>
            <a:spLocks noGrp="1"/>
          </p:cNvSpPr>
          <p:nvPr>
            <p:ph idx="1"/>
          </p:nvPr>
        </p:nvSpPr>
        <p:spPr>
          <a:xfrm>
            <a:off x="4976031" y="963877"/>
            <a:ext cx="6377769" cy="4930246"/>
          </a:xfrm>
        </p:spPr>
        <p:txBody>
          <a:bodyPr anchor="ctr">
            <a:normAutofit/>
          </a:bodyPr>
          <a:lstStyle/>
          <a:p>
            <a:r>
              <a:rPr lang="en-CA" sz="2400" dirty="0">
                <a:solidFill>
                  <a:srgbClr val="FFFFFF"/>
                </a:solidFill>
              </a:rPr>
              <a:t>Background</a:t>
            </a:r>
          </a:p>
          <a:p>
            <a:r>
              <a:rPr lang="en-CA" sz="2400" dirty="0">
                <a:solidFill>
                  <a:srgbClr val="FFFFFF"/>
                </a:solidFill>
              </a:rPr>
              <a:t>Data Selection and Description</a:t>
            </a:r>
          </a:p>
          <a:p>
            <a:r>
              <a:rPr lang="en-CA" sz="2400" dirty="0">
                <a:solidFill>
                  <a:srgbClr val="FFFFFF"/>
                </a:solidFill>
              </a:rPr>
              <a:t>Data Tidying</a:t>
            </a:r>
          </a:p>
          <a:p>
            <a:r>
              <a:rPr lang="en-CA" sz="2400" dirty="0">
                <a:solidFill>
                  <a:srgbClr val="FFFFFF"/>
                </a:solidFill>
              </a:rPr>
              <a:t>Exploratory Data Analysis</a:t>
            </a:r>
          </a:p>
          <a:p>
            <a:r>
              <a:rPr lang="en-CA" sz="2400" dirty="0">
                <a:solidFill>
                  <a:srgbClr val="FFFFFF"/>
                </a:solidFill>
              </a:rPr>
              <a:t>Predictive Modelling</a:t>
            </a:r>
          </a:p>
          <a:p>
            <a:r>
              <a:rPr lang="en-CA" sz="2400" dirty="0">
                <a:solidFill>
                  <a:srgbClr val="FFFFFF"/>
                </a:solidFill>
              </a:rPr>
              <a:t>Model Evaluation</a:t>
            </a:r>
          </a:p>
          <a:p>
            <a:r>
              <a:rPr lang="en-CA" sz="2400" dirty="0">
                <a:solidFill>
                  <a:srgbClr val="FFFFFF"/>
                </a:solidFill>
              </a:rPr>
              <a:t>Discussion and Conclusion</a:t>
            </a:r>
          </a:p>
        </p:txBody>
      </p:sp>
    </p:spTree>
    <p:extLst>
      <p:ext uri="{BB962C8B-B14F-4D97-AF65-F5344CB8AC3E}">
        <p14:creationId xmlns:p14="http://schemas.microsoft.com/office/powerpoint/2010/main" val="1248565684"/>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65CDE2-194C-4A17-9E3C-017E8A8970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F2AE495E-2AAF-4BC1-87A5-331009D82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040BFD4-8792-31EC-1AB6-F137AB356B06}"/>
              </a:ext>
            </a:extLst>
          </p:cNvPr>
          <p:cNvSpPr txBox="1"/>
          <p:nvPr/>
        </p:nvSpPr>
        <p:spPr>
          <a:xfrm>
            <a:off x="702788" y="4389681"/>
            <a:ext cx="4946073" cy="2308324"/>
          </a:xfrm>
          <a:prstGeom prst="rect">
            <a:avLst/>
          </a:prstGeom>
          <a:noFill/>
        </p:spPr>
        <p:txBody>
          <a:bodyPr wrap="square" rtlCol="0">
            <a:spAutoFit/>
          </a:bodyPr>
          <a:lstStyle/>
          <a:p>
            <a:pPr marL="285750" indent="-285750">
              <a:buFont typeface="Arial" panose="020B0604020202020204" pitchFamily="34" charset="0"/>
              <a:buChar char="•"/>
            </a:pPr>
            <a:r>
              <a:rPr lang="en-CA" sz="1800" dirty="0"/>
              <a:t>Purpose of using a box plot for “duration”: to discover outliers. </a:t>
            </a:r>
          </a:p>
          <a:p>
            <a:pPr marL="285750" indent="-285750">
              <a:buFont typeface="Arial" panose="020B0604020202020204" pitchFamily="34" charset="0"/>
              <a:buChar char="•"/>
            </a:pPr>
            <a:endParaRPr lang="en-CA" sz="1800" dirty="0"/>
          </a:p>
          <a:p>
            <a:pPr marL="285750" indent="-285750">
              <a:buFont typeface="Arial" panose="020B0604020202020204" pitchFamily="34" charset="0"/>
              <a:buChar char="•"/>
            </a:pPr>
            <a:r>
              <a:rPr lang="en-CA" dirty="0"/>
              <a:t>F</a:t>
            </a:r>
            <a:r>
              <a:rPr lang="en-CA" sz="1800" dirty="0"/>
              <a:t>arthest non-outlier: ~100 seconds on one side and 350 seconds on the other</a:t>
            </a:r>
          </a:p>
          <a:p>
            <a:pPr marL="285750" indent="-285750">
              <a:buFont typeface="Arial" panose="020B0604020202020204" pitchFamily="34" charset="0"/>
              <a:buChar char="•"/>
            </a:pPr>
            <a:endParaRPr lang="en-CA" sz="1800" dirty="0"/>
          </a:p>
          <a:p>
            <a:pPr marL="285750" indent="-285750">
              <a:buFont typeface="Arial" panose="020B0604020202020204" pitchFamily="34" charset="0"/>
              <a:buChar char="•"/>
            </a:pPr>
            <a:r>
              <a:rPr lang="en-CA" sz="1800" dirty="0"/>
              <a:t>Indicates songs less than 1.5 minutes and more than 5.8 minutes are our outliers</a:t>
            </a:r>
            <a:endParaRPr lang="en-CA" dirty="0"/>
          </a:p>
        </p:txBody>
      </p:sp>
      <p:sp>
        <p:nvSpPr>
          <p:cNvPr id="11" name="TextBox 10">
            <a:extLst>
              <a:ext uri="{FF2B5EF4-FFF2-40B4-BE49-F238E27FC236}">
                <a16:creationId xmlns:a16="http://schemas.microsoft.com/office/drawing/2014/main" id="{3528B08E-048E-2C84-F69D-2DA6C45D8847}"/>
              </a:ext>
            </a:extLst>
          </p:cNvPr>
          <p:cNvSpPr txBox="1"/>
          <p:nvPr/>
        </p:nvSpPr>
        <p:spPr>
          <a:xfrm>
            <a:off x="7242879" y="4373617"/>
            <a:ext cx="4946073" cy="2308324"/>
          </a:xfrm>
          <a:prstGeom prst="rect">
            <a:avLst/>
          </a:prstGeom>
          <a:noFill/>
        </p:spPr>
        <p:txBody>
          <a:bodyPr wrap="square" rtlCol="0">
            <a:spAutoFit/>
          </a:bodyPr>
          <a:lstStyle/>
          <a:p>
            <a:pPr marL="285750" indent="-285750">
              <a:buFont typeface="Arial" panose="020B0604020202020204" pitchFamily="34" charset="0"/>
              <a:buChar char="•"/>
            </a:pPr>
            <a:r>
              <a:rPr lang="en-CA" dirty="0"/>
              <a:t>S</a:t>
            </a:r>
            <a:r>
              <a:rPr lang="en-CA" sz="1800" dirty="0"/>
              <a:t>hortest song duration is 4 seconds</a:t>
            </a:r>
          </a:p>
          <a:p>
            <a:pPr marL="742950" lvl="1" indent="-285750">
              <a:buFont typeface="Arial" panose="020B0604020202020204" pitchFamily="34" charset="0"/>
              <a:buChar char="•"/>
            </a:pPr>
            <a:r>
              <a:rPr lang="en-CA" dirty="0"/>
              <a:t>Genre: Rock</a:t>
            </a:r>
          </a:p>
          <a:p>
            <a:pPr marL="742950" lvl="1"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L</a:t>
            </a:r>
            <a:r>
              <a:rPr lang="en-CA" sz="1800" dirty="0"/>
              <a:t>ongest song is 517.8 seconds</a:t>
            </a:r>
          </a:p>
          <a:p>
            <a:pPr marL="742950" lvl="1" indent="-285750">
              <a:buFont typeface="Arial" panose="020B0604020202020204" pitchFamily="34" charset="0"/>
              <a:buChar char="•"/>
            </a:pPr>
            <a:r>
              <a:rPr lang="en-CA" dirty="0"/>
              <a:t>Genre: EDM</a:t>
            </a:r>
          </a:p>
          <a:p>
            <a:pPr marL="742950" lvl="1"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E</a:t>
            </a:r>
            <a:r>
              <a:rPr lang="en-CA" sz="1800" dirty="0"/>
              <a:t>xtreme values in our dataset</a:t>
            </a:r>
          </a:p>
          <a:p>
            <a:endParaRPr lang="en-CA" dirty="0"/>
          </a:p>
        </p:txBody>
      </p:sp>
      <p:pic>
        <p:nvPicPr>
          <p:cNvPr id="2" name="Content Placeholder 4" descr="Chart, bar chart&#10;&#10;Description automatically generated">
            <a:extLst>
              <a:ext uri="{FF2B5EF4-FFF2-40B4-BE49-F238E27FC236}">
                <a16:creationId xmlns:a16="http://schemas.microsoft.com/office/drawing/2014/main" id="{CEA73726-27A0-F02A-F1FC-432A5E03AA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7801" y="556690"/>
            <a:ext cx="5551217" cy="3700811"/>
          </a:xfrm>
        </p:spPr>
      </p:pic>
      <p:pic>
        <p:nvPicPr>
          <p:cNvPr id="3" name="Picture 2" descr="Chart&#10;&#10;Description automatically generated">
            <a:extLst>
              <a:ext uri="{FF2B5EF4-FFF2-40B4-BE49-F238E27FC236}">
                <a16:creationId xmlns:a16="http://schemas.microsoft.com/office/drawing/2014/main" id="{56F0CA68-4C04-8D9F-7F85-DC513B0570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2982" y="556690"/>
            <a:ext cx="5551217" cy="3700811"/>
          </a:xfrm>
          <a:prstGeom prst="rect">
            <a:avLst/>
          </a:prstGeom>
        </p:spPr>
      </p:pic>
    </p:spTree>
    <p:extLst>
      <p:ext uri="{BB962C8B-B14F-4D97-AF65-F5344CB8AC3E}">
        <p14:creationId xmlns:p14="http://schemas.microsoft.com/office/powerpoint/2010/main" val="2813501388"/>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65CDE2-194C-4A17-9E3C-017E8A8970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F2AE495E-2AAF-4BC1-87A5-331009D82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528B08E-048E-2C84-F69D-2DA6C45D8847}"/>
              </a:ext>
            </a:extLst>
          </p:cNvPr>
          <p:cNvSpPr txBox="1"/>
          <p:nvPr/>
        </p:nvSpPr>
        <p:spPr>
          <a:xfrm>
            <a:off x="8110804" y="1213008"/>
            <a:ext cx="3604134" cy="4431983"/>
          </a:xfrm>
          <a:prstGeom prst="rect">
            <a:avLst/>
          </a:prstGeom>
          <a:noFill/>
        </p:spPr>
        <p:txBody>
          <a:bodyPr wrap="square" rtlCol="0">
            <a:spAutoFit/>
          </a:bodyPr>
          <a:lstStyle/>
          <a:p>
            <a:pPr marL="285750" indent="-285750">
              <a:buFont typeface="Arial" panose="020B0604020202020204" pitchFamily="34" charset="0"/>
              <a:buChar char="•"/>
            </a:pPr>
            <a:r>
              <a:rPr lang="en-CA" sz="2400" dirty="0"/>
              <a:t>Positive correlation between energy and valences</a:t>
            </a:r>
          </a:p>
          <a:p>
            <a:pPr marL="742950" lvl="1" indent="-285750">
              <a:buFont typeface="Arial" panose="020B0604020202020204" pitchFamily="34" charset="0"/>
              <a:buChar char="•"/>
            </a:pPr>
            <a:r>
              <a:rPr lang="en-CA" sz="2400" dirty="0"/>
              <a:t>The higher the energy of a music, the happier the song</a:t>
            </a:r>
          </a:p>
          <a:p>
            <a:pPr marL="742950" lvl="1" indent="-285750">
              <a:buFont typeface="Arial" panose="020B0604020202020204" pitchFamily="34" charset="0"/>
              <a:buChar char="•"/>
            </a:pPr>
            <a:endParaRPr lang="en-CA" sz="2400" dirty="0"/>
          </a:p>
          <a:p>
            <a:pPr marL="285750" indent="-285750">
              <a:buFont typeface="Arial" panose="020B0604020202020204" pitchFamily="34" charset="0"/>
              <a:buChar char="•"/>
            </a:pPr>
            <a:r>
              <a:rPr lang="en-CA" sz="2400" dirty="0"/>
              <a:t>Songs with higher energy levels, approximately 0.5 and above, are more cheerful and happy</a:t>
            </a:r>
            <a:endParaRPr lang="en-US" sz="2400" dirty="0"/>
          </a:p>
          <a:p>
            <a:pPr marL="285750" indent="-285750">
              <a:buFont typeface="Arial" panose="020B0604020202020204" pitchFamily="34" charset="0"/>
              <a:buChar char="•"/>
            </a:pPr>
            <a:endParaRPr lang="en-CA" sz="1800" dirty="0"/>
          </a:p>
        </p:txBody>
      </p:sp>
      <p:pic>
        <p:nvPicPr>
          <p:cNvPr id="6" name="Content Placeholder 4" descr="Chart, scatter chart&#10;&#10;Description automatically generated">
            <a:extLst>
              <a:ext uri="{FF2B5EF4-FFF2-40B4-BE49-F238E27FC236}">
                <a16:creationId xmlns:a16="http://schemas.microsoft.com/office/drawing/2014/main" id="{A0AE64EA-CFC3-A008-89E4-D1E9BF6479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826323"/>
            <a:ext cx="7068755" cy="4951021"/>
          </a:xfrm>
        </p:spPr>
      </p:pic>
    </p:spTree>
    <p:extLst>
      <p:ext uri="{BB962C8B-B14F-4D97-AF65-F5344CB8AC3E}">
        <p14:creationId xmlns:p14="http://schemas.microsoft.com/office/powerpoint/2010/main" val="3425177019"/>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65CDE2-194C-4A17-9E3C-017E8A8970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F2AE495E-2AAF-4BC1-87A5-331009D82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528B08E-048E-2C84-F69D-2DA6C45D8847}"/>
              </a:ext>
            </a:extLst>
          </p:cNvPr>
          <p:cNvSpPr txBox="1"/>
          <p:nvPr/>
        </p:nvSpPr>
        <p:spPr>
          <a:xfrm>
            <a:off x="8482463" y="197345"/>
            <a:ext cx="3523696" cy="6463308"/>
          </a:xfrm>
          <a:prstGeom prst="rect">
            <a:avLst/>
          </a:prstGeom>
          <a:noFill/>
        </p:spPr>
        <p:txBody>
          <a:bodyPr wrap="square" rtlCol="0">
            <a:spAutoFit/>
          </a:bodyPr>
          <a:lstStyle/>
          <a:p>
            <a:pPr marL="342900" indent="-342900">
              <a:buFont typeface="Arial" panose="020B0604020202020204" pitchFamily="34" charset="0"/>
              <a:buChar char="•"/>
            </a:pPr>
            <a:r>
              <a:rPr lang="en-CA" dirty="0"/>
              <a:t>Negative correlation between Loudness and </a:t>
            </a:r>
            <a:r>
              <a:rPr lang="en-CA" dirty="0" err="1"/>
              <a:t>Acousticness</a:t>
            </a:r>
            <a:endParaRPr lang="en-CA" dirty="0"/>
          </a:p>
          <a:p>
            <a:pPr marL="800100" lvl="1" indent="-342900">
              <a:buFont typeface="Arial" panose="020B0604020202020204" pitchFamily="34" charset="0"/>
              <a:buChar char="•"/>
            </a:pPr>
            <a:r>
              <a:rPr lang="en-CA" dirty="0"/>
              <a:t>As loudness of music increases, the </a:t>
            </a:r>
            <a:r>
              <a:rPr lang="en-CA" dirty="0" err="1"/>
              <a:t>acousticness</a:t>
            </a:r>
            <a:r>
              <a:rPr lang="en-CA" dirty="0"/>
              <a:t> of the track decreases</a:t>
            </a:r>
          </a:p>
          <a:p>
            <a:pPr marL="342900" indent="-342900">
              <a:buFont typeface="Arial" panose="020B0604020202020204" pitchFamily="34" charset="0"/>
              <a:buChar char="•"/>
            </a:pPr>
            <a:r>
              <a:rPr lang="en-CA" dirty="0"/>
              <a:t>For example, most loud </a:t>
            </a:r>
            <a:r>
              <a:rPr lang="en-CA" dirty="0" err="1"/>
              <a:t>musics</a:t>
            </a:r>
            <a:r>
              <a:rPr lang="en-CA" dirty="0"/>
              <a:t> belonged to the EDM genre, which has the least </a:t>
            </a:r>
            <a:r>
              <a:rPr lang="en-CA" dirty="0" err="1"/>
              <a:t>Acousticness</a:t>
            </a:r>
            <a:r>
              <a:rPr lang="en-CA" dirty="0"/>
              <a:t> (as acoustic means 'without electrical amplification') because it is more electronic sounds.</a:t>
            </a:r>
          </a:p>
          <a:p>
            <a:pPr marL="342900" indent="-342900">
              <a:buFont typeface="Arial" panose="020B0604020202020204" pitchFamily="34" charset="0"/>
              <a:buChar char="•"/>
            </a:pPr>
            <a:endParaRPr lang="en-CA" dirty="0"/>
          </a:p>
          <a:p>
            <a:pPr marL="342900" indent="-342900">
              <a:buFont typeface="Arial" panose="020B0604020202020204" pitchFamily="34" charset="0"/>
              <a:buChar char="•"/>
            </a:pPr>
            <a:r>
              <a:rPr lang="en-CA" dirty="0"/>
              <a:t>Some positive correlations exist, such as liveness and loudness, instrumentality and liveness, etc.</a:t>
            </a:r>
          </a:p>
          <a:p>
            <a:pPr marL="342900" indent="-342900">
              <a:buFont typeface="Arial" panose="020B0604020202020204" pitchFamily="34" charset="0"/>
              <a:buChar char="•"/>
            </a:pPr>
            <a:endParaRPr lang="en-CA" dirty="0"/>
          </a:p>
          <a:p>
            <a:pPr marL="342900" indent="-342900">
              <a:buFont typeface="Arial" panose="020B0604020202020204" pitchFamily="34" charset="0"/>
              <a:buChar char="•"/>
            </a:pPr>
            <a:r>
              <a:rPr lang="en-CA" dirty="0"/>
              <a:t>Can also observe certain outliers in dataset, such as those relating to </a:t>
            </a:r>
            <a:r>
              <a:rPr lang="en-CA" dirty="0" err="1"/>
              <a:t>Acousticness</a:t>
            </a:r>
            <a:r>
              <a:rPr lang="en-CA" dirty="0"/>
              <a:t> and Loudness or Loudness and Valence.</a:t>
            </a:r>
            <a:endParaRPr lang="en-US" dirty="0"/>
          </a:p>
        </p:txBody>
      </p:sp>
      <p:pic>
        <p:nvPicPr>
          <p:cNvPr id="2" name="Content Placeholder 4" descr="Diagram&#10;&#10;Description automatically generated with low confidence">
            <a:extLst>
              <a:ext uri="{FF2B5EF4-FFF2-40B4-BE49-F238E27FC236}">
                <a16:creationId xmlns:a16="http://schemas.microsoft.com/office/drawing/2014/main" id="{F319ED72-1304-1858-9DB6-6B0C1044E7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058" y="826323"/>
            <a:ext cx="7781612" cy="5205352"/>
          </a:xfrm>
          <a:prstGeom prst="rect">
            <a:avLst/>
          </a:prstGeom>
        </p:spPr>
      </p:pic>
    </p:spTree>
    <p:extLst>
      <p:ext uri="{BB962C8B-B14F-4D97-AF65-F5344CB8AC3E}">
        <p14:creationId xmlns:p14="http://schemas.microsoft.com/office/powerpoint/2010/main" val="505055010"/>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65CDE2-194C-4A17-9E3C-017E8A8970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F2AE495E-2AAF-4BC1-87A5-331009D82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528B08E-048E-2C84-F69D-2DA6C45D8847}"/>
              </a:ext>
            </a:extLst>
          </p:cNvPr>
          <p:cNvSpPr txBox="1"/>
          <p:nvPr/>
        </p:nvSpPr>
        <p:spPr>
          <a:xfrm>
            <a:off x="8346127" y="982176"/>
            <a:ext cx="3604134" cy="4893647"/>
          </a:xfrm>
          <a:prstGeom prst="rect">
            <a:avLst/>
          </a:prstGeom>
          <a:noFill/>
        </p:spPr>
        <p:txBody>
          <a:bodyPr wrap="square" rtlCol="0">
            <a:spAutoFit/>
          </a:bodyPr>
          <a:lstStyle/>
          <a:p>
            <a:pPr marL="285750" indent="-285750">
              <a:buFont typeface="Arial" panose="020B0604020202020204" pitchFamily="34" charset="0"/>
              <a:buChar char="•"/>
            </a:pPr>
            <a:r>
              <a:rPr lang="en-CA" sz="2400" dirty="0"/>
              <a:t>Positive Correlation: When the loudness of the track increases the energy of the track increases as well. </a:t>
            </a:r>
          </a:p>
          <a:p>
            <a:pPr marL="285750" indent="-285750">
              <a:buFont typeface="Arial" panose="020B0604020202020204" pitchFamily="34" charset="0"/>
              <a:buChar char="•"/>
            </a:pPr>
            <a:endParaRPr lang="en-CA" sz="2400" dirty="0"/>
          </a:p>
          <a:p>
            <a:pPr marL="285750" indent="-285750">
              <a:buFont typeface="Arial" panose="020B0604020202020204" pitchFamily="34" charset="0"/>
              <a:buChar char="•"/>
            </a:pPr>
            <a:r>
              <a:rPr lang="en-CA" sz="2400" dirty="0"/>
              <a:t>Almost all EDM Genre tracks have 15dB loudness and more than 0.25 Energy </a:t>
            </a:r>
          </a:p>
          <a:p>
            <a:pPr marL="742950" lvl="1" indent="-285750">
              <a:buFont typeface="Arial" panose="020B0604020202020204" pitchFamily="34" charset="0"/>
              <a:buChar char="•"/>
            </a:pPr>
            <a:r>
              <a:rPr lang="en-CA" sz="2400" dirty="0"/>
              <a:t>Implies EDM genre is the most energetic and loud genre</a:t>
            </a:r>
          </a:p>
        </p:txBody>
      </p:sp>
      <p:pic>
        <p:nvPicPr>
          <p:cNvPr id="2" name="Content Placeholder 4" descr="Chart, scatter chart&#10;&#10;Description automatically generated">
            <a:extLst>
              <a:ext uri="{FF2B5EF4-FFF2-40B4-BE49-F238E27FC236}">
                <a16:creationId xmlns:a16="http://schemas.microsoft.com/office/drawing/2014/main" id="{49300EFB-2344-4D3B-65B3-BDD96762F3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458" y="833250"/>
            <a:ext cx="7467979" cy="5198425"/>
          </a:xfrm>
          <a:prstGeom prst="rect">
            <a:avLst/>
          </a:prstGeom>
        </p:spPr>
      </p:pic>
    </p:spTree>
    <p:extLst>
      <p:ext uri="{BB962C8B-B14F-4D97-AF65-F5344CB8AC3E}">
        <p14:creationId xmlns:p14="http://schemas.microsoft.com/office/powerpoint/2010/main" val="3386491471"/>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65CDE2-194C-4A17-9E3C-017E8A8970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F2AE495E-2AAF-4BC1-87A5-331009D82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528B08E-048E-2C84-F69D-2DA6C45D8847}"/>
              </a:ext>
            </a:extLst>
          </p:cNvPr>
          <p:cNvSpPr txBox="1"/>
          <p:nvPr/>
        </p:nvSpPr>
        <p:spPr>
          <a:xfrm>
            <a:off x="8316670" y="1720840"/>
            <a:ext cx="3604134" cy="3416320"/>
          </a:xfrm>
          <a:prstGeom prst="rect">
            <a:avLst/>
          </a:prstGeom>
          <a:noFill/>
        </p:spPr>
        <p:txBody>
          <a:bodyPr wrap="square" rtlCol="0">
            <a:spAutoFit/>
          </a:bodyPr>
          <a:lstStyle/>
          <a:p>
            <a:pPr marL="285750" indent="-285750">
              <a:buFont typeface="Arial" panose="020B0604020202020204" pitchFamily="34" charset="0"/>
              <a:buChar char="•"/>
            </a:pPr>
            <a:r>
              <a:rPr lang="en-CA" sz="2400" dirty="0"/>
              <a:t>Slight negative trend between Tempo and </a:t>
            </a:r>
            <a:r>
              <a:rPr lang="en-CA" sz="2400" dirty="0" err="1"/>
              <a:t>Acousticness</a:t>
            </a:r>
            <a:r>
              <a:rPr lang="en-CA" sz="2400" dirty="0"/>
              <a:t>. </a:t>
            </a:r>
          </a:p>
          <a:p>
            <a:pPr marL="742950" lvl="1" indent="-285750">
              <a:buFont typeface="Arial" panose="020B0604020202020204" pitchFamily="34" charset="0"/>
              <a:buChar char="•"/>
            </a:pPr>
            <a:r>
              <a:rPr lang="en-CA" sz="2400" dirty="0"/>
              <a:t>More evident in Pop and Rock songs. </a:t>
            </a:r>
          </a:p>
          <a:p>
            <a:pPr marL="285750" indent="-285750">
              <a:buFont typeface="Arial" panose="020B0604020202020204" pitchFamily="34" charset="0"/>
              <a:buChar char="•"/>
            </a:pPr>
            <a:r>
              <a:rPr lang="en-CA" sz="2400" dirty="0"/>
              <a:t>Shows that Tempo and </a:t>
            </a:r>
            <a:r>
              <a:rPr lang="en-CA" sz="2400" dirty="0" err="1"/>
              <a:t>Acousticness</a:t>
            </a:r>
            <a:r>
              <a:rPr lang="en-CA" sz="2400" dirty="0"/>
              <a:t> have a negative or inverse relationship.</a:t>
            </a:r>
            <a:endParaRPr lang="en-US" sz="2400" dirty="0"/>
          </a:p>
        </p:txBody>
      </p:sp>
      <p:pic>
        <p:nvPicPr>
          <p:cNvPr id="3" name="Content Placeholder 9" descr="A picture containing diagram&#10;&#10;Description automatically generated">
            <a:extLst>
              <a:ext uri="{FF2B5EF4-FFF2-40B4-BE49-F238E27FC236}">
                <a16:creationId xmlns:a16="http://schemas.microsoft.com/office/drawing/2014/main" id="{A7580956-144B-8CF4-7BC3-78B1875749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4395" y="826324"/>
            <a:ext cx="7736808" cy="4995059"/>
          </a:xfrm>
        </p:spPr>
      </p:pic>
    </p:spTree>
    <p:extLst>
      <p:ext uri="{BB962C8B-B14F-4D97-AF65-F5344CB8AC3E}">
        <p14:creationId xmlns:p14="http://schemas.microsoft.com/office/powerpoint/2010/main" val="1945435580"/>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10DB7C-FBF3-EA4E-4CDC-32EE071ABBB7}"/>
              </a:ext>
            </a:extLst>
          </p:cNvPr>
          <p:cNvSpPr>
            <a:spLocks noGrp="1"/>
          </p:cNvSpPr>
          <p:nvPr>
            <p:ph type="title"/>
          </p:nvPr>
        </p:nvSpPr>
        <p:spPr>
          <a:xfrm>
            <a:off x="296341" y="963877"/>
            <a:ext cx="4197088" cy="4930246"/>
          </a:xfrm>
        </p:spPr>
        <p:txBody>
          <a:bodyPr>
            <a:normAutofit/>
          </a:bodyPr>
          <a:lstStyle/>
          <a:p>
            <a:pPr algn="ctr"/>
            <a:r>
              <a:rPr lang="en-CA" spc="-300" dirty="0">
                <a:solidFill>
                  <a:srgbClr val="FFFFFF"/>
                </a:solidFill>
              </a:rPr>
              <a:t>Predictive </a:t>
            </a:r>
            <a:br>
              <a:rPr lang="en-CA" spc="-300" dirty="0">
                <a:solidFill>
                  <a:srgbClr val="FFFFFF"/>
                </a:solidFill>
              </a:rPr>
            </a:br>
            <a:r>
              <a:rPr lang="en-CA" spc="-300" dirty="0">
                <a:solidFill>
                  <a:srgbClr val="FFFFFF"/>
                </a:solidFill>
              </a:rPr>
              <a:t>Modelling</a:t>
            </a:r>
            <a:endParaRPr lang="en-CA" spc="-300" dirty="0"/>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0D216C9-BDB6-BC38-4DF8-3677C0BF1F9D}"/>
              </a:ext>
            </a:extLst>
          </p:cNvPr>
          <p:cNvSpPr>
            <a:spLocks noGrp="1"/>
          </p:cNvSpPr>
          <p:nvPr>
            <p:ph idx="1"/>
          </p:nvPr>
        </p:nvSpPr>
        <p:spPr>
          <a:xfrm>
            <a:off x="4976031" y="963877"/>
            <a:ext cx="6377769" cy="4930246"/>
          </a:xfrm>
        </p:spPr>
        <p:txBody>
          <a:bodyPr anchor="ctr">
            <a:normAutofit/>
          </a:bodyPr>
          <a:lstStyle/>
          <a:p>
            <a:pPr lvl="0">
              <a:lnSpc>
                <a:spcPct val="107000"/>
              </a:lnSpc>
            </a:pPr>
            <a:r>
              <a:rPr lang="en-CA" dirty="0">
                <a:effectLst/>
                <a:latin typeface="Calibri" panose="020F0502020204030204" pitchFamily="34" charset="0"/>
                <a:ea typeface="Calibri" panose="020F0502020204030204" pitchFamily="34" charset="0"/>
                <a:cs typeface="Times New Roman" panose="02020603050405020304" pitchFamily="18" charset="0"/>
              </a:rPr>
              <a:t>Target variable: Genre</a:t>
            </a:r>
          </a:p>
          <a:p>
            <a:pPr lvl="0">
              <a:lnSpc>
                <a:spcPct val="107000"/>
              </a:lnSpc>
            </a:pPr>
            <a:r>
              <a:rPr lang="en-CA" dirty="0">
                <a:latin typeface="Calibri" panose="020F0502020204030204" pitchFamily="34" charset="0"/>
                <a:ea typeface="Calibri" panose="020F0502020204030204" pitchFamily="34" charset="0"/>
                <a:cs typeface="Times New Roman" panose="02020603050405020304" pitchFamily="18" charset="0"/>
              </a:rPr>
              <a:t>T</a:t>
            </a:r>
            <a:r>
              <a:rPr lang="en-CA" dirty="0">
                <a:effectLst/>
                <a:latin typeface="Calibri" panose="020F0502020204030204" pitchFamily="34" charset="0"/>
                <a:ea typeface="Calibri" panose="020F0502020204030204" pitchFamily="34" charset="0"/>
                <a:cs typeface="Times New Roman" panose="02020603050405020304" pitchFamily="18" charset="0"/>
              </a:rPr>
              <a:t>raining and testing data</a:t>
            </a:r>
          </a:p>
          <a:p>
            <a:pPr lvl="1">
              <a:lnSpc>
                <a:spcPct val="107000"/>
              </a:lnSpc>
              <a:spcAft>
                <a:spcPts val="800"/>
              </a:spcAft>
            </a:pPr>
            <a:r>
              <a:rPr lang="en-CA" sz="2800" dirty="0">
                <a:effectLst/>
                <a:latin typeface="Calibri" panose="020F0502020204030204" pitchFamily="34" charset="0"/>
                <a:ea typeface="Calibri" panose="020F0502020204030204" pitchFamily="34" charset="0"/>
                <a:cs typeface="Times New Roman" panose="02020603050405020304" pitchFamily="18" charset="0"/>
              </a:rPr>
              <a:t>80% partition</a:t>
            </a:r>
            <a:endParaRPr lang="en-CA" sz="2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59332169"/>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10DB7C-FBF3-EA4E-4CDC-32EE071ABBB7}"/>
              </a:ext>
            </a:extLst>
          </p:cNvPr>
          <p:cNvSpPr>
            <a:spLocks noGrp="1"/>
          </p:cNvSpPr>
          <p:nvPr>
            <p:ph type="title"/>
          </p:nvPr>
        </p:nvSpPr>
        <p:spPr>
          <a:xfrm>
            <a:off x="579967" y="963877"/>
            <a:ext cx="3494362" cy="4930246"/>
          </a:xfrm>
        </p:spPr>
        <p:txBody>
          <a:bodyPr>
            <a:normAutofit/>
          </a:bodyPr>
          <a:lstStyle/>
          <a:p>
            <a:pPr algn="ctr"/>
            <a:r>
              <a:rPr lang="en-CA" dirty="0">
                <a:solidFill>
                  <a:srgbClr val="FFFFFF"/>
                </a:solidFill>
              </a:rPr>
              <a:t>Data Tidying for Predictive Modelling </a:t>
            </a:r>
            <a:endParaRPr lang="en-CA" dirty="0"/>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0D216C9-BDB6-BC38-4DF8-3677C0BF1F9D}"/>
              </a:ext>
            </a:extLst>
          </p:cNvPr>
          <p:cNvSpPr>
            <a:spLocks noGrp="1"/>
          </p:cNvSpPr>
          <p:nvPr>
            <p:ph idx="1"/>
          </p:nvPr>
        </p:nvSpPr>
        <p:spPr>
          <a:xfrm>
            <a:off x="4976031" y="963877"/>
            <a:ext cx="6377769" cy="4930246"/>
          </a:xfrm>
        </p:spPr>
        <p:txBody>
          <a:bodyPr anchor="ctr">
            <a:normAutofit/>
          </a:bodyPr>
          <a:lstStyle/>
          <a:p>
            <a:r>
              <a:rPr lang="en-CA" sz="2400" dirty="0">
                <a:solidFill>
                  <a:srgbClr val="FFFFFF"/>
                </a:solidFill>
              </a:rPr>
              <a:t>Numeric data already normalised</a:t>
            </a:r>
          </a:p>
          <a:p>
            <a:r>
              <a:rPr lang="en-CA" sz="2400" dirty="0">
                <a:solidFill>
                  <a:srgbClr val="FFFFFF"/>
                </a:solidFill>
              </a:rPr>
              <a:t>Outliers need to be visualised first before removal</a:t>
            </a:r>
          </a:p>
          <a:p>
            <a:pPr lvl="0">
              <a:lnSpc>
                <a:spcPct val="107000"/>
              </a:lnSpc>
            </a:pPr>
            <a:r>
              <a:rPr lang="en-CA" sz="2400" dirty="0">
                <a:effectLst/>
                <a:latin typeface="Calibri" panose="020F0502020204030204" pitchFamily="34" charset="0"/>
                <a:ea typeface="Calibri" panose="020F0502020204030204" pitchFamily="34" charset="0"/>
                <a:cs typeface="Times New Roman" panose="02020603050405020304" pitchFamily="18" charset="0"/>
              </a:rPr>
              <a:t>Data preparation:</a:t>
            </a:r>
          </a:p>
          <a:p>
            <a:pPr lvl="1">
              <a:lnSpc>
                <a:spcPct val="107000"/>
              </a:lnSpc>
            </a:pPr>
            <a:r>
              <a:rPr lang="en-CA" dirty="0">
                <a:effectLst/>
                <a:latin typeface="Calibri" panose="020F0502020204030204" pitchFamily="34" charset="0"/>
                <a:ea typeface="Calibri" panose="020F0502020204030204" pitchFamily="34" charset="0"/>
                <a:cs typeface="Times New Roman" panose="02020603050405020304" pitchFamily="18" charset="0"/>
              </a:rPr>
              <a:t>Created subset of 3000 variables</a:t>
            </a:r>
          </a:p>
          <a:p>
            <a:pPr lvl="1">
              <a:lnSpc>
                <a:spcPct val="107000"/>
              </a:lnSpc>
            </a:pPr>
            <a:r>
              <a:rPr lang="en-CA" dirty="0">
                <a:effectLst/>
                <a:latin typeface="Calibri" panose="020F0502020204030204" pitchFamily="34" charset="0"/>
                <a:ea typeface="Calibri" panose="020F0502020204030204" pitchFamily="34" charset="0"/>
                <a:cs typeface="Times New Roman" panose="02020603050405020304" pitchFamily="18" charset="0"/>
              </a:rPr>
              <a:t>Removed Subgenre</a:t>
            </a:r>
          </a:p>
          <a:p>
            <a:pPr lvl="1">
              <a:lnSpc>
                <a:spcPct val="107000"/>
              </a:lnSpc>
            </a:pPr>
            <a:r>
              <a:rPr lang="en-CA" dirty="0">
                <a:effectLst/>
                <a:latin typeface="Calibri" panose="020F0502020204030204" pitchFamily="34" charset="0"/>
                <a:ea typeface="Calibri" panose="020F0502020204030204" pitchFamily="34" charset="0"/>
                <a:cs typeface="Times New Roman" panose="02020603050405020304" pitchFamily="18" charset="0"/>
              </a:rPr>
              <a:t>Change categorical variables to factors</a:t>
            </a:r>
          </a:p>
        </p:txBody>
      </p:sp>
    </p:spTree>
    <p:extLst>
      <p:ext uri="{BB962C8B-B14F-4D97-AF65-F5344CB8AC3E}">
        <p14:creationId xmlns:p14="http://schemas.microsoft.com/office/powerpoint/2010/main" val="799686006"/>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7" name="!!BGRectangle">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4D87B4-D80F-C95B-976D-D630E780CC0D}"/>
              </a:ext>
            </a:extLst>
          </p:cNvPr>
          <p:cNvSpPr>
            <a:spLocks noGrp="1"/>
          </p:cNvSpPr>
          <p:nvPr>
            <p:ph type="title"/>
          </p:nvPr>
        </p:nvSpPr>
        <p:spPr>
          <a:xfrm>
            <a:off x="841247" y="474146"/>
            <a:ext cx="10515593" cy="1197864"/>
          </a:xfrm>
        </p:spPr>
        <p:txBody>
          <a:bodyPr>
            <a:normAutofit/>
          </a:bodyPr>
          <a:lstStyle/>
          <a:p>
            <a:r>
              <a:rPr lang="en-CA" dirty="0"/>
              <a:t>Decision Tree</a:t>
            </a:r>
          </a:p>
        </p:txBody>
      </p:sp>
      <p:sp>
        <p:nvSpPr>
          <p:cNvPr id="19" name="!!Line">
            <a:extLst>
              <a:ext uri="{FF2B5EF4-FFF2-40B4-BE49-F238E27FC236}">
                <a16:creationId xmlns:a16="http://schemas.microsoft.com/office/drawing/2014/main" id="{B0161EF8-C8C6-4F2A-9D5C-49BD28A2B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585216"/>
            <a:ext cx="9144"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4" descr="Diagram&#10;&#10;Description automatically generated">
            <a:extLst>
              <a:ext uri="{FF2B5EF4-FFF2-40B4-BE49-F238E27FC236}">
                <a16:creationId xmlns:a16="http://schemas.microsoft.com/office/drawing/2014/main" id="{EF1137DE-C446-5386-9793-C46EF1ED24D3}"/>
              </a:ext>
            </a:extLst>
          </p:cNvPr>
          <p:cNvPicPr>
            <a:picLocks noChangeAspect="1"/>
          </p:cNvPicPr>
          <p:nvPr/>
        </p:nvPicPr>
        <p:blipFill rotWithShape="1">
          <a:blip r:embed="rId2">
            <a:extLst>
              <a:ext uri="{28A0092B-C50C-407E-A947-70E740481C1C}">
                <a14:useLocalDpi xmlns:a14="http://schemas.microsoft.com/office/drawing/2010/main" val="0"/>
              </a:ext>
            </a:extLst>
          </a:blip>
          <a:srcRect l="5710" r="8241" b="1"/>
          <a:stretch/>
        </p:blipFill>
        <p:spPr>
          <a:xfrm>
            <a:off x="343281" y="1672011"/>
            <a:ext cx="6707666" cy="4501676"/>
          </a:xfrm>
          <a:prstGeom prst="rect">
            <a:avLst/>
          </a:prstGeom>
        </p:spPr>
      </p:pic>
      <p:sp>
        <p:nvSpPr>
          <p:cNvPr id="14" name="Content Placeholder 13">
            <a:extLst>
              <a:ext uri="{FF2B5EF4-FFF2-40B4-BE49-F238E27FC236}">
                <a16:creationId xmlns:a16="http://schemas.microsoft.com/office/drawing/2014/main" id="{1E45F569-2F17-5B2C-F80D-199F93B4D909}"/>
              </a:ext>
            </a:extLst>
          </p:cNvPr>
          <p:cNvSpPr>
            <a:spLocks noGrp="1"/>
          </p:cNvSpPr>
          <p:nvPr>
            <p:ph idx="1"/>
          </p:nvPr>
        </p:nvSpPr>
        <p:spPr>
          <a:xfrm>
            <a:off x="7533314" y="1399309"/>
            <a:ext cx="3993668" cy="4771837"/>
          </a:xfrm>
        </p:spPr>
        <p:txBody>
          <a:bodyPr anchor="ctr">
            <a:normAutofit lnSpcReduction="10000"/>
          </a:bodyPr>
          <a:lstStyle/>
          <a:p>
            <a:pPr lvl="0">
              <a:lnSpc>
                <a:spcPct val="107000"/>
              </a:lnSpc>
            </a:pPr>
            <a:r>
              <a:rPr lang="en-CA" sz="2000" dirty="0">
                <a:effectLst/>
                <a:ea typeface="Calibri" panose="020F0502020204030204" pitchFamily="34" charset="0"/>
                <a:cs typeface="Times New Roman" panose="02020603050405020304" pitchFamily="18" charset="0"/>
              </a:rPr>
              <a:t>Used 5 of 12 potential variables</a:t>
            </a:r>
          </a:p>
          <a:p>
            <a:pPr lvl="1">
              <a:lnSpc>
                <a:spcPct val="107000"/>
              </a:lnSpc>
            </a:pPr>
            <a:r>
              <a:rPr lang="en-CA" sz="2000" dirty="0" err="1">
                <a:effectLst/>
                <a:ea typeface="Calibri" panose="020F0502020204030204" pitchFamily="34" charset="0"/>
                <a:cs typeface="Times New Roman" panose="02020603050405020304" pitchFamily="18" charset="0"/>
              </a:rPr>
              <a:t>Speechiness</a:t>
            </a:r>
            <a:r>
              <a:rPr lang="en-CA" sz="2000" dirty="0">
                <a:effectLst/>
                <a:ea typeface="Calibri" panose="020F0502020204030204" pitchFamily="34" charset="0"/>
                <a:cs typeface="Times New Roman" panose="02020603050405020304" pitchFamily="18" charset="0"/>
              </a:rPr>
              <a:t>, Danceability, Energy, </a:t>
            </a:r>
            <a:r>
              <a:rPr lang="en-CA" sz="2000" dirty="0" err="1">
                <a:effectLst/>
                <a:ea typeface="Calibri" panose="020F0502020204030204" pitchFamily="34" charset="0"/>
                <a:cs typeface="Times New Roman" panose="02020603050405020304" pitchFamily="18" charset="0"/>
              </a:rPr>
              <a:t>Instrumentalness</a:t>
            </a:r>
            <a:r>
              <a:rPr lang="en-CA" sz="2000" dirty="0">
                <a:effectLst/>
                <a:ea typeface="Calibri" panose="020F0502020204030204" pitchFamily="34" charset="0"/>
                <a:cs typeface="Times New Roman" panose="02020603050405020304" pitchFamily="18" charset="0"/>
              </a:rPr>
              <a:t>, Duration, and Tempo</a:t>
            </a:r>
          </a:p>
          <a:p>
            <a:pPr lvl="1">
              <a:lnSpc>
                <a:spcPct val="107000"/>
              </a:lnSpc>
            </a:pPr>
            <a:r>
              <a:rPr lang="en-CA" sz="2000" dirty="0">
                <a:effectLst/>
                <a:ea typeface="Calibri" panose="020F0502020204030204" pitchFamily="34" charset="0"/>
                <a:cs typeface="Times New Roman" panose="02020603050405020304" pitchFamily="18" charset="0"/>
              </a:rPr>
              <a:t>Could indicate higher importance as variables</a:t>
            </a:r>
          </a:p>
          <a:p>
            <a:pPr lvl="0">
              <a:lnSpc>
                <a:spcPct val="107000"/>
              </a:lnSpc>
            </a:pPr>
            <a:r>
              <a:rPr lang="en-CA" sz="2000" dirty="0">
                <a:effectLst/>
                <a:ea typeface="Calibri" panose="020F0502020204030204" pitchFamily="34" charset="0"/>
                <a:cs typeface="Times New Roman" panose="02020603050405020304" pitchFamily="18" charset="0"/>
              </a:rPr>
              <a:t>Returned each Genre at least once</a:t>
            </a:r>
          </a:p>
          <a:p>
            <a:pPr lvl="0">
              <a:lnSpc>
                <a:spcPct val="107000"/>
              </a:lnSpc>
            </a:pPr>
            <a:r>
              <a:rPr lang="en-CA" sz="2000" dirty="0">
                <a:effectLst/>
                <a:ea typeface="Calibri" panose="020F0502020204030204" pitchFamily="34" charset="0"/>
                <a:cs typeface="Times New Roman" panose="02020603050405020304" pitchFamily="18" charset="0"/>
              </a:rPr>
              <a:t>Some issues with model found with confusion matrix</a:t>
            </a:r>
          </a:p>
          <a:p>
            <a:pPr lvl="0">
              <a:lnSpc>
                <a:spcPct val="107000"/>
              </a:lnSpc>
              <a:spcAft>
                <a:spcPts val="800"/>
              </a:spcAft>
            </a:pPr>
            <a:r>
              <a:rPr lang="en-CA" sz="2000" dirty="0">
                <a:effectLst/>
                <a:ea typeface="Calibri" panose="020F0502020204030204" pitchFamily="34" charset="0"/>
                <a:cs typeface="Times New Roman" panose="02020603050405020304" pitchFamily="18" charset="0"/>
              </a:rPr>
              <a:t>Not all songs will be correctly sorted, but could still point to potential qualities and relationships to explore in further research</a:t>
            </a:r>
          </a:p>
        </p:txBody>
      </p:sp>
    </p:spTree>
    <p:extLst>
      <p:ext uri="{BB962C8B-B14F-4D97-AF65-F5344CB8AC3E}">
        <p14:creationId xmlns:p14="http://schemas.microsoft.com/office/powerpoint/2010/main" val="3976263343"/>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65CDE2-194C-4A17-9E3C-017E8A8970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144422-1202-B628-1D52-9F8F9B9AC0D4}"/>
              </a:ext>
            </a:extLst>
          </p:cNvPr>
          <p:cNvSpPr>
            <a:spLocks noGrp="1"/>
          </p:cNvSpPr>
          <p:nvPr>
            <p:ph type="title"/>
          </p:nvPr>
        </p:nvSpPr>
        <p:spPr>
          <a:xfrm>
            <a:off x="943276" y="712268"/>
            <a:ext cx="10410524" cy="1193533"/>
          </a:xfrm>
        </p:spPr>
        <p:txBody>
          <a:bodyPr>
            <a:normAutofit/>
          </a:bodyPr>
          <a:lstStyle/>
          <a:p>
            <a:r>
              <a:rPr lang="en-CA" dirty="0"/>
              <a:t>Algorithms &amp; Confusion Matrices</a:t>
            </a:r>
            <a:endParaRPr lang="en-CA" dirty="0">
              <a:solidFill>
                <a:srgbClr val="FFFFFF"/>
              </a:solidFill>
            </a:endParaRPr>
          </a:p>
        </p:txBody>
      </p:sp>
      <p:cxnSp>
        <p:nvCxnSpPr>
          <p:cNvPr id="10" name="Straight Connector 9">
            <a:extLst>
              <a:ext uri="{FF2B5EF4-FFF2-40B4-BE49-F238E27FC236}">
                <a16:creationId xmlns:a16="http://schemas.microsoft.com/office/drawing/2014/main" id="{F2AE495E-2AAF-4BC1-87A5-331009D82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DAAD15B-DA32-D414-C54F-B15D01B9267C}"/>
              </a:ext>
            </a:extLst>
          </p:cNvPr>
          <p:cNvSpPr>
            <a:spLocks noGrp="1"/>
          </p:cNvSpPr>
          <p:nvPr>
            <p:ph idx="1"/>
          </p:nvPr>
        </p:nvSpPr>
        <p:spPr>
          <a:xfrm>
            <a:off x="889214" y="1978262"/>
            <a:ext cx="10410524" cy="4433746"/>
          </a:xfrm>
        </p:spPr>
        <p:txBody>
          <a:bodyPr>
            <a:normAutofit lnSpcReduction="10000"/>
          </a:bodyPr>
          <a:lstStyle/>
          <a:p>
            <a:pPr lvl="0">
              <a:lnSpc>
                <a:spcPct val="107000"/>
              </a:lnSpc>
            </a:pPr>
            <a:r>
              <a:rPr lang="en-CA" sz="2400" dirty="0">
                <a:effectLst/>
                <a:ea typeface="Calibri" panose="020F0502020204030204" pitchFamily="34" charset="0"/>
                <a:cs typeface="Times New Roman" panose="02020603050405020304" pitchFamily="18" charset="0"/>
              </a:rPr>
              <a:t>Three algorithms</a:t>
            </a:r>
          </a:p>
          <a:p>
            <a:pPr lvl="1">
              <a:lnSpc>
                <a:spcPct val="107000"/>
              </a:lnSpc>
            </a:pPr>
            <a:r>
              <a:rPr lang="en-CA" dirty="0">
                <a:effectLst/>
                <a:ea typeface="Calibri" panose="020F0502020204030204" pitchFamily="34" charset="0"/>
                <a:cs typeface="Times New Roman" panose="02020603050405020304" pitchFamily="18" charset="0"/>
              </a:rPr>
              <a:t>Linear discriminant analysis</a:t>
            </a:r>
          </a:p>
          <a:p>
            <a:pPr lvl="1">
              <a:lnSpc>
                <a:spcPct val="107000"/>
              </a:lnSpc>
            </a:pPr>
            <a:r>
              <a:rPr lang="en-CA" dirty="0">
                <a:effectLst/>
                <a:ea typeface="Calibri" panose="020F0502020204030204" pitchFamily="34" charset="0"/>
                <a:cs typeface="Times New Roman" panose="02020603050405020304" pitchFamily="18" charset="0"/>
              </a:rPr>
              <a:t>k-nearest neighbours</a:t>
            </a:r>
          </a:p>
          <a:p>
            <a:pPr lvl="1">
              <a:lnSpc>
                <a:spcPct val="107000"/>
              </a:lnSpc>
              <a:spcAft>
                <a:spcPts val="800"/>
              </a:spcAft>
            </a:pPr>
            <a:r>
              <a:rPr lang="en-CA" dirty="0">
                <a:effectLst/>
                <a:ea typeface="Calibri" panose="020F0502020204030204" pitchFamily="34" charset="0"/>
                <a:cs typeface="Times New Roman" panose="02020603050405020304" pitchFamily="18" charset="0"/>
              </a:rPr>
              <a:t>Support vector machine</a:t>
            </a:r>
          </a:p>
          <a:p>
            <a:pPr lvl="0">
              <a:lnSpc>
                <a:spcPct val="107000"/>
              </a:lnSpc>
            </a:pPr>
            <a:r>
              <a:rPr lang="en-CA" sz="2400" dirty="0">
                <a:effectLst/>
                <a:ea typeface="Calibri" panose="020F0502020204030204" pitchFamily="34" charset="0"/>
                <a:cs typeface="Times New Roman" panose="02020603050405020304" pitchFamily="18" charset="0"/>
              </a:rPr>
              <a:t>Show ~600 categorized songs from test partition</a:t>
            </a:r>
          </a:p>
          <a:p>
            <a:pPr lvl="1">
              <a:lnSpc>
                <a:spcPct val="107000"/>
              </a:lnSpc>
            </a:pPr>
            <a:r>
              <a:rPr lang="en-CA" dirty="0">
                <a:effectLst/>
                <a:ea typeface="Calibri" panose="020F0502020204030204" pitchFamily="34" charset="0"/>
                <a:cs typeface="Times New Roman" panose="02020603050405020304" pitchFamily="18" charset="0"/>
              </a:rPr>
              <a:t>Models trained with ~2400 songs from training partition</a:t>
            </a:r>
          </a:p>
          <a:p>
            <a:pPr lvl="0">
              <a:lnSpc>
                <a:spcPct val="107000"/>
              </a:lnSpc>
            </a:pPr>
            <a:r>
              <a:rPr lang="en-CA" sz="2400" dirty="0">
                <a:effectLst/>
                <a:ea typeface="Calibri" panose="020F0502020204030204" pitchFamily="34" charset="0"/>
                <a:cs typeface="Times New Roman" panose="02020603050405020304" pitchFamily="18" charset="0"/>
              </a:rPr>
              <a:t>Compares number of properly and improperly categorized songs from each genre</a:t>
            </a:r>
          </a:p>
          <a:p>
            <a:pPr lvl="0">
              <a:lnSpc>
                <a:spcPct val="107000"/>
              </a:lnSpc>
            </a:pPr>
            <a:r>
              <a:rPr lang="en-CA" sz="2400" dirty="0">
                <a:effectLst/>
                <a:ea typeface="Calibri" panose="020F0502020204030204" pitchFamily="34" charset="0"/>
                <a:cs typeface="Times New Roman" panose="02020603050405020304" pitchFamily="18" charset="0"/>
              </a:rPr>
              <a:t>Higher numbers in purple squares do not necessarily mean higher accuracy </a:t>
            </a:r>
          </a:p>
          <a:p>
            <a:pPr lvl="1">
              <a:lnSpc>
                <a:spcPct val="107000"/>
              </a:lnSpc>
            </a:pPr>
            <a:r>
              <a:rPr lang="en-CA" sz="2000" dirty="0">
                <a:ea typeface="Calibri" panose="020F0502020204030204" pitchFamily="34" charset="0"/>
                <a:cs typeface="Times New Roman" panose="02020603050405020304" pitchFamily="18" charset="0"/>
              </a:rPr>
              <a:t>Unequal number of songs in each genre in data</a:t>
            </a:r>
            <a:endParaRPr lang="en-CA" sz="20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30192158"/>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7" name="!!BGRectangle">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4D87B4-D80F-C95B-976D-D630E780CC0D}"/>
              </a:ext>
            </a:extLst>
          </p:cNvPr>
          <p:cNvSpPr>
            <a:spLocks noGrp="1"/>
          </p:cNvSpPr>
          <p:nvPr>
            <p:ph type="title"/>
          </p:nvPr>
        </p:nvSpPr>
        <p:spPr>
          <a:xfrm>
            <a:off x="841247" y="474146"/>
            <a:ext cx="10515593" cy="1197864"/>
          </a:xfrm>
        </p:spPr>
        <p:txBody>
          <a:bodyPr>
            <a:normAutofit/>
          </a:bodyPr>
          <a:lstStyle/>
          <a:p>
            <a:r>
              <a:rPr lang="en-CA" dirty="0"/>
              <a:t>Linear Discriminant Analysis</a:t>
            </a:r>
          </a:p>
        </p:txBody>
      </p:sp>
      <p:sp>
        <p:nvSpPr>
          <p:cNvPr id="19" name="!!Line">
            <a:extLst>
              <a:ext uri="{FF2B5EF4-FFF2-40B4-BE49-F238E27FC236}">
                <a16:creationId xmlns:a16="http://schemas.microsoft.com/office/drawing/2014/main" id="{B0161EF8-C8C6-4F2A-9D5C-49BD28A2B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585216"/>
            <a:ext cx="9144"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13">
            <a:extLst>
              <a:ext uri="{FF2B5EF4-FFF2-40B4-BE49-F238E27FC236}">
                <a16:creationId xmlns:a16="http://schemas.microsoft.com/office/drawing/2014/main" id="{1E45F569-2F17-5B2C-F80D-199F93B4D909}"/>
              </a:ext>
            </a:extLst>
          </p:cNvPr>
          <p:cNvSpPr>
            <a:spLocks noGrp="1"/>
          </p:cNvSpPr>
          <p:nvPr>
            <p:ph idx="1"/>
          </p:nvPr>
        </p:nvSpPr>
        <p:spPr>
          <a:xfrm>
            <a:off x="7533314" y="1499616"/>
            <a:ext cx="3993668" cy="4771837"/>
          </a:xfrm>
        </p:spPr>
        <p:txBody>
          <a:bodyPr anchor="ctr">
            <a:normAutofit/>
          </a:bodyPr>
          <a:lstStyle/>
          <a:p>
            <a:pPr lvl="0">
              <a:lnSpc>
                <a:spcPct val="107000"/>
              </a:lnSpc>
            </a:pPr>
            <a:r>
              <a:rPr lang="en-CA" dirty="0">
                <a:effectLst/>
                <a:ea typeface="Calibri" panose="020F0502020204030204" pitchFamily="34" charset="0"/>
              </a:rPr>
              <a:t>286 correct classification out of 597</a:t>
            </a:r>
          </a:p>
          <a:p>
            <a:pPr lvl="0">
              <a:lnSpc>
                <a:spcPct val="107000"/>
              </a:lnSpc>
            </a:pPr>
            <a:r>
              <a:rPr lang="en-CA" dirty="0">
                <a:effectLst/>
                <a:ea typeface="Calibri" panose="020F0502020204030204" pitchFamily="34" charset="0"/>
              </a:rPr>
              <a:t>Highest number of correct categorisations were Rock, EDM, and Rap</a:t>
            </a:r>
          </a:p>
          <a:p>
            <a:pPr lvl="0">
              <a:lnSpc>
                <a:spcPct val="107000"/>
              </a:lnSpc>
            </a:pPr>
            <a:r>
              <a:rPr lang="en-CA" dirty="0">
                <a:ea typeface="Calibri" panose="020F0502020204030204" pitchFamily="34" charset="0"/>
              </a:rPr>
              <a:t>V</a:t>
            </a:r>
            <a:r>
              <a:rPr lang="en-CA" dirty="0">
                <a:effectLst/>
                <a:ea typeface="Calibri" panose="020F0502020204030204" pitchFamily="34" charset="0"/>
              </a:rPr>
              <a:t>ery few EDM songs were identified as R&amp;B and vice versa </a:t>
            </a:r>
            <a:endParaRPr lang="en-CA" sz="3200" dirty="0">
              <a:effectLst/>
              <a:ea typeface="Calibri" panose="020F0502020204030204" pitchFamily="34" charset="0"/>
              <a:cs typeface="Times New Roman" panose="02020603050405020304" pitchFamily="18" charset="0"/>
            </a:endParaRPr>
          </a:p>
        </p:txBody>
      </p:sp>
      <p:pic>
        <p:nvPicPr>
          <p:cNvPr id="3" name="Content Placeholder 4" descr="Calendar&#10;&#10;Description automatically generated with medium confidence">
            <a:extLst>
              <a:ext uri="{FF2B5EF4-FFF2-40B4-BE49-F238E27FC236}">
                <a16:creationId xmlns:a16="http://schemas.microsoft.com/office/drawing/2014/main" id="{9800D8D9-D79C-0BF1-98BF-E0118E4A3C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1581578"/>
            <a:ext cx="6812478" cy="4680000"/>
          </a:xfrm>
          <a:prstGeom prst="rect">
            <a:avLst/>
          </a:prstGeom>
        </p:spPr>
      </p:pic>
    </p:spTree>
    <p:extLst>
      <p:ext uri="{BB962C8B-B14F-4D97-AF65-F5344CB8AC3E}">
        <p14:creationId xmlns:p14="http://schemas.microsoft.com/office/powerpoint/2010/main" val="222623478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65CDE2-194C-4A17-9E3C-017E8A8970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144422-1202-B628-1D52-9F8F9B9AC0D4}"/>
              </a:ext>
            </a:extLst>
          </p:cNvPr>
          <p:cNvSpPr>
            <a:spLocks noGrp="1"/>
          </p:cNvSpPr>
          <p:nvPr>
            <p:ph type="title"/>
          </p:nvPr>
        </p:nvSpPr>
        <p:spPr>
          <a:xfrm>
            <a:off x="943276" y="712268"/>
            <a:ext cx="10410524" cy="1193533"/>
          </a:xfrm>
        </p:spPr>
        <p:txBody>
          <a:bodyPr>
            <a:normAutofit/>
          </a:bodyPr>
          <a:lstStyle/>
          <a:p>
            <a:r>
              <a:rPr lang="en-CA" dirty="0">
                <a:solidFill>
                  <a:srgbClr val="FFFFFF"/>
                </a:solidFill>
              </a:rPr>
              <a:t>Classifying Music - Humans</a:t>
            </a:r>
          </a:p>
        </p:txBody>
      </p:sp>
      <p:cxnSp>
        <p:nvCxnSpPr>
          <p:cNvPr id="10" name="Straight Connector 9">
            <a:extLst>
              <a:ext uri="{FF2B5EF4-FFF2-40B4-BE49-F238E27FC236}">
                <a16:creationId xmlns:a16="http://schemas.microsoft.com/office/drawing/2014/main" id="{F2AE495E-2AAF-4BC1-87A5-331009D82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DAAD15B-DA32-D414-C54F-B15D01B9267C}"/>
              </a:ext>
            </a:extLst>
          </p:cNvPr>
          <p:cNvSpPr>
            <a:spLocks noGrp="1"/>
          </p:cNvSpPr>
          <p:nvPr>
            <p:ph idx="1"/>
          </p:nvPr>
        </p:nvSpPr>
        <p:spPr>
          <a:xfrm>
            <a:off x="943276" y="2050181"/>
            <a:ext cx="10410524" cy="4126782"/>
          </a:xfrm>
        </p:spPr>
        <p:txBody>
          <a:bodyPr>
            <a:normAutofit/>
          </a:bodyPr>
          <a:lstStyle/>
          <a:p>
            <a:r>
              <a:rPr lang="en-CA" sz="2400">
                <a:solidFill>
                  <a:srgbClr val="FFFFFF"/>
                </a:solidFill>
              </a:rPr>
              <a:t>Music theory/technical background in music unnecessary.</a:t>
            </a:r>
          </a:p>
          <a:p>
            <a:r>
              <a:rPr lang="en-CA" sz="2400">
                <a:solidFill>
                  <a:srgbClr val="FFFFFF"/>
                </a:solidFill>
              </a:rPr>
              <a:t>Easily perceive differences in music.</a:t>
            </a:r>
          </a:p>
          <a:p>
            <a:pPr lvl="1"/>
            <a:r>
              <a:rPr lang="en-CA">
                <a:solidFill>
                  <a:srgbClr val="FFFFFF"/>
                </a:solidFill>
              </a:rPr>
              <a:t>“an art of sound in time that expresses </a:t>
            </a:r>
            <a:r>
              <a:rPr lang="en-CA" i="1">
                <a:solidFill>
                  <a:srgbClr val="FFFFFF"/>
                </a:solidFill>
              </a:rPr>
              <a:t>ideas</a:t>
            </a:r>
            <a:r>
              <a:rPr lang="en-CA">
                <a:solidFill>
                  <a:srgbClr val="FFFFFF"/>
                </a:solidFill>
              </a:rPr>
              <a:t> and </a:t>
            </a:r>
            <a:r>
              <a:rPr lang="en-CA" i="1">
                <a:solidFill>
                  <a:srgbClr val="FFFFFF"/>
                </a:solidFill>
              </a:rPr>
              <a:t>emotions</a:t>
            </a:r>
            <a:r>
              <a:rPr lang="en-CA">
                <a:solidFill>
                  <a:srgbClr val="FFFFFF"/>
                </a:solidFill>
              </a:rPr>
              <a:t> in significant forms through the elements of </a:t>
            </a:r>
            <a:r>
              <a:rPr lang="en-CA" u="sng">
                <a:solidFill>
                  <a:srgbClr val="FFFFFF"/>
                </a:solidFill>
              </a:rPr>
              <a:t>rhythm</a:t>
            </a:r>
            <a:r>
              <a:rPr lang="en-CA">
                <a:solidFill>
                  <a:srgbClr val="FFFFFF"/>
                </a:solidFill>
              </a:rPr>
              <a:t>, </a:t>
            </a:r>
            <a:r>
              <a:rPr lang="en-CA" u="sng">
                <a:solidFill>
                  <a:srgbClr val="FFFFFF"/>
                </a:solidFill>
              </a:rPr>
              <a:t>melody</a:t>
            </a:r>
            <a:r>
              <a:rPr lang="en-CA">
                <a:solidFill>
                  <a:srgbClr val="FFFFFF"/>
                </a:solidFill>
              </a:rPr>
              <a:t>, </a:t>
            </a:r>
            <a:r>
              <a:rPr lang="en-CA" u="sng">
                <a:solidFill>
                  <a:srgbClr val="FFFFFF"/>
                </a:solidFill>
              </a:rPr>
              <a:t>harmony</a:t>
            </a:r>
            <a:r>
              <a:rPr lang="en-CA">
                <a:solidFill>
                  <a:srgbClr val="FFFFFF"/>
                </a:solidFill>
              </a:rPr>
              <a:t>, and </a:t>
            </a:r>
            <a:r>
              <a:rPr lang="en-CA" u="sng">
                <a:solidFill>
                  <a:srgbClr val="FFFFFF"/>
                </a:solidFill>
              </a:rPr>
              <a:t>colour</a:t>
            </a:r>
            <a:r>
              <a:rPr lang="en-CA">
                <a:solidFill>
                  <a:srgbClr val="FFFFFF"/>
                </a:solidFill>
              </a:rPr>
              <a:t>” (Dictionary.com, 2022).</a:t>
            </a:r>
          </a:p>
          <a:p>
            <a:pPr lvl="1"/>
            <a:r>
              <a:rPr lang="en-CA">
                <a:solidFill>
                  <a:srgbClr val="FFFFFF"/>
                </a:solidFill>
              </a:rPr>
              <a:t>E.g. Jazz and Country Music.</a:t>
            </a:r>
          </a:p>
          <a:p>
            <a:r>
              <a:rPr lang="en-CA" sz="2400">
                <a:solidFill>
                  <a:srgbClr val="FFFFFF"/>
                </a:solidFill>
              </a:rPr>
              <a:t>Use qualifiers/labels to enough to classify music into ‘types’ or ‘genres’.</a:t>
            </a:r>
          </a:p>
          <a:p>
            <a:pPr lvl="1"/>
            <a:r>
              <a:rPr lang="en-CA">
                <a:solidFill>
                  <a:srgbClr val="FFFFFF"/>
                </a:solidFill>
              </a:rPr>
              <a:t>Happy/sad, workout/relax, etc.</a:t>
            </a:r>
          </a:p>
        </p:txBody>
      </p:sp>
    </p:spTree>
    <p:extLst>
      <p:ext uri="{BB962C8B-B14F-4D97-AF65-F5344CB8AC3E}">
        <p14:creationId xmlns:p14="http://schemas.microsoft.com/office/powerpoint/2010/main" val="1788503745"/>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7" name="!!BGRectangle">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4D87B4-D80F-C95B-976D-D630E780CC0D}"/>
              </a:ext>
            </a:extLst>
          </p:cNvPr>
          <p:cNvSpPr>
            <a:spLocks noGrp="1"/>
          </p:cNvSpPr>
          <p:nvPr>
            <p:ph type="title"/>
          </p:nvPr>
        </p:nvSpPr>
        <p:spPr>
          <a:xfrm>
            <a:off x="841247" y="474146"/>
            <a:ext cx="10515593" cy="1197864"/>
          </a:xfrm>
        </p:spPr>
        <p:txBody>
          <a:bodyPr>
            <a:normAutofit/>
          </a:bodyPr>
          <a:lstStyle/>
          <a:p>
            <a:r>
              <a:rPr lang="en-CA" dirty="0"/>
              <a:t>k-Nearest Neighbours</a:t>
            </a:r>
          </a:p>
        </p:txBody>
      </p:sp>
      <p:sp>
        <p:nvSpPr>
          <p:cNvPr id="19" name="!!Line">
            <a:extLst>
              <a:ext uri="{FF2B5EF4-FFF2-40B4-BE49-F238E27FC236}">
                <a16:creationId xmlns:a16="http://schemas.microsoft.com/office/drawing/2014/main" id="{B0161EF8-C8C6-4F2A-9D5C-49BD28A2B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585216"/>
            <a:ext cx="9144"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13">
            <a:extLst>
              <a:ext uri="{FF2B5EF4-FFF2-40B4-BE49-F238E27FC236}">
                <a16:creationId xmlns:a16="http://schemas.microsoft.com/office/drawing/2014/main" id="{1E45F569-2F17-5B2C-F80D-199F93B4D909}"/>
              </a:ext>
            </a:extLst>
          </p:cNvPr>
          <p:cNvSpPr>
            <a:spLocks noGrp="1"/>
          </p:cNvSpPr>
          <p:nvPr>
            <p:ph idx="1"/>
          </p:nvPr>
        </p:nvSpPr>
        <p:spPr>
          <a:xfrm>
            <a:off x="7533314" y="1399309"/>
            <a:ext cx="3993668" cy="4771837"/>
          </a:xfrm>
        </p:spPr>
        <p:txBody>
          <a:bodyPr anchor="ctr">
            <a:normAutofit/>
          </a:bodyPr>
          <a:lstStyle/>
          <a:p>
            <a:pPr lvl="0">
              <a:lnSpc>
                <a:spcPct val="107000"/>
              </a:lnSpc>
            </a:pPr>
            <a:r>
              <a:rPr lang="en-CA" sz="2400" dirty="0">
                <a:effectLst/>
                <a:ea typeface="Calibri" panose="020F0502020204030204" pitchFamily="34" charset="0"/>
              </a:rPr>
              <a:t>325 correct categorisations out of 597</a:t>
            </a:r>
          </a:p>
          <a:p>
            <a:pPr lvl="0">
              <a:lnSpc>
                <a:spcPct val="107000"/>
              </a:lnSpc>
            </a:pPr>
            <a:r>
              <a:rPr lang="en-CA" sz="2400" dirty="0">
                <a:effectLst/>
                <a:ea typeface="Calibri" panose="020F0502020204030204" pitchFamily="34" charset="0"/>
              </a:rPr>
              <a:t>EDM has highest number correct at 85</a:t>
            </a:r>
          </a:p>
          <a:p>
            <a:pPr>
              <a:lnSpc>
                <a:spcPct val="107000"/>
              </a:lnSpc>
            </a:pPr>
            <a:r>
              <a:rPr lang="en-CA" sz="2400" dirty="0">
                <a:ea typeface="Calibri" panose="020F0502020204030204" pitchFamily="34" charset="0"/>
              </a:rPr>
              <a:t>S</a:t>
            </a:r>
            <a:r>
              <a:rPr lang="en-CA" sz="2400" dirty="0">
                <a:effectLst/>
                <a:ea typeface="Calibri" panose="020F0502020204030204" pitchFamily="34" charset="0"/>
              </a:rPr>
              <a:t>ame pattern between R&amp;B and EDM</a:t>
            </a:r>
            <a:r>
              <a:rPr lang="en-CA" sz="2400" dirty="0">
                <a:ea typeface="Calibri" panose="020F0502020204030204" pitchFamily="34" charset="0"/>
              </a:rPr>
              <a:t>, but numbers have changed</a:t>
            </a:r>
            <a:endParaRPr lang="en-CA" b="1" dirty="0">
              <a:effectLst/>
              <a:ea typeface="Calibri" panose="020F0502020204030204" pitchFamily="34" charset="0"/>
              <a:cs typeface="Times New Roman" panose="02020603050405020304" pitchFamily="18" charset="0"/>
            </a:endParaRPr>
          </a:p>
        </p:txBody>
      </p:sp>
      <p:pic>
        <p:nvPicPr>
          <p:cNvPr id="4" name="Content Placeholder 4" descr="Calendar&#10;&#10;Description automatically generated">
            <a:extLst>
              <a:ext uri="{FF2B5EF4-FFF2-40B4-BE49-F238E27FC236}">
                <a16:creationId xmlns:a16="http://schemas.microsoft.com/office/drawing/2014/main" id="{D020BF43-F4D9-C7BC-E44D-838E2A3752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1703854"/>
            <a:ext cx="6838885" cy="4680000"/>
          </a:xfrm>
          <a:prstGeom prst="rect">
            <a:avLst/>
          </a:prstGeom>
        </p:spPr>
      </p:pic>
    </p:spTree>
    <p:extLst>
      <p:ext uri="{BB962C8B-B14F-4D97-AF65-F5344CB8AC3E}">
        <p14:creationId xmlns:p14="http://schemas.microsoft.com/office/powerpoint/2010/main" val="214128264"/>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7" name="!!BGRectangle">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4D87B4-D80F-C95B-976D-D630E780CC0D}"/>
              </a:ext>
            </a:extLst>
          </p:cNvPr>
          <p:cNvSpPr>
            <a:spLocks noGrp="1"/>
          </p:cNvSpPr>
          <p:nvPr>
            <p:ph type="title"/>
          </p:nvPr>
        </p:nvSpPr>
        <p:spPr>
          <a:xfrm>
            <a:off x="841247" y="474146"/>
            <a:ext cx="10515593" cy="1197864"/>
          </a:xfrm>
        </p:spPr>
        <p:txBody>
          <a:bodyPr>
            <a:normAutofit/>
          </a:bodyPr>
          <a:lstStyle/>
          <a:p>
            <a:r>
              <a:rPr lang="en-CA" dirty="0"/>
              <a:t>Support Vector Machine </a:t>
            </a:r>
          </a:p>
        </p:txBody>
      </p:sp>
      <p:sp>
        <p:nvSpPr>
          <p:cNvPr id="19" name="!!Line">
            <a:extLst>
              <a:ext uri="{FF2B5EF4-FFF2-40B4-BE49-F238E27FC236}">
                <a16:creationId xmlns:a16="http://schemas.microsoft.com/office/drawing/2014/main" id="{B0161EF8-C8C6-4F2A-9D5C-49BD28A2B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585216"/>
            <a:ext cx="9144"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13">
            <a:extLst>
              <a:ext uri="{FF2B5EF4-FFF2-40B4-BE49-F238E27FC236}">
                <a16:creationId xmlns:a16="http://schemas.microsoft.com/office/drawing/2014/main" id="{1E45F569-2F17-5B2C-F80D-199F93B4D909}"/>
              </a:ext>
            </a:extLst>
          </p:cNvPr>
          <p:cNvSpPr>
            <a:spLocks noGrp="1"/>
          </p:cNvSpPr>
          <p:nvPr>
            <p:ph idx="1"/>
          </p:nvPr>
        </p:nvSpPr>
        <p:spPr>
          <a:xfrm>
            <a:off x="7728931" y="1666625"/>
            <a:ext cx="3993668" cy="4771837"/>
          </a:xfrm>
        </p:spPr>
        <p:txBody>
          <a:bodyPr anchor="ctr">
            <a:normAutofit lnSpcReduction="10000"/>
          </a:bodyPr>
          <a:lstStyle/>
          <a:p>
            <a:pPr>
              <a:lnSpc>
                <a:spcPct val="107000"/>
              </a:lnSpc>
            </a:pPr>
            <a:r>
              <a:rPr lang="en-CA" sz="2400" dirty="0">
                <a:effectLst/>
                <a:ea typeface="Calibri" panose="020F0502020204030204" pitchFamily="34" charset="0"/>
              </a:rPr>
              <a:t>327 correct categorisations out of 597</a:t>
            </a:r>
          </a:p>
          <a:p>
            <a:pPr lvl="0">
              <a:lnSpc>
                <a:spcPct val="107000"/>
              </a:lnSpc>
            </a:pPr>
            <a:r>
              <a:rPr lang="en-CA" sz="2400" dirty="0">
                <a:effectLst/>
                <a:ea typeface="Calibri" panose="020F0502020204030204" pitchFamily="34" charset="0"/>
                <a:cs typeface="Times New Roman" panose="02020603050405020304" pitchFamily="18" charset="0"/>
              </a:rPr>
              <a:t>Very close to k-NN by total, but different spread across genres</a:t>
            </a:r>
          </a:p>
          <a:p>
            <a:pPr lvl="0">
              <a:lnSpc>
                <a:spcPct val="107000"/>
              </a:lnSpc>
            </a:pPr>
            <a:r>
              <a:rPr lang="en-CA" sz="2400" dirty="0">
                <a:ea typeface="Calibri" panose="020F0502020204030204" pitchFamily="34" charset="0"/>
              </a:rPr>
              <a:t>A</a:t>
            </a:r>
            <a:r>
              <a:rPr lang="en-CA" sz="2400" dirty="0">
                <a:effectLst/>
                <a:ea typeface="Calibri" panose="020F0502020204030204" pitchFamily="34" charset="0"/>
              </a:rPr>
              <a:t>ll genres having a correct categorisation of 40 or above</a:t>
            </a:r>
          </a:p>
          <a:p>
            <a:pPr lvl="0">
              <a:lnSpc>
                <a:spcPct val="107000"/>
              </a:lnSpc>
            </a:pPr>
            <a:r>
              <a:rPr lang="en-CA" sz="2400" dirty="0">
                <a:ea typeface="Calibri" panose="020F0502020204030204" pitchFamily="34" charset="0"/>
              </a:rPr>
              <a:t>T</a:t>
            </a:r>
            <a:r>
              <a:rPr lang="en-CA" sz="2400" dirty="0">
                <a:effectLst/>
                <a:ea typeface="Calibri" panose="020F0502020204030204" pitchFamily="34" charset="0"/>
              </a:rPr>
              <a:t>hree highest are the same as the linear discriminant analysis</a:t>
            </a:r>
            <a:endParaRPr lang="en-CA" sz="2400" dirty="0">
              <a:effectLst/>
              <a:ea typeface="Calibri" panose="020F0502020204030204" pitchFamily="34" charset="0"/>
              <a:cs typeface="Times New Roman" panose="02020603050405020304" pitchFamily="18" charset="0"/>
            </a:endParaRPr>
          </a:p>
          <a:p>
            <a:pPr lvl="0">
              <a:lnSpc>
                <a:spcPct val="107000"/>
              </a:lnSpc>
            </a:pPr>
            <a:endParaRPr lang="en-CA" sz="2000" dirty="0">
              <a:effectLst/>
              <a:ea typeface="Calibri" panose="020F0502020204030204" pitchFamily="34" charset="0"/>
              <a:cs typeface="Times New Roman" panose="02020603050405020304" pitchFamily="18" charset="0"/>
            </a:endParaRPr>
          </a:p>
        </p:txBody>
      </p:sp>
      <p:pic>
        <p:nvPicPr>
          <p:cNvPr id="3" name="Content Placeholder 4" descr="Calendar&#10;&#10;Description automatically generated with medium confidence">
            <a:extLst>
              <a:ext uri="{FF2B5EF4-FFF2-40B4-BE49-F238E27FC236}">
                <a16:creationId xmlns:a16="http://schemas.microsoft.com/office/drawing/2014/main" id="{AAC89193-C8D7-BC0E-5826-A981793EFD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1672010"/>
            <a:ext cx="6939310" cy="4680000"/>
          </a:xfrm>
          <a:prstGeom prst="rect">
            <a:avLst/>
          </a:prstGeom>
        </p:spPr>
      </p:pic>
    </p:spTree>
    <p:extLst>
      <p:ext uri="{BB962C8B-B14F-4D97-AF65-F5344CB8AC3E}">
        <p14:creationId xmlns:p14="http://schemas.microsoft.com/office/powerpoint/2010/main" val="57545873"/>
      </p:ext>
    </p:extLst>
  </p:cSld>
  <p:clrMapOvr>
    <a:overrideClrMapping bg1="dk1" tx1="lt1" bg2="dk2" tx2="lt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24" name="!!BGRectangle">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0016AA-8DDD-A8A4-A1DA-0E1DDFE01DE0}"/>
              </a:ext>
            </a:extLst>
          </p:cNvPr>
          <p:cNvSpPr>
            <a:spLocks noGrp="1"/>
          </p:cNvSpPr>
          <p:nvPr>
            <p:ph type="title"/>
          </p:nvPr>
        </p:nvSpPr>
        <p:spPr>
          <a:xfrm>
            <a:off x="841247" y="474146"/>
            <a:ext cx="10515593" cy="1197864"/>
          </a:xfrm>
        </p:spPr>
        <p:txBody>
          <a:bodyPr>
            <a:normAutofit/>
          </a:bodyPr>
          <a:lstStyle/>
          <a:p>
            <a:r>
              <a:rPr lang="en-CA" dirty="0"/>
              <a:t>Mean Accuracy</a:t>
            </a:r>
          </a:p>
        </p:txBody>
      </p:sp>
      <p:sp>
        <p:nvSpPr>
          <p:cNvPr id="26" name="!!Line">
            <a:extLst>
              <a:ext uri="{FF2B5EF4-FFF2-40B4-BE49-F238E27FC236}">
                <a16:creationId xmlns:a16="http://schemas.microsoft.com/office/drawing/2014/main" id="{B0161EF8-C8C6-4F2A-9D5C-49BD28A2B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585216"/>
            <a:ext cx="9144"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Chart, bar chart&#10;&#10;Description automatically generated">
            <a:extLst>
              <a:ext uri="{FF2B5EF4-FFF2-40B4-BE49-F238E27FC236}">
                <a16:creationId xmlns:a16="http://schemas.microsoft.com/office/drawing/2014/main" id="{B16DE36E-838D-F8C9-713E-AF0DF26A7F0D}"/>
              </a:ext>
            </a:extLst>
          </p:cNvPr>
          <p:cNvPicPr>
            <a:picLocks noChangeAspect="1"/>
          </p:cNvPicPr>
          <p:nvPr/>
        </p:nvPicPr>
        <p:blipFill rotWithShape="1">
          <a:blip r:embed="rId2">
            <a:extLst>
              <a:ext uri="{28A0092B-C50C-407E-A947-70E740481C1C}">
                <a14:useLocalDpi xmlns:a14="http://schemas.microsoft.com/office/drawing/2010/main" val="0"/>
              </a:ext>
            </a:extLst>
          </a:blip>
          <a:srcRect r="8040" b="-4"/>
          <a:stretch/>
        </p:blipFill>
        <p:spPr>
          <a:xfrm>
            <a:off x="485407" y="1672010"/>
            <a:ext cx="6971556" cy="4678779"/>
          </a:xfrm>
          <a:prstGeom prst="rect">
            <a:avLst/>
          </a:prstGeom>
        </p:spPr>
      </p:pic>
      <p:sp>
        <p:nvSpPr>
          <p:cNvPr id="19" name="Content Placeholder 14">
            <a:extLst>
              <a:ext uri="{FF2B5EF4-FFF2-40B4-BE49-F238E27FC236}">
                <a16:creationId xmlns:a16="http://schemas.microsoft.com/office/drawing/2014/main" id="{01EBE4EF-ACB9-7688-1FA8-48A81E2BFDE6}"/>
              </a:ext>
            </a:extLst>
          </p:cNvPr>
          <p:cNvSpPr>
            <a:spLocks noGrp="1"/>
          </p:cNvSpPr>
          <p:nvPr>
            <p:ph idx="1"/>
          </p:nvPr>
        </p:nvSpPr>
        <p:spPr>
          <a:xfrm>
            <a:off x="7883068" y="1805615"/>
            <a:ext cx="3823525" cy="4171568"/>
          </a:xfrm>
        </p:spPr>
        <p:txBody>
          <a:bodyPr anchor="ctr">
            <a:normAutofit/>
          </a:bodyPr>
          <a:lstStyle/>
          <a:p>
            <a:r>
              <a:rPr lang="en-CA" dirty="0"/>
              <a:t>Averaged accuracy from results of 10-fold cross validation (i.e. 10 resamples)</a:t>
            </a:r>
          </a:p>
          <a:p>
            <a:r>
              <a:rPr lang="en-CA" dirty="0"/>
              <a:t>Overall accuracy was poor</a:t>
            </a:r>
          </a:p>
        </p:txBody>
      </p:sp>
    </p:spTree>
    <p:extLst>
      <p:ext uri="{BB962C8B-B14F-4D97-AF65-F5344CB8AC3E}">
        <p14:creationId xmlns:p14="http://schemas.microsoft.com/office/powerpoint/2010/main" val="786644881"/>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24" name="!!BGRectangle">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0016AA-8DDD-A8A4-A1DA-0E1DDFE01DE0}"/>
              </a:ext>
            </a:extLst>
          </p:cNvPr>
          <p:cNvSpPr>
            <a:spLocks noGrp="1"/>
          </p:cNvSpPr>
          <p:nvPr>
            <p:ph type="title"/>
          </p:nvPr>
        </p:nvSpPr>
        <p:spPr>
          <a:xfrm>
            <a:off x="841247" y="474146"/>
            <a:ext cx="10515593" cy="1197864"/>
          </a:xfrm>
        </p:spPr>
        <p:txBody>
          <a:bodyPr>
            <a:normAutofit/>
          </a:bodyPr>
          <a:lstStyle/>
          <a:p>
            <a:r>
              <a:rPr lang="en-CA" dirty="0"/>
              <a:t>Sensitivity and Specificity</a:t>
            </a:r>
          </a:p>
        </p:txBody>
      </p:sp>
      <p:sp>
        <p:nvSpPr>
          <p:cNvPr id="26" name="!!Line">
            <a:extLst>
              <a:ext uri="{FF2B5EF4-FFF2-40B4-BE49-F238E27FC236}">
                <a16:creationId xmlns:a16="http://schemas.microsoft.com/office/drawing/2014/main" id="{B0161EF8-C8C6-4F2A-9D5C-49BD28A2B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585216"/>
            <a:ext cx="9144"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14">
            <a:extLst>
              <a:ext uri="{FF2B5EF4-FFF2-40B4-BE49-F238E27FC236}">
                <a16:creationId xmlns:a16="http://schemas.microsoft.com/office/drawing/2014/main" id="{01EBE4EF-ACB9-7688-1FA8-48A81E2BFDE6}"/>
              </a:ext>
            </a:extLst>
          </p:cNvPr>
          <p:cNvSpPr>
            <a:spLocks noGrp="1"/>
          </p:cNvSpPr>
          <p:nvPr>
            <p:ph idx="1"/>
          </p:nvPr>
        </p:nvSpPr>
        <p:spPr>
          <a:xfrm>
            <a:off x="8237523" y="1672010"/>
            <a:ext cx="3823525" cy="4839626"/>
          </a:xfrm>
        </p:spPr>
        <p:txBody>
          <a:bodyPr anchor="ctr">
            <a:normAutofit fontScale="77500" lnSpcReduction="20000"/>
          </a:bodyPr>
          <a:lstStyle/>
          <a:p>
            <a:r>
              <a:rPr lang="en-CA" dirty="0"/>
              <a:t>Sensitivity = True Positive Rate: correctly classify song into right genre.</a:t>
            </a:r>
          </a:p>
          <a:p>
            <a:pPr lvl="1"/>
            <a:r>
              <a:rPr lang="en-CA" sz="2800" dirty="0"/>
              <a:t>Rock song into Rock Genre</a:t>
            </a:r>
          </a:p>
          <a:p>
            <a:r>
              <a:rPr lang="en-CA" dirty="0"/>
              <a:t>Specificity = True Negative Rate: correctly identify songs not belonging to genre.</a:t>
            </a:r>
          </a:p>
          <a:p>
            <a:pPr lvl="1"/>
            <a:r>
              <a:rPr lang="en-CA" sz="2800" dirty="0"/>
              <a:t>Pop song identified as not in rock genre</a:t>
            </a:r>
          </a:p>
          <a:p>
            <a:r>
              <a:rPr lang="en-CA" dirty="0"/>
              <a:t>Based on model purpose, need high Sensitivity or Specificity.</a:t>
            </a:r>
          </a:p>
          <a:p>
            <a:r>
              <a:rPr lang="en-CA" dirty="0"/>
              <a:t>Ideally, in this case, Sensitivity should be high, Specificity should be low</a:t>
            </a:r>
          </a:p>
        </p:txBody>
      </p:sp>
      <p:pic>
        <p:nvPicPr>
          <p:cNvPr id="3" name="Picture 2" descr="Timeline&#10;&#10;Description automatically generated">
            <a:extLst>
              <a:ext uri="{FF2B5EF4-FFF2-40B4-BE49-F238E27FC236}">
                <a16:creationId xmlns:a16="http://schemas.microsoft.com/office/drawing/2014/main" id="{D26876C2-2DF8-2A5C-F735-3A7C7DA4BF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488" y="1884218"/>
            <a:ext cx="7634132" cy="4286928"/>
          </a:xfrm>
          <a:prstGeom prst="rect">
            <a:avLst/>
          </a:prstGeom>
        </p:spPr>
      </p:pic>
    </p:spTree>
    <p:extLst>
      <p:ext uri="{BB962C8B-B14F-4D97-AF65-F5344CB8AC3E}">
        <p14:creationId xmlns:p14="http://schemas.microsoft.com/office/powerpoint/2010/main" val="2600065688"/>
      </p:ext>
    </p:extLst>
  </p:cSld>
  <p:clrMapOvr>
    <a:overrideClrMapping bg1="dk1" tx1="lt1" bg2="dk2" tx2="lt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24" name="!!BGRectangle">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0016AA-8DDD-A8A4-A1DA-0E1DDFE01DE0}"/>
              </a:ext>
            </a:extLst>
          </p:cNvPr>
          <p:cNvSpPr>
            <a:spLocks noGrp="1"/>
          </p:cNvSpPr>
          <p:nvPr>
            <p:ph type="title"/>
          </p:nvPr>
        </p:nvSpPr>
        <p:spPr>
          <a:xfrm>
            <a:off x="841247" y="474146"/>
            <a:ext cx="10515593" cy="1197864"/>
          </a:xfrm>
        </p:spPr>
        <p:txBody>
          <a:bodyPr>
            <a:normAutofit/>
          </a:bodyPr>
          <a:lstStyle/>
          <a:p>
            <a:r>
              <a:rPr lang="en-CA" dirty="0"/>
              <a:t>Variable Importance</a:t>
            </a:r>
          </a:p>
        </p:txBody>
      </p:sp>
      <p:sp>
        <p:nvSpPr>
          <p:cNvPr id="26" name="!!Line">
            <a:extLst>
              <a:ext uri="{FF2B5EF4-FFF2-40B4-BE49-F238E27FC236}">
                <a16:creationId xmlns:a16="http://schemas.microsoft.com/office/drawing/2014/main" id="{B0161EF8-C8C6-4F2A-9D5C-49BD28A2B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585216"/>
            <a:ext cx="9144"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14">
            <a:extLst>
              <a:ext uri="{FF2B5EF4-FFF2-40B4-BE49-F238E27FC236}">
                <a16:creationId xmlns:a16="http://schemas.microsoft.com/office/drawing/2014/main" id="{01EBE4EF-ACB9-7688-1FA8-48A81E2BFDE6}"/>
              </a:ext>
            </a:extLst>
          </p:cNvPr>
          <p:cNvSpPr>
            <a:spLocks noGrp="1"/>
          </p:cNvSpPr>
          <p:nvPr>
            <p:ph idx="1"/>
          </p:nvPr>
        </p:nvSpPr>
        <p:spPr>
          <a:xfrm>
            <a:off x="8237523" y="1672010"/>
            <a:ext cx="3823525" cy="4700620"/>
          </a:xfrm>
        </p:spPr>
        <p:txBody>
          <a:bodyPr anchor="ctr">
            <a:normAutofit/>
          </a:bodyPr>
          <a:lstStyle/>
          <a:p>
            <a:r>
              <a:rPr lang="en-CA" sz="2400" dirty="0"/>
              <a:t>By definition, cannot calculate variable importance for </a:t>
            </a:r>
            <a:r>
              <a:rPr lang="en-CA" sz="2400" dirty="0" err="1"/>
              <a:t>kNN</a:t>
            </a:r>
            <a:r>
              <a:rPr lang="en-CA" sz="2400" dirty="0"/>
              <a:t>, LDA, and SVM models.</a:t>
            </a:r>
          </a:p>
          <a:p>
            <a:r>
              <a:rPr lang="en-CA" sz="2400" dirty="0"/>
              <a:t>Instead outputs ‘Generalised’, ‘model-free’ variable importance.</a:t>
            </a:r>
          </a:p>
          <a:p>
            <a:pPr lvl="1"/>
            <a:r>
              <a:rPr lang="en-CA" dirty="0"/>
              <a:t>What `</a:t>
            </a:r>
            <a:r>
              <a:rPr lang="en-CA" dirty="0" err="1"/>
              <a:t>varImp</a:t>
            </a:r>
            <a:r>
              <a:rPr lang="en-CA" dirty="0"/>
              <a:t>()` thinks a model would use when classifying</a:t>
            </a:r>
          </a:p>
        </p:txBody>
      </p:sp>
      <p:pic>
        <p:nvPicPr>
          <p:cNvPr id="4" name="Picture 3" descr="A picture containing text, sky, indoor, computer&#10;&#10;Description automatically generated">
            <a:extLst>
              <a:ext uri="{FF2B5EF4-FFF2-40B4-BE49-F238E27FC236}">
                <a16:creationId xmlns:a16="http://schemas.microsoft.com/office/drawing/2014/main" id="{4A09DADA-536A-4D00-E2EC-239321E63F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488" y="1672010"/>
            <a:ext cx="7657367" cy="4733466"/>
          </a:xfrm>
          <a:prstGeom prst="rect">
            <a:avLst/>
          </a:prstGeom>
        </p:spPr>
      </p:pic>
    </p:spTree>
    <p:extLst>
      <p:ext uri="{BB962C8B-B14F-4D97-AF65-F5344CB8AC3E}">
        <p14:creationId xmlns:p14="http://schemas.microsoft.com/office/powerpoint/2010/main" val="1477941976"/>
      </p:ext>
    </p:extLst>
  </p:cSld>
  <p:clrMapOvr>
    <a:overrideClrMapping bg1="dk1" tx1="lt1" bg2="dk2" tx2="lt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24" name="!!BGRectangle">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0016AA-8DDD-A8A4-A1DA-0E1DDFE01DE0}"/>
              </a:ext>
            </a:extLst>
          </p:cNvPr>
          <p:cNvSpPr>
            <a:spLocks noGrp="1"/>
          </p:cNvSpPr>
          <p:nvPr>
            <p:ph type="title"/>
          </p:nvPr>
        </p:nvSpPr>
        <p:spPr>
          <a:xfrm>
            <a:off x="841247" y="474146"/>
            <a:ext cx="10515593" cy="1197864"/>
          </a:xfrm>
        </p:spPr>
        <p:txBody>
          <a:bodyPr>
            <a:normAutofit/>
          </a:bodyPr>
          <a:lstStyle/>
          <a:p>
            <a:r>
              <a:rPr lang="en-CA" dirty="0"/>
              <a:t>Mean Variable Importance</a:t>
            </a:r>
          </a:p>
        </p:txBody>
      </p:sp>
      <p:sp>
        <p:nvSpPr>
          <p:cNvPr id="26" name="!!Line">
            <a:extLst>
              <a:ext uri="{FF2B5EF4-FFF2-40B4-BE49-F238E27FC236}">
                <a16:creationId xmlns:a16="http://schemas.microsoft.com/office/drawing/2014/main" id="{B0161EF8-C8C6-4F2A-9D5C-49BD28A2B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585216"/>
            <a:ext cx="9144"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14">
            <a:extLst>
              <a:ext uri="{FF2B5EF4-FFF2-40B4-BE49-F238E27FC236}">
                <a16:creationId xmlns:a16="http://schemas.microsoft.com/office/drawing/2014/main" id="{01EBE4EF-ACB9-7688-1FA8-48A81E2BFDE6}"/>
              </a:ext>
            </a:extLst>
          </p:cNvPr>
          <p:cNvSpPr>
            <a:spLocks noGrp="1"/>
          </p:cNvSpPr>
          <p:nvPr>
            <p:ph idx="1"/>
          </p:nvPr>
        </p:nvSpPr>
        <p:spPr>
          <a:xfrm>
            <a:off x="7928276" y="1499616"/>
            <a:ext cx="3971545" cy="4700620"/>
          </a:xfrm>
        </p:spPr>
        <p:txBody>
          <a:bodyPr anchor="ctr">
            <a:normAutofit/>
          </a:bodyPr>
          <a:lstStyle/>
          <a:p>
            <a:r>
              <a:rPr lang="en-CA" sz="2400" dirty="0"/>
              <a:t>Displays which variables were least and most important for classification overall.</a:t>
            </a:r>
          </a:p>
          <a:p>
            <a:pPr lvl="1"/>
            <a:r>
              <a:rPr lang="en-CA" dirty="0"/>
              <a:t>Key, Liveness, Mode not important.</a:t>
            </a:r>
          </a:p>
          <a:p>
            <a:pPr lvl="1"/>
            <a:r>
              <a:rPr lang="en-CA" dirty="0"/>
              <a:t>Danceability and </a:t>
            </a:r>
            <a:r>
              <a:rPr lang="en-CA" dirty="0" err="1"/>
              <a:t>Speechiness</a:t>
            </a:r>
            <a:r>
              <a:rPr lang="en-CA" dirty="0"/>
              <a:t> most important.</a:t>
            </a:r>
          </a:p>
        </p:txBody>
      </p:sp>
      <p:pic>
        <p:nvPicPr>
          <p:cNvPr id="4" name="Picture 3" descr="Chart, bar chart&#10;&#10;Description automatically generated">
            <a:extLst>
              <a:ext uri="{FF2B5EF4-FFF2-40B4-BE49-F238E27FC236}">
                <a16:creationId xmlns:a16="http://schemas.microsoft.com/office/drawing/2014/main" id="{118CD4C4-C40B-6494-9B18-F6B1CB58B3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488" y="1672010"/>
            <a:ext cx="6977300" cy="4305990"/>
          </a:xfrm>
          <a:prstGeom prst="rect">
            <a:avLst/>
          </a:prstGeom>
        </p:spPr>
      </p:pic>
    </p:spTree>
    <p:extLst>
      <p:ext uri="{BB962C8B-B14F-4D97-AF65-F5344CB8AC3E}">
        <p14:creationId xmlns:p14="http://schemas.microsoft.com/office/powerpoint/2010/main" val="3089445534"/>
      </p:ext>
    </p:extLst>
  </p:cSld>
  <p:clrMapOvr>
    <a:overrideClrMapping bg1="dk1" tx1="lt1" bg2="dk2" tx2="lt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24" name="!!BGRectangle">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0016AA-8DDD-A8A4-A1DA-0E1DDFE01DE0}"/>
              </a:ext>
            </a:extLst>
          </p:cNvPr>
          <p:cNvSpPr>
            <a:spLocks noGrp="1"/>
          </p:cNvSpPr>
          <p:nvPr>
            <p:ph type="title"/>
          </p:nvPr>
        </p:nvSpPr>
        <p:spPr>
          <a:xfrm>
            <a:off x="841247" y="474146"/>
            <a:ext cx="10515593" cy="1197864"/>
          </a:xfrm>
        </p:spPr>
        <p:txBody>
          <a:bodyPr>
            <a:normAutofit/>
          </a:bodyPr>
          <a:lstStyle/>
          <a:p>
            <a:r>
              <a:rPr lang="en-CA" dirty="0"/>
              <a:t>Variable Importance by Genre</a:t>
            </a:r>
          </a:p>
        </p:txBody>
      </p:sp>
      <p:sp>
        <p:nvSpPr>
          <p:cNvPr id="26" name="!!Line">
            <a:extLst>
              <a:ext uri="{FF2B5EF4-FFF2-40B4-BE49-F238E27FC236}">
                <a16:creationId xmlns:a16="http://schemas.microsoft.com/office/drawing/2014/main" id="{B0161EF8-C8C6-4F2A-9D5C-49BD28A2B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585216"/>
            <a:ext cx="9144"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Timeline&#10;&#10;Description automatically generated with low confidence">
            <a:extLst>
              <a:ext uri="{FF2B5EF4-FFF2-40B4-BE49-F238E27FC236}">
                <a16:creationId xmlns:a16="http://schemas.microsoft.com/office/drawing/2014/main" id="{8F01437C-6FAF-3EED-8B38-39F92F4A5F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064" y="1499616"/>
            <a:ext cx="11188337" cy="5152509"/>
          </a:xfrm>
          <a:prstGeom prst="rect">
            <a:avLst/>
          </a:prstGeom>
        </p:spPr>
      </p:pic>
    </p:spTree>
    <p:extLst>
      <p:ext uri="{BB962C8B-B14F-4D97-AF65-F5344CB8AC3E}">
        <p14:creationId xmlns:p14="http://schemas.microsoft.com/office/powerpoint/2010/main" val="2987568087"/>
      </p:ext>
    </p:extLst>
  </p:cSld>
  <p:clrMapOvr>
    <a:overrideClrMapping bg1="dk1" tx1="lt1" bg2="dk2" tx2="lt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10DB7C-FBF3-EA4E-4CDC-32EE071ABBB7}"/>
              </a:ext>
            </a:extLst>
          </p:cNvPr>
          <p:cNvSpPr>
            <a:spLocks noGrp="1"/>
          </p:cNvSpPr>
          <p:nvPr>
            <p:ph type="title"/>
          </p:nvPr>
        </p:nvSpPr>
        <p:spPr>
          <a:xfrm>
            <a:off x="255473" y="963877"/>
            <a:ext cx="4529597" cy="4930246"/>
          </a:xfrm>
        </p:spPr>
        <p:txBody>
          <a:bodyPr>
            <a:normAutofit/>
          </a:bodyPr>
          <a:lstStyle/>
          <a:p>
            <a:pPr algn="ctr"/>
            <a:r>
              <a:rPr lang="en-CA" sz="4000" spc="-150" dirty="0"/>
              <a:t>Discussion – </a:t>
            </a:r>
            <a:br>
              <a:rPr lang="en-CA" sz="4000" spc="-150" dirty="0"/>
            </a:br>
            <a:r>
              <a:rPr lang="en-CA" sz="4000" spc="-150" dirty="0"/>
              <a:t>Summary</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0D216C9-BDB6-BC38-4DF8-3677C0BF1F9D}"/>
              </a:ext>
            </a:extLst>
          </p:cNvPr>
          <p:cNvSpPr>
            <a:spLocks noGrp="1"/>
          </p:cNvSpPr>
          <p:nvPr>
            <p:ph idx="1"/>
          </p:nvPr>
        </p:nvSpPr>
        <p:spPr>
          <a:xfrm>
            <a:off x="4976031" y="963877"/>
            <a:ext cx="6377769" cy="4930246"/>
          </a:xfrm>
        </p:spPr>
        <p:txBody>
          <a:bodyPr anchor="ctr">
            <a:normAutofit/>
          </a:bodyPr>
          <a:lstStyle/>
          <a:p>
            <a:r>
              <a:rPr lang="en-CA" dirty="0"/>
              <a:t>As expected, quite difficult</a:t>
            </a:r>
          </a:p>
          <a:p>
            <a:pPr lvl="1"/>
            <a:r>
              <a:rPr lang="en-CA" dirty="0"/>
              <a:t>High degree of misclassifications</a:t>
            </a:r>
          </a:p>
          <a:p>
            <a:pPr lvl="1"/>
            <a:r>
              <a:rPr lang="en-CA" dirty="0"/>
              <a:t>Poor overall model performance</a:t>
            </a:r>
          </a:p>
          <a:p>
            <a:r>
              <a:rPr lang="en-CA" dirty="0"/>
              <a:t>Some genres better classified than others</a:t>
            </a:r>
          </a:p>
          <a:p>
            <a:pPr lvl="1"/>
            <a:r>
              <a:rPr lang="en-CA" dirty="0"/>
              <a:t>Rock, EDM, Rap</a:t>
            </a:r>
          </a:p>
          <a:p>
            <a:r>
              <a:rPr lang="en-CA" dirty="0"/>
              <a:t>Some genres not as well classified</a:t>
            </a:r>
          </a:p>
          <a:p>
            <a:pPr lvl="1"/>
            <a:r>
              <a:rPr lang="en-CA" dirty="0"/>
              <a:t>Latin, R&amp;B, Pop</a:t>
            </a:r>
          </a:p>
        </p:txBody>
      </p:sp>
    </p:spTree>
    <p:extLst>
      <p:ext uri="{BB962C8B-B14F-4D97-AF65-F5344CB8AC3E}">
        <p14:creationId xmlns:p14="http://schemas.microsoft.com/office/powerpoint/2010/main" val="4253859767"/>
      </p:ext>
    </p:extLst>
  </p:cSld>
  <p:clrMapOvr>
    <a:overrideClrMapping bg1="dk1" tx1="lt1" bg2="dk2" tx2="lt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10DB7C-FBF3-EA4E-4CDC-32EE071ABBB7}"/>
              </a:ext>
            </a:extLst>
          </p:cNvPr>
          <p:cNvSpPr>
            <a:spLocks noGrp="1"/>
          </p:cNvSpPr>
          <p:nvPr>
            <p:ph type="title"/>
          </p:nvPr>
        </p:nvSpPr>
        <p:spPr>
          <a:xfrm>
            <a:off x="255473" y="963877"/>
            <a:ext cx="4529597" cy="4930246"/>
          </a:xfrm>
        </p:spPr>
        <p:txBody>
          <a:bodyPr>
            <a:normAutofit/>
          </a:bodyPr>
          <a:lstStyle/>
          <a:p>
            <a:pPr algn="ctr"/>
            <a:r>
              <a:rPr lang="en-CA" sz="4000" spc="-150" dirty="0"/>
              <a:t>Discussion – </a:t>
            </a:r>
            <a:br>
              <a:rPr lang="en-CA" sz="4000" spc="-150" dirty="0"/>
            </a:br>
            <a:r>
              <a:rPr lang="en-CA" sz="4000" spc="-150" dirty="0"/>
              <a:t>Genre Summary</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0D216C9-BDB6-BC38-4DF8-3677C0BF1F9D}"/>
              </a:ext>
            </a:extLst>
          </p:cNvPr>
          <p:cNvSpPr>
            <a:spLocks noGrp="1"/>
          </p:cNvSpPr>
          <p:nvPr>
            <p:ph idx="1"/>
          </p:nvPr>
        </p:nvSpPr>
        <p:spPr>
          <a:xfrm>
            <a:off x="4976031" y="963877"/>
            <a:ext cx="6377769" cy="4930246"/>
          </a:xfrm>
        </p:spPr>
        <p:txBody>
          <a:bodyPr anchor="ctr">
            <a:normAutofit/>
          </a:bodyPr>
          <a:lstStyle/>
          <a:p>
            <a:r>
              <a:rPr lang="en-CA" dirty="0"/>
              <a:t>EDM – High energy</a:t>
            </a:r>
          </a:p>
          <a:p>
            <a:r>
              <a:rPr lang="en-CA" dirty="0"/>
              <a:t>Rap – High </a:t>
            </a:r>
            <a:r>
              <a:rPr lang="en-CA" dirty="0" err="1"/>
              <a:t>Speechiness</a:t>
            </a:r>
            <a:endParaRPr lang="en-CA" dirty="0"/>
          </a:p>
          <a:p>
            <a:r>
              <a:rPr lang="en-CA" dirty="0"/>
              <a:t>Rock – Low Danceability/Higher Duration</a:t>
            </a:r>
          </a:p>
          <a:p>
            <a:r>
              <a:rPr lang="en-CA" dirty="0"/>
              <a:t>Latin – Danceable</a:t>
            </a:r>
          </a:p>
          <a:p>
            <a:r>
              <a:rPr lang="en-CA" dirty="0"/>
              <a:t>R&amp;B – Lack of easily distinguishable qualities</a:t>
            </a:r>
          </a:p>
          <a:p>
            <a:r>
              <a:rPr lang="en-CA" dirty="0"/>
              <a:t>Pop - Lack of easily distinguishable qualities</a:t>
            </a:r>
          </a:p>
        </p:txBody>
      </p:sp>
    </p:spTree>
    <p:extLst>
      <p:ext uri="{BB962C8B-B14F-4D97-AF65-F5344CB8AC3E}">
        <p14:creationId xmlns:p14="http://schemas.microsoft.com/office/powerpoint/2010/main" val="290496969"/>
      </p:ext>
    </p:extLst>
  </p:cSld>
  <p:clrMapOvr>
    <a:overrideClrMapping bg1="dk1" tx1="lt1" bg2="dk2" tx2="lt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10DB7C-FBF3-EA4E-4CDC-32EE071ABBB7}"/>
              </a:ext>
            </a:extLst>
          </p:cNvPr>
          <p:cNvSpPr>
            <a:spLocks noGrp="1"/>
          </p:cNvSpPr>
          <p:nvPr>
            <p:ph type="title"/>
          </p:nvPr>
        </p:nvSpPr>
        <p:spPr>
          <a:xfrm>
            <a:off x="255473" y="963877"/>
            <a:ext cx="4529597" cy="4930246"/>
          </a:xfrm>
        </p:spPr>
        <p:txBody>
          <a:bodyPr>
            <a:normAutofit/>
          </a:bodyPr>
          <a:lstStyle/>
          <a:p>
            <a:pPr algn="ctr"/>
            <a:r>
              <a:rPr lang="en-CA" sz="4000" spc="-150" dirty="0"/>
              <a:t>Discussion – </a:t>
            </a:r>
            <a:br>
              <a:rPr lang="en-CA" sz="4000" spc="-150" dirty="0"/>
            </a:br>
            <a:r>
              <a:rPr lang="en-CA" sz="4000" spc="-150" dirty="0"/>
              <a:t>Too May Genres?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0D216C9-BDB6-BC38-4DF8-3677C0BF1F9D}"/>
              </a:ext>
            </a:extLst>
          </p:cNvPr>
          <p:cNvSpPr>
            <a:spLocks noGrp="1"/>
          </p:cNvSpPr>
          <p:nvPr>
            <p:ph idx="1"/>
          </p:nvPr>
        </p:nvSpPr>
        <p:spPr>
          <a:xfrm>
            <a:off x="4976031" y="963877"/>
            <a:ext cx="6377769" cy="4930246"/>
          </a:xfrm>
        </p:spPr>
        <p:txBody>
          <a:bodyPr anchor="ctr">
            <a:normAutofit/>
          </a:bodyPr>
          <a:lstStyle/>
          <a:p>
            <a:r>
              <a:rPr lang="en-CA" dirty="0"/>
              <a:t>High number of subgenres limited usefulness</a:t>
            </a:r>
          </a:p>
          <a:p>
            <a:r>
              <a:rPr lang="en-CA" dirty="0"/>
              <a:t>Number of genres may also have been too high</a:t>
            </a:r>
          </a:p>
          <a:p>
            <a:r>
              <a:rPr lang="en-CA" dirty="0"/>
              <a:t>Reducing number of target variables may reduce model applicability – classification not always binary</a:t>
            </a:r>
          </a:p>
        </p:txBody>
      </p:sp>
    </p:spTree>
    <p:extLst>
      <p:ext uri="{BB962C8B-B14F-4D97-AF65-F5344CB8AC3E}">
        <p14:creationId xmlns:p14="http://schemas.microsoft.com/office/powerpoint/2010/main" val="187259127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65CDE2-194C-4A17-9E3C-017E8A8970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144422-1202-B628-1D52-9F8F9B9AC0D4}"/>
              </a:ext>
            </a:extLst>
          </p:cNvPr>
          <p:cNvSpPr>
            <a:spLocks noGrp="1"/>
          </p:cNvSpPr>
          <p:nvPr>
            <p:ph type="title"/>
          </p:nvPr>
        </p:nvSpPr>
        <p:spPr>
          <a:xfrm>
            <a:off x="943276" y="712268"/>
            <a:ext cx="10410524" cy="1193533"/>
          </a:xfrm>
        </p:spPr>
        <p:txBody>
          <a:bodyPr>
            <a:normAutofit/>
          </a:bodyPr>
          <a:lstStyle/>
          <a:p>
            <a:r>
              <a:rPr lang="en-CA" dirty="0"/>
              <a:t>Classifying Music – Machine Learning Models</a:t>
            </a:r>
            <a:endParaRPr lang="en-CA" dirty="0">
              <a:solidFill>
                <a:srgbClr val="FFFFFF"/>
              </a:solidFill>
            </a:endParaRPr>
          </a:p>
        </p:txBody>
      </p:sp>
      <p:cxnSp>
        <p:nvCxnSpPr>
          <p:cNvPr id="10" name="Straight Connector 9">
            <a:extLst>
              <a:ext uri="{FF2B5EF4-FFF2-40B4-BE49-F238E27FC236}">
                <a16:creationId xmlns:a16="http://schemas.microsoft.com/office/drawing/2014/main" id="{F2AE495E-2AAF-4BC1-87A5-331009D82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DAAD15B-DA32-D414-C54F-B15D01B9267C}"/>
              </a:ext>
            </a:extLst>
          </p:cNvPr>
          <p:cNvSpPr>
            <a:spLocks noGrp="1"/>
          </p:cNvSpPr>
          <p:nvPr>
            <p:ph idx="1"/>
          </p:nvPr>
        </p:nvSpPr>
        <p:spPr>
          <a:xfrm>
            <a:off x="943276" y="2050181"/>
            <a:ext cx="10410524" cy="4126782"/>
          </a:xfrm>
        </p:spPr>
        <p:txBody>
          <a:bodyPr>
            <a:normAutofit/>
          </a:bodyPr>
          <a:lstStyle/>
          <a:p>
            <a:r>
              <a:rPr lang="en-CA" dirty="0"/>
              <a:t>Models cannot ‘perceive’ differences – have to be trained</a:t>
            </a:r>
          </a:p>
          <a:p>
            <a:r>
              <a:rPr lang="en-CA" dirty="0"/>
              <a:t>Require audio features - technical information - to classify music.</a:t>
            </a:r>
          </a:p>
          <a:p>
            <a:pPr lvl="1"/>
            <a:r>
              <a:rPr lang="en-CA" dirty="0"/>
              <a:t>Volume, tempo, frequency, etc.</a:t>
            </a:r>
          </a:p>
          <a:p>
            <a:r>
              <a:rPr lang="en-CA" dirty="0"/>
              <a:t>Audio features typically quantifiers/numeric.</a:t>
            </a:r>
          </a:p>
        </p:txBody>
      </p:sp>
    </p:spTree>
    <p:extLst>
      <p:ext uri="{BB962C8B-B14F-4D97-AF65-F5344CB8AC3E}">
        <p14:creationId xmlns:p14="http://schemas.microsoft.com/office/powerpoint/2010/main" val="3430201417"/>
      </p:ext>
    </p:extLst>
  </p:cSld>
  <p:clrMapOvr>
    <a:overrideClrMapping bg1="dk1" tx1="lt1" bg2="dk2" tx2="lt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10DB7C-FBF3-EA4E-4CDC-32EE071ABBB7}"/>
              </a:ext>
            </a:extLst>
          </p:cNvPr>
          <p:cNvSpPr>
            <a:spLocks noGrp="1"/>
          </p:cNvSpPr>
          <p:nvPr>
            <p:ph type="title"/>
          </p:nvPr>
        </p:nvSpPr>
        <p:spPr>
          <a:xfrm>
            <a:off x="223217" y="963877"/>
            <a:ext cx="4529597" cy="4930246"/>
          </a:xfrm>
        </p:spPr>
        <p:txBody>
          <a:bodyPr>
            <a:normAutofit/>
          </a:bodyPr>
          <a:lstStyle/>
          <a:p>
            <a:pPr algn="ctr"/>
            <a:r>
              <a:rPr lang="en-CA" sz="4000" dirty="0"/>
              <a:t>Discussion – </a:t>
            </a:r>
            <a:br>
              <a:rPr lang="en-CA" sz="4000" dirty="0"/>
            </a:br>
            <a:r>
              <a:rPr lang="en-CA" sz="4000" dirty="0"/>
              <a:t>Genre Selection</a:t>
            </a:r>
            <a:endParaRPr lang="en-CA" sz="4000" spc="-150" dirty="0"/>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0D216C9-BDB6-BC38-4DF8-3677C0BF1F9D}"/>
              </a:ext>
            </a:extLst>
          </p:cNvPr>
          <p:cNvSpPr>
            <a:spLocks noGrp="1"/>
          </p:cNvSpPr>
          <p:nvPr>
            <p:ph idx="1"/>
          </p:nvPr>
        </p:nvSpPr>
        <p:spPr>
          <a:xfrm>
            <a:off x="4976031" y="963877"/>
            <a:ext cx="6377769" cy="4930246"/>
          </a:xfrm>
        </p:spPr>
        <p:txBody>
          <a:bodyPr anchor="ctr">
            <a:normAutofit/>
          </a:bodyPr>
          <a:lstStyle/>
          <a:p>
            <a:r>
              <a:rPr lang="en-CA" dirty="0"/>
              <a:t>Problem with genres selected in data set.</a:t>
            </a:r>
          </a:p>
          <a:p>
            <a:r>
              <a:rPr lang="en-CA" dirty="0"/>
              <a:t>Pop, R&amp;B, Latin, and Rap fairly similar to each other</a:t>
            </a:r>
          </a:p>
          <a:p>
            <a:pPr lvl="1"/>
            <a:r>
              <a:rPr lang="en-CA" dirty="0"/>
              <a:t>Shared histories and influences, similar subgenres</a:t>
            </a:r>
          </a:p>
          <a:p>
            <a:r>
              <a:rPr lang="en-CA" dirty="0"/>
              <a:t>Using wildly dissimilar genres may lead to better success?</a:t>
            </a:r>
          </a:p>
          <a:p>
            <a:pPr lvl="1"/>
            <a:r>
              <a:rPr lang="en-CA" dirty="0"/>
              <a:t>Jazz, Classical, Country, Death Metal, Children’s Music?</a:t>
            </a:r>
          </a:p>
        </p:txBody>
      </p:sp>
    </p:spTree>
    <p:extLst>
      <p:ext uri="{BB962C8B-B14F-4D97-AF65-F5344CB8AC3E}">
        <p14:creationId xmlns:p14="http://schemas.microsoft.com/office/powerpoint/2010/main" val="315290443"/>
      </p:ext>
    </p:extLst>
  </p:cSld>
  <p:clrMapOvr>
    <a:overrideClrMapping bg1="dk1" tx1="lt1" bg2="dk2" tx2="lt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10DB7C-FBF3-EA4E-4CDC-32EE071ABBB7}"/>
              </a:ext>
            </a:extLst>
          </p:cNvPr>
          <p:cNvSpPr>
            <a:spLocks noGrp="1"/>
          </p:cNvSpPr>
          <p:nvPr>
            <p:ph type="title"/>
          </p:nvPr>
        </p:nvSpPr>
        <p:spPr>
          <a:xfrm>
            <a:off x="0" y="963877"/>
            <a:ext cx="4765963" cy="4930246"/>
          </a:xfrm>
        </p:spPr>
        <p:txBody>
          <a:bodyPr>
            <a:normAutofit/>
          </a:bodyPr>
          <a:lstStyle/>
          <a:p>
            <a:pPr algn="ctr"/>
            <a:r>
              <a:rPr lang="en-CA" sz="4000" spc="-150" dirty="0"/>
              <a:t>Discussion – </a:t>
            </a:r>
            <a:br>
              <a:rPr lang="en-CA" sz="4000" spc="-150" dirty="0"/>
            </a:br>
            <a:r>
              <a:rPr lang="en-CA" sz="4000" spc="-150" dirty="0"/>
              <a:t>Issues with Methodology </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0D216C9-BDB6-BC38-4DF8-3677C0BF1F9D}"/>
              </a:ext>
            </a:extLst>
          </p:cNvPr>
          <p:cNvSpPr>
            <a:spLocks noGrp="1"/>
          </p:cNvSpPr>
          <p:nvPr>
            <p:ph idx="1"/>
          </p:nvPr>
        </p:nvSpPr>
        <p:spPr>
          <a:xfrm>
            <a:off x="4976031" y="963877"/>
            <a:ext cx="6377769" cy="4930246"/>
          </a:xfrm>
        </p:spPr>
        <p:txBody>
          <a:bodyPr anchor="ctr">
            <a:normAutofit/>
          </a:bodyPr>
          <a:lstStyle/>
          <a:p>
            <a:r>
              <a:rPr lang="en-CA" dirty="0"/>
              <a:t>No song belongs solely to one genre</a:t>
            </a:r>
          </a:p>
          <a:p>
            <a:pPr lvl="1"/>
            <a:r>
              <a:rPr lang="en-CA" dirty="0"/>
              <a:t>E.g. Latin Pop, Hip Pop, Dance Pop, etc.</a:t>
            </a:r>
          </a:p>
          <a:p>
            <a:r>
              <a:rPr lang="en-CA" dirty="0"/>
              <a:t>Classifying songs into one genre overly reductive</a:t>
            </a:r>
          </a:p>
          <a:p>
            <a:r>
              <a:rPr lang="en-CA" dirty="0"/>
              <a:t>Predict top 3 most likely genres?</a:t>
            </a:r>
          </a:p>
          <a:p>
            <a:pPr lvl="1"/>
            <a:r>
              <a:rPr lang="en-CA" dirty="0"/>
              <a:t>May help when classifying Pop, R&amp;B, Latin, and Rap</a:t>
            </a:r>
          </a:p>
        </p:txBody>
      </p:sp>
    </p:spTree>
    <p:extLst>
      <p:ext uri="{BB962C8B-B14F-4D97-AF65-F5344CB8AC3E}">
        <p14:creationId xmlns:p14="http://schemas.microsoft.com/office/powerpoint/2010/main" val="1319955812"/>
      </p:ext>
    </p:extLst>
  </p:cSld>
  <p:clrMapOvr>
    <a:overrideClrMapping bg1="dk1" tx1="lt1" bg2="dk2" tx2="lt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10DB7C-FBF3-EA4E-4CDC-32EE071ABBB7}"/>
              </a:ext>
            </a:extLst>
          </p:cNvPr>
          <p:cNvSpPr>
            <a:spLocks noGrp="1"/>
          </p:cNvSpPr>
          <p:nvPr>
            <p:ph type="title"/>
          </p:nvPr>
        </p:nvSpPr>
        <p:spPr>
          <a:xfrm>
            <a:off x="0" y="963877"/>
            <a:ext cx="4765963" cy="4930246"/>
          </a:xfrm>
        </p:spPr>
        <p:txBody>
          <a:bodyPr>
            <a:normAutofit/>
          </a:bodyPr>
          <a:lstStyle/>
          <a:p>
            <a:pPr algn="ctr"/>
            <a:r>
              <a:rPr lang="en-CA" sz="4000" dirty="0"/>
              <a:t>Discussion – </a:t>
            </a:r>
            <a:br>
              <a:rPr lang="en-CA" sz="4000" dirty="0"/>
            </a:br>
            <a:r>
              <a:rPr lang="en-CA" sz="4000" dirty="0"/>
              <a:t>Too many variables</a:t>
            </a:r>
            <a:endParaRPr lang="en-CA" sz="4000" spc="-150" dirty="0"/>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0D216C9-BDB6-BC38-4DF8-3677C0BF1F9D}"/>
              </a:ext>
            </a:extLst>
          </p:cNvPr>
          <p:cNvSpPr>
            <a:spLocks noGrp="1"/>
          </p:cNvSpPr>
          <p:nvPr>
            <p:ph idx="1"/>
          </p:nvPr>
        </p:nvSpPr>
        <p:spPr>
          <a:xfrm>
            <a:off x="4976031" y="963877"/>
            <a:ext cx="6377769" cy="4930246"/>
          </a:xfrm>
        </p:spPr>
        <p:txBody>
          <a:bodyPr anchor="ctr">
            <a:normAutofit/>
          </a:bodyPr>
          <a:lstStyle/>
          <a:p>
            <a:r>
              <a:rPr lang="en-CA" dirty="0"/>
              <a:t>‘Curse of dimensionality’</a:t>
            </a:r>
          </a:p>
          <a:p>
            <a:pPr lvl="1"/>
            <a:r>
              <a:rPr lang="en-CA" dirty="0"/>
              <a:t>Too many variables included, lowered model efficacy</a:t>
            </a:r>
          </a:p>
          <a:p>
            <a:pPr lvl="1"/>
            <a:r>
              <a:rPr lang="en-CA" dirty="0"/>
              <a:t>Greater confusion when classifying</a:t>
            </a:r>
          </a:p>
          <a:p>
            <a:r>
              <a:rPr lang="en-CA" dirty="0"/>
              <a:t>Two ways of dealing with it</a:t>
            </a:r>
          </a:p>
          <a:p>
            <a:pPr lvl="1"/>
            <a:r>
              <a:rPr lang="en-CA" dirty="0"/>
              <a:t>Use much larger data set</a:t>
            </a:r>
          </a:p>
          <a:p>
            <a:pPr lvl="1"/>
            <a:r>
              <a:rPr lang="en-CA" dirty="0"/>
              <a:t>Reduce number of variables (dimension reduction)</a:t>
            </a:r>
          </a:p>
        </p:txBody>
      </p:sp>
    </p:spTree>
    <p:extLst>
      <p:ext uri="{BB962C8B-B14F-4D97-AF65-F5344CB8AC3E}">
        <p14:creationId xmlns:p14="http://schemas.microsoft.com/office/powerpoint/2010/main" val="1838484714"/>
      </p:ext>
    </p:extLst>
  </p:cSld>
  <p:clrMapOvr>
    <a:overrideClrMapping bg1="dk1" tx1="lt1" bg2="dk2" tx2="lt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10DB7C-FBF3-EA4E-4CDC-32EE071ABBB7}"/>
              </a:ext>
            </a:extLst>
          </p:cNvPr>
          <p:cNvSpPr>
            <a:spLocks noGrp="1"/>
          </p:cNvSpPr>
          <p:nvPr>
            <p:ph type="title"/>
          </p:nvPr>
        </p:nvSpPr>
        <p:spPr>
          <a:xfrm>
            <a:off x="0" y="963877"/>
            <a:ext cx="4765963" cy="4930246"/>
          </a:xfrm>
        </p:spPr>
        <p:txBody>
          <a:bodyPr>
            <a:normAutofit/>
          </a:bodyPr>
          <a:lstStyle/>
          <a:p>
            <a:pPr algn="ctr"/>
            <a:r>
              <a:rPr lang="en-CA" sz="4000" dirty="0"/>
              <a:t>Discussion – </a:t>
            </a:r>
            <a:br>
              <a:rPr lang="en-CA" sz="4000" dirty="0"/>
            </a:br>
            <a:r>
              <a:rPr lang="en-CA" sz="4000" dirty="0"/>
              <a:t>Reducing no. </a:t>
            </a:r>
            <a:br>
              <a:rPr lang="en-CA" sz="4000" dirty="0"/>
            </a:br>
            <a:r>
              <a:rPr lang="en-CA" sz="4000" dirty="0"/>
              <a:t>of variables used</a:t>
            </a:r>
            <a:endParaRPr lang="en-CA" sz="4000" spc="-150" dirty="0"/>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0D216C9-BDB6-BC38-4DF8-3677C0BF1F9D}"/>
              </a:ext>
            </a:extLst>
          </p:cNvPr>
          <p:cNvSpPr>
            <a:spLocks noGrp="1"/>
          </p:cNvSpPr>
          <p:nvPr>
            <p:ph idx="1"/>
          </p:nvPr>
        </p:nvSpPr>
        <p:spPr>
          <a:xfrm>
            <a:off x="4976031" y="963877"/>
            <a:ext cx="6377769" cy="4930246"/>
          </a:xfrm>
        </p:spPr>
        <p:txBody>
          <a:bodyPr anchor="ctr">
            <a:normAutofit/>
          </a:bodyPr>
          <a:lstStyle/>
          <a:p>
            <a:r>
              <a:rPr lang="en-CA" dirty="0"/>
              <a:t>Model efficacy tends to increase when fewer predictors are used</a:t>
            </a:r>
          </a:p>
          <a:p>
            <a:pPr lvl="1"/>
            <a:r>
              <a:rPr lang="en-CA" i="1" dirty="0" err="1"/>
              <a:t>k</a:t>
            </a:r>
            <a:r>
              <a:rPr lang="en-CA" dirty="0" err="1"/>
              <a:t>NN</a:t>
            </a:r>
            <a:r>
              <a:rPr lang="en-CA" dirty="0"/>
              <a:t> models require 10 or fewer</a:t>
            </a:r>
          </a:p>
          <a:p>
            <a:r>
              <a:rPr lang="en-CA" dirty="0"/>
              <a:t>Key, Mode, Liveness not important for classifying</a:t>
            </a:r>
          </a:p>
          <a:p>
            <a:pPr lvl="1"/>
            <a:r>
              <a:rPr lang="en-CA" dirty="0"/>
              <a:t>May be removed when running models again.</a:t>
            </a:r>
          </a:p>
          <a:p>
            <a:r>
              <a:rPr lang="en-CA" dirty="0"/>
              <a:t>Best to increase number of observations and reduce number of variables.</a:t>
            </a:r>
          </a:p>
        </p:txBody>
      </p:sp>
    </p:spTree>
    <p:extLst>
      <p:ext uri="{BB962C8B-B14F-4D97-AF65-F5344CB8AC3E}">
        <p14:creationId xmlns:p14="http://schemas.microsoft.com/office/powerpoint/2010/main" val="1100531279"/>
      </p:ext>
    </p:extLst>
  </p:cSld>
  <p:clrMapOvr>
    <a:overrideClrMapping bg1="dk1" tx1="lt1" bg2="dk2" tx2="lt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10DB7C-FBF3-EA4E-4CDC-32EE071ABBB7}"/>
              </a:ext>
            </a:extLst>
          </p:cNvPr>
          <p:cNvSpPr>
            <a:spLocks noGrp="1"/>
          </p:cNvSpPr>
          <p:nvPr>
            <p:ph type="title"/>
          </p:nvPr>
        </p:nvSpPr>
        <p:spPr>
          <a:xfrm>
            <a:off x="0" y="963877"/>
            <a:ext cx="4765963" cy="4930246"/>
          </a:xfrm>
        </p:spPr>
        <p:txBody>
          <a:bodyPr>
            <a:normAutofit/>
          </a:bodyPr>
          <a:lstStyle/>
          <a:p>
            <a:pPr algn="ctr"/>
            <a:r>
              <a:rPr lang="en-CA" sz="4000" dirty="0"/>
              <a:t>Discussion – Increasing no. </a:t>
            </a:r>
            <a:br>
              <a:rPr lang="en-CA" sz="4000" dirty="0"/>
            </a:br>
            <a:r>
              <a:rPr lang="en-CA" sz="4000" dirty="0"/>
              <a:t>of observations</a:t>
            </a:r>
            <a:endParaRPr lang="en-CA" sz="4000" spc="-150" dirty="0"/>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0D216C9-BDB6-BC38-4DF8-3677C0BF1F9D}"/>
              </a:ext>
            </a:extLst>
          </p:cNvPr>
          <p:cNvSpPr>
            <a:spLocks noGrp="1"/>
          </p:cNvSpPr>
          <p:nvPr>
            <p:ph idx="1"/>
          </p:nvPr>
        </p:nvSpPr>
        <p:spPr>
          <a:xfrm>
            <a:off x="4976031" y="963877"/>
            <a:ext cx="6377769" cy="4930246"/>
          </a:xfrm>
        </p:spPr>
        <p:txBody>
          <a:bodyPr anchor="ctr">
            <a:normAutofit/>
          </a:bodyPr>
          <a:lstStyle/>
          <a:p>
            <a:r>
              <a:rPr lang="en-CA" dirty="0"/>
              <a:t>Number of observations must increase exponentially with increase in variables used for modelling</a:t>
            </a:r>
          </a:p>
          <a:p>
            <a:pPr lvl="1"/>
            <a:r>
              <a:rPr lang="en-CA" dirty="0"/>
              <a:t>Probably need more than 32833 songs.</a:t>
            </a:r>
          </a:p>
          <a:p>
            <a:r>
              <a:rPr lang="en-CA" dirty="0" err="1"/>
              <a:t>Downsampled</a:t>
            </a:r>
            <a:r>
              <a:rPr lang="en-CA" dirty="0"/>
              <a:t> data set</a:t>
            </a:r>
          </a:p>
          <a:p>
            <a:pPr lvl="1"/>
            <a:r>
              <a:rPr lang="en-CA" dirty="0"/>
              <a:t>Allowed models to complete, but reduced model efficacy</a:t>
            </a:r>
          </a:p>
        </p:txBody>
      </p:sp>
    </p:spTree>
    <p:extLst>
      <p:ext uri="{BB962C8B-B14F-4D97-AF65-F5344CB8AC3E}">
        <p14:creationId xmlns:p14="http://schemas.microsoft.com/office/powerpoint/2010/main" val="1561760476"/>
      </p:ext>
    </p:extLst>
  </p:cSld>
  <p:clrMapOvr>
    <a:overrideClrMapping bg1="dk1" tx1="lt1" bg2="dk2" tx2="lt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65CDE2-194C-4A17-9E3C-017E8A8970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144422-1202-B628-1D52-9F8F9B9AC0D4}"/>
              </a:ext>
            </a:extLst>
          </p:cNvPr>
          <p:cNvSpPr>
            <a:spLocks noGrp="1"/>
          </p:cNvSpPr>
          <p:nvPr>
            <p:ph type="title"/>
          </p:nvPr>
        </p:nvSpPr>
        <p:spPr>
          <a:xfrm>
            <a:off x="943276" y="712268"/>
            <a:ext cx="10410524" cy="1193533"/>
          </a:xfrm>
        </p:spPr>
        <p:txBody>
          <a:bodyPr>
            <a:normAutofit/>
          </a:bodyPr>
          <a:lstStyle/>
          <a:p>
            <a:r>
              <a:rPr lang="en-CA" dirty="0"/>
              <a:t>References</a:t>
            </a:r>
            <a:endParaRPr lang="en-CA" dirty="0">
              <a:solidFill>
                <a:srgbClr val="FFFFFF"/>
              </a:solidFill>
            </a:endParaRPr>
          </a:p>
        </p:txBody>
      </p:sp>
      <p:cxnSp>
        <p:nvCxnSpPr>
          <p:cNvPr id="10" name="Straight Connector 9">
            <a:extLst>
              <a:ext uri="{FF2B5EF4-FFF2-40B4-BE49-F238E27FC236}">
                <a16:creationId xmlns:a16="http://schemas.microsoft.com/office/drawing/2014/main" id="{F2AE495E-2AAF-4BC1-87A5-331009D82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DAAD15B-DA32-D414-C54F-B15D01B9267C}"/>
              </a:ext>
            </a:extLst>
          </p:cNvPr>
          <p:cNvSpPr>
            <a:spLocks noGrp="1"/>
          </p:cNvSpPr>
          <p:nvPr>
            <p:ph idx="1"/>
          </p:nvPr>
        </p:nvSpPr>
        <p:spPr>
          <a:xfrm>
            <a:off x="943276" y="2050180"/>
            <a:ext cx="10410524" cy="4542005"/>
          </a:xfrm>
        </p:spPr>
        <p:txBody>
          <a:bodyPr numCol="2">
            <a:normAutofit fontScale="92500" lnSpcReduction="10000"/>
          </a:bodyPr>
          <a:lstStyle/>
          <a:p>
            <a:pPr>
              <a:lnSpc>
                <a:spcPct val="107000"/>
              </a:lnSpc>
              <a:spcBef>
                <a:spcPts val="0"/>
              </a:spcBef>
            </a:pPr>
            <a:r>
              <a:rPr lang="en-CA" sz="800" dirty="0">
                <a:effectLst/>
                <a:latin typeface="Calibri" panose="020F0502020204030204" pitchFamily="34" charset="0"/>
                <a:ea typeface="Calibri" panose="020F0502020204030204" pitchFamily="34" charset="0"/>
                <a:cs typeface="Times New Roman" panose="02020603050405020304" pitchFamily="18" charset="0"/>
              </a:rPr>
              <a:t>Dataset:</a:t>
            </a:r>
          </a:p>
          <a:p>
            <a:pPr>
              <a:lnSpc>
                <a:spcPct val="107000"/>
              </a:lnSpc>
              <a:spcBef>
                <a:spcPts val="0"/>
              </a:spcBef>
            </a:pPr>
            <a:r>
              <a:rPr lang="en-CA" sz="800" dirty="0">
                <a:effectLst/>
                <a:latin typeface="Calibri" panose="020F0502020204030204" pitchFamily="34" charset="0"/>
                <a:ea typeface="Calibri" panose="020F0502020204030204" pitchFamily="34" charset="0"/>
                <a:cs typeface="Times New Roman" panose="02020603050405020304" pitchFamily="18" charset="0"/>
              </a:rPr>
              <a:t>Link to CSV: https://raw.githubusercontent.com/rfordatascience/tidytuesday/master/data/2020/2020-01-21/spotify_songs.csv</a:t>
            </a:r>
          </a:p>
          <a:p>
            <a:pPr>
              <a:lnSpc>
                <a:spcPct val="107000"/>
              </a:lnSpc>
              <a:spcBef>
                <a:spcPts val="0"/>
              </a:spcBef>
            </a:pPr>
            <a:r>
              <a:rPr lang="en-CA" sz="800" dirty="0">
                <a:effectLst/>
                <a:latin typeface="Calibri" panose="020F0502020204030204" pitchFamily="34" charset="0"/>
                <a:ea typeface="Calibri" panose="020F0502020204030204" pitchFamily="34" charset="0"/>
                <a:cs typeface="Times New Roman" panose="02020603050405020304" pitchFamily="18" charset="0"/>
              </a:rPr>
              <a:t>Readme for Dataset: </a:t>
            </a:r>
            <a:r>
              <a:rPr lang="en-CA" sz="800" dirty="0" err="1">
                <a:effectLst/>
                <a:latin typeface="Calibri" panose="020F0502020204030204" pitchFamily="34" charset="0"/>
                <a:ea typeface="Calibri" panose="020F0502020204030204" pitchFamily="34" charset="0"/>
                <a:cs typeface="Times New Roman" panose="02020603050405020304" pitchFamily="18" charset="0"/>
              </a:rPr>
              <a:t>jthomasmck</a:t>
            </a:r>
            <a:r>
              <a:rPr lang="en-CA" sz="800" dirty="0">
                <a:effectLst/>
                <a:latin typeface="Calibri" panose="020F0502020204030204" pitchFamily="34" charset="0"/>
                <a:ea typeface="Calibri" panose="020F0502020204030204" pitchFamily="34" charset="0"/>
                <a:cs typeface="Times New Roman" panose="02020603050405020304" pitchFamily="18" charset="0"/>
              </a:rPr>
              <a:t>. (January 20, 2020). Spotify Songs. </a:t>
            </a:r>
            <a:r>
              <a:rPr lang="en-CA" sz="800" dirty="0">
                <a:effectLst/>
                <a:latin typeface="Calibri" panose="020F0502020204030204" pitchFamily="34"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https://github.com/rfordatascience/tidytuesday/blob/master/data/2020/2020-01-21/readme.md</a:t>
            </a:r>
            <a:endParaRPr lang="en-CA" sz="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pPr>
            <a:endParaRPr lang="en-CA" sz="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pPr>
            <a:r>
              <a:rPr lang="en-CA" sz="800" dirty="0">
                <a:effectLst/>
                <a:latin typeface="Calibri" panose="020F0502020204030204" pitchFamily="34" charset="0"/>
                <a:ea typeface="Calibri" panose="020F0502020204030204" pitchFamily="34" charset="0"/>
                <a:cs typeface="Times New Roman" panose="02020603050405020304" pitchFamily="18" charset="0"/>
              </a:rPr>
              <a:t>Citations:</a:t>
            </a:r>
          </a:p>
          <a:p>
            <a:pPr>
              <a:lnSpc>
                <a:spcPct val="107000"/>
              </a:lnSpc>
              <a:spcBef>
                <a:spcPts val="0"/>
              </a:spcBef>
            </a:pPr>
            <a:r>
              <a:rPr lang="en-CA" sz="800" dirty="0">
                <a:effectLst/>
                <a:latin typeface="Calibri" panose="020F0502020204030204" pitchFamily="34" charset="0"/>
                <a:ea typeface="Calibri" panose="020F0502020204030204" pitchFamily="34" charset="0"/>
                <a:cs typeface="Times New Roman" panose="02020603050405020304" pitchFamily="18" charset="0"/>
              </a:rPr>
              <a:t> </a:t>
            </a:r>
            <a:r>
              <a:rPr lang="en-CA" sz="800" dirty="0" err="1">
                <a:effectLst/>
                <a:latin typeface="Calibri" panose="020F0502020204030204" pitchFamily="34" charset="0"/>
                <a:ea typeface="Calibri" panose="020F0502020204030204" pitchFamily="34" charset="0"/>
                <a:cs typeface="Times New Roman" panose="02020603050405020304" pitchFamily="18" charset="0"/>
              </a:rPr>
              <a:t>Bambrick</a:t>
            </a:r>
            <a:r>
              <a:rPr lang="en-CA" sz="800" dirty="0">
                <a:effectLst/>
                <a:latin typeface="Calibri" panose="020F0502020204030204" pitchFamily="34" charset="0"/>
                <a:ea typeface="Calibri" panose="020F0502020204030204" pitchFamily="34" charset="0"/>
                <a:cs typeface="Times New Roman" panose="02020603050405020304" pitchFamily="18" charset="0"/>
              </a:rPr>
              <a:t>, N. (2016). Support Vector Machines: A Simple Explanation. Kdnuggets.com.</a:t>
            </a:r>
          </a:p>
          <a:p>
            <a:pPr>
              <a:lnSpc>
                <a:spcPct val="107000"/>
              </a:lnSpc>
              <a:spcBef>
                <a:spcPts val="0"/>
              </a:spcBef>
            </a:pPr>
            <a:r>
              <a:rPr lang="en-CA" sz="800" dirty="0">
                <a:effectLst/>
                <a:latin typeface="Calibri" panose="020F0502020204030204" pitchFamily="34" charset="0"/>
                <a:ea typeface="Calibri" panose="020F0502020204030204" pitchFamily="34" charset="0"/>
                <a:cs typeface="Times New Roman" panose="02020603050405020304" pitchFamily="18" charset="0"/>
              </a:rPr>
              <a:t>https://www.kdnuggets.com/2016/07/support-vector-machines-simple-explanation.html</a:t>
            </a:r>
          </a:p>
          <a:p>
            <a:pPr>
              <a:lnSpc>
                <a:spcPct val="107000"/>
              </a:lnSpc>
              <a:spcBef>
                <a:spcPts val="0"/>
              </a:spcBef>
            </a:pPr>
            <a:endParaRPr lang="en-CA" sz="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pPr>
            <a:r>
              <a:rPr lang="en-CA" sz="800" dirty="0">
                <a:effectLst/>
                <a:latin typeface="Calibri" panose="020F0502020204030204" pitchFamily="34" charset="0"/>
                <a:ea typeface="Calibri" panose="020F0502020204030204" pitchFamily="34" charset="0"/>
                <a:cs typeface="Times New Roman" panose="02020603050405020304" pitchFamily="18" charset="0"/>
              </a:rPr>
              <a:t> Behrens, J. T. (1997). Principles and procedures of exploratory data analysis. Psychological Methods, 2(2), 131–160.</a:t>
            </a:r>
          </a:p>
          <a:p>
            <a:pPr>
              <a:lnSpc>
                <a:spcPct val="107000"/>
              </a:lnSpc>
              <a:spcBef>
                <a:spcPts val="0"/>
              </a:spcBef>
            </a:pPr>
            <a:r>
              <a:rPr lang="en-CA" sz="800" dirty="0">
                <a:effectLst/>
                <a:latin typeface="Calibri" panose="020F0502020204030204" pitchFamily="34" charset="0"/>
                <a:ea typeface="Calibri" panose="020F0502020204030204" pitchFamily="34" charset="0"/>
                <a:cs typeface="Times New Roman" panose="02020603050405020304" pitchFamily="18" charset="0"/>
              </a:rPr>
              <a:t>https://doi.org/10.1037/1082-989x.2.2.131</a:t>
            </a:r>
          </a:p>
          <a:p>
            <a:pPr>
              <a:lnSpc>
                <a:spcPct val="107000"/>
              </a:lnSpc>
              <a:spcBef>
                <a:spcPts val="0"/>
              </a:spcBef>
            </a:pPr>
            <a:endParaRPr lang="en-CA" sz="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pPr>
            <a:r>
              <a:rPr lang="en-CA" sz="800" dirty="0">
                <a:effectLst/>
                <a:latin typeface="Calibri" panose="020F0502020204030204" pitchFamily="34" charset="0"/>
                <a:ea typeface="Calibri" panose="020F0502020204030204" pitchFamily="34" charset="0"/>
                <a:cs typeface="Times New Roman" panose="02020603050405020304" pitchFamily="18" charset="0"/>
              </a:rPr>
              <a:t> Curtis, M. E., &amp; </a:t>
            </a:r>
            <a:r>
              <a:rPr lang="en-CA" sz="800" dirty="0" err="1">
                <a:effectLst/>
                <a:latin typeface="Calibri" panose="020F0502020204030204" pitchFamily="34" charset="0"/>
                <a:ea typeface="Calibri" panose="020F0502020204030204" pitchFamily="34" charset="0"/>
                <a:cs typeface="Times New Roman" panose="02020603050405020304" pitchFamily="18" charset="0"/>
              </a:rPr>
              <a:t>Bharucha</a:t>
            </a:r>
            <a:r>
              <a:rPr lang="en-CA" sz="800" dirty="0">
                <a:effectLst/>
                <a:latin typeface="Calibri" panose="020F0502020204030204" pitchFamily="34" charset="0"/>
                <a:ea typeface="Calibri" panose="020F0502020204030204" pitchFamily="34" charset="0"/>
                <a:cs typeface="Times New Roman" panose="02020603050405020304" pitchFamily="18" charset="0"/>
              </a:rPr>
              <a:t>, J. J. (2010). The minor third communicates sadness in speech, mirroring its use in music. Emotion, 10(3), 335–348.</a:t>
            </a:r>
          </a:p>
          <a:p>
            <a:pPr>
              <a:lnSpc>
                <a:spcPct val="107000"/>
              </a:lnSpc>
              <a:spcBef>
                <a:spcPts val="0"/>
              </a:spcBef>
            </a:pPr>
            <a:r>
              <a:rPr lang="en-CA" sz="800" dirty="0">
                <a:effectLst/>
                <a:latin typeface="Calibri" panose="020F0502020204030204" pitchFamily="34" charset="0"/>
                <a:ea typeface="Calibri" panose="020F0502020204030204" pitchFamily="34" charset="0"/>
                <a:cs typeface="Times New Roman" panose="02020603050405020304" pitchFamily="18" charset="0"/>
                <a:hlinkClick r:id="rId3"/>
              </a:rPr>
              <a:t>https://doi.org/10.1037/a0017928</a:t>
            </a:r>
            <a:endParaRPr lang="en-CA" sz="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pPr>
            <a:endParaRPr lang="en-CA" sz="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pPr>
            <a:r>
              <a:rPr lang="en-CA" sz="800" dirty="0">
                <a:effectLst/>
                <a:latin typeface="Calibri" panose="020F0502020204030204" pitchFamily="34" charset="0"/>
                <a:ea typeface="Calibri" panose="020F0502020204030204" pitchFamily="34" charset="0"/>
                <a:cs typeface="Times New Roman" panose="02020603050405020304" pitchFamily="18" charset="0"/>
              </a:rPr>
              <a:t> Dash, S. K. (August 5, 2022). A brief introduction to linear discriminant analysis. AnalyticsVidhya.com.</a:t>
            </a:r>
          </a:p>
          <a:p>
            <a:pPr>
              <a:lnSpc>
                <a:spcPct val="107000"/>
              </a:lnSpc>
              <a:spcBef>
                <a:spcPts val="0"/>
              </a:spcBef>
            </a:pPr>
            <a:r>
              <a:rPr lang="en-CA" sz="800" dirty="0">
                <a:effectLst/>
                <a:latin typeface="Calibri" panose="020F0502020204030204" pitchFamily="34" charset="0"/>
                <a:ea typeface="Calibri" panose="020F0502020204030204" pitchFamily="34" charset="0"/>
                <a:cs typeface="Times New Roman" panose="02020603050405020304" pitchFamily="18" charset="0"/>
              </a:rPr>
              <a:t> https://www.analyticsvidhya.com/blog/2021/08/a-brief-introduction-to-linear-discriminant-analysis/</a:t>
            </a:r>
          </a:p>
          <a:p>
            <a:pPr>
              <a:lnSpc>
                <a:spcPct val="107000"/>
              </a:lnSpc>
              <a:spcBef>
                <a:spcPts val="0"/>
              </a:spcBef>
            </a:pPr>
            <a:endParaRPr lang="en-CA" sz="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pPr>
            <a:r>
              <a:rPr lang="en-CA" sz="800" dirty="0">
                <a:effectLst/>
                <a:latin typeface="Calibri" panose="020F0502020204030204" pitchFamily="34" charset="0"/>
                <a:ea typeface="Calibri" panose="020F0502020204030204" pitchFamily="34" charset="0"/>
                <a:cs typeface="Times New Roman" panose="02020603050405020304" pitchFamily="18" charset="0"/>
              </a:rPr>
              <a:t> Davies, S. (2012). On Defining Music. Monist, 95(4), 535–555.</a:t>
            </a:r>
          </a:p>
          <a:p>
            <a:pPr>
              <a:lnSpc>
                <a:spcPct val="107000"/>
              </a:lnSpc>
              <a:spcBef>
                <a:spcPts val="0"/>
              </a:spcBef>
            </a:pPr>
            <a:r>
              <a:rPr lang="en-CA" sz="800" dirty="0">
                <a:effectLst/>
                <a:latin typeface="Calibri" panose="020F0502020204030204" pitchFamily="34" charset="0"/>
                <a:ea typeface="Calibri" panose="020F0502020204030204" pitchFamily="34" charset="0"/>
                <a:cs typeface="Times New Roman" panose="02020603050405020304" pitchFamily="18" charset="0"/>
              </a:rPr>
              <a:t>https://doi.org/10.5840/monist201295427</a:t>
            </a:r>
          </a:p>
          <a:p>
            <a:pPr>
              <a:lnSpc>
                <a:spcPct val="107000"/>
              </a:lnSpc>
              <a:spcBef>
                <a:spcPts val="0"/>
              </a:spcBef>
            </a:pPr>
            <a:endParaRPr lang="en-CA" sz="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pPr>
            <a:r>
              <a:rPr lang="en-CA" sz="800" dirty="0">
                <a:effectLst/>
                <a:latin typeface="Calibri" panose="020F0502020204030204" pitchFamily="34" charset="0"/>
                <a:ea typeface="Calibri" panose="020F0502020204030204" pitchFamily="34" charset="0"/>
                <a:cs typeface="Times New Roman" panose="02020603050405020304" pitchFamily="18" charset="0"/>
              </a:rPr>
              <a:t> Dictionary.com. (2022). Music definition &amp; meaning. Dictionary.com. Retrieved December 1, 2022,</a:t>
            </a:r>
          </a:p>
          <a:p>
            <a:pPr>
              <a:lnSpc>
                <a:spcPct val="107000"/>
              </a:lnSpc>
              <a:spcBef>
                <a:spcPts val="0"/>
              </a:spcBef>
            </a:pPr>
            <a:r>
              <a:rPr lang="en-CA" sz="800" dirty="0">
                <a:effectLst/>
                <a:latin typeface="Calibri" panose="020F0502020204030204" pitchFamily="34" charset="0"/>
                <a:ea typeface="Calibri" panose="020F0502020204030204" pitchFamily="34" charset="0"/>
                <a:cs typeface="Times New Roman" panose="02020603050405020304" pitchFamily="18" charset="0"/>
              </a:rPr>
              <a:t>from https://www.dictionary.com/browse/music</a:t>
            </a:r>
          </a:p>
          <a:p>
            <a:pPr>
              <a:lnSpc>
                <a:spcPct val="107000"/>
              </a:lnSpc>
              <a:spcBef>
                <a:spcPts val="0"/>
              </a:spcBef>
            </a:pPr>
            <a:endParaRPr lang="en-CA" sz="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pPr>
            <a:r>
              <a:rPr lang="en-CA" sz="800" dirty="0">
                <a:effectLst/>
                <a:latin typeface="Calibri" panose="020F0502020204030204" pitchFamily="34" charset="0"/>
                <a:ea typeface="Calibri" panose="020F0502020204030204" pitchFamily="34" charset="0"/>
                <a:cs typeface="Times New Roman" panose="02020603050405020304" pitchFamily="18" charset="0"/>
              </a:rPr>
              <a:t> Evolution of Latin Hip Hop – Recording Arts Canada. (n.d.). Recordingarts.com.</a:t>
            </a:r>
          </a:p>
          <a:p>
            <a:pPr>
              <a:lnSpc>
                <a:spcPct val="107000"/>
              </a:lnSpc>
              <a:spcBef>
                <a:spcPts val="0"/>
              </a:spcBef>
            </a:pPr>
            <a:r>
              <a:rPr lang="en-CA" sz="800" dirty="0">
                <a:effectLst/>
                <a:latin typeface="Calibri" panose="020F0502020204030204" pitchFamily="34" charset="0"/>
                <a:ea typeface="Calibri" panose="020F0502020204030204" pitchFamily="34" charset="0"/>
                <a:cs typeface="Times New Roman" panose="02020603050405020304" pitchFamily="18" charset="0"/>
              </a:rPr>
              <a:t>https://recordingarts.com/record/evolution-of-hip-hop/latin/</a:t>
            </a:r>
          </a:p>
          <a:p>
            <a:pPr>
              <a:lnSpc>
                <a:spcPct val="107000"/>
              </a:lnSpc>
              <a:spcBef>
                <a:spcPts val="0"/>
              </a:spcBef>
            </a:pPr>
            <a:endParaRPr lang="en-CA" sz="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pPr>
            <a:r>
              <a:rPr lang="en-CA" sz="800" dirty="0">
                <a:effectLst/>
                <a:latin typeface="Calibri" panose="020F0502020204030204" pitchFamily="34" charset="0"/>
                <a:ea typeface="Calibri" panose="020F0502020204030204" pitchFamily="34" charset="0"/>
                <a:cs typeface="Times New Roman" panose="02020603050405020304" pitchFamily="18" charset="0"/>
              </a:rPr>
              <a:t> Glossary of Music Terms: Streaming – Spotify for Artists. (n.d.). Artists.spotify.com. Retrieved December 15, 2022, from https://artists.spotify.com/en/blog/glossary-of-music-terms-streaming</a:t>
            </a:r>
          </a:p>
          <a:p>
            <a:pPr>
              <a:lnSpc>
                <a:spcPct val="107000"/>
              </a:lnSpc>
              <a:spcBef>
                <a:spcPts val="0"/>
              </a:spcBef>
            </a:pPr>
            <a:endParaRPr lang="en-CA" sz="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pPr>
            <a:r>
              <a:rPr lang="en-CA" sz="800" dirty="0">
                <a:effectLst/>
                <a:latin typeface="Calibri" panose="020F0502020204030204" pitchFamily="34" charset="0"/>
                <a:ea typeface="Calibri" panose="020F0502020204030204" pitchFamily="34" charset="0"/>
                <a:cs typeface="Times New Roman" panose="02020603050405020304" pitchFamily="18" charset="0"/>
              </a:rPr>
              <a:t> Harmon, J., &amp; Grantham, N. (2022, March 8). </a:t>
            </a:r>
            <a:r>
              <a:rPr lang="en-CA" sz="800" dirty="0" err="1">
                <a:effectLst/>
                <a:latin typeface="Calibri" panose="020F0502020204030204" pitchFamily="34" charset="0"/>
                <a:ea typeface="Calibri" panose="020F0502020204030204" pitchFamily="34" charset="0"/>
                <a:cs typeface="Times New Roman" panose="02020603050405020304" pitchFamily="18" charset="0"/>
              </a:rPr>
              <a:t>DataSets</a:t>
            </a:r>
            <a:r>
              <a:rPr lang="en-CA" sz="800" dirty="0">
                <a:effectLst/>
                <a:latin typeface="Calibri" panose="020F0502020204030204" pitchFamily="34" charset="0"/>
                <a:ea typeface="Calibri" panose="020F0502020204030204" pitchFamily="34" charset="0"/>
                <a:cs typeface="Times New Roman" panose="02020603050405020304" pitchFamily="18" charset="0"/>
              </a:rPr>
              <a:t>. GitHub.</a:t>
            </a:r>
          </a:p>
          <a:p>
            <a:pPr>
              <a:lnSpc>
                <a:spcPct val="107000"/>
              </a:lnSpc>
              <a:spcBef>
                <a:spcPts val="0"/>
              </a:spcBef>
            </a:pPr>
            <a:r>
              <a:rPr lang="en-CA" sz="800" dirty="0">
                <a:effectLst/>
                <a:latin typeface="Calibri" panose="020F0502020204030204" pitchFamily="34" charset="0"/>
                <a:ea typeface="Calibri" panose="020F0502020204030204" pitchFamily="34" charset="0"/>
                <a:cs typeface="Times New Roman" panose="02020603050405020304" pitchFamily="18" charset="0"/>
              </a:rPr>
              <a:t>https://github.com/rfordatascience/tidytuesday/blob/master/data/2020/2020-01-21/readme.md</a:t>
            </a:r>
          </a:p>
          <a:p>
            <a:pPr>
              <a:lnSpc>
                <a:spcPct val="107000"/>
              </a:lnSpc>
              <a:spcBef>
                <a:spcPts val="0"/>
              </a:spcBef>
            </a:pPr>
            <a:endParaRPr lang="en-CA" sz="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pPr>
            <a:r>
              <a:rPr lang="en-CA" sz="800" dirty="0">
                <a:effectLst/>
                <a:latin typeface="Calibri" panose="020F0502020204030204" pitchFamily="34" charset="0"/>
                <a:ea typeface="Calibri" panose="020F0502020204030204" pitchFamily="34" charset="0"/>
                <a:cs typeface="Times New Roman" panose="02020603050405020304" pitchFamily="18" charset="0"/>
              </a:rPr>
              <a:t> Kuhn, M. (2019). 15 Variable Importance | The caret Package. In topepo.github.io.</a:t>
            </a:r>
          </a:p>
          <a:p>
            <a:pPr>
              <a:lnSpc>
                <a:spcPct val="107000"/>
              </a:lnSpc>
              <a:spcBef>
                <a:spcPts val="0"/>
              </a:spcBef>
            </a:pPr>
            <a:r>
              <a:rPr lang="en-CA" sz="800" dirty="0">
                <a:effectLst/>
                <a:latin typeface="Calibri" panose="020F0502020204030204" pitchFamily="34" charset="0"/>
                <a:ea typeface="Calibri" panose="020F0502020204030204" pitchFamily="34" charset="0"/>
                <a:cs typeface="Times New Roman" panose="02020603050405020304" pitchFamily="18" charset="0"/>
              </a:rPr>
              <a:t>https://topepo.github.io/caret/variable-importance.html</a:t>
            </a:r>
          </a:p>
          <a:p>
            <a:pPr>
              <a:lnSpc>
                <a:spcPct val="107000"/>
              </a:lnSpc>
              <a:spcBef>
                <a:spcPts val="0"/>
              </a:spcBef>
            </a:pPr>
            <a:endParaRPr lang="en-CA" sz="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pPr>
            <a:r>
              <a:rPr lang="en-CA" sz="800" dirty="0">
                <a:effectLst/>
                <a:latin typeface="Calibri" panose="020F0502020204030204" pitchFamily="34" charset="0"/>
                <a:ea typeface="Calibri" panose="020F0502020204030204" pitchFamily="34" charset="0"/>
                <a:cs typeface="Times New Roman" panose="02020603050405020304" pitchFamily="18" charset="0"/>
              </a:rPr>
              <a:t> Malloch, S., &amp; </a:t>
            </a:r>
            <a:r>
              <a:rPr lang="en-CA" sz="800" dirty="0" err="1">
                <a:effectLst/>
                <a:latin typeface="Calibri" panose="020F0502020204030204" pitchFamily="34" charset="0"/>
                <a:ea typeface="Calibri" panose="020F0502020204030204" pitchFamily="34" charset="0"/>
                <a:cs typeface="Times New Roman" panose="02020603050405020304" pitchFamily="18" charset="0"/>
              </a:rPr>
              <a:t>Trevarthen</a:t>
            </a:r>
            <a:r>
              <a:rPr lang="en-CA" sz="800" dirty="0">
                <a:effectLst/>
                <a:latin typeface="Calibri" panose="020F0502020204030204" pitchFamily="34" charset="0"/>
                <a:ea typeface="Calibri" panose="020F0502020204030204" pitchFamily="34" charset="0"/>
                <a:cs typeface="Times New Roman" panose="02020603050405020304" pitchFamily="18" charset="0"/>
              </a:rPr>
              <a:t>, C. (2018). The Human Nature of Music. Frontiers in Psychology, 9.</a:t>
            </a:r>
          </a:p>
          <a:p>
            <a:pPr>
              <a:lnSpc>
                <a:spcPct val="107000"/>
              </a:lnSpc>
              <a:spcBef>
                <a:spcPts val="0"/>
              </a:spcBef>
            </a:pPr>
            <a:r>
              <a:rPr lang="en-CA" sz="800" dirty="0">
                <a:effectLst/>
                <a:latin typeface="Calibri" panose="020F0502020204030204" pitchFamily="34" charset="0"/>
                <a:ea typeface="Calibri" panose="020F0502020204030204" pitchFamily="34" charset="0"/>
                <a:cs typeface="Times New Roman" panose="02020603050405020304" pitchFamily="18" charset="0"/>
              </a:rPr>
              <a:t>https://doi.org/10.3389/fpsyg.2018.01680</a:t>
            </a:r>
          </a:p>
          <a:p>
            <a:pPr>
              <a:lnSpc>
                <a:spcPct val="107000"/>
              </a:lnSpc>
              <a:spcBef>
                <a:spcPts val="0"/>
              </a:spcBef>
            </a:pPr>
            <a:endParaRPr lang="en-CA" sz="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pPr>
            <a:r>
              <a:rPr lang="en-CA" sz="800" dirty="0">
                <a:effectLst/>
                <a:latin typeface="Calibri" panose="020F0502020204030204" pitchFamily="34" charset="0"/>
                <a:ea typeface="Calibri" panose="020F0502020204030204" pitchFamily="34" charset="0"/>
                <a:cs typeface="Times New Roman" panose="02020603050405020304" pitchFamily="18" charset="0"/>
              </a:rPr>
              <a:t> Parikh, R., Mathai, A., Parikh, S., Chandra Sekhar, G., &amp; Thomas, R. (2008). Understanding and using sensitivity, specificity and predictive values. Indian Journal of Ophthalmology, 56(1), 45. https://doi.org/10.4103/0301-4738.37595</a:t>
            </a:r>
          </a:p>
          <a:p>
            <a:pPr>
              <a:lnSpc>
                <a:spcPct val="107000"/>
              </a:lnSpc>
              <a:spcBef>
                <a:spcPts val="0"/>
              </a:spcBef>
            </a:pPr>
            <a:endParaRPr lang="en-CA" sz="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pPr>
            <a:r>
              <a:rPr lang="en-CA" sz="800" dirty="0">
                <a:effectLst/>
                <a:latin typeface="Calibri" panose="020F0502020204030204" pitchFamily="34" charset="0"/>
                <a:ea typeface="Calibri" panose="020F0502020204030204" pitchFamily="34" charset="0"/>
                <a:cs typeface="Times New Roman" panose="02020603050405020304" pitchFamily="18" charset="0"/>
              </a:rPr>
              <a:t> Pavlik, K. (2019, December 20). Classifying genres in R using Spotify data. Kaylin Pavlik.</a:t>
            </a:r>
          </a:p>
          <a:p>
            <a:pPr>
              <a:lnSpc>
                <a:spcPct val="107000"/>
              </a:lnSpc>
              <a:spcBef>
                <a:spcPts val="0"/>
              </a:spcBef>
            </a:pPr>
            <a:r>
              <a:rPr lang="en-CA" sz="800" dirty="0">
                <a:effectLst/>
                <a:latin typeface="Calibri" panose="020F0502020204030204" pitchFamily="34" charset="0"/>
                <a:ea typeface="Calibri" panose="020F0502020204030204" pitchFamily="34" charset="0"/>
                <a:cs typeface="Times New Roman" panose="02020603050405020304" pitchFamily="18" charset="0"/>
              </a:rPr>
              <a:t>https://www.kaylinpavlik.com/classifying-songs-genres/</a:t>
            </a:r>
          </a:p>
          <a:p>
            <a:pPr>
              <a:lnSpc>
                <a:spcPct val="107000"/>
              </a:lnSpc>
              <a:spcBef>
                <a:spcPts val="0"/>
              </a:spcBef>
            </a:pPr>
            <a:endParaRPr lang="en-CA" sz="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pPr>
            <a:r>
              <a:rPr lang="en-CA" sz="800" dirty="0">
                <a:effectLst/>
                <a:latin typeface="Calibri" panose="020F0502020204030204" pitchFamily="34" charset="0"/>
                <a:ea typeface="Calibri" panose="020F0502020204030204" pitchFamily="34" charset="0"/>
                <a:cs typeface="Times New Roman" panose="02020603050405020304" pitchFamily="18" charset="0"/>
              </a:rPr>
              <a:t> Pavlik, K., Harmon, J., &amp; Grantham, N. (2019). Githubusercontent.com.</a:t>
            </a:r>
          </a:p>
          <a:p>
            <a:pPr>
              <a:lnSpc>
                <a:spcPct val="107000"/>
              </a:lnSpc>
              <a:spcBef>
                <a:spcPts val="0"/>
              </a:spcBef>
            </a:pPr>
            <a:r>
              <a:rPr lang="en-CA" sz="800" dirty="0">
                <a:effectLst/>
                <a:latin typeface="Calibri" panose="020F0502020204030204" pitchFamily="34" charset="0"/>
                <a:ea typeface="Calibri" panose="020F0502020204030204" pitchFamily="34" charset="0"/>
                <a:cs typeface="Times New Roman" panose="02020603050405020304" pitchFamily="18" charset="0"/>
              </a:rPr>
              <a:t>https://raw.githubusercontent.com/rfordatascience/tidytuesday/master/data/2020/2020-01-21/spotify_songs.csv</a:t>
            </a:r>
          </a:p>
          <a:p>
            <a:pPr>
              <a:lnSpc>
                <a:spcPct val="107000"/>
              </a:lnSpc>
              <a:spcBef>
                <a:spcPts val="0"/>
              </a:spcBef>
            </a:pPr>
            <a:endParaRPr lang="en-CA" sz="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pPr>
            <a:r>
              <a:rPr lang="en-CA" sz="800" dirty="0">
                <a:effectLst/>
                <a:latin typeface="Calibri" panose="020F0502020204030204" pitchFamily="34" charset="0"/>
                <a:ea typeface="Calibri" panose="020F0502020204030204" pitchFamily="34" charset="0"/>
                <a:cs typeface="Times New Roman" panose="02020603050405020304" pitchFamily="18" charset="0"/>
              </a:rPr>
              <a:t> Spotify. (2022). About Spotify. Spotify; Spotify Newsroom. https://newsroom.spotify.com/company-info/</a:t>
            </a:r>
          </a:p>
          <a:p>
            <a:pPr>
              <a:lnSpc>
                <a:spcPct val="107000"/>
              </a:lnSpc>
              <a:spcBef>
                <a:spcPts val="0"/>
              </a:spcBef>
            </a:pPr>
            <a:endParaRPr lang="en-CA" sz="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pPr>
            <a:r>
              <a:rPr lang="en-CA" sz="800" dirty="0">
                <a:effectLst/>
                <a:latin typeface="Calibri" panose="020F0502020204030204" pitchFamily="34" charset="0"/>
                <a:ea typeface="Calibri" panose="020F0502020204030204" pitchFamily="34" charset="0"/>
                <a:cs typeface="Times New Roman" panose="02020603050405020304" pitchFamily="18" charset="0"/>
              </a:rPr>
              <a:t> Thompson, C. (n.d.). R Wrapper for the “Spotify” Web API. Www.rcharlie.com.</a:t>
            </a:r>
          </a:p>
          <a:p>
            <a:pPr>
              <a:lnSpc>
                <a:spcPct val="107000"/>
              </a:lnSpc>
              <a:spcBef>
                <a:spcPts val="0"/>
              </a:spcBef>
            </a:pPr>
            <a:r>
              <a:rPr lang="en-CA" sz="800" dirty="0">
                <a:effectLst/>
                <a:latin typeface="Calibri" panose="020F0502020204030204" pitchFamily="34" charset="0"/>
                <a:ea typeface="Calibri" panose="020F0502020204030204" pitchFamily="34" charset="0"/>
                <a:cs typeface="Times New Roman" panose="02020603050405020304" pitchFamily="18" charset="0"/>
              </a:rPr>
              <a:t>https://www.rcharlie.com/spotifyr/</a:t>
            </a:r>
          </a:p>
          <a:p>
            <a:pPr>
              <a:lnSpc>
                <a:spcPct val="107000"/>
              </a:lnSpc>
              <a:spcBef>
                <a:spcPts val="0"/>
              </a:spcBef>
            </a:pPr>
            <a:endParaRPr lang="en-CA" sz="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pPr>
            <a:r>
              <a:rPr lang="en-CA" sz="800" dirty="0">
                <a:effectLst/>
                <a:latin typeface="Calibri" panose="020F0502020204030204" pitchFamily="34" charset="0"/>
                <a:ea typeface="Calibri" panose="020F0502020204030204" pitchFamily="34" charset="0"/>
                <a:cs typeface="Times New Roman" panose="02020603050405020304" pitchFamily="18" charset="0"/>
              </a:rPr>
              <a:t> </a:t>
            </a:r>
            <a:r>
              <a:rPr lang="en-CA" sz="800" dirty="0" err="1">
                <a:effectLst/>
                <a:latin typeface="Calibri" panose="020F0502020204030204" pitchFamily="34" charset="0"/>
                <a:ea typeface="Calibri" panose="020F0502020204030204" pitchFamily="34" charset="0"/>
                <a:cs typeface="Times New Roman" panose="02020603050405020304" pitchFamily="18" charset="0"/>
              </a:rPr>
              <a:t>Trehub</a:t>
            </a:r>
            <a:r>
              <a:rPr lang="en-CA" sz="800" dirty="0">
                <a:effectLst/>
                <a:latin typeface="Calibri" panose="020F0502020204030204" pitchFamily="34" charset="0"/>
                <a:ea typeface="Calibri" panose="020F0502020204030204" pitchFamily="34" charset="0"/>
                <a:cs typeface="Times New Roman" panose="02020603050405020304" pitchFamily="18" charset="0"/>
              </a:rPr>
              <a:t>, S. E., Becker, J., &amp; Morley, I. (2015). Cross-cultural perspectives on music and musicality. Philosophical transactions of the Royal Society of London. Series B, Biological sciences, 370(1664), 20140096.</a:t>
            </a:r>
          </a:p>
          <a:p>
            <a:pPr>
              <a:lnSpc>
                <a:spcPct val="107000"/>
              </a:lnSpc>
              <a:spcBef>
                <a:spcPts val="0"/>
              </a:spcBef>
            </a:pPr>
            <a:r>
              <a:rPr lang="en-CA" sz="800" dirty="0">
                <a:effectLst/>
                <a:latin typeface="Calibri" panose="020F0502020204030204" pitchFamily="34" charset="0"/>
                <a:ea typeface="Calibri" panose="020F0502020204030204" pitchFamily="34" charset="0"/>
                <a:cs typeface="Times New Roman" panose="02020603050405020304" pitchFamily="18" charset="0"/>
              </a:rPr>
              <a:t>https://doi.org/10.1098/rstb.2014.0096</a:t>
            </a:r>
          </a:p>
          <a:p>
            <a:pPr>
              <a:lnSpc>
                <a:spcPct val="107000"/>
              </a:lnSpc>
              <a:spcBef>
                <a:spcPts val="0"/>
              </a:spcBef>
            </a:pPr>
            <a:endParaRPr lang="en-CA" sz="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pPr>
            <a:r>
              <a:rPr lang="en-CA" sz="800" dirty="0">
                <a:effectLst/>
                <a:latin typeface="Calibri" panose="020F0502020204030204" pitchFamily="34" charset="0"/>
                <a:ea typeface="Calibri" panose="020F0502020204030204" pitchFamily="34" charset="0"/>
                <a:cs typeface="Times New Roman" panose="02020603050405020304" pitchFamily="18" charset="0"/>
              </a:rPr>
              <a:t> Web API Reference | Spotify for Developers. (n.d.). Developer.spotify.com.</a:t>
            </a:r>
          </a:p>
          <a:p>
            <a:pPr>
              <a:lnSpc>
                <a:spcPct val="107000"/>
              </a:lnSpc>
              <a:spcBef>
                <a:spcPts val="0"/>
              </a:spcBef>
            </a:pPr>
            <a:r>
              <a:rPr lang="en-CA" sz="800" dirty="0">
                <a:effectLst/>
                <a:latin typeface="Calibri" panose="020F0502020204030204" pitchFamily="34" charset="0"/>
                <a:ea typeface="Calibri" panose="020F0502020204030204" pitchFamily="34" charset="0"/>
                <a:cs typeface="Times New Roman" panose="02020603050405020304" pitchFamily="18" charset="0"/>
              </a:rPr>
              <a:t>https://developer.spotify.com/documentation/web-api/reference/#/operations/get-audio-features</a:t>
            </a:r>
          </a:p>
          <a:p>
            <a:pPr>
              <a:lnSpc>
                <a:spcPct val="107000"/>
              </a:lnSpc>
              <a:spcBef>
                <a:spcPts val="0"/>
              </a:spcBef>
            </a:pPr>
            <a:endParaRPr lang="en-CA" sz="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pPr>
            <a:r>
              <a:rPr lang="en-CA" sz="800" dirty="0">
                <a:effectLst/>
                <a:latin typeface="Calibri" panose="020F0502020204030204" pitchFamily="34" charset="0"/>
                <a:ea typeface="Calibri" panose="020F0502020204030204" pitchFamily="34" charset="0"/>
                <a:cs typeface="Times New Roman" panose="02020603050405020304" pitchFamily="18" charset="0"/>
              </a:rPr>
              <a:t> </a:t>
            </a:r>
            <a:r>
              <a:rPr lang="en-CA" sz="800" dirty="0" err="1">
                <a:effectLst/>
                <a:latin typeface="Calibri" panose="020F0502020204030204" pitchFamily="34" charset="0"/>
                <a:ea typeface="Calibri" panose="020F0502020204030204" pitchFamily="34" charset="0"/>
                <a:cs typeface="Times New Roman" panose="02020603050405020304" pitchFamily="18" charset="0"/>
              </a:rPr>
              <a:t>Xiaozhou</a:t>
            </a:r>
            <a:r>
              <a:rPr lang="en-CA" sz="800" dirty="0">
                <a:effectLst/>
                <a:latin typeface="Calibri" panose="020F0502020204030204" pitchFamily="34" charset="0"/>
                <a:ea typeface="Calibri" panose="020F0502020204030204" pitchFamily="34" charset="0"/>
                <a:cs typeface="Times New Roman" panose="02020603050405020304" pitchFamily="18" charset="0"/>
              </a:rPr>
              <a:t>, Y. (2020, October 7). Linear Discriminant Analysis, Explained. Medium.</a:t>
            </a:r>
          </a:p>
          <a:p>
            <a:pPr>
              <a:lnSpc>
                <a:spcPct val="107000"/>
              </a:lnSpc>
              <a:spcBef>
                <a:spcPts val="0"/>
              </a:spcBef>
            </a:pPr>
            <a:r>
              <a:rPr lang="en-CA" sz="800" dirty="0">
                <a:effectLst/>
                <a:latin typeface="Calibri" panose="020F0502020204030204" pitchFamily="34" charset="0"/>
                <a:ea typeface="Calibri" panose="020F0502020204030204" pitchFamily="34" charset="0"/>
                <a:cs typeface="Times New Roman" panose="02020603050405020304" pitchFamily="18" charset="0"/>
              </a:rPr>
              <a:t>https://towardsdatascience.com/linear-discriminant-analysis-explained-f88be6c1e00b</a:t>
            </a:r>
          </a:p>
          <a:p>
            <a:pPr>
              <a:lnSpc>
                <a:spcPct val="107000"/>
              </a:lnSpc>
              <a:spcBef>
                <a:spcPts val="0"/>
              </a:spcBef>
            </a:pPr>
            <a:endParaRPr lang="en-CA" sz="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pPr>
            <a:r>
              <a:rPr lang="en-CA" sz="800" dirty="0">
                <a:effectLst/>
                <a:latin typeface="Calibri" panose="020F0502020204030204" pitchFamily="34" charset="0"/>
                <a:ea typeface="Calibri" panose="020F0502020204030204" pitchFamily="34" charset="0"/>
                <a:cs typeface="Times New Roman" panose="02020603050405020304" pitchFamily="18" charset="0"/>
              </a:rPr>
              <a:t> </a:t>
            </a:r>
            <a:r>
              <a:rPr lang="en-CA" sz="800" dirty="0" err="1">
                <a:effectLst/>
                <a:latin typeface="Calibri" panose="020F0502020204030204" pitchFamily="34" charset="0"/>
                <a:ea typeface="Calibri" panose="020F0502020204030204" pitchFamily="34" charset="0"/>
                <a:cs typeface="Times New Roman" panose="02020603050405020304" pitchFamily="18" charset="0"/>
              </a:rPr>
              <a:t>Yıldırım</a:t>
            </a:r>
            <a:r>
              <a:rPr lang="en-CA" sz="800" dirty="0">
                <a:effectLst/>
                <a:latin typeface="Calibri" panose="020F0502020204030204" pitchFamily="34" charset="0"/>
                <a:ea typeface="Calibri" panose="020F0502020204030204" pitchFamily="34" charset="0"/>
                <a:cs typeface="Times New Roman" panose="02020603050405020304" pitchFamily="18" charset="0"/>
              </a:rPr>
              <a:t>, S. (2020, March 1). K-Nearest Neighbors (</a:t>
            </a:r>
            <a:r>
              <a:rPr lang="en-CA" sz="800" dirty="0" err="1">
                <a:effectLst/>
                <a:latin typeface="Calibri" panose="020F0502020204030204" pitchFamily="34" charset="0"/>
                <a:ea typeface="Calibri" panose="020F0502020204030204" pitchFamily="34" charset="0"/>
                <a:cs typeface="Times New Roman" panose="02020603050405020304" pitchFamily="18" charset="0"/>
              </a:rPr>
              <a:t>kNN</a:t>
            </a:r>
            <a:r>
              <a:rPr lang="en-CA" sz="800" dirty="0">
                <a:effectLst/>
                <a:latin typeface="Calibri" panose="020F0502020204030204" pitchFamily="34" charset="0"/>
                <a:ea typeface="Calibri" panose="020F0502020204030204" pitchFamily="34" charset="0"/>
                <a:cs typeface="Times New Roman" panose="02020603050405020304" pitchFamily="18" charset="0"/>
              </a:rPr>
              <a:t>) — Explained. Medium.</a:t>
            </a:r>
          </a:p>
          <a:p>
            <a:pPr>
              <a:lnSpc>
                <a:spcPct val="107000"/>
              </a:lnSpc>
              <a:spcBef>
                <a:spcPts val="0"/>
              </a:spcBef>
            </a:pPr>
            <a:r>
              <a:rPr lang="en-CA" sz="800" dirty="0">
                <a:effectLst/>
                <a:latin typeface="Calibri" panose="020F0502020204030204" pitchFamily="34" charset="0"/>
                <a:ea typeface="Calibri" panose="020F0502020204030204" pitchFamily="34" charset="0"/>
                <a:cs typeface="Times New Roman" panose="02020603050405020304" pitchFamily="18" charset="0"/>
              </a:rPr>
              <a:t>https://towardsdatascience.com/k-nearest-neighbors-knn-explained-cbc31849a7e3</a:t>
            </a:r>
          </a:p>
          <a:p>
            <a:pPr>
              <a:lnSpc>
                <a:spcPct val="107000"/>
              </a:lnSpc>
              <a:spcBef>
                <a:spcPts val="0"/>
              </a:spcBef>
            </a:pPr>
            <a:endParaRPr lang="en-CA" sz="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pPr>
            <a:r>
              <a:rPr lang="en-CA" sz="800" dirty="0">
                <a:effectLst/>
                <a:latin typeface="Calibri" panose="020F0502020204030204" pitchFamily="34" charset="0"/>
                <a:ea typeface="Calibri" panose="020F0502020204030204" pitchFamily="34" charset="0"/>
                <a:cs typeface="Times New Roman" panose="02020603050405020304" pitchFamily="18" charset="0"/>
              </a:rPr>
              <a:t> </a:t>
            </a:r>
            <a:r>
              <a:rPr lang="en-CA" sz="800" dirty="0" err="1">
                <a:effectLst/>
                <a:latin typeface="Calibri" panose="020F0502020204030204" pitchFamily="34" charset="0"/>
                <a:ea typeface="Calibri" panose="020F0502020204030204" pitchFamily="34" charset="0"/>
                <a:cs typeface="Times New Roman" panose="02020603050405020304" pitchFamily="18" charset="0"/>
              </a:rPr>
              <a:t>Yiu</a:t>
            </a:r>
            <a:r>
              <a:rPr lang="en-CA" sz="800" dirty="0">
                <a:effectLst/>
                <a:latin typeface="Calibri" panose="020F0502020204030204" pitchFamily="34" charset="0"/>
                <a:ea typeface="Calibri" panose="020F0502020204030204" pitchFamily="34" charset="0"/>
                <a:cs typeface="Times New Roman" panose="02020603050405020304" pitchFamily="18" charset="0"/>
              </a:rPr>
              <a:t>, T. (2019, July 20). The Curse of Dimensionality. Medium; Towards Data Science.</a:t>
            </a:r>
          </a:p>
          <a:p>
            <a:pPr>
              <a:lnSpc>
                <a:spcPct val="107000"/>
              </a:lnSpc>
              <a:spcBef>
                <a:spcPts val="0"/>
              </a:spcBef>
            </a:pPr>
            <a:r>
              <a:rPr lang="en-CA" sz="800" dirty="0">
                <a:effectLst/>
                <a:latin typeface="Calibri" panose="020F0502020204030204" pitchFamily="34" charset="0"/>
                <a:ea typeface="Calibri" panose="020F0502020204030204" pitchFamily="34" charset="0"/>
                <a:cs typeface="Times New Roman" panose="02020603050405020304" pitchFamily="18" charset="0"/>
                <a:hlinkClick r:id="rId4"/>
              </a:rPr>
              <a:t>https://towardsdatascience.com/the-curse-of-dimensionality-50dc6e49aa1e</a:t>
            </a:r>
            <a:endParaRPr lang="en-CA" sz="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pPr>
            <a:endParaRPr lang="en-CA" sz="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pPr>
            <a:r>
              <a:rPr lang="en-CA" sz="800" dirty="0">
                <a:effectLst/>
                <a:latin typeface="Calibri" panose="020F0502020204030204" pitchFamily="34" charset="0"/>
                <a:ea typeface="Calibri" panose="020F0502020204030204" pitchFamily="34" charset="0"/>
                <a:cs typeface="Times New Roman" panose="02020603050405020304" pitchFamily="18" charset="0"/>
              </a:rPr>
              <a:t>Images: All other open domain</a:t>
            </a:r>
          </a:p>
          <a:p>
            <a:pPr>
              <a:lnSpc>
                <a:spcPct val="107000"/>
              </a:lnSpc>
              <a:spcBef>
                <a:spcPts val="0"/>
              </a:spcBef>
            </a:pPr>
            <a:r>
              <a:rPr lang="en-CA" sz="800" dirty="0">
                <a:effectLst/>
                <a:latin typeface="Calibri" panose="020F0502020204030204" pitchFamily="34" charset="0"/>
                <a:ea typeface="Calibri" panose="020F0502020204030204" pitchFamily="34" charset="0"/>
                <a:cs typeface="Times New Roman" panose="02020603050405020304" pitchFamily="18" charset="0"/>
              </a:rPr>
              <a:t>Shapilova, M. (May 5, 2021). Spotify Logo, Dark Mode. https://www.dreamstime.com/vinnytsia-ukraine-may-spotify-logo-dark-mode-cool-music-service-offers-legal-streaming-music-spotify-logo-dark-mode-image218033923</a:t>
            </a:r>
          </a:p>
        </p:txBody>
      </p:sp>
    </p:spTree>
    <p:extLst>
      <p:ext uri="{BB962C8B-B14F-4D97-AF65-F5344CB8AC3E}">
        <p14:creationId xmlns:p14="http://schemas.microsoft.com/office/powerpoint/2010/main" val="161003708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10DB7C-FBF3-EA4E-4CDC-32EE071ABBB7}"/>
              </a:ext>
            </a:extLst>
          </p:cNvPr>
          <p:cNvSpPr>
            <a:spLocks noGrp="1"/>
          </p:cNvSpPr>
          <p:nvPr>
            <p:ph type="title"/>
          </p:nvPr>
        </p:nvSpPr>
        <p:spPr>
          <a:xfrm>
            <a:off x="579967" y="963877"/>
            <a:ext cx="3494362" cy="4930246"/>
          </a:xfrm>
        </p:spPr>
        <p:txBody>
          <a:bodyPr>
            <a:normAutofit/>
          </a:bodyPr>
          <a:lstStyle/>
          <a:p>
            <a:pPr algn="r"/>
            <a:r>
              <a:rPr lang="en-CA" dirty="0"/>
              <a:t>Data Selection</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0D216C9-BDB6-BC38-4DF8-3677C0BF1F9D}"/>
              </a:ext>
            </a:extLst>
          </p:cNvPr>
          <p:cNvSpPr>
            <a:spLocks noGrp="1"/>
          </p:cNvSpPr>
          <p:nvPr>
            <p:ph idx="1"/>
          </p:nvPr>
        </p:nvSpPr>
        <p:spPr>
          <a:xfrm>
            <a:off x="4976031" y="963877"/>
            <a:ext cx="6377769" cy="4930246"/>
          </a:xfrm>
        </p:spPr>
        <p:txBody>
          <a:bodyPr anchor="ctr">
            <a:normAutofit/>
          </a:bodyPr>
          <a:lstStyle/>
          <a:p>
            <a:r>
              <a:rPr lang="en-CA" sz="2400" dirty="0"/>
              <a:t>Data set from Spotify – collection of songs and related technical information.</a:t>
            </a:r>
          </a:p>
          <a:p>
            <a:r>
              <a:rPr lang="en-CA" sz="2400" dirty="0"/>
              <a:t>Compiled in 2020 by </a:t>
            </a:r>
            <a:r>
              <a:rPr lang="en-CA" sz="2400" dirty="0" err="1"/>
              <a:t>Kayvan</a:t>
            </a:r>
            <a:r>
              <a:rPr lang="en-CA" sz="2400" dirty="0"/>
              <a:t> Pavlik, Jon Harmon and Neal Grantham.</a:t>
            </a:r>
          </a:p>
          <a:p>
            <a:r>
              <a:rPr lang="en-CA" sz="2400" dirty="0"/>
              <a:t>Used `</a:t>
            </a:r>
            <a:r>
              <a:rPr lang="en-CA" sz="2400" dirty="0" err="1"/>
              <a:t>spotifyr</a:t>
            </a:r>
            <a:r>
              <a:rPr lang="en-CA" sz="2400" dirty="0"/>
              <a:t>` package in R to access technical information hosted on Spotify.</a:t>
            </a:r>
          </a:p>
          <a:p>
            <a:pPr lvl="1"/>
            <a:r>
              <a:rPr lang="en-CA" dirty="0"/>
              <a:t>Could have pulled our own song data if needed.</a:t>
            </a:r>
          </a:p>
          <a:p>
            <a:r>
              <a:rPr lang="en-CA" sz="2400" dirty="0"/>
              <a:t>Publicly hosted on </a:t>
            </a:r>
            <a:r>
              <a:rPr lang="en-CA" sz="2400" i="1" dirty="0"/>
              <a:t>R For Data Science: Tidy Tuesday</a:t>
            </a:r>
            <a:r>
              <a:rPr lang="en-CA" sz="2400" dirty="0"/>
              <a:t> GitHub.</a:t>
            </a:r>
          </a:p>
        </p:txBody>
      </p:sp>
    </p:spTree>
    <p:extLst>
      <p:ext uri="{BB962C8B-B14F-4D97-AF65-F5344CB8AC3E}">
        <p14:creationId xmlns:p14="http://schemas.microsoft.com/office/powerpoint/2010/main" val="393578725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0D216C9-BDB6-BC38-4DF8-3677C0BF1F9D}"/>
              </a:ext>
            </a:extLst>
          </p:cNvPr>
          <p:cNvSpPr>
            <a:spLocks noGrp="1"/>
          </p:cNvSpPr>
          <p:nvPr>
            <p:ph idx="1"/>
          </p:nvPr>
        </p:nvSpPr>
        <p:spPr>
          <a:xfrm>
            <a:off x="4976031" y="963877"/>
            <a:ext cx="6377769" cy="4930246"/>
          </a:xfrm>
        </p:spPr>
        <p:txBody>
          <a:bodyPr anchor="ctr">
            <a:normAutofit lnSpcReduction="10000"/>
          </a:bodyPr>
          <a:lstStyle/>
          <a:p>
            <a:r>
              <a:rPr lang="en-CA" sz="2400" dirty="0"/>
              <a:t>One of the largest music streaming services in the world.</a:t>
            </a:r>
          </a:p>
          <a:p>
            <a:pPr lvl="1"/>
            <a:r>
              <a:rPr lang="en-CA" dirty="0"/>
              <a:t>Over 76 million songs, 456 million monthly active users.</a:t>
            </a:r>
          </a:p>
          <a:p>
            <a:r>
              <a:rPr lang="en-CA" sz="2400" dirty="0"/>
              <a:t>Collect and track metrics of users and songs they listen to.</a:t>
            </a:r>
          </a:p>
          <a:p>
            <a:pPr lvl="1"/>
            <a:r>
              <a:rPr lang="en-CA" dirty="0"/>
              <a:t>Favourite songs</a:t>
            </a:r>
          </a:p>
          <a:p>
            <a:pPr lvl="1"/>
            <a:r>
              <a:rPr lang="en-CA" dirty="0"/>
              <a:t>Favourite genres</a:t>
            </a:r>
          </a:p>
          <a:p>
            <a:pPr lvl="1"/>
            <a:r>
              <a:rPr lang="en-CA" dirty="0"/>
              <a:t>How long you listen to music for</a:t>
            </a:r>
          </a:p>
          <a:p>
            <a:pPr lvl="1"/>
            <a:r>
              <a:rPr lang="en-CA" dirty="0"/>
              <a:t>Which songs, artists, genres are most popular, etc.</a:t>
            </a:r>
          </a:p>
          <a:p>
            <a:r>
              <a:rPr lang="en-CA" sz="2400" dirty="0"/>
              <a:t>Use metrics to recommend new music, genres, artists.</a:t>
            </a:r>
          </a:p>
        </p:txBody>
      </p:sp>
      <p:pic>
        <p:nvPicPr>
          <p:cNvPr id="2050" name="Picture 2" descr="THE NEW SPOTIFY LOGO PNG 2023 TRANSPARENT">
            <a:extLst>
              <a:ext uri="{FF2B5EF4-FFF2-40B4-BE49-F238E27FC236}">
                <a16:creationId xmlns:a16="http://schemas.microsoft.com/office/drawing/2014/main" id="{DC736FE8-B3EC-9D75-14B5-E166292BA0D4}"/>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4065" b="91870" l="3659" r="93659">
                        <a14:foregroundMark x1="39268" y1="39024" x2="35854" y2="39024"/>
                        <a14:foregroundMark x1="42195" y1="39024" x2="42032" y2="39024"/>
                        <a14:foregroundMark x1="63415" y1="43089" x2="62927" y2="41463"/>
                        <a14:foregroundMark x1="73540" y1="67277" x2="73659" y2="69106"/>
                        <a14:foregroundMark x1="71753" y1="39878" x2="71913" y2="42332"/>
                        <a14:foregroundMark x1="71220" y1="31707" x2="71362" y2="33892"/>
                        <a14:foregroundMark x1="77317" y1="43089" x2="77073" y2="68293"/>
                        <a14:foregroundMark x1="77561" y1="28455" x2="77561" y2="28455"/>
                        <a14:foregroundMark x1="84557" y1="32816" x2="84878" y2="28455"/>
                        <a14:foregroundMark x1="84220" y1="37398" x2="84253" y2="36955"/>
                        <a14:foregroundMark x1="81951" y1="68293" x2="84220" y2="37398"/>
                        <a14:foregroundMark x1="84878" y1="28455" x2="85122" y2="28455"/>
                        <a14:foregroundMark x1="94146" y1="42276" x2="91707" y2="60976"/>
                        <a14:foregroundMark x1="46829" y1="40650" x2="46829" y2="80488"/>
                        <a14:foregroundMark x1="6829" y1="18699" x2="20488" y2="16260"/>
                        <a14:foregroundMark x1="26199" y1="42276" x2="27805" y2="49593"/>
                        <a14:foregroundMark x1="26062" y1="41651" x2="26199" y2="42276"/>
                        <a14:foregroundMark x1="25617" y1="39624" x2="25740" y2="40184"/>
                        <a14:foregroundMark x1="20488" y1="16260" x2="22791" y2="26751"/>
                        <a14:foregroundMark x1="20300" y1="76040" x2="19268" y2="79675"/>
                        <a14:foregroundMark x1="21575" y1="71545" x2="21064" y2="73347"/>
                        <a14:foregroundMark x1="21856" y1="70554" x2="21575" y2="71545"/>
                        <a14:foregroundMark x1="26737" y1="53358" x2="22031" y2="69940"/>
                        <a14:foregroundMark x1="27805" y1="49593" x2="26739" y2="53349"/>
                        <a14:foregroundMark x1="19268" y1="79675" x2="6829" y2="77236"/>
                        <a14:foregroundMark x1="6829" y1="77236" x2="4146" y2="28455"/>
                        <a14:foregroundMark x1="4146" y1="28455" x2="6341" y2="20325"/>
                        <a14:foregroundMark x1="20244" y1="10569" x2="12439" y2="4878"/>
                        <a14:foregroundMark x1="14390" y1="88618" x2="18780" y2="91870"/>
                        <a14:backgroundMark x1="42439" y1="41463" x2="39268" y2="39024"/>
                        <a14:backgroundMark x1="38537" y1="39837" x2="38537" y2="39837"/>
                        <a14:backgroundMark x1="38537" y1="39024" x2="38537" y2="39024"/>
                        <a14:backgroundMark x1="38049" y1="39024" x2="38049" y2="39024"/>
                        <a14:backgroundMark x1="41951" y1="38211" x2="41951" y2="38211"/>
                        <a14:backgroundMark x1="42195" y1="39837" x2="42195" y2="39837"/>
                        <a14:backgroundMark x1="42439" y1="40650" x2="42439" y2="40650"/>
                        <a14:backgroundMark x1="42195" y1="39024" x2="44146" y2="40650"/>
                        <a14:backgroundMark x1="84146" y1="35772" x2="84146" y2="35772"/>
                        <a14:backgroundMark x1="84146" y1="35772" x2="84146" y2="36585"/>
                        <a14:backgroundMark x1="84878" y1="37398" x2="84390" y2="36585"/>
                        <a14:backgroundMark x1="85122" y1="35772" x2="84390" y2="35772"/>
                        <a14:backgroundMark x1="84146" y1="34959" x2="84634" y2="34959"/>
                        <a14:backgroundMark x1="84146" y1="37398" x2="84146" y2="37398"/>
                        <a14:backgroundMark x1="25122" y1="40650" x2="24146" y2="37398"/>
                        <a14:backgroundMark x1="21951" y1="36585" x2="25366" y2="40650"/>
                        <a14:backgroundMark x1="25854" y1="40650" x2="25610" y2="39024"/>
                        <a14:backgroundMark x1="25610" y1="42276" x2="25610" y2="42276"/>
                        <a14:backgroundMark x1="25610" y1="41463" x2="26098" y2="41463"/>
                        <a14:backgroundMark x1="20976" y1="70732" x2="21707" y2="68293"/>
                        <a14:backgroundMark x1="21707" y1="71545" x2="21707" y2="71545"/>
                        <a14:backgroundMark x1="21951" y1="71545" x2="21951" y2="69106"/>
                        <a14:backgroundMark x1="22195" y1="69919" x2="22195" y2="69919"/>
                      </a14:backgroundRemoval>
                    </a14:imgEffect>
                  </a14:imgLayer>
                </a14:imgProps>
              </a:ext>
              <a:ext uri="{28A0092B-C50C-407E-A947-70E740481C1C}">
                <a14:useLocalDpi xmlns:a14="http://schemas.microsoft.com/office/drawing/2010/main" val="0"/>
              </a:ext>
            </a:extLst>
          </a:blip>
          <a:srcRect/>
          <a:stretch>
            <a:fillRect/>
          </a:stretch>
        </p:blipFill>
        <p:spPr bwMode="auto">
          <a:xfrm>
            <a:off x="535391" y="2588570"/>
            <a:ext cx="3905250" cy="1171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734927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2A6E3F-ED58-57EA-A3F8-08AE0458D614}"/>
              </a:ext>
            </a:extLst>
          </p:cNvPr>
          <p:cNvSpPr>
            <a:spLocks noGrp="1"/>
          </p:cNvSpPr>
          <p:nvPr>
            <p:ph type="title"/>
          </p:nvPr>
        </p:nvSpPr>
        <p:spPr>
          <a:xfrm>
            <a:off x="1308638" y="963877"/>
            <a:ext cx="2036219" cy="4930246"/>
          </a:xfrm>
        </p:spPr>
        <p:txBody>
          <a:bodyPr>
            <a:normAutofit/>
          </a:bodyPr>
          <a:lstStyle/>
          <a:p>
            <a:pPr algn="r"/>
            <a:r>
              <a:rPr lang="en-CA" dirty="0"/>
              <a:t>Purpose</a:t>
            </a:r>
          </a:p>
        </p:txBody>
      </p:sp>
      <p:cxnSp>
        <p:nvCxnSpPr>
          <p:cNvPr id="13"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40A8AAC-4DBE-9D04-8100-CBAD113CB5C7}"/>
              </a:ext>
            </a:extLst>
          </p:cNvPr>
          <p:cNvSpPr>
            <a:spLocks noGrp="1"/>
          </p:cNvSpPr>
          <p:nvPr>
            <p:ph idx="1"/>
          </p:nvPr>
        </p:nvSpPr>
        <p:spPr>
          <a:xfrm>
            <a:off x="4976031" y="963877"/>
            <a:ext cx="6377769" cy="4930246"/>
          </a:xfrm>
        </p:spPr>
        <p:txBody>
          <a:bodyPr anchor="ctr">
            <a:normAutofit/>
          </a:bodyPr>
          <a:lstStyle/>
          <a:p>
            <a:r>
              <a:rPr lang="en-CA" sz="2400"/>
              <a:t>Which features are best for differentiating between various genres of music?</a:t>
            </a:r>
          </a:p>
          <a:p>
            <a:r>
              <a:rPr lang="en-CA" sz="2400"/>
              <a:t>If possible, classify music into genres using supervised machine learning models.</a:t>
            </a:r>
          </a:p>
          <a:p>
            <a:r>
              <a:rPr lang="en-CA" sz="2400"/>
              <a:t>Find the best performing models.</a:t>
            </a:r>
          </a:p>
        </p:txBody>
      </p:sp>
    </p:spTree>
    <p:extLst>
      <p:ext uri="{BB962C8B-B14F-4D97-AF65-F5344CB8AC3E}">
        <p14:creationId xmlns:p14="http://schemas.microsoft.com/office/powerpoint/2010/main" val="183969261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BGRectangle">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E62CAC-CD6B-C921-C0FC-495A457FF1B9}"/>
              </a:ext>
            </a:extLst>
          </p:cNvPr>
          <p:cNvSpPr>
            <a:spLocks noGrp="1"/>
          </p:cNvSpPr>
          <p:nvPr>
            <p:ph type="title"/>
          </p:nvPr>
        </p:nvSpPr>
        <p:spPr>
          <a:xfrm>
            <a:off x="6421700" y="713232"/>
            <a:ext cx="5154168" cy="1197864"/>
          </a:xfrm>
        </p:spPr>
        <p:txBody>
          <a:bodyPr>
            <a:normAutofit/>
          </a:bodyPr>
          <a:lstStyle/>
          <a:p>
            <a:r>
              <a:rPr lang="en-CA" dirty="0"/>
              <a:t>Predictions</a:t>
            </a:r>
          </a:p>
        </p:txBody>
      </p:sp>
      <p:pic>
        <p:nvPicPr>
          <p:cNvPr id="5" name="Picture 4" descr="Codes on papers">
            <a:extLst>
              <a:ext uri="{FF2B5EF4-FFF2-40B4-BE49-F238E27FC236}">
                <a16:creationId xmlns:a16="http://schemas.microsoft.com/office/drawing/2014/main" id="{FC6E00A3-B5A3-39FD-1292-4982AD55B0FE}"/>
              </a:ext>
            </a:extLst>
          </p:cNvPr>
          <p:cNvPicPr>
            <a:picLocks noChangeAspect="1"/>
          </p:cNvPicPr>
          <p:nvPr/>
        </p:nvPicPr>
        <p:blipFill rotWithShape="1">
          <a:blip r:embed="rId2"/>
          <a:srcRect l="24231" r="22283" b="-1"/>
          <a:stretch/>
        </p:blipFill>
        <p:spPr>
          <a:xfrm>
            <a:off x="20" y="10"/>
            <a:ext cx="5495089" cy="6857990"/>
          </a:xfrm>
          <a:prstGeom prst="rect">
            <a:avLst/>
          </a:prstGeom>
        </p:spPr>
      </p:pic>
      <p:sp>
        <p:nvSpPr>
          <p:cNvPr id="11" name="!!Line">
            <a:extLst>
              <a:ext uri="{FF2B5EF4-FFF2-40B4-BE49-F238E27FC236}">
                <a16:creationId xmlns:a16="http://schemas.microsoft.com/office/drawing/2014/main" id="{29A9EE12-EF77-4DB4-84E4-043DE72352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3328" y="822960"/>
            <a:ext cx="9144"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6164F4E-97C6-88F8-EDEE-06A12F7F1174}"/>
              </a:ext>
            </a:extLst>
          </p:cNvPr>
          <p:cNvSpPr>
            <a:spLocks noGrp="1"/>
          </p:cNvSpPr>
          <p:nvPr>
            <p:ph idx="1"/>
          </p:nvPr>
        </p:nvSpPr>
        <p:spPr>
          <a:xfrm>
            <a:off x="6421700" y="2048256"/>
            <a:ext cx="5154168" cy="4123944"/>
          </a:xfrm>
        </p:spPr>
        <p:txBody>
          <a:bodyPr anchor="t">
            <a:normAutofit/>
          </a:bodyPr>
          <a:lstStyle/>
          <a:p>
            <a:r>
              <a:rPr lang="en-CA" sz="2200"/>
              <a:t>May be difficult to classify.</a:t>
            </a:r>
          </a:p>
          <a:p>
            <a:pPr lvl="1"/>
            <a:r>
              <a:rPr lang="en-CA" sz="2200"/>
              <a:t>Lots of similarities between genres.</a:t>
            </a:r>
          </a:p>
          <a:p>
            <a:r>
              <a:rPr lang="en-CA" sz="2200"/>
              <a:t>High rates of misclassification expected.</a:t>
            </a:r>
          </a:p>
        </p:txBody>
      </p:sp>
    </p:spTree>
    <p:extLst>
      <p:ext uri="{BB962C8B-B14F-4D97-AF65-F5344CB8AC3E}">
        <p14:creationId xmlns:p14="http://schemas.microsoft.com/office/powerpoint/2010/main" val="3588404064"/>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65CDE2-194C-4A17-9E3C-017E8A8970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144422-1202-B628-1D52-9F8F9B9AC0D4}"/>
              </a:ext>
            </a:extLst>
          </p:cNvPr>
          <p:cNvSpPr>
            <a:spLocks noGrp="1"/>
          </p:cNvSpPr>
          <p:nvPr>
            <p:ph type="title"/>
          </p:nvPr>
        </p:nvSpPr>
        <p:spPr>
          <a:xfrm>
            <a:off x="943276" y="712268"/>
            <a:ext cx="10410524" cy="1193533"/>
          </a:xfrm>
        </p:spPr>
        <p:txBody>
          <a:bodyPr>
            <a:normAutofit/>
          </a:bodyPr>
          <a:lstStyle/>
          <a:p>
            <a:r>
              <a:rPr lang="en-CA" dirty="0"/>
              <a:t>Data Description</a:t>
            </a:r>
            <a:endParaRPr lang="en-CA" dirty="0">
              <a:solidFill>
                <a:srgbClr val="FFFFFF"/>
              </a:solidFill>
            </a:endParaRPr>
          </a:p>
        </p:txBody>
      </p:sp>
      <p:cxnSp>
        <p:nvCxnSpPr>
          <p:cNvPr id="10" name="Straight Connector 9">
            <a:extLst>
              <a:ext uri="{FF2B5EF4-FFF2-40B4-BE49-F238E27FC236}">
                <a16:creationId xmlns:a16="http://schemas.microsoft.com/office/drawing/2014/main" id="{F2AE495E-2AAF-4BC1-87A5-331009D82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DAAD15B-DA32-D414-C54F-B15D01B9267C}"/>
              </a:ext>
            </a:extLst>
          </p:cNvPr>
          <p:cNvSpPr>
            <a:spLocks noGrp="1"/>
          </p:cNvSpPr>
          <p:nvPr>
            <p:ph idx="1"/>
          </p:nvPr>
        </p:nvSpPr>
        <p:spPr>
          <a:xfrm>
            <a:off x="943276" y="2050181"/>
            <a:ext cx="10410524" cy="4126782"/>
          </a:xfrm>
        </p:spPr>
        <p:txBody>
          <a:bodyPr>
            <a:normAutofit/>
          </a:bodyPr>
          <a:lstStyle/>
          <a:p>
            <a:r>
              <a:rPr lang="en-CA" dirty="0"/>
              <a:t>32833 observations in total</a:t>
            </a:r>
          </a:p>
          <a:p>
            <a:r>
              <a:rPr lang="en-CA" dirty="0"/>
              <a:t>23 variables</a:t>
            </a:r>
          </a:p>
          <a:p>
            <a:pPr lvl="1"/>
            <a:r>
              <a:rPr lang="en-CA" dirty="0"/>
              <a:t>11 categorical (song descriptions)</a:t>
            </a:r>
          </a:p>
          <a:p>
            <a:pPr lvl="1"/>
            <a:r>
              <a:rPr lang="en-CA" dirty="0"/>
              <a:t>12 numeric (audio features)</a:t>
            </a:r>
          </a:p>
          <a:p>
            <a:pPr lvl="2"/>
            <a:r>
              <a:rPr lang="en-CA" dirty="0"/>
              <a:t>4 numeric descriptors</a:t>
            </a:r>
          </a:p>
          <a:p>
            <a:pPr lvl="2"/>
            <a:r>
              <a:rPr lang="en-CA" dirty="0"/>
              <a:t>4 perceptual measures – scale from 0 to 1</a:t>
            </a:r>
          </a:p>
          <a:p>
            <a:pPr lvl="2"/>
            <a:r>
              <a:rPr lang="en-CA" dirty="0"/>
              <a:t>4 confidence measures – scale from 0 to 1</a:t>
            </a:r>
          </a:p>
          <a:p>
            <a:r>
              <a:rPr lang="en-CA" dirty="0"/>
              <a:t>Each song put into a playlist of 1 specific genre and subgenre by Spotify.</a:t>
            </a:r>
          </a:p>
        </p:txBody>
      </p:sp>
    </p:spTree>
    <p:extLst>
      <p:ext uri="{BB962C8B-B14F-4D97-AF65-F5344CB8AC3E}">
        <p14:creationId xmlns:p14="http://schemas.microsoft.com/office/powerpoint/2010/main" val="1236507523"/>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c0a6ca4e-b84e-404b-aab2-26aad84d8cc6" xsi:nil="true"/>
    <lcf76f155ced4ddcb4097134ff3c332f xmlns="694d8b31-7ed1-465d-bb1a-9fa6713fba01">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75D3EC7B50727439A973C3182FD48B1" ma:contentTypeVersion="9" ma:contentTypeDescription="Create a new document." ma:contentTypeScope="" ma:versionID="793d3f50c32400e79f9ea9d9185a2f7f">
  <xsd:schema xmlns:xsd="http://www.w3.org/2001/XMLSchema" xmlns:xs="http://www.w3.org/2001/XMLSchema" xmlns:p="http://schemas.microsoft.com/office/2006/metadata/properties" xmlns:ns2="694d8b31-7ed1-465d-bb1a-9fa6713fba01" xmlns:ns3="c0a6ca4e-b84e-404b-aab2-26aad84d8cc6" targetNamespace="http://schemas.microsoft.com/office/2006/metadata/properties" ma:root="true" ma:fieldsID="5f886a582d1b53a870252475be4d0446" ns2:_="" ns3:_="">
    <xsd:import namespace="694d8b31-7ed1-465d-bb1a-9fa6713fba01"/>
    <xsd:import namespace="c0a6ca4e-b84e-404b-aab2-26aad84d8cc6"/>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94d8b31-7ed1-465d-bb1a-9fa6713fba0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41db5c4b-1f5d-4e56-b7d1-1f11c44238fe"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0a6ca4e-b84e-404b-aab2-26aad84d8cc6"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9b63a2cd-0fc7-4597-a74b-e4cf2031aecd}" ma:internalName="TaxCatchAll" ma:showField="CatchAllData" ma:web="c0a6ca4e-b84e-404b-aab2-26aad84d8cc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2BC8CB-30E4-4185-BED8-C95B6E55F563}">
  <ds:schemaRefs>
    <ds:schemaRef ds:uri="http://schemas.microsoft.com/office/2006/metadata/properties"/>
    <ds:schemaRef ds:uri="http://schemas.microsoft.com/office/infopath/2007/PartnerControls"/>
    <ds:schemaRef ds:uri="c0a6ca4e-b84e-404b-aab2-26aad84d8cc6"/>
    <ds:schemaRef ds:uri="694d8b31-7ed1-465d-bb1a-9fa6713fba01"/>
  </ds:schemaRefs>
</ds:datastoreItem>
</file>

<file path=customXml/itemProps2.xml><?xml version="1.0" encoding="utf-8"?>
<ds:datastoreItem xmlns:ds="http://schemas.openxmlformats.org/officeDocument/2006/customXml" ds:itemID="{619F227D-B2EB-4867-BCB1-A983D622C7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94d8b31-7ed1-465d-bb1a-9fa6713fba01"/>
    <ds:schemaRef ds:uri="c0a6ca4e-b84e-404b-aab2-26aad84d8cc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DC15423-23B3-4B60-8D04-0F90ACDBA4D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432</TotalTime>
  <Words>2872</Words>
  <Application>Microsoft Office PowerPoint</Application>
  <PresentationFormat>Widescreen</PresentationFormat>
  <Paragraphs>379</Paragraphs>
  <Slides>45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45</vt:i4>
      </vt:variant>
    </vt:vector>
  </HeadingPairs>
  <TitlesOfParts>
    <vt:vector size="49" baseType="lpstr">
      <vt:lpstr>Arial</vt:lpstr>
      <vt:lpstr>Calibri</vt:lpstr>
      <vt:lpstr>Calibri Light</vt:lpstr>
      <vt:lpstr>Office Theme</vt:lpstr>
      <vt:lpstr>Classifying Music into Genres</vt:lpstr>
      <vt:lpstr>Overview</vt:lpstr>
      <vt:lpstr>Classifying Music - Humans</vt:lpstr>
      <vt:lpstr>Classifying Music – Machine Learning Models</vt:lpstr>
      <vt:lpstr>Data Selection</vt:lpstr>
      <vt:lpstr>PowerPoint Presentation</vt:lpstr>
      <vt:lpstr>Purpose</vt:lpstr>
      <vt:lpstr>Predictions</vt:lpstr>
      <vt:lpstr>Data Description</vt:lpstr>
      <vt:lpstr>Categorical Variables</vt:lpstr>
      <vt:lpstr>Numeric Descriptors</vt:lpstr>
      <vt:lpstr>Perceptual Measures</vt:lpstr>
      <vt:lpstr>Confidence/Probability Measures</vt:lpstr>
      <vt:lpstr>Genres and Sub-Genres</vt:lpstr>
      <vt:lpstr>Data Tidying</vt:lpstr>
      <vt:lpstr>Exploratory Data Analysis</vt:lpstr>
      <vt:lpstr>Analysis of a Single Variable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Predictive  Modelling</vt:lpstr>
      <vt:lpstr>Data Tidying for Predictive Modelling </vt:lpstr>
      <vt:lpstr>Decision Tree</vt:lpstr>
      <vt:lpstr>Algorithms &amp; Confusion Matrices</vt:lpstr>
      <vt:lpstr>Linear Discriminant Analysis</vt:lpstr>
      <vt:lpstr>k-Nearest Neighbours</vt:lpstr>
      <vt:lpstr>Support Vector Machine </vt:lpstr>
      <vt:lpstr>Mean Accuracy</vt:lpstr>
      <vt:lpstr>Sensitivity and Specificity</vt:lpstr>
      <vt:lpstr>Variable Importance</vt:lpstr>
      <vt:lpstr>Mean Variable Importance</vt:lpstr>
      <vt:lpstr>Variable Importance by Genre</vt:lpstr>
      <vt:lpstr>Discussion –  Summary</vt:lpstr>
      <vt:lpstr>Discussion –  Genre Summary</vt:lpstr>
      <vt:lpstr>Discussion –  Too May Genres?</vt:lpstr>
      <vt:lpstr>Discussion –  Genre Selection</vt:lpstr>
      <vt:lpstr>Discussion –  Issues with Methodology </vt:lpstr>
      <vt:lpstr>Discussion –  Too many variables</vt:lpstr>
      <vt:lpstr>Discussion –  Reducing no.  of variables used</vt:lpstr>
      <vt:lpstr>Discussion – Increasing no.  of observations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dc:title>
  <dc:creator>Francis,Mohit</dc:creator>
  <cp:lastModifiedBy>Francis,Mohit</cp:lastModifiedBy>
  <cp:revision>38</cp:revision>
  <dcterms:created xsi:type="dcterms:W3CDTF">2022-12-13T18:34:39Z</dcterms:created>
  <dcterms:modified xsi:type="dcterms:W3CDTF">2022-12-15T15:36:39Z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0x010100875D3EC7B50727439A973C3182FD48B1</vt:lpwstr>
  </property>
  <property fmtid="{D5CDD505-2E9C-101B-9397-08002B2CF9AE}" pid="3" name="MediaServiceImageTags">
    <vt:lpwstr/>
  </property>
</Properties>
</file>