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7" r:id="rId9"/>
    <p:sldId id="262" r:id="rId10"/>
    <p:sldId id="268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1100" y="1497521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b="1" dirty="0"/>
              <a:t>Coca-Cola (KO) Stock Performance Analysis</a:t>
            </a:r>
            <a:br>
              <a:rPr lang="en-US" sz="5400" b="1" dirty="0"/>
            </a:br>
            <a:endParaRPr lang="en-US" sz="54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2D37B-7068-62E9-4968-9C2698C1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62"/>
            <a:ext cx="12192000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BFFCD1-473B-D3CF-9DCE-41CDF9BCEE0D}"/>
              </a:ext>
            </a:extLst>
          </p:cNvPr>
          <p:cNvSpPr txBox="1"/>
          <p:nvPr/>
        </p:nvSpPr>
        <p:spPr>
          <a:xfrm>
            <a:off x="258925" y="193224"/>
            <a:ext cx="10816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/>
              <a:t>Conclusion &amp; Investor Recommendations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FB7993-92B7-5004-1BA3-5A3976A5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47948"/>
              </p:ext>
            </p:extLst>
          </p:nvPr>
        </p:nvGraphicFramePr>
        <p:xfrm>
          <a:off x="258925" y="956654"/>
          <a:ext cx="11581622" cy="5271718"/>
        </p:xfrm>
        <a:graphic>
          <a:graphicData uri="http://schemas.openxmlformats.org/drawingml/2006/table">
            <a:tbl>
              <a:tblPr/>
              <a:tblGrid>
                <a:gridCol w="3445328">
                  <a:extLst>
                    <a:ext uri="{9D8B030D-6E8A-4147-A177-3AD203B41FA5}">
                      <a16:colId xmlns:a16="http://schemas.microsoft.com/office/drawing/2014/main" val="3689144307"/>
                    </a:ext>
                  </a:extLst>
                </a:gridCol>
                <a:gridCol w="8136294">
                  <a:extLst>
                    <a:ext uri="{9D8B030D-6E8A-4147-A177-3AD203B41FA5}">
                      <a16:colId xmlns:a16="http://schemas.microsoft.com/office/drawing/2014/main" val="1382407256"/>
                    </a:ext>
                  </a:extLst>
                </a:gridCol>
              </a:tblGrid>
              <a:tr h="3945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Section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029049"/>
                  </a:ext>
                </a:extLst>
              </a:tr>
              <a:tr h="1282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Conclusion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The Coca-Cola Company (KO) is a foundational, highly profitable, and defensive blue-chip stock whose long-term growth is strongly confirmed by technical and fundamental indicators.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47352"/>
                  </a:ext>
                </a:extLst>
              </a:tr>
              <a:tr h="986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Recommendation 1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Long-Term Hold:</a:t>
                      </a:r>
                      <a:r>
                        <a:rPr lang="en-US" sz="2000" dirty="0"/>
                        <a:t> Recommended for conservative investors seeking consistent returns and reliable dividend income with low volatility.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95010"/>
                  </a:ext>
                </a:extLst>
              </a:tr>
              <a:tr h="1282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Recommendation 2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Strategic Entry Point:</a:t>
                      </a:r>
                      <a:r>
                        <a:rPr lang="en-US" sz="2000" dirty="0"/>
                        <a:t> Use the </a:t>
                      </a:r>
                      <a:r>
                        <a:rPr lang="en-US" sz="2000" b="1" dirty="0"/>
                        <a:t>200-Day SMA</a:t>
                      </a:r>
                      <a:r>
                        <a:rPr lang="en-US" sz="2000" dirty="0"/>
                        <a:t> as a technical reference point. Any price approaching this line represents a strategic, value-driven buying opportunity.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396561"/>
                  </a:ext>
                </a:extLst>
              </a:tr>
              <a:tr h="1282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Future Work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Incorporate Machine Learning (ML) techniques to predict short-term price movement by adding advanced indicators (RSI, MACD, Bollinger Bands) for automated signal generation.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9D4B00-344C-E37E-9A02-587E639C82C1}"/>
              </a:ext>
            </a:extLst>
          </p:cNvPr>
          <p:cNvSpPr txBox="1"/>
          <p:nvPr/>
        </p:nvSpPr>
        <p:spPr>
          <a:xfrm>
            <a:off x="361562" y="21188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/>
              <a:t>Project Objectives &amp; Scope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CE5AEF-16FA-0564-8BC7-896209872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29164"/>
              </p:ext>
            </p:extLst>
          </p:nvPr>
        </p:nvGraphicFramePr>
        <p:xfrm>
          <a:off x="361562" y="923212"/>
          <a:ext cx="11562960" cy="5313448"/>
        </p:xfrm>
        <a:graphic>
          <a:graphicData uri="http://schemas.openxmlformats.org/drawingml/2006/table">
            <a:tbl>
              <a:tblPr/>
              <a:tblGrid>
                <a:gridCol w="3193401">
                  <a:extLst>
                    <a:ext uri="{9D8B030D-6E8A-4147-A177-3AD203B41FA5}">
                      <a16:colId xmlns:a16="http://schemas.microsoft.com/office/drawing/2014/main" val="1534072280"/>
                    </a:ext>
                  </a:extLst>
                </a:gridCol>
                <a:gridCol w="8369559">
                  <a:extLst>
                    <a:ext uri="{9D8B030D-6E8A-4147-A177-3AD203B41FA5}">
                      <a16:colId xmlns:a16="http://schemas.microsoft.com/office/drawing/2014/main" val="3815215137"/>
                    </a:ext>
                  </a:extLst>
                </a:gridCol>
              </a:tblGrid>
              <a:tr h="406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Section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91301"/>
                  </a:ext>
                </a:extLst>
              </a:tr>
              <a:tr h="13204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Context</a:t>
                      </a:r>
                      <a:endParaRPr lang="en-IN" sz="2800" dirty="0"/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Analysis of a major blue-chip stock (KO) to demonstrate proficiency in data processing, technical indicator calculation, and financial visualization using Python.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294512"/>
                  </a:ext>
                </a:extLst>
              </a:tr>
              <a:tr h="1015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Primary Goal</a:t>
                      </a:r>
                      <a:endParaRPr lang="en-IN" sz="2800" dirty="0"/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Perform Exploratory Data Analysis (EDA) on KO's historical data to identify long-term trends, market stability, and volatility patterns.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91672"/>
                  </a:ext>
                </a:extLst>
              </a:tr>
              <a:tr h="2539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Objectives</a:t>
                      </a:r>
                      <a:endParaRPr lang="en-IN" sz="2800" dirty="0"/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1. </a:t>
                      </a:r>
                      <a:r>
                        <a:rPr lang="en-US" sz="2000" b="1" dirty="0"/>
                        <a:t>Data Engineering:</a:t>
                      </a:r>
                      <a:r>
                        <a:rPr lang="en-US" sz="2000" dirty="0"/>
                        <a:t> Load, clean, and re-index historical time series data. 2. </a:t>
                      </a:r>
                      <a:r>
                        <a:rPr lang="en-US" sz="2000" b="1" dirty="0"/>
                        <a:t>Feature Creation:</a:t>
                      </a:r>
                      <a:r>
                        <a:rPr lang="en-US" sz="2000" dirty="0"/>
                        <a:t> Calculate and analyze key technical indicators (50-Day &amp; 200-Day Simple Moving Averages). 3. </a:t>
                      </a:r>
                      <a:r>
                        <a:rPr lang="en-US" sz="2000" b="1" dirty="0"/>
                        <a:t>Visualization:</a:t>
                      </a:r>
                      <a:r>
                        <a:rPr lang="en-US" sz="2000" dirty="0"/>
                        <a:t> Produce professional plots for price, volume, and SMA crossovers. 4. </a:t>
                      </a:r>
                      <a:r>
                        <a:rPr lang="en-US" sz="2000" b="1" dirty="0"/>
                        <a:t>Actionable Insights:</a:t>
                      </a:r>
                      <a:r>
                        <a:rPr lang="en-US" sz="2000" dirty="0"/>
                        <a:t> Conclude with data-driven recommendations for investors.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74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4C1C6-3F32-DCA2-EB7E-923E3F3520DE}"/>
              </a:ext>
            </a:extLst>
          </p:cNvPr>
          <p:cNvSpPr txBox="1"/>
          <p:nvPr/>
        </p:nvSpPr>
        <p:spPr>
          <a:xfrm>
            <a:off x="240263" y="22121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/>
              <a:t>Methodology, Tools, &amp; Key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25454B-4D10-9E47-303B-0CB98128B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18034"/>
              </p:ext>
            </p:extLst>
          </p:nvPr>
        </p:nvGraphicFramePr>
        <p:xfrm>
          <a:off x="240262" y="928661"/>
          <a:ext cx="11702922" cy="5314851"/>
        </p:xfrm>
        <a:graphic>
          <a:graphicData uri="http://schemas.openxmlformats.org/drawingml/2006/table">
            <a:tbl>
              <a:tblPr/>
              <a:tblGrid>
                <a:gridCol w="3193403">
                  <a:extLst>
                    <a:ext uri="{9D8B030D-6E8A-4147-A177-3AD203B41FA5}">
                      <a16:colId xmlns:a16="http://schemas.microsoft.com/office/drawing/2014/main" val="692753149"/>
                    </a:ext>
                  </a:extLst>
                </a:gridCol>
                <a:gridCol w="8509519">
                  <a:extLst>
                    <a:ext uri="{9D8B030D-6E8A-4147-A177-3AD203B41FA5}">
                      <a16:colId xmlns:a16="http://schemas.microsoft.com/office/drawing/2014/main" val="2065480126"/>
                    </a:ext>
                  </a:extLst>
                </a:gridCol>
              </a:tblGrid>
              <a:tr h="398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Section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70246"/>
                  </a:ext>
                </a:extLst>
              </a:tr>
              <a:tr h="1592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Data Sources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Historical Data: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>
                          <a:latin typeface="Courier New" panose="02070309020205020404" pitchFamily="49" charset="0"/>
                        </a:rPr>
                        <a:t>Coca-Cola_stock_history.csv</a:t>
                      </a:r>
                      <a:r>
                        <a:rPr lang="en-IN" sz="2000" dirty="0"/>
                        <a:t> (Daily prices since 1962). </a:t>
                      </a:r>
                      <a:r>
                        <a:rPr lang="en-IN" sz="2000" b="1" dirty="0"/>
                        <a:t>Fundamental Info: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>
                          <a:latin typeface="Courier New" panose="02070309020205020404" pitchFamily="49" charset="0"/>
                        </a:rPr>
                        <a:t>Coca-Cola_stock_info.csv</a:t>
                      </a:r>
                      <a:r>
                        <a:rPr lang="en-IN" sz="2000" dirty="0"/>
                        <a:t> (Sector, Financial Metrics).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621147"/>
                  </a:ext>
                </a:extLst>
              </a:tr>
              <a:tr h="696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Tools &amp; Libraries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Primary:</a:t>
                      </a:r>
                      <a:r>
                        <a:rPr lang="en-US" sz="2000" dirty="0"/>
                        <a:t> Python (Pandas for data processing, Matplotlib/Seaborn for visualization).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56484"/>
                  </a:ext>
                </a:extLst>
              </a:tr>
              <a:tr h="1592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Steps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1.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</a:rPr>
                        <a:t>pd.to_datetime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</a:rPr>
                        <a:t>set_index</a:t>
                      </a:r>
                      <a:r>
                        <a:rPr lang="en-US" sz="2000" dirty="0"/>
                        <a:t> on 'Date' column. 2.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</a:rPr>
                        <a:t>df</a:t>
                      </a:r>
                      <a:r>
                        <a:rPr lang="en-US" sz="2000" dirty="0">
                          <a:latin typeface="Courier New" panose="02070309020205020404" pitchFamily="49" charset="0"/>
                        </a:rPr>
                        <a:t>['SMA_50'] =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</a:rPr>
                        <a:t>df</a:t>
                      </a:r>
                      <a:r>
                        <a:rPr lang="en-US" sz="2000" dirty="0">
                          <a:latin typeface="Courier New" panose="02070309020205020404" pitchFamily="49" charset="0"/>
                        </a:rPr>
                        <a:t>['Close'].rolling(window=50).mean()</a:t>
                      </a:r>
                      <a:r>
                        <a:rPr lang="en-US" sz="2000" dirty="0"/>
                        <a:t>. 3. Plotting of all three series on a single chart for visual trend confirmation.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47022"/>
                  </a:ext>
                </a:extLst>
              </a:tr>
              <a:tr h="9954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Technical Indicator</a:t>
                      </a:r>
                      <a:endParaRPr lang="en-IN" sz="2800" dirty="0"/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Simple Moving Average (SMA):</a:t>
                      </a:r>
                      <a:r>
                        <a:rPr lang="en-US" sz="2000" dirty="0"/>
                        <a:t> Confirms trend direction (200-Day for long-term support, 50-Day for medium-term momentum).</a:t>
                      </a:r>
                    </a:p>
                  </a:txBody>
                  <a:tcPr marL="70958" marR="70958" marT="35479" marB="3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6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04A58-6034-F7A1-3849-378F805E46B1}"/>
              </a:ext>
            </a:extLst>
          </p:cNvPr>
          <p:cNvSpPr txBox="1"/>
          <p:nvPr/>
        </p:nvSpPr>
        <p:spPr>
          <a:xfrm>
            <a:off x="296246" y="258538"/>
            <a:ext cx="7877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/>
              <a:t>Company Profile &amp; Fundamental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29DDFA-ED22-A3C1-D449-E88E3D6E8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60885"/>
              </p:ext>
            </p:extLst>
          </p:nvPr>
        </p:nvGraphicFramePr>
        <p:xfrm>
          <a:off x="296246" y="1050384"/>
          <a:ext cx="11674930" cy="5215082"/>
        </p:xfrm>
        <a:graphic>
          <a:graphicData uri="http://schemas.openxmlformats.org/drawingml/2006/table">
            <a:tbl>
              <a:tblPr/>
              <a:tblGrid>
                <a:gridCol w="4798268">
                  <a:extLst>
                    <a:ext uri="{9D8B030D-6E8A-4147-A177-3AD203B41FA5}">
                      <a16:colId xmlns:a16="http://schemas.microsoft.com/office/drawing/2014/main" val="3188502442"/>
                    </a:ext>
                  </a:extLst>
                </a:gridCol>
                <a:gridCol w="6876662">
                  <a:extLst>
                    <a:ext uri="{9D8B030D-6E8A-4147-A177-3AD203B41FA5}">
                      <a16:colId xmlns:a16="http://schemas.microsoft.com/office/drawing/2014/main" val="351197736"/>
                    </a:ext>
                  </a:extLst>
                </a:gridCol>
              </a:tblGrid>
              <a:tr h="506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29201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Ticker/Name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KO / The Coca-Cola Company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46425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Sector / Industry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Consumer Defensive / Beverages—Non-Alcoholic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96509"/>
                  </a:ext>
                </a:extLst>
              </a:tr>
              <a:tr h="16461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Business Summary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Global beverage giant known for carbonated soft drinks, water, juice, and tea. Operates via a vast global network of bottling partners. (Based on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</a:rPr>
                        <a:t>longBusinessSummary</a:t>
                      </a:r>
                      <a:r>
                        <a:rPr lang="en-US" sz="2000" dirty="0"/>
                        <a:t> field).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60056"/>
                  </a:ext>
                </a:extLst>
              </a:tr>
              <a:tr h="20260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Key Financial Metrics (from CSV)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Forward P/E Ratio:</a:t>
                      </a:r>
                      <a:r>
                        <a:rPr lang="en-US" sz="2000" dirty="0"/>
                        <a:t> ~24.5x (Relatively high, indicating market confidence in future earnings). </a:t>
                      </a:r>
                      <a:r>
                        <a:rPr lang="en-US" sz="2000" b="1" dirty="0"/>
                        <a:t>Beta:</a:t>
                      </a:r>
                      <a:r>
                        <a:rPr lang="en-US" sz="2000" dirty="0"/>
                        <a:t> ~0.71 (Indicates </a:t>
                      </a:r>
                      <a:r>
                        <a:rPr lang="en-US" sz="2000" b="1" dirty="0"/>
                        <a:t>Low Volatility</a:t>
                      </a:r>
                      <a:r>
                        <a:rPr lang="en-US" sz="2000" dirty="0"/>
                        <a:t>; a defensive stock). </a:t>
                      </a:r>
                      <a:r>
                        <a:rPr lang="en-US" sz="2000" b="1" dirty="0"/>
                        <a:t>Profit Margins:</a:t>
                      </a:r>
                      <a:r>
                        <a:rPr lang="en-US" sz="2000" dirty="0"/>
                        <a:t> ~23.3% (Strong profitability characteristic of a market leader).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25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6C63B-198B-E49B-E014-2190D648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62"/>
            <a:ext cx="12192000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FD70-4CBA-8315-ECBE-0999B12E966B}"/>
              </a:ext>
            </a:extLst>
          </p:cNvPr>
          <p:cNvSpPr txBox="1"/>
          <p:nvPr/>
        </p:nvSpPr>
        <p:spPr>
          <a:xfrm>
            <a:off x="258924" y="314522"/>
            <a:ext cx="10163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u="sng" dirty="0"/>
              <a:t>Technical Analysis - Moving Averages (50-Day &amp; 200-Day)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1FBC5-7915-B98C-E551-A51B52A0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9279"/>
              </p:ext>
            </p:extLst>
          </p:nvPr>
        </p:nvGraphicFramePr>
        <p:xfrm>
          <a:off x="258924" y="899297"/>
          <a:ext cx="11674152" cy="5361252"/>
        </p:xfrm>
        <a:graphic>
          <a:graphicData uri="http://schemas.openxmlformats.org/drawingml/2006/table">
            <a:tbl>
              <a:tblPr/>
              <a:tblGrid>
                <a:gridCol w="3072105">
                  <a:extLst>
                    <a:ext uri="{9D8B030D-6E8A-4147-A177-3AD203B41FA5}">
                      <a16:colId xmlns:a16="http://schemas.microsoft.com/office/drawing/2014/main" val="560979274"/>
                    </a:ext>
                  </a:extLst>
                </a:gridCol>
                <a:gridCol w="8602047">
                  <a:extLst>
                    <a:ext uri="{9D8B030D-6E8A-4147-A177-3AD203B41FA5}">
                      <a16:colId xmlns:a16="http://schemas.microsoft.com/office/drawing/2014/main" val="2933093451"/>
                    </a:ext>
                  </a:extLst>
                </a:gridCol>
              </a:tblGrid>
              <a:tr h="47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Element</a:t>
                      </a:r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34692"/>
                  </a:ext>
                </a:extLst>
              </a:tr>
              <a:tr h="47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Title</a:t>
                      </a:r>
                      <a:endParaRPr lang="en-IN" sz="28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Trend Confirmation: 50-Day and 200-Day SMAs</a:t>
                      </a:r>
                      <a:endParaRPr lang="en-US" sz="20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20705"/>
                  </a:ext>
                </a:extLst>
              </a:tr>
              <a:tr h="8282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Visualization</a:t>
                      </a:r>
                      <a:endParaRPr lang="en-IN" sz="28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i="1" dirty="0"/>
                        <a:t>Plot of </a:t>
                      </a:r>
                      <a:r>
                        <a:rPr lang="en-US" sz="2000" i="1" dirty="0">
                          <a:latin typeface="Courier New" panose="02070309020205020404" pitchFamily="49" charset="0"/>
                        </a:rPr>
                        <a:t>Close</a:t>
                      </a:r>
                      <a:r>
                        <a:rPr lang="en-US" sz="2000" i="1" dirty="0"/>
                        <a:t> Price, 50-Day SMA, and 200-Day SMA.</a:t>
                      </a:r>
                      <a:endParaRPr lang="en-US" sz="20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18529"/>
                  </a:ext>
                </a:extLst>
              </a:tr>
              <a:tr h="8282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50-Day SMA</a:t>
                      </a:r>
                      <a:endParaRPr lang="en-IN" sz="28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Tracks medium-term price momentum. Used to identify potential short-term reversals.</a:t>
                      </a:r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1923"/>
                  </a:ext>
                </a:extLst>
              </a:tr>
              <a:tr h="1183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200-Day SMA</a:t>
                      </a:r>
                      <a:endParaRPr lang="en-IN" sz="28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Confirms the long-term trend. The price consistently trading </a:t>
                      </a:r>
                      <a:r>
                        <a:rPr lang="en-US" sz="2000" b="1" dirty="0"/>
                        <a:t>above the 200-Day SMA</a:t>
                      </a:r>
                      <a:r>
                        <a:rPr lang="en-US" sz="2000" dirty="0"/>
                        <a:t> is the </a:t>
                      </a:r>
                      <a:r>
                        <a:rPr lang="en-US" sz="2000" b="1" dirty="0"/>
                        <a:t>strongest bullish signal</a:t>
                      </a:r>
                      <a:r>
                        <a:rPr lang="en-US" sz="2000" dirty="0"/>
                        <a:t> derived from the analysis.</a:t>
                      </a:r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20993"/>
                  </a:ext>
                </a:extLst>
              </a:tr>
              <a:tr h="1538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Crossover Insight</a:t>
                      </a:r>
                      <a:endParaRPr lang="en-IN" sz="2800" dirty="0"/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Price dips toward the 200-Day line typically act as strong </a:t>
                      </a:r>
                      <a:r>
                        <a:rPr lang="en-US" sz="2000" b="1" dirty="0"/>
                        <a:t>support levels</a:t>
                      </a:r>
                      <a:r>
                        <a:rPr lang="en-US" sz="2000" dirty="0"/>
                        <a:t>, reinforcing the stock's stability and making these points of interest for long-term buying.</a:t>
                      </a:r>
                    </a:p>
                  </a:txBody>
                  <a:tcPr marL="83573" marR="83573" marT="41787" marB="4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4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8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F97E1-1260-0AC7-12AD-2718EE72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9AA15-4798-AF67-A584-CBEAC76A2DE8}"/>
              </a:ext>
            </a:extLst>
          </p:cNvPr>
          <p:cNvSpPr txBox="1"/>
          <p:nvPr/>
        </p:nvSpPr>
        <p:spPr>
          <a:xfrm>
            <a:off x="342901" y="323852"/>
            <a:ext cx="9118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/>
              <a:t>Trading Volume &amp; Volatility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87A1F7-2CC5-60AF-D104-51A20E409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2910"/>
              </p:ext>
            </p:extLst>
          </p:nvPr>
        </p:nvGraphicFramePr>
        <p:xfrm>
          <a:off x="342900" y="1010261"/>
          <a:ext cx="11637606" cy="5166604"/>
        </p:xfrm>
        <a:graphic>
          <a:graphicData uri="http://schemas.openxmlformats.org/drawingml/2006/table">
            <a:tbl>
              <a:tblPr/>
              <a:tblGrid>
                <a:gridCol w="3212063">
                  <a:extLst>
                    <a:ext uri="{9D8B030D-6E8A-4147-A177-3AD203B41FA5}">
                      <a16:colId xmlns:a16="http://schemas.microsoft.com/office/drawing/2014/main" val="3252969329"/>
                    </a:ext>
                  </a:extLst>
                </a:gridCol>
                <a:gridCol w="8425543">
                  <a:extLst>
                    <a:ext uri="{9D8B030D-6E8A-4147-A177-3AD203B41FA5}">
                      <a16:colId xmlns:a16="http://schemas.microsoft.com/office/drawing/2014/main" val="1857861622"/>
                    </a:ext>
                  </a:extLst>
                </a:gridCol>
              </a:tblGrid>
              <a:tr h="543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65025"/>
                  </a:ext>
                </a:extLst>
              </a:tr>
              <a:tr h="543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Title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Trading Volume Activity &amp; Liquidity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37313"/>
                  </a:ext>
                </a:extLst>
              </a:tr>
              <a:tr h="543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Visualization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i="1" dirty="0"/>
                        <a:t>Plot of </a:t>
                      </a:r>
                      <a:r>
                        <a:rPr lang="en-US" sz="2000" i="1" dirty="0">
                          <a:latin typeface="Courier New" panose="02070309020205020404" pitchFamily="49" charset="0"/>
                        </a:rPr>
                        <a:t>Volume</a:t>
                      </a:r>
                      <a:r>
                        <a:rPr lang="en-US" sz="2000" i="1" dirty="0"/>
                        <a:t> over time.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12665"/>
                  </a:ext>
                </a:extLst>
              </a:tr>
              <a:tr h="9517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Observation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Volume exhibits an overall upward trend, with notable </a:t>
                      </a:r>
                      <a:r>
                        <a:rPr lang="en-US" sz="2000" b="1" dirty="0"/>
                        <a:t>significant spikes</a:t>
                      </a:r>
                      <a:r>
                        <a:rPr lang="en-US" sz="2000" dirty="0"/>
                        <a:t> in recent years.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11373"/>
                  </a:ext>
                </a:extLst>
              </a:tr>
              <a:tr h="2583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Insights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1. </a:t>
                      </a:r>
                      <a:r>
                        <a:rPr lang="en-US" sz="2000" b="1" dirty="0"/>
                        <a:t>Liquidity:</a:t>
                      </a:r>
                      <a:r>
                        <a:rPr lang="en-US" sz="2000" dirty="0"/>
                        <a:t> The high volume confirms the stock is highly liquid, making large trades easy to execute. 2. </a:t>
                      </a:r>
                      <a:r>
                        <a:rPr lang="en-US" sz="2000" b="1" dirty="0"/>
                        <a:t>Event Correlation:</a:t>
                      </a:r>
                      <a:r>
                        <a:rPr lang="en-US" sz="2000" dirty="0"/>
                        <a:t> Volume spikes often coincide with major events like earnings reports, dividend adjustments, or significant news, highlighting periods of strong institutional interest.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081D6-7173-CE3F-E01C-0B797C2D8AE9}"/>
              </a:ext>
            </a:extLst>
          </p:cNvPr>
          <p:cNvSpPr txBox="1"/>
          <p:nvPr/>
        </p:nvSpPr>
        <p:spPr>
          <a:xfrm>
            <a:off x="370892" y="183891"/>
            <a:ext cx="10359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u="sng" dirty="0"/>
              <a:t>Summary of Key Analytical Findings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32228-129F-FB55-6F0A-E518D61D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48988"/>
              </p:ext>
            </p:extLst>
          </p:nvPr>
        </p:nvGraphicFramePr>
        <p:xfrm>
          <a:off x="370892" y="824651"/>
          <a:ext cx="11450217" cy="5331500"/>
        </p:xfrm>
        <a:graphic>
          <a:graphicData uri="http://schemas.openxmlformats.org/drawingml/2006/table">
            <a:tbl>
              <a:tblPr/>
              <a:tblGrid>
                <a:gridCol w="2698879">
                  <a:extLst>
                    <a:ext uri="{9D8B030D-6E8A-4147-A177-3AD203B41FA5}">
                      <a16:colId xmlns:a16="http://schemas.microsoft.com/office/drawing/2014/main" val="1204434503"/>
                    </a:ext>
                  </a:extLst>
                </a:gridCol>
                <a:gridCol w="4934599">
                  <a:extLst>
                    <a:ext uri="{9D8B030D-6E8A-4147-A177-3AD203B41FA5}">
                      <a16:colId xmlns:a16="http://schemas.microsoft.com/office/drawing/2014/main" val="2386662991"/>
                    </a:ext>
                  </a:extLst>
                </a:gridCol>
                <a:gridCol w="3816739">
                  <a:extLst>
                    <a:ext uri="{9D8B030D-6E8A-4147-A177-3AD203B41FA5}">
                      <a16:colId xmlns:a16="http://schemas.microsoft.com/office/drawing/2014/main" val="1722973602"/>
                    </a:ext>
                  </a:extLst>
                </a:gridCol>
              </a:tblGrid>
              <a:tr h="4243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Finding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Metric/Observation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Interpretation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01048"/>
                  </a:ext>
                </a:extLst>
              </a:tr>
              <a:tr h="13822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Market Resilience</a:t>
                      </a:r>
                      <a:endParaRPr lang="en-IN" sz="24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Beta: ~0.71</a:t>
                      </a:r>
                      <a:r>
                        <a:rPr lang="en-IN" sz="2000" dirty="0"/>
                        <a:t> (Low Volatility)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The stock is less sensitive to systematic market risk; an excellent hedge during broad market instability.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85525"/>
                  </a:ext>
                </a:extLst>
              </a:tr>
              <a:tr h="10629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Dominant Trend</a:t>
                      </a:r>
                      <a:endParaRPr lang="en-IN" sz="24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Price consistently &gt; </a:t>
                      </a:r>
                      <a:r>
                        <a:rPr lang="en-IN" sz="2000" b="1" dirty="0"/>
                        <a:t>200-Day SMA</a:t>
                      </a:r>
                      <a:endParaRPr lang="en-IN" sz="20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Confirms dominant, enduring upward momentum, justifying a long-term bullish outlook.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58316"/>
                  </a:ext>
                </a:extLst>
              </a:tr>
              <a:tr h="13822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Profitability</a:t>
                      </a:r>
                      <a:endParaRPr lang="en-IN" sz="24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Profit Margin: ~23.3%</a:t>
                      </a:r>
                      <a:endParaRPr lang="en-IN" sz="20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Indicates strong pricing power and highly efficient operations characteristic of a blue-chip stock.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99765"/>
                  </a:ext>
                </a:extLst>
              </a:tr>
              <a:tr h="10629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Technical Support</a:t>
                      </a:r>
                      <a:endParaRPr lang="en-IN" sz="2400" dirty="0"/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200-Day SMA tested as a reliable support level.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Provides a clear technical indicator for defining low-risk investment entry points.</a:t>
                      </a:r>
                    </a:p>
                  </a:txBody>
                  <a:tcPr marL="75216" marR="75216" marT="37608" marB="37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8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120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{B72FD0EB-D031-416D-AA2A-57DFD6FC0446}tf56160789_win32</Template>
  <TotalTime>30</TotalTime>
  <Words>788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Courier New</vt:lpstr>
      <vt:lpstr>Franklin Gothic Book</vt:lpstr>
      <vt:lpstr>Custom</vt:lpstr>
      <vt:lpstr>Coca-Cola (KO) Stock Performance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Gond</dc:creator>
  <cp:lastModifiedBy>Mohit Gond</cp:lastModifiedBy>
  <cp:revision>1</cp:revision>
  <dcterms:created xsi:type="dcterms:W3CDTF">2025-10-30T15:43:38Z</dcterms:created>
  <dcterms:modified xsi:type="dcterms:W3CDTF">2025-10-30T16:14:12Z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