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na Bhardwaj" userId="e4a096a2c991101e" providerId="LiveId" clId="{FE027B02-127B-43E5-9015-2DBE866971F2}"/>
    <pc:docChg chg="custSel modSld">
      <pc:chgData name="Prerna Bhardwaj" userId="e4a096a2c991101e" providerId="LiveId" clId="{FE027B02-127B-43E5-9015-2DBE866971F2}" dt="2024-04-05T05:52:15.240" v="30" actId="14100"/>
      <pc:docMkLst>
        <pc:docMk/>
      </pc:docMkLst>
      <pc:sldChg chg="modSp mod">
        <pc:chgData name="Prerna Bhardwaj" userId="e4a096a2c991101e" providerId="LiveId" clId="{FE027B02-127B-43E5-9015-2DBE866971F2}" dt="2024-04-05T05:42:19.955" v="3" actId="113"/>
        <pc:sldMkLst>
          <pc:docMk/>
          <pc:sldMk cId="2633523131" sldId="256"/>
        </pc:sldMkLst>
        <pc:spChg chg="mod">
          <ac:chgData name="Prerna Bhardwaj" userId="e4a096a2c991101e" providerId="LiveId" clId="{FE027B02-127B-43E5-9015-2DBE866971F2}" dt="2024-04-05T05:42:19.955" v="3" actId="113"/>
          <ac:spMkLst>
            <pc:docMk/>
            <pc:sldMk cId="2633523131" sldId="256"/>
            <ac:spMk id="3" creationId="{AF39EA45-1D9C-7AED-4976-7DEFE47CE9A4}"/>
          </ac:spMkLst>
        </pc:spChg>
      </pc:sldChg>
      <pc:sldChg chg="modSp mod">
        <pc:chgData name="Prerna Bhardwaj" userId="e4a096a2c991101e" providerId="LiveId" clId="{FE027B02-127B-43E5-9015-2DBE866971F2}" dt="2024-04-05T05:42:32.701" v="4" actId="14100"/>
        <pc:sldMkLst>
          <pc:docMk/>
          <pc:sldMk cId="1206392548" sldId="257"/>
        </pc:sldMkLst>
        <pc:spChg chg="mod">
          <ac:chgData name="Prerna Bhardwaj" userId="e4a096a2c991101e" providerId="LiveId" clId="{FE027B02-127B-43E5-9015-2DBE866971F2}" dt="2024-04-05T05:42:32.701" v="4" actId="14100"/>
          <ac:spMkLst>
            <pc:docMk/>
            <pc:sldMk cId="1206392548" sldId="257"/>
            <ac:spMk id="8" creationId="{2C56058A-C186-AFA5-2D7F-F221F0C5C6AD}"/>
          </ac:spMkLst>
        </pc:spChg>
      </pc:sldChg>
      <pc:sldChg chg="modSp mod">
        <pc:chgData name="Prerna Bhardwaj" userId="e4a096a2c991101e" providerId="LiveId" clId="{FE027B02-127B-43E5-9015-2DBE866971F2}" dt="2024-04-05T05:42:50.060" v="18" actId="20577"/>
        <pc:sldMkLst>
          <pc:docMk/>
          <pc:sldMk cId="156187037" sldId="258"/>
        </pc:sldMkLst>
        <pc:spChg chg="mod">
          <ac:chgData name="Prerna Bhardwaj" userId="e4a096a2c991101e" providerId="LiveId" clId="{FE027B02-127B-43E5-9015-2DBE866971F2}" dt="2024-04-05T05:42:50.060" v="18" actId="20577"/>
          <ac:spMkLst>
            <pc:docMk/>
            <pc:sldMk cId="156187037" sldId="258"/>
            <ac:spMk id="3" creationId="{D68A5C72-E5BF-1FAB-0491-1BBB451D1FA5}"/>
          </ac:spMkLst>
        </pc:spChg>
      </pc:sldChg>
      <pc:sldChg chg="addSp modSp mod">
        <pc:chgData name="Prerna Bhardwaj" userId="e4a096a2c991101e" providerId="LiveId" clId="{FE027B02-127B-43E5-9015-2DBE866971F2}" dt="2024-04-05T05:52:15.240" v="30" actId="14100"/>
        <pc:sldMkLst>
          <pc:docMk/>
          <pc:sldMk cId="1918258825" sldId="259"/>
        </pc:sldMkLst>
        <pc:picChg chg="add mod">
          <ac:chgData name="Prerna Bhardwaj" userId="e4a096a2c991101e" providerId="LiveId" clId="{FE027B02-127B-43E5-9015-2DBE866971F2}" dt="2024-04-05T05:52:15.240" v="30" actId="14100"/>
          <ac:picMkLst>
            <pc:docMk/>
            <pc:sldMk cId="1918258825" sldId="259"/>
            <ac:picMk id="5" creationId="{1665E2A0-57E3-C93C-20AD-692DFA85BDB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9EA45-1D9C-7AED-4976-7DEFE47CE9A4}"/>
              </a:ext>
            </a:extLst>
          </p:cNvPr>
          <p:cNvSpPr txBox="1"/>
          <p:nvPr/>
        </p:nvSpPr>
        <p:spPr>
          <a:xfrm>
            <a:off x="1788160" y="1330960"/>
            <a:ext cx="8412480" cy="1938992"/>
          </a:xfrm>
          <a:prstGeom prst="rect">
            <a:avLst/>
          </a:prstGeom>
          <a:noFill/>
        </p:spPr>
        <p:txBody>
          <a:bodyPr wrap="square" rtlCol="0">
            <a:spAutoFit/>
          </a:bodyPr>
          <a:lstStyle/>
          <a:p>
            <a:pPr algn="ctr"/>
            <a:r>
              <a:rPr lang="en-US" sz="6000" b="1" dirty="0">
                <a:solidFill>
                  <a:schemeClr val="accent1"/>
                </a:solidFill>
                <a:latin typeface="Times New Roman" panose="02020603050405020304" pitchFamily="18" charset="0"/>
                <a:cs typeface="Times New Roman" panose="02020603050405020304" pitchFamily="18" charset="0"/>
              </a:rPr>
              <a:t>TOUR AND TRAVEL MANAGEMENT </a:t>
            </a:r>
            <a:endParaRPr lang="en-IN" sz="6000" b="1" dirty="0">
              <a:solidFill>
                <a:schemeClr val="accent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DDDFA3C-F1A8-D5E9-259A-8323DE5936E5}"/>
              </a:ext>
            </a:extLst>
          </p:cNvPr>
          <p:cNvSpPr txBox="1"/>
          <p:nvPr/>
        </p:nvSpPr>
        <p:spPr>
          <a:xfrm>
            <a:off x="7445430" y="3867666"/>
            <a:ext cx="3710249" cy="1077218"/>
          </a:xfrm>
          <a:prstGeom prst="rect">
            <a:avLst/>
          </a:prstGeom>
          <a:noFill/>
        </p:spPr>
        <p:txBody>
          <a:bodyPr wrap="square" rtlCol="0">
            <a:spAutoFit/>
          </a:bodyPr>
          <a:lstStyle/>
          <a:p>
            <a:r>
              <a:rPr lang="en-US" sz="3200" dirty="0">
                <a:solidFill>
                  <a:schemeClr val="tx2"/>
                </a:solidFill>
                <a:latin typeface="Times New Roman" panose="02020603050405020304" pitchFamily="18" charset="0"/>
                <a:cs typeface="Times New Roman" panose="02020603050405020304" pitchFamily="18" charset="0"/>
              </a:rPr>
              <a:t>MAJOR PROJECT (2023-2024)</a:t>
            </a:r>
            <a:endParaRPr lang="en-IN" dirty="0"/>
          </a:p>
        </p:txBody>
      </p:sp>
    </p:spTree>
    <p:extLst>
      <p:ext uri="{BB962C8B-B14F-4D97-AF65-F5344CB8AC3E}">
        <p14:creationId xmlns:p14="http://schemas.microsoft.com/office/powerpoint/2010/main" val="263352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0766-EA5D-5FEF-2399-E3BA39F444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CE406-7636-27C0-6DD2-01275BA59902}"/>
              </a:ext>
            </a:extLst>
          </p:cNvPr>
          <p:cNvSpPr>
            <a:spLocks noGrp="1"/>
          </p:cNvSpPr>
          <p:nvPr>
            <p:ph idx="1"/>
          </p:nvPr>
        </p:nvSpPr>
        <p:spPr>
          <a:xfrm>
            <a:off x="447040" y="2641600"/>
            <a:ext cx="11135360" cy="4064000"/>
          </a:xfrm>
        </p:spPr>
        <p:txBody>
          <a:bodyPr>
            <a:normAutofit lnSpcReduction="10000"/>
          </a:bodyPr>
          <a:lstStyle/>
          <a:p>
            <a:pPr algn="just">
              <a:lnSpc>
                <a:spcPct val="115000"/>
              </a:lnSpc>
              <a:spcAft>
                <a:spcPts val="1000"/>
              </a:spcAft>
              <a:tabLst>
                <a:tab pos="5731510" algn="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conclusion, the tour and travel management project has successfully addressed the complexities of organizing and booking travel arrangements. Through streamlined interfaces and efficient functionalities, users can easily browse, search, and book tours. The system's integration of itinerary management, real-time availability checks, and secure payment processing has enhanced the overall booking experience. </a:t>
            </a:r>
          </a:p>
          <a:p>
            <a:pPr algn="just">
              <a:lnSpc>
                <a:spcPct val="115000"/>
              </a:lnSpc>
              <a:spcAft>
                <a:spcPts val="1000"/>
              </a:spcAft>
              <a:tabLst>
                <a:tab pos="5731510" algn="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Additionally, prioritizing user experience with personalized recommendations and flexible search options has increased satisfaction and engagement. While the project has achieved its objectives, future enhancements could focus on integrating external APIs, implementing advanced analytics, and developing mobile applications. Overall, this project has been a rewarding experience, showcasing the application of theoretical knowledge to real-world challenges and delivering a solution that adds significant value to the travel industry.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37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D620-C0E0-6DC8-BD06-C2D989D5852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TEAM MEMBERS </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C56058A-C186-AFA5-2D7F-F221F0C5C6AD}"/>
              </a:ext>
            </a:extLst>
          </p:cNvPr>
          <p:cNvSpPr txBox="1"/>
          <p:nvPr/>
        </p:nvSpPr>
        <p:spPr>
          <a:xfrm>
            <a:off x="711200" y="3169920"/>
            <a:ext cx="10231120" cy="1569660"/>
          </a:xfrm>
          <a:prstGeom prst="rect">
            <a:avLst/>
          </a:prstGeom>
          <a:noFill/>
        </p:spPr>
        <p:txBody>
          <a:bodyPr wrap="square" rtlCol="0">
            <a:spAutoFit/>
          </a:bodyPr>
          <a:lstStyle/>
          <a:p>
            <a:pPr marL="285750" indent="-285750">
              <a:buFont typeface="Wingdings" panose="05000000000000000000" pitchFamily="2" charset="2"/>
              <a:buChar char="v"/>
            </a:pPr>
            <a:r>
              <a:rPr lang="en-US" sz="3200" dirty="0">
                <a:solidFill>
                  <a:schemeClr val="accent2">
                    <a:lumMod val="75000"/>
                  </a:schemeClr>
                </a:solidFill>
                <a:latin typeface="Times New Roman" panose="02020603050405020304" pitchFamily="18" charset="0"/>
                <a:cs typeface="Times New Roman" panose="02020603050405020304" pitchFamily="18" charset="0"/>
              </a:rPr>
              <a:t>SHOBHA YADAV (2200290140149) -TEAM LEADER </a:t>
            </a:r>
          </a:p>
          <a:p>
            <a:pPr marL="285750" indent="-285750">
              <a:buFont typeface="Wingdings" panose="05000000000000000000" pitchFamily="2" charset="2"/>
              <a:buChar char="v"/>
            </a:pPr>
            <a:r>
              <a:rPr lang="en-US" sz="3200" dirty="0">
                <a:solidFill>
                  <a:schemeClr val="accent2">
                    <a:lumMod val="75000"/>
                  </a:schemeClr>
                </a:solidFill>
                <a:latin typeface="Times New Roman" panose="02020603050405020304" pitchFamily="18" charset="0"/>
                <a:cs typeface="Times New Roman" panose="02020603050405020304" pitchFamily="18" charset="0"/>
              </a:rPr>
              <a:t>PRERNA BHARDWAJ (2200290140116)</a:t>
            </a:r>
          </a:p>
          <a:p>
            <a:pPr marL="285750" indent="-285750">
              <a:buFont typeface="Wingdings" panose="05000000000000000000" pitchFamily="2" charset="2"/>
              <a:buChar char="v"/>
            </a:pPr>
            <a:r>
              <a:rPr lang="en-US" sz="3200" dirty="0">
                <a:solidFill>
                  <a:schemeClr val="accent2">
                    <a:lumMod val="75000"/>
                  </a:schemeClr>
                </a:solidFill>
                <a:latin typeface="Times New Roman" panose="02020603050405020304" pitchFamily="18" charset="0"/>
                <a:cs typeface="Times New Roman" panose="02020603050405020304" pitchFamily="18" charset="0"/>
              </a:rPr>
              <a:t>PRASHANT MISHRA (2200290140114)</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7871CBF-BC4A-6AD2-8FAE-1299A7730A40}"/>
              </a:ext>
            </a:extLst>
          </p:cNvPr>
          <p:cNvSpPr txBox="1"/>
          <p:nvPr/>
        </p:nvSpPr>
        <p:spPr>
          <a:xfrm>
            <a:off x="6014720" y="5476240"/>
            <a:ext cx="4927600" cy="1077218"/>
          </a:xfrm>
          <a:prstGeom prst="rect">
            <a:avLst/>
          </a:prstGeom>
          <a:noFill/>
        </p:spPr>
        <p:txBody>
          <a:bodyPr wrap="square" rtlCol="0">
            <a:spAutoFit/>
          </a:bodyPr>
          <a:lstStyle/>
          <a:p>
            <a:r>
              <a:rPr lang="en-US" sz="3200" dirty="0">
                <a:solidFill>
                  <a:schemeClr val="accent4">
                    <a:lumMod val="50000"/>
                  </a:schemeClr>
                </a:solidFill>
                <a:latin typeface="Times New Roman" panose="02020603050405020304" pitchFamily="18" charset="0"/>
                <a:cs typeface="Times New Roman" panose="02020603050405020304" pitchFamily="18" charset="0"/>
              </a:rPr>
              <a:t>SUPERVISIOR –MS.KOMAL  SALGOTRA </a:t>
            </a:r>
            <a:endParaRPr lang="en-IN" sz="32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39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050A-0508-9794-56CB-3A58A0307AF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INTRODUCTION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A5C72-E5BF-1FAB-0491-1BBB451D1FA5}"/>
              </a:ext>
            </a:extLst>
          </p:cNvPr>
          <p:cNvSpPr>
            <a:spLocks noGrp="1"/>
          </p:cNvSpPr>
          <p:nvPr>
            <p:ph idx="1"/>
          </p:nvPr>
        </p:nvSpPr>
        <p:spPr>
          <a:xfrm>
            <a:off x="314960" y="1910080"/>
            <a:ext cx="11460480" cy="4846320"/>
          </a:xfrm>
        </p:spPr>
        <p:txBody>
          <a:bodyPr>
            <a:normAutofit fontScale="92500" lnSpcReduction="10000"/>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Tour and Travel Management Project is a software solution designed to modernize and optimize the operations of the travel industry. In an era where convenience and efficiency are paramount, this project aims to revolutionize the way travel agencies, tour operators,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travelers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interact and conduct business.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Accessibility is another key focus of the project, with support for both web-based and mobile platforms ensuring that users can access the system anytime, anywhere. This flexibility not only enhances user convenience but also extends the reach of travel services to a wider audience.</a:t>
            </a:r>
          </a:p>
          <a:p>
            <a:pPr algn="just">
              <a:lnSpc>
                <a:spcPct val="150000"/>
              </a:lnSpc>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Moreover, the project prioritizes customer relationship management, enabling businesses to maintain detailed profiles of their client, track booking history, and provide personalized services. Integration with secure payment gateways ensures smooth and secure transactions, enhancing the overall booking experience for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8C5D-21A9-3087-744A-743E57D77B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A9120C-EED8-DDA9-CF94-E603278260B5}"/>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FRONTEND –</a:t>
            </a:r>
          </a:p>
          <a:p>
            <a:pPr>
              <a:buFont typeface="Wingdings" panose="05000000000000000000" pitchFamily="2" charset="2"/>
              <a:buChar char="q"/>
            </a:pPr>
            <a:r>
              <a:rPr lang="en-US" b="1" dirty="0">
                <a:solidFill>
                  <a:schemeClr val="accent2">
                    <a:lumMod val="50000"/>
                  </a:schemeClr>
                </a:solidFill>
              </a:rPr>
              <a:t>HTML </a:t>
            </a:r>
          </a:p>
          <a:p>
            <a:pPr>
              <a:buFont typeface="Wingdings" panose="05000000000000000000" pitchFamily="2" charset="2"/>
              <a:buChar char="q"/>
            </a:pPr>
            <a:r>
              <a:rPr lang="en-US" b="1" dirty="0">
                <a:solidFill>
                  <a:schemeClr val="accent2">
                    <a:lumMod val="50000"/>
                  </a:schemeClr>
                </a:solidFill>
              </a:rPr>
              <a:t>CSS</a:t>
            </a:r>
          </a:p>
          <a:p>
            <a:pPr>
              <a:buFont typeface="Wingdings" panose="05000000000000000000" pitchFamily="2" charset="2"/>
              <a:buChar char="q"/>
            </a:pPr>
            <a:r>
              <a:rPr lang="en-US" b="1" dirty="0">
                <a:solidFill>
                  <a:schemeClr val="accent2">
                    <a:lumMod val="50000"/>
                  </a:schemeClr>
                </a:solidFill>
              </a:rPr>
              <a:t>JAVASCRIPT </a:t>
            </a:r>
          </a:p>
          <a:p>
            <a:pPr marL="0" indent="0">
              <a:buNone/>
            </a:pPr>
            <a:endParaRPr lang="en-IN" dirty="0"/>
          </a:p>
          <a:p>
            <a:pPr marL="0" indent="0">
              <a:buNone/>
            </a:pPr>
            <a:r>
              <a:rPr lang="en-IN" sz="2400" b="1" dirty="0">
                <a:latin typeface="Times New Roman" panose="02020603050405020304" pitchFamily="18" charset="0"/>
                <a:cs typeface="Times New Roman" panose="02020603050405020304" pitchFamily="18" charset="0"/>
              </a:rPr>
              <a:t>BACKEND –</a:t>
            </a:r>
          </a:p>
          <a:p>
            <a:pPr>
              <a:buFont typeface="Wingdings" panose="05000000000000000000" pitchFamily="2" charset="2"/>
              <a:buChar char="q"/>
            </a:pPr>
            <a:r>
              <a:rPr lang="en-IN" b="1" dirty="0">
                <a:solidFill>
                  <a:schemeClr val="accent2">
                    <a:lumMod val="50000"/>
                  </a:schemeClr>
                </a:solidFill>
              </a:rPr>
              <a:t>PHP (MY SQL )</a:t>
            </a:r>
          </a:p>
        </p:txBody>
      </p:sp>
      <p:pic>
        <p:nvPicPr>
          <p:cNvPr id="5" name="Picture 4">
            <a:extLst>
              <a:ext uri="{FF2B5EF4-FFF2-40B4-BE49-F238E27FC236}">
                <a16:creationId xmlns:a16="http://schemas.microsoft.com/office/drawing/2014/main" id="{1665E2A0-57E3-C93C-20AD-692DFA85BDBC}"/>
              </a:ext>
            </a:extLst>
          </p:cNvPr>
          <p:cNvPicPr>
            <a:picLocks noChangeAspect="1"/>
          </p:cNvPicPr>
          <p:nvPr/>
        </p:nvPicPr>
        <p:blipFill>
          <a:blip r:embed="rId2"/>
          <a:stretch>
            <a:fillRect/>
          </a:stretch>
        </p:blipFill>
        <p:spPr>
          <a:xfrm>
            <a:off x="5760720" y="2428240"/>
            <a:ext cx="5659120" cy="3891280"/>
          </a:xfrm>
          <a:prstGeom prst="rect">
            <a:avLst/>
          </a:prstGeom>
        </p:spPr>
      </p:pic>
    </p:spTree>
    <p:extLst>
      <p:ext uri="{BB962C8B-B14F-4D97-AF65-F5344CB8AC3E}">
        <p14:creationId xmlns:p14="http://schemas.microsoft.com/office/powerpoint/2010/main" val="191825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BAEB-2112-4CC8-AE02-4392E287C8C3}"/>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HARDWARE QUIREMENT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570C35-0006-82C0-BA0B-0710654A6AC2}"/>
              </a:ext>
            </a:extLst>
          </p:cNvPr>
          <p:cNvSpPr>
            <a:spLocks noGrp="1"/>
          </p:cNvSpPr>
          <p:nvPr>
            <p:ph idx="1"/>
          </p:nvPr>
        </p:nvSpPr>
        <p:spPr>
          <a:xfrm>
            <a:off x="1005840" y="3515360"/>
            <a:ext cx="8974773" cy="2504440"/>
          </a:xfrm>
        </p:spPr>
        <p:txBody>
          <a:bodyPr>
            <a:normAutofit/>
          </a:bodyPr>
          <a:lstStyle/>
          <a:p>
            <a:r>
              <a:rPr lang="en-US" sz="2800" b="1" dirty="0">
                <a:latin typeface="Times New Roman" panose="02020603050405020304" pitchFamily="18" charset="0"/>
                <a:cs typeface="Times New Roman" panose="02020603050405020304" pitchFamily="18" charset="0"/>
              </a:rPr>
              <a:t>PROCESSOR – i3</a:t>
            </a:r>
          </a:p>
          <a:p>
            <a:r>
              <a:rPr lang="en-US" sz="2800" b="1" dirty="0">
                <a:latin typeface="Times New Roman" panose="02020603050405020304" pitchFamily="18" charset="0"/>
                <a:cs typeface="Times New Roman" panose="02020603050405020304" pitchFamily="18" charset="0"/>
              </a:rPr>
              <a:t>WINDOW 10/11</a:t>
            </a:r>
          </a:p>
          <a:p>
            <a:r>
              <a:rPr lang="en-US" sz="2800" b="1" dirty="0">
                <a:latin typeface="Times New Roman" panose="02020603050405020304" pitchFamily="18" charset="0"/>
                <a:cs typeface="Times New Roman" panose="02020603050405020304" pitchFamily="18" charset="0"/>
              </a:rPr>
              <a:t>RAM- RECOMMENDED 4GB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1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F627-E106-3203-0F39-7E45BF855DE8}"/>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MODULE DESCRIPTION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B623DD-51A8-B463-6C8C-96C1F0EBFE12}"/>
              </a:ext>
            </a:extLst>
          </p:cNvPr>
          <p:cNvSpPr>
            <a:spLocks noGrp="1"/>
          </p:cNvSpPr>
          <p:nvPr>
            <p:ph idx="1"/>
          </p:nvPr>
        </p:nvSpPr>
        <p:spPr>
          <a:xfrm>
            <a:off x="680720" y="2448560"/>
            <a:ext cx="10414000" cy="4226560"/>
          </a:xfrm>
        </p:spPr>
        <p:txBody>
          <a:bodyPr>
            <a:normAutofit/>
          </a:bodyPr>
          <a:lstStyle/>
          <a:p>
            <a:pPr>
              <a:lnSpc>
                <a:spcPct val="115000"/>
              </a:lnSpc>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Management Module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 and login functionalities for users (both customers and administrators).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Profile management for users to update their information, preferences, and booking history.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Authentication and authorization mechanisms to ensure secure access to the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731510" algn="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Tour Package Management Module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Detailed information about each tour package, including destinations, itinerary, pricing, and availability.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Filtering and search functionalities to help users find relevant tour packages based on their preferences.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731510" algn="r"/>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049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47D0-F8E5-8319-1943-1A365719F6DD}"/>
              </a:ext>
            </a:extLst>
          </p:cNvPr>
          <p:cNvSpPr>
            <a:spLocks noGrp="1"/>
          </p:cNvSpPr>
          <p:nvPr>
            <p:ph type="title"/>
          </p:nvPr>
        </p:nvSpPr>
        <p:spPr>
          <a:xfrm>
            <a:off x="2397760" y="973668"/>
            <a:ext cx="7518607" cy="706964"/>
          </a:xfrm>
        </p:spPr>
        <p:txBody>
          <a:bodyPr/>
          <a:lstStyle/>
          <a:p>
            <a:r>
              <a:rPr lang="en-US" b="1" dirty="0">
                <a:latin typeface="Times New Roman" panose="02020603050405020304" pitchFamily="18" charset="0"/>
                <a:cs typeface="Times New Roman" panose="02020603050405020304" pitchFamily="18" charset="0"/>
              </a:rPr>
              <a:t>MODULE DESCRIPTION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5A9F06-E4CD-78D6-FB6C-0FECE5FC12A1}"/>
              </a:ext>
            </a:extLst>
          </p:cNvPr>
          <p:cNvSpPr>
            <a:spLocks noGrp="1"/>
          </p:cNvSpPr>
          <p:nvPr>
            <p:ph idx="1"/>
          </p:nvPr>
        </p:nvSpPr>
        <p:spPr>
          <a:xfrm>
            <a:off x="365760" y="2661920"/>
            <a:ext cx="9746933" cy="4196080"/>
          </a:xfrm>
        </p:spPr>
        <p:txBody>
          <a:bodyPr>
            <a:normAutofit fontScale="70000" lnSpcReduction="20000"/>
          </a:bodyPr>
          <a:lstStyle/>
          <a:p>
            <a:pPr marL="0" indent="0">
              <a:lnSpc>
                <a:spcPct val="115000"/>
              </a:lnSpc>
              <a:spcAft>
                <a:spcPts val="1000"/>
              </a:spcAft>
              <a:buNone/>
              <a:tabLst>
                <a:tab pos="5731510" algn="r"/>
              </a:tabLst>
            </a:pP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Booking and Reservation Module:</a:t>
            </a:r>
            <a:endParaRPr lang="en-IN" sz="33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Booking functionality allowing users to reserve tour packages.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Availability checking to prevent overbooking.</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Integration with payment gateways for secure online transactions.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5731510" algn="r"/>
              </a:tabLst>
            </a:pP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Payment Gateway Integration Module:</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Integration with payment gateways to facilitate secure online payments.</a:t>
            </a:r>
          </a:p>
          <a:p>
            <a:pPr marL="0" indent="0" algn="just">
              <a:lnSpc>
                <a:spcPct val="115000"/>
              </a:lnSpc>
              <a:spcAft>
                <a:spcPts val="1000"/>
              </a:spcAft>
              <a:buNone/>
              <a:tabLst>
                <a:tab pos="5731510" algn="r"/>
              </a:tabLs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Support for multiple payment methods such as credit/debit cards, net banking, and digital wallets.</a:t>
            </a:r>
          </a:p>
          <a:p>
            <a:pPr marL="0" indent="0">
              <a:lnSpc>
                <a:spcPct val="115000"/>
              </a:lnSpc>
              <a:spcAft>
                <a:spcPts val="1000"/>
              </a:spcAft>
              <a:buNone/>
              <a:tabLst>
                <a:tab pos="5731510" algn="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252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73E3-CC30-5993-27AF-878E3CB64AA6}"/>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MODULE DESCRIPTION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BA3B80-AA70-3AA2-F971-A24D2F700068}"/>
              </a:ext>
            </a:extLst>
          </p:cNvPr>
          <p:cNvSpPr>
            <a:spLocks noGrp="1"/>
          </p:cNvSpPr>
          <p:nvPr>
            <p:ph idx="1"/>
          </p:nvPr>
        </p:nvSpPr>
        <p:spPr>
          <a:xfrm>
            <a:off x="274320" y="2603500"/>
            <a:ext cx="9706293" cy="2913380"/>
          </a:xfrm>
        </p:spPr>
        <p:txBody>
          <a:bodyPr/>
          <a:lstStyle/>
          <a:p>
            <a:pPr marL="0" indent="0">
              <a:lnSpc>
                <a:spcPct val="115000"/>
              </a:lnSpc>
              <a:spcAft>
                <a:spcPts val="1000"/>
              </a:spcAft>
              <a:buNone/>
              <a:tabLst>
                <a:tab pos="5731510" algn="r"/>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Feedback and Review Module:</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Collection of feedback and reviews from customers post-tour.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5731510" algn="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Rating system for tour packages, accommodations, and services.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411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079C-8C11-8CBF-AA55-585E05D1B0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27AB7E-B20D-4B91-D20A-A2D0B4625552}"/>
              </a:ext>
            </a:extLst>
          </p:cNvPr>
          <p:cNvSpPr>
            <a:spLocks noGrp="1"/>
          </p:cNvSpPr>
          <p:nvPr>
            <p:ph idx="1"/>
          </p:nvPr>
        </p:nvSpPr>
        <p:spPr>
          <a:xfrm>
            <a:off x="1300480" y="2953172"/>
            <a:ext cx="8497253" cy="2931160"/>
          </a:xfrm>
        </p:spPr>
        <p:txBody>
          <a:bodyPr>
            <a:normAutofit/>
          </a:bodyPr>
          <a:lstStyle/>
          <a:p>
            <a:pPr algn="l">
              <a:buFont typeface="Wingdings" panose="05000000000000000000" pitchFamily="2" charset="2"/>
              <a:buChar char="q"/>
            </a:pPr>
            <a:r>
              <a:rPr lang="en-IN" sz="2400" b="1" i="0" dirty="0">
                <a:solidFill>
                  <a:schemeClr val="tx2"/>
                </a:solidFill>
                <a:effectLst/>
                <a:latin typeface="Times New Roman" panose="02020603050405020304" pitchFamily="18" charset="0"/>
                <a:cs typeface="Times New Roman" panose="02020603050405020304" pitchFamily="18" charset="0"/>
              </a:rPr>
              <a:t>User Interface</a:t>
            </a:r>
          </a:p>
          <a:p>
            <a:pPr marL="0" indent="0" algn="l">
              <a:buNone/>
            </a:pPr>
            <a:endParaRPr lang="en-IN" sz="2400" b="1" i="0" dirty="0">
              <a:solidFill>
                <a:schemeClr val="tx2"/>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2400" b="1" i="0" dirty="0">
                <a:solidFill>
                  <a:schemeClr val="tx2"/>
                </a:solidFill>
                <a:effectLst/>
                <a:latin typeface="Times New Roman" panose="02020603050405020304" pitchFamily="18" charset="0"/>
                <a:cs typeface="Times New Roman" panose="02020603050405020304" pitchFamily="18" charset="0"/>
              </a:rPr>
              <a:t>Functionality</a:t>
            </a:r>
          </a:p>
          <a:p>
            <a:pPr marL="0" indent="0" algn="l">
              <a:buNone/>
            </a:pPr>
            <a:endParaRPr lang="en-IN" sz="2400" b="0" i="0" dirty="0">
              <a:solidFill>
                <a:schemeClr val="tx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b="1" i="0" dirty="0">
                <a:solidFill>
                  <a:schemeClr val="tx2"/>
                </a:solidFill>
                <a:effectLst/>
                <a:latin typeface="Times New Roman" panose="02020603050405020304" pitchFamily="18" charset="0"/>
                <a:cs typeface="Times New Roman" panose="02020603050405020304" pitchFamily="18" charset="0"/>
              </a:rPr>
              <a:t>Security</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979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{FB52BFA5-AF7A-4B0B-923A-7F2DBC449448}tf02900722</Template>
  <TotalTime>55</TotalTime>
  <Words>528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Ion Boardroom</vt:lpstr>
      <vt:lpstr>PowerPoint Presentation</vt:lpstr>
      <vt:lpstr>TEAM MEMBERS </vt:lpstr>
      <vt:lpstr>INTRODUCTION </vt:lpstr>
      <vt:lpstr>TECHNOLOGY </vt:lpstr>
      <vt:lpstr>HARDWARE QUIREMENT -</vt:lpstr>
      <vt:lpstr>MODULE DESCRIPTION </vt:lpstr>
      <vt:lpstr>MODULE DESCRIPTION </vt:lpstr>
      <vt:lpstr>MODULE DESCRIPTION </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Prerna Bhardwaj</dc:creator>
  <cp:lastModifiedBy>Prerna Bhardwaj</cp:lastModifiedBy>
  <cp:revision>1</cp:revision>
  <dcterms:created xsi:type="dcterms:W3CDTF">2024-04-05T04:57:03Z</dcterms:created>
  <dcterms:modified xsi:type="dcterms:W3CDTF">2024-04-05T05:52:25Z</dcterms:modified>
</cp:coreProperties>
</file>