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29" r:id="rId61"/>
    <p:sldId id="318" r:id="rId62"/>
    <p:sldId id="319" r:id="rId63"/>
    <p:sldId id="320" r:id="rId64"/>
    <p:sldId id="321" r:id="rId65"/>
    <p:sldId id="322" r:id="rId66"/>
    <p:sldId id="323" r:id="rId67"/>
    <p:sldId id="324" r:id="rId68"/>
    <p:sldId id="325" r:id="rId69"/>
    <p:sldId id="326" r:id="rId70"/>
    <p:sldId id="330" r:id="rId71"/>
    <p:sldId id="327"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380F7-1FC2-46D9-9B65-814543C5E9BB}" v="685" dt="2022-02-28T18:31:05.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oel" userId="d0f5aa662146438e" providerId="LiveId" clId="{E9D380F7-1FC2-46D9-9B65-814543C5E9BB}"/>
    <pc:docChg chg="undo custSel addSld delSld modSld sldOrd">
      <pc:chgData name="Mohit Goel" userId="d0f5aa662146438e" providerId="LiveId" clId="{E9D380F7-1FC2-46D9-9B65-814543C5E9BB}" dt="2022-02-28T18:31:27.702" v="767" actId="122"/>
      <pc:docMkLst>
        <pc:docMk/>
      </pc:docMkLst>
      <pc:sldChg chg="addSp delSp modSp mod">
        <pc:chgData name="Mohit Goel" userId="d0f5aa662146438e" providerId="LiveId" clId="{E9D380F7-1FC2-46D9-9B65-814543C5E9BB}" dt="2022-02-28T18:28:35.493" v="750" actId="26606"/>
        <pc:sldMkLst>
          <pc:docMk/>
          <pc:sldMk cId="1736693185" sldId="257"/>
        </pc:sldMkLst>
        <pc:grpChg chg="add del">
          <ac:chgData name="Mohit Goel" userId="d0f5aa662146438e" providerId="LiveId" clId="{E9D380F7-1FC2-46D9-9B65-814543C5E9BB}" dt="2022-02-28T18:28:35.493" v="750" actId="26606"/>
          <ac:grpSpMkLst>
            <pc:docMk/>
            <pc:sldMk cId="1736693185" sldId="257"/>
            <ac:grpSpMk id="10" creationId="{068ACACB-DD9E-4155-84BF-8E4D43DEC13D}"/>
          </ac:grpSpMkLst>
        </pc:grpChg>
        <pc:grpChg chg="add del">
          <ac:chgData name="Mohit Goel" userId="d0f5aa662146438e" providerId="LiveId" clId="{E9D380F7-1FC2-46D9-9B65-814543C5E9BB}" dt="2022-02-28T18:28:35.493" v="750" actId="26606"/>
          <ac:grpSpMkLst>
            <pc:docMk/>
            <pc:sldMk cId="1736693185" sldId="257"/>
            <ac:grpSpMk id="14" creationId="{BF3AEE19-128A-4FF8-954B-A9724F42E0D4}"/>
          </ac:grpSpMkLst>
        </pc:grpChg>
        <pc:grpChg chg="add del">
          <ac:chgData name="Mohit Goel" userId="d0f5aa662146438e" providerId="LiveId" clId="{E9D380F7-1FC2-46D9-9B65-814543C5E9BB}" dt="2022-02-28T18:28:35.335" v="749" actId="26606"/>
          <ac:grpSpMkLst>
            <pc:docMk/>
            <pc:sldMk cId="1736693185" sldId="257"/>
            <ac:grpSpMk id="41" creationId="{316DCFC9-6877-407C-8170-608FCB8E35AE}"/>
          </ac:grpSpMkLst>
        </pc:grpChg>
        <pc:grpChg chg="add del">
          <ac:chgData name="Mohit Goel" userId="d0f5aa662146438e" providerId="LiveId" clId="{E9D380F7-1FC2-46D9-9B65-814543C5E9BB}" dt="2022-02-28T18:28:35.335" v="749" actId="26606"/>
          <ac:grpSpMkLst>
            <pc:docMk/>
            <pc:sldMk cId="1736693185" sldId="257"/>
            <ac:grpSpMk id="45" creationId="{89353FE7-0D03-4AD2-8B8A-60A06F6BDA4C}"/>
          </ac:grpSpMkLst>
        </pc:grpChg>
        <pc:grpChg chg="add">
          <ac:chgData name="Mohit Goel" userId="d0f5aa662146438e" providerId="LiveId" clId="{E9D380F7-1FC2-46D9-9B65-814543C5E9BB}" dt="2022-02-28T18:28:35.493" v="750" actId="26606"/>
          <ac:grpSpMkLst>
            <pc:docMk/>
            <pc:sldMk cId="1736693185" sldId="257"/>
            <ac:grpSpMk id="69" creationId="{068ACACB-DD9E-4155-84BF-8E4D43DEC13D}"/>
          </ac:grpSpMkLst>
        </pc:grpChg>
        <pc:grpChg chg="add">
          <ac:chgData name="Mohit Goel" userId="d0f5aa662146438e" providerId="LiveId" clId="{E9D380F7-1FC2-46D9-9B65-814543C5E9BB}" dt="2022-02-28T18:28:35.493" v="750" actId="26606"/>
          <ac:grpSpMkLst>
            <pc:docMk/>
            <pc:sldMk cId="1736693185" sldId="257"/>
            <ac:grpSpMk id="71" creationId="{BF3AEE19-128A-4FF8-954B-A9724F42E0D4}"/>
          </ac:grpSpMkLst>
        </pc:grpChg>
        <pc:picChg chg="del">
          <ac:chgData name="Mohit Goel" userId="d0f5aa662146438e" providerId="LiveId" clId="{E9D380F7-1FC2-46D9-9B65-814543C5E9BB}" dt="2022-02-28T18:28:21.892" v="747" actId="478"/>
          <ac:picMkLst>
            <pc:docMk/>
            <pc:sldMk cId="1736693185" sldId="257"/>
            <ac:picMk id="5" creationId="{6D3BA21E-E6C8-4E14-8E53-C5DF567E9DFF}"/>
          </ac:picMkLst>
        </pc:picChg>
        <pc:picChg chg="add mod ord">
          <ac:chgData name="Mohit Goel" userId="d0f5aa662146438e" providerId="LiveId" clId="{E9D380F7-1FC2-46D9-9B65-814543C5E9BB}" dt="2022-02-28T18:28:35.493" v="750" actId="26606"/>
          <ac:picMkLst>
            <pc:docMk/>
            <pc:sldMk cId="1736693185" sldId="257"/>
            <ac:picMk id="6" creationId="{E7892FF0-3028-4BED-B5D6-9E75EEBE524E}"/>
          </ac:picMkLst>
        </pc:picChg>
      </pc:sldChg>
      <pc:sldChg chg="addSp delSp modSp mod setBg">
        <pc:chgData name="Mohit Goel" userId="d0f5aa662146438e" providerId="LiveId" clId="{E9D380F7-1FC2-46D9-9B65-814543C5E9BB}" dt="2022-02-28T18:29:34.615" v="754"/>
        <pc:sldMkLst>
          <pc:docMk/>
          <pc:sldMk cId="3698487402" sldId="261"/>
        </pc:sldMkLst>
        <pc:spChg chg="mod">
          <ac:chgData name="Mohit Goel" userId="d0f5aa662146438e" providerId="LiveId" clId="{E9D380F7-1FC2-46D9-9B65-814543C5E9BB}" dt="2022-02-28T18:28:55.338" v="753" actId="26606"/>
          <ac:spMkLst>
            <pc:docMk/>
            <pc:sldMk cId="3698487402" sldId="261"/>
            <ac:spMk id="2" creationId="{47F5517A-1A5F-4E2F-9C28-401EE6418343}"/>
          </ac:spMkLst>
        </pc:spChg>
        <pc:spChg chg="mod">
          <ac:chgData name="Mohit Goel" userId="d0f5aa662146438e" providerId="LiveId" clId="{E9D380F7-1FC2-46D9-9B65-814543C5E9BB}" dt="2022-02-28T18:29:34.615" v="754"/>
          <ac:spMkLst>
            <pc:docMk/>
            <pc:sldMk cId="3698487402" sldId="261"/>
            <ac:spMk id="7" creationId="{40AFEC44-764B-4FBB-8637-4585FDA99E98}"/>
          </ac:spMkLst>
        </pc:spChg>
        <pc:spChg chg="add del">
          <ac:chgData name="Mohit Goel" userId="d0f5aa662146438e" providerId="LiveId" clId="{E9D380F7-1FC2-46D9-9B65-814543C5E9BB}" dt="2022-02-28T18:28:55.338" v="753" actId="26606"/>
          <ac:spMkLst>
            <pc:docMk/>
            <pc:sldMk cId="3698487402" sldId="261"/>
            <ac:spMk id="12" creationId="{6BFC9644-673A-459F-B3C5-9310A4E50E3B}"/>
          </ac:spMkLst>
        </pc:spChg>
        <pc:spChg chg="add del">
          <ac:chgData name="Mohit Goel" userId="d0f5aa662146438e" providerId="LiveId" clId="{E9D380F7-1FC2-46D9-9B65-814543C5E9BB}" dt="2022-02-28T18:28:55.338" v="753" actId="26606"/>
          <ac:spMkLst>
            <pc:docMk/>
            <pc:sldMk cId="3698487402" sldId="261"/>
            <ac:spMk id="43" creationId="{7D1C411D-0818-4640-8657-2AF78250C802}"/>
          </ac:spMkLst>
        </pc:spChg>
        <pc:spChg chg="add">
          <ac:chgData name="Mohit Goel" userId="d0f5aa662146438e" providerId="LiveId" clId="{E9D380F7-1FC2-46D9-9B65-814543C5E9BB}" dt="2022-02-28T18:28:55.338" v="753" actId="26606"/>
          <ac:spMkLst>
            <pc:docMk/>
            <pc:sldMk cId="3698487402" sldId="261"/>
            <ac:spMk id="48" creationId="{6BFC9644-673A-459F-B3C5-9310A4E50E3B}"/>
          </ac:spMkLst>
        </pc:spChg>
        <pc:spChg chg="add">
          <ac:chgData name="Mohit Goel" userId="d0f5aa662146438e" providerId="LiveId" clId="{E9D380F7-1FC2-46D9-9B65-814543C5E9BB}" dt="2022-02-28T18:28:55.338" v="753" actId="26606"/>
          <ac:spMkLst>
            <pc:docMk/>
            <pc:sldMk cId="3698487402" sldId="261"/>
            <ac:spMk id="79" creationId="{7D1C411D-0818-4640-8657-2AF78250C802}"/>
          </ac:spMkLst>
        </pc:spChg>
        <pc:grpChg chg="add del">
          <ac:chgData name="Mohit Goel" userId="d0f5aa662146438e" providerId="LiveId" clId="{E9D380F7-1FC2-46D9-9B65-814543C5E9BB}" dt="2022-02-28T18:28:55.338" v="753" actId="26606"/>
          <ac:grpSpMkLst>
            <pc:docMk/>
            <pc:sldMk cId="3698487402" sldId="261"/>
            <ac:grpSpMk id="14" creationId="{4ADB9295-9645-4BF2-ADFD-75800B7FAD06}"/>
          </ac:grpSpMkLst>
        </pc:grpChg>
        <pc:grpChg chg="add del">
          <ac:chgData name="Mohit Goel" userId="d0f5aa662146438e" providerId="LiveId" clId="{E9D380F7-1FC2-46D9-9B65-814543C5E9BB}" dt="2022-02-28T18:28:55.322" v="752" actId="26606"/>
          <ac:grpSpMkLst>
            <pc:docMk/>
            <pc:sldMk cId="3698487402" sldId="261"/>
            <ac:grpSpMk id="49" creationId="{74872A0B-8668-4500-9509-EAA581B26C24}"/>
          </ac:grpSpMkLst>
        </pc:grpChg>
        <pc:grpChg chg="add del">
          <ac:chgData name="Mohit Goel" userId="d0f5aa662146438e" providerId="LiveId" clId="{E9D380F7-1FC2-46D9-9B65-814543C5E9BB}" dt="2022-02-28T18:28:55.322" v="752" actId="26606"/>
          <ac:grpSpMkLst>
            <pc:docMk/>
            <pc:sldMk cId="3698487402" sldId="261"/>
            <ac:grpSpMk id="53" creationId="{240590EE-5428-41AA-95B2-96FCC1CE67A7}"/>
          </ac:grpSpMkLst>
        </pc:grpChg>
        <pc:grpChg chg="add">
          <ac:chgData name="Mohit Goel" userId="d0f5aa662146438e" providerId="LiveId" clId="{E9D380F7-1FC2-46D9-9B65-814543C5E9BB}" dt="2022-02-28T18:28:55.338" v="753" actId="26606"/>
          <ac:grpSpMkLst>
            <pc:docMk/>
            <pc:sldMk cId="3698487402" sldId="261"/>
            <ac:grpSpMk id="109" creationId="{4ADB9295-9645-4BF2-ADFD-75800B7FAD06}"/>
          </ac:grpSpMkLst>
        </pc:grpChg>
        <pc:picChg chg="add del">
          <ac:chgData name="Mohit Goel" userId="d0f5aa662146438e" providerId="LiveId" clId="{E9D380F7-1FC2-46D9-9B65-814543C5E9BB}" dt="2022-02-28T18:28:55.322" v="752" actId="26606"/>
          <ac:picMkLst>
            <pc:docMk/>
            <pc:sldMk cId="3698487402" sldId="261"/>
            <ac:picMk id="45" creationId="{EFE105F3-C66B-47EF-B5C0-3566CA4ABFA6}"/>
          </ac:picMkLst>
        </pc:picChg>
      </pc:sldChg>
      <pc:sldChg chg="modSp">
        <pc:chgData name="Mohit Goel" userId="d0f5aa662146438e" providerId="LiveId" clId="{E9D380F7-1FC2-46D9-9B65-814543C5E9BB}" dt="2022-02-23T14:27:15.830" v="12" actId="20577"/>
        <pc:sldMkLst>
          <pc:docMk/>
          <pc:sldMk cId="1611382629" sldId="266"/>
        </pc:sldMkLst>
        <pc:spChg chg="mod">
          <ac:chgData name="Mohit Goel" userId="d0f5aa662146438e" providerId="LiveId" clId="{E9D380F7-1FC2-46D9-9B65-814543C5E9BB}" dt="2022-02-23T14:27:15.830" v="12" actId="20577"/>
          <ac:spMkLst>
            <pc:docMk/>
            <pc:sldMk cId="1611382629" sldId="266"/>
            <ac:spMk id="7" creationId="{40AFEC44-764B-4FBB-8637-4585FDA99E98}"/>
          </ac:spMkLst>
        </pc:spChg>
      </pc:sldChg>
      <pc:sldChg chg="modSp">
        <pc:chgData name="Mohit Goel" userId="d0f5aa662146438e" providerId="LiveId" clId="{E9D380F7-1FC2-46D9-9B65-814543C5E9BB}" dt="2022-02-28T18:29:50.872" v="755"/>
        <pc:sldMkLst>
          <pc:docMk/>
          <pc:sldMk cId="2973072672" sldId="268"/>
        </pc:sldMkLst>
        <pc:spChg chg="mod">
          <ac:chgData name="Mohit Goel" userId="d0f5aa662146438e" providerId="LiveId" clId="{E9D380F7-1FC2-46D9-9B65-814543C5E9BB}" dt="2022-02-28T18:29:50.872" v="755"/>
          <ac:spMkLst>
            <pc:docMk/>
            <pc:sldMk cId="2973072672" sldId="268"/>
            <ac:spMk id="7" creationId="{40AFEC44-764B-4FBB-8637-4585FDA99E98}"/>
          </ac:spMkLst>
        </pc:spChg>
      </pc:sldChg>
      <pc:sldChg chg="modSp">
        <pc:chgData name="Mohit Goel" userId="d0f5aa662146438e" providerId="LiveId" clId="{E9D380F7-1FC2-46D9-9B65-814543C5E9BB}" dt="2022-02-28T18:30:06.184" v="756"/>
        <pc:sldMkLst>
          <pc:docMk/>
          <pc:sldMk cId="2814790992" sldId="276"/>
        </pc:sldMkLst>
        <pc:spChg chg="mod">
          <ac:chgData name="Mohit Goel" userId="d0f5aa662146438e" providerId="LiveId" clId="{E9D380F7-1FC2-46D9-9B65-814543C5E9BB}" dt="2022-02-28T18:30:06.184" v="756"/>
          <ac:spMkLst>
            <pc:docMk/>
            <pc:sldMk cId="2814790992" sldId="276"/>
            <ac:spMk id="7" creationId="{40AFEC44-764B-4FBB-8637-4585FDA99E98}"/>
          </ac:spMkLst>
        </pc:spChg>
      </pc:sldChg>
      <pc:sldChg chg="modSp mod">
        <pc:chgData name="Mohit Goel" userId="d0f5aa662146438e" providerId="LiveId" clId="{E9D380F7-1FC2-46D9-9B65-814543C5E9BB}" dt="2022-02-23T14:56:07.423" v="52" actId="255"/>
        <pc:sldMkLst>
          <pc:docMk/>
          <pc:sldMk cId="4026806926" sldId="289"/>
        </pc:sldMkLst>
        <pc:spChg chg="mod">
          <ac:chgData name="Mohit Goel" userId="d0f5aa662146438e" providerId="LiveId" clId="{E9D380F7-1FC2-46D9-9B65-814543C5E9BB}" dt="2022-02-23T14:56:07.423" v="52" actId="255"/>
          <ac:spMkLst>
            <pc:docMk/>
            <pc:sldMk cId="4026806926" sldId="289"/>
            <ac:spMk id="8" creationId="{8D0EEEAC-0656-4C02-A79E-5F1814546EDD}"/>
          </ac:spMkLst>
        </pc:spChg>
      </pc:sldChg>
      <pc:sldChg chg="modSp">
        <pc:chgData name="Mohit Goel" userId="d0f5aa662146438e" providerId="LiveId" clId="{E9D380F7-1FC2-46D9-9B65-814543C5E9BB}" dt="2022-02-23T15:03:59.792" v="53" actId="6549"/>
        <pc:sldMkLst>
          <pc:docMk/>
          <pc:sldMk cId="455303903" sldId="290"/>
        </pc:sldMkLst>
        <pc:spChg chg="mod">
          <ac:chgData name="Mohit Goel" userId="d0f5aa662146438e" providerId="LiveId" clId="{E9D380F7-1FC2-46D9-9B65-814543C5E9BB}" dt="2022-02-23T15:03:59.792" v="53" actId="6549"/>
          <ac:spMkLst>
            <pc:docMk/>
            <pc:sldMk cId="455303903" sldId="290"/>
            <ac:spMk id="8" creationId="{8D0EEEAC-0656-4C02-A79E-5F1814546EDD}"/>
          </ac:spMkLst>
        </pc:spChg>
      </pc:sldChg>
      <pc:sldChg chg="modSp mod">
        <pc:chgData name="Mohit Goel" userId="d0f5aa662146438e" providerId="LiveId" clId="{E9D380F7-1FC2-46D9-9B65-814543C5E9BB}" dt="2022-02-28T18:30:32.934" v="759" actId="27636"/>
        <pc:sldMkLst>
          <pc:docMk/>
          <pc:sldMk cId="3582774439" sldId="293"/>
        </pc:sldMkLst>
        <pc:spChg chg="mod">
          <ac:chgData name="Mohit Goel" userId="d0f5aa662146438e" providerId="LiveId" clId="{E9D380F7-1FC2-46D9-9B65-814543C5E9BB}" dt="2022-02-28T18:30:32.934" v="759" actId="27636"/>
          <ac:spMkLst>
            <pc:docMk/>
            <pc:sldMk cId="3582774439" sldId="293"/>
            <ac:spMk id="8" creationId="{8D0EEEAC-0656-4C02-A79E-5F1814546EDD}"/>
          </ac:spMkLst>
        </pc:spChg>
      </pc:sldChg>
      <pc:sldChg chg="modSp mod">
        <pc:chgData name="Mohit Goel" userId="d0f5aa662146438e" providerId="LiveId" clId="{E9D380F7-1FC2-46D9-9B65-814543C5E9BB}" dt="2022-02-28T18:30:45.621" v="762" actId="27636"/>
        <pc:sldMkLst>
          <pc:docMk/>
          <pc:sldMk cId="2861835991" sldId="300"/>
        </pc:sldMkLst>
        <pc:spChg chg="mod">
          <ac:chgData name="Mohit Goel" userId="d0f5aa662146438e" providerId="LiveId" clId="{E9D380F7-1FC2-46D9-9B65-814543C5E9BB}" dt="2022-02-28T18:30:45.621" v="762" actId="27636"/>
          <ac:spMkLst>
            <pc:docMk/>
            <pc:sldMk cId="2861835991" sldId="300"/>
            <ac:spMk id="9" creationId="{68B32F35-1FAE-48BA-8B53-D80998C4964C}"/>
          </ac:spMkLst>
        </pc:spChg>
      </pc:sldChg>
      <pc:sldChg chg="modSp">
        <pc:chgData name="Mohit Goel" userId="d0f5aa662146438e" providerId="LiveId" clId="{E9D380F7-1FC2-46D9-9B65-814543C5E9BB}" dt="2022-02-23T16:25:46.212" v="141" actId="33524"/>
        <pc:sldMkLst>
          <pc:docMk/>
          <pc:sldMk cId="1132170000" sldId="306"/>
        </pc:sldMkLst>
        <pc:spChg chg="mod">
          <ac:chgData name="Mohit Goel" userId="d0f5aa662146438e" providerId="LiveId" clId="{E9D380F7-1FC2-46D9-9B65-814543C5E9BB}" dt="2022-02-23T16:25:46.212" v="141" actId="33524"/>
          <ac:spMkLst>
            <pc:docMk/>
            <pc:sldMk cId="1132170000" sldId="306"/>
            <ac:spMk id="9" creationId="{68B32F35-1FAE-48BA-8B53-D80998C4964C}"/>
          </ac:spMkLst>
        </pc:spChg>
      </pc:sldChg>
      <pc:sldChg chg="modSp mod">
        <pc:chgData name="Mohit Goel" userId="d0f5aa662146438e" providerId="LiveId" clId="{E9D380F7-1FC2-46D9-9B65-814543C5E9BB}" dt="2022-02-28T18:31:05.756" v="765"/>
        <pc:sldMkLst>
          <pc:docMk/>
          <pc:sldMk cId="398328680" sldId="308"/>
        </pc:sldMkLst>
        <pc:spChg chg="mod">
          <ac:chgData name="Mohit Goel" userId="d0f5aa662146438e" providerId="LiveId" clId="{E9D380F7-1FC2-46D9-9B65-814543C5E9BB}" dt="2022-02-28T18:31:05.756" v="765"/>
          <ac:spMkLst>
            <pc:docMk/>
            <pc:sldMk cId="398328680" sldId="308"/>
            <ac:spMk id="9" creationId="{68B32F35-1FAE-48BA-8B53-D80998C4964C}"/>
          </ac:spMkLst>
        </pc:spChg>
      </pc:sldChg>
      <pc:sldChg chg="modSp mod">
        <pc:chgData name="Mohit Goel" userId="d0f5aa662146438e" providerId="LiveId" clId="{E9D380F7-1FC2-46D9-9B65-814543C5E9BB}" dt="2022-02-23T16:37:29.316" v="198" actId="20577"/>
        <pc:sldMkLst>
          <pc:docMk/>
          <pc:sldMk cId="1659561452" sldId="309"/>
        </pc:sldMkLst>
        <pc:spChg chg="mod">
          <ac:chgData name="Mohit Goel" userId="d0f5aa662146438e" providerId="LiveId" clId="{E9D380F7-1FC2-46D9-9B65-814543C5E9BB}" dt="2022-02-23T16:37:29.316" v="198" actId="20577"/>
          <ac:spMkLst>
            <pc:docMk/>
            <pc:sldMk cId="1659561452" sldId="309"/>
            <ac:spMk id="9" creationId="{68B32F35-1FAE-48BA-8B53-D80998C4964C}"/>
          </ac:spMkLst>
        </pc:spChg>
      </pc:sldChg>
      <pc:sldChg chg="modSp">
        <pc:chgData name="Mohit Goel" userId="d0f5aa662146438e" providerId="LiveId" clId="{E9D380F7-1FC2-46D9-9B65-814543C5E9BB}" dt="2022-02-23T16:37:42.076" v="230" actId="20577"/>
        <pc:sldMkLst>
          <pc:docMk/>
          <pc:sldMk cId="1149528412" sldId="310"/>
        </pc:sldMkLst>
        <pc:spChg chg="mod">
          <ac:chgData name="Mohit Goel" userId="d0f5aa662146438e" providerId="LiveId" clId="{E9D380F7-1FC2-46D9-9B65-814543C5E9BB}" dt="2022-02-23T16:37:42.076" v="230" actId="20577"/>
          <ac:spMkLst>
            <pc:docMk/>
            <pc:sldMk cId="1149528412" sldId="310"/>
            <ac:spMk id="9" creationId="{68B32F35-1FAE-48BA-8B53-D80998C4964C}"/>
          </ac:spMkLst>
        </pc:spChg>
      </pc:sldChg>
      <pc:sldChg chg="modSp">
        <pc:chgData name="Mohit Goel" userId="d0f5aa662146438e" providerId="LiveId" clId="{E9D380F7-1FC2-46D9-9B65-814543C5E9BB}" dt="2022-02-23T16:40:18.920" v="238" actId="20577"/>
        <pc:sldMkLst>
          <pc:docMk/>
          <pc:sldMk cId="2638405654" sldId="311"/>
        </pc:sldMkLst>
        <pc:spChg chg="mod">
          <ac:chgData name="Mohit Goel" userId="d0f5aa662146438e" providerId="LiveId" clId="{E9D380F7-1FC2-46D9-9B65-814543C5E9BB}" dt="2022-02-23T16:40:18.920" v="238" actId="20577"/>
          <ac:spMkLst>
            <pc:docMk/>
            <pc:sldMk cId="2638405654" sldId="311"/>
            <ac:spMk id="9" creationId="{68B32F35-1FAE-48BA-8B53-D80998C4964C}"/>
          </ac:spMkLst>
        </pc:spChg>
      </pc:sldChg>
      <pc:sldChg chg="modSp">
        <pc:chgData name="Mohit Goel" userId="d0f5aa662146438e" providerId="LiveId" clId="{E9D380F7-1FC2-46D9-9B65-814543C5E9BB}" dt="2022-02-23T16:41:12.902" v="251" actId="6549"/>
        <pc:sldMkLst>
          <pc:docMk/>
          <pc:sldMk cId="1577082366" sldId="312"/>
        </pc:sldMkLst>
        <pc:spChg chg="mod">
          <ac:chgData name="Mohit Goel" userId="d0f5aa662146438e" providerId="LiveId" clId="{E9D380F7-1FC2-46D9-9B65-814543C5E9BB}" dt="2022-02-23T16:41:12.902" v="251" actId="6549"/>
          <ac:spMkLst>
            <pc:docMk/>
            <pc:sldMk cId="1577082366" sldId="312"/>
            <ac:spMk id="9" creationId="{68B32F35-1FAE-48BA-8B53-D80998C4964C}"/>
          </ac:spMkLst>
        </pc:spChg>
      </pc:sldChg>
      <pc:sldChg chg="modSp">
        <pc:chgData name="Mohit Goel" userId="d0f5aa662146438e" providerId="LiveId" clId="{E9D380F7-1FC2-46D9-9B65-814543C5E9BB}" dt="2022-02-23T16:44:36.552" v="253" actId="20577"/>
        <pc:sldMkLst>
          <pc:docMk/>
          <pc:sldMk cId="1233543877" sldId="314"/>
        </pc:sldMkLst>
        <pc:spChg chg="mod">
          <ac:chgData name="Mohit Goel" userId="d0f5aa662146438e" providerId="LiveId" clId="{E9D380F7-1FC2-46D9-9B65-814543C5E9BB}" dt="2022-02-23T16:44:36.552" v="253" actId="20577"/>
          <ac:spMkLst>
            <pc:docMk/>
            <pc:sldMk cId="1233543877" sldId="314"/>
            <ac:spMk id="9" creationId="{68B32F35-1FAE-48BA-8B53-D80998C4964C}"/>
          </ac:spMkLst>
        </pc:spChg>
      </pc:sldChg>
      <pc:sldChg chg="modSp mod">
        <pc:chgData name="Mohit Goel" userId="d0f5aa662146438e" providerId="LiveId" clId="{E9D380F7-1FC2-46D9-9B65-814543C5E9BB}" dt="2022-02-23T17:02:06.673" v="272" actId="403"/>
        <pc:sldMkLst>
          <pc:docMk/>
          <pc:sldMk cId="184035928" sldId="316"/>
        </pc:sldMkLst>
        <pc:spChg chg="mod">
          <ac:chgData name="Mohit Goel" userId="d0f5aa662146438e" providerId="LiveId" clId="{E9D380F7-1FC2-46D9-9B65-814543C5E9BB}" dt="2022-02-23T17:02:06.673" v="272" actId="403"/>
          <ac:spMkLst>
            <pc:docMk/>
            <pc:sldMk cId="184035928" sldId="316"/>
            <ac:spMk id="9" creationId="{68B32F35-1FAE-48BA-8B53-D80998C4964C}"/>
          </ac:spMkLst>
        </pc:spChg>
      </pc:sldChg>
      <pc:sldChg chg="modSp modAnim">
        <pc:chgData name="Mohit Goel" userId="d0f5aa662146438e" providerId="LiveId" clId="{E9D380F7-1FC2-46D9-9B65-814543C5E9BB}" dt="2022-02-23T17:01:56.126" v="269" actId="403"/>
        <pc:sldMkLst>
          <pc:docMk/>
          <pc:sldMk cId="2296129974" sldId="317"/>
        </pc:sldMkLst>
        <pc:spChg chg="mod">
          <ac:chgData name="Mohit Goel" userId="d0f5aa662146438e" providerId="LiveId" clId="{E9D380F7-1FC2-46D9-9B65-814543C5E9BB}" dt="2022-02-23T17:01:56.126" v="269" actId="403"/>
          <ac:spMkLst>
            <pc:docMk/>
            <pc:sldMk cId="2296129974" sldId="317"/>
            <ac:spMk id="9" creationId="{68B32F35-1FAE-48BA-8B53-D80998C4964C}"/>
          </ac:spMkLst>
        </pc:spChg>
      </pc:sldChg>
      <pc:sldChg chg="modSp mod modAnim">
        <pc:chgData name="Mohit Goel" userId="d0f5aa662146438e" providerId="LiveId" clId="{E9D380F7-1FC2-46D9-9B65-814543C5E9BB}" dt="2022-02-23T21:06:55.246" v="525"/>
        <pc:sldMkLst>
          <pc:docMk/>
          <pc:sldMk cId="706489160" sldId="318"/>
        </pc:sldMkLst>
        <pc:spChg chg="mod">
          <ac:chgData name="Mohit Goel" userId="d0f5aa662146438e" providerId="LiveId" clId="{E9D380F7-1FC2-46D9-9B65-814543C5E9BB}" dt="2022-02-23T21:06:55.246" v="525"/>
          <ac:spMkLst>
            <pc:docMk/>
            <pc:sldMk cId="706489160" sldId="318"/>
            <ac:spMk id="9" creationId="{68B32F35-1FAE-48BA-8B53-D80998C4964C}"/>
          </ac:spMkLst>
        </pc:spChg>
      </pc:sldChg>
      <pc:sldChg chg="modSp mod">
        <pc:chgData name="Mohit Goel" userId="d0f5aa662146438e" providerId="LiveId" clId="{E9D380F7-1FC2-46D9-9B65-814543C5E9BB}" dt="2022-02-23T21:13:28.148" v="563" actId="20577"/>
        <pc:sldMkLst>
          <pc:docMk/>
          <pc:sldMk cId="3976365410" sldId="321"/>
        </pc:sldMkLst>
        <pc:spChg chg="mod">
          <ac:chgData name="Mohit Goel" userId="d0f5aa662146438e" providerId="LiveId" clId="{E9D380F7-1FC2-46D9-9B65-814543C5E9BB}" dt="2022-02-23T21:13:28.148" v="563" actId="20577"/>
          <ac:spMkLst>
            <pc:docMk/>
            <pc:sldMk cId="3976365410" sldId="321"/>
            <ac:spMk id="9" creationId="{68B32F35-1FAE-48BA-8B53-D80998C4964C}"/>
          </ac:spMkLst>
        </pc:spChg>
      </pc:sldChg>
      <pc:sldChg chg="modSp mod">
        <pc:chgData name="Mohit Goel" userId="d0f5aa662146438e" providerId="LiveId" clId="{E9D380F7-1FC2-46D9-9B65-814543C5E9BB}" dt="2022-02-28T18:31:27.702" v="767" actId="122"/>
        <pc:sldMkLst>
          <pc:docMk/>
          <pc:sldMk cId="3084833461" sldId="322"/>
        </pc:sldMkLst>
        <pc:spChg chg="mod">
          <ac:chgData name="Mohit Goel" userId="d0f5aa662146438e" providerId="LiveId" clId="{E9D380F7-1FC2-46D9-9B65-814543C5E9BB}" dt="2022-02-28T18:31:27.702" v="767" actId="122"/>
          <ac:spMkLst>
            <pc:docMk/>
            <pc:sldMk cId="3084833461" sldId="322"/>
            <ac:spMk id="2" creationId="{47F5517A-1A5F-4E2F-9C28-401EE6418343}"/>
          </ac:spMkLst>
        </pc:spChg>
      </pc:sldChg>
      <pc:sldChg chg="addSp delSp modSp mod setBg setClrOvrMap">
        <pc:chgData name="Mohit Goel" userId="d0f5aa662146438e" providerId="LiveId" clId="{E9D380F7-1FC2-46D9-9B65-814543C5E9BB}" dt="2022-02-28T18:24:37.070" v="745" actId="166"/>
        <pc:sldMkLst>
          <pc:docMk/>
          <pc:sldMk cId="1017467121" sldId="328"/>
        </pc:sldMkLst>
        <pc:spChg chg="mod ord">
          <ac:chgData name="Mohit Goel" userId="d0f5aa662146438e" providerId="LiveId" clId="{E9D380F7-1FC2-46D9-9B65-814543C5E9BB}" dt="2022-02-28T18:23:57.618" v="744" actId="14100"/>
          <ac:spMkLst>
            <pc:docMk/>
            <pc:sldMk cId="1017467121" sldId="328"/>
            <ac:spMk id="2" creationId="{47F5517A-1A5F-4E2F-9C28-401EE6418343}"/>
          </ac:spMkLst>
        </pc:spChg>
        <pc:spChg chg="mod ord">
          <ac:chgData name="Mohit Goel" userId="d0f5aa662146438e" providerId="LiveId" clId="{E9D380F7-1FC2-46D9-9B65-814543C5E9BB}" dt="2022-02-28T18:23:39.455" v="743"/>
          <ac:spMkLst>
            <pc:docMk/>
            <pc:sldMk cId="1017467121" sldId="328"/>
            <ac:spMk id="9" creationId="{68B32F35-1FAE-48BA-8B53-D80998C4964C}"/>
          </ac:spMkLst>
        </pc:spChg>
        <pc:spChg chg="del">
          <ac:chgData name="Mohit Goel" userId="d0f5aa662146438e" providerId="LiveId" clId="{E9D380F7-1FC2-46D9-9B65-814543C5E9BB}" dt="2022-02-28T18:18:35.995" v="702" actId="26606"/>
          <ac:spMkLst>
            <pc:docMk/>
            <pc:sldMk cId="1017467121" sldId="328"/>
            <ac:spMk id="14" creationId="{046B922C-5BA7-4973-B12F-71A509E4BF13}"/>
          </ac:spMkLst>
        </pc:spChg>
        <pc:spChg chg="del">
          <ac:chgData name="Mohit Goel" userId="d0f5aa662146438e" providerId="LiveId" clId="{E9D380F7-1FC2-46D9-9B65-814543C5E9BB}" dt="2022-02-28T18:18:35.995" v="702" actId="26606"/>
          <ac:spMkLst>
            <pc:docMk/>
            <pc:sldMk cId="1017467121" sldId="328"/>
            <ac:spMk id="59" creationId="{F2B1468C-8227-4785-8776-7BDBDDF08F85}"/>
          </ac:spMkLst>
        </pc:spChg>
        <pc:spChg chg="add del">
          <ac:chgData name="Mohit Goel" userId="d0f5aa662146438e" providerId="LiveId" clId="{E9D380F7-1FC2-46D9-9B65-814543C5E9BB}" dt="2022-02-28T18:22:45.323" v="721" actId="26606"/>
          <ac:spMkLst>
            <pc:docMk/>
            <pc:sldMk cId="1017467121" sldId="328"/>
            <ac:spMk id="173" creationId="{C2E4E997-8672-4FFD-B8EC-9932A8E4714B}"/>
          </ac:spMkLst>
        </pc:spChg>
        <pc:spChg chg="add del">
          <ac:chgData name="Mohit Goel" userId="d0f5aa662146438e" providerId="LiveId" clId="{E9D380F7-1FC2-46D9-9B65-814543C5E9BB}" dt="2022-02-28T18:22:49.624" v="727" actId="26606"/>
          <ac:spMkLst>
            <pc:docMk/>
            <pc:sldMk cId="1017467121" sldId="328"/>
            <ac:spMk id="185" creationId="{C2E4E997-8672-4FFD-B8EC-9932A8E4714B}"/>
          </ac:spMkLst>
        </pc:spChg>
        <pc:grpChg chg="del">
          <ac:chgData name="Mohit Goel" userId="d0f5aa662146438e" providerId="LiveId" clId="{E9D380F7-1FC2-46D9-9B65-814543C5E9BB}" dt="2022-02-28T18:18:35.995" v="702" actId="26606"/>
          <ac:grpSpMkLst>
            <pc:docMk/>
            <pc:sldMk cId="1017467121" sldId="328"/>
            <ac:grpSpMk id="16" creationId="{96D34D8D-9EE9-4659-8C22-7551A95F96FA}"/>
          </ac:grpSpMkLst>
        </pc:grpChg>
        <pc:grpChg chg="add del">
          <ac:chgData name="Mohit Goel" userId="d0f5aa662146438e" providerId="LiveId" clId="{E9D380F7-1FC2-46D9-9B65-814543C5E9BB}" dt="2022-02-28T18:23:07.686" v="736" actId="26606"/>
          <ac:grpSpMkLst>
            <pc:docMk/>
            <pc:sldMk cId="1017467121" sldId="328"/>
            <ac:grpSpMk id="64" creationId="{70A29ECD-D68F-4AC9-9FA0-BEF7663BC1F5}"/>
          </ac:grpSpMkLst>
        </pc:grpChg>
        <pc:grpChg chg="add del">
          <ac:chgData name="Mohit Goel" userId="d0f5aa662146438e" providerId="LiveId" clId="{E9D380F7-1FC2-46D9-9B65-814543C5E9BB}" dt="2022-02-28T18:23:07.686" v="736" actId="26606"/>
          <ac:grpSpMkLst>
            <pc:docMk/>
            <pc:sldMk cId="1017467121" sldId="328"/>
            <ac:grpSpMk id="68" creationId="{9B1032AD-1AE2-4F16-A732-9C0A6A744C85}"/>
          </ac:grpSpMkLst>
        </pc:grpChg>
        <pc:grpChg chg="add del">
          <ac:chgData name="Mohit Goel" userId="d0f5aa662146438e" providerId="LiveId" clId="{E9D380F7-1FC2-46D9-9B65-814543C5E9BB}" dt="2022-02-28T18:23:06.483" v="733" actId="26606"/>
          <ac:grpSpMkLst>
            <pc:docMk/>
            <pc:sldMk cId="1017467121" sldId="328"/>
            <ac:grpSpMk id="95" creationId="{2AA951EB-D92C-4664-B069-0950B110D744}"/>
          </ac:grpSpMkLst>
        </pc:grpChg>
        <pc:grpChg chg="add del">
          <ac:chgData name="Mohit Goel" userId="d0f5aa662146438e" providerId="LiveId" clId="{E9D380F7-1FC2-46D9-9B65-814543C5E9BB}" dt="2022-02-28T18:23:06.483" v="733" actId="26606"/>
          <ac:grpSpMkLst>
            <pc:docMk/>
            <pc:sldMk cId="1017467121" sldId="328"/>
            <ac:grpSpMk id="97" creationId="{50A7EA83-60DF-47D8-8538-E7F234A4CAFA}"/>
          </ac:grpSpMkLst>
        </pc:grpChg>
        <pc:grpChg chg="add del">
          <ac:chgData name="Mohit Goel" userId="d0f5aa662146438e" providerId="LiveId" clId="{E9D380F7-1FC2-46D9-9B65-814543C5E9BB}" dt="2022-02-28T18:22:37.197" v="711" actId="26606"/>
          <ac:grpSpMkLst>
            <pc:docMk/>
            <pc:sldMk cId="1017467121" sldId="328"/>
            <ac:grpSpMk id="98" creationId="{8E1DDAD8-1D10-4640-A034-BE90015E37B6}"/>
          </ac:grpSpMkLst>
        </pc:grpChg>
        <pc:grpChg chg="add del">
          <ac:chgData name="Mohit Goel" userId="d0f5aa662146438e" providerId="LiveId" clId="{E9D380F7-1FC2-46D9-9B65-814543C5E9BB}" dt="2022-02-28T18:22:37.197" v="711" actId="26606"/>
          <ac:grpSpMkLst>
            <pc:docMk/>
            <pc:sldMk cId="1017467121" sldId="328"/>
            <ac:grpSpMk id="102" creationId="{FD642FB6-2808-4BC5-AE0B-7302C24B78A5}"/>
          </ac:grpSpMkLst>
        </pc:grpChg>
        <pc:grpChg chg="add del">
          <ac:chgData name="Mohit Goel" userId="d0f5aa662146438e" providerId="LiveId" clId="{E9D380F7-1FC2-46D9-9B65-814543C5E9BB}" dt="2022-02-28T18:23:07.647" v="735" actId="26606"/>
          <ac:grpSpMkLst>
            <pc:docMk/>
            <pc:sldMk cId="1017467121" sldId="328"/>
            <ac:grpSpMk id="157" creationId="{9AE4726C-1831-4FE3-9A11-227F0DC2F0BC}"/>
          </ac:grpSpMkLst>
        </pc:grpChg>
        <pc:grpChg chg="add del">
          <ac:chgData name="Mohit Goel" userId="d0f5aa662146438e" providerId="LiveId" clId="{E9D380F7-1FC2-46D9-9B65-814543C5E9BB}" dt="2022-02-28T18:22:38.494" v="713" actId="26606"/>
          <ac:grpSpMkLst>
            <pc:docMk/>
            <pc:sldMk cId="1017467121" sldId="328"/>
            <ac:grpSpMk id="158" creationId="{A0B38558-5389-4817-936F-FD62560CAC11}"/>
          </ac:grpSpMkLst>
        </pc:grpChg>
        <pc:grpChg chg="add del">
          <ac:chgData name="Mohit Goel" userId="d0f5aa662146438e" providerId="LiveId" clId="{E9D380F7-1FC2-46D9-9B65-814543C5E9BB}" dt="2022-02-28T18:22:38.494" v="713" actId="26606"/>
          <ac:grpSpMkLst>
            <pc:docMk/>
            <pc:sldMk cId="1017467121" sldId="328"/>
            <ac:grpSpMk id="160" creationId="{15502586-682B-4EDF-9515-674BB4E1CD13}"/>
          </ac:grpSpMkLst>
        </pc:grpChg>
        <pc:grpChg chg="add del">
          <ac:chgData name="Mohit Goel" userId="d0f5aa662146438e" providerId="LiveId" clId="{E9D380F7-1FC2-46D9-9B65-814543C5E9BB}" dt="2022-02-28T18:22:39.332" v="715" actId="26606"/>
          <ac:grpSpMkLst>
            <pc:docMk/>
            <pc:sldMk cId="1017467121" sldId="328"/>
            <ac:grpSpMk id="162" creationId="{70A29ECD-D68F-4AC9-9FA0-BEF7663BC1F5}"/>
          </ac:grpSpMkLst>
        </pc:grpChg>
        <pc:grpChg chg="add del">
          <ac:chgData name="Mohit Goel" userId="d0f5aa662146438e" providerId="LiveId" clId="{E9D380F7-1FC2-46D9-9B65-814543C5E9BB}" dt="2022-02-28T18:22:39.332" v="715" actId="26606"/>
          <ac:grpSpMkLst>
            <pc:docMk/>
            <pc:sldMk cId="1017467121" sldId="328"/>
            <ac:grpSpMk id="163" creationId="{9B1032AD-1AE2-4F16-A732-9C0A6A744C85}"/>
          </ac:grpSpMkLst>
        </pc:grpChg>
        <pc:grpChg chg="add del">
          <ac:chgData name="Mohit Goel" userId="d0f5aa662146438e" providerId="LiveId" clId="{E9D380F7-1FC2-46D9-9B65-814543C5E9BB}" dt="2022-02-28T18:23:07.647" v="735" actId="26606"/>
          <ac:grpSpMkLst>
            <pc:docMk/>
            <pc:sldMk cId="1017467121" sldId="328"/>
            <ac:grpSpMk id="164" creationId="{E916825F-759B-4F1A-BA80-AF7137691EC5}"/>
          </ac:grpSpMkLst>
        </pc:grpChg>
        <pc:grpChg chg="add del">
          <ac:chgData name="Mohit Goel" userId="d0f5aa662146438e" providerId="LiveId" clId="{E9D380F7-1FC2-46D9-9B65-814543C5E9BB}" dt="2022-02-28T18:22:41.592" v="717" actId="26606"/>
          <ac:grpSpMkLst>
            <pc:docMk/>
            <pc:sldMk cId="1017467121" sldId="328"/>
            <ac:grpSpMk id="166" creationId="{8E1DDAD8-1D10-4640-A034-BE90015E37B6}"/>
          </ac:grpSpMkLst>
        </pc:grpChg>
        <pc:grpChg chg="add">
          <ac:chgData name="Mohit Goel" userId="d0f5aa662146438e" providerId="LiveId" clId="{E9D380F7-1FC2-46D9-9B65-814543C5E9BB}" dt="2022-02-28T18:23:07.686" v="736" actId="26606"/>
          <ac:grpSpMkLst>
            <pc:docMk/>
            <pc:sldMk cId="1017467121" sldId="328"/>
            <ac:grpSpMk id="167" creationId="{74872A0B-8668-4500-9509-EAA581B26C24}"/>
          </ac:grpSpMkLst>
        </pc:grpChg>
        <pc:grpChg chg="add del">
          <ac:chgData name="Mohit Goel" userId="d0f5aa662146438e" providerId="LiveId" clId="{E9D380F7-1FC2-46D9-9B65-814543C5E9BB}" dt="2022-02-28T18:22:41.592" v="717" actId="26606"/>
          <ac:grpSpMkLst>
            <pc:docMk/>
            <pc:sldMk cId="1017467121" sldId="328"/>
            <ac:grpSpMk id="168" creationId="{FD642FB6-2808-4BC5-AE0B-7302C24B78A5}"/>
          </ac:grpSpMkLst>
        </pc:grpChg>
        <pc:grpChg chg="add del">
          <ac:chgData name="Mohit Goel" userId="d0f5aa662146438e" providerId="LiveId" clId="{E9D380F7-1FC2-46D9-9B65-814543C5E9BB}" dt="2022-02-28T18:22:44.058" v="719" actId="26606"/>
          <ac:grpSpMkLst>
            <pc:docMk/>
            <pc:sldMk cId="1017467121" sldId="328"/>
            <ac:grpSpMk id="170" creationId="{74872A0B-8668-4500-9509-EAA581B26C24}"/>
          </ac:grpSpMkLst>
        </pc:grpChg>
        <pc:grpChg chg="add del">
          <ac:chgData name="Mohit Goel" userId="d0f5aa662146438e" providerId="LiveId" clId="{E9D380F7-1FC2-46D9-9B65-814543C5E9BB}" dt="2022-02-28T18:22:44.058" v="719" actId="26606"/>
          <ac:grpSpMkLst>
            <pc:docMk/>
            <pc:sldMk cId="1017467121" sldId="328"/>
            <ac:grpSpMk id="171" creationId="{240590EE-5428-41AA-95B2-96FCC1CE67A7}"/>
          </ac:grpSpMkLst>
        </pc:grpChg>
        <pc:grpChg chg="add">
          <ac:chgData name="Mohit Goel" userId="d0f5aa662146438e" providerId="LiveId" clId="{E9D380F7-1FC2-46D9-9B65-814543C5E9BB}" dt="2022-02-28T18:23:07.686" v="736" actId="26606"/>
          <ac:grpSpMkLst>
            <pc:docMk/>
            <pc:sldMk cId="1017467121" sldId="328"/>
            <ac:grpSpMk id="172" creationId="{240590EE-5428-41AA-95B2-96FCC1CE67A7}"/>
          </ac:grpSpMkLst>
        </pc:grpChg>
        <pc:grpChg chg="add del">
          <ac:chgData name="Mohit Goel" userId="d0f5aa662146438e" providerId="LiveId" clId="{E9D380F7-1FC2-46D9-9B65-814543C5E9BB}" dt="2022-02-28T18:22:45.323" v="721" actId="26606"/>
          <ac:grpSpMkLst>
            <pc:docMk/>
            <pc:sldMk cId="1017467121" sldId="328"/>
            <ac:grpSpMk id="174" creationId="{453E4DEE-E996-40F8-8635-0FF43D7348F9}"/>
          </ac:grpSpMkLst>
        </pc:grpChg>
        <pc:grpChg chg="add del">
          <ac:chgData name="Mohit Goel" userId="d0f5aa662146438e" providerId="LiveId" clId="{E9D380F7-1FC2-46D9-9B65-814543C5E9BB}" dt="2022-02-28T18:22:47.267" v="723" actId="26606"/>
          <ac:grpSpMkLst>
            <pc:docMk/>
            <pc:sldMk cId="1017467121" sldId="328"/>
            <ac:grpSpMk id="176" creationId="{74872A0B-8668-4500-9509-EAA581B26C24}"/>
          </ac:grpSpMkLst>
        </pc:grpChg>
        <pc:grpChg chg="add del">
          <ac:chgData name="Mohit Goel" userId="d0f5aa662146438e" providerId="LiveId" clId="{E9D380F7-1FC2-46D9-9B65-814543C5E9BB}" dt="2022-02-28T18:22:47.267" v="723" actId="26606"/>
          <ac:grpSpMkLst>
            <pc:docMk/>
            <pc:sldMk cId="1017467121" sldId="328"/>
            <ac:grpSpMk id="178" creationId="{240590EE-5428-41AA-95B2-96FCC1CE67A7}"/>
          </ac:grpSpMkLst>
        </pc:grpChg>
        <pc:grpChg chg="add del">
          <ac:chgData name="Mohit Goel" userId="d0f5aa662146438e" providerId="LiveId" clId="{E9D380F7-1FC2-46D9-9B65-814543C5E9BB}" dt="2022-02-28T18:22:48.387" v="725" actId="26606"/>
          <ac:grpSpMkLst>
            <pc:docMk/>
            <pc:sldMk cId="1017467121" sldId="328"/>
            <ac:grpSpMk id="180" creationId="{9AE4726C-1831-4FE3-9A11-227F0DC2F0BC}"/>
          </ac:grpSpMkLst>
        </pc:grpChg>
        <pc:grpChg chg="add del">
          <ac:chgData name="Mohit Goel" userId="d0f5aa662146438e" providerId="LiveId" clId="{E9D380F7-1FC2-46D9-9B65-814543C5E9BB}" dt="2022-02-28T18:22:48.387" v="725" actId="26606"/>
          <ac:grpSpMkLst>
            <pc:docMk/>
            <pc:sldMk cId="1017467121" sldId="328"/>
            <ac:grpSpMk id="183" creationId="{E916825F-759B-4F1A-BA80-AF7137691EC5}"/>
          </ac:grpSpMkLst>
        </pc:grpChg>
        <pc:grpChg chg="add del">
          <ac:chgData name="Mohit Goel" userId="d0f5aa662146438e" providerId="LiveId" clId="{E9D380F7-1FC2-46D9-9B65-814543C5E9BB}" dt="2022-02-28T18:22:49.624" v="727" actId="26606"/>
          <ac:grpSpMkLst>
            <pc:docMk/>
            <pc:sldMk cId="1017467121" sldId="328"/>
            <ac:grpSpMk id="187" creationId="{453E4DEE-E996-40F8-8635-0FF43D7348F9}"/>
          </ac:grpSpMkLst>
        </pc:grpChg>
        <pc:grpChg chg="add del">
          <ac:chgData name="Mohit Goel" userId="d0f5aa662146438e" providerId="LiveId" clId="{E9D380F7-1FC2-46D9-9B65-814543C5E9BB}" dt="2022-02-28T18:22:59.944" v="729" actId="26606"/>
          <ac:grpSpMkLst>
            <pc:docMk/>
            <pc:sldMk cId="1017467121" sldId="328"/>
            <ac:grpSpMk id="189" creationId="{2AA951EB-D92C-4664-B069-0950B110D744}"/>
          </ac:grpSpMkLst>
        </pc:grpChg>
        <pc:grpChg chg="add del">
          <ac:chgData name="Mohit Goel" userId="d0f5aa662146438e" providerId="LiveId" clId="{E9D380F7-1FC2-46D9-9B65-814543C5E9BB}" dt="2022-02-28T18:22:59.944" v="729" actId="26606"/>
          <ac:grpSpMkLst>
            <pc:docMk/>
            <pc:sldMk cId="1017467121" sldId="328"/>
            <ac:grpSpMk id="191" creationId="{50A7EA83-60DF-47D8-8538-E7F234A4CAFA}"/>
          </ac:grpSpMkLst>
        </pc:grpChg>
        <pc:picChg chg="del mod">
          <ac:chgData name="Mohit Goel" userId="d0f5aa662146438e" providerId="LiveId" clId="{E9D380F7-1FC2-46D9-9B65-814543C5E9BB}" dt="2022-02-28T18:22:31.231" v="709" actId="478"/>
          <ac:picMkLst>
            <pc:docMk/>
            <pc:sldMk cId="1017467121" sldId="328"/>
            <ac:picMk id="4" creationId="{EFD51F92-BA8B-4FDE-955A-E01E3B43E73E}"/>
          </ac:picMkLst>
        </pc:picChg>
        <pc:picChg chg="add mod ord">
          <ac:chgData name="Mohit Goel" userId="d0f5aa662146438e" providerId="LiveId" clId="{E9D380F7-1FC2-46D9-9B65-814543C5E9BB}" dt="2022-02-28T18:24:37.070" v="745" actId="166"/>
          <ac:picMkLst>
            <pc:docMk/>
            <pc:sldMk cId="1017467121" sldId="328"/>
            <ac:picMk id="5" creationId="{D4A94FC2-2BA8-4FF5-AE2F-AD241DB92817}"/>
          </ac:picMkLst>
        </pc:picChg>
        <pc:picChg chg="del">
          <ac:chgData name="Mohit Goel" userId="d0f5aa662146438e" providerId="LiveId" clId="{E9D380F7-1FC2-46D9-9B65-814543C5E9BB}" dt="2022-02-28T18:18:35.995" v="702" actId="26606"/>
          <ac:picMkLst>
            <pc:docMk/>
            <pc:sldMk cId="1017467121" sldId="328"/>
            <ac:picMk id="57" creationId="{2FB01CCF-839B-4126-9BF9-132C64D8A1AA}"/>
          </ac:picMkLst>
        </pc:picChg>
        <pc:picChg chg="add del">
          <ac:chgData name="Mohit Goel" userId="d0f5aa662146438e" providerId="LiveId" clId="{E9D380F7-1FC2-46D9-9B65-814543C5E9BB}" dt="2022-02-28T18:22:45.323" v="721" actId="26606"/>
          <ac:picMkLst>
            <pc:docMk/>
            <pc:sldMk cId="1017467121" sldId="328"/>
            <ac:picMk id="100" creationId="{FE6BA9E6-1D9E-4D30-B528-D49FA1342E4E}"/>
          </ac:picMkLst>
        </pc:picChg>
        <pc:picChg chg="add del">
          <ac:chgData name="Mohit Goel" userId="d0f5aa662146438e" providerId="LiveId" clId="{E9D380F7-1FC2-46D9-9B65-814543C5E9BB}" dt="2022-02-28T18:22:49.624" v="727" actId="26606"/>
          <ac:picMkLst>
            <pc:docMk/>
            <pc:sldMk cId="1017467121" sldId="328"/>
            <ac:picMk id="186" creationId="{FE6BA9E6-1D9E-4D30-B528-D49FA1342E4E}"/>
          </ac:picMkLst>
        </pc:picChg>
      </pc:sldChg>
      <pc:sldChg chg="add del">
        <pc:chgData name="Mohit Goel" userId="d0f5aa662146438e" providerId="LiveId" clId="{E9D380F7-1FC2-46D9-9B65-814543C5E9BB}" dt="2022-02-23T17:01:38.327" v="264" actId="47"/>
        <pc:sldMkLst>
          <pc:docMk/>
          <pc:sldMk cId="1496333067" sldId="329"/>
        </pc:sldMkLst>
      </pc:sldChg>
      <pc:sldChg chg="modSp add ord modAnim">
        <pc:chgData name="Mohit Goel" userId="d0f5aa662146438e" providerId="LiveId" clId="{E9D380F7-1FC2-46D9-9B65-814543C5E9BB}" dt="2022-02-23T21:06:45.109" v="523"/>
        <pc:sldMkLst>
          <pc:docMk/>
          <pc:sldMk cId="3431508056" sldId="329"/>
        </pc:sldMkLst>
        <pc:spChg chg="mod">
          <ac:chgData name="Mohit Goel" userId="d0f5aa662146438e" providerId="LiveId" clId="{E9D380F7-1FC2-46D9-9B65-814543C5E9BB}" dt="2022-02-23T21:06:45.109" v="523"/>
          <ac:spMkLst>
            <pc:docMk/>
            <pc:sldMk cId="3431508056" sldId="329"/>
            <ac:spMk id="9" creationId="{68B32F35-1FAE-48BA-8B53-D80998C4964C}"/>
          </ac:spMkLst>
        </pc:spChg>
      </pc:sldChg>
      <pc:sldChg chg="modSp add mod modAnim">
        <pc:chgData name="Mohit Goel" userId="d0f5aa662146438e" providerId="LiveId" clId="{E9D380F7-1FC2-46D9-9B65-814543C5E9BB}" dt="2022-02-23T21:58:10.917" v="701" actId="20577"/>
        <pc:sldMkLst>
          <pc:docMk/>
          <pc:sldMk cId="3382942869" sldId="330"/>
        </pc:sldMkLst>
        <pc:spChg chg="mod">
          <ac:chgData name="Mohit Goel" userId="d0f5aa662146438e" providerId="LiveId" clId="{E9D380F7-1FC2-46D9-9B65-814543C5E9BB}" dt="2022-02-23T21:58:10.917" v="701" actId="20577"/>
          <ac:spMkLst>
            <pc:docMk/>
            <pc:sldMk cId="3382942869" sldId="330"/>
            <ac:spMk id="9" creationId="{68B32F35-1FAE-48BA-8B53-D80998C4964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2/28/2022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997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053285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717300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93928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99806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52810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20504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2451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4916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8270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201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907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7354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5601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6245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4035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0786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2/28/2022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75662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9" name="Group 40">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41">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6" name="Picture 5" descr="Line graph and numbers">
            <a:extLst>
              <a:ext uri="{FF2B5EF4-FFF2-40B4-BE49-F238E27FC236}">
                <a16:creationId xmlns:a16="http://schemas.microsoft.com/office/drawing/2014/main" id="{E7892FF0-3028-4BED-B5D6-9E75EEBE524E}"/>
              </a:ext>
            </a:extLst>
          </p:cNvPr>
          <p:cNvPicPr>
            <a:picLocks noChangeAspect="1"/>
          </p:cNvPicPr>
          <p:nvPr/>
        </p:nvPicPr>
        <p:blipFill rotWithShape="1">
          <a:blip r:embed="rId4">
            <a:duotone>
              <a:prstClr val="black"/>
              <a:schemeClr val="accent5">
                <a:tint val="45000"/>
                <a:satMod val="400000"/>
              </a:schemeClr>
            </a:duotone>
            <a:alphaModFix/>
          </a:blip>
          <a:srcRect t="17255"/>
          <a:stretch/>
        </p:blipFill>
        <p:spPr>
          <a:xfrm>
            <a:off x="3611" y="10"/>
            <a:ext cx="12188389" cy="6857990"/>
          </a:xfrm>
          <a:prstGeom prst="rect">
            <a:avLst/>
          </a:prstGeom>
        </p:spPr>
      </p:pic>
      <p:grpSp>
        <p:nvGrpSpPr>
          <p:cNvPr id="71" name="Group 44">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48"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6"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7"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667000" y="2328334"/>
            <a:ext cx="6858000" cy="1367896"/>
          </a:xfrm>
        </p:spPr>
        <p:txBody>
          <a:bodyPr>
            <a:normAutofit/>
          </a:bodyPr>
          <a:lstStyle/>
          <a:p>
            <a:pPr algn="ctr"/>
            <a:r>
              <a:rPr lang="en-US" sz="4400" dirty="0"/>
              <a:t>Part I - Statement fundamentals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667001" y="3602038"/>
            <a:ext cx="6857999" cy="953029"/>
          </a:xfrm>
        </p:spPr>
        <p:txBody>
          <a:bodyPr>
            <a:normAutofit/>
          </a:bodyPr>
          <a:lstStyle/>
          <a:p>
            <a:pPr algn="ctr">
              <a:spcAft>
                <a:spcPts val="600"/>
              </a:spcAft>
            </a:pPr>
            <a:r>
              <a:rPr lang="en-US"/>
              <a:t>Mohit Goel</a:t>
            </a:r>
          </a:p>
        </p:txBody>
      </p:sp>
    </p:spTree>
    <p:extLst>
      <p:ext uri="{BB962C8B-B14F-4D97-AF65-F5344CB8AC3E}">
        <p14:creationId xmlns:p14="http://schemas.microsoft.com/office/powerpoint/2010/main" val="173669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fontScale="92500" lnSpcReduction="10000"/>
          </a:bodyPr>
          <a:lstStyle/>
          <a:p>
            <a:r>
              <a:rPr lang="en-GB" sz="3600" dirty="0"/>
              <a:t> Syntax of </a:t>
            </a:r>
            <a:r>
              <a:rPr lang="en-GB" sz="3600" b="1" dirty="0"/>
              <a:t>DISTINCT </a:t>
            </a:r>
            <a:r>
              <a:rPr lang="en-GB" sz="3600" dirty="0"/>
              <a:t>statement:</a:t>
            </a:r>
          </a:p>
          <a:p>
            <a:r>
              <a:rPr lang="en-GB" sz="3600" b="1" dirty="0"/>
              <a:t> SELECT DISTINCT </a:t>
            </a:r>
            <a:r>
              <a:rPr lang="en-GB" sz="3600" dirty="0" err="1"/>
              <a:t>column_name</a:t>
            </a:r>
            <a:r>
              <a:rPr lang="en-GB" sz="3600" dirty="0"/>
              <a:t> </a:t>
            </a:r>
            <a:r>
              <a:rPr lang="en-GB" sz="3600" b="1" dirty="0"/>
              <a:t>FROM </a:t>
            </a:r>
            <a:r>
              <a:rPr lang="en-GB" sz="3600" dirty="0" err="1"/>
              <a:t>table_name</a:t>
            </a:r>
            <a:r>
              <a:rPr lang="en-GB" sz="3600" dirty="0"/>
              <a:t>;</a:t>
            </a:r>
          </a:p>
          <a:p>
            <a:r>
              <a:rPr lang="en-GB" sz="3600" b="1" dirty="0"/>
              <a:t> SELECT DISTINCT </a:t>
            </a:r>
            <a:r>
              <a:rPr lang="en-GB" sz="3600" dirty="0"/>
              <a:t>(</a:t>
            </a:r>
            <a:r>
              <a:rPr lang="en-GB" sz="3600" dirty="0" err="1"/>
              <a:t>column_name</a:t>
            </a:r>
            <a:r>
              <a:rPr lang="en-GB" sz="3600" dirty="0"/>
              <a:t>) </a:t>
            </a:r>
            <a:r>
              <a:rPr lang="en-GB" sz="3600" b="1" dirty="0"/>
              <a:t>FROM </a:t>
            </a:r>
            <a:r>
              <a:rPr lang="en-GB" sz="3600" dirty="0" err="1"/>
              <a:t>table_name</a:t>
            </a:r>
            <a:r>
              <a:rPr lang="en-GB" sz="3600" dirty="0"/>
              <a:t>;</a:t>
            </a:r>
            <a:endParaRPr lang="en-GB" sz="3600" b="1" dirty="0"/>
          </a:p>
          <a:p>
            <a:r>
              <a:rPr lang="en-GB" sz="3600" dirty="0"/>
              <a:t> As above, we can use distinct with or without parenthesis but going forward, when we use a combination of calls such as </a:t>
            </a:r>
            <a:r>
              <a:rPr lang="en-GB" sz="3600" b="1" dirty="0"/>
              <a:t>COUNT </a:t>
            </a:r>
            <a:r>
              <a:rPr lang="en-GB" sz="3600" dirty="0"/>
              <a:t>and</a:t>
            </a:r>
            <a:r>
              <a:rPr lang="en-GB" sz="3600" b="1" dirty="0"/>
              <a:t> DISTINCT</a:t>
            </a:r>
            <a:r>
              <a:rPr lang="en-GB" sz="3600" dirty="0"/>
              <a:t>, we will see that parenthesis are necessary.</a:t>
            </a:r>
          </a:p>
        </p:txBody>
      </p:sp>
    </p:spTree>
    <p:extLst>
      <p:ext uri="{BB962C8B-B14F-4D97-AF65-F5344CB8AC3E}">
        <p14:creationId xmlns:p14="http://schemas.microsoft.com/office/powerpoint/2010/main" val="375442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fontScale="92500" lnSpcReduction="20000"/>
          </a:bodyPr>
          <a:lstStyle/>
          <a:p>
            <a:r>
              <a:rPr lang="en-GB" sz="3600" dirty="0"/>
              <a:t> Example: Let’s take a look at the customer table below.</a:t>
            </a:r>
          </a:p>
          <a:p>
            <a:pPr marL="0" indent="0">
              <a:buNone/>
            </a:pPr>
            <a:r>
              <a:rPr lang="en-GB" sz="3600" dirty="0"/>
              <a:t>   </a:t>
            </a:r>
          </a:p>
          <a:p>
            <a:pPr marL="0" indent="0">
              <a:buNone/>
            </a:pPr>
            <a:endParaRPr lang="en-GB" sz="3600" dirty="0"/>
          </a:p>
          <a:p>
            <a:pPr marL="0" indent="0">
              <a:buNone/>
            </a:pPr>
            <a:endParaRPr lang="en-GB" sz="3600" dirty="0"/>
          </a:p>
          <a:p>
            <a:pPr marL="0" indent="0">
              <a:buNone/>
            </a:pPr>
            <a:endParaRPr lang="en-GB" sz="3600" dirty="0"/>
          </a:p>
          <a:p>
            <a:pPr marL="0" indent="0">
              <a:buNone/>
            </a:pPr>
            <a:r>
              <a:rPr lang="en-GB" sz="3600" dirty="0"/>
              <a:t> Let’s write the query that gives us the distinct names of the countries we are dealing with.</a:t>
            </a:r>
          </a:p>
          <a:p>
            <a:endParaRPr lang="en-GB" sz="3600" dirty="0"/>
          </a:p>
        </p:txBody>
      </p:sp>
      <p:graphicFrame>
        <p:nvGraphicFramePr>
          <p:cNvPr id="4" name="Table 3">
            <a:extLst>
              <a:ext uri="{FF2B5EF4-FFF2-40B4-BE49-F238E27FC236}">
                <a16:creationId xmlns:a16="http://schemas.microsoft.com/office/drawing/2014/main" id="{CF75FC76-781D-442D-999D-A4DCF46BE669}"/>
              </a:ext>
            </a:extLst>
          </p:cNvPr>
          <p:cNvGraphicFramePr>
            <a:graphicFrameLocks noGrp="1"/>
          </p:cNvGraphicFramePr>
          <p:nvPr>
            <p:extLst>
              <p:ext uri="{D42A27DB-BD31-4B8C-83A1-F6EECF244321}">
                <p14:modId xmlns:p14="http://schemas.microsoft.com/office/powerpoint/2010/main" val="440964136"/>
              </p:ext>
            </p:extLst>
          </p:nvPr>
        </p:nvGraphicFramePr>
        <p:xfrm>
          <a:off x="1199896" y="2513061"/>
          <a:ext cx="5618479" cy="2529205"/>
        </p:xfrm>
        <a:graphic>
          <a:graphicData uri="http://schemas.openxmlformats.org/drawingml/2006/table">
            <a:tbl>
              <a:tblPr/>
              <a:tblGrid>
                <a:gridCol w="1282478">
                  <a:extLst>
                    <a:ext uri="{9D8B030D-6E8A-4147-A177-3AD203B41FA5}">
                      <a16:colId xmlns:a16="http://schemas.microsoft.com/office/drawing/2014/main" val="3252686423"/>
                    </a:ext>
                  </a:extLst>
                </a:gridCol>
                <a:gridCol w="1801578">
                  <a:extLst>
                    <a:ext uri="{9D8B030D-6E8A-4147-A177-3AD203B41FA5}">
                      <a16:colId xmlns:a16="http://schemas.microsoft.com/office/drawing/2014/main" val="2543106665"/>
                    </a:ext>
                  </a:extLst>
                </a:gridCol>
                <a:gridCol w="2534423">
                  <a:extLst>
                    <a:ext uri="{9D8B030D-6E8A-4147-A177-3AD203B41FA5}">
                      <a16:colId xmlns:a16="http://schemas.microsoft.com/office/drawing/2014/main" val="2758112353"/>
                    </a:ext>
                  </a:extLst>
                </a:gridCol>
              </a:tblGrid>
              <a:tr h="361315">
                <a:tc>
                  <a:txBody>
                    <a:bodyPr/>
                    <a:lstStyle/>
                    <a:p>
                      <a:pPr algn="ctr" fontAlgn="b"/>
                      <a:r>
                        <a:rPr lang="en-GB" sz="2000" b="1" i="0" u="none" strike="noStrike">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66139215"/>
                  </a:ext>
                </a:extLst>
              </a:tr>
              <a:tr h="361315">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603645"/>
                  </a:ext>
                </a:extLst>
              </a:tr>
              <a:tr h="361315">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010639"/>
                  </a:ext>
                </a:extLst>
              </a:tr>
              <a:tr h="361315">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668984"/>
                  </a:ext>
                </a:extLst>
              </a:tr>
              <a:tr h="361315">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218090"/>
                  </a:ext>
                </a:extLst>
              </a:tr>
              <a:tr h="361315">
                <a:tc>
                  <a:txBody>
                    <a:bodyPr/>
                    <a:lstStyle/>
                    <a:p>
                      <a:pPr algn="ctr" fontAlgn="b"/>
                      <a:r>
                        <a:rPr lang="en-GB" sz="20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Diego Contento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93208"/>
                  </a:ext>
                </a:extLst>
              </a:tr>
              <a:tr h="361315">
                <a:tc>
                  <a:txBody>
                    <a:bodyPr/>
                    <a:lstStyle/>
                    <a:p>
                      <a:pPr algn="ctr" fontAlgn="b"/>
                      <a:r>
                        <a:rPr lang="en-GB" sz="20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332187"/>
                  </a:ext>
                </a:extLst>
              </a:tr>
            </a:tbl>
          </a:graphicData>
        </a:graphic>
      </p:graphicFrame>
      <p:sp>
        <p:nvSpPr>
          <p:cNvPr id="6" name="TextBox 5">
            <a:extLst>
              <a:ext uri="{FF2B5EF4-FFF2-40B4-BE49-F238E27FC236}">
                <a16:creationId xmlns:a16="http://schemas.microsoft.com/office/drawing/2014/main" id="{C42E99F5-6585-4654-8925-C510F1B968CA}"/>
              </a:ext>
            </a:extLst>
          </p:cNvPr>
          <p:cNvSpPr txBox="1"/>
          <p:nvPr/>
        </p:nvSpPr>
        <p:spPr>
          <a:xfrm>
            <a:off x="7833360" y="2661920"/>
            <a:ext cx="3545840" cy="1477328"/>
          </a:xfrm>
          <a:prstGeom prst="rect">
            <a:avLst/>
          </a:prstGeom>
          <a:noFill/>
        </p:spPr>
        <p:txBody>
          <a:bodyPr wrap="square" rtlCol="0">
            <a:spAutoFit/>
          </a:bodyPr>
          <a:lstStyle/>
          <a:p>
            <a:r>
              <a:rPr lang="en-GB" dirty="0"/>
              <a:t>* Please note that these names are pure fiction and any resemblance to any persons living or dead is purely coincidental.</a:t>
            </a:r>
          </a:p>
        </p:txBody>
      </p:sp>
    </p:spTree>
    <p:extLst>
      <p:ext uri="{BB962C8B-B14F-4D97-AF65-F5344CB8AC3E}">
        <p14:creationId xmlns:p14="http://schemas.microsoft.com/office/powerpoint/2010/main" val="192213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b="1" dirty="0"/>
              <a:t> SELECT DICTINCT </a:t>
            </a:r>
            <a:r>
              <a:rPr lang="en-GB" sz="3600" dirty="0"/>
              <a:t>Country</a:t>
            </a:r>
            <a:r>
              <a:rPr lang="en-GB" sz="3600" b="1" dirty="0"/>
              <a:t> FROM </a:t>
            </a:r>
            <a:r>
              <a:rPr lang="en-GB" sz="3600" dirty="0" err="1"/>
              <a:t>customer_table</a:t>
            </a:r>
            <a:r>
              <a:rPr lang="en-GB" sz="3600" dirty="0"/>
              <a:t>;</a:t>
            </a:r>
            <a:endParaRPr lang="en-GB" sz="3600" b="1" dirty="0"/>
          </a:p>
          <a:p>
            <a:endParaRPr lang="en-GB" sz="3600" dirty="0"/>
          </a:p>
        </p:txBody>
      </p:sp>
      <p:graphicFrame>
        <p:nvGraphicFramePr>
          <p:cNvPr id="4" name="Table 3">
            <a:extLst>
              <a:ext uri="{FF2B5EF4-FFF2-40B4-BE49-F238E27FC236}">
                <a16:creationId xmlns:a16="http://schemas.microsoft.com/office/drawing/2014/main" id="{CF75FC76-781D-442D-999D-A4DCF46BE669}"/>
              </a:ext>
            </a:extLst>
          </p:cNvPr>
          <p:cNvGraphicFramePr>
            <a:graphicFrameLocks noGrp="1"/>
          </p:cNvGraphicFramePr>
          <p:nvPr>
            <p:extLst>
              <p:ext uri="{D42A27DB-BD31-4B8C-83A1-F6EECF244321}">
                <p14:modId xmlns:p14="http://schemas.microsoft.com/office/powerpoint/2010/main" val="646030645"/>
              </p:ext>
            </p:extLst>
          </p:nvPr>
        </p:nvGraphicFramePr>
        <p:xfrm>
          <a:off x="914400" y="3514338"/>
          <a:ext cx="5618479" cy="2529205"/>
        </p:xfrm>
        <a:graphic>
          <a:graphicData uri="http://schemas.openxmlformats.org/drawingml/2006/table">
            <a:tbl>
              <a:tblPr/>
              <a:tblGrid>
                <a:gridCol w="1282478">
                  <a:extLst>
                    <a:ext uri="{9D8B030D-6E8A-4147-A177-3AD203B41FA5}">
                      <a16:colId xmlns:a16="http://schemas.microsoft.com/office/drawing/2014/main" val="3252686423"/>
                    </a:ext>
                  </a:extLst>
                </a:gridCol>
                <a:gridCol w="1801578">
                  <a:extLst>
                    <a:ext uri="{9D8B030D-6E8A-4147-A177-3AD203B41FA5}">
                      <a16:colId xmlns:a16="http://schemas.microsoft.com/office/drawing/2014/main" val="2543106665"/>
                    </a:ext>
                  </a:extLst>
                </a:gridCol>
                <a:gridCol w="2534423">
                  <a:extLst>
                    <a:ext uri="{9D8B030D-6E8A-4147-A177-3AD203B41FA5}">
                      <a16:colId xmlns:a16="http://schemas.microsoft.com/office/drawing/2014/main" val="2758112353"/>
                    </a:ext>
                  </a:extLst>
                </a:gridCol>
              </a:tblGrid>
              <a:tr h="361315">
                <a:tc>
                  <a:txBody>
                    <a:bodyPr/>
                    <a:lstStyle/>
                    <a:p>
                      <a:pPr algn="ctr" fontAlgn="b"/>
                      <a:r>
                        <a:rPr lang="en-GB" sz="20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66139215"/>
                  </a:ext>
                </a:extLst>
              </a:tr>
              <a:tr h="361315">
                <a:tc>
                  <a:txBody>
                    <a:bodyPr/>
                    <a:lstStyle/>
                    <a:p>
                      <a:pPr algn="ctr" fontAlgn="b"/>
                      <a:r>
                        <a:rPr lang="en-GB" sz="20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603645"/>
                  </a:ext>
                </a:extLst>
              </a:tr>
              <a:tr h="361315">
                <a:tc>
                  <a:txBody>
                    <a:bodyPr/>
                    <a:lstStyle/>
                    <a:p>
                      <a:pPr algn="ctr" fontAlgn="b"/>
                      <a:r>
                        <a:rPr lang="en-GB" sz="20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010639"/>
                  </a:ext>
                </a:extLst>
              </a:tr>
              <a:tr h="361315">
                <a:tc>
                  <a:txBody>
                    <a:bodyPr/>
                    <a:lstStyle/>
                    <a:p>
                      <a:pPr algn="ctr" fontAlgn="b"/>
                      <a:r>
                        <a:rPr lang="en-GB" sz="20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Kylian</a:t>
                      </a:r>
                      <a:r>
                        <a:rPr lang="en-GB" sz="2000" b="0" i="0" u="none" strike="noStrike" dirty="0">
                          <a:solidFill>
                            <a:schemeClr val="tx1"/>
                          </a:solidFill>
                          <a:effectLst/>
                          <a:latin typeface="Calibri" panose="020F0502020204030204" pitchFamily="34" charset="0"/>
                        </a:rPr>
                        <a:t> </a:t>
                      </a:r>
                      <a:r>
                        <a:rPr lang="en-GB" sz="2000" b="0" i="0" u="none" strike="noStrike" dirty="0" err="1">
                          <a:solidFill>
                            <a:schemeClr val="tx1"/>
                          </a:solidFill>
                          <a:effectLst/>
                          <a:latin typeface="Calibri" panose="020F0502020204030204" pitchFamily="34" charset="0"/>
                        </a:rPr>
                        <a:t>Mbappe</a:t>
                      </a:r>
                      <a:endParaRPr lang="en-GB" sz="20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668984"/>
                  </a:ext>
                </a:extLst>
              </a:tr>
              <a:tr h="361315">
                <a:tc>
                  <a:txBody>
                    <a:bodyPr/>
                    <a:lstStyle/>
                    <a:p>
                      <a:pPr algn="ctr" fontAlgn="b"/>
                      <a:r>
                        <a:rPr lang="en-GB" sz="20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218090"/>
                  </a:ext>
                </a:extLst>
              </a:tr>
              <a:tr h="361315">
                <a:tc>
                  <a:txBody>
                    <a:bodyPr/>
                    <a:lstStyle/>
                    <a:p>
                      <a:pPr algn="ctr" fontAlgn="b"/>
                      <a:r>
                        <a:rPr lang="en-GB" sz="2000" b="0" i="0" u="none" strike="noStrike" dirty="0">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Diego </a:t>
                      </a:r>
                      <a:r>
                        <a:rPr lang="en-GB" sz="2000" b="0" i="0" u="none" strike="noStrike" dirty="0" err="1">
                          <a:solidFill>
                            <a:schemeClr val="tx1"/>
                          </a:solidFill>
                          <a:effectLst/>
                          <a:latin typeface="Calibri" panose="020F0502020204030204" pitchFamily="34" charset="0"/>
                        </a:rPr>
                        <a:t>Contento</a:t>
                      </a:r>
                      <a:endParaRPr lang="en-GB" sz="20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93208"/>
                  </a:ext>
                </a:extLst>
              </a:tr>
              <a:tr h="361315">
                <a:tc>
                  <a:txBody>
                    <a:bodyPr/>
                    <a:lstStyle/>
                    <a:p>
                      <a:pPr algn="ctr" fontAlgn="b"/>
                      <a:r>
                        <a:rPr lang="en-GB" sz="2000" b="0" i="0" u="none" strike="noStrike" dirty="0">
                          <a:solidFill>
                            <a:srgbClr val="000000"/>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332187"/>
                  </a:ext>
                </a:extLst>
              </a:tr>
            </a:tbl>
          </a:graphicData>
        </a:graphic>
      </p:graphicFrame>
      <p:sp>
        <p:nvSpPr>
          <p:cNvPr id="3" name="Arrow: Right 2">
            <a:extLst>
              <a:ext uri="{FF2B5EF4-FFF2-40B4-BE49-F238E27FC236}">
                <a16:creationId xmlns:a16="http://schemas.microsoft.com/office/drawing/2014/main" id="{67D50AD3-0A2B-4164-B589-28EB9D484E85}"/>
              </a:ext>
            </a:extLst>
          </p:cNvPr>
          <p:cNvSpPr/>
          <p:nvPr/>
        </p:nvSpPr>
        <p:spPr>
          <a:xfrm>
            <a:off x="6860396" y="4489380"/>
            <a:ext cx="853440" cy="579120"/>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11" name="Table 10">
            <a:extLst>
              <a:ext uri="{FF2B5EF4-FFF2-40B4-BE49-F238E27FC236}">
                <a16:creationId xmlns:a16="http://schemas.microsoft.com/office/drawing/2014/main" id="{BCE77AE6-C45F-4F2E-8304-446B664383D2}"/>
              </a:ext>
            </a:extLst>
          </p:cNvPr>
          <p:cNvGraphicFramePr>
            <a:graphicFrameLocks noGrp="1"/>
          </p:cNvGraphicFramePr>
          <p:nvPr>
            <p:extLst>
              <p:ext uri="{D42A27DB-BD31-4B8C-83A1-F6EECF244321}">
                <p14:modId xmlns:p14="http://schemas.microsoft.com/office/powerpoint/2010/main" val="1590126762"/>
              </p:ext>
            </p:extLst>
          </p:nvPr>
        </p:nvGraphicFramePr>
        <p:xfrm>
          <a:off x="8041353" y="3438138"/>
          <a:ext cx="1282478" cy="1756410"/>
        </p:xfrm>
        <a:graphic>
          <a:graphicData uri="http://schemas.openxmlformats.org/drawingml/2006/table">
            <a:tbl>
              <a:tblPr/>
              <a:tblGrid>
                <a:gridCol w="1282478">
                  <a:extLst>
                    <a:ext uri="{9D8B030D-6E8A-4147-A177-3AD203B41FA5}">
                      <a16:colId xmlns:a16="http://schemas.microsoft.com/office/drawing/2014/main" val="3262990302"/>
                    </a:ext>
                  </a:extLst>
                </a:gridCol>
              </a:tblGrid>
              <a:tr h="361315">
                <a:tc>
                  <a:txBody>
                    <a:bodyPr/>
                    <a:lstStyle/>
                    <a:p>
                      <a:pPr algn="ctr" fontAlgn="b"/>
                      <a:r>
                        <a:rPr lang="en-GB" sz="20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95416699"/>
                  </a:ext>
                </a:extLst>
              </a:tr>
              <a:tr h="45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0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041445"/>
                  </a:ext>
                </a:extLst>
              </a:tr>
              <a:tr h="361315">
                <a:tc>
                  <a:txBody>
                    <a:bodyPr/>
                    <a:lstStyle/>
                    <a:p>
                      <a:pPr algn="ctr" fontAlgn="b"/>
                      <a:r>
                        <a:rPr lang="en-GB" sz="20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288942"/>
                  </a:ext>
                </a:extLst>
              </a:tr>
              <a:tr h="361315">
                <a:tc>
                  <a:txBody>
                    <a:bodyPr/>
                    <a:lstStyle/>
                    <a:p>
                      <a:pPr algn="ctr" fontAlgn="b"/>
                      <a:r>
                        <a:rPr lang="en-GB" sz="2000" b="0" i="0" u="none" strike="noStrike" dirty="0">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154086"/>
                  </a:ext>
                </a:extLst>
              </a:tr>
              <a:tr h="361315">
                <a:tc>
                  <a:txBody>
                    <a:bodyPr/>
                    <a:lstStyle/>
                    <a:p>
                      <a:pPr algn="ctr" fontAlgn="b"/>
                      <a:r>
                        <a:rPr lang="en-GB" sz="2000" b="0" i="0" u="none" strike="noStrike" dirty="0">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354107"/>
                  </a:ext>
                </a:extLst>
              </a:tr>
            </a:tbl>
          </a:graphicData>
        </a:graphic>
      </p:graphicFrame>
      <p:sp>
        <p:nvSpPr>
          <p:cNvPr id="14" name="TextBox 13">
            <a:extLst>
              <a:ext uri="{FF2B5EF4-FFF2-40B4-BE49-F238E27FC236}">
                <a16:creationId xmlns:a16="http://schemas.microsoft.com/office/drawing/2014/main" id="{4A4E01E2-7C35-41BB-A7E6-CCE0DDEC7163}"/>
              </a:ext>
            </a:extLst>
          </p:cNvPr>
          <p:cNvSpPr txBox="1"/>
          <p:nvPr/>
        </p:nvSpPr>
        <p:spPr>
          <a:xfrm>
            <a:off x="9682480" y="3429000"/>
            <a:ext cx="2049272" cy="2585323"/>
          </a:xfrm>
          <a:prstGeom prst="rect">
            <a:avLst/>
          </a:prstGeom>
          <a:noFill/>
        </p:spPr>
        <p:txBody>
          <a:bodyPr wrap="square" rtlCol="0">
            <a:spAutoFit/>
          </a:bodyPr>
          <a:lstStyle/>
          <a:p>
            <a:r>
              <a:rPr lang="en-GB" dirty="0"/>
              <a:t>We observe that there are 4 countries we have customers in. Or, the number of unique countries we are dealing with is 4.</a:t>
            </a:r>
          </a:p>
        </p:txBody>
      </p:sp>
    </p:spTree>
    <p:extLst>
      <p:ext uri="{BB962C8B-B14F-4D97-AF65-F5344CB8AC3E}">
        <p14:creationId xmlns:p14="http://schemas.microsoft.com/office/powerpoint/2010/main" val="124470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dirty="0"/>
              <a:t> Exercise: How many cities are our customers in?</a:t>
            </a:r>
          </a:p>
          <a:p>
            <a:r>
              <a:rPr lang="en-GB" sz="3600" b="1" dirty="0"/>
              <a:t> SELECT DICTINCT </a:t>
            </a:r>
            <a:r>
              <a:rPr lang="en-GB" sz="3600" dirty="0"/>
              <a:t>City</a:t>
            </a:r>
            <a:r>
              <a:rPr lang="en-GB" sz="3600" b="1" dirty="0"/>
              <a:t> FROM </a:t>
            </a:r>
            <a:r>
              <a:rPr lang="en-GB" sz="3600" dirty="0" err="1"/>
              <a:t>customer_table</a:t>
            </a:r>
            <a:r>
              <a:rPr lang="en-GB" sz="3600" dirty="0"/>
              <a:t>;</a:t>
            </a:r>
            <a:endParaRPr lang="en-GB" sz="3600" b="1" dirty="0"/>
          </a:p>
          <a:p>
            <a:endParaRPr lang="en-GB" sz="3600" dirty="0"/>
          </a:p>
        </p:txBody>
      </p:sp>
      <p:graphicFrame>
        <p:nvGraphicFramePr>
          <p:cNvPr id="4" name="Table 3">
            <a:extLst>
              <a:ext uri="{FF2B5EF4-FFF2-40B4-BE49-F238E27FC236}">
                <a16:creationId xmlns:a16="http://schemas.microsoft.com/office/drawing/2014/main" id="{CF75FC76-781D-442D-999D-A4DCF46BE669}"/>
              </a:ext>
            </a:extLst>
          </p:cNvPr>
          <p:cNvGraphicFramePr>
            <a:graphicFrameLocks noGrp="1"/>
          </p:cNvGraphicFramePr>
          <p:nvPr>
            <p:extLst>
              <p:ext uri="{D42A27DB-BD31-4B8C-83A1-F6EECF244321}">
                <p14:modId xmlns:p14="http://schemas.microsoft.com/office/powerpoint/2010/main" val="534158820"/>
              </p:ext>
            </p:extLst>
          </p:nvPr>
        </p:nvGraphicFramePr>
        <p:xfrm>
          <a:off x="1199896" y="3514338"/>
          <a:ext cx="5618479" cy="2529205"/>
        </p:xfrm>
        <a:graphic>
          <a:graphicData uri="http://schemas.openxmlformats.org/drawingml/2006/table">
            <a:tbl>
              <a:tblPr/>
              <a:tblGrid>
                <a:gridCol w="1282478">
                  <a:extLst>
                    <a:ext uri="{9D8B030D-6E8A-4147-A177-3AD203B41FA5}">
                      <a16:colId xmlns:a16="http://schemas.microsoft.com/office/drawing/2014/main" val="3252686423"/>
                    </a:ext>
                  </a:extLst>
                </a:gridCol>
                <a:gridCol w="1801578">
                  <a:extLst>
                    <a:ext uri="{9D8B030D-6E8A-4147-A177-3AD203B41FA5}">
                      <a16:colId xmlns:a16="http://schemas.microsoft.com/office/drawing/2014/main" val="2543106665"/>
                    </a:ext>
                  </a:extLst>
                </a:gridCol>
                <a:gridCol w="2534423">
                  <a:extLst>
                    <a:ext uri="{9D8B030D-6E8A-4147-A177-3AD203B41FA5}">
                      <a16:colId xmlns:a16="http://schemas.microsoft.com/office/drawing/2014/main" val="2758112353"/>
                    </a:ext>
                  </a:extLst>
                </a:gridCol>
              </a:tblGrid>
              <a:tr h="361315">
                <a:tc>
                  <a:txBody>
                    <a:bodyPr/>
                    <a:lstStyle/>
                    <a:p>
                      <a:pPr algn="ctr" fontAlgn="b"/>
                      <a:r>
                        <a:rPr lang="en-GB" sz="20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66139215"/>
                  </a:ext>
                </a:extLst>
              </a:tr>
              <a:tr h="361315">
                <a:tc>
                  <a:txBody>
                    <a:bodyPr/>
                    <a:lstStyle/>
                    <a:p>
                      <a:pPr algn="ctr" fontAlgn="b"/>
                      <a:r>
                        <a:rPr lang="en-GB" sz="20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603645"/>
                  </a:ext>
                </a:extLst>
              </a:tr>
              <a:tr h="361315">
                <a:tc>
                  <a:txBody>
                    <a:bodyPr/>
                    <a:lstStyle/>
                    <a:p>
                      <a:pPr algn="ctr" fontAlgn="b"/>
                      <a:r>
                        <a:rPr lang="en-GB" sz="20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010639"/>
                  </a:ext>
                </a:extLst>
              </a:tr>
              <a:tr h="361315">
                <a:tc>
                  <a:txBody>
                    <a:bodyPr/>
                    <a:lstStyle/>
                    <a:p>
                      <a:pPr algn="ctr" fontAlgn="b"/>
                      <a:r>
                        <a:rPr lang="en-GB" sz="20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Kylian</a:t>
                      </a:r>
                      <a:r>
                        <a:rPr lang="en-GB" sz="2000" b="0" i="0" u="none" strike="noStrike" dirty="0">
                          <a:solidFill>
                            <a:schemeClr val="tx1"/>
                          </a:solidFill>
                          <a:effectLst/>
                          <a:latin typeface="Calibri" panose="020F0502020204030204" pitchFamily="34" charset="0"/>
                        </a:rPr>
                        <a:t> </a:t>
                      </a:r>
                      <a:r>
                        <a:rPr lang="en-GB" sz="2000" b="0" i="0" u="none" strike="noStrike" dirty="0" err="1">
                          <a:solidFill>
                            <a:schemeClr val="tx1"/>
                          </a:solidFill>
                          <a:effectLst/>
                          <a:latin typeface="Calibri" panose="020F0502020204030204" pitchFamily="34" charset="0"/>
                        </a:rPr>
                        <a:t>Mbappe</a:t>
                      </a:r>
                      <a:endParaRPr lang="en-GB" sz="20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668984"/>
                  </a:ext>
                </a:extLst>
              </a:tr>
              <a:tr h="361315">
                <a:tc>
                  <a:txBody>
                    <a:bodyPr/>
                    <a:lstStyle/>
                    <a:p>
                      <a:pPr algn="ctr" fontAlgn="b"/>
                      <a:r>
                        <a:rPr lang="en-GB" sz="20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218090"/>
                  </a:ext>
                </a:extLst>
              </a:tr>
              <a:tr h="361315">
                <a:tc>
                  <a:txBody>
                    <a:bodyPr/>
                    <a:lstStyle/>
                    <a:p>
                      <a:pPr algn="ctr" fontAlgn="b"/>
                      <a:r>
                        <a:rPr lang="en-GB" sz="2000" b="0" i="0" u="none" strike="noStrike" dirty="0">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Diego </a:t>
                      </a:r>
                      <a:r>
                        <a:rPr lang="en-GB" sz="2000" b="0" i="0" u="none" strike="noStrike" dirty="0" err="1">
                          <a:solidFill>
                            <a:schemeClr val="tx1"/>
                          </a:solidFill>
                          <a:effectLst/>
                          <a:latin typeface="Calibri" panose="020F0502020204030204" pitchFamily="34" charset="0"/>
                        </a:rPr>
                        <a:t>Contento</a:t>
                      </a:r>
                      <a:endParaRPr lang="en-GB" sz="20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93208"/>
                  </a:ext>
                </a:extLst>
              </a:tr>
              <a:tr h="361315">
                <a:tc>
                  <a:txBody>
                    <a:bodyPr/>
                    <a:lstStyle/>
                    <a:p>
                      <a:pPr algn="ctr" fontAlgn="b"/>
                      <a:r>
                        <a:rPr lang="en-GB" sz="2000" b="0" i="0" u="none" strike="noStrike" dirty="0">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332187"/>
                  </a:ext>
                </a:extLst>
              </a:tr>
            </a:tbl>
          </a:graphicData>
        </a:graphic>
      </p:graphicFrame>
      <p:sp>
        <p:nvSpPr>
          <p:cNvPr id="3" name="Arrow: Right 2">
            <a:extLst>
              <a:ext uri="{FF2B5EF4-FFF2-40B4-BE49-F238E27FC236}">
                <a16:creationId xmlns:a16="http://schemas.microsoft.com/office/drawing/2014/main" id="{67D50AD3-0A2B-4164-B589-28EB9D484E85}"/>
              </a:ext>
            </a:extLst>
          </p:cNvPr>
          <p:cNvSpPr/>
          <p:nvPr/>
        </p:nvSpPr>
        <p:spPr>
          <a:xfrm>
            <a:off x="7340892" y="4489380"/>
            <a:ext cx="853440" cy="579120"/>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 name="Table 5">
            <a:extLst>
              <a:ext uri="{FF2B5EF4-FFF2-40B4-BE49-F238E27FC236}">
                <a16:creationId xmlns:a16="http://schemas.microsoft.com/office/drawing/2014/main" id="{5BD126A3-2C3F-4BF2-BF7D-959F98E4DEB7}"/>
              </a:ext>
            </a:extLst>
          </p:cNvPr>
          <p:cNvGraphicFramePr>
            <a:graphicFrameLocks noGrp="1"/>
          </p:cNvGraphicFramePr>
          <p:nvPr>
            <p:extLst>
              <p:ext uri="{D42A27DB-BD31-4B8C-83A1-F6EECF244321}">
                <p14:modId xmlns:p14="http://schemas.microsoft.com/office/powerpoint/2010/main" val="1847041202"/>
              </p:ext>
            </p:extLst>
          </p:nvPr>
        </p:nvGraphicFramePr>
        <p:xfrm>
          <a:off x="8716849" y="3514338"/>
          <a:ext cx="1801578" cy="2619128"/>
        </p:xfrm>
        <a:graphic>
          <a:graphicData uri="http://schemas.openxmlformats.org/drawingml/2006/table">
            <a:tbl>
              <a:tblPr/>
              <a:tblGrid>
                <a:gridCol w="1801578">
                  <a:extLst>
                    <a:ext uri="{9D8B030D-6E8A-4147-A177-3AD203B41FA5}">
                      <a16:colId xmlns:a16="http://schemas.microsoft.com/office/drawing/2014/main" val="1565494606"/>
                    </a:ext>
                  </a:extLst>
                </a:gridCol>
              </a:tblGrid>
              <a:tr h="361315">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58592815"/>
                  </a:ext>
                </a:extLst>
              </a:tr>
              <a:tr h="361315">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217560"/>
                  </a:ext>
                </a:extLst>
              </a:tr>
              <a:tr h="361315">
                <a:tc>
                  <a:txBody>
                    <a:bodyPr/>
                    <a:lstStyle/>
                    <a:p>
                      <a:pPr algn="ctr" fontAlgn="b"/>
                      <a:r>
                        <a:rPr lang="en-GB" sz="20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95892"/>
                  </a:ext>
                </a:extLst>
              </a:tr>
              <a:tr h="361315">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882567"/>
                  </a:ext>
                </a:extLst>
              </a:tr>
              <a:tr h="361315">
                <a:tc>
                  <a:txBody>
                    <a:bodyPr/>
                    <a:lstStyle/>
                    <a:p>
                      <a:pPr algn="ctr" fontAlgn="b"/>
                      <a:r>
                        <a:rPr lang="en-GB" sz="2000" b="0" i="0" u="none" strike="noStrike" dirty="0">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112432"/>
                  </a:ext>
                </a:extLst>
              </a:tr>
              <a:tr h="451238">
                <a:tc>
                  <a:txBody>
                    <a:bodyPr/>
                    <a:lstStyle/>
                    <a:p>
                      <a:pPr algn="ctr" fontAlgn="b"/>
                      <a:r>
                        <a:rPr lang="en-GB" sz="2000" b="0" i="0" u="none" strike="noStrike" dirty="0">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167014"/>
                  </a:ext>
                </a:extLst>
              </a:tr>
              <a:tr h="36131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20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549302"/>
                  </a:ext>
                </a:extLst>
              </a:tr>
            </a:tbl>
          </a:graphicData>
        </a:graphic>
      </p:graphicFrame>
    </p:spTree>
    <p:extLst>
      <p:ext uri="{BB962C8B-B14F-4D97-AF65-F5344CB8AC3E}">
        <p14:creationId xmlns:p14="http://schemas.microsoft.com/office/powerpoint/2010/main" val="7219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dirty="0"/>
              <a:t> Exercise: In what years were the films in our stock released?</a:t>
            </a:r>
          </a:p>
          <a:p>
            <a:r>
              <a:rPr lang="en-GB" sz="3600" dirty="0"/>
              <a:t> Hint: Use the film table.</a:t>
            </a:r>
          </a:p>
          <a:p>
            <a:r>
              <a:rPr lang="en-GB" sz="3600" dirty="0"/>
              <a:t> Solution:</a:t>
            </a:r>
          </a:p>
          <a:p>
            <a:r>
              <a:rPr lang="en-GB" sz="3600" b="1" dirty="0"/>
              <a:t> SELECT DISTINCT</a:t>
            </a:r>
            <a:r>
              <a:rPr lang="en-GB" sz="3600" dirty="0"/>
              <a:t>(</a:t>
            </a:r>
            <a:r>
              <a:rPr lang="en-GB" sz="3600" dirty="0" err="1"/>
              <a:t>release_year</a:t>
            </a:r>
            <a:r>
              <a:rPr lang="en-GB" sz="3600" dirty="0"/>
              <a:t>) </a:t>
            </a:r>
            <a:r>
              <a:rPr lang="en-GB" sz="3600" b="1" dirty="0"/>
              <a:t>FROM</a:t>
            </a:r>
            <a:r>
              <a:rPr lang="en-GB" sz="3600" dirty="0"/>
              <a:t> film;</a:t>
            </a:r>
          </a:p>
        </p:txBody>
      </p:sp>
    </p:spTree>
    <p:extLst>
      <p:ext uri="{BB962C8B-B14F-4D97-AF65-F5344CB8AC3E}">
        <p14:creationId xmlns:p14="http://schemas.microsoft.com/office/powerpoint/2010/main" val="143753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dirty="0"/>
              <a:t> Exercise: What are the different rental rates we have for the films in our stock?</a:t>
            </a:r>
          </a:p>
          <a:p>
            <a:r>
              <a:rPr lang="en-GB" sz="3600" dirty="0"/>
              <a:t> Hint: Use the film table.</a:t>
            </a:r>
          </a:p>
          <a:p>
            <a:r>
              <a:rPr lang="en-GB" sz="3600" dirty="0"/>
              <a:t> Solution:</a:t>
            </a:r>
          </a:p>
          <a:p>
            <a:r>
              <a:rPr lang="en-GB" sz="3600" b="1" dirty="0"/>
              <a:t> SELECT DISTINCT</a:t>
            </a:r>
            <a:r>
              <a:rPr lang="en-GB" sz="3600" dirty="0"/>
              <a:t>(</a:t>
            </a:r>
            <a:r>
              <a:rPr lang="en-GB" sz="3600" dirty="0" err="1"/>
              <a:t>rental_rate</a:t>
            </a:r>
            <a:r>
              <a:rPr lang="en-GB" sz="3600" dirty="0"/>
              <a:t>) </a:t>
            </a:r>
            <a:r>
              <a:rPr lang="en-GB" sz="3600" b="1" dirty="0"/>
              <a:t>FROM </a:t>
            </a:r>
            <a:r>
              <a:rPr lang="en-GB" sz="3600" dirty="0"/>
              <a:t>film;</a:t>
            </a:r>
          </a:p>
        </p:txBody>
      </p:sp>
    </p:spTree>
    <p:extLst>
      <p:ext uri="{BB962C8B-B14F-4D97-AF65-F5344CB8AC3E}">
        <p14:creationId xmlns:p14="http://schemas.microsoft.com/office/powerpoint/2010/main" val="237266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DISTINCT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fontScale="85000" lnSpcReduction="20000"/>
          </a:bodyPr>
          <a:lstStyle/>
          <a:p>
            <a:r>
              <a:rPr lang="en-GB" sz="3600" dirty="0"/>
              <a:t> Exercise: Business Task</a:t>
            </a:r>
          </a:p>
          <a:p>
            <a:r>
              <a:rPr lang="en-GB" sz="3600" dirty="0"/>
              <a:t> A customer from Germany is not familiar with the rating system we have in our store and wishes to know the ratings that are available for reference and comparison. Please show the customer the available ratings.</a:t>
            </a:r>
          </a:p>
          <a:p>
            <a:r>
              <a:rPr lang="en-GB" sz="3600" dirty="0"/>
              <a:t> Hint: Use the film table.</a:t>
            </a:r>
          </a:p>
          <a:p>
            <a:r>
              <a:rPr lang="en-GB" sz="3600" dirty="0"/>
              <a:t> Solution:</a:t>
            </a:r>
          </a:p>
          <a:p>
            <a:r>
              <a:rPr lang="en-GB" sz="3600" b="1" dirty="0"/>
              <a:t> SELECT DISTINCT</a:t>
            </a:r>
            <a:r>
              <a:rPr lang="en-GB" sz="3600" dirty="0"/>
              <a:t>(rating) </a:t>
            </a:r>
            <a:r>
              <a:rPr lang="en-GB" sz="3600" b="1" dirty="0"/>
              <a:t>FROM </a:t>
            </a:r>
            <a:r>
              <a:rPr lang="en-GB" sz="3600" dirty="0"/>
              <a:t>film</a:t>
            </a:r>
            <a:r>
              <a:rPr lang="en-GB" sz="3600" b="1" dirty="0"/>
              <a:t>;</a:t>
            </a:r>
            <a:endParaRPr lang="en-GB" sz="3600" dirty="0"/>
          </a:p>
        </p:txBody>
      </p:sp>
    </p:spTree>
    <p:extLst>
      <p:ext uri="{BB962C8B-B14F-4D97-AF65-F5344CB8AC3E}">
        <p14:creationId xmlns:p14="http://schemas.microsoft.com/office/powerpoint/2010/main" val="22437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a:normAutofit/>
          </a:bodyPr>
          <a:lstStyle/>
          <a:p>
            <a:pPr algn="ctr"/>
            <a:r>
              <a:rPr lang="en-GB" dirty="0"/>
              <a:t>COUNT</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5215467" y="1093788"/>
            <a:ext cx="5831944" cy="4697413"/>
          </a:xfrm>
        </p:spPr>
        <p:txBody>
          <a:bodyPr anchor="ctr">
            <a:noAutofit/>
          </a:bodyPr>
          <a:lstStyle/>
          <a:p>
            <a:r>
              <a:rPr lang="en-GB" b="1" dirty="0"/>
              <a:t> COUNT</a:t>
            </a:r>
            <a:r>
              <a:rPr lang="en-GB" dirty="0"/>
              <a:t> is used to count the number of rows that match the specified criteria of our query.</a:t>
            </a:r>
          </a:p>
          <a:p>
            <a:r>
              <a:rPr lang="en-GB" b="1" dirty="0"/>
              <a:t> COUNT</a:t>
            </a:r>
            <a:r>
              <a:rPr lang="en-GB" dirty="0"/>
              <a:t> can be used on a specific column or the whole data table. To perform </a:t>
            </a:r>
            <a:r>
              <a:rPr lang="en-GB" b="1" dirty="0"/>
              <a:t>COUNT</a:t>
            </a:r>
            <a:r>
              <a:rPr lang="en-GB" dirty="0"/>
              <a:t> on the whole data table we simply use </a:t>
            </a:r>
            <a:r>
              <a:rPr lang="en-GB" b="1" dirty="0"/>
              <a:t>COUNT(*).</a:t>
            </a:r>
          </a:p>
          <a:p>
            <a:r>
              <a:rPr lang="en-GB" dirty="0"/>
              <a:t> Syntax of </a:t>
            </a:r>
            <a:r>
              <a:rPr lang="en-GB" b="1" dirty="0"/>
              <a:t>COUNT</a:t>
            </a:r>
            <a:r>
              <a:rPr lang="en-GB" dirty="0"/>
              <a:t> statement:</a:t>
            </a:r>
            <a:endParaRPr lang="en-GB" b="1" dirty="0"/>
          </a:p>
          <a:p>
            <a:r>
              <a:rPr lang="en-GB" sz="2400" b="1" dirty="0"/>
              <a:t> SELECT COUNT</a:t>
            </a:r>
            <a:r>
              <a:rPr lang="en-GB" sz="2400" dirty="0"/>
              <a:t>(</a:t>
            </a:r>
            <a:r>
              <a:rPr lang="en-GB" sz="2400" dirty="0" err="1"/>
              <a:t>column_name</a:t>
            </a:r>
            <a:r>
              <a:rPr lang="en-GB" sz="2400" dirty="0"/>
              <a:t>) </a:t>
            </a:r>
            <a:r>
              <a:rPr lang="en-GB" sz="2400" b="1" dirty="0"/>
              <a:t>FROM </a:t>
            </a:r>
            <a:r>
              <a:rPr lang="en-GB" sz="2400" dirty="0" err="1"/>
              <a:t>table_name</a:t>
            </a:r>
            <a:r>
              <a:rPr lang="en-GB" sz="2400" dirty="0"/>
              <a:t>.</a:t>
            </a:r>
            <a:endParaRPr lang="en-GB" sz="2400" b="1" dirty="0"/>
          </a:p>
        </p:txBody>
      </p:sp>
    </p:spTree>
    <p:extLst>
      <p:ext uri="{BB962C8B-B14F-4D97-AF65-F5344CB8AC3E}">
        <p14:creationId xmlns:p14="http://schemas.microsoft.com/office/powerpoint/2010/main" val="281479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a:t>COUNT</a:t>
            </a:r>
            <a:endParaRPr lang="en-GB" sz="4800" dirty="0"/>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endParaRPr lang="en-GB" sz="3600" b="1" dirty="0"/>
          </a:p>
          <a:p>
            <a:endParaRPr lang="en-GB" sz="3600" b="1" dirty="0"/>
          </a:p>
          <a:p>
            <a:endParaRPr lang="en-GB" sz="3600" b="1" dirty="0"/>
          </a:p>
          <a:p>
            <a:r>
              <a:rPr lang="en-GB" sz="3600" dirty="0"/>
              <a:t> </a:t>
            </a:r>
            <a:r>
              <a:rPr lang="en-GB" sz="3200" dirty="0"/>
              <a:t>Let’s count the number of cities in the table.</a:t>
            </a:r>
          </a:p>
          <a:p>
            <a:r>
              <a:rPr lang="en-GB" sz="3200" b="1" dirty="0"/>
              <a:t> SELECT COUNT</a:t>
            </a:r>
            <a:r>
              <a:rPr lang="en-GB" sz="3200" dirty="0"/>
              <a:t>(City) </a:t>
            </a:r>
            <a:r>
              <a:rPr lang="en-GB" sz="3200" b="1" dirty="0"/>
              <a:t>FROM </a:t>
            </a:r>
            <a:r>
              <a:rPr lang="en-GB" sz="3200" dirty="0" err="1"/>
              <a:t>customer_table</a:t>
            </a:r>
            <a:r>
              <a:rPr lang="en-GB" sz="3200" dirty="0"/>
              <a:t>.</a:t>
            </a:r>
          </a:p>
          <a:p>
            <a:endParaRPr lang="en-GB" sz="3600" b="1" dirty="0"/>
          </a:p>
          <a:p>
            <a:endParaRPr lang="en-GB" sz="3600" dirty="0"/>
          </a:p>
          <a:p>
            <a:endParaRPr lang="en-GB" sz="3600" dirty="0"/>
          </a:p>
        </p:txBody>
      </p:sp>
      <p:graphicFrame>
        <p:nvGraphicFramePr>
          <p:cNvPr id="6" name="Content Placeholder 3">
            <a:extLst>
              <a:ext uri="{FF2B5EF4-FFF2-40B4-BE49-F238E27FC236}">
                <a16:creationId xmlns:a16="http://schemas.microsoft.com/office/drawing/2014/main" id="{EB68594C-3C85-4FE1-8C69-6331C36C8738}"/>
              </a:ext>
            </a:extLst>
          </p:cNvPr>
          <p:cNvGraphicFramePr>
            <a:graphicFrameLocks/>
          </p:cNvGraphicFramePr>
          <p:nvPr>
            <p:extLst>
              <p:ext uri="{D42A27DB-BD31-4B8C-83A1-F6EECF244321}">
                <p14:modId xmlns:p14="http://schemas.microsoft.com/office/powerpoint/2010/main" val="405679074"/>
              </p:ext>
            </p:extLst>
          </p:nvPr>
        </p:nvGraphicFramePr>
        <p:xfrm>
          <a:off x="3805428" y="1902043"/>
          <a:ext cx="4581144" cy="2178050"/>
        </p:xfrm>
        <a:graphic>
          <a:graphicData uri="http://schemas.openxmlformats.org/drawingml/2006/table">
            <a:tbl>
              <a:tblPr/>
              <a:tblGrid>
                <a:gridCol w="1045696">
                  <a:extLst>
                    <a:ext uri="{9D8B030D-6E8A-4147-A177-3AD203B41FA5}">
                      <a16:colId xmlns:a16="http://schemas.microsoft.com/office/drawing/2014/main" val="281429253"/>
                    </a:ext>
                  </a:extLst>
                </a:gridCol>
                <a:gridCol w="1468954">
                  <a:extLst>
                    <a:ext uri="{9D8B030D-6E8A-4147-A177-3AD203B41FA5}">
                      <a16:colId xmlns:a16="http://schemas.microsoft.com/office/drawing/2014/main" val="1215835232"/>
                    </a:ext>
                  </a:extLst>
                </a:gridCol>
                <a:gridCol w="2066494">
                  <a:extLst>
                    <a:ext uri="{9D8B030D-6E8A-4147-A177-3AD203B41FA5}">
                      <a16:colId xmlns:a16="http://schemas.microsoft.com/office/drawing/2014/main" val="2505964218"/>
                    </a:ext>
                  </a:extLst>
                </a:gridCol>
              </a:tblGrid>
              <a:tr h="278371">
                <a:tc>
                  <a:txBody>
                    <a:bodyPr/>
                    <a:lstStyle/>
                    <a:p>
                      <a:pPr algn="ctr" fontAlgn="b"/>
                      <a:r>
                        <a:rPr lang="en-GB" sz="2000" b="1" i="0" u="none" strike="noStrike">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36025480"/>
                  </a:ext>
                </a:extLst>
              </a:tr>
              <a:tr h="278371">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380682"/>
                  </a:ext>
                </a:extLst>
              </a:tr>
              <a:tr h="278371">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247980"/>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39251"/>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664943"/>
                  </a:ext>
                </a:extLst>
              </a:tr>
              <a:tr h="278371">
                <a:tc>
                  <a:txBody>
                    <a:bodyPr/>
                    <a:lstStyle/>
                    <a:p>
                      <a:pPr algn="ctr" fontAlgn="b"/>
                      <a:r>
                        <a:rPr lang="en-GB" sz="20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Diego Contento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78747"/>
                  </a:ext>
                </a:extLst>
              </a:tr>
              <a:tr h="278371">
                <a:tc>
                  <a:txBody>
                    <a:bodyPr/>
                    <a:lstStyle/>
                    <a:p>
                      <a:pPr algn="ctr" fontAlgn="b"/>
                      <a:r>
                        <a:rPr lang="en-GB" sz="20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417220"/>
                  </a:ext>
                </a:extLst>
              </a:tr>
            </a:tbl>
          </a:graphicData>
        </a:graphic>
      </p:graphicFrame>
      <p:graphicFrame>
        <p:nvGraphicFramePr>
          <p:cNvPr id="3" name="Table 2">
            <a:extLst>
              <a:ext uri="{FF2B5EF4-FFF2-40B4-BE49-F238E27FC236}">
                <a16:creationId xmlns:a16="http://schemas.microsoft.com/office/drawing/2014/main" id="{6C2556DE-B8C1-463F-9FFF-8BEBFE907222}"/>
              </a:ext>
            </a:extLst>
          </p:cNvPr>
          <p:cNvGraphicFramePr>
            <a:graphicFrameLocks noGrp="1"/>
          </p:cNvGraphicFramePr>
          <p:nvPr>
            <p:extLst>
              <p:ext uri="{D42A27DB-BD31-4B8C-83A1-F6EECF244321}">
                <p14:modId xmlns:p14="http://schemas.microsoft.com/office/powerpoint/2010/main" val="1277538671"/>
              </p:ext>
            </p:extLst>
          </p:nvPr>
        </p:nvGraphicFramePr>
        <p:xfrm>
          <a:off x="5395468" y="5834730"/>
          <a:ext cx="1431544" cy="681960"/>
        </p:xfrm>
        <a:graphic>
          <a:graphicData uri="http://schemas.openxmlformats.org/drawingml/2006/table">
            <a:tbl>
              <a:tblPr/>
              <a:tblGrid>
                <a:gridCol w="1431544">
                  <a:extLst>
                    <a:ext uri="{9D8B030D-6E8A-4147-A177-3AD203B41FA5}">
                      <a16:colId xmlns:a16="http://schemas.microsoft.com/office/drawing/2014/main" val="1382605316"/>
                    </a:ext>
                  </a:extLst>
                </a:gridCol>
              </a:tblGrid>
              <a:tr h="340980">
                <a:tc>
                  <a:txBody>
                    <a:bodyPr/>
                    <a:lstStyle/>
                    <a:p>
                      <a:pPr algn="ctr" fontAlgn="b"/>
                      <a:r>
                        <a:rPr lang="en-GB" sz="2000" b="1" i="0" u="none" strike="noStrike" dirty="0">
                          <a:solidFill>
                            <a:srgbClr val="000000"/>
                          </a:solidFill>
                          <a:effectLst/>
                          <a:latin typeface="Calibri" panose="020F0502020204030204" pitchFamily="34" charset="0"/>
                        </a:rPr>
                        <a:t>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86475371"/>
                  </a:ext>
                </a:extLst>
              </a:tr>
              <a:tr h="340980">
                <a:tc>
                  <a:txBody>
                    <a:bodyPr/>
                    <a:lstStyle/>
                    <a:p>
                      <a:pPr algn="ctr" fontAlgn="b"/>
                      <a:r>
                        <a:rPr lang="en-GB" sz="2000" b="0" i="0" u="none" strike="noStrike" dirty="0">
                          <a:solidFill>
                            <a:schemeClr val="tx1"/>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185942"/>
                  </a:ext>
                </a:extLst>
              </a:tr>
            </a:tbl>
          </a:graphicData>
        </a:graphic>
      </p:graphicFrame>
    </p:spTree>
    <p:extLst>
      <p:ext uri="{BB962C8B-B14F-4D97-AF65-F5344CB8AC3E}">
        <p14:creationId xmlns:p14="http://schemas.microsoft.com/office/powerpoint/2010/main" val="339090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COUNT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fontScale="92500" lnSpcReduction="20000"/>
          </a:bodyPr>
          <a:lstStyle/>
          <a:p>
            <a:endParaRPr lang="en-GB" sz="3600" b="1" dirty="0"/>
          </a:p>
          <a:p>
            <a:endParaRPr lang="en-GB" sz="3600" b="1" dirty="0"/>
          </a:p>
          <a:p>
            <a:endParaRPr lang="en-GB" sz="3600" b="1" dirty="0"/>
          </a:p>
          <a:p>
            <a:endParaRPr lang="en-GB" sz="2400" b="1" dirty="0"/>
          </a:p>
          <a:p>
            <a:r>
              <a:rPr lang="en-GB" sz="2400" b="1" dirty="0"/>
              <a:t> SELECT COUNT</a:t>
            </a:r>
            <a:r>
              <a:rPr lang="en-GB" sz="2400" dirty="0"/>
              <a:t>(*) </a:t>
            </a:r>
            <a:r>
              <a:rPr lang="en-GB" sz="2400" b="1" dirty="0"/>
              <a:t>FROM </a:t>
            </a:r>
            <a:r>
              <a:rPr lang="en-GB" sz="2400" dirty="0" err="1"/>
              <a:t>customer_table</a:t>
            </a:r>
            <a:r>
              <a:rPr lang="en-GB" sz="2400" dirty="0"/>
              <a:t>.</a:t>
            </a:r>
          </a:p>
          <a:p>
            <a:r>
              <a:rPr lang="en-GB" sz="2400" b="1" dirty="0"/>
              <a:t> SELECT COUNT</a:t>
            </a:r>
            <a:r>
              <a:rPr lang="en-GB" sz="2400" dirty="0"/>
              <a:t>(Country) </a:t>
            </a:r>
            <a:r>
              <a:rPr lang="en-GB" sz="2400" b="1" dirty="0"/>
              <a:t>FROM </a:t>
            </a:r>
            <a:r>
              <a:rPr lang="en-GB" sz="2400" dirty="0" err="1"/>
              <a:t>customer_table</a:t>
            </a:r>
            <a:r>
              <a:rPr lang="en-GB" sz="2400" dirty="0"/>
              <a:t>.</a:t>
            </a:r>
          </a:p>
          <a:p>
            <a:r>
              <a:rPr lang="en-GB" sz="2400" b="1" dirty="0"/>
              <a:t> SELECT COUNT</a:t>
            </a:r>
            <a:r>
              <a:rPr lang="en-GB" sz="2400" dirty="0"/>
              <a:t>(Name) </a:t>
            </a:r>
            <a:r>
              <a:rPr lang="en-GB" sz="2400" b="1" dirty="0"/>
              <a:t>FROM </a:t>
            </a:r>
            <a:r>
              <a:rPr lang="en-GB" sz="2400" dirty="0" err="1"/>
              <a:t>customer_table</a:t>
            </a:r>
            <a:r>
              <a:rPr lang="en-GB" sz="2400" dirty="0"/>
              <a:t>.</a:t>
            </a:r>
          </a:p>
          <a:p>
            <a:r>
              <a:rPr lang="en-GB" sz="2400" dirty="0"/>
              <a:t> All the above statements will yield the same result, a count of 6.</a:t>
            </a:r>
          </a:p>
          <a:p>
            <a:endParaRPr lang="en-GB" sz="3600" b="1" dirty="0"/>
          </a:p>
          <a:p>
            <a:endParaRPr lang="en-GB" sz="3600" dirty="0"/>
          </a:p>
          <a:p>
            <a:endParaRPr lang="en-GB" sz="3600" dirty="0"/>
          </a:p>
        </p:txBody>
      </p:sp>
      <p:graphicFrame>
        <p:nvGraphicFramePr>
          <p:cNvPr id="6" name="Content Placeholder 3">
            <a:extLst>
              <a:ext uri="{FF2B5EF4-FFF2-40B4-BE49-F238E27FC236}">
                <a16:creationId xmlns:a16="http://schemas.microsoft.com/office/drawing/2014/main" id="{EB68594C-3C85-4FE1-8C69-6331C36C8738}"/>
              </a:ext>
            </a:extLst>
          </p:cNvPr>
          <p:cNvGraphicFramePr>
            <a:graphicFrameLocks/>
          </p:cNvGraphicFramePr>
          <p:nvPr>
            <p:extLst>
              <p:ext uri="{D42A27DB-BD31-4B8C-83A1-F6EECF244321}">
                <p14:modId xmlns:p14="http://schemas.microsoft.com/office/powerpoint/2010/main" val="2340693166"/>
              </p:ext>
            </p:extLst>
          </p:nvPr>
        </p:nvGraphicFramePr>
        <p:xfrm>
          <a:off x="3805428" y="1902043"/>
          <a:ext cx="4581144" cy="2178050"/>
        </p:xfrm>
        <a:graphic>
          <a:graphicData uri="http://schemas.openxmlformats.org/drawingml/2006/table">
            <a:tbl>
              <a:tblPr/>
              <a:tblGrid>
                <a:gridCol w="1045696">
                  <a:extLst>
                    <a:ext uri="{9D8B030D-6E8A-4147-A177-3AD203B41FA5}">
                      <a16:colId xmlns:a16="http://schemas.microsoft.com/office/drawing/2014/main" val="281429253"/>
                    </a:ext>
                  </a:extLst>
                </a:gridCol>
                <a:gridCol w="1468954">
                  <a:extLst>
                    <a:ext uri="{9D8B030D-6E8A-4147-A177-3AD203B41FA5}">
                      <a16:colId xmlns:a16="http://schemas.microsoft.com/office/drawing/2014/main" val="1215835232"/>
                    </a:ext>
                  </a:extLst>
                </a:gridCol>
                <a:gridCol w="2066494">
                  <a:extLst>
                    <a:ext uri="{9D8B030D-6E8A-4147-A177-3AD203B41FA5}">
                      <a16:colId xmlns:a16="http://schemas.microsoft.com/office/drawing/2014/main" val="2505964218"/>
                    </a:ext>
                  </a:extLst>
                </a:gridCol>
              </a:tblGrid>
              <a:tr h="278371">
                <a:tc>
                  <a:txBody>
                    <a:bodyPr/>
                    <a:lstStyle/>
                    <a:p>
                      <a:pPr algn="ctr" fontAlgn="b"/>
                      <a:r>
                        <a:rPr lang="en-GB" sz="2000" b="1" i="0" u="none" strike="noStrike">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36025480"/>
                  </a:ext>
                </a:extLst>
              </a:tr>
              <a:tr h="278371">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380682"/>
                  </a:ext>
                </a:extLst>
              </a:tr>
              <a:tr h="278371">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247980"/>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39251"/>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664943"/>
                  </a:ext>
                </a:extLst>
              </a:tr>
              <a:tr h="278371">
                <a:tc>
                  <a:txBody>
                    <a:bodyPr/>
                    <a:lstStyle/>
                    <a:p>
                      <a:pPr algn="ctr" fontAlgn="b"/>
                      <a:r>
                        <a:rPr lang="en-GB" sz="20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Diego Contento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78747"/>
                  </a:ext>
                </a:extLst>
              </a:tr>
              <a:tr h="278371">
                <a:tc>
                  <a:txBody>
                    <a:bodyPr/>
                    <a:lstStyle/>
                    <a:p>
                      <a:pPr algn="ctr" fontAlgn="b"/>
                      <a:r>
                        <a:rPr lang="en-GB" sz="20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417220"/>
                  </a:ext>
                </a:extLst>
              </a:tr>
            </a:tbl>
          </a:graphicData>
        </a:graphic>
      </p:graphicFrame>
    </p:spTree>
    <p:extLst>
      <p:ext uri="{BB962C8B-B14F-4D97-AF65-F5344CB8AC3E}">
        <p14:creationId xmlns:p14="http://schemas.microsoft.com/office/powerpoint/2010/main" val="393598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4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a:normAutofit/>
          </a:bodyPr>
          <a:lstStyle/>
          <a:p>
            <a:r>
              <a:rPr lang="en-GB"/>
              <a:t>SELECT Statement</a:t>
            </a:r>
          </a:p>
        </p:txBody>
      </p:sp>
      <p:sp useBgFill="1">
        <p:nvSpPr>
          <p:cNvPr id="7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5215467" y="1093788"/>
            <a:ext cx="5831944" cy="4697413"/>
          </a:xfrm>
        </p:spPr>
        <p:txBody>
          <a:bodyPr anchor="ctr">
            <a:normAutofit/>
          </a:bodyPr>
          <a:lstStyle/>
          <a:p>
            <a:r>
              <a:rPr lang="en-GB" b="1" dirty="0"/>
              <a:t>SELECT </a:t>
            </a:r>
            <a:r>
              <a:rPr lang="en-GB" dirty="0"/>
              <a:t>is the most common SQL statement.</a:t>
            </a:r>
          </a:p>
          <a:p>
            <a:r>
              <a:rPr lang="en-GB" dirty="0"/>
              <a:t>It is used to </a:t>
            </a:r>
            <a:r>
              <a:rPr lang="en-GB" i="1" dirty="0"/>
              <a:t>retrieve information </a:t>
            </a:r>
            <a:r>
              <a:rPr lang="en-GB" dirty="0"/>
              <a:t>from a table.</a:t>
            </a:r>
          </a:p>
          <a:p>
            <a:r>
              <a:rPr lang="en-GB" b="1" u="sng" dirty="0"/>
              <a:t>Definition</a:t>
            </a:r>
            <a:r>
              <a:rPr lang="en-GB" dirty="0"/>
              <a:t>: </a:t>
            </a:r>
            <a:r>
              <a:rPr lang="en-GB" i="1" dirty="0"/>
              <a:t>Syntax</a:t>
            </a:r>
            <a:r>
              <a:rPr lang="en-GB" dirty="0"/>
              <a:t> </a:t>
            </a:r>
            <a:r>
              <a:rPr lang="en-GB" i="1" dirty="0"/>
              <a:t>- the structure of statements in a computer language.</a:t>
            </a:r>
          </a:p>
          <a:p>
            <a:r>
              <a:rPr lang="en-GB" dirty="0"/>
              <a:t>Syntax of </a:t>
            </a:r>
            <a:r>
              <a:rPr lang="en-GB" b="1" dirty="0"/>
              <a:t>SELECT</a:t>
            </a:r>
            <a:r>
              <a:rPr lang="en-GB" dirty="0"/>
              <a:t> statement: </a:t>
            </a:r>
          </a:p>
          <a:p>
            <a:r>
              <a:rPr lang="en-GB" b="1" dirty="0"/>
              <a:t>SELECT</a:t>
            </a:r>
            <a:r>
              <a:rPr lang="en-GB" dirty="0"/>
              <a:t> </a:t>
            </a:r>
            <a:r>
              <a:rPr lang="en-GB" dirty="0" err="1"/>
              <a:t>column_name</a:t>
            </a:r>
            <a:r>
              <a:rPr lang="en-GB" dirty="0"/>
              <a:t> </a:t>
            </a:r>
            <a:r>
              <a:rPr lang="en-GB" b="1" dirty="0"/>
              <a:t>FROM</a:t>
            </a:r>
            <a:r>
              <a:rPr lang="en-GB" dirty="0"/>
              <a:t> </a:t>
            </a:r>
            <a:r>
              <a:rPr lang="en-GB" dirty="0" err="1"/>
              <a:t>table_name</a:t>
            </a:r>
            <a:r>
              <a:rPr lang="en-GB" dirty="0"/>
              <a:t>;</a:t>
            </a:r>
          </a:p>
        </p:txBody>
      </p:sp>
    </p:spTree>
    <p:extLst>
      <p:ext uri="{BB962C8B-B14F-4D97-AF65-F5344CB8AC3E}">
        <p14:creationId xmlns:p14="http://schemas.microsoft.com/office/powerpoint/2010/main" val="369848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COUNT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endParaRPr lang="en-GB" sz="3600" b="1" dirty="0"/>
          </a:p>
          <a:p>
            <a:endParaRPr lang="en-GB" sz="3600" b="1" dirty="0"/>
          </a:p>
          <a:p>
            <a:endParaRPr lang="en-GB" sz="3600" b="1" dirty="0"/>
          </a:p>
          <a:p>
            <a:r>
              <a:rPr lang="en-GB" sz="2400" dirty="0"/>
              <a:t> What if we wanted to count the number of distinct countries? How can we do this in one statement?</a:t>
            </a:r>
          </a:p>
          <a:p>
            <a:r>
              <a:rPr lang="en-GB" sz="2400" b="1" dirty="0"/>
              <a:t> SELECT COUNT</a:t>
            </a:r>
            <a:r>
              <a:rPr lang="en-GB" sz="2400" dirty="0"/>
              <a:t>(</a:t>
            </a:r>
            <a:r>
              <a:rPr lang="en-GB" sz="2400" b="1" dirty="0"/>
              <a:t>DISTINCT</a:t>
            </a:r>
            <a:r>
              <a:rPr lang="en-GB" sz="2400" dirty="0"/>
              <a:t>(Country)) </a:t>
            </a:r>
            <a:r>
              <a:rPr lang="en-GB" sz="2400" b="1" dirty="0"/>
              <a:t>FROM </a:t>
            </a:r>
            <a:r>
              <a:rPr lang="en-GB" sz="2400" dirty="0" err="1"/>
              <a:t>customer_table</a:t>
            </a:r>
            <a:r>
              <a:rPr lang="en-GB" sz="2400" dirty="0"/>
              <a:t>;</a:t>
            </a:r>
            <a:endParaRPr lang="en-GB" sz="2400" b="1" dirty="0"/>
          </a:p>
          <a:p>
            <a:pPr marL="0" indent="0">
              <a:buNone/>
            </a:pPr>
            <a:endParaRPr lang="en-GB" sz="3600" b="1" dirty="0"/>
          </a:p>
          <a:p>
            <a:endParaRPr lang="en-GB" sz="3600" dirty="0"/>
          </a:p>
          <a:p>
            <a:endParaRPr lang="en-GB" sz="3600" dirty="0"/>
          </a:p>
        </p:txBody>
      </p:sp>
      <p:graphicFrame>
        <p:nvGraphicFramePr>
          <p:cNvPr id="6" name="Content Placeholder 3">
            <a:extLst>
              <a:ext uri="{FF2B5EF4-FFF2-40B4-BE49-F238E27FC236}">
                <a16:creationId xmlns:a16="http://schemas.microsoft.com/office/drawing/2014/main" id="{EB68594C-3C85-4FE1-8C69-6331C36C8738}"/>
              </a:ext>
            </a:extLst>
          </p:cNvPr>
          <p:cNvGraphicFramePr>
            <a:graphicFrameLocks/>
          </p:cNvGraphicFramePr>
          <p:nvPr>
            <p:extLst>
              <p:ext uri="{D42A27DB-BD31-4B8C-83A1-F6EECF244321}">
                <p14:modId xmlns:p14="http://schemas.microsoft.com/office/powerpoint/2010/main" val="4089383023"/>
              </p:ext>
            </p:extLst>
          </p:nvPr>
        </p:nvGraphicFramePr>
        <p:xfrm>
          <a:off x="3805428" y="1902043"/>
          <a:ext cx="4581144" cy="2195853"/>
        </p:xfrm>
        <a:graphic>
          <a:graphicData uri="http://schemas.openxmlformats.org/drawingml/2006/table">
            <a:tbl>
              <a:tblPr/>
              <a:tblGrid>
                <a:gridCol w="1045696">
                  <a:extLst>
                    <a:ext uri="{9D8B030D-6E8A-4147-A177-3AD203B41FA5}">
                      <a16:colId xmlns:a16="http://schemas.microsoft.com/office/drawing/2014/main" val="281429253"/>
                    </a:ext>
                  </a:extLst>
                </a:gridCol>
                <a:gridCol w="1468954">
                  <a:extLst>
                    <a:ext uri="{9D8B030D-6E8A-4147-A177-3AD203B41FA5}">
                      <a16:colId xmlns:a16="http://schemas.microsoft.com/office/drawing/2014/main" val="1215835232"/>
                    </a:ext>
                  </a:extLst>
                </a:gridCol>
                <a:gridCol w="2066494">
                  <a:extLst>
                    <a:ext uri="{9D8B030D-6E8A-4147-A177-3AD203B41FA5}">
                      <a16:colId xmlns:a16="http://schemas.microsoft.com/office/drawing/2014/main" val="2505964218"/>
                    </a:ext>
                  </a:extLst>
                </a:gridCol>
              </a:tblGrid>
              <a:tr h="278371">
                <a:tc>
                  <a:txBody>
                    <a:bodyPr/>
                    <a:lstStyle/>
                    <a:p>
                      <a:pPr algn="ctr" fontAlgn="b"/>
                      <a:r>
                        <a:rPr lang="en-GB" sz="2000" b="1" i="0" u="none" strike="noStrike">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20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36025480"/>
                  </a:ext>
                </a:extLst>
              </a:tr>
              <a:tr h="278371">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380682"/>
                  </a:ext>
                </a:extLst>
              </a:tr>
              <a:tr h="328953">
                <a:tc>
                  <a:txBody>
                    <a:bodyPr/>
                    <a:lstStyle/>
                    <a:p>
                      <a:pPr algn="ctr" fontAlgn="b"/>
                      <a:r>
                        <a:rPr lang="en-GB" sz="20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247980"/>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39251"/>
                  </a:ext>
                </a:extLst>
              </a:tr>
              <a:tr h="278371">
                <a:tc>
                  <a:txBody>
                    <a:bodyPr/>
                    <a:lstStyle/>
                    <a:p>
                      <a:pPr algn="ctr" fontAlgn="b"/>
                      <a:r>
                        <a:rPr lang="en-GB" sz="20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err="1">
                          <a:solidFill>
                            <a:schemeClr val="tx1"/>
                          </a:solidFill>
                          <a:effectLst/>
                          <a:latin typeface="Calibri" panose="020F0502020204030204" pitchFamily="34" charset="0"/>
                        </a:rPr>
                        <a:t>N’Golo</a:t>
                      </a:r>
                      <a:r>
                        <a:rPr lang="en-GB" sz="20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664943"/>
                  </a:ext>
                </a:extLst>
              </a:tr>
              <a:tr h="278371">
                <a:tc>
                  <a:txBody>
                    <a:bodyPr/>
                    <a:lstStyle/>
                    <a:p>
                      <a:pPr algn="ctr" fontAlgn="b"/>
                      <a:r>
                        <a:rPr lang="en-GB" sz="20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Diego Contento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78747"/>
                  </a:ext>
                </a:extLst>
              </a:tr>
              <a:tr h="278371">
                <a:tc>
                  <a:txBody>
                    <a:bodyPr/>
                    <a:lstStyle/>
                    <a:p>
                      <a:pPr algn="ctr" fontAlgn="b"/>
                      <a:r>
                        <a:rPr lang="en-GB" sz="20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417220"/>
                  </a:ext>
                </a:extLst>
              </a:tr>
            </a:tbl>
          </a:graphicData>
        </a:graphic>
      </p:graphicFrame>
      <p:graphicFrame>
        <p:nvGraphicFramePr>
          <p:cNvPr id="3" name="Table 2">
            <a:extLst>
              <a:ext uri="{FF2B5EF4-FFF2-40B4-BE49-F238E27FC236}">
                <a16:creationId xmlns:a16="http://schemas.microsoft.com/office/drawing/2014/main" id="{996351A0-F707-42BE-99C0-855B498871A7}"/>
              </a:ext>
            </a:extLst>
          </p:cNvPr>
          <p:cNvGraphicFramePr>
            <a:graphicFrameLocks noGrp="1"/>
          </p:cNvGraphicFramePr>
          <p:nvPr>
            <p:extLst>
              <p:ext uri="{D42A27DB-BD31-4B8C-83A1-F6EECF244321}">
                <p14:modId xmlns:p14="http://schemas.microsoft.com/office/powerpoint/2010/main" val="1099251466"/>
              </p:ext>
            </p:extLst>
          </p:nvPr>
        </p:nvGraphicFramePr>
        <p:xfrm>
          <a:off x="5447030" y="5839259"/>
          <a:ext cx="1297940" cy="684094"/>
        </p:xfrm>
        <a:graphic>
          <a:graphicData uri="http://schemas.openxmlformats.org/drawingml/2006/table">
            <a:tbl>
              <a:tblPr/>
              <a:tblGrid>
                <a:gridCol w="1297940">
                  <a:extLst>
                    <a:ext uri="{9D8B030D-6E8A-4147-A177-3AD203B41FA5}">
                      <a16:colId xmlns:a16="http://schemas.microsoft.com/office/drawing/2014/main" val="4141919008"/>
                    </a:ext>
                  </a:extLst>
                </a:gridCol>
              </a:tblGrid>
              <a:tr h="342047">
                <a:tc>
                  <a:txBody>
                    <a:bodyPr/>
                    <a:lstStyle/>
                    <a:p>
                      <a:pPr algn="ctr" fontAlgn="b"/>
                      <a:r>
                        <a:rPr lang="en-GB" sz="2000" b="1" i="0" u="none" strike="noStrike" dirty="0">
                          <a:solidFill>
                            <a:srgbClr val="000000"/>
                          </a:solidFill>
                          <a:effectLst/>
                          <a:latin typeface="Calibri" panose="020F0502020204030204" pitchFamily="34" charset="0"/>
                        </a:rPr>
                        <a:t>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517786253"/>
                  </a:ext>
                </a:extLst>
              </a:tr>
              <a:tr h="342047">
                <a:tc>
                  <a:txBody>
                    <a:bodyPr/>
                    <a:lstStyle/>
                    <a:p>
                      <a:pPr algn="ctr" fontAlgn="b"/>
                      <a:r>
                        <a:rPr lang="en-GB" sz="2000" b="0" i="0" u="none" strike="noStrike" dirty="0">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356697"/>
                  </a:ext>
                </a:extLst>
              </a:tr>
            </a:tbl>
          </a:graphicData>
        </a:graphic>
      </p:graphicFrame>
    </p:spTree>
    <p:extLst>
      <p:ext uri="{BB962C8B-B14F-4D97-AF65-F5344CB8AC3E}">
        <p14:creationId xmlns:p14="http://schemas.microsoft.com/office/powerpoint/2010/main" val="236143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COUNT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endParaRPr lang="en-GB" sz="3600" b="1" dirty="0"/>
          </a:p>
          <a:p>
            <a:endParaRPr lang="en-GB" sz="3600" b="1" dirty="0"/>
          </a:p>
          <a:p>
            <a:pPr marL="0" indent="0">
              <a:buNone/>
            </a:pPr>
            <a:endParaRPr lang="en-GB" sz="3600" b="1" dirty="0"/>
          </a:p>
          <a:p>
            <a:endParaRPr lang="en-GB" sz="3600" dirty="0"/>
          </a:p>
          <a:p>
            <a:endParaRPr lang="en-GB" sz="3600"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052319"/>
            <a:ext cx="10820400" cy="448055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3600" dirty="0"/>
              <a:t> Exercise: How many rows of data exist within the payment table?</a:t>
            </a:r>
          </a:p>
          <a:p>
            <a:pPr>
              <a:buFont typeface="Arial" panose="020B0604020202020204" pitchFamily="34" charset="0"/>
              <a:buChar char="•"/>
            </a:pPr>
            <a:r>
              <a:rPr lang="en-GB" sz="3600" dirty="0"/>
              <a:t> Query:</a:t>
            </a:r>
          </a:p>
          <a:p>
            <a:pPr>
              <a:buFont typeface="Arial" panose="020B0604020202020204" pitchFamily="34" charset="0"/>
              <a:buChar char="•"/>
            </a:pPr>
            <a:r>
              <a:rPr lang="en-GB" sz="3600" b="1" dirty="0"/>
              <a:t> SELECT COUNT </a:t>
            </a:r>
            <a:r>
              <a:rPr lang="en-GB" sz="3600" dirty="0"/>
              <a:t>(*) </a:t>
            </a:r>
            <a:r>
              <a:rPr lang="en-GB" sz="3600" b="1" dirty="0"/>
              <a:t>FROM</a:t>
            </a:r>
            <a:r>
              <a:rPr lang="en-GB" sz="3600" dirty="0"/>
              <a:t> payment;</a:t>
            </a:r>
          </a:p>
          <a:p>
            <a:pPr>
              <a:buFont typeface="Arial" panose="020B0604020202020204" pitchFamily="34" charset="0"/>
              <a:buChar char="•"/>
            </a:pPr>
            <a:r>
              <a:rPr lang="en-GB" sz="3600" dirty="0"/>
              <a:t> Exercise: How many entries exist within the amount column of the payment table?</a:t>
            </a:r>
          </a:p>
          <a:p>
            <a:pPr>
              <a:buFont typeface="Arial" panose="020B0604020202020204" pitchFamily="34" charset="0"/>
              <a:buChar char="•"/>
            </a:pPr>
            <a:r>
              <a:rPr lang="en-GB" sz="3600" dirty="0"/>
              <a:t> Query:</a:t>
            </a:r>
          </a:p>
          <a:p>
            <a:pPr>
              <a:buFont typeface="Arial" panose="020B0604020202020204" pitchFamily="34" charset="0"/>
              <a:buChar char="•"/>
            </a:pPr>
            <a:r>
              <a:rPr lang="en-GB" sz="3600" b="1" dirty="0"/>
              <a:t> SELECT COUNT </a:t>
            </a:r>
            <a:r>
              <a:rPr lang="en-GB" sz="3600" dirty="0"/>
              <a:t>(amount) </a:t>
            </a:r>
            <a:r>
              <a:rPr lang="en-GB" sz="3600" b="1" dirty="0"/>
              <a:t>FROM</a:t>
            </a:r>
            <a:r>
              <a:rPr lang="en-GB" sz="3600" dirty="0"/>
              <a:t> payment;</a:t>
            </a:r>
          </a:p>
          <a:p>
            <a:endParaRPr lang="en-GB" sz="3600" dirty="0"/>
          </a:p>
          <a:p>
            <a:endParaRPr lang="en-GB" sz="3600" dirty="0"/>
          </a:p>
        </p:txBody>
      </p:sp>
    </p:spTree>
    <p:extLst>
      <p:ext uri="{BB962C8B-B14F-4D97-AF65-F5344CB8AC3E}">
        <p14:creationId xmlns:p14="http://schemas.microsoft.com/office/powerpoint/2010/main" val="28549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COUNT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endParaRPr lang="en-GB" sz="3600" b="1" dirty="0"/>
          </a:p>
          <a:p>
            <a:endParaRPr lang="en-GB" sz="3600" b="1" dirty="0"/>
          </a:p>
          <a:p>
            <a:pPr marL="0" indent="0">
              <a:buNone/>
            </a:pPr>
            <a:endParaRPr lang="en-GB" sz="3600" b="1" dirty="0"/>
          </a:p>
          <a:p>
            <a:endParaRPr lang="en-GB" sz="3600" dirty="0"/>
          </a:p>
          <a:p>
            <a:endParaRPr lang="en-GB" sz="3600"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052319"/>
            <a:ext cx="10820400" cy="448055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3600" dirty="0"/>
              <a:t> Exercise: How many different types of payment amounts are there?</a:t>
            </a:r>
          </a:p>
          <a:p>
            <a:pPr>
              <a:buFont typeface="Arial" panose="020B0604020202020204" pitchFamily="34" charset="0"/>
              <a:buChar char="•"/>
            </a:pPr>
            <a:r>
              <a:rPr lang="en-GB" sz="3600" dirty="0"/>
              <a:t> Solution: 19</a:t>
            </a:r>
          </a:p>
          <a:p>
            <a:pPr>
              <a:buFont typeface="Arial" panose="020B0604020202020204" pitchFamily="34" charset="0"/>
              <a:buChar char="•"/>
            </a:pPr>
            <a:r>
              <a:rPr lang="en-GB" sz="3600" dirty="0"/>
              <a:t> Query:</a:t>
            </a:r>
          </a:p>
          <a:p>
            <a:pPr>
              <a:buFont typeface="Arial" panose="020B0604020202020204" pitchFamily="34" charset="0"/>
              <a:buChar char="•"/>
            </a:pPr>
            <a:r>
              <a:rPr lang="en-GB" sz="3600" b="1" dirty="0"/>
              <a:t> SELECT COUNT</a:t>
            </a:r>
            <a:r>
              <a:rPr lang="en-GB" sz="3600" dirty="0"/>
              <a:t>(</a:t>
            </a:r>
            <a:r>
              <a:rPr lang="en-GB" sz="3600" b="1" dirty="0"/>
              <a:t>DISTINCT</a:t>
            </a:r>
            <a:r>
              <a:rPr lang="en-GB" sz="3600" dirty="0"/>
              <a:t>(amount)) </a:t>
            </a:r>
            <a:r>
              <a:rPr lang="en-GB" sz="3600" b="1" dirty="0"/>
              <a:t>FROM</a:t>
            </a:r>
            <a:r>
              <a:rPr lang="en-GB" sz="3600" dirty="0"/>
              <a:t> payment;</a:t>
            </a:r>
          </a:p>
        </p:txBody>
      </p:sp>
    </p:spTree>
    <p:extLst>
      <p:ext uri="{BB962C8B-B14F-4D97-AF65-F5344CB8AC3E}">
        <p14:creationId xmlns:p14="http://schemas.microsoft.com/office/powerpoint/2010/main" val="19556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WHERE</a:t>
            </a:r>
          </a:p>
        </p:txBody>
      </p:sp>
      <p:sp useBgFill="1">
        <p:nvSpPr>
          <p:cNvPr id="4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5215467" y="1093788"/>
            <a:ext cx="5831944" cy="46974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b="1" dirty="0"/>
              <a:t>WHERE</a:t>
            </a:r>
            <a:r>
              <a:rPr lang="en-US" sz="2400" dirty="0"/>
              <a:t> allows us to specify initial conditions on columns which returns rows that only match a specific criteria.</a:t>
            </a:r>
          </a:p>
          <a:p>
            <a:pPr indent="-228600">
              <a:lnSpc>
                <a:spcPct val="120000"/>
              </a:lnSpc>
              <a:buSzPct val="125000"/>
              <a:buFont typeface="Arial" panose="020B0604020202020204" pitchFamily="34" charset="0"/>
              <a:buChar char="•"/>
            </a:pPr>
            <a:r>
              <a:rPr lang="en-US" sz="2400" b="1" dirty="0"/>
              <a:t>SELECT </a:t>
            </a:r>
            <a:r>
              <a:rPr lang="en-US" sz="2400" dirty="0"/>
              <a:t>and </a:t>
            </a:r>
            <a:r>
              <a:rPr lang="en-US" sz="2400" b="1" dirty="0"/>
              <a:t>WHERE</a:t>
            </a:r>
            <a:r>
              <a:rPr lang="en-US" sz="2400" dirty="0"/>
              <a:t> are very commonly used together.</a:t>
            </a:r>
          </a:p>
          <a:p>
            <a:pPr indent="-228600">
              <a:lnSpc>
                <a:spcPct val="120000"/>
              </a:lnSpc>
              <a:buSzPct val="125000"/>
              <a:buFont typeface="Arial" panose="020B0604020202020204" pitchFamily="34" charset="0"/>
              <a:buChar char="•"/>
            </a:pPr>
            <a:r>
              <a:rPr lang="en-US" sz="2400" dirty="0"/>
              <a:t>Syntax of </a:t>
            </a:r>
            <a:r>
              <a:rPr lang="en-US" sz="2400" b="1" dirty="0"/>
              <a:t>COUNT</a:t>
            </a:r>
            <a:r>
              <a:rPr lang="en-US" sz="2400" dirty="0"/>
              <a:t> statement:</a:t>
            </a:r>
          </a:p>
          <a:p>
            <a:pPr indent="-228600">
              <a:lnSpc>
                <a:spcPct val="120000"/>
              </a:lnSpc>
              <a:buSzPct val="125000"/>
              <a:buFont typeface="Arial" panose="020B0604020202020204" pitchFamily="34" charset="0"/>
              <a:buChar char="•"/>
            </a:pPr>
            <a:r>
              <a:rPr lang="en-US" sz="2400" b="1" dirty="0"/>
              <a:t>SELECT </a:t>
            </a:r>
            <a:r>
              <a:rPr lang="en-US" sz="2400" dirty="0"/>
              <a:t>column_name_1, column_name_2</a:t>
            </a:r>
            <a:endParaRPr lang="en-US" sz="2400" b="1" dirty="0"/>
          </a:p>
          <a:p>
            <a:pPr marL="0" indent="0">
              <a:lnSpc>
                <a:spcPct val="120000"/>
              </a:lnSpc>
              <a:buSzPct val="125000"/>
              <a:buNone/>
            </a:pPr>
            <a:r>
              <a:rPr lang="en-US" sz="2400" b="1" dirty="0"/>
              <a:t>  FROM </a:t>
            </a:r>
            <a:r>
              <a:rPr lang="en-US" sz="2400" dirty="0" err="1"/>
              <a:t>table_name</a:t>
            </a:r>
            <a:endParaRPr lang="en-US" sz="2400" b="1" dirty="0"/>
          </a:p>
          <a:p>
            <a:pPr marL="0" indent="0">
              <a:lnSpc>
                <a:spcPct val="120000"/>
              </a:lnSpc>
              <a:buSzPct val="125000"/>
              <a:buNone/>
            </a:pPr>
            <a:r>
              <a:rPr lang="en-US" sz="2400" b="1" dirty="0"/>
              <a:t>  WHERE </a:t>
            </a:r>
            <a:r>
              <a:rPr lang="en-US" sz="2400" dirty="0"/>
              <a:t>conditions;</a:t>
            </a:r>
          </a:p>
        </p:txBody>
      </p:sp>
    </p:spTree>
    <p:extLst>
      <p:ext uri="{BB962C8B-B14F-4D97-AF65-F5344CB8AC3E}">
        <p14:creationId xmlns:p14="http://schemas.microsoft.com/office/powerpoint/2010/main" val="342338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53440" y="634946"/>
            <a:ext cx="1046988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2"/>
            <a:ext cx="10469880" cy="447238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800" dirty="0"/>
              <a:t>The </a:t>
            </a:r>
            <a:r>
              <a:rPr lang="en-GB" sz="2800" b="1" dirty="0"/>
              <a:t>WHERE </a:t>
            </a:r>
            <a:r>
              <a:rPr lang="en-GB" sz="2800" dirty="0"/>
              <a:t>clause appears after the </a:t>
            </a:r>
            <a:r>
              <a:rPr lang="en-GB" sz="2800" b="1" dirty="0"/>
              <a:t>FROM</a:t>
            </a:r>
            <a:r>
              <a:rPr lang="en-GB" sz="2800" dirty="0"/>
              <a:t> clause of the </a:t>
            </a:r>
            <a:r>
              <a:rPr lang="en-GB" sz="2800" b="1" dirty="0"/>
              <a:t>SELECT</a:t>
            </a:r>
            <a:r>
              <a:rPr lang="en-GB" sz="2800" dirty="0"/>
              <a:t> statement.</a:t>
            </a:r>
          </a:p>
          <a:p>
            <a:pPr>
              <a:buFont typeface="Arial" panose="020B0604020202020204" pitchFamily="34" charset="0"/>
              <a:buChar char="•"/>
            </a:pPr>
            <a:r>
              <a:rPr lang="en-GB" sz="2800" dirty="0"/>
              <a:t>The conditions filter the rows of data that match a specified criteria.</a:t>
            </a:r>
          </a:p>
          <a:p>
            <a:pPr>
              <a:buFont typeface="Arial" panose="020B0604020202020204" pitchFamily="34" charset="0"/>
              <a:buChar char="•"/>
            </a:pPr>
            <a:r>
              <a:rPr lang="en-GB" sz="2800" dirty="0"/>
              <a:t>For setting conditions, we will be using comparison operators.</a:t>
            </a:r>
          </a:p>
          <a:p>
            <a:endParaRPr lang="en-GB" sz="3600" dirty="0"/>
          </a:p>
          <a:p>
            <a:endParaRPr lang="en-GB" sz="3600" dirty="0"/>
          </a:p>
        </p:txBody>
      </p:sp>
      <p:graphicFrame>
        <p:nvGraphicFramePr>
          <p:cNvPr id="3" name="Table 2">
            <a:extLst>
              <a:ext uri="{FF2B5EF4-FFF2-40B4-BE49-F238E27FC236}">
                <a16:creationId xmlns:a16="http://schemas.microsoft.com/office/drawing/2014/main" id="{3A5B9440-2AB8-46A4-9DC5-9C7E41042CA6}"/>
              </a:ext>
            </a:extLst>
          </p:cNvPr>
          <p:cNvGraphicFramePr>
            <a:graphicFrameLocks noGrp="1"/>
          </p:cNvGraphicFramePr>
          <p:nvPr>
            <p:extLst>
              <p:ext uri="{D42A27DB-BD31-4B8C-83A1-F6EECF244321}">
                <p14:modId xmlns:p14="http://schemas.microsoft.com/office/powerpoint/2010/main" val="3160737335"/>
              </p:ext>
            </p:extLst>
          </p:nvPr>
        </p:nvGraphicFramePr>
        <p:xfrm>
          <a:off x="4235768" y="4471724"/>
          <a:ext cx="3705224" cy="1751330"/>
        </p:xfrm>
        <a:graphic>
          <a:graphicData uri="http://schemas.openxmlformats.org/drawingml/2006/table">
            <a:tbl>
              <a:tblPr/>
              <a:tblGrid>
                <a:gridCol w="1077912">
                  <a:extLst>
                    <a:ext uri="{9D8B030D-6E8A-4147-A177-3AD203B41FA5}">
                      <a16:colId xmlns:a16="http://schemas.microsoft.com/office/drawing/2014/main" val="1836418382"/>
                    </a:ext>
                  </a:extLst>
                </a:gridCol>
                <a:gridCol w="2627312">
                  <a:extLst>
                    <a:ext uri="{9D8B030D-6E8A-4147-A177-3AD203B41FA5}">
                      <a16:colId xmlns:a16="http://schemas.microsoft.com/office/drawing/2014/main" val="3509904042"/>
                    </a:ext>
                  </a:extLst>
                </a:gridCol>
              </a:tblGrid>
              <a:tr h="242335">
                <a:tc>
                  <a:txBody>
                    <a:bodyPr/>
                    <a:lstStyle/>
                    <a:p>
                      <a:pPr algn="ctr" fontAlgn="b"/>
                      <a:r>
                        <a:rPr lang="en-GB" sz="1600" b="1" i="0" u="none" strike="noStrike">
                          <a:solidFill>
                            <a:srgbClr val="000000"/>
                          </a:solidFill>
                          <a:effectLst/>
                          <a:latin typeface="Calibri" panose="020F0502020204030204" pitchFamily="34" charset="0"/>
                        </a:rPr>
                        <a:t>Operator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dirty="0">
                          <a:solidFill>
                            <a:srgbClr val="000000"/>
                          </a:solidFill>
                          <a:effectLst/>
                          <a:latin typeface="Calibri" panose="020F0502020204030204"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168867724"/>
                  </a:ext>
                </a:extLst>
              </a:tr>
              <a:tr h="242335">
                <a:tc>
                  <a:txBody>
                    <a:bodyPr/>
                    <a:lstStyle/>
                    <a:p>
                      <a:pPr algn="ctr" fontAlgn="b"/>
                      <a:r>
                        <a:rPr lang="en-GB" sz="1600" b="1" i="0" u="none" strike="noStrike">
                          <a:solidFill>
                            <a:schemeClr val="tx1"/>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Equal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0846267"/>
                  </a:ext>
                </a:extLst>
              </a:tr>
              <a:tr h="242335">
                <a:tc>
                  <a:txBody>
                    <a:bodyPr/>
                    <a:lstStyle/>
                    <a:p>
                      <a:pPr algn="ctr" fontAlgn="b"/>
                      <a:r>
                        <a:rPr lang="en-GB" sz="1600" b="1" i="0" u="none" strike="noStrike">
                          <a:solidFill>
                            <a:schemeClr val="tx1"/>
                          </a:solidFill>
                          <a:effectLst/>
                          <a:latin typeface="Calibri" panose="020F0502020204030204" pitchFamily="34" charset="0"/>
                        </a:rPr>
                        <a:t>&gt;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Greater than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387541"/>
                  </a:ext>
                </a:extLst>
              </a:tr>
              <a:tr h="242335">
                <a:tc>
                  <a:txBody>
                    <a:bodyPr/>
                    <a:lstStyle/>
                    <a:p>
                      <a:pPr algn="ctr" fontAlgn="b"/>
                      <a:r>
                        <a:rPr lang="en-GB" sz="1600" b="0" i="0" u="none" strike="noStrike">
                          <a:solidFill>
                            <a:schemeClr val="tx1"/>
                          </a:solidFill>
                          <a:effectLst/>
                          <a:latin typeface="Calibri" panose="020F0502020204030204" pitchFamily="34" charset="0"/>
                        </a:rPr>
                        <a:t>&lt;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Less than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59985"/>
                  </a:ext>
                </a:extLst>
              </a:tr>
              <a:tr h="242335">
                <a:tc>
                  <a:txBody>
                    <a:bodyPr/>
                    <a:lstStyle/>
                    <a:p>
                      <a:pPr algn="ctr" fontAlgn="b"/>
                      <a:r>
                        <a:rPr lang="en-GB" sz="1600" b="0" i="0" u="none" strike="noStrike">
                          <a:solidFill>
                            <a:schemeClr val="tx1"/>
                          </a:solidFill>
                          <a:effectLst/>
                          <a:latin typeface="Calibri" panose="020F0502020204030204" pitchFamily="34" charset="0"/>
                        </a:rPr>
                        <a:t>&gt;=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Greater than or equal 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1078798"/>
                  </a:ext>
                </a:extLst>
              </a:tr>
              <a:tr h="242335">
                <a:tc>
                  <a:txBody>
                    <a:bodyPr/>
                    <a:lstStyle/>
                    <a:p>
                      <a:pPr algn="ctr" fontAlgn="b"/>
                      <a:r>
                        <a:rPr lang="en-GB" sz="1600" b="0" i="0" u="none" strike="noStrike" dirty="0">
                          <a:solidFill>
                            <a:schemeClr val="tx1"/>
                          </a:solidFill>
                          <a:effectLst/>
                          <a:latin typeface="Calibri" panose="020F0502020204030204" pitchFamily="34" charset="0"/>
                        </a:rPr>
                        <a:t>&lt;=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Less than or equal 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689583"/>
                  </a:ext>
                </a:extLst>
              </a:tr>
              <a:tr h="242335">
                <a:tc>
                  <a:txBody>
                    <a:bodyPr/>
                    <a:lstStyle/>
                    <a:p>
                      <a:pPr algn="ctr" fontAlgn="b"/>
                      <a:r>
                        <a:rPr lang="en-GB" sz="1600" b="0" i="0" u="none" strike="noStrike" dirty="0">
                          <a:solidFill>
                            <a:schemeClr val="tx1"/>
                          </a:solidFill>
                          <a:effectLst/>
                          <a:latin typeface="Calibri" panose="020F0502020204030204" pitchFamily="34" charset="0"/>
                        </a:rPr>
                        <a:t>&lt;&gt; or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Not equal 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576961"/>
                  </a:ext>
                </a:extLst>
              </a:tr>
            </a:tbl>
          </a:graphicData>
        </a:graphic>
      </p:graphicFrame>
    </p:spTree>
    <p:extLst>
      <p:ext uri="{BB962C8B-B14F-4D97-AF65-F5344CB8AC3E}">
        <p14:creationId xmlns:p14="http://schemas.microsoft.com/office/powerpoint/2010/main" val="15465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259205" y="642592"/>
            <a:ext cx="970407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2"/>
            <a:ext cx="10469880" cy="44990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800" dirty="0"/>
              <a:t>Alongside comparison operators, we have logical parameters.</a:t>
            </a:r>
          </a:p>
          <a:p>
            <a:pPr>
              <a:buFont typeface="Arial" panose="020B0604020202020204" pitchFamily="34" charset="0"/>
              <a:buChar char="•"/>
            </a:pPr>
            <a:r>
              <a:rPr lang="en-GB" sz="2800" dirty="0"/>
              <a:t>They allow us to combine multiple comparison operators.</a:t>
            </a:r>
          </a:p>
          <a:p>
            <a:pPr>
              <a:buFont typeface="Arial" panose="020B0604020202020204" pitchFamily="34" charset="0"/>
              <a:buChar char="•"/>
            </a:pPr>
            <a:r>
              <a:rPr lang="en-GB" sz="2800" dirty="0"/>
              <a:t>These are:</a:t>
            </a:r>
          </a:p>
          <a:p>
            <a:pPr lvl="1">
              <a:buFont typeface="Arial" panose="020B0604020202020204" pitchFamily="34" charset="0"/>
              <a:buChar char="•"/>
            </a:pPr>
            <a:r>
              <a:rPr lang="en-GB" sz="2800" b="1" dirty="0"/>
              <a:t>AND</a:t>
            </a:r>
          </a:p>
          <a:p>
            <a:pPr lvl="1">
              <a:buFont typeface="Arial" panose="020B0604020202020204" pitchFamily="34" charset="0"/>
              <a:buChar char="•"/>
            </a:pPr>
            <a:r>
              <a:rPr lang="en-GB" sz="2800" b="1" dirty="0"/>
              <a:t>OR</a:t>
            </a:r>
          </a:p>
          <a:p>
            <a:pPr lvl="1">
              <a:buFont typeface="Arial" panose="020B0604020202020204" pitchFamily="34" charset="0"/>
              <a:buChar char="•"/>
            </a:pPr>
            <a:r>
              <a:rPr lang="en-GB" sz="2800" b="1" dirty="0"/>
              <a:t>NOT</a:t>
            </a:r>
          </a:p>
        </p:txBody>
      </p:sp>
    </p:spTree>
    <p:extLst>
      <p:ext uri="{BB962C8B-B14F-4D97-AF65-F5344CB8AC3E}">
        <p14:creationId xmlns:p14="http://schemas.microsoft.com/office/powerpoint/2010/main" val="14079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6988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400" dirty="0"/>
              <a:t>Let’s extract the city and name of the customers that are from the UK only.</a:t>
            </a:r>
          </a:p>
          <a:p>
            <a:endParaRPr lang="en-GB" sz="2000" dirty="0"/>
          </a:p>
          <a:p>
            <a:endParaRPr lang="en-GB" sz="2000" dirty="0"/>
          </a:p>
          <a:p>
            <a:endParaRPr lang="en-GB" sz="2000" dirty="0"/>
          </a:p>
          <a:p>
            <a:endParaRPr lang="en-GB" sz="2000" dirty="0"/>
          </a:p>
          <a:p>
            <a:endParaRPr lang="en-GB" sz="2000" b="1" dirty="0"/>
          </a:p>
          <a:p>
            <a:pPr>
              <a:buFont typeface="Arial" panose="020B0604020202020204" pitchFamily="34" charset="0"/>
              <a:buChar char="•"/>
            </a:pPr>
            <a:r>
              <a:rPr lang="en-GB" sz="2400" b="1" dirty="0"/>
              <a:t>SELECT</a:t>
            </a:r>
            <a:r>
              <a:rPr lang="en-GB" sz="2400" dirty="0"/>
              <a:t> City, Name </a:t>
            </a:r>
          </a:p>
          <a:p>
            <a:pPr marL="0" indent="0">
              <a:buNone/>
            </a:pPr>
            <a:r>
              <a:rPr lang="en-GB" sz="2400" dirty="0"/>
              <a:t>  </a:t>
            </a:r>
            <a:r>
              <a:rPr lang="en-GB" sz="2400" b="1" dirty="0"/>
              <a:t>FROM</a:t>
            </a:r>
            <a:r>
              <a:rPr lang="en-GB" sz="2400" dirty="0"/>
              <a:t> </a:t>
            </a:r>
            <a:r>
              <a:rPr lang="en-GB" sz="2400" dirty="0" err="1"/>
              <a:t>customer_table</a:t>
            </a:r>
            <a:endParaRPr lang="en-GB" sz="2400" dirty="0"/>
          </a:p>
          <a:p>
            <a:pPr marL="0" indent="0">
              <a:buNone/>
            </a:pPr>
            <a:r>
              <a:rPr lang="en-GB" sz="2400" b="1" dirty="0"/>
              <a:t>  WHERE </a:t>
            </a:r>
            <a:r>
              <a:rPr lang="en-GB" sz="2400" dirty="0"/>
              <a:t>Country = ‘UK’;</a:t>
            </a:r>
            <a:endParaRPr lang="en-GB" sz="2400" b="1" dirty="0"/>
          </a:p>
          <a:p>
            <a:endParaRPr lang="en-GB" sz="2000" b="1" dirty="0"/>
          </a:p>
          <a:p>
            <a:endParaRPr lang="en-GB" sz="1800" b="1" dirty="0"/>
          </a:p>
        </p:txBody>
      </p:sp>
      <p:graphicFrame>
        <p:nvGraphicFramePr>
          <p:cNvPr id="3" name="Table 2">
            <a:extLst>
              <a:ext uri="{FF2B5EF4-FFF2-40B4-BE49-F238E27FC236}">
                <a16:creationId xmlns:a16="http://schemas.microsoft.com/office/drawing/2014/main" id="{6F496620-5D74-4495-AE47-797A804FA0E2}"/>
              </a:ext>
            </a:extLst>
          </p:cNvPr>
          <p:cNvGraphicFramePr>
            <a:graphicFrameLocks noGrp="1"/>
          </p:cNvGraphicFramePr>
          <p:nvPr>
            <p:extLst>
              <p:ext uri="{D42A27DB-BD31-4B8C-83A1-F6EECF244321}">
                <p14:modId xmlns:p14="http://schemas.microsoft.com/office/powerpoint/2010/main" val="3797047550"/>
              </p:ext>
            </p:extLst>
          </p:nvPr>
        </p:nvGraphicFramePr>
        <p:xfrm>
          <a:off x="3992880" y="2753532"/>
          <a:ext cx="4191000" cy="1751330"/>
        </p:xfrm>
        <a:graphic>
          <a:graphicData uri="http://schemas.openxmlformats.org/drawingml/2006/table">
            <a:tbl>
              <a:tblPr/>
              <a:tblGrid>
                <a:gridCol w="777895">
                  <a:extLst>
                    <a:ext uri="{9D8B030D-6E8A-4147-A177-3AD203B41FA5}">
                      <a16:colId xmlns:a16="http://schemas.microsoft.com/office/drawing/2014/main" val="3133538897"/>
                    </a:ext>
                  </a:extLst>
                </a:gridCol>
                <a:gridCol w="1092757">
                  <a:extLst>
                    <a:ext uri="{9D8B030D-6E8A-4147-A177-3AD203B41FA5}">
                      <a16:colId xmlns:a16="http://schemas.microsoft.com/office/drawing/2014/main" val="1378213827"/>
                    </a:ext>
                  </a:extLst>
                </a:gridCol>
                <a:gridCol w="2320348">
                  <a:extLst>
                    <a:ext uri="{9D8B030D-6E8A-4147-A177-3AD203B41FA5}">
                      <a16:colId xmlns:a16="http://schemas.microsoft.com/office/drawing/2014/main" val="4236340835"/>
                    </a:ext>
                  </a:extLst>
                </a:gridCol>
              </a:tblGrid>
              <a:tr h="209814">
                <a:tc>
                  <a:txBody>
                    <a:bodyPr/>
                    <a:lstStyle/>
                    <a:p>
                      <a:pPr algn="ctr" fontAlgn="b"/>
                      <a:r>
                        <a:rPr lang="en-GB" sz="16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748135865"/>
                  </a:ext>
                </a:extLst>
              </a:tr>
              <a:tr h="209814">
                <a:tc>
                  <a:txBody>
                    <a:bodyPr/>
                    <a:lstStyle/>
                    <a:p>
                      <a:pPr algn="ctr" fontAlgn="b"/>
                      <a:r>
                        <a:rPr lang="en-GB" sz="16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336123"/>
                  </a:ext>
                </a:extLst>
              </a:tr>
              <a:tr h="209814">
                <a:tc>
                  <a:txBody>
                    <a:bodyPr/>
                    <a:lstStyle/>
                    <a:p>
                      <a:pPr algn="ctr" fontAlgn="b"/>
                      <a:r>
                        <a:rPr lang="en-GB" sz="16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306090"/>
                  </a:ext>
                </a:extLst>
              </a:tr>
              <a:tr h="209814">
                <a:tc>
                  <a:txBody>
                    <a:bodyPr/>
                    <a:lstStyle/>
                    <a:p>
                      <a:pPr algn="ctr" fontAlgn="b"/>
                      <a:r>
                        <a:rPr lang="en-GB" sz="16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err="1">
                          <a:solidFill>
                            <a:schemeClr val="tx1"/>
                          </a:solidFill>
                          <a:effectLst/>
                          <a:latin typeface="Calibri" panose="020F0502020204030204" pitchFamily="34" charset="0"/>
                        </a:rPr>
                        <a:t>Kylian</a:t>
                      </a:r>
                      <a:r>
                        <a:rPr lang="en-GB" sz="1600" b="0" i="0" u="none" strike="noStrike" dirty="0">
                          <a:solidFill>
                            <a:schemeClr val="tx1"/>
                          </a:solidFill>
                          <a:effectLst/>
                          <a:latin typeface="Calibri" panose="020F0502020204030204" pitchFamily="34" charset="0"/>
                        </a:rPr>
                        <a:t> </a:t>
                      </a:r>
                      <a:r>
                        <a:rPr lang="en-GB" sz="1600" b="0" i="0" u="none" strike="noStrike" dirty="0" err="1">
                          <a:solidFill>
                            <a:schemeClr val="tx1"/>
                          </a:solidFill>
                          <a:effectLst/>
                          <a:latin typeface="Calibri" panose="020F0502020204030204" pitchFamily="34" charset="0"/>
                        </a:rPr>
                        <a:t>Mbappe</a:t>
                      </a:r>
                      <a:endParaRPr lang="en-GB"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530136"/>
                  </a:ext>
                </a:extLst>
              </a:tr>
              <a:tr h="209814">
                <a:tc>
                  <a:txBody>
                    <a:bodyPr/>
                    <a:lstStyle/>
                    <a:p>
                      <a:pPr algn="ctr" fontAlgn="b"/>
                      <a:r>
                        <a:rPr lang="en-GB" sz="16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600" b="0" i="0" u="none" strike="noStrike" kern="1200" dirty="0">
                          <a:solidFill>
                            <a:schemeClr val="tx1"/>
                          </a:solidFill>
                          <a:effectLst/>
                          <a:latin typeface="Calibri" panose="020F0502020204030204" pitchFamily="34" charset="0"/>
                          <a:ea typeface="+mn-ea"/>
                          <a:cs typeface="+mn-cs"/>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600" b="0" i="0" u="none" strike="noStrike" kern="1200" dirty="0" err="1">
                          <a:solidFill>
                            <a:schemeClr val="tx1"/>
                          </a:solidFill>
                          <a:effectLst/>
                          <a:latin typeface="Calibri" panose="020F0502020204030204" pitchFamily="34" charset="0"/>
                          <a:ea typeface="+mn-ea"/>
                          <a:cs typeface="+mn-cs"/>
                        </a:rPr>
                        <a:t>N’Golo</a:t>
                      </a:r>
                      <a:r>
                        <a:rPr lang="en-GB" sz="1600" b="0" i="0" u="none" strike="noStrike" kern="1200" dirty="0">
                          <a:solidFill>
                            <a:schemeClr val="tx1"/>
                          </a:solidFill>
                          <a:effectLst/>
                          <a:latin typeface="Calibri" panose="020F0502020204030204" pitchFamily="34" charset="0"/>
                          <a:ea typeface="+mn-ea"/>
                          <a:cs typeface="+mn-cs"/>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799"/>
                  </a:ext>
                </a:extLst>
              </a:tr>
              <a:tr h="209814">
                <a:tc>
                  <a:txBody>
                    <a:bodyPr/>
                    <a:lstStyle/>
                    <a:p>
                      <a:pPr algn="ctr" fontAlgn="b"/>
                      <a:r>
                        <a:rPr lang="en-GB" sz="16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Diego </a:t>
                      </a:r>
                      <a:r>
                        <a:rPr lang="en-GB" sz="1600" b="0" i="0" u="none" strike="noStrike" dirty="0" err="1">
                          <a:solidFill>
                            <a:schemeClr val="tx1"/>
                          </a:solidFill>
                          <a:effectLst/>
                          <a:latin typeface="Calibri" panose="020F0502020204030204" pitchFamily="34" charset="0"/>
                        </a:rPr>
                        <a:t>Contento</a:t>
                      </a:r>
                      <a:endParaRPr lang="en-GB"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096261"/>
                  </a:ext>
                </a:extLst>
              </a:tr>
              <a:tr h="209814">
                <a:tc>
                  <a:txBody>
                    <a:bodyPr/>
                    <a:lstStyle/>
                    <a:p>
                      <a:pPr algn="ctr" fontAlgn="b"/>
                      <a:r>
                        <a:rPr lang="en-GB" sz="16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865736"/>
                  </a:ext>
                </a:extLst>
              </a:tr>
            </a:tbl>
          </a:graphicData>
        </a:graphic>
      </p:graphicFrame>
      <p:graphicFrame>
        <p:nvGraphicFramePr>
          <p:cNvPr id="9" name="Table 8">
            <a:extLst>
              <a:ext uri="{FF2B5EF4-FFF2-40B4-BE49-F238E27FC236}">
                <a16:creationId xmlns:a16="http://schemas.microsoft.com/office/drawing/2014/main" id="{36B81AEB-A27B-4151-BAB0-D3781D8F5DBD}"/>
              </a:ext>
            </a:extLst>
          </p:cNvPr>
          <p:cNvGraphicFramePr>
            <a:graphicFrameLocks noGrp="1"/>
          </p:cNvGraphicFramePr>
          <p:nvPr>
            <p:extLst>
              <p:ext uri="{D42A27DB-BD31-4B8C-83A1-F6EECF244321}">
                <p14:modId xmlns:p14="http://schemas.microsoft.com/office/powerpoint/2010/main" val="2404771826"/>
              </p:ext>
            </p:extLst>
          </p:nvPr>
        </p:nvGraphicFramePr>
        <p:xfrm>
          <a:off x="4751085" y="5079986"/>
          <a:ext cx="2674590" cy="972252"/>
        </p:xfrm>
        <a:graphic>
          <a:graphicData uri="http://schemas.openxmlformats.org/drawingml/2006/table">
            <a:tbl>
              <a:tblPr/>
              <a:tblGrid>
                <a:gridCol w="1044892">
                  <a:extLst>
                    <a:ext uri="{9D8B030D-6E8A-4147-A177-3AD203B41FA5}">
                      <a16:colId xmlns:a16="http://schemas.microsoft.com/office/drawing/2014/main" val="4223179531"/>
                    </a:ext>
                  </a:extLst>
                </a:gridCol>
                <a:gridCol w="1629698">
                  <a:extLst>
                    <a:ext uri="{9D8B030D-6E8A-4147-A177-3AD203B41FA5}">
                      <a16:colId xmlns:a16="http://schemas.microsoft.com/office/drawing/2014/main" val="19207127"/>
                    </a:ext>
                  </a:extLst>
                </a:gridCol>
              </a:tblGrid>
              <a:tr h="202245">
                <a:tc>
                  <a:txBody>
                    <a:bodyPr/>
                    <a:lstStyle/>
                    <a:p>
                      <a:pPr algn="ctr" fontAlgn="b"/>
                      <a:r>
                        <a:rPr lang="en-GB" sz="16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584521349"/>
                  </a:ext>
                </a:extLst>
              </a:tr>
              <a:tr h="361031">
                <a:tc>
                  <a:txBody>
                    <a:bodyPr/>
                    <a:lstStyle/>
                    <a:p>
                      <a:pPr algn="ctr" fontAlgn="b"/>
                      <a:r>
                        <a:rPr lang="en-GB" sz="16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236242"/>
                  </a:ext>
                </a:extLst>
              </a:tr>
              <a:tr h="361031">
                <a:tc>
                  <a:txBody>
                    <a:bodyPr/>
                    <a:lstStyle/>
                    <a:p>
                      <a:pPr algn="ctr" fontAlgn="b"/>
                      <a:r>
                        <a:rPr lang="en-GB" sz="16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321560"/>
                  </a:ext>
                </a:extLst>
              </a:tr>
            </a:tbl>
          </a:graphicData>
        </a:graphic>
      </p:graphicFrame>
      <p:sp>
        <p:nvSpPr>
          <p:cNvPr id="4" name="Arrow: Curved Left 3">
            <a:extLst>
              <a:ext uri="{FF2B5EF4-FFF2-40B4-BE49-F238E27FC236}">
                <a16:creationId xmlns:a16="http://schemas.microsoft.com/office/drawing/2014/main" id="{C0D186A6-E09B-44BF-967C-1AA316E2880E}"/>
              </a:ext>
            </a:extLst>
          </p:cNvPr>
          <p:cNvSpPr/>
          <p:nvPr/>
        </p:nvSpPr>
        <p:spPr>
          <a:xfrm>
            <a:off x="8334375" y="4152900"/>
            <a:ext cx="523875" cy="1200150"/>
          </a:xfrm>
          <a:prstGeom prst="curvedLeftArrow">
            <a:avLst/>
          </a:prstGeom>
          <a:ln>
            <a:solidFill>
              <a:schemeClr val="tx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10938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6988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85120" cy="410411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400" dirty="0"/>
              <a:t>Exercise: Write the statement that will extract the name of the customers from Manchester only, using the </a:t>
            </a:r>
            <a:r>
              <a:rPr lang="en-GB" sz="2400" b="1" dirty="0"/>
              <a:t>AND </a:t>
            </a:r>
            <a:r>
              <a:rPr lang="en-GB" sz="2400" dirty="0"/>
              <a:t>logical parameter.</a:t>
            </a:r>
            <a:endParaRPr lang="en-GB" sz="2400" b="1" dirty="0"/>
          </a:p>
          <a:p>
            <a:endParaRPr lang="en-GB" sz="1800" b="1" dirty="0"/>
          </a:p>
          <a:p>
            <a:endParaRPr lang="en-GB" sz="1800" b="1" dirty="0"/>
          </a:p>
          <a:p>
            <a:endParaRPr lang="en-GB" sz="1800" b="1" dirty="0"/>
          </a:p>
          <a:p>
            <a:endParaRPr lang="en-GB" sz="1800" b="1" dirty="0"/>
          </a:p>
          <a:p>
            <a:endParaRPr lang="en-GB" sz="1800" b="1" dirty="0"/>
          </a:p>
          <a:p>
            <a:pPr>
              <a:buFont typeface="Arial" panose="020B0604020202020204" pitchFamily="34" charset="0"/>
              <a:buChar char="•"/>
            </a:pPr>
            <a:r>
              <a:rPr lang="en-GB" sz="2400" b="1" dirty="0"/>
              <a:t>SELECT</a:t>
            </a:r>
            <a:r>
              <a:rPr lang="en-GB" sz="2400" dirty="0"/>
              <a:t> Name </a:t>
            </a:r>
          </a:p>
          <a:p>
            <a:pPr marL="0" indent="0">
              <a:buNone/>
            </a:pPr>
            <a:r>
              <a:rPr lang="en-GB" sz="2400" dirty="0"/>
              <a:t>  </a:t>
            </a:r>
            <a:r>
              <a:rPr lang="en-GB" sz="2400" b="1" dirty="0"/>
              <a:t>FROM</a:t>
            </a:r>
            <a:r>
              <a:rPr lang="en-GB" sz="2400" dirty="0"/>
              <a:t> </a:t>
            </a:r>
            <a:r>
              <a:rPr lang="en-GB" sz="2400" dirty="0" err="1"/>
              <a:t>customer_table</a:t>
            </a:r>
            <a:endParaRPr lang="en-GB" sz="2400" dirty="0"/>
          </a:p>
          <a:p>
            <a:pPr marL="0" indent="0">
              <a:buNone/>
            </a:pPr>
            <a:r>
              <a:rPr lang="en-GB" sz="2400" b="1" dirty="0"/>
              <a:t>  WHERE </a:t>
            </a:r>
            <a:r>
              <a:rPr lang="en-GB" sz="2400" dirty="0"/>
              <a:t>Country = ‘UK’ and City = ‘Manchester’;</a:t>
            </a:r>
            <a:endParaRPr lang="en-GB" sz="2400" b="1" dirty="0"/>
          </a:p>
          <a:p>
            <a:endParaRPr lang="en-GB" sz="1800" b="1" dirty="0"/>
          </a:p>
        </p:txBody>
      </p:sp>
      <p:graphicFrame>
        <p:nvGraphicFramePr>
          <p:cNvPr id="10" name="Table 9">
            <a:extLst>
              <a:ext uri="{FF2B5EF4-FFF2-40B4-BE49-F238E27FC236}">
                <a16:creationId xmlns:a16="http://schemas.microsoft.com/office/drawing/2014/main" id="{7FC63F64-0517-43A7-8F8F-98E7F0A6C0E5}"/>
              </a:ext>
            </a:extLst>
          </p:cNvPr>
          <p:cNvGraphicFramePr>
            <a:graphicFrameLocks noGrp="1"/>
          </p:cNvGraphicFramePr>
          <p:nvPr>
            <p:extLst>
              <p:ext uri="{D42A27DB-BD31-4B8C-83A1-F6EECF244321}">
                <p14:modId xmlns:p14="http://schemas.microsoft.com/office/powerpoint/2010/main" val="179514140"/>
              </p:ext>
            </p:extLst>
          </p:nvPr>
        </p:nvGraphicFramePr>
        <p:xfrm>
          <a:off x="4000500" y="3078135"/>
          <a:ext cx="4191000" cy="1751330"/>
        </p:xfrm>
        <a:graphic>
          <a:graphicData uri="http://schemas.openxmlformats.org/drawingml/2006/table">
            <a:tbl>
              <a:tblPr/>
              <a:tblGrid>
                <a:gridCol w="777895">
                  <a:extLst>
                    <a:ext uri="{9D8B030D-6E8A-4147-A177-3AD203B41FA5}">
                      <a16:colId xmlns:a16="http://schemas.microsoft.com/office/drawing/2014/main" val="3133538897"/>
                    </a:ext>
                  </a:extLst>
                </a:gridCol>
                <a:gridCol w="1092757">
                  <a:extLst>
                    <a:ext uri="{9D8B030D-6E8A-4147-A177-3AD203B41FA5}">
                      <a16:colId xmlns:a16="http://schemas.microsoft.com/office/drawing/2014/main" val="1378213827"/>
                    </a:ext>
                  </a:extLst>
                </a:gridCol>
                <a:gridCol w="2320348">
                  <a:extLst>
                    <a:ext uri="{9D8B030D-6E8A-4147-A177-3AD203B41FA5}">
                      <a16:colId xmlns:a16="http://schemas.microsoft.com/office/drawing/2014/main" val="4236340835"/>
                    </a:ext>
                  </a:extLst>
                </a:gridCol>
              </a:tblGrid>
              <a:tr h="209814">
                <a:tc>
                  <a:txBody>
                    <a:bodyPr/>
                    <a:lstStyle/>
                    <a:p>
                      <a:pPr algn="ctr" fontAlgn="b"/>
                      <a:r>
                        <a:rPr lang="en-GB" sz="16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dirty="0">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6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748135865"/>
                  </a:ext>
                </a:extLst>
              </a:tr>
              <a:tr h="209814">
                <a:tc>
                  <a:txBody>
                    <a:bodyPr/>
                    <a:lstStyle/>
                    <a:p>
                      <a:pPr algn="ctr" fontAlgn="b"/>
                      <a:r>
                        <a:rPr lang="en-GB" sz="16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336123"/>
                  </a:ext>
                </a:extLst>
              </a:tr>
              <a:tr h="209814">
                <a:tc>
                  <a:txBody>
                    <a:bodyPr/>
                    <a:lstStyle/>
                    <a:p>
                      <a:pPr algn="ctr" fontAlgn="b"/>
                      <a:r>
                        <a:rPr lang="en-GB" sz="16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306090"/>
                  </a:ext>
                </a:extLst>
              </a:tr>
              <a:tr h="209814">
                <a:tc>
                  <a:txBody>
                    <a:bodyPr/>
                    <a:lstStyle/>
                    <a:p>
                      <a:pPr algn="ctr" fontAlgn="b"/>
                      <a:r>
                        <a:rPr lang="en-GB" sz="16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err="1">
                          <a:solidFill>
                            <a:schemeClr val="tx1"/>
                          </a:solidFill>
                          <a:effectLst/>
                          <a:latin typeface="Calibri" panose="020F0502020204030204" pitchFamily="34" charset="0"/>
                        </a:rPr>
                        <a:t>Kylian</a:t>
                      </a:r>
                      <a:r>
                        <a:rPr lang="en-GB" sz="1600" b="0" i="0" u="none" strike="noStrike" dirty="0">
                          <a:solidFill>
                            <a:schemeClr val="tx1"/>
                          </a:solidFill>
                          <a:effectLst/>
                          <a:latin typeface="Calibri" panose="020F0502020204030204" pitchFamily="34" charset="0"/>
                        </a:rPr>
                        <a:t> </a:t>
                      </a:r>
                      <a:r>
                        <a:rPr lang="en-GB" sz="1600" b="0" i="0" u="none" strike="noStrike" dirty="0" err="1">
                          <a:solidFill>
                            <a:schemeClr val="tx1"/>
                          </a:solidFill>
                          <a:effectLst/>
                          <a:latin typeface="Calibri" panose="020F0502020204030204" pitchFamily="34" charset="0"/>
                        </a:rPr>
                        <a:t>Mbappe</a:t>
                      </a:r>
                      <a:endParaRPr lang="en-GB"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530136"/>
                  </a:ext>
                </a:extLst>
              </a:tr>
              <a:tr h="209814">
                <a:tc>
                  <a:txBody>
                    <a:bodyPr/>
                    <a:lstStyle/>
                    <a:p>
                      <a:pPr algn="ctr" fontAlgn="b"/>
                      <a:r>
                        <a:rPr lang="en-GB" sz="16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600" b="0" i="0" u="none" strike="noStrike" kern="1200" dirty="0">
                          <a:solidFill>
                            <a:schemeClr val="tx1"/>
                          </a:solidFill>
                          <a:effectLst/>
                          <a:latin typeface="Calibri" panose="020F0502020204030204" pitchFamily="34" charset="0"/>
                          <a:ea typeface="+mn-ea"/>
                          <a:cs typeface="+mn-cs"/>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600" b="0" i="0" u="none" strike="noStrike" kern="1200" dirty="0" err="1">
                          <a:solidFill>
                            <a:schemeClr val="tx1"/>
                          </a:solidFill>
                          <a:effectLst/>
                          <a:latin typeface="Calibri" panose="020F0502020204030204" pitchFamily="34" charset="0"/>
                          <a:ea typeface="+mn-ea"/>
                          <a:cs typeface="+mn-cs"/>
                        </a:rPr>
                        <a:t>N’Golo</a:t>
                      </a:r>
                      <a:r>
                        <a:rPr lang="en-GB" sz="1600" b="0" i="0" u="none" strike="noStrike" kern="1200" dirty="0">
                          <a:solidFill>
                            <a:schemeClr val="tx1"/>
                          </a:solidFill>
                          <a:effectLst/>
                          <a:latin typeface="Calibri" panose="020F0502020204030204" pitchFamily="34" charset="0"/>
                          <a:ea typeface="+mn-ea"/>
                          <a:cs typeface="+mn-cs"/>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799"/>
                  </a:ext>
                </a:extLst>
              </a:tr>
              <a:tr h="209814">
                <a:tc>
                  <a:txBody>
                    <a:bodyPr/>
                    <a:lstStyle/>
                    <a:p>
                      <a:pPr algn="ctr" fontAlgn="b"/>
                      <a:r>
                        <a:rPr lang="en-GB" sz="16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Diego </a:t>
                      </a:r>
                      <a:r>
                        <a:rPr lang="en-GB" sz="1600" b="0" i="0" u="none" strike="noStrike" dirty="0" err="1">
                          <a:solidFill>
                            <a:schemeClr val="tx1"/>
                          </a:solidFill>
                          <a:effectLst/>
                          <a:latin typeface="Calibri" panose="020F0502020204030204" pitchFamily="34" charset="0"/>
                        </a:rPr>
                        <a:t>Contento</a:t>
                      </a:r>
                      <a:endParaRPr lang="en-GB" sz="16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096261"/>
                  </a:ext>
                </a:extLst>
              </a:tr>
              <a:tr h="209814">
                <a:tc>
                  <a:txBody>
                    <a:bodyPr/>
                    <a:lstStyle/>
                    <a:p>
                      <a:pPr algn="ctr" fontAlgn="b"/>
                      <a:r>
                        <a:rPr lang="en-GB" sz="16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6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865736"/>
                  </a:ext>
                </a:extLst>
              </a:tr>
            </a:tbl>
          </a:graphicData>
        </a:graphic>
      </p:graphicFrame>
    </p:spTree>
    <p:extLst>
      <p:ext uri="{BB962C8B-B14F-4D97-AF65-F5344CB8AC3E}">
        <p14:creationId xmlns:p14="http://schemas.microsoft.com/office/powerpoint/2010/main" val="38627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5464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800" dirty="0"/>
              <a:t>Exercise: Business Task</a:t>
            </a:r>
          </a:p>
          <a:p>
            <a:pPr>
              <a:buFont typeface="Arial" panose="020B0604020202020204" pitchFamily="34" charset="0"/>
              <a:buChar char="•"/>
            </a:pPr>
            <a:r>
              <a:rPr lang="en-GB" sz="2800" dirty="0"/>
              <a:t>We wish to find the email address of Jared. Write down the query that outputs his email address only.</a:t>
            </a:r>
          </a:p>
          <a:p>
            <a:pPr>
              <a:buFont typeface="Arial" panose="020B0604020202020204" pitchFamily="34" charset="0"/>
              <a:buChar char="•"/>
            </a:pPr>
            <a:r>
              <a:rPr lang="en-GB" sz="2800" dirty="0"/>
              <a:t>Hint: Go to the customer table and select all (*) first to see the columns that exist.</a:t>
            </a:r>
          </a:p>
          <a:p>
            <a:pPr>
              <a:buFont typeface="Arial" panose="020B0604020202020204" pitchFamily="34" charset="0"/>
              <a:buChar char="•"/>
            </a:pPr>
            <a:r>
              <a:rPr lang="en-GB" sz="2800" dirty="0"/>
              <a:t>Query:</a:t>
            </a:r>
          </a:p>
          <a:p>
            <a:pPr>
              <a:buFont typeface="Arial" panose="020B0604020202020204" pitchFamily="34" charset="0"/>
              <a:buChar char="•"/>
            </a:pPr>
            <a:r>
              <a:rPr lang="en-GB" sz="2800" b="1" dirty="0"/>
              <a:t>SELECT</a:t>
            </a:r>
            <a:r>
              <a:rPr lang="en-GB" sz="2800" dirty="0"/>
              <a:t> email </a:t>
            </a:r>
            <a:r>
              <a:rPr lang="en-GB" sz="2800" b="1" dirty="0"/>
              <a:t>FROM</a:t>
            </a:r>
            <a:r>
              <a:rPr lang="en-GB" sz="2800" dirty="0"/>
              <a:t> customer </a:t>
            </a:r>
          </a:p>
          <a:p>
            <a:pPr marL="0" indent="0">
              <a:buNone/>
            </a:pPr>
            <a:r>
              <a:rPr lang="en-GB" sz="2800" dirty="0"/>
              <a:t>  </a:t>
            </a:r>
            <a:r>
              <a:rPr lang="en-GB" sz="2800" b="1" dirty="0"/>
              <a:t>WHERE</a:t>
            </a:r>
            <a:r>
              <a:rPr lang="en-GB" sz="2800" dirty="0"/>
              <a:t> </a:t>
            </a:r>
            <a:r>
              <a:rPr lang="en-GB" sz="2800" dirty="0" err="1"/>
              <a:t>first_name</a:t>
            </a:r>
            <a:r>
              <a:rPr lang="en-GB" sz="2800" dirty="0"/>
              <a:t> = 'Jared';</a:t>
            </a:r>
          </a:p>
          <a:p>
            <a:endParaRPr lang="en-GB" sz="1800" b="1" dirty="0"/>
          </a:p>
        </p:txBody>
      </p:sp>
    </p:spTree>
    <p:extLst>
      <p:ext uri="{BB962C8B-B14F-4D97-AF65-F5344CB8AC3E}">
        <p14:creationId xmlns:p14="http://schemas.microsoft.com/office/powerpoint/2010/main" val="368786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6988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rmAutofit fontScale="3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6800" dirty="0"/>
              <a:t>Exercise: Business Task</a:t>
            </a:r>
          </a:p>
          <a:p>
            <a:pPr>
              <a:buFont typeface="Arial" panose="020B0604020202020204" pitchFamily="34" charset="0"/>
              <a:buChar char="•"/>
            </a:pPr>
            <a:r>
              <a:rPr lang="en-GB" sz="6800" dirty="0"/>
              <a:t>The store manager has sent you an email asking how many movies are in stock of which have a rental rate of over £4, a replacement cost of at least £19.99 and a rating of R. Write down the query that extracts the correct number of movies.</a:t>
            </a:r>
          </a:p>
          <a:p>
            <a:pPr>
              <a:buFont typeface="Arial" panose="020B0604020202020204" pitchFamily="34" charset="0"/>
              <a:buChar char="•"/>
            </a:pPr>
            <a:r>
              <a:rPr lang="en-GB" sz="6800" dirty="0"/>
              <a:t>Hint: Go to the film table and see the columns that exist. Then proceed to using conditions.</a:t>
            </a:r>
          </a:p>
          <a:p>
            <a:pPr>
              <a:buFont typeface="Arial" panose="020B0604020202020204" pitchFamily="34" charset="0"/>
              <a:buChar char="•"/>
            </a:pPr>
            <a:r>
              <a:rPr lang="en-GB" sz="6800" dirty="0"/>
              <a:t>Query:</a:t>
            </a:r>
          </a:p>
          <a:p>
            <a:pPr>
              <a:buFont typeface="Arial" panose="020B0604020202020204" pitchFamily="34" charset="0"/>
              <a:buChar char="•"/>
            </a:pPr>
            <a:r>
              <a:rPr lang="en-GB" sz="6800" b="1" dirty="0"/>
              <a:t>SELECT</a:t>
            </a:r>
            <a:r>
              <a:rPr lang="en-GB" sz="6800" dirty="0"/>
              <a:t> </a:t>
            </a:r>
            <a:r>
              <a:rPr lang="en-GB" sz="6800" b="1" dirty="0"/>
              <a:t>COUNT</a:t>
            </a:r>
            <a:r>
              <a:rPr lang="en-GB" sz="6800" dirty="0"/>
              <a:t>(*) </a:t>
            </a:r>
            <a:r>
              <a:rPr lang="en-GB" sz="6800" b="1" dirty="0"/>
              <a:t>FROM</a:t>
            </a:r>
            <a:r>
              <a:rPr lang="en-GB" sz="6800" dirty="0"/>
              <a:t> film </a:t>
            </a:r>
          </a:p>
          <a:p>
            <a:pPr marL="0" indent="0">
              <a:buNone/>
            </a:pPr>
            <a:r>
              <a:rPr lang="en-GB" sz="6800" dirty="0"/>
              <a:t>   </a:t>
            </a:r>
            <a:r>
              <a:rPr lang="en-GB" sz="6800" b="1" dirty="0"/>
              <a:t>WHERE</a:t>
            </a:r>
            <a:r>
              <a:rPr lang="en-GB" sz="6800" dirty="0"/>
              <a:t> </a:t>
            </a:r>
            <a:r>
              <a:rPr lang="en-GB" sz="6800" dirty="0" err="1"/>
              <a:t>rental_rate</a:t>
            </a:r>
            <a:r>
              <a:rPr lang="en-GB" sz="6800" dirty="0"/>
              <a:t> &gt; 4 </a:t>
            </a:r>
          </a:p>
          <a:p>
            <a:pPr marL="0" indent="0">
              <a:buNone/>
            </a:pPr>
            <a:r>
              <a:rPr lang="en-GB" sz="6800" dirty="0"/>
              <a:t>   </a:t>
            </a:r>
            <a:r>
              <a:rPr lang="en-GB" sz="6800" b="1" dirty="0"/>
              <a:t>AND</a:t>
            </a:r>
            <a:r>
              <a:rPr lang="en-GB" sz="6800" dirty="0"/>
              <a:t> </a:t>
            </a:r>
            <a:r>
              <a:rPr lang="en-GB" sz="6800" dirty="0" err="1"/>
              <a:t>replacement_cost</a:t>
            </a:r>
            <a:r>
              <a:rPr lang="en-GB" sz="6800" dirty="0"/>
              <a:t> &gt;= 19.99</a:t>
            </a:r>
          </a:p>
          <a:p>
            <a:pPr marL="0" indent="0">
              <a:buNone/>
            </a:pPr>
            <a:r>
              <a:rPr lang="en-GB" sz="6800" dirty="0"/>
              <a:t>   </a:t>
            </a:r>
            <a:r>
              <a:rPr lang="en-GB" sz="6800" b="1" dirty="0"/>
              <a:t>AND</a:t>
            </a:r>
            <a:r>
              <a:rPr lang="en-GB" sz="6800" dirty="0"/>
              <a:t> rating = 'R';</a:t>
            </a:r>
          </a:p>
          <a:p>
            <a:endParaRPr lang="en-GB" sz="2000" dirty="0"/>
          </a:p>
          <a:p>
            <a:endParaRPr lang="en-GB" sz="1800" b="1" dirty="0"/>
          </a:p>
        </p:txBody>
      </p:sp>
    </p:spTree>
    <p:extLst>
      <p:ext uri="{BB962C8B-B14F-4D97-AF65-F5344CB8AC3E}">
        <p14:creationId xmlns:p14="http://schemas.microsoft.com/office/powerpoint/2010/main" val="40268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4000" b="1" dirty="0"/>
              <a:t> SELECT </a:t>
            </a:r>
            <a:r>
              <a:rPr lang="en-GB" sz="4000" dirty="0" err="1"/>
              <a:t>column_name</a:t>
            </a:r>
            <a:r>
              <a:rPr lang="en-GB" sz="4000" dirty="0"/>
              <a:t> </a:t>
            </a:r>
            <a:r>
              <a:rPr lang="en-GB" sz="4000" b="1" dirty="0"/>
              <a:t>FROM</a:t>
            </a:r>
            <a:r>
              <a:rPr lang="en-GB" sz="4000" dirty="0"/>
              <a:t> </a:t>
            </a:r>
            <a:r>
              <a:rPr lang="en-GB" sz="4000" dirty="0" err="1"/>
              <a:t>table_name</a:t>
            </a:r>
            <a:r>
              <a:rPr lang="en-GB" sz="4000" dirty="0"/>
              <a:t>;</a:t>
            </a:r>
          </a:p>
          <a:p>
            <a:pPr marL="0" indent="0">
              <a:buNone/>
            </a:pPr>
            <a:endParaRPr lang="en-GB" sz="4000" dirty="0"/>
          </a:p>
          <a:p>
            <a:pPr marL="0" indent="0">
              <a:buNone/>
            </a:pPr>
            <a:endParaRPr lang="en-GB" sz="4000" dirty="0"/>
          </a:p>
          <a:p>
            <a:pPr marL="0" indent="0">
              <a:buNone/>
            </a:pPr>
            <a:endParaRPr lang="en-GB" sz="1600" b="1" dirty="0"/>
          </a:p>
          <a:p>
            <a:pPr marL="0" indent="0">
              <a:buNone/>
            </a:pPr>
            <a:endParaRPr lang="en-GB" sz="1600" b="1" dirty="0"/>
          </a:p>
        </p:txBody>
      </p:sp>
      <p:graphicFrame>
        <p:nvGraphicFramePr>
          <p:cNvPr id="6" name="Table 5">
            <a:extLst>
              <a:ext uri="{FF2B5EF4-FFF2-40B4-BE49-F238E27FC236}">
                <a16:creationId xmlns:a16="http://schemas.microsoft.com/office/drawing/2014/main" id="{F9C93D91-5C91-4385-9E34-5958560DC961}"/>
              </a:ext>
            </a:extLst>
          </p:cNvPr>
          <p:cNvGraphicFramePr>
            <a:graphicFrameLocks noGrp="1"/>
          </p:cNvGraphicFramePr>
          <p:nvPr>
            <p:extLst>
              <p:ext uri="{D42A27DB-BD31-4B8C-83A1-F6EECF244321}">
                <p14:modId xmlns:p14="http://schemas.microsoft.com/office/powerpoint/2010/main" val="755685544"/>
              </p:ext>
            </p:extLst>
          </p:nvPr>
        </p:nvGraphicFramePr>
        <p:xfrm>
          <a:off x="1175512" y="3428999"/>
          <a:ext cx="9792211" cy="2544644"/>
        </p:xfrm>
        <a:graphic>
          <a:graphicData uri="http://schemas.openxmlformats.org/drawingml/2006/table">
            <a:tbl>
              <a:tblPr/>
              <a:tblGrid>
                <a:gridCol w="955275">
                  <a:extLst>
                    <a:ext uri="{9D8B030D-6E8A-4147-A177-3AD203B41FA5}">
                      <a16:colId xmlns:a16="http://schemas.microsoft.com/office/drawing/2014/main" val="2668533498"/>
                    </a:ext>
                  </a:extLst>
                </a:gridCol>
                <a:gridCol w="1145208">
                  <a:extLst>
                    <a:ext uri="{9D8B030D-6E8A-4147-A177-3AD203B41FA5}">
                      <a16:colId xmlns:a16="http://schemas.microsoft.com/office/drawing/2014/main" val="1552478468"/>
                    </a:ext>
                  </a:extLst>
                </a:gridCol>
                <a:gridCol w="1145208">
                  <a:extLst>
                    <a:ext uri="{9D8B030D-6E8A-4147-A177-3AD203B41FA5}">
                      <a16:colId xmlns:a16="http://schemas.microsoft.com/office/drawing/2014/main" val="594741106"/>
                    </a:ext>
                  </a:extLst>
                </a:gridCol>
                <a:gridCol w="1145208">
                  <a:extLst>
                    <a:ext uri="{9D8B030D-6E8A-4147-A177-3AD203B41FA5}">
                      <a16:colId xmlns:a16="http://schemas.microsoft.com/office/drawing/2014/main" val="2208236743"/>
                    </a:ext>
                  </a:extLst>
                </a:gridCol>
                <a:gridCol w="1169625">
                  <a:extLst>
                    <a:ext uri="{9D8B030D-6E8A-4147-A177-3AD203B41FA5}">
                      <a16:colId xmlns:a16="http://schemas.microsoft.com/office/drawing/2014/main" val="3382551077"/>
                    </a:ext>
                  </a:extLst>
                </a:gridCol>
                <a:gridCol w="1145208">
                  <a:extLst>
                    <a:ext uri="{9D8B030D-6E8A-4147-A177-3AD203B41FA5}">
                      <a16:colId xmlns:a16="http://schemas.microsoft.com/office/drawing/2014/main" val="1141553763"/>
                    </a:ext>
                  </a:extLst>
                </a:gridCol>
                <a:gridCol w="1145208">
                  <a:extLst>
                    <a:ext uri="{9D8B030D-6E8A-4147-A177-3AD203B41FA5}">
                      <a16:colId xmlns:a16="http://schemas.microsoft.com/office/drawing/2014/main" val="443971172"/>
                    </a:ext>
                  </a:extLst>
                </a:gridCol>
                <a:gridCol w="1145208">
                  <a:extLst>
                    <a:ext uri="{9D8B030D-6E8A-4147-A177-3AD203B41FA5}">
                      <a16:colId xmlns:a16="http://schemas.microsoft.com/office/drawing/2014/main" val="424222114"/>
                    </a:ext>
                  </a:extLst>
                </a:gridCol>
                <a:gridCol w="796063">
                  <a:extLst>
                    <a:ext uri="{9D8B030D-6E8A-4147-A177-3AD203B41FA5}">
                      <a16:colId xmlns:a16="http://schemas.microsoft.com/office/drawing/2014/main" val="1017369247"/>
                    </a:ext>
                  </a:extLst>
                </a:gridCol>
              </a:tblGrid>
              <a:tr h="330201">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800" b="0" i="0" u="none" strike="noStrike" dirty="0">
                          <a:solidFill>
                            <a:srgbClr val="000000"/>
                          </a:solidFill>
                          <a:effectLst/>
                          <a:latin typeface="Calibri" panose="020F0502020204030204" pitchFamily="34" charset="0"/>
                        </a:rPr>
                        <a:t> </a:t>
                      </a:r>
                      <a:r>
                        <a:rPr lang="en-GB" sz="2000" b="1" i="0" u="none" strike="noStrike" dirty="0">
                          <a:solidFill>
                            <a:srgbClr val="000000"/>
                          </a:solidFill>
                          <a:effectLst/>
                          <a:latin typeface="Calibri" panose="020F0502020204030204" pitchFamily="34" charset="0"/>
                        </a:rPr>
                        <a:t>Database</a:t>
                      </a:r>
                      <a:endParaRPr lang="en-GB" sz="18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729875208"/>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dirty="0">
                          <a:solidFill>
                            <a:schemeClr val="tx1"/>
                          </a:solidFill>
                          <a:effectLst/>
                          <a:latin typeface="Calibri" panose="020F0502020204030204" pitchFamily="34" charset="0"/>
                        </a:rPr>
                        <a:t>Table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a:solidFill>
                            <a:schemeClr val="tx1"/>
                          </a:solidFill>
                          <a:effectLst/>
                          <a:latin typeface="Calibri" panose="020F0502020204030204" pitchFamily="34" charset="0"/>
                        </a:rPr>
                        <a:t>Table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876598008"/>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dirty="0">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129309356"/>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839465944"/>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147228473"/>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676878726"/>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z</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032714793"/>
                  </a:ext>
                </a:extLst>
              </a:tr>
              <a:tr h="316349">
                <a:tc>
                  <a:txBody>
                    <a:bodyPr/>
                    <a:lstStyle/>
                    <a:p>
                      <a:pPr algn="l" fontAlgn="b"/>
                      <a:r>
                        <a:rPr lang="en-GB" sz="1100" b="0" i="0" u="none" strike="noStrike" dirty="0">
                          <a:solidFill>
                            <a:srgbClr val="000000"/>
                          </a:solidFill>
                          <a:effectLst/>
                          <a:highlight>
                            <a:srgbClr val="FFFF00"/>
                          </a:highligh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3147924657"/>
                  </a:ext>
                </a:extLst>
              </a:tr>
            </a:tbl>
          </a:graphicData>
        </a:graphic>
      </p:graphicFrame>
      <p:sp>
        <p:nvSpPr>
          <p:cNvPr id="8" name="Rectangle: Rounded Corners 7">
            <a:extLst>
              <a:ext uri="{FF2B5EF4-FFF2-40B4-BE49-F238E27FC236}">
                <a16:creationId xmlns:a16="http://schemas.microsoft.com/office/drawing/2014/main" id="{7B3A2CED-A0E9-4FE8-91A3-C69EA1A90D89}"/>
              </a:ext>
            </a:extLst>
          </p:cNvPr>
          <p:cNvSpPr/>
          <p:nvPr/>
        </p:nvSpPr>
        <p:spPr>
          <a:xfrm>
            <a:off x="2788292" y="1899918"/>
            <a:ext cx="2702430" cy="79248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0DE3D45F-B2DD-4332-9D0C-F115F10F1EDF}"/>
              </a:ext>
            </a:extLst>
          </p:cNvPr>
          <p:cNvSpPr/>
          <p:nvPr/>
        </p:nvSpPr>
        <p:spPr>
          <a:xfrm rot="16200000">
            <a:off x="1910541" y="4297221"/>
            <a:ext cx="1604361" cy="1158237"/>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2B3C6E1-A5BA-48EB-87B2-8AB424678304}"/>
              </a:ext>
            </a:extLst>
          </p:cNvPr>
          <p:cNvSpPr/>
          <p:nvPr/>
        </p:nvSpPr>
        <p:spPr>
          <a:xfrm rot="10800000">
            <a:off x="6948930" y="1899917"/>
            <a:ext cx="2652270" cy="792481"/>
          </a:xfrm>
          <a:prstGeom prst="roundRect">
            <a:avLst/>
          </a:prstGeom>
          <a:solidFill>
            <a:schemeClr val="accent2">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D403D822-9CEC-4BA0-8A96-0863DF647DC8}"/>
              </a:ext>
            </a:extLst>
          </p:cNvPr>
          <p:cNvSpPr/>
          <p:nvPr/>
        </p:nvSpPr>
        <p:spPr>
          <a:xfrm rot="10800000">
            <a:off x="2133601" y="3779035"/>
            <a:ext cx="3423917" cy="308424"/>
          </a:xfrm>
          <a:prstGeom prst="roundRect">
            <a:avLst/>
          </a:prstGeom>
          <a:solidFill>
            <a:schemeClr val="accent2">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697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4"/>
            <a:ext cx="10469879"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400" dirty="0"/>
              <a:t>Exercise: Business Task</a:t>
            </a:r>
          </a:p>
          <a:p>
            <a:pPr>
              <a:buFont typeface="Arial" panose="020B0604020202020204" pitchFamily="34" charset="0"/>
              <a:buChar char="•"/>
            </a:pPr>
            <a:r>
              <a:rPr lang="en-GB" sz="2400" dirty="0"/>
              <a:t>The store manager has sent you another email, this time asking how many movies are in stock of which have a rating of either R or PG-13. Write down the query that extracts the correct number of movies.</a:t>
            </a:r>
          </a:p>
          <a:p>
            <a:pPr>
              <a:buFont typeface="Arial" panose="020B0604020202020204" pitchFamily="34" charset="0"/>
              <a:buChar char="•"/>
            </a:pPr>
            <a:r>
              <a:rPr lang="en-GB" sz="2400" dirty="0"/>
              <a:t>Hint: Go to the film table and see the columns that exist. Then proceed to using conditions.</a:t>
            </a:r>
          </a:p>
          <a:p>
            <a:pPr>
              <a:buFont typeface="Arial" panose="020B0604020202020204" pitchFamily="34" charset="0"/>
              <a:buChar char="•"/>
            </a:pPr>
            <a:r>
              <a:rPr lang="en-GB" sz="2400" dirty="0"/>
              <a:t>Query:</a:t>
            </a:r>
          </a:p>
          <a:p>
            <a:pPr>
              <a:buFont typeface="Arial" panose="020B0604020202020204" pitchFamily="34" charset="0"/>
              <a:buChar char="•"/>
            </a:pPr>
            <a:r>
              <a:rPr lang="en-GB" sz="2400" b="1" dirty="0"/>
              <a:t>SELECT COUNT</a:t>
            </a:r>
            <a:r>
              <a:rPr lang="en-GB" sz="2400" dirty="0"/>
              <a:t>(*)</a:t>
            </a:r>
            <a:r>
              <a:rPr lang="en-GB" sz="2400" b="1" dirty="0"/>
              <a:t> FROM </a:t>
            </a:r>
            <a:r>
              <a:rPr lang="en-GB" sz="2400" dirty="0"/>
              <a:t>film</a:t>
            </a:r>
          </a:p>
          <a:p>
            <a:pPr marL="0" indent="0">
              <a:buNone/>
            </a:pPr>
            <a:r>
              <a:rPr lang="en-GB" sz="2400" b="1" dirty="0"/>
              <a:t>   WHERE </a:t>
            </a:r>
            <a:r>
              <a:rPr lang="en-GB" sz="2400" dirty="0"/>
              <a:t>rating = 'R' </a:t>
            </a:r>
            <a:r>
              <a:rPr lang="en-GB" sz="2400" b="1" dirty="0"/>
              <a:t>OR </a:t>
            </a:r>
            <a:r>
              <a:rPr lang="en-GB" sz="2400" dirty="0"/>
              <a:t>rating = 'PG-13';</a:t>
            </a:r>
          </a:p>
          <a:p>
            <a:endParaRPr lang="en-GB" sz="1800" b="1" dirty="0"/>
          </a:p>
        </p:txBody>
      </p:sp>
    </p:spTree>
    <p:extLst>
      <p:ext uri="{BB962C8B-B14F-4D97-AF65-F5344CB8AC3E}">
        <p14:creationId xmlns:p14="http://schemas.microsoft.com/office/powerpoint/2010/main" val="45530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5464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600" dirty="0"/>
              <a:t>Exercise: Business Task</a:t>
            </a:r>
          </a:p>
          <a:p>
            <a:pPr>
              <a:buFont typeface="Arial" panose="020B0604020202020204" pitchFamily="34" charset="0"/>
              <a:buChar char="•"/>
            </a:pPr>
            <a:r>
              <a:rPr lang="en-GB" sz="2600" dirty="0"/>
              <a:t>A new staff member that has joined the team wishes to know how many movies we have that are not rated R. Write down the query that extracts the correct number of movies.</a:t>
            </a:r>
          </a:p>
          <a:p>
            <a:pPr>
              <a:buFont typeface="Arial" panose="020B0604020202020204" pitchFamily="34" charset="0"/>
              <a:buChar char="•"/>
            </a:pPr>
            <a:r>
              <a:rPr lang="en-GB" sz="2600" dirty="0"/>
              <a:t>Hint: Go to the film table and see the columns that exist. Then proceed to using conditions.</a:t>
            </a:r>
          </a:p>
          <a:p>
            <a:pPr>
              <a:buFont typeface="Arial" panose="020B0604020202020204" pitchFamily="34" charset="0"/>
              <a:buChar char="•"/>
            </a:pPr>
            <a:r>
              <a:rPr lang="en-GB" sz="2600" dirty="0"/>
              <a:t>Query:</a:t>
            </a:r>
          </a:p>
          <a:p>
            <a:pPr>
              <a:buFont typeface="Arial" panose="020B0604020202020204" pitchFamily="34" charset="0"/>
              <a:buChar char="•"/>
            </a:pPr>
            <a:r>
              <a:rPr lang="en-GB" sz="2600" b="1" dirty="0"/>
              <a:t>SELECT COUNT</a:t>
            </a:r>
            <a:r>
              <a:rPr lang="en-GB" sz="2600" dirty="0"/>
              <a:t>(*)</a:t>
            </a:r>
            <a:r>
              <a:rPr lang="en-GB" sz="2600" b="1" dirty="0"/>
              <a:t> FROM </a:t>
            </a:r>
            <a:r>
              <a:rPr lang="en-GB" sz="2600" dirty="0"/>
              <a:t>film</a:t>
            </a:r>
          </a:p>
          <a:p>
            <a:pPr marL="0" indent="0">
              <a:buNone/>
            </a:pPr>
            <a:r>
              <a:rPr lang="en-GB" sz="2600" b="1" dirty="0"/>
              <a:t>   WHERE </a:t>
            </a:r>
            <a:r>
              <a:rPr lang="en-GB" sz="2600" dirty="0"/>
              <a:t>rating != 'R';</a:t>
            </a:r>
          </a:p>
          <a:p>
            <a:endParaRPr lang="en-GB" sz="1800" b="1" dirty="0"/>
          </a:p>
        </p:txBody>
      </p:sp>
    </p:spTree>
    <p:extLst>
      <p:ext uri="{BB962C8B-B14F-4D97-AF65-F5344CB8AC3E}">
        <p14:creationId xmlns:p14="http://schemas.microsoft.com/office/powerpoint/2010/main" val="5405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469880" cy="1468700"/>
          </a:xfrm>
        </p:spPr>
        <p:txBody>
          <a:bodyPr>
            <a:normAutofit/>
          </a:bodyPr>
          <a:lstStyle/>
          <a:p>
            <a:pPr algn="ctr"/>
            <a:r>
              <a:rPr lang="en-GB" sz="4800" dirty="0"/>
              <a:t>WHERE</a:t>
            </a:r>
            <a:endParaRPr lang="en-GB" dirty="0"/>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53440" y="2111293"/>
            <a:ext cx="10469880" cy="410411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400" dirty="0"/>
              <a:t>Exercise: Business Task</a:t>
            </a:r>
          </a:p>
          <a:p>
            <a:pPr>
              <a:buFont typeface="Arial" panose="020B0604020202020204" pitchFamily="34" charset="0"/>
              <a:buChar char="•"/>
            </a:pPr>
            <a:r>
              <a:rPr lang="en-GB" sz="2400" dirty="0"/>
              <a:t>A customer is late on their movie return. They have been mailed a letter but we should call them to let them know. What is the phone number of the customer that lives at "23 </a:t>
            </a:r>
            <a:r>
              <a:rPr lang="en-GB" sz="2400" dirty="0" err="1"/>
              <a:t>Workhaven</a:t>
            </a:r>
            <a:r>
              <a:rPr lang="en-GB" sz="2400" dirty="0"/>
              <a:t> Lane“.</a:t>
            </a:r>
          </a:p>
          <a:p>
            <a:pPr>
              <a:buFont typeface="Arial" panose="020B0604020202020204" pitchFamily="34" charset="0"/>
              <a:buChar char="•"/>
            </a:pPr>
            <a:r>
              <a:rPr lang="en-GB" sz="2400" dirty="0"/>
              <a:t>Hint: Go to the address table and then then see the columns that exist.</a:t>
            </a:r>
          </a:p>
          <a:p>
            <a:pPr>
              <a:buFont typeface="Arial" panose="020B0604020202020204" pitchFamily="34" charset="0"/>
              <a:buChar char="•"/>
            </a:pPr>
            <a:r>
              <a:rPr lang="en-GB" sz="2400" dirty="0"/>
              <a:t>Query:</a:t>
            </a:r>
          </a:p>
          <a:p>
            <a:pPr>
              <a:buFont typeface="Arial" panose="020B0604020202020204" pitchFamily="34" charset="0"/>
              <a:buChar char="•"/>
            </a:pPr>
            <a:r>
              <a:rPr lang="en-GB" sz="2400" b="1" dirty="0"/>
              <a:t>SELECT phone FROM address</a:t>
            </a:r>
          </a:p>
          <a:p>
            <a:pPr marL="0" indent="0">
              <a:buNone/>
            </a:pPr>
            <a:r>
              <a:rPr lang="en-GB" sz="2400" b="1" dirty="0"/>
              <a:t>  WHERE address = '23 </a:t>
            </a:r>
            <a:r>
              <a:rPr lang="en-GB" sz="2400" b="1" dirty="0" err="1"/>
              <a:t>Workhaven</a:t>
            </a:r>
            <a:r>
              <a:rPr lang="en-GB" sz="2400" b="1" dirty="0"/>
              <a:t> Lane';</a:t>
            </a:r>
            <a:endParaRPr lang="en-GB" sz="2000" dirty="0"/>
          </a:p>
        </p:txBody>
      </p:sp>
    </p:spTree>
    <p:extLst>
      <p:ext uri="{BB962C8B-B14F-4D97-AF65-F5344CB8AC3E}">
        <p14:creationId xmlns:p14="http://schemas.microsoft.com/office/powerpoint/2010/main" val="214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ORDER BY</a:t>
            </a:r>
          </a:p>
        </p:txBody>
      </p:sp>
      <p:sp useBgFill="1">
        <p:nvSpPr>
          <p:cNvPr id="4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5215467" y="1093788"/>
            <a:ext cx="5831944" cy="4851400"/>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dirty="0"/>
              <a:t>When we have data returning as a result of our query, we may wish to see the data in a specific order.</a:t>
            </a:r>
          </a:p>
          <a:p>
            <a:pPr indent="-228600">
              <a:lnSpc>
                <a:spcPct val="120000"/>
              </a:lnSpc>
              <a:buSzPct val="125000"/>
              <a:buFont typeface="Arial" panose="020B0604020202020204" pitchFamily="34" charset="0"/>
              <a:buChar char="•"/>
            </a:pPr>
            <a:r>
              <a:rPr lang="en-US" sz="2400" dirty="0"/>
              <a:t>For instance, we may want to view the customers by their names from A-Z.</a:t>
            </a:r>
          </a:p>
          <a:p>
            <a:pPr indent="-228600">
              <a:lnSpc>
                <a:spcPct val="120000"/>
              </a:lnSpc>
              <a:buSzPct val="125000"/>
              <a:buFont typeface="Arial" panose="020B0604020202020204" pitchFamily="34" charset="0"/>
              <a:buChar char="•"/>
            </a:pPr>
            <a:r>
              <a:rPr lang="en-US" sz="2400" dirty="0"/>
              <a:t>In this case, we use ORDER BY.</a:t>
            </a:r>
          </a:p>
          <a:p>
            <a:pPr indent="-228600">
              <a:lnSpc>
                <a:spcPct val="120000"/>
              </a:lnSpc>
              <a:buSzPct val="125000"/>
              <a:buFont typeface="Arial" panose="020B0604020202020204" pitchFamily="34" charset="0"/>
              <a:buChar char="•"/>
            </a:pPr>
            <a:r>
              <a:rPr lang="en-US" sz="2400" dirty="0"/>
              <a:t>Syntax of </a:t>
            </a:r>
            <a:r>
              <a:rPr lang="en-US" sz="2400" b="1" dirty="0"/>
              <a:t>ORDER BY</a:t>
            </a:r>
            <a:r>
              <a:rPr lang="en-US" sz="2400" dirty="0"/>
              <a:t> statement:</a:t>
            </a:r>
          </a:p>
          <a:p>
            <a:pPr indent="-228600">
              <a:lnSpc>
                <a:spcPct val="120000"/>
              </a:lnSpc>
              <a:buSzPct val="125000"/>
              <a:buFont typeface="Arial" panose="020B0604020202020204" pitchFamily="34" charset="0"/>
              <a:buChar char="•"/>
            </a:pPr>
            <a:r>
              <a:rPr lang="en-US" sz="2400" b="1" dirty="0"/>
              <a:t>SELECT </a:t>
            </a:r>
            <a:r>
              <a:rPr lang="en-US" sz="2400" dirty="0"/>
              <a:t>column_name_1, column_name_2</a:t>
            </a:r>
            <a:endParaRPr lang="en-US" sz="2400" b="1" dirty="0"/>
          </a:p>
          <a:p>
            <a:pPr marL="0" lvl="1" indent="0">
              <a:lnSpc>
                <a:spcPct val="120000"/>
              </a:lnSpc>
              <a:buSzPct val="125000"/>
              <a:buNone/>
            </a:pPr>
            <a:r>
              <a:rPr lang="en-US" sz="2400" b="1" dirty="0"/>
              <a:t>   FROM </a:t>
            </a:r>
            <a:r>
              <a:rPr lang="en-US" sz="2400" dirty="0" err="1"/>
              <a:t>table_name</a:t>
            </a:r>
            <a:endParaRPr lang="en-US" sz="2400" b="1" dirty="0"/>
          </a:p>
          <a:p>
            <a:pPr marL="0" lvl="1" indent="0">
              <a:lnSpc>
                <a:spcPct val="120000"/>
              </a:lnSpc>
              <a:buSzPct val="125000"/>
              <a:buNone/>
            </a:pPr>
            <a:r>
              <a:rPr lang="en-US" sz="2400" b="1" dirty="0"/>
              <a:t>   ORDER BY </a:t>
            </a:r>
            <a:r>
              <a:rPr lang="en-US" sz="2400" dirty="0"/>
              <a:t>column_name_1 </a:t>
            </a:r>
            <a:r>
              <a:rPr lang="en-US" sz="2400" b="1" dirty="0"/>
              <a:t>ASC</a:t>
            </a:r>
            <a:r>
              <a:rPr lang="en-US" sz="2400" dirty="0"/>
              <a:t>;</a:t>
            </a:r>
            <a:endParaRPr lang="en-US" sz="2400" b="1" dirty="0"/>
          </a:p>
          <a:p>
            <a:pPr indent="-228600">
              <a:lnSpc>
                <a:spcPct val="120000"/>
              </a:lnSpc>
              <a:buSzPct val="125000"/>
              <a:buFont typeface="Arial" panose="020B0604020202020204" pitchFamily="34" charset="0"/>
              <a:buChar char="•"/>
            </a:pPr>
            <a:endParaRPr lang="en-US" dirty="0"/>
          </a:p>
        </p:txBody>
      </p:sp>
    </p:spTree>
    <p:extLst>
      <p:ext uri="{BB962C8B-B14F-4D97-AF65-F5344CB8AC3E}">
        <p14:creationId xmlns:p14="http://schemas.microsoft.com/office/powerpoint/2010/main" val="35827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54640" cy="1506247"/>
          </a:xfrm>
        </p:spPr>
        <p:txBody>
          <a:bodyPr vert="horz" lIns="91440" tIns="45720" rIns="91440" bIns="45720" rtlCol="0" anchor="ctr">
            <a:normAutofit/>
          </a:bodyPr>
          <a:lstStyle/>
          <a:p>
            <a:pPr algn="ctr"/>
            <a:r>
              <a:rPr lang="en-US" sz="4800" dirty="0"/>
              <a:t>ORDER BY</a:t>
            </a:r>
          </a:p>
        </p:txBody>
      </p:sp>
      <p:sp>
        <p:nvSpPr>
          <p:cNvPr id="8" name="Content Placeholder 6">
            <a:extLst>
              <a:ext uri="{FF2B5EF4-FFF2-40B4-BE49-F238E27FC236}">
                <a16:creationId xmlns:a16="http://schemas.microsoft.com/office/drawing/2014/main" id="{8D0EEEAC-0656-4C02-A79E-5F1814546EDD}"/>
              </a:ext>
            </a:extLst>
          </p:cNvPr>
          <p:cNvSpPr txBox="1">
            <a:spLocks/>
          </p:cNvSpPr>
          <p:nvPr/>
        </p:nvSpPr>
        <p:spPr>
          <a:xfrm>
            <a:off x="868680" y="2148840"/>
            <a:ext cx="10454640" cy="3886200"/>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3200" dirty="0"/>
              <a:t> Note: </a:t>
            </a:r>
            <a:r>
              <a:rPr lang="en-US" sz="3200" b="1" dirty="0"/>
              <a:t>ORDER BY </a:t>
            </a:r>
            <a:r>
              <a:rPr lang="en-US" sz="3200" dirty="0"/>
              <a:t>is used at the end of the query.</a:t>
            </a:r>
          </a:p>
          <a:p>
            <a:pPr>
              <a:lnSpc>
                <a:spcPct val="100000"/>
              </a:lnSpc>
              <a:buFont typeface="Arial" panose="020B0604020202020204" pitchFamily="34" charset="0"/>
              <a:buChar char="•"/>
            </a:pPr>
            <a:r>
              <a:rPr lang="en-US" sz="3200" dirty="0"/>
              <a:t> Use </a:t>
            </a:r>
            <a:r>
              <a:rPr lang="en-US" sz="3200" b="1" dirty="0"/>
              <a:t>ASC </a:t>
            </a:r>
            <a:r>
              <a:rPr lang="en-US" sz="3200" dirty="0"/>
              <a:t>to sort in ascending order.</a:t>
            </a:r>
          </a:p>
          <a:p>
            <a:pPr>
              <a:lnSpc>
                <a:spcPct val="100000"/>
              </a:lnSpc>
              <a:buFont typeface="Arial" panose="020B0604020202020204" pitchFamily="34" charset="0"/>
              <a:buChar char="•"/>
            </a:pPr>
            <a:r>
              <a:rPr lang="en-US" sz="3200" dirty="0"/>
              <a:t> Use</a:t>
            </a:r>
            <a:r>
              <a:rPr lang="en-US" sz="3200" b="1" dirty="0"/>
              <a:t> DESC </a:t>
            </a:r>
            <a:r>
              <a:rPr lang="en-US" sz="3200" dirty="0"/>
              <a:t>to sort in descending order.</a:t>
            </a:r>
          </a:p>
          <a:p>
            <a:pPr>
              <a:lnSpc>
                <a:spcPct val="100000"/>
              </a:lnSpc>
              <a:buFont typeface="Arial" panose="020B0604020202020204" pitchFamily="34" charset="0"/>
              <a:buChar char="•"/>
            </a:pPr>
            <a:r>
              <a:rPr lang="en-US" sz="3200" dirty="0"/>
              <a:t> If we do not specify whether it is </a:t>
            </a:r>
            <a:r>
              <a:rPr lang="en-US" sz="3200" b="1" dirty="0"/>
              <a:t>ASC </a:t>
            </a:r>
            <a:r>
              <a:rPr lang="en-US" sz="3200" dirty="0"/>
              <a:t>or</a:t>
            </a:r>
            <a:r>
              <a:rPr lang="en-US" sz="3200" b="1" dirty="0"/>
              <a:t> DESC</a:t>
            </a:r>
            <a:r>
              <a:rPr lang="en-US" sz="3200" dirty="0"/>
              <a:t>,</a:t>
            </a:r>
            <a:r>
              <a:rPr lang="en-US" sz="3200" b="1" dirty="0"/>
              <a:t> </a:t>
            </a:r>
            <a:r>
              <a:rPr lang="en-US" sz="3200" dirty="0"/>
              <a:t>SQL will default to using </a:t>
            </a:r>
            <a:r>
              <a:rPr lang="en-US" sz="3200" b="1" dirty="0"/>
              <a:t>ASC.</a:t>
            </a:r>
          </a:p>
          <a:p>
            <a:pPr>
              <a:lnSpc>
                <a:spcPct val="100000"/>
              </a:lnSpc>
              <a:buFont typeface="Arial" panose="020B0604020202020204" pitchFamily="34" charset="0"/>
              <a:buChar char="•"/>
            </a:pPr>
            <a:r>
              <a:rPr lang="en-US" sz="3200" dirty="0"/>
              <a:t> But what happens if we use </a:t>
            </a:r>
            <a:r>
              <a:rPr lang="en-US" sz="3200" b="1" dirty="0"/>
              <a:t>ORDER BY </a:t>
            </a:r>
            <a:r>
              <a:rPr lang="en-US" sz="3200" dirty="0"/>
              <a:t>on multiple columns?</a:t>
            </a:r>
          </a:p>
        </p:txBody>
      </p:sp>
    </p:spTree>
    <p:extLst>
      <p:ext uri="{BB962C8B-B14F-4D97-AF65-F5344CB8AC3E}">
        <p14:creationId xmlns:p14="http://schemas.microsoft.com/office/powerpoint/2010/main" val="951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557510" cy="1455916"/>
          </a:xfrm>
        </p:spPr>
        <p:txBody>
          <a:bodyPr vert="horz" lIns="91440" tIns="45720" rIns="91440" bIns="45720" rtlCol="0" anchor="ctr">
            <a:normAutofit/>
          </a:bodyPr>
          <a:lstStyle/>
          <a:p>
            <a:pPr algn="ctr"/>
            <a:r>
              <a:rPr lang="en-US" sz="4800" dirty="0"/>
              <a:t>ORDER BY</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53440" y="2111293"/>
            <a:ext cx="10557510" cy="410411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400" dirty="0"/>
              <a:t>We can use </a:t>
            </a:r>
            <a:r>
              <a:rPr lang="en-GB" sz="2400" b="1" dirty="0"/>
              <a:t>ORDER BY</a:t>
            </a:r>
            <a:r>
              <a:rPr lang="en-GB" sz="2400" dirty="0"/>
              <a:t> on multiple columns when columns have duplicate entries.</a:t>
            </a:r>
          </a:p>
          <a:p>
            <a:pPr>
              <a:buFont typeface="Arial" panose="020B0604020202020204" pitchFamily="34" charset="0"/>
              <a:buChar char="•"/>
            </a:pPr>
            <a:endParaRPr lang="en-GB" sz="2400" dirty="0"/>
          </a:p>
          <a:p>
            <a:pPr>
              <a:buFont typeface="Arial" panose="020B0604020202020204" pitchFamily="34" charset="0"/>
              <a:buChar char="•"/>
            </a:pPr>
            <a:endParaRPr lang="en-GB" sz="2400" dirty="0"/>
          </a:p>
          <a:p>
            <a:pPr>
              <a:buFont typeface="Arial" panose="020B0604020202020204" pitchFamily="34" charset="0"/>
              <a:buChar char="•"/>
            </a:pPr>
            <a:endParaRPr lang="en-GB" sz="2400" dirty="0"/>
          </a:p>
          <a:p>
            <a:pPr>
              <a:buFont typeface="Arial" panose="020B0604020202020204" pitchFamily="34" charset="0"/>
              <a:buChar char="•"/>
            </a:pPr>
            <a:endParaRPr lang="en-GB" sz="2400" dirty="0"/>
          </a:p>
          <a:p>
            <a:pPr>
              <a:buFont typeface="Arial" panose="020B0604020202020204" pitchFamily="34" charset="0"/>
              <a:buChar char="•"/>
            </a:pPr>
            <a:r>
              <a:rPr lang="en-GB" sz="2400" dirty="0"/>
              <a:t>For instance, in the table above we can order by the Country and City using the following query:</a:t>
            </a:r>
          </a:p>
          <a:p>
            <a:pPr>
              <a:buFont typeface="Arial" panose="020B0604020202020204" pitchFamily="34" charset="0"/>
              <a:buChar char="•"/>
            </a:pPr>
            <a:r>
              <a:rPr lang="en-GB" sz="2400" b="1" dirty="0"/>
              <a:t>SELECT</a:t>
            </a:r>
            <a:r>
              <a:rPr lang="en-GB" sz="2400" dirty="0"/>
              <a:t> </a:t>
            </a:r>
            <a:r>
              <a:rPr lang="en-GB" sz="2400" b="1" dirty="0"/>
              <a:t>* FROM</a:t>
            </a:r>
            <a:r>
              <a:rPr lang="en-GB" sz="2400" dirty="0"/>
              <a:t> </a:t>
            </a:r>
            <a:r>
              <a:rPr lang="en-GB" sz="2400" dirty="0" err="1"/>
              <a:t>customer_table</a:t>
            </a:r>
            <a:endParaRPr lang="en-GB" sz="2400" dirty="0"/>
          </a:p>
          <a:p>
            <a:pPr marL="0" indent="0">
              <a:buNone/>
            </a:pPr>
            <a:r>
              <a:rPr lang="en-GB" sz="2400" b="1" dirty="0"/>
              <a:t>  ORDER BY </a:t>
            </a:r>
            <a:r>
              <a:rPr lang="en-GB" sz="2400" dirty="0"/>
              <a:t>Country, City;</a:t>
            </a:r>
          </a:p>
          <a:p>
            <a:pPr>
              <a:buFont typeface="Arial" panose="020B0604020202020204" pitchFamily="34" charset="0"/>
              <a:buChar char="•"/>
            </a:pPr>
            <a:endParaRPr lang="en-GB" sz="2000" dirty="0"/>
          </a:p>
        </p:txBody>
      </p:sp>
      <p:graphicFrame>
        <p:nvGraphicFramePr>
          <p:cNvPr id="10" name="Table 9">
            <a:extLst>
              <a:ext uri="{FF2B5EF4-FFF2-40B4-BE49-F238E27FC236}">
                <a16:creationId xmlns:a16="http://schemas.microsoft.com/office/drawing/2014/main" id="{D2DB164C-6A20-48C8-8D32-BA69D38693FD}"/>
              </a:ext>
            </a:extLst>
          </p:cNvPr>
          <p:cNvGraphicFramePr>
            <a:graphicFrameLocks noGrp="1"/>
          </p:cNvGraphicFramePr>
          <p:nvPr>
            <p:extLst>
              <p:ext uri="{D42A27DB-BD31-4B8C-83A1-F6EECF244321}">
                <p14:modId xmlns:p14="http://schemas.microsoft.com/office/powerpoint/2010/main" val="532091305"/>
              </p:ext>
            </p:extLst>
          </p:nvPr>
        </p:nvGraphicFramePr>
        <p:xfrm>
          <a:off x="4531995" y="2581363"/>
          <a:ext cx="3200399" cy="1695274"/>
        </p:xfrm>
        <a:graphic>
          <a:graphicData uri="http://schemas.openxmlformats.org/drawingml/2006/table">
            <a:tbl>
              <a:tblPr/>
              <a:tblGrid>
                <a:gridCol w="730526">
                  <a:extLst>
                    <a:ext uri="{9D8B030D-6E8A-4147-A177-3AD203B41FA5}">
                      <a16:colId xmlns:a16="http://schemas.microsoft.com/office/drawing/2014/main" val="2837784370"/>
                    </a:ext>
                  </a:extLst>
                </a:gridCol>
                <a:gridCol w="1026215">
                  <a:extLst>
                    <a:ext uri="{9D8B030D-6E8A-4147-A177-3AD203B41FA5}">
                      <a16:colId xmlns:a16="http://schemas.microsoft.com/office/drawing/2014/main" val="745302826"/>
                    </a:ext>
                  </a:extLst>
                </a:gridCol>
                <a:gridCol w="1443658">
                  <a:extLst>
                    <a:ext uri="{9D8B030D-6E8A-4147-A177-3AD203B41FA5}">
                      <a16:colId xmlns:a16="http://schemas.microsoft.com/office/drawing/2014/main" val="2390628428"/>
                    </a:ext>
                  </a:extLst>
                </a:gridCol>
              </a:tblGrid>
              <a:tr h="242182">
                <a:tc>
                  <a:txBody>
                    <a:bodyPr/>
                    <a:lstStyle/>
                    <a:p>
                      <a:pPr algn="ctr" fontAlgn="b"/>
                      <a:r>
                        <a:rPr lang="en-GB" sz="1400" b="1" i="0" u="none" strike="noStrike">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400" b="1" i="0" u="none" strike="noStrike">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4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327838481"/>
                  </a:ext>
                </a:extLst>
              </a:tr>
              <a:tr h="242182">
                <a:tc>
                  <a:txBody>
                    <a:bodyPr/>
                    <a:lstStyle/>
                    <a:p>
                      <a:pPr algn="ctr" fontAlgn="b"/>
                      <a:r>
                        <a:rPr lang="en-GB" sz="1400" b="0" i="0" u="none" strike="noStrike" dirty="0">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475699"/>
                  </a:ext>
                </a:extLst>
              </a:tr>
              <a:tr h="242182">
                <a:tc>
                  <a:txBody>
                    <a:bodyPr/>
                    <a:lstStyle/>
                    <a:p>
                      <a:pPr algn="ctr" fontAlgn="b"/>
                      <a:r>
                        <a:rPr lang="en-GB" sz="1400" b="0" i="0" u="none" strike="noStrike">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Diego Contento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338943"/>
                  </a:ext>
                </a:extLst>
              </a:tr>
              <a:tr h="242182">
                <a:tc>
                  <a:txBody>
                    <a:bodyPr/>
                    <a:lstStyle/>
                    <a:p>
                      <a:pPr algn="ctr" fontAlgn="b"/>
                      <a:r>
                        <a:rPr lang="en-GB" sz="14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833955"/>
                  </a:ext>
                </a:extLst>
              </a:tr>
              <a:tr h="242182">
                <a:tc>
                  <a:txBody>
                    <a:bodyPr/>
                    <a:lstStyle/>
                    <a:p>
                      <a:pPr algn="ctr" fontAlgn="b"/>
                      <a:r>
                        <a:rPr lang="en-GB" sz="14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805649"/>
                  </a:ext>
                </a:extLst>
              </a:tr>
              <a:tr h="242182">
                <a:tc>
                  <a:txBody>
                    <a:bodyPr/>
                    <a:lstStyle/>
                    <a:p>
                      <a:pPr algn="ctr" fontAlgn="b"/>
                      <a:r>
                        <a:rPr lang="en-GB" sz="1400" b="0" i="0" u="none" strike="noStrike">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N’Golo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2113411"/>
                  </a:ext>
                </a:extLst>
              </a:tr>
              <a:tr h="242182">
                <a:tc>
                  <a:txBody>
                    <a:bodyPr/>
                    <a:lstStyle/>
                    <a:p>
                      <a:pPr algn="ctr" fontAlgn="b"/>
                      <a:r>
                        <a:rPr lang="en-GB" sz="14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3503257"/>
                  </a:ext>
                </a:extLst>
              </a:tr>
            </a:tbl>
          </a:graphicData>
        </a:graphic>
      </p:graphicFrame>
    </p:spTree>
    <p:extLst>
      <p:ext uri="{BB962C8B-B14F-4D97-AF65-F5344CB8AC3E}">
        <p14:creationId xmlns:p14="http://schemas.microsoft.com/office/powerpoint/2010/main" val="297433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4"/>
            <a:ext cx="10218421" cy="1455916"/>
          </a:xfrm>
        </p:spPr>
        <p:txBody>
          <a:bodyPr vert="horz" lIns="91440" tIns="45720" rIns="91440" bIns="45720" rtlCol="0" anchor="ctr">
            <a:normAutofit/>
          </a:bodyPr>
          <a:lstStyle/>
          <a:p>
            <a:pPr algn="ctr"/>
            <a:r>
              <a:rPr lang="en-US" sz="4800" dirty="0"/>
              <a:t>ORDER BY</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53440" y="2111293"/>
            <a:ext cx="10233660" cy="410411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GB" sz="2000" b="1" dirty="0"/>
          </a:p>
          <a:p>
            <a:endParaRPr lang="en-GB" sz="2000" b="1" dirty="0"/>
          </a:p>
          <a:p>
            <a:endParaRPr lang="en-GB" sz="2000" b="1" dirty="0"/>
          </a:p>
          <a:p>
            <a:endParaRPr lang="en-GB" sz="2000" b="1" dirty="0"/>
          </a:p>
          <a:p>
            <a:endParaRPr lang="en-GB" sz="2000" b="1" dirty="0"/>
          </a:p>
          <a:p>
            <a:pPr>
              <a:buFont typeface="Arial" panose="020B0604020202020204" pitchFamily="34" charset="0"/>
              <a:buChar char="•"/>
            </a:pPr>
            <a:r>
              <a:rPr lang="en-GB" sz="2800" dirty="0"/>
              <a:t>We observe that the first two columns are now in ascending order.</a:t>
            </a:r>
            <a:endParaRPr lang="en-GB" sz="2800" b="1" dirty="0"/>
          </a:p>
        </p:txBody>
      </p:sp>
      <p:graphicFrame>
        <p:nvGraphicFramePr>
          <p:cNvPr id="3" name="Table 2">
            <a:extLst>
              <a:ext uri="{FF2B5EF4-FFF2-40B4-BE49-F238E27FC236}">
                <a16:creationId xmlns:a16="http://schemas.microsoft.com/office/drawing/2014/main" id="{77E45866-0B9A-4BCB-A4E7-267C5E9A0DEB}"/>
              </a:ext>
            </a:extLst>
          </p:cNvPr>
          <p:cNvGraphicFramePr>
            <a:graphicFrameLocks noGrp="1"/>
          </p:cNvGraphicFramePr>
          <p:nvPr>
            <p:extLst>
              <p:ext uri="{D42A27DB-BD31-4B8C-83A1-F6EECF244321}">
                <p14:modId xmlns:p14="http://schemas.microsoft.com/office/powerpoint/2010/main" val="2077032181"/>
              </p:ext>
            </p:extLst>
          </p:nvPr>
        </p:nvGraphicFramePr>
        <p:xfrm>
          <a:off x="4342616" y="2111293"/>
          <a:ext cx="3255307" cy="1654338"/>
        </p:xfrm>
        <a:graphic>
          <a:graphicData uri="http://schemas.openxmlformats.org/drawingml/2006/table">
            <a:tbl>
              <a:tblPr/>
              <a:tblGrid>
                <a:gridCol w="743059">
                  <a:extLst>
                    <a:ext uri="{9D8B030D-6E8A-4147-A177-3AD203B41FA5}">
                      <a16:colId xmlns:a16="http://schemas.microsoft.com/office/drawing/2014/main" val="2766576431"/>
                    </a:ext>
                  </a:extLst>
                </a:gridCol>
                <a:gridCol w="1043821">
                  <a:extLst>
                    <a:ext uri="{9D8B030D-6E8A-4147-A177-3AD203B41FA5}">
                      <a16:colId xmlns:a16="http://schemas.microsoft.com/office/drawing/2014/main" val="3312082686"/>
                    </a:ext>
                  </a:extLst>
                </a:gridCol>
                <a:gridCol w="1468427">
                  <a:extLst>
                    <a:ext uri="{9D8B030D-6E8A-4147-A177-3AD203B41FA5}">
                      <a16:colId xmlns:a16="http://schemas.microsoft.com/office/drawing/2014/main" val="2932908384"/>
                    </a:ext>
                  </a:extLst>
                </a:gridCol>
              </a:tblGrid>
              <a:tr h="236334">
                <a:tc>
                  <a:txBody>
                    <a:bodyPr/>
                    <a:lstStyle/>
                    <a:p>
                      <a:pPr algn="ctr" fontAlgn="b"/>
                      <a:r>
                        <a:rPr lang="en-GB" sz="1400" b="1" i="0" u="none" strike="noStrike" dirty="0">
                          <a:solidFill>
                            <a:srgbClr val="000000"/>
                          </a:solidFill>
                          <a:effectLst/>
                          <a:latin typeface="Calibri" panose="020F0502020204030204" pitchFamily="34" charset="0"/>
                        </a:rPr>
                        <a:t>Country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400" b="1" i="0" u="none" strike="noStrike">
                          <a:solidFill>
                            <a:srgbClr val="000000"/>
                          </a:solidFill>
                          <a:effectLst/>
                          <a:latin typeface="Calibri" panose="020F0502020204030204" pitchFamily="34" charset="0"/>
                        </a:rPr>
                        <a:t>City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GB" sz="1400" b="1" i="0" u="none" strike="noStrike" dirty="0">
                          <a:solidFill>
                            <a:srgbClr val="000000"/>
                          </a:solidFill>
                          <a:effectLst/>
                          <a:latin typeface="Calibri" panose="020F0502020204030204" pitchFamily="34" charset="0"/>
                        </a:rPr>
                        <a:t>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150180023"/>
                  </a:ext>
                </a:extLst>
              </a:tr>
              <a:tr h="236334">
                <a:tc>
                  <a:txBody>
                    <a:bodyPr/>
                    <a:lstStyle/>
                    <a:p>
                      <a:pPr algn="ctr" fontAlgn="b"/>
                      <a:r>
                        <a:rPr lang="en-GB" sz="14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Kylian Mbappe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398817"/>
                  </a:ext>
                </a:extLst>
              </a:tr>
              <a:tr h="236334">
                <a:tc>
                  <a:txBody>
                    <a:bodyPr/>
                    <a:lstStyle/>
                    <a:p>
                      <a:pPr algn="ctr" fontAlgn="b"/>
                      <a:r>
                        <a:rPr lang="en-GB" sz="1400" b="0" i="0" u="none" strike="noStrike" dirty="0">
                          <a:solidFill>
                            <a:schemeClr val="tx1"/>
                          </a:solidFill>
                          <a:effectLst/>
                          <a:latin typeface="Calibri" panose="020F0502020204030204" pitchFamily="34" charset="0"/>
                        </a:rPr>
                        <a:t>France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Paris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err="1">
                          <a:solidFill>
                            <a:schemeClr val="tx1"/>
                          </a:solidFill>
                          <a:effectLst/>
                          <a:latin typeface="Calibri" panose="020F0502020204030204" pitchFamily="34" charset="0"/>
                        </a:rPr>
                        <a:t>N’Golo</a:t>
                      </a:r>
                      <a:r>
                        <a:rPr lang="en-GB" sz="1400" b="0" i="0" u="none" strike="noStrike" dirty="0">
                          <a:solidFill>
                            <a:schemeClr val="tx1"/>
                          </a:solidFill>
                          <a:effectLst/>
                          <a:latin typeface="Calibri" panose="020F0502020204030204" pitchFamily="34" charset="0"/>
                        </a:rPr>
                        <a:t> Kante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635782"/>
                  </a:ext>
                </a:extLst>
              </a:tr>
              <a:tr h="236334">
                <a:tc>
                  <a:txBody>
                    <a:bodyPr/>
                    <a:lstStyle/>
                    <a:p>
                      <a:pPr algn="ctr" fontAlgn="b"/>
                      <a:r>
                        <a:rPr lang="en-GB" sz="1400" b="0" i="0" u="none" strike="noStrike" dirty="0">
                          <a:solidFill>
                            <a:schemeClr val="tx1"/>
                          </a:solidFill>
                          <a:effectLst/>
                          <a:latin typeface="Calibri" panose="020F0502020204030204" pitchFamily="34" charset="0"/>
                        </a:rPr>
                        <a:t>German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Munich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Diego </a:t>
                      </a:r>
                      <a:r>
                        <a:rPr lang="en-GB" sz="1400" b="0" i="0" u="none" strike="noStrike" dirty="0" err="1">
                          <a:solidFill>
                            <a:schemeClr val="tx1"/>
                          </a:solidFill>
                          <a:effectLst/>
                          <a:latin typeface="Calibri" panose="020F0502020204030204" pitchFamily="34" charset="0"/>
                        </a:rPr>
                        <a:t>Contento</a:t>
                      </a:r>
                      <a:endParaRPr lang="en-GB" sz="1400" b="0" i="0" u="none" strike="noStrike" dirty="0">
                        <a:solidFill>
                          <a:schemeClr val="tx1"/>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746904"/>
                  </a:ext>
                </a:extLst>
              </a:tr>
              <a:tr h="236334">
                <a:tc>
                  <a:txBody>
                    <a:bodyPr/>
                    <a:lstStyle/>
                    <a:p>
                      <a:pPr algn="ctr" fontAlgn="b"/>
                      <a:r>
                        <a:rPr lang="en-GB" sz="1400" b="0" i="0" u="none" strike="noStrike">
                          <a:solidFill>
                            <a:schemeClr val="tx1"/>
                          </a:solidFill>
                          <a:effectLst/>
                          <a:latin typeface="Calibri" panose="020F0502020204030204" pitchFamily="34" charset="0"/>
                        </a:rPr>
                        <a:t>Spain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Madrid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David De Gea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5360470"/>
                  </a:ext>
                </a:extLst>
              </a:tr>
              <a:tr h="236334">
                <a:tc>
                  <a:txBody>
                    <a:bodyPr/>
                    <a:lstStyle/>
                    <a:p>
                      <a:pPr algn="ctr" fontAlgn="b"/>
                      <a:r>
                        <a:rPr lang="en-GB" sz="14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London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David Beckham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3701749"/>
                  </a:ext>
                </a:extLst>
              </a:tr>
              <a:tr h="236334">
                <a:tc>
                  <a:txBody>
                    <a:bodyPr/>
                    <a:lstStyle/>
                    <a:p>
                      <a:pPr algn="ctr" fontAlgn="b"/>
                      <a:r>
                        <a:rPr lang="en-GB" sz="1400" b="0" i="0" u="none" strike="noStrike">
                          <a:solidFill>
                            <a:schemeClr val="tx1"/>
                          </a:solidFill>
                          <a:effectLst/>
                          <a:latin typeface="Calibri" panose="020F0502020204030204" pitchFamily="34" charset="0"/>
                        </a:rPr>
                        <a:t>UK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Calibri" panose="020F0502020204030204" pitchFamily="34" charset="0"/>
                        </a:rPr>
                        <a:t>Manchester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Calibri" panose="020F0502020204030204" pitchFamily="34" charset="0"/>
                        </a:rPr>
                        <a:t>Marcus Rashford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669793"/>
                  </a:ext>
                </a:extLst>
              </a:tr>
            </a:tbl>
          </a:graphicData>
        </a:graphic>
      </p:graphicFrame>
    </p:spTree>
    <p:extLst>
      <p:ext uri="{BB962C8B-B14F-4D97-AF65-F5344CB8AC3E}">
        <p14:creationId xmlns:p14="http://schemas.microsoft.com/office/powerpoint/2010/main" val="6724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4"/>
            <a:ext cx="10189844" cy="1455916"/>
          </a:xfrm>
        </p:spPr>
        <p:txBody>
          <a:bodyPr vert="horz" lIns="91440" tIns="45720" rIns="91440" bIns="45720" rtlCol="0" anchor="ctr">
            <a:normAutofit/>
          </a:bodyPr>
          <a:lstStyle/>
          <a:p>
            <a:pPr algn="ctr"/>
            <a:r>
              <a:rPr lang="en-US" sz="4800" dirty="0"/>
              <a:t>ORDER BY</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53439" y="2111293"/>
            <a:ext cx="10205085" cy="410411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2800" dirty="0"/>
              <a:t>Exercise: Return the table of data which gives the First and Last names of each customer where the first name is in alphabetical order, i.e. goes from A to Z. In addition, using </a:t>
            </a:r>
            <a:r>
              <a:rPr lang="en-GB" sz="2800" b="1" dirty="0"/>
              <a:t>DESC </a:t>
            </a:r>
            <a:r>
              <a:rPr lang="en-GB" sz="2800" dirty="0"/>
              <a:t>split the table such that the top of the table corresponds to </a:t>
            </a:r>
            <a:r>
              <a:rPr lang="en-GB" sz="2800" dirty="0" err="1"/>
              <a:t>store_id</a:t>
            </a:r>
            <a:r>
              <a:rPr lang="en-GB" sz="2800" dirty="0"/>
              <a:t> = 2 and the bottom corresponds to </a:t>
            </a:r>
            <a:r>
              <a:rPr lang="en-GB" sz="2800" dirty="0" err="1"/>
              <a:t>store_id</a:t>
            </a:r>
            <a:r>
              <a:rPr lang="en-GB" sz="2800" dirty="0"/>
              <a:t> = 1.</a:t>
            </a:r>
          </a:p>
          <a:p>
            <a:pPr>
              <a:buFont typeface="Arial" panose="020B0604020202020204" pitchFamily="34" charset="0"/>
              <a:buChar char="•"/>
            </a:pPr>
            <a:r>
              <a:rPr lang="en-GB" sz="2800" dirty="0"/>
              <a:t>Hint: Use the customer table.</a:t>
            </a:r>
            <a:endParaRPr lang="en-GB" sz="2800" b="1" dirty="0"/>
          </a:p>
          <a:p>
            <a:pPr>
              <a:buFont typeface="Arial" panose="020B0604020202020204" pitchFamily="34" charset="0"/>
              <a:buChar char="•"/>
            </a:pPr>
            <a:r>
              <a:rPr lang="en-GB" sz="2800" dirty="0"/>
              <a:t>Hint: Select the columns </a:t>
            </a:r>
            <a:r>
              <a:rPr lang="en-GB" sz="2800" dirty="0" err="1"/>
              <a:t>store_id</a:t>
            </a:r>
            <a:r>
              <a:rPr lang="en-GB" sz="2800" dirty="0"/>
              <a:t>, </a:t>
            </a:r>
            <a:r>
              <a:rPr lang="en-GB" sz="2800" dirty="0" err="1"/>
              <a:t>first_name</a:t>
            </a:r>
            <a:r>
              <a:rPr lang="en-GB" sz="2800" dirty="0"/>
              <a:t> and </a:t>
            </a:r>
            <a:r>
              <a:rPr lang="en-GB" sz="2800" dirty="0" err="1"/>
              <a:t>last_name</a:t>
            </a:r>
            <a:r>
              <a:rPr lang="en-GB" sz="2800" dirty="0"/>
              <a:t>.</a:t>
            </a:r>
          </a:p>
          <a:p>
            <a:pPr>
              <a:buFont typeface="Arial" panose="020B0604020202020204" pitchFamily="34" charset="0"/>
              <a:buChar char="•"/>
            </a:pPr>
            <a:r>
              <a:rPr lang="en-GB" sz="2800" dirty="0"/>
              <a:t>Hint: Order by </a:t>
            </a:r>
            <a:r>
              <a:rPr lang="en-GB" sz="2800" dirty="0" err="1"/>
              <a:t>store_id</a:t>
            </a:r>
            <a:r>
              <a:rPr lang="en-GB" sz="2800" dirty="0"/>
              <a:t> and </a:t>
            </a:r>
            <a:r>
              <a:rPr lang="en-GB" sz="2800" dirty="0" err="1"/>
              <a:t>first_name</a:t>
            </a:r>
            <a:r>
              <a:rPr lang="en-GB" sz="2800" dirty="0"/>
              <a:t>.</a:t>
            </a:r>
          </a:p>
        </p:txBody>
      </p:sp>
    </p:spTree>
    <p:extLst>
      <p:ext uri="{BB962C8B-B14F-4D97-AF65-F5344CB8AC3E}">
        <p14:creationId xmlns:p14="http://schemas.microsoft.com/office/powerpoint/2010/main" val="11281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4"/>
            <a:ext cx="10319384" cy="1455916"/>
          </a:xfrm>
        </p:spPr>
        <p:txBody>
          <a:bodyPr vert="horz" lIns="91440" tIns="45720" rIns="91440" bIns="45720" rtlCol="0" anchor="ctr">
            <a:normAutofit/>
          </a:bodyPr>
          <a:lstStyle/>
          <a:p>
            <a:pPr algn="ctr"/>
            <a:r>
              <a:rPr lang="en-US" sz="4800" dirty="0"/>
              <a:t>ORDER BY</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53440" y="2111293"/>
            <a:ext cx="10319384" cy="410411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Arial" panose="020B0604020202020204" pitchFamily="34" charset="0"/>
              <a:buChar char="•"/>
            </a:pPr>
            <a:r>
              <a:rPr lang="en-GB" sz="3200" dirty="0"/>
              <a:t> Query:</a:t>
            </a:r>
          </a:p>
          <a:p>
            <a:pPr>
              <a:buFont typeface="Arial" panose="020B0604020202020204" pitchFamily="34" charset="0"/>
              <a:buChar char="•"/>
            </a:pPr>
            <a:r>
              <a:rPr lang="en-GB" sz="3200" b="1" dirty="0"/>
              <a:t> SELECT</a:t>
            </a:r>
            <a:r>
              <a:rPr lang="en-GB" sz="3200" dirty="0"/>
              <a:t> </a:t>
            </a:r>
            <a:r>
              <a:rPr lang="en-GB" sz="3200" dirty="0" err="1"/>
              <a:t>first_name</a:t>
            </a:r>
            <a:r>
              <a:rPr lang="en-GB" sz="3200" dirty="0"/>
              <a:t>, </a:t>
            </a:r>
            <a:r>
              <a:rPr lang="en-GB" sz="3200" dirty="0" err="1"/>
              <a:t>last_name</a:t>
            </a:r>
            <a:r>
              <a:rPr lang="en-GB" sz="3200" dirty="0"/>
              <a:t> </a:t>
            </a:r>
            <a:r>
              <a:rPr lang="en-GB" sz="3200" b="1" dirty="0"/>
              <a:t>FROM</a:t>
            </a:r>
            <a:r>
              <a:rPr lang="en-GB" sz="3200" dirty="0"/>
              <a:t> customer</a:t>
            </a:r>
          </a:p>
          <a:p>
            <a:pPr marL="0" indent="0">
              <a:buNone/>
            </a:pPr>
            <a:r>
              <a:rPr lang="en-GB" sz="3200" b="1" dirty="0"/>
              <a:t>   ORDER BY </a:t>
            </a:r>
            <a:r>
              <a:rPr lang="en-GB" sz="3200" dirty="0" err="1"/>
              <a:t>store_id</a:t>
            </a:r>
            <a:r>
              <a:rPr lang="en-GB" sz="3200" dirty="0"/>
              <a:t> </a:t>
            </a:r>
            <a:r>
              <a:rPr lang="en-GB" sz="3200" b="1" dirty="0"/>
              <a:t>DESC</a:t>
            </a:r>
            <a:r>
              <a:rPr lang="en-GB" sz="3200" dirty="0"/>
              <a:t>, </a:t>
            </a:r>
            <a:r>
              <a:rPr lang="en-GB" sz="3200" dirty="0" err="1"/>
              <a:t>first_name</a:t>
            </a:r>
            <a:r>
              <a:rPr lang="en-GB" sz="3200" dirty="0"/>
              <a:t> </a:t>
            </a:r>
            <a:r>
              <a:rPr lang="en-GB" sz="3200" b="1" dirty="0"/>
              <a:t>ASC</a:t>
            </a:r>
            <a:r>
              <a:rPr lang="en-GB" sz="3200" dirty="0"/>
              <a:t>;</a:t>
            </a:r>
          </a:p>
        </p:txBody>
      </p:sp>
    </p:spTree>
    <p:extLst>
      <p:ext uri="{BB962C8B-B14F-4D97-AF65-F5344CB8AC3E}">
        <p14:creationId xmlns:p14="http://schemas.microsoft.com/office/powerpoint/2010/main" val="428853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LIMIT</a:t>
            </a:r>
          </a:p>
        </p:txBody>
      </p:sp>
      <p:sp useBgFill="1">
        <p:nvSpPr>
          <p:cNvPr id="4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5215467" y="1093788"/>
            <a:ext cx="5831944" cy="5127625"/>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b="1" dirty="0"/>
              <a:t>LIMIT</a:t>
            </a:r>
            <a:r>
              <a:rPr lang="en-US" sz="2400" dirty="0"/>
              <a:t>, as the name suggests, limits the number of rows returned for the query.</a:t>
            </a:r>
          </a:p>
          <a:p>
            <a:pPr indent="-228600">
              <a:lnSpc>
                <a:spcPct val="120000"/>
              </a:lnSpc>
              <a:buSzPct val="125000"/>
              <a:buFont typeface="Arial" panose="020B0604020202020204" pitchFamily="34" charset="0"/>
              <a:buChar char="•"/>
            </a:pPr>
            <a:r>
              <a:rPr lang="en-US" sz="2400" dirty="0"/>
              <a:t>This is useful when the output of the whole data table is not required.</a:t>
            </a:r>
          </a:p>
          <a:p>
            <a:pPr indent="-228600">
              <a:lnSpc>
                <a:spcPct val="120000"/>
              </a:lnSpc>
              <a:buSzPct val="125000"/>
              <a:buFont typeface="Arial" panose="020B0604020202020204" pitchFamily="34" charset="0"/>
              <a:buChar char="•"/>
            </a:pPr>
            <a:r>
              <a:rPr lang="en-US" sz="2400" dirty="0"/>
              <a:t>For instance, if we wanted to view the top few rows only.</a:t>
            </a:r>
          </a:p>
          <a:p>
            <a:pPr indent="-228600">
              <a:lnSpc>
                <a:spcPct val="120000"/>
              </a:lnSpc>
              <a:buSzPct val="125000"/>
              <a:buFont typeface="Arial" panose="020B0604020202020204" pitchFamily="34" charset="0"/>
              <a:buChar char="•"/>
            </a:pPr>
            <a:r>
              <a:rPr lang="en-US" sz="2400" b="1" dirty="0"/>
              <a:t>LIMIT</a:t>
            </a:r>
            <a:r>
              <a:rPr lang="en-US" sz="2400" dirty="0"/>
              <a:t> is usually used with </a:t>
            </a:r>
            <a:r>
              <a:rPr lang="en-US" sz="2400" b="1" dirty="0"/>
              <a:t>ORDER BY.</a:t>
            </a:r>
            <a:endParaRPr lang="en-US" sz="2400" dirty="0"/>
          </a:p>
          <a:p>
            <a:pPr indent="-228600">
              <a:lnSpc>
                <a:spcPct val="120000"/>
              </a:lnSpc>
              <a:buSzPct val="125000"/>
              <a:buFont typeface="Arial" panose="020B0604020202020204" pitchFamily="34" charset="0"/>
              <a:buChar char="•"/>
            </a:pPr>
            <a:r>
              <a:rPr lang="en-US" sz="2400" dirty="0"/>
              <a:t>For instance, if we use </a:t>
            </a:r>
            <a:r>
              <a:rPr lang="en-US" sz="2400" b="1" dirty="0"/>
              <a:t>ORDER BY</a:t>
            </a:r>
            <a:r>
              <a:rPr lang="en-US" sz="2400" dirty="0"/>
              <a:t>, we can select the top 5 results if that’s what's required.</a:t>
            </a:r>
          </a:p>
          <a:p>
            <a:pPr indent="-228600">
              <a:lnSpc>
                <a:spcPct val="120000"/>
              </a:lnSpc>
              <a:buSzPct val="125000"/>
              <a:buFont typeface="Arial" panose="020B0604020202020204" pitchFamily="34" charset="0"/>
              <a:buChar char="•"/>
            </a:pPr>
            <a:endParaRPr lang="en-US" dirty="0"/>
          </a:p>
          <a:p>
            <a:pPr indent="-228600">
              <a:lnSpc>
                <a:spcPct val="120000"/>
              </a:lnSpc>
              <a:buSzPct val="125000"/>
              <a:buFont typeface="Arial" panose="020B0604020202020204" pitchFamily="34" charset="0"/>
              <a:buChar char="•"/>
            </a:pPr>
            <a:endParaRPr lang="en-US" b="1" dirty="0"/>
          </a:p>
        </p:txBody>
      </p:sp>
    </p:spTree>
    <p:extLst>
      <p:ext uri="{BB962C8B-B14F-4D97-AF65-F5344CB8AC3E}">
        <p14:creationId xmlns:p14="http://schemas.microsoft.com/office/powerpoint/2010/main" val="286183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4000" b="1" dirty="0"/>
              <a:t> SELECT </a:t>
            </a:r>
            <a:r>
              <a:rPr lang="en-GB" sz="4000" dirty="0"/>
              <a:t>Column1, Column3 </a:t>
            </a:r>
            <a:r>
              <a:rPr lang="en-GB" sz="4000" b="1" dirty="0"/>
              <a:t>FROM</a:t>
            </a:r>
            <a:r>
              <a:rPr lang="en-GB" sz="4000" dirty="0"/>
              <a:t> Table1;</a:t>
            </a:r>
          </a:p>
          <a:p>
            <a:pPr marL="0" indent="0">
              <a:buNone/>
            </a:pPr>
            <a:endParaRPr lang="en-GB" sz="4000" dirty="0"/>
          </a:p>
          <a:p>
            <a:pPr marL="0" indent="0">
              <a:buNone/>
            </a:pPr>
            <a:endParaRPr lang="en-GB" sz="4000" dirty="0"/>
          </a:p>
          <a:p>
            <a:pPr marL="0" indent="0">
              <a:buNone/>
            </a:pPr>
            <a:endParaRPr lang="en-GB" sz="1600" b="1" dirty="0"/>
          </a:p>
          <a:p>
            <a:pPr marL="0" indent="0">
              <a:buNone/>
            </a:pPr>
            <a:endParaRPr lang="en-GB" sz="1600" b="1" dirty="0"/>
          </a:p>
        </p:txBody>
      </p:sp>
      <p:graphicFrame>
        <p:nvGraphicFramePr>
          <p:cNvPr id="6" name="Table 5">
            <a:extLst>
              <a:ext uri="{FF2B5EF4-FFF2-40B4-BE49-F238E27FC236}">
                <a16:creationId xmlns:a16="http://schemas.microsoft.com/office/drawing/2014/main" id="{F9C93D91-5C91-4385-9E34-5958560DC961}"/>
              </a:ext>
            </a:extLst>
          </p:cNvPr>
          <p:cNvGraphicFramePr>
            <a:graphicFrameLocks noGrp="1"/>
          </p:cNvGraphicFramePr>
          <p:nvPr>
            <p:extLst>
              <p:ext uri="{D42A27DB-BD31-4B8C-83A1-F6EECF244321}">
                <p14:modId xmlns:p14="http://schemas.microsoft.com/office/powerpoint/2010/main" val="205248958"/>
              </p:ext>
            </p:extLst>
          </p:nvPr>
        </p:nvGraphicFramePr>
        <p:xfrm>
          <a:off x="1175512" y="3429000"/>
          <a:ext cx="9792211" cy="2544643"/>
        </p:xfrm>
        <a:graphic>
          <a:graphicData uri="http://schemas.openxmlformats.org/drawingml/2006/table">
            <a:tbl>
              <a:tblPr/>
              <a:tblGrid>
                <a:gridCol w="955275">
                  <a:extLst>
                    <a:ext uri="{9D8B030D-6E8A-4147-A177-3AD203B41FA5}">
                      <a16:colId xmlns:a16="http://schemas.microsoft.com/office/drawing/2014/main" val="2668533498"/>
                    </a:ext>
                  </a:extLst>
                </a:gridCol>
                <a:gridCol w="1145208">
                  <a:extLst>
                    <a:ext uri="{9D8B030D-6E8A-4147-A177-3AD203B41FA5}">
                      <a16:colId xmlns:a16="http://schemas.microsoft.com/office/drawing/2014/main" val="1552478468"/>
                    </a:ext>
                  </a:extLst>
                </a:gridCol>
                <a:gridCol w="1145208">
                  <a:extLst>
                    <a:ext uri="{9D8B030D-6E8A-4147-A177-3AD203B41FA5}">
                      <a16:colId xmlns:a16="http://schemas.microsoft.com/office/drawing/2014/main" val="594741106"/>
                    </a:ext>
                  </a:extLst>
                </a:gridCol>
                <a:gridCol w="1145208">
                  <a:extLst>
                    <a:ext uri="{9D8B030D-6E8A-4147-A177-3AD203B41FA5}">
                      <a16:colId xmlns:a16="http://schemas.microsoft.com/office/drawing/2014/main" val="2208236743"/>
                    </a:ext>
                  </a:extLst>
                </a:gridCol>
                <a:gridCol w="1169625">
                  <a:extLst>
                    <a:ext uri="{9D8B030D-6E8A-4147-A177-3AD203B41FA5}">
                      <a16:colId xmlns:a16="http://schemas.microsoft.com/office/drawing/2014/main" val="3382551077"/>
                    </a:ext>
                  </a:extLst>
                </a:gridCol>
                <a:gridCol w="1145208">
                  <a:extLst>
                    <a:ext uri="{9D8B030D-6E8A-4147-A177-3AD203B41FA5}">
                      <a16:colId xmlns:a16="http://schemas.microsoft.com/office/drawing/2014/main" val="1141553763"/>
                    </a:ext>
                  </a:extLst>
                </a:gridCol>
                <a:gridCol w="1145208">
                  <a:extLst>
                    <a:ext uri="{9D8B030D-6E8A-4147-A177-3AD203B41FA5}">
                      <a16:colId xmlns:a16="http://schemas.microsoft.com/office/drawing/2014/main" val="443971172"/>
                    </a:ext>
                  </a:extLst>
                </a:gridCol>
                <a:gridCol w="1145208">
                  <a:extLst>
                    <a:ext uri="{9D8B030D-6E8A-4147-A177-3AD203B41FA5}">
                      <a16:colId xmlns:a16="http://schemas.microsoft.com/office/drawing/2014/main" val="424222114"/>
                    </a:ext>
                  </a:extLst>
                </a:gridCol>
                <a:gridCol w="796063">
                  <a:extLst>
                    <a:ext uri="{9D8B030D-6E8A-4147-A177-3AD203B41FA5}">
                      <a16:colId xmlns:a16="http://schemas.microsoft.com/office/drawing/2014/main" val="1017369247"/>
                    </a:ext>
                  </a:extLst>
                </a:gridCol>
              </a:tblGrid>
              <a:tr h="330200">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800" b="0" i="0" u="none" strike="noStrike" dirty="0">
                          <a:solidFill>
                            <a:srgbClr val="000000"/>
                          </a:solidFill>
                          <a:effectLst/>
                          <a:latin typeface="Calibri" panose="020F0502020204030204" pitchFamily="34" charset="0"/>
                        </a:rPr>
                        <a:t> </a:t>
                      </a:r>
                      <a:r>
                        <a:rPr lang="en-GB" sz="2000" b="1" i="0" u="none" strike="noStrike" dirty="0">
                          <a:solidFill>
                            <a:srgbClr val="000000"/>
                          </a:solidFill>
                          <a:effectLst/>
                          <a:latin typeface="Calibri" panose="020F0502020204030204" pitchFamily="34" charset="0"/>
                        </a:rPr>
                        <a:t>Database</a:t>
                      </a:r>
                      <a:endParaRPr lang="en-GB" sz="18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729875208"/>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dirty="0">
                          <a:solidFill>
                            <a:schemeClr val="tx1"/>
                          </a:solidFill>
                          <a:effectLst/>
                          <a:latin typeface="Calibri" panose="020F0502020204030204" pitchFamily="34" charset="0"/>
                        </a:rPr>
                        <a:t>Table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a:solidFill>
                            <a:schemeClr val="tx1"/>
                          </a:solidFill>
                          <a:effectLst/>
                          <a:latin typeface="Calibri" panose="020F0502020204030204" pitchFamily="34" charset="0"/>
                        </a:rPr>
                        <a:t>Table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876598008"/>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dirty="0">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dirty="0">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129309356"/>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839465944"/>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147228473"/>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676878726"/>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z</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032714793"/>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3147924657"/>
                  </a:ext>
                </a:extLst>
              </a:tr>
            </a:tbl>
          </a:graphicData>
        </a:graphic>
      </p:graphicFrame>
      <p:sp>
        <p:nvSpPr>
          <p:cNvPr id="8" name="Rectangle: Rounded Corners 7">
            <a:extLst>
              <a:ext uri="{FF2B5EF4-FFF2-40B4-BE49-F238E27FC236}">
                <a16:creationId xmlns:a16="http://schemas.microsoft.com/office/drawing/2014/main" id="{7B3A2CED-A0E9-4FE8-91A3-C69EA1A90D89}"/>
              </a:ext>
            </a:extLst>
          </p:cNvPr>
          <p:cNvSpPr/>
          <p:nvPr/>
        </p:nvSpPr>
        <p:spPr>
          <a:xfrm>
            <a:off x="2712722" y="1981848"/>
            <a:ext cx="3802378" cy="682612"/>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0DE3D45F-B2DD-4332-9D0C-F115F10F1EDF}"/>
              </a:ext>
            </a:extLst>
          </p:cNvPr>
          <p:cNvSpPr/>
          <p:nvPr/>
        </p:nvSpPr>
        <p:spPr>
          <a:xfrm rot="16200000">
            <a:off x="1910541" y="4297221"/>
            <a:ext cx="1604361" cy="1158237"/>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364F13FD-3F90-4417-98E4-6F09362DCCC5}"/>
              </a:ext>
            </a:extLst>
          </p:cNvPr>
          <p:cNvSpPr/>
          <p:nvPr/>
        </p:nvSpPr>
        <p:spPr>
          <a:xfrm rot="16200000">
            <a:off x="4176221" y="4297220"/>
            <a:ext cx="1604361" cy="1158237"/>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00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1"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41413" y="618518"/>
            <a:ext cx="9956800" cy="1478570"/>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141412" y="2249487"/>
            <a:ext cx="9996488" cy="3541714"/>
          </a:xfrm>
          <a:prstGeom prst="rect">
            <a:avLst/>
          </a:prstGeom>
        </p:spPr>
        <p:txBody>
          <a:bodyPr vert="horz" lIns="91440" tIns="45720" rIns="91440" bIns="45720" rtlCol="0" anchor="t">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b="1" dirty="0"/>
              <a:t>LIMIT </a:t>
            </a:r>
            <a:r>
              <a:rPr lang="en-US" sz="2400" dirty="0"/>
              <a:t>goes at the very end of the query as it will be the last command to be executed.</a:t>
            </a:r>
          </a:p>
          <a:p>
            <a:pPr indent="-228600">
              <a:lnSpc>
                <a:spcPct val="120000"/>
              </a:lnSpc>
              <a:buSzPct val="125000"/>
              <a:buFont typeface="Arial" panose="020B0604020202020204" pitchFamily="34" charset="0"/>
              <a:buChar char="•"/>
            </a:pPr>
            <a:r>
              <a:rPr lang="en-US" sz="2400" dirty="0"/>
              <a:t>Syntax of </a:t>
            </a:r>
            <a:r>
              <a:rPr lang="en-US" sz="2400" b="1" dirty="0"/>
              <a:t>LIMIT</a:t>
            </a:r>
            <a:r>
              <a:rPr lang="en-US" sz="2400" dirty="0"/>
              <a:t> statement:</a:t>
            </a:r>
          </a:p>
          <a:p>
            <a:pPr indent="-228600">
              <a:lnSpc>
                <a:spcPct val="120000"/>
              </a:lnSpc>
              <a:buSzPct val="125000"/>
              <a:buFont typeface="Arial" panose="020B0604020202020204" pitchFamily="34" charset="0"/>
              <a:buChar char="•"/>
            </a:pPr>
            <a:r>
              <a:rPr lang="en-US" sz="2400" b="1" dirty="0"/>
              <a:t>SELECT </a:t>
            </a:r>
            <a:r>
              <a:rPr lang="en-US" sz="2400" dirty="0"/>
              <a:t>column_name_1, column_name_2</a:t>
            </a:r>
            <a:endParaRPr lang="en-US" sz="2400" b="1" dirty="0"/>
          </a:p>
          <a:p>
            <a:pPr marL="0" lvl="1" indent="0">
              <a:lnSpc>
                <a:spcPct val="120000"/>
              </a:lnSpc>
              <a:buSzPct val="125000"/>
              <a:buNone/>
            </a:pPr>
            <a:r>
              <a:rPr lang="en-US" sz="2400" b="1" dirty="0"/>
              <a:t>   FROM </a:t>
            </a:r>
            <a:r>
              <a:rPr lang="en-US" sz="2400" dirty="0" err="1"/>
              <a:t>table_name</a:t>
            </a:r>
            <a:endParaRPr lang="en-US" sz="2400" b="1" dirty="0"/>
          </a:p>
          <a:p>
            <a:pPr marL="0" lvl="1" indent="0">
              <a:lnSpc>
                <a:spcPct val="120000"/>
              </a:lnSpc>
              <a:buSzPct val="125000"/>
              <a:buNone/>
            </a:pPr>
            <a:r>
              <a:rPr lang="en-US" sz="2400" b="1" dirty="0"/>
              <a:t>   ORDER BY </a:t>
            </a:r>
            <a:r>
              <a:rPr lang="en-US" sz="2400" dirty="0"/>
              <a:t>column_name_1 </a:t>
            </a:r>
            <a:r>
              <a:rPr lang="en-US" sz="2400" b="1" dirty="0"/>
              <a:t>ASC</a:t>
            </a:r>
            <a:endParaRPr lang="en-US" sz="2400" dirty="0"/>
          </a:p>
          <a:p>
            <a:pPr marL="0" lvl="1" indent="0">
              <a:lnSpc>
                <a:spcPct val="120000"/>
              </a:lnSpc>
              <a:buSzPct val="125000"/>
              <a:buNone/>
            </a:pPr>
            <a:r>
              <a:rPr lang="en-US" sz="2400" b="1" dirty="0"/>
              <a:t>   LIMIT</a:t>
            </a:r>
            <a:r>
              <a:rPr lang="en-US" sz="2400" dirty="0"/>
              <a:t> 5;</a:t>
            </a:r>
            <a:endParaRPr lang="en-US" sz="2400" b="1" dirty="0"/>
          </a:p>
        </p:txBody>
      </p:sp>
    </p:spTree>
    <p:extLst>
      <p:ext uri="{BB962C8B-B14F-4D97-AF65-F5344CB8AC3E}">
        <p14:creationId xmlns:p14="http://schemas.microsoft.com/office/powerpoint/2010/main" val="221328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238250" y="642593"/>
            <a:ext cx="9886950"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238250" y="2386584"/>
            <a:ext cx="988695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400" dirty="0"/>
              <a:t>Exercise: Business Task</a:t>
            </a:r>
          </a:p>
          <a:p>
            <a:pPr>
              <a:lnSpc>
                <a:spcPct val="100000"/>
              </a:lnSpc>
              <a:buFont typeface="Arial" panose="020B0604020202020204" pitchFamily="34" charset="0"/>
              <a:buChar char="•"/>
            </a:pPr>
            <a:r>
              <a:rPr lang="en-US" sz="2400" dirty="0"/>
              <a:t>We wish to find the 5 most recent transactions that took place. Write the query that outputs the 5 relevant rows of data.</a:t>
            </a:r>
          </a:p>
          <a:p>
            <a:pPr>
              <a:lnSpc>
                <a:spcPct val="100000"/>
              </a:lnSpc>
              <a:buFont typeface="Arial" panose="020B0604020202020204" pitchFamily="34" charset="0"/>
              <a:buChar char="•"/>
            </a:pPr>
            <a:r>
              <a:rPr lang="en-US" sz="2400" dirty="0"/>
              <a:t>Query:</a:t>
            </a:r>
          </a:p>
          <a:p>
            <a:pPr>
              <a:lnSpc>
                <a:spcPct val="100000"/>
              </a:lnSpc>
              <a:buFont typeface="Arial" panose="020B0604020202020204" pitchFamily="34" charset="0"/>
              <a:buChar char="•"/>
            </a:pPr>
            <a:r>
              <a:rPr lang="en-GB" sz="2400" b="1" dirty="0"/>
              <a:t>SELECT</a:t>
            </a:r>
            <a:r>
              <a:rPr lang="en-GB" sz="2400" dirty="0"/>
              <a:t> * </a:t>
            </a:r>
            <a:r>
              <a:rPr lang="en-GB" sz="2400" b="1" dirty="0"/>
              <a:t>FROM</a:t>
            </a:r>
            <a:r>
              <a:rPr lang="en-GB" sz="2400" dirty="0"/>
              <a:t> payment</a:t>
            </a:r>
          </a:p>
          <a:p>
            <a:pPr marL="0" indent="0">
              <a:lnSpc>
                <a:spcPct val="100000"/>
              </a:lnSpc>
              <a:buNone/>
            </a:pPr>
            <a:r>
              <a:rPr lang="en-GB" sz="2400" dirty="0"/>
              <a:t>  </a:t>
            </a:r>
            <a:r>
              <a:rPr lang="en-GB" sz="2400" b="1" dirty="0"/>
              <a:t>WHERE</a:t>
            </a:r>
            <a:r>
              <a:rPr lang="en-GB" sz="2400" dirty="0"/>
              <a:t> amount != 0</a:t>
            </a:r>
          </a:p>
          <a:p>
            <a:pPr marL="0" indent="0">
              <a:lnSpc>
                <a:spcPct val="100000"/>
              </a:lnSpc>
              <a:buNone/>
            </a:pPr>
            <a:r>
              <a:rPr lang="en-GB" sz="2400" dirty="0"/>
              <a:t>  </a:t>
            </a:r>
            <a:r>
              <a:rPr lang="en-GB" sz="2400" b="1" dirty="0"/>
              <a:t>ORDER BY </a:t>
            </a:r>
            <a:r>
              <a:rPr lang="en-GB" sz="2400" dirty="0" err="1"/>
              <a:t>payment_date</a:t>
            </a:r>
            <a:r>
              <a:rPr lang="en-GB" sz="2400" dirty="0"/>
              <a:t> </a:t>
            </a:r>
            <a:r>
              <a:rPr lang="en-GB" sz="2400" b="1" dirty="0"/>
              <a:t>DESC</a:t>
            </a:r>
          </a:p>
          <a:p>
            <a:pPr marL="0" indent="0">
              <a:lnSpc>
                <a:spcPct val="100000"/>
              </a:lnSpc>
              <a:buNone/>
            </a:pPr>
            <a:r>
              <a:rPr lang="en-GB" sz="2400" dirty="0"/>
              <a:t>  </a:t>
            </a:r>
            <a:r>
              <a:rPr lang="en-GB" sz="2400" b="1" dirty="0"/>
              <a:t>LIMIT</a:t>
            </a:r>
            <a:r>
              <a:rPr lang="en-GB" sz="2400" dirty="0"/>
              <a:t> 5;</a:t>
            </a:r>
            <a:endParaRPr lang="en-US" sz="2400" dirty="0"/>
          </a:p>
        </p:txBody>
      </p:sp>
    </p:spTree>
    <p:extLst>
      <p:ext uri="{BB962C8B-B14F-4D97-AF65-F5344CB8AC3E}">
        <p14:creationId xmlns:p14="http://schemas.microsoft.com/office/powerpoint/2010/main" val="386631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76324" y="642593"/>
            <a:ext cx="10048875"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076324" y="2386584"/>
            <a:ext cx="10048875"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Exercise: Business Task</a:t>
            </a:r>
          </a:p>
          <a:p>
            <a:pPr>
              <a:lnSpc>
                <a:spcPct val="100000"/>
              </a:lnSpc>
              <a:buFont typeface="Arial" panose="020B0604020202020204" pitchFamily="34" charset="0"/>
              <a:buChar char="•"/>
            </a:pPr>
            <a:r>
              <a:rPr lang="en-US" sz="2800" dirty="0"/>
              <a:t>We wish to reward our first 10 paying customers. What are their customer ID’s?</a:t>
            </a:r>
          </a:p>
          <a:p>
            <a:pPr>
              <a:lnSpc>
                <a:spcPct val="100000"/>
              </a:lnSpc>
              <a:buFont typeface="Arial" panose="020B0604020202020204" pitchFamily="34" charset="0"/>
              <a:buChar char="•"/>
            </a:pPr>
            <a:r>
              <a:rPr lang="en-US" sz="2800" dirty="0"/>
              <a:t>Hint: Use payment table.</a:t>
            </a:r>
          </a:p>
          <a:p>
            <a:pPr>
              <a:lnSpc>
                <a:spcPct val="100000"/>
              </a:lnSpc>
              <a:buFont typeface="Arial" panose="020B0604020202020204" pitchFamily="34" charset="0"/>
              <a:buChar char="•"/>
            </a:pPr>
            <a:r>
              <a:rPr lang="en-US" sz="2800" dirty="0"/>
              <a:t>Hint: Use </a:t>
            </a:r>
            <a:r>
              <a:rPr lang="en-US" sz="2800" b="1" dirty="0"/>
              <a:t>ORDER BY</a:t>
            </a:r>
            <a:r>
              <a:rPr lang="en-US" sz="2800" dirty="0"/>
              <a:t> and </a:t>
            </a:r>
            <a:r>
              <a:rPr lang="en-US" sz="2800" b="1" dirty="0"/>
              <a:t>LIMIT</a:t>
            </a:r>
            <a:r>
              <a:rPr lang="en-US" sz="2800" dirty="0"/>
              <a:t>.</a:t>
            </a:r>
          </a:p>
          <a:p>
            <a:pPr>
              <a:lnSpc>
                <a:spcPct val="100000"/>
              </a:lnSpc>
              <a:buFont typeface="Arial" panose="020B0604020202020204" pitchFamily="34" charset="0"/>
              <a:buChar char="•"/>
            </a:pPr>
            <a:r>
              <a:rPr lang="en-US" sz="2800" dirty="0"/>
              <a:t>Hint: Specify </a:t>
            </a:r>
            <a:r>
              <a:rPr lang="en-US" sz="2800" b="1" dirty="0"/>
              <a:t>ASC</a:t>
            </a:r>
            <a:r>
              <a:rPr lang="en-US" sz="2800" dirty="0"/>
              <a:t> or </a:t>
            </a:r>
            <a:r>
              <a:rPr lang="en-US" sz="2800" b="1" dirty="0"/>
              <a:t>DESC</a:t>
            </a:r>
            <a:r>
              <a:rPr lang="en-US" sz="2800" dirty="0"/>
              <a:t>.</a:t>
            </a:r>
          </a:p>
        </p:txBody>
      </p:sp>
    </p:spTree>
    <p:extLst>
      <p:ext uri="{BB962C8B-B14F-4D97-AF65-F5344CB8AC3E}">
        <p14:creationId xmlns:p14="http://schemas.microsoft.com/office/powerpoint/2010/main" val="32933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238250" y="642593"/>
            <a:ext cx="9744075"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238250" y="2386584"/>
            <a:ext cx="981075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Exercise: Business Task</a:t>
            </a:r>
          </a:p>
          <a:p>
            <a:pPr>
              <a:lnSpc>
                <a:spcPct val="100000"/>
              </a:lnSpc>
              <a:buFont typeface="Arial" panose="020B0604020202020204" pitchFamily="34" charset="0"/>
              <a:buChar char="•"/>
            </a:pPr>
            <a:r>
              <a:rPr lang="en-US" sz="2800" dirty="0"/>
              <a:t>We wish to reward our first 10 paying customers. What are their customer ID’s?</a:t>
            </a:r>
          </a:p>
          <a:p>
            <a:pPr>
              <a:lnSpc>
                <a:spcPct val="100000"/>
              </a:lnSpc>
              <a:buFont typeface="Arial" panose="020B0604020202020204" pitchFamily="34" charset="0"/>
              <a:buChar char="•"/>
            </a:pPr>
            <a:r>
              <a:rPr lang="en-US" sz="2800" dirty="0"/>
              <a:t>Query:</a:t>
            </a:r>
          </a:p>
          <a:p>
            <a:pPr>
              <a:lnSpc>
                <a:spcPct val="100000"/>
              </a:lnSpc>
              <a:buFont typeface="Arial" panose="020B0604020202020204" pitchFamily="34" charset="0"/>
              <a:buChar char="•"/>
            </a:pPr>
            <a:r>
              <a:rPr lang="en-GB" sz="2800" b="1" dirty="0"/>
              <a:t>SELECT</a:t>
            </a:r>
            <a:r>
              <a:rPr lang="en-GB" sz="2800" dirty="0"/>
              <a:t> </a:t>
            </a:r>
            <a:r>
              <a:rPr lang="en-GB" sz="2800" dirty="0" err="1"/>
              <a:t>customer_id</a:t>
            </a:r>
            <a:r>
              <a:rPr lang="en-GB" sz="2800" dirty="0"/>
              <a:t> </a:t>
            </a:r>
            <a:r>
              <a:rPr lang="en-GB" sz="2800" b="1" dirty="0"/>
              <a:t>FROM</a:t>
            </a:r>
            <a:r>
              <a:rPr lang="en-GB" sz="2800" dirty="0"/>
              <a:t> payment</a:t>
            </a:r>
          </a:p>
          <a:p>
            <a:pPr marL="0" indent="0">
              <a:lnSpc>
                <a:spcPct val="100000"/>
              </a:lnSpc>
              <a:buNone/>
            </a:pPr>
            <a:r>
              <a:rPr lang="en-GB" sz="2800" dirty="0"/>
              <a:t>  </a:t>
            </a:r>
            <a:r>
              <a:rPr lang="en-GB" sz="2800" b="1" dirty="0"/>
              <a:t>ORDER BY </a:t>
            </a:r>
            <a:r>
              <a:rPr lang="en-GB" sz="2800" dirty="0" err="1"/>
              <a:t>payment_date</a:t>
            </a:r>
            <a:r>
              <a:rPr lang="en-GB" sz="2800" dirty="0"/>
              <a:t> </a:t>
            </a:r>
            <a:r>
              <a:rPr lang="en-GB" sz="2800" b="1" dirty="0"/>
              <a:t>ASC</a:t>
            </a:r>
          </a:p>
          <a:p>
            <a:pPr marL="0" indent="0">
              <a:lnSpc>
                <a:spcPct val="100000"/>
              </a:lnSpc>
              <a:buNone/>
            </a:pPr>
            <a:r>
              <a:rPr lang="en-GB" sz="2800" dirty="0"/>
              <a:t>  </a:t>
            </a:r>
            <a:r>
              <a:rPr lang="en-GB" sz="2800" b="1" dirty="0"/>
              <a:t>LIMIT</a:t>
            </a:r>
            <a:r>
              <a:rPr lang="en-GB" sz="2800" dirty="0"/>
              <a:t> 10;</a:t>
            </a:r>
            <a:endParaRPr lang="en-US" sz="2800" dirty="0"/>
          </a:p>
        </p:txBody>
      </p:sp>
    </p:spTree>
    <p:extLst>
      <p:ext uri="{BB962C8B-B14F-4D97-AF65-F5344CB8AC3E}">
        <p14:creationId xmlns:p14="http://schemas.microsoft.com/office/powerpoint/2010/main" val="5606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90200"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9020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 Exercise: Business Task</a:t>
            </a:r>
          </a:p>
          <a:p>
            <a:pPr>
              <a:lnSpc>
                <a:spcPct val="100000"/>
              </a:lnSpc>
              <a:buFont typeface="Arial" panose="020B0604020202020204" pitchFamily="34" charset="0"/>
              <a:buChar char="•"/>
            </a:pPr>
            <a:r>
              <a:rPr lang="en-GB" sz="2800" dirty="0"/>
              <a:t> A customer wishes to watch a short movie during their lunch break. What are the titles of the 5 shortest movies?</a:t>
            </a:r>
          </a:p>
          <a:p>
            <a:pPr>
              <a:lnSpc>
                <a:spcPct val="100000"/>
              </a:lnSpc>
              <a:buFont typeface="Arial" panose="020B0604020202020204" pitchFamily="34" charset="0"/>
              <a:buChar char="•"/>
            </a:pPr>
            <a:r>
              <a:rPr lang="en-GB" sz="2800" dirty="0"/>
              <a:t> Hint: Use the film table.</a:t>
            </a:r>
          </a:p>
          <a:p>
            <a:pPr>
              <a:lnSpc>
                <a:spcPct val="100000"/>
              </a:lnSpc>
              <a:buFont typeface="Arial" panose="020B0604020202020204" pitchFamily="34" charset="0"/>
              <a:buChar char="•"/>
            </a:pPr>
            <a:r>
              <a:rPr lang="en-GB" sz="2800" dirty="0"/>
              <a:t> Hint: Look at the length column.</a:t>
            </a:r>
          </a:p>
          <a:p>
            <a:pPr>
              <a:lnSpc>
                <a:spcPct val="100000"/>
              </a:lnSpc>
              <a:buFont typeface="Arial" panose="020B0604020202020204" pitchFamily="34" charset="0"/>
              <a:buChar char="•"/>
            </a:pPr>
            <a:r>
              <a:rPr lang="en-GB" sz="2800" dirty="0"/>
              <a:t> Hint: Use </a:t>
            </a:r>
            <a:r>
              <a:rPr lang="en-GB" sz="2800" b="1" dirty="0"/>
              <a:t>ORDER BY</a:t>
            </a:r>
            <a:r>
              <a:rPr lang="en-GB" sz="2800" dirty="0"/>
              <a:t> and </a:t>
            </a:r>
            <a:r>
              <a:rPr lang="en-GB" sz="2800" b="1" dirty="0"/>
              <a:t>LIMIT</a:t>
            </a:r>
            <a:r>
              <a:rPr lang="en-GB" sz="2800" dirty="0"/>
              <a:t>.</a:t>
            </a:r>
          </a:p>
          <a:p>
            <a:pPr>
              <a:lnSpc>
                <a:spcPct val="100000"/>
              </a:lnSpc>
              <a:buFont typeface="Arial" panose="020B0604020202020204" pitchFamily="34" charset="0"/>
              <a:buChar char="•"/>
            </a:pPr>
            <a:r>
              <a:rPr lang="en-GB" sz="2800" dirty="0"/>
              <a:t> Hint: USE </a:t>
            </a:r>
            <a:r>
              <a:rPr lang="en-GB" sz="2800" b="1" dirty="0"/>
              <a:t>ASC</a:t>
            </a:r>
            <a:r>
              <a:rPr lang="en-GB" sz="2800" dirty="0"/>
              <a:t> or </a:t>
            </a:r>
            <a:r>
              <a:rPr lang="en-GB" sz="2800" b="1" dirty="0"/>
              <a:t>DESC</a:t>
            </a:r>
            <a:r>
              <a:rPr lang="en-GB" sz="2800" dirty="0"/>
              <a:t>.</a:t>
            </a:r>
            <a:endParaRPr lang="en-US" sz="2800" dirty="0"/>
          </a:p>
        </p:txBody>
      </p:sp>
    </p:spTree>
    <p:extLst>
      <p:ext uri="{BB962C8B-B14F-4D97-AF65-F5344CB8AC3E}">
        <p14:creationId xmlns:p14="http://schemas.microsoft.com/office/powerpoint/2010/main" val="19043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510520"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51052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000" dirty="0"/>
              <a:t>Exercise: Business Task</a:t>
            </a:r>
          </a:p>
          <a:p>
            <a:pPr>
              <a:lnSpc>
                <a:spcPct val="100000"/>
              </a:lnSpc>
              <a:buFont typeface="Arial" panose="020B0604020202020204" pitchFamily="34" charset="0"/>
              <a:buChar char="•"/>
            </a:pPr>
            <a:r>
              <a:rPr lang="en-GB" sz="2000" dirty="0"/>
              <a:t>A customer wishes to watch a short movie during their lunch break. What are the titles of the 5 shortest movies?</a:t>
            </a:r>
          </a:p>
          <a:p>
            <a:pPr>
              <a:lnSpc>
                <a:spcPct val="100000"/>
              </a:lnSpc>
              <a:buFont typeface="Arial" panose="020B0604020202020204" pitchFamily="34" charset="0"/>
              <a:buChar char="•"/>
            </a:pPr>
            <a:r>
              <a:rPr lang="en-GB" sz="2000" dirty="0"/>
              <a:t>Query:</a:t>
            </a:r>
          </a:p>
          <a:p>
            <a:pPr>
              <a:lnSpc>
                <a:spcPct val="100000"/>
              </a:lnSpc>
              <a:buFont typeface="Arial" panose="020B0604020202020204" pitchFamily="34" charset="0"/>
              <a:buChar char="•"/>
            </a:pPr>
            <a:r>
              <a:rPr lang="en-GB" sz="2000" b="1" dirty="0"/>
              <a:t>SELECT</a:t>
            </a:r>
            <a:r>
              <a:rPr lang="en-GB" sz="2000" dirty="0"/>
              <a:t> title, length </a:t>
            </a:r>
            <a:r>
              <a:rPr lang="en-GB" sz="2000" b="1" dirty="0"/>
              <a:t>FROM</a:t>
            </a:r>
            <a:r>
              <a:rPr lang="en-GB" sz="2000" dirty="0"/>
              <a:t> film</a:t>
            </a:r>
          </a:p>
          <a:p>
            <a:pPr marL="0" indent="0">
              <a:lnSpc>
                <a:spcPct val="100000"/>
              </a:lnSpc>
              <a:buNone/>
            </a:pPr>
            <a:r>
              <a:rPr lang="en-GB" sz="2000" dirty="0"/>
              <a:t>   </a:t>
            </a:r>
            <a:r>
              <a:rPr lang="en-GB" sz="2000" b="1" dirty="0"/>
              <a:t>ORDER</a:t>
            </a:r>
            <a:r>
              <a:rPr lang="en-GB" sz="2000" dirty="0"/>
              <a:t> </a:t>
            </a:r>
            <a:r>
              <a:rPr lang="en-GB" sz="2000" b="1" dirty="0"/>
              <a:t>BY</a:t>
            </a:r>
            <a:r>
              <a:rPr lang="en-GB" sz="2000" dirty="0"/>
              <a:t> length </a:t>
            </a:r>
            <a:r>
              <a:rPr lang="en-GB" sz="2000" b="1" dirty="0"/>
              <a:t>ASC</a:t>
            </a:r>
          </a:p>
          <a:p>
            <a:pPr marL="0" indent="0">
              <a:lnSpc>
                <a:spcPct val="100000"/>
              </a:lnSpc>
              <a:buNone/>
            </a:pPr>
            <a:r>
              <a:rPr lang="en-GB" sz="2000" dirty="0"/>
              <a:t>   </a:t>
            </a:r>
            <a:r>
              <a:rPr lang="en-GB" sz="2000" b="1" dirty="0"/>
              <a:t>LIMIT</a:t>
            </a:r>
            <a:r>
              <a:rPr lang="en-GB" sz="2000" dirty="0"/>
              <a:t> 5;</a:t>
            </a:r>
          </a:p>
          <a:p>
            <a:pPr>
              <a:lnSpc>
                <a:spcPct val="100000"/>
              </a:lnSpc>
              <a:buFont typeface="Arial" panose="020B0604020202020204" pitchFamily="34" charset="0"/>
              <a:buChar char="•"/>
            </a:pPr>
            <a:r>
              <a:rPr lang="en-GB" sz="2000" dirty="0"/>
              <a:t>Note: Length is highlighted in our query because it’s also a function. However, in our case it’s also a column name. Although it’s highlighted SQL is aware, therefore not impacting our result.</a:t>
            </a:r>
            <a:endParaRPr lang="en-US" sz="2000" dirty="0"/>
          </a:p>
        </p:txBody>
      </p:sp>
    </p:spTree>
    <p:extLst>
      <p:ext uri="{BB962C8B-B14F-4D97-AF65-F5344CB8AC3E}">
        <p14:creationId xmlns:p14="http://schemas.microsoft.com/office/powerpoint/2010/main" val="11321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69880" cy="1506247"/>
          </a:xfrm>
        </p:spPr>
        <p:txBody>
          <a:bodyPr vert="horz" lIns="91440" tIns="45720" rIns="91440" bIns="45720" rtlCol="0" anchor="ctr">
            <a:normAutofit/>
          </a:bodyPr>
          <a:lstStyle/>
          <a:p>
            <a:pPr algn="ctr"/>
            <a:r>
              <a:rPr lang="en-US" sz="4800" dirty="0"/>
              <a:t>LIMIT</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6988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400" dirty="0"/>
              <a:t> Exercise: Business Task</a:t>
            </a:r>
          </a:p>
          <a:p>
            <a:pPr>
              <a:lnSpc>
                <a:spcPct val="100000"/>
              </a:lnSpc>
              <a:buFont typeface="Arial" panose="020B0604020202020204" pitchFamily="34" charset="0"/>
              <a:buChar char="•"/>
            </a:pPr>
            <a:r>
              <a:rPr lang="en-GB" sz="2400" dirty="0"/>
              <a:t> A customer tells us that he can watch any movie that is 50 minutes or less. How many options does he have now?</a:t>
            </a:r>
          </a:p>
          <a:p>
            <a:pPr>
              <a:lnSpc>
                <a:spcPct val="100000"/>
              </a:lnSpc>
              <a:buFont typeface="Arial" panose="020B0604020202020204" pitchFamily="34" charset="0"/>
              <a:buChar char="•"/>
            </a:pPr>
            <a:r>
              <a:rPr lang="en-GB" sz="2400" dirty="0"/>
              <a:t> Solution:</a:t>
            </a:r>
          </a:p>
          <a:p>
            <a:pPr>
              <a:lnSpc>
                <a:spcPct val="100000"/>
              </a:lnSpc>
              <a:buFont typeface="Arial" panose="020B0604020202020204" pitchFamily="34" charset="0"/>
              <a:buChar char="•"/>
            </a:pPr>
            <a:r>
              <a:rPr lang="en-GB" sz="2400" dirty="0"/>
              <a:t> 37</a:t>
            </a:r>
          </a:p>
          <a:p>
            <a:pPr>
              <a:lnSpc>
                <a:spcPct val="100000"/>
              </a:lnSpc>
              <a:buFont typeface="Arial" panose="020B0604020202020204" pitchFamily="34" charset="0"/>
              <a:buChar char="•"/>
            </a:pPr>
            <a:r>
              <a:rPr lang="en-GB" sz="2400" dirty="0"/>
              <a:t> Query:</a:t>
            </a:r>
          </a:p>
          <a:p>
            <a:pPr>
              <a:lnSpc>
                <a:spcPct val="100000"/>
              </a:lnSpc>
              <a:buFont typeface="Arial" panose="020B0604020202020204" pitchFamily="34" charset="0"/>
              <a:buChar char="•"/>
            </a:pPr>
            <a:r>
              <a:rPr lang="en-GB" sz="2400" b="1" dirty="0"/>
              <a:t> SELECT</a:t>
            </a:r>
            <a:r>
              <a:rPr lang="en-GB" sz="2400" dirty="0"/>
              <a:t> </a:t>
            </a:r>
            <a:r>
              <a:rPr lang="en-GB" sz="2400" b="1" dirty="0"/>
              <a:t>count</a:t>
            </a:r>
            <a:r>
              <a:rPr lang="en-GB" sz="2400" dirty="0"/>
              <a:t>(title) </a:t>
            </a:r>
            <a:r>
              <a:rPr lang="en-GB" sz="2400" b="1" dirty="0"/>
              <a:t>FROM</a:t>
            </a:r>
            <a:r>
              <a:rPr lang="en-GB" sz="2400" dirty="0"/>
              <a:t> film</a:t>
            </a:r>
          </a:p>
          <a:p>
            <a:pPr marL="0" indent="0">
              <a:lnSpc>
                <a:spcPct val="100000"/>
              </a:lnSpc>
              <a:buNone/>
            </a:pPr>
            <a:r>
              <a:rPr lang="en-GB" sz="2400" dirty="0"/>
              <a:t>   </a:t>
            </a:r>
            <a:r>
              <a:rPr lang="en-GB" sz="2400" b="1" dirty="0"/>
              <a:t>WHERE</a:t>
            </a:r>
            <a:r>
              <a:rPr lang="en-GB" sz="2400" dirty="0"/>
              <a:t> length &lt;=50;</a:t>
            </a:r>
            <a:endParaRPr lang="en-US" sz="2400" dirty="0"/>
          </a:p>
        </p:txBody>
      </p:sp>
    </p:spTree>
    <p:extLst>
      <p:ext uri="{BB962C8B-B14F-4D97-AF65-F5344CB8AC3E}">
        <p14:creationId xmlns:p14="http://schemas.microsoft.com/office/powerpoint/2010/main" val="368690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BETWEEN</a:t>
            </a:r>
          </a:p>
        </p:txBody>
      </p:sp>
      <p:sp useBgFill="1">
        <p:nvSpPr>
          <p:cNvPr id="4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5215467" y="375386"/>
            <a:ext cx="5831944" cy="6217920"/>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1800" b="1" dirty="0"/>
              <a:t>BETWEEN</a:t>
            </a:r>
            <a:r>
              <a:rPr lang="en-US" sz="1800" dirty="0"/>
              <a:t> is used to acquire only the range of values that match our criteria.</a:t>
            </a:r>
          </a:p>
          <a:p>
            <a:pPr indent="-228600">
              <a:lnSpc>
                <a:spcPct val="120000"/>
              </a:lnSpc>
              <a:buSzPct val="125000"/>
              <a:buFont typeface="Arial" panose="020B0604020202020204" pitchFamily="34" charset="0"/>
              <a:buChar char="•"/>
            </a:pPr>
            <a:r>
              <a:rPr lang="en-US" sz="1800" dirty="0"/>
              <a:t>This is the same as using</a:t>
            </a:r>
          </a:p>
          <a:p>
            <a:pPr lvl="1" indent="-228600">
              <a:lnSpc>
                <a:spcPct val="120000"/>
              </a:lnSpc>
              <a:buSzPct val="125000"/>
              <a:buFont typeface="Arial" panose="020B0604020202020204" pitchFamily="34" charset="0"/>
              <a:buChar char="•"/>
            </a:pPr>
            <a:r>
              <a:rPr lang="en-US" sz="1800" dirty="0"/>
              <a:t>value &gt;= low </a:t>
            </a:r>
            <a:r>
              <a:rPr lang="en-US" sz="1800" b="1" dirty="0"/>
              <a:t>AND</a:t>
            </a:r>
            <a:r>
              <a:rPr lang="en-US" sz="1800" dirty="0"/>
              <a:t> value &lt;= high.</a:t>
            </a:r>
          </a:p>
          <a:p>
            <a:pPr lvl="1" indent="-228600">
              <a:lnSpc>
                <a:spcPct val="120000"/>
              </a:lnSpc>
              <a:buSzPct val="125000"/>
              <a:buFont typeface="Arial" panose="020B0604020202020204" pitchFamily="34" charset="0"/>
              <a:buChar char="•"/>
            </a:pPr>
            <a:r>
              <a:rPr lang="en-US" sz="1800" dirty="0"/>
              <a:t>value </a:t>
            </a:r>
            <a:r>
              <a:rPr lang="en-US" sz="1800" b="1" dirty="0"/>
              <a:t>BETWEEN </a:t>
            </a:r>
            <a:r>
              <a:rPr lang="en-US" sz="1800" dirty="0"/>
              <a:t>low </a:t>
            </a:r>
            <a:r>
              <a:rPr lang="en-US" sz="1800" b="1" dirty="0"/>
              <a:t>AND </a:t>
            </a:r>
            <a:r>
              <a:rPr lang="en-US" sz="1800" dirty="0"/>
              <a:t>high.</a:t>
            </a:r>
          </a:p>
          <a:p>
            <a:pPr indent="-228600">
              <a:lnSpc>
                <a:spcPct val="120000"/>
              </a:lnSpc>
              <a:buSzPct val="125000"/>
              <a:buFont typeface="Arial" panose="020B0604020202020204" pitchFamily="34" charset="0"/>
              <a:buChar char="•"/>
            </a:pPr>
            <a:r>
              <a:rPr lang="en-US" sz="1800" dirty="0"/>
              <a:t>We can combine </a:t>
            </a:r>
            <a:r>
              <a:rPr lang="en-US" sz="1800" b="1" dirty="0"/>
              <a:t>BETWEEN </a:t>
            </a:r>
            <a:r>
              <a:rPr lang="en-US" sz="1800" dirty="0"/>
              <a:t>with </a:t>
            </a:r>
            <a:r>
              <a:rPr lang="en-US" sz="1800" b="1" dirty="0"/>
              <a:t>NOT</a:t>
            </a:r>
            <a:r>
              <a:rPr lang="en-US" sz="1800" dirty="0"/>
              <a:t>.</a:t>
            </a:r>
          </a:p>
          <a:p>
            <a:pPr indent="-228600">
              <a:lnSpc>
                <a:spcPct val="120000"/>
              </a:lnSpc>
              <a:buSzPct val="125000"/>
              <a:buFont typeface="Arial" panose="020B0604020202020204" pitchFamily="34" charset="0"/>
              <a:buChar char="•"/>
            </a:pPr>
            <a:r>
              <a:rPr lang="en-US" sz="1800" dirty="0"/>
              <a:t>This is the same as using</a:t>
            </a:r>
          </a:p>
          <a:p>
            <a:pPr lvl="1" indent="-228600">
              <a:lnSpc>
                <a:spcPct val="120000"/>
              </a:lnSpc>
              <a:buSzPct val="125000"/>
              <a:buFont typeface="Arial" panose="020B0604020202020204" pitchFamily="34" charset="0"/>
              <a:buChar char="•"/>
            </a:pPr>
            <a:r>
              <a:rPr lang="en-US" sz="1800" dirty="0"/>
              <a:t>value &lt; low </a:t>
            </a:r>
            <a:r>
              <a:rPr lang="en-US" sz="1800" b="1" dirty="0"/>
              <a:t>OR </a:t>
            </a:r>
            <a:r>
              <a:rPr lang="en-US" sz="1800" dirty="0"/>
              <a:t>value &gt; high.</a:t>
            </a:r>
          </a:p>
          <a:p>
            <a:pPr lvl="1" indent="-228600">
              <a:lnSpc>
                <a:spcPct val="120000"/>
              </a:lnSpc>
              <a:buSzPct val="125000"/>
              <a:buFont typeface="Arial" panose="020B0604020202020204" pitchFamily="34" charset="0"/>
              <a:buChar char="•"/>
            </a:pPr>
            <a:r>
              <a:rPr lang="en-US" sz="1800" dirty="0"/>
              <a:t>value </a:t>
            </a:r>
            <a:r>
              <a:rPr lang="en-US" sz="1800" b="1" dirty="0"/>
              <a:t>NOT BETWEEN </a:t>
            </a:r>
            <a:r>
              <a:rPr lang="en-US" sz="1800" dirty="0"/>
              <a:t>low </a:t>
            </a:r>
            <a:r>
              <a:rPr lang="en-US" sz="1800" b="1" dirty="0"/>
              <a:t>AND </a:t>
            </a:r>
            <a:r>
              <a:rPr lang="en-US" sz="1800" dirty="0"/>
              <a:t>high.</a:t>
            </a:r>
          </a:p>
          <a:p>
            <a:pPr indent="-228600">
              <a:lnSpc>
                <a:spcPct val="120000"/>
              </a:lnSpc>
              <a:buSzPct val="125000"/>
              <a:buFont typeface="Arial" panose="020B0604020202020204" pitchFamily="34" charset="0"/>
              <a:buChar char="•"/>
            </a:pPr>
            <a:r>
              <a:rPr lang="en-US" sz="1800" b="1" dirty="0"/>
              <a:t>BETWEEN </a:t>
            </a:r>
            <a:r>
              <a:rPr lang="en-US" sz="1800" dirty="0"/>
              <a:t>can also be used with dates. It needs to be formatted by using the standard YYYY-MM-DD.</a:t>
            </a:r>
          </a:p>
          <a:p>
            <a:pPr indent="-228600">
              <a:lnSpc>
                <a:spcPct val="120000"/>
              </a:lnSpc>
              <a:buSzPct val="125000"/>
              <a:buFont typeface="Arial" panose="020B0604020202020204" pitchFamily="34" charset="0"/>
              <a:buChar char="•"/>
            </a:pPr>
            <a:r>
              <a:rPr lang="en-US" sz="1800" dirty="0"/>
              <a:t>E.G: date </a:t>
            </a:r>
            <a:r>
              <a:rPr lang="en-US" sz="1800" b="1" dirty="0"/>
              <a:t>BETWEEN </a:t>
            </a:r>
            <a:r>
              <a:rPr lang="en-US" sz="1800" dirty="0"/>
              <a:t>‘2007-01-01’ </a:t>
            </a:r>
            <a:r>
              <a:rPr lang="en-US" sz="1800" b="1" dirty="0"/>
              <a:t>AND </a:t>
            </a:r>
            <a:r>
              <a:rPr lang="en-US" sz="1800" dirty="0"/>
              <a:t>‘2007-02-01’.</a:t>
            </a:r>
          </a:p>
        </p:txBody>
      </p:sp>
    </p:spTree>
    <p:extLst>
      <p:ext uri="{BB962C8B-B14F-4D97-AF65-F5344CB8AC3E}">
        <p14:creationId xmlns:p14="http://schemas.microsoft.com/office/powerpoint/2010/main" val="3983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08920" cy="1506247"/>
          </a:xfrm>
        </p:spPr>
        <p:txBody>
          <a:bodyPr vert="horz" lIns="91440" tIns="45720" rIns="91440" bIns="45720" rtlCol="0" anchor="ctr">
            <a:normAutofit/>
          </a:bodyPr>
          <a:lstStyle/>
          <a:p>
            <a:pPr algn="ctr"/>
            <a:r>
              <a:rPr lang="en-US" sz="4800" dirty="0"/>
              <a:t>BETWEEN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08920" cy="364845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 Exercise: How many payments made were between 8 and 9 dollars? Use between and inequalities.</a:t>
            </a:r>
          </a:p>
          <a:p>
            <a:pPr>
              <a:lnSpc>
                <a:spcPct val="100000"/>
              </a:lnSpc>
              <a:buFont typeface="Arial" panose="020B0604020202020204" pitchFamily="34" charset="0"/>
              <a:buChar char="•"/>
            </a:pPr>
            <a:r>
              <a:rPr lang="en-US" sz="2800" dirty="0"/>
              <a:t> Solution:</a:t>
            </a:r>
          </a:p>
          <a:p>
            <a:pPr>
              <a:lnSpc>
                <a:spcPct val="100000"/>
              </a:lnSpc>
              <a:buFont typeface="Arial" panose="020B0604020202020204" pitchFamily="34" charset="0"/>
              <a:buChar char="•"/>
            </a:pPr>
            <a:r>
              <a:rPr lang="en-US" sz="2800" dirty="0"/>
              <a:t> 439</a:t>
            </a:r>
          </a:p>
          <a:p>
            <a:pPr>
              <a:lnSpc>
                <a:spcPct val="100000"/>
              </a:lnSpc>
              <a:buFont typeface="Arial" panose="020B0604020202020204" pitchFamily="34" charset="0"/>
              <a:buChar char="•"/>
            </a:pPr>
            <a:r>
              <a:rPr lang="en-US" sz="2800" dirty="0"/>
              <a:t> Query:</a:t>
            </a:r>
          </a:p>
          <a:p>
            <a:pPr>
              <a:lnSpc>
                <a:spcPct val="100000"/>
              </a:lnSpc>
              <a:buFont typeface="Arial" panose="020B0604020202020204" pitchFamily="34" charset="0"/>
              <a:buChar char="•"/>
            </a:pPr>
            <a:r>
              <a:rPr lang="en-GB" sz="2800" b="1" dirty="0"/>
              <a:t> SELECT</a:t>
            </a:r>
            <a:r>
              <a:rPr lang="en-GB" sz="2800" dirty="0"/>
              <a:t> </a:t>
            </a:r>
            <a:r>
              <a:rPr lang="en-GB" sz="2800" b="1" dirty="0"/>
              <a:t>count</a:t>
            </a:r>
            <a:r>
              <a:rPr lang="en-GB" sz="2800" dirty="0"/>
              <a:t>(*) </a:t>
            </a:r>
            <a:r>
              <a:rPr lang="en-GB" sz="2800" b="1" dirty="0"/>
              <a:t>FROM</a:t>
            </a:r>
            <a:r>
              <a:rPr lang="en-GB" sz="2800" dirty="0"/>
              <a:t> payment</a:t>
            </a:r>
          </a:p>
          <a:p>
            <a:pPr marL="0" indent="0">
              <a:lnSpc>
                <a:spcPct val="100000"/>
              </a:lnSpc>
              <a:buNone/>
            </a:pPr>
            <a:r>
              <a:rPr lang="en-GB" sz="2800" dirty="0"/>
              <a:t>   </a:t>
            </a:r>
            <a:r>
              <a:rPr lang="en-GB" sz="2800" b="1" dirty="0"/>
              <a:t>WHERE</a:t>
            </a:r>
            <a:r>
              <a:rPr lang="en-GB" sz="2800" dirty="0"/>
              <a:t> amount </a:t>
            </a:r>
            <a:r>
              <a:rPr lang="en-GB" sz="2800" b="1" dirty="0"/>
              <a:t>BETWEEN</a:t>
            </a:r>
            <a:r>
              <a:rPr lang="en-GB" sz="2800" dirty="0"/>
              <a:t> 8 </a:t>
            </a:r>
            <a:r>
              <a:rPr lang="en-GB" sz="2800" b="1" dirty="0"/>
              <a:t>AND</a:t>
            </a:r>
            <a:r>
              <a:rPr lang="en-GB" sz="2800" dirty="0"/>
              <a:t> 9;</a:t>
            </a:r>
            <a:endParaRPr lang="en-US" sz="2800" dirty="0"/>
          </a:p>
        </p:txBody>
      </p:sp>
    </p:spTree>
    <p:extLst>
      <p:ext uri="{BB962C8B-B14F-4D97-AF65-F5344CB8AC3E}">
        <p14:creationId xmlns:p14="http://schemas.microsoft.com/office/powerpoint/2010/main" val="165956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398760" cy="1506247"/>
          </a:xfrm>
        </p:spPr>
        <p:txBody>
          <a:bodyPr vert="horz" lIns="91440" tIns="45720" rIns="91440" bIns="45720" rtlCol="0" anchor="ctr">
            <a:normAutofit/>
          </a:bodyPr>
          <a:lstStyle/>
          <a:p>
            <a:pPr algn="ctr"/>
            <a:r>
              <a:rPr lang="en-US" sz="4800" dirty="0"/>
              <a:t>BETWEEN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39876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 Exercise: How many payments made were not between 8 and 9 dollars? Use between and inequalities.</a:t>
            </a:r>
          </a:p>
          <a:p>
            <a:pPr>
              <a:lnSpc>
                <a:spcPct val="100000"/>
              </a:lnSpc>
              <a:buFont typeface="Arial" panose="020B0604020202020204" pitchFamily="34" charset="0"/>
              <a:buChar char="•"/>
            </a:pPr>
            <a:r>
              <a:rPr lang="en-US" sz="2800" dirty="0"/>
              <a:t> Solution:</a:t>
            </a:r>
          </a:p>
          <a:p>
            <a:pPr>
              <a:lnSpc>
                <a:spcPct val="100000"/>
              </a:lnSpc>
              <a:buFont typeface="Arial" panose="020B0604020202020204" pitchFamily="34" charset="0"/>
              <a:buChar char="•"/>
            </a:pPr>
            <a:r>
              <a:rPr lang="en-US" sz="2800" dirty="0"/>
              <a:t> 14,157</a:t>
            </a:r>
          </a:p>
          <a:p>
            <a:pPr>
              <a:lnSpc>
                <a:spcPct val="100000"/>
              </a:lnSpc>
              <a:buFont typeface="Arial" panose="020B0604020202020204" pitchFamily="34" charset="0"/>
              <a:buChar char="•"/>
            </a:pPr>
            <a:r>
              <a:rPr lang="en-US" sz="2800" dirty="0"/>
              <a:t> Query:</a:t>
            </a:r>
          </a:p>
          <a:p>
            <a:pPr>
              <a:lnSpc>
                <a:spcPct val="100000"/>
              </a:lnSpc>
              <a:buFont typeface="Arial" panose="020B0604020202020204" pitchFamily="34" charset="0"/>
              <a:buChar char="•"/>
            </a:pPr>
            <a:r>
              <a:rPr lang="en-GB" sz="2800" b="1" dirty="0"/>
              <a:t> SELECT</a:t>
            </a:r>
            <a:r>
              <a:rPr lang="en-GB" sz="2800" dirty="0"/>
              <a:t> </a:t>
            </a:r>
            <a:r>
              <a:rPr lang="en-GB" sz="2800" b="1" dirty="0"/>
              <a:t>count</a:t>
            </a:r>
            <a:r>
              <a:rPr lang="en-GB" sz="2800" dirty="0"/>
              <a:t>(*) </a:t>
            </a:r>
            <a:r>
              <a:rPr lang="en-GB" sz="2800" b="1" dirty="0"/>
              <a:t>FROM</a:t>
            </a:r>
            <a:r>
              <a:rPr lang="en-GB" sz="2800" dirty="0"/>
              <a:t> payment</a:t>
            </a:r>
          </a:p>
          <a:p>
            <a:pPr marL="0" indent="0">
              <a:lnSpc>
                <a:spcPct val="100000"/>
              </a:lnSpc>
              <a:buNone/>
            </a:pPr>
            <a:r>
              <a:rPr lang="en-GB" sz="2800" dirty="0"/>
              <a:t>   </a:t>
            </a:r>
            <a:r>
              <a:rPr lang="en-GB" sz="2800" b="1" dirty="0"/>
              <a:t>WHERE</a:t>
            </a:r>
            <a:r>
              <a:rPr lang="en-GB" sz="2800" dirty="0"/>
              <a:t> amount </a:t>
            </a:r>
            <a:r>
              <a:rPr lang="en-GB" sz="2800" b="1" dirty="0"/>
              <a:t>NOT</a:t>
            </a:r>
            <a:r>
              <a:rPr lang="en-GB" sz="2800" dirty="0"/>
              <a:t> </a:t>
            </a:r>
            <a:r>
              <a:rPr lang="en-GB" sz="2800" b="1" dirty="0"/>
              <a:t>BETWEEN</a:t>
            </a:r>
            <a:r>
              <a:rPr lang="en-GB" sz="2800" dirty="0"/>
              <a:t> 8 </a:t>
            </a:r>
            <a:r>
              <a:rPr lang="en-GB" sz="2800" b="1" dirty="0"/>
              <a:t>AND</a:t>
            </a:r>
            <a:r>
              <a:rPr lang="en-GB" sz="2800" dirty="0"/>
              <a:t> 9;</a:t>
            </a:r>
            <a:endParaRPr lang="en-US" sz="2800" dirty="0"/>
          </a:p>
        </p:txBody>
      </p:sp>
    </p:spTree>
    <p:extLst>
      <p:ext uri="{BB962C8B-B14F-4D97-AF65-F5344CB8AC3E}">
        <p14:creationId xmlns:p14="http://schemas.microsoft.com/office/powerpoint/2010/main" val="114952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4000" b="1" dirty="0"/>
              <a:t> SELECT *</a:t>
            </a:r>
            <a:r>
              <a:rPr lang="en-GB" sz="4000" dirty="0"/>
              <a:t> </a:t>
            </a:r>
            <a:r>
              <a:rPr lang="en-GB" sz="4000" b="1" dirty="0"/>
              <a:t>FROM</a:t>
            </a:r>
            <a:r>
              <a:rPr lang="en-GB" sz="4000" dirty="0"/>
              <a:t> Table1;</a:t>
            </a:r>
          </a:p>
          <a:p>
            <a:pPr marL="0" indent="0">
              <a:buNone/>
            </a:pPr>
            <a:endParaRPr lang="en-GB" sz="4000" dirty="0"/>
          </a:p>
          <a:p>
            <a:pPr marL="0" indent="0">
              <a:buNone/>
            </a:pPr>
            <a:endParaRPr lang="en-GB" sz="4000" dirty="0"/>
          </a:p>
          <a:p>
            <a:pPr marL="0" indent="0">
              <a:buNone/>
            </a:pPr>
            <a:endParaRPr lang="en-GB" sz="1600" b="1" dirty="0"/>
          </a:p>
          <a:p>
            <a:pPr marL="0" indent="0">
              <a:buNone/>
            </a:pPr>
            <a:endParaRPr lang="en-GB" sz="1600" b="1" dirty="0"/>
          </a:p>
        </p:txBody>
      </p:sp>
      <p:graphicFrame>
        <p:nvGraphicFramePr>
          <p:cNvPr id="6" name="Table 5">
            <a:extLst>
              <a:ext uri="{FF2B5EF4-FFF2-40B4-BE49-F238E27FC236}">
                <a16:creationId xmlns:a16="http://schemas.microsoft.com/office/drawing/2014/main" id="{F9C93D91-5C91-4385-9E34-5958560DC961}"/>
              </a:ext>
            </a:extLst>
          </p:cNvPr>
          <p:cNvGraphicFramePr>
            <a:graphicFrameLocks noGrp="1"/>
          </p:cNvGraphicFramePr>
          <p:nvPr>
            <p:extLst>
              <p:ext uri="{D42A27DB-BD31-4B8C-83A1-F6EECF244321}">
                <p14:modId xmlns:p14="http://schemas.microsoft.com/office/powerpoint/2010/main" val="1489943513"/>
              </p:ext>
            </p:extLst>
          </p:nvPr>
        </p:nvGraphicFramePr>
        <p:xfrm>
          <a:off x="1175512" y="3428999"/>
          <a:ext cx="9792211" cy="2544644"/>
        </p:xfrm>
        <a:graphic>
          <a:graphicData uri="http://schemas.openxmlformats.org/drawingml/2006/table">
            <a:tbl>
              <a:tblPr/>
              <a:tblGrid>
                <a:gridCol w="955275">
                  <a:extLst>
                    <a:ext uri="{9D8B030D-6E8A-4147-A177-3AD203B41FA5}">
                      <a16:colId xmlns:a16="http://schemas.microsoft.com/office/drawing/2014/main" val="2668533498"/>
                    </a:ext>
                  </a:extLst>
                </a:gridCol>
                <a:gridCol w="1145208">
                  <a:extLst>
                    <a:ext uri="{9D8B030D-6E8A-4147-A177-3AD203B41FA5}">
                      <a16:colId xmlns:a16="http://schemas.microsoft.com/office/drawing/2014/main" val="1552478468"/>
                    </a:ext>
                  </a:extLst>
                </a:gridCol>
                <a:gridCol w="1145208">
                  <a:extLst>
                    <a:ext uri="{9D8B030D-6E8A-4147-A177-3AD203B41FA5}">
                      <a16:colId xmlns:a16="http://schemas.microsoft.com/office/drawing/2014/main" val="594741106"/>
                    </a:ext>
                  </a:extLst>
                </a:gridCol>
                <a:gridCol w="1145208">
                  <a:extLst>
                    <a:ext uri="{9D8B030D-6E8A-4147-A177-3AD203B41FA5}">
                      <a16:colId xmlns:a16="http://schemas.microsoft.com/office/drawing/2014/main" val="2208236743"/>
                    </a:ext>
                  </a:extLst>
                </a:gridCol>
                <a:gridCol w="1169625">
                  <a:extLst>
                    <a:ext uri="{9D8B030D-6E8A-4147-A177-3AD203B41FA5}">
                      <a16:colId xmlns:a16="http://schemas.microsoft.com/office/drawing/2014/main" val="3382551077"/>
                    </a:ext>
                  </a:extLst>
                </a:gridCol>
                <a:gridCol w="1145208">
                  <a:extLst>
                    <a:ext uri="{9D8B030D-6E8A-4147-A177-3AD203B41FA5}">
                      <a16:colId xmlns:a16="http://schemas.microsoft.com/office/drawing/2014/main" val="1141553763"/>
                    </a:ext>
                  </a:extLst>
                </a:gridCol>
                <a:gridCol w="1145208">
                  <a:extLst>
                    <a:ext uri="{9D8B030D-6E8A-4147-A177-3AD203B41FA5}">
                      <a16:colId xmlns:a16="http://schemas.microsoft.com/office/drawing/2014/main" val="443971172"/>
                    </a:ext>
                  </a:extLst>
                </a:gridCol>
                <a:gridCol w="1145208">
                  <a:extLst>
                    <a:ext uri="{9D8B030D-6E8A-4147-A177-3AD203B41FA5}">
                      <a16:colId xmlns:a16="http://schemas.microsoft.com/office/drawing/2014/main" val="424222114"/>
                    </a:ext>
                  </a:extLst>
                </a:gridCol>
                <a:gridCol w="796063">
                  <a:extLst>
                    <a:ext uri="{9D8B030D-6E8A-4147-A177-3AD203B41FA5}">
                      <a16:colId xmlns:a16="http://schemas.microsoft.com/office/drawing/2014/main" val="1017369247"/>
                    </a:ext>
                  </a:extLst>
                </a:gridCol>
              </a:tblGrid>
              <a:tr h="330201">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800" b="0" i="0" u="none" strike="noStrike" dirty="0">
                          <a:solidFill>
                            <a:srgbClr val="000000"/>
                          </a:solidFill>
                          <a:effectLst/>
                          <a:latin typeface="Calibri" panose="020F0502020204030204" pitchFamily="34" charset="0"/>
                        </a:rPr>
                        <a:t> </a:t>
                      </a:r>
                      <a:r>
                        <a:rPr lang="en-GB" sz="2000" b="1" i="0" u="none" strike="noStrike" dirty="0">
                          <a:solidFill>
                            <a:srgbClr val="000000"/>
                          </a:solidFill>
                          <a:effectLst/>
                          <a:latin typeface="Calibri" panose="020F0502020204030204" pitchFamily="34" charset="0"/>
                        </a:rPr>
                        <a:t>Database</a:t>
                      </a:r>
                      <a:endParaRPr lang="en-GB" sz="18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729875208"/>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dirty="0">
                          <a:solidFill>
                            <a:schemeClr val="tx1"/>
                          </a:solidFill>
                          <a:effectLst/>
                          <a:latin typeface="Calibri" panose="020F0502020204030204" pitchFamily="34" charset="0"/>
                        </a:rPr>
                        <a:t>Table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gridSpan="3">
                  <a:txBody>
                    <a:bodyPr/>
                    <a:lstStyle/>
                    <a:p>
                      <a:pPr algn="ctr" fontAlgn="b"/>
                      <a:r>
                        <a:rPr lang="en-GB" sz="1800" b="1" i="0" u="none" strike="noStrike">
                          <a:solidFill>
                            <a:schemeClr val="tx1"/>
                          </a:solidFill>
                          <a:effectLst/>
                          <a:latin typeface="Calibri" panose="020F0502020204030204" pitchFamily="34" charset="0"/>
                        </a:rPr>
                        <a:t>Table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876598008"/>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dirty="0">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1" i="0" u="none" strike="noStrike" dirty="0">
                          <a:solidFill>
                            <a:schemeClr val="tx1"/>
                          </a:solidFill>
                          <a:effectLst/>
                          <a:latin typeface="Calibri" panose="020F0502020204030204" pitchFamily="34" charset="0"/>
                        </a:rPr>
                        <a:t>Column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1" i="0" u="none" strike="noStrike">
                          <a:solidFill>
                            <a:schemeClr val="tx1"/>
                          </a:solidFill>
                          <a:effectLst/>
                          <a:latin typeface="Calibri" panose="020F0502020204030204" pitchFamily="34" charset="0"/>
                        </a:rPr>
                        <a:t>Column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129309356"/>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839465944"/>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147228473"/>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3676878726"/>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a:solidFill>
                            <a:schemeClr val="tx1"/>
                          </a:solidFill>
                          <a:effectLst/>
                          <a:latin typeface="Calibri" panose="020F0502020204030204"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z</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chemeClr val="tx1"/>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a:txBody>
                    <a:bodyPr/>
                    <a:lstStyle/>
                    <a:p>
                      <a:pPr algn="ctr" fontAlgn="b"/>
                      <a:r>
                        <a:rPr lang="en-GB" sz="1800" b="0" i="0" u="none" strike="noStrike" dirty="0">
                          <a:solidFill>
                            <a:schemeClr val="tx1"/>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800" b="0" i="0" u="none" strike="noStrike" dirty="0">
                          <a:solidFill>
                            <a:schemeClr val="tx1"/>
                          </a:solidFill>
                          <a:effectLst/>
                          <a:latin typeface="Calibri" panose="020F0502020204030204" pitchFamily="34" charset="0"/>
                        </a:rPr>
                        <a:t>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a:noFill/>
                    </a:lnR>
                    <a:lnT>
                      <a:noFill/>
                    </a:lnT>
                    <a:lnB>
                      <a:noFill/>
                    </a:lnB>
                    <a:solidFill>
                      <a:schemeClr val="tx1"/>
                    </a:solidFill>
                  </a:tcPr>
                </a:tc>
                <a:extLst>
                  <a:ext uri="{0D108BD9-81ED-4DB2-BD59-A6C34878D82A}">
                    <a16:rowId xmlns:a16="http://schemas.microsoft.com/office/drawing/2014/main" val="2032714793"/>
                  </a:ext>
                </a:extLst>
              </a:tr>
              <a:tr h="316349">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chemeClr val="tx1"/>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chemeClr val="tx1"/>
                    </a:solidFill>
                  </a:tcPr>
                </a:tc>
                <a:extLst>
                  <a:ext uri="{0D108BD9-81ED-4DB2-BD59-A6C34878D82A}">
                    <a16:rowId xmlns:a16="http://schemas.microsoft.com/office/drawing/2014/main" val="3147924657"/>
                  </a:ext>
                </a:extLst>
              </a:tr>
            </a:tbl>
          </a:graphicData>
        </a:graphic>
      </p:graphicFrame>
      <p:sp>
        <p:nvSpPr>
          <p:cNvPr id="8" name="Rectangle: Rounded Corners 7">
            <a:extLst>
              <a:ext uri="{FF2B5EF4-FFF2-40B4-BE49-F238E27FC236}">
                <a16:creationId xmlns:a16="http://schemas.microsoft.com/office/drawing/2014/main" id="{7B3A2CED-A0E9-4FE8-91A3-C69EA1A90D89}"/>
              </a:ext>
            </a:extLst>
          </p:cNvPr>
          <p:cNvSpPr/>
          <p:nvPr/>
        </p:nvSpPr>
        <p:spPr>
          <a:xfrm>
            <a:off x="2751453" y="2057400"/>
            <a:ext cx="267972" cy="428842"/>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0DE3D45F-B2DD-4332-9D0C-F115F10F1EDF}"/>
              </a:ext>
            </a:extLst>
          </p:cNvPr>
          <p:cNvSpPr/>
          <p:nvPr/>
        </p:nvSpPr>
        <p:spPr>
          <a:xfrm rot="16200000">
            <a:off x="3053541" y="3154220"/>
            <a:ext cx="1604361" cy="3444237"/>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92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29240" cy="1506247"/>
          </a:xfrm>
        </p:spPr>
        <p:txBody>
          <a:bodyPr vert="horz" lIns="91440" tIns="45720" rIns="91440" bIns="45720" rtlCol="0" anchor="ctr">
            <a:normAutofit/>
          </a:bodyPr>
          <a:lstStyle/>
          <a:p>
            <a:pPr algn="ctr"/>
            <a:r>
              <a:rPr lang="en-US" sz="4800" dirty="0"/>
              <a:t>BETWEEN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2924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200" dirty="0"/>
              <a:t>Exercise: How many payments were made on the 14</a:t>
            </a:r>
            <a:r>
              <a:rPr lang="en-US" sz="2200" baseline="30000" dirty="0"/>
              <a:t>th</a:t>
            </a:r>
            <a:r>
              <a:rPr lang="en-US" sz="2200" dirty="0"/>
              <a:t> of February 2007?</a:t>
            </a:r>
          </a:p>
          <a:p>
            <a:pPr>
              <a:lnSpc>
                <a:spcPct val="100000"/>
              </a:lnSpc>
              <a:buFont typeface="Arial" panose="020B0604020202020204" pitchFamily="34" charset="0"/>
              <a:buChar char="•"/>
            </a:pPr>
            <a:r>
              <a:rPr lang="en-US" sz="2200" dirty="0"/>
              <a:t>Solution:</a:t>
            </a:r>
          </a:p>
          <a:p>
            <a:pPr>
              <a:lnSpc>
                <a:spcPct val="100000"/>
              </a:lnSpc>
              <a:buFont typeface="Arial" panose="020B0604020202020204" pitchFamily="34" charset="0"/>
              <a:buChar char="•"/>
            </a:pPr>
            <a:r>
              <a:rPr lang="en-US" sz="2200" dirty="0"/>
              <a:t>27</a:t>
            </a:r>
          </a:p>
          <a:p>
            <a:pPr>
              <a:lnSpc>
                <a:spcPct val="100000"/>
              </a:lnSpc>
              <a:buFont typeface="Arial" panose="020B0604020202020204" pitchFamily="34" charset="0"/>
              <a:buChar char="•"/>
            </a:pPr>
            <a:r>
              <a:rPr lang="en-US" sz="2200" dirty="0"/>
              <a:t>Query:</a:t>
            </a:r>
          </a:p>
          <a:p>
            <a:pPr>
              <a:lnSpc>
                <a:spcPct val="100000"/>
              </a:lnSpc>
              <a:buFont typeface="Arial" panose="020B0604020202020204" pitchFamily="34" charset="0"/>
              <a:buChar char="•"/>
            </a:pPr>
            <a:r>
              <a:rPr lang="en-GB" sz="2200" b="1" dirty="0"/>
              <a:t>SELECT count</a:t>
            </a:r>
            <a:r>
              <a:rPr lang="en-GB" sz="2200" dirty="0"/>
              <a:t>(*)</a:t>
            </a:r>
            <a:r>
              <a:rPr lang="en-GB" sz="2200" b="1" dirty="0"/>
              <a:t> FROM </a:t>
            </a:r>
            <a:r>
              <a:rPr lang="en-GB" sz="2200" dirty="0"/>
              <a:t>payment</a:t>
            </a:r>
          </a:p>
          <a:p>
            <a:pPr marL="0" indent="0">
              <a:lnSpc>
                <a:spcPct val="100000"/>
              </a:lnSpc>
              <a:buNone/>
            </a:pPr>
            <a:r>
              <a:rPr lang="en-GB" sz="2200" b="1" dirty="0"/>
              <a:t>  WHERE </a:t>
            </a:r>
            <a:r>
              <a:rPr lang="en-GB" sz="2200" dirty="0" err="1"/>
              <a:t>payment_date</a:t>
            </a:r>
            <a:r>
              <a:rPr lang="en-GB" sz="2200" b="1" dirty="0"/>
              <a:t> BETWEEN </a:t>
            </a:r>
            <a:r>
              <a:rPr lang="en-GB" sz="2200" dirty="0"/>
              <a:t>'2007-02-14’</a:t>
            </a:r>
            <a:r>
              <a:rPr lang="en-GB" sz="2200" b="1" dirty="0"/>
              <a:t> AND </a:t>
            </a:r>
            <a:r>
              <a:rPr lang="en-GB" sz="2200" dirty="0"/>
              <a:t>'2007-02-15’;</a:t>
            </a:r>
          </a:p>
          <a:p>
            <a:pPr>
              <a:lnSpc>
                <a:spcPct val="100000"/>
              </a:lnSpc>
              <a:buFont typeface="Arial" panose="020B0604020202020204" pitchFamily="34" charset="0"/>
              <a:buChar char="•"/>
            </a:pPr>
            <a:r>
              <a:rPr lang="en-GB" sz="2200" dirty="0"/>
              <a:t>Note: Dates take into consideration time, e.g. 00:00 – 23:59. Therefore to capture all the activity of a day, we must select the dates between the desired day and the desired day + 1.</a:t>
            </a:r>
            <a:endParaRPr lang="en-US" sz="2200" dirty="0"/>
          </a:p>
        </p:txBody>
      </p:sp>
    </p:spTree>
    <p:extLst>
      <p:ext uri="{BB962C8B-B14F-4D97-AF65-F5344CB8AC3E}">
        <p14:creationId xmlns:p14="http://schemas.microsoft.com/office/powerpoint/2010/main" val="263840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IN</a:t>
            </a:r>
          </a:p>
        </p:txBody>
      </p:sp>
      <p:sp useBgFill="1">
        <p:nvSpPr>
          <p:cNvPr id="4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5215467" y="1093788"/>
            <a:ext cx="5831944" cy="46974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800" dirty="0"/>
              <a:t>We use the </a:t>
            </a:r>
            <a:r>
              <a:rPr lang="en-US" sz="2800" b="1" dirty="0"/>
              <a:t>IN </a:t>
            </a:r>
            <a:r>
              <a:rPr lang="en-US" sz="2800" dirty="0"/>
              <a:t>operator to return the matches of any mentioned values within a list of multiple options.</a:t>
            </a:r>
          </a:p>
          <a:p>
            <a:pPr indent="-228600">
              <a:lnSpc>
                <a:spcPct val="120000"/>
              </a:lnSpc>
              <a:buSzPct val="125000"/>
              <a:buFont typeface="Arial" panose="020B0604020202020204" pitchFamily="34" charset="0"/>
              <a:buChar char="•"/>
            </a:pPr>
            <a:r>
              <a:rPr lang="en-US" sz="2800" dirty="0"/>
              <a:t>Syntax of </a:t>
            </a:r>
            <a:r>
              <a:rPr lang="en-US" sz="2800" b="1" dirty="0"/>
              <a:t>IN</a:t>
            </a:r>
            <a:r>
              <a:rPr lang="en-US" sz="2800" dirty="0"/>
              <a:t> statement:</a:t>
            </a:r>
          </a:p>
          <a:p>
            <a:pPr indent="-228600">
              <a:lnSpc>
                <a:spcPct val="120000"/>
              </a:lnSpc>
              <a:buSzPct val="125000"/>
              <a:buFont typeface="Arial" panose="020B0604020202020204" pitchFamily="34" charset="0"/>
              <a:buChar char="•"/>
            </a:pPr>
            <a:r>
              <a:rPr lang="en-US" sz="2800" b="1" dirty="0"/>
              <a:t>SELECT </a:t>
            </a:r>
            <a:r>
              <a:rPr lang="en-US" sz="2800" dirty="0"/>
              <a:t>column_name_1</a:t>
            </a:r>
            <a:endParaRPr lang="en-US" sz="2800" b="1" dirty="0"/>
          </a:p>
          <a:p>
            <a:pPr marL="0" lvl="1" indent="0">
              <a:lnSpc>
                <a:spcPct val="120000"/>
              </a:lnSpc>
              <a:buSzPct val="125000"/>
              <a:buNone/>
            </a:pPr>
            <a:r>
              <a:rPr lang="en-US" sz="2800" b="1" dirty="0"/>
              <a:t>  FROM </a:t>
            </a:r>
            <a:r>
              <a:rPr lang="en-US" sz="2800" dirty="0" err="1"/>
              <a:t>table_name</a:t>
            </a:r>
            <a:endParaRPr lang="en-US" sz="2800" b="1" dirty="0"/>
          </a:p>
          <a:p>
            <a:pPr marL="0" lvl="1" indent="0">
              <a:lnSpc>
                <a:spcPct val="120000"/>
              </a:lnSpc>
              <a:buSzPct val="125000"/>
              <a:buNone/>
            </a:pPr>
            <a:r>
              <a:rPr lang="en-US" sz="2800" b="1" dirty="0"/>
              <a:t>  WHERE </a:t>
            </a:r>
            <a:r>
              <a:rPr lang="en-US" sz="2800" dirty="0"/>
              <a:t>column_name_1 </a:t>
            </a:r>
            <a:r>
              <a:rPr lang="en-US" sz="2800" b="1" dirty="0"/>
              <a:t>IN </a:t>
            </a:r>
            <a:r>
              <a:rPr lang="en-US" sz="2800" dirty="0"/>
              <a:t>(‘option1’,’option2’);</a:t>
            </a:r>
            <a:endParaRPr lang="en-US" dirty="0"/>
          </a:p>
        </p:txBody>
      </p:sp>
    </p:spTree>
    <p:extLst>
      <p:ext uri="{BB962C8B-B14F-4D97-AF65-F5344CB8AC3E}">
        <p14:creationId xmlns:p14="http://schemas.microsoft.com/office/powerpoint/2010/main" val="15770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47020" cy="1506247"/>
          </a:xfrm>
        </p:spPr>
        <p:txBody>
          <a:bodyPr vert="horz" lIns="91440" tIns="45720" rIns="91440" bIns="45720" rtlCol="0" anchor="ctr">
            <a:normAutofit/>
          </a:bodyPr>
          <a:lstStyle/>
          <a:p>
            <a:pPr algn="ctr"/>
            <a:r>
              <a:rPr lang="en-US" sz="4800" dirty="0"/>
              <a:t>IN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47020" cy="364845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000" dirty="0"/>
              <a:t> </a:t>
            </a:r>
            <a:r>
              <a:rPr lang="en-US" sz="2800" dirty="0"/>
              <a:t>Exercise: How many payments made were either 0.99, 1.98 or 1.99 dollars?</a:t>
            </a:r>
          </a:p>
          <a:p>
            <a:pPr>
              <a:lnSpc>
                <a:spcPct val="100000"/>
              </a:lnSpc>
              <a:buFont typeface="Arial" panose="020B0604020202020204" pitchFamily="34" charset="0"/>
              <a:buChar char="•"/>
            </a:pPr>
            <a:r>
              <a:rPr lang="en-US" sz="2800" dirty="0"/>
              <a:t> Solution:</a:t>
            </a:r>
          </a:p>
          <a:p>
            <a:pPr>
              <a:lnSpc>
                <a:spcPct val="100000"/>
              </a:lnSpc>
              <a:buFont typeface="Arial" panose="020B0604020202020204" pitchFamily="34" charset="0"/>
              <a:buChar char="•"/>
            </a:pPr>
            <a:r>
              <a:rPr lang="en-US" sz="2800" dirty="0"/>
              <a:t> 3,301</a:t>
            </a:r>
          </a:p>
          <a:p>
            <a:pPr>
              <a:lnSpc>
                <a:spcPct val="100000"/>
              </a:lnSpc>
              <a:buFont typeface="Arial" panose="020B0604020202020204" pitchFamily="34" charset="0"/>
              <a:buChar char="•"/>
            </a:pPr>
            <a:r>
              <a:rPr lang="en-US" sz="2800" dirty="0"/>
              <a:t> Query:</a:t>
            </a:r>
          </a:p>
          <a:p>
            <a:pPr>
              <a:lnSpc>
                <a:spcPct val="100000"/>
              </a:lnSpc>
              <a:buFont typeface="Arial" panose="020B0604020202020204" pitchFamily="34" charset="0"/>
              <a:buChar char="•"/>
            </a:pPr>
            <a:r>
              <a:rPr lang="en-GB" sz="2800" b="1" dirty="0"/>
              <a:t> SELECT</a:t>
            </a:r>
            <a:r>
              <a:rPr lang="en-GB" sz="2800" dirty="0"/>
              <a:t> </a:t>
            </a:r>
            <a:r>
              <a:rPr lang="en-GB" sz="2800" b="1" dirty="0"/>
              <a:t>count</a:t>
            </a:r>
            <a:r>
              <a:rPr lang="en-GB" sz="2800" dirty="0"/>
              <a:t>(*) </a:t>
            </a:r>
            <a:r>
              <a:rPr lang="en-GB" sz="2800" b="1" dirty="0"/>
              <a:t>FROM</a:t>
            </a:r>
            <a:r>
              <a:rPr lang="en-GB" sz="2800" dirty="0"/>
              <a:t> payment</a:t>
            </a:r>
          </a:p>
          <a:p>
            <a:pPr marL="0" indent="0">
              <a:lnSpc>
                <a:spcPct val="100000"/>
              </a:lnSpc>
              <a:buNone/>
            </a:pPr>
            <a:r>
              <a:rPr lang="en-GB" sz="2800" b="1" dirty="0"/>
              <a:t>   WHERE</a:t>
            </a:r>
            <a:r>
              <a:rPr lang="en-GB" sz="2800" dirty="0"/>
              <a:t> amount </a:t>
            </a:r>
            <a:r>
              <a:rPr lang="en-GB" sz="2800" b="1" dirty="0"/>
              <a:t>IN</a:t>
            </a:r>
            <a:r>
              <a:rPr lang="en-GB" sz="2800" dirty="0"/>
              <a:t>(0.99, 1.98, 1.99);</a:t>
            </a:r>
            <a:endParaRPr lang="en-US" sz="2800" dirty="0"/>
          </a:p>
          <a:p>
            <a:pPr>
              <a:lnSpc>
                <a:spcPct val="100000"/>
              </a:lnSpc>
            </a:pPr>
            <a:endParaRPr lang="en-US" sz="2000" dirty="0"/>
          </a:p>
          <a:p>
            <a:pPr>
              <a:lnSpc>
                <a:spcPct val="100000"/>
              </a:lnSpc>
            </a:pPr>
            <a:endParaRPr lang="en-US" sz="2000" dirty="0"/>
          </a:p>
        </p:txBody>
      </p:sp>
    </p:spTree>
    <p:extLst>
      <p:ext uri="{BB962C8B-B14F-4D97-AF65-F5344CB8AC3E}">
        <p14:creationId xmlns:p14="http://schemas.microsoft.com/office/powerpoint/2010/main" val="74243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399394" cy="1506247"/>
          </a:xfrm>
        </p:spPr>
        <p:txBody>
          <a:bodyPr vert="horz" lIns="91440" tIns="45720" rIns="91440" bIns="45720" rtlCol="0" anchor="ctr">
            <a:normAutofit/>
          </a:bodyPr>
          <a:lstStyle/>
          <a:p>
            <a:pPr algn="ctr"/>
            <a:r>
              <a:rPr lang="en-US" sz="4800" dirty="0"/>
              <a:t>IN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79" y="2386584"/>
            <a:ext cx="10399395" cy="364845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 Exercise: How many payments made were not either 0.99, 1.98 or 1.99 dollars?</a:t>
            </a:r>
          </a:p>
          <a:p>
            <a:pPr>
              <a:lnSpc>
                <a:spcPct val="100000"/>
              </a:lnSpc>
              <a:buFont typeface="Arial" panose="020B0604020202020204" pitchFamily="34" charset="0"/>
              <a:buChar char="•"/>
            </a:pPr>
            <a:r>
              <a:rPr lang="en-US" sz="2800" dirty="0"/>
              <a:t> Solution:</a:t>
            </a:r>
          </a:p>
          <a:p>
            <a:pPr>
              <a:lnSpc>
                <a:spcPct val="100000"/>
              </a:lnSpc>
              <a:buFont typeface="Arial" panose="020B0604020202020204" pitchFamily="34" charset="0"/>
              <a:buChar char="•"/>
            </a:pPr>
            <a:r>
              <a:rPr lang="en-US" sz="2800" dirty="0"/>
              <a:t> 11,295</a:t>
            </a:r>
          </a:p>
          <a:p>
            <a:pPr>
              <a:lnSpc>
                <a:spcPct val="100000"/>
              </a:lnSpc>
              <a:buFont typeface="Arial" panose="020B0604020202020204" pitchFamily="34" charset="0"/>
              <a:buChar char="•"/>
            </a:pPr>
            <a:r>
              <a:rPr lang="en-US" sz="2800" dirty="0"/>
              <a:t> Query:</a:t>
            </a:r>
          </a:p>
          <a:p>
            <a:pPr>
              <a:lnSpc>
                <a:spcPct val="100000"/>
              </a:lnSpc>
              <a:buFont typeface="Arial" panose="020B0604020202020204" pitchFamily="34" charset="0"/>
              <a:buChar char="•"/>
            </a:pPr>
            <a:r>
              <a:rPr lang="en-GB" sz="2800" b="1" dirty="0"/>
              <a:t> SELECT</a:t>
            </a:r>
            <a:r>
              <a:rPr lang="en-GB" sz="2800" dirty="0"/>
              <a:t> </a:t>
            </a:r>
            <a:r>
              <a:rPr lang="en-GB" sz="2800" b="1" dirty="0"/>
              <a:t>count</a:t>
            </a:r>
            <a:r>
              <a:rPr lang="en-GB" sz="2800" dirty="0"/>
              <a:t>(*) </a:t>
            </a:r>
            <a:r>
              <a:rPr lang="en-GB" sz="2800" b="1" dirty="0"/>
              <a:t>FROM</a:t>
            </a:r>
            <a:r>
              <a:rPr lang="en-GB" sz="2800" dirty="0"/>
              <a:t> payment</a:t>
            </a:r>
          </a:p>
          <a:p>
            <a:pPr marL="0" indent="0">
              <a:lnSpc>
                <a:spcPct val="100000"/>
              </a:lnSpc>
              <a:buNone/>
            </a:pPr>
            <a:r>
              <a:rPr lang="en-GB" sz="2800" b="1" dirty="0"/>
              <a:t>   WHERE</a:t>
            </a:r>
            <a:r>
              <a:rPr lang="en-GB" sz="2800" dirty="0"/>
              <a:t> amount </a:t>
            </a:r>
            <a:r>
              <a:rPr lang="en-GB" sz="2800" b="1" dirty="0"/>
              <a:t>NOT</a:t>
            </a:r>
            <a:r>
              <a:rPr lang="en-GB" sz="2800" dirty="0"/>
              <a:t> </a:t>
            </a:r>
            <a:r>
              <a:rPr lang="en-GB" sz="2800" b="1" dirty="0"/>
              <a:t>IN</a:t>
            </a:r>
            <a:r>
              <a:rPr lang="en-GB" sz="2800" dirty="0"/>
              <a:t>(0.99, 1.98, 1.99);</a:t>
            </a:r>
            <a:endParaRPr lang="en-US" sz="2800" dirty="0"/>
          </a:p>
          <a:p>
            <a:pPr>
              <a:lnSpc>
                <a:spcPct val="100000"/>
              </a:lnSpc>
            </a:pPr>
            <a:endParaRPr lang="en-US" sz="2000" dirty="0"/>
          </a:p>
        </p:txBody>
      </p:sp>
    </p:spTree>
    <p:extLst>
      <p:ext uri="{BB962C8B-B14F-4D97-AF65-F5344CB8AC3E}">
        <p14:creationId xmlns:p14="http://schemas.microsoft.com/office/powerpoint/2010/main" val="123354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3"/>
            <a:ext cx="10389869" cy="1506247"/>
          </a:xfrm>
        </p:spPr>
        <p:txBody>
          <a:bodyPr vert="horz" lIns="91440" tIns="45720" rIns="91440" bIns="45720" rtlCol="0" anchor="ctr">
            <a:normAutofit/>
          </a:bodyPr>
          <a:lstStyle/>
          <a:p>
            <a:pPr algn="ctr"/>
            <a:r>
              <a:rPr lang="en-US" sz="4800" dirty="0"/>
              <a:t>IN</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38987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GB" sz="2600" dirty="0"/>
              <a:t> Note: We do not need to put the numbers in the brackets within ‘quotes’ as numbers are a numeric data types. Quotes are required for string data types.</a:t>
            </a:r>
            <a:endParaRPr lang="en-US" sz="2600" dirty="0"/>
          </a:p>
          <a:p>
            <a:pPr>
              <a:lnSpc>
                <a:spcPct val="100000"/>
              </a:lnSpc>
              <a:buFont typeface="Arial" panose="020B0604020202020204" pitchFamily="34" charset="0"/>
              <a:buChar char="•"/>
            </a:pPr>
            <a:r>
              <a:rPr lang="en-US" sz="2600" dirty="0"/>
              <a:t> Exercise: Find the email addresses of the customers called John, Julie and James?</a:t>
            </a:r>
          </a:p>
          <a:p>
            <a:pPr>
              <a:lnSpc>
                <a:spcPct val="100000"/>
              </a:lnSpc>
              <a:buFont typeface="Arial" panose="020B0604020202020204" pitchFamily="34" charset="0"/>
              <a:buChar char="•"/>
            </a:pPr>
            <a:r>
              <a:rPr lang="en-US" sz="2600" dirty="0"/>
              <a:t> Solution: Query</a:t>
            </a:r>
          </a:p>
          <a:p>
            <a:pPr>
              <a:lnSpc>
                <a:spcPct val="100000"/>
              </a:lnSpc>
              <a:buFont typeface="Arial" panose="020B0604020202020204" pitchFamily="34" charset="0"/>
              <a:buChar char="•"/>
            </a:pPr>
            <a:r>
              <a:rPr lang="en-GB" sz="2600" b="1" dirty="0"/>
              <a:t> SELECT * FROM </a:t>
            </a:r>
            <a:r>
              <a:rPr lang="en-GB" sz="2600" dirty="0"/>
              <a:t>customer</a:t>
            </a:r>
          </a:p>
          <a:p>
            <a:pPr marL="0" indent="0">
              <a:lnSpc>
                <a:spcPct val="100000"/>
              </a:lnSpc>
              <a:buNone/>
            </a:pPr>
            <a:r>
              <a:rPr lang="en-GB" sz="2600" b="1" dirty="0"/>
              <a:t>   WHERE </a:t>
            </a:r>
            <a:r>
              <a:rPr lang="en-GB" sz="2600" dirty="0" err="1"/>
              <a:t>first_name</a:t>
            </a:r>
            <a:r>
              <a:rPr lang="en-GB" sz="2600" dirty="0"/>
              <a:t> </a:t>
            </a:r>
            <a:r>
              <a:rPr lang="en-GB" sz="2600" b="1" dirty="0"/>
              <a:t>IN </a:t>
            </a:r>
            <a:r>
              <a:rPr lang="en-GB" sz="2600" dirty="0"/>
              <a:t>('John', 'Julie', 'James');</a:t>
            </a:r>
            <a:endParaRPr lang="en-US" sz="2600" dirty="0"/>
          </a:p>
        </p:txBody>
      </p:sp>
    </p:spTree>
    <p:extLst>
      <p:ext uri="{BB962C8B-B14F-4D97-AF65-F5344CB8AC3E}">
        <p14:creationId xmlns:p14="http://schemas.microsoft.com/office/powerpoint/2010/main" val="11050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vert="horz" lIns="91440" tIns="45720" rIns="91440" bIns="45720" rtlCol="0" anchor="ctr">
            <a:normAutofit/>
          </a:bodyPr>
          <a:lstStyle/>
          <a:p>
            <a:pPr algn="ctr"/>
            <a:r>
              <a:rPr lang="en-US" dirty="0"/>
              <a:t>LIKE or ILIKE</a:t>
            </a:r>
          </a:p>
        </p:txBody>
      </p:sp>
      <p:sp useBgFill="1">
        <p:nvSpPr>
          <p:cNvPr id="4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5215467" y="1093788"/>
            <a:ext cx="5831944" cy="4697413"/>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800" b="1" dirty="0"/>
              <a:t>LIKE </a:t>
            </a:r>
            <a:r>
              <a:rPr lang="en-US" sz="2800" dirty="0"/>
              <a:t>and </a:t>
            </a:r>
            <a:r>
              <a:rPr lang="en-US" sz="2800" b="1" dirty="0"/>
              <a:t>ILIKE </a:t>
            </a:r>
            <a:r>
              <a:rPr lang="en-US" sz="2800" dirty="0"/>
              <a:t>are used for pattern matching.</a:t>
            </a:r>
          </a:p>
          <a:p>
            <a:pPr indent="-228600">
              <a:lnSpc>
                <a:spcPct val="120000"/>
              </a:lnSpc>
              <a:buSzPct val="125000"/>
              <a:buFont typeface="Arial" panose="020B0604020202020204" pitchFamily="34" charset="0"/>
              <a:buChar char="•"/>
            </a:pPr>
            <a:r>
              <a:rPr lang="en-US" sz="2800" dirty="0"/>
              <a:t>For instance, if we are searching for a particular string that is contained within strings.</a:t>
            </a:r>
          </a:p>
          <a:p>
            <a:pPr indent="-228600">
              <a:lnSpc>
                <a:spcPct val="120000"/>
              </a:lnSpc>
              <a:buSzPct val="125000"/>
              <a:buFont typeface="Arial" panose="020B0604020202020204" pitchFamily="34" charset="0"/>
              <a:buChar char="•"/>
            </a:pPr>
            <a:r>
              <a:rPr lang="en-US" sz="2800" dirty="0"/>
              <a:t>Note: </a:t>
            </a:r>
            <a:r>
              <a:rPr lang="en-US" sz="2800" b="1" dirty="0"/>
              <a:t>LIKE</a:t>
            </a:r>
            <a:r>
              <a:rPr lang="en-US" sz="2800" dirty="0"/>
              <a:t> is case-sensitive.</a:t>
            </a:r>
          </a:p>
          <a:p>
            <a:pPr indent="-228600">
              <a:lnSpc>
                <a:spcPct val="120000"/>
              </a:lnSpc>
              <a:buSzPct val="125000"/>
              <a:buFont typeface="Arial" panose="020B0604020202020204" pitchFamily="34" charset="0"/>
              <a:buChar char="•"/>
            </a:pPr>
            <a:r>
              <a:rPr lang="en-US" sz="2800" dirty="0"/>
              <a:t>Note: </a:t>
            </a:r>
            <a:r>
              <a:rPr lang="en-US" sz="2800" b="1" dirty="0"/>
              <a:t>ILIKE </a:t>
            </a:r>
            <a:r>
              <a:rPr lang="en-US" sz="2800" dirty="0"/>
              <a:t>is not case-sensitive.</a:t>
            </a:r>
            <a:endParaRPr lang="en-US" sz="2800" b="1" dirty="0"/>
          </a:p>
        </p:txBody>
      </p:sp>
    </p:spTree>
    <p:extLst>
      <p:ext uri="{BB962C8B-B14F-4D97-AF65-F5344CB8AC3E}">
        <p14:creationId xmlns:p14="http://schemas.microsoft.com/office/powerpoint/2010/main" val="1840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3"/>
            <a:ext cx="10389869" cy="1506247"/>
          </a:xfrm>
        </p:spPr>
        <p:txBody>
          <a:bodyPr vert="horz" lIns="91440" tIns="45720" rIns="91440" bIns="45720" rtlCol="0" anchor="ctr">
            <a:normAutofit/>
          </a:bodyPr>
          <a:lstStyle/>
          <a:p>
            <a:pPr algn="ctr"/>
            <a:r>
              <a:rPr lang="en-US" dirty="0"/>
              <a:t>LIKE or ILIKE</a:t>
            </a:r>
            <a:endParaRPr lang="en-US" sz="4800" dirty="0"/>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389870"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3200" dirty="0"/>
              <a:t>% (percent) matches any sequence of characters.</a:t>
            </a:r>
          </a:p>
          <a:p>
            <a:pPr lvl="1" indent="-228600">
              <a:lnSpc>
                <a:spcPct val="120000"/>
              </a:lnSpc>
              <a:buSzPct val="125000"/>
              <a:buFont typeface="Arial" panose="020B0604020202020204" pitchFamily="34" charset="0"/>
              <a:buChar char="•"/>
            </a:pPr>
            <a:r>
              <a:rPr lang="en-US" sz="3200" dirty="0"/>
              <a:t>E.g. All names that begin with an ‘A’:</a:t>
            </a:r>
          </a:p>
          <a:p>
            <a:pPr lvl="2" indent="-228600">
              <a:lnSpc>
                <a:spcPct val="120000"/>
              </a:lnSpc>
              <a:buSzPct val="125000"/>
              <a:buFont typeface="Arial" panose="020B0604020202020204" pitchFamily="34" charset="0"/>
              <a:buChar char="•"/>
            </a:pPr>
            <a:r>
              <a:rPr lang="en-US" sz="3200" b="1" dirty="0"/>
              <a:t>WHERE </a:t>
            </a:r>
            <a:r>
              <a:rPr lang="en-US" sz="3200" dirty="0"/>
              <a:t>name </a:t>
            </a:r>
            <a:r>
              <a:rPr lang="en-US" sz="3200" b="1" dirty="0"/>
              <a:t>LIKE </a:t>
            </a:r>
            <a:r>
              <a:rPr lang="en-US" sz="3200" dirty="0"/>
              <a:t>‘A%’</a:t>
            </a:r>
          </a:p>
          <a:p>
            <a:pPr lvl="1" indent="-228600">
              <a:lnSpc>
                <a:spcPct val="120000"/>
              </a:lnSpc>
              <a:buSzPct val="125000"/>
              <a:buFont typeface="Arial" panose="020B0604020202020204" pitchFamily="34" charset="0"/>
              <a:buChar char="•"/>
            </a:pPr>
            <a:r>
              <a:rPr lang="en-US" sz="3200" dirty="0"/>
              <a:t>E.g. All names that end with an ‘a’:</a:t>
            </a:r>
          </a:p>
          <a:p>
            <a:pPr lvl="2" indent="-228600">
              <a:lnSpc>
                <a:spcPct val="120000"/>
              </a:lnSpc>
              <a:buSzPct val="125000"/>
              <a:buFont typeface="Arial" panose="020B0604020202020204" pitchFamily="34" charset="0"/>
              <a:buChar char="•"/>
            </a:pPr>
            <a:r>
              <a:rPr lang="en-US" sz="3200" b="1" dirty="0"/>
              <a:t>WHERE </a:t>
            </a:r>
            <a:r>
              <a:rPr lang="en-US" sz="3200" dirty="0"/>
              <a:t>name </a:t>
            </a:r>
            <a:r>
              <a:rPr lang="en-US" sz="3200" b="1" dirty="0"/>
              <a:t>LIKE</a:t>
            </a:r>
            <a:r>
              <a:rPr lang="en-US" sz="3200" dirty="0"/>
              <a:t> ‘%a’.</a:t>
            </a:r>
          </a:p>
          <a:p>
            <a:endParaRPr lang="en-US" sz="2000" dirty="0"/>
          </a:p>
        </p:txBody>
      </p:sp>
    </p:spTree>
    <p:extLst>
      <p:ext uri="{BB962C8B-B14F-4D97-AF65-F5344CB8AC3E}">
        <p14:creationId xmlns:p14="http://schemas.microsoft.com/office/powerpoint/2010/main" val="22961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3"/>
            <a:ext cx="10389869" cy="1506247"/>
          </a:xfrm>
        </p:spPr>
        <p:txBody>
          <a:bodyPr vert="horz" lIns="91440" tIns="45720" rIns="91440" bIns="45720" rtlCol="0" anchor="ctr">
            <a:normAutofit/>
          </a:bodyPr>
          <a:lstStyle/>
          <a:p>
            <a:pPr algn="ctr"/>
            <a:r>
              <a:rPr lang="en-US" dirty="0"/>
              <a:t>LIKE or ILIKE</a:t>
            </a:r>
            <a:endParaRPr lang="en-US" sz="4800" dirty="0"/>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389870" cy="3648456"/>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Pattern matching is used when, for instance, searching for a particular string that is contained within strings.</a:t>
            </a:r>
          </a:p>
          <a:p>
            <a:pPr>
              <a:lnSpc>
                <a:spcPct val="100000"/>
              </a:lnSpc>
              <a:buFont typeface="Arial" panose="020B0604020202020204" pitchFamily="34" charset="0"/>
              <a:buChar char="•"/>
            </a:pPr>
            <a:r>
              <a:rPr lang="en-US" sz="2800" dirty="0"/>
              <a:t>_ (underscore) matches any single character.</a:t>
            </a:r>
          </a:p>
          <a:p>
            <a:pPr>
              <a:lnSpc>
                <a:spcPct val="100000"/>
              </a:lnSpc>
              <a:buFont typeface="Arial" panose="020B0604020202020204" pitchFamily="34" charset="0"/>
              <a:buChar char="•"/>
            </a:pPr>
            <a:r>
              <a:rPr lang="en-US" sz="2800" dirty="0"/>
              <a:t>E.g. We wish to return all the Toy Story movies.</a:t>
            </a:r>
          </a:p>
          <a:p>
            <a:pPr lvl="1">
              <a:buFont typeface="Arial" panose="020B0604020202020204" pitchFamily="34" charset="0"/>
              <a:buChar char="•"/>
            </a:pPr>
            <a:r>
              <a:rPr lang="en-US" sz="2800" b="1" dirty="0"/>
              <a:t>WHERE </a:t>
            </a:r>
            <a:r>
              <a:rPr lang="en-US" sz="2800" dirty="0"/>
              <a:t>title </a:t>
            </a:r>
            <a:r>
              <a:rPr lang="en-US" sz="2800" b="1" dirty="0"/>
              <a:t>LIKE </a:t>
            </a:r>
            <a:r>
              <a:rPr lang="en-US" sz="2800" dirty="0"/>
              <a:t>‘Toy Story _’</a:t>
            </a:r>
            <a:endParaRPr lang="en-US" sz="2800" b="1" dirty="0"/>
          </a:p>
          <a:p>
            <a:endParaRPr lang="en-US" sz="2000" dirty="0"/>
          </a:p>
        </p:txBody>
      </p:sp>
    </p:spTree>
    <p:extLst>
      <p:ext uri="{BB962C8B-B14F-4D97-AF65-F5344CB8AC3E}">
        <p14:creationId xmlns:p14="http://schemas.microsoft.com/office/powerpoint/2010/main" val="343150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56544" cy="1506247"/>
          </a:xfrm>
        </p:spPr>
        <p:txBody>
          <a:bodyPr vert="horz" lIns="91440" tIns="45720" rIns="91440" bIns="45720" rtlCol="0" anchor="ctr">
            <a:normAutofit/>
          </a:bodyPr>
          <a:lstStyle/>
          <a:p>
            <a:pPr algn="ctr"/>
            <a:r>
              <a:rPr lang="en-US" sz="4800" dirty="0"/>
              <a:t>LIKE or ILIKE</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79" y="2386584"/>
            <a:ext cx="10456545" cy="3648456"/>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400" dirty="0"/>
              <a:t>We can combine underscore and percentage to match more complex patterns.</a:t>
            </a:r>
          </a:p>
          <a:p>
            <a:pPr>
              <a:lnSpc>
                <a:spcPct val="100000"/>
              </a:lnSpc>
              <a:buFont typeface="Arial" panose="020B0604020202020204" pitchFamily="34" charset="0"/>
              <a:buChar char="•"/>
            </a:pPr>
            <a:r>
              <a:rPr lang="en-US" sz="2400" dirty="0"/>
              <a:t>E.g. Matching all the names that contain one letter for matching ‘her’ that can have a difference ending.</a:t>
            </a:r>
          </a:p>
          <a:p>
            <a:pPr>
              <a:lnSpc>
                <a:spcPct val="100000"/>
              </a:lnSpc>
              <a:buFont typeface="Arial" panose="020B0604020202020204" pitchFamily="34" charset="0"/>
              <a:buChar char="•"/>
            </a:pPr>
            <a:r>
              <a:rPr lang="en-US" sz="2400" b="1" dirty="0"/>
              <a:t>WHERE </a:t>
            </a:r>
            <a:r>
              <a:rPr lang="en-US" sz="2400" dirty="0"/>
              <a:t>name </a:t>
            </a:r>
            <a:r>
              <a:rPr lang="en-US" sz="2400" b="1" dirty="0"/>
              <a:t>LIKE </a:t>
            </a:r>
            <a:r>
              <a:rPr lang="en-US" sz="2400" dirty="0"/>
              <a:t>‘</a:t>
            </a:r>
            <a:r>
              <a:rPr lang="en-US" sz="2400" dirty="0">
                <a:highlight>
                  <a:srgbClr val="C0C0C0"/>
                </a:highlight>
              </a:rPr>
              <a:t>_</a:t>
            </a:r>
            <a:r>
              <a:rPr lang="en-US" sz="2400" dirty="0"/>
              <a:t>her</a:t>
            </a:r>
            <a:r>
              <a:rPr lang="en-US" sz="2400" dirty="0">
                <a:highlight>
                  <a:srgbClr val="C0C0C0"/>
                </a:highlight>
              </a:rPr>
              <a:t>%</a:t>
            </a:r>
            <a:r>
              <a:rPr lang="en-US" sz="2400" dirty="0"/>
              <a:t>’</a:t>
            </a:r>
          </a:p>
          <a:p>
            <a:pPr lvl="1">
              <a:buFont typeface="Arial" panose="020B0604020202020204" pitchFamily="34" charset="0"/>
              <a:buChar char="•"/>
            </a:pPr>
            <a:r>
              <a:rPr lang="en-US" sz="2400" dirty="0" err="1">
                <a:highlight>
                  <a:srgbClr val="C0C0C0"/>
                </a:highlight>
              </a:rPr>
              <a:t>C</a:t>
            </a:r>
            <a:r>
              <a:rPr lang="en-US" sz="2400" dirty="0" err="1"/>
              <a:t>her</a:t>
            </a:r>
            <a:r>
              <a:rPr lang="en-US" sz="2400" dirty="0" err="1">
                <a:highlight>
                  <a:srgbClr val="C0C0C0"/>
                </a:highlight>
              </a:rPr>
              <a:t>l</a:t>
            </a:r>
            <a:endParaRPr lang="en-US" sz="2400" dirty="0">
              <a:highlight>
                <a:srgbClr val="C0C0C0"/>
              </a:highlight>
            </a:endParaRPr>
          </a:p>
          <a:p>
            <a:pPr lvl="1">
              <a:buFont typeface="Arial" panose="020B0604020202020204" pitchFamily="34" charset="0"/>
              <a:buChar char="•"/>
            </a:pPr>
            <a:r>
              <a:rPr lang="en-US" sz="2400" dirty="0">
                <a:highlight>
                  <a:srgbClr val="C0C0C0"/>
                </a:highlight>
              </a:rPr>
              <a:t>T</a:t>
            </a:r>
            <a:r>
              <a:rPr lang="en-US" sz="2400" dirty="0"/>
              <a:t>her</a:t>
            </a:r>
            <a:r>
              <a:rPr lang="en-US" sz="2400" dirty="0">
                <a:highlight>
                  <a:srgbClr val="C0C0C0"/>
                </a:highlight>
              </a:rPr>
              <a:t>esa</a:t>
            </a:r>
          </a:p>
          <a:p>
            <a:pPr lvl="1">
              <a:buFont typeface="Arial" panose="020B0604020202020204" pitchFamily="34" charset="0"/>
              <a:buChar char="•"/>
            </a:pPr>
            <a:r>
              <a:rPr lang="en-US" sz="2400" dirty="0">
                <a:highlight>
                  <a:srgbClr val="C0C0C0"/>
                </a:highlight>
              </a:rPr>
              <a:t>S</a:t>
            </a:r>
            <a:r>
              <a:rPr lang="en-US" sz="2400" dirty="0"/>
              <a:t>her</a:t>
            </a:r>
            <a:r>
              <a:rPr lang="en-US" sz="2400" dirty="0">
                <a:highlight>
                  <a:srgbClr val="C0C0C0"/>
                </a:highlight>
              </a:rPr>
              <a:t>ri</a:t>
            </a:r>
          </a:p>
          <a:p>
            <a:endParaRPr lang="en-US" sz="2000" dirty="0"/>
          </a:p>
        </p:txBody>
      </p:sp>
    </p:spTree>
    <p:extLst>
      <p:ext uri="{BB962C8B-B14F-4D97-AF65-F5344CB8AC3E}">
        <p14:creationId xmlns:p14="http://schemas.microsoft.com/office/powerpoint/2010/main" val="70648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80" y="642593"/>
            <a:ext cx="10485120" cy="1506247"/>
          </a:xfrm>
        </p:spPr>
        <p:txBody>
          <a:bodyPr vert="horz" lIns="91440" tIns="45720" rIns="91440" bIns="45720" rtlCol="0" anchor="ctr">
            <a:normAutofit/>
          </a:bodyPr>
          <a:lstStyle/>
          <a:p>
            <a:pPr algn="ctr"/>
            <a:r>
              <a:rPr lang="en-US" dirty="0"/>
              <a:t>LIKE or ILIKE</a:t>
            </a:r>
            <a:endParaRPr lang="en-US" sz="4800" dirty="0"/>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85120" cy="3648456"/>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 Exercise: How many people start their first name with J?</a:t>
            </a:r>
          </a:p>
          <a:p>
            <a:pPr>
              <a:lnSpc>
                <a:spcPct val="100000"/>
              </a:lnSpc>
              <a:buFont typeface="Arial" panose="020B0604020202020204" pitchFamily="34" charset="0"/>
              <a:buChar char="•"/>
            </a:pPr>
            <a:r>
              <a:rPr lang="en-US" sz="2800" dirty="0"/>
              <a:t> Solution:</a:t>
            </a:r>
          </a:p>
          <a:p>
            <a:pPr>
              <a:lnSpc>
                <a:spcPct val="100000"/>
              </a:lnSpc>
              <a:buFont typeface="Arial" panose="020B0604020202020204" pitchFamily="34" charset="0"/>
              <a:buChar char="•"/>
            </a:pPr>
            <a:r>
              <a:rPr lang="en-US" sz="2800" dirty="0"/>
              <a:t>  65</a:t>
            </a:r>
          </a:p>
          <a:p>
            <a:pPr>
              <a:lnSpc>
                <a:spcPct val="100000"/>
              </a:lnSpc>
              <a:buFont typeface="Arial" panose="020B0604020202020204" pitchFamily="34" charset="0"/>
              <a:buChar char="•"/>
            </a:pPr>
            <a:r>
              <a:rPr lang="en-US" sz="2800" dirty="0"/>
              <a:t> Query:</a:t>
            </a:r>
          </a:p>
          <a:p>
            <a:pPr>
              <a:lnSpc>
                <a:spcPct val="100000"/>
              </a:lnSpc>
              <a:buFont typeface="Arial" panose="020B0604020202020204" pitchFamily="34" charset="0"/>
              <a:buChar char="•"/>
            </a:pPr>
            <a:r>
              <a:rPr lang="en-GB" sz="2800" b="1" dirty="0"/>
              <a:t> SELECT</a:t>
            </a:r>
            <a:r>
              <a:rPr lang="en-GB" sz="2800" dirty="0"/>
              <a:t> </a:t>
            </a:r>
            <a:r>
              <a:rPr lang="en-GB" sz="2800" b="1" dirty="0"/>
              <a:t>COUNT</a:t>
            </a:r>
            <a:r>
              <a:rPr lang="en-GB" sz="2800" dirty="0"/>
              <a:t>(*) </a:t>
            </a:r>
            <a:r>
              <a:rPr lang="en-GB" sz="2800" b="1" dirty="0"/>
              <a:t>FROM</a:t>
            </a:r>
            <a:r>
              <a:rPr lang="en-GB" sz="2800" dirty="0"/>
              <a:t> customer</a:t>
            </a:r>
          </a:p>
          <a:p>
            <a:pPr marL="0" indent="0">
              <a:lnSpc>
                <a:spcPct val="100000"/>
              </a:lnSpc>
              <a:buNone/>
            </a:pPr>
            <a:r>
              <a:rPr lang="en-GB" sz="2800" b="1" dirty="0"/>
              <a:t>   WHERE</a:t>
            </a:r>
            <a:r>
              <a:rPr lang="en-GB" sz="2800" dirty="0"/>
              <a:t> </a:t>
            </a:r>
            <a:r>
              <a:rPr lang="en-GB" sz="2800" dirty="0" err="1"/>
              <a:t>first_name</a:t>
            </a:r>
            <a:r>
              <a:rPr lang="en-GB" sz="2800" dirty="0"/>
              <a:t> </a:t>
            </a:r>
            <a:r>
              <a:rPr lang="en-GB" sz="2800" b="1" dirty="0"/>
              <a:t>LIKE</a:t>
            </a:r>
            <a:r>
              <a:rPr lang="en-GB" sz="2800" dirty="0"/>
              <a:t> 'J%';</a:t>
            </a:r>
            <a:endParaRPr lang="en-US" sz="2800" dirty="0"/>
          </a:p>
        </p:txBody>
      </p:sp>
    </p:spTree>
    <p:extLst>
      <p:ext uri="{BB962C8B-B14F-4D97-AF65-F5344CB8AC3E}">
        <p14:creationId xmlns:p14="http://schemas.microsoft.com/office/powerpoint/2010/main" val="1183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lnSpcReduction="10000"/>
          </a:bodyPr>
          <a:lstStyle/>
          <a:p>
            <a:r>
              <a:rPr lang="en-GB" sz="3600" dirty="0"/>
              <a:t> Exercise: In the DVD Rental database, find all the table names and select all the data from a table.</a:t>
            </a:r>
          </a:p>
          <a:p>
            <a:r>
              <a:rPr lang="en-GB" sz="3600" dirty="0"/>
              <a:t> Hint: Database -&gt; Schemas -&gt; Tables </a:t>
            </a:r>
          </a:p>
          <a:p>
            <a:r>
              <a:rPr lang="en-GB" sz="3600" b="1" dirty="0"/>
              <a:t> SELECT *</a:t>
            </a:r>
            <a:r>
              <a:rPr lang="en-GB" sz="3600" dirty="0"/>
              <a:t> </a:t>
            </a:r>
            <a:r>
              <a:rPr lang="en-GB" sz="3600" b="1" dirty="0"/>
              <a:t>FROM</a:t>
            </a:r>
            <a:r>
              <a:rPr lang="en-GB" sz="3600" dirty="0"/>
              <a:t> actor;</a:t>
            </a:r>
          </a:p>
          <a:p>
            <a:r>
              <a:rPr lang="en-GB" sz="3600" dirty="0"/>
              <a:t> Practice: Select a column(s) from your table.</a:t>
            </a:r>
          </a:p>
          <a:p>
            <a:r>
              <a:rPr lang="en-GB" sz="4000" b="1" dirty="0"/>
              <a:t> SELECT</a:t>
            </a:r>
            <a:r>
              <a:rPr lang="en-GB" sz="4000" dirty="0"/>
              <a:t> </a:t>
            </a:r>
            <a:r>
              <a:rPr lang="en-GB" sz="4000" dirty="0" err="1"/>
              <a:t>first_name</a:t>
            </a:r>
            <a:r>
              <a:rPr lang="en-GB" sz="4000" dirty="0"/>
              <a:t> </a:t>
            </a:r>
            <a:r>
              <a:rPr lang="en-GB" sz="4000" b="1" dirty="0"/>
              <a:t>FROM</a:t>
            </a:r>
            <a:r>
              <a:rPr lang="en-GB" sz="4000" dirty="0"/>
              <a:t> actor;</a:t>
            </a:r>
          </a:p>
          <a:p>
            <a:pPr marL="0" indent="0">
              <a:buNone/>
            </a:pPr>
            <a:endParaRPr lang="en-GB" sz="4000" dirty="0"/>
          </a:p>
          <a:p>
            <a:pPr marL="0" indent="0">
              <a:buNone/>
            </a:pPr>
            <a:endParaRPr lang="en-GB" sz="4000" dirty="0"/>
          </a:p>
          <a:p>
            <a:pPr marL="0" indent="0">
              <a:buNone/>
            </a:pPr>
            <a:endParaRPr lang="en-GB" sz="1600" b="1" dirty="0"/>
          </a:p>
          <a:p>
            <a:pPr marL="0" indent="0">
              <a:buNone/>
            </a:pPr>
            <a:endParaRPr lang="en-GB" sz="1600" b="1" dirty="0"/>
          </a:p>
        </p:txBody>
      </p:sp>
    </p:spTree>
    <p:extLst>
      <p:ext uri="{BB962C8B-B14F-4D97-AF65-F5344CB8AC3E}">
        <p14:creationId xmlns:p14="http://schemas.microsoft.com/office/powerpoint/2010/main" val="296359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3"/>
            <a:ext cx="10427969" cy="1506247"/>
          </a:xfrm>
        </p:spPr>
        <p:txBody>
          <a:bodyPr vert="horz" lIns="91440" tIns="45720" rIns="91440" bIns="45720" rtlCol="0" anchor="ctr">
            <a:normAutofit/>
          </a:bodyPr>
          <a:lstStyle/>
          <a:p>
            <a:pPr algn="ctr"/>
            <a:r>
              <a:rPr lang="en-US" dirty="0"/>
              <a:t>LIKE or ILIKE</a:t>
            </a:r>
            <a:endParaRPr lang="en-US" sz="4800" dirty="0"/>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427970" cy="364845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Exercise: How many people start their first name with J and their last name with S?</a:t>
            </a:r>
          </a:p>
          <a:p>
            <a:pPr>
              <a:lnSpc>
                <a:spcPct val="100000"/>
              </a:lnSpc>
              <a:buFont typeface="Arial" panose="020B0604020202020204" pitchFamily="34" charset="0"/>
              <a:buChar char="•"/>
            </a:pPr>
            <a:r>
              <a:rPr lang="en-US" sz="2800" dirty="0"/>
              <a:t>Solution:</a:t>
            </a:r>
          </a:p>
          <a:p>
            <a:pPr>
              <a:lnSpc>
                <a:spcPct val="100000"/>
              </a:lnSpc>
              <a:buFont typeface="Arial" panose="020B0604020202020204" pitchFamily="34" charset="0"/>
              <a:buChar char="•"/>
            </a:pPr>
            <a:r>
              <a:rPr lang="en-US" sz="2800" dirty="0"/>
              <a:t>5</a:t>
            </a:r>
          </a:p>
          <a:p>
            <a:pPr>
              <a:lnSpc>
                <a:spcPct val="100000"/>
              </a:lnSpc>
              <a:buFont typeface="Arial" panose="020B0604020202020204" pitchFamily="34" charset="0"/>
              <a:buChar char="•"/>
            </a:pPr>
            <a:r>
              <a:rPr lang="en-US" sz="2800" dirty="0"/>
              <a:t>Query:</a:t>
            </a:r>
          </a:p>
          <a:p>
            <a:pPr>
              <a:lnSpc>
                <a:spcPct val="100000"/>
              </a:lnSpc>
              <a:buFont typeface="Arial" panose="020B0604020202020204" pitchFamily="34" charset="0"/>
              <a:buChar char="•"/>
            </a:pPr>
            <a:r>
              <a:rPr lang="en-GB" sz="2800" b="1" dirty="0"/>
              <a:t>SELECT COUNT</a:t>
            </a:r>
            <a:r>
              <a:rPr lang="en-GB" sz="2800" dirty="0"/>
              <a:t>(*)</a:t>
            </a:r>
            <a:r>
              <a:rPr lang="en-GB" sz="2800" b="1" dirty="0"/>
              <a:t> FROM </a:t>
            </a:r>
            <a:r>
              <a:rPr lang="en-GB" sz="2800" dirty="0"/>
              <a:t>customer</a:t>
            </a:r>
          </a:p>
          <a:p>
            <a:pPr marL="0" indent="0">
              <a:lnSpc>
                <a:spcPct val="100000"/>
              </a:lnSpc>
              <a:buNone/>
            </a:pPr>
            <a:r>
              <a:rPr lang="en-GB" sz="2800" b="1" dirty="0"/>
              <a:t>   WHERE </a:t>
            </a:r>
            <a:r>
              <a:rPr lang="en-GB" sz="2800" dirty="0" err="1"/>
              <a:t>first_name</a:t>
            </a:r>
            <a:r>
              <a:rPr lang="en-GB" sz="2800" b="1" dirty="0"/>
              <a:t> LIKE </a:t>
            </a:r>
            <a:r>
              <a:rPr lang="en-GB" sz="2800" dirty="0"/>
              <a:t>'J%’</a:t>
            </a:r>
            <a:r>
              <a:rPr lang="en-GB" sz="2800" b="1" dirty="0"/>
              <a:t> AND </a:t>
            </a:r>
            <a:r>
              <a:rPr lang="en-GB" sz="2800" dirty="0" err="1"/>
              <a:t>last_name</a:t>
            </a:r>
            <a:r>
              <a:rPr lang="en-GB" sz="2800" b="1" dirty="0"/>
              <a:t> LIKE </a:t>
            </a:r>
            <a:r>
              <a:rPr lang="en-GB" sz="2800" dirty="0"/>
              <a:t>'S%';</a:t>
            </a:r>
            <a:endParaRPr lang="en-US" sz="2800" dirty="0"/>
          </a:p>
        </p:txBody>
      </p:sp>
    </p:spTree>
    <p:extLst>
      <p:ext uri="{BB962C8B-B14F-4D97-AF65-F5344CB8AC3E}">
        <p14:creationId xmlns:p14="http://schemas.microsoft.com/office/powerpoint/2010/main" val="410783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68679" y="642593"/>
            <a:ext cx="10389869" cy="1506247"/>
          </a:xfrm>
        </p:spPr>
        <p:txBody>
          <a:bodyPr vert="horz" lIns="91440" tIns="45720" rIns="91440" bIns="45720" rtlCol="0" anchor="ctr">
            <a:normAutofit/>
          </a:bodyPr>
          <a:lstStyle/>
          <a:p>
            <a:pPr algn="ctr"/>
            <a:r>
              <a:rPr lang="en-US" dirty="0"/>
              <a:t>LIKE or ILIKE</a:t>
            </a:r>
            <a:endParaRPr lang="en-US" sz="4800" dirty="0"/>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868680" y="2386584"/>
            <a:ext cx="10389870" cy="3648456"/>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buFont typeface="Arial" panose="020B0604020202020204" pitchFamily="34" charset="0"/>
              <a:buChar char="•"/>
            </a:pPr>
            <a:r>
              <a:rPr lang="en-US" sz="2800" dirty="0"/>
              <a:t>Exercise: How many people have ‘er’ contained within their first name (not beginning with ‘er’)?</a:t>
            </a:r>
          </a:p>
          <a:p>
            <a:pPr>
              <a:lnSpc>
                <a:spcPct val="100000"/>
              </a:lnSpc>
              <a:buFont typeface="Arial" panose="020B0604020202020204" pitchFamily="34" charset="0"/>
              <a:buChar char="•"/>
            </a:pPr>
            <a:r>
              <a:rPr lang="en-US" sz="2800" dirty="0"/>
              <a:t>Solution:</a:t>
            </a:r>
          </a:p>
          <a:p>
            <a:pPr>
              <a:lnSpc>
                <a:spcPct val="100000"/>
              </a:lnSpc>
              <a:buFont typeface="Arial" panose="020B0604020202020204" pitchFamily="34" charset="0"/>
              <a:buChar char="•"/>
            </a:pPr>
            <a:r>
              <a:rPr lang="en-US" sz="2800" dirty="0"/>
              <a:t>58</a:t>
            </a:r>
          </a:p>
          <a:p>
            <a:pPr>
              <a:lnSpc>
                <a:spcPct val="100000"/>
              </a:lnSpc>
              <a:buFont typeface="Arial" panose="020B0604020202020204" pitchFamily="34" charset="0"/>
              <a:buChar char="•"/>
            </a:pPr>
            <a:r>
              <a:rPr lang="en-US" sz="2800" dirty="0"/>
              <a:t>Query:</a:t>
            </a:r>
          </a:p>
          <a:p>
            <a:pPr>
              <a:lnSpc>
                <a:spcPct val="100000"/>
              </a:lnSpc>
              <a:buFont typeface="Arial" panose="020B0604020202020204" pitchFamily="34" charset="0"/>
              <a:buChar char="•"/>
            </a:pPr>
            <a:r>
              <a:rPr lang="en-GB" sz="2800" b="1" dirty="0"/>
              <a:t>SELECT COUNT</a:t>
            </a:r>
            <a:r>
              <a:rPr lang="en-GB" sz="2800" dirty="0"/>
              <a:t>(*)</a:t>
            </a:r>
            <a:r>
              <a:rPr lang="en-GB" sz="2800" b="1" dirty="0"/>
              <a:t> FROM </a:t>
            </a:r>
            <a:r>
              <a:rPr lang="en-GB" sz="2800" dirty="0"/>
              <a:t>customer</a:t>
            </a:r>
          </a:p>
          <a:p>
            <a:pPr marL="0" indent="0">
              <a:lnSpc>
                <a:spcPct val="100000"/>
              </a:lnSpc>
              <a:buNone/>
            </a:pPr>
            <a:r>
              <a:rPr lang="en-GB" sz="2800" b="1" dirty="0"/>
              <a:t>  WHERE </a:t>
            </a:r>
            <a:r>
              <a:rPr lang="en-GB" sz="2800" dirty="0" err="1"/>
              <a:t>first_name</a:t>
            </a:r>
            <a:r>
              <a:rPr lang="en-GB" sz="2800" dirty="0"/>
              <a:t> </a:t>
            </a:r>
            <a:r>
              <a:rPr lang="en-GB" sz="2800" b="1" dirty="0"/>
              <a:t>LIKE </a:t>
            </a:r>
            <a:r>
              <a:rPr lang="en-GB" sz="2800" dirty="0"/>
              <a:t>'%er%';</a:t>
            </a:r>
            <a:endParaRPr lang="en-US" sz="2800" dirty="0"/>
          </a:p>
        </p:txBody>
      </p:sp>
    </p:spTree>
    <p:extLst>
      <p:ext uri="{BB962C8B-B14F-4D97-AF65-F5344CB8AC3E}">
        <p14:creationId xmlns:p14="http://schemas.microsoft.com/office/powerpoint/2010/main" val="397636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8194878" y="1065955"/>
            <a:ext cx="3316936" cy="4817318"/>
          </a:xfrm>
        </p:spPr>
        <p:txBody>
          <a:bodyPr vert="horz" lIns="91440" tIns="45720" rIns="91440" bIns="45720" rtlCol="0" anchor="ctr">
            <a:normAutofit/>
          </a:bodyPr>
          <a:lstStyle/>
          <a:p>
            <a:pPr algn="ctr"/>
            <a:r>
              <a:rPr lang="en-US" dirty="0"/>
              <a:t>Overview Exercises</a:t>
            </a:r>
          </a:p>
        </p:txBody>
      </p:sp>
      <p:sp>
        <p:nvSpPr>
          <p:cNvPr id="16"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141412" y="1065955"/>
            <a:ext cx="5749774" cy="4725246"/>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800" dirty="0"/>
              <a:t> Exercise: How many payment transactions were greater than $5?</a:t>
            </a:r>
          </a:p>
          <a:p>
            <a:pPr indent="-228600">
              <a:lnSpc>
                <a:spcPct val="120000"/>
              </a:lnSpc>
              <a:buSzPct val="125000"/>
              <a:buFont typeface="Arial" panose="020B0604020202020204" pitchFamily="34" charset="0"/>
              <a:buChar char="•"/>
            </a:pPr>
            <a:r>
              <a:rPr lang="en-US" sz="2800" dirty="0"/>
              <a:t> Solution: </a:t>
            </a:r>
          </a:p>
          <a:p>
            <a:pPr indent="-228600">
              <a:lnSpc>
                <a:spcPct val="120000"/>
              </a:lnSpc>
              <a:buSzPct val="125000"/>
              <a:buFont typeface="Arial" panose="020B0604020202020204" pitchFamily="34" charset="0"/>
              <a:buChar char="•"/>
            </a:pPr>
            <a:r>
              <a:rPr lang="en-US" sz="2800" dirty="0"/>
              <a:t> 3,618</a:t>
            </a:r>
          </a:p>
          <a:p>
            <a:pPr indent="-228600">
              <a:lnSpc>
                <a:spcPct val="120000"/>
              </a:lnSpc>
              <a:buSzPct val="125000"/>
              <a:buFont typeface="Arial" panose="020B0604020202020204" pitchFamily="34" charset="0"/>
              <a:buChar char="•"/>
            </a:pPr>
            <a:r>
              <a:rPr lang="en-US" sz="2800" dirty="0"/>
              <a:t> Query:</a:t>
            </a:r>
          </a:p>
          <a:p>
            <a:pPr indent="-228600">
              <a:lnSpc>
                <a:spcPct val="120000"/>
              </a:lnSpc>
              <a:buSzPct val="125000"/>
              <a:buFont typeface="Arial" panose="020B0604020202020204" pitchFamily="34" charset="0"/>
              <a:buChar char="•"/>
            </a:pPr>
            <a:r>
              <a:rPr lang="en-US" sz="2800" b="1" dirty="0"/>
              <a:t> SELECT</a:t>
            </a:r>
            <a:r>
              <a:rPr lang="en-US" sz="2800" dirty="0"/>
              <a:t> </a:t>
            </a:r>
            <a:r>
              <a:rPr lang="en-US" sz="2800" b="1" dirty="0"/>
              <a:t>COUNT</a:t>
            </a:r>
            <a:r>
              <a:rPr lang="en-US" sz="2800" dirty="0"/>
              <a:t>(*) </a:t>
            </a:r>
            <a:r>
              <a:rPr lang="en-US" sz="2800" b="1" dirty="0"/>
              <a:t>FROM</a:t>
            </a:r>
            <a:r>
              <a:rPr lang="en-US" sz="2800" dirty="0"/>
              <a:t> payment</a:t>
            </a:r>
          </a:p>
          <a:p>
            <a:pPr marL="0" indent="0">
              <a:lnSpc>
                <a:spcPct val="120000"/>
              </a:lnSpc>
              <a:buSzPct val="125000"/>
              <a:buNone/>
            </a:pPr>
            <a:r>
              <a:rPr lang="en-US" sz="2800" dirty="0"/>
              <a:t>   </a:t>
            </a:r>
            <a:r>
              <a:rPr lang="en-US" sz="2800" b="1" dirty="0"/>
              <a:t>WHERE</a:t>
            </a:r>
            <a:r>
              <a:rPr lang="en-US" sz="2800" dirty="0"/>
              <a:t> amount &gt; 5;</a:t>
            </a:r>
          </a:p>
        </p:txBody>
      </p:sp>
      <p:cxnSp>
        <p:nvCxnSpPr>
          <p:cNvPr id="18" name="Straight Connector 17">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8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413001"/>
            <a:ext cx="9048218" cy="3033180"/>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dirty="0">
                <a:solidFill>
                  <a:srgbClr val="FFFFFF"/>
                </a:solidFill>
              </a:rPr>
              <a:t>Exercise: How many actors have a first name that starts with a letter P?</a:t>
            </a:r>
          </a:p>
          <a:p>
            <a:pPr indent="-228600">
              <a:lnSpc>
                <a:spcPct val="120000"/>
              </a:lnSpc>
              <a:buSzPct val="125000"/>
              <a:buFont typeface="Arial" panose="020B0604020202020204" pitchFamily="34" charset="0"/>
              <a:buChar char="•"/>
            </a:pPr>
            <a:r>
              <a:rPr lang="en-US" sz="2400" dirty="0">
                <a:solidFill>
                  <a:srgbClr val="FFFFFF"/>
                </a:solidFill>
              </a:rPr>
              <a:t>Solution:</a:t>
            </a:r>
          </a:p>
          <a:p>
            <a:pPr indent="-228600">
              <a:lnSpc>
                <a:spcPct val="120000"/>
              </a:lnSpc>
              <a:buSzPct val="125000"/>
              <a:buFont typeface="Arial" panose="020B0604020202020204" pitchFamily="34" charset="0"/>
              <a:buChar char="•"/>
            </a:pPr>
            <a:r>
              <a:rPr lang="en-US" sz="2400" dirty="0">
                <a:solidFill>
                  <a:srgbClr val="FFFFFF"/>
                </a:solidFill>
              </a:rPr>
              <a:t>5</a:t>
            </a:r>
          </a:p>
          <a:p>
            <a:pPr indent="-228600">
              <a:lnSpc>
                <a:spcPct val="120000"/>
              </a:lnSpc>
              <a:buSzPct val="125000"/>
              <a:buFont typeface="Arial" panose="020B0604020202020204" pitchFamily="34" charset="0"/>
              <a:buChar char="•"/>
            </a:pPr>
            <a:r>
              <a:rPr lang="en-US" sz="2400" dirty="0">
                <a:solidFill>
                  <a:srgbClr val="FFFFFF"/>
                </a:solidFill>
              </a:rPr>
              <a:t>Query:</a:t>
            </a:r>
          </a:p>
          <a:p>
            <a:pPr indent="-228600">
              <a:lnSpc>
                <a:spcPct val="120000"/>
              </a:lnSpc>
              <a:buSzPct val="125000"/>
              <a:buFont typeface="Arial" panose="020B0604020202020204" pitchFamily="34" charset="0"/>
              <a:buChar char="•"/>
            </a:pPr>
            <a:r>
              <a:rPr lang="en-US" sz="2400" b="1" dirty="0">
                <a:solidFill>
                  <a:srgbClr val="FFFFFF"/>
                </a:solidFill>
              </a:rPr>
              <a:t>SELECT</a:t>
            </a:r>
            <a:r>
              <a:rPr lang="en-US" sz="2400" dirty="0">
                <a:solidFill>
                  <a:srgbClr val="FFFFFF"/>
                </a:solidFill>
              </a:rPr>
              <a:t> </a:t>
            </a:r>
            <a:r>
              <a:rPr lang="en-US" sz="2400" b="1" dirty="0">
                <a:solidFill>
                  <a:srgbClr val="FFFFFF"/>
                </a:solidFill>
              </a:rPr>
              <a:t>COUNT</a:t>
            </a:r>
            <a:r>
              <a:rPr lang="en-US" sz="2400" dirty="0">
                <a:solidFill>
                  <a:srgbClr val="FFFFFF"/>
                </a:solidFill>
              </a:rPr>
              <a:t>(*) </a:t>
            </a:r>
            <a:r>
              <a:rPr lang="en-US" sz="2400" b="1" dirty="0">
                <a:solidFill>
                  <a:srgbClr val="FFFFFF"/>
                </a:solidFill>
              </a:rPr>
              <a:t>FROM</a:t>
            </a:r>
            <a:r>
              <a:rPr lang="en-US" sz="2400" dirty="0">
                <a:solidFill>
                  <a:srgbClr val="FFFFFF"/>
                </a:solidFill>
              </a:rPr>
              <a:t> actor</a:t>
            </a:r>
          </a:p>
          <a:p>
            <a:pPr marL="0" indent="0">
              <a:lnSpc>
                <a:spcPct val="120000"/>
              </a:lnSpc>
              <a:buSzPct val="125000"/>
              <a:buNone/>
            </a:pPr>
            <a:r>
              <a:rPr lang="en-US" sz="2400" dirty="0">
                <a:solidFill>
                  <a:srgbClr val="FFFFFF"/>
                </a:solidFill>
              </a:rPr>
              <a:t>   </a:t>
            </a:r>
            <a:r>
              <a:rPr lang="en-US" sz="2400" b="1" dirty="0">
                <a:solidFill>
                  <a:srgbClr val="FFFFFF"/>
                </a:solidFill>
              </a:rPr>
              <a:t>WHERE</a:t>
            </a:r>
            <a:r>
              <a:rPr lang="en-US" sz="2400" dirty="0">
                <a:solidFill>
                  <a:srgbClr val="FFFFFF"/>
                </a:solidFill>
              </a:rPr>
              <a:t> </a:t>
            </a:r>
            <a:r>
              <a:rPr lang="en-US" sz="2400" dirty="0" err="1">
                <a:solidFill>
                  <a:srgbClr val="FFFFFF"/>
                </a:solidFill>
              </a:rPr>
              <a:t>first_name</a:t>
            </a:r>
            <a:r>
              <a:rPr lang="en-US" sz="2400" dirty="0">
                <a:solidFill>
                  <a:srgbClr val="FFFFFF"/>
                </a:solidFill>
              </a:rPr>
              <a:t> </a:t>
            </a:r>
            <a:r>
              <a:rPr lang="en-US" sz="2400" b="1" dirty="0">
                <a:solidFill>
                  <a:srgbClr val="FFFFFF"/>
                </a:solidFill>
              </a:rPr>
              <a:t>LIKE</a:t>
            </a:r>
            <a:r>
              <a:rPr lang="en-US" sz="2400" dirty="0">
                <a:solidFill>
                  <a:srgbClr val="FFFFFF"/>
                </a:solidFill>
              </a:rPr>
              <a:t> 'P%';</a:t>
            </a:r>
          </a:p>
        </p:txBody>
      </p:sp>
    </p:spTree>
    <p:extLst>
      <p:ext uri="{BB962C8B-B14F-4D97-AF65-F5344CB8AC3E}">
        <p14:creationId xmlns:p14="http://schemas.microsoft.com/office/powerpoint/2010/main" val="19873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413001"/>
            <a:ext cx="9048218" cy="3033180"/>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dirty="0">
                <a:solidFill>
                  <a:srgbClr val="FFFFFF"/>
                </a:solidFill>
              </a:rPr>
              <a:t>Exercise: How many districts are our customers from?</a:t>
            </a:r>
          </a:p>
          <a:p>
            <a:pPr indent="-228600">
              <a:lnSpc>
                <a:spcPct val="120000"/>
              </a:lnSpc>
              <a:buSzPct val="125000"/>
              <a:buFont typeface="Arial" panose="020B0604020202020204" pitchFamily="34" charset="0"/>
              <a:buChar char="•"/>
            </a:pPr>
            <a:r>
              <a:rPr lang="en-US" sz="2400" dirty="0">
                <a:solidFill>
                  <a:srgbClr val="FFFFFF"/>
                </a:solidFill>
              </a:rPr>
              <a:t>Solution:</a:t>
            </a:r>
          </a:p>
          <a:p>
            <a:pPr indent="-228600">
              <a:lnSpc>
                <a:spcPct val="120000"/>
              </a:lnSpc>
              <a:buSzPct val="125000"/>
              <a:buFont typeface="Arial" panose="020B0604020202020204" pitchFamily="34" charset="0"/>
              <a:buChar char="•"/>
            </a:pPr>
            <a:r>
              <a:rPr lang="en-US" sz="2400" dirty="0">
                <a:solidFill>
                  <a:srgbClr val="FFFFFF"/>
                </a:solidFill>
              </a:rPr>
              <a:t>378</a:t>
            </a:r>
          </a:p>
          <a:p>
            <a:pPr indent="-228600">
              <a:lnSpc>
                <a:spcPct val="120000"/>
              </a:lnSpc>
              <a:buSzPct val="125000"/>
              <a:buFont typeface="Arial" panose="020B0604020202020204" pitchFamily="34" charset="0"/>
              <a:buChar char="•"/>
            </a:pPr>
            <a:r>
              <a:rPr lang="en-US" sz="2400" dirty="0">
                <a:solidFill>
                  <a:srgbClr val="FFFFFF"/>
                </a:solidFill>
              </a:rPr>
              <a:t>Query:</a:t>
            </a:r>
          </a:p>
          <a:p>
            <a:pPr indent="-228600">
              <a:lnSpc>
                <a:spcPct val="120000"/>
              </a:lnSpc>
              <a:buSzPct val="125000"/>
              <a:buFont typeface="Arial" panose="020B0604020202020204" pitchFamily="34" charset="0"/>
              <a:buChar char="•"/>
            </a:pPr>
            <a:r>
              <a:rPr lang="en-US" sz="2400" b="1" dirty="0">
                <a:solidFill>
                  <a:srgbClr val="FFFFFF"/>
                </a:solidFill>
              </a:rPr>
              <a:t>SELECT</a:t>
            </a:r>
            <a:r>
              <a:rPr lang="en-US" sz="2400" dirty="0">
                <a:solidFill>
                  <a:srgbClr val="FFFFFF"/>
                </a:solidFill>
              </a:rPr>
              <a:t> </a:t>
            </a:r>
            <a:r>
              <a:rPr lang="en-US" sz="2400" b="1" dirty="0">
                <a:solidFill>
                  <a:srgbClr val="FFFFFF"/>
                </a:solidFill>
              </a:rPr>
              <a:t>COUNT</a:t>
            </a:r>
            <a:r>
              <a:rPr lang="en-US" sz="2400" dirty="0">
                <a:solidFill>
                  <a:srgbClr val="FFFFFF"/>
                </a:solidFill>
              </a:rPr>
              <a:t>(</a:t>
            </a:r>
            <a:r>
              <a:rPr lang="en-US" sz="2400" b="1" dirty="0">
                <a:solidFill>
                  <a:srgbClr val="FFFFFF"/>
                </a:solidFill>
              </a:rPr>
              <a:t>DISTINCT</a:t>
            </a:r>
            <a:r>
              <a:rPr lang="en-US" sz="2400" dirty="0">
                <a:solidFill>
                  <a:srgbClr val="FFFFFF"/>
                </a:solidFill>
              </a:rPr>
              <a:t>(district)) </a:t>
            </a:r>
            <a:r>
              <a:rPr lang="en-US" sz="2400" b="1" dirty="0">
                <a:solidFill>
                  <a:srgbClr val="FFFFFF"/>
                </a:solidFill>
              </a:rPr>
              <a:t>FROM</a:t>
            </a:r>
            <a:r>
              <a:rPr lang="en-US" sz="2400" dirty="0">
                <a:solidFill>
                  <a:srgbClr val="FFFFFF"/>
                </a:solidFill>
              </a:rPr>
              <a:t> address;</a:t>
            </a:r>
          </a:p>
        </p:txBody>
      </p:sp>
    </p:spTree>
    <p:extLst>
      <p:ext uri="{BB962C8B-B14F-4D97-AF65-F5344CB8AC3E}">
        <p14:creationId xmlns:p14="http://schemas.microsoft.com/office/powerpoint/2010/main" val="161109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413001"/>
            <a:ext cx="9048218" cy="3033180"/>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800" dirty="0">
                <a:solidFill>
                  <a:srgbClr val="FFFFFF"/>
                </a:solidFill>
              </a:rPr>
              <a:t>Exercise: Return a list of unique district names from the previous exercise.</a:t>
            </a:r>
          </a:p>
          <a:p>
            <a:pPr indent="-228600">
              <a:lnSpc>
                <a:spcPct val="120000"/>
              </a:lnSpc>
              <a:buSzPct val="125000"/>
              <a:buFont typeface="Arial" panose="020B0604020202020204" pitchFamily="34" charset="0"/>
              <a:buChar char="•"/>
            </a:pPr>
            <a:r>
              <a:rPr lang="en-US" sz="2800" dirty="0">
                <a:solidFill>
                  <a:srgbClr val="FFFFFF"/>
                </a:solidFill>
              </a:rPr>
              <a:t>Solution: Query</a:t>
            </a:r>
          </a:p>
          <a:p>
            <a:pPr indent="-228600">
              <a:lnSpc>
                <a:spcPct val="120000"/>
              </a:lnSpc>
              <a:buSzPct val="125000"/>
              <a:buFont typeface="Arial" panose="020B0604020202020204" pitchFamily="34" charset="0"/>
              <a:buChar char="•"/>
            </a:pPr>
            <a:r>
              <a:rPr lang="en-US" sz="2800" b="1" dirty="0">
                <a:solidFill>
                  <a:srgbClr val="FFFFFF"/>
                </a:solidFill>
              </a:rPr>
              <a:t>SELECT</a:t>
            </a:r>
            <a:r>
              <a:rPr lang="en-US" sz="2800" dirty="0">
                <a:solidFill>
                  <a:srgbClr val="FFFFFF"/>
                </a:solidFill>
              </a:rPr>
              <a:t> </a:t>
            </a:r>
            <a:r>
              <a:rPr lang="en-US" sz="2800" b="1" dirty="0">
                <a:solidFill>
                  <a:srgbClr val="FFFFFF"/>
                </a:solidFill>
              </a:rPr>
              <a:t>DISTINCT</a:t>
            </a:r>
            <a:r>
              <a:rPr lang="en-US" sz="2800" dirty="0">
                <a:solidFill>
                  <a:srgbClr val="FFFFFF"/>
                </a:solidFill>
              </a:rPr>
              <a:t>(district) </a:t>
            </a:r>
            <a:r>
              <a:rPr lang="en-US" sz="2800" b="1" dirty="0">
                <a:solidFill>
                  <a:srgbClr val="FFFFFF"/>
                </a:solidFill>
              </a:rPr>
              <a:t>FROM</a:t>
            </a:r>
            <a:r>
              <a:rPr lang="en-US" sz="2800" dirty="0">
                <a:solidFill>
                  <a:srgbClr val="FFFFFF"/>
                </a:solidFill>
              </a:rPr>
              <a:t> address;</a:t>
            </a:r>
          </a:p>
        </p:txBody>
      </p:sp>
    </p:spTree>
    <p:extLst>
      <p:ext uri="{BB962C8B-B14F-4D97-AF65-F5344CB8AC3E}">
        <p14:creationId xmlns:p14="http://schemas.microsoft.com/office/powerpoint/2010/main" val="15195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dirty="0">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413001"/>
            <a:ext cx="9048218" cy="3033180"/>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buSzPct val="125000"/>
              <a:buFont typeface="Arial" panose="020B0604020202020204" pitchFamily="34" charset="0"/>
              <a:buChar char="•"/>
            </a:pPr>
            <a:r>
              <a:rPr lang="en-US" sz="2000" dirty="0">
                <a:solidFill>
                  <a:srgbClr val="FFFFFF"/>
                </a:solidFill>
              </a:rPr>
              <a:t>Exercise: How many films have a rating of R and a replacement cost between $5 and $15?</a:t>
            </a:r>
          </a:p>
          <a:p>
            <a:pPr indent="-228600">
              <a:buSzPct val="125000"/>
              <a:buFont typeface="Arial" panose="020B0604020202020204" pitchFamily="34" charset="0"/>
              <a:buChar char="•"/>
            </a:pPr>
            <a:r>
              <a:rPr lang="en-US" sz="2000" dirty="0">
                <a:solidFill>
                  <a:srgbClr val="FFFFFF"/>
                </a:solidFill>
              </a:rPr>
              <a:t>Solution:</a:t>
            </a:r>
          </a:p>
          <a:p>
            <a:pPr indent="-228600">
              <a:buSzPct val="125000"/>
              <a:buFont typeface="Arial" panose="020B0604020202020204" pitchFamily="34" charset="0"/>
              <a:buChar char="•"/>
            </a:pPr>
            <a:r>
              <a:rPr lang="en-US" sz="2000" dirty="0">
                <a:solidFill>
                  <a:srgbClr val="FFFFFF"/>
                </a:solidFill>
              </a:rPr>
              <a:t>52</a:t>
            </a:r>
          </a:p>
          <a:p>
            <a:pPr indent="-228600">
              <a:buSzPct val="125000"/>
              <a:buFont typeface="Arial" panose="020B0604020202020204" pitchFamily="34" charset="0"/>
              <a:buChar char="•"/>
            </a:pPr>
            <a:r>
              <a:rPr lang="en-US" sz="2000" dirty="0">
                <a:solidFill>
                  <a:srgbClr val="FFFFFF"/>
                </a:solidFill>
              </a:rPr>
              <a:t>Query:</a:t>
            </a:r>
          </a:p>
          <a:p>
            <a:pPr indent="-228600">
              <a:buSzPct val="125000"/>
              <a:buFont typeface="Arial" panose="020B0604020202020204" pitchFamily="34" charset="0"/>
              <a:buChar char="•"/>
            </a:pPr>
            <a:r>
              <a:rPr lang="en-US" sz="2000" b="1" dirty="0">
                <a:solidFill>
                  <a:srgbClr val="FFFFFF"/>
                </a:solidFill>
              </a:rPr>
              <a:t>SELECT</a:t>
            </a:r>
            <a:r>
              <a:rPr lang="en-US" sz="2000" dirty="0">
                <a:solidFill>
                  <a:srgbClr val="FFFFFF"/>
                </a:solidFill>
              </a:rPr>
              <a:t> </a:t>
            </a:r>
            <a:r>
              <a:rPr lang="en-US" sz="2000" b="1" dirty="0">
                <a:solidFill>
                  <a:srgbClr val="FFFFFF"/>
                </a:solidFill>
              </a:rPr>
              <a:t>COUNT</a:t>
            </a:r>
            <a:r>
              <a:rPr lang="en-US" sz="2000" dirty="0">
                <a:solidFill>
                  <a:srgbClr val="FFFFFF"/>
                </a:solidFill>
              </a:rPr>
              <a:t>(*) </a:t>
            </a:r>
            <a:r>
              <a:rPr lang="en-US" sz="2000" b="1" dirty="0">
                <a:solidFill>
                  <a:srgbClr val="FFFFFF"/>
                </a:solidFill>
              </a:rPr>
              <a:t>FROM</a:t>
            </a:r>
            <a:r>
              <a:rPr lang="en-US" sz="2000" dirty="0">
                <a:solidFill>
                  <a:srgbClr val="FFFFFF"/>
                </a:solidFill>
              </a:rPr>
              <a:t> film</a:t>
            </a:r>
          </a:p>
          <a:p>
            <a:pPr marL="0" indent="0">
              <a:buSzPct val="125000"/>
              <a:buNone/>
            </a:pPr>
            <a:r>
              <a:rPr lang="en-US" sz="2000" b="1" dirty="0">
                <a:solidFill>
                  <a:srgbClr val="FFFFFF"/>
                </a:solidFill>
              </a:rPr>
              <a:t>   WHERE</a:t>
            </a:r>
            <a:r>
              <a:rPr lang="en-US" sz="2000" dirty="0">
                <a:solidFill>
                  <a:srgbClr val="FFFFFF"/>
                </a:solidFill>
              </a:rPr>
              <a:t> rating = ‘R’</a:t>
            </a:r>
          </a:p>
          <a:p>
            <a:pPr marL="0" indent="0">
              <a:buSzPct val="125000"/>
              <a:buNone/>
            </a:pPr>
            <a:r>
              <a:rPr lang="en-US" sz="2000" dirty="0">
                <a:solidFill>
                  <a:srgbClr val="FFFFFF"/>
                </a:solidFill>
              </a:rPr>
              <a:t>   </a:t>
            </a:r>
            <a:r>
              <a:rPr lang="en-US" sz="2000" b="1" dirty="0">
                <a:solidFill>
                  <a:srgbClr val="FFFFFF"/>
                </a:solidFill>
              </a:rPr>
              <a:t>AND</a:t>
            </a:r>
            <a:r>
              <a:rPr lang="en-US" sz="2000" dirty="0">
                <a:solidFill>
                  <a:srgbClr val="FFFFFF"/>
                </a:solidFill>
              </a:rPr>
              <a:t> </a:t>
            </a:r>
            <a:r>
              <a:rPr lang="en-US" sz="2000" dirty="0" err="1">
                <a:solidFill>
                  <a:srgbClr val="FFFFFF"/>
                </a:solidFill>
              </a:rPr>
              <a:t>replacement_cost</a:t>
            </a:r>
            <a:r>
              <a:rPr lang="en-US" sz="2000" dirty="0">
                <a:solidFill>
                  <a:srgbClr val="FFFFFF"/>
                </a:solidFill>
              </a:rPr>
              <a:t> </a:t>
            </a:r>
            <a:r>
              <a:rPr lang="en-US" sz="2000" b="1" dirty="0">
                <a:solidFill>
                  <a:srgbClr val="FFFFFF"/>
                </a:solidFill>
              </a:rPr>
              <a:t>BETWEEN</a:t>
            </a:r>
            <a:r>
              <a:rPr lang="en-US" sz="2000" dirty="0">
                <a:solidFill>
                  <a:srgbClr val="FFFFFF"/>
                </a:solidFill>
              </a:rPr>
              <a:t> 5 </a:t>
            </a:r>
            <a:r>
              <a:rPr lang="en-US" sz="2000" b="1" dirty="0">
                <a:solidFill>
                  <a:srgbClr val="FFFFFF"/>
                </a:solidFill>
              </a:rPr>
              <a:t>AND</a:t>
            </a:r>
            <a:r>
              <a:rPr lang="en-US" sz="2000" dirty="0">
                <a:solidFill>
                  <a:srgbClr val="FFFFFF"/>
                </a:solidFill>
              </a:rPr>
              <a:t> 15;</a:t>
            </a:r>
          </a:p>
        </p:txBody>
      </p:sp>
    </p:spTree>
    <p:extLst>
      <p:ext uri="{BB962C8B-B14F-4D97-AF65-F5344CB8AC3E}">
        <p14:creationId xmlns:p14="http://schemas.microsoft.com/office/powerpoint/2010/main" val="36409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dirty="0">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260278"/>
            <a:ext cx="9048218" cy="3446785"/>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buSzPct val="125000"/>
              <a:buFont typeface="Arial" panose="020B0604020202020204" pitchFamily="34" charset="0"/>
              <a:buChar char="•"/>
            </a:pPr>
            <a:r>
              <a:rPr lang="en-US" sz="2000" dirty="0">
                <a:solidFill>
                  <a:srgbClr val="FFFFFF"/>
                </a:solidFill>
              </a:rPr>
              <a:t>Exercise: How many films have a rating of R or PG-13 and a replacement cost between $5 and $15?</a:t>
            </a:r>
          </a:p>
          <a:p>
            <a:pPr indent="-228600">
              <a:buSzPct val="125000"/>
              <a:buFont typeface="Arial" panose="020B0604020202020204" pitchFamily="34" charset="0"/>
              <a:buChar char="•"/>
            </a:pPr>
            <a:r>
              <a:rPr lang="en-US" sz="2000" dirty="0">
                <a:solidFill>
                  <a:srgbClr val="FFFFFF"/>
                </a:solidFill>
              </a:rPr>
              <a:t>Solution:</a:t>
            </a:r>
          </a:p>
          <a:p>
            <a:pPr indent="-228600">
              <a:buSzPct val="125000"/>
              <a:buFont typeface="Arial" panose="020B0604020202020204" pitchFamily="34" charset="0"/>
              <a:buChar char="•"/>
            </a:pPr>
            <a:r>
              <a:rPr lang="en-US" sz="2000" dirty="0">
                <a:solidFill>
                  <a:srgbClr val="FFFFFF"/>
                </a:solidFill>
              </a:rPr>
              <a:t>118 (if you get 261, investigate why)</a:t>
            </a:r>
          </a:p>
          <a:p>
            <a:pPr indent="-228600">
              <a:buSzPct val="125000"/>
              <a:buFont typeface="Arial" panose="020B0604020202020204" pitchFamily="34" charset="0"/>
              <a:buChar char="•"/>
            </a:pPr>
            <a:r>
              <a:rPr lang="en-US" sz="2000" dirty="0">
                <a:solidFill>
                  <a:srgbClr val="FFFFFF"/>
                </a:solidFill>
              </a:rPr>
              <a:t>Query:</a:t>
            </a:r>
          </a:p>
          <a:p>
            <a:pPr indent="-228600">
              <a:buSzPct val="125000"/>
              <a:buFont typeface="Arial" panose="020B0604020202020204" pitchFamily="34" charset="0"/>
              <a:buChar char="•"/>
            </a:pPr>
            <a:r>
              <a:rPr lang="en-GB" sz="2000" dirty="0">
                <a:solidFill>
                  <a:srgbClr val="FFFFFF"/>
                </a:solidFill>
              </a:rPr>
              <a:t>SELECT COUNT(*) FROM film</a:t>
            </a:r>
          </a:p>
          <a:p>
            <a:pPr indent="-228600">
              <a:buSzPct val="125000"/>
              <a:buFont typeface="Arial" panose="020B0604020202020204" pitchFamily="34" charset="0"/>
              <a:buChar char="•"/>
            </a:pPr>
            <a:r>
              <a:rPr lang="en-GB" sz="2000" dirty="0">
                <a:solidFill>
                  <a:srgbClr val="FFFFFF"/>
                </a:solidFill>
              </a:rPr>
              <a:t>WHERE rating IN ('R','PG-13')</a:t>
            </a:r>
          </a:p>
          <a:p>
            <a:pPr indent="-228600">
              <a:buSzPct val="125000"/>
              <a:buFont typeface="Arial" panose="020B0604020202020204" pitchFamily="34" charset="0"/>
              <a:buChar char="•"/>
            </a:pPr>
            <a:r>
              <a:rPr lang="en-GB" sz="2000" dirty="0">
                <a:solidFill>
                  <a:srgbClr val="FFFFFF"/>
                </a:solidFill>
              </a:rPr>
              <a:t>AND </a:t>
            </a:r>
            <a:r>
              <a:rPr lang="en-GB" sz="2000" dirty="0" err="1">
                <a:solidFill>
                  <a:srgbClr val="FFFFFF"/>
                </a:solidFill>
              </a:rPr>
              <a:t>replacement_cost</a:t>
            </a:r>
            <a:r>
              <a:rPr lang="en-GB" sz="2000" dirty="0">
                <a:solidFill>
                  <a:srgbClr val="FFFFFF"/>
                </a:solidFill>
              </a:rPr>
              <a:t> BETWEEN 5 AND 15;</a:t>
            </a:r>
          </a:p>
          <a:p>
            <a:pPr indent="-228600">
              <a:buSzPct val="125000"/>
              <a:buFont typeface="Arial" panose="020B0604020202020204" pitchFamily="34" charset="0"/>
              <a:buChar char="•"/>
            </a:pPr>
            <a:r>
              <a:rPr lang="en-GB" sz="2000" dirty="0">
                <a:solidFill>
                  <a:srgbClr val="FFFFFF"/>
                </a:solidFill>
              </a:rPr>
              <a:t>Note: If we use OR instead of IN, we get the wrong answer of 261.</a:t>
            </a:r>
            <a:endParaRPr lang="en-US" sz="2000" dirty="0">
              <a:solidFill>
                <a:srgbClr val="FFFFFF"/>
              </a:solidFill>
            </a:endParaRPr>
          </a:p>
        </p:txBody>
      </p:sp>
    </p:spTree>
    <p:extLst>
      <p:ext uri="{BB962C8B-B14F-4D97-AF65-F5344CB8AC3E}">
        <p14:creationId xmlns:p14="http://schemas.microsoft.com/office/powerpoint/2010/main" val="338294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7"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8"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1"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24" name="Group 23">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5"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1"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2"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3"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6" name="Group 35">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7"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8"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9"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0"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1"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44" name="Rectangle 43">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r>
              <a:rPr lang="en-US" dirty="0">
                <a:solidFill>
                  <a:srgbClr val="FFFFFF"/>
                </a:solidFill>
              </a:rPr>
              <a:t>Overview Exercises</a:t>
            </a:r>
          </a:p>
        </p:txBody>
      </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1577446" y="2413001"/>
            <a:ext cx="9048218" cy="3033180"/>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400" dirty="0">
                <a:solidFill>
                  <a:srgbClr val="FFFFFF"/>
                </a:solidFill>
              </a:rPr>
              <a:t>Exercise: How many films have the word Truman somewhere in the title?</a:t>
            </a:r>
          </a:p>
          <a:p>
            <a:pPr indent="-228600">
              <a:lnSpc>
                <a:spcPct val="120000"/>
              </a:lnSpc>
              <a:buSzPct val="125000"/>
              <a:buFont typeface="Arial" panose="020B0604020202020204" pitchFamily="34" charset="0"/>
              <a:buChar char="•"/>
            </a:pPr>
            <a:r>
              <a:rPr lang="en-US" sz="2400" dirty="0">
                <a:solidFill>
                  <a:srgbClr val="FFFFFF"/>
                </a:solidFill>
              </a:rPr>
              <a:t>Solution:</a:t>
            </a:r>
          </a:p>
          <a:p>
            <a:pPr indent="-228600">
              <a:lnSpc>
                <a:spcPct val="120000"/>
              </a:lnSpc>
              <a:buSzPct val="125000"/>
              <a:buFont typeface="Arial" panose="020B0604020202020204" pitchFamily="34" charset="0"/>
              <a:buChar char="•"/>
            </a:pPr>
            <a:r>
              <a:rPr lang="en-US" sz="2400" dirty="0">
                <a:solidFill>
                  <a:srgbClr val="FFFFFF"/>
                </a:solidFill>
              </a:rPr>
              <a:t>5</a:t>
            </a:r>
          </a:p>
          <a:p>
            <a:pPr indent="-228600">
              <a:lnSpc>
                <a:spcPct val="120000"/>
              </a:lnSpc>
              <a:buSzPct val="125000"/>
              <a:buFont typeface="Arial" panose="020B0604020202020204" pitchFamily="34" charset="0"/>
              <a:buChar char="•"/>
            </a:pPr>
            <a:r>
              <a:rPr lang="en-US" sz="2400" dirty="0">
                <a:solidFill>
                  <a:srgbClr val="FFFFFF"/>
                </a:solidFill>
              </a:rPr>
              <a:t>Query:</a:t>
            </a:r>
          </a:p>
          <a:p>
            <a:pPr indent="-228600">
              <a:lnSpc>
                <a:spcPct val="120000"/>
              </a:lnSpc>
              <a:buSzPct val="125000"/>
              <a:buFont typeface="Arial" panose="020B0604020202020204" pitchFamily="34" charset="0"/>
              <a:buChar char="•"/>
            </a:pPr>
            <a:r>
              <a:rPr lang="en-US" sz="2400" b="1" dirty="0">
                <a:solidFill>
                  <a:srgbClr val="FFFFFF"/>
                </a:solidFill>
              </a:rPr>
              <a:t>SELECT</a:t>
            </a:r>
            <a:r>
              <a:rPr lang="en-US" sz="2400" dirty="0">
                <a:solidFill>
                  <a:srgbClr val="FFFFFF"/>
                </a:solidFill>
              </a:rPr>
              <a:t> </a:t>
            </a:r>
            <a:r>
              <a:rPr lang="en-US" sz="2400" b="1" dirty="0">
                <a:solidFill>
                  <a:srgbClr val="FFFFFF"/>
                </a:solidFill>
              </a:rPr>
              <a:t>COUNT</a:t>
            </a:r>
            <a:r>
              <a:rPr lang="en-US" sz="2400" dirty="0">
                <a:solidFill>
                  <a:srgbClr val="FFFFFF"/>
                </a:solidFill>
              </a:rPr>
              <a:t>(title) </a:t>
            </a:r>
            <a:r>
              <a:rPr lang="en-US" sz="2400" b="1" dirty="0">
                <a:solidFill>
                  <a:srgbClr val="FFFFFF"/>
                </a:solidFill>
              </a:rPr>
              <a:t>FROM</a:t>
            </a:r>
            <a:r>
              <a:rPr lang="en-US" sz="2400" dirty="0">
                <a:solidFill>
                  <a:srgbClr val="FFFFFF"/>
                </a:solidFill>
              </a:rPr>
              <a:t> film</a:t>
            </a:r>
          </a:p>
          <a:p>
            <a:pPr marL="0" indent="0">
              <a:lnSpc>
                <a:spcPct val="120000"/>
              </a:lnSpc>
              <a:buSzPct val="125000"/>
              <a:buNone/>
            </a:pPr>
            <a:r>
              <a:rPr lang="en-US" sz="2400" dirty="0">
                <a:solidFill>
                  <a:srgbClr val="FFFFFF"/>
                </a:solidFill>
              </a:rPr>
              <a:t>   </a:t>
            </a:r>
            <a:r>
              <a:rPr lang="en-US" sz="2400" b="1" dirty="0">
                <a:solidFill>
                  <a:srgbClr val="FFFFFF"/>
                </a:solidFill>
              </a:rPr>
              <a:t>WHERE</a:t>
            </a:r>
            <a:r>
              <a:rPr lang="en-US" sz="2400" dirty="0">
                <a:solidFill>
                  <a:srgbClr val="FFFFFF"/>
                </a:solidFill>
              </a:rPr>
              <a:t> title </a:t>
            </a:r>
            <a:r>
              <a:rPr lang="en-US" sz="2400" b="1" dirty="0">
                <a:solidFill>
                  <a:srgbClr val="FFFFFF"/>
                </a:solidFill>
              </a:rPr>
              <a:t>ILIKE</a:t>
            </a:r>
            <a:r>
              <a:rPr lang="en-US" sz="2400" dirty="0">
                <a:solidFill>
                  <a:srgbClr val="FFFFFF"/>
                </a:solidFill>
              </a:rPr>
              <a:t> '%</a:t>
            </a:r>
            <a:r>
              <a:rPr lang="en-US" sz="2400" dirty="0" err="1">
                <a:solidFill>
                  <a:srgbClr val="FFFFFF"/>
                </a:solidFill>
              </a:rPr>
              <a:t>truman</a:t>
            </a:r>
            <a:r>
              <a:rPr lang="en-US" sz="2400" dirty="0">
                <a:solidFill>
                  <a:srgbClr val="FFFFFF"/>
                </a:solidFill>
              </a:rPr>
              <a:t>%';</a:t>
            </a:r>
          </a:p>
        </p:txBody>
      </p:sp>
    </p:spTree>
    <p:extLst>
      <p:ext uri="{BB962C8B-B14F-4D97-AF65-F5344CB8AC3E}">
        <p14:creationId xmlns:p14="http://schemas.microsoft.com/office/powerpoint/2010/main" val="39503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67" name="Group 9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9" name="Rectangle 98">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6448425" y="618518"/>
            <a:ext cx="5329236" cy="1478570"/>
          </a:xfrm>
        </p:spPr>
        <p:txBody>
          <a:bodyPr vert="horz" lIns="91440" tIns="45720" rIns="91440" bIns="45720" rtlCol="0" anchor="ctr">
            <a:normAutofit/>
          </a:bodyPr>
          <a:lstStyle/>
          <a:p>
            <a:pPr algn="ctr"/>
            <a:r>
              <a:rPr lang="en-US" dirty="0"/>
              <a:t>Part I of Section I Completed!</a:t>
            </a:r>
          </a:p>
        </p:txBody>
      </p:sp>
      <p:grpSp>
        <p:nvGrpSpPr>
          <p:cNvPr id="172" name="Group 101">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03" name="Rectangle 102">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4"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105">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Rectangle 130">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2"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Rectangle 142">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4"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9" name="Content Placeholder 6">
            <a:extLst>
              <a:ext uri="{FF2B5EF4-FFF2-40B4-BE49-F238E27FC236}">
                <a16:creationId xmlns:a16="http://schemas.microsoft.com/office/drawing/2014/main" id="{68B32F35-1FAE-48BA-8B53-D80998C4964C}"/>
              </a:ext>
            </a:extLst>
          </p:cNvPr>
          <p:cNvSpPr txBox="1">
            <a:spLocks/>
          </p:cNvSpPr>
          <p:nvPr/>
        </p:nvSpPr>
        <p:spPr>
          <a:xfrm>
            <a:off x="6448424" y="2249486"/>
            <a:ext cx="5329237" cy="3876993"/>
          </a:xfrm>
          <a:prstGeom prst="rect">
            <a:avLst/>
          </a:prstGeom>
        </p:spPr>
        <p:txBody>
          <a:bodyPr vert="horz" lIns="91440" tIns="45720" rIns="91440" bIns="45720" rtlCol="0" anchor="ct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120000"/>
              </a:lnSpc>
              <a:buSzPct val="125000"/>
              <a:buFont typeface="Arial" panose="020B0604020202020204" pitchFamily="34" charset="0"/>
              <a:buChar char="•"/>
            </a:pPr>
            <a:r>
              <a:rPr lang="en-US" sz="2000" dirty="0"/>
              <a:t>Well done for completing the first section of part one!</a:t>
            </a:r>
          </a:p>
          <a:p>
            <a:pPr indent="-228600">
              <a:lnSpc>
                <a:spcPct val="120000"/>
              </a:lnSpc>
              <a:buSzPct val="125000"/>
              <a:buFont typeface="Arial" panose="020B0604020202020204" pitchFamily="34" charset="0"/>
              <a:buChar char="•"/>
            </a:pPr>
            <a:r>
              <a:rPr lang="en-US" sz="2000" dirty="0"/>
              <a:t>If you can do this section, you can do the rest of the course!</a:t>
            </a:r>
          </a:p>
          <a:p>
            <a:pPr indent="-228600">
              <a:lnSpc>
                <a:spcPct val="120000"/>
              </a:lnSpc>
              <a:buSzPct val="125000"/>
              <a:buFont typeface="Arial" panose="020B0604020202020204" pitchFamily="34" charset="0"/>
              <a:buChar char="•"/>
            </a:pPr>
            <a:r>
              <a:rPr lang="en-US" sz="2000" dirty="0"/>
              <a:t>SQL does not get harder …</a:t>
            </a:r>
          </a:p>
          <a:p>
            <a:pPr indent="-228600">
              <a:lnSpc>
                <a:spcPct val="120000"/>
              </a:lnSpc>
              <a:buSzPct val="125000"/>
              <a:buFont typeface="Arial" panose="020B0604020202020204" pitchFamily="34" charset="0"/>
              <a:buChar char="•"/>
            </a:pPr>
            <a:r>
              <a:rPr lang="en-US" sz="2000" dirty="0"/>
              <a:t>But it does get more interesting!</a:t>
            </a:r>
          </a:p>
          <a:p>
            <a:pPr indent="-228600">
              <a:lnSpc>
                <a:spcPct val="120000"/>
              </a:lnSpc>
              <a:buSzPct val="125000"/>
              <a:buFont typeface="Arial" panose="020B0604020202020204" pitchFamily="34" charset="0"/>
              <a:buChar char="•"/>
            </a:pPr>
            <a:r>
              <a:rPr lang="en-US" sz="2000" dirty="0"/>
              <a:t>Especially as you start writing down queries quickly!</a:t>
            </a:r>
          </a:p>
          <a:p>
            <a:pPr indent="-228600">
              <a:lnSpc>
                <a:spcPct val="120000"/>
              </a:lnSpc>
              <a:buSzPct val="125000"/>
              <a:buFont typeface="Arial" panose="020B0604020202020204" pitchFamily="34" charset="0"/>
              <a:buChar char="•"/>
            </a:pPr>
            <a:r>
              <a:rPr lang="en-US" sz="2000" dirty="0"/>
              <a:t>See you in the next section!</a:t>
            </a:r>
          </a:p>
        </p:txBody>
      </p:sp>
      <p:pic>
        <p:nvPicPr>
          <p:cNvPr id="5" name="Picture 4" descr="Blue fireworks explosion in the sky">
            <a:extLst>
              <a:ext uri="{FF2B5EF4-FFF2-40B4-BE49-F238E27FC236}">
                <a16:creationId xmlns:a16="http://schemas.microsoft.com/office/drawing/2014/main" id="{D4A94FC2-2BA8-4FF5-AE2F-AD241DB92817}"/>
              </a:ext>
            </a:extLst>
          </p:cNvPr>
          <p:cNvPicPr>
            <a:picLocks noChangeAspect="1"/>
          </p:cNvPicPr>
          <p:nvPr/>
        </p:nvPicPr>
        <p:blipFill rotWithShape="1">
          <a:blip r:embed="rId4"/>
          <a:srcRect l="23725" r="16887" b="-1"/>
          <a:stretch/>
        </p:blipFill>
        <p:spPr>
          <a:xfrm>
            <a:off x="-5597" y="10"/>
            <a:ext cx="6101597" cy="6857990"/>
          </a:xfrm>
          <a:prstGeom prst="rect">
            <a:avLst/>
          </a:prstGeom>
        </p:spPr>
      </p:pic>
    </p:spTree>
    <p:extLst>
      <p:ext uri="{BB962C8B-B14F-4D97-AF65-F5344CB8AC3E}">
        <p14:creationId xmlns:p14="http://schemas.microsoft.com/office/powerpoint/2010/main" val="101746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dirty="0"/>
              <a:t> Exercise: Business Task</a:t>
            </a:r>
          </a:p>
          <a:p>
            <a:r>
              <a:rPr lang="en-GB" sz="3600" dirty="0"/>
              <a:t> We wish to find the names and email addresses of our customers, so we can send them a personalised email regarding our new promotions. Return this result as a table in the following format: First Name || Last Name || Email</a:t>
            </a:r>
            <a:endParaRPr lang="en-GB" sz="1600" b="1" dirty="0"/>
          </a:p>
        </p:txBody>
      </p:sp>
    </p:spTree>
    <p:extLst>
      <p:ext uri="{BB962C8B-B14F-4D97-AF65-F5344CB8AC3E}">
        <p14:creationId xmlns:p14="http://schemas.microsoft.com/office/powerpoint/2010/main" val="16113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199896" y="604709"/>
            <a:ext cx="9792208" cy="1236375"/>
          </a:xfrm>
        </p:spPr>
        <p:txBody>
          <a:bodyPr>
            <a:normAutofit/>
          </a:bodyPr>
          <a:lstStyle/>
          <a:p>
            <a:pPr algn="ctr"/>
            <a:r>
              <a:rPr lang="en-GB" sz="4800" dirty="0"/>
              <a:t>SELECT Statement</a:t>
            </a:r>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701040" y="1899919"/>
            <a:ext cx="10820400" cy="4480559"/>
          </a:xfrm>
        </p:spPr>
        <p:txBody>
          <a:bodyPr>
            <a:normAutofit/>
          </a:bodyPr>
          <a:lstStyle/>
          <a:p>
            <a:r>
              <a:rPr lang="en-GB" sz="3600" dirty="0"/>
              <a:t> Hint: Use customer table.</a:t>
            </a:r>
          </a:p>
          <a:p>
            <a:r>
              <a:rPr lang="en-GB" sz="3600" dirty="0"/>
              <a:t> Select all the data first using </a:t>
            </a:r>
            <a:r>
              <a:rPr lang="en-GB" sz="3600" b="1" dirty="0"/>
              <a:t>SELECT * FROM </a:t>
            </a:r>
            <a:r>
              <a:rPr lang="en-GB" sz="3600" dirty="0"/>
              <a:t>customer;</a:t>
            </a:r>
          </a:p>
          <a:p>
            <a:r>
              <a:rPr lang="en-GB" sz="3600" dirty="0"/>
              <a:t> Query:</a:t>
            </a:r>
            <a:endParaRPr lang="en-GB" sz="1600" dirty="0"/>
          </a:p>
          <a:p>
            <a:r>
              <a:rPr lang="en-GB" sz="3600" b="1" dirty="0"/>
              <a:t> SELECT</a:t>
            </a:r>
            <a:r>
              <a:rPr lang="en-GB" sz="3600" dirty="0"/>
              <a:t> </a:t>
            </a:r>
            <a:r>
              <a:rPr lang="en-GB" sz="3600" dirty="0" err="1"/>
              <a:t>first_name</a:t>
            </a:r>
            <a:r>
              <a:rPr lang="en-GB" sz="3600" dirty="0"/>
              <a:t>, </a:t>
            </a:r>
            <a:r>
              <a:rPr lang="en-GB" sz="3600" dirty="0" err="1"/>
              <a:t>last_name</a:t>
            </a:r>
            <a:r>
              <a:rPr lang="en-GB" sz="3600" dirty="0"/>
              <a:t>, email </a:t>
            </a:r>
            <a:r>
              <a:rPr lang="en-GB" sz="3600" b="1" dirty="0"/>
              <a:t>FROM</a:t>
            </a:r>
            <a:r>
              <a:rPr lang="en-GB" sz="3600" dirty="0"/>
              <a:t> customer;</a:t>
            </a:r>
          </a:p>
        </p:txBody>
      </p:sp>
    </p:spTree>
    <p:extLst>
      <p:ext uri="{BB962C8B-B14F-4D97-AF65-F5344CB8AC3E}">
        <p14:creationId xmlns:p14="http://schemas.microsoft.com/office/powerpoint/2010/main" val="276719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F5517A-1A5F-4E2F-9C28-401EE6418343}"/>
              </a:ext>
            </a:extLst>
          </p:cNvPr>
          <p:cNvSpPr>
            <a:spLocks noGrp="1"/>
          </p:cNvSpPr>
          <p:nvPr>
            <p:ph type="title"/>
          </p:nvPr>
        </p:nvSpPr>
        <p:spPr>
          <a:xfrm>
            <a:off x="1019015" y="1093787"/>
            <a:ext cx="3059969" cy="4697413"/>
          </a:xfrm>
        </p:spPr>
        <p:txBody>
          <a:bodyPr>
            <a:normAutofit/>
          </a:bodyPr>
          <a:lstStyle/>
          <a:p>
            <a:pPr algn="ctr"/>
            <a:r>
              <a:rPr lang="en-GB" dirty="0"/>
              <a:t>SELECT DISTINCT</a:t>
            </a:r>
          </a:p>
        </p:txBody>
      </p:sp>
      <p:sp useBgFill="1">
        <p:nvSpPr>
          <p:cNvPr id="4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40AFEC44-764B-4FBB-8637-4585FDA99E98}"/>
              </a:ext>
            </a:extLst>
          </p:cNvPr>
          <p:cNvSpPr>
            <a:spLocks noGrp="1"/>
          </p:cNvSpPr>
          <p:nvPr>
            <p:ph idx="1"/>
          </p:nvPr>
        </p:nvSpPr>
        <p:spPr>
          <a:xfrm>
            <a:off x="5215467" y="1093788"/>
            <a:ext cx="5831944" cy="4697413"/>
          </a:xfrm>
        </p:spPr>
        <p:txBody>
          <a:bodyPr anchor="ctr">
            <a:normAutofit fontScale="92500"/>
          </a:bodyPr>
          <a:lstStyle/>
          <a:p>
            <a:r>
              <a:rPr lang="en-GB" b="1" dirty="0"/>
              <a:t> </a:t>
            </a:r>
            <a:r>
              <a:rPr lang="en-GB" sz="2800" b="1" dirty="0"/>
              <a:t>DISTINCT</a:t>
            </a:r>
            <a:r>
              <a:rPr lang="en-GB" sz="2800" dirty="0"/>
              <a:t> is used when we wish to identify the rows of data that have unique values.</a:t>
            </a:r>
          </a:p>
          <a:p>
            <a:r>
              <a:rPr lang="en-GB" sz="2800" dirty="0"/>
              <a:t> For instance, if we wanted to find the countries our customers live in, we use </a:t>
            </a:r>
            <a:r>
              <a:rPr lang="en-GB" sz="2800" b="1" dirty="0"/>
              <a:t>DISTINCT </a:t>
            </a:r>
            <a:r>
              <a:rPr lang="en-GB" sz="2800" dirty="0"/>
              <a:t>that will show us the names of the countries, instead of repeated rows.</a:t>
            </a:r>
          </a:p>
          <a:p>
            <a:r>
              <a:rPr lang="en-GB" sz="2800" dirty="0"/>
              <a:t> Note: Distinct returns only the distinct values of a column.</a:t>
            </a:r>
          </a:p>
        </p:txBody>
      </p:sp>
    </p:spTree>
    <p:extLst>
      <p:ext uri="{BB962C8B-B14F-4D97-AF65-F5344CB8AC3E}">
        <p14:creationId xmlns:p14="http://schemas.microsoft.com/office/powerpoint/2010/main" val="29730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15884</TotalTime>
  <Words>4005</Words>
  <Application>Microsoft Office PowerPoint</Application>
  <PresentationFormat>Widescreen</PresentationFormat>
  <Paragraphs>900</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Garamond</vt:lpstr>
      <vt:lpstr>Tw Cen MT</vt:lpstr>
      <vt:lpstr>Circuit</vt:lpstr>
      <vt:lpstr>Part I - Statement fundamentals</vt:lpstr>
      <vt:lpstr>SELECT Statement</vt:lpstr>
      <vt:lpstr>SELECT Statement</vt:lpstr>
      <vt:lpstr>SELECT Statement</vt:lpstr>
      <vt:lpstr>SELECT Statement</vt:lpstr>
      <vt:lpstr>SELECT Statement</vt:lpstr>
      <vt:lpstr>SELECT Statement</vt:lpstr>
      <vt:lpstr>SELECT Statement</vt:lpstr>
      <vt:lpstr>SELECT DISTINCT</vt:lpstr>
      <vt:lpstr>SELECT DISTINCT</vt:lpstr>
      <vt:lpstr>SELECT DISTINCT</vt:lpstr>
      <vt:lpstr>SELECT DISTINCT</vt:lpstr>
      <vt:lpstr>SELECT DISTINCT</vt:lpstr>
      <vt:lpstr>SELECT DISTINCT</vt:lpstr>
      <vt:lpstr>SELECT DISTINCT</vt:lpstr>
      <vt:lpstr>SELECT DISTINCT</vt:lpstr>
      <vt:lpstr>COUNT</vt:lpstr>
      <vt:lpstr>COUNT</vt:lpstr>
      <vt:lpstr>COUNT</vt:lpstr>
      <vt:lpstr>COUNT</vt:lpstr>
      <vt:lpstr>COUNT</vt:lpstr>
      <vt:lpstr>COUNT</vt:lpstr>
      <vt:lpstr>WHERE</vt:lpstr>
      <vt:lpstr>WHERE</vt:lpstr>
      <vt:lpstr>WHERE</vt:lpstr>
      <vt:lpstr>WHERE</vt:lpstr>
      <vt:lpstr>WHERE</vt:lpstr>
      <vt:lpstr>WHERE</vt:lpstr>
      <vt:lpstr>WHERE</vt:lpstr>
      <vt:lpstr>WHERE</vt:lpstr>
      <vt:lpstr>WHERE</vt:lpstr>
      <vt:lpstr>WHERE</vt:lpstr>
      <vt:lpstr>ORDER BY</vt:lpstr>
      <vt:lpstr>ORDER BY</vt:lpstr>
      <vt:lpstr>ORDER BY</vt:lpstr>
      <vt:lpstr>ORDER BY</vt:lpstr>
      <vt:lpstr>ORDER BY</vt:lpstr>
      <vt:lpstr>ORDER BY</vt:lpstr>
      <vt:lpstr>LIMIT</vt:lpstr>
      <vt:lpstr>LIMIT</vt:lpstr>
      <vt:lpstr>LIMIT</vt:lpstr>
      <vt:lpstr>LIMIT</vt:lpstr>
      <vt:lpstr>LIMIT</vt:lpstr>
      <vt:lpstr>LIMIT</vt:lpstr>
      <vt:lpstr>LIMIT</vt:lpstr>
      <vt:lpstr>LIMIT</vt:lpstr>
      <vt:lpstr>BETWEEN</vt:lpstr>
      <vt:lpstr>BETWEEN</vt:lpstr>
      <vt:lpstr>BETWEEN</vt:lpstr>
      <vt:lpstr>BETWEEN</vt:lpstr>
      <vt:lpstr>IN</vt:lpstr>
      <vt:lpstr>IN</vt:lpstr>
      <vt:lpstr>IN</vt:lpstr>
      <vt:lpstr>IN</vt:lpstr>
      <vt:lpstr>LIKE or ILIKE</vt:lpstr>
      <vt:lpstr>LIKE or ILIKE</vt:lpstr>
      <vt:lpstr>LIKE or ILIKE</vt:lpstr>
      <vt:lpstr>LIKE or ILIKE</vt:lpstr>
      <vt:lpstr>LIKE or ILIKE</vt:lpstr>
      <vt:lpstr>LIKE or ILIKE</vt:lpstr>
      <vt:lpstr>LIKE or ILIKE</vt:lpstr>
      <vt:lpstr>Overview Exercises</vt:lpstr>
      <vt:lpstr>Overview Exercises</vt:lpstr>
      <vt:lpstr>Overview Exercises</vt:lpstr>
      <vt:lpstr>Overview Exercises</vt:lpstr>
      <vt:lpstr>Overview Exercises</vt:lpstr>
      <vt:lpstr>Overview Exercises</vt:lpstr>
      <vt:lpstr>Overview Exercises</vt:lpstr>
      <vt:lpstr>Part I of Section I Completed!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 Statement fundamentals</dc:title>
  <dc:creator>Mohit Goel</dc:creator>
  <cp:lastModifiedBy>Mohit Goel</cp:lastModifiedBy>
  <cp:revision>162</cp:revision>
  <dcterms:created xsi:type="dcterms:W3CDTF">2021-10-18T18:56:15Z</dcterms:created>
  <dcterms:modified xsi:type="dcterms:W3CDTF">2022-02-28T18:31:32Z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