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2192000" cy="6858000"/>
  <p:notesSz cx="6858000" cy="9144000"/>
  <p:embeddedFontLst>
    <p:embeddedFont>
      <p:font typeface="Algerian" panose="04020705040A02060702" pitchFamily="82" charset="0"/>
      <p:regular r:id="rId11"/>
    </p:embeddedFont>
    <p:embeddedFont>
      <p:font typeface="Arial Black" panose="020B0A04020102020204" pitchFamily="34" charset="0"/>
      <p:regular r:id="rId12"/>
      <p:bold r:id="rId13"/>
    </p:embeddedFont>
    <p:embeddedFont>
      <p:font typeface="Garamond" panose="02020404030301010803" pitchFamily="18"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iKwErp62mhya1NF8TkxCNsCtt2j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9233CE3-945C-4630-B480-4ECFD72E45D0}">
  <a:tblStyle styleId="{F9233CE3-945C-4630-B480-4ECFD72E45D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9" name="Google Shape;14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9" name="Google Shape;17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grpSp>
        <p:nvGrpSpPr>
          <p:cNvPr id="17" name="Google Shape;17;p9"/>
          <p:cNvGrpSpPr/>
          <p:nvPr/>
        </p:nvGrpSpPr>
        <p:grpSpPr>
          <a:xfrm>
            <a:off x="-16934" y="0"/>
            <a:ext cx="12231160" cy="6856214"/>
            <a:chOff x="-16934" y="0"/>
            <a:chExt cx="12231160" cy="6856214"/>
          </a:xfrm>
        </p:grpSpPr>
        <p:pic>
          <p:nvPicPr>
            <p:cNvPr id="18" name="Google Shape;18;p9" descr="HD-PanelTitleR1.png"/>
            <p:cNvPicPr preferRelativeResize="0"/>
            <p:nvPr/>
          </p:nvPicPr>
          <p:blipFill rotWithShape="1">
            <a:blip r:embed="rId2">
              <a:alphaModFix/>
            </a:blip>
            <a:srcRect/>
            <a:stretch/>
          </p:blipFill>
          <p:spPr>
            <a:xfrm>
              <a:off x="0" y="0"/>
              <a:ext cx="12188825" cy="6856214"/>
            </a:xfrm>
            <a:prstGeom prst="rect">
              <a:avLst/>
            </a:prstGeom>
            <a:noFill/>
            <a:ln>
              <a:noFill/>
            </a:ln>
          </p:spPr>
        </p:pic>
        <p:sp>
          <p:nvSpPr>
            <p:cNvPr id="19" name="Google Shape;19;p9"/>
            <p:cNvSpPr/>
            <p:nvPr/>
          </p:nvSpPr>
          <p:spPr>
            <a:xfrm>
              <a:off x="2328332" y="1540931"/>
              <a:ext cx="7543802" cy="3835401"/>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20" name="Google Shape;20;p9" descr="HDRibbonTitle-UniformTrim.png"/>
            <p:cNvPicPr preferRelativeResize="0"/>
            <p:nvPr/>
          </p:nvPicPr>
          <p:blipFill rotWithShape="1">
            <a:blip r:embed="rId3">
              <a:alphaModFix/>
            </a:blip>
            <a:srcRect/>
            <a:stretch/>
          </p:blipFill>
          <p:spPr>
            <a:xfrm>
              <a:off x="-16934" y="3147609"/>
              <a:ext cx="2478024" cy="612648"/>
            </a:xfrm>
            <a:prstGeom prst="rect">
              <a:avLst/>
            </a:prstGeom>
            <a:noFill/>
            <a:ln>
              <a:noFill/>
            </a:ln>
          </p:spPr>
        </p:pic>
        <p:pic>
          <p:nvPicPr>
            <p:cNvPr id="21" name="Google Shape;21;p9" descr="HDRibbonTitle-UniformTrim.png"/>
            <p:cNvPicPr preferRelativeResize="0"/>
            <p:nvPr/>
          </p:nvPicPr>
          <p:blipFill rotWithShape="1">
            <a:blip r:embed="rId3">
              <a:alphaModFix/>
            </a:blip>
            <a:srcRect/>
            <a:stretch/>
          </p:blipFill>
          <p:spPr>
            <a:xfrm>
              <a:off x="9736202" y="3147609"/>
              <a:ext cx="2478024" cy="612648"/>
            </a:xfrm>
            <a:prstGeom prst="rect">
              <a:avLst/>
            </a:prstGeom>
            <a:noFill/>
            <a:ln>
              <a:noFill/>
            </a:ln>
          </p:spPr>
        </p:pic>
      </p:grpSp>
      <p:sp>
        <p:nvSpPr>
          <p:cNvPr id="22" name="Google Shape;22;p9"/>
          <p:cNvSpPr txBox="1">
            <a:spLocks noGrp="1"/>
          </p:cNvSpPr>
          <p:nvPr>
            <p:ph type="ctrTitle"/>
          </p:nvPr>
        </p:nvSpPr>
        <p:spPr>
          <a:xfrm>
            <a:off x="2692398" y="1871131"/>
            <a:ext cx="6815669" cy="151553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5400"/>
              <a:buFont typeface="Garamond"/>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
          <p:cNvSpPr txBox="1">
            <a:spLocks noGrp="1"/>
          </p:cNvSpPr>
          <p:nvPr>
            <p:ph type="subTitle" idx="1"/>
          </p:nvPr>
        </p:nvSpPr>
        <p:spPr>
          <a:xfrm>
            <a:off x="2692398" y="3657597"/>
            <a:ext cx="6815669" cy="1320802"/>
          </a:xfrm>
          <a:prstGeom prst="rect">
            <a:avLst/>
          </a:prstGeom>
          <a:noFill/>
          <a:ln>
            <a:noFill/>
          </a:ln>
        </p:spPr>
        <p:txBody>
          <a:bodyPr spcFirstLastPara="1" wrap="square" lIns="91425" tIns="45700" rIns="91425" bIns="45700" anchor="t" anchorCtr="0">
            <a:normAutofit/>
          </a:bodyPr>
          <a:lstStyle>
            <a:lvl1pPr lvl="0" algn="ctr">
              <a:spcBef>
                <a:spcPts val="420"/>
              </a:spcBef>
              <a:spcAft>
                <a:spcPts val="0"/>
              </a:spcAft>
              <a:buSzPts val="2415"/>
              <a:buNone/>
              <a:defRPr sz="21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24" name="Google Shape;24;p9"/>
          <p:cNvSpPr txBox="1">
            <a:spLocks noGrp="1"/>
          </p:cNvSpPr>
          <p:nvPr>
            <p:ph type="dt" idx="10"/>
          </p:nvPr>
        </p:nvSpPr>
        <p:spPr>
          <a:xfrm>
            <a:off x="7983232" y="5037663"/>
            <a:ext cx="897467"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9"/>
          <p:cNvSpPr txBox="1">
            <a:spLocks noGrp="1"/>
          </p:cNvSpPr>
          <p:nvPr>
            <p:ph type="ftr" idx="11"/>
          </p:nvPr>
        </p:nvSpPr>
        <p:spPr>
          <a:xfrm>
            <a:off x="2692397" y="5037663"/>
            <a:ext cx="5214635"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9"/>
          <p:cNvSpPr txBox="1">
            <a:spLocks noGrp="1"/>
          </p:cNvSpPr>
          <p:nvPr>
            <p:ph type="sldNum" idx="12"/>
          </p:nvPr>
        </p:nvSpPr>
        <p:spPr>
          <a:xfrm>
            <a:off x="8956900" y="5037663"/>
            <a:ext cx="55116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27" name="Google Shape;27;p9"/>
          <p:cNvCxnSpPr/>
          <p:nvPr/>
        </p:nvCxnSpPr>
        <p:spPr>
          <a:xfrm>
            <a:off x="2692399" y="3522131"/>
            <a:ext cx="681566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1295401" y="4815415"/>
            <a:ext cx="9609666" cy="566738"/>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8"/>
          <p:cNvSpPr>
            <a:spLocks noGrp="1"/>
          </p:cNvSpPr>
          <p:nvPr>
            <p:ph type="pic" idx="2"/>
          </p:nvPr>
        </p:nvSpPr>
        <p:spPr>
          <a:xfrm>
            <a:off x="1041427" y="1041399"/>
            <a:ext cx="10105972" cy="3335869"/>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8" name="Google Shape;88;p18"/>
          <p:cNvSpPr txBox="1">
            <a:spLocks noGrp="1"/>
          </p:cNvSpPr>
          <p:nvPr>
            <p:ph type="body" idx="1"/>
          </p:nvPr>
        </p:nvSpPr>
        <p:spPr>
          <a:xfrm>
            <a:off x="1295401" y="5382153"/>
            <a:ext cx="9609666" cy="493712"/>
          </a:xfrm>
          <a:prstGeom prst="rect">
            <a:avLst/>
          </a:prstGeom>
          <a:noFill/>
          <a:ln>
            <a:noFill/>
          </a:ln>
        </p:spPr>
        <p:txBody>
          <a:bodyPr spcFirstLastPara="1" wrap="square" lIns="91425" tIns="45700" rIns="91425" bIns="45700" anchor="t" anchorCtr="0">
            <a:normAutofit/>
          </a:bodyPr>
          <a:lstStyle>
            <a:lvl1pPr marL="457200" lvl="0" indent="-228600" algn="ctr">
              <a:spcBef>
                <a:spcPts val="280"/>
              </a:spcBef>
              <a:spcAft>
                <a:spcPts val="0"/>
              </a:spcAft>
              <a:buSzPts val="1610"/>
              <a:buNone/>
              <a:defRPr sz="14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9" name="Google Shape;89;p1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1303868" y="982132"/>
            <a:ext cx="9592732" cy="29548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9"/>
          <p:cNvSpPr txBox="1">
            <a:spLocks noGrp="1"/>
          </p:cNvSpPr>
          <p:nvPr>
            <p:ph type="body" idx="1"/>
          </p:nvPr>
        </p:nvSpPr>
        <p:spPr>
          <a:xfrm>
            <a:off x="1303868" y="4343399"/>
            <a:ext cx="9592732"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95" name="Google Shape;95;p19"/>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9"/>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19"/>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98" name="Google Shape;98;p19"/>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1446213" y="982132"/>
            <a:ext cx="9296398" cy="2370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0"/>
          <p:cNvSpPr txBox="1">
            <a:spLocks noGrp="1"/>
          </p:cNvSpPr>
          <p:nvPr>
            <p:ph type="body" idx="1"/>
          </p:nvPr>
        </p:nvSpPr>
        <p:spPr>
          <a:xfrm>
            <a:off x="1674812" y="3352800"/>
            <a:ext cx="8839202" cy="584200"/>
          </a:xfrm>
          <a:prstGeom prst="rect">
            <a:avLst/>
          </a:prstGeom>
          <a:noFill/>
          <a:ln>
            <a:noFill/>
          </a:ln>
        </p:spPr>
        <p:txBody>
          <a:bodyPr spcFirstLastPara="1" wrap="square" lIns="91425" tIns="45700" rIns="91425" bIns="45700" anchor="ctr" anchorCtr="0">
            <a:normAutofit/>
          </a:bodyPr>
          <a:lstStyle>
            <a:lvl1pPr marL="457200" lvl="0" indent="-228600" algn="r">
              <a:spcBef>
                <a:spcPts val="400"/>
              </a:spcBef>
              <a:spcAft>
                <a:spcPts val="0"/>
              </a:spcAft>
              <a:buSzPts val="2300"/>
              <a:buFont typeface="Garamond"/>
              <a:buNone/>
              <a:defRPr sz="20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02" name="Google Shape;102;p20"/>
          <p:cNvSpPr txBox="1">
            <a:spLocks noGrp="1"/>
          </p:cNvSpPr>
          <p:nvPr>
            <p:ph type="body" idx="2"/>
          </p:nvPr>
        </p:nvSpPr>
        <p:spPr>
          <a:xfrm>
            <a:off x="1295401" y="4343399"/>
            <a:ext cx="9609666" cy="1532467"/>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03" name="Google Shape;103;p2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2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06" name="Google Shape;106;p20"/>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07" name="Google Shape;107;p20"/>
          <p:cNvSpPr txBox="1"/>
          <p:nvPr/>
        </p:nvSpPr>
        <p:spPr>
          <a:xfrm>
            <a:off x="10600267" y="282787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08" name="Google Shape;108;p20"/>
          <p:cNvCxnSpPr/>
          <p:nvPr/>
        </p:nvCxnSpPr>
        <p:spPr>
          <a:xfrm>
            <a:off x="1396169" y="4140199"/>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9"/>
        <p:cNvGrpSpPr/>
        <p:nvPr/>
      </p:nvGrpSpPr>
      <p:grpSpPr>
        <a:xfrm>
          <a:off x="0" y="0"/>
          <a:ext cx="0" cy="0"/>
          <a:chOff x="0" y="0"/>
          <a:chExt cx="0" cy="0"/>
        </a:xfrm>
      </p:grpSpPr>
      <p:sp>
        <p:nvSpPr>
          <p:cNvPr id="110" name="Google Shape;110;p21"/>
          <p:cNvSpPr txBox="1">
            <a:spLocks noGrp="1"/>
          </p:cNvSpPr>
          <p:nvPr>
            <p:ph type="title"/>
          </p:nvPr>
        </p:nvSpPr>
        <p:spPr>
          <a:xfrm>
            <a:off x="1295402" y="3308581"/>
            <a:ext cx="9609668"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1"/>
          <p:cNvSpPr txBox="1">
            <a:spLocks noGrp="1"/>
          </p:cNvSpPr>
          <p:nvPr>
            <p:ph type="body" idx="1"/>
          </p:nvPr>
        </p:nvSpPr>
        <p:spPr>
          <a:xfrm>
            <a:off x="1295401" y="4777381"/>
            <a:ext cx="9609668"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2" name="Google Shape;112;p2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446213" y="982132"/>
            <a:ext cx="9296398"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txBox="1">
            <a:spLocks noGrp="1"/>
          </p:cNvSpPr>
          <p:nvPr>
            <p:ph type="body" idx="1"/>
          </p:nvPr>
        </p:nvSpPr>
        <p:spPr>
          <a:xfrm>
            <a:off x="1295401" y="3639312"/>
            <a:ext cx="9609668" cy="88696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8" name="Google Shape;118;p22"/>
          <p:cNvSpPr txBox="1">
            <a:spLocks noGrp="1"/>
          </p:cNvSpPr>
          <p:nvPr>
            <p:ph type="body" idx="2"/>
          </p:nvPr>
        </p:nvSpPr>
        <p:spPr>
          <a:xfrm>
            <a:off x="1295401" y="4529667"/>
            <a:ext cx="9609668" cy="13462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19" name="Google Shape;119;p2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
        <p:nvSpPr>
          <p:cNvPr id="122" name="Google Shape;122;p22"/>
          <p:cNvSpPr txBox="1"/>
          <p:nvPr/>
        </p:nvSpPr>
        <p:spPr>
          <a:xfrm>
            <a:off x="862013" y="879961"/>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IN" sz="8000">
                <a:solidFill>
                  <a:schemeClr val="dk1"/>
                </a:solidFill>
                <a:latin typeface="Garamond"/>
                <a:ea typeface="Garamond"/>
                <a:cs typeface="Garamond"/>
                <a:sym typeface="Garamond"/>
              </a:rPr>
              <a:t>“</a:t>
            </a:r>
            <a:endParaRPr/>
          </a:p>
        </p:txBody>
      </p:sp>
      <p:sp>
        <p:nvSpPr>
          <p:cNvPr id="123" name="Google Shape;123;p22"/>
          <p:cNvSpPr txBox="1"/>
          <p:nvPr/>
        </p:nvSpPr>
        <p:spPr>
          <a:xfrm>
            <a:off x="10600267" y="2599261"/>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IN" sz="8000">
                <a:solidFill>
                  <a:schemeClr val="dk1"/>
                </a:solidFill>
                <a:latin typeface="Garamond"/>
                <a:ea typeface="Garamond"/>
                <a:cs typeface="Garamond"/>
                <a:sym typeface="Garamond"/>
              </a:rPr>
              <a:t>”</a:t>
            </a:r>
            <a:endParaRPr/>
          </a:p>
        </p:txBody>
      </p:sp>
      <p:cxnSp>
        <p:nvCxnSpPr>
          <p:cNvPr id="124" name="Google Shape;124;p22"/>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295401" y="982132"/>
            <a:ext cx="9609666" cy="224366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body" idx="1"/>
          </p:nvPr>
        </p:nvSpPr>
        <p:spPr>
          <a:xfrm>
            <a:off x="1295401" y="3630168"/>
            <a:ext cx="9609668" cy="841248"/>
          </a:xfrm>
          <a:prstGeom prst="rect">
            <a:avLst/>
          </a:prstGeom>
          <a:noFill/>
          <a:ln>
            <a:noFill/>
          </a:ln>
        </p:spPr>
        <p:txBody>
          <a:bodyPr spcFirstLastPara="1" wrap="square" lIns="91425" tIns="45700" rIns="91425" bIns="45700" anchor="b" anchorCtr="0">
            <a:normAutofit/>
          </a:bodyPr>
          <a:lstStyle>
            <a:lvl1pPr marL="457200" lvl="0" indent="-228600" algn="l">
              <a:spcBef>
                <a:spcPts val="0"/>
              </a:spcBef>
              <a:spcAft>
                <a:spcPts val="0"/>
              </a:spcAft>
              <a:buSzPts val="3220"/>
              <a:buNone/>
              <a:defRPr sz="2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8" name="Google Shape;128;p23"/>
          <p:cNvSpPr txBox="1">
            <a:spLocks noGrp="1"/>
          </p:cNvSpPr>
          <p:nvPr>
            <p:ph type="body" idx="2"/>
          </p:nvPr>
        </p:nvSpPr>
        <p:spPr>
          <a:xfrm>
            <a:off x="1295400" y="4470399"/>
            <a:ext cx="9609670" cy="1405467"/>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29" name="Google Shape;129;p2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2" name="Google Shape;132;p23"/>
          <p:cNvCxnSpPr/>
          <p:nvPr/>
        </p:nvCxnSpPr>
        <p:spPr>
          <a:xfrm>
            <a:off x="1396169" y="3429000"/>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3"/>
        <p:cNvGrpSpPr/>
        <p:nvPr/>
      </p:nvGrpSpPr>
      <p:grpSpPr>
        <a:xfrm>
          <a:off x="0" y="0"/>
          <a:ext cx="0" cy="0"/>
          <a:chOff x="0" y="0"/>
          <a:chExt cx="0" cy="0"/>
        </a:xfrm>
      </p:grpSpPr>
      <p:sp>
        <p:nvSpPr>
          <p:cNvPr id="134" name="Google Shape;134;p2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24"/>
          <p:cNvSpPr txBox="1">
            <a:spLocks noGrp="1"/>
          </p:cNvSpPr>
          <p:nvPr>
            <p:ph type="body" idx="1"/>
          </p:nvPr>
        </p:nvSpPr>
        <p:spPr>
          <a:xfrm rot="5400000">
            <a:off x="4436531" y="-584198"/>
            <a:ext cx="3318936" cy="960119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6" name="Google Shape;136;p2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39" name="Google Shape;139;p2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rot="5400000">
            <a:off x="7497936" y="2483551"/>
            <a:ext cx="4893735" cy="189089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body" idx="1"/>
          </p:nvPr>
        </p:nvSpPr>
        <p:spPr>
          <a:xfrm rot="5400000">
            <a:off x="2565043" y="-287514"/>
            <a:ext cx="4893734" cy="743302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43" name="Google Shape;143;p2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146" name="Google Shape;146;p25"/>
          <p:cNvCxnSpPr/>
          <p:nvPr/>
        </p:nvCxnSpPr>
        <p:spPr>
          <a:xfrm>
            <a:off x="8863890" y="990600"/>
            <a:ext cx="0" cy="487680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cxnSp>
        <p:nvCxnSpPr>
          <p:cNvPr id="29" name="Google Shape;29;p10"/>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30" name="Google Shape;30;p10"/>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0"/>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32" name="Google Shape;32;p10"/>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0"/>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0"/>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5"/>
        <p:cNvGrpSpPr/>
        <p:nvPr/>
      </p:nvGrpSpPr>
      <p:grpSpPr>
        <a:xfrm>
          <a:off x="0" y="0"/>
          <a:ext cx="0" cy="0"/>
          <a:chOff x="0" y="0"/>
          <a:chExt cx="0" cy="0"/>
        </a:xfrm>
      </p:grpSpPr>
      <p:sp>
        <p:nvSpPr>
          <p:cNvPr id="36" name="Google Shape;36;p11"/>
          <p:cNvSpPr txBox="1">
            <a:spLocks noGrp="1"/>
          </p:cNvSpPr>
          <p:nvPr>
            <p:ph type="title"/>
          </p:nvPr>
        </p:nvSpPr>
        <p:spPr>
          <a:xfrm>
            <a:off x="2015069" y="1752606"/>
            <a:ext cx="8158688" cy="182251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4400"/>
              <a:buFont typeface="Garamond"/>
              <a:buNone/>
              <a:defRPr sz="44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1"/>
          <p:cNvSpPr txBox="1">
            <a:spLocks noGrp="1"/>
          </p:cNvSpPr>
          <p:nvPr>
            <p:ph type="body" idx="1"/>
          </p:nvPr>
        </p:nvSpPr>
        <p:spPr>
          <a:xfrm>
            <a:off x="2015067" y="3846051"/>
            <a:ext cx="8158690" cy="954547"/>
          </a:xfrm>
          <a:prstGeom prst="rect">
            <a:avLst/>
          </a:prstGeom>
          <a:noFill/>
          <a:ln>
            <a:noFill/>
          </a:ln>
        </p:spPr>
        <p:txBody>
          <a:bodyPr spcFirstLastPara="1" wrap="square" lIns="91425" tIns="45700" rIns="91425" bIns="45700" anchor="t" anchorCtr="0">
            <a:norm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38" name="Google Shape;38;p11"/>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1"/>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1"/>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41" name="Google Shape;41;p11"/>
          <p:cNvCxnSpPr/>
          <p:nvPr/>
        </p:nvCxnSpPr>
        <p:spPr>
          <a:xfrm>
            <a:off x="2012723" y="3710585"/>
            <a:ext cx="8163380"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2"/>
        <p:cNvGrpSpPr/>
        <p:nvPr/>
      </p:nvGrpSpPr>
      <p:grpSpPr>
        <a:xfrm>
          <a:off x="0" y="0"/>
          <a:ext cx="0" cy="0"/>
          <a:chOff x="0" y="0"/>
          <a:chExt cx="0" cy="0"/>
        </a:xfrm>
      </p:grpSpPr>
      <p:cxnSp>
        <p:nvCxnSpPr>
          <p:cNvPr id="43" name="Google Shape;43;p12"/>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
        <p:nvSpPr>
          <p:cNvPr id="44" name="Google Shape;44;p12"/>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2"/>
          <p:cNvSpPr txBox="1">
            <a:spLocks noGrp="1"/>
          </p:cNvSpPr>
          <p:nvPr>
            <p:ph type="body" idx="1"/>
          </p:nvPr>
        </p:nvSpPr>
        <p:spPr>
          <a:xfrm>
            <a:off x="1298448"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6" name="Google Shape;46;p12"/>
          <p:cNvSpPr txBox="1">
            <a:spLocks noGrp="1"/>
          </p:cNvSpPr>
          <p:nvPr>
            <p:ph type="body" idx="2"/>
          </p:nvPr>
        </p:nvSpPr>
        <p:spPr>
          <a:xfrm>
            <a:off x="6181344" y="2560320"/>
            <a:ext cx="4718304" cy="3310128"/>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47" name="Google Shape;47;p12"/>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2"/>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2"/>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44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3"/>
          <p:cNvSpPr txBox="1">
            <a:spLocks noGrp="1"/>
          </p:cNvSpPr>
          <p:nvPr>
            <p:ph type="body" idx="1"/>
          </p:nvPr>
        </p:nvSpPr>
        <p:spPr>
          <a:xfrm>
            <a:off x="129540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3" name="Google Shape;53;p13"/>
          <p:cNvSpPr txBox="1">
            <a:spLocks noGrp="1"/>
          </p:cNvSpPr>
          <p:nvPr>
            <p:ph type="body" idx="2"/>
          </p:nvPr>
        </p:nvSpPr>
        <p:spPr>
          <a:xfrm>
            <a:off x="129540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4" name="Google Shape;54;p13"/>
          <p:cNvSpPr txBox="1">
            <a:spLocks noGrp="1"/>
          </p:cNvSpPr>
          <p:nvPr>
            <p:ph type="body" idx="3"/>
          </p:nvPr>
        </p:nvSpPr>
        <p:spPr>
          <a:xfrm>
            <a:off x="6180670" y="2658533"/>
            <a:ext cx="4718304" cy="576262"/>
          </a:xfrm>
          <a:prstGeom prst="rect">
            <a:avLst/>
          </a:prstGeom>
          <a:noFill/>
          <a:ln>
            <a:noFill/>
          </a:ln>
        </p:spPr>
        <p:txBody>
          <a:bodyPr spcFirstLastPara="1" wrap="square" lIns="91425" tIns="45700" rIns="91425" bIns="45700" anchor="b" anchorCtr="0">
            <a:noAutofit/>
          </a:bodyPr>
          <a:lstStyle>
            <a:lvl1pPr marL="457200" lvl="0" indent="-228600" algn="l">
              <a:spcBef>
                <a:spcPts val="672"/>
              </a:spcBef>
              <a:spcAft>
                <a:spcPts val="0"/>
              </a:spcAft>
              <a:buSzPts val="3220"/>
              <a:buNone/>
              <a:defRPr sz="28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55" name="Google Shape;55;p13"/>
          <p:cNvSpPr txBox="1">
            <a:spLocks noGrp="1"/>
          </p:cNvSpPr>
          <p:nvPr>
            <p:ph type="body" idx="4"/>
          </p:nvPr>
        </p:nvSpPr>
        <p:spPr>
          <a:xfrm>
            <a:off x="6180670" y="3243262"/>
            <a:ext cx="4718304" cy="2632605"/>
          </a:xfrm>
          <a:prstGeom prst="rect">
            <a:avLst/>
          </a:prstGeom>
          <a:noFill/>
          <a:ln>
            <a:noFill/>
          </a:ln>
        </p:spPr>
        <p:txBody>
          <a:bodyPr spcFirstLastPara="1" wrap="square" lIns="91425" tIns="45700" rIns="91425" bIns="45700" anchor="t"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56" name="Google Shape;56;p13"/>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3"/>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3"/>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59" name="Google Shape;59;p13"/>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65" name="Google Shape;65;p14"/>
          <p:cNvCxnSpPr/>
          <p:nvPr/>
        </p:nvCxnSpPr>
        <p:spPr>
          <a:xfrm>
            <a:off x="1396169" y="2421466"/>
            <a:ext cx="94072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
        <p:cNvGrpSpPr/>
        <p:nvPr/>
      </p:nvGrpSpPr>
      <p:grpSpPr>
        <a:xfrm>
          <a:off x="0" y="0"/>
          <a:ext cx="0" cy="0"/>
          <a:chOff x="0" y="0"/>
          <a:chExt cx="0" cy="0"/>
        </a:xfrm>
      </p:grpSpPr>
      <p:sp>
        <p:nvSpPr>
          <p:cNvPr id="67" name="Google Shape;67;p15"/>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5"/>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293811" y="1388534"/>
            <a:ext cx="3718455"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6"/>
          <p:cNvSpPr txBox="1">
            <a:spLocks noGrp="1"/>
          </p:cNvSpPr>
          <p:nvPr>
            <p:ph type="body" idx="1"/>
          </p:nvPr>
        </p:nvSpPr>
        <p:spPr>
          <a:xfrm>
            <a:off x="5418668" y="982131"/>
            <a:ext cx="5469466" cy="4893735"/>
          </a:xfrm>
          <a:prstGeom prst="rect">
            <a:avLst/>
          </a:prstGeom>
          <a:noFill/>
          <a:ln>
            <a:noFill/>
          </a:ln>
        </p:spPr>
        <p:txBody>
          <a:bodyPr spcFirstLastPara="1" wrap="square" lIns="91425" tIns="45700" rIns="91425" bIns="45700" anchor="ctr" anchorCtr="0">
            <a:norm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73" name="Google Shape;73;p16"/>
          <p:cNvSpPr txBox="1">
            <a:spLocks noGrp="1"/>
          </p:cNvSpPr>
          <p:nvPr>
            <p:ph type="body" idx="2"/>
          </p:nvPr>
        </p:nvSpPr>
        <p:spPr>
          <a:xfrm>
            <a:off x="1293811" y="3031065"/>
            <a:ext cx="3718455" cy="2438404"/>
          </a:xfrm>
          <a:prstGeom prst="rect">
            <a:avLst/>
          </a:prstGeom>
          <a:noFill/>
          <a:ln>
            <a:noFill/>
          </a:ln>
        </p:spPr>
        <p:txBody>
          <a:bodyPr spcFirstLastPara="1" wrap="square" lIns="91425" tIns="45700" rIns="91425" bIns="45700" anchor="t" anchorCtr="0">
            <a:norm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74" name="Google Shape;74;p16"/>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16"/>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cxnSp>
        <p:nvCxnSpPr>
          <p:cNvPr id="77" name="Google Shape;77;p16"/>
          <p:cNvCxnSpPr/>
          <p:nvPr/>
        </p:nvCxnSpPr>
        <p:spPr>
          <a:xfrm>
            <a:off x="1396169" y="2912533"/>
            <a:ext cx="3514498" cy="0"/>
          </a:xfrm>
          <a:prstGeom prst="straightConnector1">
            <a:avLst/>
          </a:prstGeom>
          <a:noFill/>
          <a:ln w="15875" cap="flat" cmpd="sng">
            <a:solidFill>
              <a:schemeClr val="accent1"/>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1295399" y="1883832"/>
            <a:ext cx="6241816" cy="13716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rgbClr val="262626"/>
              </a:buClr>
              <a:buSzPts val="2800"/>
              <a:buFont typeface="Garamond"/>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7"/>
          <p:cNvSpPr>
            <a:spLocks noGrp="1"/>
          </p:cNvSpPr>
          <p:nvPr>
            <p:ph type="pic" idx="2"/>
          </p:nvPr>
        </p:nvSpPr>
        <p:spPr>
          <a:xfrm>
            <a:off x="8094831" y="1041400"/>
            <a:ext cx="3063347" cy="4775200"/>
          </a:xfrm>
          <a:prstGeom prst="roundRect">
            <a:avLst>
              <a:gd name="adj" fmla="val 0"/>
            </a:avLst>
          </a:prstGeom>
          <a:noFill/>
          <a:ln w="57150" cap="flat" cmpd="thickThin">
            <a:solidFill>
              <a:srgbClr val="7F7F7F"/>
            </a:solidFill>
            <a:prstDash val="solid"/>
            <a:miter lim="800000"/>
            <a:headEnd type="none" w="sm" len="sm"/>
            <a:tailEnd type="none" w="sm" len="sm"/>
          </a:ln>
        </p:spPr>
      </p:sp>
      <p:sp>
        <p:nvSpPr>
          <p:cNvPr id="81" name="Google Shape;81;p17"/>
          <p:cNvSpPr txBox="1">
            <a:spLocks noGrp="1"/>
          </p:cNvSpPr>
          <p:nvPr>
            <p:ph type="body" idx="1"/>
          </p:nvPr>
        </p:nvSpPr>
        <p:spPr>
          <a:xfrm>
            <a:off x="1295399" y="3255432"/>
            <a:ext cx="6241816" cy="1828800"/>
          </a:xfrm>
          <a:prstGeom prst="rect">
            <a:avLst/>
          </a:prstGeom>
          <a:noFill/>
          <a:ln>
            <a:noFill/>
          </a:ln>
        </p:spPr>
        <p:txBody>
          <a:bodyPr spcFirstLastPara="1" wrap="square" lIns="91425" tIns="45700" rIns="91425" bIns="45700" anchor="t" anchorCtr="0">
            <a:normAutofit/>
          </a:bodyPr>
          <a:lstStyle>
            <a:lvl1pPr marL="457200" lvl="0" indent="-228600" algn="ctr">
              <a:spcBef>
                <a:spcPts val="360"/>
              </a:spcBef>
              <a:spcAft>
                <a:spcPts val="0"/>
              </a:spcAft>
              <a:buSzPts val="2070"/>
              <a:buNone/>
              <a:defRPr sz="18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82" name="Google Shape;82;p17"/>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8"/>
          <p:cNvGrpSpPr/>
          <p:nvPr/>
        </p:nvGrpSpPr>
        <p:grpSpPr>
          <a:xfrm>
            <a:off x="-15736" y="0"/>
            <a:ext cx="12229962" cy="6856214"/>
            <a:chOff x="-15736" y="0"/>
            <a:chExt cx="12229962" cy="6856214"/>
          </a:xfrm>
        </p:grpSpPr>
        <p:pic>
          <p:nvPicPr>
            <p:cNvPr id="7" name="Google Shape;7;p8" descr="HD-PanelContent.png"/>
            <p:cNvPicPr preferRelativeResize="0"/>
            <p:nvPr/>
          </p:nvPicPr>
          <p:blipFill rotWithShape="1">
            <a:blip r:embed="rId20">
              <a:alphaModFix/>
            </a:blip>
            <a:srcRect/>
            <a:stretch/>
          </p:blipFill>
          <p:spPr>
            <a:xfrm>
              <a:off x="0" y="0"/>
              <a:ext cx="12188825" cy="6856214"/>
            </a:xfrm>
            <a:prstGeom prst="rect">
              <a:avLst/>
            </a:prstGeom>
            <a:noFill/>
            <a:ln>
              <a:noFill/>
            </a:ln>
          </p:spPr>
        </p:pic>
        <p:sp>
          <p:nvSpPr>
            <p:cNvPr id="8" name="Google Shape;8;p8"/>
            <p:cNvSpPr/>
            <p:nvPr/>
          </p:nvSpPr>
          <p:spPr>
            <a:xfrm>
              <a:off x="608012" y="609600"/>
              <a:ext cx="10972800" cy="5638800"/>
            </a:xfrm>
            <a:prstGeom prst="rect">
              <a:avLst/>
            </a:prstGeom>
            <a:noFill/>
            <a:ln w="15875" cap="flat" cmpd="sng">
              <a:solidFill>
                <a:schemeClr val="accent1"/>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9" name="Google Shape;9;p8" descr="HDRibbonContent-UniformTrim.png"/>
            <p:cNvPicPr preferRelativeResize="0"/>
            <p:nvPr/>
          </p:nvPicPr>
          <p:blipFill rotWithShape="1">
            <a:blip r:embed="rId21">
              <a:alphaModFix/>
            </a:blip>
            <a:srcRect/>
            <a:stretch/>
          </p:blipFill>
          <p:spPr>
            <a:xfrm>
              <a:off x="-15736" y="3153832"/>
              <a:ext cx="777240" cy="606425"/>
            </a:xfrm>
            <a:prstGeom prst="rect">
              <a:avLst/>
            </a:prstGeom>
            <a:noFill/>
            <a:ln>
              <a:noFill/>
            </a:ln>
          </p:spPr>
        </p:pic>
        <p:pic>
          <p:nvPicPr>
            <p:cNvPr id="10" name="Google Shape;10;p8" descr="HDRibbonContent-UniformTrim.png"/>
            <p:cNvPicPr preferRelativeResize="0"/>
            <p:nvPr/>
          </p:nvPicPr>
          <p:blipFill rotWithShape="1">
            <a:blip r:embed="rId21">
              <a:alphaModFix/>
            </a:blip>
            <a:srcRect/>
            <a:stretch/>
          </p:blipFill>
          <p:spPr>
            <a:xfrm>
              <a:off x="11436986" y="3153832"/>
              <a:ext cx="777240" cy="606425"/>
            </a:xfrm>
            <a:prstGeom prst="rect">
              <a:avLst/>
            </a:prstGeom>
            <a:noFill/>
            <a:ln>
              <a:noFill/>
            </a:ln>
          </p:spPr>
        </p:pic>
      </p:grpSp>
      <p:sp>
        <p:nvSpPr>
          <p:cNvPr id="11" name="Google Shape;11;p8"/>
          <p:cNvSpPr txBox="1">
            <a:spLocks noGrp="1"/>
          </p:cNvSpPr>
          <p:nvPr>
            <p:ph type="title"/>
          </p:nvPr>
        </p:nvSpPr>
        <p:spPr>
          <a:xfrm>
            <a:off x="1295402" y="982132"/>
            <a:ext cx="9601196" cy="1303867"/>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rgbClr val="262626"/>
              </a:buClr>
              <a:buSzPts val="4400"/>
              <a:buFont typeface="Garamond"/>
              <a:buNone/>
              <a:defRPr sz="44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2" name="Google Shape;12;p8"/>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13" name="Google Shape;13;p8"/>
          <p:cNvSpPr txBox="1">
            <a:spLocks noGrp="1"/>
          </p:cNvSpPr>
          <p:nvPr>
            <p:ph type="dt" idx="10"/>
          </p:nvPr>
        </p:nvSpPr>
        <p:spPr>
          <a:xfrm>
            <a:off x="8677501" y="5969000"/>
            <a:ext cx="1600200" cy="27940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4" name="Google Shape;14;p8"/>
          <p:cNvSpPr txBox="1">
            <a:spLocks noGrp="1"/>
          </p:cNvSpPr>
          <p:nvPr>
            <p:ph type="ftr" idx="11"/>
          </p:nvPr>
        </p:nvSpPr>
        <p:spPr>
          <a:xfrm>
            <a:off x="1295401" y="5969000"/>
            <a:ext cx="7305900" cy="2794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15" name="Google Shape;15;p8"/>
          <p:cNvSpPr txBox="1">
            <a:spLocks noGrp="1"/>
          </p:cNvSpPr>
          <p:nvPr>
            <p:ph type="sldNum" idx="12"/>
          </p:nvPr>
        </p:nvSpPr>
        <p:spPr>
          <a:xfrm>
            <a:off x="10353901" y="5969000"/>
            <a:ext cx="542697" cy="2794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mailto:interviewprep@learnbay.co"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p:nvPr/>
        </p:nvSpPr>
        <p:spPr>
          <a:xfrm>
            <a:off x="7192295" y="160255"/>
            <a:ext cx="4921501"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1600" b="0" i="0" u="none" strike="noStrike" cap="none" dirty="0">
              <a:solidFill>
                <a:srgbClr val="FF0000"/>
              </a:solidFill>
              <a:latin typeface="Arial Black"/>
              <a:ea typeface="Arial Black"/>
              <a:cs typeface="Arial Black"/>
              <a:sym typeface="Arial Black"/>
            </a:endParaRPr>
          </a:p>
          <a:p>
            <a:pPr marL="0" marR="0" lvl="0" indent="0" algn="ctr" rtl="0">
              <a:spcBef>
                <a:spcPts val="0"/>
              </a:spcBef>
              <a:spcAft>
                <a:spcPts val="0"/>
              </a:spcAft>
              <a:buNone/>
            </a:pPr>
            <a:r>
              <a:rPr lang="en-IN" sz="1600" b="0" i="0" u="none" strike="noStrike" cap="none" dirty="0">
                <a:solidFill>
                  <a:srgbClr val="FF0000"/>
                </a:solidFill>
                <a:latin typeface="Arial Black"/>
                <a:ea typeface="Arial Black"/>
                <a:cs typeface="Arial Black"/>
                <a:sym typeface="Arial Black"/>
              </a:rPr>
              <a:t>Date:30-07-2025</a:t>
            </a:r>
            <a:endParaRPr dirty="0"/>
          </a:p>
        </p:txBody>
      </p:sp>
      <p:sp>
        <p:nvSpPr>
          <p:cNvPr id="152" name="Google Shape;152;p1"/>
          <p:cNvSpPr/>
          <p:nvPr/>
        </p:nvSpPr>
        <p:spPr>
          <a:xfrm>
            <a:off x="3048000" y="2274838"/>
            <a:ext cx="609600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b="0" i="0">
              <a:solidFill>
                <a:srgbClr val="374151"/>
              </a:solidFill>
              <a:latin typeface="Arial"/>
              <a:ea typeface="Arial"/>
              <a:cs typeface="Arial"/>
              <a:sym typeface="Arial"/>
            </a:endParaRPr>
          </a:p>
        </p:txBody>
      </p:sp>
      <p:sp>
        <p:nvSpPr>
          <p:cNvPr id="153" name="Google Shape;153;p1"/>
          <p:cNvSpPr/>
          <p:nvPr/>
        </p:nvSpPr>
        <p:spPr>
          <a:xfrm>
            <a:off x="2497393" y="2274838"/>
            <a:ext cx="7155653" cy="31700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a:solidFill>
                  <a:schemeClr val="accent1"/>
                </a:solidFill>
                <a:latin typeface="Arial"/>
                <a:ea typeface="Arial"/>
                <a:cs typeface="Arial"/>
                <a:sym typeface="Arial"/>
              </a:rPr>
              <a:t>"Empowering Financial Security: Detecting Fraudulent Transactions using Advanced Machine Learning Techniques and Predictive Analytics"</a:t>
            </a:r>
            <a:endParaRPr sz="4000">
              <a:solidFill>
                <a:schemeClr val="accent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0" lvl="0" indent="0" algn="just" rtl="0">
              <a:spcBef>
                <a:spcPts val="0"/>
              </a:spcBef>
              <a:spcAft>
                <a:spcPts val="0"/>
              </a:spcAft>
              <a:buSzPts val="3220"/>
              <a:buNone/>
            </a:pPr>
            <a:r>
              <a:rPr lang="en-IN" sz="2800"/>
              <a:t>Develop a machine learning model to detect potentially fraudulent transactions based on the provided features. The dataset contains information about various transactions, including account age, payment method, time of transaction, and category. The goal is to build a classification model that can accurately classify transactions as either legitimate or potentially fraudulent.</a:t>
            </a:r>
            <a:endParaRPr/>
          </a:p>
        </p:txBody>
      </p:sp>
      <p:sp>
        <p:nvSpPr>
          <p:cNvPr id="159" name="Google Shape;159;p2"/>
          <p:cNvSpPr/>
          <p:nvPr/>
        </p:nvSpPr>
        <p:spPr>
          <a:xfrm>
            <a:off x="2530417" y="746710"/>
            <a:ext cx="7493654"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a:solidFill>
                  <a:schemeClr val="accent1"/>
                </a:solidFill>
                <a:latin typeface="Arial Black"/>
                <a:ea typeface="Arial Black"/>
                <a:cs typeface="Arial Black"/>
                <a:sym typeface="Arial Black"/>
              </a:rPr>
              <a:t>Problem Statement</a:t>
            </a:r>
            <a:endParaRPr sz="5400" b="0" cap="none">
              <a:solidFill>
                <a:schemeClr val="accent1"/>
              </a:solidFill>
              <a:latin typeface="Arial Black"/>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
          <p:cNvSpPr txBox="1">
            <a:spLocks noGrp="1"/>
          </p:cNvSpPr>
          <p:nvPr>
            <p:ph type="body" idx="1"/>
          </p:nvPr>
        </p:nvSpPr>
        <p:spPr>
          <a:xfrm>
            <a:off x="809211" y="1121790"/>
            <a:ext cx="10180946" cy="5098598"/>
          </a:xfrm>
          <a:prstGeom prst="rect">
            <a:avLst/>
          </a:prstGeom>
          <a:noFill/>
          <a:ln>
            <a:noFill/>
          </a:ln>
        </p:spPr>
        <p:txBody>
          <a:bodyPr spcFirstLastPara="1" wrap="square" lIns="91425" tIns="45700" rIns="91425" bIns="45700" anchor="t" anchorCtr="0">
            <a:normAutofit fontScale="92500" lnSpcReduction="10000"/>
          </a:bodyPr>
          <a:lstStyle/>
          <a:p>
            <a:pPr marL="285750" lvl="0" indent="-285750" algn="l" rtl="0">
              <a:spcBef>
                <a:spcPts val="0"/>
              </a:spcBef>
              <a:spcAft>
                <a:spcPts val="0"/>
              </a:spcAft>
              <a:buSzPct val="115000"/>
              <a:buChar char="•"/>
            </a:pPr>
            <a:r>
              <a:rPr lang="en-IN" b="1"/>
              <a:t>accountAgeDays: </a:t>
            </a:r>
            <a:r>
              <a:rPr lang="en-IN"/>
              <a:t>The number of days the account has been active.</a:t>
            </a:r>
            <a:endParaRPr/>
          </a:p>
          <a:p>
            <a:pPr marL="285750" lvl="0" indent="-285750" algn="l" rtl="0">
              <a:spcBef>
                <a:spcPts val="1044"/>
              </a:spcBef>
              <a:spcAft>
                <a:spcPts val="0"/>
              </a:spcAft>
              <a:buSzPct val="115000"/>
              <a:buChar char="•"/>
            </a:pPr>
            <a:r>
              <a:rPr lang="en-IN" b="1"/>
              <a:t>numItems: </a:t>
            </a:r>
            <a:r>
              <a:rPr lang="en-IN"/>
              <a:t>The number of items associated with the account.</a:t>
            </a:r>
            <a:endParaRPr/>
          </a:p>
          <a:p>
            <a:pPr marL="285750" lvl="0" indent="-285750" algn="l" rtl="0">
              <a:spcBef>
                <a:spcPts val="1044"/>
              </a:spcBef>
              <a:spcAft>
                <a:spcPts val="0"/>
              </a:spcAft>
              <a:buSzPct val="115000"/>
              <a:buChar char="•"/>
            </a:pPr>
            <a:r>
              <a:rPr lang="en-IN" b="1"/>
              <a:t>localTime: </a:t>
            </a:r>
            <a:r>
              <a:rPr lang="en-IN"/>
              <a:t>Some measure of time, possibly in hours or a similar unit.</a:t>
            </a:r>
            <a:endParaRPr/>
          </a:p>
          <a:p>
            <a:pPr marL="285750" lvl="0" indent="-285750" algn="l" rtl="0">
              <a:spcBef>
                <a:spcPts val="1044"/>
              </a:spcBef>
              <a:spcAft>
                <a:spcPts val="0"/>
              </a:spcAft>
              <a:buSzPct val="115000"/>
              <a:buChar char="•"/>
            </a:pPr>
            <a:r>
              <a:rPr lang="en-IN" b="1"/>
              <a:t>paymentMethod: </a:t>
            </a:r>
            <a:r>
              <a:rPr lang="en-IN"/>
              <a:t>The method used for payment (e.g., PayPal, store credit, credit card).</a:t>
            </a:r>
            <a:endParaRPr/>
          </a:p>
          <a:p>
            <a:pPr marL="285750" lvl="0" indent="-285750" algn="l" rtl="0">
              <a:spcBef>
                <a:spcPts val="1044"/>
              </a:spcBef>
              <a:spcAft>
                <a:spcPts val="0"/>
              </a:spcAft>
              <a:buSzPct val="115000"/>
              <a:buChar char="•"/>
            </a:pPr>
            <a:r>
              <a:rPr lang="en-IN" b="1"/>
              <a:t>paymentMethodAgeDays: </a:t>
            </a:r>
            <a:r>
              <a:rPr lang="en-IN"/>
              <a:t>The number of days since the payment method was associated with the account.(It indicates how long ago the current payment method (e.g., PayPal, credit card) was linked to the account.)</a:t>
            </a:r>
            <a:endParaRPr/>
          </a:p>
          <a:p>
            <a:pPr marL="285750" lvl="0" indent="-245221" algn="l" rtl="0">
              <a:spcBef>
                <a:spcPts val="1044"/>
              </a:spcBef>
              <a:spcAft>
                <a:spcPts val="0"/>
              </a:spcAft>
              <a:buSzPct val="86250"/>
              <a:buChar char="•"/>
            </a:pPr>
            <a:endParaRPr/>
          </a:p>
          <a:p>
            <a:pPr marL="285750" lvl="0" indent="-285750" algn="l" rtl="0">
              <a:spcBef>
                <a:spcPts val="1044"/>
              </a:spcBef>
              <a:spcAft>
                <a:spcPts val="0"/>
              </a:spcAft>
              <a:buSzPct val="115000"/>
              <a:buChar char="•"/>
            </a:pPr>
            <a:r>
              <a:rPr lang="en-IN" b="1"/>
              <a:t>isWeekend: </a:t>
            </a:r>
            <a:r>
              <a:rPr lang="en-IN"/>
              <a:t>A binary indicator of whether the transaction occurred on a weekend (1 for yes, 0 for no).</a:t>
            </a:r>
            <a:endParaRPr/>
          </a:p>
          <a:p>
            <a:pPr marL="285750" lvl="0" indent="-285750" algn="l" rtl="0">
              <a:spcBef>
                <a:spcPts val="1044"/>
              </a:spcBef>
              <a:spcAft>
                <a:spcPts val="0"/>
              </a:spcAft>
              <a:buSzPct val="115000"/>
              <a:buChar char="•"/>
            </a:pPr>
            <a:r>
              <a:rPr lang="en-IN" b="1"/>
              <a:t>Category: </a:t>
            </a:r>
            <a:r>
              <a:rPr lang="en-IN"/>
              <a:t>The category of the transaction (e.g., electronics, shopping, food).</a:t>
            </a:r>
            <a:endParaRPr/>
          </a:p>
          <a:p>
            <a:pPr marL="285750" lvl="0" indent="-285750" algn="l" rtl="0">
              <a:spcBef>
                <a:spcPts val="1044"/>
              </a:spcBef>
              <a:spcAft>
                <a:spcPts val="0"/>
              </a:spcAft>
              <a:buSzPct val="115000"/>
              <a:buChar char="•"/>
            </a:pPr>
            <a:r>
              <a:rPr lang="en-IN" b="1"/>
              <a:t>Label(Target column) </a:t>
            </a:r>
            <a:r>
              <a:rPr lang="en-IN"/>
              <a:t>A binary label (0 for legitimate, 1 for potentially fraudulent).</a:t>
            </a:r>
            <a:endParaRPr/>
          </a:p>
        </p:txBody>
      </p:sp>
      <p:sp>
        <p:nvSpPr>
          <p:cNvPr id="165" name="Google Shape;165;p3"/>
          <p:cNvSpPr txBox="1"/>
          <p:nvPr/>
        </p:nvSpPr>
        <p:spPr>
          <a:xfrm>
            <a:off x="1201843" y="413904"/>
            <a:ext cx="10510885"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4000" b="1">
                <a:solidFill>
                  <a:schemeClr val="dk1"/>
                </a:solidFill>
                <a:latin typeface="Garamond"/>
                <a:ea typeface="Garamond"/>
                <a:cs typeface="Garamond"/>
                <a:sym typeface="Garamond"/>
              </a:rPr>
              <a:t>Data Dictionary</a:t>
            </a:r>
            <a:endParaRPr sz="4000" b="1">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4"/>
          <p:cNvSpPr txBox="1">
            <a:spLocks noGrp="1"/>
          </p:cNvSpPr>
          <p:nvPr>
            <p:ph type="body" idx="1"/>
          </p:nvPr>
        </p:nvSpPr>
        <p:spPr>
          <a:xfrm>
            <a:off x="1295401" y="2556932"/>
            <a:ext cx="9601196" cy="3318936"/>
          </a:xfrm>
          <a:prstGeom prst="rect">
            <a:avLst/>
          </a:prstGeom>
          <a:noFill/>
          <a:ln>
            <a:noFill/>
          </a:ln>
        </p:spPr>
        <p:txBody>
          <a:bodyPr spcFirstLastPara="1" wrap="square" lIns="91425" tIns="45700" rIns="91425" bIns="45700" anchor="t" anchorCtr="0">
            <a:normAutofit/>
          </a:bodyPr>
          <a:lstStyle/>
          <a:p>
            <a:pPr marL="285750" lvl="0" indent="-285750" algn="l" rtl="0">
              <a:spcBef>
                <a:spcPts val="0"/>
              </a:spcBef>
              <a:spcAft>
                <a:spcPts val="0"/>
              </a:spcAft>
              <a:buSzPts val="2760"/>
              <a:buChar char="•"/>
            </a:pPr>
            <a:r>
              <a:rPr lang="en-IN">
                <a:latin typeface="Arial Black"/>
                <a:ea typeface="Arial Black"/>
                <a:cs typeface="Arial Black"/>
                <a:sym typeface="Arial Black"/>
              </a:rPr>
              <a:t>No_of_columns – 8 Nos</a:t>
            </a:r>
            <a:endParaRPr/>
          </a:p>
          <a:p>
            <a:pPr marL="285750" lvl="0" indent="-110490" algn="l" rtl="0">
              <a:spcBef>
                <a:spcPts val="1080"/>
              </a:spcBef>
              <a:spcAft>
                <a:spcPts val="0"/>
              </a:spcAft>
              <a:buSzPts val="2760"/>
              <a:buNone/>
            </a:pPr>
            <a:endParaRPr>
              <a:latin typeface="Arial Black"/>
              <a:ea typeface="Arial Black"/>
              <a:cs typeface="Arial Black"/>
              <a:sym typeface="Arial Black"/>
            </a:endParaRPr>
          </a:p>
          <a:p>
            <a:pPr marL="285750" lvl="0" indent="-285750" algn="l" rtl="0">
              <a:spcBef>
                <a:spcPts val="1080"/>
              </a:spcBef>
              <a:spcAft>
                <a:spcPts val="0"/>
              </a:spcAft>
              <a:buSzPts val="2760"/>
              <a:buChar char="•"/>
            </a:pPr>
            <a:r>
              <a:rPr lang="en-IN">
                <a:latin typeface="Arial Black"/>
                <a:ea typeface="Arial Black"/>
                <a:cs typeface="Arial Black"/>
                <a:sym typeface="Arial Black"/>
              </a:rPr>
              <a:t>No_of_Rows – 38662 Nos</a:t>
            </a:r>
            <a:endParaRPr>
              <a:latin typeface="Arial Black"/>
              <a:ea typeface="Arial Black"/>
              <a:cs typeface="Arial Black"/>
              <a:sym typeface="Arial Black"/>
            </a:endParaRPr>
          </a:p>
        </p:txBody>
      </p:sp>
      <p:sp>
        <p:nvSpPr>
          <p:cNvPr id="171" name="Google Shape;171;p4"/>
          <p:cNvSpPr/>
          <p:nvPr/>
        </p:nvSpPr>
        <p:spPr>
          <a:xfrm>
            <a:off x="3533226" y="520467"/>
            <a:ext cx="5785430"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0" cap="none">
                <a:solidFill>
                  <a:schemeClr val="accent1"/>
                </a:solidFill>
                <a:latin typeface="Arial Black"/>
                <a:ea typeface="Arial Black"/>
                <a:cs typeface="Arial Black"/>
                <a:sym typeface="Arial Black"/>
              </a:rPr>
              <a:t>Data Structure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graphicFrame>
        <p:nvGraphicFramePr>
          <p:cNvPr id="176" name="Google Shape;176;p5"/>
          <p:cNvGraphicFramePr/>
          <p:nvPr/>
        </p:nvGraphicFramePr>
        <p:xfrm>
          <a:off x="659876" y="650449"/>
          <a:ext cx="10831400" cy="5576250"/>
        </p:xfrm>
        <a:graphic>
          <a:graphicData uri="http://schemas.openxmlformats.org/drawingml/2006/table">
            <a:tbl>
              <a:tblPr>
                <a:noFill/>
                <a:tableStyleId>{F9233CE3-945C-4630-B480-4ECFD72E45D0}</a:tableStyleId>
              </a:tblPr>
              <a:tblGrid>
                <a:gridCol w="1413525">
                  <a:extLst>
                    <a:ext uri="{9D8B030D-6E8A-4147-A177-3AD203B41FA5}">
                      <a16:colId xmlns:a16="http://schemas.microsoft.com/office/drawing/2014/main" val="20000"/>
                    </a:ext>
                  </a:extLst>
                </a:gridCol>
                <a:gridCol w="902625">
                  <a:extLst>
                    <a:ext uri="{9D8B030D-6E8A-4147-A177-3AD203B41FA5}">
                      <a16:colId xmlns:a16="http://schemas.microsoft.com/office/drawing/2014/main" val="20001"/>
                    </a:ext>
                  </a:extLst>
                </a:gridCol>
                <a:gridCol w="1089950">
                  <a:extLst>
                    <a:ext uri="{9D8B030D-6E8A-4147-A177-3AD203B41FA5}">
                      <a16:colId xmlns:a16="http://schemas.microsoft.com/office/drawing/2014/main" val="20002"/>
                    </a:ext>
                  </a:extLst>
                </a:gridCol>
                <a:gridCol w="1447600">
                  <a:extLst>
                    <a:ext uri="{9D8B030D-6E8A-4147-A177-3AD203B41FA5}">
                      <a16:colId xmlns:a16="http://schemas.microsoft.com/office/drawing/2014/main" val="20003"/>
                    </a:ext>
                  </a:extLst>
                </a:gridCol>
                <a:gridCol w="2145850">
                  <a:extLst>
                    <a:ext uri="{9D8B030D-6E8A-4147-A177-3AD203B41FA5}">
                      <a16:colId xmlns:a16="http://schemas.microsoft.com/office/drawing/2014/main" val="20004"/>
                    </a:ext>
                  </a:extLst>
                </a:gridCol>
                <a:gridCol w="2009600">
                  <a:extLst>
                    <a:ext uri="{9D8B030D-6E8A-4147-A177-3AD203B41FA5}">
                      <a16:colId xmlns:a16="http://schemas.microsoft.com/office/drawing/2014/main" val="20005"/>
                    </a:ext>
                  </a:extLst>
                </a:gridCol>
                <a:gridCol w="936675">
                  <a:extLst>
                    <a:ext uri="{9D8B030D-6E8A-4147-A177-3AD203B41FA5}">
                      <a16:colId xmlns:a16="http://schemas.microsoft.com/office/drawing/2014/main" val="20006"/>
                    </a:ext>
                  </a:extLst>
                </a:gridCol>
                <a:gridCol w="885575">
                  <a:extLst>
                    <a:ext uri="{9D8B030D-6E8A-4147-A177-3AD203B41FA5}">
                      <a16:colId xmlns:a16="http://schemas.microsoft.com/office/drawing/2014/main" val="20007"/>
                    </a:ext>
                  </a:extLst>
                </a:gridCol>
              </a:tblGrid>
              <a:tr h="223050">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accountAgeDays</a:t>
                      </a:r>
                      <a:endParaRPr sz="1400" b="1" i="0" u="none" strike="noStrike" cap="none">
                        <a:solidFill>
                          <a:srgbClr val="FFFFFF"/>
                        </a:solidFill>
                        <a:latin typeface="Calibri"/>
                        <a:ea typeface="Calibri"/>
                        <a:cs typeface="Calibri"/>
                        <a:sym typeface="Calibri"/>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numItems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localTime</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paymentMethod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paymentMethodAgeDays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isWeekend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Category</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tc>
                  <a:txBody>
                    <a:bodyPr/>
                    <a:lstStyle/>
                    <a:p>
                      <a:pPr marL="0" marR="0" lvl="0" indent="0" algn="ctr" rtl="0">
                        <a:spcBef>
                          <a:spcPts val="0"/>
                        </a:spcBef>
                        <a:spcAft>
                          <a:spcPts val="0"/>
                        </a:spcAft>
                        <a:buNone/>
                      </a:pPr>
                      <a:r>
                        <a:rPr lang="en-IN" sz="1400" b="1" i="0" u="none" strike="noStrike" cap="none">
                          <a:solidFill>
                            <a:srgbClr val="FFFFFF"/>
                          </a:solidFill>
                          <a:latin typeface="Calibri"/>
                          <a:ea typeface="Calibri"/>
                          <a:cs typeface="Calibri"/>
                          <a:sym typeface="Calibri"/>
                        </a:rPr>
                        <a:t>label</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4472C4"/>
                    </a:solidFill>
                  </a:tcPr>
                </a:tc>
                <a:extLst>
                  <a:ext uri="{0D108BD9-81ED-4DB2-BD59-A6C34878D82A}">
                    <a16:rowId xmlns:a16="http://schemas.microsoft.com/office/drawing/2014/main" val="10000"/>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4.745402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paypal</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28</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725</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4.742303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storecredit</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845</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4.921318</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503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4.886641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2000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5.040929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119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4.962055</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paypal</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2000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4.921349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paypal</a:t>
                      </a:r>
                      <a:endParaRPr sz="1400" b="0" i="0" u="none" strike="noStrike" cap="none">
                        <a:solidFill>
                          <a:srgbClr val="000000"/>
                        </a:solidFill>
                        <a:latin typeface="Calibri"/>
                        <a:ea typeface="Calibri"/>
                        <a:cs typeface="Calibri"/>
                        <a:sym typeface="Calibri"/>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371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4.876771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sz="1400" b="0" i="0" u="none" strike="noStrike" cap="none">
                        <a:solidFill>
                          <a:srgbClr val="000000"/>
                        </a:solidFill>
                        <a:latin typeface="Calibri"/>
                        <a:ea typeface="Calibri"/>
                        <a:cs typeface="Calibri"/>
                        <a:sym typeface="Calibri"/>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8"/>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2000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4.748314</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sz="1400" b="0" i="0" u="none" strike="noStrike" cap="none">
                        <a:solidFill>
                          <a:srgbClr val="000000"/>
                        </a:solidFill>
                        <a:latin typeface="Calibri"/>
                        <a:ea typeface="Calibri"/>
                        <a:cs typeface="Calibri"/>
                        <a:sym typeface="Calibri"/>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9"/>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4.461622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0"/>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26</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4.745402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paypal</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1"/>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2000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4.505662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2"/>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4.962055</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3"/>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4.921318</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4"/>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4.745402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5"/>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5</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4.921349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paypal</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6"/>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1208</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4.836982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7"/>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4.921349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electronics</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8"/>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123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4.748314</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19"/>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2000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4.895263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249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0"/>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1672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5.034622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979</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1"/>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36</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4.742303</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food$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2"/>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16</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4.886641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16</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3"/>
                  </a:ext>
                </a:extLst>
              </a:tr>
              <a:tr h="223050">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278</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5.034622</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creditcard</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7</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1</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shopping</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ctr" rtl="0">
                        <a:spcBef>
                          <a:spcPts val="0"/>
                        </a:spcBef>
                        <a:spcAft>
                          <a:spcPts val="0"/>
                        </a:spcAft>
                        <a:buNone/>
                      </a:pPr>
                      <a:r>
                        <a:rPr lang="en-IN" sz="1400" b="0" i="0" u="none" strike="noStrike" cap="none">
                          <a:solidFill>
                            <a:srgbClr val="000000"/>
                          </a:solidFill>
                          <a:latin typeface="Calibri"/>
                          <a:ea typeface="Calibri"/>
                          <a:cs typeface="Calibri"/>
                          <a:sym typeface="Calibri"/>
                        </a:rPr>
                        <a:t>0</a:t>
                      </a:r>
                      <a:endParaRPr/>
                    </a:p>
                  </a:txBody>
                  <a:tcPr marL="5525" marR="5525" marT="5525" marB="0" anchor="b">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2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6"/>
          <p:cNvSpPr txBox="1">
            <a:spLocks noGrp="1"/>
          </p:cNvSpPr>
          <p:nvPr>
            <p:ph type="title"/>
          </p:nvPr>
        </p:nvSpPr>
        <p:spPr>
          <a:xfrm>
            <a:off x="3837793" y="488949"/>
            <a:ext cx="4785862" cy="840230"/>
          </a:xfrm>
          <a:prstGeom prst="rect">
            <a:avLst/>
          </a:prstGeom>
          <a:noFill/>
          <a:ln>
            <a:noFill/>
          </a:ln>
        </p:spPr>
        <p:txBody>
          <a:bodyPr spcFirstLastPara="1" wrap="square" lIns="91425" tIns="45700" rIns="91425" bIns="45700" anchor="ctr" anchorCtr="0">
            <a:spAutoFit/>
          </a:bodyPr>
          <a:lstStyle/>
          <a:p>
            <a:pPr marL="0" lvl="0" indent="0" algn="ctr" rtl="0">
              <a:spcBef>
                <a:spcPts val="0"/>
              </a:spcBef>
              <a:spcAft>
                <a:spcPts val="0"/>
              </a:spcAft>
              <a:buClr>
                <a:schemeClr val="accent1"/>
              </a:buClr>
              <a:buSzPts val="5400"/>
              <a:buFont typeface="Arial Black"/>
              <a:buNone/>
            </a:pPr>
            <a:r>
              <a:rPr lang="en-IN" sz="5400" cap="none" dirty="0">
                <a:solidFill>
                  <a:schemeClr val="accent1"/>
                </a:solidFill>
                <a:latin typeface="Arial Black"/>
                <a:ea typeface="Arial Black"/>
                <a:cs typeface="Arial Black"/>
                <a:sym typeface="Arial Black"/>
              </a:rPr>
              <a:t>Instructions</a:t>
            </a:r>
            <a:endParaRPr sz="5400" b="0" cap="none" dirty="0">
              <a:solidFill>
                <a:schemeClr val="accent1"/>
              </a:solidFill>
              <a:latin typeface="Arial Black"/>
              <a:ea typeface="Arial Black"/>
              <a:cs typeface="Arial Black"/>
              <a:sym typeface="Arial Black"/>
            </a:endParaRPr>
          </a:p>
        </p:txBody>
      </p:sp>
      <p:sp>
        <p:nvSpPr>
          <p:cNvPr id="182" name="Google Shape;182;p6"/>
          <p:cNvSpPr txBox="1">
            <a:spLocks noGrp="1"/>
          </p:cNvSpPr>
          <p:nvPr>
            <p:ph type="body" idx="1"/>
          </p:nvPr>
        </p:nvSpPr>
        <p:spPr>
          <a:xfrm>
            <a:off x="1323345" y="1329179"/>
            <a:ext cx="9973558" cy="4797121"/>
          </a:xfrm>
          <a:prstGeom prst="rect">
            <a:avLst/>
          </a:prstGeom>
          <a:noFill/>
          <a:ln>
            <a:noFill/>
          </a:ln>
        </p:spPr>
        <p:txBody>
          <a:bodyPr spcFirstLastPara="1" wrap="square" lIns="91425" tIns="45700" rIns="91425" bIns="45700" anchor="t" anchorCtr="0">
            <a:normAutofit lnSpcReduction="10000"/>
          </a:bodyPr>
          <a:lstStyle/>
          <a:p>
            <a:pPr marL="285750" lvl="0" indent="-285750" algn="l" rtl="0">
              <a:spcBef>
                <a:spcPts val="0"/>
              </a:spcBef>
              <a:spcAft>
                <a:spcPts val="0"/>
              </a:spcAft>
              <a:buSzPct val="115000"/>
              <a:buChar char="•"/>
            </a:pPr>
            <a:endParaRPr lang="en-IN" dirty="0"/>
          </a:p>
          <a:p>
            <a:pPr marL="285750" lvl="0" indent="-285750" algn="l" rtl="0">
              <a:spcBef>
                <a:spcPts val="0"/>
              </a:spcBef>
              <a:spcAft>
                <a:spcPts val="0"/>
              </a:spcAft>
              <a:buSzPct val="115000"/>
              <a:buChar char="•"/>
            </a:pPr>
            <a:r>
              <a:rPr lang="en-IN" dirty="0"/>
              <a:t>The dataset will be given through a drive link via e-mail</a:t>
            </a:r>
          </a:p>
          <a:p>
            <a:pPr marL="285750" lvl="0" indent="-285750" algn="l" rtl="0">
              <a:spcBef>
                <a:spcPts val="0"/>
              </a:spcBef>
              <a:spcAft>
                <a:spcPts val="0"/>
              </a:spcAft>
              <a:buSzPct val="115000"/>
              <a:buChar char="•"/>
            </a:pPr>
            <a:endParaRPr lang="en-IN" dirty="0"/>
          </a:p>
          <a:p>
            <a:pPr marL="0" lvl="0" indent="0" algn="l" rtl="0">
              <a:spcBef>
                <a:spcPts val="0"/>
              </a:spcBef>
              <a:spcAft>
                <a:spcPts val="0"/>
              </a:spcAft>
              <a:buSzPct val="115000"/>
              <a:buNone/>
            </a:pPr>
            <a:endParaRPr dirty="0"/>
          </a:p>
          <a:p>
            <a:pPr marL="285750" lvl="0" indent="-285750" algn="l" rtl="0">
              <a:spcBef>
                <a:spcPts val="1044"/>
              </a:spcBef>
              <a:spcAft>
                <a:spcPts val="0"/>
              </a:spcAft>
              <a:buSzPct val="115000"/>
              <a:buChar char="•"/>
            </a:pPr>
            <a:r>
              <a:rPr lang="en-US" dirty="0"/>
              <a:t>You have to submit the project with a Ppt presentation by Sunday 10</a:t>
            </a:r>
            <a:r>
              <a:rPr lang="en-US" baseline="30000" dirty="0"/>
              <a:t>th</a:t>
            </a:r>
            <a:r>
              <a:rPr lang="en-US" dirty="0"/>
              <a:t> August 2025 by EOD.</a:t>
            </a:r>
          </a:p>
          <a:p>
            <a:pPr marL="285750" lvl="0" indent="-285750">
              <a:spcBef>
                <a:spcPts val="1044"/>
              </a:spcBef>
              <a:buSzPct val="115000"/>
            </a:pPr>
            <a:r>
              <a:rPr lang="en-IN" dirty="0"/>
              <a:t>Kindly submit your ‘</a:t>
            </a:r>
            <a:r>
              <a:rPr lang="en-IN" dirty="0" err="1"/>
              <a:t>XYZ.ipynb</a:t>
            </a:r>
            <a:r>
              <a:rPr lang="en-IN" dirty="0"/>
              <a:t>’ file and ‘XYZ.ppt’ to </a:t>
            </a:r>
            <a:r>
              <a:rPr lang="en-IN" b="1" dirty="0">
                <a:solidFill>
                  <a:schemeClr val="bg2"/>
                </a:solidFill>
                <a:hlinkClick r:id="rId3">
                  <a:extLst>
                    <a:ext uri="{A12FA001-AC4F-418D-AE19-62706E023703}">
                      <ahyp:hlinkClr xmlns:ahyp="http://schemas.microsoft.com/office/drawing/2018/hyperlinkcolor" val="tx"/>
                    </a:ext>
                  </a:extLst>
                </a:hlinkClick>
              </a:rPr>
              <a:t>interviewprep@learnbay.co</a:t>
            </a:r>
            <a:r>
              <a:rPr lang="en-IN" b="1" dirty="0">
                <a:solidFill>
                  <a:schemeClr val="bg2"/>
                </a:solidFill>
              </a:rPr>
              <a:t> </a:t>
            </a:r>
            <a:r>
              <a:rPr lang="en-IN" dirty="0"/>
              <a:t>within the timeframe, submission of the project after the due date will be considered disqualified. Late submission will be considered with a valid reason.</a:t>
            </a:r>
            <a:endParaRPr dirty="0"/>
          </a:p>
          <a:p>
            <a:pPr marL="285750" lvl="0" indent="-285750" algn="l" rtl="0">
              <a:spcBef>
                <a:spcPts val="1044"/>
              </a:spcBef>
              <a:spcAft>
                <a:spcPts val="0"/>
              </a:spcAft>
              <a:buSzPct val="115000"/>
              <a:buChar char="•"/>
            </a:pPr>
            <a:r>
              <a:rPr lang="en-IN" dirty="0"/>
              <a:t>After submission of the project you’ll get a link to book a time for the project presentation.</a:t>
            </a:r>
            <a:endParaRPr dirty="0"/>
          </a:p>
          <a:p>
            <a:pPr marL="285750" lvl="0" indent="-123634" algn="l" rtl="0">
              <a:spcBef>
                <a:spcPts val="1044"/>
              </a:spcBef>
              <a:spcAft>
                <a:spcPts val="0"/>
              </a:spcAft>
              <a:buSzPct val="115000"/>
              <a:buNone/>
            </a:pPr>
            <a:endParaRPr dirty="0"/>
          </a:p>
          <a:p>
            <a:pPr marL="285750" lvl="0" indent="-123634" algn="l" rtl="0">
              <a:spcBef>
                <a:spcPts val="1044"/>
              </a:spcBef>
              <a:spcAft>
                <a:spcPts val="0"/>
              </a:spcAft>
              <a:buSzPct val="115000"/>
              <a:buNone/>
            </a:pP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7"/>
          <p:cNvSpPr txBox="1">
            <a:spLocks noGrp="1"/>
          </p:cNvSpPr>
          <p:nvPr>
            <p:ph type="title"/>
          </p:nvPr>
        </p:nvSpPr>
        <p:spPr>
          <a:xfrm>
            <a:off x="1295402" y="807961"/>
            <a:ext cx="9601196" cy="716039"/>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accent1"/>
              </a:buClr>
              <a:buSzPts val="5400"/>
              <a:buFont typeface="Arial Black"/>
              <a:buNone/>
            </a:pPr>
            <a:r>
              <a:rPr lang="en-IN" sz="4000" dirty="0">
                <a:solidFill>
                  <a:schemeClr val="accent1"/>
                </a:solidFill>
                <a:latin typeface="Arial Black"/>
                <a:ea typeface="Arial Black"/>
                <a:cs typeface="Arial Black"/>
                <a:sym typeface="Arial Black"/>
              </a:rPr>
              <a:t>Selection and Feedback</a:t>
            </a:r>
            <a:endParaRPr sz="4000" dirty="0">
              <a:solidFill>
                <a:schemeClr val="accent1"/>
              </a:solidFill>
              <a:latin typeface="Arial Black"/>
              <a:ea typeface="Arial Black"/>
              <a:cs typeface="Arial Black"/>
              <a:sym typeface="Arial Black"/>
            </a:endParaRPr>
          </a:p>
        </p:txBody>
      </p:sp>
      <p:sp>
        <p:nvSpPr>
          <p:cNvPr id="188" name="Google Shape;188;p7"/>
          <p:cNvSpPr txBox="1">
            <a:spLocks noGrp="1"/>
          </p:cNvSpPr>
          <p:nvPr>
            <p:ph type="body" idx="1"/>
          </p:nvPr>
        </p:nvSpPr>
        <p:spPr>
          <a:xfrm>
            <a:off x="1295401" y="1524000"/>
            <a:ext cx="9601196" cy="4351868"/>
          </a:xfrm>
          <a:prstGeom prst="rect">
            <a:avLst/>
          </a:prstGeom>
          <a:noFill/>
          <a:ln>
            <a:noFill/>
          </a:ln>
        </p:spPr>
        <p:txBody>
          <a:bodyPr spcFirstLastPara="1" wrap="square" lIns="91425" tIns="45700" rIns="91425" bIns="45700" anchor="t" anchorCtr="0">
            <a:normAutofit fontScale="62500" lnSpcReduction="20000"/>
          </a:bodyPr>
          <a:lstStyle/>
          <a:p>
            <a:pPr marL="342900" lvl="0" indent="-308610">
              <a:lnSpc>
                <a:spcPct val="150000"/>
              </a:lnSpc>
              <a:spcBef>
                <a:spcPts val="0"/>
              </a:spcBef>
              <a:buSzPct val="64285"/>
            </a:pPr>
            <a:r>
              <a:rPr lang="en-US" sz="2800" dirty="0"/>
              <a:t>Selection of candidates will be based on their </a:t>
            </a:r>
            <a:r>
              <a:rPr lang="en-US" sz="2800" b="1" dirty="0"/>
              <a:t>approach to building a model,  presentation skills(Storytelling skills), and subject knowledge points(Mock questions related to stats/ ML and Python.)</a:t>
            </a:r>
            <a:endParaRPr lang="en-US" sz="2800" dirty="0"/>
          </a:p>
          <a:p>
            <a:pPr marL="342900" lvl="0" indent="-308610">
              <a:lnSpc>
                <a:spcPct val="150000"/>
              </a:lnSpc>
              <a:spcBef>
                <a:spcPts val="0"/>
              </a:spcBef>
              <a:buSzPct val="64285"/>
            </a:pPr>
            <a:endParaRPr lang="en-US" sz="2600" b="1" dirty="0"/>
          </a:p>
          <a:p>
            <a:pPr marL="342900" lvl="0" indent="-308610">
              <a:lnSpc>
                <a:spcPct val="150000"/>
              </a:lnSpc>
              <a:spcBef>
                <a:spcPts val="0"/>
              </a:spcBef>
              <a:buSzPct val="64285"/>
            </a:pPr>
            <a:r>
              <a:rPr lang="en-US" sz="2600" b="1" dirty="0"/>
              <a:t>Once the presentation is done every candidate will get their feedback during the session and outcome and score via mail with the status of whether they are selected or not.</a:t>
            </a:r>
          </a:p>
          <a:p>
            <a:pPr marL="342900" lvl="0" indent="-308610">
              <a:lnSpc>
                <a:spcPct val="150000"/>
              </a:lnSpc>
              <a:spcBef>
                <a:spcPts val="1000"/>
              </a:spcBef>
              <a:buSzPct val="64285"/>
            </a:pPr>
            <a:r>
              <a:rPr lang="en-US" sz="2600" b="1" dirty="0"/>
              <a:t>Selected candidates’ data will be shared with the placement team for 1 on 1 resume session.</a:t>
            </a:r>
          </a:p>
          <a:p>
            <a:pPr marL="342900" lvl="0" indent="-308610">
              <a:lnSpc>
                <a:spcPct val="150000"/>
              </a:lnSpc>
              <a:spcBef>
                <a:spcPts val="1000"/>
              </a:spcBef>
              <a:buSzPct val="64285"/>
            </a:pPr>
            <a:r>
              <a:rPr lang="en-US" sz="2600" b="1" dirty="0"/>
              <a:t>(before attending the resume review session kindly go through the group session for resume first)</a:t>
            </a:r>
          </a:p>
          <a:p>
            <a:pPr marL="342900" lvl="0" indent="-308610">
              <a:lnSpc>
                <a:spcPct val="150000"/>
              </a:lnSpc>
              <a:spcBef>
                <a:spcPts val="1000"/>
              </a:spcBef>
              <a:buSzPct val="64285"/>
            </a:pPr>
            <a:r>
              <a:rPr lang="en-US" sz="2600" b="1" dirty="0"/>
              <a:t>Candidates who are not selected in this process will be carried forward to the next project.</a:t>
            </a:r>
          </a:p>
          <a:p>
            <a:pPr marL="342900" lvl="0" indent="-308610">
              <a:lnSpc>
                <a:spcPct val="150000"/>
              </a:lnSpc>
              <a:spcBef>
                <a:spcPts val="1000"/>
              </a:spcBef>
              <a:buSzPct val="64285"/>
            </a:pPr>
            <a:r>
              <a:rPr lang="en-US" sz="2600" b="1" dirty="0"/>
              <a:t>Kindly do not book multiple slots, if found it shall considered as cancelled. If any change in the slot date and time kindly inform or cancel the previous slot.</a:t>
            </a:r>
          </a:p>
          <a:p>
            <a:pPr marL="0" lvl="0" indent="0" algn="l" rtl="0">
              <a:spcBef>
                <a:spcPts val="1044"/>
              </a:spcBef>
              <a:spcAft>
                <a:spcPts val="0"/>
              </a:spcAft>
              <a:buSzPct val="115000"/>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B3FF6DB-3BBE-61A7-6515-B03F2F10E8C4}"/>
              </a:ext>
            </a:extLst>
          </p:cNvPr>
          <p:cNvSpPr>
            <a:spLocks noGrp="1"/>
          </p:cNvSpPr>
          <p:nvPr>
            <p:ph type="body" idx="1"/>
          </p:nvPr>
        </p:nvSpPr>
        <p:spPr>
          <a:xfrm>
            <a:off x="1295402" y="1769532"/>
            <a:ext cx="9601196" cy="3318936"/>
          </a:xfrm>
        </p:spPr>
        <p:txBody>
          <a:bodyPr/>
          <a:lstStyle/>
          <a:p>
            <a:endParaRPr lang="en-US" dirty="0">
              <a:latin typeface="Algerian" panose="04020705040A02060702" pitchFamily="82" charset="0"/>
            </a:endParaRPr>
          </a:p>
          <a:p>
            <a:pPr marL="0" indent="0" algn="ctr">
              <a:buNone/>
            </a:pPr>
            <a:endParaRPr lang="en-US" b="1" i="1" dirty="0">
              <a:latin typeface="Algerian" panose="04020705040A02060702" pitchFamily="82" charset="0"/>
            </a:endParaRPr>
          </a:p>
          <a:p>
            <a:pPr marL="0" indent="0" algn="ctr">
              <a:buNone/>
            </a:pPr>
            <a:r>
              <a:rPr lang="en-US" sz="6000" b="1" i="1" dirty="0">
                <a:latin typeface="Algerian" panose="04020705040A02060702" pitchFamily="82" charset="0"/>
              </a:rPr>
              <a:t>THANK YOU !!!!</a:t>
            </a:r>
            <a:endParaRPr lang="en-IN" sz="6000" b="1" i="1" dirty="0">
              <a:latin typeface="Algerian" panose="04020705040A02060702" pitchFamily="82" charset="0"/>
            </a:endParaRPr>
          </a:p>
          <a:p>
            <a:pPr marL="0" indent="0" algn="ctr">
              <a:buNone/>
            </a:pPr>
            <a:r>
              <a:rPr lang="en-US" sz="6000" b="1" i="1" dirty="0">
                <a:latin typeface="Algerian" panose="04020705040A02060702" pitchFamily="82" charset="0"/>
              </a:rPr>
              <a:t>ALL THE BEST . </a:t>
            </a:r>
          </a:p>
          <a:p>
            <a:endParaRPr lang="en-IN" dirty="0"/>
          </a:p>
        </p:txBody>
      </p:sp>
    </p:spTree>
    <p:extLst>
      <p:ext uri="{BB962C8B-B14F-4D97-AF65-F5344CB8AC3E}">
        <p14:creationId xmlns:p14="http://schemas.microsoft.com/office/powerpoint/2010/main" val="2440024483"/>
      </p:ext>
    </p:extLst>
  </p:cSld>
  <p:clrMapOvr>
    <a:masterClrMapping/>
  </p:clrMapOvr>
</p:sld>
</file>

<file path=ppt/theme/theme1.xml><?xml version="1.0" encoding="utf-8"?>
<a:theme xmlns:a="http://schemas.openxmlformats.org/drawingml/2006/main"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720</Words>
  <Application>Microsoft Office PowerPoint</Application>
  <PresentationFormat>Widescreen</PresentationFormat>
  <Paragraphs>239</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Garamond</vt:lpstr>
      <vt:lpstr>Arial</vt:lpstr>
      <vt:lpstr>Calibri</vt:lpstr>
      <vt:lpstr>Algerian</vt:lpstr>
      <vt:lpstr>Arial Black</vt:lpstr>
      <vt:lpstr>Organic</vt:lpstr>
      <vt:lpstr>PowerPoint Presentation</vt:lpstr>
      <vt:lpstr>PowerPoint Presentation</vt:lpstr>
      <vt:lpstr>PowerPoint Presentation</vt:lpstr>
      <vt:lpstr>PowerPoint Presentation</vt:lpstr>
      <vt:lpstr>PowerPoint Presentation</vt:lpstr>
      <vt:lpstr>Instructions</vt:lpstr>
      <vt:lpstr>Selection and Feedback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STANLEY</dc:creator>
  <cp:lastModifiedBy>swapna p</cp:lastModifiedBy>
  <cp:revision>4</cp:revision>
  <dcterms:created xsi:type="dcterms:W3CDTF">2022-11-21T05:42:27Z</dcterms:created>
  <dcterms:modified xsi:type="dcterms:W3CDTF">2025-07-30T04:43:28Z</dcterms:modified>
</cp:coreProperties>
</file>