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media/image-1-3.svg" ContentType="image/svg+xml"/>
  <Override PartName="/ppt/media/image-3-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Class Balance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Train</c:v>
                </c:pt>
              </c:strCache>
            </c:strRef>
          </c:tx>
          <c:spPr>
            <a:solidFill>
              <a:srgbClr val="4C78A8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900" u="none">
                    <a:solidFill>
                      <a:srgbClr val="030A18"/>
                    </a:solidFill>
                    <a:latin typeface="Arial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Sheet1!$A$2:$A$3</c:f>
              <c:multiLvlStrCache>
                <c:ptCount val="2"/>
                <c:lvl>
                  <c:pt idx="0">
                    <c:v>b</c:v>
                  </c:pt>
                  <c:pt idx="1">
                    <c:v>s</c:v>
                  </c:pt>
                </c:lvl>
              </c:multiLvlStrCache>
            </c:multiLvl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131466</c:v>
                </c:pt>
                <c:pt idx="1">
                  <c:v>68534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Test</c:v>
                </c:pt>
              </c:strCache>
            </c:strRef>
          </c:tx>
          <c:spPr>
            <a:solidFill>
              <a:srgbClr val="F58518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900" u="none">
                    <a:solidFill>
                      <a:srgbClr val="030A18"/>
                    </a:solidFill>
                    <a:latin typeface="Arial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Sheet1!$A$2:$A$3</c:f>
              <c:multiLvlStrCache>
                <c:ptCount val="2"/>
                <c:lvl>
                  <c:pt idx="0">
                    <c:v>b</c:v>
                  </c:pt>
                  <c:pt idx="1">
                    <c:v>s</c:v>
                  </c:pt>
                </c:lvl>
              </c:multiLvlStrCache>
            </c:multiLvl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32867</c:v>
                </c:pt>
                <c:pt idx="1">
                  <c:v>17133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900" u="none">
                  <a:solidFill>
                    <a:srgbClr val="030A18"/>
                  </a:solidFill>
                  <a:latin typeface="Arial"/>
                </a:defRPr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gapWidth val="150"/>
        <c:overlap val="0"/>
        <c:axId val="2094734554"/>
        <c:axId val="2094734552"/>
        <c:axId val="2094734556"/>
      </c:barChart>
      <c:catAx>
        <c:axId val="209473455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b="0" i="0" u="none" strike="noStrike">
                    <a:solidFill>
                      <a:srgbClr val="000000"/>
                    </a:solidFill>
                    <a:latin typeface="Arial"/>
                  </a:rPr>
                  <a:t>Class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140000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b="0" i="0" u="none" strike="noStrike">
                    <a:solidFill>
                      <a:srgbClr val="000000"/>
                    </a:solidFill>
                    <a:latin typeface="Arial"/>
                  </a:rPr>
                  <a:t>Event count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  <c:majorUnit val="20000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Performance Comparison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Train</c:v>
                </c:pt>
              </c:strCache>
            </c:strRef>
          </c:tx>
          <c:spPr>
            <a:solidFill>
              <a:srgbClr val="4C78A8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Sheet1!$A$2:$A$3</c:f>
              <c:multiLvlStrCache>
                <c:ptCount val="2"/>
                <c:lvl>
                  <c:pt idx="0">
                    <c:v>Accuracy</c:v>
                  </c:pt>
                  <c:pt idx="1">
                    <c:v>ROC‑AUC</c:v>
                  </c:pt>
                </c:lvl>
              </c:multiLvlStrCache>
            </c:multiLvl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0.863</c:v>
                </c:pt>
                <c:pt idx="1">
                  <c:v>0.934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Test</c:v>
                </c:pt>
              </c:strCache>
            </c:strRef>
          </c:tx>
          <c:spPr>
            <a:solidFill>
              <a:srgbClr val="F58518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Sheet1!$A$2:$A$3</c:f>
              <c:multiLvlStrCache>
                <c:ptCount val="2"/>
                <c:lvl>
                  <c:pt idx="0">
                    <c:v>Accuracy</c:v>
                  </c:pt>
                  <c:pt idx="1">
                    <c:v>ROC‑AUC</c:v>
                  </c:pt>
                </c:lvl>
              </c:multiLvlStrCache>
            </c:multiLvl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0.838</c:v>
                </c:pt>
                <c:pt idx="1">
                  <c:v>0.907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50"/>
        <c:overlap val="0"/>
        <c:axId val="2094734554"/>
        <c:axId val="2094734552"/>
        <c:axId val="2094734556"/>
      </c:barChart>
      <c:catAx>
        <c:axId val="209473455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b="0" i="0" u="none" strike="noStrike">
                    <a:solidFill>
                      <a:srgbClr val="000000"/>
                    </a:solidFill>
                    <a:latin typeface="Arial"/>
                  </a:rPr>
                  <a:t>Metric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1"/>
          <c:min val="0.75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b="0" i="0" u="none" strike="noStrike">
                    <a:solidFill>
                      <a:srgbClr val="000000"/>
                    </a:solidFill>
                    <a:latin typeface="Arial"/>
                  </a:rPr>
                  <a:t>Score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  <c:majorUnit val="0.05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svg"/><Relationship Id="rId4" Type="http://schemas.openxmlformats.org/officeDocument/2006/relationships/hyperlink" Target="https://home.cern/science/physics/higgs-boson#:~:text=Physicists%20look%20for%20traces%20of,particle%27s%20faint%20signal%20in%202012" TargetMode="External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hyperlink" Target="https://home.cern/science/physics/higgs-boson#:~:text=Physicists%20look%20for%20traces%20of,particle%27s%20faint%20signal%20in%202012" TargetMode="Externa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svg"/><Relationship Id="rId3" Type="http://schemas.openxmlformats.org/officeDocument/2006/relationships/image" Target="../media/image-3-3.png"/><Relationship Id="rId4" Type="http://schemas.openxmlformats.org/officeDocument/2006/relationships/hyperlink" Target="https://en.wikipedia.org/wiki/Ensemble_learning#:~:text=Stacking%20,often%20used%20as%20the%20combiner" TargetMode="External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image" Target="../media/image-4-1.png"/><Relationship Id="rId3" Type="http://schemas.openxmlformats.org/officeDocument/2006/relationships/image" Target="../media/image-4-2.png"/><Relationship Id="rId4" Type="http://schemas.openxmlformats.org/officeDocument/2006/relationships/hyperlink" Target="https://home.cern/science/physics/higgs-boson#:~:text=Physicists%20look%20for%20traces%20of,particle%27s%20faint%20signal%20in%202012" TargetMode="External"/><Relationship Id="rId5" Type="http://schemas.openxmlformats.org/officeDocument/2006/relationships/hyperlink" Target="https://en.wikipedia.org/wiki/Ensemble_learning#:~:text=Stacking%20,often%20used%20as%20the%20combiner" TargetMode="External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home/oai/share/128246f7-bd61-4259-8f90-1b3a58d98bf1.png">    </p:cNvPr>
          <p:cNvPicPr>
            <a:picLocks noChangeAspect="1"/>
          </p:cNvPicPr>
          <p:nvPr/>
        </p:nvPicPr>
        <p:blipFill>
          <a:blip r:embed="rId1"/>
          <a:srcRect l="11261" r="11261" t="0" b="0"/>
          <a:stretch/>
        </p:blipFill>
        <p:spPr>
          <a:xfrm>
            <a:off x="5029200" y="640080"/>
            <a:ext cx="3931920" cy="338328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320" y="640080"/>
            <a:ext cx="457200" cy="4572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31520" y="1005840"/>
            <a:ext cx="4389120" cy="1097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600" b="1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Particle Physics Event Classification
</a:t>
            </a:r>
            <a:endParaRPr lang="en-US" sz="3600" dirty="0"/>
          </a:p>
        </p:txBody>
      </p:sp>
      <p:sp>
        <p:nvSpPr>
          <p:cNvPr id="5" name="Text 1"/>
          <p:cNvSpPr/>
          <p:nvPr/>
        </p:nvSpPr>
        <p:spPr>
          <a:xfrm>
            <a:off x="731520" y="2103120"/>
            <a:ext cx="4389120" cy="20116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Distinguish rare Higgs‑boson signal events from overwhelming background noise in proton–proton collisions.
</a:t>
            </a:r>
            <a:pPr algn="l" indent="0" marL="0">
              <a:buNone/>
            </a:pPr>
            <a:r>
              <a:rPr lang="en-US" sz="1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Build a robust machine‑learning pipeline to separate the signal (s) from background (b) using rich kinematic features derived from detector data.</a:t>
            </a:r>
            <a:endParaRPr lang="en-US" sz="1400" dirty="0"/>
          </a:p>
        </p:txBody>
      </p:sp>
      <p:sp>
        <p:nvSpPr>
          <p:cNvPr id="6" name="Text 2"/>
          <p:cNvSpPr/>
          <p:nvPr/>
        </p:nvSpPr>
        <p:spPr>
          <a:xfrm>
            <a:off x="731520" y="4594860"/>
            <a:ext cx="22860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13 Sept 2025</a:t>
            </a:r>
            <a:endParaRPr lang="en-US" sz="1200" dirty="0"/>
          </a:p>
        </p:txBody>
      </p:sp>
      <p:sp>
        <p:nvSpPr>
          <p:cNvPr id="7" name="Text 3"/>
          <p:cNvSpPr/>
          <p:nvPr/>
        </p:nvSpPr>
        <p:spPr>
          <a:xfrm>
            <a:off x="457200" y="4777740"/>
            <a:ext cx="82296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600" u="sng" dirty="0">
                <a:solidFill>
                  <a:srgbClr val="0000FF"/>
                </a:solidFill>
                <a:hlinkClick r:id="rId4"/>
              </a:rPr>
              <a:t>[1]</a:t>
            </a:r>
            <a:endParaRPr lang="en-US" sz="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Methodology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88720"/>
            <a:ext cx="4297680" cy="2103120"/>
          </a:xfrm>
          <a:prstGeom prst="rect">
            <a:avLst/>
          </a:prstGeom>
          <a:noFill/>
          <a:ln/>
        </p:spPr>
        <p:txBody>
          <a:bodyPr wrap="square" lIns="1270" tIns="1270" rIns="1270" bIns="1270" rtlCol="0" anchor="ctr"/>
          <a:lstStyle/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Preprocessing: impute missing values, cap outliers and drop irrelevant columns.</a:t>
            </a:r>
            <a:endParaRPr lang="en-US" sz="1200" dirty="0"/>
          </a:p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Base models: train XGBoost, LightGBM &amp; CatBoost with tuned hyper‑parameters.</a:t>
            </a:r>
            <a:endParaRPr lang="en-US" sz="1200" dirty="0"/>
          </a:p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Stacking: use base probabilities as features and fit a logistic‑regression meta‑learner.</a:t>
            </a:r>
            <a:endParaRPr lang="en-US" sz="1200" dirty="0"/>
          </a:p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Cross‑validation &amp; threshold tuning (0.49) balance recall versus precision.</a:t>
            </a:r>
            <a:endParaRPr lang="en-US" sz="1200" dirty="0"/>
          </a:p>
        </p:txBody>
      </p:sp>
      <p:graphicFrame>
        <p:nvGraphicFramePr>
          <p:cNvPr id="3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3291840"/>
          <a:ext cx="4297680" cy="1280160"/>
        </p:xfrm>
        <a:graphic>
          <a:graphicData uri="http://schemas.openxmlformats.org/drawingml/2006/table">
            <a:tbl>
              <a:tblPr/>
              <a:tblGrid>
                <a:gridCol w="2148840"/>
                <a:gridCol w="2148840"/>
              </a:tblGrid>
              <a:tr h="213360"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000" b="1" dirty="0">
                          <a:solidFill>
                            <a:srgbClr val="030A18"/>
                          </a:solidFill>
                        </a:rPr>
                        <a:t>Statistic</a:t>
                      </a:r>
                      <a:endParaRPr lang="en-US" sz="10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000" b="1" dirty="0">
                          <a:solidFill>
                            <a:srgbClr val="030A18"/>
                          </a:solidFill>
                        </a:rPr>
                        <a:t>Value</a:t>
                      </a:r>
                      <a:endParaRPr lang="en-US" sz="10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000" dirty="0">
                          <a:solidFill>
                            <a:srgbClr val="030A18"/>
                          </a:solidFill>
                        </a:rPr>
                        <a:t>Total events (n)</a:t>
                      </a:r>
                      <a:endParaRPr lang="en-US" sz="10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000" dirty="0">
                          <a:solidFill>
                            <a:srgbClr val="030A18"/>
                          </a:solidFill>
                        </a:rPr>
                        <a:t>200,000</a:t>
                      </a:r>
                      <a:endParaRPr lang="en-US" sz="10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000" dirty="0">
                          <a:solidFill>
                            <a:srgbClr val="030A18"/>
                          </a:solidFill>
                        </a:rPr>
                        <a:t>Signal events (s)</a:t>
                      </a:r>
                      <a:endParaRPr lang="en-US" sz="10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B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000" dirty="0">
                          <a:solidFill>
                            <a:srgbClr val="030A18"/>
                          </a:solidFill>
                        </a:rPr>
                        <a:t>68,534</a:t>
                      </a:r>
                      <a:endParaRPr lang="en-US" sz="10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BFF"/>
                    </a:solidFill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000" dirty="0">
                          <a:solidFill>
                            <a:srgbClr val="030A18"/>
                          </a:solidFill>
                        </a:rPr>
                        <a:t>Background events (b)</a:t>
                      </a:r>
                      <a:endParaRPr lang="en-US" sz="10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000" dirty="0">
                          <a:solidFill>
                            <a:srgbClr val="030A18"/>
                          </a:solidFill>
                        </a:rPr>
                        <a:t>131,466</a:t>
                      </a:r>
                      <a:endParaRPr lang="en-US" sz="10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000" dirty="0">
                          <a:solidFill>
                            <a:srgbClr val="030A18"/>
                          </a:solidFill>
                        </a:rPr>
                        <a:t>Raw features</a:t>
                      </a:r>
                      <a:endParaRPr lang="en-US" sz="10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B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000" dirty="0">
                          <a:solidFill>
                            <a:srgbClr val="030A18"/>
                          </a:solidFill>
                        </a:rPr>
                        <a:t>30</a:t>
                      </a:r>
                      <a:endParaRPr lang="en-US" sz="10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BFF"/>
                    </a:solidFill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000" dirty="0">
                          <a:solidFill>
                            <a:srgbClr val="030A18"/>
                          </a:solidFill>
                        </a:rPr>
                        <a:t>Features used</a:t>
                      </a:r>
                      <a:endParaRPr lang="en-US" sz="10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000" dirty="0">
                          <a:solidFill>
                            <a:srgbClr val="030A18"/>
                          </a:solidFill>
                        </a:rPr>
                        <a:t>18</a:t>
                      </a:r>
                      <a:endParaRPr lang="en-US" sz="10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Shape 2"/>
          <p:cNvSpPr/>
          <p:nvPr/>
        </p:nvSpPr>
        <p:spPr>
          <a:xfrm>
            <a:off x="4846320" y="1188720"/>
            <a:ext cx="3840480" cy="3200400"/>
          </a:xfrm>
          <a:prstGeom prst="rect">
            <a:avLst/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p/>
        </p:txBody>
      </p:sp>
      <p:graphicFrame>
        <p:nvGraphicFramePr>
          <p:cNvPr id="6" name="Chart 0" descr=""/>
          <p:cNvGraphicFramePr/>
          <p:nvPr/>
        </p:nvGraphicFramePr>
        <p:xfrm>
          <a:off x="4937760" y="1371600"/>
          <a:ext cx="3657600" cy="283464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7" name="Text 3"/>
          <p:cNvSpPr/>
          <p:nvPr/>
        </p:nvSpPr>
        <p:spPr>
          <a:xfrm>
            <a:off x="457200" y="4777740"/>
            <a:ext cx="82296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600" u="sng" dirty="0">
                <a:solidFill>
                  <a:srgbClr val="0000FF"/>
                </a:solidFill>
                <a:hlinkClick r:id="rId2"/>
              </a:rPr>
              <a:t>[1]</a:t>
            </a:r>
            <a:endParaRPr lang="en-US" sz="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22960" y="274320"/>
            <a:ext cx="54864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b="1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Model Architecture</a:t>
            </a:r>
            <a:endParaRPr lang="en-US" sz="2400" dirty="0"/>
          </a:p>
        </p:txBody>
      </p:sp>
      <p:sp>
        <p:nvSpPr>
          <p:cNvPr id="4" name="Text 1"/>
          <p:cNvSpPr/>
          <p:nvPr/>
        </p:nvSpPr>
        <p:spPr>
          <a:xfrm>
            <a:off x="457200" y="1097280"/>
            <a:ext cx="4389120" cy="2560320"/>
          </a:xfrm>
          <a:prstGeom prst="rect">
            <a:avLst/>
          </a:prstGeom>
          <a:noFill/>
          <a:ln/>
        </p:spPr>
        <p:txBody>
          <a:bodyPr wrap="square" lIns="1270" tIns="1270" rIns="1270" bIns="1270" rtlCol="0" anchor="ctr"/>
          <a:lstStyle/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Transform dataset: impute missing values and cap outliers (ApplyTransformDataset).</a:t>
            </a:r>
            <a:endParaRPr lang="en-US" sz="1200" dirty="0"/>
          </a:p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Drop non‑feature columns (ColumnDropper).</a:t>
            </a:r>
            <a:endParaRPr lang="en-US" sz="1200" dirty="0"/>
          </a:p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Base estimators: XGBoost, LightGBM &amp; CatBoost trained on cleaned features.</a:t>
            </a:r>
            <a:endParaRPr lang="en-US" sz="1200" dirty="0"/>
          </a:p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Stacking: collect base probabilities and feed them into a logistic‑regression meta‑learner.</a:t>
            </a:r>
            <a:endParaRPr lang="en-US" sz="1200" dirty="0"/>
          </a:p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Cross‑validated predictions prevent overfitting and enable robust ensemble learning.</a:t>
            </a:r>
            <a:endParaRPr lang="en-US" sz="1200" dirty="0"/>
          </a:p>
        </p:txBody>
      </p:sp>
      <p:graphicFrame>
        <p:nvGraphicFramePr>
          <p:cNvPr id="4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3566160"/>
          <a:ext cx="4389120" cy="1188720"/>
        </p:xfrm>
        <a:graphic>
          <a:graphicData uri="http://schemas.openxmlformats.org/drawingml/2006/table">
            <a:tbl>
              <a:tblPr/>
              <a:tblGrid>
                <a:gridCol w="1097280"/>
                <a:gridCol w="1097280"/>
                <a:gridCol w="1097280"/>
                <a:gridCol w="1097280"/>
              </a:tblGrid>
              <a:tr h="297180"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900" b="1" dirty="0">
                          <a:solidFill>
                            <a:srgbClr val="030A18"/>
                          </a:solidFill>
                        </a:rPr>
                        <a:t>Model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b="1" dirty="0">
                          <a:solidFill>
                            <a:srgbClr val="030A18"/>
                          </a:solidFill>
                        </a:rPr>
                        <a:t>n_estimators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b="1" dirty="0">
                          <a:solidFill>
                            <a:srgbClr val="030A18"/>
                          </a:solidFill>
                        </a:rPr>
                        <a:t>max_depth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b="1" dirty="0">
                          <a:solidFill>
                            <a:srgbClr val="030A18"/>
                          </a:solidFill>
                        </a:rPr>
                        <a:t>learning_rate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900" dirty="0">
                          <a:solidFill>
                            <a:srgbClr val="030A18"/>
                          </a:solidFill>
                        </a:rPr>
                        <a:t>XGBoost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dirty="0">
                          <a:solidFill>
                            <a:srgbClr val="030A18"/>
                          </a:solidFill>
                        </a:rPr>
                        <a:t>700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dirty="0">
                          <a:solidFill>
                            <a:srgbClr val="030A18"/>
                          </a:solidFill>
                        </a:rPr>
                        <a:t>7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dirty="0">
                          <a:solidFill>
                            <a:srgbClr val="030A18"/>
                          </a:solidFill>
                        </a:rPr>
                        <a:t>0.1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900" dirty="0">
                          <a:solidFill>
                            <a:srgbClr val="030A18"/>
                          </a:solidFill>
                        </a:rPr>
                        <a:t>LightGBM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B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dirty="0">
                          <a:solidFill>
                            <a:srgbClr val="030A18"/>
                          </a:solidFill>
                        </a:rPr>
                        <a:t>700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B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dirty="0">
                          <a:solidFill>
                            <a:srgbClr val="030A18"/>
                          </a:solidFill>
                        </a:rPr>
                        <a:t>7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B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dirty="0">
                          <a:solidFill>
                            <a:srgbClr val="030A18"/>
                          </a:solidFill>
                        </a:rPr>
                        <a:t>0.1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BFF"/>
                    </a:solidFill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900" dirty="0">
                          <a:solidFill>
                            <a:srgbClr val="030A18"/>
                          </a:solidFill>
                        </a:rPr>
                        <a:t>CatBoost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dirty="0">
                          <a:solidFill>
                            <a:srgbClr val="030A18"/>
                          </a:solidFill>
                        </a:rPr>
                        <a:t>700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dirty="0">
                          <a:solidFill>
                            <a:srgbClr val="030A18"/>
                          </a:solidFill>
                        </a:rPr>
                        <a:t>7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dirty="0">
                          <a:solidFill>
                            <a:srgbClr val="030A18"/>
                          </a:solidFill>
                        </a:rPr>
                        <a:t>0.1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6" name="Image 1" descr="/home/oai/share/Screenshot 2025-09-13 181659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640" y="1949325"/>
            <a:ext cx="3657600" cy="1770630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457200" y="4777740"/>
            <a:ext cx="82296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600" u="sng" dirty="0">
                <a:solidFill>
                  <a:srgbClr val="0000FF"/>
                </a:solidFill>
                <a:hlinkClick r:id="rId4"/>
              </a:rPr>
              <a:t>[2]</a:t>
            </a:r>
            <a:endParaRPr lang="en-US" sz="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Results &amp; Summary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097280"/>
            <a:ext cx="4206240" cy="2011680"/>
          </a:xfrm>
          <a:prstGeom prst="rect">
            <a:avLst/>
          </a:prstGeom>
          <a:noFill/>
          <a:ln/>
        </p:spPr>
        <p:txBody>
          <a:bodyPr wrap="square" lIns="1270" tIns="1270" rIns="1270" bIns="1270" rtlCol="0" anchor="ctr"/>
          <a:lstStyle/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High training AUC (~0.93) and accuracy (~0.86) show the ensemble captures signal–background patterns well.</a:t>
            </a:r>
            <a:endParaRPr lang="en-US" sz="1200" dirty="0"/>
          </a:p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Cross‑validated performance remains strong (AUC ≈ 0.91, ACC ≈ 0.84) on unseen folds and the held‑out test set.</a:t>
            </a:r>
            <a:endParaRPr lang="en-US" sz="1200" dirty="0"/>
          </a:p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 stacking ensemble combines XGBoost, LightGBM and CatBoost under a logistic meta‑learner.</a:t>
            </a:r>
            <a:endParaRPr lang="en-US" sz="1200" dirty="0"/>
          </a:p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More false negatives in training hint at mild overfitting; calibration and regularisation could help.</a:t>
            </a:r>
            <a:endParaRPr lang="en-US" sz="1200" dirty="0"/>
          </a:p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Future work: investigate deeper architectures and fine‑tune thresholds for better recall.</a:t>
            </a:r>
            <a:endParaRPr lang="en-US" sz="1200" dirty="0"/>
          </a:p>
        </p:txBody>
      </p:sp>
      <p:graphicFrame>
        <p:nvGraphicFramePr>
          <p:cNvPr id="4" name="Chart 0" descr=""/>
          <p:cNvGraphicFramePr/>
          <p:nvPr/>
        </p:nvGraphicFramePr>
        <p:xfrm>
          <a:off x="4754880" y="1097280"/>
          <a:ext cx="3931920" cy="201168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5" name="Text 2"/>
          <p:cNvSpPr/>
          <p:nvPr/>
        </p:nvSpPr>
        <p:spPr>
          <a:xfrm>
            <a:off x="548640" y="3200400"/>
            <a:ext cx="18288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600" b="1" dirty="0">
                <a:solidFill>
                  <a:srgbClr val="030A18"/>
                </a:solidFill>
              </a:rPr>
              <a:t>Train</a:t>
            </a:r>
            <a:endParaRPr lang="en-US" sz="1600" dirty="0"/>
          </a:p>
        </p:txBody>
      </p:sp>
      <p:sp>
        <p:nvSpPr>
          <p:cNvPr id="6" name="Text 3"/>
          <p:cNvSpPr/>
          <p:nvPr/>
        </p:nvSpPr>
        <p:spPr>
          <a:xfrm>
            <a:off x="2834640" y="3200400"/>
            <a:ext cx="18288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600" b="1" dirty="0">
                <a:solidFill>
                  <a:srgbClr val="030A18"/>
                </a:solidFill>
              </a:rPr>
              <a:t>Test</a:t>
            </a:r>
            <a:endParaRPr lang="en-US" sz="1600" dirty="0"/>
          </a:p>
        </p:txBody>
      </p:sp>
      <p:pic>
        <p:nvPicPr>
          <p:cNvPr id="7" name="Image 0" descr="/home/oai/share/a39cda73-7b35-4603-9c0a-c5264c407675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72" y="3429000"/>
            <a:ext cx="1640336" cy="1371600"/>
          </a:xfrm>
          <a:prstGeom prst="rect">
            <a:avLst/>
          </a:prstGeom>
        </p:spPr>
      </p:pic>
      <p:pic>
        <p:nvPicPr>
          <p:cNvPr id="8" name="Image 1" descr="/home/oai/share/5fa01ff7-73b9-4911-99de-1189dbc5142a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4577" y="3429000"/>
            <a:ext cx="1608925" cy="1371600"/>
          </a:xfrm>
          <a:prstGeom prst="rect">
            <a:avLst/>
          </a:prstGeom>
        </p:spPr>
      </p:pic>
      <p:graphicFrame>
        <p:nvGraphicFramePr>
          <p:cNvPr id="5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754880" y="3200400"/>
          <a:ext cx="3931920" cy="1645920"/>
        </p:xfrm>
        <a:graphic>
          <a:graphicData uri="http://schemas.openxmlformats.org/drawingml/2006/table">
            <a:tbl>
              <a:tblPr/>
              <a:tblGrid>
                <a:gridCol w="1310640"/>
                <a:gridCol w="1310640"/>
                <a:gridCol w="1310640"/>
              </a:tblGrid>
              <a:tr h="411480"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000" b="1" dirty="0">
                          <a:solidFill>
                            <a:srgbClr val="030A18"/>
                          </a:solidFill>
                        </a:rPr>
                        <a:t>Dataset</a:t>
                      </a:r>
                      <a:endParaRPr lang="en-US" sz="10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000" b="1" dirty="0">
                          <a:solidFill>
                            <a:srgbClr val="030A18"/>
                          </a:solidFill>
                        </a:rPr>
                        <a:t>Accuracy (µ ± σ)</a:t>
                      </a:r>
                      <a:endParaRPr lang="en-US" sz="10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000" b="1" dirty="0">
                          <a:solidFill>
                            <a:srgbClr val="030A18"/>
                          </a:solidFill>
                        </a:rPr>
                        <a:t>ROC‑AUC (µ ± σ)</a:t>
                      </a:r>
                      <a:endParaRPr lang="en-US" sz="10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000" dirty="0">
                          <a:solidFill>
                            <a:srgbClr val="030A18"/>
                          </a:solidFill>
                        </a:rPr>
                        <a:t>Train</a:t>
                      </a:r>
                      <a:endParaRPr lang="en-US" sz="10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000" dirty="0">
                          <a:solidFill>
                            <a:srgbClr val="030A18"/>
                          </a:solidFill>
                        </a:rPr>
                        <a:t>0.863</a:t>
                      </a:r>
                      <a:endParaRPr lang="en-US" sz="10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000" dirty="0">
                          <a:solidFill>
                            <a:srgbClr val="030A18"/>
                          </a:solidFill>
                        </a:rPr>
                        <a:t>0.934</a:t>
                      </a:r>
                      <a:endParaRPr lang="en-US" sz="10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000" dirty="0">
                          <a:solidFill>
                            <a:srgbClr val="030A18"/>
                          </a:solidFill>
                        </a:rPr>
                        <a:t>CV (mean ± σ)</a:t>
                      </a:r>
                      <a:endParaRPr lang="en-US" sz="10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B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000" dirty="0">
                          <a:solidFill>
                            <a:srgbClr val="030A18"/>
                          </a:solidFill>
                        </a:rPr>
                        <a:t>0.838 ± 0.002</a:t>
                      </a:r>
                      <a:endParaRPr lang="en-US" sz="10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B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000" dirty="0">
                          <a:solidFill>
                            <a:srgbClr val="030A18"/>
                          </a:solidFill>
                        </a:rPr>
                        <a:t>0.908 ± 0.002</a:t>
                      </a:r>
                      <a:endParaRPr lang="en-US" sz="10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BFF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000" dirty="0">
                          <a:solidFill>
                            <a:srgbClr val="030A18"/>
                          </a:solidFill>
                        </a:rPr>
                        <a:t>Test</a:t>
                      </a:r>
                      <a:endParaRPr lang="en-US" sz="10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000" dirty="0">
                          <a:solidFill>
                            <a:srgbClr val="030A18"/>
                          </a:solidFill>
                        </a:rPr>
                        <a:t>0.838</a:t>
                      </a:r>
                      <a:endParaRPr lang="en-US" sz="10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000" dirty="0">
                          <a:solidFill>
                            <a:srgbClr val="030A18"/>
                          </a:solidFill>
                        </a:rPr>
                        <a:t>0.907</a:t>
                      </a:r>
                      <a:endParaRPr lang="en-US" sz="10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" name="Text 4"/>
          <p:cNvSpPr/>
          <p:nvPr/>
        </p:nvSpPr>
        <p:spPr>
          <a:xfrm>
            <a:off x="457200" y="4777740"/>
            <a:ext cx="82296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600" u="sng" dirty="0">
                <a:solidFill>
                  <a:srgbClr val="0000FF"/>
                </a:solidFill>
                <a:hlinkClick r:id="rId4"/>
              </a:rPr>
              <a:t>[1]</a:t>
            </a:r>
            <a:pPr algn="l"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</a:t>
            </a:r>
            <a:pPr algn="l" indent="0" marL="0">
              <a:buNone/>
            </a:pPr>
            <a:r>
              <a:rPr lang="en-US" sz="600" u="sng" dirty="0">
                <a:solidFill>
                  <a:srgbClr val="0000FF"/>
                </a:solidFill>
                <a:hlinkClick r:id="rId5"/>
              </a:rPr>
              <a:t>[2]</a:t>
            </a:r>
            <a:endParaRPr lang="en-US" sz="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2025-09-13T13:47:01Z</dcterms:created>
  <dcterms:modified xsi:type="dcterms:W3CDTF">2025-09-13T13:47:01Z</dcterms:modified>
</cp:coreProperties>
</file>