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4AC56-100E-48C5-8A3C-93AC010EC87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1A998B1-D0D1-48E7-8185-B0968A07DB3F}">
      <dgm:prSet/>
      <dgm:spPr/>
      <dgm:t>
        <a:bodyPr/>
        <a:lstStyle/>
        <a:p>
          <a:pPr algn="ctr"/>
          <a:r>
            <a:rPr lang="en-US" dirty="0"/>
            <a:t>Shared Room</a:t>
          </a:r>
        </a:p>
      </dgm:t>
    </dgm:pt>
    <dgm:pt modelId="{E4FC972D-65D5-40A3-8C32-936F69A7E62F}" type="parTrans" cxnId="{99948C41-D64D-470A-8639-5513BF8D1832}">
      <dgm:prSet/>
      <dgm:spPr/>
      <dgm:t>
        <a:bodyPr/>
        <a:lstStyle/>
        <a:p>
          <a:endParaRPr lang="en-US"/>
        </a:p>
      </dgm:t>
    </dgm:pt>
    <dgm:pt modelId="{74FDC9F1-E856-43C1-A91A-622D8CBE8193}" type="sibTrans" cxnId="{99948C41-D64D-470A-8639-5513BF8D1832}">
      <dgm:prSet/>
      <dgm:spPr/>
      <dgm:t>
        <a:bodyPr/>
        <a:lstStyle/>
        <a:p>
          <a:endParaRPr lang="en-US"/>
        </a:p>
      </dgm:t>
    </dgm:pt>
    <dgm:pt modelId="{9C1CA946-4283-49F7-939E-A878B6E143D3}" type="pres">
      <dgm:prSet presAssocID="{82B4AC56-100E-48C5-8A3C-93AC010EC878}" presName="linear" presStyleCnt="0">
        <dgm:presLayoutVars>
          <dgm:animLvl val="lvl"/>
          <dgm:resizeHandles val="exact"/>
        </dgm:presLayoutVars>
      </dgm:prSet>
      <dgm:spPr/>
    </dgm:pt>
    <dgm:pt modelId="{77A5BC18-C577-4740-B073-8B4C31EDC212}" type="pres">
      <dgm:prSet presAssocID="{B1A998B1-D0D1-48E7-8185-B0968A07DB3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8EBA34-A8BB-468E-99A1-6C29D8BF323C}" type="presOf" srcId="{B1A998B1-D0D1-48E7-8185-B0968A07DB3F}" destId="{77A5BC18-C577-4740-B073-8B4C31EDC212}" srcOrd="0" destOrd="0" presId="urn:microsoft.com/office/officeart/2005/8/layout/vList2"/>
    <dgm:cxn modelId="{99948C41-D64D-470A-8639-5513BF8D1832}" srcId="{82B4AC56-100E-48C5-8A3C-93AC010EC878}" destId="{B1A998B1-D0D1-48E7-8185-B0968A07DB3F}" srcOrd="0" destOrd="0" parTransId="{E4FC972D-65D5-40A3-8C32-936F69A7E62F}" sibTransId="{74FDC9F1-E856-43C1-A91A-622D8CBE8193}"/>
    <dgm:cxn modelId="{6B5B2E6F-48C5-4CB4-A009-B2CA2AF0F7F8}" type="presOf" srcId="{82B4AC56-100E-48C5-8A3C-93AC010EC878}" destId="{9C1CA946-4283-49F7-939E-A878B6E143D3}" srcOrd="0" destOrd="0" presId="urn:microsoft.com/office/officeart/2005/8/layout/vList2"/>
    <dgm:cxn modelId="{BD195C8A-9A97-48FB-BF87-70E4623FF968}" type="presParOf" srcId="{9C1CA946-4283-49F7-939E-A878B6E143D3}" destId="{77A5BC18-C577-4740-B073-8B4C31EDC21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EBBDD4-5733-469A-8132-6F81BB6D6F0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176DF4-A6D4-4C32-9AC2-BD1AF1964C1A}">
      <dgm:prSet/>
      <dgm:spPr/>
      <dgm:t>
        <a:bodyPr/>
        <a:lstStyle/>
        <a:p>
          <a:pPr algn="ctr"/>
          <a:r>
            <a:rPr lang="en-US" dirty="0"/>
            <a:t>Entire home/apt</a:t>
          </a:r>
        </a:p>
      </dgm:t>
    </dgm:pt>
    <dgm:pt modelId="{35F7C770-9612-4328-834C-870EEB0BCF67}" type="parTrans" cxnId="{A59ED97D-3E79-4090-B7A6-3D2311AB5B71}">
      <dgm:prSet/>
      <dgm:spPr/>
      <dgm:t>
        <a:bodyPr/>
        <a:lstStyle/>
        <a:p>
          <a:endParaRPr lang="en-US"/>
        </a:p>
      </dgm:t>
    </dgm:pt>
    <dgm:pt modelId="{27F6055E-5403-421A-899A-310AF3EE8DC6}" type="sibTrans" cxnId="{A59ED97D-3E79-4090-B7A6-3D2311AB5B71}">
      <dgm:prSet/>
      <dgm:spPr/>
      <dgm:t>
        <a:bodyPr/>
        <a:lstStyle/>
        <a:p>
          <a:endParaRPr lang="en-US"/>
        </a:p>
      </dgm:t>
    </dgm:pt>
    <dgm:pt modelId="{E9FE0D0E-7C29-4738-9DC2-D409F0261D0E}" type="pres">
      <dgm:prSet presAssocID="{50EBBDD4-5733-469A-8132-6F81BB6D6F09}" presName="linear" presStyleCnt="0">
        <dgm:presLayoutVars>
          <dgm:animLvl val="lvl"/>
          <dgm:resizeHandles val="exact"/>
        </dgm:presLayoutVars>
      </dgm:prSet>
      <dgm:spPr/>
    </dgm:pt>
    <dgm:pt modelId="{3DDBD8BA-CBF2-43A7-B702-833BAAA3B327}" type="pres">
      <dgm:prSet presAssocID="{2E176DF4-A6D4-4C32-9AC2-BD1AF1964C1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59ED97D-3E79-4090-B7A6-3D2311AB5B71}" srcId="{50EBBDD4-5733-469A-8132-6F81BB6D6F09}" destId="{2E176DF4-A6D4-4C32-9AC2-BD1AF1964C1A}" srcOrd="0" destOrd="0" parTransId="{35F7C770-9612-4328-834C-870EEB0BCF67}" sibTransId="{27F6055E-5403-421A-899A-310AF3EE8DC6}"/>
    <dgm:cxn modelId="{F53E0C9F-A273-47E8-97A6-3D6FDB99B110}" type="presOf" srcId="{50EBBDD4-5733-469A-8132-6F81BB6D6F09}" destId="{E9FE0D0E-7C29-4738-9DC2-D409F0261D0E}" srcOrd="0" destOrd="0" presId="urn:microsoft.com/office/officeart/2005/8/layout/vList2"/>
    <dgm:cxn modelId="{2B71A1C8-8D52-4B3C-A79D-236B2AF8D64F}" type="presOf" srcId="{2E176DF4-A6D4-4C32-9AC2-BD1AF1964C1A}" destId="{3DDBD8BA-CBF2-43A7-B702-833BAAA3B327}" srcOrd="0" destOrd="0" presId="urn:microsoft.com/office/officeart/2005/8/layout/vList2"/>
    <dgm:cxn modelId="{9558C7B3-4669-4202-8F19-64EF280E6B8F}" type="presParOf" srcId="{E9FE0D0E-7C29-4738-9DC2-D409F0261D0E}" destId="{3DDBD8BA-CBF2-43A7-B702-833BAAA3B32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CF0541-34C7-4B35-B261-0F90F5DD6EB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E0C962-BDAB-4298-898E-A6004547E9FB}">
      <dgm:prSet/>
      <dgm:spPr/>
      <dgm:t>
        <a:bodyPr/>
        <a:lstStyle/>
        <a:p>
          <a:pPr algn="ctr"/>
          <a:r>
            <a:rPr lang="en-US" b="0"/>
            <a:t>Private room</a:t>
          </a:r>
          <a:endParaRPr lang="en-US"/>
        </a:p>
      </dgm:t>
    </dgm:pt>
    <dgm:pt modelId="{E9D77F24-1553-4EBD-925D-F1F1A0DCAE4B}" type="parTrans" cxnId="{2ADCD3E1-70C5-4EFD-8F59-8992448DAC6E}">
      <dgm:prSet/>
      <dgm:spPr/>
      <dgm:t>
        <a:bodyPr/>
        <a:lstStyle/>
        <a:p>
          <a:endParaRPr lang="en-US"/>
        </a:p>
      </dgm:t>
    </dgm:pt>
    <dgm:pt modelId="{4F242470-8FCE-4B15-8A49-D784C5D4D08C}" type="sibTrans" cxnId="{2ADCD3E1-70C5-4EFD-8F59-8992448DAC6E}">
      <dgm:prSet/>
      <dgm:spPr/>
      <dgm:t>
        <a:bodyPr/>
        <a:lstStyle/>
        <a:p>
          <a:endParaRPr lang="en-US"/>
        </a:p>
      </dgm:t>
    </dgm:pt>
    <dgm:pt modelId="{4F477568-1885-4FD1-A01F-7F318D82F2FA}" type="pres">
      <dgm:prSet presAssocID="{49CF0541-34C7-4B35-B261-0F90F5DD6EBF}" presName="linear" presStyleCnt="0">
        <dgm:presLayoutVars>
          <dgm:animLvl val="lvl"/>
          <dgm:resizeHandles val="exact"/>
        </dgm:presLayoutVars>
      </dgm:prSet>
      <dgm:spPr/>
    </dgm:pt>
    <dgm:pt modelId="{3A2F1A48-9788-4C49-891F-3E5E8381E69B}" type="pres">
      <dgm:prSet presAssocID="{A8E0C962-BDAB-4298-898E-A6004547E9F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13FF005-38DB-4E6F-830B-70F464530D2A}" type="presOf" srcId="{A8E0C962-BDAB-4298-898E-A6004547E9FB}" destId="{3A2F1A48-9788-4C49-891F-3E5E8381E69B}" srcOrd="0" destOrd="0" presId="urn:microsoft.com/office/officeart/2005/8/layout/vList2"/>
    <dgm:cxn modelId="{9CAA87BD-7680-453E-A176-8F70F75FCB2E}" type="presOf" srcId="{49CF0541-34C7-4B35-B261-0F90F5DD6EBF}" destId="{4F477568-1885-4FD1-A01F-7F318D82F2FA}" srcOrd="0" destOrd="0" presId="urn:microsoft.com/office/officeart/2005/8/layout/vList2"/>
    <dgm:cxn modelId="{2ADCD3E1-70C5-4EFD-8F59-8992448DAC6E}" srcId="{49CF0541-34C7-4B35-B261-0F90F5DD6EBF}" destId="{A8E0C962-BDAB-4298-898E-A6004547E9FB}" srcOrd="0" destOrd="0" parTransId="{E9D77F24-1553-4EBD-925D-F1F1A0DCAE4B}" sibTransId="{4F242470-8FCE-4B15-8A49-D784C5D4D08C}"/>
    <dgm:cxn modelId="{23008FD3-10E7-4A79-974A-5BD462036851}" type="presParOf" srcId="{4F477568-1885-4FD1-A01F-7F318D82F2FA}" destId="{3A2F1A48-9788-4C49-891F-3E5E8381E6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5BC18-C577-4740-B073-8B4C31EDC212}">
      <dsp:nvSpPr>
        <dsp:cNvPr id="0" name=""/>
        <dsp:cNvSpPr/>
      </dsp:nvSpPr>
      <dsp:spPr>
        <a:xfrm>
          <a:off x="0" y="8532"/>
          <a:ext cx="1879296" cy="444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Shared Room</a:t>
          </a:r>
        </a:p>
      </dsp:txBody>
      <dsp:txXfrm>
        <a:off x="21704" y="30236"/>
        <a:ext cx="1835888" cy="401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BD8BA-CBF2-43A7-B702-833BAAA3B327}">
      <dsp:nvSpPr>
        <dsp:cNvPr id="0" name=""/>
        <dsp:cNvSpPr/>
      </dsp:nvSpPr>
      <dsp:spPr>
        <a:xfrm>
          <a:off x="0" y="8532"/>
          <a:ext cx="2240293" cy="444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Entire home/apt</a:t>
          </a:r>
        </a:p>
      </dsp:txBody>
      <dsp:txXfrm>
        <a:off x="21704" y="30236"/>
        <a:ext cx="2196885" cy="401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F1A48-9788-4C49-891F-3E5E8381E69B}">
      <dsp:nvSpPr>
        <dsp:cNvPr id="0" name=""/>
        <dsp:cNvSpPr/>
      </dsp:nvSpPr>
      <dsp:spPr>
        <a:xfrm>
          <a:off x="0" y="8532"/>
          <a:ext cx="1823256" cy="444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Private room</a:t>
          </a:r>
          <a:endParaRPr lang="en-US" sz="1900" kern="1200"/>
        </a:p>
      </dsp:txBody>
      <dsp:txXfrm>
        <a:off x="21704" y="30236"/>
        <a:ext cx="1779848" cy="401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E9FD-3E56-4742-8254-EE9F5169CB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8D987AF-88E4-4A21-B703-3E5C3A836C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6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E9FD-3E56-4742-8254-EE9F5169CB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87AF-88E4-4A21-B703-3E5C3A836C9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E9FD-3E56-4742-8254-EE9F5169CB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87AF-88E4-4A21-B703-3E5C3A836C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06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E9FD-3E56-4742-8254-EE9F5169CB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87AF-88E4-4A21-B703-3E5C3A836C9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E9FD-3E56-4742-8254-EE9F5169CB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87AF-88E4-4A21-B703-3E5C3A836C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0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E9FD-3E56-4742-8254-EE9F5169CB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87AF-88E4-4A21-B703-3E5C3A836C9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0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E9FD-3E56-4742-8254-EE9F5169CB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87AF-88E4-4A21-B703-3E5C3A836C9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85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E9FD-3E56-4742-8254-EE9F5169CB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87AF-88E4-4A21-B703-3E5C3A836C9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72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E9FD-3E56-4742-8254-EE9F5169CB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87AF-88E4-4A21-B703-3E5C3A836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E9FD-3E56-4742-8254-EE9F5169CB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87AF-88E4-4A21-B703-3E5C3A836C9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6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9A2E9FD-3E56-4742-8254-EE9F5169CB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87AF-88E4-4A21-B703-3E5C3A836C9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9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2E9FD-3E56-4742-8254-EE9F5169CB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8D987AF-88E4-4A21-B703-3E5C3A836C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21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9.png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5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A49B6C-F246-3061-B6E4-D3D091EBBE0F}"/>
              </a:ext>
            </a:extLst>
          </p:cNvPr>
          <p:cNvSpPr/>
          <p:nvPr/>
        </p:nvSpPr>
        <p:spPr>
          <a:xfrm>
            <a:off x="2113121" y="887523"/>
            <a:ext cx="8109208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Capstone Project</a:t>
            </a:r>
          </a:p>
          <a:p>
            <a:pPr algn="ctr"/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AirBnb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 Booking Analysis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60E6A-5FC7-8A02-152C-BA8053A8E43A}"/>
              </a:ext>
            </a:extLst>
          </p:cNvPr>
          <p:cNvSpPr/>
          <p:nvPr/>
        </p:nvSpPr>
        <p:spPr>
          <a:xfrm>
            <a:off x="4729696" y="2641849"/>
            <a:ext cx="27326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By:- Mohit Jain</a:t>
            </a:r>
          </a:p>
        </p:txBody>
      </p:sp>
    </p:spTree>
    <p:extLst>
      <p:ext uri="{BB962C8B-B14F-4D97-AF65-F5344CB8AC3E}">
        <p14:creationId xmlns:p14="http://schemas.microsoft.com/office/powerpoint/2010/main" val="381636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258"/>
    </mc:Choice>
    <mc:Fallback>
      <p:transition spd="slow" advTm="312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6024ED-7EA5-2193-3BE1-695CB721C08D}"/>
              </a:ext>
            </a:extLst>
          </p:cNvPr>
          <p:cNvSpPr/>
          <p:nvPr/>
        </p:nvSpPr>
        <p:spPr>
          <a:xfrm>
            <a:off x="4565999" y="2967335"/>
            <a:ext cx="3060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3328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13029B-9354-150B-46F0-8F02609D8889}"/>
              </a:ext>
            </a:extLst>
          </p:cNvPr>
          <p:cNvSpPr/>
          <p:nvPr/>
        </p:nvSpPr>
        <p:spPr>
          <a:xfrm>
            <a:off x="679969" y="753053"/>
            <a:ext cx="37140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Topics For discussion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133CA-BA2F-854C-FA2D-C33E048A1F9D}"/>
              </a:ext>
            </a:extLst>
          </p:cNvPr>
          <p:cNvSpPr/>
          <p:nvPr/>
        </p:nvSpPr>
        <p:spPr>
          <a:xfrm>
            <a:off x="1193381" y="1522890"/>
            <a:ext cx="3057247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Demand 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Price 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Revenue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5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5FE661-680C-9737-B9BC-9AE818EE0992}"/>
              </a:ext>
            </a:extLst>
          </p:cNvPr>
          <p:cNvSpPr txBox="1"/>
          <p:nvPr/>
        </p:nvSpPr>
        <p:spPr>
          <a:xfrm>
            <a:off x="665629" y="583803"/>
            <a:ext cx="11338112" cy="4154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Summary: -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Room types= There are 3 types of rooms are available. 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1.Private room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Entire home/apt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Shared room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Demand=  People belongs to many other places stayed in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AirBnb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 And every one has different types of rooms &amp; minimum nights as per their need.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Price range is also vary for different rooms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4.We are calculating revenue with price &amp; minimum nights so we can analyze which section generated more revenue.</a:t>
            </a:r>
          </a:p>
        </p:txBody>
      </p:sp>
    </p:spTree>
    <p:extLst>
      <p:ext uri="{BB962C8B-B14F-4D97-AF65-F5344CB8AC3E}">
        <p14:creationId xmlns:p14="http://schemas.microsoft.com/office/powerpoint/2010/main" val="371830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D5957A-57FE-50A3-1019-7EEECAAE5ACE}"/>
              </a:ext>
            </a:extLst>
          </p:cNvPr>
          <p:cNvSpPr txBox="1"/>
          <p:nvPr/>
        </p:nvSpPr>
        <p:spPr>
          <a:xfrm>
            <a:off x="701487" y="346066"/>
            <a:ext cx="6443383" cy="4668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Demand Insights</a:t>
            </a:r>
            <a:r>
              <a:rPr lang="en-US" sz="24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:- </a:t>
            </a:r>
          </a:p>
          <a:p>
            <a:r>
              <a:rPr lang="en-US" sz="2400" cap="none" spc="0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we see in dataset there are 3 types of rooms are available in the </a:t>
            </a:r>
            <a:r>
              <a:rPr lang="en-US" sz="2400" cap="none" spc="0" dirty="0" err="1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AirBnb</a:t>
            </a:r>
            <a:endParaRPr lang="en-US" sz="2400" cap="none" spc="0" dirty="0">
              <a:ln w="0"/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1.Private room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Entire home/apt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Shared room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Insights:-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Entire home/apt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are most booked room with 51.97%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Shared room are booked only 2.37%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7C6BD-2E84-3BBB-84C1-1F25A643B2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3" t="56601" r="55147" b="6405"/>
          <a:stretch/>
        </p:blipFill>
        <p:spPr>
          <a:xfrm>
            <a:off x="7951694" y="502678"/>
            <a:ext cx="3538818" cy="325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D2B762-0F5D-E34B-9955-F56B838C86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5" t="34641" r="55074" b="35816"/>
          <a:stretch/>
        </p:blipFill>
        <p:spPr>
          <a:xfrm>
            <a:off x="1264567" y="114094"/>
            <a:ext cx="6863434" cy="39776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96A373-B643-392A-2B36-9A510165985E}"/>
              </a:ext>
            </a:extLst>
          </p:cNvPr>
          <p:cNvSpPr/>
          <p:nvPr/>
        </p:nvSpPr>
        <p:spPr>
          <a:xfrm>
            <a:off x="1411639" y="4573647"/>
            <a:ext cx="969117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Most of the people use the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AirBnb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belongs to Manhattan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Neighbourhood_group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i.e.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21661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B3FC5-D5D8-1FB3-DA68-7D1B1C642E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7" t="42000" r="63485" b="40337"/>
          <a:stretch/>
        </p:blipFill>
        <p:spPr>
          <a:xfrm>
            <a:off x="8460509" y="114094"/>
            <a:ext cx="3731491" cy="397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1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BD172EA1-A897-3A62-B63A-1D3E004D4A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6132841"/>
              </p:ext>
            </p:extLst>
          </p:nvPr>
        </p:nvGraphicFramePr>
        <p:xfrm>
          <a:off x="9305366" y="2429470"/>
          <a:ext cx="1879296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0D8566D8-417E-661F-FBD7-E2CC6B64E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933124"/>
              </p:ext>
            </p:extLst>
          </p:nvPr>
        </p:nvGraphicFramePr>
        <p:xfrm>
          <a:off x="4975852" y="2429470"/>
          <a:ext cx="2240293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8926D9EF-2D1D-0793-9D2C-3DD0C3FAC1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449374"/>
              </p:ext>
            </p:extLst>
          </p:nvPr>
        </p:nvGraphicFramePr>
        <p:xfrm>
          <a:off x="1311888" y="2429470"/>
          <a:ext cx="1823256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E75B05F2-16D1-41B7-FF0C-E52531CDD244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4" t="44184" r="54411" b="25097"/>
          <a:stretch/>
        </p:blipFill>
        <p:spPr>
          <a:xfrm>
            <a:off x="268942" y="98612"/>
            <a:ext cx="3397624" cy="21067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E5C206-0A4F-4DF1-0CCE-9ABBB9D0E980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2" t="51634" r="56691" b="21830"/>
          <a:stretch/>
        </p:blipFill>
        <p:spPr>
          <a:xfrm>
            <a:off x="340659" y="3034958"/>
            <a:ext cx="3514165" cy="25321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D0EB71-E8F1-5A90-B5DD-4499DCEF899E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5" t="61438" r="54779" b="7320"/>
          <a:stretch/>
        </p:blipFill>
        <p:spPr>
          <a:xfrm>
            <a:off x="8498538" y="94147"/>
            <a:ext cx="3505203" cy="21246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C31D77-4CD8-DF51-B8C0-6588036A1FA0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33857" r="55956" b="38953"/>
          <a:stretch/>
        </p:blipFill>
        <p:spPr>
          <a:xfrm>
            <a:off x="8498538" y="3034536"/>
            <a:ext cx="3505203" cy="25191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0B973E4-CA54-DD26-8572-D9C04F42F910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0" t="46797" r="52941" b="22484"/>
          <a:stretch/>
        </p:blipFill>
        <p:spPr>
          <a:xfrm>
            <a:off x="4150656" y="94147"/>
            <a:ext cx="3863791" cy="21067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0E5C218-37F2-1FFE-0C97-05760F1B6DB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5" t="52157" r="56029" b="18823"/>
          <a:stretch/>
        </p:blipFill>
        <p:spPr>
          <a:xfrm>
            <a:off x="4150656" y="3034536"/>
            <a:ext cx="3863791" cy="25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6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1096A4-16E4-F094-308B-B9E3B70CEE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0" t="40915" r="52720" b="27582"/>
          <a:stretch/>
        </p:blipFill>
        <p:spPr>
          <a:xfrm>
            <a:off x="2922495" y="762000"/>
            <a:ext cx="5118847" cy="25370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C16AD6-25D4-FEE0-50CE-A4A753AD5B20}"/>
              </a:ext>
            </a:extLst>
          </p:cNvPr>
          <p:cNvSpPr/>
          <p:nvPr/>
        </p:nvSpPr>
        <p:spPr>
          <a:xfrm>
            <a:off x="425698" y="3639688"/>
            <a:ext cx="113406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rooms have price range from 0$ to 10000$. In this most of rooms booked in the range of 0$ to 1000$.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of them also have in the range of 1000$ to 2000$.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67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742A1D-B5D1-28A6-13B2-7D7415D7E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7" t="35014" r="58168" b="38375"/>
          <a:stretch/>
        </p:blipFill>
        <p:spPr>
          <a:xfrm>
            <a:off x="3473568" y="609598"/>
            <a:ext cx="4455459" cy="31555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25F341-F447-9915-6CA3-32C282542452}"/>
              </a:ext>
            </a:extLst>
          </p:cNvPr>
          <p:cNvSpPr/>
          <p:nvPr/>
        </p:nvSpPr>
        <p:spPr>
          <a:xfrm>
            <a:off x="850067" y="4105852"/>
            <a:ext cx="970246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revenue generated = $62802340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Revenue Generated by Entire home/apt is 76.40% which highest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among all 3 types of rooms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 rooms revenue is only 0.74%.</a:t>
            </a:r>
          </a:p>
        </p:txBody>
      </p:sp>
    </p:spTree>
    <p:extLst>
      <p:ext uri="{BB962C8B-B14F-4D97-AF65-F5344CB8AC3E}">
        <p14:creationId xmlns:p14="http://schemas.microsoft.com/office/powerpoint/2010/main" val="38815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B615D-43A8-2996-BEF1-FAA703B7FAE6}"/>
              </a:ext>
            </a:extLst>
          </p:cNvPr>
          <p:cNvSpPr/>
          <p:nvPr/>
        </p:nvSpPr>
        <p:spPr>
          <a:xfrm>
            <a:off x="611758" y="385500"/>
            <a:ext cx="20217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Conclusion:-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D8A04D-6AB7-8D9F-49DD-4BD68BD7D626}"/>
              </a:ext>
            </a:extLst>
          </p:cNvPr>
          <p:cNvSpPr/>
          <p:nvPr/>
        </p:nvSpPr>
        <p:spPr>
          <a:xfrm>
            <a:off x="920712" y="1120606"/>
            <a:ext cx="8850115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most used rooms are Entire home/apt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Entire home/apt rooms Generated most of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People belongs to Manhattan Used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AirBnb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Mostly Private rooms are used by Brooklyn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Neighbourhood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Mostly Entire home rooms are used by Manhattan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Neighbourhood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Mostly Shared rooms are used by Manhattan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Neighbourhood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05708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195</TotalTime>
  <Words>326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jain</dc:creator>
  <cp:lastModifiedBy>rohit jain</cp:lastModifiedBy>
  <cp:revision>3</cp:revision>
  <dcterms:created xsi:type="dcterms:W3CDTF">2023-03-03T16:17:32Z</dcterms:created>
  <dcterms:modified xsi:type="dcterms:W3CDTF">2023-03-03T19:32:59Z</dcterms:modified>
</cp:coreProperties>
</file>