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474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00798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12192000" y="0"/>
                </a:moveTo>
                <a:lnTo>
                  <a:pt x="0" y="0"/>
                </a:lnTo>
                <a:lnTo>
                  <a:pt x="0" y="457199"/>
                </a:lnTo>
                <a:lnTo>
                  <a:pt x="12192000" y="4571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4"/>
            <a:ext cx="12192000" cy="67310"/>
          </a:xfrm>
          <a:custGeom>
            <a:avLst/>
            <a:gdLst/>
            <a:ahLst/>
            <a:cxnLst/>
            <a:rect l="l" t="t" r="r" b="b"/>
            <a:pathLst>
              <a:path w="12192000" h="67310">
                <a:moveTo>
                  <a:pt x="12192000" y="0"/>
                </a:moveTo>
                <a:lnTo>
                  <a:pt x="0" y="0"/>
                </a:lnTo>
                <a:lnTo>
                  <a:pt x="0" y="66801"/>
                </a:lnTo>
                <a:lnTo>
                  <a:pt x="12192000" y="66801"/>
                </a:lnTo>
                <a:lnTo>
                  <a:pt x="12192000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9149" y="260984"/>
            <a:ext cx="10153700" cy="13804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71575" y="1622485"/>
            <a:ext cx="9848849" cy="45599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948416" y="6568541"/>
            <a:ext cx="213359" cy="160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ohitJangra7/IBM_Data_Science_Professional_Certification-master/blob/main/10.Applied_Data_Science_Capstone/Week%201%20Introduction/Data%20wrangling%20.ipynb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vassherif98/IBM_Data_Science_Professional_Certification/blob/master/10.Applied_Data_Science_Capstone/Week%202%20EDA/EDA%20with%20Visualization.ipynb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vassherif98/IBM_Data_Science_Professional_Certification/blob/master/10.Applied_Data_Science_Capstone/Week%202%20EDA/EDA%20with%20SQL.ipynb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vassherif98/IBM_Data_Science_Professional_Certification/blob/master/10.Applied_Data_Science_Capstone/Week%203%20Interactive%20Visual%20Analytics%20and%20Dashboard/Interactive%20Visual%20Analytics%20with%20Folium.ipynb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vassherif98/IBM_Data_Science_Professional_Certification/blob/master/10.Applied_Data_Science_Capstone/Week%203%20Interactive%20Visual%20Analytics%20and%20Dashboard/spacex_dash_app.py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vassherif98/IBM_Data_Science_Professional_Certification/blob/master/10.Applied_Data_Science_Capstone/Week%204%20Predictive%20Analysis%20(Classification)/Machine%20Learning%20Prediction.ipynb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jp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ursera.org/professional-certificates/ibm-data-science?&amp;instructors" TargetMode="External"/><Relationship Id="rId2" Type="http://schemas.openxmlformats.org/officeDocument/2006/relationships/hyperlink" Target="https://github.com/navassherif98/IBM_Data_Science_Professional_Certification/blob/master/10.Applied_Data_Science_Capstone/Week%204%20Predictive%20Analysis%20(Classification)/Machine%20Learning%20Prediction.ipynb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hyperlink" Target="https://github.com/MohitJangra7/IBM_Data_Science_Professional_Certification-master/blob/main/10.Applied_Data_Science_Capstone/Week%201%20Introduction/Data%20Collection%20Api%20.ipynb" TargetMode="External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jpg"/><Relationship Id="rId3" Type="http://schemas.openxmlformats.org/officeDocument/2006/relationships/image" Target="../media/image25.jp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hyperlink" Target="https://github.com/MohitJangra7/IBM_Data_Science_Professional_Certification-master/blob/main/10.Applied_Data_Science_Capstone/Week%201%20Introduction/Data%20Collection%20with%20Web%20Scraping.ipynb" TargetMode="External"/><Relationship Id="rId2" Type="http://schemas.openxmlformats.org/officeDocument/2006/relationships/image" Target="../media/image24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1171575" y="1622485"/>
            <a:ext cx="9848849" cy="2589365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z="8800" spc="-53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Data </a:t>
            </a:r>
            <a:r>
              <a:rPr sz="8800" spc="-63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Science</a:t>
            </a:r>
            <a:r>
              <a:rPr sz="8800" spc="-869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 </a:t>
            </a:r>
            <a:r>
              <a:rPr sz="8800" spc="-56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Capstone  </a:t>
            </a:r>
            <a:r>
              <a:rPr sz="8800" spc="-36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Project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76019" y="4300220"/>
            <a:ext cx="6748782" cy="1792157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en-IN" sz="2400" spc="130" dirty="0">
                <a:solidFill>
                  <a:srgbClr val="616E52"/>
                </a:solidFill>
                <a:latin typeface="Arial"/>
                <a:cs typeface="Arial"/>
              </a:rPr>
              <a:t>Mohit</a:t>
            </a: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en-IN" sz="2400" spc="130" dirty="0">
                <a:solidFill>
                  <a:srgbClr val="616E52"/>
                </a:solidFill>
                <a:latin typeface="Arial"/>
                <a:cs typeface="Arial"/>
              </a:rPr>
              <a:t>https://github.com/MohitJangra7/IBM_Data_Science_Professional_Certification-master</a:t>
            </a: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2400" spc="130" dirty="0">
                <a:solidFill>
                  <a:srgbClr val="616E52"/>
                </a:solidFill>
                <a:latin typeface="Arial"/>
                <a:cs typeface="Arial"/>
              </a:rPr>
              <a:t>2</a:t>
            </a:r>
            <a:r>
              <a:rPr lang="en-IN" sz="2400" spc="130" dirty="0">
                <a:solidFill>
                  <a:srgbClr val="616E52"/>
                </a:solidFill>
                <a:latin typeface="Arial"/>
                <a:cs typeface="Arial"/>
              </a:rPr>
              <a:t>9</a:t>
            </a:r>
            <a:r>
              <a:rPr sz="2400" spc="130" dirty="0">
                <a:solidFill>
                  <a:srgbClr val="616E52"/>
                </a:solidFill>
                <a:latin typeface="Arial"/>
                <a:cs typeface="Arial"/>
              </a:rPr>
              <a:t>/08/202</a:t>
            </a:r>
            <a:r>
              <a:rPr lang="en-IN" sz="2400" spc="130" dirty="0">
                <a:solidFill>
                  <a:srgbClr val="616E52"/>
                </a:solidFill>
                <a:latin typeface="Arial"/>
                <a:cs typeface="Arial"/>
              </a:rPr>
              <a:t>4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615822"/>
            <a:ext cx="36887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</a:t>
            </a:r>
            <a:r>
              <a:rPr spc="-530" dirty="0"/>
              <a:t> </a:t>
            </a:r>
            <a:r>
              <a:rPr spc="-275" dirty="0"/>
              <a:t>Wrangling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467361" y="2091819"/>
            <a:ext cx="11419839" cy="4093428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28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Create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label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 1 &amp;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failure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0.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175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Outcome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column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two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components: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‘Landing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Location’</a:t>
            </a:r>
            <a:endParaRPr sz="2000" dirty="0">
              <a:latin typeface="Carlito"/>
              <a:cs typeface="Carlito"/>
            </a:endParaRPr>
          </a:p>
          <a:p>
            <a:pPr marL="16510" marR="5080">
              <a:lnSpc>
                <a:spcPct val="150000"/>
              </a:lnSpc>
              <a:spcBef>
                <a:spcPts val="29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New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label column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‘class’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value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 is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otherwise. 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Value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Mapping: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75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&amp;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 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None None,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None ASDS,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</a:t>
            </a:r>
            <a:endParaRPr sz="2000" dirty="0">
              <a:latin typeface="Carlito"/>
              <a:cs typeface="Carlito"/>
            </a:endParaRPr>
          </a:p>
          <a:p>
            <a:pPr marL="3810">
              <a:lnSpc>
                <a:spcPct val="100000"/>
              </a:lnSpc>
              <a:spcBef>
                <a:spcPts val="5"/>
              </a:spcBef>
            </a:pPr>
            <a:endParaRPr sz="2550" dirty="0">
              <a:latin typeface="Carlito"/>
              <a:cs typeface="Carlito"/>
            </a:endParaRPr>
          </a:p>
          <a:p>
            <a:pPr marL="12700" marR="5080">
              <a:lnSpc>
                <a:spcPct val="90000"/>
              </a:lnSpc>
              <a:spcBef>
                <a:spcPts val="280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url: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IN" sz="2000" u="sng" spc="-10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"/>
              </a:rPr>
              <a:t>https://github.com/MohitJangra7/IBM_Data_Science_Professional_Certification-master/blob/main/10.Applied_Data_Science_Capstone/Week%201%20Introduction/Data%20wrangling%20.ipynb</a:t>
            </a:r>
            <a:endParaRPr lang="en-IN"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65341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 </a:t>
            </a:r>
            <a:r>
              <a:rPr spc="-340" dirty="0"/>
              <a:t>Data</a:t>
            </a:r>
            <a:r>
              <a:rPr spc="-650" dirty="0"/>
              <a:t> </a:t>
            </a:r>
            <a:r>
              <a:rPr spc="-270" dirty="0"/>
              <a:t>Visualization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963150" cy="358394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56260">
              <a:lnSpc>
                <a:spcPts val="2210"/>
              </a:lnSpc>
              <a:spcBef>
                <a:spcPts val="33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Exploratory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Analysis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variables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Number,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Class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30" dirty="0">
                <a:solidFill>
                  <a:srgbClr val="404040"/>
                </a:solidFill>
                <a:latin typeface="Carlito"/>
                <a:cs typeface="Carlito"/>
              </a:rPr>
              <a:t>Year.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Plots</a:t>
            </a:r>
            <a:r>
              <a:rPr sz="2000" u="heavy" spc="-5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Used:</a:t>
            </a:r>
            <a:endParaRPr sz="2000" dirty="0">
              <a:latin typeface="Carlito"/>
              <a:cs typeface="Carlito"/>
            </a:endParaRPr>
          </a:p>
          <a:p>
            <a:pPr marL="12700" marR="405765">
              <a:lnSpc>
                <a:spcPts val="2210"/>
              </a:lnSpc>
              <a:spcBef>
                <a:spcPts val="143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Rate,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Success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Yearly</a:t>
            </a:r>
            <a:r>
              <a:rPr sz="2000" spc="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Trend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16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plots, line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charts,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bar plots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compare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relationships between variables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 to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decide 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relationship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exists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they could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in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machine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learning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  <a:hlinkClick r:id="rId2"/>
              </a:rPr>
              <a:t>https://github.com/navassherif98/IBM_Data_Science_Professional_Certification/blob/master/10.Applied_Data_Science_Capstone/Week%202%20EDA/EDA%20with%20Visualization.ipynb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32454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</a:t>
            </a:r>
            <a:r>
              <a:rPr spc="-280" dirty="0"/>
              <a:t> </a:t>
            </a:r>
            <a:r>
              <a:rPr spc="-770" dirty="0"/>
              <a:t>SQL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622485"/>
            <a:ext cx="9687560" cy="3925570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Loaded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IBM DB2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using SQL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Python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integration.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get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understanding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dataset.</a:t>
            </a:r>
            <a:endParaRPr sz="2000" dirty="0">
              <a:latin typeface="Carlito"/>
              <a:cs typeface="Carlito"/>
            </a:endParaRPr>
          </a:p>
          <a:p>
            <a:pPr marL="12700" marR="434975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information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about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names, 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outcomes, various pay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customers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landing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 dirty="0">
              <a:latin typeface="Carlito"/>
              <a:cs typeface="Carlito"/>
            </a:endParaRPr>
          </a:p>
          <a:p>
            <a:pPr marL="12700" marR="5080">
              <a:lnSpc>
                <a:spcPct val="149000"/>
              </a:lnSpc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IN" sz="2000" u="heavy" spc="-5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"/>
              </a:rPr>
              <a:t>https://github.com/navassherif98/IBM_Data_Science_Professional_Certification/blob/master/10.Applied_Data_Science_Capstone/Week%202%20EDA/EDA%20with%20SQL.ipynb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7337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315" dirty="0"/>
              <a:t>an </a:t>
            </a:r>
            <a:r>
              <a:rPr spc="-190" dirty="0"/>
              <a:t>interactive </a:t>
            </a:r>
            <a:r>
              <a:rPr spc="-295" dirty="0"/>
              <a:t>map </a:t>
            </a:r>
            <a:r>
              <a:rPr spc="-45" dirty="0"/>
              <a:t>with</a:t>
            </a:r>
            <a:r>
              <a:rPr spc="-780" dirty="0"/>
              <a:t> </a:t>
            </a:r>
            <a:r>
              <a:rPr spc="-270" dirty="0"/>
              <a:t>Folium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765665" cy="3162789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>
              <a:lnSpc>
                <a:spcPts val="2210"/>
              </a:lnSpc>
              <a:spcBef>
                <a:spcPts val="335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maps mark Launch Sites,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landings,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proximity example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key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locations: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Railway, Highway,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Coast,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City.</a:t>
            </a:r>
            <a:endParaRPr sz="2000" dirty="0">
              <a:latin typeface="Carlito"/>
              <a:cs typeface="Carlito"/>
            </a:endParaRPr>
          </a:p>
          <a:p>
            <a:pPr marL="12700" marR="311150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allows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understand why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located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 marR="7620">
              <a:lnSpc>
                <a:spcPct val="150100"/>
              </a:lnSpc>
              <a:spcBef>
                <a:spcPts val="300"/>
              </a:spcBef>
            </a:pP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  <a:hlinkClick r:id="rId2"/>
              </a:rPr>
              <a:t>https://github.com/navassherif98/IBM_Data_Science_Professional_Certification/blob/master/10.Applied_Data_Science_Capstone/Week%203%20Interactive%20Visual%20Analytics%20and%20Dashboard/Interactive%20Visual%20Analytics%20with%20Folium.ipynb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3292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415" dirty="0"/>
              <a:t>a </a:t>
            </a:r>
            <a:r>
              <a:rPr spc="-340" dirty="0"/>
              <a:t>Dashboard </a:t>
            </a:r>
            <a:r>
              <a:rPr spc="-45" dirty="0"/>
              <a:t>with </a:t>
            </a:r>
            <a:r>
              <a:rPr spc="-210" dirty="0"/>
              <a:t>Plotly</a:t>
            </a:r>
            <a:r>
              <a:rPr spc="-800" dirty="0"/>
              <a:t> </a:t>
            </a:r>
            <a:r>
              <a:rPr spc="-450" dirty="0"/>
              <a:t>Dash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09600" y="1676247"/>
            <a:ext cx="11430000" cy="4658711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includes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plot.</a:t>
            </a:r>
            <a:endParaRPr sz="2000" dirty="0">
              <a:latin typeface="Carlito"/>
              <a:cs typeface="Carlito"/>
            </a:endParaRPr>
          </a:p>
          <a:p>
            <a:pPr marL="12700" marR="84455">
              <a:lnSpc>
                <a:spcPts val="2290"/>
              </a:lnSpc>
              <a:spcBef>
                <a:spcPts val="12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be 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rates.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ts val="2210"/>
              </a:lnSpc>
              <a:spcBef>
                <a:spcPts val="137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takes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inputs: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slider 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  and 10000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visualize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  <a:spcBef>
                <a:spcPts val="1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can help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see 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varies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mass,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category.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 marR="1557020">
              <a:lnSpc>
                <a:spcPct val="150000"/>
              </a:lnSpc>
              <a:spcBef>
                <a:spcPts val="95"/>
              </a:spcBef>
            </a:pP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"/>
              </a:rPr>
              <a:t>https://github.com/navassherif98/IBM_Data_Science_Professional_Certification/blob/master/10.Applied_Data_Science_Capstone/Week%203%20Interactive%20Visual%20Analytics%20and%20Dashboard/spacex_dash_app.py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91908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Predictive </a:t>
            </a:r>
            <a:r>
              <a:rPr spc="-355" dirty="0"/>
              <a:t>analysis</a:t>
            </a:r>
            <a:r>
              <a:rPr spc="-555" dirty="0"/>
              <a:t> </a:t>
            </a:r>
            <a:r>
              <a:rPr spc="-280" dirty="0"/>
              <a:t>(Classification)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3401" y="2472309"/>
            <a:ext cx="3061208" cy="279627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lang="en-IN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000" dirty="0">
                <a:latin typeface="Carlito"/>
                <a:cs typeface="Carlito"/>
                <a:hlinkClick r:id="rId2"/>
              </a:rPr>
              <a:t>https://github.com/navassherif98/IBM_Data_Science_Professional_Certification/blob/master/10.Applied_Data_Science_Capstone/Week%204%20Predictive%20Analysis%20(Classification)/Machine%20Learning%20Prediction.ipynb</a:t>
            </a:r>
            <a:endParaRPr sz="2000" dirty="0">
              <a:latin typeface="Carlito"/>
              <a:cs typeface="Carli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822191" y="1933955"/>
            <a:ext cx="1938655" cy="1728470"/>
            <a:chOff x="3822191" y="1933955"/>
            <a:chExt cx="1938655" cy="1728470"/>
          </a:xfrm>
        </p:grpSpPr>
        <p:sp>
          <p:nvSpPr>
            <p:cNvPr id="6" name="object 6"/>
            <p:cNvSpPr/>
            <p:nvPr/>
          </p:nvSpPr>
          <p:spPr>
            <a:xfrm>
              <a:off x="4133087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6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2" y="1119759"/>
                  </a:lnTo>
                  <a:lnTo>
                    <a:pt x="70485" y="1144524"/>
                  </a:lnTo>
                  <a:lnTo>
                    <a:pt x="115315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6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5" y="1153540"/>
                  </a:lnTo>
                  <a:lnTo>
                    <a:pt x="70485" y="1144524"/>
                  </a:lnTo>
                  <a:lnTo>
                    <a:pt x="33782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98721" y="2219960"/>
            <a:ext cx="15684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label</a:t>
            </a:r>
            <a:r>
              <a:rPr sz="1700" spc="-1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column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7950" y="2456180"/>
            <a:ext cx="17227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‘Class’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from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dataset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822191" y="3375659"/>
            <a:ext cx="1938655" cy="1729739"/>
            <a:chOff x="3822191" y="3375659"/>
            <a:chExt cx="1938655" cy="1729739"/>
          </a:xfrm>
        </p:grpSpPr>
        <p:sp>
          <p:nvSpPr>
            <p:cNvPr id="12" name="object 12"/>
            <p:cNvSpPr/>
            <p:nvPr/>
          </p:nvSpPr>
          <p:spPr>
            <a:xfrm>
              <a:off x="4133087" y="3672839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1807590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2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0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0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0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2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010914" y="3544315"/>
            <a:ext cx="152463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Fit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Transform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45026" y="3780282"/>
            <a:ext cx="128143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Features</a:t>
            </a:r>
            <a:r>
              <a:rPr sz="17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using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97782" y="4018026"/>
            <a:ext cx="136779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Standard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Scaler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822191" y="4818888"/>
            <a:ext cx="2950845" cy="1169035"/>
            <a:chOff x="3822191" y="4818888"/>
            <a:chExt cx="2950845" cy="1169035"/>
          </a:xfrm>
        </p:grpSpPr>
        <p:sp>
          <p:nvSpPr>
            <p:cNvPr id="19" name="object 19"/>
            <p:cNvSpPr/>
            <p:nvPr/>
          </p:nvSpPr>
          <p:spPr>
            <a:xfrm>
              <a:off x="4224527" y="5023104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2" y="1119759"/>
                  </a:lnTo>
                  <a:lnTo>
                    <a:pt x="70485" y="1144473"/>
                  </a:lnTo>
                  <a:lnTo>
                    <a:pt x="115315" y="1153541"/>
                  </a:lnTo>
                  <a:lnTo>
                    <a:pt x="1807845" y="1153541"/>
                  </a:lnTo>
                  <a:lnTo>
                    <a:pt x="1852676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7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7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6" y="1144473"/>
                  </a:lnTo>
                  <a:lnTo>
                    <a:pt x="1807845" y="1153541"/>
                  </a:lnTo>
                  <a:lnTo>
                    <a:pt x="115315" y="1153541"/>
                  </a:lnTo>
                  <a:lnTo>
                    <a:pt x="70485" y="1144473"/>
                  </a:lnTo>
                  <a:lnTo>
                    <a:pt x="33782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103878" y="5104841"/>
            <a:ext cx="134493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30" dirty="0">
                <a:solidFill>
                  <a:srgbClr val="FFFFFF"/>
                </a:solidFill>
                <a:latin typeface="Carlito"/>
                <a:cs typeface="Carlito"/>
              </a:rPr>
              <a:t>Train_test_split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83938" y="5341747"/>
            <a:ext cx="41148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</a:t>
            </a: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380988" y="3672840"/>
            <a:ext cx="1938655" cy="2315210"/>
            <a:chOff x="6380988" y="3672840"/>
            <a:chExt cx="1938655" cy="2315210"/>
          </a:xfrm>
        </p:grpSpPr>
        <p:sp>
          <p:nvSpPr>
            <p:cNvPr id="25" name="object 25"/>
            <p:cNvSpPr/>
            <p:nvPr/>
          </p:nvSpPr>
          <p:spPr>
            <a:xfrm>
              <a:off x="6691884" y="3672840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1" y="1119759"/>
                  </a:lnTo>
                  <a:lnTo>
                    <a:pt x="70484" y="1144473"/>
                  </a:lnTo>
                  <a:lnTo>
                    <a:pt x="115315" y="1153541"/>
                  </a:lnTo>
                  <a:lnTo>
                    <a:pt x="1807844" y="1153541"/>
                  </a:lnTo>
                  <a:lnTo>
                    <a:pt x="1852675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7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7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5" y="1144473"/>
                  </a:lnTo>
                  <a:lnTo>
                    <a:pt x="1807844" y="1153541"/>
                  </a:lnTo>
                  <a:lnTo>
                    <a:pt x="115315" y="1153541"/>
                  </a:lnTo>
                  <a:lnTo>
                    <a:pt x="70484" y="1144473"/>
                  </a:lnTo>
                  <a:lnTo>
                    <a:pt x="33781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735826" y="4986909"/>
            <a:ext cx="121983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485890" y="5217033"/>
            <a:ext cx="173228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223520">
              <a:lnSpc>
                <a:spcPts val="2000"/>
              </a:lnSpc>
              <a:spcBef>
                <a:spcPts val="200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(cv=10) to find  optimal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parameters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380988" y="2229611"/>
            <a:ext cx="1938655" cy="2316480"/>
            <a:chOff x="6380988" y="2229611"/>
            <a:chExt cx="1938655" cy="2316480"/>
          </a:xfrm>
        </p:grpSpPr>
        <p:sp>
          <p:nvSpPr>
            <p:cNvPr id="31" name="object 31"/>
            <p:cNvSpPr/>
            <p:nvPr/>
          </p:nvSpPr>
          <p:spPr>
            <a:xfrm>
              <a:off x="6691884" y="2229611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0" y="0"/>
                  </a:moveTo>
                  <a:lnTo>
                    <a:pt x="115569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69" y="1154684"/>
                  </a:lnTo>
                  <a:lnTo>
                    <a:pt x="1807590" y="1154684"/>
                  </a:lnTo>
                  <a:lnTo>
                    <a:pt x="1852548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8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69" y="0"/>
                  </a:lnTo>
                  <a:lnTo>
                    <a:pt x="1807590" y="0"/>
                  </a:lnTo>
                  <a:lnTo>
                    <a:pt x="1852548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8" y="1145667"/>
                  </a:lnTo>
                  <a:lnTo>
                    <a:pt x="1807590" y="1154684"/>
                  </a:lnTo>
                  <a:lnTo>
                    <a:pt x="115569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546595" y="3425444"/>
            <a:ext cx="15938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Use</a:t>
            </a:r>
            <a:r>
              <a:rPr sz="1700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602983" y="3661028"/>
            <a:ext cx="148399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 LogReg,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SVM,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535928" y="3899408"/>
            <a:ext cx="160274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Tree,</a:t>
            </a:r>
            <a:r>
              <a:rPr sz="1700" spc="-2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795261" y="4135627"/>
            <a:ext cx="110045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KNN</a:t>
            </a:r>
            <a:r>
              <a:rPr sz="17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380988" y="1933955"/>
            <a:ext cx="2950845" cy="1169035"/>
            <a:chOff x="6380988" y="1933955"/>
            <a:chExt cx="2950845" cy="1169035"/>
          </a:xfrm>
        </p:grpSpPr>
        <p:sp>
          <p:nvSpPr>
            <p:cNvPr id="39" name="object 39"/>
            <p:cNvSpPr/>
            <p:nvPr/>
          </p:nvSpPr>
          <p:spPr>
            <a:xfrm>
              <a:off x="6783324" y="2138171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6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1" y="1119759"/>
                  </a:lnTo>
                  <a:lnTo>
                    <a:pt x="70484" y="1144524"/>
                  </a:lnTo>
                  <a:lnTo>
                    <a:pt x="115315" y="1153540"/>
                  </a:lnTo>
                  <a:lnTo>
                    <a:pt x="1807844" y="1153540"/>
                  </a:lnTo>
                  <a:lnTo>
                    <a:pt x="1852675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6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6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5" y="1144524"/>
                  </a:lnTo>
                  <a:lnTo>
                    <a:pt x="1807844" y="1153540"/>
                  </a:lnTo>
                  <a:lnTo>
                    <a:pt x="115315" y="1153540"/>
                  </a:lnTo>
                  <a:lnTo>
                    <a:pt x="70484" y="1144524"/>
                  </a:lnTo>
                  <a:lnTo>
                    <a:pt x="33781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613906" y="2219960"/>
            <a:ext cx="145542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Score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r>
              <a:rPr sz="1700" spc="-1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805930" y="2456180"/>
            <a:ext cx="107188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test</a:t>
            </a:r>
            <a:r>
              <a:rPr sz="1700" spc="-1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8938259" y="1933955"/>
            <a:ext cx="1938655" cy="1728470"/>
            <a:chOff x="8938259" y="1933955"/>
            <a:chExt cx="1938655" cy="1728470"/>
          </a:xfrm>
        </p:grpSpPr>
        <p:sp>
          <p:nvSpPr>
            <p:cNvPr id="45" name="object 45"/>
            <p:cNvSpPr/>
            <p:nvPr/>
          </p:nvSpPr>
          <p:spPr>
            <a:xfrm>
              <a:off x="9249155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90" h="1432560">
                  <a:moveTo>
                    <a:pt x="173481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1" y="1432560"/>
                  </a:lnTo>
                  <a:lnTo>
                    <a:pt x="17348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5" y="0"/>
                  </a:moveTo>
                  <a:lnTo>
                    <a:pt x="115316" y="0"/>
                  </a:lnTo>
                  <a:lnTo>
                    <a:pt x="70485" y="9016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7" y="1083056"/>
                  </a:lnTo>
                  <a:lnTo>
                    <a:pt x="33781" y="1119759"/>
                  </a:lnTo>
                  <a:lnTo>
                    <a:pt x="70485" y="1144524"/>
                  </a:lnTo>
                  <a:lnTo>
                    <a:pt x="115316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4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485" y="9016"/>
                  </a:lnTo>
                  <a:lnTo>
                    <a:pt x="115316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4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6" y="1153540"/>
                  </a:lnTo>
                  <a:lnTo>
                    <a:pt x="70485" y="1144524"/>
                  </a:lnTo>
                  <a:lnTo>
                    <a:pt x="33781" y="1119759"/>
                  </a:lnTo>
                  <a:lnTo>
                    <a:pt x="9017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9140697" y="2219960"/>
            <a:ext cx="15195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Confusion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Matrix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299193" y="2456180"/>
            <a:ext cx="120269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all</a:t>
            </a:r>
            <a:r>
              <a:rPr sz="1700" spc="-1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8938259" y="3375659"/>
            <a:ext cx="1938655" cy="1170305"/>
            <a:chOff x="8938259" y="3375659"/>
            <a:chExt cx="1938655" cy="1170305"/>
          </a:xfrm>
        </p:grpSpPr>
        <p:sp>
          <p:nvSpPr>
            <p:cNvPr id="51" name="object 51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1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7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1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4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1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1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4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1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7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3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9055354" y="3656457"/>
            <a:ext cx="170942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3825" marR="5080" indent="-111760">
              <a:lnSpc>
                <a:spcPts val="2000"/>
              </a:lnSpc>
              <a:spcBef>
                <a:spcPts val="2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Barplot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compare 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scores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700" spc="-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5" dirty="0">
                <a:uFill>
                  <a:solidFill>
                    <a:srgbClr val="7D7D7D"/>
                  </a:solidFill>
                </a:uFill>
              </a:rPr>
              <a:t>Results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28166" y="5183504"/>
            <a:ext cx="90430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This is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preview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Plotly dashboard.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following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sides will show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visualization, 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SQL, </a:t>
            </a:r>
            <a:r>
              <a:rPr sz="1800" spc="-25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Map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Folium,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finally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our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about 83%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8F4877-D962-4130-8512-2C5408972F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735136"/>
            <a:ext cx="5963918" cy="335470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8888095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E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D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A 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5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with</a:t>
            </a:r>
            <a:r>
              <a:rPr sz="7200" spc="-127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</a:t>
            </a:r>
            <a:r>
              <a:rPr sz="7200" spc="-4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Visualization</a:t>
            </a:r>
            <a:endParaRPr sz="7200" dirty="0">
              <a:latin typeface="Bahnschrift Condensed" panose="020B0502040204020203" pitchFamily="34" charset="0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411726"/>
            <a:ext cx="7373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52955" algn="l"/>
                <a:tab pos="4218940" algn="l"/>
                <a:tab pos="5101590" algn="l"/>
                <a:tab pos="6543675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 </a:t>
            </a:r>
            <a:r>
              <a:rPr sz="2400" spc="-3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5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15" dirty="0">
                <a:solidFill>
                  <a:srgbClr val="616E52"/>
                </a:solidFill>
                <a:latin typeface="Arial"/>
                <a:cs typeface="Arial"/>
              </a:rPr>
              <a:t>SEABORN	</a:t>
            </a:r>
            <a:r>
              <a:rPr sz="2400" spc="-295" dirty="0">
                <a:solidFill>
                  <a:srgbClr val="616E52"/>
                </a:solidFill>
                <a:latin typeface="Arial"/>
                <a:cs typeface="Arial"/>
              </a:rPr>
              <a:t>PLOTS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06907" y="456438"/>
            <a:ext cx="5162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765" dirty="0">
                <a:solidFill>
                  <a:srgbClr val="BB562C"/>
                </a:solidFill>
              </a:rPr>
              <a:t> </a:t>
            </a:r>
            <a:r>
              <a:rPr sz="3600" spc="-265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806907" y="5146750"/>
            <a:ext cx="6850380" cy="911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20900"/>
              </a:lnSpc>
              <a:spcBef>
                <a:spcPts val="1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Graphic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suggests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(indicated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Number).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 big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breakthrough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20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which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significantly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rate. 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CCAFS 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be the main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it 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</a:t>
            </a:r>
            <a:r>
              <a:rPr sz="160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volume.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32204"/>
            <a:ext cx="12100560" cy="2377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77900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506095"/>
            <a:ext cx="4025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495" dirty="0">
                <a:solidFill>
                  <a:srgbClr val="BB562C"/>
                </a:solidFill>
              </a:rPr>
              <a:t> </a:t>
            </a:r>
            <a:r>
              <a:rPr sz="3600" spc="-260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902614" y="5103774"/>
            <a:ext cx="5099050" cy="617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400"/>
              </a:lnSpc>
              <a:spcBef>
                <a:spcPts val="10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fall mostly between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0-6000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kg.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sites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 to use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53539"/>
            <a:ext cx="12100560" cy="23774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Outline	</a:t>
            </a:r>
          </a:p>
        </p:txBody>
      </p:sp>
      <p:sp>
        <p:nvSpPr>
          <p:cNvPr id="3" name="object 3"/>
          <p:cNvSpPr/>
          <p:nvPr/>
        </p:nvSpPr>
        <p:spPr>
          <a:xfrm>
            <a:off x="1566672" y="2470404"/>
            <a:ext cx="2968752" cy="2304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88404" y="2168423"/>
            <a:ext cx="2814320" cy="256984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Executive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Summary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(3)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Introduction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(4)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Results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(16)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Conclusion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Appendix</a:t>
            </a:r>
            <a:r>
              <a:rPr sz="2200" spc="-9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(47)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2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391" y="488696"/>
            <a:ext cx="4573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165" dirty="0">
                <a:solidFill>
                  <a:srgbClr val="BB562C"/>
                </a:solidFill>
              </a:rPr>
              <a:t>rate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67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7848" y="4915179"/>
            <a:ext cx="6502400" cy="149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ES-L1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GEO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HEO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parenthesis) 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(5)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success</a:t>
            </a:r>
            <a:r>
              <a:rPr sz="1600" spc="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(14)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decent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600" spc="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attempts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0% success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GTO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(27)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50%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but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largest</a:t>
            </a:r>
            <a:r>
              <a:rPr sz="1600" spc="2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sample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21051" y="1185672"/>
            <a:ext cx="5430011" cy="3514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03463" y="3387597"/>
            <a:ext cx="21793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Success </a:t>
            </a:r>
            <a:r>
              <a:rPr sz="1800" spc="-25" dirty="0">
                <a:latin typeface="Carlito"/>
                <a:cs typeface="Carlito"/>
              </a:rPr>
              <a:t>Rate </a:t>
            </a:r>
            <a:r>
              <a:rPr sz="1800" spc="-20" dirty="0">
                <a:latin typeface="Carlito"/>
                <a:cs typeface="Carlito"/>
              </a:rPr>
              <a:t>Scale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with  </a:t>
            </a:r>
            <a:r>
              <a:rPr sz="1800" dirty="0">
                <a:latin typeface="Carlito"/>
                <a:cs typeface="Carlito"/>
              </a:rPr>
              <a:t>0 as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0%</a:t>
            </a:r>
            <a:endParaRPr sz="1800">
              <a:latin typeface="Carlito"/>
              <a:cs typeface="Carlito"/>
            </a:endParaRPr>
          </a:p>
          <a:p>
            <a:pPr marL="12700" marR="118237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0.6 as</a:t>
            </a:r>
            <a:r>
              <a:rPr sz="1800" spc="-19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60%  1 as</a:t>
            </a:r>
            <a:r>
              <a:rPr sz="1800" spc="-1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100%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642620"/>
            <a:ext cx="4941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76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03952"/>
            <a:ext cx="8640445" cy="1207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951604">
              <a:lnSpc>
                <a:spcPct val="1212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Orbit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changed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0" dirty="0">
                <a:solidFill>
                  <a:srgbClr val="FFFFFF"/>
                </a:solidFill>
                <a:latin typeface="Carlito"/>
                <a:cs typeface="Carlito"/>
              </a:rPr>
              <a:t>Number.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Outcome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seems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this</a:t>
            </a:r>
            <a:r>
              <a:rPr sz="1600" spc="1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started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which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saw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moderate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returned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launches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 better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lower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or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Sun-synchronous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44395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18108" y="808990"/>
            <a:ext cx="3804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465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44185"/>
            <a:ext cx="7989570" cy="90995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seems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</a:t>
            </a:r>
            <a:r>
              <a:rPr sz="1600" spc="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orbit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SSO seem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relatively low payload</a:t>
            </a:r>
            <a:r>
              <a:rPr sz="1600" spc="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other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 successful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has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the higher end of the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range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15439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503682"/>
            <a:ext cx="4927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10" dirty="0">
                <a:solidFill>
                  <a:srgbClr val="BB562C"/>
                </a:solidFill>
              </a:rPr>
              <a:t>Launch </a:t>
            </a: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335" dirty="0">
                <a:solidFill>
                  <a:srgbClr val="BB562C"/>
                </a:solidFill>
              </a:rPr>
              <a:t>Yearly</a:t>
            </a:r>
            <a:r>
              <a:rPr sz="3600" spc="-470" dirty="0">
                <a:solidFill>
                  <a:srgbClr val="BB562C"/>
                </a:solidFill>
              </a:rPr>
              <a:t> </a:t>
            </a:r>
            <a:r>
              <a:rPr sz="3600" spc="-305" dirty="0">
                <a:solidFill>
                  <a:srgbClr val="BB562C"/>
                </a:solidFill>
              </a:rPr>
              <a:t>Trend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31310"/>
            <a:ext cx="5977890" cy="61658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generally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increases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since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2013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a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dip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sz="1600" spc="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2018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years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</a:t>
            </a:r>
            <a:r>
              <a:rPr sz="1600" spc="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80%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64892" y="1484375"/>
            <a:ext cx="4565904" cy="3049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18578" y="2750057"/>
            <a:ext cx="197421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95% confidence interval  </a:t>
            </a:r>
            <a:r>
              <a:rPr sz="1600" spc="-10" dirty="0">
                <a:latin typeface="Carlito"/>
                <a:cs typeface="Carlito"/>
              </a:rPr>
              <a:t>(light blue</a:t>
            </a:r>
            <a:r>
              <a:rPr sz="1600" spc="-10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shading)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260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1125" dirty="0">
                <a:solidFill>
                  <a:srgbClr val="242424"/>
                </a:solidFill>
                <a:latin typeface="Arial"/>
                <a:cs typeface="Arial"/>
              </a:rPr>
              <a:t>EDA </a:t>
            </a:r>
            <a:r>
              <a:rPr sz="8000" spc="-50" dirty="0">
                <a:solidFill>
                  <a:srgbClr val="242424"/>
                </a:solidFill>
                <a:latin typeface="Arial"/>
                <a:cs typeface="Arial"/>
              </a:rPr>
              <a:t>with</a:t>
            </a:r>
            <a:r>
              <a:rPr sz="8000" spc="-131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8000" spc="-1270" dirty="0">
                <a:solidFill>
                  <a:srgbClr val="242424"/>
                </a:solidFill>
                <a:latin typeface="Arial"/>
                <a:cs typeface="Arial"/>
              </a:rPr>
              <a:t>SQL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221854"/>
            <a:ext cx="6306820" cy="1044575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0"/>
              </a:spcBef>
              <a:tabLst>
                <a:tab pos="2051685" algn="l"/>
                <a:tab pos="4216400" algn="l"/>
                <a:tab pos="5087620" algn="l"/>
                <a:tab pos="5720080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90" dirty="0">
                <a:solidFill>
                  <a:srgbClr val="616E52"/>
                </a:solidFill>
                <a:latin typeface="Arial"/>
                <a:cs typeface="Arial"/>
              </a:rPr>
              <a:t>SQL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DB2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  <a:tabLst>
                <a:tab pos="1867535" algn="l"/>
                <a:tab pos="2279015" algn="l"/>
                <a:tab pos="3546475" algn="l"/>
                <a:tab pos="4426585" algn="l"/>
              </a:tabLst>
            </a:pPr>
            <a:r>
              <a:rPr sz="2400" spc="-195" dirty="0">
                <a:solidFill>
                  <a:srgbClr val="616E52"/>
                </a:solidFill>
                <a:latin typeface="Arial"/>
                <a:cs typeface="Arial"/>
              </a:rPr>
              <a:t>INTEGRATED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IN	</a:t>
            </a:r>
            <a:r>
              <a:rPr sz="2400" spc="-185" dirty="0">
                <a:solidFill>
                  <a:srgbClr val="616E52"/>
                </a:solidFill>
                <a:latin typeface="Arial"/>
                <a:cs typeface="Arial"/>
              </a:rPr>
              <a:t>PYTHON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175" dirty="0">
                <a:solidFill>
                  <a:srgbClr val="616E52"/>
                </a:solidFill>
                <a:latin typeface="Arial"/>
                <a:cs typeface="Arial"/>
              </a:rPr>
              <a:t>SQLALCHEMY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51816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All </a:t>
            </a:r>
            <a:r>
              <a:rPr spc="-400" dirty="0"/>
              <a:t>Launch </a:t>
            </a:r>
            <a:r>
              <a:rPr spc="-340" dirty="0"/>
              <a:t>Site</a:t>
            </a:r>
            <a:r>
              <a:rPr spc="-700" dirty="0"/>
              <a:t> </a:t>
            </a:r>
            <a:r>
              <a:rPr spc="-459" dirty="0"/>
              <a:t>Names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25415" y="1810867"/>
            <a:ext cx="6174740" cy="252666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unique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CCAFSSLC-40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represent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entry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errors.</a:t>
            </a:r>
            <a:endParaRPr sz="2000">
              <a:latin typeface="Carlito"/>
              <a:cs typeface="Carlito"/>
            </a:endParaRPr>
          </a:p>
          <a:p>
            <a:pPr marL="12700" marR="2114550">
              <a:lnSpc>
                <a:spcPct val="141500"/>
              </a:lnSpc>
              <a:spcBef>
                <a:spcPts val="11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previous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name.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3 unique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launch_site values:  CCAFS SLC-40, KSC LC-39A,</a:t>
            </a:r>
            <a:r>
              <a:rPr sz="2000" spc="-3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SLC-4E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82624" y="2010155"/>
            <a:ext cx="3220212" cy="2763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037" y="838911"/>
            <a:ext cx="94964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0" dirty="0"/>
              <a:t>Launch </a:t>
            </a:r>
            <a:r>
              <a:rPr spc="-345" dirty="0"/>
              <a:t>Site </a:t>
            </a:r>
            <a:r>
              <a:rPr spc="-455" dirty="0"/>
              <a:t>Names </a:t>
            </a:r>
            <a:r>
              <a:rPr spc="-340" dirty="0"/>
              <a:t>Beginning </a:t>
            </a:r>
            <a:r>
              <a:rPr spc="-80" dirty="0"/>
              <a:t>with</a:t>
            </a:r>
            <a:r>
              <a:rPr spc="-590" dirty="0"/>
              <a:t> </a:t>
            </a:r>
            <a:r>
              <a:rPr spc="-630" dirty="0"/>
              <a:t>`CCA`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341611" y="2469007"/>
            <a:ext cx="1837689" cy="142875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entries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 with 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beginning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CCA.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73252" y="1853183"/>
            <a:ext cx="8272272" cy="3331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1380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425" dirty="0"/>
              <a:t>Payload </a:t>
            </a:r>
            <a:r>
              <a:rPr spc="-434" dirty="0"/>
              <a:t>Mass </a:t>
            </a:r>
            <a:r>
              <a:rPr spc="-135" dirty="0"/>
              <a:t>from</a:t>
            </a:r>
            <a:r>
              <a:rPr spc="-580" dirty="0"/>
              <a:t> </a:t>
            </a:r>
            <a:r>
              <a:rPr spc="-690" dirty="0"/>
              <a:t>NASA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737475" y="2219960"/>
            <a:ext cx="3489325" cy="243014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715">
              <a:lnSpc>
                <a:spcPts val="2160"/>
              </a:lnSpc>
              <a:spcBef>
                <a:spcPts val="3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sums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kg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NASA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customer.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0000"/>
              </a:lnSpc>
              <a:spcBef>
                <a:spcPts val="137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stands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Commercial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Resupply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Services which</a:t>
            </a:r>
            <a:r>
              <a:rPr sz="2000" spc="-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sent to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International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Station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(ISS).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74063" y="2263139"/>
            <a:ext cx="5687568" cy="2554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7222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25" dirty="0"/>
              <a:t>Average Payload </a:t>
            </a:r>
            <a:r>
              <a:rPr spc="-434" dirty="0"/>
              <a:t>Mass </a:t>
            </a:r>
            <a:r>
              <a:rPr spc="-285" dirty="0"/>
              <a:t>by </a:t>
            </a:r>
            <a:r>
              <a:rPr spc="-520" dirty="0"/>
              <a:t>F9</a:t>
            </a:r>
            <a:r>
              <a:rPr spc="-645" dirty="0"/>
              <a:t> </a:t>
            </a:r>
            <a:r>
              <a:rPr spc="-290" dirty="0"/>
              <a:t>v1.1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291830" y="2060575"/>
            <a:ext cx="2723515" cy="21863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72085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calculates</a:t>
            </a:r>
            <a:r>
              <a:rPr sz="2000" spc="-20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or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which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v1.1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1800"/>
              </a:lnSpc>
              <a:spcBef>
                <a:spcPts val="140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 1.1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end</a:t>
            </a:r>
            <a:r>
              <a:rPr sz="2000" spc="-2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our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08532" y="2127504"/>
            <a:ext cx="6364224" cy="2869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96551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First </a:t>
            </a:r>
            <a:r>
              <a:rPr spc="-425" dirty="0"/>
              <a:t>Successful </a:t>
            </a:r>
            <a:r>
              <a:rPr spc="-320" dirty="0"/>
              <a:t>Ground </a:t>
            </a:r>
            <a:r>
              <a:rPr spc="-545" dirty="0"/>
              <a:t>Pad </a:t>
            </a:r>
            <a:r>
              <a:rPr spc="-370" dirty="0"/>
              <a:t>Landing</a:t>
            </a:r>
            <a:r>
              <a:rPr spc="-570" dirty="0"/>
              <a:t> </a:t>
            </a:r>
            <a:r>
              <a:rPr spc="-340" dirty="0"/>
              <a:t>Date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21067" y="2172462"/>
            <a:ext cx="3239770" cy="23647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35255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wasn’t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until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end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general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appear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starting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2014.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53667" y="2223516"/>
            <a:ext cx="5780532" cy="28605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Executive</a:t>
            </a:r>
            <a:r>
              <a:rPr u="heavy" spc="-49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Summary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3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0267" y="2220213"/>
            <a:ext cx="10164445" cy="3639185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41300" marR="142875" indent="-228600">
              <a:lnSpc>
                <a:spcPct val="90000"/>
              </a:lnSpc>
              <a:spcBef>
                <a:spcPts val="35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from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public 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Wikipedia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page.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Created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labels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‘class’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which classifies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Explored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SQL,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visualization,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maps,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dashboards.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Gathered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relevant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be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as 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features.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Changed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categorical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variables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binary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one hot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encoding. 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Standardized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GridSearchCV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find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parameters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 learning  models.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score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200">
              <a:latin typeface="Carlito"/>
              <a:cs typeface="Carlito"/>
            </a:endParaRPr>
          </a:p>
          <a:p>
            <a:pPr marL="241300" marR="5080" indent="-228600">
              <a:lnSpc>
                <a:spcPct val="90900"/>
              </a:lnSpc>
              <a:spcBef>
                <a:spcPts val="164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Four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machine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learning models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were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produced: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Logistic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Regression,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Support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Vector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Decision 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Tree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Classifier,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K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Nearest Neighbors.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similar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results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rate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about 83.33%. All models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over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More 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needed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better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determination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204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68935"/>
            <a:ext cx="910526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90" dirty="0"/>
              <a:t>Successful </a:t>
            </a:r>
            <a:r>
              <a:rPr sz="4300" spc="-300" dirty="0"/>
              <a:t>Drone </a:t>
            </a:r>
            <a:r>
              <a:rPr sz="4300" spc="-375" dirty="0"/>
              <a:t>Ship </a:t>
            </a:r>
            <a:r>
              <a:rPr sz="4300" spc="-340" dirty="0"/>
              <a:t>Landing </a:t>
            </a:r>
            <a:r>
              <a:rPr sz="4300" spc="-75" dirty="0"/>
              <a:t>with</a:t>
            </a:r>
            <a:r>
              <a:rPr sz="4300" spc="-600" dirty="0"/>
              <a:t> </a:t>
            </a:r>
            <a:r>
              <a:rPr sz="4300" spc="-385" dirty="0"/>
              <a:t>Payload  </a:t>
            </a:r>
            <a:r>
              <a:rPr sz="4300" spc="-290" dirty="0"/>
              <a:t>Between </a:t>
            </a:r>
            <a:r>
              <a:rPr sz="4300" spc="-285" dirty="0"/>
              <a:t>4000 and</a:t>
            </a:r>
            <a:r>
              <a:rPr sz="4300" spc="-705" dirty="0"/>
              <a:t> </a:t>
            </a:r>
            <a:r>
              <a:rPr sz="4300" spc="-285" dirty="0"/>
              <a:t>6000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7904226" y="2630170"/>
            <a:ext cx="3121025" cy="14497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four  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had  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between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4000 and 6000</a:t>
            </a:r>
            <a:r>
              <a:rPr sz="2000" spc="-1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noninclusively.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8200" y="2183892"/>
            <a:ext cx="6886956" cy="26380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2906" y="751459"/>
            <a:ext cx="93103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285" dirty="0"/>
              <a:t>Number </a:t>
            </a:r>
            <a:r>
              <a:rPr spc="-75" dirty="0"/>
              <a:t>of </a:t>
            </a:r>
            <a:r>
              <a:rPr spc="-540" dirty="0"/>
              <a:t>Each </a:t>
            </a:r>
            <a:r>
              <a:rPr spc="-275" dirty="0"/>
              <a:t>Mission</a:t>
            </a:r>
            <a:r>
              <a:rPr spc="-894" dirty="0"/>
              <a:t> </a:t>
            </a:r>
            <a:r>
              <a:rPr spc="-320" dirty="0"/>
              <a:t>Outcome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211694" y="2030983"/>
            <a:ext cx="3716020" cy="337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count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outcome.</a:t>
            </a:r>
            <a:endParaRPr sz="2000">
              <a:latin typeface="Carlito"/>
              <a:cs typeface="Carlito"/>
            </a:endParaRPr>
          </a:p>
          <a:p>
            <a:pPr marL="12700" marR="83820">
              <a:lnSpc>
                <a:spcPts val="2200"/>
              </a:lnSpc>
              <a:spcBef>
                <a:spcPts val="144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appears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achieve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its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99%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1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means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the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are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intended.</a:t>
            </a:r>
            <a:endParaRPr sz="2000">
              <a:latin typeface="Carlito"/>
              <a:cs typeface="Carlito"/>
            </a:endParaRPr>
          </a:p>
          <a:p>
            <a:pPr marL="12700" marR="337185">
              <a:lnSpc>
                <a:spcPts val="2200"/>
              </a:lnSpc>
              <a:spcBef>
                <a:spcPts val="144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Interestingly,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 unclear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status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unfortunately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89303" y="2026920"/>
            <a:ext cx="5138928" cy="34411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755648"/>
            <a:ext cx="5811011" cy="4885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635" y="823721"/>
            <a:ext cx="94386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0" dirty="0"/>
              <a:t>Boosters </a:t>
            </a:r>
            <a:r>
              <a:rPr spc="-105" dirty="0"/>
              <a:t>that </a:t>
            </a:r>
            <a:r>
              <a:rPr spc="-315" dirty="0"/>
              <a:t>Carried </a:t>
            </a:r>
            <a:r>
              <a:rPr spc="-285" dirty="0"/>
              <a:t>Maximum</a:t>
            </a:r>
            <a:r>
              <a:rPr spc="-919" dirty="0"/>
              <a:t> </a:t>
            </a:r>
            <a:r>
              <a:rPr spc="-434" dirty="0"/>
              <a:t>Payload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986778" y="2105609"/>
            <a:ext cx="4516120" cy="23545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1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 carried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  kg.</a:t>
            </a:r>
            <a:endParaRPr sz="2000">
              <a:latin typeface="Carlito"/>
              <a:cs typeface="Carlito"/>
            </a:endParaRPr>
          </a:p>
          <a:p>
            <a:pPr marL="12700" marR="71120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similar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F9 B5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B10xx.x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variety.</a:t>
            </a:r>
            <a:endParaRPr sz="2000">
              <a:latin typeface="Carlito"/>
              <a:cs typeface="Carlito"/>
            </a:endParaRPr>
          </a:p>
          <a:p>
            <a:pPr marL="12700" marR="27305">
              <a:lnSpc>
                <a:spcPts val="2210"/>
              </a:lnSpc>
              <a:spcBef>
                <a:spcPts val="139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correlates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is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4923" y="751713"/>
            <a:ext cx="93840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5" dirty="0"/>
              <a:t>2015 </a:t>
            </a:r>
            <a:r>
              <a:rPr spc="-370" dirty="0"/>
              <a:t>Failed </a:t>
            </a:r>
            <a:r>
              <a:rPr spc="-320" dirty="0"/>
              <a:t>Drone </a:t>
            </a:r>
            <a:r>
              <a:rPr spc="-409" dirty="0"/>
              <a:t>Ship </a:t>
            </a:r>
            <a:r>
              <a:rPr spc="-370" dirty="0"/>
              <a:t>Landing</a:t>
            </a:r>
            <a:r>
              <a:rPr spc="-695" dirty="0"/>
              <a:t> </a:t>
            </a:r>
            <a:r>
              <a:rPr spc="-455" dirty="0"/>
              <a:t>Records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84693" y="2591562"/>
            <a:ext cx="3983354" cy="188595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Month,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Outcome, Booster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Version,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(kg),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  launches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 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such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occurrences.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5636" y="2630423"/>
            <a:ext cx="7306056" cy="2077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41122"/>
            <a:ext cx="801179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80" dirty="0"/>
              <a:t>Ranking </a:t>
            </a:r>
            <a:r>
              <a:rPr sz="4300" spc="-335" dirty="0"/>
              <a:t>Counts </a:t>
            </a:r>
            <a:r>
              <a:rPr sz="4300" spc="-75" dirty="0"/>
              <a:t>of </a:t>
            </a:r>
            <a:r>
              <a:rPr sz="4300" spc="-390" dirty="0"/>
              <a:t>Successful</a:t>
            </a:r>
            <a:r>
              <a:rPr sz="4300" spc="-844" dirty="0"/>
              <a:t> </a:t>
            </a:r>
            <a:r>
              <a:rPr sz="4300" spc="-370" dirty="0"/>
              <a:t>Landings  </a:t>
            </a:r>
            <a:r>
              <a:rPr sz="4300" spc="-290" dirty="0"/>
              <a:t>Between </a:t>
            </a:r>
            <a:r>
              <a:rPr sz="4300" spc="-280" dirty="0"/>
              <a:t>2010-06-04 </a:t>
            </a:r>
            <a:r>
              <a:rPr sz="4300" spc="-285" dirty="0"/>
              <a:t>and</a:t>
            </a:r>
            <a:r>
              <a:rPr sz="4300" spc="-745" dirty="0"/>
              <a:t> </a:t>
            </a:r>
            <a:r>
              <a:rPr sz="4300" spc="-295" dirty="0"/>
              <a:t>2017-03-20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6923278" y="2256789"/>
            <a:ext cx="4707890" cy="26314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list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2010-06-04 and 2017-03-20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inclusively.</a:t>
            </a:r>
            <a:endParaRPr sz="2000">
              <a:latin typeface="Carlito"/>
              <a:cs typeface="Carlito"/>
            </a:endParaRPr>
          </a:p>
          <a:p>
            <a:pPr marL="12700" marR="464184">
              <a:lnSpc>
                <a:spcPct val="91800"/>
              </a:lnSpc>
              <a:spcBef>
                <a:spcPts val="139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are 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types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outcomes: 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  <a:p>
            <a:pPr marL="12700" marR="561975">
              <a:lnSpc>
                <a:spcPts val="2300"/>
              </a:lnSpc>
              <a:spcBef>
                <a:spcPts val="116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during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period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8536" y="2307335"/>
            <a:ext cx="6257544" cy="2398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834707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00" dirty="0">
                <a:solidFill>
                  <a:srgbClr val="242424"/>
                </a:solidFill>
              </a:rPr>
              <a:t>Interactive </a:t>
            </a:r>
            <a:r>
              <a:rPr sz="8000" spc="-320" dirty="0">
                <a:solidFill>
                  <a:srgbClr val="242424"/>
                </a:solidFill>
              </a:rPr>
              <a:t>Map</a:t>
            </a:r>
            <a:r>
              <a:rPr sz="8000" spc="-101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405" dirty="0">
                <a:solidFill>
                  <a:srgbClr val="242424"/>
                </a:solidFill>
              </a:rPr>
              <a:t>Folium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</a:t>
            </a:r>
            <a:r>
              <a:rPr u="heavy" spc="-45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05" dirty="0">
                <a:uFill>
                  <a:solidFill>
                    <a:srgbClr val="7D7D7D"/>
                  </a:solidFill>
                </a:uFill>
              </a:rPr>
              <a:t>Locations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0013" y="5535879"/>
            <a:ext cx="9882505" cy="6223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2290"/>
              </a:lnSpc>
              <a:spcBef>
                <a:spcPts val="27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left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right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Florida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since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other.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ocean.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4963" y="1796795"/>
            <a:ext cx="10279380" cy="3614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20" dirty="0">
                <a:uFill>
                  <a:solidFill>
                    <a:srgbClr val="7D7D7D"/>
                  </a:solidFill>
                </a:uFill>
              </a:rPr>
              <a:t>Color-Coded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53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Markers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2712" y="5356656"/>
            <a:ext cx="10076180" cy="611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Clusters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clicked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display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(green icon)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(red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icon).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SLC-4E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6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89504" y="1801367"/>
            <a:ext cx="5620512" cy="3511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505" dirty="0">
                <a:uFill>
                  <a:solidFill>
                    <a:srgbClr val="7D7D7D"/>
                  </a:solidFill>
                </a:uFill>
              </a:rPr>
              <a:t>Key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Location</a:t>
            </a:r>
            <a:r>
              <a:rPr u="heavy" spc="-44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60" dirty="0">
                <a:uFill>
                  <a:solidFill>
                    <a:srgbClr val="7D7D7D"/>
                  </a:solidFill>
                </a:uFill>
              </a:rPr>
              <a:t>Proximities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5141214"/>
            <a:ext cx="9933940" cy="106235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 algn="just">
              <a:lnSpc>
                <a:spcPct val="80000"/>
              </a:lnSpc>
              <a:spcBef>
                <a:spcPts val="58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Using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LC-39A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 an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railways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large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 and supply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transportation.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highways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human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supply transport.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far from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cities so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land in the sea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to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avoid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rockets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falling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densely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populated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areas.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97280" y="1837944"/>
            <a:ext cx="8389620" cy="1723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802635" y="3552444"/>
            <a:ext cx="7505700" cy="1562100"/>
            <a:chOff x="2802635" y="3552444"/>
            <a:chExt cx="7505700" cy="1562100"/>
          </a:xfrm>
        </p:grpSpPr>
        <p:sp>
          <p:nvSpPr>
            <p:cNvPr id="6" name="object 6"/>
            <p:cNvSpPr/>
            <p:nvPr/>
          </p:nvSpPr>
          <p:spPr>
            <a:xfrm>
              <a:off x="2802635" y="3552444"/>
              <a:ext cx="3409188" cy="15148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11823" y="3552444"/>
              <a:ext cx="4096512" cy="1562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932116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65" dirty="0">
                <a:solidFill>
                  <a:srgbClr val="242424"/>
                </a:solidFill>
              </a:rPr>
              <a:t>Build </a:t>
            </a:r>
            <a:r>
              <a:rPr sz="8000" spc="-685" dirty="0">
                <a:solidFill>
                  <a:srgbClr val="242424"/>
                </a:solidFill>
              </a:rPr>
              <a:t>a </a:t>
            </a:r>
            <a:r>
              <a:rPr sz="8000" spc="-530" dirty="0">
                <a:solidFill>
                  <a:srgbClr val="242424"/>
                </a:solidFill>
              </a:rPr>
              <a:t>Dashboard</a:t>
            </a:r>
            <a:r>
              <a:rPr sz="8000" spc="-70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315" dirty="0">
                <a:solidFill>
                  <a:srgbClr val="242424"/>
                </a:solidFill>
              </a:rPr>
              <a:t>Plotly</a:t>
            </a:r>
            <a:r>
              <a:rPr sz="8000" spc="-580" dirty="0">
                <a:solidFill>
                  <a:srgbClr val="242424"/>
                </a:solidFill>
              </a:rPr>
              <a:t> </a:t>
            </a:r>
            <a:r>
              <a:rPr sz="8000" spc="-730" dirty="0">
                <a:solidFill>
                  <a:srgbClr val="242424"/>
                </a:solidFill>
              </a:rPr>
              <a:t>Dash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4100" y="171653"/>
            <a:ext cx="29978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Introduction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399279" y="456013"/>
            <a:ext cx="6793230" cy="4457065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2499995">
              <a:lnSpc>
                <a:spcPct val="100000"/>
              </a:lnSpc>
              <a:spcBef>
                <a:spcPts val="1270"/>
              </a:spcBef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Background:</a:t>
            </a:r>
            <a:endParaRPr sz="30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85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Commercial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</a:t>
            </a:r>
            <a:r>
              <a:rPr sz="2200" spc="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Here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has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pricing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($62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million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vs.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$165 million</a:t>
            </a:r>
            <a:r>
              <a:rPr sz="2200" spc="2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USD)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Largely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due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ability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recover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part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rocket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(Stage</a:t>
            </a:r>
            <a:r>
              <a:rPr sz="2200" spc="1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wants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compete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</a:t>
            </a:r>
            <a:r>
              <a:rPr sz="2200" spc="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5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BB562C"/>
              </a:buClr>
              <a:buFont typeface="Arial"/>
              <a:buChar char="•"/>
            </a:pPr>
            <a:endParaRPr sz="3350">
              <a:latin typeface="Carlito"/>
              <a:cs typeface="Carlito"/>
            </a:endParaRPr>
          </a:p>
          <a:p>
            <a:pPr marL="144780" algn="ctr">
              <a:lnSpc>
                <a:spcPct val="100000"/>
              </a:lnSpc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Problem:</a:t>
            </a:r>
            <a:endParaRPr sz="3000">
              <a:latin typeface="Carlito"/>
              <a:cs typeface="Carlito"/>
            </a:endParaRPr>
          </a:p>
          <a:p>
            <a:pPr marL="240665" marR="591185" indent="-240665">
              <a:lnSpc>
                <a:spcPts val="2510"/>
              </a:lnSpc>
              <a:spcBef>
                <a:spcPts val="9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tasks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train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 machine learning model 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to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predict successful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</a:t>
            </a:r>
            <a:r>
              <a:rPr sz="2200" spc="4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recovery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0311" y="1178052"/>
            <a:ext cx="4043171" cy="4044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36267" y="5198109"/>
            <a:ext cx="25425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rlito"/>
                <a:cs typeface="Carlito"/>
              </a:rPr>
              <a:t>SpaceX </a:t>
            </a:r>
            <a:r>
              <a:rPr sz="1400" spc="-20" dirty="0">
                <a:latin typeface="Carlito"/>
                <a:cs typeface="Carlito"/>
              </a:rPr>
              <a:t>Falcon </a:t>
            </a:r>
            <a:r>
              <a:rPr sz="1400" dirty="0">
                <a:latin typeface="Carlito"/>
                <a:cs typeface="Carlito"/>
              </a:rPr>
              <a:t>9 </a:t>
            </a:r>
            <a:r>
              <a:rPr sz="1400" spc="-25" dirty="0">
                <a:latin typeface="Carlito"/>
                <a:cs typeface="Carlito"/>
              </a:rPr>
              <a:t>Rocket </a:t>
            </a:r>
            <a:r>
              <a:rPr sz="1400" dirty="0">
                <a:latin typeface="Carlito"/>
                <a:cs typeface="Carlito"/>
              </a:rPr>
              <a:t>– </a:t>
            </a:r>
            <a:r>
              <a:rPr sz="1400" spc="-5" dirty="0">
                <a:latin typeface="Carlito"/>
                <a:cs typeface="Carlito"/>
              </a:rPr>
              <a:t>The</a:t>
            </a:r>
            <a:r>
              <a:rPr sz="1400" spc="-185" dirty="0">
                <a:latin typeface="Carlito"/>
                <a:cs typeface="Carlito"/>
              </a:rPr>
              <a:t> </a:t>
            </a:r>
            <a:r>
              <a:rPr sz="1400" spc="-45" dirty="0">
                <a:latin typeface="Carlito"/>
                <a:cs typeface="Carlito"/>
              </a:rPr>
              <a:t>Verge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4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85" dirty="0">
                <a:uFill>
                  <a:solidFill>
                    <a:srgbClr val="7D7D7D"/>
                  </a:solidFill>
                </a:uFill>
              </a:rPr>
              <a:t>Successful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Launches Across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2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80" dirty="0">
                <a:uFill>
                  <a:solidFill>
                    <a:srgbClr val="7D7D7D"/>
                  </a:solidFill>
                </a:uFill>
              </a:rPr>
              <a:t>Sites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8055" y="4796409"/>
            <a:ext cx="10751820" cy="11544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old name of  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 amount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landings, but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majority of 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change.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smallest share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due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smaller sample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increase 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difficulty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west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55591" y="1923288"/>
            <a:ext cx="2570988" cy="2581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70519" y="2189988"/>
            <a:ext cx="1085087" cy="665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285" dirty="0">
                <a:uFill>
                  <a:solidFill>
                    <a:srgbClr val="7D7D7D"/>
                  </a:solidFill>
                </a:uFill>
              </a:rPr>
              <a:t>Highest </a:t>
            </a:r>
            <a:r>
              <a:rPr u="heavy" spc="-520" dirty="0">
                <a:uFill>
                  <a:solidFill>
                    <a:srgbClr val="7D7D7D"/>
                  </a:solidFill>
                </a:uFill>
              </a:rPr>
              <a:t>Success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Rate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0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019" y="5068061"/>
            <a:ext cx="91674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LC-39A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and 3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11267" y="2243327"/>
            <a:ext cx="2570988" cy="2570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8155" y="2308860"/>
            <a:ext cx="3401568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31480" y="2429255"/>
            <a:ext cx="324611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68910" marR="5080">
              <a:lnSpc>
                <a:spcPts val="4910"/>
              </a:lnSpc>
              <a:spcBef>
                <a:spcPts val="969"/>
              </a:spcBef>
              <a:tabLst>
                <a:tab pos="10140315" algn="l"/>
              </a:tabLst>
            </a:pPr>
            <a:r>
              <a:rPr spc="-385" dirty="0"/>
              <a:t>Payload </a:t>
            </a:r>
            <a:r>
              <a:rPr spc="-390" dirty="0"/>
              <a:t>Mass </a:t>
            </a:r>
            <a:r>
              <a:rPr spc="-365" dirty="0"/>
              <a:t>vs. </a:t>
            </a:r>
            <a:r>
              <a:rPr spc="-520" dirty="0"/>
              <a:t>Success </a:t>
            </a:r>
            <a:r>
              <a:rPr spc="-365" dirty="0"/>
              <a:t>vs. </a:t>
            </a:r>
            <a:r>
              <a:rPr spc="-270" dirty="0"/>
              <a:t>Booster 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Version</a:t>
            </a:r>
            <a:r>
              <a:rPr u="heavy" spc="-409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Category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4868926"/>
            <a:ext cx="9767570" cy="116967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Plotly dashboard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selector.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However,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0-10000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instead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max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and 0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also  accounts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category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color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number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point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particular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0-6000,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interestingly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two failed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payloads of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zero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7958" y="1774321"/>
            <a:ext cx="11568046" cy="2981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pc="-385" dirty="0"/>
              <a:t>Predictive</a:t>
            </a:r>
            <a:r>
              <a:rPr spc="-750" dirty="0"/>
              <a:t> </a:t>
            </a:r>
            <a:r>
              <a:rPr spc="-570" dirty="0"/>
              <a:t>Analysis  </a:t>
            </a:r>
            <a:r>
              <a:rPr spc="-425" dirty="0"/>
              <a:t>(Classification)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176019" y="4417517"/>
            <a:ext cx="955802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  <a:tabLst>
                <a:tab pos="3461385" algn="l"/>
                <a:tab pos="4001135" algn="l"/>
                <a:tab pos="5398770" algn="l"/>
                <a:tab pos="7389495" algn="l"/>
                <a:tab pos="8218170" algn="l"/>
              </a:tabLst>
            </a:pPr>
            <a:r>
              <a:rPr sz="2400" spc="-130" dirty="0">
                <a:solidFill>
                  <a:srgbClr val="616E52"/>
                </a:solidFill>
                <a:latin typeface="Arial"/>
                <a:cs typeface="Arial"/>
              </a:rPr>
              <a:t>GRIDSEARCHCV(CV=10)	</a:t>
            </a:r>
            <a:r>
              <a:rPr sz="2400" spc="-200" dirty="0">
                <a:solidFill>
                  <a:srgbClr val="616E52"/>
                </a:solidFill>
                <a:latin typeface="Arial"/>
                <a:cs typeface="Arial"/>
              </a:rPr>
              <a:t>ON	</a:t>
            </a:r>
            <a:r>
              <a:rPr sz="2400" spc="-160" dirty="0">
                <a:solidFill>
                  <a:srgbClr val="616E52"/>
                </a:solidFill>
                <a:latin typeface="Arial"/>
                <a:cs typeface="Arial"/>
              </a:rPr>
              <a:t>LOGISTIC	</a:t>
            </a:r>
            <a:r>
              <a:rPr sz="2400" spc="-190" dirty="0">
                <a:solidFill>
                  <a:srgbClr val="616E52"/>
                </a:solidFill>
                <a:latin typeface="Arial"/>
                <a:cs typeface="Arial"/>
              </a:rPr>
              <a:t>REGRESSION,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SVM,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DECISION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911225" algn="l"/>
                <a:tab pos="1632585" algn="l"/>
              </a:tabLst>
            </a:pP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TREE,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80" dirty="0">
                <a:solidFill>
                  <a:srgbClr val="616E52"/>
                </a:solidFill>
                <a:latin typeface="Arial"/>
                <a:cs typeface="Arial"/>
              </a:rPr>
              <a:t>KNN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321386"/>
            <a:ext cx="400875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9" dirty="0">
                <a:solidFill>
                  <a:srgbClr val="BB562C"/>
                </a:solidFill>
              </a:rPr>
              <a:t>Classification</a:t>
            </a:r>
            <a:r>
              <a:rPr sz="3600" spc="-340" dirty="0">
                <a:solidFill>
                  <a:srgbClr val="BB562C"/>
                </a:solidFill>
              </a:rPr>
              <a:t> </a:t>
            </a:r>
            <a:r>
              <a:rPr sz="3600" spc="-280" dirty="0">
                <a:solidFill>
                  <a:srgbClr val="BB562C"/>
                </a:solidFill>
              </a:rPr>
              <a:t>Accuracy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00396"/>
            <a:ext cx="921321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ct val="1207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All models had virtually 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83.33% </a:t>
            </a:r>
            <a:r>
              <a:rPr sz="1600" spc="-45" dirty="0">
                <a:solidFill>
                  <a:srgbClr val="FFFFFF"/>
                </a:solidFill>
                <a:latin typeface="Carlito"/>
                <a:cs typeface="Carlito"/>
              </a:rPr>
              <a:t>accuracy. 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should be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noted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that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size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small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6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18.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This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can cause large variance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results,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such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those 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600" spc="-65" dirty="0">
                <a:solidFill>
                  <a:srgbClr val="FFFFFF"/>
                </a:solidFill>
                <a:latin typeface="Carlito"/>
                <a:cs typeface="Carlito"/>
              </a:rPr>
              <a:t>Tree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Classifier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 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repeated</a:t>
            </a:r>
            <a:r>
              <a:rPr sz="1600" spc="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runs.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600" spc="-55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need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more data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determine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best</a:t>
            </a:r>
            <a:r>
              <a:rPr sz="1600" spc="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86100" y="1207008"/>
            <a:ext cx="5076444" cy="3337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415493"/>
            <a:ext cx="30734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35" dirty="0">
                <a:solidFill>
                  <a:srgbClr val="BB562C"/>
                </a:solidFill>
              </a:rPr>
              <a:t>Confusion</a:t>
            </a:r>
            <a:r>
              <a:rPr sz="3600" spc="-330" dirty="0">
                <a:solidFill>
                  <a:srgbClr val="BB562C"/>
                </a:solidFill>
              </a:rPr>
              <a:t> </a:t>
            </a:r>
            <a:r>
              <a:rPr sz="3600" spc="-114" dirty="0">
                <a:solidFill>
                  <a:srgbClr val="BB562C"/>
                </a:solidFill>
              </a:rPr>
              <a:t>Matrix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049223" y="5054879"/>
            <a:ext cx="8708390" cy="1459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8750">
              <a:lnSpc>
                <a:spcPct val="1125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Since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set,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confusion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matrix 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across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models.  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12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was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</a:t>
            </a:r>
            <a:r>
              <a:rPr sz="1600" spc="1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(false positives).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Our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predict successful</a:t>
            </a:r>
            <a:r>
              <a:rPr sz="1600" spc="1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75432" y="1219200"/>
            <a:ext cx="4541520" cy="3453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382381" y="2363851"/>
            <a:ext cx="21621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rlito"/>
                <a:cs typeface="Carlito"/>
              </a:rPr>
              <a:t>Correct predictions are  </a:t>
            </a:r>
            <a:r>
              <a:rPr sz="1800" spc="-5" dirty="0">
                <a:latin typeface="Carlito"/>
                <a:cs typeface="Carlito"/>
              </a:rPr>
              <a:t>on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10" dirty="0">
                <a:latin typeface="Carlito"/>
                <a:cs typeface="Carlito"/>
              </a:rPr>
              <a:t>diagonal </a:t>
            </a:r>
            <a:r>
              <a:rPr sz="1800" spc="-20" dirty="0">
                <a:latin typeface="Carlito"/>
                <a:cs typeface="Carlito"/>
              </a:rPr>
              <a:t>from </a:t>
            </a:r>
            <a:r>
              <a:rPr sz="1800" spc="-15" dirty="0">
                <a:latin typeface="Carlito"/>
                <a:cs typeface="Carlito"/>
              </a:rPr>
              <a:t>top  </a:t>
            </a:r>
            <a:r>
              <a:rPr sz="1800" spc="-5" dirty="0">
                <a:latin typeface="Carlito"/>
                <a:cs typeface="Carlito"/>
              </a:rPr>
              <a:t>left </a:t>
            </a:r>
            <a:r>
              <a:rPr sz="1800" spc="-15" dirty="0">
                <a:latin typeface="Carlito"/>
                <a:cs typeface="Carlito"/>
              </a:rPr>
              <a:t>to </a:t>
            </a:r>
            <a:r>
              <a:rPr sz="1800" spc="-20" dirty="0">
                <a:latin typeface="Carlito"/>
                <a:cs typeface="Carlito"/>
              </a:rPr>
              <a:t>bottom</a:t>
            </a:r>
            <a:r>
              <a:rPr sz="1800" spc="-8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right.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32448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CONCLUSION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84249" y="1746715"/>
            <a:ext cx="9956800" cy="369252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49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task: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develop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Y who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wants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bid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against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goal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 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when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successfully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save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~$100 million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USD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9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scraping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Wikipedia</a:t>
            </a:r>
            <a:r>
              <a:rPr sz="2000" spc="-1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page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labels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stored data 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DB2 SQL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visualization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We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 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83%</a:t>
            </a:r>
            <a:endParaRPr sz="2000">
              <a:latin typeface="Carlito"/>
              <a:cs typeface="Carlito"/>
            </a:endParaRPr>
          </a:p>
          <a:p>
            <a:pPr marL="195580" marR="276860" indent="-183515">
              <a:lnSpc>
                <a:spcPts val="2160"/>
              </a:lnSpc>
              <a:spcBef>
                <a:spcPts val="63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Allon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Mask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use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model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with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 accuracy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 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landing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launch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be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not</a:t>
            </a:r>
            <a:endParaRPr sz="2000">
              <a:latin typeface="Carlito"/>
              <a:cs typeface="Carlito"/>
            </a:endParaRPr>
          </a:p>
          <a:p>
            <a:pPr marL="195580" marR="5080" indent="-183515">
              <a:lnSpc>
                <a:spcPts val="2200"/>
              </a:lnSpc>
              <a:spcBef>
                <a:spcPts val="6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possible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best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machine learning model  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improve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24542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0" dirty="0"/>
              <a:t>APPENDIX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496901"/>
            <a:ext cx="8401050" cy="3782446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repository</a:t>
            </a:r>
            <a:r>
              <a:rPr sz="2000" u="heavy" spc="-4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lang="en-IN" sz="2000" u="heavy" spc="-10" dirty="0">
                <a:solidFill>
                  <a:srgbClr val="800080"/>
                </a:solidFill>
                <a:uFill>
                  <a:solidFill>
                    <a:srgbClr val="800080"/>
                  </a:solidFill>
                </a:uFill>
                <a:latin typeface="Carlito"/>
                <a:cs typeface="Carlito"/>
                <a:hlinkClick r:id="rId2"/>
              </a:rPr>
              <a:t>https://github.com/navassherif98/IBM_Data_Science_Professional_Certification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</a:t>
            </a:r>
            <a:r>
              <a:rPr lang="en-IN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:</a:t>
            </a:r>
            <a:endParaRPr sz="2000" dirty="0">
              <a:latin typeface="Carlito"/>
              <a:cs typeface="Carlito"/>
            </a:endParaRPr>
          </a:p>
          <a:p>
            <a:pPr algn="l"/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Instructors: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Rav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Ahuja, Alex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Aklson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Aije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Egwaikhide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Svetlana Levitan, Romeo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Kienzler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Polong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Lin, Joseph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Santarcangelo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Azim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Hirjani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Hima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Vasudevan,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Saishruthi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Swaminathan, Saeed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Aghabozorgi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Yan Luo</a:t>
            </a:r>
          </a:p>
          <a:p>
            <a:pPr>
              <a:lnSpc>
                <a:spcPct val="100000"/>
              </a:lnSpc>
            </a:pP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Special </a:t>
            </a:r>
            <a:r>
              <a:rPr sz="2000" u="heavy" spc="-1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Thanks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to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All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Instructors: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u="heavy" spc="-20" dirty="0">
                <a:solidFill>
                  <a:srgbClr val="800080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3"/>
              </a:rPr>
              <a:t>https://www.coursera.org/professional-certificates/ibm-data-science?#instructors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Methodology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5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3665" y="1742066"/>
            <a:ext cx="7760970" cy="315404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collection</a:t>
            </a:r>
            <a:r>
              <a:rPr sz="22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methodology: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Combined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data from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public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Wikipedia</a:t>
            </a:r>
            <a:r>
              <a:rPr sz="18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page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8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</a:t>
            </a:r>
            <a:r>
              <a:rPr sz="2200" spc="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wrangling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Classifying true landings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unsuccessful</a:t>
            </a:r>
            <a:r>
              <a:rPr sz="1800" spc="-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otherwise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exploratory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(EDA)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15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SQL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visual analytics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Plotly</a:t>
            </a:r>
            <a:r>
              <a:rPr sz="22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Dash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predictive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classification</a:t>
            </a:r>
            <a:r>
              <a:rPr sz="2200" spc="17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Tuned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using</a:t>
            </a:r>
            <a:r>
              <a:rPr sz="18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GridSearchCV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50840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285" dirty="0">
                <a:solidFill>
                  <a:srgbClr val="242424"/>
                </a:solidFill>
                <a:latin typeface="Arial"/>
                <a:cs typeface="Arial"/>
              </a:rPr>
              <a:t>Methodology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6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019" y="4417517"/>
            <a:ext cx="889508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OVERVIEW </a:t>
            </a:r>
            <a:r>
              <a:rPr sz="2400" spc="-285" dirty="0">
                <a:solidFill>
                  <a:srgbClr val="616E52"/>
                </a:solidFill>
                <a:latin typeface="Arial"/>
                <a:cs typeface="Arial"/>
              </a:rPr>
              <a:t>OF 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COLLECTION, 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WRANGLING,</a:t>
            </a:r>
            <a:r>
              <a:rPr sz="2400" spc="-12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616E52"/>
                </a:solidFill>
                <a:latin typeface="Arial"/>
                <a:cs typeface="Arial"/>
              </a:rPr>
              <a:t>VISUALIZATION,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1963420" algn="l"/>
                <a:tab pos="2682875" algn="l"/>
                <a:tab pos="3816350" algn="l"/>
              </a:tabLst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DASHBOARD,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MODEL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METHODS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7115" y="860805"/>
            <a:ext cx="60312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 </a:t>
            </a:r>
            <a:r>
              <a:rPr spc="-235" dirty="0"/>
              <a:t>Collection</a:t>
            </a:r>
            <a:r>
              <a:rPr spc="-505" dirty="0"/>
              <a:t> </a:t>
            </a:r>
            <a:r>
              <a:rPr spc="-275" dirty="0"/>
              <a:t>Overview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7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899650" cy="371030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42545">
              <a:lnSpc>
                <a:spcPts val="2210"/>
              </a:lnSpc>
              <a:spcBef>
                <a:spcPts val="33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process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involved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combination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requests 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 scraping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table 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X’s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Wikipedia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entry.</a:t>
            </a:r>
            <a:endParaRPr sz="2000">
              <a:latin typeface="Carlito"/>
              <a:cs typeface="Carlito"/>
            </a:endParaRPr>
          </a:p>
          <a:p>
            <a:pPr marL="12700" marR="356235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next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 will 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after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show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webscraping.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Space X API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Data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FlightNumber,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BoosterVersion,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LaunchSite,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Flights,</a:t>
            </a:r>
            <a:r>
              <a:rPr sz="2000" spc="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GridFins,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Reused, Legs,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LandingPad,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Block,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ReusedCount,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Serial, Longitude,</a:t>
            </a:r>
            <a:r>
              <a:rPr sz="2000" spc="-229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Latitude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Wikipedia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Webscrape Data</a:t>
            </a:r>
            <a:r>
              <a:rPr sz="2000" u="heavy" spc="-1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 marR="837565">
              <a:lnSpc>
                <a:spcPts val="2200"/>
              </a:lnSpc>
              <a:spcBef>
                <a:spcPts val="144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No.,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Version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Booster,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425" dirty="0">
                <a:solidFill>
                  <a:srgbClr val="FFFFFF"/>
                </a:solidFill>
                <a:latin typeface="Arial"/>
                <a:cs typeface="Arial"/>
              </a:rPr>
              <a:t>SpaceX</a:t>
            </a:r>
            <a:r>
              <a:rPr sz="3600" spc="-385" dirty="0">
                <a:solidFill>
                  <a:srgbClr val="FFFFFF"/>
                </a:solidFill>
                <a:latin typeface="Arial"/>
                <a:cs typeface="Arial"/>
              </a:rPr>
              <a:t> API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62728" y="1754123"/>
            <a:ext cx="237744" cy="1389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782311" y="1478280"/>
            <a:ext cx="1851660" cy="1607820"/>
            <a:chOff x="4782311" y="1478280"/>
            <a:chExt cx="1851660" cy="1607820"/>
          </a:xfrm>
        </p:grpSpPr>
        <p:sp>
          <p:nvSpPr>
            <p:cNvPr id="8" name="object 8"/>
            <p:cNvSpPr/>
            <p:nvPr/>
          </p:nvSpPr>
          <p:spPr>
            <a:xfrm>
              <a:off x="5084063" y="1766316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82311" y="1478280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88991" y="1719072"/>
              <a:ext cx="1677923" cy="6964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03647" y="1499616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015865" y="1766061"/>
            <a:ext cx="1327150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479425" marR="5080" indent="-466725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Request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(Space</a:t>
            </a:r>
            <a:r>
              <a:rPr sz="1500" spc="-2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X  APIs)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782311" y="2807207"/>
            <a:ext cx="1851660" cy="1666239"/>
            <a:chOff x="4782311" y="2807207"/>
            <a:chExt cx="1851660" cy="1666239"/>
          </a:xfrm>
        </p:grpSpPr>
        <p:sp>
          <p:nvSpPr>
            <p:cNvPr id="14" name="object 14"/>
            <p:cNvSpPr/>
            <p:nvPr/>
          </p:nvSpPr>
          <p:spPr>
            <a:xfrm>
              <a:off x="5062727" y="3073907"/>
              <a:ext cx="237744" cy="139903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84063" y="3095243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82311" y="2807207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88991" y="2839211"/>
              <a:ext cx="1677923" cy="111556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803647" y="2828543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015865" y="2886583"/>
            <a:ext cx="1332865" cy="88201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 indent="4445" algn="ctr">
              <a:lnSpc>
                <a:spcPct val="91600"/>
              </a:lnSpc>
              <a:spcBef>
                <a:spcPts val="250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.JSON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file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+ 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Lists(Launch</a:t>
            </a:r>
            <a:r>
              <a:rPr sz="1500" spc="-1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Site, 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Booster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Version,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50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Data)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782311" y="4137659"/>
            <a:ext cx="2790825" cy="1141730"/>
            <a:chOff x="4782311" y="4137659"/>
            <a:chExt cx="2790825" cy="1141730"/>
          </a:xfrm>
        </p:grpSpPr>
        <p:sp>
          <p:nvSpPr>
            <p:cNvPr id="21" name="object 21"/>
            <p:cNvSpPr/>
            <p:nvPr/>
          </p:nvSpPr>
          <p:spPr>
            <a:xfrm>
              <a:off x="5146547" y="4319015"/>
              <a:ext cx="2426207" cy="23926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167883" y="4340351"/>
              <a:ext cx="2346960" cy="16001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782311" y="4137659"/>
              <a:ext cx="1851660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50891" y="4273295"/>
              <a:ext cx="1755648" cy="90525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803647" y="4158995"/>
              <a:ext cx="1772411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977765" y="4320920"/>
            <a:ext cx="1403985" cy="66484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ct val="89800"/>
              </a:lnSpc>
              <a:spcBef>
                <a:spcPts val="280"/>
              </a:spcBef>
            </a:pP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Json_normalize</a:t>
            </a:r>
            <a:r>
              <a:rPr sz="15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 data  from</a:t>
            </a:r>
            <a:r>
              <a:rPr sz="15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JSON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139940" y="3073907"/>
            <a:ext cx="1859280" cy="2205355"/>
            <a:chOff x="7139940" y="3073907"/>
            <a:chExt cx="1859280" cy="2205355"/>
          </a:xfrm>
        </p:grpSpPr>
        <p:sp>
          <p:nvSpPr>
            <p:cNvPr id="28" name="object 28"/>
            <p:cNvSpPr/>
            <p:nvPr/>
          </p:nvSpPr>
          <p:spPr>
            <a:xfrm>
              <a:off x="7418832" y="3073907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440168" y="3095243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139940" y="4137659"/>
              <a:ext cx="1851659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173468" y="4378451"/>
              <a:ext cx="1825752" cy="69494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161276" y="4158995"/>
              <a:ext cx="1772412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300721" y="4425442"/>
            <a:ext cx="148399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575945" marR="5080" indent="-563880">
              <a:lnSpc>
                <a:spcPts val="1639"/>
              </a:lnSpc>
              <a:spcBef>
                <a:spcPts val="285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relevant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139940" y="1744979"/>
            <a:ext cx="1868805" cy="2205355"/>
            <a:chOff x="7139940" y="1744979"/>
            <a:chExt cx="1868805" cy="2205355"/>
          </a:xfrm>
        </p:grpSpPr>
        <p:sp>
          <p:nvSpPr>
            <p:cNvPr id="35" name="object 35"/>
            <p:cNvSpPr/>
            <p:nvPr/>
          </p:nvSpPr>
          <p:spPr>
            <a:xfrm>
              <a:off x="7418832" y="1744979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40168" y="1766315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139940" y="2807207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164324" y="3047999"/>
              <a:ext cx="1844039" cy="69646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161276" y="2828543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7291578" y="3096005"/>
            <a:ext cx="149288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32740" marR="5080" indent="-320040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2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a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139940" y="1478280"/>
            <a:ext cx="2790825" cy="1143000"/>
            <a:chOff x="7139940" y="1478280"/>
            <a:chExt cx="2790825" cy="1143000"/>
          </a:xfrm>
        </p:grpSpPr>
        <p:sp>
          <p:nvSpPr>
            <p:cNvPr id="42" name="object 42"/>
            <p:cNvSpPr/>
            <p:nvPr/>
          </p:nvSpPr>
          <p:spPr>
            <a:xfrm>
              <a:off x="7504176" y="1661160"/>
              <a:ext cx="2426207" cy="23774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525512" y="1682496"/>
              <a:ext cx="2346959" cy="15849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139940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226808" y="1615440"/>
              <a:ext cx="1717548" cy="90373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161276" y="1499616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7354061" y="1660905"/>
            <a:ext cx="1373505" cy="67310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ts val="1650"/>
              </a:lnSpc>
              <a:spcBef>
                <a:spcPts val="280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Filter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data to</a:t>
            </a:r>
            <a:r>
              <a:rPr sz="15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only 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include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Falcon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9  launches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9496043" y="1478280"/>
            <a:ext cx="1894839" cy="1143000"/>
            <a:chOff x="9496043" y="1478280"/>
            <a:chExt cx="1894839" cy="1143000"/>
          </a:xfrm>
        </p:grpSpPr>
        <p:sp>
          <p:nvSpPr>
            <p:cNvPr id="49" name="object 49"/>
            <p:cNvSpPr/>
            <p:nvPr/>
          </p:nvSpPr>
          <p:spPr>
            <a:xfrm>
              <a:off x="9496043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497567" y="1615440"/>
              <a:ext cx="1892807" cy="90373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517379" y="1499616"/>
              <a:ext cx="1772412" cy="1063752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9640316" y="1660905"/>
            <a:ext cx="1539240" cy="6705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-1270" algn="ctr">
              <a:lnSpc>
                <a:spcPct val="91000"/>
              </a:lnSpc>
              <a:spcBef>
                <a:spcPts val="260"/>
              </a:spcBef>
            </a:pP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Imputate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missing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PayloadMass</a:t>
            </a:r>
            <a:r>
              <a:rPr sz="1500" spc="-1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values  with</a:t>
            </a:r>
            <a:r>
              <a:rPr sz="15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mean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35635" y="4830826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35635" y="5215508"/>
            <a:ext cx="2988945" cy="1476558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88900"/>
              </a:lnSpc>
              <a:spcBef>
                <a:spcPts val="300"/>
              </a:spcBef>
            </a:pPr>
            <a:r>
              <a:rPr lang="en-IN" sz="1500" u="sng" spc="-10" dirty="0">
                <a:solidFill>
                  <a:schemeClr val="bg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3"/>
              </a:rPr>
              <a:t>https://github.com/MohitJangra7/IBM_Data_Science_Professional_Certification-master/blob/main/10.Applied_Data_Science_Capstone/Week%201%20Introduction/Data%20Collection%20Api%20.ipynb</a:t>
            </a:r>
            <a:endParaRPr lang="en-IN" sz="1500" dirty="0">
              <a:solidFill>
                <a:schemeClr val="bg1"/>
              </a:solidFill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sz="3600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Scraping</a:t>
            </a:r>
            <a:endParaRPr sz="36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111496" y="713231"/>
            <a:ext cx="2621280" cy="2318385"/>
            <a:chOff x="5111496" y="713231"/>
            <a:chExt cx="2621280" cy="2318385"/>
          </a:xfrm>
        </p:grpSpPr>
        <p:sp>
          <p:nvSpPr>
            <p:cNvPr id="7" name="object 7"/>
            <p:cNvSpPr/>
            <p:nvPr/>
          </p:nvSpPr>
          <p:spPr>
            <a:xfrm>
              <a:off x="5506212" y="1098804"/>
              <a:ext cx="304800" cy="19324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27548" y="1110995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11496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34356" y="1037843"/>
              <a:ext cx="2598420" cy="98145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32832" y="734567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314569" y="1104137"/>
            <a:ext cx="2121535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2520"/>
              </a:lnSpc>
              <a:spcBef>
                <a:spcPts val="95"/>
              </a:spcBef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Request</a:t>
            </a:r>
            <a:r>
              <a:rPr sz="2200" spc="-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Wikipedia</a:t>
            </a:r>
            <a:endParaRPr sz="2200">
              <a:latin typeface="Carlito"/>
              <a:cs typeface="Carlito"/>
            </a:endParaRPr>
          </a:p>
          <a:p>
            <a:pPr marL="13335" algn="ctr">
              <a:lnSpc>
                <a:spcPts val="2520"/>
              </a:lnSpc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111496" y="2589276"/>
            <a:ext cx="2580640" cy="2318385"/>
            <a:chOff x="5111496" y="2589276"/>
            <a:chExt cx="2580640" cy="2318385"/>
          </a:xfrm>
        </p:grpSpPr>
        <p:sp>
          <p:nvSpPr>
            <p:cNvPr id="14" name="object 14"/>
            <p:cNvSpPr/>
            <p:nvPr/>
          </p:nvSpPr>
          <p:spPr>
            <a:xfrm>
              <a:off x="5506212" y="2965704"/>
              <a:ext cx="304800" cy="194157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27548" y="2987040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11496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34000" y="2913888"/>
              <a:ext cx="2135124" cy="98145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32832" y="2610612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514594" y="2980689"/>
            <a:ext cx="1709420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025">
              <a:lnSpc>
                <a:spcPts val="2520"/>
              </a:lnSpc>
              <a:spcBef>
                <a:spcPts val="95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BeautifulSoup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ts val="2520"/>
              </a:lnSpc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html5lib</a:t>
            </a:r>
            <a:r>
              <a:rPr sz="2200" spc="-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Parser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111496" y="4465320"/>
            <a:ext cx="3906520" cy="1580515"/>
            <a:chOff x="5111496" y="4465320"/>
            <a:chExt cx="3906520" cy="1580515"/>
          </a:xfrm>
        </p:grpSpPr>
        <p:sp>
          <p:nvSpPr>
            <p:cNvPr id="21" name="object 21"/>
            <p:cNvSpPr/>
            <p:nvPr/>
          </p:nvSpPr>
          <p:spPr>
            <a:xfrm>
              <a:off x="5625084" y="4721352"/>
              <a:ext cx="3392423" cy="3048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46420" y="4742688"/>
              <a:ext cx="3313176" cy="22555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111496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289804" y="4789932"/>
              <a:ext cx="2287524" cy="98145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132832" y="4486656"/>
              <a:ext cx="2500884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470016" y="4854321"/>
            <a:ext cx="1802130" cy="66865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34010" marR="5080" indent="-321945">
              <a:lnSpc>
                <a:spcPts val="2430"/>
              </a:lnSpc>
              <a:spcBef>
                <a:spcPts val="350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Find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launch</a:t>
            </a:r>
            <a:r>
              <a:rPr sz="22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info  </a:t>
            </a: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table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438388" y="2965704"/>
            <a:ext cx="2580640" cy="3080385"/>
            <a:chOff x="8438388" y="2965704"/>
            <a:chExt cx="2580640" cy="3080385"/>
          </a:xfrm>
        </p:grpSpPr>
        <p:sp>
          <p:nvSpPr>
            <p:cNvPr id="28" name="object 28"/>
            <p:cNvSpPr/>
            <p:nvPr/>
          </p:nvSpPr>
          <p:spPr>
            <a:xfrm>
              <a:off x="8833104" y="2965704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854440" y="2987040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438388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546592" y="4943855"/>
              <a:ext cx="2363724" cy="67360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459724" y="4486656"/>
              <a:ext cx="2500883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8727440" y="5007990"/>
            <a:ext cx="19437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Create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438388" y="1089660"/>
            <a:ext cx="2580640" cy="3112135"/>
            <a:chOff x="8438388" y="1089660"/>
            <a:chExt cx="2580640" cy="3112135"/>
          </a:xfrm>
        </p:grpSpPr>
        <p:sp>
          <p:nvSpPr>
            <p:cNvPr id="35" name="object 35"/>
            <p:cNvSpPr/>
            <p:nvPr/>
          </p:nvSpPr>
          <p:spPr>
            <a:xfrm>
              <a:off x="8833104" y="1089660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854440" y="1110996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438388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659368" y="2606040"/>
              <a:ext cx="2203704" cy="159562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459724" y="2610612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8840216" y="2670810"/>
            <a:ext cx="1708150" cy="12820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algn="ctr">
              <a:lnSpc>
                <a:spcPct val="91600"/>
              </a:lnSpc>
              <a:spcBef>
                <a:spcPts val="315"/>
              </a:spcBef>
            </a:pPr>
            <a:r>
              <a:rPr sz="2200" spc="-45" dirty="0">
                <a:solidFill>
                  <a:srgbClr val="FFFFFF"/>
                </a:solidFill>
                <a:latin typeface="Carlito"/>
                <a:cs typeface="Carlito"/>
              </a:rPr>
              <a:t>Iterate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through  table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cells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extract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data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8438388" y="713231"/>
            <a:ext cx="2580640" cy="1580515"/>
            <a:chOff x="8438388" y="713231"/>
            <a:chExt cx="2580640" cy="1580515"/>
          </a:xfrm>
        </p:grpSpPr>
        <p:sp>
          <p:nvSpPr>
            <p:cNvPr id="42" name="object 42"/>
            <p:cNvSpPr/>
            <p:nvPr/>
          </p:nvSpPr>
          <p:spPr>
            <a:xfrm>
              <a:off x="8438388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525256" y="1037843"/>
              <a:ext cx="2468879" cy="98145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459724" y="734567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8706104" y="1101090"/>
            <a:ext cx="1983105" cy="66802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384175" marR="5080" indent="-372110">
              <a:lnSpc>
                <a:spcPts val="2420"/>
              </a:lnSpc>
              <a:spcBef>
                <a:spcPts val="359"/>
              </a:spcBef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6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35635" y="4448302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35635" y="4830826"/>
            <a:ext cx="2988945" cy="1490152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280"/>
              </a:spcBef>
            </a:pPr>
            <a:r>
              <a:rPr lang="en-IN" sz="1500" u="sng" spc="-10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17"/>
              </a:rPr>
              <a:t>https://github.com/MohitJangra7/IBM_Data_Science_Professional_Certification-master/blob/main/10.Applied_Data_Science_Capstone/Week%201%20Introduction/Data%20Collection%20with%20Web%20Scraping.ipynb</a:t>
            </a:r>
            <a:endParaRPr lang="en-IN" sz="15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</TotalTime>
  <Words>3031</Words>
  <Application>Microsoft Office PowerPoint</Application>
  <PresentationFormat>Widescreen</PresentationFormat>
  <Paragraphs>288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4" baseType="lpstr">
      <vt:lpstr>-apple-system</vt:lpstr>
      <vt:lpstr>Arial</vt:lpstr>
      <vt:lpstr>Bahnschrift Condensed</vt:lpstr>
      <vt:lpstr>Bahnschrift Light SemiCondensed</vt:lpstr>
      <vt:lpstr>Calibri</vt:lpstr>
      <vt:lpstr>Carlito</vt:lpstr>
      <vt:lpstr>Office Theme</vt:lpstr>
      <vt:lpstr>PowerPoint Presentation</vt:lpstr>
      <vt:lpstr>Outline </vt:lpstr>
      <vt:lpstr>Executive Summary </vt:lpstr>
      <vt:lpstr>Introduction</vt:lpstr>
      <vt:lpstr>Methodology </vt:lpstr>
      <vt:lpstr>PowerPoint Presentation</vt:lpstr>
      <vt:lpstr>Data Collection Overview</vt:lpstr>
      <vt:lpstr>Filter data to only  include Falcon 9  launches</vt:lpstr>
      <vt:lpstr>PowerPoint Presentation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 </vt:lpstr>
      <vt:lpstr>PowerPoint Presentation</vt:lpstr>
      <vt:lpstr>Flight Number vs. Launch Site</vt:lpstr>
      <vt:lpstr>Payload vs. Launch Site</vt:lpstr>
      <vt:lpstr>Success rate vs. Orbit type</vt:lpstr>
      <vt:lpstr>Flight Number vs. Orbit type</vt:lpstr>
      <vt:lpstr>Payload vs. Orbit type</vt:lpstr>
      <vt:lpstr>Launch Success Yearly Trend</vt:lpstr>
      <vt:lpstr>PowerPoint Presentation</vt:lpstr>
      <vt:lpstr>All Launch Site Names</vt:lpstr>
      <vt:lpstr>Launch Site Names Beginning with `CCA`</vt:lpstr>
      <vt:lpstr>Total Payload Mass from NASA</vt:lpstr>
      <vt:lpstr>Average Payload Mass by F9 v1.1</vt:lpstr>
      <vt:lpstr>First Successful Ground Pad Landing Date</vt:lpstr>
      <vt:lpstr>Successful Drone Ship Landing with Payload  Between 4000 and 6000</vt:lpstr>
      <vt:lpstr>Total Number of Each Mission Outcome</vt:lpstr>
      <vt:lpstr>Boosters that Carried Maximum Payload</vt:lpstr>
      <vt:lpstr>2015 Failed Drone Ship Landing Records</vt:lpstr>
      <vt:lpstr>Ranking Counts of Successful Landings  Between 2010-06-04 and 2017-03-20</vt:lpstr>
      <vt:lpstr>Interactive Map with  Folium</vt:lpstr>
      <vt:lpstr>Launch Site Locations </vt:lpstr>
      <vt:lpstr>Color-Coded Launch Markers </vt:lpstr>
      <vt:lpstr>Key Location Proximities </vt:lpstr>
      <vt:lpstr>Build a Dashboard with  Plotly Dash</vt:lpstr>
      <vt:lpstr>Successful Launches Across Launch Sites </vt:lpstr>
      <vt:lpstr>Highest Success Rate Launch Site </vt:lpstr>
      <vt:lpstr>Payload Mass vs. Success vs. Booster  Version Category </vt:lpstr>
      <vt:lpstr>PowerPoint Presentation</vt:lpstr>
      <vt:lpstr>Classification Accuracy</vt:lpstr>
      <vt:lpstr>Confusion Matrix</vt:lpstr>
      <vt:lpstr>CONCLUSION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YAN Luo</dc:creator>
  <cp:lastModifiedBy>Lenovo</cp:lastModifiedBy>
  <cp:revision>2</cp:revision>
  <dcterms:created xsi:type="dcterms:W3CDTF">2021-08-26T16:53:12Z</dcterms:created>
  <dcterms:modified xsi:type="dcterms:W3CDTF">2024-08-29T16:17:55Z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2021-08-26T00:00:00Z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2021-08-26T00:00:00Z</vt:filetime>
  </property>
</Properties>
</file>