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0" r:id="rId2"/>
  </p:sldMasterIdLst>
  <p:sldIdLst>
    <p:sldId id="302" r:id="rId3"/>
    <p:sldId id="299" r:id="rId4"/>
    <p:sldId id="259" r:id="rId5"/>
    <p:sldId id="256" r:id="rId6"/>
    <p:sldId id="260" r:id="rId7"/>
    <p:sldId id="262" r:id="rId8"/>
    <p:sldId id="264" r:id="rId9"/>
    <p:sldId id="265" r:id="rId10"/>
    <p:sldId id="274" r:id="rId11"/>
    <p:sldId id="278" r:id="rId12"/>
    <p:sldId id="279" r:id="rId13"/>
    <p:sldId id="275" r:id="rId14"/>
    <p:sldId id="295" r:id="rId15"/>
    <p:sldId id="294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F018"/>
    <a:srgbClr val="B64ABE"/>
    <a:srgbClr val="F2F20E"/>
    <a:srgbClr val="26E238"/>
    <a:srgbClr val="B70D25"/>
    <a:srgbClr val="F31515"/>
    <a:srgbClr val="660033"/>
    <a:srgbClr val="0B8693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58" autoAdjust="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>
        <p:guide pos="3863"/>
        <p:guide pos="3940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4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3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9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4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8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6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5273" y="539628"/>
            <a:ext cx="3509433" cy="430900"/>
          </a:xfrm>
        </p:spPr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998" y="1608583"/>
            <a:ext cx="11388004" cy="369368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45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5273" y="539628"/>
            <a:ext cx="3509433" cy="430900"/>
          </a:xfrm>
        </p:spPr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3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5273" y="539628"/>
            <a:ext cx="3509433" cy="430900"/>
          </a:xfrm>
        </p:spPr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42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55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4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7E7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5273" y="539628"/>
            <a:ext cx="350943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998" y="1608582"/>
            <a:ext cx="113880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4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4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4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3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23">
        <a:defRPr>
          <a:latin typeface="+mn-lt"/>
          <a:ea typeface="+mn-ea"/>
          <a:cs typeface="+mn-cs"/>
        </a:defRPr>
      </a:lvl2pPr>
      <a:lvl3pPr marL="914445">
        <a:defRPr>
          <a:latin typeface="+mn-lt"/>
          <a:ea typeface="+mn-ea"/>
          <a:cs typeface="+mn-cs"/>
        </a:defRPr>
      </a:lvl3pPr>
      <a:lvl4pPr marL="1371670">
        <a:defRPr>
          <a:latin typeface="+mn-lt"/>
          <a:ea typeface="+mn-ea"/>
          <a:cs typeface="+mn-cs"/>
        </a:defRPr>
      </a:lvl4pPr>
      <a:lvl5pPr marL="1828892">
        <a:defRPr>
          <a:latin typeface="+mn-lt"/>
          <a:ea typeface="+mn-ea"/>
          <a:cs typeface="+mn-cs"/>
        </a:defRPr>
      </a:lvl5pPr>
      <a:lvl6pPr marL="2286114">
        <a:defRPr>
          <a:latin typeface="+mn-lt"/>
          <a:ea typeface="+mn-ea"/>
          <a:cs typeface="+mn-cs"/>
        </a:defRPr>
      </a:lvl6pPr>
      <a:lvl7pPr marL="2743337">
        <a:defRPr>
          <a:latin typeface="+mn-lt"/>
          <a:ea typeface="+mn-ea"/>
          <a:cs typeface="+mn-cs"/>
        </a:defRPr>
      </a:lvl7pPr>
      <a:lvl8pPr marL="3200561">
        <a:defRPr>
          <a:latin typeface="+mn-lt"/>
          <a:ea typeface="+mn-ea"/>
          <a:cs typeface="+mn-cs"/>
        </a:defRPr>
      </a:lvl8pPr>
      <a:lvl9pPr marL="365778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23">
        <a:defRPr>
          <a:latin typeface="+mn-lt"/>
          <a:ea typeface="+mn-ea"/>
          <a:cs typeface="+mn-cs"/>
        </a:defRPr>
      </a:lvl2pPr>
      <a:lvl3pPr marL="914445">
        <a:defRPr>
          <a:latin typeface="+mn-lt"/>
          <a:ea typeface="+mn-ea"/>
          <a:cs typeface="+mn-cs"/>
        </a:defRPr>
      </a:lvl3pPr>
      <a:lvl4pPr marL="1371670">
        <a:defRPr>
          <a:latin typeface="+mn-lt"/>
          <a:ea typeface="+mn-ea"/>
          <a:cs typeface="+mn-cs"/>
        </a:defRPr>
      </a:lvl4pPr>
      <a:lvl5pPr marL="1828892">
        <a:defRPr>
          <a:latin typeface="+mn-lt"/>
          <a:ea typeface="+mn-ea"/>
          <a:cs typeface="+mn-cs"/>
        </a:defRPr>
      </a:lvl5pPr>
      <a:lvl6pPr marL="2286114">
        <a:defRPr>
          <a:latin typeface="+mn-lt"/>
          <a:ea typeface="+mn-ea"/>
          <a:cs typeface="+mn-cs"/>
        </a:defRPr>
      </a:lvl6pPr>
      <a:lvl7pPr marL="2743337">
        <a:defRPr>
          <a:latin typeface="+mn-lt"/>
          <a:ea typeface="+mn-ea"/>
          <a:cs typeface="+mn-cs"/>
        </a:defRPr>
      </a:lvl7pPr>
      <a:lvl8pPr marL="3200561">
        <a:defRPr>
          <a:latin typeface="+mn-lt"/>
          <a:ea typeface="+mn-ea"/>
          <a:cs typeface="+mn-cs"/>
        </a:defRPr>
      </a:lvl8pPr>
      <a:lvl9pPr marL="3657783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7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test.org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ntivirusnews.com/" TargetMode="External"/><Relationship Id="rId5" Type="http://schemas.openxmlformats.org/officeDocument/2006/relationships/hyperlink" Target="http://www.digit/forum.com" TargetMode="External"/><Relationship Id="rId4" Type="http://schemas.openxmlformats.org/officeDocument/2006/relationships/hyperlink" Target="http://www.billmullins.blogspo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893" y="-1496493"/>
            <a:ext cx="1244586" cy="935514"/>
          </a:xfrm>
          <a:prstGeom prst="rect">
            <a:avLst/>
          </a:prstGeom>
        </p:spPr>
        <p:txBody>
          <a:bodyPr vert="horz" wrap="square" lIns="0" tIns="12066" rIns="0" bIns="0" rtlCol="0">
            <a:spAutoFit/>
          </a:bodyPr>
          <a:lstStyle/>
          <a:p>
            <a:pPr marL="12701" algn="ctr">
              <a:spcBef>
                <a:spcPts val="94"/>
              </a:spcBef>
            </a:pPr>
            <a:br>
              <a:rPr lang="en-US" sz="3200" dirty="0">
                <a:solidFill>
                  <a:schemeClr val="tx2"/>
                </a:solidFill>
                <a:latin typeface="Microsoft Sans Serif"/>
                <a:cs typeface="Microsoft Sans Serif"/>
              </a:rPr>
            </a:b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A3148-1453-7479-1F79-B93EAB5B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26E23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B3748E-0C5B-438E-9B55-24F35816750C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dkVert">
            <a:fgClr>
              <a:srgbClr val="FFC0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Types of Security Tools</a:t>
            </a:r>
          </a:p>
        </p:txBody>
      </p:sp>
      <p:pic>
        <p:nvPicPr>
          <p:cNvPr id="4" name="Picture 2" descr="MARKET VALUE OF CYBER SECURITY&#10;•According to the Gartner Press&#10;release in 2018, the Cyber&#10;Security market is forecast to&#10;g...">
            <a:extLst>
              <a:ext uri="{FF2B5EF4-FFF2-40B4-BE49-F238E27FC236}">
                <a16:creationId xmlns:a16="http://schemas.microsoft.com/office/drawing/2014/main" id="{45329572-B10A-4878-A9C1-BCD96D66BA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24350"/>
          <a:stretch/>
        </p:blipFill>
        <p:spPr bwMode="auto">
          <a:xfrm>
            <a:off x="838202" y="2409825"/>
            <a:ext cx="8267509" cy="378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6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66003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Common Weakness Enumeration (CWE) is a list of software&#10;weaknesses.&#10;•CWE Database:&#10;The MITRE Corporation&#10;•Total number of...">
            <a:extLst>
              <a:ext uri="{FF2B5EF4-FFF2-40B4-BE49-F238E27FC236}">
                <a16:creationId xmlns:a16="http://schemas.microsoft.com/office/drawing/2014/main" id="{CA8ABC13-3278-492B-83D1-BD9A1A31B8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/>
          <a:stretch/>
        </p:blipFill>
        <p:spPr bwMode="auto">
          <a:xfrm>
            <a:off x="1625145" y="729000"/>
            <a:ext cx="8941710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4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 on cyber security">
            <a:extLst>
              <a:ext uri="{FF2B5EF4-FFF2-40B4-BE49-F238E27FC236}">
                <a16:creationId xmlns:a16="http://schemas.microsoft.com/office/drawing/2014/main" id="{4981E0AA-6FC2-4395-A5CC-CB1F5F418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7" y="729000"/>
            <a:ext cx="9596674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8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rgbClr val="26E23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clusion&#10;I hope that my presentation will be helpful for&#10;my audience to improve their knowledge about&#10;cyber security and...">
            <a:extLst>
              <a:ext uri="{FF2B5EF4-FFF2-40B4-BE49-F238E27FC236}">
                <a16:creationId xmlns:a16="http://schemas.microsoft.com/office/drawing/2014/main" id="{083B5BD7-EA94-49DB-8E6E-F1BF9D97C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" t="12076"/>
          <a:stretch/>
        </p:blipFill>
        <p:spPr bwMode="auto">
          <a:xfrm>
            <a:off x="2333626" y="800101"/>
            <a:ext cx="7740267" cy="5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697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B64A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F096-A12A-415A-A5BC-9F0D6F0C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-1978914"/>
            <a:ext cx="10515600" cy="844549"/>
          </a:xfrm>
          <a:pattFill prst="wave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4427-3629-4CF0-A13A-A1032C9C8A2B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narVert">
            <a:fgClr>
              <a:srgbClr val="F31515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www.Wikipedia.org</a:t>
            </a:r>
            <a:endParaRPr lang="en-IN" dirty="0"/>
          </a:p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www.avtest.org</a:t>
            </a:r>
            <a:endParaRPr lang="en-IN" dirty="0"/>
          </a:p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www.billmullins.blogspot.com</a:t>
            </a:r>
            <a:endParaRPr lang="en-IN" dirty="0"/>
          </a:p>
          <a:p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www.digit/forum.com</a:t>
            </a:r>
            <a:endParaRPr lang="en-IN" dirty="0"/>
          </a:p>
          <a:p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www.antivirusnews.com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12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FC069-C10A-3EBD-CC4A-D844E7AB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8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4A77-DE0E-4749-9425-04CE535F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-1978916"/>
            <a:ext cx="10515600" cy="11684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9C74-EB64-4B2F-9596-E661C519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4" y="1690688"/>
            <a:ext cx="10515600" cy="4351339"/>
          </a:xfrm>
          <a:pattFill prst="dashUpDiag">
            <a:fgClr>
              <a:schemeClr val="accent1"/>
            </a:fgClr>
            <a:bgClr>
              <a:srgbClr val="B64ABE"/>
            </a:bgClr>
          </a:pattFill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Categories of Cyber crime</a:t>
            </a:r>
          </a:p>
          <a:p>
            <a:r>
              <a:rPr lang="en-IN" dirty="0"/>
              <a:t>Types of Cyber crime</a:t>
            </a:r>
          </a:p>
          <a:p>
            <a:r>
              <a:rPr lang="en-IN" dirty="0"/>
              <a:t>Types of Security tools</a:t>
            </a:r>
          </a:p>
          <a:p>
            <a:r>
              <a:rPr lang="en-IN" dirty="0"/>
              <a:t>Advantage of Cybersecurity</a:t>
            </a:r>
          </a:p>
          <a:p>
            <a:r>
              <a:rPr lang="en-IN" dirty="0"/>
              <a:t>Safety tips to Cyber crime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03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B050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ction&#10;• The Internet in India is growing rapidly. There are two sides to a coin. Internet also&#10;has it’s own disadva...">
            <a:extLst>
              <a:ext uri="{FF2B5EF4-FFF2-40B4-BE49-F238E27FC236}">
                <a16:creationId xmlns:a16="http://schemas.microsoft.com/office/drawing/2014/main" id="{EC17B45A-E7F1-4B76-9321-BE59A368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21" y="729000"/>
            <a:ext cx="959471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9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URITY &amp; PRIVACY&#10;•Privacy relates to any rights you have to&#10;control your personal information and&#10;how it’s used.&#10;•Exampl...">
            <a:extLst>
              <a:ext uri="{FF2B5EF4-FFF2-40B4-BE49-F238E27FC236}">
                <a16:creationId xmlns:a16="http://schemas.microsoft.com/office/drawing/2014/main" id="{B32AB983-E31D-499C-A545-054E4A0A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30" y="656513"/>
            <a:ext cx="9980540" cy="5616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2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rgbClr val="C00000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tegories of Cyber Crime&#10;We can categorize cyber crime in two ways:-&#10;The computer as a target: Using a computer to attack...">
            <a:extLst>
              <a:ext uri="{FF2B5EF4-FFF2-40B4-BE49-F238E27FC236}">
                <a16:creationId xmlns:a16="http://schemas.microsoft.com/office/drawing/2014/main" id="{EE590E9E-AB88-45E9-8013-5A6B17232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7" y="729000"/>
            <a:ext cx="9596674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8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B64ABE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ypes of Cyber Crime&#10;• Hacking&#10;• Phishing&#10;• Denial of Service&#10;• Spam Email&#10;• Spyware, Adware&#10;• Malware (Trojan, Virus, Wor...">
            <a:extLst>
              <a:ext uri="{FF2B5EF4-FFF2-40B4-BE49-F238E27FC236}">
                <a16:creationId xmlns:a16="http://schemas.microsoft.com/office/drawing/2014/main" id="{F3692375-5422-4A5A-A972-AB14225D17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7" y="729000"/>
            <a:ext cx="9596674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4"/>
          </a:fgClr>
          <a:bgClr>
            <a:schemeClr val="accent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hishing&#10;• Phishing is a fraudulent attempt, usually made through email, to steal your&#10;personal information.&#10;• Phishing is...">
            <a:extLst>
              <a:ext uri="{FF2B5EF4-FFF2-40B4-BE49-F238E27FC236}">
                <a16:creationId xmlns:a16="http://schemas.microsoft.com/office/drawing/2014/main" id="{409E3531-949A-48CF-AD80-21CFDB5C9E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7" y="644524"/>
            <a:ext cx="9596674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5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50000"/>
            </a:schemeClr>
          </a:fgClr>
          <a:bgClr>
            <a:schemeClr val="accent4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nial of Service&#10;• This is an act by the criminals who floods the Bandwidth of the victims network.&#10;• In the DoS attack, ...">
            <a:extLst>
              <a:ext uri="{FF2B5EF4-FFF2-40B4-BE49-F238E27FC236}">
                <a16:creationId xmlns:a16="http://schemas.microsoft.com/office/drawing/2014/main" id="{C0DC0888-8960-4262-9BD2-6FFFBC82F4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7" y="729000"/>
            <a:ext cx="9596674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9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Threat Evolution&#10; ">
            <a:extLst>
              <a:ext uri="{FF2B5EF4-FFF2-40B4-BE49-F238E27FC236}">
                <a16:creationId xmlns:a16="http://schemas.microsoft.com/office/drawing/2014/main" id="{6F5B12DE-3ABF-4601-9913-23015959A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7" y="729000"/>
            <a:ext cx="9596674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73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57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 SemiBold Condensed</vt:lpstr>
      <vt:lpstr>Calibri</vt:lpstr>
      <vt:lpstr>Calibri Light</vt:lpstr>
      <vt:lpstr>Georgia</vt:lpstr>
      <vt:lpstr>Microsoft Sans Serif</vt:lpstr>
      <vt:lpstr>1_Office Theme</vt:lpstr>
      <vt:lpstr>Office Theme</vt:lpstr>
      <vt:lpstr>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Security Tools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Tanishk Jharwal</dc:creator>
  <cp:lastModifiedBy>Mohit</cp:lastModifiedBy>
  <cp:revision>37</cp:revision>
  <dcterms:created xsi:type="dcterms:W3CDTF">2020-08-09T03:29:30Z</dcterms:created>
  <dcterms:modified xsi:type="dcterms:W3CDTF">2022-11-27T19:12:28Z</dcterms:modified>
</cp:coreProperties>
</file>