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1363266" y="967565"/>
            <a:ext cx="9465468" cy="1439099"/>
            <a:chOff x="0" y="372253"/>
            <a:chExt cx="9465468" cy="1439099"/>
          </a:xfrm>
        </p:grpSpPr>
        <p:sp>
          <p:nvSpPr>
            <p:cNvPr id="158" name="Google Shape;158;p21"/>
            <p:cNvSpPr/>
            <p:nvPr/>
          </p:nvSpPr>
          <p:spPr>
            <a:xfrm>
              <a:off x="0" y="372253"/>
              <a:ext cx="9465468" cy="1439099"/>
            </a:xfrm>
            <a:prstGeom prst="roundRect">
              <a:avLst>
                <a:gd fmla="val 16667" name="adj"/>
              </a:avLst>
            </a:prstGeom>
            <a:solidFill>
              <a:srgbClr val="81A842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70251" y="442504"/>
              <a:ext cx="9324966" cy="1298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228600" spcFirstLastPara="1" rIns="22860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Calibri"/>
                <a:buNone/>
              </a:pPr>
              <a:r>
                <a:rPr b="1" i="0" lang="en-US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Dcube Analytics Case Study</a:t>
              </a:r>
              <a:endPara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9936958" y="3730889"/>
            <a:ext cx="2068230" cy="292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92D050"/>
                </a:solidFill>
              </a:rPr>
              <a:t>CREATED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92D050"/>
                </a:solidFill>
              </a:rPr>
              <a:t>MOHIT KEDIA</a:t>
            </a:r>
            <a:endParaRPr b="1" sz="24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/>
          <p:nvPr/>
        </p:nvSpPr>
        <p:spPr>
          <a:xfrm flipH="1">
            <a:off x="0" y="-2"/>
            <a:ext cx="4125976" cy="6858002"/>
          </a:xfrm>
          <a:custGeom>
            <a:rect b="b" l="l" r="r" t="t"/>
            <a:pathLst>
              <a:path extrusionOk="0" h="6858002" w="4125976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685801" y="643466"/>
            <a:ext cx="2590799" cy="4995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 TRx COUNT</a:t>
            </a:r>
            <a:endParaRPr/>
          </a:p>
        </p:txBody>
      </p:sp>
      <p:grpSp>
        <p:nvGrpSpPr>
          <p:cNvPr id="414" name="Google Shape;414;p30"/>
          <p:cNvGrpSpPr/>
          <p:nvPr/>
        </p:nvGrpSpPr>
        <p:grpSpPr>
          <a:xfrm>
            <a:off x="4426662" y="1185260"/>
            <a:ext cx="7352732" cy="4716612"/>
            <a:chOff x="300685" y="541794"/>
            <a:chExt cx="7352732" cy="4716612"/>
          </a:xfrm>
        </p:grpSpPr>
        <p:sp>
          <p:nvSpPr>
            <p:cNvPr id="415" name="Google Shape;415;p30"/>
            <p:cNvSpPr/>
            <p:nvPr/>
          </p:nvSpPr>
          <p:spPr>
            <a:xfrm flipH="1">
              <a:off x="1450602" y="938345"/>
              <a:ext cx="1558" cy="155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024830" y="541794"/>
              <a:ext cx="764464" cy="7644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00685" y="1561835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 txBox="1"/>
            <p:nvPr/>
          </p:nvSpPr>
          <p:spPr>
            <a:xfrm>
              <a:off x="300685" y="1561835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 of SGLT class products was 3.62% of the total sale of all the product classes in 2015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3844988" y="920569"/>
              <a:ext cx="9484" cy="155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591248" y="541794"/>
              <a:ext cx="764464" cy="7644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847948" y="1540394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 txBox="1"/>
            <p:nvPr/>
          </p:nvSpPr>
          <p:spPr>
            <a:xfrm>
              <a:off x="2847948" y="1540394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the year 2016, SGLT sale has increased to 4.45% of the total sale of all the products.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494303" y="924303"/>
              <a:ext cx="1313" cy="131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122095" y="3026519"/>
              <a:ext cx="764464" cy="76446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469232" y="1503741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 txBox="1"/>
            <p:nvPr/>
          </p:nvSpPr>
          <p:spPr>
            <a:xfrm>
              <a:off x="5469232" y="1503741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SGLT class have shown a continuous increasing trend in total prescriptions sold from Q1 of 2015 – Q4 of 2016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 flipH="1" rot="10800000">
              <a:off x="1445155" y="3686477"/>
              <a:ext cx="1313" cy="131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003395" y="3027611"/>
              <a:ext cx="764464" cy="76446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14970" y="4138646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 txBox="1"/>
            <p:nvPr/>
          </p:nvSpPr>
          <p:spPr>
            <a:xfrm>
              <a:off x="314970" y="4138646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104 has witnessed the highest sale of 59.13% in 2015 to 49.16% in 2016 among all the products in SGLT class.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 flipH="1" rot="10800000">
              <a:off x="2620209" y="2901642"/>
              <a:ext cx="41835" cy="4183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6077272" y="568998"/>
              <a:ext cx="764464" cy="76446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847948" y="4168387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 txBox="1"/>
            <p:nvPr/>
          </p:nvSpPr>
          <p:spPr>
            <a:xfrm>
              <a:off x="2847948" y="4168387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105 has shown highest growth in sale from 8.17% in 2015 to 13.96% in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105360" y="2940280"/>
              <a:ext cx="45366" cy="4298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557820" y="3019712"/>
              <a:ext cx="764464" cy="76446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5447805" y="4161236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 txBox="1"/>
            <p:nvPr/>
          </p:nvSpPr>
          <p:spPr>
            <a:xfrm>
              <a:off x="5447805" y="4161236"/>
              <a:ext cx="2184185" cy="109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102 has witnessed the lowest sale of 1.97% in 2015 and 4.16% in 2016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 flipH="1">
            <a:off x="0" y="-2"/>
            <a:ext cx="4125976" cy="6858002"/>
          </a:xfrm>
          <a:custGeom>
            <a:rect b="b" l="l" r="r" t="t"/>
            <a:pathLst>
              <a:path extrusionOk="0" h="6858002" w="4125976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64344" y="643466"/>
            <a:ext cx="3071812" cy="4995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TRx COUNT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(TOTAL PRESCRIPTIONS SOLD)</a:t>
            </a:r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4160026" y="1129323"/>
            <a:ext cx="7997922" cy="4974827"/>
            <a:chOff x="34050" y="599125"/>
            <a:chExt cx="7997922" cy="4974827"/>
          </a:xfrm>
        </p:grpSpPr>
        <p:sp>
          <p:nvSpPr>
            <p:cNvPr id="170" name="Google Shape;170;p22"/>
            <p:cNvSpPr/>
            <p:nvPr/>
          </p:nvSpPr>
          <p:spPr>
            <a:xfrm>
              <a:off x="690595" y="3499927"/>
              <a:ext cx="1074347" cy="10743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34050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34050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Branded drugs sale was 35.87% of the total drugs sale during Quarter 1 of 2015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495837" y="642431"/>
              <a:ext cx="1074347" cy="107434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2839291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2839291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Quarter 1 of 2015, Sale of Branded drugs have shown an increasing trend till Q4 of 2015.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301079" y="642431"/>
              <a:ext cx="1074347" cy="107434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644533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5644533" y="208976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Similar trend is observed in the year 2016 from Q1 to Q4 in the sale of Branded drugs.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76307" y="599125"/>
              <a:ext cx="1074347" cy="107434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34050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34050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Generic drugs sale was 64.13% of the total drugs sale during Q1 of 2015.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495837" y="3406621"/>
              <a:ext cx="1074347" cy="107434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839291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2839291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 of Generic drugs has shown a decreasing trend from Q1 to Q4 of 2015.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01079" y="3406621"/>
              <a:ext cx="1074347" cy="107434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644533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5644533" y="4853952"/>
              <a:ext cx="238743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Similar trend is observed in the year 2016 in the sale of Generic drugs.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 flipH="1">
            <a:off x="0" y="-2"/>
            <a:ext cx="4125976" cy="6858002"/>
          </a:xfrm>
          <a:custGeom>
            <a:rect b="b" l="l" r="r" t="t"/>
            <a:pathLst>
              <a:path extrusionOk="0" h="6858002" w="4125976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555657" y="643466"/>
            <a:ext cx="3014662" cy="4995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NRx COUNT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(NEW PRESCRIPTIONS SOLD)</a:t>
            </a:r>
            <a:endParaRPr/>
          </a:p>
        </p:txBody>
      </p:sp>
      <p:grpSp>
        <p:nvGrpSpPr>
          <p:cNvPr id="196" name="Google Shape;196;p23"/>
          <p:cNvGrpSpPr/>
          <p:nvPr/>
        </p:nvGrpSpPr>
        <p:grpSpPr>
          <a:xfrm>
            <a:off x="4381748" y="1018483"/>
            <a:ext cx="7238180" cy="5021058"/>
            <a:chOff x="255771" y="311251"/>
            <a:chExt cx="7238180" cy="5021058"/>
          </a:xfrm>
        </p:grpSpPr>
        <p:sp>
          <p:nvSpPr>
            <p:cNvPr id="197" name="Google Shape;197;p23"/>
            <p:cNvSpPr/>
            <p:nvPr/>
          </p:nvSpPr>
          <p:spPr>
            <a:xfrm flipH="1">
              <a:off x="2296533" y="1921633"/>
              <a:ext cx="45716" cy="4571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221090" y="2503402"/>
              <a:ext cx="599767" cy="59976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155766" y="311251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1155766" y="311251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Branded drugs sale was 36.21% of the total drugs sale during Quarter 1 of 2015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 rot="10800000">
              <a:off x="4347411" y="1996221"/>
              <a:ext cx="45716" cy="4571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139405" y="442684"/>
              <a:ext cx="599767" cy="59976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56472" y="311251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5056472" y="311251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 clear trend observed in the sale of Branded drugs from Q1 to Q4 in both the years.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rot="10800000">
              <a:off x="2528695" y="3809965"/>
              <a:ext cx="45716" cy="4571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55774" y="2433899"/>
              <a:ext cx="599767" cy="59976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155766" y="2304739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1155766" y="2304739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Highest percentage sales of Branded drugs was recorded during Q4 of 2015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189497" y="1864520"/>
              <a:ext cx="45716" cy="6717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55771" y="390232"/>
              <a:ext cx="599767" cy="59976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6472" y="2304739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5056472" y="2304739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Generic drugs sale was 63.79% of the total drugs sale during Q1 of 2015.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 rot="10800000">
              <a:off x="1600038" y="3803838"/>
              <a:ext cx="45716" cy="4571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55774" y="4522876"/>
              <a:ext cx="599767" cy="59976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155766" y="4298227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1155766" y="4298227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 clear trend observed in the sale of Generic drugs from Q1 to Q4 in both the years.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 rot="10800000">
              <a:off x="3485049" y="3792075"/>
              <a:ext cx="47929" cy="5426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203694" y="4443946"/>
              <a:ext cx="599767" cy="59976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056472" y="4298227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5056472" y="4298227"/>
              <a:ext cx="2437479" cy="1034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Highest percentage sales of Generic drugs was recorded during Q2 of 2016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718457" y="531278"/>
            <a:ext cx="3211517" cy="5292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TRx MBS $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4422108" y="0"/>
            <a:ext cx="7769892" cy="6858000"/>
          </a:xfrm>
          <a:custGeom>
            <a:rect b="b" l="l" r="r" t="t"/>
            <a:pathLst>
              <a:path extrusionOk="0" h="6837536" w="7769892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4"/>
          <p:cNvGrpSpPr/>
          <p:nvPr/>
        </p:nvGrpSpPr>
        <p:grpSpPr>
          <a:xfrm>
            <a:off x="3938324" y="353058"/>
            <a:ext cx="8133405" cy="5931282"/>
            <a:chOff x="8350" y="2159"/>
            <a:chExt cx="8133405" cy="5931282"/>
          </a:xfrm>
        </p:grpSpPr>
        <p:sp>
          <p:nvSpPr>
            <p:cNvPr id="232" name="Google Shape;232;p24"/>
            <p:cNvSpPr/>
            <p:nvPr/>
          </p:nvSpPr>
          <p:spPr>
            <a:xfrm rot="5400000">
              <a:off x="-98285" y="1731890"/>
              <a:ext cx="2018871" cy="99926"/>
            </a:xfrm>
            <a:prstGeom prst="rect">
              <a:avLst/>
            </a:prstGeom>
            <a:solidFill>
              <a:srgbClr val="467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8350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7BCF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63005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GLP1,Metformin/SU and SGLT have increased from 2015 to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rot="5400000">
              <a:off x="-98285" y="3764498"/>
              <a:ext cx="2018871" cy="99926"/>
            </a:xfrm>
            <a:prstGeom prst="rect">
              <a:avLst/>
            </a:prstGeom>
            <a:solidFill>
              <a:srgbClr val="46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8350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B29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3005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DPP4,Glitazone,Insulin (Fast,Intermediate,Long Acting) have decreased from 2015 to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916598" y="4780803"/>
              <a:ext cx="2822371" cy="99926"/>
            </a:xfrm>
            <a:prstGeom prst="rect">
              <a:avLst/>
            </a:prstGeom>
            <a:solidFill>
              <a:srgbClr val="8FB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8350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8FBA4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63005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Insulin Long Acting has the highest market share in both the years.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rot="-5400000">
              <a:off x="2734982" y="3764498"/>
              <a:ext cx="2018871" cy="99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841618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2896273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GLP1 had the highest increase of 2.38% in market share from 2015 to 2016.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rot="-5400000">
              <a:off x="2734982" y="1731890"/>
              <a:ext cx="2018871" cy="99926"/>
            </a:xfrm>
            <a:prstGeom prst="rect">
              <a:avLst/>
            </a:prstGeom>
            <a:solidFill>
              <a:srgbClr val="E15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841618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E1504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2896273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Insulin Long Acting had the highest decrease of 3.43% in market share from 2015 to 2016.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3749866" y="715585"/>
              <a:ext cx="2822371" cy="99926"/>
            </a:xfrm>
            <a:prstGeom prst="rect">
              <a:avLst/>
            </a:prstGeom>
            <a:solidFill>
              <a:srgbClr val="467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841618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7BCF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2896273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Only GLP1 and SGLT have shown a continuous increasing trend in market share from Q1 of 2015 – Q4 of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5400000">
              <a:off x="5568249" y="1731890"/>
              <a:ext cx="2018871" cy="99926"/>
            </a:xfrm>
            <a:prstGeom prst="rect">
              <a:avLst/>
            </a:prstGeom>
            <a:solidFill>
              <a:srgbClr val="46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674885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B29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5729540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Glitazone,Insulin Long Acting and Others have shown a continuous decreasing trend in market share from Q1 of 2015 – Q4 of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 rot="5400000">
              <a:off x="5568249" y="3764498"/>
              <a:ext cx="2018871" cy="99926"/>
            </a:xfrm>
            <a:prstGeom prst="rect">
              <a:avLst/>
            </a:prstGeom>
            <a:solidFill>
              <a:srgbClr val="8FB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674885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8FBA4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729540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 Preferred Product classes are Insulin Long Acting, Insulin Fast Acting and DPP4 in both the years in terms of market share.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674885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5729540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Least Preferred Product classes are Glitazone, Others and Insulin Intermediate Acting.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/>
          <p:nvPr/>
        </p:nvSpPr>
        <p:spPr>
          <a:xfrm>
            <a:off x="718457" y="531278"/>
            <a:ext cx="3211517" cy="5292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TRx MBS $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422108" y="0"/>
            <a:ext cx="7769892" cy="6858000"/>
          </a:xfrm>
          <a:custGeom>
            <a:rect b="b" l="l" r="r" t="t"/>
            <a:pathLst>
              <a:path extrusionOk="0" h="6837536" w="7769892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5287097" y="1116658"/>
            <a:ext cx="6556517" cy="4731838"/>
            <a:chOff x="136453" y="459432"/>
            <a:chExt cx="6556517" cy="4731838"/>
          </a:xfrm>
        </p:grpSpPr>
        <p:sp>
          <p:nvSpPr>
            <p:cNvPr id="269" name="Google Shape;269;p25"/>
            <p:cNvSpPr/>
            <p:nvPr/>
          </p:nvSpPr>
          <p:spPr>
            <a:xfrm>
              <a:off x="674675" y="502297"/>
              <a:ext cx="880726" cy="8807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36453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 txBox="1"/>
            <p:nvPr/>
          </p:nvSpPr>
          <p:spPr>
            <a:xfrm>
              <a:off x="136453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12 Product Families have remained 0 in both the years.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196060" y="459432"/>
              <a:ext cx="880726" cy="88072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2436127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2436127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31 has the highest market share in both the years.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982532" y="466575"/>
              <a:ext cx="880726" cy="88072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735801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4735801" y="1724637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44 had the highest increase in market share from 2015 to 2016..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824512" y="3091430"/>
              <a:ext cx="880726" cy="88072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286290" y="4313770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1286290" y="4313770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31 had the highest decrease in market share from 2015 to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124186" y="3091430"/>
              <a:ext cx="880726" cy="88072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585964" y="4313770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3585964" y="4313770"/>
              <a:ext cx="1957169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 Preferred Product Families are 1,25 and 31 in both the years in terms of market share.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718457" y="531278"/>
            <a:ext cx="3211517" cy="5292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TRx COUNT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4422108" y="0"/>
            <a:ext cx="7769892" cy="6858000"/>
          </a:xfrm>
          <a:custGeom>
            <a:rect b="b" l="l" r="r" t="t"/>
            <a:pathLst>
              <a:path extrusionOk="0" h="6837536" w="7769892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26"/>
          <p:cNvGrpSpPr/>
          <p:nvPr/>
        </p:nvGrpSpPr>
        <p:grpSpPr>
          <a:xfrm>
            <a:off x="3938324" y="353058"/>
            <a:ext cx="8133405" cy="5931282"/>
            <a:chOff x="8350" y="2159"/>
            <a:chExt cx="8133405" cy="5931282"/>
          </a:xfrm>
        </p:grpSpPr>
        <p:sp>
          <p:nvSpPr>
            <p:cNvPr id="295" name="Google Shape;295;p26"/>
            <p:cNvSpPr/>
            <p:nvPr/>
          </p:nvSpPr>
          <p:spPr>
            <a:xfrm rot="5400000">
              <a:off x="-98285" y="1731890"/>
              <a:ext cx="2018871" cy="99926"/>
            </a:xfrm>
            <a:prstGeom prst="rect">
              <a:avLst/>
            </a:prstGeom>
            <a:solidFill>
              <a:srgbClr val="467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350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7BCF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63005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GLP1 and SGLT have increased from 2015 to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 rot="5400000">
              <a:off x="-98285" y="3764498"/>
              <a:ext cx="2018871" cy="99926"/>
            </a:xfrm>
            <a:prstGeom prst="rect">
              <a:avLst/>
            </a:prstGeom>
            <a:solidFill>
              <a:srgbClr val="46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8350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B29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 txBox="1"/>
            <p:nvPr/>
          </p:nvSpPr>
          <p:spPr>
            <a:xfrm>
              <a:off x="63005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DPP4,Glitazone,Insulin (Fast,Intermediate,Long Acting) and Metformin have decreased from 2015 to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916598" y="4780803"/>
              <a:ext cx="2822371" cy="99926"/>
            </a:xfrm>
            <a:prstGeom prst="rect">
              <a:avLst/>
            </a:prstGeom>
            <a:solidFill>
              <a:srgbClr val="8FB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350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8FBA4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 txBox="1"/>
            <p:nvPr/>
          </p:nvSpPr>
          <p:spPr>
            <a:xfrm>
              <a:off x="63005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Metformin/SU has the highest market share in both the years.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 rot="-5400000">
              <a:off x="2734982" y="3764498"/>
              <a:ext cx="2018871" cy="999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841618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 txBox="1"/>
            <p:nvPr/>
          </p:nvSpPr>
          <p:spPr>
            <a:xfrm>
              <a:off x="2896273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SGLT had the highest increase of 0.83% in market share from 2015 to 2016.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 rot="-5400000">
              <a:off x="2734982" y="1731890"/>
              <a:ext cx="2018871" cy="99926"/>
            </a:xfrm>
            <a:prstGeom prst="rect">
              <a:avLst/>
            </a:prstGeom>
            <a:solidFill>
              <a:srgbClr val="E15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841618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E1504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2896273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Metformin/SU had the highest decrease of 0.76% in market share from 2015 to 2016.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749866" y="715585"/>
              <a:ext cx="2822371" cy="99926"/>
            </a:xfrm>
            <a:prstGeom prst="rect">
              <a:avLst/>
            </a:prstGeom>
            <a:solidFill>
              <a:srgbClr val="467B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841618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7BCF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 txBox="1"/>
            <p:nvPr/>
          </p:nvSpPr>
          <p:spPr>
            <a:xfrm>
              <a:off x="2896273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Only GLP1 and SGLT have shown a continuous increasing trend in market share from Q1 of 2015 – Q4 of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 rot="5400000">
              <a:off x="5568249" y="1731890"/>
              <a:ext cx="2018871" cy="99926"/>
            </a:xfrm>
            <a:prstGeom prst="rect">
              <a:avLst/>
            </a:prstGeom>
            <a:solidFill>
              <a:srgbClr val="46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5674885" y="2159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46B29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 txBox="1"/>
            <p:nvPr/>
          </p:nvSpPr>
          <p:spPr>
            <a:xfrm>
              <a:off x="5729540" y="56814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Insulin Intermediate Acting and Others have shown a continuous decreasing trend in market share from Q1 of 2015 – Q4 of 2016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 rot="5400000">
              <a:off x="5568249" y="3764498"/>
              <a:ext cx="2018871" cy="99926"/>
            </a:xfrm>
            <a:prstGeom prst="rect">
              <a:avLst/>
            </a:prstGeom>
            <a:solidFill>
              <a:srgbClr val="8FB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5674885" y="2034768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rgbClr val="8FBA4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 txBox="1"/>
            <p:nvPr/>
          </p:nvSpPr>
          <p:spPr>
            <a:xfrm>
              <a:off x="5729540" y="2089423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 Preferred Product class is Metformin/SU in both the years in terms of market share.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5674885" y="4067377"/>
              <a:ext cx="2466870" cy="1866064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 txBox="1"/>
            <p:nvPr/>
          </p:nvSpPr>
          <p:spPr>
            <a:xfrm>
              <a:off x="5729540" y="4122032"/>
              <a:ext cx="2357560" cy="1756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Least Preferred Product classes are Glitazone, Others and Insulin Intermediate Acting.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/>
          <p:nvPr/>
        </p:nvSpPr>
        <p:spPr>
          <a:xfrm>
            <a:off x="718457" y="531278"/>
            <a:ext cx="3211517" cy="5292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TRx COUNT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4422108" y="0"/>
            <a:ext cx="7769892" cy="6858000"/>
          </a:xfrm>
          <a:custGeom>
            <a:rect b="b" l="l" r="r" t="t"/>
            <a:pathLst>
              <a:path extrusionOk="0" h="6837536" w="7769892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5175117" y="959235"/>
            <a:ext cx="6580449" cy="4800499"/>
            <a:chOff x="238787" y="494891"/>
            <a:chExt cx="6580449" cy="4800499"/>
          </a:xfrm>
        </p:grpSpPr>
        <p:sp>
          <p:nvSpPr>
            <p:cNvPr id="332" name="Google Shape;332;p27"/>
            <p:cNvSpPr/>
            <p:nvPr/>
          </p:nvSpPr>
          <p:spPr>
            <a:xfrm>
              <a:off x="778973" y="576771"/>
              <a:ext cx="883940" cy="88394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238787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238787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 of 12 Product Families have remained 0 in both the years.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5395957" y="552206"/>
              <a:ext cx="883940" cy="88394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546855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2546855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44 has the highest market share in both the years.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192629" y="494891"/>
              <a:ext cx="883940" cy="88394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4854923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4854923" y="1813041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20 had the highest increase in market share from 2015 to 2016..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933007" y="3181620"/>
              <a:ext cx="883940" cy="88394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92821" y="4417890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1392821" y="4417890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Family 34 had the highest decrease in market share from 2015 to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4241076" y="3181620"/>
              <a:ext cx="883940" cy="88394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700889" y="4417890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3700889" y="4417890"/>
              <a:ext cx="1964313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 Preferred Product Families are 44,34 and 31 in both the years in terms of market share.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0" y="0"/>
            <a:ext cx="12188825" cy="22842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0" y="0"/>
            <a:ext cx="12192000" cy="2284214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8"/>
          <p:cNvPicPr preferRelativeResize="0"/>
          <p:nvPr/>
        </p:nvPicPr>
        <p:blipFill rotWithShape="1">
          <a:blip r:embed="rId3">
            <a:alphaModFix/>
          </a:blip>
          <a:srcRect b="66684" l="0" r="0" t="0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8"/>
          <p:cNvSpPr/>
          <p:nvPr/>
        </p:nvSpPr>
        <p:spPr>
          <a:xfrm>
            <a:off x="1025524" y="853167"/>
            <a:ext cx="101314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TRx MBS $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8"/>
          <p:cNvGrpSpPr/>
          <p:nvPr/>
        </p:nvGrpSpPr>
        <p:grpSpPr>
          <a:xfrm>
            <a:off x="115862" y="3121060"/>
            <a:ext cx="11999902" cy="2323153"/>
            <a:chOff x="1562" y="749335"/>
            <a:chExt cx="11999902" cy="2323153"/>
          </a:xfrm>
        </p:grpSpPr>
        <p:sp>
          <p:nvSpPr>
            <p:cNvPr id="358" name="Google Shape;358;p28"/>
            <p:cNvSpPr/>
            <p:nvPr/>
          </p:nvSpPr>
          <p:spPr>
            <a:xfrm flipH="1" rot="10800000">
              <a:off x="756335" y="1600768"/>
              <a:ext cx="2171" cy="2171"/>
            </a:xfrm>
            <a:prstGeom prst="rect">
              <a:avLst/>
            </a:prstGeom>
            <a:gradFill>
              <a:gsLst>
                <a:gs pos="0">
                  <a:srgbClr val="B3D9CD"/>
                </a:gs>
                <a:gs pos="100000">
                  <a:srgbClr val="82C3AF">
                    <a:alpha val="7372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562" y="1892556"/>
              <a:ext cx="151171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 txBox="1"/>
            <p:nvPr/>
          </p:nvSpPr>
          <p:spPr>
            <a:xfrm>
              <a:off x="1562" y="1892556"/>
              <a:ext cx="151171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213847" y="842024"/>
              <a:ext cx="1265410" cy="9076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071224" y="1937771"/>
              <a:ext cx="151171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 txBox="1"/>
            <p:nvPr/>
          </p:nvSpPr>
          <p:spPr>
            <a:xfrm>
              <a:off x="1071224" y="1937771"/>
              <a:ext cx="151171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49 has the highest sale among all Products in both the years.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338280" y="781890"/>
              <a:ext cx="1002811" cy="10527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467842" y="1853285"/>
              <a:ext cx="278033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 txBox="1"/>
            <p:nvPr/>
          </p:nvSpPr>
          <p:spPr>
            <a:xfrm>
              <a:off x="3467842" y="1853285"/>
              <a:ext cx="2780338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2,3,11,23,26,27,31,34,35,49,101,105 and 106 have shown growth with respect to sales from 2015 to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947126" y="823352"/>
              <a:ext cx="1332478" cy="9475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534696" y="1917102"/>
              <a:ext cx="2298099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 txBox="1"/>
            <p:nvPr/>
          </p:nvSpPr>
          <p:spPr>
            <a:xfrm>
              <a:off x="6534696" y="1917102"/>
              <a:ext cx="2298099" cy="85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9,19,22,48,50,63 have shown decline with respect to sales from 2015 to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10031614" y="749335"/>
              <a:ext cx="1084063" cy="8631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163167" y="1890855"/>
              <a:ext cx="2838297" cy="1181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9163167" y="1890855"/>
              <a:ext cx="2838297" cy="1181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1,7,10,20,21,29,30,32,40,45,64,71,98 were stable with respect to sales from 2015 to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9"/>
          <p:cNvSpPr/>
          <p:nvPr/>
        </p:nvSpPr>
        <p:spPr>
          <a:xfrm flipH="1">
            <a:off x="0" y="-2"/>
            <a:ext cx="4125976" cy="6858002"/>
          </a:xfrm>
          <a:custGeom>
            <a:rect b="b" l="l" r="r" t="t"/>
            <a:pathLst>
              <a:path extrusionOk="0" h="6858002" w="4125976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685801" y="643466"/>
            <a:ext cx="2590799" cy="4995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 TRx COUNT</a:t>
            </a:r>
            <a:endParaRPr/>
          </a:p>
        </p:txBody>
      </p:sp>
      <p:grpSp>
        <p:nvGrpSpPr>
          <p:cNvPr id="381" name="Google Shape;381;p29"/>
          <p:cNvGrpSpPr/>
          <p:nvPr/>
        </p:nvGrpSpPr>
        <p:grpSpPr>
          <a:xfrm>
            <a:off x="4440947" y="1397780"/>
            <a:ext cx="7317020" cy="4584461"/>
            <a:chOff x="314970" y="754314"/>
            <a:chExt cx="7317020" cy="4584461"/>
          </a:xfrm>
        </p:grpSpPr>
        <p:sp>
          <p:nvSpPr>
            <p:cNvPr id="382" name="Google Shape;382;p29"/>
            <p:cNvSpPr/>
            <p:nvPr/>
          </p:nvSpPr>
          <p:spPr>
            <a:xfrm flipH="1">
              <a:off x="1450602" y="1150865"/>
              <a:ext cx="1558" cy="155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024830" y="754314"/>
              <a:ext cx="764464" cy="7644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14970" y="1752914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 txBox="1"/>
            <p:nvPr/>
          </p:nvSpPr>
          <p:spPr>
            <a:xfrm>
              <a:off x="314970" y="1752914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 of GLP1 class products was 2.8% of the total sale of all the product classes in 2015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 flipH="1">
              <a:off x="3844988" y="1133089"/>
              <a:ext cx="9484" cy="155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591248" y="754314"/>
              <a:ext cx="764464" cy="7644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847948" y="1774351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 txBox="1"/>
            <p:nvPr/>
          </p:nvSpPr>
          <p:spPr>
            <a:xfrm>
              <a:off x="2847948" y="1774351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the year 2016, GLP1 sale has increased to 3.51% of the total sale of all the products.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494303" y="1136822"/>
              <a:ext cx="1313" cy="131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143522" y="3224758"/>
              <a:ext cx="764464" cy="76446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447805" y="1780561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5447805" y="1780561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GLP1 class have shown a continuous increasing trend in total prescriptions sold from Q1 of 2015 – Q4 of 2016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 flipH="1" rot="10800000">
              <a:off x="2620210" y="2862418"/>
              <a:ext cx="41835" cy="4183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24830" y="3112174"/>
              <a:ext cx="764464" cy="76446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14970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 txBox="1"/>
            <p:nvPr/>
          </p:nvSpPr>
          <p:spPr>
            <a:xfrm>
              <a:off x="314970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27 has witnessed the highest sale of 59.6% in 2015 to 51.57% in 2016 among all the products in GLP1 class.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 flipH="1" rot="10800000">
              <a:off x="2620209" y="2901642"/>
              <a:ext cx="41835" cy="4183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077272" y="776161"/>
              <a:ext cx="764464" cy="76446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881387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2881387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26 has shown tremendous growth in sale from 6.58% in 2015 to 20.49% in 2016.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105360" y="2940280"/>
              <a:ext cx="45366" cy="4298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557820" y="3155443"/>
              <a:ext cx="764464" cy="76446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447805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5447805" y="4461275"/>
              <a:ext cx="2184185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22 has performed the worst as its sale has declined from 8.95% in 2015 to 3.8% in 2016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