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45" r:id="rId4"/>
  </p:sldMasterIdLst>
  <p:notesMasterIdLst>
    <p:notesMasterId r:id="rId13"/>
  </p:notesMasterIdLst>
  <p:handoutMasterIdLst>
    <p:handoutMasterId r:id="rId14"/>
  </p:handoutMasterIdLst>
  <p:sldIdLst>
    <p:sldId id="298" r:id="rId5"/>
    <p:sldId id="292" r:id="rId6"/>
    <p:sldId id="284" r:id="rId7"/>
    <p:sldId id="293" r:id="rId8"/>
    <p:sldId id="295" r:id="rId9"/>
    <p:sldId id="297" r:id="rId10"/>
    <p:sldId id="285" r:id="rId11"/>
    <p:sldId id="29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7483" autoAdjust="0"/>
  </p:normalViewPr>
  <p:slideViewPr>
    <p:cSldViewPr snapToGrid="0">
      <p:cViewPr varScale="1">
        <p:scale>
          <a:sx n="58" d="100"/>
          <a:sy n="58" d="100"/>
        </p:scale>
        <p:origin x="580" y="4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DDFEC-283E-4DB4-AB30-0FFD7110BF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40C5FC3-5F44-4A2F-891C-97D44EAC0F75}">
      <dgm:prSet/>
      <dgm:spPr/>
      <dgm:t>
        <a:bodyPr/>
        <a:lstStyle/>
        <a:p>
          <a:r>
            <a:rPr lang="en-IN" dirty="0"/>
            <a:t>Work from home</a:t>
          </a:r>
        </a:p>
      </dgm:t>
    </dgm:pt>
    <dgm:pt modelId="{84D21A38-5D74-4245-9F23-CB3D48663540}" type="parTrans" cxnId="{30B964B4-623C-4CC8-9A56-5022DEAF949A}">
      <dgm:prSet/>
      <dgm:spPr/>
      <dgm:t>
        <a:bodyPr/>
        <a:lstStyle/>
        <a:p>
          <a:endParaRPr lang="en-IN"/>
        </a:p>
      </dgm:t>
    </dgm:pt>
    <dgm:pt modelId="{DAB5A88D-D2A5-4E2B-A310-1B2CD9E819F5}" type="sibTrans" cxnId="{30B964B4-623C-4CC8-9A56-5022DEAF949A}">
      <dgm:prSet/>
      <dgm:spPr/>
      <dgm:t>
        <a:bodyPr/>
        <a:lstStyle/>
        <a:p>
          <a:endParaRPr lang="en-IN"/>
        </a:p>
      </dgm:t>
    </dgm:pt>
    <dgm:pt modelId="{22D1B7BD-C877-4B1C-8347-E7F9AC55ECF9}" type="pres">
      <dgm:prSet presAssocID="{72EDDFEC-283E-4DB4-AB30-0FFD7110BFCC}" presName="linear" presStyleCnt="0">
        <dgm:presLayoutVars>
          <dgm:animLvl val="lvl"/>
          <dgm:resizeHandles val="exact"/>
        </dgm:presLayoutVars>
      </dgm:prSet>
      <dgm:spPr/>
    </dgm:pt>
    <dgm:pt modelId="{A80BC184-C727-4925-8F79-399FB1F10EBA}" type="pres">
      <dgm:prSet presAssocID="{140C5FC3-5F44-4A2F-891C-97D44EAC0F75}" presName="parentText" presStyleLbl="node1" presStyleIdx="0" presStyleCnt="1">
        <dgm:presLayoutVars>
          <dgm:chMax val="0"/>
          <dgm:bulletEnabled val="1"/>
        </dgm:presLayoutVars>
      </dgm:prSet>
      <dgm:spPr/>
    </dgm:pt>
  </dgm:ptLst>
  <dgm:cxnLst>
    <dgm:cxn modelId="{643A950E-2F1A-4CF0-8046-17E0461E7E29}" type="presOf" srcId="{140C5FC3-5F44-4A2F-891C-97D44EAC0F75}" destId="{A80BC184-C727-4925-8F79-399FB1F10EBA}" srcOrd="0" destOrd="0" presId="urn:microsoft.com/office/officeart/2005/8/layout/vList2"/>
    <dgm:cxn modelId="{30B964B4-623C-4CC8-9A56-5022DEAF949A}" srcId="{72EDDFEC-283E-4DB4-AB30-0FFD7110BFCC}" destId="{140C5FC3-5F44-4A2F-891C-97D44EAC0F75}" srcOrd="0" destOrd="0" parTransId="{84D21A38-5D74-4245-9F23-CB3D48663540}" sibTransId="{DAB5A88D-D2A5-4E2B-A310-1B2CD9E819F5}"/>
    <dgm:cxn modelId="{C5A92CFC-D064-4223-BBC3-A29ED94E9DA2}" type="presOf" srcId="{72EDDFEC-283E-4DB4-AB30-0FFD7110BFCC}" destId="{22D1B7BD-C877-4B1C-8347-E7F9AC55ECF9}" srcOrd="0" destOrd="0" presId="urn:microsoft.com/office/officeart/2005/8/layout/vList2"/>
    <dgm:cxn modelId="{06D083EE-D7BC-45AB-A180-06F03A70759B}" type="presParOf" srcId="{22D1B7BD-C877-4B1C-8347-E7F9AC55ECF9}" destId="{A80BC184-C727-4925-8F79-399FB1F10EB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BC184-C727-4925-8F79-399FB1F10EBA}">
      <dsp:nvSpPr>
        <dsp:cNvPr id="0" name=""/>
        <dsp:cNvSpPr/>
      </dsp:nvSpPr>
      <dsp:spPr>
        <a:xfrm>
          <a:off x="0" y="34605"/>
          <a:ext cx="4941455" cy="10313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kern="1200" dirty="0"/>
            <a:t>Work from home</a:t>
          </a:r>
        </a:p>
      </dsp:txBody>
      <dsp:txXfrm>
        <a:off x="50347" y="84952"/>
        <a:ext cx="4840761"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en-IN" dirty="0"/>
          </a:p>
        </p:txBody>
      </p:sp>
      <p:sp>
        <p:nvSpPr>
          <p:cNvPr id="4" name="Tampungan Nomor Slide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35715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
        <p:nvSpPr>
          <p:cNvPr id="8" name="Rectangle 12">
            <a:extLst>
              <a:ext uri="{FF2B5EF4-FFF2-40B4-BE49-F238E27FC236}">
                <a16:creationId xmlns:a16="http://schemas.microsoft.com/office/drawing/2014/main" id="{B5B8D80F-768B-D40B-E076-A989E7507B71}"/>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3">
            <a:extLst>
              <a:ext uri="{FF2B5EF4-FFF2-40B4-BE49-F238E27FC236}">
                <a16:creationId xmlns:a16="http://schemas.microsoft.com/office/drawing/2014/main" id="{9ED9E8AC-2E9D-8A21-EE60-F28EA9E45DA0}"/>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14">
            <a:extLst>
              <a:ext uri="{FF2B5EF4-FFF2-40B4-BE49-F238E27FC236}">
                <a16:creationId xmlns:a16="http://schemas.microsoft.com/office/drawing/2014/main" id="{D87CD8DA-67B6-1577-C39F-48B341E05D75}"/>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7">
            <a:extLst>
              <a:ext uri="{FF2B5EF4-FFF2-40B4-BE49-F238E27FC236}">
                <a16:creationId xmlns:a16="http://schemas.microsoft.com/office/drawing/2014/main" id="{794FCAF4-5D6A-EE65-F6AC-5208AE83BE19}"/>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6563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22440057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13383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d-ID"/>
              <a:t>Klik untuk mengedit gaya judul Master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6935855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573199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4AAD347D-5ACD-4C99-B74B-A9C85AD731AF}"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8626723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7745003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d-ID"/>
              <a:t>Klik untuk mengedit gaya judul Master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23712225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id-ID" noProof="0"/>
              <a:t>Klik untuk mengedit gaya subjudul Master</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56171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112449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1308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d-ID"/>
              <a:t>Klik untuk mengedit gaya judul Master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244323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noProof="0"/>
              <a:t>Klik untuk edit gaya teks Master</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id-ID" noProof="0"/>
              <a:t>Klik untuk edit gaya teks Master</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049748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9442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Tree>
    <p:extLst>
      <p:ext uri="{BB962C8B-B14F-4D97-AF65-F5344CB8AC3E}">
        <p14:creationId xmlns:p14="http://schemas.microsoft.com/office/powerpoint/2010/main" val="3183446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id-ID" noProof="0"/>
              <a:t>Klik untuk mengedit gaya judul Master</a:t>
            </a:r>
            <a:endParaRPr lang="en-US" noProof="0"/>
          </a:p>
        </p:txBody>
      </p:sp>
    </p:spTree>
    <p:extLst>
      <p:ext uri="{BB962C8B-B14F-4D97-AF65-F5344CB8AC3E}">
        <p14:creationId xmlns:p14="http://schemas.microsoft.com/office/powerpoint/2010/main" val="3234891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763679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3 Ko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9796027F-7875-4030-9381-8BD8C4F21935}" type="datetimeFigureOut">
              <a:rPr lang="en-US" smtClean="0"/>
              <a:t>1/20/2023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
        <p:nvSpPr>
          <p:cNvPr id="7" name="Rectangle 7">
            <a:extLst>
              <a:ext uri="{FF2B5EF4-FFF2-40B4-BE49-F238E27FC236}">
                <a16:creationId xmlns:a16="http://schemas.microsoft.com/office/drawing/2014/main" id="{556A365F-292B-C691-43F5-ABD2ADEDC35D}"/>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8" name="Rectangle 12">
            <a:extLst>
              <a:ext uri="{FF2B5EF4-FFF2-40B4-BE49-F238E27FC236}">
                <a16:creationId xmlns:a16="http://schemas.microsoft.com/office/drawing/2014/main" id="{FEA02F57-8461-3236-4557-F7EC71C4D005}"/>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13">
            <a:extLst>
              <a:ext uri="{FF2B5EF4-FFF2-40B4-BE49-F238E27FC236}">
                <a16:creationId xmlns:a16="http://schemas.microsoft.com/office/drawing/2014/main" id="{B6E34C39-F2E1-1C8E-0DB8-5C56D1B58916}"/>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4">
            <a:extLst>
              <a:ext uri="{FF2B5EF4-FFF2-40B4-BE49-F238E27FC236}">
                <a16:creationId xmlns:a16="http://schemas.microsoft.com/office/drawing/2014/main" id="{D4703DCB-35FD-7752-B640-356E5CC4E7C2}"/>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43994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lide Judul">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id-ID" noProof="0"/>
              <a:t>Klik untuk mengedit gaya subjudul Master</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gia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id-ID" noProof="0"/>
              <a:t>Klik untuk edit gaya teks Master</a:t>
            </a:r>
          </a:p>
        </p:txBody>
      </p:sp>
    </p:spTree>
    <p:extLst>
      <p:ext uri="{BB962C8B-B14F-4D97-AF65-F5344CB8AC3E}">
        <p14:creationId xmlns:p14="http://schemas.microsoft.com/office/powerpoint/2010/main" val="3982563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Judul dan Kont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ua Kont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erbanding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noProof="0"/>
              <a:t>Klik untuk edit gaya teks Master</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noProof="0"/>
              <a:t>Klik untuk edit gaya teks Master</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Konten dengan Keterang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d-ID" noProof="0"/>
              <a:t>Klik untuk edit gaya teks Master</a:t>
            </a:r>
          </a:p>
          <a:p>
            <a:pPr lvl="1"/>
            <a:r>
              <a:rPr lang="id-ID" noProof="0"/>
              <a:t>Tingkat kedua</a:t>
            </a:r>
          </a:p>
          <a:p>
            <a:pPr lvl="2"/>
            <a:r>
              <a:rPr lang="id-ID" noProof="0"/>
              <a:t>Tingkat ketiga</a:t>
            </a:r>
          </a:p>
          <a:p>
            <a:pPr lvl="3"/>
            <a:r>
              <a:rPr lang="id-ID" noProof="0"/>
              <a:t>Tingkat keempat</a:t>
            </a:r>
          </a:p>
          <a:p>
            <a:pPr lvl="4"/>
            <a:r>
              <a:rPr lang="id-ID" noProof="0"/>
              <a:t>Tingkat kelima</a:t>
            </a:r>
            <a:endParaRPr lang="en-US" noProof="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noProof="0"/>
              <a:t>Klik untuk edit gaya teks Master</a:t>
            </a:r>
          </a:p>
        </p:txBody>
      </p:sp>
    </p:spTree>
    <p:extLst>
      <p:ext uri="{BB962C8B-B14F-4D97-AF65-F5344CB8AC3E}">
        <p14:creationId xmlns:p14="http://schemas.microsoft.com/office/powerpoint/2010/main" val="801432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Gambar dengan Keterang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noProof="0"/>
              <a:t>Klik untuk edit gaya teks Master</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noProof="0"/>
              <a:t>Klik ikon untuk menambahkan gambar</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Judul Saja">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id-ID" noProof="0"/>
              <a:t>Klik untuk mengedit gaya judul Master</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id-ID" noProof="0"/>
              <a:t>Klik untuk mengedit gaya judul Master</a:t>
            </a:r>
            <a:endParaRPr lang="en-US" noProof="0"/>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id-ID" noProof="0"/>
              <a:t>Klik untuk edit gaya teks Master</a:t>
            </a:r>
          </a:p>
        </p:txBody>
      </p:sp>
    </p:spTree>
    <p:extLst>
      <p:ext uri="{BB962C8B-B14F-4D97-AF65-F5344CB8AC3E}">
        <p14:creationId xmlns:p14="http://schemas.microsoft.com/office/powerpoint/2010/main" val="287724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4705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Koson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1/20/2023</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B51A1E-902D-48AF-9020-955120F399B6}" type="slidenum">
              <a:rPr lang="en-US" noProof="0" smtClean="0"/>
              <a:pPr/>
              <a:t>‹#›</a:t>
            </a:fld>
            <a:endParaRPr lang="en-US" noProof="0" dirty="0"/>
          </a:p>
        </p:txBody>
      </p:sp>
      <p:sp>
        <p:nvSpPr>
          <p:cNvPr id="2" name="Rectangle 10" descr="Accent block left">
            <a:extLst>
              <a:ext uri="{FF2B5EF4-FFF2-40B4-BE49-F238E27FC236}">
                <a16:creationId xmlns:a16="http://schemas.microsoft.com/office/drawing/2014/main" id="{17CBA9EE-E57B-1B1A-80D2-AC070AEB78F2}"/>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Rectangle 11" descr="Accent bar right&#10;">
            <a:extLst>
              <a:ext uri="{FF2B5EF4-FFF2-40B4-BE49-F238E27FC236}">
                <a16:creationId xmlns:a16="http://schemas.microsoft.com/office/drawing/2014/main" id="{99161DEF-0202-5E75-176F-D826DDD805AB}"/>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594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5754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9690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d-ID"/>
              <a:t>Klik untuk mengedit gaya judul Master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10" descr="Accent block left">
            <a:extLst>
              <a:ext uri="{FF2B5EF4-FFF2-40B4-BE49-F238E27FC236}">
                <a16:creationId xmlns:a16="http://schemas.microsoft.com/office/drawing/2014/main" id="{6A3CF54F-0618-228F-5A4F-52A40C79FE7F}"/>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15983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4509A250-FF31-4206-8172-F9D3106AACB1}" type="datetimeFigureOut">
              <a:rPr lang="en-US" smtClean="0"/>
              <a:t>1/20/2023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
        <p:nvSpPr>
          <p:cNvPr id="8" name="Rectangle 10" descr="Accent block left">
            <a:extLst>
              <a:ext uri="{FF2B5EF4-FFF2-40B4-BE49-F238E27FC236}">
                <a16:creationId xmlns:a16="http://schemas.microsoft.com/office/drawing/2014/main" id="{DB27F7C2-BEFC-46CA-29D8-A1A95CEA1772}"/>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8495939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B51A1E-902D-48AF-9020-955120F399B6}" type="slidenum">
              <a:rPr lang="en-US" noProof="0" smtClean="0"/>
              <a:pPr/>
              <a:t>‹#›</a:t>
            </a:fld>
            <a:endParaRPr lang="en-US" noProof="0" dirty="0"/>
          </a:p>
        </p:txBody>
      </p:sp>
      <p:sp>
        <p:nvSpPr>
          <p:cNvPr id="8" name="Rectangle 6">
            <a:extLst>
              <a:ext uri="{FF2B5EF4-FFF2-40B4-BE49-F238E27FC236}">
                <a16:creationId xmlns:a16="http://schemas.microsoft.com/office/drawing/2014/main" id="{DD94B480-77AF-1FC2-542B-371E77A73DB2}"/>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27">
            <a:extLst>
              <a:ext uri="{FF2B5EF4-FFF2-40B4-BE49-F238E27FC236}">
                <a16:creationId xmlns:a16="http://schemas.microsoft.com/office/drawing/2014/main" id="{C726B1E1-73EC-FC74-2058-73C80886679F}"/>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0">
            <a:extLst>
              <a:ext uri="{FF2B5EF4-FFF2-40B4-BE49-F238E27FC236}">
                <a16:creationId xmlns:a16="http://schemas.microsoft.com/office/drawing/2014/main" id="{0467ECF3-6342-38D8-8663-4F30BEBE3D83}"/>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8">
            <a:extLst>
              <a:ext uri="{FF2B5EF4-FFF2-40B4-BE49-F238E27FC236}">
                <a16:creationId xmlns:a16="http://schemas.microsoft.com/office/drawing/2014/main" id="{F61F5A20-DD58-9E0B-7647-EC15488FA03C}"/>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28">
            <a:extLst>
              <a:ext uri="{FF2B5EF4-FFF2-40B4-BE49-F238E27FC236}">
                <a16:creationId xmlns:a16="http://schemas.microsoft.com/office/drawing/2014/main" id="{A657EC12-0CD7-9C5D-7AE5-5413F7F2561C}"/>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17">
            <a:extLst>
              <a:ext uri="{FF2B5EF4-FFF2-40B4-BE49-F238E27FC236}">
                <a16:creationId xmlns:a16="http://schemas.microsoft.com/office/drawing/2014/main" id="{3D19D8AC-E4CA-700E-43FA-303E0ABB74BB}"/>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0722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 id="2147483964" r:id="rId18"/>
    <p:sldLayoutId id="2147483965" r:id="rId19"/>
    <p:sldLayoutId id="2147483966" r:id="rId20"/>
    <p:sldLayoutId id="2147483967" r:id="rId21"/>
    <p:sldLayoutId id="2147483968" r:id="rId22"/>
    <p:sldLayoutId id="2147483969" r:id="rId23"/>
    <p:sldLayoutId id="2147483970" r:id="rId24"/>
    <p:sldLayoutId id="2147483677" r:id="rId25"/>
    <p:sldLayoutId id="2147483650" r:id="rId26"/>
    <p:sldLayoutId id="2147483652" r:id="rId27"/>
    <p:sldLayoutId id="2147483656" r:id="rId28"/>
    <p:sldLayoutId id="2147483657" r:id="rId29"/>
    <p:sldLayoutId id="2147483667" r:id="rId30"/>
    <p:sldLayoutId id="2147483668" r:id="rId31"/>
    <p:sldLayoutId id="2147483669" r:id="rId32"/>
    <p:sldLayoutId id="2147483670" r:id="rId33"/>
    <p:sldLayoutId id="2147483671" r:id="rId34"/>
    <p:sldLayoutId id="2147483673" r:id="rId35"/>
    <p:sldLayoutId id="2147483674" r:id="rId36"/>
    <p:sldLayoutId id="2147483676" r:id="rId37"/>
    <p:sldLayoutId id="2147483655" r:id="rId38"/>
    <p:sldLayoutId id="2147483675" r:id="rId39"/>
    <p:sldLayoutId id="2147483672" r:id="rId40"/>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4.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7" b="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74320" y="637679"/>
            <a:ext cx="8991600" cy="1261295"/>
          </a:xfrm>
        </p:spPr>
        <p:txBody>
          <a:bodyPr/>
          <a:lstStyle/>
          <a:p>
            <a:r>
              <a:rPr lang="en-US" dirty="0"/>
              <a:t>Motivation for Introverts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5352545" y="4483759"/>
            <a:ext cx="6263640" cy="1408943"/>
          </a:xfrm>
        </p:spPr>
        <p:txBody>
          <a:bodyPr/>
          <a:lstStyle/>
          <a:p>
            <a:r>
              <a:rPr lang="en-US" dirty="0">
                <a:solidFill>
                  <a:srgbClr val="FF0000"/>
                </a:solidFill>
              </a:rPr>
              <a:t>Mohit Kedia</a:t>
            </a:r>
          </a:p>
          <a:p>
            <a:r>
              <a:rPr lang="en-US" dirty="0">
                <a:solidFill>
                  <a:srgbClr val="FF0000"/>
                </a:solidFill>
              </a:rPr>
              <a:t>Content Creator/ Senior Analyst </a:t>
            </a:r>
          </a:p>
          <a:p>
            <a:endParaRPr lang="en-US" dirty="0">
              <a:solidFill>
                <a:srgbClr val="FF0000"/>
              </a:solidFill>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 r="6"/>
          <a:stretch>
            <a:fillRect/>
          </a:stretch>
        </p:blipFill>
        <p:spPr>
          <a:xfrm>
            <a:off x="5245100" y="0"/>
            <a:ext cx="6946900" cy="5789460"/>
          </a:xfrm>
        </p:spPr>
      </p:pic>
      <p:graphicFrame>
        <p:nvGraphicFramePr>
          <p:cNvPr id="9" name="Diagram 8">
            <a:extLst>
              <a:ext uri="{FF2B5EF4-FFF2-40B4-BE49-F238E27FC236}">
                <a16:creationId xmlns:a16="http://schemas.microsoft.com/office/drawing/2014/main" id="{CC51BADA-F3F5-FCF7-7482-4C884188ADEB}"/>
              </a:ext>
            </a:extLst>
          </p:cNvPr>
          <p:cNvGraphicFramePr/>
          <p:nvPr>
            <p:extLst>
              <p:ext uri="{D42A27DB-BD31-4B8C-83A1-F6EECF244321}">
                <p14:modId xmlns:p14="http://schemas.microsoft.com/office/powerpoint/2010/main" val="118107203"/>
              </p:ext>
            </p:extLst>
          </p:nvPr>
        </p:nvGraphicFramePr>
        <p:xfrm>
          <a:off x="129309" y="258783"/>
          <a:ext cx="4941455" cy="110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Kotak Teks 9">
            <a:extLst>
              <a:ext uri="{FF2B5EF4-FFF2-40B4-BE49-F238E27FC236}">
                <a16:creationId xmlns:a16="http://schemas.microsoft.com/office/drawing/2014/main" id="{B4DD4318-3C33-A50B-F43A-F153FB6A6A41}"/>
              </a:ext>
            </a:extLst>
          </p:cNvPr>
          <p:cNvSpPr txBox="1"/>
          <p:nvPr/>
        </p:nvSpPr>
        <p:spPr>
          <a:xfrm>
            <a:off x="249380" y="1588654"/>
            <a:ext cx="4682837"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Work from home is mostly suitable for introverts. </a:t>
            </a:r>
          </a:p>
          <a:p>
            <a:pPr marL="285750" indent="-285750">
              <a:buFont typeface="Wingdings" panose="05000000000000000000" pitchFamily="2" charset="2"/>
              <a:buChar char="Ø"/>
            </a:pPr>
            <a:r>
              <a:rPr lang="en-IN" dirty="0"/>
              <a:t>But you can’t connect well with your colleagues while working at home .</a:t>
            </a:r>
          </a:p>
          <a:p>
            <a:pPr marL="285750" indent="-285750">
              <a:buFont typeface="Wingdings" panose="05000000000000000000" pitchFamily="2" charset="2"/>
              <a:buChar char="Ø"/>
            </a:pPr>
            <a:r>
              <a:rPr lang="en-IN" dirty="0"/>
              <a:t>You won’t be able to deal with politics happening in the backend.</a:t>
            </a:r>
          </a:p>
          <a:p>
            <a:pPr marL="285750" indent="-285750">
              <a:buFont typeface="Wingdings" panose="05000000000000000000" pitchFamily="2" charset="2"/>
              <a:buChar char="Ø"/>
            </a:pPr>
            <a:r>
              <a:rPr lang="en-IN" dirty="0"/>
              <a:t>Try to prefer work from office mostly as you will find many good leaders in the company as well who will respect introverts for their skills and attitude.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26000" y="245813"/>
            <a:ext cx="11340000" cy="614249"/>
          </a:xfrm>
        </p:spPr>
        <p:txBody>
          <a:bodyPr>
            <a:normAutofit fontScale="90000"/>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idx="1"/>
          </p:nvPr>
        </p:nvSpPr>
        <p:spPr/>
        <p:txBody>
          <a:bodyPr>
            <a:normAutofit fontScale="92500" lnSpcReduction="20000"/>
          </a:bodyPr>
          <a:lstStyle/>
          <a:p>
            <a:r>
              <a:rPr lang="en-US" dirty="0"/>
              <a:t> </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1" name="Kotak Teks 20">
            <a:extLst>
              <a:ext uri="{FF2B5EF4-FFF2-40B4-BE49-F238E27FC236}">
                <a16:creationId xmlns:a16="http://schemas.microsoft.com/office/drawing/2014/main" id="{7D76548A-8DB2-10AB-37F2-4FF705E9DAFB}"/>
              </a:ext>
            </a:extLst>
          </p:cNvPr>
          <p:cNvSpPr txBox="1"/>
          <p:nvPr/>
        </p:nvSpPr>
        <p:spPr>
          <a:xfrm>
            <a:off x="1201854" y="2363035"/>
            <a:ext cx="8579455"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t>Introverts have one strong quality and that is charging their batteries/energy level when they are alone or enjoy their personal space.</a:t>
            </a:r>
          </a:p>
          <a:p>
            <a:pPr marL="285750" indent="-285750">
              <a:buFont typeface="Wingdings" panose="05000000000000000000" pitchFamily="2" charset="2"/>
              <a:buChar char="Ø"/>
            </a:pPr>
            <a:r>
              <a:rPr lang="en-IN" dirty="0"/>
              <a:t>So never compare yourself with others as one day will come when you can become a great extrovert personality who can network well with others. </a:t>
            </a:r>
          </a:p>
          <a:p>
            <a:pPr marL="285750" indent="-285750">
              <a:buFont typeface="Wingdings" panose="05000000000000000000" pitchFamily="2" charset="2"/>
              <a:buChar char="Ø"/>
            </a:pPr>
            <a:r>
              <a:rPr lang="en-IN" dirty="0"/>
              <a:t>Purchasing clothes by visiting malls is much better option as you can get lucky to see a very popular person.  </a:t>
            </a:r>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Kotak Teks 13">
            <a:extLst>
              <a:ext uri="{FF2B5EF4-FFF2-40B4-BE49-F238E27FC236}">
                <a16:creationId xmlns:a16="http://schemas.microsoft.com/office/drawing/2014/main" id="{CC0FB5BE-09AF-B732-7573-7381D4582CAA}"/>
              </a:ext>
            </a:extLst>
          </p:cNvPr>
          <p:cNvSpPr txBox="1"/>
          <p:nvPr/>
        </p:nvSpPr>
        <p:spPr>
          <a:xfrm>
            <a:off x="858982" y="331064"/>
            <a:ext cx="3084945" cy="461665"/>
          </a:xfrm>
          <a:prstGeom prst="rect">
            <a:avLst/>
          </a:prstGeom>
          <a:noFill/>
        </p:spPr>
        <p:txBody>
          <a:bodyPr wrap="square" rtlCol="0">
            <a:spAutoFit/>
          </a:bodyPr>
          <a:lstStyle/>
          <a:p>
            <a:r>
              <a:rPr lang="en-IN" sz="2400" dirty="0">
                <a:solidFill>
                  <a:schemeClr val="accent2">
                    <a:lumMod val="60000"/>
                    <a:lumOff val="40000"/>
                  </a:schemeClr>
                </a:solidFill>
              </a:rPr>
              <a:t>Low in Confidence </a:t>
            </a:r>
          </a:p>
        </p:txBody>
      </p:sp>
      <p:sp>
        <p:nvSpPr>
          <p:cNvPr id="15" name="Kotak Teks 14">
            <a:extLst>
              <a:ext uri="{FF2B5EF4-FFF2-40B4-BE49-F238E27FC236}">
                <a16:creationId xmlns:a16="http://schemas.microsoft.com/office/drawing/2014/main" id="{C7FC1FF5-D845-21F4-7FFD-05F8178F8EC3}"/>
              </a:ext>
            </a:extLst>
          </p:cNvPr>
          <p:cNvSpPr txBox="1"/>
          <p:nvPr/>
        </p:nvSpPr>
        <p:spPr>
          <a:xfrm>
            <a:off x="858982" y="997528"/>
            <a:ext cx="10929066" cy="3139321"/>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75000"/>
                  </a:schemeClr>
                </a:solidFill>
              </a:rPr>
              <a:t>Try to drink more water because water is a liquid which doesn’t have any </a:t>
            </a:r>
            <a:r>
              <a:rPr lang="en-IN" dirty="0" err="1">
                <a:solidFill>
                  <a:schemeClr val="accent1">
                    <a:lumMod val="75000"/>
                  </a:schemeClr>
                </a:solidFill>
              </a:rPr>
              <a:t>color</a:t>
            </a:r>
            <a:r>
              <a:rPr lang="en-IN" dirty="0">
                <a:solidFill>
                  <a:schemeClr val="accent1">
                    <a:lumMod val="75000"/>
                  </a:schemeClr>
                </a:solidFill>
              </a:rPr>
              <a:t>. Also, it will make you look more bright which will ultimately produce more confidence. </a:t>
            </a:r>
          </a:p>
          <a:p>
            <a:pPr marL="285750" indent="-285750">
              <a:buFont typeface="Wingdings" panose="05000000000000000000" pitchFamily="2" charset="2"/>
              <a:buChar char="v"/>
            </a:pPr>
            <a:r>
              <a:rPr lang="en-IN" dirty="0">
                <a:solidFill>
                  <a:schemeClr val="accent1">
                    <a:lumMod val="75000"/>
                  </a:schemeClr>
                </a:solidFill>
              </a:rPr>
              <a:t>Also, Water is adaptable to any container like glass or jug or </a:t>
            </a:r>
            <a:r>
              <a:rPr lang="en-IN" dirty="0" err="1">
                <a:solidFill>
                  <a:schemeClr val="accent1">
                    <a:lumMod val="75000"/>
                  </a:schemeClr>
                </a:solidFill>
              </a:rPr>
              <a:t>thermus</a:t>
            </a:r>
            <a:r>
              <a:rPr lang="en-IN" dirty="0">
                <a:solidFill>
                  <a:schemeClr val="accent1">
                    <a:lumMod val="75000"/>
                  </a:schemeClr>
                </a:solidFill>
              </a:rPr>
              <a:t>. </a:t>
            </a:r>
          </a:p>
          <a:p>
            <a:pPr marL="285750" indent="-285750">
              <a:buFont typeface="Wingdings" panose="05000000000000000000" pitchFamily="2" charset="2"/>
              <a:buChar char="v"/>
            </a:pPr>
            <a:r>
              <a:rPr lang="en-US" sz="1800" dirty="0">
                <a:solidFill>
                  <a:schemeClr val="accent1">
                    <a:lumMod val="75000"/>
                  </a:schemeClr>
                </a:solidFill>
                <a:latin typeface="Segoe UI" panose="020B0502040204020203" pitchFamily="34" charset="0"/>
              </a:rPr>
              <a:t>Confidence comes from people who motivate you, appreciate your work, train you for soft skills, respect you for your attitude and intelligence and like your social media posts. So, its actually a myth. </a:t>
            </a:r>
          </a:p>
          <a:p>
            <a:pPr marL="285750" indent="-285750">
              <a:buFont typeface="Wingdings" panose="05000000000000000000" pitchFamily="2" charset="2"/>
              <a:buChar char="v"/>
            </a:pPr>
            <a:r>
              <a:rPr lang="en-US" dirty="0">
                <a:solidFill>
                  <a:schemeClr val="accent1">
                    <a:lumMod val="75000"/>
                  </a:schemeClr>
                </a:solidFill>
                <a:latin typeface="Segoe UI" panose="020B0502040204020203" pitchFamily="34" charset="0"/>
              </a:rPr>
              <a:t>We all have the confidence in us. All we need is right mentor who can guide you well and train you. Try to differentiate between who is right and who is wrong as soon as possible. </a:t>
            </a:r>
          </a:p>
          <a:p>
            <a:pPr marL="285750" indent="-285750">
              <a:buFont typeface="Wingdings" panose="05000000000000000000" pitchFamily="2" charset="2"/>
              <a:buChar char="v"/>
            </a:pPr>
            <a:r>
              <a:rPr lang="en-US" dirty="0">
                <a:solidFill>
                  <a:schemeClr val="accent1">
                    <a:lumMod val="75000"/>
                  </a:schemeClr>
                </a:solidFill>
                <a:latin typeface="Segoe UI" panose="020B0502040204020203" pitchFamily="34" charset="0"/>
              </a:rPr>
              <a:t>Lying during the first conversation : Everyone tries to hide their greatest weakness during the first conversation which can sometimes be height or dealing with the multiple people. </a:t>
            </a:r>
          </a:p>
          <a:p>
            <a:pPr marL="285750" indent="-285750">
              <a:buFont typeface="Wingdings" panose="05000000000000000000" pitchFamily="2" charset="2"/>
              <a:buChar char="v"/>
            </a:pPr>
            <a:endParaRPr lang="en-IN" dirty="0">
              <a:solidFill>
                <a:schemeClr val="accent1">
                  <a:lumMod val="75000"/>
                </a:schemeClr>
              </a:solidFill>
            </a:endParaRPr>
          </a:p>
          <a:p>
            <a:pPr marL="285750" indent="-285750">
              <a:buFont typeface="Wingdings" panose="05000000000000000000" pitchFamily="2" charset="2"/>
              <a:buChar char="v"/>
            </a:pPr>
            <a:endParaRPr lang="en-IN" dirty="0">
              <a:solidFill>
                <a:schemeClr val="accent1">
                  <a:lumMod val="75000"/>
                </a:schemeClr>
              </a:solidFill>
            </a:endParaRPr>
          </a:p>
        </p:txBody>
      </p:sp>
    </p:spTree>
    <p:extLst>
      <p:ext uri="{BB962C8B-B14F-4D97-AF65-F5344CB8AC3E}">
        <p14:creationId xmlns:p14="http://schemas.microsoft.com/office/powerpoint/2010/main" val="211769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531812" y="147337"/>
            <a:ext cx="3670733" cy="776299"/>
          </a:xfrm>
        </p:spPr>
        <p:txBody>
          <a:bodyPr/>
          <a:lstStyle/>
          <a:p>
            <a:r>
              <a:rPr lang="en-US" dirty="0">
                <a:solidFill>
                  <a:srgbClr val="FFC000"/>
                </a:solidFill>
              </a:rPr>
              <a:t>Social Anxiety </a:t>
            </a:r>
          </a:p>
        </p:txBody>
      </p:sp>
      <p:sp>
        <p:nvSpPr>
          <p:cNvPr id="9" name="Kotak Teks 8">
            <a:extLst>
              <a:ext uri="{FF2B5EF4-FFF2-40B4-BE49-F238E27FC236}">
                <a16:creationId xmlns:a16="http://schemas.microsoft.com/office/drawing/2014/main" id="{BD3856BC-2384-5209-552E-F6ADEB3B0C92}"/>
              </a:ext>
            </a:extLst>
          </p:cNvPr>
          <p:cNvSpPr txBox="1"/>
          <p:nvPr/>
        </p:nvSpPr>
        <p:spPr>
          <a:xfrm>
            <a:off x="600363" y="1104191"/>
            <a:ext cx="10991274" cy="4524315"/>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rgbClr val="000000"/>
                </a:solidFill>
                <a:latin typeface="Segoe UI" panose="020B0502040204020203" pitchFamily="34" charset="0"/>
              </a:rPr>
              <a:t>Being around 100 people, trying to have a small talk, awkward, meaningless smiles can be a lot of work. They are mostly anxious because they respect people who respects their personal space as they charge their batteries/energy either alone or with people with whom they feel comfortable talking to. They are mostly not awkward just have low self confidence. </a:t>
            </a:r>
          </a:p>
          <a:p>
            <a:pPr marL="285750" indent="-285750">
              <a:buFont typeface="Wingdings" panose="05000000000000000000" pitchFamily="2" charset="2"/>
              <a:buChar char="ü"/>
            </a:pPr>
            <a:r>
              <a:rPr lang="en-US" dirty="0">
                <a:solidFill>
                  <a:srgbClr val="000000"/>
                </a:solidFill>
                <a:latin typeface="Segoe UI" panose="020B0502040204020203" pitchFamily="34" charset="0"/>
              </a:rPr>
              <a:t>During festivals, </a:t>
            </a:r>
            <a:r>
              <a:rPr lang="en-US" sz="1800" dirty="0">
                <a:solidFill>
                  <a:srgbClr val="000000"/>
                </a:solidFill>
                <a:latin typeface="Segoe UI" panose="020B0502040204020203" pitchFamily="34" charset="0"/>
              </a:rPr>
              <a:t>Some gatherings become inevitable for them to go to. Balance is the key. Spend as much time as you need in your own personal space to recover rather than being a people pleaser all the time. But, they enjoy the festivals as much as all extroverts if they respect their personal space and don't always force them to talk. </a:t>
            </a:r>
          </a:p>
          <a:p>
            <a:pPr marL="285750" indent="-285750">
              <a:buFont typeface="Wingdings" panose="05000000000000000000" pitchFamily="2" charset="2"/>
              <a:buChar char="ü"/>
            </a:pPr>
            <a:r>
              <a:rPr lang="en-US" sz="1800" dirty="0">
                <a:solidFill>
                  <a:srgbClr val="000000"/>
                </a:solidFill>
                <a:latin typeface="Segoe UI" panose="020B0502040204020203" pitchFamily="34" charset="0"/>
              </a:rPr>
              <a:t>Odd man out : They are the odd man out because they don't like to talk much in person as compared to texts or calls. But talking more doesn't matters, what matters is they need to make sure that whatever they talk should always make sense to others as that will determine the response rate of people. But you can't understand why you are not getting response in texts or calls or emails. </a:t>
            </a:r>
          </a:p>
          <a:p>
            <a:pPr marL="285750" indent="-285750">
              <a:buFont typeface="Wingdings" panose="05000000000000000000" pitchFamily="2" charset="2"/>
              <a:buChar char="ü"/>
            </a:pPr>
            <a:r>
              <a:rPr lang="en-US" dirty="0">
                <a:solidFill>
                  <a:srgbClr val="000000"/>
                </a:solidFill>
                <a:latin typeface="Segoe UI" panose="020B0502040204020203" pitchFamily="34" charset="0"/>
              </a:rPr>
              <a:t>Mental health : Mental health is as important as physical health these days. So enjoy your life by going out on vacation or with your friends or family. You can also spend your time by watching movies, TV shows or listening to songs or playing sports or having hobbies or reading books.</a:t>
            </a:r>
            <a:endParaRPr lang="en-US" sz="1800" dirty="0">
              <a:solidFill>
                <a:srgbClr val="000000"/>
              </a:solidFill>
              <a:latin typeface="Segoe UI" panose="020B0502040204020203" pitchFamily="34" charset="0"/>
            </a:endParaRP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5" r="5"/>
          <a:stretch/>
        </p:blipFill>
        <p:spPr>
          <a:xfrm>
            <a:off x="6096000" y="-64656"/>
            <a:ext cx="6096000" cy="6371351"/>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0" y="0"/>
            <a:ext cx="6095999" cy="1124345"/>
          </a:xfrm>
        </p:spPr>
        <p:txBody>
          <a:bodyPr>
            <a:normAutofit fontScale="90000"/>
          </a:bodyPr>
          <a:lstStyle/>
          <a:p>
            <a:r>
              <a:rPr lang="en-US" dirty="0"/>
              <a:t>Keeping Promises</a:t>
            </a:r>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2" name="Kotak Teks 11">
            <a:extLst>
              <a:ext uri="{FF2B5EF4-FFF2-40B4-BE49-F238E27FC236}">
                <a16:creationId xmlns:a16="http://schemas.microsoft.com/office/drawing/2014/main" id="{BECD50F9-A6D3-349B-A4E5-D1A13CE8BC3A}"/>
              </a:ext>
            </a:extLst>
          </p:cNvPr>
          <p:cNvSpPr txBox="1"/>
          <p:nvPr/>
        </p:nvSpPr>
        <p:spPr>
          <a:xfrm>
            <a:off x="108727" y="1095338"/>
            <a:ext cx="5904145" cy="6186309"/>
          </a:xfrm>
          <a:prstGeom prst="rect">
            <a:avLst/>
          </a:prstGeom>
          <a:noFill/>
        </p:spPr>
        <p:txBody>
          <a:bodyPr wrap="square" rtlCol="0">
            <a:spAutoFit/>
          </a:bodyPr>
          <a:lstStyle/>
          <a:p>
            <a:pPr marL="285750" indent="-285750">
              <a:buFont typeface="Wingdings" panose="05000000000000000000" pitchFamily="2" charset="2"/>
              <a:buChar char="v"/>
            </a:pPr>
            <a:r>
              <a:rPr lang="en-IN" dirty="0"/>
              <a:t>Before signing any offer letter or joining documents , please take your time and read and understand everything as later it might be used against you. </a:t>
            </a:r>
          </a:p>
          <a:p>
            <a:pPr marL="285750" indent="-285750">
              <a:buFont typeface="Wingdings" panose="05000000000000000000" pitchFamily="2" charset="2"/>
              <a:buChar char="v"/>
            </a:pPr>
            <a:r>
              <a:rPr lang="en-IN" dirty="0"/>
              <a:t>In the corporate world, don’t go the office just to look handsome or good looking or share about your personal life which can be later used against you. </a:t>
            </a:r>
          </a:p>
          <a:p>
            <a:pPr marL="285750" indent="-285750">
              <a:buFont typeface="Wingdings" panose="05000000000000000000" pitchFamily="2" charset="2"/>
              <a:buChar char="v"/>
            </a:pPr>
            <a:r>
              <a:rPr lang="en-IN" dirty="0"/>
              <a:t>Only your work, dressing style and how you present yourself while walking matters. </a:t>
            </a:r>
          </a:p>
          <a:p>
            <a:pPr marL="285750" indent="-285750">
              <a:buFont typeface="Wingdings" panose="05000000000000000000" pitchFamily="2" charset="2"/>
              <a:buChar char="v"/>
            </a:pPr>
            <a:r>
              <a:rPr lang="en-IN" dirty="0"/>
              <a:t>To be collaborative, all you need is having empathy and responding well to criticism received from </a:t>
            </a:r>
            <a:r>
              <a:rPr lang="en-IN" dirty="0" err="1"/>
              <a:t>coworkers</a:t>
            </a:r>
            <a:r>
              <a:rPr lang="en-IN" dirty="0"/>
              <a:t>. </a:t>
            </a:r>
          </a:p>
          <a:p>
            <a:pPr marL="285750" indent="-285750">
              <a:buFont typeface="Wingdings" panose="05000000000000000000" pitchFamily="2" charset="2"/>
              <a:buChar char="v"/>
            </a:pPr>
            <a:r>
              <a:rPr lang="en-IN" dirty="0"/>
              <a:t>Entire corporate world revolves around Newtons 3</a:t>
            </a:r>
            <a:r>
              <a:rPr lang="en-IN" baseline="30000" dirty="0"/>
              <a:t>rd</a:t>
            </a:r>
            <a:r>
              <a:rPr lang="en-IN" dirty="0"/>
              <a:t> law --- Every action has an equal and opposite reaction. Its important for survival. </a:t>
            </a:r>
          </a:p>
          <a:p>
            <a:pPr marL="285750" indent="-285750">
              <a:buFont typeface="Wingdings" panose="05000000000000000000" pitchFamily="2" charset="2"/>
              <a:buChar char="v"/>
            </a:pPr>
            <a:r>
              <a:rPr lang="en-IN" dirty="0"/>
              <a:t>So, respond firmly if you face any kind of misbehaviour or rudeness from any employee including your managers.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72209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a:xfrm>
            <a:off x="4184073" y="54649"/>
            <a:ext cx="7915564" cy="5870650"/>
          </a:xfrm>
        </p:spPr>
      </p:pic>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8" name="Kotak Teks 7">
            <a:extLst>
              <a:ext uri="{FF2B5EF4-FFF2-40B4-BE49-F238E27FC236}">
                <a16:creationId xmlns:a16="http://schemas.microsoft.com/office/drawing/2014/main" id="{5CC95229-E309-AB93-4217-659EFFBDA473}"/>
              </a:ext>
            </a:extLst>
          </p:cNvPr>
          <p:cNvSpPr txBox="1"/>
          <p:nvPr/>
        </p:nvSpPr>
        <p:spPr>
          <a:xfrm>
            <a:off x="448685" y="418616"/>
            <a:ext cx="3569133" cy="461665"/>
          </a:xfrm>
          <a:prstGeom prst="rect">
            <a:avLst/>
          </a:prstGeom>
          <a:noFill/>
        </p:spPr>
        <p:txBody>
          <a:bodyPr wrap="square" rtlCol="0">
            <a:spAutoFit/>
          </a:bodyPr>
          <a:lstStyle/>
          <a:p>
            <a:r>
              <a:rPr lang="en-IN" sz="2400" dirty="0">
                <a:solidFill>
                  <a:srgbClr val="FFC000"/>
                </a:solidFill>
              </a:rPr>
              <a:t>Public Speaking </a:t>
            </a:r>
          </a:p>
        </p:txBody>
      </p:sp>
      <p:sp>
        <p:nvSpPr>
          <p:cNvPr id="9" name="Kotak Teks 8">
            <a:extLst>
              <a:ext uri="{FF2B5EF4-FFF2-40B4-BE49-F238E27FC236}">
                <a16:creationId xmlns:a16="http://schemas.microsoft.com/office/drawing/2014/main" id="{AB555DF3-EC86-3B12-AC7D-2B5A79E4B888}"/>
              </a:ext>
            </a:extLst>
          </p:cNvPr>
          <p:cNvSpPr txBox="1"/>
          <p:nvPr/>
        </p:nvSpPr>
        <p:spPr>
          <a:xfrm>
            <a:off x="360217" y="889843"/>
            <a:ext cx="3657601" cy="5078313"/>
          </a:xfrm>
          <a:prstGeom prst="rect">
            <a:avLst/>
          </a:prstGeom>
          <a:noFill/>
        </p:spPr>
        <p:txBody>
          <a:bodyPr wrap="square" rtlCol="0">
            <a:spAutoFit/>
          </a:bodyPr>
          <a:lstStyle/>
          <a:p>
            <a:pPr marL="285750" indent="-285750">
              <a:buFont typeface="Wingdings" panose="05000000000000000000" pitchFamily="2" charset="2"/>
              <a:buChar char="Ø"/>
            </a:pPr>
            <a:r>
              <a:rPr lang="en-IN" dirty="0"/>
              <a:t>If given an opportunity and time to prepare their thought process and speech , some introverts have the potential to deliver a great public speech.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Communication skills and eye to eye contact while speaking matters.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You can deliver a speech either by memorizing or by using a paper or a PPT. </a:t>
            </a:r>
          </a:p>
          <a:p>
            <a:pPr marL="285750" indent="-285750">
              <a:buFont typeface="Wingdings" panose="05000000000000000000" pitchFamily="2" charset="2"/>
              <a:buChar char="Ø"/>
            </a:pPr>
            <a:r>
              <a:rPr lang="en-IN" dirty="0"/>
              <a:t>Don’t think what people in the panel will think. Just be calm and talk freely.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6521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7" r="7"/>
          <a:stretch>
            <a:fillRect/>
          </a:stretch>
        </p:blipFill>
        <p:spPr>
          <a:xfrm>
            <a:off x="0" y="0"/>
            <a:ext cx="8026400" cy="6804025"/>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282709" y="280940"/>
            <a:ext cx="3733800" cy="1013684"/>
          </a:xfrm>
        </p:spPr>
        <p:txBody>
          <a:bodyPr/>
          <a:lstStyle/>
          <a:p>
            <a:r>
              <a:rPr lang="en-US" dirty="0"/>
              <a:t>Thank You</a:t>
            </a:r>
          </a:p>
        </p:txBody>
      </p:sp>
      <p:sp>
        <p:nvSpPr>
          <p:cNvPr id="3" name="Tampungan Teks 2">
            <a:extLst>
              <a:ext uri="{FF2B5EF4-FFF2-40B4-BE49-F238E27FC236}">
                <a16:creationId xmlns:a16="http://schemas.microsoft.com/office/drawing/2014/main" id="{99367682-22F1-0EE2-20E2-0DBD68059D63}"/>
              </a:ext>
            </a:extLst>
          </p:cNvPr>
          <p:cNvSpPr>
            <a:spLocks noGrp="1"/>
          </p:cNvSpPr>
          <p:nvPr>
            <p:ph type="body" sz="quarter" idx="15"/>
          </p:nvPr>
        </p:nvSpPr>
        <p:spPr>
          <a:xfrm>
            <a:off x="8562209" y="2988399"/>
            <a:ext cx="2910342" cy="316800"/>
          </a:xfrm>
        </p:spPr>
        <p:txBody>
          <a:bodyPr>
            <a:normAutofit fontScale="92500" lnSpcReduction="20000"/>
          </a:bodyPr>
          <a:lstStyle/>
          <a:p>
            <a:r>
              <a:rPr lang="en-IN" dirty="0"/>
              <a:t>Mohit Kedia</a:t>
            </a:r>
          </a:p>
        </p:txBody>
      </p:sp>
      <p:sp>
        <p:nvSpPr>
          <p:cNvPr id="15" name="Tampungan Teks 14">
            <a:extLst>
              <a:ext uri="{FF2B5EF4-FFF2-40B4-BE49-F238E27FC236}">
                <a16:creationId xmlns:a16="http://schemas.microsoft.com/office/drawing/2014/main" id="{344C10EF-3A7C-5819-4A56-255E5BA861B0}"/>
              </a:ext>
            </a:extLst>
          </p:cNvPr>
          <p:cNvSpPr>
            <a:spLocks noGrp="1"/>
          </p:cNvSpPr>
          <p:nvPr>
            <p:ph type="body" sz="quarter" idx="16"/>
          </p:nvPr>
        </p:nvSpPr>
        <p:spPr>
          <a:xfrm>
            <a:off x="8549266" y="3469347"/>
            <a:ext cx="2923285" cy="316800"/>
          </a:xfrm>
        </p:spPr>
        <p:txBody>
          <a:bodyPr>
            <a:normAutofit fontScale="85000" lnSpcReduction="10000"/>
          </a:bodyPr>
          <a:lstStyle/>
          <a:p>
            <a:r>
              <a:rPr lang="en-IN" dirty="0"/>
              <a:t>91-7004614723/ 95728 28378</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549266" y="3955782"/>
            <a:ext cx="2910342" cy="316800"/>
          </a:xfrm>
          <a:solidFill>
            <a:schemeClr val="tx1">
              <a:lumMod val="75000"/>
              <a:lumOff val="25000"/>
            </a:schemeClr>
          </a:solidFill>
        </p:spPr>
        <p:txBody>
          <a:bodyPr>
            <a:normAutofit fontScale="92500" lnSpcReduction="20000"/>
          </a:bodyPr>
          <a:lstStyle/>
          <a:p>
            <a:r>
              <a:rPr lang="en-US" dirty="0"/>
              <a:t>mohitkedia5@gmail.com</a:t>
            </a:r>
          </a:p>
        </p:txBody>
      </p:sp>
      <p:sp>
        <p:nvSpPr>
          <p:cNvPr id="18" name="Tampungan Teks 17">
            <a:extLst>
              <a:ext uri="{FF2B5EF4-FFF2-40B4-BE49-F238E27FC236}">
                <a16:creationId xmlns:a16="http://schemas.microsoft.com/office/drawing/2014/main" id="{4913049F-35F4-F2FF-5024-B375D71180F9}"/>
              </a:ext>
            </a:extLst>
          </p:cNvPr>
          <p:cNvSpPr>
            <a:spLocks noGrp="1"/>
          </p:cNvSpPr>
          <p:nvPr>
            <p:ph type="body" sz="quarter" idx="18"/>
          </p:nvPr>
        </p:nvSpPr>
        <p:spPr>
          <a:xfrm>
            <a:off x="8555737" y="5117119"/>
            <a:ext cx="2897400" cy="468273"/>
          </a:xfrm>
        </p:spPr>
        <p:txBody>
          <a:bodyPr>
            <a:normAutofit fontScale="85000" lnSpcReduction="20000"/>
          </a:bodyPr>
          <a:lstStyle/>
          <a:p>
            <a:r>
              <a:rPr lang="en-IN" dirty="0"/>
              <a:t>https://github.com/MohitKedia/</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04910" y="3018764"/>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511381" y="3532746"/>
            <a:ext cx="218900" cy="218900"/>
          </a:xfrm>
          <a:prstGeom prst="rect">
            <a:avLst/>
          </a:prstGeom>
        </p:spPr>
      </p:pic>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524324" y="3999311"/>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524324" y="4475980"/>
            <a:ext cx="244786" cy="244786"/>
          </a:xfrm>
          <a:prstGeom prst="rect">
            <a:avLst/>
          </a:prstGeom>
        </p:spPr>
      </p:pic>
      <p:sp>
        <p:nvSpPr>
          <p:cNvPr id="2" name="Tampungan Teks 17">
            <a:extLst>
              <a:ext uri="{FF2B5EF4-FFF2-40B4-BE49-F238E27FC236}">
                <a16:creationId xmlns:a16="http://schemas.microsoft.com/office/drawing/2014/main" id="{A65F2C7D-1AAA-7D1A-AA58-76E762AB4D1D}"/>
              </a:ext>
            </a:extLst>
          </p:cNvPr>
          <p:cNvSpPr txBox="1">
            <a:spLocks/>
          </p:cNvSpPr>
          <p:nvPr/>
        </p:nvSpPr>
        <p:spPr>
          <a:xfrm>
            <a:off x="8549266" y="4442217"/>
            <a:ext cx="2897400" cy="468273"/>
          </a:xfrm>
          <a:prstGeom prst="rect">
            <a:avLst/>
          </a:prstGeom>
          <a:solidFill>
            <a:schemeClr val="tx1">
              <a:lumMod val="75000"/>
              <a:lumOff val="25000"/>
            </a:schemeClr>
          </a:solidFill>
        </p:spPr>
        <p:txBody>
          <a:bodyPr vert="horz" lIns="91440" tIns="45720" rIns="72000" bIns="45720" rtlCol="0" anchor="ctr">
            <a:normAutofit fontScale="85000" lnSpcReduction="20000"/>
          </a:bodyPr>
          <a:lstStyle>
            <a:lvl1pPr marL="0" indent="0" algn="r" defTabSz="457200" rtl="0" eaLnBrk="1" latinLnBrk="0" hangingPunct="1">
              <a:spcBef>
                <a:spcPts val="1000"/>
              </a:spcBef>
              <a:spcAft>
                <a:spcPts val="0"/>
              </a:spcAft>
              <a:buClr>
                <a:schemeClr val="accent1"/>
              </a:buClr>
              <a:buFont typeface="Wingdings 3" charset="2"/>
              <a:buNone/>
              <a:defRPr sz="1800" kern="1200">
                <a:solidFill>
                  <a:schemeClr val="bg1"/>
                </a:solidFill>
                <a:latin typeface="+mn-lt"/>
                <a:ea typeface="+mn-ea"/>
                <a:cs typeface="+mn-cs"/>
              </a:defRPr>
            </a:lvl1pPr>
            <a:lvl2pPr marL="2667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2pPr>
            <a:lvl3pPr marL="542925"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3pPr>
            <a:lvl4pPr marL="809625"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4pPr>
            <a:lvl5pPr marL="1076325"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https://www.linkedin.com/in/mohitkedia5/</a:t>
            </a:r>
          </a:p>
        </p:txBody>
      </p:sp>
      <p:pic>
        <p:nvPicPr>
          <p:cNvPr id="5" name="Graphic 4" descr="Link">
            <a:extLst>
              <a:ext uri="{FF2B5EF4-FFF2-40B4-BE49-F238E27FC236}">
                <a16:creationId xmlns:a16="http://schemas.microsoft.com/office/drawing/2014/main" id="{9AB17202-7292-5478-5DEE-1A8D66D6FA75}"/>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524324" y="5218056"/>
            <a:ext cx="257730" cy="257730"/>
          </a:xfrm>
          <a:prstGeom prst="rect">
            <a:avLst/>
          </a:prstGeom>
        </p:spPr>
      </p:pic>
      <p:sp>
        <p:nvSpPr>
          <p:cNvPr id="7" name="Tampungan Teks 17">
            <a:extLst>
              <a:ext uri="{FF2B5EF4-FFF2-40B4-BE49-F238E27FC236}">
                <a16:creationId xmlns:a16="http://schemas.microsoft.com/office/drawing/2014/main" id="{450685A0-929A-3E8D-F23F-33AE9DC3B139}"/>
              </a:ext>
            </a:extLst>
          </p:cNvPr>
          <p:cNvSpPr txBox="1">
            <a:spLocks/>
          </p:cNvSpPr>
          <p:nvPr/>
        </p:nvSpPr>
        <p:spPr>
          <a:xfrm>
            <a:off x="8549266" y="5696003"/>
            <a:ext cx="2897400" cy="468273"/>
          </a:xfrm>
          <a:prstGeom prst="rect">
            <a:avLst/>
          </a:prstGeom>
          <a:solidFill>
            <a:schemeClr val="tx1">
              <a:lumMod val="75000"/>
              <a:lumOff val="25000"/>
            </a:schemeClr>
          </a:solidFill>
        </p:spPr>
        <p:txBody>
          <a:bodyPr vert="horz" lIns="91440" tIns="45720" rIns="72000" bIns="45720" rtlCol="0" anchor="ctr">
            <a:normAutofit fontScale="85000" lnSpcReduction="20000"/>
          </a:bodyPr>
          <a:lstStyle>
            <a:lvl1pPr marL="0" indent="0" algn="r" defTabSz="457200" rtl="0" eaLnBrk="1" latinLnBrk="0" hangingPunct="1">
              <a:spcBef>
                <a:spcPts val="1000"/>
              </a:spcBef>
              <a:spcAft>
                <a:spcPts val="0"/>
              </a:spcAft>
              <a:buClr>
                <a:schemeClr val="accent1"/>
              </a:buClr>
              <a:buFont typeface="Wingdings 3" charset="2"/>
              <a:buNone/>
              <a:defRPr sz="1800" kern="1200">
                <a:solidFill>
                  <a:schemeClr val="bg1"/>
                </a:solidFill>
                <a:latin typeface="+mn-lt"/>
                <a:ea typeface="+mn-ea"/>
                <a:cs typeface="+mn-cs"/>
              </a:defRPr>
            </a:lvl1pPr>
            <a:lvl2pPr marL="2667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2pPr>
            <a:lvl3pPr marL="542925"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3pPr>
            <a:lvl4pPr marL="809625"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4pPr>
            <a:lvl5pPr marL="1076325"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https://public.tableau.com/app/profile/mohit.kedia</a:t>
            </a:r>
          </a:p>
        </p:txBody>
      </p:sp>
      <p:pic>
        <p:nvPicPr>
          <p:cNvPr id="12" name="Graphic 11" descr="Link">
            <a:extLst>
              <a:ext uri="{FF2B5EF4-FFF2-40B4-BE49-F238E27FC236}">
                <a16:creationId xmlns:a16="http://schemas.microsoft.com/office/drawing/2014/main" id="{E39DA1CC-1E94-CED5-3C10-2260FAA68E4F}"/>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537052" y="5787525"/>
            <a:ext cx="257730" cy="257730"/>
          </a:xfrm>
          <a:prstGeom prst="rect">
            <a:avLst/>
          </a:prstGeom>
        </p:spPr>
      </p:pic>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Utas">
  <a:themeElements>
    <a:clrScheme name="Utas">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Uta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Uta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3.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835</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Segoe UI</vt:lpstr>
      <vt:lpstr>Times New Roman</vt:lpstr>
      <vt:lpstr>Wingdings</vt:lpstr>
      <vt:lpstr>Wingdings 3</vt:lpstr>
      <vt:lpstr>Utas</vt:lpstr>
      <vt:lpstr>Motivation for Introverts  </vt:lpstr>
      <vt:lpstr>PowerPoint Presentation</vt:lpstr>
      <vt:lpstr>Comparison</vt:lpstr>
      <vt:lpstr>PowerPoint Presentation</vt:lpstr>
      <vt:lpstr>Social Anxiety </vt:lpstr>
      <vt:lpstr>Keeping Promises</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2023-01-10T15:56:03Z</dcterms:created>
  <dcterms:modified xsi:type="dcterms:W3CDTF">2023-01-19T19:07:09Z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