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70" r:id="rId4"/>
    <p:sldId id="271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6" r:id="rId26"/>
    <p:sldId id="297" r:id="rId27"/>
    <p:sldId id="299" r:id="rId28"/>
    <p:sldId id="301" r:id="rId29"/>
    <p:sldId id="302" r:id="rId30"/>
    <p:sldId id="303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www.peoplestrategists.com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‹#›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www.peoplestrategists.com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‹#›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www.peoplestrategists.com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‹#›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www.peoplestrategists.com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‹#›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C51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25767"/>
            <a:ext cx="9144000" cy="332740"/>
          </a:xfrm>
          <a:custGeom>
            <a:avLst/>
            <a:gdLst/>
            <a:ahLst/>
            <a:cxnLst/>
            <a:rect l="l" t="t" r="r" b="b"/>
            <a:pathLst>
              <a:path w="9144000" h="332740">
                <a:moveTo>
                  <a:pt x="0" y="332232"/>
                </a:moveTo>
                <a:lnTo>
                  <a:pt x="9144000" y="332232"/>
                </a:lnTo>
                <a:lnTo>
                  <a:pt x="9144000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solidFill>
            <a:srgbClr val="2C51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74964" y="5570220"/>
            <a:ext cx="669035" cy="955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323588"/>
            <a:ext cx="1307465" cy="779145"/>
          </a:xfrm>
          <a:custGeom>
            <a:avLst/>
            <a:gdLst/>
            <a:ahLst/>
            <a:cxnLst/>
            <a:rect l="l" t="t" r="r" b="b"/>
            <a:pathLst>
              <a:path w="1307465" h="779145">
                <a:moveTo>
                  <a:pt x="1020546" y="0"/>
                </a:moveTo>
                <a:lnTo>
                  <a:pt x="0" y="0"/>
                </a:lnTo>
                <a:lnTo>
                  <a:pt x="0" y="778763"/>
                </a:lnTo>
                <a:lnTo>
                  <a:pt x="1020546" y="778763"/>
                </a:lnTo>
                <a:lnTo>
                  <a:pt x="1027582" y="774064"/>
                </a:lnTo>
                <a:lnTo>
                  <a:pt x="1031100" y="769366"/>
                </a:lnTo>
                <a:lnTo>
                  <a:pt x="1031100" y="764667"/>
                </a:lnTo>
                <a:lnTo>
                  <a:pt x="1034618" y="764667"/>
                </a:lnTo>
                <a:lnTo>
                  <a:pt x="1302131" y="408178"/>
                </a:lnTo>
                <a:lnTo>
                  <a:pt x="1306060" y="399587"/>
                </a:lnTo>
                <a:lnTo>
                  <a:pt x="1307369" y="388794"/>
                </a:lnTo>
                <a:lnTo>
                  <a:pt x="1306060" y="377120"/>
                </a:lnTo>
                <a:lnTo>
                  <a:pt x="1302131" y="365887"/>
                </a:lnTo>
                <a:lnTo>
                  <a:pt x="1034618" y="14097"/>
                </a:lnTo>
                <a:lnTo>
                  <a:pt x="1034618" y="9398"/>
                </a:lnTo>
                <a:lnTo>
                  <a:pt x="1031100" y="9398"/>
                </a:lnTo>
                <a:lnTo>
                  <a:pt x="1027582" y="4699"/>
                </a:lnTo>
                <a:lnTo>
                  <a:pt x="102054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www.peoplestrategists.com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‹#›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C51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25767"/>
            <a:ext cx="9144000" cy="332740"/>
          </a:xfrm>
          <a:custGeom>
            <a:avLst/>
            <a:gdLst/>
            <a:ahLst/>
            <a:cxnLst/>
            <a:rect l="l" t="t" r="r" b="b"/>
            <a:pathLst>
              <a:path w="9144000" h="332740">
                <a:moveTo>
                  <a:pt x="0" y="332232"/>
                </a:moveTo>
                <a:lnTo>
                  <a:pt x="9144000" y="332232"/>
                </a:lnTo>
                <a:lnTo>
                  <a:pt x="9144000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solidFill>
            <a:srgbClr val="2C51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74964" y="5570220"/>
            <a:ext cx="669035" cy="9555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5907"/>
            <a:ext cx="8986520" cy="39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747" y="1701546"/>
            <a:ext cx="7588504" cy="279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34073"/>
            <a:ext cx="119126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36975" y="6634073"/>
            <a:ext cx="161734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www.peoplestrategists.com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11236" y="6624702"/>
            <a:ext cx="88010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‹#›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strategist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eoplestrategists.com/" TargetMode="Externa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bernate.org/downloa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eoplestrategists.com/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oplestrategist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sourceforge.net/hibernate-configuration-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oplestrategists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eoplestrategists.com/" TargetMode="External"/><Relationship Id="rId4" Type="http://schemas.openxmlformats.org/officeDocument/2006/relationships/hyperlink" Target="http://hibernate.sourceforge.net/hibernate-configuration-3.0.dt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oplestrategists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strategists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strategists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strategist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oplestrategist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strategist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strategist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oplestrategists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strategist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oplestrategist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strategist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strategist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oplestrategists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oplestrategists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oplestrategists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strategists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oplestrategists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strategists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oplestrategists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eoplestrategists.com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eoplestrategists.com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oplestrategists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strategists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508760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270760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032760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3794759"/>
            <a:ext cx="164592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1012" y="669797"/>
            <a:ext cx="7576184" cy="2923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relational databases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represent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tables whereas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2000" spc="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object-oriented applications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encapsulated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a</a:t>
            </a:r>
            <a:r>
              <a:rPr sz="20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class.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solidFill>
                  <a:srgbClr val="001F5F"/>
                </a:solidFill>
                <a:latin typeface="Calibri"/>
                <a:cs typeface="Calibri"/>
              </a:rPr>
              <a:t>You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can access a class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by using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its objects. </a:t>
            </a:r>
            <a:r>
              <a:rPr sz="2000" spc="-30" dirty="0">
                <a:solidFill>
                  <a:srgbClr val="001F5F"/>
                </a:solidFill>
                <a:latin typeface="Calibri"/>
                <a:cs typeface="Calibri"/>
              </a:rPr>
              <a:t>However,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access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tabular 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data,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you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need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use a query</a:t>
            </a:r>
            <a:r>
              <a:rPr sz="20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language.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As 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result,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it is not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possible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directly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store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objects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000" spc="1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relational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database.</a:t>
            </a:r>
            <a:endParaRPr sz="2000" dirty="0">
              <a:latin typeface="Calibri"/>
              <a:cs typeface="Calibri"/>
            </a:endParaRPr>
          </a:p>
          <a:p>
            <a:pPr marL="12700" marR="62293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These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differences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between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object-oriented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relational database  paradigms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are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called impedance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mismatch.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3"/>
              </a:rPr>
              <a:t>www.peoplestrategists.com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1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Introducing</a:t>
            </a:r>
            <a:r>
              <a:rPr spc="-65" dirty="0"/>
              <a:t> </a:t>
            </a:r>
            <a:r>
              <a:rPr spc="-5" dirty="0"/>
              <a:t>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763523"/>
            <a:ext cx="114300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464563"/>
            <a:ext cx="114300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148839"/>
            <a:ext cx="164592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1012" y="652617"/>
            <a:ext cx="7559675" cy="205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>
              <a:lnSpc>
                <a:spcPct val="103299"/>
              </a:lnSpc>
            </a:pP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Query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interface: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object 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Query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interface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used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create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query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retrieves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stores data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into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125"/>
              </a:spcBef>
            </a:pP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Criteria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interface: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object 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Criteria interface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used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create</a:t>
            </a:r>
            <a:r>
              <a:rPr sz="18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query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retrieves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stores data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based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on multiple</a:t>
            </a:r>
            <a:r>
              <a:rPr sz="1800" spc="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conditions.</a:t>
            </a:r>
            <a:endParaRPr sz="1800">
              <a:latin typeface="Calibri"/>
              <a:cs typeface="Calibri"/>
            </a:endParaRPr>
          </a:p>
          <a:p>
            <a:pPr marL="12700" marR="505459">
              <a:lnSpc>
                <a:spcPct val="100000"/>
              </a:lnSpc>
              <a:spcBef>
                <a:spcPts val="1195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following figure shows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working of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classes and 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interfaces.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Exploring </a:t>
            </a:r>
            <a:r>
              <a:rPr spc="-10" dirty="0"/>
              <a:t>Hibernate </a:t>
            </a:r>
            <a:r>
              <a:rPr spc="-15" dirty="0"/>
              <a:t>Architecture</a:t>
            </a:r>
            <a:r>
              <a:rPr spc="-35" dirty="0"/>
              <a:t> </a:t>
            </a:r>
            <a:r>
              <a:rPr spc="-10" dirty="0"/>
              <a:t>(Contd.)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2868167"/>
            <a:ext cx="8382000" cy="33802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0011" y="2865120"/>
            <a:ext cx="5958840" cy="2767965"/>
          </a:xfrm>
          <a:custGeom>
            <a:avLst/>
            <a:gdLst/>
            <a:ahLst/>
            <a:cxnLst/>
            <a:rect l="l" t="t" r="r" b="b"/>
            <a:pathLst>
              <a:path w="5958840" h="2767965">
                <a:moveTo>
                  <a:pt x="0" y="2767583"/>
                </a:moveTo>
                <a:lnTo>
                  <a:pt x="5958840" y="2767583"/>
                </a:lnTo>
                <a:lnTo>
                  <a:pt x="5958840" y="0"/>
                </a:lnTo>
                <a:lnTo>
                  <a:pt x="0" y="0"/>
                </a:lnTo>
                <a:lnTo>
                  <a:pt x="0" y="2767583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5"/>
              </a:rPr>
              <a:t>www.peoplestrategists.com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10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508760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575560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332988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1012" y="669797"/>
            <a:ext cx="7412355" cy="3684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797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Ensure that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you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have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latest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version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installed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your computer 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12700" marR="9652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Select whether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you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want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install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 on Windows, or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Unix and  then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proceed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next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step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download .zip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file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windows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2000" spc="-60" dirty="0">
                <a:solidFill>
                  <a:srgbClr val="001F5F"/>
                </a:solidFill>
                <a:latin typeface="Calibri"/>
                <a:cs typeface="Calibri"/>
              </a:rPr>
              <a:t>.tz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file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Unix.</a:t>
            </a:r>
            <a:endParaRPr sz="2000">
              <a:latin typeface="Calibri"/>
              <a:cs typeface="Calibri"/>
            </a:endParaRPr>
          </a:p>
          <a:p>
            <a:pPr marL="12700" marR="259270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Download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latest version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of Hibernate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from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  <a:hlinkClick r:id="rId3"/>
              </a:rPr>
              <a:t>http://www.hibernate.org/downloads.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165"/>
              </a:spcBef>
            </a:pP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At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present,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hibernate-release-4.3.10.Final</a:t>
            </a:r>
            <a:r>
              <a:rPr sz="1800" spc="-55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version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of the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0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available.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Unzip the downloaded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file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will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give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you directory structure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20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follows.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4099559"/>
            <a:ext cx="164592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25907"/>
            <a:ext cx="311340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pc="-5" dirty="0"/>
              <a:t>Downloadi</a:t>
            </a:r>
            <a:r>
              <a:rPr spc="5" dirty="0"/>
              <a:t>n</a:t>
            </a:r>
            <a:r>
              <a:rPr dirty="0"/>
              <a:t>g	Hi</a:t>
            </a:r>
            <a:r>
              <a:rPr spc="-10" dirty="0"/>
              <a:t>b</a:t>
            </a:r>
            <a:r>
              <a:rPr spc="-5" dirty="0"/>
              <a:t>ern</a:t>
            </a:r>
            <a:r>
              <a:rPr spc="-20" dirty="0"/>
              <a:t>a</a:t>
            </a:r>
            <a:r>
              <a:rPr spc="-30" dirty="0"/>
              <a:t>t</a:t>
            </a:r>
            <a:r>
              <a:rPr dirty="0"/>
              <a:t>e</a:t>
            </a:r>
          </a:p>
        </p:txBody>
      </p:sp>
      <p:sp>
        <p:nvSpPr>
          <p:cNvPr id="9" name="object 9"/>
          <p:cNvSpPr/>
          <p:nvPr/>
        </p:nvSpPr>
        <p:spPr>
          <a:xfrm>
            <a:off x="1552955" y="4475988"/>
            <a:ext cx="5647944" cy="1429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1432" y="4474464"/>
            <a:ext cx="5651500" cy="1432560"/>
          </a:xfrm>
          <a:custGeom>
            <a:avLst/>
            <a:gdLst/>
            <a:ahLst/>
            <a:cxnLst/>
            <a:rect l="l" t="t" r="r" b="b"/>
            <a:pathLst>
              <a:path w="5651500" h="1432560">
                <a:moveTo>
                  <a:pt x="0" y="1432560"/>
                </a:moveTo>
                <a:lnTo>
                  <a:pt x="5650992" y="1432560"/>
                </a:lnTo>
                <a:lnTo>
                  <a:pt x="5650992" y="0"/>
                </a:lnTo>
                <a:lnTo>
                  <a:pt x="0" y="0"/>
                </a:lnTo>
                <a:lnTo>
                  <a:pt x="0" y="14325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5"/>
              </a:rPr>
              <a:t>www.peoplestrategists.com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11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813560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570988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1012" y="669797"/>
            <a:ext cx="7519670" cy="292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18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Select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whether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you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want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MySQL 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connector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Windows, or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Unix  and then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proceed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next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step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download .zip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file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windows</a:t>
            </a:r>
            <a:r>
              <a:rPr sz="20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.tz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file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Unix.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Download the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latest version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of MySQL 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connector</a:t>
            </a:r>
            <a:r>
              <a:rPr sz="2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https://dev.mysql.com/downloads/connector/j/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1499"/>
              </a:lnSpc>
              <a:spcBef>
                <a:spcPts val="1125"/>
              </a:spcBef>
            </a:pP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At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present,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mysql-connector-java-5.0.8</a:t>
            </a:r>
            <a:r>
              <a:rPr sz="1800" spc="-57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version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MySQL 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Java 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connector is</a:t>
            </a:r>
            <a:r>
              <a:rPr sz="2000" spc="-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available.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Unzip the downloaded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file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it will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give you directory structure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20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follows.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3375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07"/>
            <a:ext cx="473202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pc="-5" dirty="0"/>
              <a:t>Downloading	</a:t>
            </a:r>
            <a:r>
              <a:rPr dirty="0"/>
              <a:t>MySQL </a:t>
            </a:r>
            <a:r>
              <a:rPr spc="-20" dirty="0"/>
              <a:t>Java</a:t>
            </a:r>
            <a:r>
              <a:rPr spc="-100" dirty="0"/>
              <a:t> </a:t>
            </a:r>
            <a:r>
              <a:rPr spc="-5" dirty="0"/>
              <a:t>Connector</a:t>
            </a:r>
          </a:p>
        </p:txBody>
      </p:sp>
      <p:sp>
        <p:nvSpPr>
          <p:cNvPr id="8" name="object 8"/>
          <p:cNvSpPr/>
          <p:nvPr/>
        </p:nvSpPr>
        <p:spPr>
          <a:xfrm>
            <a:off x="1207008" y="3749040"/>
            <a:ext cx="5600699" cy="2075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5483" y="3747515"/>
            <a:ext cx="5603875" cy="2078989"/>
          </a:xfrm>
          <a:custGeom>
            <a:avLst/>
            <a:gdLst/>
            <a:ahLst/>
            <a:cxnLst/>
            <a:rect l="l" t="t" r="r" b="b"/>
            <a:pathLst>
              <a:path w="5603875" h="2078989">
                <a:moveTo>
                  <a:pt x="0" y="2078736"/>
                </a:moveTo>
                <a:lnTo>
                  <a:pt x="5603747" y="2078736"/>
                </a:lnTo>
                <a:lnTo>
                  <a:pt x="5603747" y="0"/>
                </a:lnTo>
                <a:lnTo>
                  <a:pt x="0" y="0"/>
                </a:lnTo>
                <a:lnTo>
                  <a:pt x="0" y="20787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4"/>
              </a:rPr>
              <a:t>www.peoplestrategists.com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12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813560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Configuring</a:t>
            </a:r>
            <a:r>
              <a:rPr spc="-90" dirty="0"/>
              <a:t> </a:t>
            </a:r>
            <a:r>
              <a:rPr spc="-10" dirty="0"/>
              <a:t>Hibernate</a:t>
            </a:r>
          </a:p>
        </p:txBody>
      </p:sp>
      <p:sp>
        <p:nvSpPr>
          <p:cNvPr id="5" name="object 5"/>
          <p:cNvSpPr/>
          <p:nvPr/>
        </p:nvSpPr>
        <p:spPr>
          <a:xfrm>
            <a:off x="646176" y="2469895"/>
            <a:ext cx="302895" cy="3501390"/>
          </a:xfrm>
          <a:custGeom>
            <a:avLst/>
            <a:gdLst/>
            <a:ahLst/>
            <a:cxnLst/>
            <a:rect l="l" t="t" r="r" b="b"/>
            <a:pathLst>
              <a:path w="302894" h="3501390">
                <a:moveTo>
                  <a:pt x="302526" y="0"/>
                </a:moveTo>
                <a:lnTo>
                  <a:pt x="226898" y="0"/>
                </a:lnTo>
                <a:lnTo>
                  <a:pt x="212180" y="2964"/>
                </a:lnTo>
                <a:lnTo>
                  <a:pt x="200158" y="11049"/>
                </a:lnTo>
                <a:lnTo>
                  <a:pt x="192050" y="23038"/>
                </a:lnTo>
                <a:lnTo>
                  <a:pt x="189077" y="37718"/>
                </a:lnTo>
                <a:lnTo>
                  <a:pt x="192050" y="52472"/>
                </a:lnTo>
                <a:lnTo>
                  <a:pt x="200158" y="64500"/>
                </a:lnTo>
                <a:lnTo>
                  <a:pt x="212180" y="72598"/>
                </a:lnTo>
                <a:lnTo>
                  <a:pt x="226898" y="75564"/>
                </a:lnTo>
                <a:lnTo>
                  <a:pt x="256336" y="69615"/>
                </a:lnTo>
                <a:lnTo>
                  <a:pt x="280376" y="53403"/>
                </a:lnTo>
                <a:lnTo>
                  <a:pt x="296583" y="29380"/>
                </a:lnTo>
                <a:lnTo>
                  <a:pt x="302526" y="0"/>
                </a:lnTo>
                <a:close/>
              </a:path>
              <a:path w="302894" h="3501390">
                <a:moveTo>
                  <a:pt x="75628" y="3349879"/>
                </a:moveTo>
                <a:lnTo>
                  <a:pt x="46189" y="3355822"/>
                </a:lnTo>
                <a:lnTo>
                  <a:pt x="22150" y="3372029"/>
                </a:lnTo>
                <a:lnTo>
                  <a:pt x="5943" y="3396068"/>
                </a:lnTo>
                <a:lnTo>
                  <a:pt x="0" y="3425507"/>
                </a:lnTo>
                <a:lnTo>
                  <a:pt x="5943" y="3454946"/>
                </a:lnTo>
                <a:lnTo>
                  <a:pt x="22150" y="3478985"/>
                </a:lnTo>
                <a:lnTo>
                  <a:pt x="46189" y="3495192"/>
                </a:lnTo>
                <a:lnTo>
                  <a:pt x="75628" y="3501135"/>
                </a:lnTo>
                <a:lnTo>
                  <a:pt x="105067" y="3495192"/>
                </a:lnTo>
                <a:lnTo>
                  <a:pt x="129106" y="3478985"/>
                </a:lnTo>
                <a:lnTo>
                  <a:pt x="145313" y="3454946"/>
                </a:lnTo>
                <a:lnTo>
                  <a:pt x="151256" y="3425507"/>
                </a:lnTo>
                <a:lnTo>
                  <a:pt x="75628" y="3425507"/>
                </a:lnTo>
                <a:lnTo>
                  <a:pt x="90351" y="3422535"/>
                </a:lnTo>
                <a:lnTo>
                  <a:pt x="102373" y="3414431"/>
                </a:lnTo>
                <a:lnTo>
                  <a:pt x="110477" y="3402409"/>
                </a:lnTo>
                <a:lnTo>
                  <a:pt x="113449" y="3387686"/>
                </a:lnTo>
                <a:lnTo>
                  <a:pt x="110477" y="3372971"/>
                </a:lnTo>
                <a:lnTo>
                  <a:pt x="102373" y="3360953"/>
                </a:lnTo>
                <a:lnTo>
                  <a:pt x="90351" y="3352850"/>
                </a:lnTo>
                <a:lnTo>
                  <a:pt x="75628" y="334987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176" y="2394204"/>
            <a:ext cx="7623175" cy="3576954"/>
          </a:xfrm>
          <a:custGeom>
            <a:avLst/>
            <a:gdLst/>
            <a:ahLst/>
            <a:cxnLst/>
            <a:rect l="l" t="t" r="r" b="b"/>
            <a:pathLst>
              <a:path w="7623175" h="3576954">
                <a:moveTo>
                  <a:pt x="151256" y="3425571"/>
                </a:moveTo>
                <a:lnTo>
                  <a:pt x="151256" y="75692"/>
                </a:lnTo>
                <a:lnTo>
                  <a:pt x="157200" y="46237"/>
                </a:lnTo>
                <a:lnTo>
                  <a:pt x="173407" y="22177"/>
                </a:lnTo>
                <a:lnTo>
                  <a:pt x="197446" y="5951"/>
                </a:lnTo>
                <a:lnTo>
                  <a:pt x="226885" y="0"/>
                </a:lnTo>
                <a:lnTo>
                  <a:pt x="7547356" y="0"/>
                </a:lnTo>
                <a:lnTo>
                  <a:pt x="7576810" y="5951"/>
                </a:lnTo>
                <a:lnTo>
                  <a:pt x="7600870" y="22177"/>
                </a:lnTo>
                <a:lnTo>
                  <a:pt x="7617096" y="46237"/>
                </a:lnTo>
                <a:lnTo>
                  <a:pt x="7623048" y="75692"/>
                </a:lnTo>
                <a:lnTo>
                  <a:pt x="7617096" y="105072"/>
                </a:lnTo>
                <a:lnTo>
                  <a:pt x="7600870" y="129095"/>
                </a:lnTo>
                <a:lnTo>
                  <a:pt x="7576810" y="145307"/>
                </a:lnTo>
                <a:lnTo>
                  <a:pt x="7547356" y="151257"/>
                </a:lnTo>
                <a:lnTo>
                  <a:pt x="7471791" y="151257"/>
                </a:lnTo>
                <a:lnTo>
                  <a:pt x="7471791" y="3501199"/>
                </a:lnTo>
                <a:lnTo>
                  <a:pt x="7465839" y="3530638"/>
                </a:lnTo>
                <a:lnTo>
                  <a:pt x="7449613" y="3554677"/>
                </a:lnTo>
                <a:lnTo>
                  <a:pt x="7425553" y="3570884"/>
                </a:lnTo>
                <a:lnTo>
                  <a:pt x="7396099" y="3576828"/>
                </a:lnTo>
                <a:lnTo>
                  <a:pt x="75628" y="3576828"/>
                </a:lnTo>
                <a:lnTo>
                  <a:pt x="46189" y="3570884"/>
                </a:lnTo>
                <a:lnTo>
                  <a:pt x="22150" y="3554677"/>
                </a:lnTo>
                <a:lnTo>
                  <a:pt x="5943" y="3530638"/>
                </a:lnTo>
                <a:lnTo>
                  <a:pt x="0" y="3501199"/>
                </a:lnTo>
                <a:lnTo>
                  <a:pt x="5943" y="3471760"/>
                </a:lnTo>
                <a:lnTo>
                  <a:pt x="22150" y="3447721"/>
                </a:lnTo>
                <a:lnTo>
                  <a:pt x="46189" y="3431514"/>
                </a:lnTo>
                <a:lnTo>
                  <a:pt x="75628" y="3425571"/>
                </a:lnTo>
                <a:lnTo>
                  <a:pt x="151256" y="3425571"/>
                </a:lnTo>
                <a:close/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253" y="2394204"/>
            <a:ext cx="113664" cy="151765"/>
          </a:xfrm>
          <a:custGeom>
            <a:avLst/>
            <a:gdLst/>
            <a:ahLst/>
            <a:cxnLst/>
            <a:rect l="l" t="t" r="r" b="b"/>
            <a:pathLst>
              <a:path w="113665" h="151764">
                <a:moveTo>
                  <a:pt x="37820" y="0"/>
                </a:moveTo>
                <a:lnTo>
                  <a:pt x="67259" y="5951"/>
                </a:lnTo>
                <a:lnTo>
                  <a:pt x="91298" y="22177"/>
                </a:lnTo>
                <a:lnTo>
                  <a:pt x="107506" y="46237"/>
                </a:lnTo>
                <a:lnTo>
                  <a:pt x="113449" y="75692"/>
                </a:lnTo>
                <a:lnTo>
                  <a:pt x="107506" y="105072"/>
                </a:lnTo>
                <a:lnTo>
                  <a:pt x="91298" y="129095"/>
                </a:lnTo>
                <a:lnTo>
                  <a:pt x="67259" y="145307"/>
                </a:lnTo>
                <a:lnTo>
                  <a:pt x="37820" y="151257"/>
                </a:lnTo>
                <a:lnTo>
                  <a:pt x="23102" y="148290"/>
                </a:lnTo>
                <a:lnTo>
                  <a:pt x="11080" y="140192"/>
                </a:lnTo>
                <a:lnTo>
                  <a:pt x="2973" y="128164"/>
                </a:lnTo>
                <a:lnTo>
                  <a:pt x="0" y="113411"/>
                </a:lnTo>
                <a:lnTo>
                  <a:pt x="2973" y="98730"/>
                </a:lnTo>
                <a:lnTo>
                  <a:pt x="11080" y="86741"/>
                </a:lnTo>
                <a:lnTo>
                  <a:pt x="23102" y="78656"/>
                </a:lnTo>
                <a:lnTo>
                  <a:pt x="37820" y="75692"/>
                </a:lnTo>
                <a:lnTo>
                  <a:pt x="113449" y="75692"/>
                </a:lnTo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3074" y="2545460"/>
            <a:ext cx="7245350" cy="0"/>
          </a:xfrm>
          <a:custGeom>
            <a:avLst/>
            <a:gdLst/>
            <a:ahLst/>
            <a:cxnLst/>
            <a:rect l="l" t="t" r="r" b="b"/>
            <a:pathLst>
              <a:path w="7245350">
                <a:moveTo>
                  <a:pt x="724489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1804" y="58197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14723" y="2971"/>
                </a:lnTo>
                <a:lnTo>
                  <a:pt x="26744" y="11074"/>
                </a:lnTo>
                <a:lnTo>
                  <a:pt x="34848" y="23092"/>
                </a:lnTo>
                <a:lnTo>
                  <a:pt x="37820" y="37807"/>
                </a:lnTo>
                <a:lnTo>
                  <a:pt x="34848" y="52530"/>
                </a:lnTo>
                <a:lnTo>
                  <a:pt x="26744" y="64552"/>
                </a:lnTo>
                <a:lnTo>
                  <a:pt x="14723" y="72656"/>
                </a:lnTo>
                <a:lnTo>
                  <a:pt x="0" y="75628"/>
                </a:lnTo>
                <a:lnTo>
                  <a:pt x="75628" y="75628"/>
                </a:lnTo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804" y="5819775"/>
            <a:ext cx="76200" cy="151765"/>
          </a:xfrm>
          <a:custGeom>
            <a:avLst/>
            <a:gdLst/>
            <a:ahLst/>
            <a:cxnLst/>
            <a:rect l="l" t="t" r="r" b="b"/>
            <a:pathLst>
              <a:path w="76200" h="151764">
                <a:moveTo>
                  <a:pt x="0" y="151256"/>
                </a:moveTo>
                <a:lnTo>
                  <a:pt x="29438" y="145313"/>
                </a:lnTo>
                <a:lnTo>
                  <a:pt x="53478" y="129106"/>
                </a:lnTo>
                <a:lnTo>
                  <a:pt x="69685" y="105067"/>
                </a:lnTo>
                <a:lnTo>
                  <a:pt x="75628" y="75628"/>
                </a:lnTo>
                <a:lnTo>
                  <a:pt x="75628" y="0"/>
                </a:lnTo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1012" y="669797"/>
            <a:ext cx="7568565" cy="5055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9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connect with 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 application,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you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need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set  various properties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regarding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driver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class,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user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name, and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password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the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hibernate.cfg.xml</a:t>
            </a:r>
            <a:r>
              <a:rPr sz="2000" spc="-1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structure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hibernate.cfg.xml file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given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20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snippet: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77545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&lt;?xml version='1.0'</a:t>
            </a:r>
            <a:r>
              <a:rPr sz="140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ourier New"/>
                <a:cs typeface="Courier New"/>
              </a:rPr>
              <a:t>encoding='UTF-8'?&gt;</a:t>
            </a:r>
            <a:endParaRPr sz="1400">
              <a:latin typeface="Courier New"/>
              <a:cs typeface="Courier New"/>
            </a:endParaRPr>
          </a:p>
          <a:p>
            <a:pPr marL="677545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&lt;!DOCTYPE hibernate-configuration</a:t>
            </a:r>
            <a:r>
              <a:rPr sz="1400" spc="-5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ourier New"/>
                <a:cs typeface="Courier New"/>
              </a:rPr>
              <a:t>PUBLIC</a:t>
            </a:r>
            <a:endParaRPr sz="1400">
              <a:latin typeface="Courier New"/>
              <a:cs typeface="Courier New"/>
            </a:endParaRPr>
          </a:p>
          <a:p>
            <a:pPr marL="1743710">
              <a:lnSpc>
                <a:spcPct val="100000"/>
              </a:lnSpc>
            </a:pPr>
            <a:r>
              <a:rPr sz="1400" spc="-10" dirty="0">
                <a:solidFill>
                  <a:srgbClr val="001F5F"/>
                </a:solidFill>
                <a:latin typeface="Courier New"/>
                <a:cs typeface="Courier New"/>
              </a:rPr>
              <a:t>"-//Hibernate/Hibernate Configuration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DTD</a:t>
            </a:r>
            <a:r>
              <a:rPr sz="1400" spc="9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ourier New"/>
                <a:cs typeface="Courier New"/>
              </a:rPr>
              <a:t>3.0//EN"</a:t>
            </a:r>
            <a:endParaRPr sz="1400">
              <a:latin typeface="Courier New"/>
              <a:cs typeface="Courier New"/>
            </a:endParaRPr>
          </a:p>
          <a:p>
            <a:pPr marL="677545" marR="498475" indent="213360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  <a:hlinkClick r:id="rId3"/>
              </a:rPr>
              <a:t>"htt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p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  <a:hlinkClick r:id="rId3"/>
              </a:rPr>
              <a:t>://hibernate.sourceforge.net/hibernate-configuration-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 3.0.dtd"&gt;</a:t>
            </a:r>
            <a:endParaRPr sz="1400">
              <a:latin typeface="Courier New"/>
              <a:cs typeface="Courier New"/>
            </a:endParaRPr>
          </a:p>
          <a:p>
            <a:pPr marL="677545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&lt;hibernate-configuration&gt;</a:t>
            </a:r>
            <a:endParaRPr sz="1400">
              <a:latin typeface="Courier New"/>
              <a:cs typeface="Courier New"/>
            </a:endParaRPr>
          </a:p>
          <a:p>
            <a:pPr marL="1043305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&lt;session-factory&gt;</a:t>
            </a:r>
            <a:endParaRPr sz="1400">
              <a:latin typeface="Courier New"/>
              <a:cs typeface="Courier New"/>
            </a:endParaRPr>
          </a:p>
          <a:p>
            <a:pPr marL="1043305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&lt;property</a:t>
            </a:r>
            <a:r>
              <a:rPr sz="1400" spc="9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ourier New"/>
                <a:cs typeface="Courier New"/>
              </a:rPr>
              <a:t>name="connection.username"&gt;SYSTEM&lt;/property&gt;</a:t>
            </a:r>
            <a:endParaRPr sz="1400">
              <a:latin typeface="Courier New"/>
              <a:cs typeface="Courier New"/>
            </a:endParaRPr>
          </a:p>
          <a:p>
            <a:pPr marL="1958339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.......</a:t>
            </a:r>
            <a:endParaRPr sz="1400">
              <a:latin typeface="Courier New"/>
              <a:cs typeface="Courier New"/>
            </a:endParaRPr>
          </a:p>
          <a:p>
            <a:pPr marL="1958339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.......</a:t>
            </a:r>
            <a:endParaRPr sz="1400">
              <a:latin typeface="Courier New"/>
              <a:cs typeface="Courier New"/>
            </a:endParaRPr>
          </a:p>
          <a:p>
            <a:pPr marL="1958339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.......</a:t>
            </a:r>
            <a:endParaRPr sz="1400">
              <a:latin typeface="Courier New"/>
              <a:cs typeface="Courier New"/>
            </a:endParaRPr>
          </a:p>
          <a:p>
            <a:pPr marR="87630" algn="ctr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&lt;mapping resource="Mapped_File.hbm.xml"</a:t>
            </a:r>
            <a:r>
              <a:rPr sz="1400" spc="-8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R="3556000" algn="ctr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&lt;/session-factory&gt;</a:t>
            </a:r>
            <a:endParaRPr sz="1400">
              <a:latin typeface="Courier New"/>
              <a:cs typeface="Courier New"/>
            </a:endParaRPr>
          </a:p>
          <a:p>
            <a:pPr marL="677545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&lt;/hibernate-configuration&gt;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4"/>
              </a:rPr>
              <a:t>www.peoplestrategists.com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13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525524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2226564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3476244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4177284"/>
            <a:ext cx="114300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5152644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5853684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1012" y="669797"/>
            <a:ext cx="7439025" cy="566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353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preceding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code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snippet,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hibernate.cfg.xml file contains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2000" spc="-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tags: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</a:t>
            </a: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?xml&gt;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 Defines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version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encoding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type used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XML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document.</a:t>
            </a:r>
            <a:endParaRPr sz="1800" dirty="0">
              <a:latin typeface="Calibri"/>
              <a:cs typeface="Calibri"/>
            </a:endParaRPr>
          </a:p>
          <a:p>
            <a:pPr marL="469900" marR="218440">
              <a:lnSpc>
                <a:spcPct val="101099"/>
              </a:lnSpc>
              <a:spcBef>
                <a:spcPts val="1105"/>
              </a:spcBef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&lt;DOCTYPE&gt;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Specifies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Document 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Type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Definition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(DTD)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XML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elements.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DTD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specifies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grammar rule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the XML document.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For 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example,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DTD for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hibernate.cfg.xml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file is specified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as 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  <a:hlinkClick r:id="rId4"/>
              </a:rPr>
              <a:t>http://hibernate.sourceforge.net/hibernate-configuration-3.0.dtd.</a:t>
            </a:r>
            <a:endParaRPr sz="1800" dirty="0">
              <a:latin typeface="Calibri"/>
              <a:cs typeface="Calibri"/>
            </a:endParaRPr>
          </a:p>
          <a:p>
            <a:pPr marL="469900" marR="38735">
              <a:lnSpc>
                <a:spcPct val="103299"/>
              </a:lnSpc>
              <a:spcBef>
                <a:spcPts val="1055"/>
              </a:spcBef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&lt;hibernate-configuration&gt;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Specifies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all 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configuration details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application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uses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communicate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underlying</a:t>
            </a:r>
            <a:r>
              <a:rPr sz="1800" spc="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database.</a:t>
            </a:r>
            <a:endParaRPr sz="1800" dirty="0">
              <a:latin typeface="Calibri"/>
              <a:cs typeface="Calibri"/>
            </a:endParaRPr>
          </a:p>
          <a:p>
            <a:pPr marL="469900" marR="233679">
              <a:lnSpc>
                <a:spcPct val="101699"/>
              </a:lnSpc>
              <a:spcBef>
                <a:spcPts val="1090"/>
              </a:spcBef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&lt;session-factory&gt;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: Contains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application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specific 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properties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Session object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uses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establish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communication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link  between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application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and the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database.</a:t>
            </a:r>
            <a:endParaRPr sz="1800" dirty="0">
              <a:latin typeface="Calibri"/>
              <a:cs typeface="Calibri"/>
            </a:endParaRPr>
          </a:p>
          <a:p>
            <a:pPr marL="469900" marR="5080">
              <a:lnSpc>
                <a:spcPct val="103299"/>
              </a:lnSpc>
              <a:spcBef>
                <a:spcPts val="1060"/>
              </a:spcBef>
            </a:pP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&lt;property&gt;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 Defines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various properties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are required to connect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8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database.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125"/>
              </a:spcBef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&lt;mapping&gt;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Specifies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name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mapping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file</a:t>
            </a:r>
            <a:r>
              <a:rPr sz="18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defines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mapping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database table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class.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5"/>
              </a:rPr>
              <a:t>www.peoplestrategists.com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14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Configuring </a:t>
            </a:r>
            <a:r>
              <a:rPr spc="-10" dirty="0"/>
              <a:t>Hibernate</a:t>
            </a:r>
            <a:r>
              <a:rPr spc="-65" dirty="0"/>
              <a:t> </a:t>
            </a:r>
            <a:r>
              <a:rPr spc="-10" dirty="0"/>
              <a:t>(Contd.)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2187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229867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1012" y="665226"/>
            <a:ext cx="7514590" cy="387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834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following properties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are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commonly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set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under the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&lt;property&gt;</a:t>
            </a:r>
            <a:r>
              <a:rPr sz="1800" spc="-9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tag:</a:t>
            </a:r>
            <a:endParaRPr sz="2000">
              <a:latin typeface="Calibri"/>
              <a:cs typeface="Calibri"/>
            </a:endParaRPr>
          </a:p>
          <a:p>
            <a:pPr marL="469900" marR="62230" algn="just">
              <a:lnSpc>
                <a:spcPct val="100000"/>
              </a:lnSpc>
              <a:spcBef>
                <a:spcPts val="1245"/>
              </a:spcBef>
            </a:pP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JDBC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properties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 The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JDBC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properties are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used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connect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relational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database. 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following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JDBC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properties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are commonly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used in a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Hibernate  configuration</a:t>
            </a:r>
            <a:r>
              <a:rPr sz="18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file:</a:t>
            </a:r>
            <a:endParaRPr sz="1800">
              <a:latin typeface="Calibri"/>
              <a:cs typeface="Calibri"/>
            </a:endParaRPr>
          </a:p>
          <a:p>
            <a:pPr marL="869315" marR="5080" indent="-228600">
              <a:lnSpc>
                <a:spcPct val="105600"/>
              </a:lnSpc>
              <a:spcBef>
                <a:spcPts val="900"/>
              </a:spcBef>
              <a:buClr>
                <a:srgbClr val="943735"/>
              </a:buClr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hibernate.connection.driver_class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specific 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driver</a:t>
            </a:r>
            <a:r>
              <a:rPr sz="16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name.</a:t>
            </a:r>
            <a:endParaRPr sz="1600">
              <a:latin typeface="Calibri"/>
              <a:cs typeface="Calibri"/>
            </a:endParaRPr>
          </a:p>
          <a:p>
            <a:pPr marL="869315" marR="161925" indent="-228600">
              <a:lnSpc>
                <a:spcPct val="105300"/>
              </a:lnSpc>
              <a:spcBef>
                <a:spcPts val="365"/>
              </a:spcBef>
              <a:buClr>
                <a:srgbClr val="943735"/>
              </a:buClr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hibernate.connection.ur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l: Specifies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complete path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along with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the  port number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and name of 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 that needs to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be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connected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the  application.</a:t>
            </a:r>
            <a:endParaRPr sz="1600">
              <a:latin typeface="Calibri"/>
              <a:cs typeface="Calibri"/>
            </a:endParaRPr>
          </a:p>
          <a:p>
            <a:pPr marL="869315" marR="36195" indent="-228600">
              <a:lnSpc>
                <a:spcPct val="105600"/>
              </a:lnSpc>
              <a:spcBef>
                <a:spcPts val="360"/>
              </a:spcBef>
              <a:buClr>
                <a:srgbClr val="943735"/>
              </a:buClr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hibernate.connection.username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user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name that 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used  to connect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with a particular</a:t>
            </a:r>
            <a:r>
              <a:rPr sz="16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database.</a:t>
            </a:r>
            <a:endParaRPr sz="1600">
              <a:latin typeface="Calibri"/>
              <a:cs typeface="Calibri"/>
            </a:endParaRPr>
          </a:p>
          <a:p>
            <a:pPr marL="869315" marR="120650" indent="-228600">
              <a:lnSpc>
                <a:spcPct val="105600"/>
              </a:lnSpc>
              <a:spcBef>
                <a:spcPts val="360"/>
              </a:spcBef>
              <a:buClr>
                <a:srgbClr val="943735"/>
              </a:buClr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hibernate.connection.password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the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password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used  to connect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with a particular</a:t>
            </a:r>
            <a:r>
              <a:rPr sz="16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4"/>
              </a:rPr>
              <a:t>www.peoplestrategists.com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15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Configuring </a:t>
            </a:r>
            <a:r>
              <a:rPr spc="-10" dirty="0"/>
              <a:t>Hibernate</a:t>
            </a:r>
            <a:r>
              <a:rPr spc="-65" dirty="0"/>
              <a:t> </a:t>
            </a:r>
            <a:r>
              <a:rPr spc="-10" dirty="0"/>
              <a:t>(Contd.)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772668"/>
            <a:ext cx="114300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8516" y="670814"/>
            <a:ext cx="7056120" cy="440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Hibernate configuration properties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Hibernate configuration properties  control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behavior of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Hibernate at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runtime. 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following configurations  are commonly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used in 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Hibernate configuration</a:t>
            </a:r>
            <a:r>
              <a:rPr sz="18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file:</a:t>
            </a:r>
            <a:endParaRPr sz="1800">
              <a:latin typeface="Calibri"/>
              <a:cs typeface="Calibri"/>
            </a:endParaRPr>
          </a:p>
          <a:p>
            <a:pPr marL="411480" marR="10160" indent="-228600">
              <a:lnSpc>
                <a:spcPct val="105300"/>
              </a:lnSpc>
              <a:spcBef>
                <a:spcPts val="900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hibernate.dialect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 that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used to communicate  </a:t>
            </a:r>
            <a:r>
              <a:rPr sz="1600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application. It accepts a class name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corresponding to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 used 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in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application.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example, to set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dialect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property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Oracle  database,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you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need to use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following code</a:t>
            </a:r>
            <a:r>
              <a:rPr sz="1600" spc="1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snippet:</a:t>
            </a:r>
            <a:endParaRPr sz="1600">
              <a:latin typeface="Calibri"/>
              <a:cs typeface="Calibri"/>
            </a:endParaRPr>
          </a:p>
          <a:p>
            <a:pPr marL="1097280" marR="209550">
              <a:lnSpc>
                <a:spcPct val="101299"/>
              </a:lnSpc>
              <a:spcBef>
                <a:spcPts val="430"/>
              </a:spcBef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&lt;property name="dialect"&gt;  org.hibernate.dialect.OracleDialect</a:t>
            </a:r>
            <a:r>
              <a:rPr sz="1600" spc="2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&lt;/property&gt;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11480" marR="36830" indent="-228600">
              <a:lnSpc>
                <a:spcPct val="105200"/>
              </a:lnSpc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hibernate.show_sql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SQL statements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are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written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on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the  console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during the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execution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application.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helps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in identifying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errors 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during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execution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improving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query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performance.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following code  snippet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used to set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hibernate.show_sql</a:t>
            </a:r>
            <a:r>
              <a:rPr sz="16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property:</a:t>
            </a:r>
            <a:endParaRPr sz="1600">
              <a:latin typeface="Calibri"/>
              <a:cs typeface="Calibri"/>
            </a:endParaRPr>
          </a:p>
          <a:p>
            <a:pPr marL="1097280">
              <a:lnSpc>
                <a:spcPct val="100000"/>
              </a:lnSpc>
              <a:spcBef>
                <a:spcPts val="455"/>
              </a:spcBef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&lt;property name = "hibernate.show_sql"&gt;</a:t>
            </a:r>
            <a:endParaRPr sz="1600">
              <a:latin typeface="Courier New"/>
              <a:cs typeface="Courier New"/>
            </a:endParaRPr>
          </a:p>
          <a:p>
            <a:pPr marL="109728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true&lt;/property&gt;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3"/>
              </a:rPr>
              <a:t>www.peoplestrategists.com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16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Configuring </a:t>
            </a:r>
            <a:r>
              <a:rPr spc="-10" dirty="0"/>
              <a:t>Hibernate</a:t>
            </a:r>
            <a:r>
              <a:rPr spc="-65" dirty="0"/>
              <a:t> </a:t>
            </a:r>
            <a:r>
              <a:rPr spc="-10" dirty="0"/>
              <a:t>(Contd.)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772668"/>
            <a:ext cx="114300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8516" y="670814"/>
            <a:ext cx="7068820" cy="459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09295">
              <a:lnSpc>
                <a:spcPct val="100000"/>
              </a:lnSpc>
            </a:pP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miscellaneous properties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 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miscellaneous 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properties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specify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optional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properties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are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not mandatory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 connect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 marL="411480" marR="5080" indent="-228600">
              <a:lnSpc>
                <a:spcPct val="105400"/>
              </a:lnSpc>
              <a:spcBef>
                <a:spcPts val="900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hibernate.current_session_context_class</a:t>
            </a:r>
            <a:r>
              <a:rPr sz="1600" spc="-44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property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specifies 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controller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class that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controls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scope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current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session in 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Hibernate  application.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property </a:t>
            </a:r>
            <a:r>
              <a:rPr sz="1600" spc="-20" dirty="0">
                <a:solidFill>
                  <a:srgbClr val="001F5F"/>
                </a:solidFill>
                <a:latin typeface="Calibri"/>
                <a:cs typeface="Calibri"/>
              </a:rPr>
              <a:t>takes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16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values:</a:t>
            </a:r>
            <a:endParaRPr sz="1600">
              <a:latin typeface="Calibri"/>
              <a:cs typeface="Calibri"/>
            </a:endParaRPr>
          </a:p>
          <a:p>
            <a:pPr marL="530225" marR="133985" lvl="1" indent="-228600">
              <a:lnSpc>
                <a:spcPct val="100000"/>
              </a:lnSpc>
              <a:spcBef>
                <a:spcPts val="465"/>
              </a:spcBef>
              <a:buClr>
                <a:srgbClr val="FF0000"/>
              </a:buClr>
              <a:buFont typeface="Wingdings"/>
              <a:buChar char=""/>
              <a:tabLst>
                <a:tab pos="530225" algn="l"/>
                <a:tab pos="530860" algn="l"/>
              </a:tabLst>
            </a:pP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thread: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Specifies that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scope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current session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managed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by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thread 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using which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session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started.</a:t>
            </a:r>
            <a:endParaRPr sz="1600">
              <a:latin typeface="Calibri"/>
              <a:cs typeface="Calibri"/>
            </a:endParaRPr>
          </a:p>
          <a:p>
            <a:pPr marL="530225" lvl="1" indent="-228600">
              <a:lnSpc>
                <a:spcPct val="100000"/>
              </a:lnSpc>
              <a:spcBef>
                <a:spcPts val="384"/>
              </a:spcBef>
              <a:buClr>
                <a:srgbClr val="FF0000"/>
              </a:buClr>
              <a:buFont typeface="Wingdings"/>
              <a:buChar char=""/>
              <a:tabLst>
                <a:tab pos="530225" algn="l"/>
                <a:tab pos="530860" algn="l"/>
              </a:tabLst>
            </a:pP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jta: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Specifies that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current session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bound to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currently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running</a:t>
            </a:r>
            <a:r>
              <a:rPr sz="1600" spc="1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45" dirty="0">
                <a:solidFill>
                  <a:srgbClr val="001F5F"/>
                </a:solidFill>
                <a:latin typeface="Calibri"/>
                <a:cs typeface="Calibri"/>
              </a:rPr>
              <a:t>JTA</a:t>
            </a:r>
            <a:endParaRPr sz="1600">
              <a:latin typeface="Calibri"/>
              <a:cs typeface="Calibri"/>
            </a:endParaRPr>
          </a:p>
          <a:p>
            <a:pPr marR="5018405" algn="ctr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transaction.</a:t>
            </a:r>
            <a:endParaRPr sz="1600">
              <a:latin typeface="Calibri"/>
              <a:cs typeface="Calibri"/>
            </a:endParaRPr>
          </a:p>
          <a:p>
            <a:pPr marL="530225" marR="329565" lvl="1" indent="-22860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530225" algn="l"/>
                <a:tab pos="530860" algn="l"/>
              </a:tabLst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managed: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Allows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you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manually manage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session by creating,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flushing,  and closing</a:t>
            </a:r>
            <a:r>
              <a:rPr sz="16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sessions.</a:t>
            </a:r>
            <a:endParaRPr sz="1600">
              <a:latin typeface="Calibri"/>
              <a:cs typeface="Calibri"/>
            </a:endParaRPr>
          </a:p>
          <a:p>
            <a:pPr marL="411480" indent="-228600">
              <a:lnSpc>
                <a:spcPct val="100000"/>
              </a:lnSpc>
              <a:spcBef>
                <a:spcPts val="395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example, consider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following code</a:t>
            </a:r>
            <a:r>
              <a:rPr sz="1600" spc="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snippet:</a:t>
            </a:r>
            <a:endParaRPr sz="16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&lt;property</a:t>
            </a:r>
            <a:r>
              <a:rPr sz="1600" spc="-7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name</a:t>
            </a:r>
            <a:endParaRPr sz="16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hibernate.current_session_context_class&gt;</a:t>
            </a:r>
            <a:endParaRPr sz="16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thread</a:t>
            </a:r>
            <a:r>
              <a:rPr sz="1600" spc="-5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&lt;/property&gt;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3"/>
              </a:rPr>
              <a:t>www.peoplestrategists.com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17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Configuring </a:t>
            </a:r>
            <a:r>
              <a:rPr spc="-10" dirty="0"/>
              <a:t>Hibernate</a:t>
            </a:r>
            <a:r>
              <a:rPr spc="-65" dirty="0"/>
              <a:t> </a:t>
            </a:r>
            <a:r>
              <a:rPr spc="-10" dirty="0"/>
              <a:t>(Contd.)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508760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266188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028188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3794759"/>
            <a:ext cx="164592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4552188"/>
            <a:ext cx="164592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1012" y="669797"/>
            <a:ext cx="7566025" cy="474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21665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 application,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session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acts as a pipeline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between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application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and the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database.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ts val="2380"/>
              </a:lnSpc>
              <a:spcBef>
                <a:spcPts val="1200"/>
              </a:spcBef>
            </a:pPr>
            <a:r>
              <a:rPr sz="2000" spc="-9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store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application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database, you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need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create</a:t>
            </a:r>
            <a:r>
              <a:rPr sz="20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ts val="2380"/>
              </a:lnSpc>
            </a:pPr>
            <a:r>
              <a:rPr sz="1800" dirty="0">
                <a:solidFill>
                  <a:srgbClr val="001F5F"/>
                </a:solidFill>
                <a:latin typeface="Courier New"/>
                <a:cs typeface="Courier New"/>
              </a:rPr>
              <a:t>Session</a:t>
            </a:r>
            <a:r>
              <a:rPr sz="1800" spc="-75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session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object in an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application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created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by using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0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SessionFactory</a:t>
            </a:r>
            <a:endParaRPr sz="18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165"/>
              </a:spcBef>
            </a:pPr>
            <a:r>
              <a:rPr sz="2000" spc="-9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create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SessionFactory</a:t>
            </a:r>
            <a:r>
              <a:rPr sz="1800" spc="-54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object,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application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needs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various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specific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configuration</a:t>
            </a:r>
            <a:r>
              <a:rPr sz="20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settings.</a:t>
            </a:r>
            <a:endParaRPr sz="2000">
              <a:latin typeface="Calibri"/>
              <a:cs typeface="Calibri"/>
            </a:endParaRPr>
          </a:p>
          <a:p>
            <a:pPr marL="12700" marR="61594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specifies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configuration settings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information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about the  mapping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document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an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XML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file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named</a:t>
            </a:r>
            <a:r>
              <a:rPr sz="20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hibernate.cfg.xml.</a:t>
            </a:r>
            <a:endParaRPr sz="2000">
              <a:latin typeface="Calibri"/>
              <a:cs typeface="Calibri"/>
            </a:endParaRPr>
          </a:p>
          <a:p>
            <a:pPr marL="12700" marR="327660" algn="just">
              <a:lnSpc>
                <a:spcPct val="100099"/>
              </a:lnSpc>
              <a:spcBef>
                <a:spcPts val="116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provides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org.hibernate.cfg.Configuration</a:t>
            </a:r>
            <a:r>
              <a:rPr sz="1800" spc="-63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class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that allows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application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specify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configuration properties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and  mapping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documents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create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SessionFactory</a:t>
            </a:r>
            <a:r>
              <a:rPr sz="1800" spc="-64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3"/>
              </a:rPr>
              <a:t>www.peoplestrategists.com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18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Creating </a:t>
            </a:r>
            <a:r>
              <a:rPr dirty="0"/>
              <a:t>a </a:t>
            </a:r>
            <a:r>
              <a:rPr spc="-10" dirty="0"/>
              <a:t>Hibernate</a:t>
            </a:r>
            <a:r>
              <a:rPr spc="-55" dirty="0"/>
              <a:t> </a:t>
            </a:r>
            <a:r>
              <a:rPr dirty="0"/>
              <a:t>Session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2187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830323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2805683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3506723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4482084"/>
            <a:ext cx="114300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1012" y="665226"/>
            <a:ext cx="7564755" cy="512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Configuration</a:t>
            </a:r>
            <a:r>
              <a:rPr sz="1800" spc="-54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class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provides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following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methods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specify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configuration properties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and mapping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documents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create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  </a:t>
            </a: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SessionFactory</a:t>
            </a:r>
            <a:r>
              <a:rPr sz="1800" spc="-73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  <a:p>
            <a:pPr marL="469900" marR="5080">
              <a:lnSpc>
                <a:spcPct val="101699"/>
              </a:lnSpc>
              <a:spcBef>
                <a:spcPts val="1135"/>
              </a:spcBef>
            </a:pP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configure()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 Loads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hibernate.cfg.xml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file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initializes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object of 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Configuration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class with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mappings and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configuration  properties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specified in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1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 marL="469900" marR="167640">
              <a:lnSpc>
                <a:spcPct val="100000"/>
              </a:lnSpc>
              <a:spcBef>
                <a:spcPts val="1125"/>
              </a:spcBef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getProperties()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Is used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fetch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properties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configuration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are configured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using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configure()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  <a:p>
            <a:pPr marL="469900" marR="168910" algn="just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applySettings()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Uses the </a:t>
            </a: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ServiceRegistryBuilder</a:t>
            </a:r>
            <a:r>
              <a:rPr sz="1800" spc="-77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object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apply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settings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fetched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using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getProperties()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method.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takes 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output 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getProperties()</a:t>
            </a:r>
            <a:r>
              <a:rPr sz="1800" spc="-6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method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its </a:t>
            </a:r>
            <a:r>
              <a:rPr sz="1800" spc="-30" dirty="0">
                <a:solidFill>
                  <a:srgbClr val="001F5F"/>
                </a:solidFill>
                <a:latin typeface="Calibri"/>
                <a:cs typeface="Calibri"/>
              </a:rPr>
              <a:t>parameter.</a:t>
            </a:r>
            <a:endParaRPr sz="1800">
              <a:latin typeface="Calibri"/>
              <a:cs typeface="Calibri"/>
            </a:endParaRPr>
          </a:p>
          <a:p>
            <a:pPr marL="469900" marR="506095">
              <a:lnSpc>
                <a:spcPct val="100899"/>
              </a:lnSpc>
              <a:spcBef>
                <a:spcPts val="1180"/>
              </a:spcBef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buildSessionFactory()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Uses the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Configuration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object 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returned by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configure()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method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instantiate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new 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SessionFactory</a:t>
            </a:r>
            <a:r>
              <a:rPr sz="1800" spc="-68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object.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takes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ServiceRegistry</a:t>
            </a:r>
            <a:r>
              <a:rPr sz="1800" spc="-70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object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its  </a:t>
            </a:r>
            <a:r>
              <a:rPr sz="1800" spc="-30" dirty="0">
                <a:solidFill>
                  <a:srgbClr val="001F5F"/>
                </a:solidFill>
                <a:latin typeface="Calibri"/>
                <a:cs typeface="Calibri"/>
              </a:rPr>
              <a:t>parameter.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This object carries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configuration settings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are to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be  applied.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4"/>
              </a:rPr>
              <a:t>www.peoplestrategists.com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19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Creating </a:t>
            </a:r>
            <a:r>
              <a:rPr dirty="0"/>
              <a:t>a </a:t>
            </a:r>
            <a:r>
              <a:rPr spc="-10" dirty="0"/>
              <a:t>Hibernate </a:t>
            </a:r>
            <a:r>
              <a:rPr dirty="0"/>
              <a:t>Session</a:t>
            </a:r>
            <a:r>
              <a:rPr spc="-35" dirty="0"/>
              <a:t> </a:t>
            </a:r>
            <a:r>
              <a:rPr spc="-10" dirty="0"/>
              <a:t>(Contd.)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Introducing </a:t>
            </a:r>
            <a:r>
              <a:rPr spc="-5" dirty="0"/>
              <a:t>ORM</a:t>
            </a:r>
            <a:r>
              <a:rPr spc="-50" dirty="0"/>
              <a:t> </a:t>
            </a:r>
            <a:r>
              <a:rPr spc="-10" dirty="0"/>
              <a:t>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508760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575560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4709159"/>
            <a:ext cx="164592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1012" y="669797"/>
            <a:ext cx="7549515" cy="573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0355">
              <a:lnSpc>
                <a:spcPct val="100000"/>
              </a:lnSpc>
            </a:pPr>
            <a:r>
              <a:rPr sz="2000" spc="-9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remove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impedance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mismatch problem you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need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use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process 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called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Object-relational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mapping</a:t>
            </a:r>
            <a:r>
              <a:rPr sz="20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(ORM).</a:t>
            </a:r>
            <a:endParaRPr sz="2000">
              <a:latin typeface="Calibri"/>
              <a:cs typeface="Calibri"/>
            </a:endParaRPr>
          </a:p>
          <a:p>
            <a:pPr marL="12700" marR="7239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computing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term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ORM is a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programming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technique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converting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data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between incompatible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type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systems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object-oriented programming 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languages.</a:t>
            </a:r>
            <a:endParaRPr sz="2000">
              <a:latin typeface="Calibri"/>
              <a:cs typeface="Calibri"/>
            </a:endParaRPr>
          </a:p>
          <a:p>
            <a:pPr marL="12700" marR="755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helps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implementing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 persistence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by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storing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values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of class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properties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database table. For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example,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consider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following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code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snippet:</a:t>
            </a:r>
            <a:endParaRPr sz="2000">
              <a:latin typeface="Calibri"/>
              <a:cs typeface="Calibri"/>
            </a:endParaRPr>
          </a:p>
          <a:p>
            <a:pPr marL="241300" marR="5170170">
              <a:lnSpc>
                <a:spcPct val="100000"/>
              </a:lnSpc>
              <a:spcBef>
                <a:spcPts val="565"/>
              </a:spcBef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CREATE TABLE</a:t>
            </a:r>
            <a:r>
              <a:rPr sz="1400" spc="-8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STUDENT  </a:t>
            </a:r>
            <a:r>
              <a:rPr sz="1400" dirty="0">
                <a:solidFill>
                  <a:srgbClr val="001F5F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454659" marR="3573779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STUD_ID </a:t>
            </a:r>
            <a:r>
              <a:rPr sz="1400" spc="-10" dirty="0">
                <a:solidFill>
                  <a:srgbClr val="001F5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PRIMARY KEY NOT NULL,  STUD_NAME</a:t>
            </a:r>
            <a:r>
              <a:rPr sz="1400" spc="-9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VARCHAR(20)</a:t>
            </a:r>
            <a:endParaRPr sz="1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400" dirty="0">
                <a:solidFill>
                  <a:srgbClr val="001F5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Student</a:t>
            </a:r>
            <a:r>
              <a:rPr sz="1400" spc="-409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class</a:t>
            </a:r>
            <a:r>
              <a:rPr sz="2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mapped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0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STUDENT</a:t>
            </a:r>
            <a:r>
              <a:rPr sz="1400" spc="-409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table can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created</a:t>
            </a:r>
            <a:r>
              <a:rPr sz="20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using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following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code</a:t>
            </a:r>
            <a:r>
              <a:rPr sz="20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snippet: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60"/>
              </a:spcBef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class</a:t>
            </a:r>
            <a:r>
              <a:rPr sz="1400" spc="-6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ourier New"/>
                <a:cs typeface="Courier New"/>
              </a:rPr>
              <a:t>Student</a:t>
            </a:r>
            <a:endParaRPr sz="1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400" dirty="0">
                <a:solidFill>
                  <a:srgbClr val="001F5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47980" marR="5383530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solidFill>
                  <a:srgbClr val="001F5F"/>
                </a:solidFill>
                <a:latin typeface="Courier New"/>
                <a:cs typeface="Courier New"/>
              </a:rPr>
              <a:t>enrolment_no; 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String</a:t>
            </a:r>
            <a:r>
              <a:rPr sz="1400" spc="-7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ourier New"/>
                <a:cs typeface="Courier New"/>
              </a:rPr>
              <a:t>name;</a:t>
            </a:r>
            <a:endParaRPr sz="1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400" dirty="0">
                <a:solidFill>
                  <a:srgbClr val="001F5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3"/>
              </a:rPr>
              <a:t>www.peoplestrategists.com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2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3332988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Creating </a:t>
            </a:r>
            <a:r>
              <a:rPr dirty="0"/>
              <a:t>a </a:t>
            </a:r>
            <a:r>
              <a:rPr spc="-10" dirty="0"/>
              <a:t>Hibernate </a:t>
            </a:r>
            <a:r>
              <a:rPr dirty="0"/>
              <a:t>Session</a:t>
            </a:r>
            <a:r>
              <a:rPr spc="-35" dirty="0"/>
              <a:t> </a:t>
            </a:r>
            <a:r>
              <a:rPr spc="-10" dirty="0"/>
              <a:t>(Contd.)</a:t>
            </a:r>
          </a:p>
        </p:txBody>
      </p:sp>
      <p:sp>
        <p:nvSpPr>
          <p:cNvPr id="5" name="object 5"/>
          <p:cNvSpPr/>
          <p:nvPr/>
        </p:nvSpPr>
        <p:spPr>
          <a:xfrm>
            <a:off x="577608" y="1397635"/>
            <a:ext cx="262890" cy="1830705"/>
          </a:xfrm>
          <a:custGeom>
            <a:avLst/>
            <a:gdLst/>
            <a:ahLst/>
            <a:cxnLst/>
            <a:rect l="l" t="t" r="r" b="b"/>
            <a:pathLst>
              <a:path w="262890" h="1830705">
                <a:moveTo>
                  <a:pt x="262826" y="0"/>
                </a:moveTo>
                <a:lnTo>
                  <a:pt x="197116" y="0"/>
                </a:lnTo>
                <a:lnTo>
                  <a:pt x="184326" y="2585"/>
                </a:lnTo>
                <a:lnTo>
                  <a:pt x="173883" y="9636"/>
                </a:lnTo>
                <a:lnTo>
                  <a:pt x="166843" y="20091"/>
                </a:lnTo>
                <a:lnTo>
                  <a:pt x="164261" y="32892"/>
                </a:lnTo>
                <a:lnTo>
                  <a:pt x="166843" y="45694"/>
                </a:lnTo>
                <a:lnTo>
                  <a:pt x="173883" y="56149"/>
                </a:lnTo>
                <a:lnTo>
                  <a:pt x="184326" y="63200"/>
                </a:lnTo>
                <a:lnTo>
                  <a:pt x="197116" y="65786"/>
                </a:lnTo>
                <a:lnTo>
                  <a:pt x="222691" y="60614"/>
                </a:lnTo>
                <a:lnTo>
                  <a:pt x="243578" y="46513"/>
                </a:lnTo>
                <a:lnTo>
                  <a:pt x="257661" y="25602"/>
                </a:lnTo>
                <a:lnTo>
                  <a:pt x="262826" y="0"/>
                </a:lnTo>
                <a:close/>
              </a:path>
              <a:path w="262890" h="1830705">
                <a:moveTo>
                  <a:pt x="65697" y="1698752"/>
                </a:moveTo>
                <a:lnTo>
                  <a:pt x="40124" y="1703923"/>
                </a:lnTo>
                <a:lnTo>
                  <a:pt x="19242" y="1718024"/>
                </a:lnTo>
                <a:lnTo>
                  <a:pt x="5162" y="1738935"/>
                </a:lnTo>
                <a:lnTo>
                  <a:pt x="0" y="1764538"/>
                </a:lnTo>
                <a:lnTo>
                  <a:pt x="5162" y="1790066"/>
                </a:lnTo>
                <a:lnTo>
                  <a:pt x="19242" y="1810940"/>
                </a:lnTo>
                <a:lnTo>
                  <a:pt x="40124" y="1825027"/>
                </a:lnTo>
                <a:lnTo>
                  <a:pt x="65697" y="1830197"/>
                </a:lnTo>
                <a:lnTo>
                  <a:pt x="91276" y="1825027"/>
                </a:lnTo>
                <a:lnTo>
                  <a:pt x="112163" y="1810940"/>
                </a:lnTo>
                <a:lnTo>
                  <a:pt x="126243" y="1790066"/>
                </a:lnTo>
                <a:lnTo>
                  <a:pt x="131406" y="1764538"/>
                </a:lnTo>
                <a:lnTo>
                  <a:pt x="65697" y="1764538"/>
                </a:lnTo>
                <a:lnTo>
                  <a:pt x="78486" y="1761952"/>
                </a:lnTo>
                <a:lnTo>
                  <a:pt x="88930" y="1754901"/>
                </a:lnTo>
                <a:lnTo>
                  <a:pt x="95970" y="1744446"/>
                </a:lnTo>
                <a:lnTo>
                  <a:pt x="98551" y="1731644"/>
                </a:lnTo>
                <a:lnTo>
                  <a:pt x="95970" y="1718843"/>
                </a:lnTo>
                <a:lnTo>
                  <a:pt x="88930" y="1708388"/>
                </a:lnTo>
                <a:lnTo>
                  <a:pt x="78486" y="1701337"/>
                </a:lnTo>
                <a:lnTo>
                  <a:pt x="65697" y="169875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595" y="1331975"/>
            <a:ext cx="8023859" cy="1896110"/>
          </a:xfrm>
          <a:custGeom>
            <a:avLst/>
            <a:gdLst/>
            <a:ahLst/>
            <a:cxnLst/>
            <a:rect l="l" t="t" r="r" b="b"/>
            <a:pathLst>
              <a:path w="8023859" h="1896110">
                <a:moveTo>
                  <a:pt x="131419" y="1764411"/>
                </a:moveTo>
                <a:lnTo>
                  <a:pt x="131419" y="65659"/>
                </a:lnTo>
                <a:lnTo>
                  <a:pt x="136584" y="40130"/>
                </a:lnTo>
                <a:lnTo>
                  <a:pt x="150668" y="19256"/>
                </a:lnTo>
                <a:lnTo>
                  <a:pt x="171554" y="5169"/>
                </a:lnTo>
                <a:lnTo>
                  <a:pt x="197129" y="0"/>
                </a:lnTo>
                <a:lnTo>
                  <a:pt x="7958201" y="0"/>
                </a:lnTo>
                <a:lnTo>
                  <a:pt x="7983729" y="5169"/>
                </a:lnTo>
                <a:lnTo>
                  <a:pt x="8004603" y="19256"/>
                </a:lnTo>
                <a:lnTo>
                  <a:pt x="8018690" y="40130"/>
                </a:lnTo>
                <a:lnTo>
                  <a:pt x="8023859" y="65659"/>
                </a:lnTo>
                <a:lnTo>
                  <a:pt x="8018690" y="91261"/>
                </a:lnTo>
                <a:lnTo>
                  <a:pt x="8004603" y="112172"/>
                </a:lnTo>
                <a:lnTo>
                  <a:pt x="7983729" y="126273"/>
                </a:lnTo>
                <a:lnTo>
                  <a:pt x="7958201" y="131445"/>
                </a:lnTo>
                <a:lnTo>
                  <a:pt x="7892414" y="131445"/>
                </a:lnTo>
                <a:lnTo>
                  <a:pt x="7892414" y="1830197"/>
                </a:lnTo>
                <a:lnTo>
                  <a:pt x="7887263" y="1855725"/>
                </a:lnTo>
                <a:lnTo>
                  <a:pt x="7873206" y="1876599"/>
                </a:lnTo>
                <a:lnTo>
                  <a:pt x="7852338" y="1890686"/>
                </a:lnTo>
                <a:lnTo>
                  <a:pt x="7826756" y="1895856"/>
                </a:lnTo>
                <a:lnTo>
                  <a:pt x="65709" y="1895856"/>
                </a:lnTo>
                <a:lnTo>
                  <a:pt x="40130" y="1890686"/>
                </a:lnTo>
                <a:lnTo>
                  <a:pt x="19243" y="1876599"/>
                </a:lnTo>
                <a:lnTo>
                  <a:pt x="5162" y="1855725"/>
                </a:lnTo>
                <a:lnTo>
                  <a:pt x="0" y="1830197"/>
                </a:lnTo>
                <a:lnTo>
                  <a:pt x="5162" y="1804594"/>
                </a:lnTo>
                <a:lnTo>
                  <a:pt x="19243" y="1783683"/>
                </a:lnTo>
                <a:lnTo>
                  <a:pt x="40130" y="1769582"/>
                </a:lnTo>
                <a:lnTo>
                  <a:pt x="65709" y="1764411"/>
                </a:lnTo>
                <a:lnTo>
                  <a:pt x="131419" y="1764411"/>
                </a:lnTo>
                <a:close/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1870" y="1331975"/>
            <a:ext cx="99060" cy="131445"/>
          </a:xfrm>
          <a:custGeom>
            <a:avLst/>
            <a:gdLst/>
            <a:ahLst/>
            <a:cxnLst/>
            <a:rect l="l" t="t" r="r" b="b"/>
            <a:pathLst>
              <a:path w="99059" h="131444">
                <a:moveTo>
                  <a:pt x="32854" y="0"/>
                </a:moveTo>
                <a:lnTo>
                  <a:pt x="58429" y="5169"/>
                </a:lnTo>
                <a:lnTo>
                  <a:pt x="79316" y="19256"/>
                </a:lnTo>
                <a:lnTo>
                  <a:pt x="93399" y="40130"/>
                </a:lnTo>
                <a:lnTo>
                  <a:pt x="98564" y="65659"/>
                </a:lnTo>
                <a:lnTo>
                  <a:pt x="93399" y="91261"/>
                </a:lnTo>
                <a:lnTo>
                  <a:pt x="79316" y="112172"/>
                </a:lnTo>
                <a:lnTo>
                  <a:pt x="58429" y="126273"/>
                </a:lnTo>
                <a:lnTo>
                  <a:pt x="32854" y="131445"/>
                </a:lnTo>
                <a:lnTo>
                  <a:pt x="20065" y="128859"/>
                </a:lnTo>
                <a:lnTo>
                  <a:pt x="9621" y="121808"/>
                </a:lnTo>
                <a:lnTo>
                  <a:pt x="2581" y="111353"/>
                </a:lnTo>
                <a:lnTo>
                  <a:pt x="0" y="98551"/>
                </a:lnTo>
                <a:lnTo>
                  <a:pt x="2581" y="85750"/>
                </a:lnTo>
                <a:lnTo>
                  <a:pt x="9621" y="75295"/>
                </a:lnTo>
                <a:lnTo>
                  <a:pt x="20065" y="68244"/>
                </a:lnTo>
                <a:lnTo>
                  <a:pt x="32854" y="65659"/>
                </a:lnTo>
                <a:lnTo>
                  <a:pt x="98564" y="65659"/>
                </a:lnTo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725" y="1463421"/>
            <a:ext cx="7695565" cy="0"/>
          </a:xfrm>
          <a:custGeom>
            <a:avLst/>
            <a:gdLst/>
            <a:ahLst/>
            <a:cxnLst/>
            <a:rect l="l" t="t" r="r" b="b"/>
            <a:pathLst>
              <a:path w="7695565">
                <a:moveTo>
                  <a:pt x="769528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3305" y="3096386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40" h="66039">
                <a:moveTo>
                  <a:pt x="0" y="0"/>
                </a:moveTo>
                <a:lnTo>
                  <a:pt x="12784" y="2585"/>
                </a:lnTo>
                <a:lnTo>
                  <a:pt x="23228" y="9636"/>
                </a:lnTo>
                <a:lnTo>
                  <a:pt x="30271" y="20091"/>
                </a:lnTo>
                <a:lnTo>
                  <a:pt x="32854" y="32892"/>
                </a:lnTo>
                <a:lnTo>
                  <a:pt x="30271" y="45694"/>
                </a:lnTo>
                <a:lnTo>
                  <a:pt x="23228" y="56149"/>
                </a:lnTo>
                <a:lnTo>
                  <a:pt x="12784" y="63200"/>
                </a:lnTo>
                <a:lnTo>
                  <a:pt x="0" y="65786"/>
                </a:lnTo>
                <a:lnTo>
                  <a:pt x="65709" y="65786"/>
                </a:lnTo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305" y="3096386"/>
            <a:ext cx="66040" cy="131445"/>
          </a:xfrm>
          <a:custGeom>
            <a:avLst/>
            <a:gdLst/>
            <a:ahLst/>
            <a:cxnLst/>
            <a:rect l="l" t="t" r="r" b="b"/>
            <a:pathLst>
              <a:path w="66040" h="131444">
                <a:moveTo>
                  <a:pt x="0" y="131445"/>
                </a:moveTo>
                <a:lnTo>
                  <a:pt x="25574" y="126275"/>
                </a:lnTo>
                <a:lnTo>
                  <a:pt x="46461" y="112188"/>
                </a:lnTo>
                <a:lnTo>
                  <a:pt x="60545" y="91314"/>
                </a:lnTo>
                <a:lnTo>
                  <a:pt x="65709" y="65786"/>
                </a:lnTo>
                <a:lnTo>
                  <a:pt x="65709" y="0"/>
                </a:lnTo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4300728"/>
            <a:ext cx="255904" cy="1005840"/>
          </a:xfrm>
          <a:custGeom>
            <a:avLst/>
            <a:gdLst/>
            <a:ahLst/>
            <a:cxnLst/>
            <a:rect l="l" t="t" r="r" b="b"/>
            <a:pathLst>
              <a:path w="255905" h="1005839">
                <a:moveTo>
                  <a:pt x="255866" y="0"/>
                </a:moveTo>
                <a:lnTo>
                  <a:pt x="191897" y="0"/>
                </a:lnTo>
                <a:lnTo>
                  <a:pt x="179452" y="2500"/>
                </a:lnTo>
                <a:lnTo>
                  <a:pt x="169287" y="9334"/>
                </a:lnTo>
                <a:lnTo>
                  <a:pt x="162432" y="19502"/>
                </a:lnTo>
                <a:lnTo>
                  <a:pt x="159918" y="32004"/>
                </a:lnTo>
                <a:lnTo>
                  <a:pt x="162432" y="44432"/>
                </a:lnTo>
                <a:lnTo>
                  <a:pt x="169287" y="54562"/>
                </a:lnTo>
                <a:lnTo>
                  <a:pt x="179452" y="61382"/>
                </a:lnTo>
                <a:lnTo>
                  <a:pt x="191897" y="63881"/>
                </a:lnTo>
                <a:lnTo>
                  <a:pt x="216797" y="58864"/>
                </a:lnTo>
                <a:lnTo>
                  <a:pt x="237131" y="45180"/>
                </a:lnTo>
                <a:lnTo>
                  <a:pt x="250840" y="24876"/>
                </a:lnTo>
                <a:lnTo>
                  <a:pt x="255866" y="0"/>
                </a:lnTo>
                <a:close/>
              </a:path>
              <a:path w="255905" h="1005839">
                <a:moveTo>
                  <a:pt x="63969" y="877951"/>
                </a:moveTo>
                <a:lnTo>
                  <a:pt x="39069" y="882967"/>
                </a:lnTo>
                <a:lnTo>
                  <a:pt x="18735" y="896651"/>
                </a:lnTo>
                <a:lnTo>
                  <a:pt x="5026" y="916955"/>
                </a:lnTo>
                <a:lnTo>
                  <a:pt x="0" y="941832"/>
                </a:lnTo>
                <a:lnTo>
                  <a:pt x="5026" y="966727"/>
                </a:lnTo>
                <a:lnTo>
                  <a:pt x="18735" y="987075"/>
                </a:lnTo>
                <a:lnTo>
                  <a:pt x="39069" y="1000803"/>
                </a:lnTo>
                <a:lnTo>
                  <a:pt x="63969" y="1005840"/>
                </a:lnTo>
                <a:lnTo>
                  <a:pt x="88863" y="1000803"/>
                </a:lnTo>
                <a:lnTo>
                  <a:pt x="109193" y="987075"/>
                </a:lnTo>
                <a:lnTo>
                  <a:pt x="122900" y="966727"/>
                </a:lnTo>
                <a:lnTo>
                  <a:pt x="127927" y="941832"/>
                </a:lnTo>
                <a:lnTo>
                  <a:pt x="63969" y="941832"/>
                </a:lnTo>
                <a:lnTo>
                  <a:pt x="76413" y="939331"/>
                </a:lnTo>
                <a:lnTo>
                  <a:pt x="86579" y="932497"/>
                </a:lnTo>
                <a:lnTo>
                  <a:pt x="93434" y="922329"/>
                </a:lnTo>
                <a:lnTo>
                  <a:pt x="95948" y="909828"/>
                </a:lnTo>
                <a:lnTo>
                  <a:pt x="93434" y="897399"/>
                </a:lnTo>
                <a:lnTo>
                  <a:pt x="86579" y="887269"/>
                </a:lnTo>
                <a:lnTo>
                  <a:pt x="76413" y="880449"/>
                </a:lnTo>
                <a:lnTo>
                  <a:pt x="63969" y="877951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4236720"/>
            <a:ext cx="8022590" cy="1069975"/>
          </a:xfrm>
          <a:custGeom>
            <a:avLst/>
            <a:gdLst/>
            <a:ahLst/>
            <a:cxnLst/>
            <a:rect l="l" t="t" r="r" b="b"/>
            <a:pathLst>
              <a:path w="8022590" h="1069975">
                <a:moveTo>
                  <a:pt x="127927" y="941958"/>
                </a:moveTo>
                <a:lnTo>
                  <a:pt x="127927" y="64007"/>
                </a:lnTo>
                <a:lnTo>
                  <a:pt x="132953" y="39112"/>
                </a:lnTo>
                <a:lnTo>
                  <a:pt x="146662" y="18764"/>
                </a:lnTo>
                <a:lnTo>
                  <a:pt x="166996" y="5036"/>
                </a:lnTo>
                <a:lnTo>
                  <a:pt x="191897" y="0"/>
                </a:lnTo>
                <a:lnTo>
                  <a:pt x="7958328" y="0"/>
                </a:lnTo>
                <a:lnTo>
                  <a:pt x="7983223" y="5036"/>
                </a:lnTo>
                <a:lnTo>
                  <a:pt x="8003571" y="18764"/>
                </a:lnTo>
                <a:lnTo>
                  <a:pt x="8017299" y="39112"/>
                </a:lnTo>
                <a:lnTo>
                  <a:pt x="8022335" y="64007"/>
                </a:lnTo>
                <a:lnTo>
                  <a:pt x="8017299" y="88884"/>
                </a:lnTo>
                <a:lnTo>
                  <a:pt x="8003571" y="109188"/>
                </a:lnTo>
                <a:lnTo>
                  <a:pt x="7983223" y="122872"/>
                </a:lnTo>
                <a:lnTo>
                  <a:pt x="7958328" y="127888"/>
                </a:lnTo>
                <a:lnTo>
                  <a:pt x="7894447" y="127888"/>
                </a:lnTo>
                <a:lnTo>
                  <a:pt x="7894447" y="1005839"/>
                </a:lnTo>
                <a:lnTo>
                  <a:pt x="7889410" y="1030735"/>
                </a:lnTo>
                <a:lnTo>
                  <a:pt x="7875682" y="1051083"/>
                </a:lnTo>
                <a:lnTo>
                  <a:pt x="7855334" y="1064811"/>
                </a:lnTo>
                <a:lnTo>
                  <a:pt x="7830439" y="1069847"/>
                </a:lnTo>
                <a:lnTo>
                  <a:pt x="63969" y="1069847"/>
                </a:lnTo>
                <a:lnTo>
                  <a:pt x="39069" y="1064811"/>
                </a:lnTo>
                <a:lnTo>
                  <a:pt x="18735" y="1051083"/>
                </a:lnTo>
                <a:lnTo>
                  <a:pt x="5026" y="1030735"/>
                </a:lnTo>
                <a:lnTo>
                  <a:pt x="0" y="1005839"/>
                </a:lnTo>
                <a:lnTo>
                  <a:pt x="5026" y="980963"/>
                </a:lnTo>
                <a:lnTo>
                  <a:pt x="18735" y="960659"/>
                </a:lnTo>
                <a:lnTo>
                  <a:pt x="39069" y="946975"/>
                </a:lnTo>
                <a:lnTo>
                  <a:pt x="63969" y="941958"/>
                </a:lnTo>
                <a:lnTo>
                  <a:pt x="127927" y="941958"/>
                </a:lnTo>
                <a:close/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9518" y="4236720"/>
            <a:ext cx="96520" cy="128270"/>
          </a:xfrm>
          <a:custGeom>
            <a:avLst/>
            <a:gdLst/>
            <a:ahLst/>
            <a:cxnLst/>
            <a:rect l="l" t="t" r="r" b="b"/>
            <a:pathLst>
              <a:path w="96519" h="128270">
                <a:moveTo>
                  <a:pt x="31978" y="0"/>
                </a:moveTo>
                <a:lnTo>
                  <a:pt x="56879" y="5036"/>
                </a:lnTo>
                <a:lnTo>
                  <a:pt x="77212" y="18764"/>
                </a:lnTo>
                <a:lnTo>
                  <a:pt x="90921" y="39112"/>
                </a:lnTo>
                <a:lnTo>
                  <a:pt x="95948" y="64007"/>
                </a:lnTo>
                <a:lnTo>
                  <a:pt x="90921" y="88884"/>
                </a:lnTo>
                <a:lnTo>
                  <a:pt x="77212" y="109188"/>
                </a:lnTo>
                <a:lnTo>
                  <a:pt x="56879" y="122872"/>
                </a:lnTo>
                <a:lnTo>
                  <a:pt x="31978" y="127888"/>
                </a:lnTo>
                <a:lnTo>
                  <a:pt x="19534" y="125390"/>
                </a:lnTo>
                <a:lnTo>
                  <a:pt x="9369" y="118570"/>
                </a:lnTo>
                <a:lnTo>
                  <a:pt x="2514" y="108440"/>
                </a:lnTo>
                <a:lnTo>
                  <a:pt x="0" y="96011"/>
                </a:lnTo>
                <a:lnTo>
                  <a:pt x="2514" y="83510"/>
                </a:lnTo>
                <a:lnTo>
                  <a:pt x="9369" y="73342"/>
                </a:lnTo>
                <a:lnTo>
                  <a:pt x="19534" y="66508"/>
                </a:lnTo>
                <a:lnTo>
                  <a:pt x="31978" y="64007"/>
                </a:lnTo>
                <a:lnTo>
                  <a:pt x="95948" y="64007"/>
                </a:lnTo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1497" y="4364609"/>
            <a:ext cx="7702550" cy="0"/>
          </a:xfrm>
          <a:custGeom>
            <a:avLst/>
            <a:gdLst/>
            <a:ahLst/>
            <a:cxnLst/>
            <a:rect l="l" t="t" r="r" b="b"/>
            <a:pathLst>
              <a:path w="7702550">
                <a:moveTo>
                  <a:pt x="770255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3569" y="517867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0"/>
                </a:moveTo>
                <a:lnTo>
                  <a:pt x="12444" y="2498"/>
                </a:lnTo>
                <a:lnTo>
                  <a:pt x="22609" y="9318"/>
                </a:lnTo>
                <a:lnTo>
                  <a:pt x="29464" y="19448"/>
                </a:lnTo>
                <a:lnTo>
                  <a:pt x="31978" y="31877"/>
                </a:lnTo>
                <a:lnTo>
                  <a:pt x="29464" y="44378"/>
                </a:lnTo>
                <a:lnTo>
                  <a:pt x="22609" y="54546"/>
                </a:lnTo>
                <a:lnTo>
                  <a:pt x="12444" y="61380"/>
                </a:lnTo>
                <a:lnTo>
                  <a:pt x="0" y="63881"/>
                </a:lnTo>
                <a:lnTo>
                  <a:pt x="63957" y="63881"/>
                </a:lnTo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569" y="5178678"/>
            <a:ext cx="64135" cy="128270"/>
          </a:xfrm>
          <a:custGeom>
            <a:avLst/>
            <a:gdLst/>
            <a:ahLst/>
            <a:cxnLst/>
            <a:rect l="l" t="t" r="r" b="b"/>
            <a:pathLst>
              <a:path w="64134" h="128270">
                <a:moveTo>
                  <a:pt x="0" y="127889"/>
                </a:moveTo>
                <a:lnTo>
                  <a:pt x="24893" y="122852"/>
                </a:lnTo>
                <a:lnTo>
                  <a:pt x="45223" y="109124"/>
                </a:lnTo>
                <a:lnTo>
                  <a:pt x="58930" y="88776"/>
                </a:lnTo>
                <a:lnTo>
                  <a:pt x="63957" y="63881"/>
                </a:lnTo>
                <a:lnTo>
                  <a:pt x="63957" y="0"/>
                </a:lnTo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1012" y="669797"/>
            <a:ext cx="7725409" cy="430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following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code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snippet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illustrates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how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create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object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0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80"/>
              </a:lnSpc>
            </a:pP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SessionFactory</a:t>
            </a:r>
            <a:r>
              <a:rPr sz="1800" spc="-74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interface: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67005" marR="347980">
              <a:lnSpc>
                <a:spcPct val="100000"/>
              </a:lnSpc>
            </a:pPr>
            <a:r>
              <a:rPr sz="1500" spc="-5" dirty="0">
                <a:solidFill>
                  <a:srgbClr val="001F5F"/>
                </a:solidFill>
                <a:latin typeface="Courier New"/>
                <a:cs typeface="Courier New"/>
              </a:rPr>
              <a:t>private static final SessionFactory sessionFactory;  Configuration configuration </a:t>
            </a:r>
            <a:r>
              <a:rPr sz="1500" dirty="0">
                <a:solidFill>
                  <a:srgbClr val="001F5F"/>
                </a:solidFill>
                <a:latin typeface="Courier New"/>
                <a:cs typeface="Courier New"/>
              </a:rPr>
              <a:t>= new Configuration().configure();  </a:t>
            </a:r>
            <a:r>
              <a:rPr sz="1500" spc="-5" dirty="0">
                <a:solidFill>
                  <a:srgbClr val="001F5F"/>
                </a:solidFill>
                <a:latin typeface="Courier New"/>
                <a:cs typeface="Courier New"/>
              </a:rPr>
              <a:t>ServiceRegistryBuilder registry </a:t>
            </a:r>
            <a:r>
              <a:rPr sz="1500" dirty="0">
                <a:solidFill>
                  <a:srgbClr val="001F5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001F5F"/>
                </a:solidFill>
                <a:latin typeface="Courier New"/>
                <a:cs typeface="Courier New"/>
              </a:rPr>
              <a:t>new ServiceRegistryBuilder();  registry.applySettings(configuration.getProperties());</a:t>
            </a:r>
            <a:endParaRPr sz="1500">
              <a:latin typeface="Courier New"/>
              <a:cs typeface="Courier New"/>
            </a:endParaRPr>
          </a:p>
          <a:p>
            <a:pPr marL="167005" marR="5080">
              <a:lnSpc>
                <a:spcPct val="100000"/>
              </a:lnSpc>
            </a:pPr>
            <a:r>
              <a:rPr sz="1500" spc="-5" dirty="0">
                <a:solidFill>
                  <a:srgbClr val="001F5F"/>
                </a:solidFill>
                <a:latin typeface="Courier New"/>
                <a:cs typeface="Courier New"/>
              </a:rPr>
              <a:t>ServiceRegistry serviceRegistry </a:t>
            </a:r>
            <a:r>
              <a:rPr sz="1500" dirty="0">
                <a:solidFill>
                  <a:srgbClr val="001F5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001F5F"/>
                </a:solidFill>
                <a:latin typeface="Courier New"/>
                <a:cs typeface="Courier New"/>
              </a:rPr>
              <a:t>registry.buildServiceRegistry();  sessionFactory=configuration.buildSessionFactory(serviceRegistry);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77215">
              <a:lnSpc>
                <a:spcPct val="100800"/>
              </a:lnSpc>
              <a:spcBef>
                <a:spcPts val="5"/>
              </a:spcBef>
            </a:pPr>
            <a:r>
              <a:rPr sz="2000" spc="-50" dirty="0">
                <a:solidFill>
                  <a:srgbClr val="001F5F"/>
                </a:solidFill>
                <a:latin typeface="Calibri"/>
                <a:cs typeface="Calibri"/>
              </a:rPr>
              <a:t>You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can use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getSessionFactory()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method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access the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 session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your application,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shown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following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code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snippet: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167005" marR="1376680">
              <a:lnSpc>
                <a:spcPct val="100000"/>
              </a:lnSpc>
            </a:pPr>
            <a:r>
              <a:rPr sz="1500" spc="-5" dirty="0">
                <a:solidFill>
                  <a:srgbClr val="001F5F"/>
                </a:solidFill>
                <a:latin typeface="Courier New"/>
                <a:cs typeface="Courier New"/>
              </a:rPr>
              <a:t>Session session </a:t>
            </a:r>
            <a:r>
              <a:rPr sz="1500" dirty="0">
                <a:solidFill>
                  <a:srgbClr val="001F5F"/>
                </a:solidFill>
                <a:latin typeface="Courier New"/>
                <a:cs typeface="Courier New"/>
              </a:rPr>
              <a:t>=  </a:t>
            </a:r>
            <a:r>
              <a:rPr sz="1500" spc="-5" dirty="0">
                <a:solidFill>
                  <a:srgbClr val="001F5F"/>
                </a:solidFill>
                <a:latin typeface="Courier New"/>
                <a:cs typeface="Courier New"/>
              </a:rPr>
              <a:t>HibernateUtil.getSessionFactory().getCurrentSession();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3"/>
              </a:rPr>
              <a:t>www.peoplestrategists.com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20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2187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839467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2814827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3787140"/>
            <a:ext cx="114300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1012" y="663092"/>
            <a:ext cx="7544434" cy="359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3825">
              <a:lnSpc>
                <a:spcPct val="100699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main function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Session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object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offer create,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read,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delete operations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instances of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mapped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entity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classes.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Instances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may 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exist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one of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following three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states at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given point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2000" spc="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time:</a:t>
            </a:r>
            <a:endParaRPr sz="2000">
              <a:latin typeface="Calibri"/>
              <a:cs typeface="Calibri"/>
            </a:endParaRPr>
          </a:p>
          <a:p>
            <a:pPr marL="469900" marR="5080">
              <a:lnSpc>
                <a:spcPct val="100099"/>
              </a:lnSpc>
              <a:spcBef>
                <a:spcPts val="1205"/>
              </a:spcBef>
            </a:pP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transient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new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instance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persistent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class which is not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associated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 </a:t>
            </a: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Session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has no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representation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in 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no identifier value  is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considered transient by</a:t>
            </a:r>
            <a:r>
              <a:rPr sz="18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Hibernate.</a:t>
            </a:r>
            <a:endParaRPr sz="1800">
              <a:latin typeface="Calibri"/>
              <a:cs typeface="Calibri"/>
            </a:endParaRPr>
          </a:p>
          <a:p>
            <a:pPr marL="469900" marR="40640">
              <a:lnSpc>
                <a:spcPct val="99400"/>
              </a:lnSpc>
              <a:spcBef>
                <a:spcPts val="1210"/>
              </a:spcBef>
            </a:pP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persistent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</a:rPr>
              <a:t>You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can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make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transient instance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persistent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by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associating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it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Session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.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persistent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instance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has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representation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in 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database, 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identifier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value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and is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associated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800" spc="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Session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69900" marR="267335">
              <a:lnSpc>
                <a:spcPct val="101099"/>
              </a:lnSpc>
              <a:spcBef>
                <a:spcPts val="1175"/>
              </a:spcBef>
            </a:pP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detached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 Once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we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close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Session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,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persistent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instance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will become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detached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instance.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4"/>
              </a:rPr>
              <a:t>www.peoplestrategists.com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21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Creating </a:t>
            </a:r>
            <a:r>
              <a:rPr dirty="0"/>
              <a:t>a </a:t>
            </a:r>
            <a:r>
              <a:rPr spc="-10" dirty="0"/>
              <a:t>Hibernate </a:t>
            </a:r>
            <a:r>
              <a:rPr dirty="0"/>
              <a:t>Session</a:t>
            </a:r>
            <a:r>
              <a:rPr spc="-35" dirty="0"/>
              <a:t> </a:t>
            </a:r>
            <a:r>
              <a:rPr spc="-10" dirty="0"/>
              <a:t>(Contd.)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1012" y="684021"/>
            <a:ext cx="7388225" cy="616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6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following table contains some of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common methods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available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 the </a:t>
            </a: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Session</a:t>
            </a:r>
            <a:r>
              <a:rPr sz="1800" spc="-73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3"/>
              </a:rPr>
              <a:t>www.peoplestrategists.com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22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Creating </a:t>
            </a:r>
            <a:r>
              <a:rPr dirty="0"/>
              <a:t>a </a:t>
            </a:r>
            <a:r>
              <a:rPr spc="-10" dirty="0"/>
              <a:t>Hibernate </a:t>
            </a:r>
            <a:r>
              <a:rPr dirty="0"/>
              <a:t>Session</a:t>
            </a:r>
            <a:r>
              <a:rPr spc="-35" dirty="0"/>
              <a:t> </a:t>
            </a:r>
            <a:r>
              <a:rPr spc="-10" dirty="0"/>
              <a:t>(Contd.)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4616" y="1404111"/>
          <a:ext cx="7297215" cy="4775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b="1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Transaction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beginTransaction()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Begin a unit of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work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and return the associated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Transaction</a:t>
                      </a:r>
                      <a:r>
                        <a:rPr sz="1300" spc="2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object.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200" spc="-7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cancelQuery()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Cancel the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execution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 the current</a:t>
                      </a:r>
                      <a:r>
                        <a:rPr sz="1300" spc="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query.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200" spc="-9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clear()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Completely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clear the</a:t>
                      </a:r>
                      <a:r>
                        <a:rPr sz="1300" spc="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session.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Connection</a:t>
                      </a:r>
                      <a:r>
                        <a:rPr sz="1200" spc="-8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close()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End the session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by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releasing the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JDBC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connection and cleaning</a:t>
                      </a:r>
                      <a:r>
                        <a:rPr sz="1300" spc="26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up.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85090" marR="5632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Serializable  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ge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ie</a:t>
                      </a:r>
                      <a:r>
                        <a:rPr sz="1200" spc="1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Ob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je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t  object)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09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 identifier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value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 the given entity as associated with this  session.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85090" marR="1028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Query 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createFilter(Object  collection, String  queryString)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4417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Create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new instance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3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Query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 given collection and filter  string.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Query</a:t>
                      </a:r>
                      <a:r>
                        <a:rPr sz="1200" spc="-5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createQuery(String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queryString)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Create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new instance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3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Query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 given HQL </a:t>
                      </a:r>
                      <a:r>
                        <a:rPr sz="13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query</a:t>
                      </a:r>
                      <a:r>
                        <a:rPr sz="1300" spc="19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string.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67">
                <a:tc>
                  <a:txBody>
                    <a:bodyPr/>
                    <a:lstStyle/>
                    <a:p>
                      <a:pPr marL="85090" marR="471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SQLQuery  cr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Q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Q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ue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spc="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(S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tr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ng  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queryString)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Create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new instance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 SQLQuery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 given SQL </a:t>
                      </a:r>
                      <a:r>
                        <a:rPr sz="13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query</a:t>
                      </a:r>
                      <a:r>
                        <a:rPr sz="1300" spc="2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string.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marR="7486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200" spc="-7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delete(Object  object)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Remove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persistent instance from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datastore.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Creating </a:t>
            </a:r>
            <a:r>
              <a:rPr dirty="0"/>
              <a:t>a </a:t>
            </a:r>
            <a:r>
              <a:rPr spc="-10" dirty="0"/>
              <a:t>Hibernate </a:t>
            </a:r>
            <a:r>
              <a:rPr dirty="0"/>
              <a:t>Session</a:t>
            </a:r>
            <a:r>
              <a:rPr spc="-35" dirty="0"/>
              <a:t> </a:t>
            </a:r>
            <a:r>
              <a:rPr spc="-10" dirty="0"/>
              <a:t>(Contd.)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2"/>
              </a:rPr>
              <a:t>www.peoplestrategists.com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23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4616" y="839342"/>
          <a:ext cx="7297215" cy="5562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b="1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85090" marR="746125" algn="just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200" spc="-7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delete(String  entityName,</a:t>
                      </a:r>
                      <a:r>
                        <a:rPr sz="1200" spc="-6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Object  object)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Remove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persistent instance from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datastore.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85090" marR="193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Session get(String  entityName, Serializable  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id)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8765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persistent instance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 the given named entity with the  given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identifier,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or null if there is no such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persistent</a:t>
                      </a:r>
                      <a:r>
                        <a:rPr sz="1300" spc="18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instance.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marR="6559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SessionFactory  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ge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Fa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spc="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ory</a:t>
                      </a:r>
                      <a:r>
                        <a:rPr sz="12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Get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 session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factory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which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created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300" spc="18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session.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Transaction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getTransaction()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Get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Transaction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instance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associated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with this</a:t>
                      </a:r>
                      <a:r>
                        <a:rPr sz="1300" spc="254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session.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boolean</a:t>
                      </a:r>
                      <a:r>
                        <a:rPr sz="1200" spc="-7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isConnected()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Check if the session is currently</a:t>
                      </a:r>
                      <a:r>
                        <a:rPr sz="1300" spc="6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connected.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boolean</a:t>
                      </a:r>
                      <a:r>
                        <a:rPr sz="1200" spc="-7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isOpen()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Check if the session is still</a:t>
                      </a:r>
                      <a:r>
                        <a:rPr sz="1300" spc="6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open.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85090" marR="1974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Serializable</a:t>
                      </a:r>
                      <a:r>
                        <a:rPr sz="1200" spc="-7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save(Object  object)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50863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Persist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 given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transient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instance,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first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assigning a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generated 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identifier.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marR="1962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void saveOrUpdate(Object  object)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Either save(Object) or update(Object) the given</a:t>
                      </a:r>
                      <a:r>
                        <a:rPr sz="1300" spc="1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instance.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85090" marR="7486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200" spc="-7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update(Object  object)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5302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Update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persistent instance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with the identifier of the given  detached</a:t>
                      </a:r>
                      <a:r>
                        <a:rPr sz="1300" spc="-6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instance.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22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090" marR="746125" algn="just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200" spc="-7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update(String  entityName,</a:t>
                      </a:r>
                      <a:r>
                        <a:rPr sz="1200" spc="-6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Object  object)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85725" marR="530225">
                        <a:lnSpc>
                          <a:spcPct val="100000"/>
                        </a:lnSpc>
                      </a:pP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Update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persistent instance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with the identifier of the given  detached</a:t>
                      </a:r>
                      <a:r>
                        <a:rPr sz="1300" spc="-6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instance.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2187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Creating </a:t>
            </a:r>
            <a:r>
              <a:rPr dirty="0"/>
              <a:t>a </a:t>
            </a:r>
            <a:r>
              <a:rPr spc="-10" dirty="0"/>
              <a:t>Hibernate </a:t>
            </a:r>
            <a:r>
              <a:rPr dirty="0"/>
              <a:t>Session</a:t>
            </a:r>
            <a:r>
              <a:rPr spc="-35" dirty="0"/>
              <a:t> </a:t>
            </a:r>
            <a:r>
              <a:rPr spc="-10" dirty="0"/>
              <a:t>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833615" y="1615821"/>
            <a:ext cx="440690" cy="4126865"/>
          </a:xfrm>
          <a:custGeom>
            <a:avLst/>
            <a:gdLst/>
            <a:ahLst/>
            <a:cxnLst/>
            <a:rect l="l" t="t" r="r" b="b"/>
            <a:pathLst>
              <a:path w="440690" h="4126865">
                <a:moveTo>
                  <a:pt x="440575" y="0"/>
                </a:moveTo>
                <a:lnTo>
                  <a:pt x="330415" y="0"/>
                </a:lnTo>
                <a:lnTo>
                  <a:pt x="308979" y="4325"/>
                </a:lnTo>
                <a:lnTo>
                  <a:pt x="291476" y="16128"/>
                </a:lnTo>
                <a:lnTo>
                  <a:pt x="279675" y="33647"/>
                </a:lnTo>
                <a:lnTo>
                  <a:pt x="275348" y="55117"/>
                </a:lnTo>
                <a:lnTo>
                  <a:pt x="279675" y="76515"/>
                </a:lnTo>
                <a:lnTo>
                  <a:pt x="291476" y="93995"/>
                </a:lnTo>
                <a:lnTo>
                  <a:pt x="308979" y="105785"/>
                </a:lnTo>
                <a:lnTo>
                  <a:pt x="330415" y="110108"/>
                </a:lnTo>
                <a:lnTo>
                  <a:pt x="373286" y="101459"/>
                </a:lnTo>
                <a:lnTo>
                  <a:pt x="408303" y="77866"/>
                </a:lnTo>
                <a:lnTo>
                  <a:pt x="431916" y="42868"/>
                </a:lnTo>
                <a:lnTo>
                  <a:pt x="440575" y="0"/>
                </a:lnTo>
                <a:close/>
              </a:path>
              <a:path w="440690" h="4126865">
                <a:moveTo>
                  <a:pt x="110134" y="3906392"/>
                </a:moveTo>
                <a:lnTo>
                  <a:pt x="67267" y="3915042"/>
                </a:lnTo>
                <a:lnTo>
                  <a:pt x="32259" y="3938631"/>
                </a:lnTo>
                <a:lnTo>
                  <a:pt x="8655" y="3973622"/>
                </a:lnTo>
                <a:lnTo>
                  <a:pt x="0" y="4016476"/>
                </a:lnTo>
                <a:lnTo>
                  <a:pt x="8655" y="4059343"/>
                </a:lnTo>
                <a:lnTo>
                  <a:pt x="32259" y="4094351"/>
                </a:lnTo>
                <a:lnTo>
                  <a:pt x="67267" y="4117955"/>
                </a:lnTo>
                <a:lnTo>
                  <a:pt x="110134" y="4126610"/>
                </a:lnTo>
                <a:lnTo>
                  <a:pt x="153008" y="4117955"/>
                </a:lnTo>
                <a:lnTo>
                  <a:pt x="188020" y="4094351"/>
                </a:lnTo>
                <a:lnTo>
                  <a:pt x="211625" y="4059343"/>
                </a:lnTo>
                <a:lnTo>
                  <a:pt x="220281" y="4016476"/>
                </a:lnTo>
                <a:lnTo>
                  <a:pt x="110134" y="4016463"/>
                </a:lnTo>
                <a:lnTo>
                  <a:pt x="131570" y="4012136"/>
                </a:lnTo>
                <a:lnTo>
                  <a:pt x="149074" y="4000334"/>
                </a:lnTo>
                <a:lnTo>
                  <a:pt x="160874" y="3982827"/>
                </a:lnTo>
                <a:lnTo>
                  <a:pt x="165201" y="3961383"/>
                </a:lnTo>
                <a:lnTo>
                  <a:pt x="160874" y="3939986"/>
                </a:lnTo>
                <a:lnTo>
                  <a:pt x="149074" y="3922506"/>
                </a:lnTo>
                <a:lnTo>
                  <a:pt x="131570" y="3910716"/>
                </a:lnTo>
                <a:lnTo>
                  <a:pt x="110134" y="390639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627" y="1505711"/>
            <a:ext cx="7554595" cy="4236720"/>
          </a:xfrm>
          <a:custGeom>
            <a:avLst/>
            <a:gdLst/>
            <a:ahLst/>
            <a:cxnLst/>
            <a:rect l="l" t="t" r="r" b="b"/>
            <a:pathLst>
              <a:path w="7554595" h="4236720">
                <a:moveTo>
                  <a:pt x="220268" y="4016502"/>
                </a:moveTo>
                <a:lnTo>
                  <a:pt x="220268" y="110109"/>
                </a:lnTo>
                <a:lnTo>
                  <a:pt x="228922" y="67240"/>
                </a:lnTo>
                <a:lnTo>
                  <a:pt x="252523" y="32242"/>
                </a:lnTo>
                <a:lnTo>
                  <a:pt x="287530" y="8649"/>
                </a:lnTo>
                <a:lnTo>
                  <a:pt x="330403" y="0"/>
                </a:lnTo>
                <a:lnTo>
                  <a:pt x="7444358" y="0"/>
                </a:lnTo>
                <a:lnTo>
                  <a:pt x="7487227" y="8649"/>
                </a:lnTo>
                <a:lnTo>
                  <a:pt x="7522225" y="32242"/>
                </a:lnTo>
                <a:lnTo>
                  <a:pt x="7545818" y="67240"/>
                </a:lnTo>
                <a:lnTo>
                  <a:pt x="7554468" y="110109"/>
                </a:lnTo>
                <a:lnTo>
                  <a:pt x="7545818" y="152977"/>
                </a:lnTo>
                <a:lnTo>
                  <a:pt x="7522225" y="187975"/>
                </a:lnTo>
                <a:lnTo>
                  <a:pt x="7487227" y="211568"/>
                </a:lnTo>
                <a:lnTo>
                  <a:pt x="7444358" y="220217"/>
                </a:lnTo>
                <a:lnTo>
                  <a:pt x="7334250" y="220217"/>
                </a:lnTo>
                <a:lnTo>
                  <a:pt x="7334250" y="4126585"/>
                </a:lnTo>
                <a:lnTo>
                  <a:pt x="7325580" y="4169452"/>
                </a:lnTo>
                <a:lnTo>
                  <a:pt x="7301944" y="4204460"/>
                </a:lnTo>
                <a:lnTo>
                  <a:pt x="7266902" y="4228064"/>
                </a:lnTo>
                <a:lnTo>
                  <a:pt x="7224014" y="4236720"/>
                </a:lnTo>
                <a:lnTo>
                  <a:pt x="110134" y="4236720"/>
                </a:lnTo>
                <a:lnTo>
                  <a:pt x="67267" y="4228064"/>
                </a:lnTo>
                <a:lnTo>
                  <a:pt x="32259" y="4204460"/>
                </a:lnTo>
                <a:lnTo>
                  <a:pt x="8655" y="4169452"/>
                </a:lnTo>
                <a:lnTo>
                  <a:pt x="0" y="4126585"/>
                </a:lnTo>
                <a:lnTo>
                  <a:pt x="8655" y="4083731"/>
                </a:lnTo>
                <a:lnTo>
                  <a:pt x="32259" y="4048740"/>
                </a:lnTo>
                <a:lnTo>
                  <a:pt x="67267" y="4025151"/>
                </a:lnTo>
                <a:lnTo>
                  <a:pt x="110134" y="4016502"/>
                </a:lnTo>
                <a:lnTo>
                  <a:pt x="220268" y="4016502"/>
                </a:lnTo>
                <a:close/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8963" y="1505711"/>
            <a:ext cx="165735" cy="220345"/>
          </a:xfrm>
          <a:custGeom>
            <a:avLst/>
            <a:gdLst/>
            <a:ahLst/>
            <a:cxnLst/>
            <a:rect l="l" t="t" r="r" b="b"/>
            <a:pathLst>
              <a:path w="165734" h="220344">
                <a:moveTo>
                  <a:pt x="55067" y="0"/>
                </a:moveTo>
                <a:lnTo>
                  <a:pt x="97938" y="8649"/>
                </a:lnTo>
                <a:lnTo>
                  <a:pt x="132954" y="32242"/>
                </a:lnTo>
                <a:lnTo>
                  <a:pt x="156567" y="67240"/>
                </a:lnTo>
                <a:lnTo>
                  <a:pt x="165227" y="110109"/>
                </a:lnTo>
                <a:lnTo>
                  <a:pt x="156567" y="152977"/>
                </a:lnTo>
                <a:lnTo>
                  <a:pt x="132954" y="187975"/>
                </a:lnTo>
                <a:lnTo>
                  <a:pt x="97938" y="211568"/>
                </a:lnTo>
                <a:lnTo>
                  <a:pt x="55067" y="220217"/>
                </a:lnTo>
                <a:lnTo>
                  <a:pt x="33630" y="215894"/>
                </a:lnTo>
                <a:lnTo>
                  <a:pt x="16127" y="204104"/>
                </a:lnTo>
                <a:lnTo>
                  <a:pt x="4326" y="186624"/>
                </a:lnTo>
                <a:lnTo>
                  <a:pt x="0" y="165226"/>
                </a:lnTo>
                <a:lnTo>
                  <a:pt x="4326" y="143756"/>
                </a:lnTo>
                <a:lnTo>
                  <a:pt x="16127" y="126237"/>
                </a:lnTo>
                <a:lnTo>
                  <a:pt x="33630" y="114434"/>
                </a:lnTo>
                <a:lnTo>
                  <a:pt x="55067" y="110109"/>
                </a:lnTo>
                <a:lnTo>
                  <a:pt x="165227" y="110109"/>
                </a:lnTo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4031" y="1725929"/>
            <a:ext cx="7004050" cy="0"/>
          </a:xfrm>
          <a:custGeom>
            <a:avLst/>
            <a:gdLst/>
            <a:ahLst/>
            <a:cxnLst/>
            <a:rect l="l" t="t" r="r" b="b"/>
            <a:pathLst>
              <a:path w="7004050">
                <a:moveTo>
                  <a:pt x="700384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3762" y="5522214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0" y="0"/>
                </a:moveTo>
                <a:lnTo>
                  <a:pt x="21436" y="4323"/>
                </a:lnTo>
                <a:lnTo>
                  <a:pt x="38939" y="16113"/>
                </a:lnTo>
                <a:lnTo>
                  <a:pt x="50740" y="33593"/>
                </a:lnTo>
                <a:lnTo>
                  <a:pt x="55067" y="54991"/>
                </a:lnTo>
                <a:lnTo>
                  <a:pt x="50740" y="76441"/>
                </a:lnTo>
                <a:lnTo>
                  <a:pt x="38939" y="93953"/>
                </a:lnTo>
                <a:lnTo>
                  <a:pt x="21436" y="105756"/>
                </a:lnTo>
                <a:lnTo>
                  <a:pt x="0" y="110083"/>
                </a:lnTo>
                <a:lnTo>
                  <a:pt x="110134" y="110083"/>
                </a:lnTo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3762" y="5522214"/>
            <a:ext cx="110489" cy="220345"/>
          </a:xfrm>
          <a:custGeom>
            <a:avLst/>
            <a:gdLst/>
            <a:ahLst/>
            <a:cxnLst/>
            <a:rect l="l" t="t" r="r" b="b"/>
            <a:pathLst>
              <a:path w="110490" h="220345">
                <a:moveTo>
                  <a:pt x="0" y="220218"/>
                </a:moveTo>
                <a:lnTo>
                  <a:pt x="42872" y="211562"/>
                </a:lnTo>
                <a:lnTo>
                  <a:pt x="77879" y="187958"/>
                </a:lnTo>
                <a:lnTo>
                  <a:pt x="101480" y="152950"/>
                </a:lnTo>
                <a:lnTo>
                  <a:pt x="110134" y="110083"/>
                </a:lnTo>
                <a:lnTo>
                  <a:pt x="110134" y="0"/>
                </a:lnTo>
              </a:path>
            </a:pathLst>
          </a:custGeom>
          <a:ln w="31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1012" y="660654"/>
            <a:ext cx="7541259" cy="499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Session</a:t>
            </a:r>
            <a:r>
              <a:rPr sz="1800" spc="-58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instance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serializable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if its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persistent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classes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are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serializable. 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 typical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transaction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should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use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idiom: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52805">
              <a:lnSpc>
                <a:spcPct val="100000"/>
              </a:lnSpc>
              <a:spcBef>
                <a:spcPts val="1680"/>
              </a:spcBef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Session session </a:t>
            </a:r>
            <a:r>
              <a:rPr sz="1800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1800" spc="-6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factory.openSession();</a:t>
            </a:r>
            <a:endParaRPr sz="1800">
              <a:latin typeface="Courier New"/>
              <a:cs typeface="Courier New"/>
            </a:endParaRPr>
          </a:p>
          <a:p>
            <a:pPr marL="852805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Transaction </a:t>
            </a: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tx </a:t>
            </a:r>
            <a:r>
              <a:rPr sz="1800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1800" spc="-8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null;</a:t>
            </a:r>
            <a:endParaRPr sz="1800">
              <a:latin typeface="Courier New"/>
              <a:cs typeface="Courier New"/>
            </a:endParaRPr>
          </a:p>
          <a:p>
            <a:pPr marL="85280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try</a:t>
            </a:r>
            <a:r>
              <a:rPr sz="1800" spc="-11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1F5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6301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tx </a:t>
            </a:r>
            <a:r>
              <a:rPr sz="1800" dirty="0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sz="1800" spc="-9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session.beginTransaction();</a:t>
            </a:r>
            <a:endParaRPr sz="1800">
              <a:latin typeface="Courier New"/>
              <a:cs typeface="Courier New"/>
            </a:endParaRPr>
          </a:p>
          <a:p>
            <a:pPr marL="126301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// do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some</a:t>
            </a:r>
            <a:r>
              <a:rPr sz="1800" spc="-11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work</a:t>
            </a:r>
            <a:endParaRPr sz="1800">
              <a:latin typeface="Courier New"/>
              <a:cs typeface="Courier New"/>
            </a:endParaRPr>
          </a:p>
          <a:p>
            <a:pPr marL="1263015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63015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tx.commit();</a:t>
            </a:r>
            <a:endParaRPr sz="1800">
              <a:latin typeface="Courier New"/>
              <a:cs typeface="Courier New"/>
            </a:endParaRPr>
          </a:p>
          <a:p>
            <a:pPr marL="852805"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852805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catch (Exception </a:t>
            </a: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e)</a:t>
            </a:r>
            <a:r>
              <a:rPr sz="1800" spc="-8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1F5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63015" marR="244729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if </a:t>
            </a: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(tx!=null) tx.rollback();  e.printStackTrace();</a:t>
            </a:r>
            <a:endParaRPr sz="1800">
              <a:latin typeface="Courier New"/>
              <a:cs typeface="Courier New"/>
            </a:endParaRPr>
          </a:p>
          <a:p>
            <a:pPr marL="852805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}finally</a:t>
            </a:r>
            <a:r>
              <a:rPr sz="1800" spc="-9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1F5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63015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session.close();</a:t>
            </a:r>
            <a:endParaRPr sz="1800">
              <a:latin typeface="Courier New"/>
              <a:cs typeface="Courier New"/>
            </a:endParaRPr>
          </a:p>
          <a:p>
            <a:pPr marL="852805"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3"/>
              </a:rPr>
              <a:t>www.peoplestrategists.com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24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508760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24027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00227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3764279"/>
            <a:ext cx="164592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4526279"/>
            <a:ext cx="164592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1012" y="669797"/>
            <a:ext cx="7441565" cy="472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0345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 allows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you to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map the classes and their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properties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with the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tables of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configuration</a:t>
            </a:r>
            <a:r>
              <a:rPr sz="20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ts val="2355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name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this mapping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file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has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syntax: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ts val="2115"/>
              </a:lnSpc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&lt;persistent_class_name&gt;.hbm.xml.</a:t>
            </a:r>
            <a:endParaRPr sz="1800">
              <a:latin typeface="Courier New"/>
              <a:cs typeface="Courier New"/>
            </a:endParaRPr>
          </a:p>
          <a:p>
            <a:pPr marL="12700" marR="233045">
              <a:lnSpc>
                <a:spcPct val="100000"/>
              </a:lnSpc>
              <a:spcBef>
                <a:spcPts val="129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Hibernate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mapping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file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overcomes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problem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difference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between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types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used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classes and columns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tables.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Hibernate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mapping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file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contains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mapping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information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types with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specific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2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types.</a:t>
            </a:r>
            <a:endParaRPr sz="2000">
              <a:latin typeface="Calibri"/>
              <a:cs typeface="Calibri"/>
            </a:endParaRPr>
          </a:p>
          <a:p>
            <a:pPr marL="12700" marR="8248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Hibernate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mapping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file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acts as a medium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of communication  between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persistent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classes and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database</a:t>
            </a:r>
            <a:r>
              <a:rPr sz="20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tables.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Hibernate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mapping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file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enables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communication by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mapping the 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types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used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the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persistent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classes with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specific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 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types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by using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types.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3"/>
              </a:rPr>
              <a:t>www.peoplestrategists.com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25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Configuring Mapping Properties</a:t>
            </a:r>
            <a:r>
              <a:rPr spc="-55" dirty="0"/>
              <a:t> </a:t>
            </a:r>
            <a:r>
              <a:rPr spc="-10" dirty="0"/>
              <a:t>(Contd.)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229867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656588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2357627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058667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1012" y="669797"/>
            <a:ext cx="7477125" cy="286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</a:t>
            </a:r>
            <a:r>
              <a:rPr sz="20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Types:</a:t>
            </a:r>
            <a:endParaRPr sz="2000">
              <a:latin typeface="Calibri"/>
              <a:cs typeface="Calibri"/>
            </a:endParaRPr>
          </a:p>
          <a:p>
            <a:pPr marL="469900" marR="368300">
              <a:lnSpc>
                <a:spcPct val="155600"/>
              </a:lnSpc>
              <a:spcBef>
                <a:spcPts val="5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Provide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abstract representation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underlying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types.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Allow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you to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develop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application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without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worrying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about the</a:t>
            </a:r>
            <a:r>
              <a:rPr sz="1800" spc="1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target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and the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types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supported by</a:t>
            </a:r>
            <a:r>
              <a:rPr sz="18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 marL="469900" marR="384175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Provide you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flexibility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change 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without changing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application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following table lists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some 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built-in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types along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1800" spc="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corresponding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SQL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18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types.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4"/>
              </a:rPr>
              <a:t>www.peoplestrategists.com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26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62151" y="3609466"/>
          <a:ext cx="6692112" cy="2822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Hibernate</a:t>
                      </a:r>
                      <a:r>
                        <a:rPr sz="1400" b="1" i="1" spc="-1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i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r>
                        <a:rPr sz="1400" b="1" i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i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SQL</a:t>
                      </a:r>
                      <a:r>
                        <a:rPr sz="1400" b="1" i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i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integer, long,</a:t>
                      </a:r>
                      <a:r>
                        <a:rPr sz="1200" i="1" spc="-6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short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Integer, int,</a:t>
                      </a:r>
                      <a:r>
                        <a:rPr sz="1200" i="1" spc="-7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200" i="1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short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50"/>
                        </a:lnSpc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NUMERIC, NUMBER,</a:t>
                      </a:r>
                      <a:r>
                        <a:rPr sz="1200" i="1" spc="-6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INT,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i="1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or other</a:t>
                      </a:r>
                      <a:r>
                        <a:rPr sz="1200" i="1" spc="-3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vendor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i="1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specific</a:t>
                      </a:r>
                      <a:r>
                        <a:rPr sz="1200" i="1" spc="-4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type.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8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character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34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big_decimal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java.math.BigDecimal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NUMERIC,</a:t>
                      </a:r>
                      <a:r>
                        <a:rPr sz="1200" i="1" spc="-9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782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i="1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float,</a:t>
                      </a:r>
                      <a:r>
                        <a:rPr sz="1200" i="1" spc="-6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i="1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float,</a:t>
                      </a:r>
                      <a:r>
                        <a:rPr sz="1200" i="1" spc="-6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i="1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FLOAT,</a:t>
                      </a:r>
                      <a:r>
                        <a:rPr sz="1200" i="1" spc="-6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2230">
                        <a:lnSpc>
                          <a:spcPts val="1275"/>
                        </a:lnSpc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boolean,</a:t>
                      </a:r>
                      <a:r>
                        <a:rPr sz="1200" i="1" spc="-7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yes_no,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200" i="1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true_false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75"/>
                        </a:lnSpc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java.lang.Boolean,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boolean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BOOLEAN,</a:t>
                      </a:r>
                      <a:r>
                        <a:rPr sz="1200" i="1" spc="-9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17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i="1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java.lang.String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VARCHAR,</a:t>
                      </a:r>
                      <a:r>
                        <a:rPr sz="1200" i="1" spc="-7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VARCHAR2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date, time,</a:t>
                      </a:r>
                      <a:r>
                        <a:rPr sz="1200" i="1" spc="-7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timestamp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java.util.Date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75"/>
                        </a:lnSpc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DATE, TIME,</a:t>
                      </a:r>
                      <a:r>
                        <a:rPr sz="1200" i="1" spc="-7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i="1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i="1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TIMESTAMP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Configuring Mapping Properties</a:t>
            </a:r>
            <a:r>
              <a:rPr spc="-55" dirty="0"/>
              <a:t> </a:t>
            </a:r>
            <a:r>
              <a:rPr spc="-10" dirty="0"/>
              <a:t>(Contd.)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534667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2235707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1012" y="669797"/>
            <a:ext cx="7144384" cy="2037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339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While mapping the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persistent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class objects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tables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the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database, Hibernate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classifies objects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20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types: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Entity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type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: Is an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independent entity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has its own primary 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key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8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database</a:t>
            </a:r>
            <a:r>
              <a:rPr sz="1800" spc="-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  <a:spcBef>
                <a:spcPts val="1200"/>
              </a:spcBef>
            </a:pPr>
            <a:r>
              <a:rPr sz="1800" b="1" spc="-20" dirty="0">
                <a:solidFill>
                  <a:srgbClr val="001F5F"/>
                </a:solidFill>
                <a:latin typeface="Calibri"/>
                <a:cs typeface="Calibri"/>
              </a:rPr>
              <a:t>Value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type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: A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value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type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object does not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have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identifier.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Therefore,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value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type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object depends on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entity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type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object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its</a:t>
            </a:r>
            <a:r>
              <a:rPr sz="18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existence.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4"/>
              </a:rPr>
              <a:t>www.peoplestrategists.com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27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Configuring Mapping Properties</a:t>
            </a:r>
            <a:r>
              <a:rPr spc="-55" dirty="0"/>
              <a:t> </a:t>
            </a:r>
            <a:r>
              <a:rPr spc="-10" dirty="0"/>
              <a:t>(Contd.)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508760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2307335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3008376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709415"/>
            <a:ext cx="10210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1012" y="669797"/>
            <a:ext cx="7511415" cy="529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001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this technique,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you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need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set values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various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mapping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elements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mapping</a:t>
            </a:r>
            <a:r>
              <a:rPr sz="20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Hibernate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mapping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file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contains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following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commonly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elements:</a:t>
            </a:r>
            <a:endParaRPr sz="2000">
              <a:latin typeface="Calibri"/>
              <a:cs typeface="Calibri"/>
            </a:endParaRPr>
          </a:p>
          <a:p>
            <a:pPr marL="469900" marR="22860">
              <a:lnSpc>
                <a:spcPct val="101099"/>
              </a:lnSpc>
              <a:spcBef>
                <a:spcPts val="1160"/>
              </a:spcBef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&lt;DOCTYPE&gt;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 Specifies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type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current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XML document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and 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name  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Document 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Type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Definition</a:t>
            </a:r>
            <a:r>
              <a:rPr sz="18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(DTD).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175"/>
              </a:spcBef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&lt;hibernate-mapping&gt;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Refers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root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mapping element that</a:t>
            </a:r>
            <a:r>
              <a:rPr sz="1800" spc="1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contains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other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mapping elements,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such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&lt;class&gt;, &lt;id&gt;,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8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&lt;generator&gt;.</a:t>
            </a:r>
            <a:endParaRPr sz="1800">
              <a:latin typeface="Calibri"/>
              <a:cs typeface="Calibri"/>
            </a:endParaRPr>
          </a:p>
          <a:p>
            <a:pPr marL="469900" marR="51435">
              <a:lnSpc>
                <a:spcPct val="101099"/>
              </a:lnSpc>
              <a:spcBef>
                <a:spcPts val="1155"/>
              </a:spcBef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&lt;class&gt;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Refers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class that is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mapped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database table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and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contains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following commonly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8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attributes:</a:t>
            </a:r>
            <a:endParaRPr sz="1800">
              <a:latin typeface="Calibri"/>
              <a:cs typeface="Calibri"/>
            </a:endParaRPr>
          </a:p>
          <a:p>
            <a:pPr marL="869315" indent="-228600">
              <a:lnSpc>
                <a:spcPct val="100000"/>
              </a:lnSpc>
              <a:spcBef>
                <a:spcPts val="1015"/>
              </a:spcBef>
              <a:buClr>
                <a:srgbClr val="943735"/>
              </a:buClr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name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the fully qualified class name of the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persistent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 class.</a:t>
            </a:r>
            <a:endParaRPr sz="1600">
              <a:latin typeface="Calibri"/>
              <a:cs typeface="Calibri"/>
            </a:endParaRPr>
          </a:p>
          <a:p>
            <a:pPr marL="869315" indent="-228600">
              <a:lnSpc>
                <a:spcPct val="100000"/>
              </a:lnSpc>
              <a:spcBef>
                <a:spcPts val="480"/>
              </a:spcBef>
              <a:buClr>
                <a:srgbClr val="943735"/>
              </a:buClr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table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the name of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 table to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which the </a:t>
            </a:r>
            <a:r>
              <a:rPr sz="1600" spc="-20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class</a:t>
            </a:r>
            <a:r>
              <a:rPr sz="1600" spc="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endParaRPr sz="1600">
              <a:latin typeface="Calibri"/>
              <a:cs typeface="Calibri"/>
            </a:endParaRPr>
          </a:p>
          <a:p>
            <a:pPr marL="86931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mapped.</a:t>
            </a:r>
            <a:endParaRPr sz="1600">
              <a:latin typeface="Calibri"/>
              <a:cs typeface="Calibri"/>
            </a:endParaRPr>
          </a:p>
          <a:p>
            <a:pPr marL="869315" marR="82550" indent="-228600">
              <a:lnSpc>
                <a:spcPct val="105000"/>
              </a:lnSpc>
              <a:spcBef>
                <a:spcPts val="385"/>
              </a:spcBef>
              <a:buClr>
                <a:srgbClr val="943735"/>
              </a:buClr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Mutable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whether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20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class is mutable. A class whose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objects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are 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declared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as read-only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objects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600" spc="-20" dirty="0">
                <a:solidFill>
                  <a:srgbClr val="001F5F"/>
                </a:solidFill>
                <a:latin typeface="Calibri"/>
                <a:cs typeface="Calibri"/>
              </a:rPr>
              <a:t>referred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as the mutable</a:t>
            </a:r>
            <a:r>
              <a:rPr sz="1600" spc="1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  <a:p>
            <a:pPr marL="869315" indent="-228600">
              <a:lnSpc>
                <a:spcPct val="100000"/>
              </a:lnSpc>
              <a:spcBef>
                <a:spcPts val="480"/>
              </a:spcBef>
              <a:buClr>
                <a:srgbClr val="943735"/>
              </a:buClr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schema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schema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being mapped with the </a:t>
            </a:r>
            <a:r>
              <a:rPr sz="1600" spc="-20" dirty="0">
                <a:solidFill>
                  <a:srgbClr val="001F5F"/>
                </a:solidFill>
                <a:latin typeface="Calibri"/>
                <a:cs typeface="Calibri"/>
              </a:rPr>
              <a:t>Java</a:t>
            </a:r>
            <a:r>
              <a:rPr sz="16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4"/>
              </a:rPr>
              <a:t>www.peoplestrategists.com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28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Using the </a:t>
            </a:r>
            <a:r>
              <a:rPr spc="-10" dirty="0"/>
              <a:t>Hibernate </a:t>
            </a:r>
            <a:r>
              <a:rPr spc="-5" dirty="0"/>
              <a:t>Mapping</a:t>
            </a:r>
            <a:r>
              <a:rPr dirty="0"/>
              <a:t> </a:t>
            </a:r>
            <a:r>
              <a:rPr spc="-5" dirty="0"/>
              <a:t>File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783336"/>
            <a:ext cx="102107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2916935"/>
            <a:ext cx="102107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8516" y="667765"/>
            <a:ext cx="7025005" cy="4901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95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&lt;id&gt;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Refers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primary 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key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column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table. 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commonly 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used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attributes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&lt;id&gt;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element</a:t>
            </a:r>
            <a:r>
              <a:rPr sz="18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are:</a:t>
            </a:r>
            <a:endParaRPr sz="1800">
              <a:latin typeface="Calibri"/>
              <a:cs typeface="Calibri"/>
            </a:endParaRPr>
          </a:p>
          <a:p>
            <a:pPr marL="411480" marR="318135" indent="-228600">
              <a:lnSpc>
                <a:spcPct val="105600"/>
              </a:lnSpc>
              <a:spcBef>
                <a:spcPts val="919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name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property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name of the </a:t>
            </a:r>
            <a:r>
              <a:rPr sz="1600" spc="-20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class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mapped with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the 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primary </a:t>
            </a:r>
            <a:r>
              <a:rPr sz="1600" spc="-30" dirty="0">
                <a:solidFill>
                  <a:srgbClr val="001F5F"/>
                </a:solidFill>
                <a:latin typeface="Calibri"/>
                <a:cs typeface="Calibri"/>
              </a:rPr>
              <a:t>key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column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</a:t>
            </a:r>
            <a:r>
              <a:rPr sz="16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table.</a:t>
            </a:r>
            <a:endParaRPr sz="1600">
              <a:latin typeface="Calibri"/>
              <a:cs typeface="Calibri"/>
            </a:endParaRPr>
          </a:p>
          <a:p>
            <a:pPr marL="411480" indent="-228600">
              <a:lnSpc>
                <a:spcPct val="100000"/>
              </a:lnSpc>
              <a:spcBef>
                <a:spcPts val="465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type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the Hibernate type that is used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map 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property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</a:t>
            </a:r>
            <a:r>
              <a:rPr sz="1600" spc="1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Calibri"/>
                <a:cs typeface="Calibri"/>
              </a:rPr>
              <a:t>Java</a:t>
            </a:r>
            <a:endParaRPr sz="1600">
              <a:latin typeface="Calibri"/>
              <a:cs typeface="Calibri"/>
            </a:endParaRPr>
          </a:p>
          <a:p>
            <a:pPr marL="411480"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class with the primary </a:t>
            </a:r>
            <a:r>
              <a:rPr sz="1600" spc="-30" dirty="0">
                <a:solidFill>
                  <a:srgbClr val="001F5F"/>
                </a:solidFill>
                <a:latin typeface="Calibri"/>
                <a:cs typeface="Calibri"/>
              </a:rPr>
              <a:t>key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column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</a:t>
            </a:r>
            <a:r>
              <a:rPr sz="16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table.</a:t>
            </a:r>
            <a:endParaRPr sz="1600">
              <a:latin typeface="Calibri"/>
              <a:cs typeface="Calibri"/>
            </a:endParaRPr>
          </a:p>
          <a:p>
            <a:pPr marL="411480" indent="-228600">
              <a:lnSpc>
                <a:spcPct val="100000"/>
              </a:lnSpc>
              <a:spcBef>
                <a:spcPts val="465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column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the name of the primary </a:t>
            </a:r>
            <a:r>
              <a:rPr sz="1600" spc="-30" dirty="0">
                <a:solidFill>
                  <a:srgbClr val="001F5F"/>
                </a:solidFill>
                <a:latin typeface="Calibri"/>
                <a:cs typeface="Calibri"/>
              </a:rPr>
              <a:t>key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column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</a:t>
            </a:r>
            <a:r>
              <a:rPr sz="1600" spc="1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table.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5000"/>
              </a:lnSpc>
              <a:spcBef>
                <a:spcPts val="590"/>
              </a:spcBef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&lt;generator&gt;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Refers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class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used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generate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unique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identifiers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for 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instances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persistent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class in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database table. This element  defines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class name with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help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class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attribute.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commonly 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used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aliases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as 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value 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class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attribute</a:t>
            </a:r>
            <a:r>
              <a:rPr sz="18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are:</a:t>
            </a:r>
            <a:endParaRPr sz="1800">
              <a:latin typeface="Calibri"/>
              <a:cs typeface="Calibri"/>
            </a:endParaRPr>
          </a:p>
          <a:p>
            <a:pPr marL="411480" indent="-228600">
              <a:lnSpc>
                <a:spcPct val="100000"/>
              </a:lnSpc>
              <a:spcBef>
                <a:spcPts val="1100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assigned:</a:t>
            </a:r>
            <a:endParaRPr sz="1600">
              <a:latin typeface="Courier New"/>
              <a:cs typeface="Courier New"/>
            </a:endParaRPr>
          </a:p>
          <a:p>
            <a:pPr marL="411480" indent="-228600">
              <a:lnSpc>
                <a:spcPct val="100000"/>
              </a:lnSpc>
              <a:spcBef>
                <a:spcPts val="480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Increment</a:t>
            </a:r>
            <a:endParaRPr sz="1600">
              <a:latin typeface="Courier New"/>
              <a:cs typeface="Courier New"/>
            </a:endParaRPr>
          </a:p>
          <a:p>
            <a:pPr marL="411480" indent="-228600">
              <a:lnSpc>
                <a:spcPct val="100000"/>
              </a:lnSpc>
              <a:spcBef>
                <a:spcPts val="480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Identity</a:t>
            </a:r>
            <a:endParaRPr sz="1600">
              <a:latin typeface="Courier New"/>
              <a:cs typeface="Courier New"/>
            </a:endParaRPr>
          </a:p>
          <a:p>
            <a:pPr marL="411480" indent="-228600">
              <a:lnSpc>
                <a:spcPct val="100000"/>
              </a:lnSpc>
              <a:spcBef>
                <a:spcPts val="480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Sequence</a:t>
            </a:r>
            <a:endParaRPr sz="1600">
              <a:latin typeface="Courier New"/>
              <a:cs typeface="Courier New"/>
            </a:endParaRPr>
          </a:p>
          <a:p>
            <a:pPr marL="411480" indent="-228600">
              <a:lnSpc>
                <a:spcPct val="100000"/>
              </a:lnSpc>
              <a:spcBef>
                <a:spcPts val="480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native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3"/>
              </a:rPr>
              <a:t>www.peoplestrategists.com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29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Using the </a:t>
            </a:r>
            <a:r>
              <a:rPr spc="-10" dirty="0"/>
              <a:t>Hibernate </a:t>
            </a:r>
            <a:r>
              <a:rPr spc="-5" dirty="0"/>
              <a:t>Mapping </a:t>
            </a:r>
            <a:r>
              <a:rPr dirty="0"/>
              <a:t>File</a:t>
            </a:r>
            <a:r>
              <a:rPr spc="15" dirty="0"/>
              <a:t> </a:t>
            </a:r>
            <a:r>
              <a:rPr spc="-10" dirty="0"/>
              <a:t>(Contd.)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03960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965960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032760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1012" y="669797"/>
            <a:ext cx="7508240" cy="322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is an ORM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solution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2000" spc="-55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introduced by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Gavin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King in</a:t>
            </a:r>
            <a:r>
              <a:rPr sz="2000" spc="1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2001.</a:t>
            </a:r>
            <a:endParaRPr sz="2000">
              <a:latin typeface="Calibri"/>
              <a:cs typeface="Calibri"/>
            </a:endParaRPr>
          </a:p>
          <a:p>
            <a:pPr marL="12700" marR="4692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It is 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powerful, high performance Object-Relational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Persistence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and  Query service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any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Java</a:t>
            </a:r>
            <a:r>
              <a:rPr sz="20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Application.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 maps 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classes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database tables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from 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types 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SQL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types and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relieve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developer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from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95%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of common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  persistence related programming</a:t>
            </a:r>
            <a:r>
              <a:rPr sz="20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  <a:p>
            <a:pPr marL="12700" marR="6794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 sits between traditional 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objects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database server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to 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handle all 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work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persisting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those objects based on 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appropriate 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O/R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mechanisms and</a:t>
            </a:r>
            <a:r>
              <a:rPr sz="20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patterns.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Identifying </a:t>
            </a:r>
            <a:r>
              <a:rPr spc="-10" dirty="0"/>
              <a:t>Hibernate</a:t>
            </a:r>
            <a:r>
              <a:rPr spc="-55" dirty="0"/>
              <a:t> </a:t>
            </a:r>
            <a:r>
              <a:rPr spc="-10" dirty="0"/>
              <a:t>(Contd.)</a:t>
            </a:r>
          </a:p>
        </p:txBody>
      </p:sp>
      <p:sp>
        <p:nvSpPr>
          <p:cNvPr id="8" name="object 8"/>
          <p:cNvSpPr/>
          <p:nvPr/>
        </p:nvSpPr>
        <p:spPr>
          <a:xfrm>
            <a:off x="1513332" y="4096511"/>
            <a:ext cx="5888736" cy="1738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4"/>
              </a:rPr>
              <a:t>www.peoplestrategists.com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3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754380"/>
            <a:ext cx="102107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3881628"/>
            <a:ext cx="102107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8516" y="659576"/>
            <a:ext cx="7099934" cy="481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27050">
              <a:lnSpc>
                <a:spcPct val="101899"/>
              </a:lnSpc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&lt;</a:t>
            </a: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property&gt;:</a:t>
            </a:r>
            <a:r>
              <a:rPr sz="1600" spc="-409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used to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map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properties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600" spc="-20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class with the specific  columns of 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table. This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element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has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following commonly used  attributes:</a:t>
            </a:r>
            <a:endParaRPr sz="1600">
              <a:latin typeface="Calibri"/>
              <a:cs typeface="Calibri"/>
            </a:endParaRPr>
          </a:p>
          <a:p>
            <a:pPr marL="411480" indent="-228600">
              <a:lnSpc>
                <a:spcPct val="100000"/>
              </a:lnSpc>
              <a:spcBef>
                <a:spcPts val="980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name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name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property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600" spc="-20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class that is being</a:t>
            </a:r>
            <a:r>
              <a:rPr sz="1600" spc="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mapped</a:t>
            </a:r>
            <a:endParaRPr sz="1600">
              <a:latin typeface="Calibri"/>
              <a:cs typeface="Calibri"/>
            </a:endParaRPr>
          </a:p>
          <a:p>
            <a:pPr marL="41148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column of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table.</a:t>
            </a:r>
            <a:endParaRPr sz="1600">
              <a:latin typeface="Calibri"/>
              <a:cs typeface="Calibri"/>
            </a:endParaRPr>
          </a:p>
          <a:p>
            <a:pPr marL="411480" marR="303530" indent="-228600">
              <a:lnSpc>
                <a:spcPct val="105600"/>
              </a:lnSpc>
              <a:spcBef>
                <a:spcPts val="360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type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type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used to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map 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property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600" spc="-20" dirty="0">
                <a:solidFill>
                  <a:srgbClr val="001F5F"/>
                </a:solidFill>
                <a:latin typeface="Calibri"/>
                <a:cs typeface="Calibri"/>
              </a:rPr>
              <a:t>Java 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class with 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column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 table.</a:t>
            </a:r>
            <a:endParaRPr sz="1600">
              <a:latin typeface="Calibri"/>
              <a:cs typeface="Calibri"/>
            </a:endParaRPr>
          </a:p>
          <a:p>
            <a:pPr marL="411480" marR="198755" indent="-228600">
              <a:lnSpc>
                <a:spcPct val="105600"/>
              </a:lnSpc>
              <a:spcBef>
                <a:spcPts val="360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column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the name of 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column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 table that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mapped 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property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600" spc="-20" dirty="0">
                <a:solidFill>
                  <a:srgbClr val="001F5F"/>
                </a:solidFill>
                <a:latin typeface="Calibri"/>
                <a:cs typeface="Calibri"/>
              </a:rPr>
              <a:t>Java</a:t>
            </a:r>
            <a:r>
              <a:rPr sz="16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  <a:p>
            <a:pPr marL="411480" indent="-228600">
              <a:lnSpc>
                <a:spcPct val="100000"/>
              </a:lnSpc>
              <a:spcBef>
                <a:spcPts val="465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length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the maximum number of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characters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that 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column,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which</a:t>
            </a:r>
            <a:r>
              <a:rPr sz="16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endParaRPr sz="1600">
              <a:latin typeface="Calibri"/>
              <a:cs typeface="Calibri"/>
            </a:endParaRPr>
          </a:p>
          <a:p>
            <a:pPr marL="411480"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being mapped with 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property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600" spc="-20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class,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16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store.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1299"/>
              </a:lnSpc>
              <a:spcBef>
                <a:spcPts val="585"/>
              </a:spcBef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&lt;column&gt;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used to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specify 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column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that 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be mapped with 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property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the  </a:t>
            </a:r>
            <a:r>
              <a:rPr sz="1600" spc="-20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class. It 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used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within the </a:t>
            </a: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&lt;property&gt;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tag. </a:t>
            </a:r>
            <a:r>
              <a:rPr sz="1600" spc="-30" dirty="0">
                <a:solidFill>
                  <a:srgbClr val="001F5F"/>
                </a:solidFill>
                <a:latin typeface="Calibri"/>
                <a:cs typeface="Calibri"/>
              </a:rPr>
              <a:t>However,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tag can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be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replaced  by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using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column attribute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&lt;property&gt;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tag.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&lt;column&gt;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tag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has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the  following commonly used</a:t>
            </a:r>
            <a:r>
              <a:rPr sz="16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attributes:</a:t>
            </a:r>
            <a:endParaRPr sz="1600">
              <a:latin typeface="Calibri"/>
              <a:cs typeface="Calibri"/>
            </a:endParaRPr>
          </a:p>
          <a:p>
            <a:pPr marL="411480" indent="-228600">
              <a:lnSpc>
                <a:spcPct val="100000"/>
              </a:lnSpc>
              <a:spcBef>
                <a:spcPts val="985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name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name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column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in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</a:t>
            </a:r>
            <a:r>
              <a:rPr sz="16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table.</a:t>
            </a:r>
            <a:endParaRPr sz="1600">
              <a:latin typeface="Calibri"/>
              <a:cs typeface="Calibri"/>
            </a:endParaRPr>
          </a:p>
          <a:p>
            <a:pPr marL="411480" indent="-228600">
              <a:lnSpc>
                <a:spcPct val="100000"/>
              </a:lnSpc>
              <a:spcBef>
                <a:spcPts val="480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ourier New"/>
                <a:cs typeface="Courier New"/>
              </a:rPr>
              <a:t>length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Specifies the maximum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number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characters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column can</a:t>
            </a:r>
            <a:r>
              <a:rPr sz="1600" spc="1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store.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3"/>
              </a:rPr>
              <a:t>www.peoplestrategists.com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30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Using the </a:t>
            </a:r>
            <a:r>
              <a:rPr spc="-10" dirty="0"/>
              <a:t>Hibernate </a:t>
            </a:r>
            <a:r>
              <a:rPr spc="-5" dirty="0"/>
              <a:t>Mapping </a:t>
            </a:r>
            <a:r>
              <a:rPr dirty="0"/>
              <a:t>File</a:t>
            </a:r>
            <a:r>
              <a:rPr spc="15" dirty="0"/>
              <a:t> </a:t>
            </a:r>
            <a:r>
              <a:rPr spc="-10" dirty="0"/>
              <a:t>(Contd.)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229867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930907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2631948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607308"/>
            <a:ext cx="114300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4582667"/>
            <a:ext cx="114300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5283708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1012" y="669797"/>
            <a:ext cx="7515225" cy="508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Some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common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advantage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of hibernate</a:t>
            </a:r>
            <a:r>
              <a:rPr sz="20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are:</a:t>
            </a:r>
            <a:endParaRPr sz="2000">
              <a:latin typeface="Calibri"/>
              <a:cs typeface="Calibri"/>
            </a:endParaRPr>
          </a:p>
          <a:p>
            <a:pPr marL="469900" marR="174625">
              <a:lnSpc>
                <a:spcPct val="100000"/>
              </a:lnSpc>
              <a:spcBef>
                <a:spcPts val="1205"/>
              </a:spcBef>
            </a:pP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Open 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source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Lightweight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: Hibernate framework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open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source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under 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Lesser General Public License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(LGPL)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license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800" spc="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lightweight.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1800" b="1" spc="-20" dirty="0">
                <a:solidFill>
                  <a:srgbClr val="001F5F"/>
                </a:solidFill>
                <a:latin typeface="Calibri"/>
                <a:cs typeface="Calibri"/>
              </a:rPr>
              <a:t>Fast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performance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 The performance of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hibernate framework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fast</a:t>
            </a:r>
            <a:r>
              <a:rPr sz="1800" spc="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because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cache is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internally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used in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hibernate</a:t>
            </a:r>
            <a:r>
              <a:rPr sz="18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framework.</a:t>
            </a:r>
            <a:endParaRPr sz="1800">
              <a:latin typeface="Calibri"/>
              <a:cs typeface="Calibri"/>
            </a:endParaRPr>
          </a:p>
          <a:p>
            <a:pPr marL="469900" marR="502284" algn="just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Independent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query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HQL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(Hibernate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Query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Language) is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object-oriented version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SQL. It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generates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independent  queries.</a:t>
            </a:r>
            <a:endParaRPr sz="1800">
              <a:latin typeface="Calibri"/>
              <a:cs typeface="Calibri"/>
            </a:endParaRPr>
          </a:p>
          <a:p>
            <a:pPr marL="469900" marR="459105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Automatic table creation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Hibernate framework provides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facility to 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create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tables 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automatically.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So there is no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need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create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tables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in the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database</a:t>
            </a:r>
            <a:r>
              <a:rPr sz="18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manually.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Simplifies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complex join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spc="-8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fetch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data form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multiple tables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easy</a:t>
            </a:r>
            <a:r>
              <a:rPr sz="18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hibernate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framework.</a:t>
            </a:r>
            <a:endParaRPr sz="1800">
              <a:latin typeface="Calibri"/>
              <a:cs typeface="Calibri"/>
            </a:endParaRPr>
          </a:p>
          <a:p>
            <a:pPr marL="469900" marR="274320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Provides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query 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statistics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database status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supports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Query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cache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provide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statistics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about query and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database</a:t>
            </a:r>
            <a:r>
              <a:rPr sz="18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status.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4"/>
              </a:rPr>
              <a:t>www.peoplestrategists.com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4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Identifying the </a:t>
            </a:r>
            <a:r>
              <a:rPr spc="-15" dirty="0"/>
              <a:t>Advantages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Hibernate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6967" y="1560575"/>
            <a:ext cx="6790944" cy="4814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7839" y="1764792"/>
            <a:ext cx="1923288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8860" y="1716023"/>
            <a:ext cx="841248" cy="586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3748" y="1790700"/>
            <a:ext cx="1816735" cy="318770"/>
          </a:xfrm>
          <a:prstGeom prst="rect">
            <a:avLst/>
          </a:prstGeom>
          <a:solidFill>
            <a:srgbClr val="DA7528"/>
          </a:solidFill>
        </p:spPr>
        <p:txBody>
          <a:bodyPr vert="horz" wrap="square" lIns="0" tIns="69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5"/>
              </a:spcBef>
            </a:pPr>
            <a:r>
              <a:rPr sz="1800" dirty="0">
                <a:latin typeface="Calibri"/>
                <a:cs typeface="Calibri"/>
              </a:rPr>
              <a:t>JDBC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65547" y="1766316"/>
            <a:ext cx="2042159" cy="426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4355" y="1719072"/>
            <a:ext cx="1304544" cy="5867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91455" y="1792223"/>
            <a:ext cx="1935480" cy="320040"/>
          </a:xfrm>
          <a:prstGeom prst="rect">
            <a:avLst/>
          </a:prstGeom>
          <a:solidFill>
            <a:srgbClr val="DA7528"/>
          </a:solidFill>
        </p:spPr>
        <p:txBody>
          <a:bodyPr vert="horz" wrap="square" lIns="0" tIns="7620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60"/>
              </a:spcBef>
            </a:pPr>
            <a:r>
              <a:rPr sz="1800" spc="-10" dirty="0">
                <a:latin typeface="Calibri"/>
                <a:cs typeface="Calibri"/>
              </a:rPr>
              <a:t>Hibernate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0489" y="2384298"/>
            <a:ext cx="114300" cy="1249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54555" y="2330450"/>
            <a:ext cx="2448560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Developers needs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write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code  to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map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object model's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data  representation to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relational 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model and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its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corresponding  database</a:t>
            </a:r>
            <a:r>
              <a:rPr sz="1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schema.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0489" y="3603497"/>
            <a:ext cx="114300" cy="124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54555" y="3549904"/>
            <a:ext cx="2475230" cy="87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JDBC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supports only native  Structured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Query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Language (SQL).  Developer has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find out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the 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efficient way to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access database.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80489" y="4609338"/>
            <a:ext cx="114300" cy="124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54555" y="4555997"/>
            <a:ext cx="2398395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Automatic mapping of </a:t>
            </a:r>
            <a:r>
              <a:rPr sz="1400" spc="-15" dirty="0">
                <a:solidFill>
                  <a:srgbClr val="001F5F"/>
                </a:solidFill>
                <a:latin typeface="Calibri"/>
                <a:cs typeface="Calibri"/>
              </a:rPr>
              <a:t>Java 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objects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database tables and 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vice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versa conversion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be  </a:t>
            </a:r>
            <a:r>
              <a:rPr sz="1400" spc="-15" dirty="0">
                <a:solidFill>
                  <a:srgbClr val="001F5F"/>
                </a:solidFill>
                <a:latin typeface="Calibri"/>
                <a:cs typeface="Calibri"/>
              </a:rPr>
              <a:t>taken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care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by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the developer  manually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lines of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 code.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08067" y="2344039"/>
            <a:ext cx="114300" cy="1249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82641" y="2290190"/>
            <a:ext cx="2467610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flexible and powerful  ORM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solution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map </a:t>
            </a:r>
            <a:r>
              <a:rPr sz="1400" spc="-15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classes 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database tables. Hibernate 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itself </a:t>
            </a:r>
            <a:r>
              <a:rPr sz="1400" spc="-15" dirty="0">
                <a:solidFill>
                  <a:srgbClr val="001F5F"/>
                </a:solidFill>
                <a:latin typeface="Calibri"/>
                <a:cs typeface="Calibri"/>
              </a:rPr>
              <a:t>takes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care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this mapping  using XML</a:t>
            </a:r>
            <a:r>
              <a:rPr sz="1400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files.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08067" y="3563239"/>
            <a:ext cx="114300" cy="124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2641" y="3509645"/>
            <a:ext cx="2388235" cy="87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Hibernate provides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powerful  query language Hibernate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Query 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Language that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expressed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in a 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familiar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SQL </a:t>
            </a:r>
            <a:r>
              <a:rPr sz="1400" spc="-15" dirty="0">
                <a:solidFill>
                  <a:srgbClr val="001F5F"/>
                </a:solidFill>
                <a:latin typeface="Calibri"/>
                <a:cs typeface="Calibri"/>
              </a:rPr>
              <a:t>like</a:t>
            </a:r>
            <a:r>
              <a:rPr sz="1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01F5F"/>
                </a:solidFill>
                <a:latin typeface="Calibri"/>
                <a:cs typeface="Calibri"/>
              </a:rPr>
              <a:t>syntax.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08067" y="4569078"/>
            <a:ext cx="114300" cy="124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82641" y="4515866"/>
            <a:ext cx="2392680" cy="1302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Hibernate provides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transparent  persistence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developer does  not need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write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code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explicitly 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map database tables tuples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to 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application objects during  interaction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1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RDBMS.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8640" y="794004"/>
            <a:ext cx="164592" cy="1783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22756" y="715517"/>
            <a:ext cx="636397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following figure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depicts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difference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between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JDBC and 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hibernate.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8"/>
              </a:rPr>
              <a:t>www.peoplestrategists.com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5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Identifying </a:t>
            </a:r>
            <a:r>
              <a:rPr spc="-10" dirty="0"/>
              <a:t>Differences between </a:t>
            </a:r>
            <a:r>
              <a:rPr spc="-5" dirty="0"/>
              <a:t>JDBC </a:t>
            </a:r>
            <a:r>
              <a:rPr dirty="0"/>
              <a:t>and </a:t>
            </a:r>
            <a:r>
              <a:rPr spc="-10" dirty="0"/>
              <a:t>Hibernate</a:t>
            </a:r>
            <a:r>
              <a:rPr spc="15" dirty="0"/>
              <a:t> </a:t>
            </a:r>
            <a:r>
              <a:rPr spc="-10" dirty="0"/>
              <a:t>(Contd.)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6967" y="1560575"/>
            <a:ext cx="6790944" cy="4814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7839" y="1766316"/>
            <a:ext cx="1923288" cy="42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7211" y="1719072"/>
            <a:ext cx="1304543" cy="586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3748" y="1792223"/>
            <a:ext cx="1816735" cy="320040"/>
          </a:xfrm>
          <a:prstGeom prst="rect">
            <a:avLst/>
          </a:prstGeom>
          <a:solidFill>
            <a:srgbClr val="DA7528"/>
          </a:solidFill>
        </p:spPr>
        <p:txBody>
          <a:bodyPr vert="horz" wrap="square" lIns="0" tIns="7620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60"/>
              </a:spcBef>
            </a:pPr>
            <a:r>
              <a:rPr sz="1800" spc="-10" dirty="0">
                <a:latin typeface="Calibri"/>
                <a:cs typeface="Calibri"/>
              </a:rPr>
              <a:t>Hibernate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65547" y="1766316"/>
            <a:ext cx="2042159" cy="426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0679" y="1719072"/>
            <a:ext cx="690372" cy="5867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91455" y="1792223"/>
            <a:ext cx="1935480" cy="320040"/>
          </a:xfrm>
          <a:prstGeom prst="rect">
            <a:avLst/>
          </a:prstGeom>
          <a:solidFill>
            <a:srgbClr val="DA7528"/>
          </a:solidFill>
        </p:spPr>
        <p:txBody>
          <a:bodyPr vert="horz" wrap="square" lIns="0" tIns="7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800" spc="-5" dirty="0">
                <a:latin typeface="Calibri"/>
                <a:cs typeface="Calibri"/>
              </a:rPr>
              <a:t>EJB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0489" y="2384298"/>
            <a:ext cx="114300" cy="1249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54555" y="2330450"/>
            <a:ext cx="2060575" cy="44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is an</a:t>
            </a:r>
            <a:r>
              <a:rPr sz="14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open-source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001F5F"/>
                </a:solidFill>
                <a:latin typeface="Calibri"/>
                <a:cs typeface="Calibri"/>
              </a:rPr>
              <a:t>technology.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0489" y="2963417"/>
            <a:ext cx="114300" cy="1249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54555" y="2909823"/>
            <a:ext cx="2291715" cy="44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Hibernate provides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transparent  data</a:t>
            </a:r>
            <a:r>
              <a:rPr sz="1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persistence.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80489" y="3542538"/>
            <a:ext cx="114300" cy="124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54555" y="3488944"/>
            <a:ext cx="2483485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Implementation of Hibernate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is 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not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dependent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on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framework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or  run-time</a:t>
            </a:r>
            <a:r>
              <a:rPr sz="14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environment.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80489" y="4335017"/>
            <a:ext cx="114300" cy="124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54555" y="4281678"/>
            <a:ext cx="2270760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Hibernate provides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persistence 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services with its own classes, 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interfaces, and</a:t>
            </a:r>
            <a:r>
              <a:rPr sz="1400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methods.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80489" y="5127497"/>
            <a:ext cx="114300" cy="1249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54555" y="5074158"/>
            <a:ext cx="2451735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HQL is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query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language  provided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by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manage  objects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in a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relational</a:t>
            </a:r>
            <a:r>
              <a:rPr sz="1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database.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08067" y="2465070"/>
            <a:ext cx="114300" cy="1249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82641" y="2411221"/>
            <a:ext cx="1628139" cy="44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EJB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is a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part of </a:t>
            </a:r>
            <a:r>
              <a:rPr sz="1400" spc="-15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EE  specification.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08067" y="3044189"/>
            <a:ext cx="114300" cy="1249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08067" y="3836670"/>
            <a:ext cx="114300" cy="124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82641" y="2990596"/>
            <a:ext cx="2453640" cy="145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400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EJB application,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it is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difficult 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switch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from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one database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to  </a:t>
            </a:r>
            <a:r>
              <a:rPr sz="1400" spc="-25" dirty="0">
                <a:solidFill>
                  <a:srgbClr val="001F5F"/>
                </a:solidFill>
                <a:latin typeface="Calibri"/>
                <a:cs typeface="Calibri"/>
              </a:rPr>
              <a:t>another.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Data persistence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EJB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is 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dependent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on the run-time 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environment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called EJB</a:t>
            </a:r>
            <a:r>
              <a:rPr sz="14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1F5F"/>
                </a:solidFill>
                <a:latin typeface="Calibri"/>
                <a:cs typeface="Calibri"/>
              </a:rPr>
              <a:t>container.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08067" y="4629150"/>
            <a:ext cx="114300" cy="124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08067" y="5208270"/>
            <a:ext cx="114300" cy="124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82641" y="4575809"/>
            <a:ext cx="2300605" cy="124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5575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EJB provides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data persistence 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1400" spc="-15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Persistence</a:t>
            </a:r>
            <a:r>
              <a:rPr sz="1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API.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EJB provides </a:t>
            </a:r>
            <a:r>
              <a:rPr sz="1400" spc="-15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Persistence 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Query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Language(JPQL)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query  the underlying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database.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8640" y="794004"/>
            <a:ext cx="164592" cy="1783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22756" y="715517"/>
            <a:ext cx="619760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following figure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depicts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difference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between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EJB and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8"/>
              </a:rPr>
              <a:t>www.peoplestrategists.com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6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Identifying </a:t>
            </a:r>
            <a:r>
              <a:rPr spc="-10" dirty="0"/>
              <a:t>Differences between </a:t>
            </a:r>
            <a:r>
              <a:rPr dirty="0"/>
              <a:t>EJB and </a:t>
            </a:r>
            <a:r>
              <a:rPr spc="-10" dirty="0"/>
              <a:t>Hibernate</a:t>
            </a:r>
            <a:r>
              <a:rPr spc="15" dirty="0"/>
              <a:t> </a:t>
            </a:r>
            <a:r>
              <a:rPr spc="-10" dirty="0"/>
              <a:t>(Contd.)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813560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Exploring </a:t>
            </a:r>
            <a:r>
              <a:rPr spc="-10" dirty="0"/>
              <a:t>Hibernate</a:t>
            </a:r>
            <a:r>
              <a:rPr spc="-40" dirty="0"/>
              <a:t> </a:t>
            </a:r>
            <a:r>
              <a:rPr spc="-15" dirty="0"/>
              <a:t>Architecture</a:t>
            </a:r>
          </a:p>
        </p:txBody>
      </p:sp>
      <p:sp>
        <p:nvSpPr>
          <p:cNvPr id="5" name="object 5"/>
          <p:cNvSpPr/>
          <p:nvPr/>
        </p:nvSpPr>
        <p:spPr>
          <a:xfrm>
            <a:off x="1143761" y="2085594"/>
            <a:ext cx="6562725" cy="4330065"/>
          </a:xfrm>
          <a:custGeom>
            <a:avLst/>
            <a:gdLst/>
            <a:ahLst/>
            <a:cxnLst/>
            <a:rect l="l" t="t" r="r" b="b"/>
            <a:pathLst>
              <a:path w="6562725" h="4330065">
                <a:moveTo>
                  <a:pt x="0" y="4329684"/>
                </a:moveTo>
                <a:lnTo>
                  <a:pt x="6562344" y="4329684"/>
                </a:lnTo>
                <a:lnTo>
                  <a:pt x="6562344" y="0"/>
                </a:lnTo>
                <a:lnTo>
                  <a:pt x="0" y="0"/>
                </a:lnTo>
                <a:lnTo>
                  <a:pt x="0" y="432968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761" y="2085594"/>
            <a:ext cx="6562725" cy="4330065"/>
          </a:xfrm>
          <a:custGeom>
            <a:avLst/>
            <a:gdLst/>
            <a:ahLst/>
            <a:cxnLst/>
            <a:rect l="l" t="t" r="r" b="b"/>
            <a:pathLst>
              <a:path w="6562725" h="4330065">
                <a:moveTo>
                  <a:pt x="0" y="4329684"/>
                </a:moveTo>
                <a:lnTo>
                  <a:pt x="6562344" y="4329684"/>
                </a:lnTo>
                <a:lnTo>
                  <a:pt x="6562344" y="0"/>
                </a:lnTo>
                <a:lnTo>
                  <a:pt x="0" y="0"/>
                </a:lnTo>
                <a:lnTo>
                  <a:pt x="0" y="432968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3466" y="2210561"/>
            <a:ext cx="5311140" cy="516890"/>
          </a:xfrm>
          <a:custGeom>
            <a:avLst/>
            <a:gdLst/>
            <a:ahLst/>
            <a:cxnLst/>
            <a:rect l="l" t="t" r="r" b="b"/>
            <a:pathLst>
              <a:path w="5311140" h="516889">
                <a:moveTo>
                  <a:pt x="0" y="516636"/>
                </a:moveTo>
                <a:lnTo>
                  <a:pt x="5311139" y="516636"/>
                </a:lnTo>
                <a:lnTo>
                  <a:pt x="5311139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3466" y="2210561"/>
            <a:ext cx="5311140" cy="516890"/>
          </a:xfrm>
          <a:custGeom>
            <a:avLst/>
            <a:gdLst/>
            <a:ahLst/>
            <a:cxnLst/>
            <a:rect l="l" t="t" r="r" b="b"/>
            <a:pathLst>
              <a:path w="5311140" h="516889">
                <a:moveTo>
                  <a:pt x="0" y="516636"/>
                </a:moveTo>
                <a:lnTo>
                  <a:pt x="5311139" y="516636"/>
                </a:lnTo>
                <a:lnTo>
                  <a:pt x="5311139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ln w="25907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3466" y="3115817"/>
            <a:ext cx="5311140" cy="1925320"/>
          </a:xfrm>
          <a:custGeom>
            <a:avLst/>
            <a:gdLst/>
            <a:ahLst/>
            <a:cxnLst/>
            <a:rect l="l" t="t" r="r" b="b"/>
            <a:pathLst>
              <a:path w="5311140" h="1925320">
                <a:moveTo>
                  <a:pt x="0" y="1924811"/>
                </a:moveTo>
                <a:lnTo>
                  <a:pt x="5311139" y="1924811"/>
                </a:lnTo>
                <a:lnTo>
                  <a:pt x="5311139" y="0"/>
                </a:lnTo>
                <a:lnTo>
                  <a:pt x="0" y="0"/>
                </a:lnTo>
                <a:lnTo>
                  <a:pt x="0" y="19248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3466" y="3115817"/>
            <a:ext cx="5311140" cy="1925320"/>
          </a:xfrm>
          <a:custGeom>
            <a:avLst/>
            <a:gdLst/>
            <a:ahLst/>
            <a:cxnLst/>
            <a:rect l="l" t="t" r="r" b="b"/>
            <a:pathLst>
              <a:path w="5311140" h="1925320">
                <a:moveTo>
                  <a:pt x="0" y="1924811"/>
                </a:moveTo>
                <a:lnTo>
                  <a:pt x="5311139" y="1924811"/>
                </a:lnTo>
                <a:lnTo>
                  <a:pt x="5311139" y="0"/>
                </a:lnTo>
                <a:lnTo>
                  <a:pt x="0" y="0"/>
                </a:lnTo>
                <a:lnTo>
                  <a:pt x="0" y="192481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11902" y="4399026"/>
            <a:ext cx="1335405" cy="365760"/>
          </a:xfrm>
          <a:prstGeom prst="rect">
            <a:avLst/>
          </a:prstGeom>
          <a:solidFill>
            <a:srgbClr val="FFFFFF"/>
          </a:solidFill>
          <a:ln w="25908">
            <a:solidFill>
              <a:srgbClr val="385D89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latin typeface="Calibri"/>
                <a:cs typeface="Calibri"/>
              </a:rPr>
              <a:t>Criteria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11902" y="3935729"/>
            <a:ext cx="1335405" cy="365760"/>
          </a:xfrm>
          <a:prstGeom prst="rect">
            <a:avLst/>
          </a:prstGeom>
          <a:solidFill>
            <a:srgbClr val="FFFFFF"/>
          </a:solidFill>
          <a:ln w="25908">
            <a:solidFill>
              <a:srgbClr val="385D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Calibri"/>
                <a:cs typeface="Calibri"/>
              </a:rPr>
              <a:t>Session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5257" y="3946397"/>
            <a:ext cx="1336675" cy="367665"/>
          </a:xfrm>
          <a:prstGeom prst="rect">
            <a:avLst/>
          </a:prstGeom>
          <a:solidFill>
            <a:srgbClr val="FFFFFF"/>
          </a:solidFill>
          <a:ln w="25908">
            <a:solidFill>
              <a:srgbClr val="385D89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latin typeface="Calibri"/>
                <a:cs typeface="Calibri"/>
              </a:rPr>
              <a:t>Configuration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61053" y="4399026"/>
            <a:ext cx="1336675" cy="365760"/>
          </a:xfrm>
          <a:prstGeom prst="rect">
            <a:avLst/>
          </a:prstGeom>
          <a:solidFill>
            <a:srgbClr val="FFFFFF"/>
          </a:solidFill>
          <a:ln w="25908">
            <a:solidFill>
              <a:srgbClr val="385D89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latin typeface="Calibri"/>
                <a:cs typeface="Calibri"/>
              </a:rPr>
              <a:t>Query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61053" y="3925061"/>
            <a:ext cx="1336675" cy="402590"/>
          </a:xfrm>
          <a:custGeom>
            <a:avLst/>
            <a:gdLst/>
            <a:ahLst/>
            <a:cxnLst/>
            <a:rect l="l" t="t" r="r" b="b"/>
            <a:pathLst>
              <a:path w="1336675" h="402589">
                <a:moveTo>
                  <a:pt x="0" y="402336"/>
                </a:moveTo>
                <a:lnTo>
                  <a:pt x="1336548" y="402336"/>
                </a:lnTo>
                <a:lnTo>
                  <a:pt x="1336548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61053" y="3925061"/>
            <a:ext cx="1336675" cy="402590"/>
          </a:xfrm>
          <a:custGeom>
            <a:avLst/>
            <a:gdLst/>
            <a:ahLst/>
            <a:cxnLst/>
            <a:rect l="l" t="t" r="r" b="b"/>
            <a:pathLst>
              <a:path w="1336675" h="402589">
                <a:moveTo>
                  <a:pt x="0" y="402336"/>
                </a:moveTo>
                <a:lnTo>
                  <a:pt x="1336548" y="402336"/>
                </a:lnTo>
                <a:lnTo>
                  <a:pt x="1336548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59478" y="4007739"/>
            <a:ext cx="114109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Session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Factory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45257" y="4386834"/>
            <a:ext cx="1336675" cy="367665"/>
          </a:xfrm>
          <a:custGeom>
            <a:avLst/>
            <a:gdLst/>
            <a:ahLst/>
            <a:cxnLst/>
            <a:rect l="l" t="t" r="r" b="b"/>
            <a:pathLst>
              <a:path w="1336675" h="367664">
                <a:moveTo>
                  <a:pt x="0" y="367283"/>
                </a:moveTo>
                <a:lnTo>
                  <a:pt x="1336547" y="367283"/>
                </a:lnTo>
                <a:lnTo>
                  <a:pt x="1336547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45257" y="4386834"/>
            <a:ext cx="1336675" cy="367665"/>
          </a:xfrm>
          <a:custGeom>
            <a:avLst/>
            <a:gdLst/>
            <a:ahLst/>
            <a:cxnLst/>
            <a:rect l="l" t="t" r="r" b="b"/>
            <a:pathLst>
              <a:path w="1336675" h="367664">
                <a:moveTo>
                  <a:pt x="0" y="367283"/>
                </a:moveTo>
                <a:lnTo>
                  <a:pt x="1336547" y="367283"/>
                </a:lnTo>
                <a:lnTo>
                  <a:pt x="1336547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84526" y="4452746"/>
            <a:ext cx="858519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Transaction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14294" y="2679954"/>
            <a:ext cx="2961640" cy="539750"/>
          </a:xfrm>
          <a:custGeom>
            <a:avLst/>
            <a:gdLst/>
            <a:ahLst/>
            <a:cxnLst/>
            <a:rect l="l" t="t" r="r" b="b"/>
            <a:pathLst>
              <a:path w="2961640" h="539750">
                <a:moveTo>
                  <a:pt x="0" y="539496"/>
                </a:moveTo>
                <a:lnTo>
                  <a:pt x="2961132" y="539496"/>
                </a:lnTo>
                <a:lnTo>
                  <a:pt x="2961132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14294" y="2679954"/>
            <a:ext cx="2961640" cy="539750"/>
          </a:xfrm>
          <a:custGeom>
            <a:avLst/>
            <a:gdLst/>
            <a:ahLst/>
            <a:cxnLst/>
            <a:rect l="l" t="t" r="r" b="b"/>
            <a:pathLst>
              <a:path w="2961640" h="539750">
                <a:moveTo>
                  <a:pt x="0" y="539496"/>
                </a:moveTo>
                <a:lnTo>
                  <a:pt x="2961132" y="539496"/>
                </a:lnTo>
                <a:lnTo>
                  <a:pt x="2961132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1012" y="669797"/>
            <a:ext cx="7514590" cy="310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is a collection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of various constituent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components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work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together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communicate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with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ensure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integrity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and 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consistency.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following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figure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depicts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architecture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0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hibernate:</a:t>
            </a:r>
            <a:endParaRPr sz="2000">
              <a:latin typeface="Calibri"/>
              <a:cs typeface="Calibri"/>
            </a:endParaRPr>
          </a:p>
          <a:p>
            <a:pPr marR="10795" algn="ctr">
              <a:lnSpc>
                <a:spcPct val="100000"/>
              </a:lnSpc>
              <a:spcBef>
                <a:spcPts val="1764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  <a:p>
            <a:pPr marL="212090" algn="ctr">
              <a:lnSpc>
                <a:spcPct val="100000"/>
              </a:lnSpc>
              <a:spcBef>
                <a:spcPts val="1305"/>
              </a:spcBef>
            </a:pPr>
            <a:r>
              <a:rPr sz="1800" spc="-20" dirty="0">
                <a:latin typeface="Calibri"/>
                <a:cs typeface="Calibri"/>
              </a:rPr>
              <a:t>Persistent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Hibernate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28082" y="5167121"/>
            <a:ext cx="1336675" cy="365760"/>
          </a:xfrm>
          <a:prstGeom prst="rect">
            <a:avLst/>
          </a:prstGeom>
          <a:solidFill>
            <a:srgbClr val="F9C090"/>
          </a:solidFill>
          <a:ln w="25908">
            <a:solidFill>
              <a:srgbClr val="385D8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600" spc="-5" dirty="0">
                <a:latin typeface="Calibri"/>
                <a:cs typeface="Calibri"/>
              </a:rPr>
              <a:t>JNDI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77234" y="5167121"/>
            <a:ext cx="1336675" cy="365760"/>
          </a:xfrm>
          <a:prstGeom prst="rect">
            <a:avLst/>
          </a:prstGeom>
          <a:solidFill>
            <a:srgbClr val="F9C090"/>
          </a:solidFill>
          <a:ln w="25908">
            <a:solidFill>
              <a:srgbClr val="385D8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600" spc="-10" dirty="0">
                <a:latin typeface="Calibri"/>
                <a:cs typeface="Calibri"/>
              </a:rPr>
              <a:t>JDBC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2961" y="5154929"/>
            <a:ext cx="1335405" cy="367665"/>
          </a:xfrm>
          <a:prstGeom prst="rect">
            <a:avLst/>
          </a:prstGeom>
          <a:solidFill>
            <a:srgbClr val="F9C090"/>
          </a:solidFill>
          <a:ln w="25908">
            <a:solidFill>
              <a:srgbClr val="385D89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4"/>
              </a:spcBef>
            </a:pPr>
            <a:r>
              <a:rPr sz="1600" spc="-45" dirty="0">
                <a:latin typeface="Calibri"/>
                <a:cs typeface="Calibri"/>
              </a:rPr>
              <a:t>JTA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31691" y="5646420"/>
            <a:ext cx="2194559" cy="713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4"/>
              </a:rPr>
              <a:t>www.peoplestrategists.com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7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46759"/>
            <a:ext cx="16459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830323"/>
            <a:ext cx="114300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533400"/>
            <a:ext cx="9144000" cy="5941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370">
              <a:lnSpc>
                <a:spcPct val="100000"/>
              </a:lnSpc>
            </a:pPr>
            <a:r>
              <a:rPr sz="2000" spc="-9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persist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in 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database,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applications communicate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with the 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layer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that contains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following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core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classes and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interfaces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of 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Hibernate</a:t>
            </a:r>
            <a:r>
              <a:rPr sz="20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1F5F"/>
                </a:solidFill>
                <a:latin typeface="Calibri"/>
                <a:cs typeface="Calibri"/>
              </a:rPr>
              <a:t>API:</a:t>
            </a:r>
            <a:endParaRPr lang="en-US" sz="2000" spc="-10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12700" marR="39370"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Hibernate</a:t>
            </a:r>
            <a:r>
              <a:rPr lang="en-US" sz="2000" dirty="0">
                <a:solidFill>
                  <a:srgbClr val="FF0000"/>
                </a:solidFill>
              </a:rPr>
              <a:t> - </a:t>
            </a:r>
            <a:r>
              <a:rPr lang="en-US" sz="2000" b="1" dirty="0">
                <a:solidFill>
                  <a:srgbClr val="FF0000"/>
                </a:solidFill>
              </a:rPr>
              <a:t>Persistent</a:t>
            </a:r>
            <a:r>
              <a:rPr lang="en-US" sz="2000" dirty="0"/>
              <a:t> Class. ... Java classes whose </a:t>
            </a:r>
            <a:r>
              <a:rPr lang="en-US" sz="2000" b="1" dirty="0"/>
              <a:t>objects</a:t>
            </a:r>
            <a:r>
              <a:rPr lang="en-US" sz="2000" dirty="0"/>
              <a:t> or instances will be stored in database tables are called </a:t>
            </a:r>
            <a:r>
              <a:rPr lang="en-US" sz="2000" b="1" dirty="0"/>
              <a:t>persistent</a:t>
            </a:r>
            <a:r>
              <a:rPr lang="en-US" sz="2000" dirty="0"/>
              <a:t> classes in </a:t>
            </a:r>
            <a:r>
              <a:rPr lang="en-US" sz="2000" b="1" dirty="0"/>
              <a:t>Hibernate</a:t>
            </a:r>
            <a:r>
              <a:rPr lang="en-US" sz="2000" dirty="0"/>
              <a:t>. </a:t>
            </a:r>
            <a:r>
              <a:rPr lang="en-US" sz="2000" b="1" dirty="0" err="1"/>
              <a:t>Hibernate</a:t>
            </a:r>
            <a:r>
              <a:rPr lang="en-US" sz="2000" dirty="0" err="1"/>
              <a:t>works</a:t>
            </a:r>
            <a:r>
              <a:rPr lang="en-US" sz="2000" dirty="0"/>
              <a:t> best if these classes follow some simple rules, also known as the Plain Old Java </a:t>
            </a:r>
            <a:r>
              <a:rPr lang="en-US" sz="2000" b="1" dirty="0"/>
              <a:t>Object</a:t>
            </a:r>
            <a:r>
              <a:rPr lang="en-US" sz="2000" dirty="0"/>
              <a:t> (</a:t>
            </a:r>
            <a:r>
              <a:rPr lang="en-US" sz="2000" dirty="0">
                <a:solidFill>
                  <a:srgbClr val="FF0000"/>
                </a:solidFill>
              </a:rPr>
              <a:t>POJO</a:t>
            </a:r>
            <a:r>
              <a:rPr lang="en-US" sz="2000" dirty="0"/>
              <a:t>) programming model.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Configuration</a:t>
            </a:r>
            <a:r>
              <a:rPr sz="1800" spc="-79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class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869315" marR="205740" indent="-228600">
              <a:lnSpc>
                <a:spcPct val="105000"/>
              </a:lnSpc>
              <a:spcBef>
                <a:spcPts val="995"/>
              </a:spcBef>
              <a:buClr>
                <a:srgbClr val="943735"/>
              </a:buClr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instance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Configuration</a:t>
            </a:r>
            <a:r>
              <a:rPr sz="1400" spc="-28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class 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used to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represent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properties of 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configuration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file of</a:t>
            </a:r>
            <a:r>
              <a:rPr sz="16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Hibernate.</a:t>
            </a:r>
            <a:endParaRPr sz="1600">
              <a:latin typeface="Calibri"/>
              <a:cs typeface="Calibri"/>
            </a:endParaRPr>
          </a:p>
          <a:p>
            <a:pPr marL="869315" marR="5080" indent="-228600">
              <a:lnSpc>
                <a:spcPct val="105000"/>
              </a:lnSpc>
              <a:spcBef>
                <a:spcPts val="384"/>
              </a:spcBef>
              <a:buClr>
                <a:srgbClr val="943735"/>
              </a:buClr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instance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this class is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created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once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during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initialization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Hibernate  application.</a:t>
            </a:r>
            <a:endParaRPr sz="1600">
              <a:latin typeface="Calibri"/>
              <a:cs typeface="Calibri"/>
            </a:endParaRPr>
          </a:p>
          <a:p>
            <a:pPr marL="869315" indent="-228600">
              <a:lnSpc>
                <a:spcPct val="100000"/>
              </a:lnSpc>
              <a:spcBef>
                <a:spcPts val="480"/>
              </a:spcBef>
              <a:buClr>
                <a:srgbClr val="943735"/>
              </a:buClr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Hibernate uses this instance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to read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parse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properties required</a:t>
            </a:r>
            <a:r>
              <a:rPr sz="1600" spc="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marL="8693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connect to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6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application.</a:t>
            </a:r>
            <a:endParaRPr sz="1600">
              <a:latin typeface="Calibri"/>
              <a:cs typeface="Calibri"/>
            </a:endParaRPr>
          </a:p>
          <a:p>
            <a:pPr marL="869315" marR="69850" indent="-228600">
              <a:lnSpc>
                <a:spcPct val="105000"/>
              </a:lnSpc>
              <a:spcBef>
                <a:spcPts val="384"/>
              </a:spcBef>
              <a:buClr>
                <a:srgbClr val="943735"/>
              </a:buClr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Instance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this class 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used to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create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SessionFactory</a:t>
            </a:r>
            <a:r>
              <a:rPr sz="1400" spc="-32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instance. Once the 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SessionFactory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instance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created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in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application,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Configuration 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object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6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discarded.</a:t>
            </a:r>
            <a:endParaRPr sz="1600">
              <a:latin typeface="Calibri"/>
              <a:cs typeface="Calibri"/>
            </a:endParaRPr>
          </a:p>
          <a:p>
            <a:pPr marL="869315" indent="-228600">
              <a:lnSpc>
                <a:spcPct val="100000"/>
              </a:lnSpc>
              <a:spcBef>
                <a:spcPts val="480"/>
              </a:spcBef>
              <a:buClr>
                <a:srgbClr val="943735"/>
              </a:buClr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Configuration</a:t>
            </a:r>
            <a:r>
              <a:rPr sz="1400" spc="-37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object provides two </a:t>
            </a:r>
            <a:r>
              <a:rPr sz="1600" spc="-25" dirty="0">
                <a:solidFill>
                  <a:srgbClr val="001F5F"/>
                </a:solidFill>
                <a:latin typeface="Calibri"/>
                <a:cs typeface="Calibri"/>
              </a:rPr>
              <a:t>keys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components:</a:t>
            </a:r>
            <a:endParaRPr sz="1600">
              <a:latin typeface="Calibri"/>
              <a:cs typeface="Calibri"/>
            </a:endParaRPr>
          </a:p>
          <a:p>
            <a:pPr marL="988060" marR="146050" lvl="1" indent="-228600">
              <a:lnSpc>
                <a:spcPct val="105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988060" algn="l"/>
                <a:tab pos="988694" algn="l"/>
              </a:tabLst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Connection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 This is handled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through one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more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configuration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files 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supported by Hibernate.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These files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are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hibernate.properties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and 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hibernate.cfg.xml.</a:t>
            </a:r>
            <a:endParaRPr sz="1600">
              <a:latin typeface="Calibri"/>
              <a:cs typeface="Calibri"/>
            </a:endParaRPr>
          </a:p>
          <a:p>
            <a:pPr marL="988060" marR="358775" lvl="1" indent="-228600">
              <a:lnSpc>
                <a:spcPct val="105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988060" algn="l"/>
                <a:tab pos="988694" algn="l"/>
              </a:tabLst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Class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Mapping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Setup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component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creates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connection between the  </a:t>
            </a:r>
            <a:r>
              <a:rPr sz="1600" spc="-20" dirty="0">
                <a:solidFill>
                  <a:srgbClr val="001F5F"/>
                </a:solidFill>
                <a:latin typeface="Calibri"/>
                <a:cs typeface="Calibri"/>
              </a:rPr>
              <a:t>Java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classes and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tables..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8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Exploring </a:t>
            </a:r>
            <a:r>
              <a:rPr spc="-10" dirty="0"/>
              <a:t>Hibernate </a:t>
            </a:r>
            <a:r>
              <a:rPr spc="-15" dirty="0"/>
              <a:t>Architecture</a:t>
            </a:r>
            <a:r>
              <a:rPr spc="-35" dirty="0"/>
              <a:t> </a:t>
            </a:r>
            <a:r>
              <a:rPr spc="-10" dirty="0"/>
              <a:t>(Contd.)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763523"/>
            <a:ext cx="114300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2872739"/>
            <a:ext cx="114300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870959"/>
            <a:ext cx="114300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516" y="661670"/>
            <a:ext cx="6852920" cy="4607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SessionFactory</a:t>
            </a:r>
            <a:r>
              <a:rPr sz="1800" spc="-72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interface:</a:t>
            </a:r>
            <a:endParaRPr sz="1800">
              <a:latin typeface="Calibri"/>
              <a:cs typeface="Calibri"/>
            </a:endParaRPr>
          </a:p>
          <a:p>
            <a:pPr marL="411480" marR="31750" indent="-228600">
              <a:lnSpc>
                <a:spcPct val="105000"/>
              </a:lnSpc>
              <a:spcBef>
                <a:spcPts val="990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instance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SessionFactory</a:t>
            </a:r>
            <a:r>
              <a:rPr sz="1400" spc="-38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interface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created by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using an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object of 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Configuration</a:t>
            </a:r>
            <a:r>
              <a:rPr sz="1400" spc="-55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  <a:p>
            <a:pPr marL="411480" indent="-228600">
              <a:lnSpc>
                <a:spcPct val="100000"/>
              </a:lnSpc>
              <a:spcBef>
                <a:spcPts val="480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instance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used to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create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open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session to communicate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1600" spc="1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4114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database.</a:t>
            </a:r>
            <a:endParaRPr sz="1600">
              <a:latin typeface="Calibri"/>
              <a:cs typeface="Calibri"/>
            </a:endParaRPr>
          </a:p>
          <a:p>
            <a:pPr marL="411480" marR="469900" indent="-228600">
              <a:lnSpc>
                <a:spcPct val="105000"/>
              </a:lnSpc>
              <a:spcBef>
                <a:spcPts val="385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SessionFactory</a:t>
            </a:r>
            <a:r>
              <a:rPr sz="1400" spc="-36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object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created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configured separately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each 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database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being</a:t>
            </a:r>
            <a:r>
              <a:rPr sz="16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connected.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spc="-5" dirty="0">
                <a:solidFill>
                  <a:srgbClr val="001F5F"/>
                </a:solidFill>
                <a:latin typeface="Courier New"/>
                <a:cs typeface="Courier New"/>
              </a:rPr>
              <a:t>Session</a:t>
            </a:r>
            <a:r>
              <a:rPr sz="1800" spc="-76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interface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11480" indent="-228600">
              <a:lnSpc>
                <a:spcPct val="100000"/>
              </a:lnSpc>
              <a:spcBef>
                <a:spcPts val="1085"/>
              </a:spcBef>
              <a:buClr>
                <a:srgbClr val="943735"/>
              </a:buClr>
              <a:buFont typeface="Wingdings"/>
              <a:buChar char=""/>
              <a:tabLst>
                <a:tab pos="411480" algn="l"/>
                <a:tab pos="412115" algn="l"/>
              </a:tabLst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instance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Session</a:t>
            </a:r>
            <a:r>
              <a:rPr sz="1400" spc="-36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interface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created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with 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help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4114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SessionFactory</a:t>
            </a:r>
            <a:r>
              <a:rPr sz="1400" spc="-42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object.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It is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used to communicate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with a database.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0" dirty="0">
                <a:solidFill>
                  <a:srgbClr val="001F5F"/>
                </a:solidFill>
                <a:latin typeface="Courier New"/>
                <a:cs typeface="Courier New"/>
              </a:rPr>
              <a:t>Transaction</a:t>
            </a:r>
            <a:r>
              <a:rPr sz="1800" spc="-73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interface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11480" marR="5080" indent="-228600">
              <a:lnSpc>
                <a:spcPct val="105000"/>
              </a:lnSpc>
              <a:spcBef>
                <a:spcPts val="1015"/>
              </a:spcBef>
              <a:buClr>
                <a:srgbClr val="943735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An object</a:t>
            </a:r>
            <a:r>
              <a:rPr sz="16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6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6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Transaction</a:t>
            </a:r>
            <a:r>
              <a:rPr sz="1400" spc="-509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interface</a:t>
            </a:r>
            <a:r>
              <a:rPr sz="16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created</a:t>
            </a:r>
            <a:r>
              <a:rPr sz="16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16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using a</a:t>
            </a:r>
            <a:r>
              <a:rPr sz="16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ourier New"/>
                <a:cs typeface="Courier New"/>
              </a:rPr>
              <a:t>Session</a:t>
            </a:r>
            <a:r>
              <a:rPr sz="1400" spc="-49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object 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used to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perform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 logical unit of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work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from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600" spc="1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database.</a:t>
            </a:r>
            <a:endParaRPr sz="1600">
              <a:latin typeface="Calibri"/>
              <a:cs typeface="Calibri"/>
            </a:endParaRPr>
          </a:p>
          <a:p>
            <a:pPr marL="457200" indent="-274320">
              <a:lnSpc>
                <a:spcPct val="100000"/>
              </a:lnSpc>
              <a:spcBef>
                <a:spcPts val="480"/>
              </a:spcBef>
              <a:buClr>
                <a:srgbClr val="943735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Hibernate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framework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uses the transaction implementation of</a:t>
            </a:r>
            <a:r>
              <a:rPr sz="16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various</a:t>
            </a:r>
            <a:endParaRPr sz="1600">
              <a:latin typeface="Calibri"/>
              <a:cs typeface="Calibri"/>
            </a:endParaRPr>
          </a:p>
          <a:p>
            <a:pPr marL="4114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available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APIs,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such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JDBC, </a:t>
            </a:r>
            <a:r>
              <a:rPr sz="1600" spc="-35" dirty="0">
                <a:solidFill>
                  <a:srgbClr val="001F5F"/>
                </a:solidFill>
                <a:latin typeface="Calibri"/>
                <a:cs typeface="Calibri"/>
              </a:rPr>
              <a:t>JTA,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6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JNDI.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People</a:t>
            </a:r>
            <a:r>
              <a:rPr spc="-110" dirty="0"/>
              <a:t> </a:t>
            </a:r>
            <a:r>
              <a:rPr spc="-5" dirty="0"/>
              <a:t>Strategists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>
                <a:hlinkClick r:id="rId3"/>
              </a:rPr>
              <a:t>www.peoplestrategists.com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Slide </a:t>
            </a:r>
            <a:fld id="{81D60167-4931-47E6-BA6A-407CBD079E47}" type="slidenum">
              <a:rPr dirty="0"/>
              <a:pPr marL="12700">
                <a:lnSpc>
                  <a:spcPts val="1215"/>
                </a:lnSpc>
              </a:pPr>
              <a:t>9</a:t>
            </a:fld>
            <a:r>
              <a:rPr dirty="0"/>
              <a:t> of</a:t>
            </a:r>
            <a:r>
              <a:rPr spc="-90" dirty="0"/>
              <a:t> </a:t>
            </a:r>
            <a:r>
              <a:rPr dirty="0"/>
              <a:t>45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Exploring </a:t>
            </a:r>
            <a:r>
              <a:rPr spc="-10" dirty="0"/>
              <a:t>Hibernate </a:t>
            </a:r>
            <a:r>
              <a:rPr spc="-15" dirty="0"/>
              <a:t>Architecture</a:t>
            </a:r>
            <a:r>
              <a:rPr spc="-35" dirty="0"/>
              <a:t> </a:t>
            </a:r>
            <a:r>
              <a:rPr spc="-10" dirty="0"/>
              <a:t>(Contd.)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4381</Words>
  <Application>Microsoft Office PowerPoint</Application>
  <PresentationFormat>On-screen Show (4:3)</PresentationFormat>
  <Paragraphs>448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Wingdings</vt:lpstr>
      <vt:lpstr>Office Theme</vt:lpstr>
      <vt:lpstr>Introducing ORM</vt:lpstr>
      <vt:lpstr>Introducing ORM (Contd.)</vt:lpstr>
      <vt:lpstr>Identifying Hibernate (Contd.)</vt:lpstr>
      <vt:lpstr>Identifying the Advantages of Hibernate</vt:lpstr>
      <vt:lpstr>Identifying Differences between JDBC and Hibernate (Contd.)</vt:lpstr>
      <vt:lpstr>Identifying Differences between EJB and Hibernate (Contd.)</vt:lpstr>
      <vt:lpstr>Exploring Hibernate Architecture</vt:lpstr>
      <vt:lpstr>Exploring Hibernate Architecture (Contd.)</vt:lpstr>
      <vt:lpstr>Exploring Hibernate Architecture (Contd.)</vt:lpstr>
      <vt:lpstr>Exploring Hibernate Architecture (Contd.)</vt:lpstr>
      <vt:lpstr>Downloading Hibernate</vt:lpstr>
      <vt:lpstr>Downloading MySQL Java Connector</vt:lpstr>
      <vt:lpstr>Configuring Hibernate</vt:lpstr>
      <vt:lpstr>Configuring Hibernate (Contd.)</vt:lpstr>
      <vt:lpstr>Configuring Hibernate (Contd.)</vt:lpstr>
      <vt:lpstr>Configuring Hibernate (Contd.)</vt:lpstr>
      <vt:lpstr>Configuring Hibernate (Contd.)</vt:lpstr>
      <vt:lpstr>Creating a Hibernate Session</vt:lpstr>
      <vt:lpstr>Creating a Hibernate Session (Contd.)</vt:lpstr>
      <vt:lpstr>Creating a Hibernate Session (Contd.)</vt:lpstr>
      <vt:lpstr>Creating a Hibernate Session (Contd.)</vt:lpstr>
      <vt:lpstr>Creating a Hibernate Session (Contd.)</vt:lpstr>
      <vt:lpstr>Creating a Hibernate Session (Contd.)</vt:lpstr>
      <vt:lpstr>Creating a Hibernate Session (Contd.)</vt:lpstr>
      <vt:lpstr>Configuring Mapping Properties (Contd.)</vt:lpstr>
      <vt:lpstr>Configuring Mapping Properties (Contd.)</vt:lpstr>
      <vt:lpstr>Configuring Mapping Properties (Contd.)</vt:lpstr>
      <vt:lpstr>Using the Hibernate Mapping File</vt:lpstr>
      <vt:lpstr>Using the Hibernate Mapping File (Contd.)</vt:lpstr>
      <vt:lpstr>Using the Hibernate Mapping File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Kumar Srivastav</dc:creator>
  <cp:lastModifiedBy>bhavin bhesaniya</cp:lastModifiedBy>
  <cp:revision>6</cp:revision>
  <dcterms:created xsi:type="dcterms:W3CDTF">2017-08-30T14:44:23Z</dcterms:created>
  <dcterms:modified xsi:type="dcterms:W3CDTF">2021-10-07T13:49:59Z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2017-08-30T00:00:00Z</vt:filetime>
  </property>
</Properties>
</file>