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2" r:id="rId5"/>
    <p:sldId id="291" r:id="rId6"/>
    <p:sldId id="259" r:id="rId7"/>
    <p:sldId id="260" r:id="rId8"/>
    <p:sldId id="262" r:id="rId9"/>
    <p:sldId id="263" r:id="rId10"/>
    <p:sldId id="264" r:id="rId11"/>
    <p:sldId id="265" r:id="rId12"/>
    <p:sldId id="266" r:id="rId13"/>
    <p:sldId id="267" r:id="rId14"/>
    <p:sldId id="268" r:id="rId15"/>
    <p:sldId id="296" r:id="rId16"/>
    <p:sldId id="293" r:id="rId17"/>
    <p:sldId id="294" r:id="rId18"/>
    <p:sldId id="295" r:id="rId19"/>
    <p:sldId id="269" r:id="rId20"/>
    <p:sldId id="270" r:id="rId21"/>
    <p:sldId id="271" r:id="rId22"/>
    <p:sldId id="272" r:id="rId23"/>
    <p:sldId id="273" r:id="rId24"/>
    <p:sldId id="274" r:id="rId25"/>
    <p:sldId id="275" r:id="rId26"/>
    <p:sldId id="305" r:id="rId27"/>
    <p:sldId id="276" r:id="rId28"/>
    <p:sldId id="299" r:id="rId29"/>
    <p:sldId id="298" r:id="rId30"/>
    <p:sldId id="300" r:id="rId31"/>
    <p:sldId id="301" r:id="rId32"/>
    <p:sldId id="302" r:id="rId33"/>
    <p:sldId id="303" r:id="rId34"/>
    <p:sldId id="277" r:id="rId35"/>
    <p:sldId id="297" r:id="rId36"/>
    <p:sldId id="278" r:id="rId37"/>
    <p:sldId id="279" r:id="rId38"/>
    <p:sldId id="280" r:id="rId39"/>
    <p:sldId id="281" r:id="rId40"/>
    <p:sldId id="282" r:id="rId41"/>
    <p:sldId id="304" r:id="rId42"/>
    <p:sldId id="283" r:id="rId43"/>
    <p:sldId id="284" r:id="rId44"/>
    <p:sldId id="285" r:id="rId45"/>
    <p:sldId id="286" r:id="rId46"/>
    <p:sldId id="287" r:id="rId47"/>
    <p:sldId id="288" r:id="rId48"/>
    <p:sldId id="289" r:id="rId49"/>
    <p:sldId id="307" r:id="rId50"/>
    <p:sldId id="290" r:id="rId51"/>
    <p:sldId id="30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D7E5D7-9DAE-4ACC-ADB2-4FF4B77C5FF0}" type="doc">
      <dgm:prSet loTypeId="urn:microsoft.com/office/officeart/2005/8/layout/process4" loCatId="list" qsTypeId="urn:microsoft.com/office/officeart/2005/8/quickstyle/simple5" qsCatId="simple" csTypeId="urn:microsoft.com/office/officeart/2005/8/colors/colorful5" csCatId="colorful" phldr="1"/>
      <dgm:spPr/>
      <dgm:t>
        <a:bodyPr/>
        <a:lstStyle/>
        <a:p>
          <a:endParaRPr lang="en-US"/>
        </a:p>
      </dgm:t>
    </dgm:pt>
    <dgm:pt modelId="{71861EC7-343D-4BEC-A37C-960392F1C49D}">
      <dgm:prSet phldrT="[Text]"/>
      <dgm:spPr/>
      <dgm:t>
        <a:bodyPr/>
        <a:lstStyle/>
        <a:p>
          <a:pPr algn="l"/>
          <a:r>
            <a:rPr lang="en-US" b="1" dirty="0" smtClean="0"/>
            <a:t>[</a:t>
          </a:r>
          <a:r>
            <a:rPr lang="en-US" b="1" dirty="0" err="1" smtClean="0"/>
            <a:t>Intialization</a:t>
          </a:r>
          <a:r>
            <a:rPr lang="en-US" b="1" dirty="0" smtClean="0"/>
            <a:t>]</a:t>
          </a:r>
          <a:endParaRPr lang="en-US" b="1" dirty="0"/>
        </a:p>
      </dgm:t>
    </dgm:pt>
    <dgm:pt modelId="{2CE856D9-9DE3-4F7B-8663-A6805A1A65F6}" type="parTrans" cxnId="{2E31ED9C-19A4-4FC9-AB0B-9520F5196BD0}">
      <dgm:prSet/>
      <dgm:spPr/>
      <dgm:t>
        <a:bodyPr/>
        <a:lstStyle/>
        <a:p>
          <a:endParaRPr lang="en-US"/>
        </a:p>
      </dgm:t>
    </dgm:pt>
    <dgm:pt modelId="{7E19A31A-7B8F-4D6A-80D2-610C84D4D4E0}" type="sibTrans" cxnId="{2E31ED9C-19A4-4FC9-AB0B-9520F5196BD0}">
      <dgm:prSet/>
      <dgm:spPr/>
      <dgm:t>
        <a:bodyPr/>
        <a:lstStyle/>
        <a:p>
          <a:endParaRPr lang="en-US"/>
        </a:p>
      </dgm:t>
    </dgm:pt>
    <dgm:pt modelId="{FFE191BA-AB7B-45DA-BA7E-6B726623A792}">
      <dgm:prSet phldrT="[Text]"/>
      <dgm:spPr/>
      <dgm:t>
        <a:bodyPr/>
        <a:lstStyle/>
        <a:p>
          <a:pPr algn="l"/>
          <a:r>
            <a:rPr lang="en-US" b="1" dirty="0" smtClean="0"/>
            <a:t>[Execution ]</a:t>
          </a:r>
          <a:endParaRPr lang="en-US" b="1" dirty="0"/>
        </a:p>
      </dgm:t>
    </dgm:pt>
    <dgm:pt modelId="{F253D8A4-FA0B-4F5A-98E8-D28510C76224}" type="parTrans" cxnId="{22DF9093-2A5B-44F4-AE8F-650CE5E86597}">
      <dgm:prSet/>
      <dgm:spPr/>
      <dgm:t>
        <a:bodyPr/>
        <a:lstStyle/>
        <a:p>
          <a:endParaRPr lang="en-US"/>
        </a:p>
      </dgm:t>
    </dgm:pt>
    <dgm:pt modelId="{A709A057-0C0F-4AD5-A789-5E66790DA383}" type="sibTrans" cxnId="{22DF9093-2A5B-44F4-AE8F-650CE5E86597}">
      <dgm:prSet/>
      <dgm:spPr/>
      <dgm:t>
        <a:bodyPr/>
        <a:lstStyle/>
        <a:p>
          <a:endParaRPr lang="en-US"/>
        </a:p>
      </dgm:t>
    </dgm:pt>
    <dgm:pt modelId="{21EA3854-0CE8-49FF-B876-6F7118FD694A}">
      <dgm:prSet phldrT="[Text]"/>
      <dgm:spPr/>
      <dgm:t>
        <a:bodyPr/>
        <a:lstStyle/>
        <a:p>
          <a:pPr algn="l"/>
          <a:r>
            <a:rPr lang="en-US" b="1" dirty="0" smtClean="0"/>
            <a:t>[destroy]</a:t>
          </a:r>
          <a:endParaRPr lang="en-US" b="1" dirty="0"/>
        </a:p>
      </dgm:t>
    </dgm:pt>
    <dgm:pt modelId="{8137EC49-F331-4BE7-8DE9-30C25919F08C}" type="parTrans" cxnId="{201BD6A4-0C59-4334-915E-D55DA933E764}">
      <dgm:prSet/>
      <dgm:spPr/>
      <dgm:t>
        <a:bodyPr/>
        <a:lstStyle/>
        <a:p>
          <a:endParaRPr lang="en-US"/>
        </a:p>
      </dgm:t>
    </dgm:pt>
    <dgm:pt modelId="{AF3B666C-C9CA-4CA4-A454-2EF43C4F5DDA}" type="sibTrans" cxnId="{201BD6A4-0C59-4334-915E-D55DA933E764}">
      <dgm:prSet/>
      <dgm:spPr/>
      <dgm:t>
        <a:bodyPr/>
        <a:lstStyle/>
        <a:p>
          <a:endParaRPr lang="en-US"/>
        </a:p>
      </dgm:t>
    </dgm:pt>
    <dgm:pt modelId="{9D7768BE-5EA9-467E-91F6-92AB76AAD6D7}">
      <dgm:prSet/>
      <dgm:spPr/>
      <dgm:t>
        <a:bodyPr/>
        <a:lstStyle/>
        <a:p>
          <a:r>
            <a:rPr lang="en-US" dirty="0" smtClean="0"/>
            <a:t>  </a:t>
          </a:r>
          <a:r>
            <a:rPr lang="en-US" b="1" dirty="0" err="1" smtClean="0"/>
            <a:t>jspInit</a:t>
          </a:r>
          <a:r>
            <a:rPr lang="en-US" b="1" dirty="0" smtClean="0"/>
            <a:t>()</a:t>
          </a:r>
          <a:endParaRPr lang="en-US" b="1" dirty="0"/>
        </a:p>
      </dgm:t>
    </dgm:pt>
    <dgm:pt modelId="{F9D1E291-08C9-49FF-81AD-4000F9E97622}" type="parTrans" cxnId="{F7B2D4CA-C2DA-4D9C-BB9E-89A11972E3EF}">
      <dgm:prSet/>
      <dgm:spPr/>
      <dgm:t>
        <a:bodyPr/>
        <a:lstStyle/>
        <a:p>
          <a:endParaRPr lang="en-US"/>
        </a:p>
      </dgm:t>
    </dgm:pt>
    <dgm:pt modelId="{D5B3804D-D68A-4686-B07A-7279CA103DAF}" type="sibTrans" cxnId="{F7B2D4CA-C2DA-4D9C-BB9E-89A11972E3EF}">
      <dgm:prSet/>
      <dgm:spPr/>
      <dgm:t>
        <a:bodyPr/>
        <a:lstStyle/>
        <a:p>
          <a:endParaRPr lang="en-US"/>
        </a:p>
      </dgm:t>
    </dgm:pt>
    <dgm:pt modelId="{17C06B27-AD25-42FD-8C67-E8CE20C845AF}">
      <dgm:prSet/>
      <dgm:spPr/>
      <dgm:t>
        <a:bodyPr/>
        <a:lstStyle/>
        <a:p>
          <a:r>
            <a:rPr lang="en-US" dirty="0" smtClean="0"/>
            <a:t>_</a:t>
          </a:r>
          <a:r>
            <a:rPr lang="en-US" b="1" dirty="0" err="1" smtClean="0"/>
            <a:t>jspService</a:t>
          </a:r>
          <a:r>
            <a:rPr lang="en-US" b="1" dirty="0" smtClean="0"/>
            <a:t>()</a:t>
          </a:r>
          <a:endParaRPr lang="en-US" b="1" dirty="0"/>
        </a:p>
      </dgm:t>
    </dgm:pt>
    <dgm:pt modelId="{8F214F65-F703-4AD3-A097-AC315B50742A}" type="parTrans" cxnId="{221B78CE-27D6-4422-9758-C2B096AD3CD3}">
      <dgm:prSet/>
      <dgm:spPr/>
      <dgm:t>
        <a:bodyPr/>
        <a:lstStyle/>
        <a:p>
          <a:endParaRPr lang="en-US"/>
        </a:p>
      </dgm:t>
    </dgm:pt>
    <dgm:pt modelId="{52D0C0B4-6F54-4153-9799-1FBB9B645569}" type="sibTrans" cxnId="{221B78CE-27D6-4422-9758-C2B096AD3CD3}">
      <dgm:prSet/>
      <dgm:spPr/>
      <dgm:t>
        <a:bodyPr/>
        <a:lstStyle/>
        <a:p>
          <a:endParaRPr lang="en-US"/>
        </a:p>
      </dgm:t>
    </dgm:pt>
    <dgm:pt modelId="{7D0E9DDA-2694-48C2-8879-073058A8BB32}">
      <dgm:prSet/>
      <dgm:spPr/>
      <dgm:t>
        <a:bodyPr/>
        <a:lstStyle/>
        <a:p>
          <a:r>
            <a:rPr lang="en-US" b="1" dirty="0" err="1" smtClean="0"/>
            <a:t>jspDestroy</a:t>
          </a:r>
          <a:r>
            <a:rPr lang="en-US" b="1" dirty="0" smtClean="0"/>
            <a:t>()</a:t>
          </a:r>
          <a:endParaRPr lang="en-US" b="1" dirty="0"/>
        </a:p>
      </dgm:t>
    </dgm:pt>
    <dgm:pt modelId="{D96DDC4F-FFE4-4E8A-AA09-168EB31C38EA}" type="parTrans" cxnId="{AB96FFAA-95F2-441C-A089-1EAEF1E34BC8}">
      <dgm:prSet/>
      <dgm:spPr/>
      <dgm:t>
        <a:bodyPr/>
        <a:lstStyle/>
        <a:p>
          <a:endParaRPr lang="en-US"/>
        </a:p>
      </dgm:t>
    </dgm:pt>
    <dgm:pt modelId="{A9AA7E14-7F02-47B8-9431-0CC4A6279624}" type="sibTrans" cxnId="{AB96FFAA-95F2-441C-A089-1EAEF1E34BC8}">
      <dgm:prSet/>
      <dgm:spPr/>
      <dgm:t>
        <a:bodyPr/>
        <a:lstStyle/>
        <a:p>
          <a:endParaRPr lang="en-US"/>
        </a:p>
      </dgm:t>
    </dgm:pt>
    <dgm:pt modelId="{B7BCBC1B-EA72-4329-A12B-74D6981113AB}" type="pres">
      <dgm:prSet presAssocID="{8BD7E5D7-9DAE-4ACC-ADB2-4FF4B77C5FF0}" presName="Name0" presStyleCnt="0">
        <dgm:presLayoutVars>
          <dgm:dir/>
          <dgm:animLvl val="lvl"/>
          <dgm:resizeHandles val="exact"/>
        </dgm:presLayoutVars>
      </dgm:prSet>
      <dgm:spPr/>
      <dgm:t>
        <a:bodyPr/>
        <a:lstStyle/>
        <a:p>
          <a:endParaRPr lang="en-US"/>
        </a:p>
      </dgm:t>
    </dgm:pt>
    <dgm:pt modelId="{C56F0670-D9A8-434C-B87C-2E144DB46C5A}" type="pres">
      <dgm:prSet presAssocID="{21EA3854-0CE8-49FF-B876-6F7118FD694A}" presName="boxAndChildren" presStyleCnt="0"/>
      <dgm:spPr/>
    </dgm:pt>
    <dgm:pt modelId="{DB6C5E13-4FE5-4A25-8766-A41FEA835D51}" type="pres">
      <dgm:prSet presAssocID="{21EA3854-0CE8-49FF-B876-6F7118FD694A}" presName="parentTextBox" presStyleLbl="node1" presStyleIdx="0" presStyleCnt="3"/>
      <dgm:spPr/>
      <dgm:t>
        <a:bodyPr/>
        <a:lstStyle/>
        <a:p>
          <a:endParaRPr lang="en-US"/>
        </a:p>
      </dgm:t>
    </dgm:pt>
    <dgm:pt modelId="{EFDC6CEA-8D92-4543-9208-F3906ED0DE6B}" type="pres">
      <dgm:prSet presAssocID="{21EA3854-0CE8-49FF-B876-6F7118FD694A}" presName="entireBox" presStyleLbl="node1" presStyleIdx="0" presStyleCnt="3"/>
      <dgm:spPr/>
      <dgm:t>
        <a:bodyPr/>
        <a:lstStyle/>
        <a:p>
          <a:endParaRPr lang="en-US"/>
        </a:p>
      </dgm:t>
    </dgm:pt>
    <dgm:pt modelId="{D6452BB6-7BCF-4948-B793-312C08C051BA}" type="pres">
      <dgm:prSet presAssocID="{21EA3854-0CE8-49FF-B876-6F7118FD694A}" presName="descendantBox" presStyleCnt="0"/>
      <dgm:spPr/>
    </dgm:pt>
    <dgm:pt modelId="{4FA104D7-F16F-491F-A331-EC8D49CC99B2}" type="pres">
      <dgm:prSet presAssocID="{7D0E9DDA-2694-48C2-8879-073058A8BB32}" presName="childTextBox" presStyleLbl="fgAccFollowNode1" presStyleIdx="0" presStyleCnt="3">
        <dgm:presLayoutVars>
          <dgm:bulletEnabled val="1"/>
        </dgm:presLayoutVars>
      </dgm:prSet>
      <dgm:spPr/>
      <dgm:t>
        <a:bodyPr/>
        <a:lstStyle/>
        <a:p>
          <a:endParaRPr lang="en-US"/>
        </a:p>
      </dgm:t>
    </dgm:pt>
    <dgm:pt modelId="{3771EFF5-99DC-4F45-AF5C-7352DEA15B47}" type="pres">
      <dgm:prSet presAssocID="{A709A057-0C0F-4AD5-A789-5E66790DA383}" presName="sp" presStyleCnt="0"/>
      <dgm:spPr/>
    </dgm:pt>
    <dgm:pt modelId="{2CAF1B68-12EF-46C8-AC1D-4FBCD8B28A6B}" type="pres">
      <dgm:prSet presAssocID="{FFE191BA-AB7B-45DA-BA7E-6B726623A792}" presName="arrowAndChildren" presStyleCnt="0"/>
      <dgm:spPr/>
    </dgm:pt>
    <dgm:pt modelId="{1032D598-70DF-4FC9-A8EE-56063148D915}" type="pres">
      <dgm:prSet presAssocID="{FFE191BA-AB7B-45DA-BA7E-6B726623A792}" presName="parentTextArrow" presStyleLbl="node1" presStyleIdx="0" presStyleCnt="3"/>
      <dgm:spPr/>
      <dgm:t>
        <a:bodyPr/>
        <a:lstStyle/>
        <a:p>
          <a:endParaRPr lang="en-US"/>
        </a:p>
      </dgm:t>
    </dgm:pt>
    <dgm:pt modelId="{D0B18753-8442-49CE-9ED5-1AA658BA9755}" type="pres">
      <dgm:prSet presAssocID="{FFE191BA-AB7B-45DA-BA7E-6B726623A792}" presName="arrow" presStyleLbl="node1" presStyleIdx="1" presStyleCnt="3"/>
      <dgm:spPr/>
      <dgm:t>
        <a:bodyPr/>
        <a:lstStyle/>
        <a:p>
          <a:endParaRPr lang="en-US"/>
        </a:p>
      </dgm:t>
    </dgm:pt>
    <dgm:pt modelId="{A66469E6-77CA-460D-AADF-EEC850EB31B6}" type="pres">
      <dgm:prSet presAssocID="{FFE191BA-AB7B-45DA-BA7E-6B726623A792}" presName="descendantArrow" presStyleCnt="0"/>
      <dgm:spPr/>
    </dgm:pt>
    <dgm:pt modelId="{8CB18FED-0542-46D3-B4C3-32B43AA37DC3}" type="pres">
      <dgm:prSet presAssocID="{17C06B27-AD25-42FD-8C67-E8CE20C845AF}" presName="childTextArrow" presStyleLbl="fgAccFollowNode1" presStyleIdx="1" presStyleCnt="3">
        <dgm:presLayoutVars>
          <dgm:bulletEnabled val="1"/>
        </dgm:presLayoutVars>
      </dgm:prSet>
      <dgm:spPr/>
      <dgm:t>
        <a:bodyPr/>
        <a:lstStyle/>
        <a:p>
          <a:endParaRPr lang="en-US"/>
        </a:p>
      </dgm:t>
    </dgm:pt>
    <dgm:pt modelId="{E1C1C672-A13A-4ECC-AE0F-30FA3E38D561}" type="pres">
      <dgm:prSet presAssocID="{7E19A31A-7B8F-4D6A-80D2-610C84D4D4E0}" presName="sp" presStyleCnt="0"/>
      <dgm:spPr/>
    </dgm:pt>
    <dgm:pt modelId="{422CAF64-902E-4043-9937-B324FB63271C}" type="pres">
      <dgm:prSet presAssocID="{71861EC7-343D-4BEC-A37C-960392F1C49D}" presName="arrowAndChildren" presStyleCnt="0"/>
      <dgm:spPr/>
    </dgm:pt>
    <dgm:pt modelId="{0B9B8FB2-2CFF-4D18-9D5F-8D0F64D96BD2}" type="pres">
      <dgm:prSet presAssocID="{71861EC7-343D-4BEC-A37C-960392F1C49D}" presName="parentTextArrow" presStyleLbl="node1" presStyleIdx="1" presStyleCnt="3"/>
      <dgm:spPr/>
      <dgm:t>
        <a:bodyPr/>
        <a:lstStyle/>
        <a:p>
          <a:endParaRPr lang="en-US"/>
        </a:p>
      </dgm:t>
    </dgm:pt>
    <dgm:pt modelId="{362947D3-0AB1-4791-89D2-92D5656510DC}" type="pres">
      <dgm:prSet presAssocID="{71861EC7-343D-4BEC-A37C-960392F1C49D}" presName="arrow" presStyleLbl="node1" presStyleIdx="2" presStyleCnt="3"/>
      <dgm:spPr/>
      <dgm:t>
        <a:bodyPr/>
        <a:lstStyle/>
        <a:p>
          <a:endParaRPr lang="en-US"/>
        </a:p>
      </dgm:t>
    </dgm:pt>
    <dgm:pt modelId="{16A6E04D-4B6C-4924-AF52-311E4D335B4E}" type="pres">
      <dgm:prSet presAssocID="{71861EC7-343D-4BEC-A37C-960392F1C49D}" presName="descendantArrow" presStyleCnt="0"/>
      <dgm:spPr/>
    </dgm:pt>
    <dgm:pt modelId="{5AACB007-0810-46AD-97E2-D9A2200DE97C}" type="pres">
      <dgm:prSet presAssocID="{9D7768BE-5EA9-467E-91F6-92AB76AAD6D7}" presName="childTextArrow" presStyleLbl="fgAccFollowNode1" presStyleIdx="2" presStyleCnt="3">
        <dgm:presLayoutVars>
          <dgm:bulletEnabled val="1"/>
        </dgm:presLayoutVars>
      </dgm:prSet>
      <dgm:spPr/>
      <dgm:t>
        <a:bodyPr/>
        <a:lstStyle/>
        <a:p>
          <a:endParaRPr lang="en-US"/>
        </a:p>
      </dgm:t>
    </dgm:pt>
  </dgm:ptLst>
  <dgm:cxnLst>
    <dgm:cxn modelId="{61662289-9A4A-4CDC-840F-D6519CF09D1B}" type="presOf" srcId="{21EA3854-0CE8-49FF-B876-6F7118FD694A}" destId="{EFDC6CEA-8D92-4543-9208-F3906ED0DE6B}" srcOrd="1" destOrd="0" presId="urn:microsoft.com/office/officeart/2005/8/layout/process4"/>
    <dgm:cxn modelId="{FF181360-8963-4CD4-B58C-F62D257087B7}" type="presOf" srcId="{FFE191BA-AB7B-45DA-BA7E-6B726623A792}" destId="{D0B18753-8442-49CE-9ED5-1AA658BA9755}" srcOrd="1" destOrd="0" presId="urn:microsoft.com/office/officeart/2005/8/layout/process4"/>
    <dgm:cxn modelId="{22DF9093-2A5B-44F4-AE8F-650CE5E86597}" srcId="{8BD7E5D7-9DAE-4ACC-ADB2-4FF4B77C5FF0}" destId="{FFE191BA-AB7B-45DA-BA7E-6B726623A792}" srcOrd="1" destOrd="0" parTransId="{F253D8A4-FA0B-4F5A-98E8-D28510C76224}" sibTransId="{A709A057-0C0F-4AD5-A789-5E66790DA383}"/>
    <dgm:cxn modelId="{AB96FFAA-95F2-441C-A089-1EAEF1E34BC8}" srcId="{21EA3854-0CE8-49FF-B876-6F7118FD694A}" destId="{7D0E9DDA-2694-48C2-8879-073058A8BB32}" srcOrd="0" destOrd="0" parTransId="{D96DDC4F-FFE4-4E8A-AA09-168EB31C38EA}" sibTransId="{A9AA7E14-7F02-47B8-9431-0CC4A6279624}"/>
    <dgm:cxn modelId="{F847B202-D479-409F-87B9-64E6D616A541}" type="presOf" srcId="{71861EC7-343D-4BEC-A37C-960392F1C49D}" destId="{362947D3-0AB1-4791-89D2-92D5656510DC}" srcOrd="1" destOrd="0" presId="urn:microsoft.com/office/officeart/2005/8/layout/process4"/>
    <dgm:cxn modelId="{221B78CE-27D6-4422-9758-C2B096AD3CD3}" srcId="{FFE191BA-AB7B-45DA-BA7E-6B726623A792}" destId="{17C06B27-AD25-42FD-8C67-E8CE20C845AF}" srcOrd="0" destOrd="0" parTransId="{8F214F65-F703-4AD3-A097-AC315B50742A}" sibTransId="{52D0C0B4-6F54-4153-9799-1FBB9B645569}"/>
    <dgm:cxn modelId="{201BD6A4-0C59-4334-915E-D55DA933E764}" srcId="{8BD7E5D7-9DAE-4ACC-ADB2-4FF4B77C5FF0}" destId="{21EA3854-0CE8-49FF-B876-6F7118FD694A}" srcOrd="2" destOrd="0" parTransId="{8137EC49-F331-4BE7-8DE9-30C25919F08C}" sibTransId="{AF3B666C-C9CA-4CA4-A454-2EF43C4F5DDA}"/>
    <dgm:cxn modelId="{F7B2D4CA-C2DA-4D9C-BB9E-89A11972E3EF}" srcId="{71861EC7-343D-4BEC-A37C-960392F1C49D}" destId="{9D7768BE-5EA9-467E-91F6-92AB76AAD6D7}" srcOrd="0" destOrd="0" parTransId="{F9D1E291-08C9-49FF-81AD-4000F9E97622}" sibTransId="{D5B3804D-D68A-4686-B07A-7279CA103DAF}"/>
    <dgm:cxn modelId="{1A64C507-48FD-4074-859C-BE118E1AB491}" type="presOf" srcId="{7D0E9DDA-2694-48C2-8879-073058A8BB32}" destId="{4FA104D7-F16F-491F-A331-EC8D49CC99B2}" srcOrd="0" destOrd="0" presId="urn:microsoft.com/office/officeart/2005/8/layout/process4"/>
    <dgm:cxn modelId="{A2BBD1AB-78C5-4DA6-BC47-361D5413A0FE}" type="presOf" srcId="{8BD7E5D7-9DAE-4ACC-ADB2-4FF4B77C5FF0}" destId="{B7BCBC1B-EA72-4329-A12B-74D6981113AB}" srcOrd="0" destOrd="0" presId="urn:microsoft.com/office/officeart/2005/8/layout/process4"/>
    <dgm:cxn modelId="{282AA577-2B5A-4BA6-AED9-AD43BFA67DFF}" type="presOf" srcId="{21EA3854-0CE8-49FF-B876-6F7118FD694A}" destId="{DB6C5E13-4FE5-4A25-8766-A41FEA835D51}" srcOrd="0" destOrd="0" presId="urn:microsoft.com/office/officeart/2005/8/layout/process4"/>
    <dgm:cxn modelId="{2E31ED9C-19A4-4FC9-AB0B-9520F5196BD0}" srcId="{8BD7E5D7-9DAE-4ACC-ADB2-4FF4B77C5FF0}" destId="{71861EC7-343D-4BEC-A37C-960392F1C49D}" srcOrd="0" destOrd="0" parTransId="{2CE856D9-9DE3-4F7B-8663-A6805A1A65F6}" sibTransId="{7E19A31A-7B8F-4D6A-80D2-610C84D4D4E0}"/>
    <dgm:cxn modelId="{BB36C97D-A5F6-426E-8BFC-3066C22026F7}" type="presOf" srcId="{71861EC7-343D-4BEC-A37C-960392F1C49D}" destId="{0B9B8FB2-2CFF-4D18-9D5F-8D0F64D96BD2}" srcOrd="0" destOrd="0" presId="urn:microsoft.com/office/officeart/2005/8/layout/process4"/>
    <dgm:cxn modelId="{CC2955D5-32BC-4B85-9AFE-18E84A219625}" type="presOf" srcId="{17C06B27-AD25-42FD-8C67-E8CE20C845AF}" destId="{8CB18FED-0542-46D3-B4C3-32B43AA37DC3}" srcOrd="0" destOrd="0" presId="urn:microsoft.com/office/officeart/2005/8/layout/process4"/>
    <dgm:cxn modelId="{F13366F8-38C0-4689-919F-4BC162E3434F}" type="presOf" srcId="{FFE191BA-AB7B-45DA-BA7E-6B726623A792}" destId="{1032D598-70DF-4FC9-A8EE-56063148D915}" srcOrd="0" destOrd="0" presId="urn:microsoft.com/office/officeart/2005/8/layout/process4"/>
    <dgm:cxn modelId="{EBF787D6-39A6-4134-862C-4B47FAA34D4F}" type="presOf" srcId="{9D7768BE-5EA9-467E-91F6-92AB76AAD6D7}" destId="{5AACB007-0810-46AD-97E2-D9A2200DE97C}" srcOrd="0" destOrd="0" presId="urn:microsoft.com/office/officeart/2005/8/layout/process4"/>
    <dgm:cxn modelId="{F6541B2B-9BC0-46D8-BABD-A9C273598164}" type="presParOf" srcId="{B7BCBC1B-EA72-4329-A12B-74D6981113AB}" destId="{C56F0670-D9A8-434C-B87C-2E144DB46C5A}" srcOrd="0" destOrd="0" presId="urn:microsoft.com/office/officeart/2005/8/layout/process4"/>
    <dgm:cxn modelId="{612552E3-5C31-4DCB-A5B4-6AD263A936A5}" type="presParOf" srcId="{C56F0670-D9A8-434C-B87C-2E144DB46C5A}" destId="{DB6C5E13-4FE5-4A25-8766-A41FEA835D51}" srcOrd="0" destOrd="0" presId="urn:microsoft.com/office/officeart/2005/8/layout/process4"/>
    <dgm:cxn modelId="{0B631741-A3A9-4999-91FA-7A4DB6D2E7F9}" type="presParOf" srcId="{C56F0670-D9A8-434C-B87C-2E144DB46C5A}" destId="{EFDC6CEA-8D92-4543-9208-F3906ED0DE6B}" srcOrd="1" destOrd="0" presId="urn:microsoft.com/office/officeart/2005/8/layout/process4"/>
    <dgm:cxn modelId="{BAA5EFA1-E5B8-40E5-A99D-41114F433B9C}" type="presParOf" srcId="{C56F0670-D9A8-434C-B87C-2E144DB46C5A}" destId="{D6452BB6-7BCF-4948-B793-312C08C051BA}" srcOrd="2" destOrd="0" presId="urn:microsoft.com/office/officeart/2005/8/layout/process4"/>
    <dgm:cxn modelId="{E8FB603A-17C8-4B97-B9F9-761784537D64}" type="presParOf" srcId="{D6452BB6-7BCF-4948-B793-312C08C051BA}" destId="{4FA104D7-F16F-491F-A331-EC8D49CC99B2}" srcOrd="0" destOrd="0" presId="urn:microsoft.com/office/officeart/2005/8/layout/process4"/>
    <dgm:cxn modelId="{42C48AD3-DF55-4865-B758-69EB248307BB}" type="presParOf" srcId="{B7BCBC1B-EA72-4329-A12B-74D6981113AB}" destId="{3771EFF5-99DC-4F45-AF5C-7352DEA15B47}" srcOrd="1" destOrd="0" presId="urn:microsoft.com/office/officeart/2005/8/layout/process4"/>
    <dgm:cxn modelId="{20E55B3A-0523-4CFB-9EF5-CAD8E876F5BC}" type="presParOf" srcId="{B7BCBC1B-EA72-4329-A12B-74D6981113AB}" destId="{2CAF1B68-12EF-46C8-AC1D-4FBCD8B28A6B}" srcOrd="2" destOrd="0" presId="urn:microsoft.com/office/officeart/2005/8/layout/process4"/>
    <dgm:cxn modelId="{F4832803-117E-4A06-A220-856059917752}" type="presParOf" srcId="{2CAF1B68-12EF-46C8-AC1D-4FBCD8B28A6B}" destId="{1032D598-70DF-4FC9-A8EE-56063148D915}" srcOrd="0" destOrd="0" presId="urn:microsoft.com/office/officeart/2005/8/layout/process4"/>
    <dgm:cxn modelId="{ECDC392C-D51C-48E3-BAD3-7B9A3AA71D3A}" type="presParOf" srcId="{2CAF1B68-12EF-46C8-AC1D-4FBCD8B28A6B}" destId="{D0B18753-8442-49CE-9ED5-1AA658BA9755}" srcOrd="1" destOrd="0" presId="urn:microsoft.com/office/officeart/2005/8/layout/process4"/>
    <dgm:cxn modelId="{59D7673D-AF0D-4B30-9732-2A5B083E6BCD}" type="presParOf" srcId="{2CAF1B68-12EF-46C8-AC1D-4FBCD8B28A6B}" destId="{A66469E6-77CA-460D-AADF-EEC850EB31B6}" srcOrd="2" destOrd="0" presId="urn:microsoft.com/office/officeart/2005/8/layout/process4"/>
    <dgm:cxn modelId="{D769FE61-AC05-4A39-A92F-D29914B2B96A}" type="presParOf" srcId="{A66469E6-77CA-460D-AADF-EEC850EB31B6}" destId="{8CB18FED-0542-46D3-B4C3-32B43AA37DC3}" srcOrd="0" destOrd="0" presId="urn:microsoft.com/office/officeart/2005/8/layout/process4"/>
    <dgm:cxn modelId="{43589B83-E280-402D-87CC-ACF69FCA1CD9}" type="presParOf" srcId="{B7BCBC1B-EA72-4329-A12B-74D6981113AB}" destId="{E1C1C672-A13A-4ECC-AE0F-30FA3E38D561}" srcOrd="3" destOrd="0" presId="urn:microsoft.com/office/officeart/2005/8/layout/process4"/>
    <dgm:cxn modelId="{D51D0604-D8ED-4BC8-96F2-250270E421F1}" type="presParOf" srcId="{B7BCBC1B-EA72-4329-A12B-74D6981113AB}" destId="{422CAF64-902E-4043-9937-B324FB63271C}" srcOrd="4" destOrd="0" presId="urn:microsoft.com/office/officeart/2005/8/layout/process4"/>
    <dgm:cxn modelId="{FB51B336-C9B3-4F79-8A7C-B0FC1BC94906}" type="presParOf" srcId="{422CAF64-902E-4043-9937-B324FB63271C}" destId="{0B9B8FB2-2CFF-4D18-9D5F-8D0F64D96BD2}" srcOrd="0" destOrd="0" presId="urn:microsoft.com/office/officeart/2005/8/layout/process4"/>
    <dgm:cxn modelId="{21CFB9E5-9D8A-4AEC-8CBC-5D9C28E39F32}" type="presParOf" srcId="{422CAF64-902E-4043-9937-B324FB63271C}" destId="{362947D3-0AB1-4791-89D2-92D5656510DC}" srcOrd="1" destOrd="0" presId="urn:microsoft.com/office/officeart/2005/8/layout/process4"/>
    <dgm:cxn modelId="{630DE38C-6761-4197-8D32-4D52ADD2A745}" type="presParOf" srcId="{422CAF64-902E-4043-9937-B324FB63271C}" destId="{16A6E04D-4B6C-4924-AF52-311E4D335B4E}" srcOrd="2" destOrd="0" presId="urn:microsoft.com/office/officeart/2005/8/layout/process4"/>
    <dgm:cxn modelId="{D0C464B0-F7E6-4B73-BA78-61755A677BC9}" type="presParOf" srcId="{16A6E04D-4B6C-4924-AF52-311E4D335B4E}" destId="{5AACB007-0810-46AD-97E2-D9A2200DE97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C6CEA-8D92-4543-9208-F3906ED0DE6B}">
      <dsp:nvSpPr>
        <dsp:cNvPr id="0" name=""/>
        <dsp:cNvSpPr/>
      </dsp:nvSpPr>
      <dsp:spPr>
        <a:xfrm>
          <a:off x="0" y="3556305"/>
          <a:ext cx="5791200" cy="1167258"/>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en-US" sz="2200" b="1" kern="1200" dirty="0" smtClean="0"/>
            <a:t>[destroy]</a:t>
          </a:r>
          <a:endParaRPr lang="en-US" sz="2200" b="1" kern="1200" dirty="0"/>
        </a:p>
      </dsp:txBody>
      <dsp:txXfrm>
        <a:off x="0" y="3556305"/>
        <a:ext cx="5791200" cy="630319"/>
      </dsp:txXfrm>
    </dsp:sp>
    <dsp:sp modelId="{4FA104D7-F16F-491F-A331-EC8D49CC99B2}">
      <dsp:nvSpPr>
        <dsp:cNvPr id="0" name=""/>
        <dsp:cNvSpPr/>
      </dsp:nvSpPr>
      <dsp:spPr>
        <a:xfrm>
          <a:off x="0" y="4163280"/>
          <a:ext cx="5791200" cy="536939"/>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7584" tIns="40640" rIns="227584" bIns="40640" numCol="1" spcCol="1270" anchor="ctr" anchorCtr="0">
          <a:noAutofit/>
        </a:bodyPr>
        <a:lstStyle/>
        <a:p>
          <a:pPr lvl="0" algn="ctr" defTabSz="1422400">
            <a:lnSpc>
              <a:spcPct val="90000"/>
            </a:lnSpc>
            <a:spcBef>
              <a:spcPct val="0"/>
            </a:spcBef>
            <a:spcAft>
              <a:spcPct val="35000"/>
            </a:spcAft>
          </a:pPr>
          <a:r>
            <a:rPr lang="en-US" sz="3200" b="1" kern="1200" dirty="0" err="1" smtClean="0"/>
            <a:t>jspDestroy</a:t>
          </a:r>
          <a:r>
            <a:rPr lang="en-US" sz="3200" b="1" kern="1200" dirty="0" smtClean="0"/>
            <a:t>()</a:t>
          </a:r>
          <a:endParaRPr lang="en-US" sz="3200" b="1" kern="1200" dirty="0"/>
        </a:p>
      </dsp:txBody>
      <dsp:txXfrm>
        <a:off x="0" y="4163280"/>
        <a:ext cx="5791200" cy="536939"/>
      </dsp:txXfrm>
    </dsp:sp>
    <dsp:sp modelId="{D0B18753-8442-49CE-9ED5-1AA658BA9755}">
      <dsp:nvSpPr>
        <dsp:cNvPr id="0" name=""/>
        <dsp:cNvSpPr/>
      </dsp:nvSpPr>
      <dsp:spPr>
        <a:xfrm rot="10800000">
          <a:off x="0" y="1778570"/>
          <a:ext cx="5791200" cy="1795244"/>
        </a:xfrm>
        <a:prstGeom prst="upArrowCallout">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en-US" sz="2200" b="1" kern="1200" dirty="0" smtClean="0"/>
            <a:t>[Execution ]</a:t>
          </a:r>
          <a:endParaRPr lang="en-US" sz="2200" b="1" kern="1200" dirty="0"/>
        </a:p>
      </dsp:txBody>
      <dsp:txXfrm rot="-10800000">
        <a:off x="0" y="1778570"/>
        <a:ext cx="5791200" cy="630130"/>
      </dsp:txXfrm>
    </dsp:sp>
    <dsp:sp modelId="{8CB18FED-0542-46D3-B4C3-32B43AA37DC3}">
      <dsp:nvSpPr>
        <dsp:cNvPr id="0" name=""/>
        <dsp:cNvSpPr/>
      </dsp:nvSpPr>
      <dsp:spPr>
        <a:xfrm>
          <a:off x="0" y="2408701"/>
          <a:ext cx="5791200" cy="536778"/>
        </a:xfrm>
        <a:prstGeom prst="rect">
          <a:avLst/>
        </a:prstGeom>
        <a:solidFill>
          <a:schemeClr val="accent5">
            <a:tint val="40000"/>
            <a:alpha val="90000"/>
            <a:hueOff val="-5370241"/>
            <a:satOff val="24126"/>
            <a:lumOff val="1658"/>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7584" tIns="40640" rIns="227584" bIns="40640" numCol="1" spcCol="1270" anchor="ctr" anchorCtr="0">
          <a:noAutofit/>
        </a:bodyPr>
        <a:lstStyle/>
        <a:p>
          <a:pPr lvl="0" algn="ctr" defTabSz="1422400">
            <a:lnSpc>
              <a:spcPct val="90000"/>
            </a:lnSpc>
            <a:spcBef>
              <a:spcPct val="0"/>
            </a:spcBef>
            <a:spcAft>
              <a:spcPct val="35000"/>
            </a:spcAft>
          </a:pPr>
          <a:r>
            <a:rPr lang="en-US" sz="3200" kern="1200" dirty="0" smtClean="0"/>
            <a:t>_</a:t>
          </a:r>
          <a:r>
            <a:rPr lang="en-US" sz="3200" b="1" kern="1200" dirty="0" err="1" smtClean="0"/>
            <a:t>jspService</a:t>
          </a:r>
          <a:r>
            <a:rPr lang="en-US" sz="3200" b="1" kern="1200" dirty="0" smtClean="0"/>
            <a:t>()</a:t>
          </a:r>
          <a:endParaRPr lang="en-US" sz="3200" b="1" kern="1200" dirty="0"/>
        </a:p>
      </dsp:txBody>
      <dsp:txXfrm>
        <a:off x="0" y="2408701"/>
        <a:ext cx="5791200" cy="536778"/>
      </dsp:txXfrm>
    </dsp:sp>
    <dsp:sp modelId="{362947D3-0AB1-4791-89D2-92D5656510DC}">
      <dsp:nvSpPr>
        <dsp:cNvPr id="0" name=""/>
        <dsp:cNvSpPr/>
      </dsp:nvSpPr>
      <dsp:spPr>
        <a:xfrm rot="10800000">
          <a:off x="0" y="835"/>
          <a:ext cx="5791200" cy="1795244"/>
        </a:xfrm>
        <a:prstGeom prst="upArrowCallou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en-US" sz="2200" b="1" kern="1200" dirty="0" smtClean="0"/>
            <a:t>[</a:t>
          </a:r>
          <a:r>
            <a:rPr lang="en-US" sz="2200" b="1" kern="1200" dirty="0" err="1" smtClean="0"/>
            <a:t>Intialization</a:t>
          </a:r>
          <a:r>
            <a:rPr lang="en-US" sz="2200" b="1" kern="1200" dirty="0" smtClean="0"/>
            <a:t>]</a:t>
          </a:r>
          <a:endParaRPr lang="en-US" sz="2200" b="1" kern="1200" dirty="0"/>
        </a:p>
      </dsp:txBody>
      <dsp:txXfrm rot="-10800000">
        <a:off x="0" y="835"/>
        <a:ext cx="5791200" cy="630130"/>
      </dsp:txXfrm>
    </dsp:sp>
    <dsp:sp modelId="{5AACB007-0810-46AD-97E2-D9A2200DE97C}">
      <dsp:nvSpPr>
        <dsp:cNvPr id="0" name=""/>
        <dsp:cNvSpPr/>
      </dsp:nvSpPr>
      <dsp:spPr>
        <a:xfrm>
          <a:off x="0" y="630965"/>
          <a:ext cx="5791200" cy="536778"/>
        </a:xfrm>
        <a:prstGeom prst="rect">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7584" tIns="40640" rIns="227584" bIns="40640" numCol="1" spcCol="1270" anchor="ctr" anchorCtr="0">
          <a:noAutofit/>
        </a:bodyPr>
        <a:lstStyle/>
        <a:p>
          <a:pPr lvl="0" algn="ctr" defTabSz="1422400">
            <a:lnSpc>
              <a:spcPct val="90000"/>
            </a:lnSpc>
            <a:spcBef>
              <a:spcPct val="0"/>
            </a:spcBef>
            <a:spcAft>
              <a:spcPct val="35000"/>
            </a:spcAft>
          </a:pPr>
          <a:r>
            <a:rPr lang="en-US" sz="3200" kern="1200" dirty="0" smtClean="0"/>
            <a:t>  </a:t>
          </a:r>
          <a:r>
            <a:rPr lang="en-US" sz="3200" b="1" kern="1200" dirty="0" err="1" smtClean="0"/>
            <a:t>jspInit</a:t>
          </a:r>
          <a:r>
            <a:rPr lang="en-US" sz="3200" b="1" kern="1200" dirty="0" smtClean="0"/>
            <a:t>()</a:t>
          </a:r>
          <a:endParaRPr lang="en-US" sz="3200" b="1" kern="1200" dirty="0"/>
        </a:p>
      </dsp:txBody>
      <dsp:txXfrm>
        <a:off x="0" y="630965"/>
        <a:ext cx="5791200" cy="5367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6429D9-FF8E-4825-97DA-39AFA7E1923A}"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02A8E-1E3B-4C37-85E0-376C90F9F2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6429D9-FF8E-4825-97DA-39AFA7E1923A}"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02A8E-1E3B-4C37-85E0-376C90F9F2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6429D9-FF8E-4825-97DA-39AFA7E1923A}"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02A8E-1E3B-4C37-85E0-376C90F9F2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6429D9-FF8E-4825-97DA-39AFA7E1923A}"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02A8E-1E3B-4C37-85E0-376C90F9F2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429D9-FF8E-4825-97DA-39AFA7E1923A}"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02A8E-1E3B-4C37-85E0-376C90F9F2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6429D9-FF8E-4825-97DA-39AFA7E1923A}" type="datetimeFigureOut">
              <a:rPr lang="en-US" smtClean="0"/>
              <a:pPr/>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02A8E-1E3B-4C37-85E0-376C90F9F2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6429D9-FF8E-4825-97DA-39AFA7E1923A}" type="datetimeFigureOut">
              <a:rPr lang="en-US" smtClean="0"/>
              <a:pPr/>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02A8E-1E3B-4C37-85E0-376C90F9F2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6429D9-FF8E-4825-97DA-39AFA7E1923A}" type="datetimeFigureOut">
              <a:rPr lang="en-US" smtClean="0"/>
              <a:pPr/>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02A8E-1E3B-4C37-85E0-376C90F9F2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429D9-FF8E-4825-97DA-39AFA7E1923A}" type="datetimeFigureOut">
              <a:rPr lang="en-US" smtClean="0"/>
              <a:pPr/>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02A8E-1E3B-4C37-85E0-376C90F9F2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429D9-FF8E-4825-97DA-39AFA7E1923A}" type="datetimeFigureOut">
              <a:rPr lang="en-US" smtClean="0"/>
              <a:pPr/>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02A8E-1E3B-4C37-85E0-376C90F9F2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429D9-FF8E-4825-97DA-39AFA7E1923A}" type="datetimeFigureOut">
              <a:rPr lang="en-US" smtClean="0"/>
              <a:pPr/>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02A8E-1E3B-4C37-85E0-376C90F9F2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429D9-FF8E-4825-97DA-39AFA7E1923A}" type="datetimeFigureOut">
              <a:rPr lang="en-US" smtClean="0"/>
              <a:pPr/>
              <a:t>9/28/2020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02A8E-1E3B-4C37-85E0-376C90F9F2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JSP</a:t>
            </a:r>
            <a:br>
              <a:rPr lang="en-US" dirty="0" smtClean="0"/>
            </a:br>
            <a:r>
              <a:rPr lang="en-US" dirty="0" smtClean="0"/>
              <a:t>(Java Server Pages)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Scripting Elements</a:t>
            </a:r>
            <a:endParaRPr lang="en-US" dirty="0"/>
          </a:p>
        </p:txBody>
      </p:sp>
      <p:sp>
        <p:nvSpPr>
          <p:cNvPr id="3" name="Content Placeholder 2"/>
          <p:cNvSpPr>
            <a:spLocks noGrp="1"/>
          </p:cNvSpPr>
          <p:nvPr>
            <p:ph idx="1"/>
          </p:nvPr>
        </p:nvSpPr>
        <p:spPr/>
        <p:txBody>
          <a:bodyPr/>
          <a:lstStyle/>
          <a:p>
            <a:pPr>
              <a:buNone/>
            </a:pPr>
            <a:r>
              <a:rPr lang="en-US" dirty="0" smtClean="0"/>
              <a:t>Three types of scripting elements:</a:t>
            </a:r>
          </a:p>
          <a:p>
            <a:pPr lvl="1">
              <a:buFont typeface="Wingdings" pitchFamily="2" charset="2"/>
              <a:buChar char="Ø"/>
            </a:pPr>
            <a:r>
              <a:rPr lang="en-US" dirty="0" err="1" smtClean="0"/>
              <a:t>Scriplet</a:t>
            </a:r>
            <a:r>
              <a:rPr lang="en-US" dirty="0" smtClean="0"/>
              <a:t> tag</a:t>
            </a:r>
          </a:p>
          <a:p>
            <a:pPr lvl="1">
              <a:buFont typeface="Wingdings" pitchFamily="2" charset="2"/>
              <a:buChar char="Ø"/>
            </a:pPr>
            <a:r>
              <a:rPr lang="en-US" dirty="0" smtClean="0"/>
              <a:t>Expression tag</a:t>
            </a:r>
          </a:p>
          <a:p>
            <a:pPr lvl="1">
              <a:buFont typeface="Wingdings" pitchFamily="2" charset="2"/>
              <a:buChar char="Ø"/>
            </a:pPr>
            <a:r>
              <a:rPr lang="en-US" dirty="0" smtClean="0"/>
              <a:t>Declaration tag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Scriplet</a:t>
            </a:r>
            <a:r>
              <a:rPr lang="en-US" dirty="0" smtClean="0"/>
              <a:t> tag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a:buNone/>
            </a:pPr>
            <a:r>
              <a:rPr lang="en-US" dirty="0" smtClean="0"/>
              <a:t>    In JSP </a:t>
            </a:r>
            <a:r>
              <a:rPr lang="en-US" dirty="0" smtClean="0">
                <a:solidFill>
                  <a:srgbClr val="FF0000"/>
                </a:solidFill>
              </a:rPr>
              <a:t>JAVA code </a:t>
            </a:r>
            <a:r>
              <a:rPr lang="en-US" dirty="0" smtClean="0"/>
              <a:t>can be </a:t>
            </a:r>
            <a:r>
              <a:rPr lang="en-US" dirty="0" smtClean="0">
                <a:solidFill>
                  <a:srgbClr val="FF0000"/>
                </a:solidFill>
              </a:rPr>
              <a:t>written inside </a:t>
            </a:r>
            <a:r>
              <a:rPr lang="en-US" dirty="0" smtClean="0"/>
              <a:t>the </a:t>
            </a:r>
            <a:r>
              <a:rPr lang="en-US" dirty="0" smtClean="0">
                <a:solidFill>
                  <a:srgbClr val="FF0000"/>
                </a:solidFill>
              </a:rPr>
              <a:t>JSP page</a:t>
            </a:r>
            <a:r>
              <a:rPr lang="en-US" dirty="0" smtClean="0"/>
              <a:t> using </a:t>
            </a:r>
            <a:r>
              <a:rPr lang="en-US" dirty="0" err="1" smtClean="0"/>
              <a:t>Scriplet</a:t>
            </a:r>
            <a:r>
              <a:rPr lang="en-US" dirty="0" smtClean="0"/>
              <a:t> tag</a:t>
            </a:r>
          </a:p>
          <a:p>
            <a:pPr>
              <a:buNone/>
            </a:pPr>
            <a:endParaRPr lang="en-US" u="sng" dirty="0" smtClean="0"/>
          </a:p>
          <a:p>
            <a:pPr>
              <a:buNone/>
            </a:pPr>
            <a:r>
              <a:rPr lang="en-US" u="sng" dirty="0" smtClean="0"/>
              <a:t>Syntax:</a:t>
            </a:r>
          </a:p>
          <a:p>
            <a:pPr lvl="1">
              <a:buNone/>
            </a:pPr>
            <a:r>
              <a:rPr lang="en-US" dirty="0" smtClean="0"/>
              <a:t>			</a:t>
            </a:r>
            <a:r>
              <a:rPr lang="en-US" b="1" dirty="0" smtClean="0">
                <a:solidFill>
                  <a:srgbClr val="00B0F0"/>
                </a:solidFill>
              </a:rPr>
              <a:t>&lt;%</a:t>
            </a:r>
            <a:r>
              <a:rPr lang="en-US" dirty="0" smtClean="0"/>
              <a:t> </a:t>
            </a:r>
            <a:r>
              <a:rPr lang="en-US" i="1" dirty="0" smtClean="0"/>
              <a:t>java source code</a:t>
            </a:r>
            <a:r>
              <a:rPr lang="en-US" dirty="0" smtClean="0"/>
              <a:t> </a:t>
            </a:r>
            <a:r>
              <a:rPr lang="en-US" b="1" dirty="0" smtClean="0">
                <a:solidFill>
                  <a:srgbClr val="00B0F0"/>
                </a:solidFill>
              </a:rPr>
              <a:t>%&gt;</a:t>
            </a:r>
          </a:p>
          <a:p>
            <a:pPr>
              <a:buNone/>
            </a:pPr>
            <a:r>
              <a:rPr lang="en-US" u="sng" dirty="0" smtClean="0"/>
              <a:t>Example:</a:t>
            </a:r>
          </a:p>
          <a:p>
            <a:pPr>
              <a:buNone/>
            </a:pPr>
            <a:r>
              <a:rPr lang="en-US" dirty="0" smtClean="0"/>
              <a:t>		&lt;html&gt;</a:t>
            </a:r>
          </a:p>
          <a:p>
            <a:pPr>
              <a:buNone/>
            </a:pPr>
            <a:r>
              <a:rPr lang="en-US" dirty="0" smtClean="0"/>
              <a:t>			&lt;body&gt;</a:t>
            </a:r>
          </a:p>
          <a:p>
            <a:pPr lvl="1">
              <a:buNone/>
            </a:pPr>
            <a:r>
              <a:rPr lang="en-US" dirty="0" smtClean="0"/>
              <a:t>			  </a:t>
            </a:r>
            <a:r>
              <a:rPr lang="en-US" b="1" dirty="0" smtClean="0"/>
              <a:t> </a:t>
            </a:r>
            <a:r>
              <a:rPr lang="en-US" b="1" dirty="0" smtClean="0">
                <a:solidFill>
                  <a:srgbClr val="00B0F0"/>
                </a:solidFill>
              </a:rPr>
              <a:t>&lt;%</a:t>
            </a:r>
            <a:r>
              <a:rPr lang="en-US" b="1" dirty="0" smtClean="0"/>
              <a:t>  </a:t>
            </a:r>
            <a:r>
              <a:rPr lang="en-US" dirty="0" err="1" smtClean="0"/>
              <a:t>out.print</a:t>
            </a:r>
            <a:r>
              <a:rPr lang="en-US" dirty="0" smtClean="0"/>
              <a:t>(“Hello world…”);</a:t>
            </a:r>
            <a:r>
              <a:rPr lang="en-US" b="1" dirty="0" smtClean="0">
                <a:solidFill>
                  <a:srgbClr val="00B0F0"/>
                </a:solidFill>
              </a:rPr>
              <a:t>%&gt;</a:t>
            </a:r>
          </a:p>
          <a:p>
            <a:pPr lvl="1">
              <a:buNone/>
            </a:pPr>
            <a:r>
              <a:rPr lang="en-US" dirty="0" smtClean="0"/>
              <a:t>			&lt;/body&gt;</a:t>
            </a:r>
          </a:p>
          <a:p>
            <a:pPr lvl="1">
              <a:buNone/>
            </a:pPr>
            <a:r>
              <a:rPr lang="en-US" dirty="0" smtClean="0"/>
              <a:t>		&lt;/html&gt;</a:t>
            </a:r>
          </a:p>
          <a:p>
            <a:pPr lvl="1">
              <a:buNone/>
            </a:pPr>
            <a:endParaRPr lang="en-US"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tag</a:t>
            </a:r>
            <a:endParaRPr lang="en-US" dirty="0"/>
          </a:p>
        </p:txBody>
      </p:sp>
      <p:sp>
        <p:nvSpPr>
          <p:cNvPr id="3" name="Content Placeholder 2"/>
          <p:cNvSpPr>
            <a:spLocks noGrp="1"/>
          </p:cNvSpPr>
          <p:nvPr>
            <p:ph idx="1"/>
          </p:nvPr>
        </p:nvSpPr>
        <p:spPr>
          <a:xfrm>
            <a:off x="457200" y="1143000"/>
            <a:ext cx="8382000" cy="5410200"/>
          </a:xfrm>
        </p:spPr>
        <p:txBody>
          <a:bodyPr>
            <a:normAutofit fontScale="92500" lnSpcReduction="20000"/>
          </a:bodyPr>
          <a:lstStyle/>
          <a:p>
            <a:pPr>
              <a:buNone/>
            </a:pPr>
            <a:r>
              <a:rPr lang="en-US" dirty="0" smtClean="0"/>
              <a:t>	</a:t>
            </a:r>
            <a:r>
              <a:rPr lang="en-US" dirty="0" smtClean="0">
                <a:solidFill>
                  <a:srgbClr val="FF0000"/>
                </a:solidFill>
              </a:rPr>
              <a:t>Code</a:t>
            </a:r>
            <a:r>
              <a:rPr lang="en-US" dirty="0" smtClean="0"/>
              <a:t> placed within expression tag is written to the </a:t>
            </a:r>
            <a:r>
              <a:rPr lang="en-US" dirty="0" smtClean="0">
                <a:solidFill>
                  <a:srgbClr val="FF0000"/>
                </a:solidFill>
              </a:rPr>
              <a:t>output stream of the response</a:t>
            </a:r>
            <a:r>
              <a:rPr lang="en-US" dirty="0" smtClean="0"/>
              <a:t>. So, no need to write </a:t>
            </a:r>
            <a:r>
              <a:rPr lang="en-US" dirty="0" err="1" smtClean="0"/>
              <a:t>out.print</a:t>
            </a:r>
            <a:r>
              <a:rPr lang="en-US" dirty="0" smtClean="0"/>
              <a:t>() to write data. It is mainly used to </a:t>
            </a:r>
            <a:r>
              <a:rPr lang="en-US" dirty="0" smtClean="0">
                <a:solidFill>
                  <a:srgbClr val="FF0000"/>
                </a:solidFill>
              </a:rPr>
              <a:t>print values of variable or method</a:t>
            </a:r>
          </a:p>
          <a:p>
            <a:pPr>
              <a:buNone/>
            </a:pPr>
            <a:r>
              <a:rPr lang="en-US" u="sng" dirty="0" smtClean="0"/>
              <a:t>Syntax:</a:t>
            </a:r>
          </a:p>
          <a:p>
            <a:pPr lvl="1">
              <a:buNone/>
            </a:pPr>
            <a:r>
              <a:rPr lang="en-US" dirty="0" smtClean="0"/>
              <a:t>			</a:t>
            </a:r>
            <a:r>
              <a:rPr lang="en-US" b="1" dirty="0" smtClean="0">
                <a:solidFill>
                  <a:srgbClr val="00B0F0"/>
                </a:solidFill>
              </a:rPr>
              <a:t>&lt;%=</a:t>
            </a:r>
            <a:r>
              <a:rPr lang="en-US" b="1" i="1" dirty="0" smtClean="0">
                <a:solidFill>
                  <a:srgbClr val="00B0F0"/>
                </a:solidFill>
              </a:rPr>
              <a:t> </a:t>
            </a:r>
            <a:r>
              <a:rPr lang="en-US" i="1" dirty="0" smtClean="0"/>
              <a:t>Statement</a:t>
            </a:r>
            <a:r>
              <a:rPr lang="en-US" dirty="0" smtClean="0"/>
              <a:t> </a:t>
            </a:r>
            <a:r>
              <a:rPr lang="en-US" b="1" dirty="0" smtClean="0">
                <a:solidFill>
                  <a:srgbClr val="00B0F0"/>
                </a:solidFill>
              </a:rPr>
              <a:t>%&gt;</a:t>
            </a:r>
          </a:p>
          <a:p>
            <a:pPr>
              <a:buNone/>
            </a:pPr>
            <a:r>
              <a:rPr lang="en-US" u="sng" dirty="0" smtClean="0"/>
              <a:t>Example:</a:t>
            </a:r>
          </a:p>
          <a:p>
            <a:pPr>
              <a:buNone/>
            </a:pPr>
            <a:r>
              <a:rPr lang="en-US" dirty="0" smtClean="0"/>
              <a:t>		&lt;html&gt;</a:t>
            </a:r>
          </a:p>
          <a:p>
            <a:pPr>
              <a:buNone/>
            </a:pPr>
            <a:r>
              <a:rPr lang="en-US" dirty="0" smtClean="0"/>
              <a:t>			&lt;body&gt;</a:t>
            </a:r>
          </a:p>
          <a:p>
            <a:pPr lvl="1">
              <a:buNone/>
            </a:pPr>
            <a:r>
              <a:rPr lang="en-US" dirty="0" smtClean="0"/>
              <a:t>			  </a:t>
            </a:r>
            <a:r>
              <a:rPr lang="en-US" b="1" dirty="0" smtClean="0"/>
              <a:t> </a:t>
            </a:r>
            <a:r>
              <a:rPr lang="en-US" b="1" dirty="0" smtClean="0">
                <a:solidFill>
                  <a:srgbClr val="00B0F0"/>
                </a:solidFill>
              </a:rPr>
              <a:t>&lt;%= </a:t>
            </a:r>
            <a:r>
              <a:rPr lang="en-US" dirty="0" smtClean="0"/>
              <a:t>“Hello world…” </a:t>
            </a:r>
            <a:r>
              <a:rPr lang="en-US" b="1" dirty="0" smtClean="0">
                <a:solidFill>
                  <a:srgbClr val="00B0F0"/>
                </a:solidFill>
              </a:rPr>
              <a:t>%&gt;</a:t>
            </a:r>
          </a:p>
          <a:p>
            <a:pPr lvl="1">
              <a:buNone/>
            </a:pPr>
            <a:r>
              <a:rPr lang="en-US" dirty="0" smtClean="0"/>
              <a:t>			&lt;/body&gt;</a:t>
            </a:r>
          </a:p>
          <a:p>
            <a:pPr lvl="1">
              <a:buNone/>
            </a:pPr>
            <a:r>
              <a:rPr lang="en-US" dirty="0" smtClean="0"/>
              <a:t>		&lt;/html&gt;</a:t>
            </a:r>
          </a:p>
          <a:p>
            <a:pPr lvl="1">
              <a:buNone/>
            </a:pPr>
            <a:r>
              <a:rPr lang="en-US" b="1" i="1" dirty="0" smtClean="0"/>
              <a:t>Note: Do not end statement with semicolon (;)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 tag</a:t>
            </a:r>
            <a:endParaRPr lang="en-US" dirty="0"/>
          </a:p>
        </p:txBody>
      </p:sp>
      <p:sp>
        <p:nvSpPr>
          <p:cNvPr id="3" name="Content Placeholder 2"/>
          <p:cNvSpPr>
            <a:spLocks noGrp="1"/>
          </p:cNvSpPr>
          <p:nvPr>
            <p:ph idx="1"/>
          </p:nvPr>
        </p:nvSpPr>
        <p:spPr>
          <a:xfrm>
            <a:off x="457200" y="1143000"/>
            <a:ext cx="8382000" cy="5410200"/>
          </a:xfrm>
        </p:spPr>
        <p:txBody>
          <a:bodyPr>
            <a:normAutofit fontScale="85000" lnSpcReduction="20000"/>
          </a:bodyPr>
          <a:lstStyle/>
          <a:p>
            <a:pPr>
              <a:buNone/>
            </a:pPr>
            <a:r>
              <a:rPr lang="en-US" dirty="0" smtClean="0"/>
              <a:t>	Used to </a:t>
            </a:r>
            <a:r>
              <a:rPr lang="en-US" dirty="0" smtClean="0">
                <a:solidFill>
                  <a:srgbClr val="FF0000"/>
                </a:solidFill>
              </a:rPr>
              <a:t>declare</a:t>
            </a:r>
            <a:r>
              <a:rPr lang="en-US" dirty="0" smtClean="0"/>
              <a:t> </a:t>
            </a:r>
            <a:r>
              <a:rPr lang="en-US" dirty="0" smtClean="0">
                <a:solidFill>
                  <a:srgbClr val="FF0000"/>
                </a:solidFill>
              </a:rPr>
              <a:t>fields</a:t>
            </a:r>
            <a:r>
              <a:rPr lang="en-US" dirty="0" smtClean="0"/>
              <a:t> and </a:t>
            </a:r>
            <a:r>
              <a:rPr lang="en-US" dirty="0" smtClean="0">
                <a:solidFill>
                  <a:srgbClr val="FF0000"/>
                </a:solidFill>
              </a:rPr>
              <a:t>methods</a:t>
            </a:r>
            <a:r>
              <a:rPr lang="en-US" dirty="0" smtClean="0"/>
              <a:t>. The code written inside this tag is placed </a:t>
            </a:r>
            <a:r>
              <a:rPr lang="en-US" dirty="0" smtClean="0">
                <a:solidFill>
                  <a:srgbClr val="FF0000"/>
                </a:solidFill>
              </a:rPr>
              <a:t>outside the service() </a:t>
            </a:r>
            <a:r>
              <a:rPr lang="en-US" dirty="0" smtClean="0"/>
              <a:t>method of auto generated </a:t>
            </a:r>
            <a:r>
              <a:rPr lang="en-US" dirty="0" err="1" smtClean="0"/>
              <a:t>servlet</a:t>
            </a:r>
            <a:r>
              <a:rPr lang="en-US" dirty="0" smtClean="0"/>
              <a:t> .So it doesn’t get memory at each request</a:t>
            </a:r>
          </a:p>
          <a:p>
            <a:pPr>
              <a:buNone/>
            </a:pPr>
            <a:r>
              <a:rPr lang="en-US" u="sng" dirty="0" smtClean="0"/>
              <a:t>Syntax:</a:t>
            </a:r>
          </a:p>
          <a:p>
            <a:pPr lvl="1">
              <a:buNone/>
            </a:pPr>
            <a:r>
              <a:rPr lang="en-US" dirty="0" smtClean="0"/>
              <a:t>			</a:t>
            </a:r>
            <a:r>
              <a:rPr lang="en-US" b="1" dirty="0" smtClean="0">
                <a:solidFill>
                  <a:srgbClr val="00B0F0"/>
                </a:solidFill>
              </a:rPr>
              <a:t>&lt;%! </a:t>
            </a:r>
            <a:r>
              <a:rPr lang="en-US" i="1" dirty="0" smtClean="0"/>
              <a:t>Statement</a:t>
            </a:r>
            <a:r>
              <a:rPr lang="en-US" dirty="0" smtClean="0"/>
              <a:t> </a:t>
            </a:r>
            <a:r>
              <a:rPr lang="en-US" b="1" dirty="0" smtClean="0">
                <a:solidFill>
                  <a:srgbClr val="00B0F0"/>
                </a:solidFill>
              </a:rPr>
              <a:t>%&gt;</a:t>
            </a:r>
          </a:p>
          <a:p>
            <a:pPr>
              <a:buNone/>
            </a:pPr>
            <a:r>
              <a:rPr lang="en-US" u="sng" dirty="0" smtClean="0"/>
              <a:t>Example:</a:t>
            </a:r>
          </a:p>
          <a:p>
            <a:pPr>
              <a:buNone/>
            </a:pPr>
            <a:r>
              <a:rPr lang="en-US" dirty="0" smtClean="0"/>
              <a:t>		&lt;html&gt;</a:t>
            </a:r>
          </a:p>
          <a:p>
            <a:pPr>
              <a:buNone/>
            </a:pPr>
            <a:r>
              <a:rPr lang="en-US" dirty="0" smtClean="0"/>
              <a:t>			&lt;body&gt;</a:t>
            </a:r>
          </a:p>
          <a:p>
            <a:pPr>
              <a:buNone/>
            </a:pPr>
            <a:r>
              <a:rPr lang="en-US" dirty="0" smtClean="0"/>
              <a:t>			</a:t>
            </a:r>
            <a:r>
              <a:rPr lang="en-US" b="1" dirty="0" smtClean="0">
                <a:solidFill>
                  <a:srgbClr val="00B0F0"/>
                </a:solidFill>
              </a:rPr>
              <a:t>   &lt;%!  </a:t>
            </a:r>
            <a:r>
              <a:rPr lang="en-US" dirty="0" err="1" smtClean="0"/>
              <a:t>int</a:t>
            </a:r>
            <a:r>
              <a:rPr lang="en-US" dirty="0" smtClean="0"/>
              <a:t> data=60;</a:t>
            </a:r>
            <a:r>
              <a:rPr lang="en-US" b="1" dirty="0" smtClean="0">
                <a:solidFill>
                  <a:srgbClr val="00B0F0"/>
                </a:solidFill>
              </a:rPr>
              <a:t>%&gt; </a:t>
            </a:r>
          </a:p>
          <a:p>
            <a:pPr lvl="1">
              <a:buNone/>
            </a:pPr>
            <a:r>
              <a:rPr lang="en-US" dirty="0" smtClean="0"/>
              <a:t>			  </a:t>
            </a:r>
            <a:r>
              <a:rPr lang="en-US" b="1" dirty="0" smtClean="0"/>
              <a:t> </a:t>
            </a:r>
            <a:r>
              <a:rPr lang="en-US" b="1" dirty="0" smtClean="0">
                <a:solidFill>
                  <a:srgbClr val="00B0F0"/>
                </a:solidFill>
              </a:rPr>
              <a:t>&lt;%= </a:t>
            </a:r>
            <a:r>
              <a:rPr lang="en-US" dirty="0" smtClean="0"/>
              <a:t>“Value is: “ + data </a:t>
            </a:r>
            <a:r>
              <a:rPr lang="en-US" b="1" dirty="0" smtClean="0">
                <a:solidFill>
                  <a:srgbClr val="00B0F0"/>
                </a:solidFill>
              </a:rPr>
              <a:t>%&gt;</a:t>
            </a:r>
          </a:p>
          <a:p>
            <a:pPr lvl="1">
              <a:buNone/>
            </a:pPr>
            <a:r>
              <a:rPr lang="en-US" dirty="0" smtClean="0"/>
              <a:t>			&lt;/body&gt;</a:t>
            </a:r>
          </a:p>
          <a:p>
            <a:pPr lvl="1">
              <a:buNone/>
            </a:pPr>
            <a:r>
              <a:rPr lang="en-US" dirty="0" smtClean="0"/>
              <a:t>		&lt;/html&gt;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Implicit Objects</a:t>
            </a:r>
            <a:endParaRPr lang="en-US" dirty="0"/>
          </a:p>
        </p:txBody>
      </p:sp>
      <p:graphicFrame>
        <p:nvGraphicFramePr>
          <p:cNvPr id="4" name="Content Placeholder 3"/>
          <p:cNvGraphicFramePr>
            <a:graphicFrameLocks noGrp="1"/>
          </p:cNvGraphicFramePr>
          <p:nvPr>
            <p:ph idx="1"/>
          </p:nvPr>
        </p:nvGraphicFramePr>
        <p:xfrm>
          <a:off x="457200" y="1600200"/>
          <a:ext cx="8229600" cy="4572000"/>
        </p:xfrm>
        <a:graphic>
          <a:graphicData uri="http://schemas.openxmlformats.org/drawingml/2006/table">
            <a:tbl>
              <a:tblPr firstRow="1" bandRow="1">
                <a:tableStyleId>{5C22544A-7EE6-4342-B048-85BDC9FD1C3A}</a:tableStyleId>
              </a:tblPr>
              <a:tblGrid>
                <a:gridCol w="4114800"/>
                <a:gridCol w="4114800"/>
              </a:tblGrid>
              <a:tr h="457200">
                <a:tc>
                  <a:txBody>
                    <a:bodyPr/>
                    <a:lstStyle/>
                    <a:p>
                      <a:r>
                        <a:rPr lang="en-US" sz="2400" dirty="0" smtClean="0"/>
                        <a:t>Object</a:t>
                      </a:r>
                      <a:endParaRPr lang="en-US" sz="2400" dirty="0"/>
                    </a:p>
                  </a:txBody>
                  <a:tcPr/>
                </a:tc>
                <a:tc>
                  <a:txBody>
                    <a:bodyPr/>
                    <a:lstStyle/>
                    <a:p>
                      <a:r>
                        <a:rPr lang="en-US" sz="2400" dirty="0" smtClean="0"/>
                        <a:t>Type</a:t>
                      </a:r>
                      <a:endParaRPr lang="en-US" sz="2400" dirty="0"/>
                    </a:p>
                  </a:txBody>
                  <a:tcPr/>
                </a:tc>
              </a:tr>
              <a:tr h="457200">
                <a:tc>
                  <a:txBody>
                    <a:bodyPr/>
                    <a:lstStyle/>
                    <a:p>
                      <a:r>
                        <a:rPr lang="en-US" sz="2400" dirty="0" smtClean="0"/>
                        <a:t>Out</a:t>
                      </a:r>
                      <a:endParaRPr lang="en-US" sz="2400" dirty="0"/>
                    </a:p>
                  </a:txBody>
                  <a:tcPr/>
                </a:tc>
                <a:tc>
                  <a:txBody>
                    <a:bodyPr/>
                    <a:lstStyle/>
                    <a:p>
                      <a:r>
                        <a:rPr lang="en-US" sz="2400" dirty="0" err="1" smtClean="0"/>
                        <a:t>JspWriter</a:t>
                      </a:r>
                      <a:endParaRPr lang="en-US" sz="2400" dirty="0"/>
                    </a:p>
                  </a:txBody>
                  <a:tcPr/>
                </a:tc>
              </a:tr>
              <a:tr h="457200">
                <a:tc>
                  <a:txBody>
                    <a:bodyPr/>
                    <a:lstStyle/>
                    <a:p>
                      <a:r>
                        <a:rPr lang="en-US" sz="2400" dirty="0" smtClean="0"/>
                        <a:t>Request</a:t>
                      </a:r>
                      <a:endParaRPr lang="en-US" sz="2400" dirty="0"/>
                    </a:p>
                  </a:txBody>
                  <a:tcPr/>
                </a:tc>
                <a:tc>
                  <a:txBody>
                    <a:bodyPr/>
                    <a:lstStyle/>
                    <a:p>
                      <a:r>
                        <a:rPr lang="en-US" sz="2400" dirty="0" err="1" smtClean="0"/>
                        <a:t>HttpServletRequest</a:t>
                      </a:r>
                      <a:endParaRPr lang="en-US" sz="2400" dirty="0"/>
                    </a:p>
                  </a:txBody>
                  <a:tcPr/>
                </a:tc>
              </a:tr>
              <a:tr h="457200">
                <a:tc>
                  <a:txBody>
                    <a:bodyPr/>
                    <a:lstStyle/>
                    <a:p>
                      <a:r>
                        <a:rPr lang="en-US" sz="2400" dirty="0" smtClean="0"/>
                        <a:t>Response</a:t>
                      </a:r>
                      <a:endParaRPr lang="en-US" sz="2400" dirty="0"/>
                    </a:p>
                  </a:txBody>
                  <a:tcPr/>
                </a:tc>
                <a:tc>
                  <a:txBody>
                    <a:bodyPr/>
                    <a:lstStyle/>
                    <a:p>
                      <a:r>
                        <a:rPr lang="en-US" sz="2400" dirty="0" err="1" smtClean="0"/>
                        <a:t>HttpServletResponse</a:t>
                      </a:r>
                      <a:endParaRPr lang="en-US" sz="2400" dirty="0"/>
                    </a:p>
                  </a:txBody>
                  <a:tcPr/>
                </a:tc>
              </a:tr>
              <a:tr h="457200">
                <a:tc>
                  <a:txBody>
                    <a:bodyPr/>
                    <a:lstStyle/>
                    <a:p>
                      <a:r>
                        <a:rPr lang="en-US" sz="2400" dirty="0" err="1" smtClean="0"/>
                        <a:t>Config</a:t>
                      </a:r>
                      <a:endParaRPr lang="en-US" sz="2400" dirty="0"/>
                    </a:p>
                  </a:txBody>
                  <a:tcPr/>
                </a:tc>
                <a:tc>
                  <a:txBody>
                    <a:bodyPr/>
                    <a:lstStyle/>
                    <a:p>
                      <a:r>
                        <a:rPr lang="en-US" sz="2400" dirty="0" err="1" smtClean="0"/>
                        <a:t>ServletConfig</a:t>
                      </a:r>
                      <a:endParaRPr lang="en-US" sz="2400" dirty="0"/>
                    </a:p>
                  </a:txBody>
                  <a:tcPr/>
                </a:tc>
              </a:tr>
              <a:tr h="457200">
                <a:tc>
                  <a:txBody>
                    <a:bodyPr/>
                    <a:lstStyle/>
                    <a:p>
                      <a:r>
                        <a:rPr lang="en-US" sz="2400" dirty="0" smtClean="0"/>
                        <a:t>Application</a:t>
                      </a:r>
                      <a:endParaRPr lang="en-US" sz="2400" dirty="0"/>
                    </a:p>
                  </a:txBody>
                  <a:tcPr/>
                </a:tc>
                <a:tc>
                  <a:txBody>
                    <a:bodyPr/>
                    <a:lstStyle/>
                    <a:p>
                      <a:r>
                        <a:rPr lang="en-US" sz="2400" dirty="0" err="1" smtClean="0"/>
                        <a:t>ServletContext</a:t>
                      </a:r>
                      <a:endParaRPr lang="en-US" sz="2400" dirty="0"/>
                    </a:p>
                  </a:txBody>
                  <a:tcPr/>
                </a:tc>
              </a:tr>
              <a:tr h="457200">
                <a:tc>
                  <a:txBody>
                    <a:bodyPr/>
                    <a:lstStyle/>
                    <a:p>
                      <a:r>
                        <a:rPr lang="en-US" sz="2400" dirty="0" smtClean="0"/>
                        <a:t>Session</a:t>
                      </a:r>
                      <a:endParaRPr lang="en-US" sz="2400" dirty="0"/>
                    </a:p>
                  </a:txBody>
                  <a:tcPr/>
                </a:tc>
                <a:tc>
                  <a:txBody>
                    <a:bodyPr/>
                    <a:lstStyle/>
                    <a:p>
                      <a:r>
                        <a:rPr lang="en-US" sz="2400" dirty="0" err="1" smtClean="0"/>
                        <a:t>HttpSession</a:t>
                      </a:r>
                      <a:endParaRPr lang="en-US" sz="2400" dirty="0"/>
                    </a:p>
                  </a:txBody>
                  <a:tcPr/>
                </a:tc>
              </a:tr>
              <a:tr h="457200">
                <a:tc>
                  <a:txBody>
                    <a:bodyPr/>
                    <a:lstStyle/>
                    <a:p>
                      <a:r>
                        <a:rPr lang="en-US" sz="2400" dirty="0" err="1" smtClean="0"/>
                        <a:t>pageContext</a:t>
                      </a:r>
                      <a:endParaRPr lang="en-US" sz="2400" dirty="0"/>
                    </a:p>
                  </a:txBody>
                  <a:tcPr/>
                </a:tc>
                <a:tc>
                  <a:txBody>
                    <a:bodyPr/>
                    <a:lstStyle/>
                    <a:p>
                      <a:r>
                        <a:rPr lang="en-US" sz="2400" dirty="0" err="1" smtClean="0"/>
                        <a:t>PageContext</a:t>
                      </a:r>
                      <a:endParaRPr lang="en-US" sz="2400" dirty="0"/>
                    </a:p>
                  </a:txBody>
                  <a:tcPr/>
                </a:tc>
              </a:tr>
              <a:tr h="457200">
                <a:tc>
                  <a:txBody>
                    <a:bodyPr/>
                    <a:lstStyle/>
                    <a:p>
                      <a:r>
                        <a:rPr lang="en-US" sz="2400" dirty="0" smtClean="0"/>
                        <a:t>Page</a:t>
                      </a:r>
                      <a:endParaRPr lang="en-US" sz="2400" dirty="0"/>
                    </a:p>
                  </a:txBody>
                  <a:tcPr/>
                </a:tc>
                <a:tc>
                  <a:txBody>
                    <a:bodyPr/>
                    <a:lstStyle/>
                    <a:p>
                      <a:r>
                        <a:rPr lang="en-US" sz="2400" dirty="0" smtClean="0"/>
                        <a:t>Object</a:t>
                      </a:r>
                      <a:endParaRPr lang="en-US" sz="2400" dirty="0"/>
                    </a:p>
                  </a:txBody>
                  <a:tcPr/>
                </a:tc>
              </a:tr>
              <a:tr h="457200">
                <a:tc>
                  <a:txBody>
                    <a:bodyPr/>
                    <a:lstStyle/>
                    <a:p>
                      <a:r>
                        <a:rPr lang="en-US" sz="2400" dirty="0" smtClean="0"/>
                        <a:t>Exception </a:t>
                      </a:r>
                      <a:endParaRPr lang="en-US" sz="2400" dirty="0"/>
                    </a:p>
                  </a:txBody>
                  <a:tcPr/>
                </a:tc>
                <a:tc>
                  <a:txBody>
                    <a:bodyPr/>
                    <a:lstStyle/>
                    <a:p>
                      <a:r>
                        <a:rPr lang="en-US" sz="2400" dirty="0" err="1" smtClean="0"/>
                        <a:t>Throwable</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ari\Desktop\difference-between-Servlet-and-JSP.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JSP Scope</a:t>
            </a:r>
            <a:endParaRPr lang="en-US" dirty="0"/>
          </a:p>
        </p:txBody>
      </p:sp>
      <p:sp>
        <p:nvSpPr>
          <p:cNvPr id="3" name="Content Placeholder 2"/>
          <p:cNvSpPr>
            <a:spLocks noGrp="1"/>
          </p:cNvSpPr>
          <p:nvPr>
            <p:ph idx="1"/>
          </p:nvPr>
        </p:nvSpPr>
        <p:spPr>
          <a:xfrm>
            <a:off x="0" y="914400"/>
            <a:ext cx="9144000" cy="5943600"/>
          </a:xfrm>
        </p:spPr>
        <p:txBody>
          <a:bodyPr>
            <a:normAutofit fontScale="62500" lnSpcReduction="20000"/>
          </a:bodyPr>
          <a:lstStyle/>
          <a:p>
            <a:r>
              <a:rPr lang="en-US" dirty="0" smtClean="0"/>
              <a:t>The availability of a JSP object for use from a particular place of the application is defined as the scope of that JSP object. Every object created in a JSP page will have a scope. Object scope in JSP is segregated into four parts and they are page, request, session and application.</a:t>
            </a:r>
          </a:p>
          <a:p>
            <a:r>
              <a:rPr lang="en-US" b="1" dirty="0" smtClean="0"/>
              <a:t>page </a:t>
            </a:r>
            <a:r>
              <a:rPr lang="en-US" dirty="0" smtClean="0"/>
              <a:t/>
            </a:r>
            <a:br>
              <a:rPr lang="en-US" dirty="0" smtClean="0"/>
            </a:br>
            <a:r>
              <a:rPr lang="en-US" dirty="0" smtClean="0"/>
              <a:t>‘page’ scope means, the JSP object can be accessed only from within the same page where it was created. The default scope for JSP objects created using &lt;</a:t>
            </a:r>
            <a:r>
              <a:rPr lang="en-US" dirty="0" err="1" smtClean="0"/>
              <a:t>jsp:useBean</a:t>
            </a:r>
            <a:r>
              <a:rPr lang="en-US" dirty="0" smtClean="0"/>
              <a:t>&gt; tag is page. JSP implicit objects out, exception, response, </a:t>
            </a:r>
            <a:r>
              <a:rPr lang="en-US" dirty="0" err="1" smtClean="0"/>
              <a:t>pageContext</a:t>
            </a:r>
            <a:r>
              <a:rPr lang="en-US" dirty="0" smtClean="0"/>
              <a:t>, </a:t>
            </a:r>
            <a:r>
              <a:rPr lang="en-US" dirty="0" err="1" smtClean="0"/>
              <a:t>config</a:t>
            </a:r>
            <a:r>
              <a:rPr lang="en-US" dirty="0" smtClean="0"/>
              <a:t> and page have ‘page’ scope.</a:t>
            </a:r>
          </a:p>
          <a:p>
            <a:r>
              <a:rPr lang="en-US" b="1" dirty="0" smtClean="0"/>
              <a:t>request</a:t>
            </a:r>
            <a:br>
              <a:rPr lang="en-US" b="1" dirty="0" smtClean="0"/>
            </a:br>
            <a:r>
              <a:rPr lang="en-US" dirty="0" smtClean="0"/>
              <a:t>A JSP object created using the ‘request’ scope can be accessed from any pages that serves that request. More than one page can serve a single request. The JSP object will be bound to the request object. Implicit object request has the ‘request’ scope.</a:t>
            </a:r>
          </a:p>
          <a:p>
            <a:r>
              <a:rPr lang="en-US" b="1" dirty="0" smtClean="0"/>
              <a:t>session</a:t>
            </a:r>
            <a:r>
              <a:rPr lang="en-US" dirty="0" smtClean="0"/>
              <a:t/>
            </a:r>
            <a:br>
              <a:rPr lang="en-US" dirty="0" smtClean="0"/>
            </a:br>
            <a:r>
              <a:rPr lang="en-US" dirty="0" smtClean="0"/>
              <a:t>‘session’ scope means, the JSP object is accessible from pages that belong to the same session from where it was created. The JSP object that is created using the session scope is bound to the session object. Implicit object session has the ‘session’ scope.</a:t>
            </a:r>
          </a:p>
          <a:p>
            <a:r>
              <a:rPr lang="en-US" b="1" dirty="0" smtClean="0"/>
              <a:t>application</a:t>
            </a:r>
            <a:br>
              <a:rPr lang="en-US" b="1" dirty="0" smtClean="0"/>
            </a:br>
            <a:r>
              <a:rPr lang="en-US" dirty="0" smtClean="0"/>
              <a:t>A JSP object created using the ‘application’ scope can be accessed from any pages across the application. The JSP object is bound to the application object. Implicit object application has the ‘application’ scope.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ari\Desktop\scopes-in-servlet.png"/>
          <p:cNvPicPr>
            <a:picLocks noChangeAspect="1" noChangeArrowheads="1"/>
          </p:cNvPicPr>
          <p:nvPr/>
        </p:nvPicPr>
        <p:blipFill>
          <a:blip r:embed="rId2"/>
          <a:srcRect/>
          <a:stretch>
            <a:fillRect/>
          </a:stretch>
        </p:blipFill>
        <p:spPr bwMode="auto">
          <a:xfrm>
            <a:off x="609599" y="990600"/>
            <a:ext cx="7958139" cy="49530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ari\Desktop\scope.jpg"/>
          <p:cNvPicPr>
            <a:picLocks noChangeAspect="1" noChangeArrowheads="1"/>
          </p:cNvPicPr>
          <p:nvPr/>
        </p:nvPicPr>
        <p:blipFill>
          <a:blip r:embed="rId2"/>
          <a:srcRect/>
          <a:stretch>
            <a:fillRect/>
          </a:stretch>
        </p:blipFill>
        <p:spPr bwMode="auto">
          <a:xfrm>
            <a:off x="685800" y="609600"/>
            <a:ext cx="7620000" cy="5786439"/>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457200" y="1600201"/>
            <a:ext cx="8229600" cy="2743200"/>
          </a:xfrm>
        </p:spPr>
        <p:txBody>
          <a:bodyPr/>
          <a:lstStyle/>
          <a:p>
            <a:pPr>
              <a:buFont typeface="Wingdings" pitchFamily="2" charset="2"/>
              <a:buChar char="§"/>
            </a:pPr>
            <a:r>
              <a:rPr lang="en-US" dirty="0" smtClean="0"/>
              <a:t>Describe all the implicit objects with suitable  Example.</a:t>
            </a:r>
          </a:p>
          <a:p>
            <a:pPr>
              <a:buFont typeface="Wingdings" pitchFamily="2" charset="2"/>
              <a:buChar char="§"/>
            </a:pPr>
            <a:r>
              <a:rPr lang="en-US" dirty="0" smtClean="0"/>
              <a:t> What is </a:t>
            </a:r>
            <a:r>
              <a:rPr lang="en-US" dirty="0" err="1" smtClean="0"/>
              <a:t>jsp</a:t>
            </a:r>
            <a:r>
              <a:rPr lang="en-US" dirty="0" smtClean="0"/>
              <a:t>? </a:t>
            </a:r>
          </a:p>
          <a:p>
            <a:pPr>
              <a:buFont typeface="Wingdings" pitchFamily="2" charset="2"/>
              <a:buChar char="§"/>
            </a:pPr>
            <a:r>
              <a:rPr lang="en-US" dirty="0" smtClean="0"/>
              <a:t> Advantages  &amp; disadvantages of JSP.</a:t>
            </a:r>
          </a:p>
          <a:p>
            <a:pPr>
              <a:buNone/>
            </a:pPr>
            <a:endParaRPr lang="en-US" dirty="0" smtClean="0"/>
          </a:p>
          <a:p>
            <a:pPr>
              <a:buFont typeface="Wingdings" pitchFamily="2" charset="2"/>
              <a:buChar char="§"/>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Outline</a:t>
            </a:r>
            <a:endParaRPr lang="en-US" dirty="0"/>
          </a:p>
        </p:txBody>
      </p:sp>
      <p:sp>
        <p:nvSpPr>
          <p:cNvPr id="3" name="Content Placeholder 2"/>
          <p:cNvSpPr>
            <a:spLocks noGrp="1"/>
          </p:cNvSpPr>
          <p:nvPr>
            <p:ph idx="1"/>
          </p:nvPr>
        </p:nvSpPr>
        <p:spPr>
          <a:xfrm>
            <a:off x="457200" y="1143000"/>
            <a:ext cx="8458200" cy="5410200"/>
          </a:xfrm>
        </p:spPr>
        <p:txBody>
          <a:bodyPr>
            <a:normAutofit lnSpcReduction="10000"/>
          </a:bodyPr>
          <a:lstStyle/>
          <a:p>
            <a:r>
              <a:rPr lang="en-US" dirty="0" smtClean="0"/>
              <a:t>Introduction to JSP</a:t>
            </a:r>
          </a:p>
          <a:p>
            <a:r>
              <a:rPr lang="en-US" dirty="0" smtClean="0"/>
              <a:t>Advantages over </a:t>
            </a:r>
            <a:r>
              <a:rPr lang="en-US" dirty="0" err="1" smtClean="0"/>
              <a:t>Servlet</a:t>
            </a:r>
            <a:endParaRPr lang="en-US" dirty="0" smtClean="0"/>
          </a:p>
          <a:p>
            <a:r>
              <a:rPr lang="en-US" dirty="0" smtClean="0"/>
              <a:t>JSP Architecture</a:t>
            </a:r>
          </a:p>
          <a:p>
            <a:r>
              <a:rPr lang="en-US" dirty="0" smtClean="0"/>
              <a:t>JSP Scripting Elements</a:t>
            </a:r>
          </a:p>
          <a:p>
            <a:r>
              <a:rPr lang="en-US" dirty="0" smtClean="0"/>
              <a:t>Implicit Objects</a:t>
            </a:r>
          </a:p>
          <a:p>
            <a:r>
              <a:rPr lang="en-US" dirty="0" smtClean="0"/>
              <a:t>Directives</a:t>
            </a:r>
          </a:p>
          <a:p>
            <a:r>
              <a:rPr lang="en-US" dirty="0" smtClean="0"/>
              <a:t>Action tags</a:t>
            </a:r>
          </a:p>
          <a:p>
            <a:r>
              <a:rPr lang="en-US" dirty="0" smtClean="0"/>
              <a:t>Life Cycle of JSP Page</a:t>
            </a:r>
          </a:p>
          <a:p>
            <a:r>
              <a:rPr lang="en-US" dirty="0" smtClean="0"/>
              <a:t>MVC in JSP</a:t>
            </a:r>
          </a:p>
          <a:p>
            <a:r>
              <a:rPr lang="en-US" dirty="0" smtClean="0"/>
              <a:t>Working with Databases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Directives</a:t>
            </a:r>
            <a:endParaRPr lang="en-US" dirty="0"/>
          </a:p>
        </p:txBody>
      </p:sp>
      <p:sp>
        <p:nvSpPr>
          <p:cNvPr id="3" name="Content Placeholder 2"/>
          <p:cNvSpPr>
            <a:spLocks noGrp="1"/>
          </p:cNvSpPr>
          <p:nvPr>
            <p:ph idx="1"/>
          </p:nvPr>
        </p:nvSpPr>
        <p:spPr>
          <a:xfrm>
            <a:off x="457200" y="1600200"/>
            <a:ext cx="8458200" cy="4953000"/>
          </a:xfrm>
        </p:spPr>
        <p:txBody>
          <a:bodyPr>
            <a:normAutofit/>
          </a:bodyPr>
          <a:lstStyle/>
          <a:p>
            <a:r>
              <a:rPr lang="en-US" dirty="0" smtClean="0"/>
              <a:t>Directives are </a:t>
            </a:r>
            <a:r>
              <a:rPr lang="en-US" dirty="0" smtClean="0">
                <a:solidFill>
                  <a:srgbClr val="FF0000"/>
                </a:solidFill>
              </a:rPr>
              <a:t>messages</a:t>
            </a:r>
            <a:r>
              <a:rPr lang="en-US" dirty="0" smtClean="0"/>
              <a:t> that tells the </a:t>
            </a:r>
            <a:r>
              <a:rPr lang="en-US" dirty="0" smtClean="0">
                <a:solidFill>
                  <a:srgbClr val="FF0000"/>
                </a:solidFill>
              </a:rPr>
              <a:t>web container </a:t>
            </a:r>
            <a:r>
              <a:rPr lang="en-US" dirty="0" smtClean="0"/>
              <a:t>how to </a:t>
            </a:r>
            <a:r>
              <a:rPr lang="en-US" dirty="0" smtClean="0">
                <a:solidFill>
                  <a:srgbClr val="FF0000"/>
                </a:solidFill>
              </a:rPr>
              <a:t>translate</a:t>
            </a:r>
            <a:r>
              <a:rPr lang="en-US" dirty="0" smtClean="0"/>
              <a:t> a </a:t>
            </a:r>
            <a:r>
              <a:rPr lang="en-US" dirty="0" smtClean="0">
                <a:solidFill>
                  <a:srgbClr val="FF0000"/>
                </a:solidFill>
              </a:rPr>
              <a:t>JSP page </a:t>
            </a:r>
            <a:r>
              <a:rPr lang="en-US" dirty="0" smtClean="0"/>
              <a:t>into corresponding </a:t>
            </a:r>
            <a:r>
              <a:rPr lang="en-US" dirty="0" err="1" smtClean="0">
                <a:solidFill>
                  <a:srgbClr val="FF0000"/>
                </a:solidFill>
              </a:rPr>
              <a:t>servlet</a:t>
            </a:r>
            <a:r>
              <a:rPr lang="en-US" dirty="0" smtClean="0"/>
              <a:t>.</a:t>
            </a:r>
          </a:p>
          <a:p>
            <a:r>
              <a:rPr lang="en-US" dirty="0" smtClean="0"/>
              <a:t>Three types:</a:t>
            </a:r>
          </a:p>
          <a:p>
            <a:pPr lvl="1"/>
            <a:r>
              <a:rPr lang="en-US" dirty="0" smtClean="0"/>
              <a:t>page directive</a:t>
            </a:r>
          </a:p>
          <a:p>
            <a:pPr lvl="1"/>
            <a:r>
              <a:rPr lang="en-US" dirty="0" smtClean="0"/>
              <a:t>include directive</a:t>
            </a:r>
          </a:p>
          <a:p>
            <a:pPr lvl="1"/>
            <a:r>
              <a:rPr lang="en-US" dirty="0" err="1" smtClean="0"/>
              <a:t>taglib</a:t>
            </a:r>
            <a:r>
              <a:rPr lang="en-US" dirty="0" smtClean="0"/>
              <a:t> directive</a:t>
            </a:r>
          </a:p>
          <a:p>
            <a:r>
              <a:rPr lang="en-US" dirty="0" smtClean="0"/>
              <a:t>Syntax of JSP directives</a:t>
            </a:r>
          </a:p>
          <a:p>
            <a:pPr lvl="2">
              <a:buNone/>
            </a:pPr>
            <a:r>
              <a:rPr lang="en-US" b="1" dirty="0" smtClean="0">
                <a:solidFill>
                  <a:srgbClr val="0070C0"/>
                </a:solidFill>
              </a:rPr>
              <a:t>&lt;%@ directive  attribute=“value” %&gt;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directive</a:t>
            </a:r>
            <a:endParaRPr lang="en-US" dirty="0"/>
          </a:p>
        </p:txBody>
      </p:sp>
      <p:sp>
        <p:nvSpPr>
          <p:cNvPr id="3" name="Content Placeholder 2"/>
          <p:cNvSpPr>
            <a:spLocks noGrp="1"/>
          </p:cNvSpPr>
          <p:nvPr>
            <p:ph idx="1"/>
          </p:nvPr>
        </p:nvSpPr>
        <p:spPr>
          <a:xfrm>
            <a:off x="457200" y="1600200"/>
            <a:ext cx="8458200" cy="4953000"/>
          </a:xfrm>
        </p:spPr>
        <p:txBody>
          <a:bodyPr>
            <a:normAutofit/>
          </a:bodyPr>
          <a:lstStyle/>
          <a:p>
            <a:r>
              <a:rPr lang="en-US" dirty="0" smtClean="0"/>
              <a:t>Defines attributes that apply to an entire JSP page</a:t>
            </a:r>
          </a:p>
          <a:p>
            <a:r>
              <a:rPr lang="en-US" dirty="0" smtClean="0"/>
              <a:t>Syntax: 	</a:t>
            </a:r>
          </a:p>
          <a:p>
            <a:pPr lvl="1">
              <a:buNone/>
            </a:pPr>
            <a:r>
              <a:rPr lang="en-US" b="1" dirty="0" smtClean="0">
                <a:solidFill>
                  <a:srgbClr val="0070C0"/>
                </a:solidFill>
              </a:rPr>
              <a:t>&lt;%@ page attribute=“value” %&gt;</a:t>
            </a:r>
          </a:p>
          <a:p>
            <a:r>
              <a:rPr lang="en-US" dirty="0" smtClean="0"/>
              <a:t>Attributes :</a:t>
            </a:r>
          </a:p>
          <a:p>
            <a:pPr>
              <a:buNone/>
            </a:pPr>
            <a:r>
              <a:rPr lang="en-US" sz="2600" dirty="0" smtClean="0"/>
              <a:t>	</a:t>
            </a:r>
            <a:r>
              <a:rPr lang="en-US" sz="2400" dirty="0" smtClean="0"/>
              <a:t>import ,</a:t>
            </a:r>
            <a:r>
              <a:rPr lang="en-US" sz="2400" dirty="0" err="1" smtClean="0"/>
              <a:t>contentType</a:t>
            </a:r>
            <a:r>
              <a:rPr lang="en-US" sz="2400" dirty="0" smtClean="0"/>
              <a:t>, extends, info, buffer, </a:t>
            </a:r>
            <a:r>
              <a:rPr lang="en-US" sz="2400" dirty="0" err="1" smtClean="0"/>
              <a:t>language,autoFlush</a:t>
            </a:r>
            <a:r>
              <a:rPr lang="en-US" sz="2400" dirty="0" smtClean="0"/>
              <a:t>,</a:t>
            </a:r>
          </a:p>
          <a:p>
            <a:pPr>
              <a:buNone/>
            </a:pPr>
            <a:r>
              <a:rPr lang="en-US" sz="2400" dirty="0" smtClean="0"/>
              <a:t>	session, </a:t>
            </a:r>
            <a:r>
              <a:rPr lang="en-US" sz="2400" dirty="0" err="1" smtClean="0"/>
              <a:t>pageEncoding</a:t>
            </a:r>
            <a:r>
              <a:rPr lang="en-US" sz="2400" dirty="0" smtClean="0"/>
              <a:t>, </a:t>
            </a:r>
            <a:r>
              <a:rPr lang="en-US" sz="2400" dirty="0" err="1" smtClean="0"/>
              <a:t>errorPage</a:t>
            </a:r>
            <a:r>
              <a:rPr lang="en-US" sz="2400" dirty="0" smtClean="0"/>
              <a:t>, </a:t>
            </a:r>
            <a:r>
              <a:rPr lang="en-US" sz="2400" dirty="0" err="1" smtClean="0"/>
              <a:t>isErrorPage</a:t>
            </a:r>
            <a:endParaRPr lang="en-US" sz="2400" b="1" dirty="0" smtClean="0">
              <a:solidFill>
                <a:srgbClr val="0070C0"/>
              </a:solidFill>
            </a:endParaRPr>
          </a:p>
          <a:p>
            <a:pPr lvl="1">
              <a:buNone/>
            </a:pPr>
            <a:r>
              <a:rPr lang="en-US" sz="1400" dirty="0" smtClean="0"/>
              <a:t>	</a:t>
            </a:r>
            <a:endParaRPr lang="en-US"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 directive</a:t>
            </a:r>
            <a:endParaRPr lang="en-US" dirty="0"/>
          </a:p>
        </p:txBody>
      </p:sp>
      <p:sp>
        <p:nvSpPr>
          <p:cNvPr id="3" name="Content Placeholder 2"/>
          <p:cNvSpPr>
            <a:spLocks noGrp="1"/>
          </p:cNvSpPr>
          <p:nvPr>
            <p:ph idx="1"/>
          </p:nvPr>
        </p:nvSpPr>
        <p:spPr>
          <a:xfrm>
            <a:off x="457200" y="1417637"/>
            <a:ext cx="8229600" cy="4525963"/>
          </a:xfrm>
        </p:spPr>
        <p:txBody>
          <a:bodyPr>
            <a:normAutofit fontScale="92500" lnSpcReduction="10000"/>
          </a:bodyPr>
          <a:lstStyle/>
          <a:p>
            <a:r>
              <a:rPr lang="en-US" dirty="0" smtClean="0"/>
              <a:t>Includes the </a:t>
            </a:r>
            <a:r>
              <a:rPr lang="en-US" dirty="0" smtClean="0">
                <a:solidFill>
                  <a:srgbClr val="FF0000"/>
                </a:solidFill>
              </a:rPr>
              <a:t>contents</a:t>
            </a:r>
            <a:r>
              <a:rPr lang="en-US" dirty="0" smtClean="0"/>
              <a:t> of any resource(may be </a:t>
            </a:r>
            <a:r>
              <a:rPr lang="en-US" dirty="0" err="1" smtClean="0"/>
              <a:t>jsp</a:t>
            </a:r>
            <a:r>
              <a:rPr lang="en-US" dirty="0" smtClean="0"/>
              <a:t> file, html file or text file</a:t>
            </a:r>
          </a:p>
          <a:p>
            <a:r>
              <a:rPr lang="en-US" dirty="0" smtClean="0"/>
              <a:t>It includes the original content of the included resources at </a:t>
            </a:r>
            <a:r>
              <a:rPr lang="en-US" dirty="0" smtClean="0">
                <a:solidFill>
                  <a:srgbClr val="FF0000"/>
                </a:solidFill>
              </a:rPr>
              <a:t>page translation </a:t>
            </a:r>
            <a:r>
              <a:rPr lang="en-US" dirty="0" smtClean="0"/>
              <a:t>time</a:t>
            </a:r>
          </a:p>
          <a:p>
            <a:r>
              <a:rPr lang="en-US" dirty="0" smtClean="0"/>
              <a:t>Reusability is the advantage</a:t>
            </a:r>
          </a:p>
          <a:p>
            <a:r>
              <a:rPr lang="en-US" dirty="0" smtClean="0"/>
              <a:t>Syntax:</a:t>
            </a:r>
          </a:p>
          <a:p>
            <a:pPr lvl="1">
              <a:buNone/>
            </a:pPr>
            <a:r>
              <a:rPr lang="en-US" b="1" dirty="0" smtClean="0">
                <a:solidFill>
                  <a:srgbClr val="0070C0"/>
                </a:solidFill>
              </a:rPr>
              <a:t>	&lt;%@include file=“</a:t>
            </a:r>
            <a:r>
              <a:rPr lang="en-US" b="1" dirty="0" err="1" smtClean="0">
                <a:solidFill>
                  <a:srgbClr val="0070C0"/>
                </a:solidFill>
              </a:rPr>
              <a:t>resourcename</a:t>
            </a:r>
            <a:r>
              <a:rPr lang="en-US" b="1" dirty="0" smtClean="0">
                <a:solidFill>
                  <a:srgbClr val="0070C0"/>
                </a:solidFill>
              </a:rPr>
              <a:t>” %&gt;</a:t>
            </a:r>
          </a:p>
          <a:p>
            <a:pPr lvl="1">
              <a:buNone/>
            </a:pPr>
            <a:endParaRPr lang="en-US" b="1" dirty="0" smtClean="0">
              <a:solidFill>
                <a:srgbClr val="0070C0"/>
              </a:solidFill>
            </a:endParaRPr>
          </a:p>
          <a:p>
            <a:pPr lvl="1">
              <a:buNone/>
            </a:pPr>
            <a:r>
              <a:rPr lang="en-US" dirty="0" smtClean="0"/>
              <a:t>	</a:t>
            </a:r>
            <a:r>
              <a:rPr lang="en-US" b="1" i="1" dirty="0" smtClean="0"/>
              <a:t>Note : this tag includes the original content, so the actual page size grows at run time</a:t>
            </a:r>
            <a:endParaRPr lang="en-US" b="1" i="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taglib</a:t>
            </a:r>
            <a:r>
              <a:rPr lang="en-US" dirty="0" smtClean="0"/>
              <a:t> directive</a:t>
            </a:r>
            <a:endParaRPr lang="en-US" dirty="0"/>
          </a:p>
        </p:txBody>
      </p:sp>
      <p:sp>
        <p:nvSpPr>
          <p:cNvPr id="3" name="Content Placeholder 2"/>
          <p:cNvSpPr>
            <a:spLocks noGrp="1"/>
          </p:cNvSpPr>
          <p:nvPr>
            <p:ph idx="1"/>
          </p:nvPr>
        </p:nvSpPr>
        <p:spPr>
          <a:xfrm>
            <a:off x="457200" y="1417637"/>
            <a:ext cx="8229600" cy="4525963"/>
          </a:xfrm>
        </p:spPr>
        <p:txBody>
          <a:bodyPr>
            <a:normAutofit/>
          </a:bodyPr>
          <a:lstStyle/>
          <a:p>
            <a:r>
              <a:rPr lang="en-US" dirty="0" smtClean="0"/>
              <a:t>Used to define a tag library that defines many tags</a:t>
            </a:r>
          </a:p>
          <a:p>
            <a:r>
              <a:rPr lang="en-US" dirty="0" smtClean="0"/>
              <a:t>We use the TLD (Tag Library Descriptor) file to define the tags</a:t>
            </a:r>
          </a:p>
          <a:p>
            <a:r>
              <a:rPr lang="en-US" dirty="0" smtClean="0"/>
              <a:t>Syntax:</a:t>
            </a:r>
          </a:p>
          <a:p>
            <a:pPr lvl="1">
              <a:buNone/>
            </a:pPr>
            <a:r>
              <a:rPr lang="en-US" b="1" dirty="0" smtClean="0">
                <a:solidFill>
                  <a:srgbClr val="0070C0"/>
                </a:solidFill>
              </a:rPr>
              <a:t>	&lt;%@  </a:t>
            </a:r>
            <a:r>
              <a:rPr lang="en-US" b="1" dirty="0" err="1" smtClean="0">
                <a:solidFill>
                  <a:srgbClr val="0070C0"/>
                </a:solidFill>
              </a:rPr>
              <a:t>taglib</a:t>
            </a:r>
            <a:r>
              <a:rPr lang="en-US" b="1" dirty="0" smtClean="0">
                <a:solidFill>
                  <a:srgbClr val="0070C0"/>
                </a:solidFill>
              </a:rPr>
              <a:t> </a:t>
            </a:r>
            <a:r>
              <a:rPr lang="en-US" b="1" dirty="0" err="1" smtClean="0">
                <a:solidFill>
                  <a:srgbClr val="0070C0"/>
                </a:solidFill>
              </a:rPr>
              <a:t>uri</a:t>
            </a:r>
            <a:r>
              <a:rPr lang="en-US" b="1" dirty="0" smtClean="0">
                <a:solidFill>
                  <a:srgbClr val="0070C0"/>
                </a:solidFill>
              </a:rPr>
              <a:t>=“</a:t>
            </a:r>
            <a:r>
              <a:rPr lang="en-US" b="1" dirty="0" err="1" smtClean="0">
                <a:solidFill>
                  <a:srgbClr val="0070C0"/>
                </a:solidFill>
              </a:rPr>
              <a:t>uriofthetaglibrary</a:t>
            </a:r>
            <a:r>
              <a:rPr lang="en-US" b="1" dirty="0" smtClean="0">
                <a:solidFill>
                  <a:srgbClr val="0070C0"/>
                </a:solidFill>
              </a:rPr>
              <a:t>”  prefix=“</a:t>
            </a:r>
            <a:r>
              <a:rPr lang="en-US" b="1" dirty="0" err="1" smtClean="0">
                <a:solidFill>
                  <a:srgbClr val="0070C0"/>
                </a:solidFill>
              </a:rPr>
              <a:t>prefixoftaglibrary</a:t>
            </a:r>
            <a:r>
              <a:rPr lang="en-US" b="1" smtClean="0">
                <a:solidFill>
                  <a:srgbClr val="0070C0"/>
                </a:solidFill>
              </a:rPr>
              <a:t>”%&gt;</a:t>
            </a:r>
            <a:endParaRPr lang="en-US" b="1" dirty="0" smtClean="0">
              <a:solidFill>
                <a:srgbClr val="0070C0"/>
              </a:solidFill>
            </a:endParaRPr>
          </a:p>
          <a:p>
            <a:pPr lvl="1">
              <a:buNone/>
            </a:pPr>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Action tags</a:t>
            </a:r>
            <a:endParaRPr lang="en-US" dirty="0"/>
          </a:p>
        </p:txBody>
      </p:sp>
      <p:sp>
        <p:nvSpPr>
          <p:cNvPr id="3" name="Content Placeholder 2"/>
          <p:cNvSpPr>
            <a:spLocks noGrp="1"/>
          </p:cNvSpPr>
          <p:nvPr>
            <p:ph idx="1"/>
          </p:nvPr>
        </p:nvSpPr>
        <p:spPr/>
        <p:txBody>
          <a:bodyPr>
            <a:normAutofit lnSpcReduction="10000"/>
          </a:bodyPr>
          <a:lstStyle/>
          <a:p>
            <a:r>
              <a:rPr lang="en-US" dirty="0" smtClean="0"/>
              <a:t>Used to </a:t>
            </a:r>
            <a:r>
              <a:rPr lang="en-US" dirty="0" smtClean="0">
                <a:solidFill>
                  <a:srgbClr val="FF0000"/>
                </a:solidFill>
              </a:rPr>
              <a:t>control the flow</a:t>
            </a:r>
            <a:r>
              <a:rPr lang="en-US" dirty="0" smtClean="0"/>
              <a:t> between pages and to </a:t>
            </a:r>
            <a:r>
              <a:rPr lang="en-US" dirty="0" smtClean="0">
                <a:solidFill>
                  <a:srgbClr val="FF0000"/>
                </a:solidFill>
              </a:rPr>
              <a:t>use java beans</a:t>
            </a:r>
          </a:p>
          <a:p>
            <a:r>
              <a:rPr lang="en-US" dirty="0" smtClean="0"/>
              <a:t>Following are JSP Action tags:</a:t>
            </a:r>
          </a:p>
          <a:p>
            <a:pPr lvl="1">
              <a:buFont typeface="Wingdings" pitchFamily="2" charset="2"/>
              <a:buChar char="§"/>
            </a:pPr>
            <a:r>
              <a:rPr lang="en-US" b="1" dirty="0" err="1" smtClean="0">
                <a:solidFill>
                  <a:srgbClr val="0070C0"/>
                </a:solidFill>
              </a:rPr>
              <a:t>jsp:forward</a:t>
            </a:r>
            <a:endParaRPr lang="en-US" b="1" dirty="0" smtClean="0">
              <a:solidFill>
                <a:srgbClr val="0070C0"/>
              </a:solidFill>
            </a:endParaRPr>
          </a:p>
          <a:p>
            <a:pPr lvl="1">
              <a:buFont typeface="Wingdings" pitchFamily="2" charset="2"/>
              <a:buChar char="§"/>
            </a:pPr>
            <a:r>
              <a:rPr lang="en-US" b="1" dirty="0" err="1" smtClean="0">
                <a:solidFill>
                  <a:srgbClr val="0070C0"/>
                </a:solidFill>
              </a:rPr>
              <a:t>jsp:include</a:t>
            </a:r>
            <a:endParaRPr lang="en-US" b="1" dirty="0" smtClean="0">
              <a:solidFill>
                <a:srgbClr val="0070C0"/>
              </a:solidFill>
            </a:endParaRPr>
          </a:p>
          <a:p>
            <a:pPr lvl="1">
              <a:buFont typeface="Wingdings" pitchFamily="2" charset="2"/>
              <a:buChar char="§"/>
            </a:pPr>
            <a:r>
              <a:rPr lang="en-US" b="1" dirty="0" err="1" smtClean="0">
                <a:solidFill>
                  <a:srgbClr val="0070C0"/>
                </a:solidFill>
              </a:rPr>
              <a:t>jsp:param</a:t>
            </a:r>
            <a:endParaRPr lang="en-US" b="1" dirty="0" smtClean="0">
              <a:solidFill>
                <a:srgbClr val="0070C0"/>
              </a:solidFill>
            </a:endParaRPr>
          </a:p>
          <a:p>
            <a:pPr lvl="1">
              <a:buFont typeface="Wingdings" pitchFamily="2" charset="2"/>
              <a:buChar char="§"/>
            </a:pPr>
            <a:r>
              <a:rPr lang="en-US" b="1" dirty="0" err="1" smtClean="0">
                <a:solidFill>
                  <a:srgbClr val="0070C0"/>
                </a:solidFill>
              </a:rPr>
              <a:t>jsp:useBean</a:t>
            </a:r>
            <a:endParaRPr lang="en-US" b="1" dirty="0" smtClean="0">
              <a:solidFill>
                <a:srgbClr val="0070C0"/>
              </a:solidFill>
            </a:endParaRPr>
          </a:p>
          <a:p>
            <a:pPr lvl="1">
              <a:buFont typeface="Wingdings" pitchFamily="2" charset="2"/>
              <a:buChar char="§"/>
            </a:pPr>
            <a:r>
              <a:rPr lang="en-US" b="1" dirty="0" err="1" smtClean="0">
                <a:solidFill>
                  <a:srgbClr val="0070C0"/>
                </a:solidFill>
              </a:rPr>
              <a:t>jsp:setProperty</a:t>
            </a:r>
            <a:endParaRPr lang="en-US" b="1" dirty="0" smtClean="0">
              <a:solidFill>
                <a:srgbClr val="0070C0"/>
              </a:solidFill>
            </a:endParaRPr>
          </a:p>
          <a:p>
            <a:pPr lvl="1">
              <a:buFont typeface="Wingdings" pitchFamily="2" charset="2"/>
              <a:buChar char="§"/>
            </a:pPr>
            <a:r>
              <a:rPr lang="en-US" b="1" dirty="0" err="1" smtClean="0">
                <a:solidFill>
                  <a:srgbClr val="0070C0"/>
                </a:solidFill>
              </a:rPr>
              <a:t>jsp:getProperty</a:t>
            </a:r>
            <a:endParaRPr lang="en-US" b="1" dirty="0" smtClean="0">
              <a:solidFill>
                <a:srgbClr val="0070C0"/>
              </a:solidFill>
            </a:endParaRPr>
          </a:p>
        </p:txBody>
      </p:sp>
      <p:sp>
        <p:nvSpPr>
          <p:cNvPr id="4" name="Right Brace 3"/>
          <p:cNvSpPr/>
          <p:nvPr/>
        </p:nvSpPr>
        <p:spPr>
          <a:xfrm>
            <a:off x="3810000" y="4648200"/>
            <a:ext cx="533400" cy="12192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r>
              <a:rPr lang="en-US" dirty="0" smtClean="0"/>
              <a:t>          </a:t>
            </a:r>
            <a:endParaRPr lang="en-US" dirty="0"/>
          </a:p>
        </p:txBody>
      </p:sp>
      <p:sp>
        <p:nvSpPr>
          <p:cNvPr id="5" name="Rectangle 4"/>
          <p:cNvSpPr/>
          <p:nvPr/>
        </p:nvSpPr>
        <p:spPr>
          <a:xfrm>
            <a:off x="4495800" y="4876800"/>
            <a:ext cx="25908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ln w="1905"/>
                <a:solidFill>
                  <a:schemeClr val="tx1"/>
                </a:solidFill>
                <a:effectLst>
                  <a:innerShdw blurRad="69850" dist="43180" dir="5400000">
                    <a:srgbClr val="000000">
                      <a:alpha val="65000"/>
                    </a:srgbClr>
                  </a:innerShdw>
                </a:effectLst>
              </a:rPr>
              <a:t>Uses Bean Class</a:t>
            </a:r>
            <a:endParaRPr lang="en-US" sz="2400" b="1" dirty="0">
              <a:ln w="1905"/>
              <a:solidFill>
                <a:schemeClr val="tx1"/>
              </a:soli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jsp:forward</a:t>
            </a:r>
            <a:endParaRPr lang="en-US" dirty="0"/>
          </a:p>
        </p:txBody>
      </p:sp>
      <p:sp>
        <p:nvSpPr>
          <p:cNvPr id="3" name="Content Placeholder 2"/>
          <p:cNvSpPr>
            <a:spLocks noGrp="1"/>
          </p:cNvSpPr>
          <p:nvPr>
            <p:ph idx="1"/>
          </p:nvPr>
        </p:nvSpPr>
        <p:spPr>
          <a:xfrm>
            <a:off x="228600" y="1295400"/>
            <a:ext cx="8686800" cy="4800600"/>
          </a:xfrm>
        </p:spPr>
        <p:txBody>
          <a:bodyPr/>
          <a:lstStyle/>
          <a:p>
            <a:r>
              <a:rPr lang="en-US" dirty="0" smtClean="0">
                <a:solidFill>
                  <a:srgbClr val="FF0000"/>
                </a:solidFill>
              </a:rPr>
              <a:t>Forwards</a:t>
            </a:r>
            <a:r>
              <a:rPr lang="en-US" dirty="0" smtClean="0"/>
              <a:t> the </a:t>
            </a:r>
            <a:r>
              <a:rPr lang="en-US" dirty="0" smtClean="0">
                <a:solidFill>
                  <a:srgbClr val="FF0000"/>
                </a:solidFill>
              </a:rPr>
              <a:t>request</a:t>
            </a:r>
            <a:r>
              <a:rPr lang="en-US" dirty="0" smtClean="0"/>
              <a:t> to </a:t>
            </a:r>
            <a:r>
              <a:rPr lang="en-US" dirty="0" smtClean="0">
                <a:solidFill>
                  <a:srgbClr val="FF0000"/>
                </a:solidFill>
              </a:rPr>
              <a:t>another resource</a:t>
            </a:r>
            <a:r>
              <a:rPr lang="en-US" dirty="0" smtClean="0"/>
              <a:t>, it may be </a:t>
            </a:r>
            <a:r>
              <a:rPr lang="en-US" dirty="0" err="1" smtClean="0"/>
              <a:t>jsp</a:t>
            </a:r>
            <a:r>
              <a:rPr lang="en-US" dirty="0" smtClean="0"/>
              <a:t>, html or another resource</a:t>
            </a:r>
          </a:p>
          <a:p>
            <a:r>
              <a:rPr lang="en-US" dirty="0" smtClean="0"/>
              <a:t>Syntax: </a:t>
            </a:r>
          </a:p>
          <a:p>
            <a:pPr lvl="1">
              <a:buNone/>
            </a:pPr>
            <a:r>
              <a:rPr lang="en-US" dirty="0" smtClean="0">
                <a:solidFill>
                  <a:srgbClr val="0070C0"/>
                </a:solidFill>
              </a:rPr>
              <a:t>&lt;</a:t>
            </a:r>
            <a:r>
              <a:rPr lang="en-US" dirty="0" err="1" smtClean="0">
                <a:solidFill>
                  <a:srgbClr val="0070C0"/>
                </a:solidFill>
              </a:rPr>
              <a:t>jsp:forward</a:t>
            </a:r>
            <a:r>
              <a:rPr lang="en-US" dirty="0" smtClean="0">
                <a:solidFill>
                  <a:srgbClr val="0070C0"/>
                </a:solidFill>
              </a:rPr>
              <a:t> page=“</a:t>
            </a:r>
            <a:r>
              <a:rPr lang="en-US" i="1" dirty="0" err="1" smtClean="0">
                <a:solidFill>
                  <a:srgbClr val="0070C0"/>
                </a:solidFill>
              </a:rPr>
              <a:t>relativeURL</a:t>
            </a:r>
            <a:r>
              <a:rPr lang="en-US" i="1" dirty="0" smtClean="0">
                <a:solidFill>
                  <a:srgbClr val="0070C0"/>
                </a:solidFill>
              </a:rPr>
              <a:t> |&lt;%=expression%&gt;</a:t>
            </a:r>
            <a:r>
              <a:rPr lang="en-US" dirty="0" smtClean="0">
                <a:solidFill>
                  <a:srgbClr val="0070C0"/>
                </a:solidFill>
              </a:rPr>
              <a:t>” /&gt;</a:t>
            </a:r>
          </a:p>
          <a:p>
            <a:pPr lvl="1">
              <a:buNone/>
            </a:pPr>
            <a:r>
              <a:rPr lang="en-US" u="sng" dirty="0" smtClean="0"/>
              <a:t>With parameter:</a:t>
            </a:r>
          </a:p>
          <a:p>
            <a:pPr lvl="1">
              <a:buNone/>
            </a:pPr>
            <a:r>
              <a:rPr lang="en-US" dirty="0" smtClean="0">
                <a:solidFill>
                  <a:srgbClr val="0070C0"/>
                </a:solidFill>
              </a:rPr>
              <a:t>&lt;</a:t>
            </a:r>
            <a:r>
              <a:rPr lang="en-US" dirty="0" err="1" smtClean="0">
                <a:solidFill>
                  <a:srgbClr val="0070C0"/>
                </a:solidFill>
              </a:rPr>
              <a:t>jsp:forward</a:t>
            </a:r>
            <a:r>
              <a:rPr lang="en-US" dirty="0" smtClean="0">
                <a:solidFill>
                  <a:srgbClr val="0070C0"/>
                </a:solidFill>
              </a:rPr>
              <a:t> page=“</a:t>
            </a:r>
            <a:r>
              <a:rPr lang="en-US" dirty="0" err="1" smtClean="0">
                <a:solidFill>
                  <a:srgbClr val="0070C0"/>
                </a:solidFill>
              </a:rPr>
              <a:t>relativeURL</a:t>
            </a:r>
            <a:r>
              <a:rPr lang="en-US" dirty="0" smtClean="0">
                <a:solidFill>
                  <a:srgbClr val="0070C0"/>
                </a:solidFill>
              </a:rPr>
              <a:t> |&lt;%=expression%&gt;” /&gt;</a:t>
            </a:r>
          </a:p>
          <a:p>
            <a:pPr lvl="1">
              <a:buNone/>
            </a:pPr>
            <a:r>
              <a:rPr lang="en-US" dirty="0" smtClean="0">
                <a:solidFill>
                  <a:srgbClr val="0070C0"/>
                </a:solidFill>
              </a:rPr>
              <a:t>	</a:t>
            </a:r>
            <a:r>
              <a:rPr lang="en-US" dirty="0" smtClean="0">
                <a:solidFill>
                  <a:srgbClr val="C00000"/>
                </a:solidFill>
              </a:rPr>
              <a:t>&lt;</a:t>
            </a:r>
            <a:r>
              <a:rPr lang="en-US" dirty="0" err="1" smtClean="0">
                <a:solidFill>
                  <a:srgbClr val="C00000"/>
                </a:solidFill>
              </a:rPr>
              <a:t>jsp:param</a:t>
            </a:r>
            <a:r>
              <a:rPr lang="en-US" dirty="0" smtClean="0">
                <a:solidFill>
                  <a:srgbClr val="C00000"/>
                </a:solidFill>
              </a:rPr>
              <a:t> name=“</a:t>
            </a:r>
            <a:r>
              <a:rPr lang="en-US" i="1" dirty="0" err="1" smtClean="0">
                <a:solidFill>
                  <a:srgbClr val="C00000"/>
                </a:solidFill>
              </a:rPr>
              <a:t>parametername</a:t>
            </a:r>
            <a:r>
              <a:rPr lang="en-US" dirty="0" smtClean="0">
                <a:solidFill>
                  <a:srgbClr val="C00000"/>
                </a:solidFill>
              </a:rPr>
              <a:t>” value=“</a:t>
            </a:r>
            <a:r>
              <a:rPr lang="en-US" i="1" dirty="0" err="1" smtClean="0">
                <a:solidFill>
                  <a:srgbClr val="C00000"/>
                </a:solidFill>
              </a:rPr>
              <a:t>parametervalue</a:t>
            </a:r>
            <a:r>
              <a:rPr lang="en-US" i="1" dirty="0" smtClean="0">
                <a:solidFill>
                  <a:srgbClr val="C00000"/>
                </a:solidFill>
              </a:rPr>
              <a:t>|&lt;%=expression%&gt; </a:t>
            </a:r>
            <a:r>
              <a:rPr lang="en-US" dirty="0" smtClean="0">
                <a:solidFill>
                  <a:srgbClr val="C00000"/>
                </a:solidFill>
              </a:rPr>
              <a:t>“/&gt;</a:t>
            </a:r>
          </a:p>
          <a:p>
            <a:pPr lvl="1">
              <a:buNone/>
            </a:pPr>
            <a:r>
              <a:rPr lang="en-US" dirty="0" smtClean="0">
                <a:solidFill>
                  <a:srgbClr val="0070C0"/>
                </a:solidFill>
              </a:rPr>
              <a:t>&lt;/</a:t>
            </a:r>
            <a:r>
              <a:rPr lang="en-US" dirty="0" err="1" smtClean="0">
                <a:solidFill>
                  <a:srgbClr val="0070C0"/>
                </a:solidFill>
              </a:rPr>
              <a:t>jsp:forward</a:t>
            </a:r>
            <a:r>
              <a:rPr lang="en-US" dirty="0" smtClean="0">
                <a:solidFill>
                  <a:srgbClr val="0070C0"/>
                </a:solidFill>
              </a:rPr>
              <a:t>&gt;</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28915792"/>
              </p:ext>
            </p:extLst>
          </p:nvPr>
        </p:nvGraphicFramePr>
        <p:xfrm>
          <a:off x="457200" y="1295401"/>
          <a:ext cx="8229600" cy="3436460"/>
        </p:xfrm>
        <a:graphic>
          <a:graphicData uri="http://schemas.openxmlformats.org/drawingml/2006/table">
            <a:tbl>
              <a:tblPr/>
              <a:tblGrid>
                <a:gridCol w="4114800"/>
                <a:gridCol w="4114800"/>
              </a:tblGrid>
              <a:tr h="723465">
                <a:tc>
                  <a:txBody>
                    <a:bodyPr/>
                    <a:lstStyle/>
                    <a:p>
                      <a:r>
                        <a:rPr lang="en-US" sz="2400" b="1" dirty="0"/>
                        <a:t>JSP include </a:t>
                      </a:r>
                      <a:r>
                        <a:rPr lang="en-US" sz="2000" b="1" dirty="0"/>
                        <a:t>directive</a:t>
                      </a:r>
                      <a:endParaRPr lang="en-US" b="1" dirty="0"/>
                    </a:p>
                  </a:txBody>
                  <a:tcPr anchor="ctr">
                    <a:lnL>
                      <a:noFill/>
                    </a:lnL>
                    <a:lnR>
                      <a:noFill/>
                    </a:lnR>
                    <a:lnT>
                      <a:noFill/>
                    </a:lnT>
                    <a:lnB>
                      <a:noFill/>
                    </a:lnB>
                  </a:tcPr>
                </a:tc>
                <a:tc>
                  <a:txBody>
                    <a:bodyPr/>
                    <a:lstStyle/>
                    <a:p>
                      <a:r>
                        <a:rPr lang="en-US" sz="2400" b="1" dirty="0"/>
                        <a:t>JSP include action</a:t>
                      </a:r>
                    </a:p>
                  </a:txBody>
                  <a:tcPr anchor="ctr">
                    <a:lnL>
                      <a:noFill/>
                    </a:lnL>
                    <a:lnR>
                      <a:noFill/>
                    </a:lnR>
                    <a:lnT>
                      <a:noFill/>
                    </a:lnT>
                    <a:lnB>
                      <a:noFill/>
                    </a:lnB>
                  </a:tcPr>
                </a:tc>
              </a:tr>
              <a:tr h="723465">
                <a:tc>
                  <a:txBody>
                    <a:bodyPr/>
                    <a:lstStyle/>
                    <a:p>
                      <a:r>
                        <a:rPr lang="en-US" dirty="0"/>
                        <a:t>includes resource at translation time.</a:t>
                      </a:r>
                    </a:p>
                  </a:txBody>
                  <a:tcPr anchor="ctr">
                    <a:lnL>
                      <a:noFill/>
                    </a:lnL>
                    <a:lnR>
                      <a:noFill/>
                    </a:lnR>
                    <a:lnT>
                      <a:noFill/>
                    </a:lnT>
                    <a:lnB>
                      <a:noFill/>
                    </a:lnB>
                  </a:tcPr>
                </a:tc>
                <a:tc>
                  <a:txBody>
                    <a:bodyPr/>
                    <a:lstStyle/>
                    <a:p>
                      <a:r>
                        <a:rPr lang="en-US" dirty="0"/>
                        <a:t>includes resource at request time.</a:t>
                      </a:r>
                    </a:p>
                  </a:txBody>
                  <a:tcPr anchor="ctr">
                    <a:lnL>
                      <a:noFill/>
                    </a:lnL>
                    <a:lnR>
                      <a:noFill/>
                    </a:lnR>
                    <a:lnT>
                      <a:noFill/>
                    </a:lnT>
                    <a:lnB>
                      <a:noFill/>
                    </a:lnB>
                  </a:tcPr>
                </a:tc>
              </a:tr>
              <a:tr h="723465">
                <a:tc>
                  <a:txBody>
                    <a:bodyPr/>
                    <a:lstStyle/>
                    <a:p>
                      <a:r>
                        <a:rPr lang="en-US" dirty="0"/>
                        <a:t>better for static pages.</a:t>
                      </a:r>
                    </a:p>
                  </a:txBody>
                  <a:tcPr anchor="ctr">
                    <a:lnL>
                      <a:noFill/>
                    </a:lnL>
                    <a:lnR>
                      <a:noFill/>
                    </a:lnR>
                    <a:lnT>
                      <a:noFill/>
                    </a:lnT>
                    <a:lnB>
                      <a:noFill/>
                    </a:lnB>
                  </a:tcPr>
                </a:tc>
                <a:tc>
                  <a:txBody>
                    <a:bodyPr/>
                    <a:lstStyle/>
                    <a:p>
                      <a:r>
                        <a:rPr lang="en-US" dirty="0"/>
                        <a:t>better for dynamic pages.</a:t>
                      </a:r>
                    </a:p>
                  </a:txBody>
                  <a:tcPr anchor="ctr">
                    <a:lnL>
                      <a:noFill/>
                    </a:lnL>
                    <a:lnR>
                      <a:noFill/>
                    </a:lnR>
                    <a:lnT>
                      <a:noFill/>
                    </a:lnT>
                    <a:lnB>
                      <a:noFill/>
                    </a:lnB>
                  </a:tcPr>
                </a:tc>
              </a:tr>
              <a:tr h="1266065">
                <a:tc>
                  <a:txBody>
                    <a:bodyPr/>
                    <a:lstStyle/>
                    <a:p>
                      <a:r>
                        <a:rPr lang="en-US" dirty="0"/>
                        <a:t>includes the original content in the generated servlet.</a:t>
                      </a:r>
                    </a:p>
                  </a:txBody>
                  <a:tcPr anchor="ctr">
                    <a:lnL>
                      <a:noFill/>
                    </a:lnL>
                    <a:lnR>
                      <a:noFill/>
                    </a:lnR>
                    <a:lnT>
                      <a:noFill/>
                    </a:lnT>
                    <a:lnB>
                      <a:noFill/>
                    </a:lnB>
                  </a:tcPr>
                </a:tc>
                <a:tc>
                  <a:txBody>
                    <a:bodyPr/>
                    <a:lstStyle/>
                    <a:p>
                      <a:r>
                        <a:rPr lang="en-US" dirty="0"/>
                        <a:t>calls the include method.</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685255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jsp:include</a:t>
            </a:r>
            <a:endParaRPr lang="en-US" dirty="0"/>
          </a:p>
        </p:txBody>
      </p:sp>
      <p:sp>
        <p:nvSpPr>
          <p:cNvPr id="3" name="Content Placeholder 2"/>
          <p:cNvSpPr>
            <a:spLocks noGrp="1"/>
          </p:cNvSpPr>
          <p:nvPr>
            <p:ph idx="1"/>
          </p:nvPr>
        </p:nvSpPr>
        <p:spPr>
          <a:xfrm>
            <a:off x="228600" y="1295400"/>
            <a:ext cx="8686800" cy="4800600"/>
          </a:xfrm>
        </p:spPr>
        <p:txBody>
          <a:bodyPr>
            <a:normAutofit lnSpcReduction="10000"/>
          </a:bodyPr>
          <a:lstStyle/>
          <a:p>
            <a:r>
              <a:rPr lang="en-US" dirty="0" smtClean="0">
                <a:solidFill>
                  <a:srgbClr val="FF0000"/>
                </a:solidFill>
              </a:rPr>
              <a:t>Includes</a:t>
            </a:r>
            <a:r>
              <a:rPr lang="en-US" dirty="0" smtClean="0"/>
              <a:t> the resources at </a:t>
            </a:r>
            <a:r>
              <a:rPr lang="en-US" dirty="0" smtClean="0">
                <a:solidFill>
                  <a:srgbClr val="FF0000"/>
                </a:solidFill>
              </a:rPr>
              <a:t>request time.</a:t>
            </a:r>
            <a:r>
              <a:rPr lang="en-US" dirty="0" smtClean="0"/>
              <a:t> Here file is being included during </a:t>
            </a:r>
            <a:r>
              <a:rPr lang="en-US" dirty="0" smtClean="0">
                <a:solidFill>
                  <a:srgbClr val="FF0000"/>
                </a:solidFill>
              </a:rPr>
              <a:t>request processing phase </a:t>
            </a:r>
          </a:p>
          <a:p>
            <a:r>
              <a:rPr lang="en-US" dirty="0" smtClean="0"/>
              <a:t>Syntax: </a:t>
            </a:r>
          </a:p>
          <a:p>
            <a:pPr lvl="1">
              <a:buNone/>
            </a:pPr>
            <a:r>
              <a:rPr lang="en-US" dirty="0" smtClean="0">
                <a:solidFill>
                  <a:srgbClr val="0070C0"/>
                </a:solidFill>
              </a:rPr>
              <a:t>&lt;</a:t>
            </a:r>
            <a:r>
              <a:rPr lang="en-US" dirty="0" err="1" smtClean="0">
                <a:solidFill>
                  <a:srgbClr val="0070C0"/>
                </a:solidFill>
              </a:rPr>
              <a:t>jsp:include</a:t>
            </a:r>
            <a:r>
              <a:rPr lang="en-US" dirty="0" smtClean="0">
                <a:solidFill>
                  <a:srgbClr val="0070C0"/>
                </a:solidFill>
              </a:rPr>
              <a:t> page=“</a:t>
            </a:r>
            <a:r>
              <a:rPr lang="en-US" i="1" dirty="0" err="1" smtClean="0">
                <a:solidFill>
                  <a:srgbClr val="0070C0"/>
                </a:solidFill>
              </a:rPr>
              <a:t>relativeURL</a:t>
            </a:r>
            <a:r>
              <a:rPr lang="en-US" i="1" dirty="0" smtClean="0">
                <a:solidFill>
                  <a:srgbClr val="0070C0"/>
                </a:solidFill>
              </a:rPr>
              <a:t> |&lt;%=expression%&gt;</a:t>
            </a:r>
            <a:r>
              <a:rPr lang="en-US" dirty="0" smtClean="0">
                <a:solidFill>
                  <a:srgbClr val="0070C0"/>
                </a:solidFill>
              </a:rPr>
              <a:t>” /&gt;</a:t>
            </a:r>
          </a:p>
          <a:p>
            <a:pPr lvl="1">
              <a:buNone/>
            </a:pPr>
            <a:r>
              <a:rPr lang="en-US" u="sng" dirty="0" smtClean="0"/>
              <a:t>With parameter:</a:t>
            </a:r>
          </a:p>
          <a:p>
            <a:pPr lvl="1">
              <a:buNone/>
            </a:pPr>
            <a:r>
              <a:rPr lang="en-US" dirty="0" smtClean="0">
                <a:solidFill>
                  <a:srgbClr val="0070C0"/>
                </a:solidFill>
              </a:rPr>
              <a:t>&lt;</a:t>
            </a:r>
            <a:r>
              <a:rPr lang="en-US" dirty="0" err="1" smtClean="0">
                <a:solidFill>
                  <a:srgbClr val="0070C0"/>
                </a:solidFill>
              </a:rPr>
              <a:t>jsp:include</a:t>
            </a:r>
            <a:r>
              <a:rPr lang="en-US" dirty="0" smtClean="0">
                <a:solidFill>
                  <a:srgbClr val="0070C0"/>
                </a:solidFill>
              </a:rPr>
              <a:t> page=“</a:t>
            </a:r>
            <a:r>
              <a:rPr lang="en-US" dirty="0" err="1" smtClean="0">
                <a:solidFill>
                  <a:srgbClr val="0070C0"/>
                </a:solidFill>
              </a:rPr>
              <a:t>relativeURL</a:t>
            </a:r>
            <a:r>
              <a:rPr lang="en-US" dirty="0" smtClean="0">
                <a:solidFill>
                  <a:srgbClr val="0070C0"/>
                </a:solidFill>
              </a:rPr>
              <a:t> |&lt;%=expression%&gt;” /&gt;</a:t>
            </a:r>
          </a:p>
          <a:p>
            <a:pPr lvl="1">
              <a:buNone/>
            </a:pPr>
            <a:r>
              <a:rPr lang="en-US" dirty="0" smtClean="0">
                <a:solidFill>
                  <a:srgbClr val="0070C0"/>
                </a:solidFill>
              </a:rPr>
              <a:t>	</a:t>
            </a:r>
            <a:r>
              <a:rPr lang="en-US" dirty="0" smtClean="0">
                <a:solidFill>
                  <a:srgbClr val="C00000"/>
                </a:solidFill>
              </a:rPr>
              <a:t>&lt;</a:t>
            </a:r>
            <a:r>
              <a:rPr lang="en-US" dirty="0" err="1" smtClean="0">
                <a:solidFill>
                  <a:srgbClr val="C00000"/>
                </a:solidFill>
              </a:rPr>
              <a:t>jsp:param</a:t>
            </a:r>
            <a:r>
              <a:rPr lang="en-US" dirty="0" smtClean="0">
                <a:solidFill>
                  <a:srgbClr val="C00000"/>
                </a:solidFill>
              </a:rPr>
              <a:t> name=“</a:t>
            </a:r>
            <a:r>
              <a:rPr lang="en-US" i="1" dirty="0" err="1" smtClean="0">
                <a:solidFill>
                  <a:srgbClr val="C00000"/>
                </a:solidFill>
              </a:rPr>
              <a:t>parametername</a:t>
            </a:r>
            <a:r>
              <a:rPr lang="en-US" dirty="0" smtClean="0">
                <a:solidFill>
                  <a:srgbClr val="C00000"/>
                </a:solidFill>
              </a:rPr>
              <a:t>” value=“</a:t>
            </a:r>
            <a:r>
              <a:rPr lang="en-US" i="1" dirty="0" err="1" smtClean="0">
                <a:solidFill>
                  <a:srgbClr val="C00000"/>
                </a:solidFill>
              </a:rPr>
              <a:t>parametervalue</a:t>
            </a:r>
            <a:r>
              <a:rPr lang="en-US" i="1" dirty="0" smtClean="0">
                <a:solidFill>
                  <a:srgbClr val="C00000"/>
                </a:solidFill>
              </a:rPr>
              <a:t>|&lt;%=expression%&gt; </a:t>
            </a:r>
            <a:r>
              <a:rPr lang="en-US" dirty="0" smtClean="0">
                <a:solidFill>
                  <a:srgbClr val="C00000"/>
                </a:solidFill>
              </a:rPr>
              <a:t>“/&gt;</a:t>
            </a:r>
          </a:p>
          <a:p>
            <a:pPr lvl="1">
              <a:buNone/>
            </a:pPr>
            <a:r>
              <a:rPr lang="en-US" dirty="0" smtClean="0">
                <a:solidFill>
                  <a:srgbClr val="0070C0"/>
                </a:solidFill>
              </a:rPr>
              <a:t>&lt;/</a:t>
            </a:r>
            <a:r>
              <a:rPr lang="en-US" dirty="0" err="1" smtClean="0">
                <a:solidFill>
                  <a:srgbClr val="0070C0"/>
                </a:solidFill>
              </a:rPr>
              <a:t>jsp:include</a:t>
            </a:r>
            <a:r>
              <a:rPr lang="en-US" dirty="0" smtClean="0">
                <a:solidFill>
                  <a:srgbClr val="0070C0"/>
                </a:solidFill>
              </a:rPr>
              <a:t>&gt;</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Cookie</a:t>
            </a:r>
            <a:endParaRPr lang="en-US" dirty="0"/>
          </a:p>
        </p:txBody>
      </p:sp>
      <p:sp>
        <p:nvSpPr>
          <p:cNvPr id="3" name="Content Placeholder 2"/>
          <p:cNvSpPr>
            <a:spLocks noGrp="1"/>
          </p:cNvSpPr>
          <p:nvPr>
            <p:ph idx="1"/>
          </p:nvPr>
        </p:nvSpPr>
        <p:spPr>
          <a:xfrm>
            <a:off x="0" y="990600"/>
            <a:ext cx="9144000" cy="5867400"/>
          </a:xfrm>
        </p:spPr>
        <p:txBody>
          <a:bodyPr>
            <a:normAutofit fontScale="92500" lnSpcReduction="20000"/>
          </a:bodyPr>
          <a:lstStyle/>
          <a:p>
            <a:r>
              <a:rPr lang="en-US" dirty="0" smtClean="0"/>
              <a:t>In JSP cookie are the object of the class</a:t>
            </a:r>
            <a:r>
              <a:rPr lang="en-US" dirty="0" smtClean="0">
                <a:solidFill>
                  <a:srgbClr val="FF0000"/>
                </a:solidFill>
              </a:rPr>
              <a:t> </a:t>
            </a:r>
            <a:r>
              <a:rPr lang="en-US" b="1" dirty="0" err="1" smtClean="0">
                <a:solidFill>
                  <a:srgbClr val="FF0000"/>
                </a:solidFill>
              </a:rPr>
              <a:t>javax.servlet.http.Cookie</a:t>
            </a:r>
            <a:r>
              <a:rPr lang="en-US" dirty="0" smtClean="0">
                <a:solidFill>
                  <a:srgbClr val="FF0000"/>
                </a:solidFill>
              </a:rPr>
              <a:t>. </a:t>
            </a:r>
          </a:p>
          <a:p>
            <a:r>
              <a:rPr lang="en-US" dirty="0" smtClean="0"/>
              <a:t>This class is used to </a:t>
            </a:r>
            <a:r>
              <a:rPr lang="en-US" dirty="0" smtClean="0">
                <a:solidFill>
                  <a:srgbClr val="FF0000"/>
                </a:solidFill>
              </a:rPr>
              <a:t>creates a cookie</a:t>
            </a:r>
            <a:r>
              <a:rPr lang="en-US" dirty="0" smtClean="0"/>
              <a:t>, a small amount of information </a:t>
            </a:r>
            <a:r>
              <a:rPr lang="en-US" dirty="0" smtClean="0">
                <a:solidFill>
                  <a:srgbClr val="FF0000"/>
                </a:solidFill>
              </a:rPr>
              <a:t>sent by a </a:t>
            </a:r>
            <a:r>
              <a:rPr lang="en-US" dirty="0" err="1" smtClean="0">
                <a:solidFill>
                  <a:srgbClr val="FF0000"/>
                </a:solidFill>
              </a:rPr>
              <a:t>servlet</a:t>
            </a:r>
            <a:r>
              <a:rPr lang="en-US" dirty="0" smtClean="0">
                <a:solidFill>
                  <a:srgbClr val="FF0000"/>
                </a:solidFill>
              </a:rPr>
              <a:t> to a Web browser, saved by the browser, and later sent back to the server</a:t>
            </a:r>
            <a:r>
              <a:rPr lang="en-US" dirty="0" smtClean="0"/>
              <a:t>. </a:t>
            </a:r>
          </a:p>
          <a:p>
            <a:r>
              <a:rPr lang="en-US" dirty="0" smtClean="0"/>
              <a:t>A cookie's value can </a:t>
            </a:r>
            <a:r>
              <a:rPr lang="en-US" dirty="0" smtClean="0">
                <a:solidFill>
                  <a:srgbClr val="FF0000"/>
                </a:solidFill>
              </a:rPr>
              <a:t>uniquely identify a client, </a:t>
            </a:r>
            <a:r>
              <a:rPr lang="en-US" dirty="0" smtClean="0"/>
              <a:t>so cookies are commonly used for </a:t>
            </a:r>
            <a:r>
              <a:rPr lang="en-US" dirty="0" smtClean="0">
                <a:solidFill>
                  <a:srgbClr val="FF0000"/>
                </a:solidFill>
              </a:rPr>
              <a:t>session management</a:t>
            </a:r>
            <a:r>
              <a:rPr lang="en-US" dirty="0" smtClean="0"/>
              <a:t>.</a:t>
            </a:r>
          </a:p>
          <a:p>
            <a:r>
              <a:rPr lang="en-US" dirty="0" smtClean="0"/>
              <a:t> A cookie has a name, a single value, and optional attributes such as a comment, path and domain qualifiers, a maximum age, and a version number.</a:t>
            </a:r>
          </a:p>
          <a:p>
            <a:r>
              <a:rPr lang="en-US" dirty="0" smtClean="0"/>
              <a:t>The </a:t>
            </a:r>
            <a:r>
              <a:rPr lang="en-US" dirty="0" err="1" smtClean="0">
                <a:solidFill>
                  <a:srgbClr val="FF0000"/>
                </a:solidFill>
              </a:rPr>
              <a:t>getCookies</a:t>
            </a:r>
            <a:r>
              <a:rPr lang="en-US" dirty="0" smtClean="0">
                <a:solidFill>
                  <a:srgbClr val="FF0000"/>
                </a:solidFill>
              </a:rPr>
              <a:t>()</a:t>
            </a:r>
            <a:r>
              <a:rPr lang="en-US" dirty="0" smtClean="0"/>
              <a:t> method of the request object returns an array of Cookie objects. Cookies can be constructed using the following code:</a:t>
            </a:r>
          </a:p>
          <a:p>
            <a:r>
              <a:rPr lang="en-US" dirty="0" smtClean="0">
                <a:solidFill>
                  <a:srgbClr val="FF0000"/>
                </a:solidFill>
              </a:rPr>
              <a:t>Cookie(</a:t>
            </a:r>
            <a:r>
              <a:rPr lang="en-US" dirty="0" err="1" smtClean="0">
                <a:solidFill>
                  <a:srgbClr val="FF0000"/>
                </a:solidFill>
              </a:rPr>
              <a:t>java.lang.String</a:t>
            </a:r>
            <a:r>
              <a:rPr lang="en-US" dirty="0" smtClean="0">
                <a:solidFill>
                  <a:srgbClr val="FF0000"/>
                </a:solidFill>
              </a:rPr>
              <a:t> name, </a:t>
            </a:r>
            <a:r>
              <a:rPr lang="en-US" dirty="0" err="1" smtClean="0">
                <a:solidFill>
                  <a:srgbClr val="FF0000"/>
                </a:solidFill>
              </a:rPr>
              <a:t>java.lang.String</a:t>
            </a:r>
            <a:r>
              <a:rPr lang="en-US" dirty="0" smtClean="0">
                <a:solidFill>
                  <a:srgbClr val="FF0000"/>
                </a:solidFill>
              </a:rPr>
              <a:t> value)</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35725" t="9375" r="22694" b="20833"/>
          <a:stretch>
            <a:fillRect/>
          </a:stretch>
        </p:blipFill>
        <p:spPr bwMode="auto">
          <a:xfrm>
            <a:off x="304800" y="0"/>
            <a:ext cx="8305800" cy="647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JSP?</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JavaServer</a:t>
            </a:r>
            <a:r>
              <a:rPr lang="en-US" dirty="0" smtClean="0"/>
              <a:t> Pages (JSP) is a </a:t>
            </a:r>
            <a:r>
              <a:rPr lang="en-US" dirty="0" smtClean="0">
                <a:solidFill>
                  <a:srgbClr val="FF0000"/>
                </a:solidFill>
              </a:rPr>
              <a:t>server-side programming technology </a:t>
            </a:r>
            <a:r>
              <a:rPr lang="en-US" dirty="0" smtClean="0"/>
              <a:t>that enables the creation of </a:t>
            </a:r>
            <a:r>
              <a:rPr lang="en-US" dirty="0" smtClean="0">
                <a:solidFill>
                  <a:srgbClr val="FF0000"/>
                </a:solidFill>
              </a:rPr>
              <a:t>dynamic</a:t>
            </a:r>
            <a:r>
              <a:rPr lang="en-US" dirty="0" smtClean="0"/>
              <a:t>, </a:t>
            </a:r>
            <a:r>
              <a:rPr lang="en-US" dirty="0" smtClean="0">
                <a:solidFill>
                  <a:srgbClr val="FF0000"/>
                </a:solidFill>
              </a:rPr>
              <a:t>platform-independent </a:t>
            </a:r>
            <a:r>
              <a:rPr lang="en-US" dirty="0" smtClean="0"/>
              <a:t>method for building </a:t>
            </a:r>
            <a:r>
              <a:rPr lang="en-US" dirty="0" smtClean="0">
                <a:solidFill>
                  <a:srgbClr val="FF0000"/>
                </a:solidFill>
              </a:rPr>
              <a:t>Web-based applications</a:t>
            </a:r>
            <a:r>
              <a:rPr lang="en-US" dirty="0" smtClean="0"/>
              <a:t>.</a:t>
            </a:r>
          </a:p>
          <a:p>
            <a:r>
              <a:rPr lang="en-US" dirty="0" smtClean="0"/>
              <a:t> JSP have </a:t>
            </a:r>
            <a:r>
              <a:rPr lang="en-US" dirty="0" smtClean="0">
                <a:solidFill>
                  <a:srgbClr val="FF0000"/>
                </a:solidFill>
              </a:rPr>
              <a:t>access</a:t>
            </a:r>
            <a:r>
              <a:rPr lang="en-US" dirty="0" smtClean="0"/>
              <a:t> to the entire family of </a:t>
            </a:r>
            <a:r>
              <a:rPr lang="en-US" dirty="0" smtClean="0">
                <a:solidFill>
                  <a:srgbClr val="FF0000"/>
                </a:solidFill>
              </a:rPr>
              <a:t>Java APIs</a:t>
            </a:r>
            <a:r>
              <a:rPr lang="en-US" dirty="0" smtClean="0"/>
              <a:t>, including the </a:t>
            </a:r>
            <a:r>
              <a:rPr lang="en-US" dirty="0" smtClean="0">
                <a:solidFill>
                  <a:srgbClr val="FF0000"/>
                </a:solidFill>
              </a:rPr>
              <a:t>JDBC API</a:t>
            </a:r>
            <a:r>
              <a:rPr lang="en-US" dirty="0" smtClean="0"/>
              <a:t> to access </a:t>
            </a:r>
            <a:r>
              <a:rPr lang="en-US" dirty="0" smtClean="0">
                <a:solidFill>
                  <a:srgbClr val="FF0000"/>
                </a:solidFill>
              </a:rPr>
              <a:t>enterprise</a:t>
            </a:r>
            <a:r>
              <a:rPr lang="en-US" dirty="0" smtClean="0"/>
              <a:t> databases.</a:t>
            </a:r>
          </a:p>
          <a:p>
            <a:r>
              <a:rPr lang="en-US" dirty="0" smtClean="0"/>
              <a:t>Web developers write JSPs as text files that </a:t>
            </a:r>
            <a:r>
              <a:rPr lang="en-US" dirty="0" smtClean="0">
                <a:solidFill>
                  <a:srgbClr val="FF0000"/>
                </a:solidFill>
              </a:rPr>
              <a:t>combine HTML </a:t>
            </a:r>
            <a:r>
              <a:rPr lang="en-US" dirty="0" smtClean="0"/>
              <a:t>or </a:t>
            </a:r>
            <a:r>
              <a:rPr lang="en-US" dirty="0" smtClean="0">
                <a:solidFill>
                  <a:srgbClr val="FF0000"/>
                </a:solidFill>
              </a:rPr>
              <a:t>XHTML code</a:t>
            </a:r>
            <a:r>
              <a:rPr lang="en-US" dirty="0" smtClean="0"/>
              <a:t>, </a:t>
            </a:r>
            <a:r>
              <a:rPr lang="en-US" dirty="0" smtClean="0">
                <a:solidFill>
                  <a:srgbClr val="FF0000"/>
                </a:solidFill>
              </a:rPr>
              <a:t>XML</a:t>
            </a:r>
            <a:r>
              <a:rPr lang="en-US" dirty="0" smtClean="0"/>
              <a:t> elements, and </a:t>
            </a:r>
            <a:r>
              <a:rPr lang="en-US" dirty="0" smtClean="0">
                <a:solidFill>
                  <a:srgbClr val="FF0000"/>
                </a:solidFill>
              </a:rPr>
              <a:t>embedded</a:t>
            </a:r>
            <a:r>
              <a:rPr lang="en-US" dirty="0" smtClean="0"/>
              <a:t> JSP actions and commands.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Exception Handling</a:t>
            </a:r>
            <a:endParaRPr lang="en-US" dirty="0"/>
          </a:p>
        </p:txBody>
      </p:sp>
      <p:sp>
        <p:nvSpPr>
          <p:cNvPr id="3" name="Content Placeholder 2"/>
          <p:cNvSpPr>
            <a:spLocks noGrp="1"/>
          </p:cNvSpPr>
          <p:nvPr>
            <p:ph idx="1"/>
          </p:nvPr>
        </p:nvSpPr>
        <p:spPr>
          <a:xfrm>
            <a:off x="0" y="914400"/>
            <a:ext cx="9144000" cy="5943600"/>
          </a:xfrm>
        </p:spPr>
        <p:txBody>
          <a:bodyPr>
            <a:normAutofit fontScale="62500" lnSpcReduction="20000"/>
          </a:bodyPr>
          <a:lstStyle/>
          <a:p>
            <a:r>
              <a:rPr lang="en-US" dirty="0" smtClean="0">
                <a:solidFill>
                  <a:srgbClr val="FF0000"/>
                </a:solidFill>
              </a:rPr>
              <a:t>Checked exceptions</a:t>
            </a:r>
          </a:p>
          <a:p>
            <a:pPr>
              <a:buNone/>
            </a:pPr>
            <a:r>
              <a:rPr lang="en-US" dirty="0" smtClean="0"/>
              <a:t>			A checked exception is an exception that is typically a user error or a problem that cannot be foreseen by the programmer. </a:t>
            </a:r>
          </a:p>
          <a:p>
            <a:pPr>
              <a:buNone/>
            </a:pPr>
            <a:r>
              <a:rPr lang="en-US" dirty="0" smtClean="0"/>
              <a:t>	For example, if a file is to be opened, but the file cannot be found, an exception occurs. These exceptions cannot simply be ignored at the time of compilation.</a:t>
            </a:r>
          </a:p>
          <a:p>
            <a:r>
              <a:rPr lang="en-US" dirty="0" smtClean="0">
                <a:solidFill>
                  <a:srgbClr val="FF0000"/>
                </a:solidFill>
              </a:rPr>
              <a:t>Runtime exceptions</a:t>
            </a:r>
          </a:p>
          <a:p>
            <a:pPr>
              <a:buNone/>
            </a:pPr>
            <a:r>
              <a:rPr lang="en-US" dirty="0" smtClean="0"/>
              <a:t>		A runtime exception is an exception that probably could have been avoided by the programmer. </a:t>
            </a:r>
          </a:p>
          <a:p>
            <a:pPr>
              <a:buNone/>
            </a:pPr>
            <a:r>
              <a:rPr lang="en-US" dirty="0" smtClean="0"/>
              <a:t>		As opposed to the checked exceptions, runtime exceptions are ignored at the time of compilation.</a:t>
            </a:r>
          </a:p>
          <a:p>
            <a:r>
              <a:rPr lang="en-US" dirty="0" smtClean="0">
                <a:solidFill>
                  <a:srgbClr val="FF0000"/>
                </a:solidFill>
              </a:rPr>
              <a:t>Errors</a:t>
            </a:r>
          </a:p>
          <a:p>
            <a:pPr>
              <a:buNone/>
            </a:pPr>
            <a:r>
              <a:rPr lang="en-US" dirty="0" smtClean="0"/>
              <a:t>		These are not exceptions at all, but problems that arise beyond the control of the user or the programmer. </a:t>
            </a:r>
          </a:p>
          <a:p>
            <a:pPr>
              <a:buNone/>
            </a:pPr>
            <a:r>
              <a:rPr lang="en-US" dirty="0" smtClean="0"/>
              <a:t>		Errors are typically ignored in your code because you can rarely do anything about an error. </a:t>
            </a:r>
          </a:p>
          <a:p>
            <a:pPr>
              <a:buNone/>
            </a:pPr>
            <a:r>
              <a:rPr lang="en-US" dirty="0" smtClean="0"/>
              <a:t>		For example, if a stack overflow occurs, an error will arise. They are also ignored at the time of compilation.</a:t>
            </a:r>
          </a:p>
          <a:p>
            <a:pPr>
              <a:buNone/>
            </a:pPr>
            <a:r>
              <a:rPr lang="en-US" dirty="0" smtClean="0"/>
              <a:t>		We will further discuss ways to handle run time exception/error </a:t>
            </a:r>
            <a:r>
              <a:rPr lang="en-US" dirty="0" err="1" smtClean="0"/>
              <a:t>occuring</a:t>
            </a:r>
            <a:r>
              <a:rPr lang="en-US" dirty="0" smtClean="0"/>
              <a:t> in your JSP code.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26354" t="8333" r="29722" b="6250"/>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631216"/>
          </a:xfrm>
          <a:prstGeom prst="rect">
            <a:avLst/>
          </a:prstGeom>
        </p:spPr>
        <p:txBody>
          <a:bodyPr wrap="square">
            <a:spAutoFit/>
          </a:bodyPr>
          <a:lstStyle/>
          <a:p>
            <a:pPr>
              <a:buFont typeface="Arial" pitchFamily="34" charset="0"/>
              <a:buChar char="•"/>
            </a:pPr>
            <a:r>
              <a:rPr lang="en-US" sz="2000" dirty="0" smtClean="0"/>
              <a:t>JSP gives you an option to specify </a:t>
            </a:r>
            <a:r>
              <a:rPr lang="en-US" sz="2000" b="1" dirty="0" smtClean="0"/>
              <a:t>Error Page</a:t>
            </a:r>
            <a:r>
              <a:rPr lang="en-US" sz="2000" dirty="0" smtClean="0"/>
              <a:t> for each JSP.</a:t>
            </a:r>
          </a:p>
          <a:p>
            <a:pPr>
              <a:buFont typeface="Arial" pitchFamily="34" charset="0"/>
              <a:buChar char="•"/>
            </a:pPr>
            <a:r>
              <a:rPr lang="en-US" sz="2000" dirty="0" smtClean="0"/>
              <a:t>  Whenever the page throws an exception, the JSP container automatically invokes the error page.</a:t>
            </a:r>
          </a:p>
          <a:p>
            <a:pPr>
              <a:buFont typeface="Arial" pitchFamily="34" charset="0"/>
              <a:buChar char="•"/>
            </a:pPr>
            <a:r>
              <a:rPr lang="en-US" sz="2000" dirty="0" smtClean="0"/>
              <a:t> Following is an example to </a:t>
            </a:r>
            <a:r>
              <a:rPr lang="en-US" sz="2000" dirty="0" err="1" smtClean="0"/>
              <a:t>specifiy</a:t>
            </a:r>
            <a:r>
              <a:rPr lang="en-US" sz="2000" dirty="0" smtClean="0"/>
              <a:t> an error page for a </a:t>
            </a:r>
            <a:r>
              <a:rPr lang="en-US" sz="2000" b="1" dirty="0" smtClean="0"/>
              <a:t>main.jsp</a:t>
            </a:r>
            <a:r>
              <a:rPr lang="en-US" sz="2000" dirty="0" smtClean="0"/>
              <a:t>. To set up an error page, use the </a:t>
            </a:r>
            <a:r>
              <a:rPr lang="en-US" sz="2000" b="1" dirty="0" smtClean="0"/>
              <a:t>&lt;%@ page </a:t>
            </a:r>
            <a:r>
              <a:rPr lang="en-US" sz="2000" b="1" dirty="0" err="1" smtClean="0"/>
              <a:t>errorPage</a:t>
            </a:r>
            <a:r>
              <a:rPr lang="en-US" sz="2000" b="1" dirty="0" smtClean="0"/>
              <a:t> = "xxx" %&gt;</a:t>
            </a:r>
            <a:r>
              <a:rPr lang="en-US" sz="2000" dirty="0" smtClean="0"/>
              <a:t> directive.&gt;</a:t>
            </a:r>
            <a:endParaRPr lang="en-US" sz="2000" dirty="0"/>
          </a:p>
        </p:txBody>
      </p:sp>
      <p:pic>
        <p:nvPicPr>
          <p:cNvPr id="6" name="Picture 5"/>
          <p:cNvPicPr/>
          <p:nvPr/>
        </p:nvPicPr>
        <p:blipFill>
          <a:blip r:embed="rId2"/>
          <a:srcRect l="26080" t="14490" r="29155" b="46530"/>
          <a:stretch>
            <a:fillRect/>
          </a:stretch>
        </p:blipFill>
        <p:spPr bwMode="auto">
          <a:xfrm>
            <a:off x="381000" y="1981200"/>
            <a:ext cx="8382000" cy="39624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l="26194" t="33469" r="29040" b="35715"/>
          <a:stretch>
            <a:fillRect/>
          </a:stretch>
        </p:blipFill>
        <p:spPr bwMode="auto">
          <a:xfrm>
            <a:off x="457200" y="609600"/>
            <a:ext cx="7772400" cy="333460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Beans</a:t>
            </a:r>
            <a:endParaRPr lang="en-US" dirty="0"/>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r>
              <a:rPr lang="en-US" dirty="0" smtClean="0"/>
              <a:t>is a </a:t>
            </a:r>
            <a:r>
              <a:rPr lang="en-US" dirty="0" smtClean="0">
                <a:solidFill>
                  <a:srgbClr val="FF0000"/>
                </a:solidFill>
              </a:rPr>
              <a:t>Java class</a:t>
            </a:r>
          </a:p>
          <a:p>
            <a:r>
              <a:rPr lang="en-US" dirty="0" smtClean="0"/>
              <a:t>It should </a:t>
            </a:r>
            <a:r>
              <a:rPr lang="en-US" dirty="0" smtClean="0">
                <a:solidFill>
                  <a:srgbClr val="FF0000"/>
                </a:solidFill>
              </a:rPr>
              <a:t>not</a:t>
            </a:r>
            <a:r>
              <a:rPr lang="en-US" dirty="0" smtClean="0"/>
              <a:t> have </a:t>
            </a:r>
            <a:r>
              <a:rPr lang="en-US" dirty="0" smtClean="0">
                <a:solidFill>
                  <a:srgbClr val="FF0000"/>
                </a:solidFill>
              </a:rPr>
              <a:t>argument/parameterized constructor</a:t>
            </a:r>
          </a:p>
          <a:p>
            <a:r>
              <a:rPr lang="en-US" dirty="0" smtClean="0"/>
              <a:t>It should be </a:t>
            </a:r>
            <a:r>
              <a:rPr lang="en-US" dirty="0" err="1" smtClean="0">
                <a:solidFill>
                  <a:srgbClr val="FF0000"/>
                </a:solidFill>
              </a:rPr>
              <a:t>serializable</a:t>
            </a:r>
            <a:r>
              <a:rPr lang="en-US" dirty="0" smtClean="0">
                <a:solidFill>
                  <a:srgbClr val="FF0000"/>
                </a:solidFill>
              </a:rPr>
              <a:t> (</a:t>
            </a:r>
            <a:r>
              <a:rPr lang="en-US" i="1" dirty="0" smtClean="0"/>
              <a:t>Serialization in java</a:t>
            </a:r>
            <a:r>
              <a:rPr lang="en-US" dirty="0" smtClean="0"/>
              <a:t> is a mechanism of writing the state of an object into a byte stream. It is mainly used in Hibernate, RMI, JPA, EJB and JMS technologies. The reverse operation of </a:t>
            </a:r>
            <a:r>
              <a:rPr lang="en-US" i="1" dirty="0" smtClean="0"/>
              <a:t>serialization</a:t>
            </a:r>
            <a:r>
              <a:rPr lang="en-US" dirty="0" smtClean="0"/>
              <a:t> is called </a:t>
            </a:r>
            <a:r>
              <a:rPr lang="en-US" dirty="0" err="1" smtClean="0"/>
              <a:t>deserialization</a:t>
            </a:r>
            <a:r>
              <a:rPr lang="en-US" dirty="0" smtClean="0"/>
              <a:t>.)</a:t>
            </a:r>
            <a:endParaRPr lang="en-US" dirty="0" smtClean="0">
              <a:solidFill>
                <a:srgbClr val="FF0000"/>
              </a:solidFill>
            </a:endParaRPr>
          </a:p>
          <a:p>
            <a:r>
              <a:rPr lang="en-US" dirty="0" smtClean="0"/>
              <a:t>It should provide methods to </a:t>
            </a:r>
            <a:r>
              <a:rPr lang="en-US" dirty="0" smtClean="0">
                <a:solidFill>
                  <a:srgbClr val="FF0000"/>
                </a:solidFill>
              </a:rPr>
              <a:t>set</a:t>
            </a:r>
            <a:r>
              <a:rPr lang="en-US" dirty="0" smtClean="0"/>
              <a:t> and </a:t>
            </a:r>
            <a:r>
              <a:rPr lang="en-US" dirty="0" smtClean="0">
                <a:solidFill>
                  <a:srgbClr val="FF0000"/>
                </a:solidFill>
              </a:rPr>
              <a:t>get</a:t>
            </a:r>
            <a:r>
              <a:rPr lang="en-US" dirty="0" smtClean="0"/>
              <a:t> the </a:t>
            </a:r>
            <a:r>
              <a:rPr lang="en-US" dirty="0" smtClean="0">
                <a:solidFill>
                  <a:srgbClr val="FF0000"/>
                </a:solidFill>
              </a:rPr>
              <a:t>values</a:t>
            </a:r>
            <a:r>
              <a:rPr lang="en-US" dirty="0" smtClean="0"/>
              <a:t> of the </a:t>
            </a:r>
            <a:r>
              <a:rPr lang="en-US" dirty="0" smtClean="0">
                <a:solidFill>
                  <a:srgbClr val="FF0000"/>
                </a:solidFill>
              </a:rPr>
              <a:t>properties</a:t>
            </a:r>
            <a:r>
              <a:rPr lang="en-US" dirty="0" smtClean="0"/>
              <a:t> (getters/setters)</a:t>
            </a:r>
          </a:p>
          <a:p>
            <a:r>
              <a:rPr lang="en-US" dirty="0" smtClean="0"/>
              <a:t>It is a </a:t>
            </a:r>
            <a:r>
              <a:rPr lang="en-US" dirty="0" smtClean="0">
                <a:solidFill>
                  <a:srgbClr val="FF0000"/>
                </a:solidFill>
              </a:rPr>
              <a:t>reusable</a:t>
            </a:r>
            <a:r>
              <a:rPr lang="en-US" dirty="0" smtClean="0"/>
              <a:t> software </a:t>
            </a:r>
            <a:r>
              <a:rPr lang="en-US" dirty="0" smtClean="0">
                <a:solidFill>
                  <a:srgbClr val="FF0000"/>
                </a:solidFill>
              </a:rPr>
              <a:t>components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 Beans</a:t>
            </a:r>
            <a:endParaRPr lang="en-US" dirty="0"/>
          </a:p>
        </p:txBody>
      </p:sp>
      <p:sp>
        <p:nvSpPr>
          <p:cNvPr id="3" name="Content Placeholder 2"/>
          <p:cNvSpPr>
            <a:spLocks noGrp="1"/>
          </p:cNvSpPr>
          <p:nvPr>
            <p:ph idx="1"/>
          </p:nvPr>
        </p:nvSpPr>
        <p:spPr/>
        <p:txBody>
          <a:bodyPr/>
          <a:lstStyle/>
          <a:p>
            <a:r>
              <a:rPr lang="en-US" dirty="0" smtClean="0"/>
              <a:t>They are used to encapsulate many objects into a single object (the bean), so that they can be passed around as a single bean object instead of as multiple individual objects.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Example of java Bean Class</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524000" y="1295400"/>
            <a:ext cx="6324600" cy="5402057"/>
          </a:xfrm>
          <a:prstGeom prst="rect">
            <a:avLst/>
          </a:prstGeom>
          <a:noFill/>
          <a:ln w="9525">
            <a:noFill/>
            <a:miter lim="800000"/>
            <a:headEnd/>
            <a:tailEnd/>
          </a:ln>
          <a:effectLst/>
        </p:spPr>
      </p:pic>
      <p:sp>
        <p:nvSpPr>
          <p:cNvPr id="7" name="TextBox 6"/>
          <p:cNvSpPr txBox="1"/>
          <p:nvPr/>
        </p:nvSpPr>
        <p:spPr>
          <a:xfrm>
            <a:off x="1524000" y="838200"/>
            <a:ext cx="3200400" cy="369332"/>
          </a:xfrm>
          <a:prstGeom prst="rect">
            <a:avLst/>
          </a:prstGeom>
          <a:noFill/>
        </p:spPr>
        <p:txBody>
          <a:bodyPr wrap="square" rtlCol="0">
            <a:spAutoFit/>
          </a:bodyPr>
          <a:lstStyle/>
          <a:p>
            <a:r>
              <a:rPr lang="en-US" b="1" u="sng" dirty="0" smtClean="0"/>
              <a:t>Employee .java</a:t>
            </a:r>
            <a:endParaRPr lang="en-US" b="1" u="sng"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err="1" smtClean="0"/>
              <a:t>jsp:useBean</a:t>
            </a:r>
            <a:endParaRPr lang="en-US" dirty="0"/>
          </a:p>
        </p:txBody>
      </p:sp>
      <p:sp>
        <p:nvSpPr>
          <p:cNvPr id="3" name="Content Placeholder 2"/>
          <p:cNvSpPr>
            <a:spLocks noGrp="1"/>
          </p:cNvSpPr>
          <p:nvPr>
            <p:ph idx="1"/>
          </p:nvPr>
        </p:nvSpPr>
        <p:spPr>
          <a:xfrm>
            <a:off x="457200" y="1143000"/>
            <a:ext cx="8458200" cy="5334000"/>
          </a:xfrm>
        </p:spPr>
        <p:txBody>
          <a:bodyPr>
            <a:normAutofit fontScale="92500" lnSpcReduction="20000"/>
          </a:bodyPr>
          <a:lstStyle/>
          <a:p>
            <a:r>
              <a:rPr lang="en-US" dirty="0" smtClean="0"/>
              <a:t>To </a:t>
            </a:r>
            <a:r>
              <a:rPr lang="en-US" dirty="0" smtClean="0">
                <a:solidFill>
                  <a:srgbClr val="FF0000"/>
                </a:solidFill>
              </a:rPr>
              <a:t>instantiate</a:t>
            </a:r>
            <a:r>
              <a:rPr lang="en-US" dirty="0" smtClean="0"/>
              <a:t> a </a:t>
            </a:r>
            <a:r>
              <a:rPr lang="en-US" dirty="0" smtClean="0">
                <a:solidFill>
                  <a:srgbClr val="FF0000"/>
                </a:solidFill>
              </a:rPr>
              <a:t>Bean Class</a:t>
            </a:r>
          </a:p>
          <a:p>
            <a:r>
              <a:rPr lang="en-US" dirty="0" smtClean="0"/>
              <a:t>If bean </a:t>
            </a:r>
            <a:r>
              <a:rPr lang="en-US" dirty="0" smtClean="0">
                <a:solidFill>
                  <a:srgbClr val="FF0000"/>
                </a:solidFill>
              </a:rPr>
              <a:t>object</a:t>
            </a:r>
            <a:r>
              <a:rPr lang="en-US" dirty="0" smtClean="0"/>
              <a:t> of Bean class is </a:t>
            </a:r>
            <a:r>
              <a:rPr lang="en-US" dirty="0" smtClean="0">
                <a:solidFill>
                  <a:srgbClr val="FF0000"/>
                </a:solidFill>
              </a:rPr>
              <a:t>already</a:t>
            </a:r>
            <a:r>
              <a:rPr lang="en-US" dirty="0" smtClean="0"/>
              <a:t> </a:t>
            </a:r>
            <a:r>
              <a:rPr lang="en-US" dirty="0" smtClean="0">
                <a:solidFill>
                  <a:srgbClr val="FF0000"/>
                </a:solidFill>
              </a:rPr>
              <a:t>created</a:t>
            </a:r>
            <a:r>
              <a:rPr lang="en-US" dirty="0" smtClean="0"/>
              <a:t> , it </a:t>
            </a:r>
            <a:r>
              <a:rPr lang="en-US" dirty="0" smtClean="0">
                <a:solidFill>
                  <a:srgbClr val="FF0000"/>
                </a:solidFill>
              </a:rPr>
              <a:t>does not </a:t>
            </a:r>
            <a:r>
              <a:rPr lang="en-US" dirty="0" smtClean="0"/>
              <a:t>create the </a:t>
            </a:r>
            <a:r>
              <a:rPr lang="en-US" dirty="0" smtClean="0">
                <a:solidFill>
                  <a:srgbClr val="FF0000"/>
                </a:solidFill>
              </a:rPr>
              <a:t>bean</a:t>
            </a:r>
          </a:p>
          <a:p>
            <a:r>
              <a:rPr lang="en-US" dirty="0" smtClean="0">
                <a:solidFill>
                  <a:srgbClr val="FF0000"/>
                </a:solidFill>
              </a:rPr>
              <a:t>If </a:t>
            </a:r>
            <a:r>
              <a:rPr lang="en-US" dirty="0" smtClean="0"/>
              <a:t>object of Bean is </a:t>
            </a:r>
            <a:r>
              <a:rPr lang="en-US" dirty="0" smtClean="0">
                <a:solidFill>
                  <a:srgbClr val="FF0000"/>
                </a:solidFill>
              </a:rPr>
              <a:t>not created </a:t>
            </a:r>
            <a:r>
              <a:rPr lang="en-US" dirty="0" smtClean="0"/>
              <a:t>,it </a:t>
            </a:r>
            <a:r>
              <a:rPr lang="en-US" dirty="0" smtClean="0">
                <a:solidFill>
                  <a:srgbClr val="FF0000"/>
                </a:solidFill>
              </a:rPr>
              <a:t>instantiates</a:t>
            </a:r>
            <a:r>
              <a:rPr lang="en-US" dirty="0" smtClean="0"/>
              <a:t> the </a:t>
            </a:r>
            <a:r>
              <a:rPr lang="en-US" dirty="0" smtClean="0">
                <a:solidFill>
                  <a:srgbClr val="FF0000"/>
                </a:solidFill>
              </a:rPr>
              <a:t>Bean</a:t>
            </a:r>
          </a:p>
          <a:p>
            <a:r>
              <a:rPr lang="en-US" dirty="0" smtClean="0"/>
              <a:t>Syntax:</a:t>
            </a:r>
          </a:p>
          <a:p>
            <a:pPr>
              <a:buNone/>
            </a:pPr>
            <a:r>
              <a:rPr lang="en-US" dirty="0" smtClean="0">
                <a:solidFill>
                  <a:srgbClr val="0070C0"/>
                </a:solidFill>
              </a:rPr>
              <a:t>	&lt;</a:t>
            </a:r>
            <a:r>
              <a:rPr lang="en-US" dirty="0" err="1" smtClean="0">
                <a:solidFill>
                  <a:srgbClr val="0070C0"/>
                </a:solidFill>
              </a:rPr>
              <a:t>jsp:useBean</a:t>
            </a:r>
            <a:r>
              <a:rPr lang="en-US" dirty="0" smtClean="0">
                <a:solidFill>
                  <a:srgbClr val="0070C0"/>
                </a:solidFill>
              </a:rPr>
              <a:t> id=“</a:t>
            </a:r>
            <a:r>
              <a:rPr lang="en-US" i="1" dirty="0" err="1" smtClean="0">
                <a:solidFill>
                  <a:srgbClr val="0070C0"/>
                </a:solidFill>
              </a:rPr>
              <a:t>instancename</a:t>
            </a:r>
            <a:r>
              <a:rPr lang="en-US" i="1" dirty="0" smtClean="0">
                <a:solidFill>
                  <a:srgbClr val="0070C0"/>
                </a:solidFill>
              </a:rPr>
              <a:t>” </a:t>
            </a:r>
          </a:p>
          <a:p>
            <a:pPr>
              <a:buNone/>
            </a:pPr>
            <a:r>
              <a:rPr lang="en-US" dirty="0" smtClean="0">
                <a:solidFill>
                  <a:srgbClr val="0070C0"/>
                </a:solidFill>
              </a:rPr>
              <a:t>	scope=“</a:t>
            </a:r>
            <a:r>
              <a:rPr lang="en-US" i="1" dirty="0" smtClean="0">
                <a:solidFill>
                  <a:srgbClr val="C00000"/>
                </a:solidFill>
              </a:rPr>
              <a:t>page</a:t>
            </a:r>
            <a:r>
              <a:rPr lang="en-US" i="1" dirty="0" smtClean="0">
                <a:solidFill>
                  <a:srgbClr val="0070C0"/>
                </a:solidFill>
              </a:rPr>
              <a:t> | </a:t>
            </a:r>
            <a:r>
              <a:rPr lang="en-US" i="1" dirty="0" smtClean="0">
                <a:solidFill>
                  <a:srgbClr val="C00000"/>
                </a:solidFill>
              </a:rPr>
              <a:t>request</a:t>
            </a:r>
            <a:r>
              <a:rPr lang="en-US" i="1" dirty="0" smtClean="0">
                <a:solidFill>
                  <a:srgbClr val="0070C0"/>
                </a:solidFill>
              </a:rPr>
              <a:t> | </a:t>
            </a:r>
            <a:r>
              <a:rPr lang="en-US" i="1" dirty="0" smtClean="0">
                <a:solidFill>
                  <a:srgbClr val="C00000"/>
                </a:solidFill>
              </a:rPr>
              <a:t>session</a:t>
            </a:r>
            <a:r>
              <a:rPr lang="en-US" i="1" dirty="0" smtClean="0">
                <a:solidFill>
                  <a:srgbClr val="0070C0"/>
                </a:solidFill>
              </a:rPr>
              <a:t> |</a:t>
            </a:r>
            <a:r>
              <a:rPr lang="en-US" i="1" dirty="0" smtClean="0">
                <a:solidFill>
                  <a:srgbClr val="C00000"/>
                </a:solidFill>
              </a:rPr>
              <a:t>application</a:t>
            </a:r>
            <a:r>
              <a:rPr lang="en-US" dirty="0" smtClean="0">
                <a:solidFill>
                  <a:srgbClr val="0070C0"/>
                </a:solidFill>
              </a:rPr>
              <a:t>” class=“</a:t>
            </a:r>
            <a:r>
              <a:rPr lang="en-US" i="1" dirty="0" err="1" smtClean="0">
                <a:solidFill>
                  <a:srgbClr val="0070C0"/>
                </a:solidFill>
              </a:rPr>
              <a:t>packagename.classname</a:t>
            </a:r>
            <a:r>
              <a:rPr lang="en-US" dirty="0" smtClean="0">
                <a:solidFill>
                  <a:srgbClr val="0070C0"/>
                </a:solidFill>
              </a:rPr>
              <a:t>” type=“</a:t>
            </a:r>
            <a:r>
              <a:rPr lang="en-US" i="1" dirty="0" err="1" smtClean="0">
                <a:solidFill>
                  <a:srgbClr val="0070C0"/>
                </a:solidFill>
              </a:rPr>
              <a:t>packagename.classname</a:t>
            </a:r>
            <a:r>
              <a:rPr lang="en-US" dirty="0" smtClean="0">
                <a:solidFill>
                  <a:srgbClr val="0070C0"/>
                </a:solidFill>
              </a:rPr>
              <a:t>”  </a:t>
            </a:r>
            <a:r>
              <a:rPr lang="en-US" dirty="0" err="1" smtClean="0">
                <a:solidFill>
                  <a:srgbClr val="0070C0"/>
                </a:solidFill>
              </a:rPr>
              <a:t>beanName</a:t>
            </a:r>
            <a:r>
              <a:rPr lang="en-US" dirty="0" smtClean="0">
                <a:solidFill>
                  <a:srgbClr val="0070C0"/>
                </a:solidFill>
              </a:rPr>
              <a:t>=“</a:t>
            </a:r>
            <a:r>
              <a:rPr lang="en-US" i="1" dirty="0" err="1" smtClean="0">
                <a:solidFill>
                  <a:srgbClr val="0070C0"/>
                </a:solidFill>
              </a:rPr>
              <a:t>packagename.classname</a:t>
            </a:r>
            <a:r>
              <a:rPr lang="en-US" i="1" dirty="0" smtClean="0">
                <a:solidFill>
                  <a:srgbClr val="0070C0"/>
                </a:solidFill>
              </a:rPr>
              <a:t> | &lt;%=expression %&gt;</a:t>
            </a:r>
            <a:r>
              <a:rPr lang="en-US" dirty="0" smtClean="0">
                <a:solidFill>
                  <a:srgbClr val="0070C0"/>
                </a:solidFill>
              </a:rPr>
              <a:t>”  /&gt;</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457200"/>
          </a:xfrm>
        </p:spPr>
        <p:txBody>
          <a:bodyPr>
            <a:normAutofit fontScale="90000"/>
          </a:bodyPr>
          <a:lstStyle/>
          <a:p>
            <a:r>
              <a:rPr lang="en-US" dirty="0" smtClean="0"/>
              <a:t>Attributes of </a:t>
            </a:r>
            <a:r>
              <a:rPr lang="en-US" dirty="0" err="1" smtClean="0"/>
              <a:t>jsp:useBean</a:t>
            </a:r>
            <a:endParaRPr lang="en-US" dirty="0"/>
          </a:p>
        </p:txBody>
      </p:sp>
      <p:graphicFrame>
        <p:nvGraphicFramePr>
          <p:cNvPr id="5" name="Content Placeholder 4"/>
          <p:cNvGraphicFramePr>
            <a:graphicFrameLocks noGrp="1"/>
          </p:cNvGraphicFramePr>
          <p:nvPr>
            <p:ph idx="1"/>
          </p:nvPr>
        </p:nvGraphicFramePr>
        <p:xfrm>
          <a:off x="228600" y="533400"/>
          <a:ext cx="8686800" cy="6195800"/>
        </p:xfrm>
        <a:graphic>
          <a:graphicData uri="http://schemas.openxmlformats.org/drawingml/2006/table">
            <a:tbl>
              <a:tblPr firstRow="1" bandRow="1">
                <a:tableStyleId>{5C22544A-7EE6-4342-B048-85BDC9FD1C3A}</a:tableStyleId>
              </a:tblPr>
              <a:tblGrid>
                <a:gridCol w="1532157"/>
                <a:gridCol w="7154643"/>
              </a:tblGrid>
              <a:tr h="381000">
                <a:tc>
                  <a:txBody>
                    <a:bodyPr/>
                    <a:lstStyle/>
                    <a:p>
                      <a:r>
                        <a:rPr lang="en-US" sz="2000" b="1" dirty="0" smtClean="0"/>
                        <a:t>Attributes</a:t>
                      </a:r>
                      <a:endParaRPr lang="en-US" sz="2000" b="1" dirty="0"/>
                    </a:p>
                  </a:txBody>
                  <a:tcPr/>
                </a:tc>
                <a:tc>
                  <a:txBody>
                    <a:bodyPr/>
                    <a:lstStyle/>
                    <a:p>
                      <a:r>
                        <a:rPr lang="en-US" sz="2000" b="1" dirty="0" smtClean="0"/>
                        <a:t>Description</a:t>
                      </a:r>
                      <a:endParaRPr lang="en-US" sz="2000" b="1" dirty="0"/>
                    </a:p>
                  </a:txBody>
                  <a:tcPr/>
                </a:tc>
              </a:tr>
              <a:tr h="525039">
                <a:tc>
                  <a:txBody>
                    <a:bodyPr/>
                    <a:lstStyle/>
                    <a:p>
                      <a:r>
                        <a:rPr lang="en-US" sz="2000" b="1" dirty="0" smtClean="0"/>
                        <a:t>Id</a:t>
                      </a:r>
                      <a:endParaRPr lang="en-US" sz="2000" b="1" dirty="0"/>
                    </a:p>
                  </a:txBody>
                  <a:tcPr/>
                </a:tc>
                <a:tc>
                  <a:txBody>
                    <a:bodyPr/>
                    <a:lstStyle/>
                    <a:p>
                      <a:r>
                        <a:rPr lang="en-US" sz="2000" b="1" dirty="0" smtClean="0"/>
                        <a:t>To identify the Bean in specified scope</a:t>
                      </a:r>
                      <a:endParaRPr lang="en-US" sz="2000" b="1" dirty="0"/>
                    </a:p>
                  </a:txBody>
                  <a:tcPr/>
                </a:tc>
              </a:tr>
              <a:tr h="2851921">
                <a:tc>
                  <a:txBody>
                    <a:bodyPr/>
                    <a:lstStyle/>
                    <a:p>
                      <a:r>
                        <a:rPr lang="en-US" sz="2000" b="1" dirty="0" smtClean="0"/>
                        <a:t>scope</a:t>
                      </a:r>
                      <a:endParaRPr lang="en-US" sz="2000" b="1" dirty="0"/>
                    </a:p>
                  </a:txBody>
                  <a:tcPr/>
                </a:tc>
                <a:tc>
                  <a:txBody>
                    <a:bodyPr/>
                    <a:lstStyle/>
                    <a:p>
                      <a:r>
                        <a:rPr lang="en-US" sz="2000" b="1" i="1" dirty="0" smtClean="0"/>
                        <a:t>Default scope</a:t>
                      </a:r>
                      <a:r>
                        <a:rPr lang="en-US" sz="2000" b="1" i="1" baseline="0" dirty="0" smtClean="0"/>
                        <a:t> is page</a:t>
                      </a:r>
                    </a:p>
                    <a:p>
                      <a:pPr marL="342900" indent="-342900">
                        <a:buAutoNum type="arabicParenR"/>
                      </a:pPr>
                      <a:r>
                        <a:rPr lang="en-US" sz="2000" b="1" i="1" baseline="0" dirty="0" smtClean="0"/>
                        <a:t>page-</a:t>
                      </a:r>
                      <a:r>
                        <a:rPr lang="en-US" sz="2000" b="1" baseline="0" dirty="0" smtClean="0"/>
                        <a:t> specifies bean can be used </a:t>
                      </a:r>
                      <a:r>
                        <a:rPr lang="en-US" sz="2000" b="1" baseline="0" dirty="0" smtClean="0">
                          <a:solidFill>
                            <a:srgbClr val="FF0000"/>
                          </a:solidFill>
                        </a:rPr>
                        <a:t>within</a:t>
                      </a:r>
                      <a:r>
                        <a:rPr lang="en-US" sz="2000" b="1" baseline="0" dirty="0" smtClean="0"/>
                        <a:t>  JSP page</a:t>
                      </a:r>
                    </a:p>
                    <a:p>
                      <a:pPr marL="342900" indent="-342900">
                        <a:buAutoNum type="arabicParenR"/>
                      </a:pPr>
                      <a:r>
                        <a:rPr lang="en-US" sz="2000" b="1" i="1" baseline="0" dirty="0" smtClean="0"/>
                        <a:t>request</a:t>
                      </a:r>
                      <a:r>
                        <a:rPr lang="en-US" sz="2000" b="1" baseline="0" dirty="0" smtClean="0"/>
                        <a:t> – specifies bean can be used </a:t>
                      </a:r>
                      <a:r>
                        <a:rPr lang="en-US" sz="2000" b="1" baseline="0" dirty="0" smtClean="0">
                          <a:solidFill>
                            <a:srgbClr val="FF0000"/>
                          </a:solidFill>
                        </a:rPr>
                        <a:t>from any JSP page</a:t>
                      </a:r>
                      <a:r>
                        <a:rPr lang="en-US" sz="2000" b="1" baseline="0" dirty="0" smtClean="0"/>
                        <a:t> that </a:t>
                      </a:r>
                      <a:r>
                        <a:rPr lang="en-US" sz="2000" b="1" baseline="0" dirty="0" smtClean="0">
                          <a:solidFill>
                            <a:srgbClr val="FF0000"/>
                          </a:solidFill>
                        </a:rPr>
                        <a:t>processes the same request</a:t>
                      </a:r>
                      <a:r>
                        <a:rPr lang="en-US" sz="2000" b="1" baseline="0" dirty="0" smtClean="0"/>
                        <a:t>. Wider scope than Page</a:t>
                      </a:r>
                    </a:p>
                    <a:p>
                      <a:pPr marL="342900" indent="-342900">
                        <a:buAutoNum type="arabicParenR"/>
                      </a:pPr>
                      <a:r>
                        <a:rPr lang="en-US" sz="2000" b="1" i="1" baseline="0" dirty="0" smtClean="0"/>
                        <a:t>session</a:t>
                      </a:r>
                      <a:r>
                        <a:rPr lang="en-US" sz="2000" b="1" baseline="0" dirty="0" smtClean="0"/>
                        <a:t> - specifies bean can be used </a:t>
                      </a:r>
                      <a:r>
                        <a:rPr lang="en-US" sz="2000" b="1" baseline="0" dirty="0" smtClean="0">
                          <a:solidFill>
                            <a:srgbClr val="FF0000"/>
                          </a:solidFill>
                        </a:rPr>
                        <a:t>from any JSP page</a:t>
                      </a:r>
                      <a:r>
                        <a:rPr lang="en-US" sz="2000" b="1" baseline="0" dirty="0" smtClean="0"/>
                        <a:t> in the </a:t>
                      </a:r>
                      <a:r>
                        <a:rPr lang="en-US" sz="2000" b="1" baseline="0" dirty="0" smtClean="0">
                          <a:solidFill>
                            <a:srgbClr val="FF0000"/>
                          </a:solidFill>
                        </a:rPr>
                        <a:t>same session </a:t>
                      </a:r>
                      <a:r>
                        <a:rPr lang="en-US" sz="2000" b="1" baseline="0" dirty="0" smtClean="0"/>
                        <a:t>whether processes the same request or not. Wider scope than request</a:t>
                      </a:r>
                    </a:p>
                    <a:p>
                      <a:pPr marL="342900" indent="-342900">
                        <a:buAutoNum type="arabicParenR"/>
                      </a:pPr>
                      <a:r>
                        <a:rPr lang="en-US" sz="2000" b="1" i="1" baseline="0" dirty="0" smtClean="0"/>
                        <a:t>application</a:t>
                      </a:r>
                      <a:r>
                        <a:rPr lang="en-US" sz="2000" b="1" baseline="0" dirty="0" smtClean="0"/>
                        <a:t> - specifies bean can be used </a:t>
                      </a:r>
                      <a:r>
                        <a:rPr lang="en-US" sz="2000" b="1" baseline="0" dirty="0" smtClean="0">
                          <a:solidFill>
                            <a:srgbClr val="FF0000"/>
                          </a:solidFill>
                        </a:rPr>
                        <a:t>from any JSP page</a:t>
                      </a:r>
                      <a:r>
                        <a:rPr lang="en-US" sz="2000" b="1" baseline="0" dirty="0" smtClean="0"/>
                        <a:t> in the </a:t>
                      </a:r>
                      <a:r>
                        <a:rPr lang="en-US" sz="2000" b="1" baseline="0" dirty="0" smtClean="0">
                          <a:solidFill>
                            <a:srgbClr val="FF0000"/>
                          </a:solidFill>
                        </a:rPr>
                        <a:t>same application</a:t>
                      </a:r>
                      <a:r>
                        <a:rPr lang="en-US" sz="2000" b="1" baseline="0" dirty="0" smtClean="0"/>
                        <a:t>. Wider scope than session</a:t>
                      </a:r>
                    </a:p>
                  </a:txBody>
                  <a:tcPr/>
                </a:tc>
              </a:tr>
              <a:tr h="705314">
                <a:tc>
                  <a:txBody>
                    <a:bodyPr/>
                    <a:lstStyle/>
                    <a:p>
                      <a:r>
                        <a:rPr lang="en-US" sz="2000" b="1" dirty="0" smtClean="0"/>
                        <a:t>class</a:t>
                      </a:r>
                      <a:endParaRPr lang="en-US" sz="2000" b="1" dirty="0"/>
                    </a:p>
                  </a:txBody>
                  <a:tcPr/>
                </a:tc>
                <a:tc>
                  <a:txBody>
                    <a:bodyPr/>
                    <a:lstStyle/>
                    <a:p>
                      <a:r>
                        <a:rPr lang="en-US" sz="2000" b="1" dirty="0" smtClean="0"/>
                        <a:t>Instantiates the</a:t>
                      </a:r>
                      <a:r>
                        <a:rPr lang="en-US" sz="2000" b="1" baseline="0" dirty="0" smtClean="0"/>
                        <a:t> specified bean class (i.e. creates an object of the bean class)</a:t>
                      </a:r>
                      <a:endParaRPr lang="en-US" sz="2000" b="1" dirty="0"/>
                    </a:p>
                  </a:txBody>
                  <a:tcPr/>
                </a:tc>
              </a:tr>
              <a:tr h="1011972">
                <a:tc>
                  <a:txBody>
                    <a:bodyPr/>
                    <a:lstStyle/>
                    <a:p>
                      <a:r>
                        <a:rPr lang="en-US" sz="2000" b="1" dirty="0" smtClean="0"/>
                        <a:t>type</a:t>
                      </a:r>
                      <a:endParaRPr lang="en-US" sz="2000" b="1" dirty="0"/>
                    </a:p>
                  </a:txBody>
                  <a:tcPr/>
                </a:tc>
                <a:tc>
                  <a:txBody>
                    <a:bodyPr/>
                    <a:lstStyle/>
                    <a:p>
                      <a:r>
                        <a:rPr lang="en-US" sz="2000" b="1" dirty="0" smtClean="0">
                          <a:solidFill>
                            <a:srgbClr val="FF0000"/>
                          </a:solidFill>
                        </a:rPr>
                        <a:t>Provides</a:t>
                      </a:r>
                      <a:r>
                        <a:rPr lang="en-US" sz="2000" b="1" baseline="0" dirty="0" smtClean="0"/>
                        <a:t> the bean </a:t>
                      </a:r>
                      <a:r>
                        <a:rPr lang="en-US" sz="2000" b="1" baseline="0" dirty="0" smtClean="0">
                          <a:solidFill>
                            <a:srgbClr val="FF0000"/>
                          </a:solidFill>
                        </a:rPr>
                        <a:t>data type </a:t>
                      </a:r>
                      <a:r>
                        <a:rPr lang="en-US" sz="2000" b="1" baseline="0" dirty="0" smtClean="0"/>
                        <a:t>if the bean already exists in the </a:t>
                      </a:r>
                      <a:r>
                        <a:rPr lang="en-US" sz="2000" b="1" baseline="0" dirty="0" err="1" smtClean="0"/>
                        <a:t>scope.Mainly</a:t>
                      </a:r>
                      <a:r>
                        <a:rPr lang="en-US" sz="2000" b="1" baseline="0" dirty="0" smtClean="0"/>
                        <a:t> used with class or </a:t>
                      </a:r>
                      <a:r>
                        <a:rPr lang="en-US" sz="2000" b="1" baseline="0" dirty="0" err="1" smtClean="0"/>
                        <a:t>beanName</a:t>
                      </a:r>
                      <a:r>
                        <a:rPr lang="en-US" sz="2000" b="1" baseline="0" dirty="0" smtClean="0"/>
                        <a:t> attribute other wise no bean is instantiated</a:t>
                      </a:r>
                      <a:endParaRPr lang="en-US" sz="2000" b="1" dirty="0"/>
                    </a:p>
                  </a:txBody>
                  <a:tcPr/>
                </a:tc>
              </a:tr>
              <a:tr h="705314">
                <a:tc>
                  <a:txBody>
                    <a:bodyPr/>
                    <a:lstStyle/>
                    <a:p>
                      <a:r>
                        <a:rPr lang="en-US" sz="2000" b="1" baseline="0" dirty="0" smtClean="0"/>
                        <a:t> </a:t>
                      </a:r>
                      <a:r>
                        <a:rPr lang="en-US" sz="2000" b="1" baseline="0" dirty="0" err="1" smtClean="0"/>
                        <a:t>b</a:t>
                      </a:r>
                      <a:r>
                        <a:rPr lang="en-US" sz="2000" b="1" dirty="0" err="1" smtClean="0"/>
                        <a:t>eanName</a:t>
                      </a:r>
                      <a:endParaRPr lang="en-US" sz="2000" b="1" dirty="0"/>
                    </a:p>
                  </a:txBody>
                  <a:tcPr/>
                </a:tc>
                <a:tc>
                  <a:txBody>
                    <a:bodyPr/>
                    <a:lstStyle/>
                    <a:p>
                      <a:r>
                        <a:rPr lang="en-US" sz="2000" b="1" dirty="0" smtClean="0"/>
                        <a:t>Instantiates the bean</a:t>
                      </a:r>
                      <a:r>
                        <a:rPr lang="en-US" sz="2000" b="1" baseline="0" dirty="0" smtClean="0"/>
                        <a:t> using the </a:t>
                      </a:r>
                      <a:r>
                        <a:rPr lang="en-US" sz="2000" b="1" baseline="0" dirty="0" err="1" smtClean="0">
                          <a:solidFill>
                            <a:srgbClr val="FF0000"/>
                          </a:solidFill>
                        </a:rPr>
                        <a:t>java.beans.Beans.instantiate</a:t>
                      </a:r>
                      <a:r>
                        <a:rPr lang="en-US" sz="2000" b="1" baseline="0" dirty="0" smtClean="0">
                          <a:solidFill>
                            <a:srgbClr val="FF0000"/>
                          </a:solidFill>
                        </a:rPr>
                        <a:t>() </a:t>
                      </a:r>
                      <a:r>
                        <a:rPr lang="en-US" sz="2000" b="1" baseline="0" dirty="0" smtClean="0"/>
                        <a:t>method</a:t>
                      </a:r>
                      <a:endParaRPr lang="en-US" sz="2000" b="1" dirty="0"/>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lstStyle/>
          <a:p>
            <a:r>
              <a:rPr lang="en-US" dirty="0" err="1" smtClean="0"/>
              <a:t>jsp:setProperty</a:t>
            </a:r>
            <a:endParaRPr lang="en-US" dirty="0"/>
          </a:p>
        </p:txBody>
      </p:sp>
      <p:sp>
        <p:nvSpPr>
          <p:cNvPr id="3" name="Content Placeholder 2"/>
          <p:cNvSpPr>
            <a:spLocks noGrp="1"/>
          </p:cNvSpPr>
          <p:nvPr>
            <p:ph idx="1"/>
          </p:nvPr>
        </p:nvSpPr>
        <p:spPr>
          <a:xfrm>
            <a:off x="457200" y="838200"/>
            <a:ext cx="8305800" cy="5638800"/>
          </a:xfrm>
        </p:spPr>
        <p:txBody>
          <a:bodyPr>
            <a:normAutofit fontScale="85000" lnSpcReduction="20000"/>
          </a:bodyPr>
          <a:lstStyle/>
          <a:p>
            <a:r>
              <a:rPr lang="en-US" dirty="0" smtClean="0"/>
              <a:t>Sets a property value or values in a bean using the setter method</a:t>
            </a:r>
          </a:p>
          <a:p>
            <a:r>
              <a:rPr lang="en-US" u="sng" dirty="0" smtClean="0"/>
              <a:t>Syntaxes:</a:t>
            </a:r>
          </a:p>
          <a:p>
            <a:pPr>
              <a:buNone/>
            </a:pPr>
            <a:r>
              <a:rPr lang="en-US" dirty="0" smtClean="0"/>
              <a:t>	</a:t>
            </a:r>
            <a:r>
              <a:rPr lang="en-US" b="1" dirty="0" smtClean="0"/>
              <a:t>1) Setting all values of incoming request in the bean </a:t>
            </a:r>
          </a:p>
          <a:p>
            <a:pPr>
              <a:buNone/>
            </a:pPr>
            <a:r>
              <a:rPr lang="en-US" b="1" dirty="0" smtClean="0">
                <a:solidFill>
                  <a:srgbClr val="FF0000"/>
                </a:solidFill>
              </a:rPr>
              <a:t>	</a:t>
            </a:r>
            <a:r>
              <a:rPr lang="en-US" b="1" dirty="0" smtClean="0">
                <a:solidFill>
                  <a:srgbClr val="0070C0"/>
                </a:solidFill>
              </a:rPr>
              <a:t>&lt;</a:t>
            </a:r>
            <a:r>
              <a:rPr lang="en-US" b="1" dirty="0" err="1" smtClean="0">
                <a:solidFill>
                  <a:srgbClr val="0070C0"/>
                </a:solidFill>
              </a:rPr>
              <a:t>jsp:setProperty</a:t>
            </a:r>
            <a:r>
              <a:rPr lang="en-US" b="1" dirty="0" smtClean="0">
                <a:solidFill>
                  <a:srgbClr val="0070C0"/>
                </a:solidFill>
              </a:rPr>
              <a:t> name=“</a:t>
            </a:r>
            <a:r>
              <a:rPr lang="en-US" b="1" dirty="0" err="1" smtClean="0">
                <a:solidFill>
                  <a:srgbClr val="0070C0"/>
                </a:solidFill>
              </a:rPr>
              <a:t>instanceofBean</a:t>
            </a:r>
            <a:r>
              <a:rPr lang="en-US" b="1" dirty="0" smtClean="0">
                <a:solidFill>
                  <a:srgbClr val="0070C0"/>
                </a:solidFill>
              </a:rPr>
              <a:t>”  property=“*” /&gt;</a:t>
            </a:r>
            <a:endParaRPr lang="en-US" sz="2600" b="1" dirty="0" smtClean="0">
              <a:solidFill>
                <a:srgbClr val="FF0000"/>
              </a:solidFill>
            </a:endParaRPr>
          </a:p>
          <a:p>
            <a:pPr>
              <a:buNone/>
            </a:pPr>
            <a:r>
              <a:rPr lang="en-US" b="1" dirty="0" smtClean="0"/>
              <a:t>	2) Setting  value of incoming specific property </a:t>
            </a:r>
          </a:p>
          <a:p>
            <a:pPr>
              <a:buNone/>
            </a:pPr>
            <a:r>
              <a:rPr lang="en-US" b="1" dirty="0" smtClean="0">
                <a:solidFill>
                  <a:srgbClr val="C00000"/>
                </a:solidFill>
              </a:rPr>
              <a:t>	&lt;</a:t>
            </a:r>
            <a:r>
              <a:rPr lang="en-US" b="1" dirty="0" err="1" smtClean="0">
                <a:solidFill>
                  <a:srgbClr val="C00000"/>
                </a:solidFill>
              </a:rPr>
              <a:t>jsp:setProperty</a:t>
            </a:r>
            <a:r>
              <a:rPr lang="en-US" b="1" dirty="0" smtClean="0">
                <a:solidFill>
                  <a:srgbClr val="C00000"/>
                </a:solidFill>
              </a:rPr>
              <a:t> name=“</a:t>
            </a:r>
            <a:r>
              <a:rPr lang="en-US" b="1" dirty="0" err="1" smtClean="0">
                <a:solidFill>
                  <a:srgbClr val="C00000"/>
                </a:solidFill>
              </a:rPr>
              <a:t>instanceofBean</a:t>
            </a:r>
            <a:r>
              <a:rPr lang="en-US" b="1" dirty="0" smtClean="0">
                <a:solidFill>
                  <a:srgbClr val="C00000"/>
                </a:solidFill>
              </a:rPr>
              <a:t>”  property=“</a:t>
            </a:r>
            <a:r>
              <a:rPr lang="en-US" b="1" dirty="0" err="1" smtClean="0">
                <a:solidFill>
                  <a:srgbClr val="C00000"/>
                </a:solidFill>
              </a:rPr>
              <a:t>propertyName</a:t>
            </a:r>
            <a:r>
              <a:rPr lang="en-US" b="1" dirty="0" smtClean="0">
                <a:solidFill>
                  <a:srgbClr val="C00000"/>
                </a:solidFill>
              </a:rPr>
              <a:t>”  </a:t>
            </a:r>
            <a:r>
              <a:rPr lang="en-US" b="1" dirty="0" err="1" smtClean="0">
                <a:solidFill>
                  <a:srgbClr val="C00000"/>
                </a:solidFill>
              </a:rPr>
              <a:t>param</a:t>
            </a:r>
            <a:r>
              <a:rPr lang="en-US" b="1" dirty="0" smtClean="0">
                <a:solidFill>
                  <a:srgbClr val="C00000"/>
                </a:solidFill>
              </a:rPr>
              <a:t>=“</a:t>
            </a:r>
            <a:r>
              <a:rPr lang="en-US" b="1" dirty="0" err="1" smtClean="0">
                <a:solidFill>
                  <a:srgbClr val="C00000"/>
                </a:solidFill>
              </a:rPr>
              <a:t>parameterName</a:t>
            </a:r>
            <a:r>
              <a:rPr lang="en-US" b="1" dirty="0" smtClean="0">
                <a:solidFill>
                  <a:srgbClr val="C00000"/>
                </a:solidFill>
              </a:rPr>
              <a:t>” /&gt;</a:t>
            </a:r>
          </a:p>
          <a:p>
            <a:pPr>
              <a:buNone/>
            </a:pPr>
            <a:r>
              <a:rPr lang="en-US" b="1" dirty="0" smtClean="0"/>
              <a:t>	3)  For setting specific value in the property</a:t>
            </a:r>
          </a:p>
          <a:p>
            <a:pPr>
              <a:buNone/>
            </a:pPr>
            <a:r>
              <a:rPr lang="en-US" b="1" dirty="0" smtClean="0">
                <a:solidFill>
                  <a:srgbClr val="7030A0"/>
                </a:solidFill>
              </a:rPr>
              <a:t>	&lt;</a:t>
            </a:r>
            <a:r>
              <a:rPr lang="en-US" b="1" dirty="0" err="1" smtClean="0">
                <a:solidFill>
                  <a:srgbClr val="7030A0"/>
                </a:solidFill>
              </a:rPr>
              <a:t>jsp:setProperty</a:t>
            </a:r>
            <a:r>
              <a:rPr lang="en-US" b="1" dirty="0" smtClean="0">
                <a:solidFill>
                  <a:srgbClr val="7030A0"/>
                </a:solidFill>
              </a:rPr>
              <a:t> name=“</a:t>
            </a:r>
            <a:r>
              <a:rPr lang="en-US" b="1" dirty="0" err="1" smtClean="0">
                <a:solidFill>
                  <a:srgbClr val="7030A0"/>
                </a:solidFill>
              </a:rPr>
              <a:t>instanceofBean</a:t>
            </a:r>
            <a:r>
              <a:rPr lang="en-US" b="1" dirty="0" smtClean="0">
                <a:solidFill>
                  <a:srgbClr val="7030A0"/>
                </a:solidFill>
              </a:rPr>
              <a:t>”  property=“</a:t>
            </a:r>
            <a:r>
              <a:rPr lang="en-US" b="1" dirty="0" err="1" smtClean="0">
                <a:solidFill>
                  <a:srgbClr val="7030A0"/>
                </a:solidFill>
              </a:rPr>
              <a:t>propertyName</a:t>
            </a:r>
            <a:r>
              <a:rPr lang="en-US" b="1" dirty="0" smtClean="0">
                <a:solidFill>
                  <a:srgbClr val="7030A0"/>
                </a:solidFill>
              </a:rPr>
              <a:t>”  value=“string | &lt;%=expression%&gt;” /&gt;</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t>A web application consists of both </a:t>
            </a:r>
            <a:r>
              <a:rPr lang="en-US" dirty="0" smtClean="0">
                <a:solidFill>
                  <a:srgbClr val="FF0000"/>
                </a:solidFill>
              </a:rPr>
              <a:t>presentation and business logic. </a:t>
            </a:r>
          </a:p>
          <a:p>
            <a:r>
              <a:rPr lang="en-US" dirty="0" smtClean="0"/>
              <a:t>Presentation represents the elements used to </a:t>
            </a:r>
            <a:r>
              <a:rPr lang="en-US" dirty="0" smtClean="0">
                <a:solidFill>
                  <a:srgbClr val="FF0000"/>
                </a:solidFill>
              </a:rPr>
              <a:t>design the structure of a web page </a:t>
            </a:r>
            <a:r>
              <a:rPr lang="en-US" dirty="0" smtClean="0"/>
              <a:t>in terms of page layout, color and text. </a:t>
            </a:r>
          </a:p>
          <a:p>
            <a:r>
              <a:rPr lang="en-US" dirty="0" smtClean="0"/>
              <a:t>Business logic involves application of </a:t>
            </a:r>
            <a:r>
              <a:rPr lang="en-US" dirty="0" smtClean="0">
                <a:solidFill>
                  <a:srgbClr val="FF0000"/>
                </a:solidFill>
              </a:rPr>
              <a:t>financial and business calculations. </a:t>
            </a:r>
          </a:p>
          <a:p>
            <a:r>
              <a:rPr lang="en-US" dirty="0" smtClean="0">
                <a:solidFill>
                  <a:srgbClr val="FF0000"/>
                </a:solidFill>
              </a:rPr>
              <a:t>JSP technology separates</a:t>
            </a:r>
            <a:r>
              <a:rPr lang="en-US" dirty="0" smtClean="0"/>
              <a:t> presentation from the business logic.</a:t>
            </a:r>
          </a:p>
          <a:p>
            <a:r>
              <a:rPr lang="en-US" dirty="0" smtClean="0"/>
              <a:t> Therefore, both web designers and web developers can simultaneously work in their area of specialization, leading to better quality and productivity.</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lstStyle/>
          <a:p>
            <a:r>
              <a:rPr lang="en-US" dirty="0" err="1" smtClean="0"/>
              <a:t>jsp:getProperty</a:t>
            </a:r>
            <a:endParaRPr lang="en-US" dirty="0"/>
          </a:p>
        </p:txBody>
      </p:sp>
      <p:sp>
        <p:nvSpPr>
          <p:cNvPr id="3" name="Content Placeholder 2"/>
          <p:cNvSpPr>
            <a:spLocks noGrp="1"/>
          </p:cNvSpPr>
          <p:nvPr>
            <p:ph idx="1"/>
          </p:nvPr>
        </p:nvSpPr>
        <p:spPr>
          <a:xfrm>
            <a:off x="457200" y="838200"/>
            <a:ext cx="8305800" cy="5638800"/>
          </a:xfrm>
        </p:spPr>
        <p:txBody>
          <a:bodyPr>
            <a:normAutofit/>
          </a:bodyPr>
          <a:lstStyle/>
          <a:p>
            <a:r>
              <a:rPr lang="en-US" dirty="0" smtClean="0"/>
              <a:t>Returns the value of the property</a:t>
            </a:r>
          </a:p>
          <a:p>
            <a:r>
              <a:rPr lang="en-US" u="sng" dirty="0" smtClean="0"/>
              <a:t>Syntax:</a:t>
            </a:r>
          </a:p>
          <a:p>
            <a:pPr>
              <a:buNone/>
            </a:pPr>
            <a:r>
              <a:rPr lang="en-US" dirty="0" smtClean="0"/>
              <a:t>	</a:t>
            </a:r>
            <a:endParaRPr lang="en-US" b="1" dirty="0" smtClean="0"/>
          </a:p>
          <a:p>
            <a:pPr>
              <a:buNone/>
            </a:pPr>
            <a:r>
              <a:rPr lang="en-US" b="1" dirty="0" smtClean="0">
                <a:solidFill>
                  <a:srgbClr val="FF0000"/>
                </a:solidFill>
              </a:rPr>
              <a:t>	</a:t>
            </a:r>
            <a:r>
              <a:rPr lang="en-US" b="1" dirty="0" smtClean="0">
                <a:solidFill>
                  <a:srgbClr val="0070C0"/>
                </a:solidFill>
              </a:rPr>
              <a:t>&lt;</a:t>
            </a:r>
            <a:r>
              <a:rPr lang="en-US" b="1" dirty="0" err="1" smtClean="0">
                <a:solidFill>
                  <a:srgbClr val="0070C0"/>
                </a:solidFill>
              </a:rPr>
              <a:t>jsp:getProperty</a:t>
            </a:r>
            <a:r>
              <a:rPr lang="en-US" b="1" dirty="0" smtClean="0">
                <a:solidFill>
                  <a:srgbClr val="0070C0"/>
                </a:solidFill>
              </a:rPr>
              <a:t> name=“</a:t>
            </a:r>
            <a:r>
              <a:rPr lang="en-US" b="1" dirty="0" err="1" smtClean="0">
                <a:solidFill>
                  <a:srgbClr val="0070C0"/>
                </a:solidFill>
              </a:rPr>
              <a:t>instanceofBean</a:t>
            </a:r>
            <a:r>
              <a:rPr lang="en-US" b="1" dirty="0" smtClean="0">
                <a:solidFill>
                  <a:srgbClr val="0070C0"/>
                </a:solidFill>
              </a:rPr>
              <a:t>”  property=“</a:t>
            </a:r>
            <a:r>
              <a:rPr lang="en-US" b="1" dirty="0" err="1" smtClean="0">
                <a:solidFill>
                  <a:srgbClr val="0070C0"/>
                </a:solidFill>
              </a:rPr>
              <a:t>propertyName</a:t>
            </a:r>
            <a:r>
              <a:rPr lang="en-US" b="1" dirty="0" smtClean="0">
                <a:solidFill>
                  <a:srgbClr val="0070C0"/>
                </a:solidFill>
              </a:rPr>
              <a:t>” /&gt;</a:t>
            </a:r>
            <a:endParaRPr lang="en-US" sz="2600" b="1" dirty="0" smtClean="0">
              <a:solidFill>
                <a:srgbClr val="FF0000"/>
              </a:solidFill>
            </a:endParaRPr>
          </a:p>
          <a:p>
            <a:pPr>
              <a:buNone/>
            </a:pPr>
            <a:r>
              <a:rPr lang="en-US" b="1" dirty="0" smtClean="0"/>
              <a:t>	</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Create an </a:t>
            </a:r>
            <a:r>
              <a:rPr lang="en-US" dirty="0" smtClean="0">
                <a:solidFill>
                  <a:srgbClr val="FF0000"/>
                </a:solidFill>
              </a:rPr>
              <a:t>index.jsp</a:t>
            </a:r>
            <a:r>
              <a:rPr lang="en-US" dirty="0" smtClean="0"/>
              <a:t> page for getting the values from the user.(</a:t>
            </a:r>
            <a:r>
              <a:rPr lang="en-US" dirty="0" err="1" smtClean="0"/>
              <a:t>username,password</a:t>
            </a:r>
            <a:r>
              <a:rPr lang="en-US" dirty="0" smtClean="0"/>
              <a:t> and email )</a:t>
            </a:r>
          </a:p>
          <a:p>
            <a:r>
              <a:rPr lang="en-US" dirty="0" smtClean="0"/>
              <a:t>Create a bean class </a:t>
            </a:r>
            <a:r>
              <a:rPr lang="en-US" dirty="0" smtClean="0">
                <a:solidFill>
                  <a:srgbClr val="FF0000"/>
                </a:solidFill>
              </a:rPr>
              <a:t>User</a:t>
            </a:r>
            <a:r>
              <a:rPr lang="en-US" dirty="0" smtClean="0"/>
              <a:t> that have 3 properties  </a:t>
            </a:r>
            <a:r>
              <a:rPr lang="en-US" dirty="0" err="1" smtClean="0"/>
              <a:t>username,password</a:t>
            </a:r>
            <a:r>
              <a:rPr lang="en-US" dirty="0" smtClean="0"/>
              <a:t> and email with its getter and setter methods</a:t>
            </a:r>
          </a:p>
          <a:p>
            <a:r>
              <a:rPr lang="en-US" dirty="0" smtClean="0"/>
              <a:t>Display all the information in </a:t>
            </a:r>
            <a:r>
              <a:rPr lang="en-US" dirty="0" smtClean="0">
                <a:solidFill>
                  <a:srgbClr val="FF0000"/>
                </a:solidFill>
              </a:rPr>
              <a:t>display.jsp</a:t>
            </a:r>
            <a:r>
              <a:rPr lang="en-US" dirty="0" smtClean="0"/>
              <a:t> page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JSP page</a:t>
            </a:r>
            <a:endParaRPr lang="en-US" dirty="0"/>
          </a:p>
        </p:txBody>
      </p:sp>
      <p:sp>
        <p:nvSpPr>
          <p:cNvPr id="3" name="Content Placeholder 2"/>
          <p:cNvSpPr>
            <a:spLocks noGrp="1"/>
          </p:cNvSpPr>
          <p:nvPr>
            <p:ph idx="1"/>
          </p:nvPr>
        </p:nvSpPr>
        <p:spPr>
          <a:xfrm>
            <a:off x="457200" y="1143000"/>
            <a:ext cx="8458200" cy="5486400"/>
          </a:xfrm>
        </p:spPr>
        <p:txBody>
          <a:bodyPr>
            <a:normAutofit fontScale="92500" lnSpcReduction="10000"/>
          </a:bodyPr>
          <a:lstStyle/>
          <a:p>
            <a:r>
              <a:rPr lang="en-US" dirty="0" smtClean="0"/>
              <a:t>A JSP life cycle can be defined as the entire </a:t>
            </a:r>
            <a:r>
              <a:rPr lang="en-US" dirty="0" smtClean="0">
                <a:solidFill>
                  <a:srgbClr val="FF0000"/>
                </a:solidFill>
              </a:rPr>
              <a:t>process</a:t>
            </a:r>
            <a:r>
              <a:rPr lang="en-US" dirty="0" smtClean="0"/>
              <a:t> from its </a:t>
            </a:r>
            <a:r>
              <a:rPr lang="en-US" dirty="0" smtClean="0">
                <a:solidFill>
                  <a:srgbClr val="FF0000"/>
                </a:solidFill>
              </a:rPr>
              <a:t>creation till </a:t>
            </a:r>
            <a:r>
              <a:rPr lang="en-US" dirty="0" smtClean="0"/>
              <a:t>the</a:t>
            </a:r>
            <a:r>
              <a:rPr lang="en-US" dirty="0" smtClean="0">
                <a:solidFill>
                  <a:srgbClr val="FF0000"/>
                </a:solidFill>
              </a:rPr>
              <a:t> destruction </a:t>
            </a:r>
            <a:r>
              <a:rPr lang="en-US" dirty="0" smtClean="0"/>
              <a:t>similar to a </a:t>
            </a:r>
            <a:r>
              <a:rPr lang="en-US" dirty="0" err="1" smtClean="0"/>
              <a:t>servlet</a:t>
            </a:r>
            <a:r>
              <a:rPr lang="en-US" dirty="0" smtClean="0"/>
              <a:t> life cycle with an </a:t>
            </a:r>
            <a:r>
              <a:rPr lang="en-US" dirty="0" smtClean="0">
                <a:solidFill>
                  <a:srgbClr val="FF0000"/>
                </a:solidFill>
              </a:rPr>
              <a:t>additional</a:t>
            </a:r>
            <a:r>
              <a:rPr lang="en-US" dirty="0" smtClean="0"/>
              <a:t> </a:t>
            </a:r>
            <a:r>
              <a:rPr lang="en-US" dirty="0" smtClean="0">
                <a:solidFill>
                  <a:srgbClr val="FF0000"/>
                </a:solidFill>
              </a:rPr>
              <a:t>step</a:t>
            </a:r>
            <a:r>
              <a:rPr lang="en-US" dirty="0" smtClean="0"/>
              <a:t> of </a:t>
            </a:r>
            <a:r>
              <a:rPr lang="en-US" dirty="0" smtClean="0">
                <a:solidFill>
                  <a:srgbClr val="FF0000"/>
                </a:solidFill>
              </a:rPr>
              <a:t>compiling a JSP into </a:t>
            </a:r>
            <a:r>
              <a:rPr lang="en-US" dirty="0" err="1" smtClean="0">
                <a:solidFill>
                  <a:srgbClr val="FF0000"/>
                </a:solidFill>
              </a:rPr>
              <a:t>servlet</a:t>
            </a:r>
            <a:r>
              <a:rPr lang="en-US" dirty="0" smtClean="0">
                <a:solidFill>
                  <a:srgbClr val="FF0000"/>
                </a:solidFill>
              </a:rPr>
              <a:t>.</a:t>
            </a:r>
          </a:p>
          <a:p>
            <a:r>
              <a:rPr lang="en-US" dirty="0" smtClean="0"/>
              <a:t>The following are the paths followed by a JSP</a:t>
            </a:r>
          </a:p>
          <a:p>
            <a:pPr lvl="1">
              <a:buFont typeface="Wingdings" pitchFamily="2" charset="2"/>
              <a:buChar char="§"/>
            </a:pPr>
            <a:r>
              <a:rPr lang="en-US" b="1" dirty="0" smtClean="0"/>
              <a:t>Compilation</a:t>
            </a:r>
            <a:r>
              <a:rPr lang="en-US" dirty="0" smtClean="0"/>
              <a:t> –  3 steps</a:t>
            </a:r>
          </a:p>
          <a:p>
            <a:pPr lvl="2">
              <a:buFont typeface="Wingdings" pitchFamily="2" charset="2"/>
              <a:buChar char="ü"/>
            </a:pPr>
            <a:r>
              <a:rPr lang="en-US" dirty="0" smtClean="0"/>
              <a:t>Parsing </a:t>
            </a:r>
            <a:r>
              <a:rPr lang="en-US" dirty="0" err="1" smtClean="0"/>
              <a:t>jsp</a:t>
            </a:r>
            <a:r>
              <a:rPr lang="en-US" dirty="0" smtClean="0"/>
              <a:t>       </a:t>
            </a:r>
          </a:p>
          <a:p>
            <a:pPr lvl="2">
              <a:buFont typeface="Wingdings" pitchFamily="2" charset="2"/>
              <a:buChar char="ü"/>
            </a:pPr>
            <a:r>
              <a:rPr lang="en-US" dirty="0" smtClean="0"/>
              <a:t>Turning the JSP into a </a:t>
            </a:r>
            <a:r>
              <a:rPr lang="en-US" dirty="0" err="1" smtClean="0"/>
              <a:t>servlet</a:t>
            </a:r>
            <a:r>
              <a:rPr lang="en-US" dirty="0" smtClean="0"/>
              <a:t> </a:t>
            </a:r>
          </a:p>
          <a:p>
            <a:pPr lvl="2">
              <a:buFont typeface="Wingdings" pitchFamily="2" charset="2"/>
              <a:buChar char="ü"/>
            </a:pPr>
            <a:r>
              <a:rPr lang="en-US" dirty="0" smtClean="0"/>
              <a:t>Compiling the </a:t>
            </a:r>
            <a:r>
              <a:rPr lang="en-US" dirty="0" err="1" smtClean="0"/>
              <a:t>servlet</a:t>
            </a:r>
            <a:endParaRPr lang="en-US" dirty="0" smtClean="0"/>
          </a:p>
          <a:p>
            <a:pPr lvl="1">
              <a:buFont typeface="Wingdings" pitchFamily="2" charset="2"/>
              <a:buChar char="§"/>
            </a:pPr>
            <a:r>
              <a:rPr lang="en-US" b="1" dirty="0" smtClean="0"/>
              <a:t>Initialization</a:t>
            </a:r>
          </a:p>
          <a:p>
            <a:pPr lvl="1">
              <a:buFont typeface="Wingdings" pitchFamily="2" charset="2"/>
              <a:buChar char="§"/>
            </a:pPr>
            <a:r>
              <a:rPr lang="en-US" b="1" dirty="0" smtClean="0"/>
              <a:t>Execution</a:t>
            </a:r>
          </a:p>
          <a:p>
            <a:pPr lvl="1">
              <a:buFont typeface="Wingdings" pitchFamily="2" charset="2"/>
              <a:buChar char="§"/>
            </a:pPr>
            <a:r>
              <a:rPr lang="en-US" b="1" dirty="0" smtClean="0"/>
              <a:t>destroy</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Life cycle of JSP page</a:t>
            </a:r>
            <a:endParaRPr lang="en-US" dirty="0"/>
          </a:p>
        </p:txBody>
      </p:sp>
      <p:graphicFrame>
        <p:nvGraphicFramePr>
          <p:cNvPr id="6" name="Content Placeholder 5"/>
          <p:cNvGraphicFramePr>
            <a:graphicFrameLocks noGrp="1"/>
          </p:cNvGraphicFramePr>
          <p:nvPr>
            <p:ph idx="1"/>
          </p:nvPr>
        </p:nvGraphicFramePr>
        <p:xfrm>
          <a:off x="3048000" y="1600200"/>
          <a:ext cx="57912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ight Arrow 6"/>
          <p:cNvSpPr/>
          <p:nvPr/>
        </p:nvSpPr>
        <p:spPr>
          <a:xfrm>
            <a:off x="1371600" y="3810000"/>
            <a:ext cx="1676400" cy="1524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Left Arrow 7"/>
          <p:cNvSpPr/>
          <p:nvPr/>
        </p:nvSpPr>
        <p:spPr>
          <a:xfrm>
            <a:off x="1371600" y="4343400"/>
            <a:ext cx="1600200" cy="152400"/>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1524000" y="3429000"/>
            <a:ext cx="957763" cy="369332"/>
          </a:xfrm>
          <a:prstGeom prst="rect">
            <a:avLst/>
          </a:prstGeom>
          <a:noFill/>
        </p:spPr>
        <p:txBody>
          <a:bodyPr wrap="none" rtlCol="0">
            <a:spAutoFit/>
          </a:bodyPr>
          <a:lstStyle/>
          <a:p>
            <a:r>
              <a:rPr lang="en-US" b="1" dirty="0" smtClean="0"/>
              <a:t>Request</a:t>
            </a:r>
            <a:endParaRPr lang="en-US" b="1" dirty="0"/>
          </a:p>
        </p:txBody>
      </p:sp>
      <p:sp>
        <p:nvSpPr>
          <p:cNvPr id="10" name="TextBox 9"/>
          <p:cNvSpPr txBox="1"/>
          <p:nvPr/>
        </p:nvSpPr>
        <p:spPr>
          <a:xfrm>
            <a:off x="1676400" y="4572000"/>
            <a:ext cx="1094980" cy="369332"/>
          </a:xfrm>
          <a:prstGeom prst="rect">
            <a:avLst/>
          </a:prstGeom>
          <a:noFill/>
        </p:spPr>
        <p:txBody>
          <a:bodyPr wrap="none" rtlCol="0">
            <a:spAutoFit/>
          </a:bodyPr>
          <a:lstStyle/>
          <a:p>
            <a:r>
              <a:rPr lang="en-US" b="1" dirty="0" smtClean="0"/>
              <a:t>Response</a:t>
            </a:r>
            <a:endParaRPr lang="en-US"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JSP page</a:t>
            </a:r>
            <a:endParaRPr lang="en-US" dirty="0"/>
          </a:p>
        </p:txBody>
      </p:sp>
      <p:sp>
        <p:nvSpPr>
          <p:cNvPr id="3" name="Content Placeholder 2"/>
          <p:cNvSpPr>
            <a:spLocks noGrp="1"/>
          </p:cNvSpPr>
          <p:nvPr>
            <p:ph idx="1"/>
          </p:nvPr>
        </p:nvSpPr>
        <p:spPr>
          <a:xfrm>
            <a:off x="457200" y="1219200"/>
            <a:ext cx="8305800" cy="4906963"/>
          </a:xfrm>
        </p:spPr>
        <p:txBody>
          <a:bodyPr>
            <a:normAutofit fontScale="85000" lnSpcReduction="20000"/>
          </a:bodyPr>
          <a:lstStyle/>
          <a:p>
            <a:r>
              <a:rPr lang="en-US" b="1" u="sng" dirty="0" smtClean="0"/>
              <a:t>JSP Initialization:</a:t>
            </a:r>
          </a:p>
          <a:p>
            <a:pPr>
              <a:buNone/>
            </a:pPr>
            <a:r>
              <a:rPr lang="en-US" dirty="0" smtClean="0"/>
              <a:t>	- When a </a:t>
            </a:r>
            <a:r>
              <a:rPr lang="en-US" dirty="0" smtClean="0">
                <a:solidFill>
                  <a:srgbClr val="FF0000"/>
                </a:solidFill>
              </a:rPr>
              <a:t>container</a:t>
            </a:r>
            <a:r>
              <a:rPr lang="en-US" dirty="0" smtClean="0"/>
              <a:t> </a:t>
            </a:r>
            <a:r>
              <a:rPr lang="en-US" dirty="0" smtClean="0">
                <a:solidFill>
                  <a:srgbClr val="FF0000"/>
                </a:solidFill>
              </a:rPr>
              <a:t>loads</a:t>
            </a:r>
            <a:r>
              <a:rPr lang="en-US" dirty="0" smtClean="0"/>
              <a:t> a </a:t>
            </a:r>
            <a:r>
              <a:rPr lang="en-US" dirty="0" smtClean="0">
                <a:solidFill>
                  <a:srgbClr val="FF0000"/>
                </a:solidFill>
              </a:rPr>
              <a:t>JSP</a:t>
            </a:r>
            <a:r>
              <a:rPr lang="en-US" dirty="0" smtClean="0"/>
              <a:t> it invokes the </a:t>
            </a:r>
            <a:r>
              <a:rPr lang="en-US" dirty="0" err="1" smtClean="0">
                <a:solidFill>
                  <a:srgbClr val="FF0000"/>
                </a:solidFill>
              </a:rPr>
              <a:t>jspInit</a:t>
            </a:r>
            <a:r>
              <a:rPr lang="en-US" dirty="0" smtClean="0">
                <a:solidFill>
                  <a:srgbClr val="FF0000"/>
                </a:solidFill>
              </a:rPr>
              <a:t>() method </a:t>
            </a:r>
            <a:r>
              <a:rPr lang="en-US" dirty="0" smtClean="0"/>
              <a:t>before servicing any requests. </a:t>
            </a:r>
          </a:p>
          <a:p>
            <a:pPr>
              <a:buNone/>
            </a:pPr>
            <a:r>
              <a:rPr lang="en-US" dirty="0" smtClean="0"/>
              <a:t>	- If you need to perform JSP-specific initialization, </a:t>
            </a:r>
            <a:r>
              <a:rPr lang="en-US" dirty="0" smtClean="0">
                <a:solidFill>
                  <a:srgbClr val="FF0000"/>
                </a:solidFill>
              </a:rPr>
              <a:t>override</a:t>
            </a:r>
            <a:r>
              <a:rPr lang="en-US" dirty="0" smtClean="0"/>
              <a:t> the </a:t>
            </a:r>
            <a:r>
              <a:rPr lang="en-US" dirty="0" err="1" smtClean="0"/>
              <a:t>jspInit</a:t>
            </a:r>
            <a:r>
              <a:rPr lang="en-US" dirty="0" smtClean="0"/>
              <a:t>() method:</a:t>
            </a:r>
          </a:p>
          <a:p>
            <a:pPr>
              <a:buNone/>
            </a:pPr>
            <a:r>
              <a:rPr lang="en-US" dirty="0" smtClean="0"/>
              <a:t>		</a:t>
            </a:r>
            <a:r>
              <a:rPr lang="en-US" b="1" dirty="0" smtClean="0">
                <a:solidFill>
                  <a:srgbClr val="0070C0"/>
                </a:solidFill>
              </a:rPr>
              <a:t>public void </a:t>
            </a:r>
            <a:r>
              <a:rPr lang="en-US" b="1" dirty="0" err="1" smtClean="0">
                <a:solidFill>
                  <a:srgbClr val="0070C0"/>
                </a:solidFill>
              </a:rPr>
              <a:t>jspInit</a:t>
            </a:r>
            <a:r>
              <a:rPr lang="en-US" b="1" dirty="0" smtClean="0">
                <a:solidFill>
                  <a:srgbClr val="0070C0"/>
                </a:solidFill>
              </a:rPr>
              <a:t>()</a:t>
            </a:r>
          </a:p>
          <a:p>
            <a:pPr>
              <a:buNone/>
            </a:pPr>
            <a:r>
              <a:rPr lang="en-US" b="1" dirty="0" smtClean="0">
                <a:solidFill>
                  <a:srgbClr val="0070C0"/>
                </a:solidFill>
              </a:rPr>
              <a:t>		{ </a:t>
            </a:r>
          </a:p>
          <a:p>
            <a:pPr>
              <a:buNone/>
            </a:pPr>
            <a:r>
              <a:rPr lang="en-US" b="1" dirty="0" smtClean="0">
                <a:solidFill>
                  <a:srgbClr val="0070C0"/>
                </a:solidFill>
              </a:rPr>
              <a:t>			// Initialization code...</a:t>
            </a:r>
          </a:p>
          <a:p>
            <a:pPr>
              <a:buNone/>
            </a:pPr>
            <a:r>
              <a:rPr lang="en-US" b="1" dirty="0" smtClean="0">
                <a:solidFill>
                  <a:srgbClr val="0070C0"/>
                </a:solidFill>
              </a:rPr>
              <a:t>		 }</a:t>
            </a:r>
          </a:p>
          <a:p>
            <a:pPr>
              <a:buNone/>
            </a:pPr>
            <a:r>
              <a:rPr lang="en-US" dirty="0" smtClean="0"/>
              <a:t> 	- initialization is performed </a:t>
            </a:r>
            <a:r>
              <a:rPr lang="en-US" dirty="0" smtClean="0">
                <a:solidFill>
                  <a:srgbClr val="FF0000"/>
                </a:solidFill>
              </a:rPr>
              <a:t>only once </a:t>
            </a:r>
          </a:p>
          <a:p>
            <a:pPr>
              <a:buNone/>
            </a:pPr>
            <a:r>
              <a:rPr lang="en-US" dirty="0" smtClean="0"/>
              <a:t>	- generally initialize </a:t>
            </a:r>
            <a:r>
              <a:rPr lang="en-US" i="1" dirty="0" smtClean="0">
                <a:solidFill>
                  <a:srgbClr val="FF0000"/>
                </a:solidFill>
              </a:rPr>
              <a:t>database connections</a:t>
            </a:r>
            <a:r>
              <a:rPr lang="en-US" dirty="0" smtClean="0"/>
              <a:t>, </a:t>
            </a:r>
            <a:r>
              <a:rPr lang="en-US" i="1" dirty="0" smtClean="0">
                <a:solidFill>
                  <a:srgbClr val="FF0000"/>
                </a:solidFill>
              </a:rPr>
              <a:t>open files</a:t>
            </a:r>
            <a:r>
              <a:rPr lang="en-US" dirty="0" smtClean="0"/>
              <a:t>, and </a:t>
            </a:r>
            <a:r>
              <a:rPr lang="en-US" i="1" dirty="0" smtClean="0">
                <a:solidFill>
                  <a:srgbClr val="FF0000"/>
                </a:solidFill>
              </a:rPr>
              <a:t>create lookup tables</a:t>
            </a:r>
            <a:r>
              <a:rPr lang="en-US" dirty="0" smtClean="0"/>
              <a:t> in this method.</a:t>
            </a:r>
          </a:p>
          <a:p>
            <a:pPr>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JSP page</a:t>
            </a:r>
            <a:endParaRPr lang="en-US" dirty="0"/>
          </a:p>
        </p:txBody>
      </p:sp>
      <p:sp>
        <p:nvSpPr>
          <p:cNvPr id="3" name="Content Placeholder 2"/>
          <p:cNvSpPr>
            <a:spLocks noGrp="1"/>
          </p:cNvSpPr>
          <p:nvPr>
            <p:ph idx="1"/>
          </p:nvPr>
        </p:nvSpPr>
        <p:spPr>
          <a:xfrm>
            <a:off x="457200" y="1219200"/>
            <a:ext cx="8305800" cy="4906963"/>
          </a:xfrm>
        </p:spPr>
        <p:txBody>
          <a:bodyPr>
            <a:normAutofit fontScale="85000" lnSpcReduction="10000"/>
          </a:bodyPr>
          <a:lstStyle/>
          <a:p>
            <a:r>
              <a:rPr lang="en-US" b="1" u="sng" dirty="0" smtClean="0"/>
              <a:t>JSP Execution:</a:t>
            </a:r>
          </a:p>
          <a:p>
            <a:pPr>
              <a:buNone/>
            </a:pPr>
            <a:r>
              <a:rPr lang="en-US" dirty="0" smtClean="0"/>
              <a:t>	- Whenever a </a:t>
            </a:r>
            <a:r>
              <a:rPr lang="en-US" dirty="0" smtClean="0">
                <a:solidFill>
                  <a:srgbClr val="FF0000"/>
                </a:solidFill>
              </a:rPr>
              <a:t>browser requests</a:t>
            </a:r>
            <a:r>
              <a:rPr lang="en-US" dirty="0" smtClean="0"/>
              <a:t> a JSP and the </a:t>
            </a:r>
            <a:r>
              <a:rPr lang="en-US" dirty="0" smtClean="0">
                <a:solidFill>
                  <a:srgbClr val="FF0000"/>
                </a:solidFill>
              </a:rPr>
              <a:t>page</a:t>
            </a:r>
            <a:r>
              <a:rPr lang="en-US" dirty="0" smtClean="0"/>
              <a:t> has been </a:t>
            </a:r>
            <a:r>
              <a:rPr lang="en-US" dirty="0" smtClean="0">
                <a:solidFill>
                  <a:srgbClr val="FF0000"/>
                </a:solidFill>
              </a:rPr>
              <a:t>loaded and initialized</a:t>
            </a:r>
            <a:r>
              <a:rPr lang="en-US" dirty="0" smtClean="0"/>
              <a:t>, the JSP engine invokes the </a:t>
            </a:r>
            <a:r>
              <a:rPr lang="en-US" b="1" dirty="0" smtClean="0"/>
              <a:t>_</a:t>
            </a:r>
            <a:r>
              <a:rPr lang="en-US" b="1" dirty="0" err="1" smtClean="0"/>
              <a:t>jspService</a:t>
            </a:r>
            <a:r>
              <a:rPr lang="en-US" b="1" dirty="0" smtClean="0"/>
              <a:t>()</a:t>
            </a:r>
            <a:r>
              <a:rPr lang="en-US" dirty="0" smtClean="0"/>
              <a:t> method in the JSP.</a:t>
            </a:r>
          </a:p>
          <a:p>
            <a:pPr>
              <a:buNone/>
            </a:pPr>
            <a:r>
              <a:rPr lang="en-US" dirty="0" smtClean="0"/>
              <a:t>	</a:t>
            </a:r>
            <a:r>
              <a:rPr lang="en-US" b="1" dirty="0" smtClean="0">
                <a:solidFill>
                  <a:srgbClr val="0070C0"/>
                </a:solidFill>
              </a:rPr>
              <a:t>void _</a:t>
            </a:r>
            <a:r>
              <a:rPr lang="en-US" b="1" dirty="0" err="1" smtClean="0">
                <a:solidFill>
                  <a:srgbClr val="0070C0"/>
                </a:solidFill>
              </a:rPr>
              <a:t>jspService</a:t>
            </a:r>
            <a:r>
              <a:rPr lang="en-US" b="1" dirty="0" smtClean="0">
                <a:solidFill>
                  <a:srgbClr val="0070C0"/>
                </a:solidFill>
              </a:rPr>
              <a:t>(</a:t>
            </a:r>
            <a:r>
              <a:rPr lang="en-US" b="1" dirty="0" err="1" smtClean="0">
                <a:solidFill>
                  <a:srgbClr val="0070C0"/>
                </a:solidFill>
              </a:rPr>
              <a:t>HttpServletRequest</a:t>
            </a:r>
            <a:r>
              <a:rPr lang="en-US" b="1" dirty="0" smtClean="0">
                <a:solidFill>
                  <a:srgbClr val="0070C0"/>
                </a:solidFill>
              </a:rPr>
              <a:t> request, </a:t>
            </a:r>
            <a:r>
              <a:rPr lang="en-US" b="1" dirty="0" err="1" smtClean="0">
                <a:solidFill>
                  <a:srgbClr val="0070C0"/>
                </a:solidFill>
              </a:rPr>
              <a:t>HttpServletResponse</a:t>
            </a:r>
            <a:r>
              <a:rPr lang="en-US" b="1" dirty="0" smtClean="0">
                <a:solidFill>
                  <a:srgbClr val="0070C0"/>
                </a:solidFill>
              </a:rPr>
              <a:t> response) </a:t>
            </a:r>
          </a:p>
          <a:p>
            <a:pPr>
              <a:buNone/>
            </a:pPr>
            <a:r>
              <a:rPr lang="en-US" b="1" dirty="0" smtClean="0">
                <a:solidFill>
                  <a:srgbClr val="0070C0"/>
                </a:solidFill>
              </a:rPr>
              <a:t>	{ </a:t>
            </a:r>
          </a:p>
          <a:p>
            <a:pPr>
              <a:buNone/>
            </a:pPr>
            <a:r>
              <a:rPr lang="en-US" b="1" dirty="0" smtClean="0">
                <a:solidFill>
                  <a:srgbClr val="0070C0"/>
                </a:solidFill>
              </a:rPr>
              <a:t>			// Service handling code... </a:t>
            </a:r>
          </a:p>
          <a:p>
            <a:pPr>
              <a:buNone/>
            </a:pPr>
            <a:r>
              <a:rPr lang="en-US" b="1" dirty="0" smtClean="0">
                <a:solidFill>
                  <a:srgbClr val="0070C0"/>
                </a:solidFill>
              </a:rPr>
              <a:t>	} 	</a:t>
            </a:r>
          </a:p>
          <a:p>
            <a:pPr>
              <a:buNone/>
            </a:pPr>
            <a:r>
              <a:rPr lang="en-US" dirty="0" smtClean="0"/>
              <a:t>-   This method is invoked </a:t>
            </a:r>
            <a:r>
              <a:rPr lang="en-US" dirty="0" smtClean="0">
                <a:solidFill>
                  <a:srgbClr val="FF0000"/>
                </a:solidFill>
              </a:rPr>
              <a:t>once per request </a:t>
            </a:r>
            <a:r>
              <a:rPr lang="en-US" dirty="0" smtClean="0"/>
              <a:t>and is responsible for </a:t>
            </a:r>
            <a:r>
              <a:rPr lang="en-US" dirty="0" smtClean="0">
                <a:solidFill>
                  <a:srgbClr val="FF0000"/>
                </a:solidFill>
              </a:rPr>
              <a:t>generating</a:t>
            </a:r>
            <a:r>
              <a:rPr lang="en-US" dirty="0" smtClean="0"/>
              <a:t> the </a:t>
            </a:r>
            <a:r>
              <a:rPr lang="en-US" dirty="0" smtClean="0">
                <a:solidFill>
                  <a:srgbClr val="FF0000"/>
                </a:solidFill>
              </a:rPr>
              <a:t>response</a:t>
            </a:r>
            <a:r>
              <a:rPr lang="en-US" dirty="0" smtClean="0"/>
              <a:t> for that request</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Life cycle of JSP page</a:t>
            </a:r>
            <a:endParaRPr lang="en-US" dirty="0"/>
          </a:p>
        </p:txBody>
      </p:sp>
      <p:sp>
        <p:nvSpPr>
          <p:cNvPr id="3" name="Content Placeholder 2"/>
          <p:cNvSpPr>
            <a:spLocks noGrp="1"/>
          </p:cNvSpPr>
          <p:nvPr>
            <p:ph idx="1"/>
          </p:nvPr>
        </p:nvSpPr>
        <p:spPr>
          <a:xfrm>
            <a:off x="457200" y="1219200"/>
            <a:ext cx="8382000" cy="5181600"/>
          </a:xfrm>
        </p:spPr>
        <p:txBody>
          <a:bodyPr>
            <a:normAutofit fontScale="92500" lnSpcReduction="20000"/>
          </a:bodyPr>
          <a:lstStyle/>
          <a:p>
            <a:r>
              <a:rPr lang="en-US" b="1" u="sng" dirty="0" smtClean="0"/>
              <a:t>JSP Cleanup:</a:t>
            </a:r>
          </a:p>
          <a:p>
            <a:pPr>
              <a:buNone/>
            </a:pPr>
            <a:r>
              <a:rPr lang="en-US" dirty="0" smtClean="0"/>
              <a:t>	- The </a:t>
            </a:r>
            <a:r>
              <a:rPr lang="en-US" dirty="0" smtClean="0">
                <a:solidFill>
                  <a:srgbClr val="FF0000"/>
                </a:solidFill>
              </a:rPr>
              <a:t>destruction</a:t>
            </a:r>
            <a:r>
              <a:rPr lang="en-US" dirty="0" smtClean="0"/>
              <a:t> phase when a </a:t>
            </a:r>
            <a:r>
              <a:rPr lang="en-US" dirty="0" smtClean="0">
                <a:solidFill>
                  <a:srgbClr val="FF0000"/>
                </a:solidFill>
              </a:rPr>
              <a:t>JSP</a:t>
            </a:r>
            <a:r>
              <a:rPr lang="en-US" dirty="0" smtClean="0"/>
              <a:t> is being </a:t>
            </a:r>
            <a:r>
              <a:rPr lang="en-US" dirty="0" smtClean="0">
                <a:solidFill>
                  <a:srgbClr val="FF0000"/>
                </a:solidFill>
              </a:rPr>
              <a:t>removed</a:t>
            </a:r>
            <a:r>
              <a:rPr lang="en-US" dirty="0" smtClean="0"/>
              <a:t>    from use by a </a:t>
            </a:r>
            <a:r>
              <a:rPr lang="en-US" dirty="0" smtClean="0">
                <a:solidFill>
                  <a:srgbClr val="FF0000"/>
                </a:solidFill>
              </a:rPr>
              <a:t>container</a:t>
            </a:r>
            <a:r>
              <a:rPr lang="en-US" dirty="0" smtClean="0"/>
              <a:t>.</a:t>
            </a:r>
          </a:p>
          <a:p>
            <a:pPr>
              <a:buNone/>
            </a:pPr>
            <a:r>
              <a:rPr lang="en-US" dirty="0" smtClean="0"/>
              <a:t>	- The </a:t>
            </a:r>
            <a:r>
              <a:rPr lang="en-US" b="1" dirty="0" err="1" smtClean="0"/>
              <a:t>jspDestroy</a:t>
            </a:r>
            <a:r>
              <a:rPr lang="en-US" b="1" dirty="0" smtClean="0"/>
              <a:t>()</a:t>
            </a:r>
            <a:r>
              <a:rPr lang="en-US" dirty="0" smtClean="0"/>
              <a:t> method is the JSP equivalent of the destroy method for </a:t>
            </a:r>
            <a:r>
              <a:rPr lang="en-US" dirty="0" err="1" smtClean="0"/>
              <a:t>servlets</a:t>
            </a:r>
            <a:r>
              <a:rPr lang="en-US" dirty="0" smtClean="0"/>
              <a:t>. </a:t>
            </a:r>
          </a:p>
          <a:p>
            <a:pPr>
              <a:buNone/>
            </a:pPr>
            <a:r>
              <a:rPr lang="en-US" dirty="0" smtClean="0"/>
              <a:t>	- Override </a:t>
            </a:r>
            <a:r>
              <a:rPr lang="en-US" dirty="0" err="1" smtClean="0"/>
              <a:t>jspDestroy</a:t>
            </a:r>
            <a:r>
              <a:rPr lang="en-US" dirty="0" smtClean="0"/>
              <a:t> when you need to perform any    cleanup, such as </a:t>
            </a:r>
            <a:r>
              <a:rPr lang="en-US" i="1" dirty="0" smtClean="0">
                <a:solidFill>
                  <a:srgbClr val="FF0000"/>
                </a:solidFill>
              </a:rPr>
              <a:t>releasing database connections</a:t>
            </a:r>
            <a:r>
              <a:rPr lang="en-US" dirty="0" smtClean="0"/>
              <a:t> or </a:t>
            </a:r>
            <a:r>
              <a:rPr lang="en-US" i="1" dirty="0" smtClean="0">
                <a:solidFill>
                  <a:srgbClr val="FF0000"/>
                </a:solidFill>
              </a:rPr>
              <a:t>closing open files</a:t>
            </a:r>
            <a:r>
              <a:rPr lang="en-US" dirty="0" smtClean="0"/>
              <a:t>. </a:t>
            </a:r>
          </a:p>
          <a:p>
            <a:pPr>
              <a:buNone/>
            </a:pPr>
            <a:r>
              <a:rPr lang="en-US" dirty="0" smtClean="0"/>
              <a:t>		</a:t>
            </a:r>
            <a:r>
              <a:rPr lang="en-US" b="1" dirty="0" smtClean="0">
                <a:solidFill>
                  <a:srgbClr val="0070C0"/>
                </a:solidFill>
              </a:rPr>
              <a:t>public void </a:t>
            </a:r>
            <a:r>
              <a:rPr lang="en-US" b="1" dirty="0" err="1" smtClean="0">
                <a:solidFill>
                  <a:srgbClr val="0070C0"/>
                </a:solidFill>
              </a:rPr>
              <a:t>jspDestroy</a:t>
            </a:r>
            <a:r>
              <a:rPr lang="en-US" b="1" dirty="0" smtClean="0">
                <a:solidFill>
                  <a:srgbClr val="0070C0"/>
                </a:solidFill>
              </a:rPr>
              <a:t>() </a:t>
            </a:r>
          </a:p>
          <a:p>
            <a:pPr>
              <a:buNone/>
            </a:pPr>
            <a:r>
              <a:rPr lang="en-US" b="1" dirty="0" smtClean="0">
                <a:solidFill>
                  <a:srgbClr val="0070C0"/>
                </a:solidFill>
              </a:rPr>
              <a:t>		{ </a:t>
            </a:r>
          </a:p>
          <a:p>
            <a:pPr>
              <a:buNone/>
            </a:pPr>
            <a:r>
              <a:rPr lang="en-US" b="1" dirty="0" smtClean="0">
                <a:solidFill>
                  <a:srgbClr val="0070C0"/>
                </a:solidFill>
              </a:rPr>
              <a:t>			// Your cleanup </a:t>
            </a:r>
            <a:r>
              <a:rPr lang="en-US" b="1" dirty="0" smtClean="0">
                <a:solidFill>
                  <a:srgbClr val="0070C0"/>
                </a:solidFill>
              </a:rPr>
              <a:t>code (Destroy Method )</a:t>
            </a:r>
            <a:endParaRPr lang="en-US" b="1" dirty="0" smtClean="0">
              <a:solidFill>
                <a:srgbClr val="0070C0"/>
              </a:solidFill>
            </a:endParaRPr>
          </a:p>
          <a:p>
            <a:pPr>
              <a:buNone/>
            </a:pPr>
            <a:r>
              <a:rPr lang="en-US" b="1" dirty="0" smtClean="0">
                <a:solidFill>
                  <a:srgbClr val="0070C0"/>
                </a:solidFill>
              </a:rPr>
              <a:t>		 }</a:t>
            </a:r>
            <a:endParaRPr lang="en-US" b="1" dirty="0">
              <a:solidFill>
                <a:srgbClr val="0070C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MVC in  JSP</a:t>
            </a:r>
            <a:endParaRPr lang="en-US" dirty="0"/>
          </a:p>
        </p:txBody>
      </p:sp>
      <p:sp>
        <p:nvSpPr>
          <p:cNvPr id="3" name="Content Placeholder 2"/>
          <p:cNvSpPr>
            <a:spLocks noGrp="1"/>
          </p:cNvSpPr>
          <p:nvPr>
            <p:ph idx="1"/>
          </p:nvPr>
        </p:nvSpPr>
        <p:spPr>
          <a:xfrm>
            <a:off x="457200" y="838200"/>
            <a:ext cx="8229600" cy="5562600"/>
          </a:xfrm>
        </p:spPr>
        <p:txBody>
          <a:bodyPr>
            <a:normAutofit fontScale="92500" lnSpcReduction="10000"/>
          </a:bodyPr>
          <a:lstStyle/>
          <a:p>
            <a:pPr>
              <a:buNone/>
            </a:pPr>
            <a:r>
              <a:rPr lang="en-US" b="1" dirty="0" smtClean="0"/>
              <a:t>MVC – Model View Controller</a:t>
            </a:r>
          </a:p>
          <a:p>
            <a:r>
              <a:rPr lang="en-US" dirty="0" smtClean="0"/>
              <a:t>It is a design pattern that separates the </a:t>
            </a:r>
            <a:r>
              <a:rPr lang="en-US" dirty="0" smtClean="0">
                <a:solidFill>
                  <a:srgbClr val="FF0000"/>
                </a:solidFill>
              </a:rPr>
              <a:t>business logic ,presentation logic and data</a:t>
            </a:r>
          </a:p>
          <a:p>
            <a:r>
              <a:rPr lang="en-US" b="1" dirty="0" smtClean="0"/>
              <a:t>Model</a:t>
            </a:r>
            <a:r>
              <a:rPr lang="en-US" dirty="0" smtClean="0"/>
              <a:t> – represents the state(data) and </a:t>
            </a:r>
            <a:r>
              <a:rPr lang="en-US" i="1" dirty="0" smtClean="0"/>
              <a:t>business logic </a:t>
            </a:r>
            <a:r>
              <a:rPr lang="en-US" dirty="0" smtClean="0"/>
              <a:t>of the application (</a:t>
            </a:r>
            <a:r>
              <a:rPr lang="en-US" dirty="0" err="1" smtClean="0">
                <a:solidFill>
                  <a:srgbClr val="0070C0"/>
                </a:solidFill>
              </a:rPr>
              <a:t>Eg</a:t>
            </a:r>
            <a:r>
              <a:rPr lang="en-US" dirty="0" smtClean="0">
                <a:solidFill>
                  <a:srgbClr val="0070C0"/>
                </a:solidFill>
              </a:rPr>
              <a:t>. Java Beans</a:t>
            </a:r>
            <a:r>
              <a:rPr lang="en-US" dirty="0" smtClean="0"/>
              <a:t>)</a:t>
            </a:r>
          </a:p>
          <a:p>
            <a:r>
              <a:rPr lang="en-US" b="1" dirty="0" smtClean="0"/>
              <a:t>View</a:t>
            </a:r>
            <a:r>
              <a:rPr lang="en-US" dirty="0" smtClean="0"/>
              <a:t> – responsible for display data or </a:t>
            </a:r>
            <a:r>
              <a:rPr lang="en-US" i="1" dirty="0" smtClean="0"/>
              <a:t>presentation</a:t>
            </a:r>
            <a:r>
              <a:rPr lang="en-US" dirty="0" smtClean="0"/>
              <a:t> ( </a:t>
            </a:r>
            <a:r>
              <a:rPr lang="en-US" dirty="0" smtClean="0">
                <a:solidFill>
                  <a:srgbClr val="0070C0"/>
                </a:solidFill>
              </a:rPr>
              <a:t>Eg.JSP/HTML pages</a:t>
            </a:r>
            <a:r>
              <a:rPr lang="en-US" dirty="0" smtClean="0"/>
              <a:t>)</a:t>
            </a:r>
          </a:p>
          <a:p>
            <a:r>
              <a:rPr lang="en-US" b="1" dirty="0" smtClean="0"/>
              <a:t>Controller</a:t>
            </a:r>
            <a:r>
              <a:rPr lang="en-US" dirty="0" smtClean="0"/>
              <a:t> – </a:t>
            </a:r>
          </a:p>
          <a:p>
            <a:pPr lvl="1"/>
            <a:r>
              <a:rPr lang="en-US" dirty="0" smtClean="0"/>
              <a:t>Acts as interface between view and model</a:t>
            </a:r>
          </a:p>
          <a:p>
            <a:pPr lvl="1"/>
            <a:r>
              <a:rPr lang="en-US" dirty="0" smtClean="0"/>
              <a:t>Receives input and commands to Model/View  to change accordingly</a:t>
            </a:r>
          </a:p>
          <a:p>
            <a:pPr lvl="1">
              <a:buNone/>
            </a:pPr>
            <a:r>
              <a:rPr lang="en-US" dirty="0" smtClean="0"/>
              <a:t>(</a:t>
            </a:r>
            <a:r>
              <a:rPr lang="en-US" dirty="0" err="1" smtClean="0">
                <a:solidFill>
                  <a:srgbClr val="0070C0"/>
                </a:solidFill>
              </a:rPr>
              <a:t>Eg</a:t>
            </a:r>
            <a:r>
              <a:rPr lang="en-US" dirty="0" smtClean="0">
                <a:solidFill>
                  <a:srgbClr val="0070C0"/>
                </a:solidFill>
              </a:rPr>
              <a:t> . </a:t>
            </a:r>
            <a:r>
              <a:rPr lang="en-US" dirty="0" err="1" smtClean="0">
                <a:solidFill>
                  <a:srgbClr val="0070C0"/>
                </a:solidFill>
              </a:rPr>
              <a:t>Servlet</a:t>
            </a:r>
            <a:r>
              <a:rPr lang="en-US" dirty="0" smtClean="0">
                <a:solidFill>
                  <a:srgbClr val="0070C0"/>
                </a:solidFill>
              </a:rPr>
              <a:t> page</a:t>
            </a:r>
            <a:r>
              <a:rPr lang="en-US" dirty="0" smtClean="0"/>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413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development</a:t>
            </a:r>
            <a:endParaRPr lang="en-US" dirty="0"/>
          </a:p>
        </p:txBody>
      </p:sp>
      <p:sp>
        <p:nvSpPr>
          <p:cNvPr id="3" name="Content Placeholder 2"/>
          <p:cNvSpPr>
            <a:spLocks noGrp="1"/>
          </p:cNvSpPr>
          <p:nvPr>
            <p:ph idx="1"/>
          </p:nvPr>
        </p:nvSpPr>
        <p:spPr>
          <a:xfrm>
            <a:off x="304800" y="1295400"/>
            <a:ext cx="8382000" cy="5257800"/>
          </a:xfrm>
        </p:spPr>
        <p:txBody>
          <a:bodyPr>
            <a:normAutofit fontScale="85000" lnSpcReduction="10000"/>
          </a:bodyPr>
          <a:lstStyle/>
          <a:p>
            <a:r>
              <a:rPr lang="en-US" dirty="0" smtClean="0"/>
              <a:t>The process of developing a JSP page that can respond to client requests involves three main steps:</a:t>
            </a:r>
          </a:p>
          <a:p>
            <a:r>
              <a:rPr lang="en-US" b="1" dirty="0" smtClean="0">
                <a:solidFill>
                  <a:srgbClr val="FF0000"/>
                </a:solidFill>
              </a:rPr>
              <a:t>Creation:</a:t>
            </a:r>
            <a:r>
              <a:rPr lang="en-US" b="1" dirty="0" smtClean="0"/>
              <a:t> </a:t>
            </a:r>
            <a:r>
              <a:rPr lang="en-US" dirty="0" smtClean="0"/>
              <a:t>The developer creates a JSP source file that contains HTML and embedded</a:t>
            </a:r>
          </a:p>
          <a:p>
            <a:r>
              <a:rPr lang="en-US" dirty="0" smtClean="0"/>
              <a:t>Java code.</a:t>
            </a:r>
          </a:p>
          <a:p>
            <a:r>
              <a:rPr lang="en-US" b="1" dirty="0" smtClean="0">
                <a:solidFill>
                  <a:srgbClr val="FF0000"/>
                </a:solidFill>
              </a:rPr>
              <a:t>Deployment</a:t>
            </a:r>
            <a:r>
              <a:rPr lang="en-US" b="1" dirty="0" smtClean="0"/>
              <a:t>: </a:t>
            </a:r>
            <a:r>
              <a:rPr lang="en-US" dirty="0" smtClean="0"/>
              <a:t>The JSP is installed into a server. This can be a full Java EE server or a stand-alone JSP server.</a:t>
            </a:r>
          </a:p>
          <a:p>
            <a:r>
              <a:rPr lang="en-US" b="1" dirty="0" smtClean="0">
                <a:solidFill>
                  <a:srgbClr val="FF0000"/>
                </a:solidFill>
              </a:rPr>
              <a:t>Translation and compilation</a:t>
            </a:r>
            <a:r>
              <a:rPr lang="en-US" b="1" dirty="0" smtClean="0"/>
              <a:t>: </a:t>
            </a:r>
            <a:r>
              <a:rPr lang="en-US" dirty="0" smtClean="0"/>
              <a:t>The JSP container translates the HTML and Java code into a Java code source file. This file is then compiled into a Java class that is executed by the server. The class file created from the JSP is known as the JSP page implementation class.</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lstStyle/>
          <a:p>
            <a:r>
              <a:rPr lang="en-US" dirty="0" smtClean="0"/>
              <a:t>MVC Architecture</a:t>
            </a:r>
            <a:endParaRPr lang="en-US" dirty="0"/>
          </a:p>
        </p:txBody>
      </p:sp>
      <p:sp>
        <p:nvSpPr>
          <p:cNvPr id="5" name="Rectangle 4"/>
          <p:cNvSpPr/>
          <p:nvPr/>
        </p:nvSpPr>
        <p:spPr>
          <a:xfrm>
            <a:off x="228600" y="2514600"/>
            <a:ext cx="12954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(Client)</a:t>
            </a:r>
          </a:p>
          <a:p>
            <a:pPr algn="ctr"/>
            <a:r>
              <a:rPr lang="en-US" b="1" dirty="0" smtClean="0"/>
              <a:t>Browser</a:t>
            </a:r>
            <a:endParaRPr lang="en-US" b="1" dirty="0"/>
          </a:p>
        </p:txBody>
      </p:sp>
      <p:sp>
        <p:nvSpPr>
          <p:cNvPr id="8" name="Rectangle 7"/>
          <p:cNvSpPr/>
          <p:nvPr/>
        </p:nvSpPr>
        <p:spPr>
          <a:xfrm>
            <a:off x="2362200" y="1524000"/>
            <a:ext cx="5029200" cy="4343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001">
            <a:schemeClr val="lt1"/>
          </a:fillRef>
          <a:effectRef idx="0">
            <a:schemeClr val="accent1"/>
          </a:effectRef>
          <a:fontRef idx="minor">
            <a:schemeClr val="dk1"/>
          </a:fontRef>
        </p:style>
        <p:txBody>
          <a:bodyPr rtlCol="0" anchor="ctr"/>
          <a:lstStyle/>
          <a:p>
            <a:pPr algn="ctr"/>
            <a:endParaRPr lang="en-US" b="1" dirty="0"/>
          </a:p>
        </p:txBody>
      </p:sp>
      <p:sp>
        <p:nvSpPr>
          <p:cNvPr id="9" name="Rectangle 8"/>
          <p:cNvSpPr/>
          <p:nvPr/>
        </p:nvSpPr>
        <p:spPr>
          <a:xfrm>
            <a:off x="2895600" y="1981200"/>
            <a:ext cx="1981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(Controller)</a:t>
            </a:r>
          </a:p>
          <a:p>
            <a:pPr algn="ctr"/>
            <a:r>
              <a:rPr lang="en-US" b="1" dirty="0" err="1" smtClean="0"/>
              <a:t>Servlet</a:t>
            </a:r>
            <a:endParaRPr lang="en-US" b="1" dirty="0"/>
          </a:p>
        </p:txBody>
      </p:sp>
      <p:sp>
        <p:nvSpPr>
          <p:cNvPr id="10" name="Rectangle 9"/>
          <p:cNvSpPr/>
          <p:nvPr/>
        </p:nvSpPr>
        <p:spPr>
          <a:xfrm>
            <a:off x="2895600" y="3962400"/>
            <a:ext cx="1981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p>
          <a:p>
            <a:pPr algn="ctr"/>
            <a:r>
              <a:rPr lang="en-US" b="1" dirty="0" smtClean="0"/>
              <a:t>JSP</a:t>
            </a:r>
            <a:endParaRPr lang="en-US" b="1" dirty="0"/>
          </a:p>
        </p:txBody>
      </p:sp>
      <p:sp>
        <p:nvSpPr>
          <p:cNvPr id="11" name="Oval 10"/>
          <p:cNvSpPr/>
          <p:nvPr/>
        </p:nvSpPr>
        <p:spPr>
          <a:xfrm>
            <a:off x="5562600" y="4038600"/>
            <a:ext cx="1524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a:t>
            </a:r>
          </a:p>
          <a:p>
            <a:pPr algn="ctr"/>
            <a:r>
              <a:rPr lang="en-US" b="1" dirty="0" smtClean="0"/>
              <a:t>Java Beans</a:t>
            </a:r>
            <a:endParaRPr lang="en-US" b="1" dirty="0"/>
          </a:p>
        </p:txBody>
      </p:sp>
      <p:sp>
        <p:nvSpPr>
          <p:cNvPr id="12" name="Flowchart: Magnetic Disk 11"/>
          <p:cNvSpPr/>
          <p:nvPr/>
        </p:nvSpPr>
        <p:spPr>
          <a:xfrm>
            <a:off x="7696200" y="2743200"/>
            <a:ext cx="1219200" cy="1981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Enterprise Servers/</a:t>
            </a:r>
          </a:p>
          <a:p>
            <a:pPr algn="ctr"/>
            <a:r>
              <a:rPr lang="en-US" b="1" dirty="0" smtClean="0"/>
              <a:t>Data</a:t>
            </a:r>
          </a:p>
          <a:p>
            <a:pPr algn="ctr"/>
            <a:r>
              <a:rPr lang="en-US" b="1" dirty="0" smtClean="0"/>
              <a:t>sources</a:t>
            </a:r>
            <a:endParaRPr lang="en-US" b="1" dirty="0"/>
          </a:p>
        </p:txBody>
      </p:sp>
      <p:cxnSp>
        <p:nvCxnSpPr>
          <p:cNvPr id="14" name="Straight Arrow Connector 13"/>
          <p:cNvCxnSpPr/>
          <p:nvPr/>
        </p:nvCxnSpPr>
        <p:spPr>
          <a:xfrm>
            <a:off x="1524000" y="2667000"/>
            <a:ext cx="1371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rot="10800000">
            <a:off x="1524000" y="4114800"/>
            <a:ext cx="1371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4876800" y="3200400"/>
            <a:ext cx="990600"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7010400" y="4343400"/>
            <a:ext cx="685800"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1600200" y="2743200"/>
            <a:ext cx="957763" cy="369332"/>
          </a:xfrm>
          <a:prstGeom prst="rect">
            <a:avLst/>
          </a:prstGeom>
          <a:noFill/>
        </p:spPr>
        <p:txBody>
          <a:bodyPr wrap="none" rtlCol="0">
            <a:spAutoFit/>
          </a:bodyPr>
          <a:lstStyle/>
          <a:p>
            <a:r>
              <a:rPr lang="en-US" b="1" dirty="0" smtClean="0"/>
              <a:t>Request</a:t>
            </a:r>
            <a:endParaRPr lang="en-US" b="1" dirty="0"/>
          </a:p>
        </p:txBody>
      </p:sp>
      <p:sp>
        <p:nvSpPr>
          <p:cNvPr id="29" name="TextBox 28"/>
          <p:cNvSpPr txBox="1"/>
          <p:nvPr/>
        </p:nvSpPr>
        <p:spPr>
          <a:xfrm>
            <a:off x="1524000" y="4191000"/>
            <a:ext cx="1094980" cy="369332"/>
          </a:xfrm>
          <a:prstGeom prst="rect">
            <a:avLst/>
          </a:prstGeom>
          <a:noFill/>
        </p:spPr>
        <p:txBody>
          <a:bodyPr wrap="none" rtlCol="0">
            <a:spAutoFit/>
          </a:bodyPr>
          <a:lstStyle/>
          <a:p>
            <a:r>
              <a:rPr lang="en-US" b="1" dirty="0" smtClean="0"/>
              <a:t>Response</a:t>
            </a:r>
            <a:endParaRPr lang="en-US" b="1" dirty="0"/>
          </a:p>
        </p:txBody>
      </p:sp>
      <p:sp>
        <p:nvSpPr>
          <p:cNvPr id="30" name="TextBox 29"/>
          <p:cNvSpPr txBox="1"/>
          <p:nvPr/>
        </p:nvSpPr>
        <p:spPr>
          <a:xfrm>
            <a:off x="2971800" y="6019800"/>
            <a:ext cx="2057400" cy="369332"/>
          </a:xfrm>
          <a:prstGeom prst="rect">
            <a:avLst/>
          </a:prstGeom>
          <a:noFill/>
        </p:spPr>
        <p:txBody>
          <a:bodyPr wrap="square" rtlCol="0">
            <a:spAutoFit/>
          </a:bodyPr>
          <a:lstStyle/>
          <a:p>
            <a:r>
              <a:rPr lang="en-US" b="1" dirty="0" smtClean="0"/>
              <a:t>Application server</a:t>
            </a:r>
            <a:endParaRPr lang="en-US" b="1" dirty="0"/>
          </a:p>
        </p:txBody>
      </p:sp>
      <p:sp>
        <p:nvSpPr>
          <p:cNvPr id="31" name="TextBox 30"/>
          <p:cNvSpPr txBox="1"/>
          <p:nvPr/>
        </p:nvSpPr>
        <p:spPr>
          <a:xfrm>
            <a:off x="1905000" y="2209800"/>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2" name="TextBox 31"/>
          <p:cNvSpPr txBox="1"/>
          <p:nvPr/>
        </p:nvSpPr>
        <p:spPr>
          <a:xfrm>
            <a:off x="1905000" y="3733800"/>
            <a:ext cx="301686" cy="369332"/>
          </a:xfrm>
          <a:prstGeom prst="rect">
            <a:avLst/>
          </a:prstGeom>
          <a:noFill/>
        </p:spPr>
        <p:txBody>
          <a:bodyPr wrap="none" rtlCol="0">
            <a:spAutoFit/>
          </a:bodyPr>
          <a:lstStyle/>
          <a:p>
            <a:r>
              <a:rPr lang="en-US" b="1" dirty="0" smtClean="0">
                <a:solidFill>
                  <a:srgbClr val="FF0000"/>
                </a:solidFill>
              </a:rPr>
              <a:t>5</a:t>
            </a:r>
            <a:endParaRPr lang="en-US" b="1" dirty="0">
              <a:solidFill>
                <a:srgbClr val="FF0000"/>
              </a:solidFill>
            </a:endParaRPr>
          </a:p>
        </p:txBody>
      </p:sp>
      <p:sp>
        <p:nvSpPr>
          <p:cNvPr id="33" name="TextBox 32"/>
          <p:cNvSpPr txBox="1"/>
          <p:nvPr/>
        </p:nvSpPr>
        <p:spPr>
          <a:xfrm>
            <a:off x="3962400" y="3429000"/>
            <a:ext cx="301686"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sp>
        <p:nvSpPr>
          <p:cNvPr id="34" name="TextBox 33"/>
          <p:cNvSpPr txBox="1"/>
          <p:nvPr/>
        </p:nvSpPr>
        <p:spPr>
          <a:xfrm>
            <a:off x="5334000" y="3048000"/>
            <a:ext cx="1206741" cy="646331"/>
          </a:xfrm>
          <a:prstGeom prst="rect">
            <a:avLst/>
          </a:prstGeom>
          <a:noFill/>
        </p:spPr>
        <p:txBody>
          <a:bodyPr wrap="none" rtlCol="0">
            <a:spAutoFit/>
          </a:bodyPr>
          <a:lstStyle/>
          <a:p>
            <a:r>
              <a:rPr lang="en-US" b="1" dirty="0" smtClean="0">
                <a:solidFill>
                  <a:srgbClr val="FF0000"/>
                </a:solidFill>
              </a:rPr>
              <a:t>2</a:t>
            </a:r>
          </a:p>
          <a:p>
            <a:r>
              <a:rPr lang="en-US" b="1" dirty="0" smtClean="0"/>
              <a:t>instantiate</a:t>
            </a:r>
            <a:endParaRPr lang="en-US" b="1" dirty="0"/>
          </a:p>
        </p:txBody>
      </p:sp>
      <p:sp>
        <p:nvSpPr>
          <p:cNvPr id="35" name="TextBox 34"/>
          <p:cNvSpPr txBox="1"/>
          <p:nvPr/>
        </p:nvSpPr>
        <p:spPr>
          <a:xfrm>
            <a:off x="5105400" y="4648200"/>
            <a:ext cx="301686" cy="369332"/>
          </a:xfrm>
          <a:prstGeom prst="rect">
            <a:avLst/>
          </a:prstGeom>
          <a:noFill/>
        </p:spPr>
        <p:txBody>
          <a:bodyPr wrap="none" rtlCol="0">
            <a:spAutoFit/>
          </a:bodyPr>
          <a:lstStyle/>
          <a:p>
            <a:r>
              <a:rPr lang="en-US" b="1" dirty="0" smtClean="0">
                <a:solidFill>
                  <a:srgbClr val="FF0000"/>
                </a:solidFill>
              </a:rPr>
              <a:t>4</a:t>
            </a:r>
            <a:endParaRPr lang="en-US" b="1" dirty="0">
              <a:solidFill>
                <a:srgbClr val="FF0000"/>
              </a:solidFill>
            </a:endParaRPr>
          </a:p>
        </p:txBody>
      </p:sp>
      <p:cxnSp>
        <p:nvCxnSpPr>
          <p:cNvPr id="38" name="Straight Arrow Connector 37"/>
          <p:cNvCxnSpPr/>
          <p:nvPr/>
        </p:nvCxnSpPr>
        <p:spPr>
          <a:xfrm>
            <a:off x="4876800" y="4648200"/>
            <a:ext cx="685800"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9" idx="2"/>
          </p:cNvCxnSpPr>
          <p:nvPr/>
        </p:nvCxnSpPr>
        <p:spPr>
          <a:xfrm rot="5400000">
            <a:off x="3505200" y="3581400"/>
            <a:ext cx="762000"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With JSP</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24774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1143000"/>
          </a:xfrm>
        </p:spPr>
        <p:txBody>
          <a:bodyPr/>
          <a:lstStyle/>
          <a:p>
            <a:r>
              <a:rPr lang="en-US" dirty="0" smtClean="0"/>
              <a:t>Advantages over </a:t>
            </a:r>
            <a:r>
              <a:rPr lang="en-US" dirty="0" err="1" smtClean="0"/>
              <a:t>Servlet</a:t>
            </a:r>
            <a:endParaRPr lang="en-US" dirty="0"/>
          </a:p>
        </p:txBody>
      </p:sp>
      <p:sp>
        <p:nvSpPr>
          <p:cNvPr id="3" name="Content Placeholder 2"/>
          <p:cNvSpPr>
            <a:spLocks noGrp="1"/>
          </p:cNvSpPr>
          <p:nvPr>
            <p:ph idx="1"/>
          </p:nvPr>
        </p:nvSpPr>
        <p:spPr>
          <a:xfrm>
            <a:off x="381000" y="1143000"/>
            <a:ext cx="8382000" cy="5257800"/>
          </a:xfrm>
        </p:spPr>
        <p:txBody>
          <a:bodyPr>
            <a:normAutofit/>
          </a:bodyPr>
          <a:lstStyle/>
          <a:p>
            <a:pPr>
              <a:lnSpc>
                <a:spcPct val="90000"/>
              </a:lnSpc>
            </a:pPr>
            <a:r>
              <a:rPr lang="en-US" dirty="0" smtClean="0">
                <a:solidFill>
                  <a:srgbClr val="FF0000"/>
                </a:solidFill>
              </a:rPr>
              <a:t>Extension to </a:t>
            </a:r>
            <a:r>
              <a:rPr lang="en-US" dirty="0" err="1" smtClean="0">
                <a:solidFill>
                  <a:srgbClr val="FF0000"/>
                </a:solidFill>
              </a:rPr>
              <a:t>Servlet</a:t>
            </a:r>
            <a:r>
              <a:rPr lang="en-US" dirty="0" smtClean="0">
                <a:solidFill>
                  <a:srgbClr val="FF0000"/>
                </a:solidFill>
              </a:rPr>
              <a:t> Technology </a:t>
            </a:r>
          </a:p>
          <a:p>
            <a:pPr lvl="4">
              <a:lnSpc>
                <a:spcPct val="90000"/>
              </a:lnSpc>
              <a:buNone/>
            </a:pPr>
            <a:r>
              <a:rPr lang="en-US" sz="2800" dirty="0" smtClean="0"/>
              <a:t>All features of </a:t>
            </a:r>
            <a:r>
              <a:rPr lang="en-US" sz="2800" dirty="0" err="1" smtClean="0"/>
              <a:t>Servlet</a:t>
            </a:r>
            <a:endParaRPr lang="en-US" sz="2800" dirty="0" smtClean="0"/>
          </a:p>
          <a:p>
            <a:pPr lvl="3">
              <a:lnSpc>
                <a:spcPct val="90000"/>
              </a:lnSpc>
              <a:buNone/>
            </a:pPr>
            <a:r>
              <a:rPr lang="en-US" sz="2800" dirty="0" smtClean="0"/>
              <a:t>			     + </a:t>
            </a:r>
          </a:p>
          <a:p>
            <a:pPr lvl="3">
              <a:lnSpc>
                <a:spcPct val="90000"/>
              </a:lnSpc>
              <a:buNone/>
            </a:pPr>
            <a:r>
              <a:rPr lang="en-US" sz="2800" dirty="0" smtClean="0"/>
              <a:t>	implicit objects, predefined tags, expression language, Custom tags</a:t>
            </a:r>
          </a:p>
          <a:p>
            <a:r>
              <a:rPr lang="en-US" dirty="0" smtClean="0">
                <a:solidFill>
                  <a:srgbClr val="FF0000"/>
                </a:solidFill>
              </a:rPr>
              <a:t>Easily Managed</a:t>
            </a:r>
          </a:p>
          <a:p>
            <a:pPr lvl="2">
              <a:buNone/>
            </a:pPr>
            <a:r>
              <a:rPr lang="en-US" dirty="0" smtClean="0"/>
              <a:t>	Separates  business logic with presentation logic</a:t>
            </a:r>
          </a:p>
          <a:p>
            <a:r>
              <a:rPr lang="en-US" dirty="0" smtClean="0">
                <a:solidFill>
                  <a:srgbClr val="FF0000"/>
                </a:solidFill>
              </a:rPr>
              <a:t>Easily deployed</a:t>
            </a:r>
          </a:p>
          <a:p>
            <a:pPr lvl="2">
              <a:buNone/>
            </a:pPr>
            <a:r>
              <a:rPr lang="en-US" dirty="0" smtClean="0"/>
              <a:t>	If JSP page is modified, no  need to redeploy  but  if changes are required in </a:t>
            </a:r>
            <a:r>
              <a:rPr lang="en-US" dirty="0" err="1" smtClean="0"/>
              <a:t>servlet</a:t>
            </a:r>
            <a:r>
              <a:rPr lang="en-US" dirty="0" smtClean="0"/>
              <a:t> , the entire code needs to be updated and recompile</a:t>
            </a:r>
          </a:p>
          <a:p>
            <a:pPr lvl="2">
              <a:buNone/>
            </a:pPr>
            <a:endParaRPr lang="en-US" dirty="0" smtClean="0"/>
          </a:p>
          <a:p>
            <a:pPr lvl="2">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JSP Architecture</a:t>
            </a:r>
            <a:endParaRPr lang="en-US" dirty="0"/>
          </a:p>
        </p:txBody>
      </p:sp>
      <p:pic>
        <p:nvPicPr>
          <p:cNvPr id="1026" name="Picture 2" descr="JSP Architecture"/>
          <p:cNvPicPr>
            <a:picLocks noChangeAspect="1" noChangeArrowheads="1"/>
          </p:cNvPicPr>
          <p:nvPr/>
        </p:nvPicPr>
        <p:blipFill>
          <a:blip r:embed="rId2" cstate="print"/>
          <a:srcRect/>
          <a:stretch>
            <a:fillRect/>
          </a:stretch>
        </p:blipFill>
        <p:spPr bwMode="auto">
          <a:xfrm>
            <a:off x="533400" y="1600200"/>
            <a:ext cx="8301786" cy="4114800"/>
          </a:xfrm>
          <a:prstGeom prst="rect">
            <a:avLst/>
          </a:prstGeom>
          <a:noFill/>
        </p:spPr>
      </p:pic>
      <p:sp>
        <p:nvSpPr>
          <p:cNvPr id="5" name="Rectangle 4"/>
          <p:cNvSpPr/>
          <p:nvPr/>
        </p:nvSpPr>
        <p:spPr>
          <a:xfrm>
            <a:off x="6629400" y="3962400"/>
            <a:ext cx="685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JSP </a:t>
            </a:r>
            <a:r>
              <a:rPr lang="en-US" sz="1100" b="1" dirty="0" err="1" smtClean="0"/>
              <a:t>Servlet</a:t>
            </a:r>
            <a:r>
              <a:rPr lang="en-US" sz="1100" b="1" dirty="0" smtClean="0"/>
              <a:t> Engine</a:t>
            </a:r>
            <a:endParaRPr lang="en-US" sz="11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JSP Architecture</a:t>
            </a:r>
            <a:endParaRPr lang="en-US" dirty="0"/>
          </a:p>
        </p:txBody>
      </p:sp>
      <p:sp>
        <p:nvSpPr>
          <p:cNvPr id="3" name="Content Placeholder 2"/>
          <p:cNvSpPr>
            <a:spLocks noGrp="1"/>
          </p:cNvSpPr>
          <p:nvPr>
            <p:ph idx="1"/>
          </p:nvPr>
        </p:nvSpPr>
        <p:spPr>
          <a:xfrm>
            <a:off x="457200" y="838200"/>
            <a:ext cx="8534400" cy="5715000"/>
          </a:xfrm>
        </p:spPr>
        <p:txBody>
          <a:bodyPr>
            <a:noAutofit/>
          </a:bodyPr>
          <a:lstStyle/>
          <a:p>
            <a:pPr>
              <a:buNone/>
            </a:pPr>
            <a:r>
              <a:rPr lang="en-US" sz="2400" b="1" dirty="0" smtClean="0"/>
              <a:t>JSP Processing:</a:t>
            </a:r>
          </a:p>
          <a:p>
            <a:pPr marL="457200" indent="-457200">
              <a:buFont typeface="+mj-lt"/>
              <a:buAutoNum type="arabicPeriod"/>
            </a:pPr>
            <a:r>
              <a:rPr lang="en-US" sz="2400" dirty="0" smtClean="0"/>
              <a:t>Browser </a:t>
            </a:r>
            <a:r>
              <a:rPr lang="en-US" sz="2400" dirty="0" smtClean="0">
                <a:solidFill>
                  <a:srgbClr val="FF0000"/>
                </a:solidFill>
              </a:rPr>
              <a:t>sends</a:t>
            </a:r>
            <a:r>
              <a:rPr lang="en-US" sz="2400" dirty="0" smtClean="0"/>
              <a:t> an </a:t>
            </a:r>
            <a:r>
              <a:rPr lang="en-US" sz="2400" dirty="0" smtClean="0">
                <a:solidFill>
                  <a:srgbClr val="FF0000"/>
                </a:solidFill>
              </a:rPr>
              <a:t>HTTP request </a:t>
            </a:r>
            <a:r>
              <a:rPr lang="en-US" sz="2400" dirty="0" smtClean="0"/>
              <a:t>to the web server.</a:t>
            </a:r>
          </a:p>
          <a:p>
            <a:pPr marL="457200" indent="-457200">
              <a:buFont typeface="+mj-lt"/>
              <a:buAutoNum type="arabicPeriod"/>
            </a:pPr>
            <a:r>
              <a:rPr lang="en-US" sz="2400" dirty="0" smtClean="0"/>
              <a:t>The web server </a:t>
            </a:r>
            <a:r>
              <a:rPr lang="en-US" sz="2400" dirty="0" smtClean="0">
                <a:solidFill>
                  <a:srgbClr val="FF0000"/>
                </a:solidFill>
              </a:rPr>
              <a:t>recognizes</a:t>
            </a:r>
            <a:r>
              <a:rPr lang="en-US" sz="2400" dirty="0" smtClean="0"/>
              <a:t> that the HTTP request is for a JSP page </a:t>
            </a:r>
            <a:r>
              <a:rPr lang="en-US" sz="2400" b="1" dirty="0" smtClean="0"/>
              <a:t>(.</a:t>
            </a:r>
            <a:r>
              <a:rPr lang="en-US" sz="2400" b="1" dirty="0" err="1" smtClean="0"/>
              <a:t>jsp</a:t>
            </a:r>
            <a:r>
              <a:rPr lang="en-US" sz="2400" b="1" dirty="0" smtClean="0"/>
              <a:t> page</a:t>
            </a:r>
            <a:r>
              <a:rPr lang="en-US" sz="2400" dirty="0" smtClean="0"/>
              <a:t>) and </a:t>
            </a:r>
            <a:r>
              <a:rPr lang="en-US" sz="2400" dirty="0" smtClean="0">
                <a:solidFill>
                  <a:srgbClr val="FF0000"/>
                </a:solidFill>
              </a:rPr>
              <a:t>forwards</a:t>
            </a:r>
            <a:r>
              <a:rPr lang="en-US" sz="2400" dirty="0" smtClean="0"/>
              <a:t> it to a </a:t>
            </a:r>
            <a:r>
              <a:rPr lang="en-US" sz="2400" dirty="0" smtClean="0">
                <a:solidFill>
                  <a:srgbClr val="FF0000"/>
                </a:solidFill>
              </a:rPr>
              <a:t>JSP engine</a:t>
            </a:r>
            <a:r>
              <a:rPr lang="en-US" sz="2400" dirty="0" smtClean="0"/>
              <a:t>. </a:t>
            </a:r>
          </a:p>
          <a:p>
            <a:pPr marL="457200" indent="-457200">
              <a:buFont typeface="+mj-lt"/>
              <a:buAutoNum type="arabicPeriod"/>
            </a:pPr>
            <a:r>
              <a:rPr lang="en-US" sz="2400" dirty="0" smtClean="0">
                <a:solidFill>
                  <a:srgbClr val="FF0000"/>
                </a:solidFill>
              </a:rPr>
              <a:t>The JSP engine loads</a:t>
            </a:r>
            <a:r>
              <a:rPr lang="en-US" sz="2400" dirty="0" smtClean="0"/>
              <a:t> the JSP page from disk and </a:t>
            </a:r>
            <a:r>
              <a:rPr lang="en-US" sz="2400" dirty="0" smtClean="0">
                <a:solidFill>
                  <a:srgbClr val="FF0000"/>
                </a:solidFill>
              </a:rPr>
              <a:t>converts</a:t>
            </a:r>
            <a:r>
              <a:rPr lang="en-US" sz="2400" dirty="0" smtClean="0"/>
              <a:t> it into a </a:t>
            </a:r>
            <a:r>
              <a:rPr lang="en-US" sz="2400" dirty="0" err="1" smtClean="0">
                <a:solidFill>
                  <a:srgbClr val="FF0000"/>
                </a:solidFill>
              </a:rPr>
              <a:t>servlet</a:t>
            </a:r>
            <a:r>
              <a:rPr lang="en-US" sz="2400" dirty="0" smtClean="0"/>
              <a:t> content. All template text is converted to </a:t>
            </a:r>
            <a:r>
              <a:rPr lang="en-US" sz="2400" dirty="0" err="1" smtClean="0"/>
              <a:t>println</a:t>
            </a:r>
            <a:r>
              <a:rPr lang="en-US" sz="2400" dirty="0" smtClean="0"/>
              <a:t>( ) statements and all </a:t>
            </a:r>
            <a:r>
              <a:rPr lang="en-US" sz="2400" dirty="0" smtClean="0">
                <a:solidFill>
                  <a:srgbClr val="FF0000"/>
                </a:solidFill>
              </a:rPr>
              <a:t>JSP elements</a:t>
            </a:r>
            <a:r>
              <a:rPr lang="en-US" sz="2400" dirty="0" smtClean="0"/>
              <a:t> are </a:t>
            </a:r>
            <a:r>
              <a:rPr lang="en-US" sz="2400" dirty="0" smtClean="0">
                <a:solidFill>
                  <a:srgbClr val="FF0000"/>
                </a:solidFill>
              </a:rPr>
              <a:t>converted</a:t>
            </a:r>
            <a:r>
              <a:rPr lang="en-US" sz="2400" dirty="0" smtClean="0"/>
              <a:t> to </a:t>
            </a:r>
            <a:r>
              <a:rPr lang="en-US" sz="2400" dirty="0" smtClean="0">
                <a:solidFill>
                  <a:srgbClr val="FF0000"/>
                </a:solidFill>
              </a:rPr>
              <a:t>Java code </a:t>
            </a:r>
            <a:r>
              <a:rPr lang="en-US" sz="2400" dirty="0" smtClean="0"/>
              <a:t>that implements the corresponding dynamic behavior of the page.</a:t>
            </a:r>
          </a:p>
          <a:p>
            <a:pPr marL="457200" indent="-457200">
              <a:buFont typeface="+mj-lt"/>
              <a:buAutoNum type="arabicPeriod"/>
            </a:pPr>
            <a:r>
              <a:rPr lang="en-US" sz="2400" dirty="0" smtClean="0"/>
              <a:t>The JSP engine </a:t>
            </a:r>
            <a:r>
              <a:rPr lang="en-US" sz="2400" dirty="0" smtClean="0">
                <a:solidFill>
                  <a:srgbClr val="FF0000"/>
                </a:solidFill>
              </a:rPr>
              <a:t>compiles</a:t>
            </a:r>
            <a:r>
              <a:rPr lang="en-US" sz="2400" dirty="0" smtClean="0"/>
              <a:t> the </a:t>
            </a:r>
            <a:r>
              <a:rPr lang="en-US" sz="2400" dirty="0" err="1" smtClean="0">
                <a:solidFill>
                  <a:srgbClr val="FF0000"/>
                </a:solidFill>
              </a:rPr>
              <a:t>servlet</a:t>
            </a:r>
            <a:r>
              <a:rPr lang="en-US" sz="2400" dirty="0" smtClean="0"/>
              <a:t> into an </a:t>
            </a:r>
            <a:r>
              <a:rPr lang="en-US" sz="2400" dirty="0" smtClean="0">
                <a:solidFill>
                  <a:srgbClr val="FF0000"/>
                </a:solidFill>
              </a:rPr>
              <a:t>executable class </a:t>
            </a:r>
            <a:r>
              <a:rPr lang="en-US" sz="2400" dirty="0" smtClean="0"/>
              <a:t>and </a:t>
            </a:r>
            <a:r>
              <a:rPr lang="en-US" sz="2400" dirty="0" smtClean="0">
                <a:solidFill>
                  <a:srgbClr val="FF0000"/>
                </a:solidFill>
              </a:rPr>
              <a:t>forwards</a:t>
            </a:r>
            <a:r>
              <a:rPr lang="en-US" sz="2400" dirty="0" smtClean="0"/>
              <a:t> the original request to a </a:t>
            </a:r>
            <a:r>
              <a:rPr lang="en-US" sz="2400" dirty="0" err="1" smtClean="0">
                <a:solidFill>
                  <a:srgbClr val="FF0000"/>
                </a:solidFill>
              </a:rPr>
              <a:t>servlet</a:t>
            </a:r>
            <a:r>
              <a:rPr lang="en-US" sz="2400" dirty="0" smtClean="0">
                <a:solidFill>
                  <a:srgbClr val="FF0000"/>
                </a:solidFill>
              </a:rPr>
              <a:t> engine</a:t>
            </a:r>
            <a:r>
              <a:rPr lang="en-US" sz="2400" dirty="0" smtClean="0"/>
              <a:t>.</a:t>
            </a:r>
          </a:p>
          <a:p>
            <a:pPr marL="457200" indent="-457200">
              <a:buFont typeface="+mj-lt"/>
              <a:buAutoNum type="arabicPeriod"/>
            </a:pPr>
            <a:r>
              <a:rPr lang="en-US" sz="2400" dirty="0" err="1" smtClean="0">
                <a:solidFill>
                  <a:srgbClr val="FF0000"/>
                </a:solidFill>
              </a:rPr>
              <a:t>Servlet</a:t>
            </a:r>
            <a:r>
              <a:rPr lang="en-US" sz="2400" dirty="0" smtClean="0">
                <a:solidFill>
                  <a:srgbClr val="FF0000"/>
                </a:solidFill>
              </a:rPr>
              <a:t> engine loads </a:t>
            </a:r>
            <a:r>
              <a:rPr lang="en-US" sz="2400" dirty="0" smtClean="0"/>
              <a:t>the </a:t>
            </a:r>
            <a:r>
              <a:rPr lang="en-US" sz="2400" dirty="0" err="1" smtClean="0">
                <a:solidFill>
                  <a:srgbClr val="FF0000"/>
                </a:solidFill>
              </a:rPr>
              <a:t>Servlet</a:t>
            </a:r>
            <a:r>
              <a:rPr lang="en-US" sz="2400" dirty="0" smtClean="0">
                <a:solidFill>
                  <a:srgbClr val="FF0000"/>
                </a:solidFill>
              </a:rPr>
              <a:t> class</a:t>
            </a:r>
            <a:r>
              <a:rPr lang="en-US" sz="2400" dirty="0" smtClean="0"/>
              <a:t> and </a:t>
            </a:r>
            <a:r>
              <a:rPr lang="en-US" sz="2400" dirty="0" smtClean="0">
                <a:solidFill>
                  <a:srgbClr val="FF0000"/>
                </a:solidFill>
              </a:rPr>
              <a:t>executes</a:t>
            </a:r>
            <a:r>
              <a:rPr lang="en-US" sz="2400" dirty="0" smtClean="0"/>
              <a:t> it. &amp; produces an output in </a:t>
            </a:r>
            <a:r>
              <a:rPr lang="en-US" sz="2400" dirty="0" smtClean="0">
                <a:solidFill>
                  <a:srgbClr val="FF0000"/>
                </a:solidFill>
              </a:rPr>
              <a:t>HTML format</a:t>
            </a:r>
            <a:r>
              <a:rPr lang="en-US" sz="2400" dirty="0" smtClean="0"/>
              <a:t>, which the </a:t>
            </a:r>
            <a:r>
              <a:rPr lang="en-US" sz="2400" dirty="0" err="1" smtClean="0"/>
              <a:t>servlet</a:t>
            </a:r>
            <a:r>
              <a:rPr lang="en-US" sz="2400" dirty="0" smtClean="0"/>
              <a:t> engine passes to the web server inside an HTTP response.</a:t>
            </a:r>
          </a:p>
          <a:p>
            <a:pPr marL="457200" indent="-457200">
              <a:buFont typeface="+mj-lt"/>
              <a:buAutoNum type="arabicPeriod"/>
            </a:pPr>
            <a:r>
              <a:rPr lang="en-US" sz="2400" dirty="0" smtClean="0"/>
              <a:t>The web server </a:t>
            </a:r>
            <a:r>
              <a:rPr lang="en-US" sz="2400" dirty="0" smtClean="0">
                <a:solidFill>
                  <a:srgbClr val="FF0000"/>
                </a:solidFill>
              </a:rPr>
              <a:t>forwards</a:t>
            </a:r>
            <a:r>
              <a:rPr lang="en-US" sz="2400" dirty="0" smtClean="0"/>
              <a:t> the HTTP response to your </a:t>
            </a:r>
            <a:r>
              <a:rPr lang="en-US" sz="2400" dirty="0" smtClean="0">
                <a:solidFill>
                  <a:srgbClr val="FF0000"/>
                </a:solidFill>
              </a:rPr>
              <a:t>browser</a:t>
            </a:r>
            <a:r>
              <a:rPr lang="en-US" sz="2400" dirty="0" smtClean="0"/>
              <a:t> in terms of </a:t>
            </a:r>
            <a:r>
              <a:rPr lang="en-US" sz="2400" dirty="0" smtClean="0">
                <a:solidFill>
                  <a:srgbClr val="FF0000"/>
                </a:solidFill>
              </a:rPr>
              <a:t>static HTML content</a:t>
            </a:r>
            <a:r>
              <a:rPr lang="en-US" sz="2400" dirty="0" smtClean="0"/>
              <a:t>.</a:t>
            </a:r>
          </a:p>
          <a:p>
            <a:pPr>
              <a:buNone/>
            </a:pPr>
            <a:endParaRPr lang="en-US"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Architecture</a:t>
            </a:r>
            <a:endParaRPr lang="en-US" dirty="0"/>
          </a:p>
        </p:txBody>
      </p:sp>
      <p:pic>
        <p:nvPicPr>
          <p:cNvPr id="46082" name="Picture 2" descr="JSP Processing"/>
          <p:cNvPicPr>
            <a:picLocks noChangeAspect="1" noChangeArrowheads="1"/>
          </p:cNvPicPr>
          <p:nvPr/>
        </p:nvPicPr>
        <p:blipFill>
          <a:blip r:embed="rId2" cstate="print"/>
          <a:srcRect/>
          <a:stretch>
            <a:fillRect/>
          </a:stretch>
        </p:blipFill>
        <p:spPr bwMode="auto">
          <a:xfrm>
            <a:off x="457199" y="1600200"/>
            <a:ext cx="8286509" cy="4267200"/>
          </a:xfrm>
          <a:prstGeom prst="rect">
            <a:avLst/>
          </a:prstGeom>
          <a:noFill/>
        </p:spPr>
      </p:pic>
      <p:sp>
        <p:nvSpPr>
          <p:cNvPr id="5" name="TextBox 4"/>
          <p:cNvSpPr txBox="1"/>
          <p:nvPr/>
        </p:nvSpPr>
        <p:spPr>
          <a:xfrm>
            <a:off x="838200" y="1447800"/>
            <a:ext cx="1619739" cy="646331"/>
          </a:xfrm>
          <a:prstGeom prst="rect">
            <a:avLst/>
          </a:prstGeom>
          <a:noFill/>
        </p:spPr>
        <p:txBody>
          <a:bodyPr wrap="none" rtlCol="0">
            <a:spAutoFit/>
          </a:bodyPr>
          <a:lstStyle/>
          <a:p>
            <a:r>
              <a:rPr lang="en-US" b="1" dirty="0" smtClean="0"/>
              <a:t>JSP Processing:</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7493</TotalTime>
  <Words>1510</Words>
  <Application>Microsoft Office PowerPoint</Application>
  <PresentationFormat>On-screen Show (4:3)</PresentationFormat>
  <Paragraphs>335</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Wingdings</vt:lpstr>
      <vt:lpstr>Office Theme</vt:lpstr>
      <vt:lpstr>JSP (Java Server Pages)</vt:lpstr>
      <vt:lpstr>Outline</vt:lpstr>
      <vt:lpstr>What is JSP?</vt:lpstr>
      <vt:lpstr>PowerPoint Presentation</vt:lpstr>
      <vt:lpstr>JSP development</vt:lpstr>
      <vt:lpstr>Advantages over Servlet</vt:lpstr>
      <vt:lpstr>JSP Architecture</vt:lpstr>
      <vt:lpstr>JSP Architecture</vt:lpstr>
      <vt:lpstr>JSP Architecture</vt:lpstr>
      <vt:lpstr>JSP Scripting Elements</vt:lpstr>
      <vt:lpstr>Scriplet tag</vt:lpstr>
      <vt:lpstr>Expression tag</vt:lpstr>
      <vt:lpstr>Declaration tag</vt:lpstr>
      <vt:lpstr>JSP Implicit Objects</vt:lpstr>
      <vt:lpstr>PowerPoint Presentation</vt:lpstr>
      <vt:lpstr>JSP Scope</vt:lpstr>
      <vt:lpstr>PowerPoint Presentation</vt:lpstr>
      <vt:lpstr>PowerPoint Presentation</vt:lpstr>
      <vt:lpstr>Assignment</vt:lpstr>
      <vt:lpstr>JSP Directives</vt:lpstr>
      <vt:lpstr>page directive</vt:lpstr>
      <vt:lpstr>Include directive</vt:lpstr>
      <vt:lpstr>taglib directive</vt:lpstr>
      <vt:lpstr>JSP Action tags</vt:lpstr>
      <vt:lpstr>jsp:forward</vt:lpstr>
      <vt:lpstr>PowerPoint Presentation</vt:lpstr>
      <vt:lpstr>jsp:include</vt:lpstr>
      <vt:lpstr>Cookie</vt:lpstr>
      <vt:lpstr>PowerPoint Presentation</vt:lpstr>
      <vt:lpstr>Exception Handling</vt:lpstr>
      <vt:lpstr>PowerPoint Presentation</vt:lpstr>
      <vt:lpstr>PowerPoint Presentation</vt:lpstr>
      <vt:lpstr>PowerPoint Presentation</vt:lpstr>
      <vt:lpstr>Java Beans</vt:lpstr>
      <vt:lpstr>Why Java Beans</vt:lpstr>
      <vt:lpstr>Example of java Bean Class</vt:lpstr>
      <vt:lpstr>jsp:useBean</vt:lpstr>
      <vt:lpstr>Attributes of jsp:useBean</vt:lpstr>
      <vt:lpstr>jsp:setProperty</vt:lpstr>
      <vt:lpstr>jsp:getProperty</vt:lpstr>
      <vt:lpstr>PowerPoint Presentation</vt:lpstr>
      <vt:lpstr>Assignment</vt:lpstr>
      <vt:lpstr>Life cycle of JSP page</vt:lpstr>
      <vt:lpstr>        Life cycle of JSP page</vt:lpstr>
      <vt:lpstr>Life cycle of JSP page</vt:lpstr>
      <vt:lpstr>Life cycle of JSP page</vt:lpstr>
      <vt:lpstr>Life cycle of JSP page</vt:lpstr>
      <vt:lpstr>MVC in  JSP</vt:lpstr>
      <vt:lpstr>PowerPoint Presentation</vt:lpstr>
      <vt:lpstr>MVC Architecture</vt:lpstr>
      <vt:lpstr>JDBC With JSP</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Servlets</dc:title>
  <dc:creator>VVS</dc:creator>
  <cp:lastModifiedBy>HP</cp:lastModifiedBy>
  <cp:revision>403</cp:revision>
  <dcterms:created xsi:type="dcterms:W3CDTF">2013-07-11T05:18:15Z</dcterms:created>
  <dcterms:modified xsi:type="dcterms:W3CDTF">2020-09-29T05:15:44Z</dcterms:modified>
</cp:coreProperties>
</file>