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9" r:id="rId52"/>
    <p:sldId id="306" r:id="rId53"/>
    <p:sldId id="307" r:id="rId54"/>
    <p:sldId id="308"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rPr dirty="0"/>
              <a:t>© People</a:t>
            </a:r>
            <a:r>
              <a:rPr spc="-110" dirty="0"/>
              <a:t> </a:t>
            </a:r>
            <a:r>
              <a:rPr spc="-5" dirty="0"/>
              <a:t>Strategists</a:t>
            </a:r>
          </a:p>
        </p:txBody>
      </p:sp>
      <p:sp>
        <p:nvSpPr>
          <p:cNvPr id="5" name="Holder 5"/>
          <p:cNvSpPr>
            <a:spLocks noGrp="1"/>
          </p:cNvSpPr>
          <p:nvPr>
            <p:ph type="dt" sz="half" idx="6"/>
          </p:nvPr>
        </p:nvSpPr>
        <p:spPr/>
        <p:txBody>
          <a:bodyPr lIns="0" tIns="0" rIns="0" bIns="0"/>
          <a:lstStyle>
            <a:lvl1pPr>
              <a:defRPr sz="1100" b="0" i="0">
                <a:solidFill>
                  <a:schemeClr val="bg1"/>
                </a:solidFill>
                <a:latin typeface="Calibri"/>
                <a:cs typeface="Calibri"/>
              </a:defRPr>
            </a:lvl1pPr>
          </a:lstStyle>
          <a:p>
            <a:pPr marL="12700">
              <a:lnSpc>
                <a:spcPts val="1150"/>
              </a:lnSpc>
            </a:pPr>
            <a:r>
              <a:rPr spc="-5" dirty="0"/>
              <a:t>www.peoplestrategists.com</a:t>
            </a:r>
          </a:p>
        </p:txBody>
      </p:sp>
      <p:sp>
        <p:nvSpPr>
          <p:cNvPr id="6" name="Holder 6"/>
          <p:cNvSpPr>
            <a:spLocks noGrp="1"/>
          </p:cNvSpPr>
          <p:nvPr>
            <p:ph type="sldNum" sz="quarter" idx="7"/>
          </p:nvPr>
        </p:nvSpPr>
        <p:spPr/>
        <p:txBody>
          <a:bodyPr lIns="0" tIns="0" rIns="0" bIns="0"/>
          <a:lstStyle>
            <a:lvl1pPr>
              <a:defRPr sz="1100" b="0" i="0">
                <a:solidFill>
                  <a:schemeClr val="bg1"/>
                </a:solidFill>
                <a:latin typeface="Arial"/>
                <a:cs typeface="Arial"/>
              </a:defRPr>
            </a:lvl1pPr>
          </a:lstStyle>
          <a:p>
            <a:pPr marL="12700">
              <a:lnSpc>
                <a:spcPts val="1215"/>
              </a:lnSpc>
            </a:pPr>
            <a:r>
              <a:rPr spc="-5" dirty="0"/>
              <a:t>Slide </a:t>
            </a:r>
            <a:fld id="{81D60167-4931-47E6-BA6A-407CBD079E47}" type="slidenum">
              <a:rPr dirty="0"/>
              <a:pPr marL="12700">
                <a:lnSpc>
                  <a:spcPts val="1215"/>
                </a:lnSpc>
              </a:pPr>
              <a:t>‹#›</a:t>
            </a:fld>
            <a:r>
              <a:rPr dirty="0"/>
              <a:t> of</a:t>
            </a:r>
            <a:r>
              <a:rPr spc="-90" dirty="0"/>
              <a:t> </a:t>
            </a:r>
            <a:r>
              <a:rPr dirty="0"/>
              <a:t>45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rPr dirty="0"/>
              <a:t>© People</a:t>
            </a:r>
            <a:r>
              <a:rPr spc="-110" dirty="0"/>
              <a:t> </a:t>
            </a:r>
            <a:r>
              <a:rPr spc="-5" dirty="0"/>
              <a:t>Strategists</a:t>
            </a:r>
          </a:p>
        </p:txBody>
      </p:sp>
      <p:sp>
        <p:nvSpPr>
          <p:cNvPr id="5" name="Holder 5"/>
          <p:cNvSpPr>
            <a:spLocks noGrp="1"/>
          </p:cNvSpPr>
          <p:nvPr>
            <p:ph type="dt" sz="half" idx="6"/>
          </p:nvPr>
        </p:nvSpPr>
        <p:spPr/>
        <p:txBody>
          <a:bodyPr lIns="0" tIns="0" rIns="0" bIns="0"/>
          <a:lstStyle>
            <a:lvl1pPr>
              <a:defRPr sz="1100" b="0" i="0">
                <a:solidFill>
                  <a:schemeClr val="bg1"/>
                </a:solidFill>
                <a:latin typeface="Calibri"/>
                <a:cs typeface="Calibri"/>
              </a:defRPr>
            </a:lvl1pPr>
          </a:lstStyle>
          <a:p>
            <a:pPr marL="12700">
              <a:lnSpc>
                <a:spcPts val="1150"/>
              </a:lnSpc>
            </a:pPr>
            <a:r>
              <a:rPr spc="-5" dirty="0"/>
              <a:t>www.peoplestrategists.com</a:t>
            </a:r>
          </a:p>
        </p:txBody>
      </p:sp>
      <p:sp>
        <p:nvSpPr>
          <p:cNvPr id="6" name="Holder 6"/>
          <p:cNvSpPr>
            <a:spLocks noGrp="1"/>
          </p:cNvSpPr>
          <p:nvPr>
            <p:ph type="sldNum" sz="quarter" idx="7"/>
          </p:nvPr>
        </p:nvSpPr>
        <p:spPr/>
        <p:txBody>
          <a:bodyPr lIns="0" tIns="0" rIns="0" bIns="0"/>
          <a:lstStyle>
            <a:lvl1pPr>
              <a:defRPr sz="1100" b="0" i="0">
                <a:solidFill>
                  <a:schemeClr val="bg1"/>
                </a:solidFill>
                <a:latin typeface="Arial"/>
                <a:cs typeface="Arial"/>
              </a:defRPr>
            </a:lvl1pPr>
          </a:lstStyle>
          <a:p>
            <a:pPr marL="12700">
              <a:lnSpc>
                <a:spcPts val="1215"/>
              </a:lnSpc>
            </a:pPr>
            <a:r>
              <a:rPr spc="-5" dirty="0"/>
              <a:t>Slide </a:t>
            </a:r>
            <a:fld id="{81D60167-4931-47E6-BA6A-407CBD079E47}" type="slidenum">
              <a:rPr dirty="0"/>
              <a:pPr marL="12700">
                <a:lnSpc>
                  <a:spcPts val="1215"/>
                </a:lnSpc>
              </a:pPr>
              <a:t>‹#›</a:t>
            </a:fld>
            <a:r>
              <a:rPr dirty="0"/>
              <a:t> of</a:t>
            </a:r>
            <a:r>
              <a:rPr spc="-90" dirty="0"/>
              <a:t> </a:t>
            </a:r>
            <a:r>
              <a:rPr dirty="0"/>
              <a:t>45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rPr dirty="0"/>
              <a:t>© People</a:t>
            </a:r>
            <a:r>
              <a:rPr spc="-110" dirty="0"/>
              <a:t> </a:t>
            </a:r>
            <a:r>
              <a:rPr spc="-5" dirty="0"/>
              <a:t>Strategists</a:t>
            </a:r>
          </a:p>
        </p:txBody>
      </p:sp>
      <p:sp>
        <p:nvSpPr>
          <p:cNvPr id="6" name="Holder 6"/>
          <p:cNvSpPr>
            <a:spLocks noGrp="1"/>
          </p:cNvSpPr>
          <p:nvPr>
            <p:ph type="dt" sz="half" idx="6"/>
          </p:nvPr>
        </p:nvSpPr>
        <p:spPr/>
        <p:txBody>
          <a:bodyPr lIns="0" tIns="0" rIns="0" bIns="0"/>
          <a:lstStyle>
            <a:lvl1pPr>
              <a:defRPr sz="1100" b="0" i="0">
                <a:solidFill>
                  <a:schemeClr val="bg1"/>
                </a:solidFill>
                <a:latin typeface="Calibri"/>
                <a:cs typeface="Calibri"/>
              </a:defRPr>
            </a:lvl1pPr>
          </a:lstStyle>
          <a:p>
            <a:pPr marL="12700">
              <a:lnSpc>
                <a:spcPts val="1150"/>
              </a:lnSpc>
            </a:pPr>
            <a:r>
              <a:rPr spc="-5" dirty="0"/>
              <a:t>www.peoplestrategists.com</a:t>
            </a:r>
          </a:p>
        </p:txBody>
      </p:sp>
      <p:sp>
        <p:nvSpPr>
          <p:cNvPr id="7" name="Holder 7"/>
          <p:cNvSpPr>
            <a:spLocks noGrp="1"/>
          </p:cNvSpPr>
          <p:nvPr>
            <p:ph type="sldNum" sz="quarter" idx="7"/>
          </p:nvPr>
        </p:nvSpPr>
        <p:spPr/>
        <p:txBody>
          <a:bodyPr lIns="0" tIns="0" rIns="0" bIns="0"/>
          <a:lstStyle>
            <a:lvl1pPr>
              <a:defRPr sz="1100" b="0" i="0">
                <a:solidFill>
                  <a:schemeClr val="bg1"/>
                </a:solidFill>
                <a:latin typeface="Arial"/>
                <a:cs typeface="Arial"/>
              </a:defRPr>
            </a:lvl1pPr>
          </a:lstStyle>
          <a:p>
            <a:pPr marL="12700">
              <a:lnSpc>
                <a:spcPts val="1215"/>
              </a:lnSpc>
            </a:pPr>
            <a:r>
              <a:rPr spc="-5" dirty="0"/>
              <a:t>Slide </a:t>
            </a:r>
            <a:fld id="{81D60167-4931-47E6-BA6A-407CBD079E47}" type="slidenum">
              <a:rPr dirty="0"/>
              <a:pPr marL="12700">
                <a:lnSpc>
                  <a:spcPts val="1215"/>
                </a:lnSpc>
              </a:pPr>
              <a:t>‹#›</a:t>
            </a:fld>
            <a:r>
              <a:rPr dirty="0"/>
              <a:t> of</a:t>
            </a:r>
            <a:r>
              <a:rPr spc="-90" dirty="0"/>
              <a:t> </a:t>
            </a:r>
            <a:r>
              <a:rPr dirty="0"/>
              <a:t>45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rPr dirty="0"/>
              <a:t>© People</a:t>
            </a:r>
            <a:r>
              <a:rPr spc="-110" dirty="0"/>
              <a:t> </a:t>
            </a:r>
            <a:r>
              <a:rPr spc="-5" dirty="0"/>
              <a:t>Strategists</a:t>
            </a:r>
          </a:p>
        </p:txBody>
      </p:sp>
      <p:sp>
        <p:nvSpPr>
          <p:cNvPr id="4" name="Holder 4"/>
          <p:cNvSpPr>
            <a:spLocks noGrp="1"/>
          </p:cNvSpPr>
          <p:nvPr>
            <p:ph type="dt" sz="half" idx="6"/>
          </p:nvPr>
        </p:nvSpPr>
        <p:spPr/>
        <p:txBody>
          <a:bodyPr lIns="0" tIns="0" rIns="0" bIns="0"/>
          <a:lstStyle>
            <a:lvl1pPr>
              <a:defRPr sz="1100" b="0" i="0">
                <a:solidFill>
                  <a:schemeClr val="bg1"/>
                </a:solidFill>
                <a:latin typeface="Calibri"/>
                <a:cs typeface="Calibri"/>
              </a:defRPr>
            </a:lvl1pPr>
          </a:lstStyle>
          <a:p>
            <a:pPr marL="12700">
              <a:lnSpc>
                <a:spcPts val="1150"/>
              </a:lnSpc>
            </a:pPr>
            <a:r>
              <a:rPr spc="-5" dirty="0"/>
              <a:t>www.peoplestrategists.com</a:t>
            </a:r>
          </a:p>
        </p:txBody>
      </p:sp>
      <p:sp>
        <p:nvSpPr>
          <p:cNvPr id="5" name="Holder 5"/>
          <p:cNvSpPr>
            <a:spLocks noGrp="1"/>
          </p:cNvSpPr>
          <p:nvPr>
            <p:ph type="sldNum" sz="quarter" idx="7"/>
          </p:nvPr>
        </p:nvSpPr>
        <p:spPr/>
        <p:txBody>
          <a:bodyPr lIns="0" tIns="0" rIns="0" bIns="0"/>
          <a:lstStyle>
            <a:lvl1pPr>
              <a:defRPr sz="1100" b="0" i="0">
                <a:solidFill>
                  <a:schemeClr val="bg1"/>
                </a:solidFill>
                <a:latin typeface="Arial"/>
                <a:cs typeface="Arial"/>
              </a:defRPr>
            </a:lvl1pPr>
          </a:lstStyle>
          <a:p>
            <a:pPr marL="12700">
              <a:lnSpc>
                <a:spcPts val="1215"/>
              </a:lnSpc>
            </a:pPr>
            <a:r>
              <a:rPr spc="-5" dirty="0"/>
              <a:t>Slide </a:t>
            </a:r>
            <a:fld id="{81D60167-4931-47E6-BA6A-407CBD079E47}" type="slidenum">
              <a:rPr dirty="0"/>
              <a:pPr marL="12700">
                <a:lnSpc>
                  <a:spcPts val="1215"/>
                </a:lnSpc>
              </a:pPr>
              <a:t>‹#›</a:t>
            </a:fld>
            <a:r>
              <a:rPr dirty="0"/>
              <a:t> of</a:t>
            </a:r>
            <a:r>
              <a:rPr spc="-90" dirty="0"/>
              <a:t> </a:t>
            </a:r>
            <a:r>
              <a:rPr dirty="0"/>
              <a:t>45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457200"/>
          </a:xfrm>
          <a:custGeom>
            <a:avLst/>
            <a:gdLst/>
            <a:ahLst/>
            <a:cxnLst/>
            <a:rect l="l" t="t" r="r" b="b"/>
            <a:pathLst>
              <a:path w="9144000" h="457200">
                <a:moveTo>
                  <a:pt x="0" y="457200"/>
                </a:moveTo>
                <a:lnTo>
                  <a:pt x="9144000" y="457200"/>
                </a:lnTo>
                <a:lnTo>
                  <a:pt x="9144000" y="0"/>
                </a:lnTo>
                <a:lnTo>
                  <a:pt x="0" y="0"/>
                </a:lnTo>
                <a:lnTo>
                  <a:pt x="0" y="457200"/>
                </a:lnTo>
                <a:close/>
              </a:path>
            </a:pathLst>
          </a:custGeom>
          <a:solidFill>
            <a:srgbClr val="2C5169"/>
          </a:solidFill>
        </p:spPr>
        <p:txBody>
          <a:bodyPr wrap="square" lIns="0" tIns="0" rIns="0" bIns="0" rtlCol="0"/>
          <a:lstStyle/>
          <a:p>
            <a:endParaRPr/>
          </a:p>
        </p:txBody>
      </p:sp>
      <p:sp>
        <p:nvSpPr>
          <p:cNvPr id="17" name="bk object 17"/>
          <p:cNvSpPr/>
          <p:nvPr/>
        </p:nvSpPr>
        <p:spPr>
          <a:xfrm>
            <a:off x="0" y="6525767"/>
            <a:ext cx="9144000" cy="332740"/>
          </a:xfrm>
          <a:custGeom>
            <a:avLst/>
            <a:gdLst/>
            <a:ahLst/>
            <a:cxnLst/>
            <a:rect l="l" t="t" r="r" b="b"/>
            <a:pathLst>
              <a:path w="9144000" h="332740">
                <a:moveTo>
                  <a:pt x="0" y="332232"/>
                </a:moveTo>
                <a:lnTo>
                  <a:pt x="9144000" y="332232"/>
                </a:lnTo>
                <a:lnTo>
                  <a:pt x="9144000" y="0"/>
                </a:lnTo>
                <a:lnTo>
                  <a:pt x="0" y="0"/>
                </a:lnTo>
                <a:lnTo>
                  <a:pt x="0" y="332232"/>
                </a:lnTo>
                <a:close/>
              </a:path>
            </a:pathLst>
          </a:custGeom>
          <a:solidFill>
            <a:srgbClr val="2C5169"/>
          </a:solidFill>
        </p:spPr>
        <p:txBody>
          <a:bodyPr wrap="square" lIns="0" tIns="0" rIns="0" bIns="0" rtlCol="0"/>
          <a:lstStyle/>
          <a:p>
            <a:endParaRPr/>
          </a:p>
        </p:txBody>
      </p:sp>
      <p:sp>
        <p:nvSpPr>
          <p:cNvPr id="18" name="bk object 18"/>
          <p:cNvSpPr/>
          <p:nvPr/>
        </p:nvSpPr>
        <p:spPr>
          <a:xfrm>
            <a:off x="8474964" y="5570220"/>
            <a:ext cx="669035" cy="955547"/>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0" y="4323588"/>
            <a:ext cx="1307465" cy="779145"/>
          </a:xfrm>
          <a:custGeom>
            <a:avLst/>
            <a:gdLst/>
            <a:ahLst/>
            <a:cxnLst/>
            <a:rect l="l" t="t" r="r" b="b"/>
            <a:pathLst>
              <a:path w="1307465" h="779145">
                <a:moveTo>
                  <a:pt x="1020546" y="0"/>
                </a:moveTo>
                <a:lnTo>
                  <a:pt x="0" y="0"/>
                </a:lnTo>
                <a:lnTo>
                  <a:pt x="0" y="778763"/>
                </a:lnTo>
                <a:lnTo>
                  <a:pt x="1020546" y="778763"/>
                </a:lnTo>
                <a:lnTo>
                  <a:pt x="1027582" y="774064"/>
                </a:lnTo>
                <a:lnTo>
                  <a:pt x="1031100" y="769366"/>
                </a:lnTo>
                <a:lnTo>
                  <a:pt x="1031100" y="764667"/>
                </a:lnTo>
                <a:lnTo>
                  <a:pt x="1034618" y="764667"/>
                </a:lnTo>
                <a:lnTo>
                  <a:pt x="1302131" y="408178"/>
                </a:lnTo>
                <a:lnTo>
                  <a:pt x="1306060" y="399587"/>
                </a:lnTo>
                <a:lnTo>
                  <a:pt x="1307369" y="388794"/>
                </a:lnTo>
                <a:lnTo>
                  <a:pt x="1306060" y="377120"/>
                </a:lnTo>
                <a:lnTo>
                  <a:pt x="1302131" y="365887"/>
                </a:lnTo>
                <a:lnTo>
                  <a:pt x="1034618" y="14097"/>
                </a:lnTo>
                <a:lnTo>
                  <a:pt x="1034618" y="9398"/>
                </a:lnTo>
                <a:lnTo>
                  <a:pt x="1031100" y="9398"/>
                </a:lnTo>
                <a:lnTo>
                  <a:pt x="1027582" y="4699"/>
                </a:lnTo>
                <a:lnTo>
                  <a:pt x="1020546" y="0"/>
                </a:lnTo>
                <a:close/>
              </a:path>
            </a:pathLst>
          </a:custGeom>
          <a:solidFill>
            <a:srgbClr val="4F81B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rPr dirty="0"/>
              <a:t>© People</a:t>
            </a:r>
            <a:r>
              <a:rPr spc="-110" dirty="0"/>
              <a:t> </a:t>
            </a:r>
            <a:r>
              <a:rPr spc="-5" dirty="0"/>
              <a:t>Strategists</a:t>
            </a:r>
          </a:p>
        </p:txBody>
      </p:sp>
      <p:sp>
        <p:nvSpPr>
          <p:cNvPr id="3" name="Holder 3"/>
          <p:cNvSpPr>
            <a:spLocks noGrp="1"/>
          </p:cNvSpPr>
          <p:nvPr>
            <p:ph type="dt" sz="half" idx="6"/>
          </p:nvPr>
        </p:nvSpPr>
        <p:spPr/>
        <p:txBody>
          <a:bodyPr lIns="0" tIns="0" rIns="0" bIns="0"/>
          <a:lstStyle>
            <a:lvl1pPr>
              <a:defRPr sz="1100" b="0" i="0">
                <a:solidFill>
                  <a:schemeClr val="bg1"/>
                </a:solidFill>
                <a:latin typeface="Calibri"/>
                <a:cs typeface="Calibri"/>
              </a:defRPr>
            </a:lvl1pPr>
          </a:lstStyle>
          <a:p>
            <a:pPr marL="12700">
              <a:lnSpc>
                <a:spcPts val="1150"/>
              </a:lnSpc>
            </a:pPr>
            <a:r>
              <a:rPr spc="-5" dirty="0"/>
              <a:t>www.peoplestrategists.com</a:t>
            </a:r>
          </a:p>
        </p:txBody>
      </p:sp>
      <p:sp>
        <p:nvSpPr>
          <p:cNvPr id="4" name="Holder 4"/>
          <p:cNvSpPr>
            <a:spLocks noGrp="1"/>
          </p:cNvSpPr>
          <p:nvPr>
            <p:ph type="sldNum" sz="quarter" idx="7"/>
          </p:nvPr>
        </p:nvSpPr>
        <p:spPr/>
        <p:txBody>
          <a:bodyPr lIns="0" tIns="0" rIns="0" bIns="0"/>
          <a:lstStyle>
            <a:lvl1pPr>
              <a:defRPr sz="1100" b="0" i="0">
                <a:solidFill>
                  <a:schemeClr val="bg1"/>
                </a:solidFill>
                <a:latin typeface="Arial"/>
                <a:cs typeface="Arial"/>
              </a:defRPr>
            </a:lvl1pPr>
          </a:lstStyle>
          <a:p>
            <a:pPr marL="12700">
              <a:lnSpc>
                <a:spcPts val="1215"/>
              </a:lnSpc>
            </a:pPr>
            <a:r>
              <a:rPr spc="-5" dirty="0"/>
              <a:t>Slide </a:t>
            </a:r>
            <a:fld id="{81D60167-4931-47E6-BA6A-407CBD079E47}" type="slidenum">
              <a:rPr dirty="0"/>
              <a:pPr marL="12700">
                <a:lnSpc>
                  <a:spcPts val="1215"/>
                </a:lnSpc>
              </a:pPr>
              <a:t>‹#›</a:t>
            </a:fld>
            <a:r>
              <a:rPr dirty="0"/>
              <a:t> of</a:t>
            </a:r>
            <a:r>
              <a:rPr spc="-90" dirty="0"/>
              <a:t> </a:t>
            </a:r>
            <a:r>
              <a:rPr dirty="0"/>
              <a:t>45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457200"/>
          </a:xfrm>
          <a:custGeom>
            <a:avLst/>
            <a:gdLst/>
            <a:ahLst/>
            <a:cxnLst/>
            <a:rect l="l" t="t" r="r" b="b"/>
            <a:pathLst>
              <a:path w="9144000" h="457200">
                <a:moveTo>
                  <a:pt x="0" y="457200"/>
                </a:moveTo>
                <a:lnTo>
                  <a:pt x="9144000" y="457200"/>
                </a:lnTo>
                <a:lnTo>
                  <a:pt x="9144000" y="0"/>
                </a:lnTo>
                <a:lnTo>
                  <a:pt x="0" y="0"/>
                </a:lnTo>
                <a:lnTo>
                  <a:pt x="0" y="457200"/>
                </a:lnTo>
                <a:close/>
              </a:path>
            </a:pathLst>
          </a:custGeom>
          <a:solidFill>
            <a:srgbClr val="2C5169"/>
          </a:solidFill>
        </p:spPr>
        <p:txBody>
          <a:bodyPr wrap="square" lIns="0" tIns="0" rIns="0" bIns="0" rtlCol="0"/>
          <a:lstStyle/>
          <a:p>
            <a:endParaRPr/>
          </a:p>
        </p:txBody>
      </p:sp>
      <p:sp>
        <p:nvSpPr>
          <p:cNvPr id="17" name="bk object 17"/>
          <p:cNvSpPr/>
          <p:nvPr/>
        </p:nvSpPr>
        <p:spPr>
          <a:xfrm>
            <a:off x="0" y="6525767"/>
            <a:ext cx="9144000" cy="332740"/>
          </a:xfrm>
          <a:custGeom>
            <a:avLst/>
            <a:gdLst/>
            <a:ahLst/>
            <a:cxnLst/>
            <a:rect l="l" t="t" r="r" b="b"/>
            <a:pathLst>
              <a:path w="9144000" h="332740">
                <a:moveTo>
                  <a:pt x="0" y="332232"/>
                </a:moveTo>
                <a:lnTo>
                  <a:pt x="9144000" y="332232"/>
                </a:lnTo>
                <a:lnTo>
                  <a:pt x="9144000" y="0"/>
                </a:lnTo>
                <a:lnTo>
                  <a:pt x="0" y="0"/>
                </a:lnTo>
                <a:lnTo>
                  <a:pt x="0" y="332232"/>
                </a:lnTo>
                <a:close/>
              </a:path>
            </a:pathLst>
          </a:custGeom>
          <a:solidFill>
            <a:srgbClr val="2C5169"/>
          </a:solidFill>
        </p:spPr>
        <p:txBody>
          <a:bodyPr wrap="square" lIns="0" tIns="0" rIns="0" bIns="0" rtlCol="0"/>
          <a:lstStyle/>
          <a:p>
            <a:endParaRPr/>
          </a:p>
        </p:txBody>
      </p:sp>
      <p:sp>
        <p:nvSpPr>
          <p:cNvPr id="18" name="bk object 18"/>
          <p:cNvSpPr/>
          <p:nvPr/>
        </p:nvSpPr>
        <p:spPr>
          <a:xfrm>
            <a:off x="8474964" y="5570220"/>
            <a:ext cx="669035" cy="95554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39" y="25907"/>
            <a:ext cx="8986520" cy="393700"/>
          </a:xfrm>
          <a:prstGeom prst="rect">
            <a:avLst/>
          </a:prstGeom>
        </p:spPr>
        <p:txBody>
          <a:bodyPr wrap="square" lIns="0" tIns="0" rIns="0" bIns="0">
            <a:spAutoFit/>
          </a:bodyPr>
          <a:lstStyle>
            <a:lvl1pPr>
              <a:defRPr sz="2400" b="1" i="0">
                <a:solidFill>
                  <a:schemeClr val="bg1"/>
                </a:solidFill>
                <a:latin typeface="Calibri"/>
                <a:cs typeface="Calibri"/>
              </a:defRPr>
            </a:lvl1pPr>
          </a:lstStyle>
          <a:p>
            <a:endParaRPr/>
          </a:p>
        </p:txBody>
      </p:sp>
      <p:sp>
        <p:nvSpPr>
          <p:cNvPr id="3" name="Holder 3"/>
          <p:cNvSpPr>
            <a:spLocks noGrp="1"/>
          </p:cNvSpPr>
          <p:nvPr>
            <p:ph type="body" idx="1"/>
          </p:nvPr>
        </p:nvSpPr>
        <p:spPr>
          <a:xfrm>
            <a:off x="777747" y="1701546"/>
            <a:ext cx="7588504" cy="2795904"/>
          </a:xfrm>
          <a:prstGeom prst="rect">
            <a:avLst/>
          </a:prstGeom>
        </p:spPr>
        <p:txBody>
          <a:bodyPr wrap="square" lIns="0" tIns="0" rIns="0" bIns="0">
            <a:spAutoFit/>
          </a:bodyPr>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8739" y="6634073"/>
            <a:ext cx="1191260" cy="165734"/>
          </a:xfrm>
          <a:prstGeom prst="rect">
            <a:avLst/>
          </a:prstGeom>
        </p:spPr>
        <p:txBody>
          <a:bodyPr wrap="square" lIns="0" tIns="0" rIns="0" bIns="0">
            <a:spAutoFit/>
          </a:bodyPr>
          <a:lstStyle>
            <a:lvl1pPr>
              <a:defRPr sz="1100" b="0" i="0">
                <a:solidFill>
                  <a:schemeClr val="bg1"/>
                </a:solidFill>
                <a:latin typeface="Calibri"/>
                <a:cs typeface="Calibri"/>
              </a:defRPr>
            </a:lvl1pPr>
          </a:lstStyle>
          <a:p>
            <a:pPr marL="12700">
              <a:lnSpc>
                <a:spcPts val="1150"/>
              </a:lnSpc>
            </a:pPr>
            <a:r>
              <a:rPr dirty="0"/>
              <a:t>© People</a:t>
            </a:r>
            <a:r>
              <a:rPr spc="-110" dirty="0"/>
              <a:t> </a:t>
            </a:r>
            <a:r>
              <a:rPr spc="-5" dirty="0"/>
              <a:t>Strategists</a:t>
            </a:r>
          </a:p>
        </p:txBody>
      </p:sp>
      <p:sp>
        <p:nvSpPr>
          <p:cNvPr id="5" name="Holder 5"/>
          <p:cNvSpPr>
            <a:spLocks noGrp="1"/>
          </p:cNvSpPr>
          <p:nvPr>
            <p:ph type="dt" sz="half" idx="6"/>
          </p:nvPr>
        </p:nvSpPr>
        <p:spPr>
          <a:xfrm>
            <a:off x="3736975" y="6634073"/>
            <a:ext cx="1617345" cy="165734"/>
          </a:xfrm>
          <a:prstGeom prst="rect">
            <a:avLst/>
          </a:prstGeom>
        </p:spPr>
        <p:txBody>
          <a:bodyPr wrap="square" lIns="0" tIns="0" rIns="0" bIns="0">
            <a:spAutoFit/>
          </a:bodyPr>
          <a:lstStyle>
            <a:lvl1pPr>
              <a:defRPr sz="1100" b="0" i="0">
                <a:solidFill>
                  <a:schemeClr val="bg1"/>
                </a:solidFill>
                <a:latin typeface="Calibri"/>
                <a:cs typeface="Calibri"/>
              </a:defRPr>
            </a:lvl1pPr>
          </a:lstStyle>
          <a:p>
            <a:pPr marL="12700">
              <a:lnSpc>
                <a:spcPts val="1150"/>
              </a:lnSpc>
            </a:pPr>
            <a:r>
              <a:rPr spc="-5" dirty="0"/>
              <a:t>www.peoplestrategists.com</a:t>
            </a:r>
          </a:p>
        </p:txBody>
      </p:sp>
      <p:sp>
        <p:nvSpPr>
          <p:cNvPr id="6" name="Holder 6"/>
          <p:cNvSpPr>
            <a:spLocks noGrp="1"/>
          </p:cNvSpPr>
          <p:nvPr>
            <p:ph type="sldNum" sz="quarter" idx="7"/>
          </p:nvPr>
        </p:nvSpPr>
        <p:spPr>
          <a:xfrm>
            <a:off x="7611236" y="6624702"/>
            <a:ext cx="880109" cy="165734"/>
          </a:xfrm>
          <a:prstGeom prst="rect">
            <a:avLst/>
          </a:prstGeom>
        </p:spPr>
        <p:txBody>
          <a:bodyPr wrap="square" lIns="0" tIns="0" rIns="0" bIns="0">
            <a:spAutoFit/>
          </a:bodyPr>
          <a:lstStyle>
            <a:lvl1pPr>
              <a:defRPr sz="1100" b="0" i="0">
                <a:solidFill>
                  <a:schemeClr val="bg1"/>
                </a:solidFill>
                <a:latin typeface="Arial"/>
                <a:cs typeface="Arial"/>
              </a:defRPr>
            </a:lvl1pPr>
          </a:lstStyle>
          <a:p>
            <a:pPr marL="12700">
              <a:lnSpc>
                <a:spcPts val="1215"/>
              </a:lnSpc>
            </a:pPr>
            <a:r>
              <a:rPr spc="-5" dirty="0"/>
              <a:t>Slide </a:t>
            </a:r>
            <a:fld id="{81D60167-4931-47E6-BA6A-407CBD079E47}" type="slidenum">
              <a:rPr dirty="0"/>
              <a:pPr marL="12700">
                <a:lnSpc>
                  <a:spcPts val="1215"/>
                </a:lnSpc>
              </a:pPr>
              <a:t>‹#›</a:t>
            </a:fld>
            <a:r>
              <a:rPr dirty="0"/>
              <a:t> of</a:t>
            </a:r>
            <a:r>
              <a:rPr spc="-90" dirty="0"/>
              <a:t> </a:t>
            </a:r>
            <a:r>
              <a:rPr dirty="0"/>
              <a:t>45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peoplestrategists.com/" TargetMode="External"/><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peoplestrategists.com/" TargetMode="External"/><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www.peoplestrategists.com/" TargetMode="Externa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hyperlink" Target="http://www.hibernate.org/download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peoplestrategists.com/" TargetMode="Externa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hibernate.sourceforge.net/hibernate-configura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peoplestrategists.com/" TargetMode="External"/><Relationship Id="rId4" Type="http://schemas.openxmlformats.org/officeDocument/2006/relationships/hyperlink" Target="http://hibernate.sourceforge.net/hibernate-configuration-3.0.dt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hibernate.org/dtd/hibernate-configuration-3.0.dt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peoplestrategists.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hibernate.org/dtd/hibernate-mapping-3.0.dt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peoplestrategists.com/" TargetMode="External"/><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ourceforge.net/projects/hibernate/files/hibernate-annotation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eoplestrategist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eoplestrategists.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eoplestrategist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7073" y="4196842"/>
            <a:ext cx="5353685" cy="953135"/>
          </a:xfrm>
          <a:prstGeom prst="rect">
            <a:avLst/>
          </a:prstGeom>
        </p:spPr>
        <p:txBody>
          <a:bodyPr vert="horz" wrap="square" lIns="0" tIns="0" rIns="0" bIns="0" rtlCol="0">
            <a:spAutoFit/>
          </a:bodyPr>
          <a:lstStyle/>
          <a:p>
            <a:pPr marL="12700">
              <a:lnSpc>
                <a:spcPct val="100000"/>
              </a:lnSpc>
            </a:pPr>
            <a:r>
              <a:rPr sz="6000" b="1" spc="20" dirty="0">
                <a:solidFill>
                  <a:srgbClr val="17375E"/>
                </a:solidFill>
                <a:latin typeface="Garamond"/>
                <a:cs typeface="Garamond"/>
              </a:rPr>
              <a:t>Hibernate </a:t>
            </a:r>
            <a:r>
              <a:rPr sz="6000" b="1" spc="5" dirty="0">
                <a:solidFill>
                  <a:srgbClr val="17375E"/>
                </a:solidFill>
                <a:latin typeface="Garamond"/>
                <a:cs typeface="Garamond"/>
              </a:rPr>
              <a:t>Day</a:t>
            </a:r>
            <a:r>
              <a:rPr sz="6000" b="1" spc="-70" dirty="0">
                <a:solidFill>
                  <a:srgbClr val="17375E"/>
                </a:solidFill>
                <a:latin typeface="Garamond"/>
                <a:cs typeface="Garamond"/>
              </a:rPr>
              <a:t> </a:t>
            </a:r>
            <a:r>
              <a:rPr sz="6000" b="1" dirty="0">
                <a:solidFill>
                  <a:srgbClr val="17375E"/>
                </a:solidFill>
                <a:latin typeface="Garamond"/>
                <a:cs typeface="Garamond"/>
              </a:rPr>
              <a:t>1</a:t>
            </a:r>
            <a:endParaRPr sz="6000">
              <a:latin typeface="Garamond"/>
              <a:cs typeface="Garamond"/>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a:t>
            </a:fld>
            <a:r>
              <a:rPr dirty="0"/>
              <a:t> of</a:t>
            </a:r>
            <a:r>
              <a:rPr spc="-90" dirty="0"/>
              <a:t> </a:t>
            </a:r>
            <a:r>
              <a:rPr dirty="0"/>
              <a:t>45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72668"/>
            <a:ext cx="114300" cy="1280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2577083"/>
            <a:ext cx="114300" cy="1280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4400" y="4381500"/>
            <a:ext cx="114300" cy="12801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88516" y="670814"/>
            <a:ext cx="7000240" cy="5097145"/>
          </a:xfrm>
          <a:prstGeom prst="rect">
            <a:avLst/>
          </a:prstGeom>
        </p:spPr>
        <p:txBody>
          <a:bodyPr vert="horz" wrap="square" lIns="0" tIns="0" rIns="0" bIns="0" rtlCol="0">
            <a:spAutoFit/>
          </a:bodyPr>
          <a:lstStyle/>
          <a:p>
            <a:pPr marL="12700">
              <a:lnSpc>
                <a:spcPct val="100000"/>
              </a:lnSpc>
            </a:pPr>
            <a:r>
              <a:rPr sz="1800" b="1" spc="-5" dirty="0">
                <a:solidFill>
                  <a:srgbClr val="001F5F"/>
                </a:solidFill>
                <a:latin typeface="Calibri"/>
                <a:cs typeface="Calibri"/>
              </a:rPr>
              <a:t>Subtypes</a:t>
            </a:r>
            <a:r>
              <a:rPr sz="1800" b="1" spc="-80" dirty="0">
                <a:solidFill>
                  <a:srgbClr val="001F5F"/>
                </a:solidFill>
                <a:latin typeface="Calibri"/>
                <a:cs typeface="Calibri"/>
              </a:rPr>
              <a:t> </a:t>
            </a:r>
            <a:r>
              <a:rPr sz="1800" b="1" spc="-5" dirty="0">
                <a:solidFill>
                  <a:srgbClr val="001F5F"/>
                </a:solidFill>
                <a:latin typeface="Calibri"/>
                <a:cs typeface="Calibri"/>
              </a:rPr>
              <a:t>(inheritance)</a:t>
            </a:r>
            <a:r>
              <a:rPr sz="1800" spc="-5" dirty="0">
                <a:solidFill>
                  <a:srgbClr val="001F5F"/>
                </a:solidFill>
                <a:latin typeface="Calibri"/>
                <a:cs typeface="Calibri"/>
              </a:rPr>
              <a:t>:</a:t>
            </a:r>
            <a:endParaRPr sz="1800">
              <a:latin typeface="Calibri"/>
              <a:cs typeface="Calibri"/>
            </a:endParaRPr>
          </a:p>
          <a:p>
            <a:pPr marL="411480" marR="145415" indent="-228600">
              <a:lnSpc>
                <a:spcPct val="105000"/>
              </a:lnSpc>
              <a:spcBef>
                <a:spcPts val="920"/>
              </a:spcBef>
              <a:buClr>
                <a:srgbClr val="943735"/>
              </a:buClr>
              <a:buFont typeface="Wingdings"/>
              <a:buChar char=""/>
              <a:tabLst>
                <a:tab pos="411480" algn="l"/>
                <a:tab pos="412115" algn="l"/>
              </a:tabLst>
            </a:pPr>
            <a:r>
              <a:rPr sz="1600" spc="-25" dirty="0">
                <a:solidFill>
                  <a:srgbClr val="001F5F"/>
                </a:solidFill>
                <a:latin typeface="Calibri"/>
                <a:cs typeface="Calibri"/>
              </a:rPr>
              <a:t>Refers </a:t>
            </a:r>
            <a:r>
              <a:rPr sz="1600" spc="-10" dirty="0">
                <a:solidFill>
                  <a:srgbClr val="001F5F"/>
                </a:solidFill>
                <a:latin typeface="Calibri"/>
                <a:cs typeface="Calibri"/>
              </a:rPr>
              <a:t>to </a:t>
            </a:r>
            <a:r>
              <a:rPr sz="1600" spc="-5" dirty="0">
                <a:solidFill>
                  <a:srgbClr val="001F5F"/>
                </a:solidFill>
                <a:latin typeface="Calibri"/>
                <a:cs typeface="Calibri"/>
              </a:rPr>
              <a:t>the </a:t>
            </a:r>
            <a:r>
              <a:rPr sz="1600" spc="-10" dirty="0">
                <a:solidFill>
                  <a:srgbClr val="001F5F"/>
                </a:solidFill>
                <a:latin typeface="Calibri"/>
                <a:cs typeface="Calibri"/>
              </a:rPr>
              <a:t>difference </a:t>
            </a:r>
            <a:r>
              <a:rPr sz="1600" spc="-5" dirty="0">
                <a:solidFill>
                  <a:srgbClr val="001F5F"/>
                </a:solidFill>
                <a:latin typeface="Calibri"/>
                <a:cs typeface="Calibri"/>
              </a:rPr>
              <a:t>in the </a:t>
            </a:r>
            <a:r>
              <a:rPr sz="1600" spc="-10" dirty="0">
                <a:solidFill>
                  <a:srgbClr val="001F5F"/>
                </a:solidFill>
                <a:latin typeface="Calibri"/>
                <a:cs typeface="Calibri"/>
              </a:rPr>
              <a:t>relationship </a:t>
            </a:r>
            <a:r>
              <a:rPr sz="1600" spc="-5" dirty="0">
                <a:solidFill>
                  <a:srgbClr val="001F5F"/>
                </a:solidFill>
                <a:latin typeface="Calibri"/>
                <a:cs typeface="Calibri"/>
              </a:rPr>
              <a:t>among the classes in an </a:t>
            </a:r>
            <a:r>
              <a:rPr sz="1600" spc="-10" dirty="0">
                <a:solidFill>
                  <a:srgbClr val="001F5F"/>
                </a:solidFill>
                <a:latin typeface="Calibri"/>
                <a:cs typeface="Calibri"/>
              </a:rPr>
              <a:t>application  </a:t>
            </a:r>
            <a:r>
              <a:rPr sz="1600" spc="-5" dirty="0">
                <a:solidFill>
                  <a:srgbClr val="001F5F"/>
                </a:solidFill>
                <a:latin typeface="Calibri"/>
                <a:cs typeface="Calibri"/>
              </a:rPr>
              <a:t>and the tables in the</a:t>
            </a:r>
            <a:r>
              <a:rPr sz="1600" spc="-55" dirty="0">
                <a:solidFill>
                  <a:srgbClr val="001F5F"/>
                </a:solidFill>
                <a:latin typeface="Calibri"/>
                <a:cs typeface="Calibri"/>
              </a:rPr>
              <a:t> </a:t>
            </a:r>
            <a:r>
              <a:rPr sz="1600" spc="-10" dirty="0">
                <a:solidFill>
                  <a:srgbClr val="001F5F"/>
                </a:solidFill>
                <a:latin typeface="Calibri"/>
                <a:cs typeface="Calibri"/>
              </a:rPr>
              <a:t>database.</a:t>
            </a:r>
            <a:endParaRPr sz="1600">
              <a:latin typeface="Calibri"/>
              <a:cs typeface="Calibri"/>
            </a:endParaRPr>
          </a:p>
          <a:p>
            <a:pPr marL="411480" marR="544195" indent="-228600">
              <a:lnSpc>
                <a:spcPct val="105100"/>
              </a:lnSpc>
              <a:spcBef>
                <a:spcPts val="380"/>
              </a:spcBef>
              <a:buClr>
                <a:srgbClr val="943735"/>
              </a:buClr>
              <a:buFont typeface="Wingdings"/>
              <a:buChar char=""/>
              <a:tabLst>
                <a:tab pos="411480" algn="l"/>
                <a:tab pos="412115" algn="l"/>
              </a:tabLst>
            </a:pPr>
            <a:r>
              <a:rPr sz="1600" spc="-5" dirty="0">
                <a:solidFill>
                  <a:srgbClr val="001F5F"/>
                </a:solidFill>
                <a:latin typeface="Calibri"/>
                <a:cs typeface="Calibri"/>
              </a:rPr>
              <a:t>Classes in the </a:t>
            </a:r>
            <a:r>
              <a:rPr sz="1600" spc="-10" dirty="0">
                <a:solidFill>
                  <a:srgbClr val="001F5F"/>
                </a:solidFill>
                <a:latin typeface="Calibri"/>
                <a:cs typeface="Calibri"/>
              </a:rPr>
              <a:t>application </a:t>
            </a:r>
            <a:r>
              <a:rPr sz="1600" spc="-15" dirty="0">
                <a:solidFill>
                  <a:srgbClr val="001F5F"/>
                </a:solidFill>
                <a:latin typeface="Calibri"/>
                <a:cs typeface="Calibri"/>
              </a:rPr>
              <a:t>are </a:t>
            </a:r>
            <a:r>
              <a:rPr sz="1600" spc="-10" dirty="0">
                <a:solidFill>
                  <a:srgbClr val="001F5F"/>
                </a:solidFill>
                <a:latin typeface="Calibri"/>
                <a:cs typeface="Calibri"/>
              </a:rPr>
              <a:t>commonly related to </a:t>
            </a:r>
            <a:r>
              <a:rPr sz="1600" spc="-5" dirty="0">
                <a:solidFill>
                  <a:srgbClr val="001F5F"/>
                </a:solidFill>
                <a:latin typeface="Calibri"/>
                <a:cs typeface="Calibri"/>
              </a:rPr>
              <a:t>each other </a:t>
            </a:r>
            <a:r>
              <a:rPr sz="1600" spc="-10" dirty="0">
                <a:solidFill>
                  <a:srgbClr val="001F5F"/>
                </a:solidFill>
                <a:latin typeface="Calibri"/>
                <a:cs typeface="Calibri"/>
              </a:rPr>
              <a:t>through </a:t>
            </a:r>
            <a:r>
              <a:rPr sz="1600" spc="-5" dirty="0">
                <a:solidFill>
                  <a:srgbClr val="001F5F"/>
                </a:solidFill>
                <a:latin typeface="Calibri"/>
                <a:cs typeface="Calibri"/>
              </a:rPr>
              <a:t>an  inheritance </a:t>
            </a:r>
            <a:r>
              <a:rPr sz="1600" spc="-25" dirty="0">
                <a:solidFill>
                  <a:srgbClr val="001F5F"/>
                </a:solidFill>
                <a:latin typeface="Calibri"/>
                <a:cs typeface="Calibri"/>
              </a:rPr>
              <a:t>hierarchy. </a:t>
            </a:r>
            <a:r>
              <a:rPr sz="1600" spc="-30" dirty="0">
                <a:solidFill>
                  <a:srgbClr val="001F5F"/>
                </a:solidFill>
                <a:latin typeface="Calibri"/>
                <a:cs typeface="Calibri"/>
              </a:rPr>
              <a:t>However, </a:t>
            </a:r>
            <a:r>
              <a:rPr sz="1600" spc="-5" dirty="0">
                <a:solidFill>
                  <a:srgbClr val="001F5F"/>
                </a:solidFill>
                <a:latin typeface="Calibri"/>
                <a:cs typeface="Calibri"/>
              </a:rPr>
              <a:t>the tables in the </a:t>
            </a:r>
            <a:r>
              <a:rPr sz="1600" spc="-10" dirty="0">
                <a:solidFill>
                  <a:srgbClr val="001F5F"/>
                </a:solidFill>
                <a:latin typeface="Calibri"/>
                <a:cs typeface="Calibri"/>
              </a:rPr>
              <a:t>database </a:t>
            </a:r>
            <a:r>
              <a:rPr sz="1600" spc="-5" dirty="0">
                <a:solidFill>
                  <a:srgbClr val="001F5F"/>
                </a:solidFill>
                <a:latin typeface="Calibri"/>
                <a:cs typeface="Calibri"/>
              </a:rPr>
              <a:t>cannot </a:t>
            </a:r>
            <a:r>
              <a:rPr sz="1600" spc="-10" dirty="0">
                <a:solidFill>
                  <a:srgbClr val="001F5F"/>
                </a:solidFill>
                <a:latin typeface="Calibri"/>
                <a:cs typeface="Calibri"/>
              </a:rPr>
              <a:t>be  </a:t>
            </a:r>
            <a:r>
              <a:rPr sz="1600" spc="-15" dirty="0">
                <a:solidFill>
                  <a:srgbClr val="001F5F"/>
                </a:solidFill>
                <a:latin typeface="Calibri"/>
                <a:cs typeface="Calibri"/>
              </a:rPr>
              <a:t>represented </a:t>
            </a:r>
            <a:r>
              <a:rPr sz="1600" spc="-10" dirty="0">
                <a:solidFill>
                  <a:srgbClr val="001F5F"/>
                </a:solidFill>
                <a:latin typeface="Calibri"/>
                <a:cs typeface="Calibri"/>
              </a:rPr>
              <a:t>through </a:t>
            </a:r>
            <a:r>
              <a:rPr sz="1600" spc="-5" dirty="0">
                <a:solidFill>
                  <a:srgbClr val="001F5F"/>
                </a:solidFill>
                <a:latin typeface="Calibri"/>
                <a:cs typeface="Calibri"/>
              </a:rPr>
              <a:t>an inheritance</a:t>
            </a:r>
            <a:r>
              <a:rPr sz="1600" spc="30" dirty="0">
                <a:solidFill>
                  <a:srgbClr val="001F5F"/>
                </a:solidFill>
                <a:latin typeface="Calibri"/>
                <a:cs typeface="Calibri"/>
              </a:rPr>
              <a:t> </a:t>
            </a:r>
            <a:r>
              <a:rPr sz="1600" spc="-25" dirty="0">
                <a:solidFill>
                  <a:srgbClr val="001F5F"/>
                </a:solidFill>
                <a:latin typeface="Calibri"/>
                <a:cs typeface="Calibri"/>
              </a:rPr>
              <a:t>hierarchy.</a:t>
            </a:r>
            <a:endParaRPr sz="1600">
              <a:latin typeface="Calibri"/>
              <a:cs typeface="Calibri"/>
            </a:endParaRPr>
          </a:p>
          <a:p>
            <a:pPr marL="12700">
              <a:lnSpc>
                <a:spcPct val="100000"/>
              </a:lnSpc>
              <a:spcBef>
                <a:spcPts val="660"/>
              </a:spcBef>
            </a:pPr>
            <a:r>
              <a:rPr sz="1800" b="1" spc="-5" dirty="0">
                <a:solidFill>
                  <a:srgbClr val="001F5F"/>
                </a:solidFill>
                <a:latin typeface="Calibri"/>
                <a:cs typeface="Calibri"/>
              </a:rPr>
              <a:t>Identity</a:t>
            </a:r>
            <a:r>
              <a:rPr sz="1800" spc="-5" dirty="0">
                <a:solidFill>
                  <a:srgbClr val="001F5F"/>
                </a:solidFill>
                <a:latin typeface="Calibri"/>
                <a:cs typeface="Calibri"/>
              </a:rPr>
              <a:t>:</a:t>
            </a:r>
            <a:endParaRPr sz="1800">
              <a:latin typeface="Calibri"/>
              <a:cs typeface="Calibri"/>
            </a:endParaRPr>
          </a:p>
          <a:p>
            <a:pPr marL="411480" marR="60960" indent="-228600">
              <a:lnSpc>
                <a:spcPct val="105000"/>
              </a:lnSpc>
              <a:spcBef>
                <a:spcPts val="919"/>
              </a:spcBef>
              <a:buClr>
                <a:srgbClr val="943735"/>
              </a:buClr>
              <a:buFont typeface="Wingdings"/>
              <a:buChar char=""/>
              <a:tabLst>
                <a:tab pos="411480" algn="l"/>
                <a:tab pos="412115" algn="l"/>
              </a:tabLst>
            </a:pPr>
            <a:r>
              <a:rPr sz="1600" spc="-25" dirty="0">
                <a:solidFill>
                  <a:srgbClr val="001F5F"/>
                </a:solidFill>
                <a:latin typeface="Calibri"/>
                <a:cs typeface="Calibri"/>
              </a:rPr>
              <a:t>Refers </a:t>
            </a:r>
            <a:r>
              <a:rPr sz="1600" spc="-10" dirty="0">
                <a:solidFill>
                  <a:srgbClr val="001F5F"/>
                </a:solidFill>
                <a:latin typeface="Calibri"/>
                <a:cs typeface="Calibri"/>
              </a:rPr>
              <a:t>to how </a:t>
            </a:r>
            <a:r>
              <a:rPr sz="1600" spc="-5" dirty="0">
                <a:solidFill>
                  <a:srgbClr val="001F5F"/>
                </a:solidFill>
                <a:latin typeface="Calibri"/>
                <a:cs typeface="Calibri"/>
              </a:rPr>
              <a:t>the </a:t>
            </a:r>
            <a:r>
              <a:rPr sz="1600" spc="-10" dirty="0">
                <a:solidFill>
                  <a:srgbClr val="001F5F"/>
                </a:solidFill>
                <a:latin typeface="Calibri"/>
                <a:cs typeface="Calibri"/>
              </a:rPr>
              <a:t>objects </a:t>
            </a:r>
            <a:r>
              <a:rPr sz="1600" spc="-15" dirty="0">
                <a:solidFill>
                  <a:srgbClr val="001F5F"/>
                </a:solidFill>
                <a:latin typeface="Calibri"/>
                <a:cs typeface="Calibri"/>
              </a:rPr>
              <a:t>are </a:t>
            </a:r>
            <a:r>
              <a:rPr sz="1600" spc="-10" dirty="0">
                <a:solidFill>
                  <a:srgbClr val="001F5F"/>
                </a:solidFill>
                <a:latin typeface="Calibri"/>
                <a:cs typeface="Calibri"/>
              </a:rPr>
              <a:t>differentiated </a:t>
            </a:r>
            <a:r>
              <a:rPr sz="1600" spc="-5" dirty="0">
                <a:solidFill>
                  <a:srgbClr val="001F5F"/>
                </a:solidFill>
                <a:latin typeface="Calibri"/>
                <a:cs typeface="Calibri"/>
              </a:rPr>
              <a:t>in an </a:t>
            </a:r>
            <a:r>
              <a:rPr sz="1600" spc="-10" dirty="0">
                <a:solidFill>
                  <a:srgbClr val="001F5F"/>
                </a:solidFill>
                <a:latin typeface="Calibri"/>
                <a:cs typeface="Calibri"/>
              </a:rPr>
              <a:t>application </a:t>
            </a:r>
            <a:r>
              <a:rPr sz="1600" spc="-5" dirty="0">
                <a:solidFill>
                  <a:srgbClr val="001F5F"/>
                </a:solidFill>
                <a:latin typeface="Calibri"/>
                <a:cs typeface="Calibri"/>
              </a:rPr>
              <a:t>and in a </a:t>
            </a:r>
            <a:r>
              <a:rPr sz="1600" spc="-10" dirty="0">
                <a:solidFill>
                  <a:srgbClr val="001F5F"/>
                </a:solidFill>
                <a:latin typeface="Calibri"/>
                <a:cs typeface="Calibri"/>
              </a:rPr>
              <a:t>relational  database.</a:t>
            </a:r>
            <a:endParaRPr sz="1600">
              <a:latin typeface="Calibri"/>
              <a:cs typeface="Calibri"/>
            </a:endParaRPr>
          </a:p>
          <a:p>
            <a:pPr marL="411480" marR="100330" indent="-228600">
              <a:lnSpc>
                <a:spcPct val="105000"/>
              </a:lnSpc>
              <a:spcBef>
                <a:spcPts val="385"/>
              </a:spcBef>
              <a:buClr>
                <a:srgbClr val="943735"/>
              </a:buClr>
              <a:buFont typeface="Wingdings"/>
              <a:buChar char=""/>
              <a:tabLst>
                <a:tab pos="411480" algn="l"/>
                <a:tab pos="412115" algn="l"/>
              </a:tabLst>
            </a:pPr>
            <a:r>
              <a:rPr sz="1600" spc="-5" dirty="0">
                <a:solidFill>
                  <a:srgbClr val="001F5F"/>
                </a:solidFill>
                <a:latin typeface="Calibri"/>
                <a:cs typeface="Calibri"/>
              </a:rPr>
              <a:t>The </a:t>
            </a:r>
            <a:r>
              <a:rPr sz="1600" spc="-10" dirty="0">
                <a:solidFill>
                  <a:srgbClr val="001F5F"/>
                </a:solidFill>
                <a:latin typeface="Calibri"/>
                <a:cs typeface="Calibri"/>
              </a:rPr>
              <a:t>relational database </a:t>
            </a:r>
            <a:r>
              <a:rPr sz="1600" spc="-5" dirty="0">
                <a:solidFill>
                  <a:srgbClr val="001F5F"/>
                </a:solidFill>
                <a:latin typeface="Calibri"/>
                <a:cs typeface="Calibri"/>
              </a:rPr>
              <a:t>distinguishes an </a:t>
            </a:r>
            <a:r>
              <a:rPr sz="1600" spc="-10" dirty="0">
                <a:solidFill>
                  <a:srgbClr val="001F5F"/>
                </a:solidFill>
                <a:latin typeface="Calibri"/>
                <a:cs typeface="Calibri"/>
              </a:rPr>
              <a:t>object instance </a:t>
            </a:r>
            <a:r>
              <a:rPr sz="1600" spc="-5" dirty="0">
                <a:solidFill>
                  <a:srgbClr val="001F5F"/>
                </a:solidFill>
                <a:latin typeface="Calibri"/>
                <a:cs typeface="Calibri"/>
              </a:rPr>
              <a:t>on the basis of their  primary </a:t>
            </a:r>
            <a:r>
              <a:rPr sz="1600" spc="-50" dirty="0">
                <a:solidFill>
                  <a:srgbClr val="001F5F"/>
                </a:solidFill>
                <a:latin typeface="Calibri"/>
                <a:cs typeface="Calibri"/>
              </a:rPr>
              <a:t>key. </a:t>
            </a:r>
            <a:r>
              <a:rPr sz="1600" spc="-30" dirty="0">
                <a:solidFill>
                  <a:srgbClr val="001F5F"/>
                </a:solidFill>
                <a:latin typeface="Calibri"/>
                <a:cs typeface="Calibri"/>
              </a:rPr>
              <a:t>However, </a:t>
            </a:r>
            <a:r>
              <a:rPr sz="1600" spc="-5" dirty="0">
                <a:solidFill>
                  <a:srgbClr val="001F5F"/>
                </a:solidFill>
                <a:latin typeface="Calibri"/>
                <a:cs typeface="Calibri"/>
              </a:rPr>
              <a:t>an </a:t>
            </a:r>
            <a:r>
              <a:rPr sz="1600" spc="-10" dirty="0">
                <a:solidFill>
                  <a:srgbClr val="001F5F"/>
                </a:solidFill>
                <a:latin typeface="Calibri"/>
                <a:cs typeface="Calibri"/>
              </a:rPr>
              <a:t>object </a:t>
            </a:r>
            <a:r>
              <a:rPr sz="1600" spc="-5" dirty="0">
                <a:solidFill>
                  <a:srgbClr val="001F5F"/>
                </a:solidFill>
                <a:latin typeface="Calibri"/>
                <a:cs typeface="Calibri"/>
              </a:rPr>
              <a:t>model distinguishes an </a:t>
            </a:r>
            <a:r>
              <a:rPr sz="1600" spc="-10" dirty="0">
                <a:solidFill>
                  <a:srgbClr val="001F5F"/>
                </a:solidFill>
                <a:latin typeface="Calibri"/>
                <a:cs typeface="Calibri"/>
              </a:rPr>
              <a:t>object </a:t>
            </a:r>
            <a:r>
              <a:rPr sz="1600" spc="-15" dirty="0">
                <a:solidFill>
                  <a:srgbClr val="001F5F"/>
                </a:solidFill>
                <a:latin typeface="Calibri"/>
                <a:cs typeface="Calibri"/>
              </a:rPr>
              <a:t>from </a:t>
            </a:r>
            <a:r>
              <a:rPr sz="1600" spc="-5" dirty="0">
                <a:solidFill>
                  <a:srgbClr val="001F5F"/>
                </a:solidFill>
                <a:latin typeface="Calibri"/>
                <a:cs typeface="Calibri"/>
              </a:rPr>
              <a:t>the </a:t>
            </a:r>
            <a:r>
              <a:rPr sz="1600" spc="-15" dirty="0">
                <a:solidFill>
                  <a:srgbClr val="001F5F"/>
                </a:solidFill>
                <a:latin typeface="Calibri"/>
                <a:cs typeface="Calibri"/>
              </a:rPr>
              <a:t>rest </a:t>
            </a:r>
            <a:r>
              <a:rPr sz="1600" spc="-10" dirty="0">
                <a:solidFill>
                  <a:srgbClr val="001F5F"/>
                </a:solidFill>
                <a:latin typeface="Calibri"/>
                <a:cs typeface="Calibri"/>
              </a:rPr>
              <a:t>of  </a:t>
            </a:r>
            <a:r>
              <a:rPr sz="1600" spc="-5" dirty="0">
                <a:solidFill>
                  <a:srgbClr val="001F5F"/>
                </a:solidFill>
                <a:latin typeface="Calibri"/>
                <a:cs typeface="Calibri"/>
              </a:rPr>
              <a:t>the </a:t>
            </a:r>
            <a:r>
              <a:rPr sz="1600" spc="-10" dirty="0">
                <a:solidFill>
                  <a:srgbClr val="001F5F"/>
                </a:solidFill>
                <a:latin typeface="Calibri"/>
                <a:cs typeface="Calibri"/>
              </a:rPr>
              <a:t>objects </a:t>
            </a:r>
            <a:r>
              <a:rPr sz="1600" spc="-5" dirty="0">
                <a:solidFill>
                  <a:srgbClr val="001F5F"/>
                </a:solidFill>
                <a:latin typeface="Calibri"/>
                <a:cs typeface="Calibri"/>
              </a:rPr>
              <a:t>on the basis of the </a:t>
            </a:r>
            <a:r>
              <a:rPr sz="1600" spc="-10" dirty="0">
                <a:solidFill>
                  <a:srgbClr val="001F5F"/>
                </a:solidFill>
                <a:latin typeface="Calibri"/>
                <a:cs typeface="Calibri"/>
              </a:rPr>
              <a:t>object </a:t>
            </a:r>
            <a:r>
              <a:rPr sz="1600" spc="-5" dirty="0">
                <a:solidFill>
                  <a:srgbClr val="001F5F"/>
                </a:solidFill>
                <a:latin typeface="Calibri"/>
                <a:cs typeface="Calibri"/>
              </a:rPr>
              <a:t>identity and object</a:t>
            </a:r>
            <a:r>
              <a:rPr sz="1600" spc="80" dirty="0">
                <a:solidFill>
                  <a:srgbClr val="001F5F"/>
                </a:solidFill>
                <a:latin typeface="Calibri"/>
                <a:cs typeface="Calibri"/>
              </a:rPr>
              <a:t> </a:t>
            </a:r>
            <a:r>
              <a:rPr sz="1600" spc="-15" dirty="0">
                <a:solidFill>
                  <a:srgbClr val="001F5F"/>
                </a:solidFill>
                <a:latin typeface="Calibri"/>
                <a:cs typeface="Calibri"/>
              </a:rPr>
              <a:t>equality.</a:t>
            </a:r>
            <a:endParaRPr sz="1600">
              <a:latin typeface="Calibri"/>
              <a:cs typeface="Calibri"/>
            </a:endParaRPr>
          </a:p>
          <a:p>
            <a:pPr marL="12700">
              <a:lnSpc>
                <a:spcPct val="100000"/>
              </a:lnSpc>
              <a:spcBef>
                <a:spcPts val="660"/>
              </a:spcBef>
            </a:pPr>
            <a:r>
              <a:rPr sz="1800" b="1" spc="-5" dirty="0">
                <a:solidFill>
                  <a:srgbClr val="001F5F"/>
                </a:solidFill>
                <a:latin typeface="Calibri"/>
                <a:cs typeface="Calibri"/>
              </a:rPr>
              <a:t>Association</a:t>
            </a:r>
            <a:r>
              <a:rPr sz="1800" spc="-5" dirty="0">
                <a:solidFill>
                  <a:srgbClr val="001F5F"/>
                </a:solidFill>
                <a:latin typeface="Calibri"/>
                <a:cs typeface="Calibri"/>
              </a:rPr>
              <a:t>:</a:t>
            </a:r>
            <a:endParaRPr sz="1800">
              <a:latin typeface="Calibri"/>
              <a:cs typeface="Calibri"/>
            </a:endParaRPr>
          </a:p>
          <a:p>
            <a:pPr marL="411480" indent="-228600">
              <a:lnSpc>
                <a:spcPct val="100000"/>
              </a:lnSpc>
              <a:spcBef>
                <a:spcPts val="1015"/>
              </a:spcBef>
              <a:buClr>
                <a:srgbClr val="943735"/>
              </a:buClr>
              <a:buFont typeface="Wingdings"/>
              <a:buChar char=""/>
              <a:tabLst>
                <a:tab pos="411480" algn="l"/>
                <a:tab pos="412115" algn="l"/>
              </a:tabLst>
            </a:pPr>
            <a:r>
              <a:rPr sz="1600" spc="-25" dirty="0">
                <a:solidFill>
                  <a:srgbClr val="001F5F"/>
                </a:solidFill>
                <a:latin typeface="Calibri"/>
                <a:cs typeface="Calibri"/>
              </a:rPr>
              <a:t>Refers </a:t>
            </a:r>
            <a:r>
              <a:rPr sz="1600" spc="-10" dirty="0">
                <a:solidFill>
                  <a:srgbClr val="001F5F"/>
                </a:solidFill>
                <a:latin typeface="Calibri"/>
                <a:cs typeface="Calibri"/>
              </a:rPr>
              <a:t>to </a:t>
            </a:r>
            <a:r>
              <a:rPr sz="1600" spc="-5" dirty="0">
                <a:solidFill>
                  <a:srgbClr val="001F5F"/>
                </a:solidFill>
                <a:latin typeface="Calibri"/>
                <a:cs typeface="Calibri"/>
              </a:rPr>
              <a:t>the </a:t>
            </a:r>
            <a:r>
              <a:rPr sz="1600" spc="-15" dirty="0">
                <a:solidFill>
                  <a:srgbClr val="001F5F"/>
                </a:solidFill>
                <a:latin typeface="Calibri"/>
                <a:cs typeface="Calibri"/>
              </a:rPr>
              <a:t>difference </a:t>
            </a:r>
            <a:r>
              <a:rPr sz="1600" spc="-5" dirty="0">
                <a:solidFill>
                  <a:srgbClr val="001F5F"/>
                </a:solidFill>
                <a:latin typeface="Calibri"/>
                <a:cs typeface="Calibri"/>
              </a:rPr>
              <a:t>in the linking of classes in an application and the</a:t>
            </a:r>
            <a:r>
              <a:rPr sz="1600" spc="175" dirty="0">
                <a:solidFill>
                  <a:srgbClr val="001F5F"/>
                </a:solidFill>
                <a:latin typeface="Calibri"/>
                <a:cs typeface="Calibri"/>
              </a:rPr>
              <a:t> </a:t>
            </a:r>
            <a:r>
              <a:rPr sz="1600" spc="-5" dirty="0">
                <a:solidFill>
                  <a:srgbClr val="001F5F"/>
                </a:solidFill>
                <a:latin typeface="Calibri"/>
                <a:cs typeface="Calibri"/>
              </a:rPr>
              <a:t>linking</a:t>
            </a:r>
            <a:endParaRPr sz="1600">
              <a:latin typeface="Calibri"/>
              <a:cs typeface="Calibri"/>
            </a:endParaRPr>
          </a:p>
          <a:p>
            <a:pPr marL="411480">
              <a:lnSpc>
                <a:spcPct val="100000"/>
              </a:lnSpc>
              <a:spcBef>
                <a:spcPts val="100"/>
              </a:spcBef>
            </a:pPr>
            <a:r>
              <a:rPr sz="1600" spc="-5" dirty="0">
                <a:solidFill>
                  <a:srgbClr val="001F5F"/>
                </a:solidFill>
                <a:latin typeface="Calibri"/>
                <a:cs typeface="Calibri"/>
              </a:rPr>
              <a:t>of tables in the</a:t>
            </a:r>
            <a:r>
              <a:rPr sz="1600" spc="-50" dirty="0">
                <a:solidFill>
                  <a:srgbClr val="001F5F"/>
                </a:solidFill>
                <a:latin typeface="Calibri"/>
                <a:cs typeface="Calibri"/>
              </a:rPr>
              <a:t> </a:t>
            </a:r>
            <a:r>
              <a:rPr sz="1600" spc="-10" dirty="0">
                <a:solidFill>
                  <a:srgbClr val="001F5F"/>
                </a:solidFill>
                <a:latin typeface="Calibri"/>
                <a:cs typeface="Calibri"/>
              </a:rPr>
              <a:t>database.</a:t>
            </a:r>
            <a:endParaRPr sz="1600">
              <a:latin typeface="Calibri"/>
              <a:cs typeface="Calibri"/>
            </a:endParaRPr>
          </a:p>
          <a:p>
            <a:pPr marL="411480" marR="5080" indent="-228600">
              <a:lnSpc>
                <a:spcPct val="105000"/>
              </a:lnSpc>
              <a:spcBef>
                <a:spcPts val="384"/>
              </a:spcBef>
              <a:buClr>
                <a:srgbClr val="943735"/>
              </a:buClr>
              <a:buFont typeface="Wingdings"/>
              <a:buChar char=""/>
              <a:tabLst>
                <a:tab pos="457200" algn="l"/>
                <a:tab pos="457834" algn="l"/>
              </a:tabLst>
            </a:pPr>
            <a:r>
              <a:rPr sz="1600" spc="-5" dirty="0">
                <a:solidFill>
                  <a:srgbClr val="001F5F"/>
                </a:solidFill>
                <a:latin typeface="Calibri"/>
                <a:cs typeface="Calibri"/>
              </a:rPr>
              <a:t>In an </a:t>
            </a:r>
            <a:r>
              <a:rPr sz="1600" spc="-10" dirty="0">
                <a:solidFill>
                  <a:srgbClr val="001F5F"/>
                </a:solidFill>
                <a:latin typeface="Calibri"/>
                <a:cs typeface="Calibri"/>
              </a:rPr>
              <a:t>object </a:t>
            </a:r>
            <a:r>
              <a:rPr sz="1600" spc="-5" dirty="0">
                <a:solidFill>
                  <a:srgbClr val="001F5F"/>
                </a:solidFill>
                <a:latin typeface="Calibri"/>
                <a:cs typeface="Calibri"/>
              </a:rPr>
              <a:t>model, </a:t>
            </a:r>
            <a:r>
              <a:rPr sz="1600" spc="-10" dirty="0">
                <a:solidFill>
                  <a:srgbClr val="001F5F"/>
                </a:solidFill>
                <a:latin typeface="Calibri"/>
                <a:cs typeface="Calibri"/>
              </a:rPr>
              <a:t>two </a:t>
            </a:r>
            <a:r>
              <a:rPr sz="1600" spc="-5" dirty="0">
                <a:solidFill>
                  <a:srgbClr val="001F5F"/>
                </a:solidFill>
                <a:latin typeface="Calibri"/>
                <a:cs typeface="Calibri"/>
              </a:rPr>
              <a:t>classes </a:t>
            </a:r>
            <a:r>
              <a:rPr sz="1600" spc="-15" dirty="0">
                <a:solidFill>
                  <a:srgbClr val="001F5F"/>
                </a:solidFill>
                <a:latin typeface="Calibri"/>
                <a:cs typeface="Calibri"/>
              </a:rPr>
              <a:t>are linked </a:t>
            </a:r>
            <a:r>
              <a:rPr sz="1600" spc="-10" dirty="0">
                <a:solidFill>
                  <a:srgbClr val="001F5F"/>
                </a:solidFill>
                <a:latin typeface="Calibri"/>
                <a:cs typeface="Calibri"/>
              </a:rPr>
              <a:t>by </a:t>
            </a:r>
            <a:r>
              <a:rPr sz="1600" spc="-5" dirty="0">
                <a:solidFill>
                  <a:srgbClr val="001F5F"/>
                </a:solidFill>
                <a:latin typeface="Calibri"/>
                <a:cs typeface="Calibri"/>
              </a:rPr>
              <a:t>association. </a:t>
            </a:r>
            <a:r>
              <a:rPr sz="1600" spc="-30" dirty="0">
                <a:solidFill>
                  <a:srgbClr val="001F5F"/>
                </a:solidFill>
                <a:latin typeface="Calibri"/>
                <a:cs typeface="Calibri"/>
              </a:rPr>
              <a:t>However, </a:t>
            </a:r>
            <a:r>
              <a:rPr sz="1600" spc="-5" dirty="0">
                <a:solidFill>
                  <a:srgbClr val="001F5F"/>
                </a:solidFill>
                <a:latin typeface="Calibri"/>
                <a:cs typeface="Calibri"/>
              </a:rPr>
              <a:t>in </a:t>
            </a:r>
            <a:r>
              <a:rPr sz="1600" spc="-10" dirty="0">
                <a:solidFill>
                  <a:srgbClr val="001F5F"/>
                </a:solidFill>
                <a:latin typeface="Calibri"/>
                <a:cs typeface="Calibri"/>
              </a:rPr>
              <a:t>relational  databases, </a:t>
            </a:r>
            <a:r>
              <a:rPr sz="1600" spc="-5" dirty="0">
                <a:solidFill>
                  <a:srgbClr val="001F5F"/>
                </a:solidFill>
                <a:latin typeface="Calibri"/>
                <a:cs typeface="Calibri"/>
              </a:rPr>
              <a:t>the linking of tables is achieved with the </a:t>
            </a:r>
            <a:r>
              <a:rPr sz="1600" spc="-10" dirty="0">
                <a:solidFill>
                  <a:srgbClr val="001F5F"/>
                </a:solidFill>
                <a:latin typeface="Calibri"/>
                <a:cs typeface="Calibri"/>
              </a:rPr>
              <a:t>help </a:t>
            </a:r>
            <a:r>
              <a:rPr sz="1600" spc="-5" dirty="0">
                <a:solidFill>
                  <a:srgbClr val="001F5F"/>
                </a:solidFill>
                <a:latin typeface="Calibri"/>
                <a:cs typeface="Calibri"/>
              </a:rPr>
              <a:t>of </a:t>
            </a:r>
            <a:r>
              <a:rPr sz="1600" spc="-15" dirty="0">
                <a:solidFill>
                  <a:srgbClr val="001F5F"/>
                </a:solidFill>
                <a:latin typeface="Calibri"/>
                <a:cs typeface="Calibri"/>
              </a:rPr>
              <a:t>foreign</a:t>
            </a:r>
            <a:r>
              <a:rPr sz="1600" spc="90" dirty="0">
                <a:solidFill>
                  <a:srgbClr val="001F5F"/>
                </a:solidFill>
                <a:latin typeface="Calibri"/>
                <a:cs typeface="Calibri"/>
              </a:rPr>
              <a:t> </a:t>
            </a:r>
            <a:r>
              <a:rPr sz="1600" spc="-25" dirty="0">
                <a:solidFill>
                  <a:srgbClr val="001F5F"/>
                </a:solidFill>
                <a:latin typeface="Calibri"/>
                <a:cs typeface="Calibri"/>
              </a:rPr>
              <a:t>keys.</a:t>
            </a:r>
            <a:endParaRPr sz="16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10</a:t>
            </a:fld>
            <a:r>
              <a:rPr dirty="0"/>
              <a:t> of</a:t>
            </a:r>
            <a:r>
              <a:rPr spc="-90" dirty="0"/>
              <a:t> </a:t>
            </a:r>
            <a:r>
              <a:rPr dirty="0"/>
              <a:t>45</a:t>
            </a: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Introducing </a:t>
            </a:r>
            <a:r>
              <a:rPr spc="-5" dirty="0"/>
              <a:t>ORM</a:t>
            </a:r>
            <a:r>
              <a:rPr spc="-50" dirty="0"/>
              <a:t> </a:t>
            </a:r>
            <a:r>
              <a:rPr spc="-10" dirty="0"/>
              <a:t>(Contd.)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Introducing </a:t>
            </a:r>
            <a:r>
              <a:rPr spc="-5" dirty="0"/>
              <a:t>ORM</a:t>
            </a:r>
            <a:r>
              <a:rPr spc="-50" dirty="0"/>
              <a:t> </a:t>
            </a:r>
            <a:r>
              <a:rPr spc="-10" dirty="0"/>
              <a:t>(Contd.)</a:t>
            </a:r>
          </a:p>
        </p:txBody>
      </p:sp>
      <p:sp>
        <p:nvSpPr>
          <p:cNvPr id="3" name="object 3"/>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2575560"/>
            <a:ext cx="164592" cy="17830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200" y="4709159"/>
            <a:ext cx="164592" cy="178307"/>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731012" y="669797"/>
            <a:ext cx="7549515" cy="5735955"/>
          </a:xfrm>
          <a:prstGeom prst="rect">
            <a:avLst/>
          </a:prstGeom>
        </p:spPr>
        <p:txBody>
          <a:bodyPr vert="horz" wrap="square" lIns="0" tIns="0" rIns="0" bIns="0" rtlCol="0">
            <a:spAutoFit/>
          </a:bodyPr>
          <a:lstStyle/>
          <a:p>
            <a:pPr marL="12700" marR="300355">
              <a:lnSpc>
                <a:spcPct val="100000"/>
              </a:lnSpc>
            </a:pPr>
            <a:r>
              <a:rPr sz="2000" spc="-95" dirty="0">
                <a:solidFill>
                  <a:srgbClr val="001F5F"/>
                </a:solidFill>
                <a:latin typeface="Calibri"/>
                <a:cs typeface="Calibri"/>
              </a:rPr>
              <a:t>To </a:t>
            </a:r>
            <a:r>
              <a:rPr sz="2000" spc="-15" dirty="0">
                <a:solidFill>
                  <a:srgbClr val="001F5F"/>
                </a:solidFill>
                <a:latin typeface="Calibri"/>
                <a:cs typeface="Calibri"/>
              </a:rPr>
              <a:t>remove </a:t>
            </a:r>
            <a:r>
              <a:rPr sz="2000" dirty="0">
                <a:solidFill>
                  <a:srgbClr val="001F5F"/>
                </a:solidFill>
                <a:latin typeface="Calibri"/>
                <a:cs typeface="Calibri"/>
              </a:rPr>
              <a:t>the impedance </a:t>
            </a:r>
            <a:r>
              <a:rPr sz="2000" spc="-10" dirty="0">
                <a:solidFill>
                  <a:srgbClr val="001F5F"/>
                </a:solidFill>
                <a:latin typeface="Calibri"/>
                <a:cs typeface="Calibri"/>
              </a:rPr>
              <a:t>mismatch problem you </a:t>
            </a:r>
            <a:r>
              <a:rPr sz="2000" spc="-5" dirty="0">
                <a:solidFill>
                  <a:srgbClr val="001F5F"/>
                </a:solidFill>
                <a:latin typeface="Calibri"/>
                <a:cs typeface="Calibri"/>
              </a:rPr>
              <a:t>need </a:t>
            </a:r>
            <a:r>
              <a:rPr sz="2000" spc="-15" dirty="0">
                <a:solidFill>
                  <a:srgbClr val="001F5F"/>
                </a:solidFill>
                <a:latin typeface="Calibri"/>
                <a:cs typeface="Calibri"/>
              </a:rPr>
              <a:t>to </a:t>
            </a:r>
            <a:r>
              <a:rPr sz="2000" spc="-5" dirty="0">
                <a:solidFill>
                  <a:srgbClr val="001F5F"/>
                </a:solidFill>
                <a:latin typeface="Calibri"/>
                <a:cs typeface="Calibri"/>
              </a:rPr>
              <a:t>use </a:t>
            </a:r>
            <a:r>
              <a:rPr sz="2000" spc="-10" dirty="0">
                <a:solidFill>
                  <a:srgbClr val="001F5F"/>
                </a:solidFill>
                <a:latin typeface="Calibri"/>
                <a:cs typeface="Calibri"/>
              </a:rPr>
              <a:t>process  </a:t>
            </a:r>
            <a:r>
              <a:rPr sz="2000" dirty="0">
                <a:solidFill>
                  <a:srgbClr val="001F5F"/>
                </a:solidFill>
                <a:latin typeface="Calibri"/>
                <a:cs typeface="Calibri"/>
              </a:rPr>
              <a:t>called </a:t>
            </a:r>
            <a:r>
              <a:rPr sz="2000" spc="-5" dirty="0">
                <a:solidFill>
                  <a:srgbClr val="001F5F"/>
                </a:solidFill>
                <a:latin typeface="Calibri"/>
                <a:cs typeface="Calibri"/>
              </a:rPr>
              <a:t>Object-relational </a:t>
            </a:r>
            <a:r>
              <a:rPr sz="2000" dirty="0">
                <a:solidFill>
                  <a:srgbClr val="001F5F"/>
                </a:solidFill>
                <a:latin typeface="Calibri"/>
                <a:cs typeface="Calibri"/>
              </a:rPr>
              <a:t>mapping</a:t>
            </a:r>
            <a:r>
              <a:rPr sz="2000" spc="-65" dirty="0">
                <a:solidFill>
                  <a:srgbClr val="001F5F"/>
                </a:solidFill>
                <a:latin typeface="Calibri"/>
                <a:cs typeface="Calibri"/>
              </a:rPr>
              <a:t> </a:t>
            </a:r>
            <a:r>
              <a:rPr sz="2000" dirty="0">
                <a:solidFill>
                  <a:srgbClr val="001F5F"/>
                </a:solidFill>
                <a:latin typeface="Calibri"/>
                <a:cs typeface="Calibri"/>
              </a:rPr>
              <a:t>(ORM).</a:t>
            </a:r>
            <a:endParaRPr sz="2000">
              <a:latin typeface="Calibri"/>
              <a:cs typeface="Calibri"/>
            </a:endParaRPr>
          </a:p>
          <a:p>
            <a:pPr marL="12700" marR="72390">
              <a:lnSpc>
                <a:spcPct val="100000"/>
              </a:lnSpc>
              <a:spcBef>
                <a:spcPts val="1200"/>
              </a:spcBef>
            </a:pPr>
            <a:r>
              <a:rPr sz="2000" spc="-5" dirty="0">
                <a:solidFill>
                  <a:srgbClr val="001F5F"/>
                </a:solidFill>
                <a:latin typeface="Calibri"/>
                <a:cs typeface="Calibri"/>
              </a:rPr>
              <a:t>In </a:t>
            </a:r>
            <a:r>
              <a:rPr sz="2000" dirty="0">
                <a:solidFill>
                  <a:srgbClr val="001F5F"/>
                </a:solidFill>
                <a:latin typeface="Calibri"/>
                <a:cs typeface="Calibri"/>
              </a:rPr>
              <a:t>computing </a:t>
            </a:r>
            <a:r>
              <a:rPr sz="2000" spc="-5" dirty="0">
                <a:solidFill>
                  <a:srgbClr val="001F5F"/>
                </a:solidFill>
                <a:latin typeface="Calibri"/>
                <a:cs typeface="Calibri"/>
              </a:rPr>
              <a:t>term </a:t>
            </a:r>
            <a:r>
              <a:rPr sz="2000" dirty="0">
                <a:solidFill>
                  <a:srgbClr val="001F5F"/>
                </a:solidFill>
                <a:latin typeface="Calibri"/>
                <a:cs typeface="Calibri"/>
              </a:rPr>
              <a:t>ORM is a </a:t>
            </a:r>
            <a:r>
              <a:rPr sz="2000" spc="-10" dirty="0">
                <a:solidFill>
                  <a:srgbClr val="001F5F"/>
                </a:solidFill>
                <a:latin typeface="Calibri"/>
                <a:cs typeface="Calibri"/>
              </a:rPr>
              <a:t>programming </a:t>
            </a:r>
            <a:r>
              <a:rPr sz="2000" spc="-5" dirty="0">
                <a:solidFill>
                  <a:srgbClr val="001F5F"/>
                </a:solidFill>
                <a:latin typeface="Calibri"/>
                <a:cs typeface="Calibri"/>
              </a:rPr>
              <a:t>technique </a:t>
            </a:r>
            <a:r>
              <a:rPr sz="2000" spc="-15" dirty="0">
                <a:solidFill>
                  <a:srgbClr val="001F5F"/>
                </a:solidFill>
                <a:latin typeface="Calibri"/>
                <a:cs typeface="Calibri"/>
              </a:rPr>
              <a:t>for </a:t>
            </a:r>
            <a:r>
              <a:rPr sz="2000" spc="-10" dirty="0">
                <a:solidFill>
                  <a:srgbClr val="001F5F"/>
                </a:solidFill>
                <a:latin typeface="Calibri"/>
                <a:cs typeface="Calibri"/>
              </a:rPr>
              <a:t>converting </a:t>
            </a:r>
            <a:r>
              <a:rPr sz="2000" spc="-15" dirty="0">
                <a:solidFill>
                  <a:srgbClr val="001F5F"/>
                </a:solidFill>
                <a:latin typeface="Calibri"/>
                <a:cs typeface="Calibri"/>
              </a:rPr>
              <a:t>data  </a:t>
            </a:r>
            <a:r>
              <a:rPr sz="2000" spc="-5" dirty="0">
                <a:solidFill>
                  <a:srgbClr val="001F5F"/>
                </a:solidFill>
                <a:latin typeface="Calibri"/>
                <a:cs typeface="Calibri"/>
              </a:rPr>
              <a:t>between incompatible </a:t>
            </a:r>
            <a:r>
              <a:rPr sz="2000" spc="5" dirty="0">
                <a:solidFill>
                  <a:srgbClr val="001F5F"/>
                </a:solidFill>
                <a:latin typeface="Calibri"/>
                <a:cs typeface="Calibri"/>
              </a:rPr>
              <a:t>type </a:t>
            </a:r>
            <a:r>
              <a:rPr sz="2000" spc="-15" dirty="0">
                <a:solidFill>
                  <a:srgbClr val="001F5F"/>
                </a:solidFill>
                <a:latin typeface="Calibri"/>
                <a:cs typeface="Calibri"/>
              </a:rPr>
              <a:t>systems </a:t>
            </a:r>
            <a:r>
              <a:rPr sz="2000" dirty="0">
                <a:solidFill>
                  <a:srgbClr val="001F5F"/>
                </a:solidFill>
                <a:latin typeface="Calibri"/>
                <a:cs typeface="Calibri"/>
              </a:rPr>
              <a:t>in </a:t>
            </a:r>
            <a:r>
              <a:rPr sz="2000" spc="-10" dirty="0">
                <a:solidFill>
                  <a:srgbClr val="001F5F"/>
                </a:solidFill>
                <a:latin typeface="Calibri"/>
                <a:cs typeface="Calibri"/>
              </a:rPr>
              <a:t>object-oriented programming  </a:t>
            </a:r>
            <a:r>
              <a:rPr sz="2000" dirty="0">
                <a:solidFill>
                  <a:srgbClr val="001F5F"/>
                </a:solidFill>
                <a:latin typeface="Calibri"/>
                <a:cs typeface="Calibri"/>
              </a:rPr>
              <a:t>languages.</a:t>
            </a:r>
            <a:endParaRPr sz="2000">
              <a:latin typeface="Calibri"/>
              <a:cs typeface="Calibri"/>
            </a:endParaRPr>
          </a:p>
          <a:p>
            <a:pPr marL="12700" marR="75565">
              <a:lnSpc>
                <a:spcPct val="100000"/>
              </a:lnSpc>
              <a:spcBef>
                <a:spcPts val="1200"/>
              </a:spcBef>
            </a:pPr>
            <a:r>
              <a:rPr sz="2000" dirty="0">
                <a:solidFill>
                  <a:srgbClr val="001F5F"/>
                </a:solidFill>
                <a:latin typeface="Calibri"/>
                <a:cs typeface="Calibri"/>
              </a:rPr>
              <a:t>It </a:t>
            </a:r>
            <a:r>
              <a:rPr sz="2000" spc="-5" dirty="0">
                <a:solidFill>
                  <a:srgbClr val="001F5F"/>
                </a:solidFill>
                <a:latin typeface="Calibri"/>
                <a:cs typeface="Calibri"/>
              </a:rPr>
              <a:t>helps </a:t>
            </a:r>
            <a:r>
              <a:rPr sz="2000" dirty="0">
                <a:solidFill>
                  <a:srgbClr val="001F5F"/>
                </a:solidFill>
                <a:latin typeface="Calibri"/>
                <a:cs typeface="Calibri"/>
              </a:rPr>
              <a:t>in </a:t>
            </a:r>
            <a:r>
              <a:rPr sz="2000" spc="-5" dirty="0">
                <a:solidFill>
                  <a:srgbClr val="001F5F"/>
                </a:solidFill>
                <a:latin typeface="Calibri"/>
                <a:cs typeface="Calibri"/>
              </a:rPr>
              <a:t>implementing </a:t>
            </a:r>
            <a:r>
              <a:rPr sz="2000" spc="-10" dirty="0">
                <a:solidFill>
                  <a:srgbClr val="001F5F"/>
                </a:solidFill>
                <a:latin typeface="Calibri"/>
                <a:cs typeface="Calibri"/>
              </a:rPr>
              <a:t>data persistence </a:t>
            </a:r>
            <a:r>
              <a:rPr sz="2000" spc="-5" dirty="0">
                <a:solidFill>
                  <a:srgbClr val="001F5F"/>
                </a:solidFill>
                <a:latin typeface="Calibri"/>
                <a:cs typeface="Calibri"/>
              </a:rPr>
              <a:t>by </a:t>
            </a:r>
            <a:r>
              <a:rPr sz="2000" spc="-10" dirty="0">
                <a:solidFill>
                  <a:srgbClr val="001F5F"/>
                </a:solidFill>
                <a:latin typeface="Calibri"/>
                <a:cs typeface="Calibri"/>
              </a:rPr>
              <a:t>storing </a:t>
            </a:r>
            <a:r>
              <a:rPr sz="2000" dirty="0">
                <a:solidFill>
                  <a:srgbClr val="001F5F"/>
                </a:solidFill>
                <a:latin typeface="Calibri"/>
                <a:cs typeface="Calibri"/>
              </a:rPr>
              <a:t>the </a:t>
            </a:r>
            <a:r>
              <a:rPr sz="2000" spc="-5" dirty="0">
                <a:solidFill>
                  <a:srgbClr val="001F5F"/>
                </a:solidFill>
                <a:latin typeface="Calibri"/>
                <a:cs typeface="Calibri"/>
              </a:rPr>
              <a:t>values </a:t>
            </a:r>
            <a:r>
              <a:rPr sz="2000" dirty="0">
                <a:solidFill>
                  <a:srgbClr val="001F5F"/>
                </a:solidFill>
                <a:latin typeface="Calibri"/>
                <a:cs typeface="Calibri"/>
              </a:rPr>
              <a:t>of class  </a:t>
            </a:r>
            <a:r>
              <a:rPr sz="2000" spc="-5" dirty="0">
                <a:solidFill>
                  <a:srgbClr val="001F5F"/>
                </a:solidFill>
                <a:latin typeface="Calibri"/>
                <a:cs typeface="Calibri"/>
              </a:rPr>
              <a:t>properties </a:t>
            </a:r>
            <a:r>
              <a:rPr sz="2000" dirty="0">
                <a:solidFill>
                  <a:srgbClr val="001F5F"/>
                </a:solidFill>
                <a:latin typeface="Calibri"/>
                <a:cs typeface="Calibri"/>
              </a:rPr>
              <a:t>in a </a:t>
            </a:r>
            <a:r>
              <a:rPr sz="2000" spc="-5" dirty="0">
                <a:solidFill>
                  <a:srgbClr val="001F5F"/>
                </a:solidFill>
                <a:latin typeface="Calibri"/>
                <a:cs typeface="Calibri"/>
              </a:rPr>
              <a:t>database table. For </a:t>
            </a:r>
            <a:r>
              <a:rPr sz="2000" spc="-10" dirty="0">
                <a:solidFill>
                  <a:srgbClr val="001F5F"/>
                </a:solidFill>
                <a:latin typeface="Calibri"/>
                <a:cs typeface="Calibri"/>
              </a:rPr>
              <a:t>example, </a:t>
            </a:r>
            <a:r>
              <a:rPr sz="2000" dirty="0">
                <a:solidFill>
                  <a:srgbClr val="001F5F"/>
                </a:solidFill>
                <a:latin typeface="Calibri"/>
                <a:cs typeface="Calibri"/>
              </a:rPr>
              <a:t>consider the </a:t>
            </a:r>
            <a:r>
              <a:rPr sz="2000" spc="-5" dirty="0">
                <a:solidFill>
                  <a:srgbClr val="001F5F"/>
                </a:solidFill>
                <a:latin typeface="Calibri"/>
                <a:cs typeface="Calibri"/>
              </a:rPr>
              <a:t>following </a:t>
            </a:r>
            <a:r>
              <a:rPr sz="2000" dirty="0">
                <a:solidFill>
                  <a:srgbClr val="001F5F"/>
                </a:solidFill>
                <a:latin typeface="Calibri"/>
                <a:cs typeface="Calibri"/>
              </a:rPr>
              <a:t>code  </a:t>
            </a:r>
            <a:r>
              <a:rPr sz="2000" spc="-5" dirty="0">
                <a:solidFill>
                  <a:srgbClr val="001F5F"/>
                </a:solidFill>
                <a:latin typeface="Calibri"/>
                <a:cs typeface="Calibri"/>
              </a:rPr>
              <a:t>snippet:</a:t>
            </a:r>
            <a:endParaRPr sz="2000">
              <a:latin typeface="Calibri"/>
              <a:cs typeface="Calibri"/>
            </a:endParaRPr>
          </a:p>
          <a:p>
            <a:pPr marL="241300" marR="5170170">
              <a:lnSpc>
                <a:spcPct val="100000"/>
              </a:lnSpc>
              <a:spcBef>
                <a:spcPts val="565"/>
              </a:spcBef>
            </a:pPr>
            <a:r>
              <a:rPr sz="1400" spc="-5" dirty="0">
                <a:solidFill>
                  <a:srgbClr val="001F5F"/>
                </a:solidFill>
                <a:latin typeface="Courier New"/>
                <a:cs typeface="Courier New"/>
              </a:rPr>
              <a:t>CREATE TABLE</a:t>
            </a:r>
            <a:r>
              <a:rPr sz="1400" spc="-85" dirty="0">
                <a:solidFill>
                  <a:srgbClr val="001F5F"/>
                </a:solidFill>
                <a:latin typeface="Courier New"/>
                <a:cs typeface="Courier New"/>
              </a:rPr>
              <a:t> </a:t>
            </a:r>
            <a:r>
              <a:rPr sz="1400" spc="-5" dirty="0">
                <a:solidFill>
                  <a:srgbClr val="001F5F"/>
                </a:solidFill>
                <a:latin typeface="Courier New"/>
                <a:cs typeface="Courier New"/>
              </a:rPr>
              <a:t>STUDENT  </a:t>
            </a:r>
            <a:r>
              <a:rPr sz="1400" dirty="0">
                <a:solidFill>
                  <a:srgbClr val="001F5F"/>
                </a:solidFill>
                <a:latin typeface="Courier New"/>
                <a:cs typeface="Courier New"/>
              </a:rPr>
              <a:t>(</a:t>
            </a:r>
            <a:endParaRPr sz="1400">
              <a:latin typeface="Courier New"/>
              <a:cs typeface="Courier New"/>
            </a:endParaRPr>
          </a:p>
          <a:p>
            <a:pPr marL="454659" marR="3573779">
              <a:lnSpc>
                <a:spcPct val="100000"/>
              </a:lnSpc>
            </a:pPr>
            <a:r>
              <a:rPr sz="1400" spc="-5" dirty="0">
                <a:solidFill>
                  <a:srgbClr val="001F5F"/>
                </a:solidFill>
                <a:latin typeface="Courier New"/>
                <a:cs typeface="Courier New"/>
              </a:rPr>
              <a:t>STUD_ID </a:t>
            </a:r>
            <a:r>
              <a:rPr sz="1400" spc="-10" dirty="0">
                <a:solidFill>
                  <a:srgbClr val="001F5F"/>
                </a:solidFill>
                <a:latin typeface="Courier New"/>
                <a:cs typeface="Courier New"/>
              </a:rPr>
              <a:t>INT </a:t>
            </a:r>
            <a:r>
              <a:rPr sz="1400" spc="-5" dirty="0">
                <a:solidFill>
                  <a:srgbClr val="001F5F"/>
                </a:solidFill>
                <a:latin typeface="Courier New"/>
                <a:cs typeface="Courier New"/>
              </a:rPr>
              <a:t>PRIMARY KEY NOT NULL,  STUD_NAME</a:t>
            </a:r>
            <a:r>
              <a:rPr sz="1400" spc="-95" dirty="0">
                <a:solidFill>
                  <a:srgbClr val="001F5F"/>
                </a:solidFill>
                <a:latin typeface="Courier New"/>
                <a:cs typeface="Courier New"/>
              </a:rPr>
              <a:t> </a:t>
            </a:r>
            <a:r>
              <a:rPr sz="1400" spc="-5" dirty="0">
                <a:solidFill>
                  <a:srgbClr val="001F5F"/>
                </a:solidFill>
                <a:latin typeface="Courier New"/>
                <a:cs typeface="Courier New"/>
              </a:rPr>
              <a:t>VARCHAR(20)</a:t>
            </a:r>
            <a:endParaRPr sz="1400">
              <a:latin typeface="Courier New"/>
              <a:cs typeface="Courier New"/>
            </a:endParaRPr>
          </a:p>
          <a:p>
            <a:pPr marL="241300">
              <a:lnSpc>
                <a:spcPct val="100000"/>
              </a:lnSpc>
            </a:pPr>
            <a:r>
              <a:rPr sz="1400" dirty="0">
                <a:solidFill>
                  <a:srgbClr val="001F5F"/>
                </a:solidFill>
                <a:latin typeface="Courier New"/>
                <a:cs typeface="Courier New"/>
              </a:rPr>
              <a:t>)</a:t>
            </a:r>
            <a:endParaRPr sz="1400">
              <a:latin typeface="Courier New"/>
              <a:cs typeface="Courier New"/>
            </a:endParaRPr>
          </a:p>
          <a:p>
            <a:pPr marL="12700">
              <a:lnSpc>
                <a:spcPct val="100000"/>
              </a:lnSpc>
              <a:spcBef>
                <a:spcPts val="635"/>
              </a:spcBef>
            </a:pPr>
            <a:r>
              <a:rPr sz="2000" spc="-5" dirty="0">
                <a:solidFill>
                  <a:srgbClr val="001F5F"/>
                </a:solidFill>
                <a:latin typeface="Calibri"/>
                <a:cs typeface="Calibri"/>
              </a:rPr>
              <a:t>The</a:t>
            </a:r>
            <a:r>
              <a:rPr sz="2000" spc="5" dirty="0">
                <a:solidFill>
                  <a:srgbClr val="001F5F"/>
                </a:solidFill>
                <a:latin typeface="Calibri"/>
                <a:cs typeface="Calibri"/>
              </a:rPr>
              <a:t> </a:t>
            </a:r>
            <a:r>
              <a:rPr sz="1400" spc="-5" dirty="0">
                <a:solidFill>
                  <a:srgbClr val="001F5F"/>
                </a:solidFill>
                <a:latin typeface="Courier New"/>
                <a:cs typeface="Courier New"/>
              </a:rPr>
              <a:t>Student</a:t>
            </a:r>
            <a:r>
              <a:rPr sz="1400" spc="-409" dirty="0">
                <a:solidFill>
                  <a:srgbClr val="001F5F"/>
                </a:solidFill>
                <a:latin typeface="Courier New"/>
                <a:cs typeface="Courier New"/>
              </a:rPr>
              <a:t> </a:t>
            </a:r>
            <a:r>
              <a:rPr sz="2000" dirty="0">
                <a:solidFill>
                  <a:srgbClr val="001F5F"/>
                </a:solidFill>
                <a:latin typeface="Calibri"/>
                <a:cs typeface="Calibri"/>
              </a:rPr>
              <a:t>class</a:t>
            </a:r>
            <a:r>
              <a:rPr sz="2000" spc="10" dirty="0">
                <a:solidFill>
                  <a:srgbClr val="001F5F"/>
                </a:solidFill>
                <a:latin typeface="Calibri"/>
                <a:cs typeface="Calibri"/>
              </a:rPr>
              <a:t> </a:t>
            </a:r>
            <a:r>
              <a:rPr sz="2000" spc="-5" dirty="0">
                <a:solidFill>
                  <a:srgbClr val="001F5F"/>
                </a:solidFill>
                <a:latin typeface="Calibri"/>
                <a:cs typeface="Calibri"/>
              </a:rPr>
              <a:t>that</a:t>
            </a:r>
            <a:r>
              <a:rPr sz="2000" spc="5" dirty="0">
                <a:solidFill>
                  <a:srgbClr val="001F5F"/>
                </a:solidFill>
                <a:latin typeface="Calibri"/>
                <a:cs typeface="Calibri"/>
              </a:rPr>
              <a:t> </a:t>
            </a:r>
            <a:r>
              <a:rPr sz="2000" dirty="0">
                <a:solidFill>
                  <a:srgbClr val="001F5F"/>
                </a:solidFill>
                <a:latin typeface="Calibri"/>
                <a:cs typeface="Calibri"/>
              </a:rPr>
              <a:t>is</a:t>
            </a:r>
            <a:r>
              <a:rPr sz="2000" spc="10" dirty="0">
                <a:solidFill>
                  <a:srgbClr val="001F5F"/>
                </a:solidFill>
                <a:latin typeface="Calibri"/>
                <a:cs typeface="Calibri"/>
              </a:rPr>
              <a:t> </a:t>
            </a:r>
            <a:r>
              <a:rPr sz="2000" dirty="0">
                <a:solidFill>
                  <a:srgbClr val="001F5F"/>
                </a:solidFill>
                <a:latin typeface="Calibri"/>
                <a:cs typeface="Calibri"/>
              </a:rPr>
              <a:t>mapped </a:t>
            </a:r>
            <a:r>
              <a:rPr sz="2000" spc="-5" dirty="0">
                <a:solidFill>
                  <a:srgbClr val="001F5F"/>
                </a:solidFill>
                <a:latin typeface="Calibri"/>
                <a:cs typeface="Calibri"/>
              </a:rPr>
              <a:t>with</a:t>
            </a:r>
            <a:r>
              <a:rPr sz="2000" spc="-10" dirty="0">
                <a:solidFill>
                  <a:srgbClr val="001F5F"/>
                </a:solidFill>
                <a:latin typeface="Calibri"/>
                <a:cs typeface="Calibri"/>
              </a:rPr>
              <a:t> </a:t>
            </a:r>
            <a:r>
              <a:rPr sz="2000" dirty="0">
                <a:solidFill>
                  <a:srgbClr val="001F5F"/>
                </a:solidFill>
                <a:latin typeface="Calibri"/>
                <a:cs typeface="Calibri"/>
              </a:rPr>
              <a:t>the</a:t>
            </a:r>
            <a:r>
              <a:rPr sz="2000" spc="15" dirty="0">
                <a:solidFill>
                  <a:srgbClr val="001F5F"/>
                </a:solidFill>
                <a:latin typeface="Calibri"/>
                <a:cs typeface="Calibri"/>
              </a:rPr>
              <a:t> </a:t>
            </a:r>
            <a:r>
              <a:rPr sz="1400" spc="-5" dirty="0">
                <a:solidFill>
                  <a:srgbClr val="001F5F"/>
                </a:solidFill>
                <a:latin typeface="Courier New"/>
                <a:cs typeface="Courier New"/>
              </a:rPr>
              <a:t>STUDENT</a:t>
            </a:r>
            <a:r>
              <a:rPr sz="1400" spc="-409" dirty="0">
                <a:solidFill>
                  <a:srgbClr val="001F5F"/>
                </a:solidFill>
                <a:latin typeface="Courier New"/>
                <a:cs typeface="Courier New"/>
              </a:rPr>
              <a:t> </a:t>
            </a:r>
            <a:r>
              <a:rPr sz="2000" spc="-5" dirty="0">
                <a:solidFill>
                  <a:srgbClr val="001F5F"/>
                </a:solidFill>
                <a:latin typeface="Calibri"/>
                <a:cs typeface="Calibri"/>
              </a:rPr>
              <a:t>table can </a:t>
            </a:r>
            <a:r>
              <a:rPr sz="2000" dirty="0">
                <a:solidFill>
                  <a:srgbClr val="001F5F"/>
                </a:solidFill>
                <a:latin typeface="Calibri"/>
                <a:cs typeface="Calibri"/>
              </a:rPr>
              <a:t>be</a:t>
            </a:r>
            <a:r>
              <a:rPr sz="2000" spc="-5" dirty="0">
                <a:solidFill>
                  <a:srgbClr val="001F5F"/>
                </a:solidFill>
                <a:latin typeface="Calibri"/>
                <a:cs typeface="Calibri"/>
              </a:rPr>
              <a:t> </a:t>
            </a:r>
            <a:r>
              <a:rPr sz="2000" spc="-10" dirty="0">
                <a:solidFill>
                  <a:srgbClr val="001F5F"/>
                </a:solidFill>
                <a:latin typeface="Calibri"/>
                <a:cs typeface="Calibri"/>
              </a:rPr>
              <a:t>created</a:t>
            </a:r>
            <a:r>
              <a:rPr sz="2000" spc="15" dirty="0">
                <a:solidFill>
                  <a:srgbClr val="001F5F"/>
                </a:solidFill>
                <a:latin typeface="Calibri"/>
                <a:cs typeface="Calibri"/>
              </a:rPr>
              <a:t> </a:t>
            </a:r>
            <a:r>
              <a:rPr sz="2000" spc="-5" dirty="0">
                <a:solidFill>
                  <a:srgbClr val="001F5F"/>
                </a:solidFill>
                <a:latin typeface="Calibri"/>
                <a:cs typeface="Calibri"/>
              </a:rPr>
              <a:t>by</a:t>
            </a:r>
            <a:endParaRPr sz="2000">
              <a:latin typeface="Calibri"/>
              <a:cs typeface="Calibri"/>
            </a:endParaRPr>
          </a:p>
          <a:p>
            <a:pPr marL="12700">
              <a:lnSpc>
                <a:spcPct val="100000"/>
              </a:lnSpc>
            </a:pPr>
            <a:r>
              <a:rPr sz="2000" spc="-5" dirty="0">
                <a:solidFill>
                  <a:srgbClr val="001F5F"/>
                </a:solidFill>
                <a:latin typeface="Calibri"/>
                <a:cs typeface="Calibri"/>
              </a:rPr>
              <a:t>using </a:t>
            </a:r>
            <a:r>
              <a:rPr sz="2000" dirty="0">
                <a:solidFill>
                  <a:srgbClr val="001F5F"/>
                </a:solidFill>
                <a:latin typeface="Calibri"/>
                <a:cs typeface="Calibri"/>
              </a:rPr>
              <a:t>the </a:t>
            </a:r>
            <a:r>
              <a:rPr sz="2000" spc="-5" dirty="0">
                <a:solidFill>
                  <a:srgbClr val="001F5F"/>
                </a:solidFill>
                <a:latin typeface="Calibri"/>
                <a:cs typeface="Calibri"/>
              </a:rPr>
              <a:t>following </a:t>
            </a:r>
            <a:r>
              <a:rPr sz="2000" dirty="0">
                <a:solidFill>
                  <a:srgbClr val="001F5F"/>
                </a:solidFill>
                <a:latin typeface="Calibri"/>
                <a:cs typeface="Calibri"/>
              </a:rPr>
              <a:t>code</a:t>
            </a:r>
            <a:r>
              <a:rPr sz="2000" spc="-70" dirty="0">
                <a:solidFill>
                  <a:srgbClr val="001F5F"/>
                </a:solidFill>
                <a:latin typeface="Calibri"/>
                <a:cs typeface="Calibri"/>
              </a:rPr>
              <a:t> </a:t>
            </a:r>
            <a:r>
              <a:rPr sz="2000" spc="-10" dirty="0">
                <a:solidFill>
                  <a:srgbClr val="001F5F"/>
                </a:solidFill>
                <a:latin typeface="Calibri"/>
                <a:cs typeface="Calibri"/>
              </a:rPr>
              <a:t>snippet:</a:t>
            </a:r>
            <a:endParaRPr sz="2000">
              <a:latin typeface="Calibri"/>
              <a:cs typeface="Calibri"/>
            </a:endParaRPr>
          </a:p>
          <a:p>
            <a:pPr marL="241300">
              <a:lnSpc>
                <a:spcPct val="100000"/>
              </a:lnSpc>
              <a:spcBef>
                <a:spcPts val="560"/>
              </a:spcBef>
            </a:pPr>
            <a:r>
              <a:rPr sz="1400" spc="-5" dirty="0">
                <a:solidFill>
                  <a:srgbClr val="001F5F"/>
                </a:solidFill>
                <a:latin typeface="Courier New"/>
                <a:cs typeface="Courier New"/>
              </a:rPr>
              <a:t>class</a:t>
            </a:r>
            <a:r>
              <a:rPr sz="1400" spc="-65" dirty="0">
                <a:solidFill>
                  <a:srgbClr val="001F5F"/>
                </a:solidFill>
                <a:latin typeface="Courier New"/>
                <a:cs typeface="Courier New"/>
              </a:rPr>
              <a:t> </a:t>
            </a:r>
            <a:r>
              <a:rPr sz="1400" spc="-10" dirty="0">
                <a:solidFill>
                  <a:srgbClr val="001F5F"/>
                </a:solidFill>
                <a:latin typeface="Courier New"/>
                <a:cs typeface="Courier New"/>
              </a:rPr>
              <a:t>Student</a:t>
            </a:r>
            <a:endParaRPr sz="1400">
              <a:latin typeface="Courier New"/>
              <a:cs typeface="Courier New"/>
            </a:endParaRPr>
          </a:p>
          <a:p>
            <a:pPr marL="241300">
              <a:lnSpc>
                <a:spcPct val="100000"/>
              </a:lnSpc>
            </a:pPr>
            <a:r>
              <a:rPr sz="1400" dirty="0">
                <a:solidFill>
                  <a:srgbClr val="001F5F"/>
                </a:solidFill>
                <a:latin typeface="Courier New"/>
                <a:cs typeface="Courier New"/>
              </a:rPr>
              <a:t>{</a:t>
            </a:r>
            <a:endParaRPr sz="1400">
              <a:latin typeface="Courier New"/>
              <a:cs typeface="Courier New"/>
            </a:endParaRPr>
          </a:p>
          <a:p>
            <a:pPr marL="347980" marR="5383530">
              <a:lnSpc>
                <a:spcPct val="100000"/>
              </a:lnSpc>
            </a:pPr>
            <a:r>
              <a:rPr sz="1400" spc="-5" dirty="0">
                <a:solidFill>
                  <a:srgbClr val="001F5F"/>
                </a:solidFill>
                <a:latin typeface="Courier New"/>
                <a:cs typeface="Courier New"/>
              </a:rPr>
              <a:t>int </a:t>
            </a:r>
            <a:r>
              <a:rPr sz="1400" spc="-10" dirty="0">
                <a:solidFill>
                  <a:srgbClr val="001F5F"/>
                </a:solidFill>
                <a:latin typeface="Courier New"/>
                <a:cs typeface="Courier New"/>
              </a:rPr>
              <a:t>enrolment_no;  </a:t>
            </a:r>
            <a:r>
              <a:rPr sz="1400" spc="-5" dirty="0">
                <a:solidFill>
                  <a:srgbClr val="001F5F"/>
                </a:solidFill>
                <a:latin typeface="Courier New"/>
                <a:cs typeface="Courier New"/>
              </a:rPr>
              <a:t>String</a:t>
            </a:r>
            <a:r>
              <a:rPr sz="1400" spc="-75" dirty="0">
                <a:solidFill>
                  <a:srgbClr val="001F5F"/>
                </a:solidFill>
                <a:latin typeface="Courier New"/>
                <a:cs typeface="Courier New"/>
              </a:rPr>
              <a:t> </a:t>
            </a:r>
            <a:r>
              <a:rPr sz="1400" spc="-10" dirty="0">
                <a:solidFill>
                  <a:srgbClr val="001F5F"/>
                </a:solidFill>
                <a:latin typeface="Courier New"/>
                <a:cs typeface="Courier New"/>
              </a:rPr>
              <a:t>name;</a:t>
            </a:r>
            <a:endParaRPr sz="1400">
              <a:latin typeface="Courier New"/>
              <a:cs typeface="Courier New"/>
            </a:endParaRPr>
          </a:p>
          <a:p>
            <a:pPr marL="241300">
              <a:lnSpc>
                <a:spcPct val="100000"/>
              </a:lnSpc>
            </a:pPr>
            <a:r>
              <a:rPr sz="1400" dirty="0">
                <a:solidFill>
                  <a:srgbClr val="001F5F"/>
                </a:solidFill>
                <a:latin typeface="Courier New"/>
                <a:cs typeface="Courier New"/>
              </a:rPr>
              <a:t>}</a:t>
            </a:r>
            <a:endParaRPr sz="1400">
              <a:latin typeface="Courier New"/>
              <a:cs typeface="Courier New"/>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11</a:t>
            </a:fld>
            <a:r>
              <a:rPr dirty="0"/>
              <a:t> of</a:t>
            </a:r>
            <a:r>
              <a:rPr spc="-90" dirty="0"/>
              <a:t> </a:t>
            </a:r>
            <a:r>
              <a:rPr dirty="0"/>
              <a:t>45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5691" y="1694688"/>
            <a:ext cx="5133340" cy="1836420"/>
          </a:xfrm>
          <a:custGeom>
            <a:avLst/>
            <a:gdLst/>
            <a:ahLst/>
            <a:cxnLst/>
            <a:rect l="l" t="t" r="r" b="b"/>
            <a:pathLst>
              <a:path w="5133340" h="1836420">
                <a:moveTo>
                  <a:pt x="0" y="1836419"/>
                </a:moveTo>
                <a:lnTo>
                  <a:pt x="5132832" y="1836419"/>
                </a:lnTo>
                <a:lnTo>
                  <a:pt x="5132832" y="0"/>
                </a:lnTo>
                <a:lnTo>
                  <a:pt x="0" y="0"/>
                </a:lnTo>
                <a:lnTo>
                  <a:pt x="0" y="1836419"/>
                </a:lnTo>
                <a:close/>
              </a:path>
            </a:pathLst>
          </a:custGeom>
          <a:ln w="9144">
            <a:solidFill>
              <a:srgbClr val="000000"/>
            </a:solidFill>
          </a:ln>
        </p:spPr>
        <p:txBody>
          <a:bodyPr wrap="square" lIns="0" tIns="0" rIns="0" bIns="0" rtlCol="0"/>
          <a:lstStyle/>
          <a:p>
            <a:endParaRPr/>
          </a:p>
        </p:txBody>
      </p:sp>
      <p:sp>
        <p:nvSpPr>
          <p:cNvPr id="3" name="object 3"/>
          <p:cNvSpPr txBox="1"/>
          <p:nvPr/>
        </p:nvSpPr>
        <p:spPr>
          <a:xfrm>
            <a:off x="1425321" y="1737614"/>
            <a:ext cx="1550035" cy="149225"/>
          </a:xfrm>
          <a:prstGeom prst="rect">
            <a:avLst/>
          </a:prstGeom>
        </p:spPr>
        <p:txBody>
          <a:bodyPr vert="horz" wrap="square" lIns="0" tIns="0" rIns="0" bIns="0" rtlCol="0">
            <a:spAutoFit/>
          </a:bodyPr>
          <a:lstStyle/>
          <a:p>
            <a:pPr marL="12700">
              <a:lnSpc>
                <a:spcPct val="100000"/>
              </a:lnSpc>
            </a:pPr>
            <a:r>
              <a:rPr sz="900" dirty="0">
                <a:latin typeface="Arial"/>
                <a:cs typeface="Arial"/>
              </a:rPr>
              <a:t>Instances of the Student</a:t>
            </a:r>
            <a:r>
              <a:rPr sz="900" spc="-160" dirty="0">
                <a:latin typeface="Arial"/>
                <a:cs typeface="Arial"/>
              </a:rPr>
              <a:t> </a:t>
            </a:r>
            <a:r>
              <a:rPr sz="900" dirty="0">
                <a:latin typeface="Arial"/>
                <a:cs typeface="Arial"/>
              </a:rPr>
              <a:t>class</a:t>
            </a:r>
            <a:endParaRPr sz="900">
              <a:latin typeface="Arial"/>
              <a:cs typeface="Arial"/>
            </a:endParaRPr>
          </a:p>
        </p:txBody>
      </p:sp>
      <p:sp>
        <p:nvSpPr>
          <p:cNvPr id="4" name="object 4"/>
          <p:cNvSpPr txBox="1"/>
          <p:nvPr/>
        </p:nvSpPr>
        <p:spPr>
          <a:xfrm>
            <a:off x="1466088" y="2033016"/>
            <a:ext cx="1362710" cy="475615"/>
          </a:xfrm>
          <a:prstGeom prst="rect">
            <a:avLst/>
          </a:prstGeom>
          <a:ln w="9144">
            <a:solidFill>
              <a:srgbClr val="000000"/>
            </a:solidFill>
          </a:ln>
        </p:spPr>
        <p:txBody>
          <a:bodyPr vert="horz" wrap="square" lIns="0" tIns="38735" rIns="0" bIns="0" rtlCol="0">
            <a:spAutoFit/>
          </a:bodyPr>
          <a:lstStyle/>
          <a:p>
            <a:pPr marL="86995" marR="174625">
              <a:lnSpc>
                <a:spcPct val="100000"/>
              </a:lnSpc>
              <a:spcBef>
                <a:spcPts val="305"/>
              </a:spcBef>
            </a:pPr>
            <a:r>
              <a:rPr sz="900" dirty="0">
                <a:latin typeface="Arial"/>
                <a:cs typeface="Arial"/>
              </a:rPr>
              <a:t>enrolment_no =</a:t>
            </a:r>
            <a:r>
              <a:rPr sz="900" spc="-105" dirty="0">
                <a:latin typeface="Arial"/>
                <a:cs typeface="Arial"/>
              </a:rPr>
              <a:t> </a:t>
            </a:r>
            <a:r>
              <a:rPr sz="900" spc="-5" dirty="0">
                <a:latin typeface="Arial"/>
                <a:cs typeface="Arial"/>
              </a:rPr>
              <a:t>1002  </a:t>
            </a:r>
            <a:r>
              <a:rPr sz="900" dirty="0">
                <a:latin typeface="Arial"/>
                <a:cs typeface="Arial"/>
              </a:rPr>
              <a:t>name =</a:t>
            </a:r>
            <a:r>
              <a:rPr sz="900" spc="-110" dirty="0">
                <a:latin typeface="Arial"/>
                <a:cs typeface="Arial"/>
              </a:rPr>
              <a:t> </a:t>
            </a:r>
            <a:r>
              <a:rPr sz="900" dirty="0">
                <a:latin typeface="Arial"/>
                <a:cs typeface="Arial"/>
              </a:rPr>
              <a:t>“Joseph”</a:t>
            </a:r>
            <a:endParaRPr sz="900">
              <a:latin typeface="Arial"/>
              <a:cs typeface="Arial"/>
            </a:endParaRPr>
          </a:p>
        </p:txBody>
      </p:sp>
      <p:sp>
        <p:nvSpPr>
          <p:cNvPr id="5" name="object 5"/>
          <p:cNvSpPr txBox="1"/>
          <p:nvPr/>
        </p:nvSpPr>
        <p:spPr>
          <a:xfrm>
            <a:off x="1466088" y="2753867"/>
            <a:ext cx="1362710" cy="475615"/>
          </a:xfrm>
          <a:prstGeom prst="rect">
            <a:avLst/>
          </a:prstGeom>
          <a:ln w="9144">
            <a:solidFill>
              <a:srgbClr val="000000"/>
            </a:solidFill>
          </a:ln>
        </p:spPr>
        <p:txBody>
          <a:bodyPr vert="horz" wrap="square" lIns="0" tIns="38100" rIns="0" bIns="0" rtlCol="0">
            <a:spAutoFit/>
          </a:bodyPr>
          <a:lstStyle/>
          <a:p>
            <a:pPr marL="86995" marR="174625">
              <a:lnSpc>
                <a:spcPct val="100000"/>
              </a:lnSpc>
              <a:spcBef>
                <a:spcPts val="300"/>
              </a:spcBef>
            </a:pPr>
            <a:r>
              <a:rPr sz="900" dirty="0">
                <a:latin typeface="Arial"/>
                <a:cs typeface="Arial"/>
              </a:rPr>
              <a:t>enrolment_no =</a:t>
            </a:r>
            <a:r>
              <a:rPr sz="900" spc="-105" dirty="0">
                <a:latin typeface="Arial"/>
                <a:cs typeface="Arial"/>
              </a:rPr>
              <a:t> </a:t>
            </a:r>
            <a:r>
              <a:rPr sz="900" spc="-5" dirty="0">
                <a:latin typeface="Arial"/>
                <a:cs typeface="Arial"/>
              </a:rPr>
              <a:t>1003  </a:t>
            </a:r>
            <a:r>
              <a:rPr sz="900" dirty="0">
                <a:latin typeface="Arial"/>
                <a:cs typeface="Arial"/>
              </a:rPr>
              <a:t>name =</a:t>
            </a:r>
            <a:r>
              <a:rPr sz="900" spc="-105" dirty="0">
                <a:latin typeface="Arial"/>
                <a:cs typeface="Arial"/>
              </a:rPr>
              <a:t> </a:t>
            </a:r>
            <a:r>
              <a:rPr sz="900" dirty="0">
                <a:latin typeface="Arial"/>
                <a:cs typeface="Arial"/>
              </a:rPr>
              <a:t>“James”</a:t>
            </a:r>
            <a:endParaRPr sz="900">
              <a:latin typeface="Arial"/>
              <a:cs typeface="Arial"/>
            </a:endParaRPr>
          </a:p>
        </p:txBody>
      </p:sp>
      <p:sp>
        <p:nvSpPr>
          <p:cNvPr id="6" name="object 6"/>
          <p:cNvSpPr/>
          <p:nvPr/>
        </p:nvSpPr>
        <p:spPr>
          <a:xfrm>
            <a:off x="4066032" y="1949195"/>
            <a:ext cx="2247900" cy="349885"/>
          </a:xfrm>
          <a:custGeom>
            <a:avLst/>
            <a:gdLst/>
            <a:ahLst/>
            <a:cxnLst/>
            <a:rect l="l" t="t" r="r" b="b"/>
            <a:pathLst>
              <a:path w="2247900" h="349885">
                <a:moveTo>
                  <a:pt x="2247900" y="174878"/>
                </a:moveTo>
                <a:lnTo>
                  <a:pt x="2225066" y="210141"/>
                </a:lnTo>
                <a:lnTo>
                  <a:pt x="2185868" y="232344"/>
                </a:lnTo>
                <a:lnTo>
                  <a:pt x="2129052" y="253261"/>
                </a:lnTo>
                <a:lnTo>
                  <a:pt x="2055956" y="272683"/>
                </a:lnTo>
                <a:lnTo>
                  <a:pt x="2013721" y="281769"/>
                </a:lnTo>
                <a:lnTo>
                  <a:pt x="1967919" y="290404"/>
                </a:lnTo>
                <a:lnTo>
                  <a:pt x="1918715" y="298561"/>
                </a:lnTo>
                <a:lnTo>
                  <a:pt x="1866279" y="306214"/>
                </a:lnTo>
                <a:lnTo>
                  <a:pt x="1810777" y="313339"/>
                </a:lnTo>
                <a:lnTo>
                  <a:pt x="1752376" y="319908"/>
                </a:lnTo>
                <a:lnTo>
                  <a:pt x="1691244" y="325896"/>
                </a:lnTo>
                <a:lnTo>
                  <a:pt x="1627549" y="331276"/>
                </a:lnTo>
                <a:lnTo>
                  <a:pt x="1561457" y="336024"/>
                </a:lnTo>
                <a:lnTo>
                  <a:pt x="1493135" y="340112"/>
                </a:lnTo>
                <a:lnTo>
                  <a:pt x="1422752" y="343515"/>
                </a:lnTo>
                <a:lnTo>
                  <a:pt x="1350475" y="346207"/>
                </a:lnTo>
                <a:lnTo>
                  <a:pt x="1276470" y="348162"/>
                </a:lnTo>
                <a:lnTo>
                  <a:pt x="1200906" y="349354"/>
                </a:lnTo>
                <a:lnTo>
                  <a:pt x="1123950" y="349757"/>
                </a:lnTo>
                <a:lnTo>
                  <a:pt x="1046993" y="349354"/>
                </a:lnTo>
                <a:lnTo>
                  <a:pt x="971429" y="348162"/>
                </a:lnTo>
                <a:lnTo>
                  <a:pt x="897424" y="346207"/>
                </a:lnTo>
                <a:lnTo>
                  <a:pt x="825147" y="343515"/>
                </a:lnTo>
                <a:lnTo>
                  <a:pt x="754764" y="340112"/>
                </a:lnTo>
                <a:lnTo>
                  <a:pt x="686442" y="336024"/>
                </a:lnTo>
                <a:lnTo>
                  <a:pt x="620350" y="331276"/>
                </a:lnTo>
                <a:lnTo>
                  <a:pt x="556655" y="325896"/>
                </a:lnTo>
                <a:lnTo>
                  <a:pt x="495523" y="319908"/>
                </a:lnTo>
                <a:lnTo>
                  <a:pt x="437122" y="313339"/>
                </a:lnTo>
                <a:lnTo>
                  <a:pt x="381620" y="306214"/>
                </a:lnTo>
                <a:lnTo>
                  <a:pt x="329184" y="298561"/>
                </a:lnTo>
                <a:lnTo>
                  <a:pt x="279980" y="290404"/>
                </a:lnTo>
                <a:lnTo>
                  <a:pt x="234178" y="281769"/>
                </a:lnTo>
                <a:lnTo>
                  <a:pt x="191943" y="272683"/>
                </a:lnTo>
                <a:lnTo>
                  <a:pt x="153444" y="263172"/>
                </a:lnTo>
                <a:lnTo>
                  <a:pt x="88320" y="242976"/>
                </a:lnTo>
                <a:lnTo>
                  <a:pt x="40146" y="221390"/>
                </a:lnTo>
                <a:lnTo>
                  <a:pt x="2592" y="186859"/>
                </a:lnTo>
                <a:lnTo>
                  <a:pt x="0" y="174878"/>
                </a:lnTo>
                <a:lnTo>
                  <a:pt x="2592" y="162912"/>
                </a:lnTo>
                <a:lnTo>
                  <a:pt x="40146" y="128411"/>
                </a:lnTo>
                <a:lnTo>
                  <a:pt x="88320" y="106834"/>
                </a:lnTo>
                <a:lnTo>
                  <a:pt x="153444" y="86642"/>
                </a:lnTo>
                <a:lnTo>
                  <a:pt x="191943" y="77130"/>
                </a:lnTo>
                <a:lnTo>
                  <a:pt x="234178" y="68042"/>
                </a:lnTo>
                <a:lnTo>
                  <a:pt x="279980" y="59405"/>
                </a:lnTo>
                <a:lnTo>
                  <a:pt x="329184" y="51244"/>
                </a:lnTo>
                <a:lnTo>
                  <a:pt x="381620" y="43586"/>
                </a:lnTo>
                <a:lnTo>
                  <a:pt x="437122" y="36457"/>
                </a:lnTo>
                <a:lnTo>
                  <a:pt x="495523" y="29883"/>
                </a:lnTo>
                <a:lnTo>
                  <a:pt x="556655" y="23890"/>
                </a:lnTo>
                <a:lnTo>
                  <a:pt x="620350" y="18504"/>
                </a:lnTo>
                <a:lnTo>
                  <a:pt x="686442" y="13751"/>
                </a:lnTo>
                <a:lnTo>
                  <a:pt x="754764" y="9658"/>
                </a:lnTo>
                <a:lnTo>
                  <a:pt x="825147" y="6251"/>
                </a:lnTo>
                <a:lnTo>
                  <a:pt x="897424" y="3555"/>
                </a:lnTo>
                <a:lnTo>
                  <a:pt x="971429" y="1597"/>
                </a:lnTo>
                <a:lnTo>
                  <a:pt x="1046993" y="403"/>
                </a:lnTo>
                <a:lnTo>
                  <a:pt x="1123950" y="0"/>
                </a:lnTo>
                <a:lnTo>
                  <a:pt x="1200906" y="403"/>
                </a:lnTo>
                <a:lnTo>
                  <a:pt x="1276470" y="1597"/>
                </a:lnTo>
                <a:lnTo>
                  <a:pt x="1350475" y="3555"/>
                </a:lnTo>
                <a:lnTo>
                  <a:pt x="1422752" y="6251"/>
                </a:lnTo>
                <a:lnTo>
                  <a:pt x="1493135" y="9658"/>
                </a:lnTo>
                <a:lnTo>
                  <a:pt x="1561457" y="13751"/>
                </a:lnTo>
                <a:lnTo>
                  <a:pt x="1627549" y="18504"/>
                </a:lnTo>
                <a:lnTo>
                  <a:pt x="1691244" y="23890"/>
                </a:lnTo>
                <a:lnTo>
                  <a:pt x="1752376" y="29883"/>
                </a:lnTo>
                <a:lnTo>
                  <a:pt x="1810777" y="36457"/>
                </a:lnTo>
                <a:lnTo>
                  <a:pt x="1866279" y="43586"/>
                </a:lnTo>
                <a:lnTo>
                  <a:pt x="1918715" y="51244"/>
                </a:lnTo>
                <a:lnTo>
                  <a:pt x="1967919" y="59405"/>
                </a:lnTo>
                <a:lnTo>
                  <a:pt x="2013721" y="68042"/>
                </a:lnTo>
                <a:lnTo>
                  <a:pt x="2055956" y="77130"/>
                </a:lnTo>
                <a:lnTo>
                  <a:pt x="2094455" y="86642"/>
                </a:lnTo>
                <a:lnTo>
                  <a:pt x="2159579" y="106834"/>
                </a:lnTo>
                <a:lnTo>
                  <a:pt x="2207753" y="128411"/>
                </a:lnTo>
                <a:lnTo>
                  <a:pt x="2245307" y="162912"/>
                </a:lnTo>
                <a:lnTo>
                  <a:pt x="2247900" y="174878"/>
                </a:lnTo>
                <a:close/>
              </a:path>
            </a:pathLst>
          </a:custGeom>
          <a:ln w="9144">
            <a:solidFill>
              <a:srgbClr val="000000"/>
            </a:solidFill>
          </a:ln>
        </p:spPr>
        <p:txBody>
          <a:bodyPr wrap="square" lIns="0" tIns="0" rIns="0" bIns="0" rtlCol="0"/>
          <a:lstStyle/>
          <a:p>
            <a:endParaRPr/>
          </a:p>
        </p:txBody>
      </p:sp>
      <p:sp>
        <p:nvSpPr>
          <p:cNvPr id="7" name="object 7"/>
          <p:cNvSpPr/>
          <p:nvPr/>
        </p:nvSpPr>
        <p:spPr>
          <a:xfrm>
            <a:off x="4066032" y="2124075"/>
            <a:ext cx="2247900" cy="1190625"/>
          </a:xfrm>
          <a:custGeom>
            <a:avLst/>
            <a:gdLst/>
            <a:ahLst/>
            <a:cxnLst/>
            <a:rect l="l" t="t" r="r" b="b"/>
            <a:pathLst>
              <a:path w="2247900" h="1190625">
                <a:moveTo>
                  <a:pt x="2247900" y="0"/>
                </a:moveTo>
                <a:lnTo>
                  <a:pt x="2247900" y="1015746"/>
                </a:lnTo>
                <a:lnTo>
                  <a:pt x="2245307" y="1027712"/>
                </a:lnTo>
                <a:lnTo>
                  <a:pt x="2207753" y="1062213"/>
                </a:lnTo>
                <a:lnTo>
                  <a:pt x="2159579" y="1083790"/>
                </a:lnTo>
                <a:lnTo>
                  <a:pt x="2094455" y="1103982"/>
                </a:lnTo>
                <a:lnTo>
                  <a:pt x="2055956" y="1113494"/>
                </a:lnTo>
                <a:lnTo>
                  <a:pt x="2013721" y="1122582"/>
                </a:lnTo>
                <a:lnTo>
                  <a:pt x="1967919" y="1131219"/>
                </a:lnTo>
                <a:lnTo>
                  <a:pt x="1918715" y="1139380"/>
                </a:lnTo>
                <a:lnTo>
                  <a:pt x="1866279" y="1147038"/>
                </a:lnTo>
                <a:lnTo>
                  <a:pt x="1810777" y="1154167"/>
                </a:lnTo>
                <a:lnTo>
                  <a:pt x="1752376" y="1160741"/>
                </a:lnTo>
                <a:lnTo>
                  <a:pt x="1691244" y="1166734"/>
                </a:lnTo>
                <a:lnTo>
                  <a:pt x="1627549" y="1172120"/>
                </a:lnTo>
                <a:lnTo>
                  <a:pt x="1561457" y="1176873"/>
                </a:lnTo>
                <a:lnTo>
                  <a:pt x="1493135" y="1180966"/>
                </a:lnTo>
                <a:lnTo>
                  <a:pt x="1422752" y="1184373"/>
                </a:lnTo>
                <a:lnTo>
                  <a:pt x="1350475" y="1187069"/>
                </a:lnTo>
                <a:lnTo>
                  <a:pt x="1276470" y="1189027"/>
                </a:lnTo>
                <a:lnTo>
                  <a:pt x="1200906" y="1190221"/>
                </a:lnTo>
                <a:lnTo>
                  <a:pt x="1123950" y="1190625"/>
                </a:lnTo>
                <a:lnTo>
                  <a:pt x="1046993" y="1190221"/>
                </a:lnTo>
                <a:lnTo>
                  <a:pt x="971429" y="1189027"/>
                </a:lnTo>
                <a:lnTo>
                  <a:pt x="897424" y="1187069"/>
                </a:lnTo>
                <a:lnTo>
                  <a:pt x="825147" y="1184373"/>
                </a:lnTo>
                <a:lnTo>
                  <a:pt x="754764" y="1180966"/>
                </a:lnTo>
                <a:lnTo>
                  <a:pt x="686442" y="1176873"/>
                </a:lnTo>
                <a:lnTo>
                  <a:pt x="620350" y="1172120"/>
                </a:lnTo>
                <a:lnTo>
                  <a:pt x="556655" y="1166734"/>
                </a:lnTo>
                <a:lnTo>
                  <a:pt x="495523" y="1160741"/>
                </a:lnTo>
                <a:lnTo>
                  <a:pt x="437122" y="1154167"/>
                </a:lnTo>
                <a:lnTo>
                  <a:pt x="381620" y="1147038"/>
                </a:lnTo>
                <a:lnTo>
                  <a:pt x="329184" y="1139380"/>
                </a:lnTo>
                <a:lnTo>
                  <a:pt x="279980" y="1131219"/>
                </a:lnTo>
                <a:lnTo>
                  <a:pt x="234178" y="1122582"/>
                </a:lnTo>
                <a:lnTo>
                  <a:pt x="191943" y="1113494"/>
                </a:lnTo>
                <a:lnTo>
                  <a:pt x="153444" y="1103982"/>
                </a:lnTo>
                <a:lnTo>
                  <a:pt x="88320" y="1083790"/>
                </a:lnTo>
                <a:lnTo>
                  <a:pt x="40146" y="1062213"/>
                </a:lnTo>
                <a:lnTo>
                  <a:pt x="2592" y="1027712"/>
                </a:lnTo>
                <a:lnTo>
                  <a:pt x="0" y="1015746"/>
                </a:lnTo>
                <a:lnTo>
                  <a:pt x="0" y="0"/>
                </a:lnTo>
              </a:path>
            </a:pathLst>
          </a:custGeom>
          <a:ln w="9144">
            <a:solidFill>
              <a:srgbClr val="000000"/>
            </a:solidFill>
          </a:ln>
        </p:spPr>
        <p:txBody>
          <a:bodyPr wrap="square" lIns="0" tIns="0" rIns="0" bIns="0" rtlCol="0"/>
          <a:lstStyle/>
          <a:p>
            <a:endParaRPr/>
          </a:p>
        </p:txBody>
      </p:sp>
      <p:sp>
        <p:nvSpPr>
          <p:cNvPr id="8" name="object 8"/>
          <p:cNvSpPr txBox="1"/>
          <p:nvPr/>
        </p:nvSpPr>
        <p:spPr>
          <a:xfrm>
            <a:off x="4766309" y="2342388"/>
            <a:ext cx="846455" cy="149225"/>
          </a:xfrm>
          <a:prstGeom prst="rect">
            <a:avLst/>
          </a:prstGeom>
        </p:spPr>
        <p:txBody>
          <a:bodyPr vert="horz" wrap="square" lIns="0" tIns="0" rIns="0" bIns="0" rtlCol="0">
            <a:spAutoFit/>
          </a:bodyPr>
          <a:lstStyle/>
          <a:p>
            <a:pPr marL="12700">
              <a:lnSpc>
                <a:spcPct val="100000"/>
              </a:lnSpc>
            </a:pPr>
            <a:r>
              <a:rPr sz="900" spc="-5" dirty="0">
                <a:latin typeface="Arial"/>
                <a:cs typeface="Arial"/>
              </a:rPr>
              <a:t>STUDENT</a:t>
            </a:r>
            <a:r>
              <a:rPr sz="900" spc="-70" dirty="0">
                <a:latin typeface="Arial"/>
                <a:cs typeface="Arial"/>
              </a:rPr>
              <a:t> </a:t>
            </a:r>
            <a:r>
              <a:rPr sz="900" dirty="0">
                <a:latin typeface="Arial"/>
                <a:cs typeface="Arial"/>
              </a:rPr>
              <a:t>table</a:t>
            </a:r>
            <a:endParaRPr sz="900">
              <a:latin typeface="Arial"/>
              <a:cs typeface="Arial"/>
            </a:endParaRPr>
          </a:p>
        </p:txBody>
      </p:sp>
      <p:sp>
        <p:nvSpPr>
          <p:cNvPr id="9" name="object 9"/>
          <p:cNvSpPr/>
          <p:nvPr/>
        </p:nvSpPr>
        <p:spPr>
          <a:xfrm>
            <a:off x="2826892" y="2263139"/>
            <a:ext cx="1239520" cy="364490"/>
          </a:xfrm>
          <a:custGeom>
            <a:avLst/>
            <a:gdLst/>
            <a:ahLst/>
            <a:cxnLst/>
            <a:rect l="l" t="t" r="r" b="b"/>
            <a:pathLst>
              <a:path w="1239520" h="364489">
                <a:moveTo>
                  <a:pt x="1164000" y="333291"/>
                </a:moveTo>
                <a:lnTo>
                  <a:pt x="1155572" y="363982"/>
                </a:lnTo>
                <a:lnTo>
                  <a:pt x="1239139" y="347472"/>
                </a:lnTo>
                <a:lnTo>
                  <a:pt x="1227141" y="336676"/>
                </a:lnTo>
                <a:lnTo>
                  <a:pt x="1176273" y="336676"/>
                </a:lnTo>
                <a:lnTo>
                  <a:pt x="1164000" y="333291"/>
                </a:lnTo>
                <a:close/>
              </a:path>
              <a:path w="1239520" h="364489">
                <a:moveTo>
                  <a:pt x="1167345" y="321111"/>
                </a:moveTo>
                <a:lnTo>
                  <a:pt x="1164000" y="333291"/>
                </a:lnTo>
                <a:lnTo>
                  <a:pt x="1176273" y="336676"/>
                </a:lnTo>
                <a:lnTo>
                  <a:pt x="1179576" y="324485"/>
                </a:lnTo>
                <a:lnTo>
                  <a:pt x="1167345" y="321111"/>
                </a:lnTo>
                <a:close/>
              </a:path>
              <a:path w="1239520" h="364489">
                <a:moveTo>
                  <a:pt x="1175766" y="290449"/>
                </a:moveTo>
                <a:lnTo>
                  <a:pt x="1167345" y="321111"/>
                </a:lnTo>
                <a:lnTo>
                  <a:pt x="1179576" y="324485"/>
                </a:lnTo>
                <a:lnTo>
                  <a:pt x="1176273" y="336676"/>
                </a:lnTo>
                <a:lnTo>
                  <a:pt x="1227141" y="336676"/>
                </a:lnTo>
                <a:lnTo>
                  <a:pt x="1175766" y="290449"/>
                </a:lnTo>
                <a:close/>
              </a:path>
              <a:path w="1239520" h="364489">
                <a:moveTo>
                  <a:pt x="3301" y="0"/>
                </a:moveTo>
                <a:lnTo>
                  <a:pt x="0" y="12192"/>
                </a:lnTo>
                <a:lnTo>
                  <a:pt x="1164000" y="333291"/>
                </a:lnTo>
                <a:lnTo>
                  <a:pt x="1167345" y="321111"/>
                </a:lnTo>
                <a:lnTo>
                  <a:pt x="3301" y="0"/>
                </a:lnTo>
                <a:close/>
              </a:path>
            </a:pathLst>
          </a:custGeom>
          <a:solidFill>
            <a:srgbClr val="000000"/>
          </a:solidFill>
        </p:spPr>
        <p:txBody>
          <a:bodyPr wrap="square" lIns="0" tIns="0" rIns="0" bIns="0" rtlCol="0"/>
          <a:lstStyle/>
          <a:p>
            <a:endParaRPr/>
          </a:p>
        </p:txBody>
      </p:sp>
      <p:sp>
        <p:nvSpPr>
          <p:cNvPr id="10" name="object 10"/>
          <p:cNvSpPr/>
          <p:nvPr/>
        </p:nvSpPr>
        <p:spPr>
          <a:xfrm>
            <a:off x="2828544" y="2941320"/>
            <a:ext cx="1237615" cy="76200"/>
          </a:xfrm>
          <a:custGeom>
            <a:avLst/>
            <a:gdLst/>
            <a:ahLst/>
            <a:cxnLst/>
            <a:rect l="l" t="t" r="r" b="b"/>
            <a:pathLst>
              <a:path w="1237614" h="76200">
                <a:moveTo>
                  <a:pt x="1161288" y="0"/>
                </a:moveTo>
                <a:lnTo>
                  <a:pt x="1161288" y="76200"/>
                </a:lnTo>
                <a:lnTo>
                  <a:pt x="1224788" y="44450"/>
                </a:lnTo>
                <a:lnTo>
                  <a:pt x="1173988" y="44450"/>
                </a:lnTo>
                <a:lnTo>
                  <a:pt x="1173988" y="31750"/>
                </a:lnTo>
                <a:lnTo>
                  <a:pt x="1224788" y="31750"/>
                </a:lnTo>
                <a:lnTo>
                  <a:pt x="1161288" y="0"/>
                </a:lnTo>
                <a:close/>
              </a:path>
              <a:path w="1237614" h="76200">
                <a:moveTo>
                  <a:pt x="1161288" y="31750"/>
                </a:moveTo>
                <a:lnTo>
                  <a:pt x="0" y="31750"/>
                </a:lnTo>
                <a:lnTo>
                  <a:pt x="0" y="44450"/>
                </a:lnTo>
                <a:lnTo>
                  <a:pt x="1161288" y="44450"/>
                </a:lnTo>
                <a:lnTo>
                  <a:pt x="1161288" y="31750"/>
                </a:lnTo>
                <a:close/>
              </a:path>
              <a:path w="1237614" h="76200">
                <a:moveTo>
                  <a:pt x="1224788" y="31750"/>
                </a:moveTo>
                <a:lnTo>
                  <a:pt x="1173988" y="31750"/>
                </a:lnTo>
                <a:lnTo>
                  <a:pt x="1173988" y="44450"/>
                </a:lnTo>
                <a:lnTo>
                  <a:pt x="1224788" y="44450"/>
                </a:lnTo>
                <a:lnTo>
                  <a:pt x="1237488" y="38100"/>
                </a:lnTo>
                <a:lnTo>
                  <a:pt x="1224788" y="31750"/>
                </a:lnTo>
                <a:close/>
              </a:path>
            </a:pathLst>
          </a:custGeom>
          <a:solidFill>
            <a:srgbClr val="000000"/>
          </a:solidFill>
        </p:spPr>
        <p:txBody>
          <a:bodyPr wrap="square" lIns="0" tIns="0" rIns="0" bIns="0" rtlCol="0"/>
          <a:lstStyle/>
          <a:p>
            <a:endParaRPr/>
          </a:p>
        </p:txBody>
      </p:sp>
      <p:sp>
        <p:nvSpPr>
          <p:cNvPr id="11" name="object 11"/>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731012" y="669797"/>
            <a:ext cx="7077709" cy="635635"/>
          </a:xfrm>
          <a:prstGeom prst="rect">
            <a:avLst/>
          </a:prstGeom>
        </p:spPr>
        <p:txBody>
          <a:bodyPr vert="horz" wrap="square" lIns="0" tIns="0" rIns="0" bIns="0" rtlCol="0">
            <a:spAutoFit/>
          </a:bodyPr>
          <a:lstStyle/>
          <a:p>
            <a:pPr marL="12700">
              <a:lnSpc>
                <a:spcPct val="100000"/>
              </a:lnSpc>
            </a:pPr>
            <a:r>
              <a:rPr sz="2000" spc="-5" dirty="0">
                <a:solidFill>
                  <a:srgbClr val="001F5F"/>
                </a:solidFill>
                <a:latin typeface="Calibri"/>
                <a:cs typeface="Calibri"/>
              </a:rPr>
              <a:t>The following figure shows </a:t>
            </a:r>
            <a:r>
              <a:rPr sz="2000" dirty="0">
                <a:solidFill>
                  <a:srgbClr val="001F5F"/>
                </a:solidFill>
                <a:latin typeface="Calibri"/>
                <a:cs typeface="Calibri"/>
              </a:rPr>
              <a:t>the mapping </a:t>
            </a:r>
            <a:r>
              <a:rPr sz="2000" spc="-5" dirty="0">
                <a:solidFill>
                  <a:srgbClr val="001F5F"/>
                </a:solidFill>
                <a:latin typeface="Calibri"/>
                <a:cs typeface="Calibri"/>
              </a:rPr>
              <a:t>of </a:t>
            </a:r>
            <a:r>
              <a:rPr sz="2000" dirty="0">
                <a:solidFill>
                  <a:srgbClr val="001F5F"/>
                </a:solidFill>
                <a:latin typeface="Calibri"/>
                <a:cs typeface="Calibri"/>
              </a:rPr>
              <a:t>the </a:t>
            </a:r>
            <a:r>
              <a:rPr sz="1400" spc="-5" dirty="0">
                <a:solidFill>
                  <a:srgbClr val="001F5F"/>
                </a:solidFill>
                <a:latin typeface="Courier New"/>
                <a:cs typeface="Courier New"/>
              </a:rPr>
              <a:t>Student</a:t>
            </a:r>
            <a:r>
              <a:rPr sz="1400" spc="-465" dirty="0">
                <a:solidFill>
                  <a:srgbClr val="001F5F"/>
                </a:solidFill>
                <a:latin typeface="Courier New"/>
                <a:cs typeface="Courier New"/>
              </a:rPr>
              <a:t> </a:t>
            </a:r>
            <a:r>
              <a:rPr sz="2000" dirty="0">
                <a:solidFill>
                  <a:srgbClr val="001F5F"/>
                </a:solidFill>
                <a:latin typeface="Calibri"/>
                <a:cs typeface="Calibri"/>
              </a:rPr>
              <a:t>class </a:t>
            </a:r>
            <a:r>
              <a:rPr sz="2000" spc="-5" dirty="0">
                <a:solidFill>
                  <a:srgbClr val="001F5F"/>
                </a:solidFill>
                <a:latin typeface="Calibri"/>
                <a:cs typeface="Calibri"/>
              </a:rPr>
              <a:t>with </a:t>
            </a:r>
            <a:r>
              <a:rPr sz="2000" dirty="0">
                <a:solidFill>
                  <a:srgbClr val="001F5F"/>
                </a:solidFill>
                <a:latin typeface="Calibri"/>
                <a:cs typeface="Calibri"/>
              </a:rPr>
              <a:t>the</a:t>
            </a:r>
            <a:endParaRPr sz="2000">
              <a:latin typeface="Calibri"/>
              <a:cs typeface="Calibri"/>
            </a:endParaRPr>
          </a:p>
          <a:p>
            <a:pPr marL="12700">
              <a:lnSpc>
                <a:spcPct val="100000"/>
              </a:lnSpc>
            </a:pPr>
            <a:r>
              <a:rPr sz="1400" spc="-5" dirty="0">
                <a:solidFill>
                  <a:srgbClr val="001F5F"/>
                </a:solidFill>
                <a:latin typeface="Courier New"/>
                <a:cs typeface="Courier New"/>
              </a:rPr>
              <a:t>STUDENT</a:t>
            </a:r>
            <a:r>
              <a:rPr sz="1400" spc="-490" dirty="0">
                <a:solidFill>
                  <a:srgbClr val="001F5F"/>
                </a:solidFill>
                <a:latin typeface="Courier New"/>
                <a:cs typeface="Courier New"/>
              </a:rPr>
              <a:t> </a:t>
            </a:r>
            <a:r>
              <a:rPr sz="2000" spc="-5" dirty="0">
                <a:solidFill>
                  <a:srgbClr val="001F5F"/>
                </a:solidFill>
                <a:latin typeface="Calibri"/>
                <a:cs typeface="Calibri"/>
              </a:rPr>
              <a:t>table.</a:t>
            </a:r>
            <a:endParaRPr sz="2000">
              <a:latin typeface="Calibri"/>
              <a:cs typeface="Calibri"/>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12</a:t>
            </a:fld>
            <a:r>
              <a:rPr dirty="0"/>
              <a:t> of</a:t>
            </a:r>
            <a:r>
              <a:rPr spc="-90" dirty="0"/>
              <a:t> </a:t>
            </a:r>
            <a:r>
              <a:rPr dirty="0"/>
              <a:t>45</a:t>
            </a:r>
          </a:p>
        </p:txBody>
      </p:sp>
      <p:graphicFrame>
        <p:nvGraphicFramePr>
          <p:cNvPr id="13" name="object 13"/>
          <p:cNvGraphicFramePr>
            <a:graphicFrameLocks noGrp="1"/>
          </p:cNvGraphicFramePr>
          <p:nvPr/>
        </p:nvGraphicFramePr>
        <p:xfrm>
          <a:off x="4331842" y="2509139"/>
          <a:ext cx="1824989" cy="525779"/>
        </p:xfrm>
        <a:graphic>
          <a:graphicData uri="http://schemas.openxmlformats.org/drawingml/2006/table">
            <a:tbl>
              <a:tblPr firstRow="1" bandRow="1">
                <a:tableStyleId>{2D5ABB26-0587-4C30-8999-92F81FD0307C}</a:tableStyleId>
              </a:tblPr>
              <a:tblGrid>
                <a:gridCol w="832465"/>
                <a:gridCol w="992524"/>
              </a:tblGrid>
              <a:tr h="175259">
                <a:tc>
                  <a:txBody>
                    <a:bodyPr/>
                    <a:lstStyle/>
                    <a:p>
                      <a:pPr marL="17780" algn="ctr">
                        <a:lnSpc>
                          <a:spcPts val="1035"/>
                        </a:lnSpc>
                      </a:pPr>
                      <a:r>
                        <a:rPr sz="900" b="1" spc="-5" dirty="0">
                          <a:solidFill>
                            <a:srgbClr val="FFFFFF"/>
                          </a:solidFill>
                          <a:latin typeface="Calibri"/>
                          <a:cs typeface="Calibri"/>
                        </a:rPr>
                        <a:t>STUD_ID</a:t>
                      </a:r>
                      <a:endParaRPr sz="900">
                        <a:latin typeface="Calibri"/>
                        <a:cs typeface="Calibri"/>
                      </a:endParaRPr>
                    </a:p>
                  </a:txBody>
                  <a:tcPr marL="0" marR="0" marT="0" marB="0">
                    <a:solidFill>
                      <a:srgbClr val="000000"/>
                    </a:solidFill>
                  </a:tcPr>
                </a:tc>
                <a:tc>
                  <a:txBody>
                    <a:bodyPr/>
                    <a:lstStyle/>
                    <a:p>
                      <a:pPr marL="17780" algn="ctr">
                        <a:lnSpc>
                          <a:spcPts val="1035"/>
                        </a:lnSpc>
                      </a:pPr>
                      <a:r>
                        <a:rPr sz="900" b="1" spc="-5" dirty="0">
                          <a:solidFill>
                            <a:srgbClr val="FFFFFF"/>
                          </a:solidFill>
                          <a:latin typeface="Calibri"/>
                          <a:cs typeface="Calibri"/>
                        </a:rPr>
                        <a:t>STUD_NAME</a:t>
                      </a:r>
                      <a:endParaRPr sz="900">
                        <a:latin typeface="Calibri"/>
                        <a:cs typeface="Calibri"/>
                      </a:endParaRPr>
                    </a:p>
                  </a:txBody>
                  <a:tcPr marL="0" marR="0" marT="0" marB="0">
                    <a:solidFill>
                      <a:srgbClr val="000000"/>
                    </a:solidFill>
                  </a:tcPr>
                </a:tc>
              </a:tr>
              <a:tr h="175260">
                <a:tc>
                  <a:txBody>
                    <a:bodyPr/>
                    <a:lstStyle/>
                    <a:p>
                      <a:pPr marL="17780" algn="ctr">
                        <a:lnSpc>
                          <a:spcPts val="1035"/>
                        </a:lnSpc>
                      </a:pPr>
                      <a:r>
                        <a:rPr sz="900" b="1" spc="-5" dirty="0">
                          <a:latin typeface="Calibri"/>
                          <a:cs typeface="Calibri"/>
                        </a:rPr>
                        <a:t>1002</a:t>
                      </a:r>
                      <a:endParaRPr sz="900">
                        <a:latin typeface="Calibri"/>
                        <a:cs typeface="Calibri"/>
                      </a:endParaRPr>
                    </a:p>
                  </a:txBody>
                  <a:tcPr marL="0" marR="0" marT="0" marB="0">
                    <a:solidFill>
                      <a:srgbClr val="CACACA"/>
                    </a:solidFill>
                  </a:tcPr>
                </a:tc>
                <a:tc>
                  <a:txBody>
                    <a:bodyPr/>
                    <a:lstStyle/>
                    <a:p>
                      <a:pPr marL="19050" algn="ctr">
                        <a:lnSpc>
                          <a:spcPts val="1035"/>
                        </a:lnSpc>
                      </a:pPr>
                      <a:r>
                        <a:rPr sz="900" spc="-5" dirty="0">
                          <a:latin typeface="Calibri"/>
                          <a:cs typeface="Calibri"/>
                        </a:rPr>
                        <a:t>Joseph</a:t>
                      </a:r>
                      <a:endParaRPr sz="900">
                        <a:latin typeface="Calibri"/>
                        <a:cs typeface="Calibri"/>
                      </a:endParaRPr>
                    </a:p>
                  </a:txBody>
                  <a:tcPr marL="0" marR="0" marT="0" marB="0">
                    <a:solidFill>
                      <a:srgbClr val="CACACA"/>
                    </a:solidFill>
                  </a:tcPr>
                </a:tc>
              </a:tr>
              <a:tr h="175260">
                <a:tc>
                  <a:txBody>
                    <a:bodyPr/>
                    <a:lstStyle/>
                    <a:p>
                      <a:pPr marL="17780" algn="ctr">
                        <a:lnSpc>
                          <a:spcPts val="1035"/>
                        </a:lnSpc>
                      </a:pPr>
                      <a:r>
                        <a:rPr sz="900" b="1" spc="-5" dirty="0">
                          <a:latin typeface="Calibri"/>
                          <a:cs typeface="Calibri"/>
                        </a:rPr>
                        <a:t>1003</a:t>
                      </a:r>
                      <a:endParaRPr sz="900">
                        <a:latin typeface="Calibri"/>
                        <a:cs typeface="Calibri"/>
                      </a:endParaRPr>
                    </a:p>
                  </a:txBody>
                  <a:tcPr marL="0" marR="0" marT="0" marB="0">
                    <a:solidFill>
                      <a:srgbClr val="E7E7E7"/>
                    </a:solidFill>
                  </a:tcPr>
                </a:tc>
                <a:tc>
                  <a:txBody>
                    <a:bodyPr/>
                    <a:lstStyle/>
                    <a:p>
                      <a:pPr marL="19685" algn="ctr">
                        <a:lnSpc>
                          <a:spcPts val="1035"/>
                        </a:lnSpc>
                      </a:pPr>
                      <a:r>
                        <a:rPr sz="900" dirty="0">
                          <a:latin typeface="Calibri"/>
                          <a:cs typeface="Calibri"/>
                        </a:rPr>
                        <a:t>James</a:t>
                      </a:r>
                      <a:endParaRPr sz="900">
                        <a:latin typeface="Calibri"/>
                        <a:cs typeface="Calibri"/>
                      </a:endParaRPr>
                    </a:p>
                  </a:txBody>
                  <a:tcPr marL="0" marR="0" marT="0" marB="0">
                    <a:solidFill>
                      <a:srgbClr val="E7E7E7"/>
                    </a:solidFill>
                  </a:tcPr>
                </a:tc>
              </a:tr>
            </a:tbl>
          </a:graphicData>
        </a:graphic>
      </p:graphicFrame>
      <p:sp>
        <p:nvSpPr>
          <p:cNvPr id="14" name="object 1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Introducing </a:t>
            </a:r>
            <a:r>
              <a:rPr spc="-5" dirty="0"/>
              <a:t>ORM</a:t>
            </a:r>
            <a:r>
              <a:rPr spc="-50" dirty="0"/>
              <a:t> </a:t>
            </a:r>
            <a:r>
              <a:rPr spc="-10" dirty="0"/>
              <a:t>(Contd.)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Introducing </a:t>
            </a:r>
            <a:r>
              <a:rPr spc="-5" dirty="0"/>
              <a:t>ORM</a:t>
            </a:r>
            <a:r>
              <a:rPr spc="-50" dirty="0"/>
              <a:t> </a:t>
            </a:r>
            <a:r>
              <a:rPr spc="-10" dirty="0"/>
              <a:t>(Contd.)</a:t>
            </a:r>
          </a:p>
        </p:txBody>
      </p:sp>
      <p:sp>
        <p:nvSpPr>
          <p:cNvPr id="3" name="object 3"/>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31012" y="669797"/>
            <a:ext cx="7211059" cy="3201670"/>
          </a:xfrm>
          <a:prstGeom prst="rect">
            <a:avLst/>
          </a:prstGeom>
        </p:spPr>
        <p:txBody>
          <a:bodyPr vert="horz" wrap="square" lIns="0" tIns="0" rIns="0" bIns="0" rtlCol="0">
            <a:spAutoFit/>
          </a:bodyPr>
          <a:lstStyle/>
          <a:p>
            <a:pPr marL="12700">
              <a:lnSpc>
                <a:spcPct val="100000"/>
              </a:lnSpc>
            </a:pPr>
            <a:r>
              <a:rPr sz="2000" spc="-15" dirty="0">
                <a:solidFill>
                  <a:srgbClr val="001F5F"/>
                </a:solidFill>
                <a:latin typeface="Calibri"/>
                <a:cs typeface="Calibri"/>
              </a:rPr>
              <a:t>Java </a:t>
            </a:r>
            <a:r>
              <a:rPr sz="2000" dirty="0">
                <a:solidFill>
                  <a:srgbClr val="001F5F"/>
                </a:solidFill>
                <a:latin typeface="Calibri"/>
                <a:cs typeface="Calibri"/>
              </a:rPr>
              <a:t>ORM</a:t>
            </a:r>
            <a:r>
              <a:rPr sz="2000" spc="-55" dirty="0">
                <a:solidFill>
                  <a:srgbClr val="001F5F"/>
                </a:solidFill>
                <a:latin typeface="Calibri"/>
                <a:cs typeface="Calibri"/>
              </a:rPr>
              <a:t> </a:t>
            </a:r>
            <a:r>
              <a:rPr sz="2000" spc="-15" dirty="0">
                <a:solidFill>
                  <a:srgbClr val="001F5F"/>
                </a:solidFill>
                <a:latin typeface="Calibri"/>
                <a:cs typeface="Calibri"/>
              </a:rPr>
              <a:t>Frameworks:</a:t>
            </a:r>
            <a:endParaRPr sz="2000">
              <a:latin typeface="Calibri"/>
              <a:cs typeface="Calibri"/>
            </a:endParaRPr>
          </a:p>
          <a:p>
            <a:pPr marL="469900" marR="5080">
              <a:lnSpc>
                <a:spcPct val="100000"/>
              </a:lnSpc>
              <a:spcBef>
                <a:spcPts val="1205"/>
              </a:spcBef>
            </a:pPr>
            <a:r>
              <a:rPr sz="1800" spc="-10" dirty="0">
                <a:solidFill>
                  <a:srgbClr val="001F5F"/>
                </a:solidFill>
                <a:latin typeface="Calibri"/>
                <a:cs typeface="Calibri"/>
              </a:rPr>
              <a:t>There are several </a:t>
            </a:r>
            <a:r>
              <a:rPr sz="1800" spc="-15" dirty="0">
                <a:solidFill>
                  <a:srgbClr val="001F5F"/>
                </a:solidFill>
                <a:latin typeface="Calibri"/>
                <a:cs typeface="Calibri"/>
              </a:rPr>
              <a:t>persistent </a:t>
            </a:r>
            <a:r>
              <a:rPr sz="1800" spc="-10" dirty="0">
                <a:solidFill>
                  <a:srgbClr val="001F5F"/>
                </a:solidFill>
                <a:latin typeface="Calibri"/>
                <a:cs typeface="Calibri"/>
              </a:rPr>
              <a:t>frameworks </a:t>
            </a:r>
            <a:r>
              <a:rPr sz="1800" dirty="0">
                <a:solidFill>
                  <a:srgbClr val="001F5F"/>
                </a:solidFill>
                <a:latin typeface="Calibri"/>
                <a:cs typeface="Calibri"/>
              </a:rPr>
              <a:t>and </a:t>
            </a:r>
            <a:r>
              <a:rPr sz="1800" spc="-5" dirty="0">
                <a:solidFill>
                  <a:srgbClr val="001F5F"/>
                </a:solidFill>
                <a:latin typeface="Calibri"/>
                <a:cs typeface="Calibri"/>
              </a:rPr>
              <a:t>ORM </a:t>
            </a:r>
            <a:r>
              <a:rPr sz="1800" spc="-10" dirty="0">
                <a:solidFill>
                  <a:srgbClr val="001F5F"/>
                </a:solidFill>
                <a:latin typeface="Calibri"/>
                <a:cs typeface="Calibri"/>
              </a:rPr>
              <a:t>options </a:t>
            </a:r>
            <a:r>
              <a:rPr sz="1800" spc="-5" dirty="0">
                <a:solidFill>
                  <a:srgbClr val="001F5F"/>
                </a:solidFill>
                <a:latin typeface="Calibri"/>
                <a:cs typeface="Calibri"/>
              </a:rPr>
              <a:t>in </a:t>
            </a:r>
            <a:r>
              <a:rPr sz="1800" spc="-10" dirty="0">
                <a:solidFill>
                  <a:srgbClr val="001F5F"/>
                </a:solidFill>
                <a:latin typeface="Calibri"/>
                <a:cs typeface="Calibri"/>
              </a:rPr>
              <a:t>Java. </a:t>
            </a:r>
            <a:r>
              <a:rPr sz="1800" dirty="0">
                <a:solidFill>
                  <a:srgbClr val="001F5F"/>
                </a:solidFill>
                <a:latin typeface="Calibri"/>
                <a:cs typeface="Calibri"/>
              </a:rPr>
              <a:t>A  </a:t>
            </a:r>
            <a:r>
              <a:rPr sz="1800" spc="-15" dirty="0">
                <a:solidFill>
                  <a:srgbClr val="001F5F"/>
                </a:solidFill>
                <a:latin typeface="Calibri"/>
                <a:cs typeface="Calibri"/>
              </a:rPr>
              <a:t>persistent </a:t>
            </a:r>
            <a:r>
              <a:rPr sz="1800" spc="-10" dirty="0">
                <a:solidFill>
                  <a:srgbClr val="001F5F"/>
                </a:solidFill>
                <a:latin typeface="Calibri"/>
                <a:cs typeface="Calibri"/>
              </a:rPr>
              <a:t>framework </a:t>
            </a:r>
            <a:r>
              <a:rPr sz="1800" dirty="0">
                <a:solidFill>
                  <a:srgbClr val="001F5F"/>
                </a:solidFill>
                <a:latin typeface="Calibri"/>
                <a:cs typeface="Calibri"/>
              </a:rPr>
              <a:t>is an </a:t>
            </a:r>
            <a:r>
              <a:rPr sz="1800" spc="-5" dirty="0">
                <a:solidFill>
                  <a:srgbClr val="001F5F"/>
                </a:solidFill>
                <a:latin typeface="Calibri"/>
                <a:cs typeface="Calibri"/>
              </a:rPr>
              <a:t>ORM service that </a:t>
            </a:r>
            <a:r>
              <a:rPr sz="1800" spc="-15" dirty="0">
                <a:solidFill>
                  <a:srgbClr val="001F5F"/>
                </a:solidFill>
                <a:latin typeface="Calibri"/>
                <a:cs typeface="Calibri"/>
              </a:rPr>
              <a:t>stores </a:t>
            </a:r>
            <a:r>
              <a:rPr sz="1800" dirty="0">
                <a:solidFill>
                  <a:srgbClr val="001F5F"/>
                </a:solidFill>
                <a:latin typeface="Calibri"/>
                <a:cs typeface="Calibri"/>
              </a:rPr>
              <a:t>and </a:t>
            </a:r>
            <a:r>
              <a:rPr sz="1800" spc="-10" dirty="0">
                <a:solidFill>
                  <a:srgbClr val="001F5F"/>
                </a:solidFill>
                <a:latin typeface="Calibri"/>
                <a:cs typeface="Calibri"/>
              </a:rPr>
              <a:t>retrieves </a:t>
            </a:r>
            <a:r>
              <a:rPr sz="1800" spc="-5" dirty="0">
                <a:solidFill>
                  <a:srgbClr val="001F5F"/>
                </a:solidFill>
                <a:latin typeface="Calibri"/>
                <a:cs typeface="Calibri"/>
              </a:rPr>
              <a:t>objects  </a:t>
            </a:r>
            <a:r>
              <a:rPr sz="1800" spc="-15" dirty="0">
                <a:solidFill>
                  <a:srgbClr val="001F5F"/>
                </a:solidFill>
                <a:latin typeface="Calibri"/>
                <a:cs typeface="Calibri"/>
              </a:rPr>
              <a:t>into </a:t>
            </a:r>
            <a:r>
              <a:rPr sz="1800" dirty="0">
                <a:solidFill>
                  <a:srgbClr val="001F5F"/>
                </a:solidFill>
                <a:latin typeface="Calibri"/>
                <a:cs typeface="Calibri"/>
              </a:rPr>
              <a:t>a </a:t>
            </a:r>
            <a:r>
              <a:rPr sz="1800" spc="-10" dirty="0">
                <a:solidFill>
                  <a:srgbClr val="001F5F"/>
                </a:solidFill>
                <a:latin typeface="Calibri"/>
                <a:cs typeface="Calibri"/>
              </a:rPr>
              <a:t>relational </a:t>
            </a:r>
            <a:r>
              <a:rPr sz="1800" spc="-5" dirty="0">
                <a:solidFill>
                  <a:srgbClr val="001F5F"/>
                </a:solidFill>
                <a:latin typeface="Calibri"/>
                <a:cs typeface="Calibri"/>
              </a:rPr>
              <a:t>database. Some of </a:t>
            </a:r>
            <a:r>
              <a:rPr sz="1800" dirty="0">
                <a:solidFill>
                  <a:srgbClr val="001F5F"/>
                </a:solidFill>
                <a:latin typeface="Calibri"/>
                <a:cs typeface="Calibri"/>
              </a:rPr>
              <a:t>the </a:t>
            </a:r>
            <a:r>
              <a:rPr sz="1800" spc="-5" dirty="0">
                <a:solidFill>
                  <a:srgbClr val="001F5F"/>
                </a:solidFill>
                <a:latin typeface="Calibri"/>
                <a:cs typeface="Calibri"/>
              </a:rPr>
              <a:t>ORM options</a:t>
            </a:r>
            <a:r>
              <a:rPr sz="1800" spc="80" dirty="0">
                <a:solidFill>
                  <a:srgbClr val="001F5F"/>
                </a:solidFill>
                <a:latin typeface="Calibri"/>
                <a:cs typeface="Calibri"/>
              </a:rPr>
              <a:t> </a:t>
            </a:r>
            <a:r>
              <a:rPr sz="1800" spc="-10" dirty="0">
                <a:solidFill>
                  <a:srgbClr val="001F5F"/>
                </a:solidFill>
                <a:latin typeface="Calibri"/>
                <a:cs typeface="Calibri"/>
              </a:rPr>
              <a:t>are:</a:t>
            </a:r>
            <a:endParaRPr sz="1800">
              <a:latin typeface="Calibri"/>
              <a:cs typeface="Calibri"/>
            </a:endParaRPr>
          </a:p>
          <a:p>
            <a:pPr marL="869315" indent="-228600">
              <a:lnSpc>
                <a:spcPct val="100000"/>
              </a:lnSpc>
              <a:spcBef>
                <a:spcPts val="1020"/>
              </a:spcBef>
              <a:buClr>
                <a:srgbClr val="943735"/>
              </a:buClr>
              <a:buFont typeface="Wingdings"/>
              <a:buChar char=""/>
              <a:tabLst>
                <a:tab pos="869315" algn="l"/>
                <a:tab pos="869950" algn="l"/>
              </a:tabLst>
            </a:pPr>
            <a:r>
              <a:rPr sz="1600" spc="-10" dirty="0">
                <a:solidFill>
                  <a:srgbClr val="001F5F"/>
                </a:solidFill>
                <a:latin typeface="Calibri"/>
                <a:cs typeface="Calibri"/>
              </a:rPr>
              <a:t>Enterprise JavaBeans </a:t>
            </a:r>
            <a:r>
              <a:rPr sz="1600" spc="-5" dirty="0">
                <a:solidFill>
                  <a:srgbClr val="001F5F"/>
                </a:solidFill>
                <a:latin typeface="Calibri"/>
                <a:cs typeface="Calibri"/>
              </a:rPr>
              <a:t>Entity</a:t>
            </a:r>
            <a:r>
              <a:rPr sz="1600" spc="5" dirty="0">
                <a:solidFill>
                  <a:srgbClr val="001F5F"/>
                </a:solidFill>
                <a:latin typeface="Calibri"/>
                <a:cs typeface="Calibri"/>
              </a:rPr>
              <a:t> </a:t>
            </a:r>
            <a:r>
              <a:rPr sz="1600" spc="-5" dirty="0">
                <a:solidFill>
                  <a:srgbClr val="001F5F"/>
                </a:solidFill>
                <a:latin typeface="Calibri"/>
                <a:cs typeface="Calibri"/>
              </a:rPr>
              <a:t>Beans</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20" dirty="0">
                <a:solidFill>
                  <a:srgbClr val="001F5F"/>
                </a:solidFill>
                <a:latin typeface="Calibri"/>
                <a:cs typeface="Calibri"/>
              </a:rPr>
              <a:t>Java </a:t>
            </a:r>
            <a:r>
              <a:rPr sz="1600" spc="-10" dirty="0">
                <a:solidFill>
                  <a:srgbClr val="001F5F"/>
                </a:solidFill>
                <a:latin typeface="Calibri"/>
                <a:cs typeface="Calibri"/>
              </a:rPr>
              <a:t>Data</a:t>
            </a:r>
            <a:r>
              <a:rPr sz="1600" spc="-70" dirty="0">
                <a:solidFill>
                  <a:srgbClr val="001F5F"/>
                </a:solidFill>
                <a:latin typeface="Calibri"/>
                <a:cs typeface="Calibri"/>
              </a:rPr>
              <a:t> </a:t>
            </a:r>
            <a:r>
              <a:rPr sz="1600" spc="-5" dirty="0">
                <a:solidFill>
                  <a:srgbClr val="001F5F"/>
                </a:solidFill>
                <a:latin typeface="Calibri"/>
                <a:cs typeface="Calibri"/>
              </a:rPr>
              <a:t>Objects</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10" dirty="0">
                <a:solidFill>
                  <a:srgbClr val="001F5F"/>
                </a:solidFill>
                <a:latin typeface="Calibri"/>
                <a:cs typeface="Calibri"/>
              </a:rPr>
              <a:t>Spring</a:t>
            </a:r>
            <a:r>
              <a:rPr sz="1600" spc="-60" dirty="0">
                <a:solidFill>
                  <a:srgbClr val="001F5F"/>
                </a:solidFill>
                <a:latin typeface="Calibri"/>
                <a:cs typeface="Calibri"/>
              </a:rPr>
              <a:t> </a:t>
            </a:r>
            <a:r>
              <a:rPr sz="1600" spc="-20" dirty="0">
                <a:solidFill>
                  <a:srgbClr val="001F5F"/>
                </a:solidFill>
                <a:latin typeface="Calibri"/>
                <a:cs typeface="Calibri"/>
              </a:rPr>
              <a:t>DAO</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10" dirty="0">
                <a:solidFill>
                  <a:srgbClr val="001F5F"/>
                </a:solidFill>
                <a:latin typeface="Calibri"/>
                <a:cs typeface="Calibri"/>
              </a:rPr>
              <a:t>Hibernate</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10" dirty="0">
                <a:solidFill>
                  <a:srgbClr val="001F5F"/>
                </a:solidFill>
                <a:latin typeface="Calibri"/>
                <a:cs typeface="Calibri"/>
              </a:rPr>
              <a:t>Castor</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30" dirty="0">
                <a:solidFill>
                  <a:srgbClr val="001F5F"/>
                </a:solidFill>
                <a:latin typeface="Calibri"/>
                <a:cs typeface="Calibri"/>
              </a:rPr>
              <a:t>TopLink</a:t>
            </a:r>
            <a:endParaRPr sz="16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13</a:t>
            </a:fld>
            <a:r>
              <a:rPr dirty="0"/>
              <a:t> of</a:t>
            </a:r>
            <a:r>
              <a:rPr spc="-90" dirty="0"/>
              <a:t> </a:t>
            </a:r>
            <a:r>
              <a:rPr dirty="0"/>
              <a:t>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5400">
              <a:lnSpc>
                <a:spcPct val="100000"/>
              </a:lnSpc>
            </a:pPr>
            <a:r>
              <a:rPr spc="-5" dirty="0"/>
              <a:t>Identifying</a:t>
            </a:r>
            <a:r>
              <a:rPr spc="-65" dirty="0"/>
              <a:t> </a:t>
            </a:r>
            <a:r>
              <a:rPr spc="-10" dirty="0"/>
              <a:t>Hibernate</a:t>
            </a:r>
          </a:p>
        </p:txBody>
      </p:sp>
      <p:sp>
        <p:nvSpPr>
          <p:cNvPr id="3" name="object 3"/>
          <p:cNvSpPr/>
          <p:nvPr/>
        </p:nvSpPr>
        <p:spPr>
          <a:xfrm>
            <a:off x="274320" y="2630423"/>
            <a:ext cx="4549140" cy="38724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96555" y="772570"/>
            <a:ext cx="3163570" cy="1857375"/>
          </a:xfrm>
          <a:custGeom>
            <a:avLst/>
            <a:gdLst/>
            <a:ahLst/>
            <a:cxnLst/>
            <a:rect l="l" t="t" r="r" b="b"/>
            <a:pathLst>
              <a:path w="3163570" h="1857375">
                <a:moveTo>
                  <a:pt x="287918" y="611475"/>
                </a:moveTo>
                <a:lnTo>
                  <a:pt x="283525" y="568518"/>
                </a:lnTo>
                <a:lnTo>
                  <a:pt x="284905" y="526290"/>
                </a:lnTo>
                <a:lnTo>
                  <a:pt x="291800" y="485061"/>
                </a:lnTo>
                <a:lnTo>
                  <a:pt x="303952" y="445102"/>
                </a:lnTo>
                <a:lnTo>
                  <a:pt x="321103" y="406685"/>
                </a:lnTo>
                <a:lnTo>
                  <a:pt x="342993" y="370082"/>
                </a:lnTo>
                <a:lnTo>
                  <a:pt x="369366" y="335562"/>
                </a:lnTo>
                <a:lnTo>
                  <a:pt x="399962" y="303398"/>
                </a:lnTo>
                <a:lnTo>
                  <a:pt x="434524" y="273861"/>
                </a:lnTo>
                <a:lnTo>
                  <a:pt x="472792" y="247220"/>
                </a:lnTo>
                <a:lnTo>
                  <a:pt x="514510" y="223749"/>
                </a:lnTo>
                <a:lnTo>
                  <a:pt x="559417" y="203718"/>
                </a:lnTo>
                <a:lnTo>
                  <a:pt x="607258" y="187398"/>
                </a:lnTo>
                <a:lnTo>
                  <a:pt x="657771" y="175060"/>
                </a:lnTo>
                <a:lnTo>
                  <a:pt x="710701" y="166975"/>
                </a:lnTo>
                <a:lnTo>
                  <a:pt x="765514" y="163470"/>
                </a:lnTo>
                <a:lnTo>
                  <a:pt x="820147" y="164840"/>
                </a:lnTo>
                <a:lnTo>
                  <a:pt x="874102" y="171008"/>
                </a:lnTo>
                <a:lnTo>
                  <a:pt x="926883" y="181895"/>
                </a:lnTo>
                <a:lnTo>
                  <a:pt x="977992" y="197426"/>
                </a:lnTo>
                <a:lnTo>
                  <a:pt x="1026931" y="217521"/>
                </a:lnTo>
                <a:lnTo>
                  <a:pt x="1054883" y="181445"/>
                </a:lnTo>
                <a:lnTo>
                  <a:pt x="1087836" y="149454"/>
                </a:lnTo>
                <a:lnTo>
                  <a:pt x="1125163" y="121704"/>
                </a:lnTo>
                <a:lnTo>
                  <a:pt x="1166236" y="98348"/>
                </a:lnTo>
                <a:lnTo>
                  <a:pt x="1210425" y="79542"/>
                </a:lnTo>
                <a:lnTo>
                  <a:pt x="1257103" y="65439"/>
                </a:lnTo>
                <a:lnTo>
                  <a:pt x="1305640" y="56194"/>
                </a:lnTo>
                <a:lnTo>
                  <a:pt x="1355409" y="51960"/>
                </a:lnTo>
                <a:lnTo>
                  <a:pt x="1405782" y="52894"/>
                </a:lnTo>
                <a:lnTo>
                  <a:pt x="1456129" y="59148"/>
                </a:lnTo>
                <a:lnTo>
                  <a:pt x="1505823" y="70877"/>
                </a:lnTo>
                <a:lnTo>
                  <a:pt x="1554235" y="88235"/>
                </a:lnTo>
                <a:lnTo>
                  <a:pt x="1602003" y="112222"/>
                </a:lnTo>
                <a:lnTo>
                  <a:pt x="1644913" y="141448"/>
                </a:lnTo>
                <a:lnTo>
                  <a:pt x="1671775" y="105864"/>
                </a:lnTo>
                <a:lnTo>
                  <a:pt x="1704531" y="75012"/>
                </a:lnTo>
                <a:lnTo>
                  <a:pt x="1742299" y="49128"/>
                </a:lnTo>
                <a:lnTo>
                  <a:pt x="1784198" y="28449"/>
                </a:lnTo>
                <a:lnTo>
                  <a:pt x="1829349" y="13210"/>
                </a:lnTo>
                <a:lnTo>
                  <a:pt x="1876869" y="3648"/>
                </a:lnTo>
                <a:lnTo>
                  <a:pt x="1925878" y="0"/>
                </a:lnTo>
                <a:lnTo>
                  <a:pt x="1975495" y="2500"/>
                </a:lnTo>
                <a:lnTo>
                  <a:pt x="2024839" y="11386"/>
                </a:lnTo>
                <a:lnTo>
                  <a:pt x="2073030" y="26894"/>
                </a:lnTo>
                <a:lnTo>
                  <a:pt x="2134006" y="58628"/>
                </a:lnTo>
                <a:lnTo>
                  <a:pt x="2184409" y="100554"/>
                </a:lnTo>
                <a:lnTo>
                  <a:pt x="2221291" y="70599"/>
                </a:lnTo>
                <a:lnTo>
                  <a:pt x="2262217" y="45884"/>
                </a:lnTo>
                <a:lnTo>
                  <a:pt x="2306415" y="26460"/>
                </a:lnTo>
                <a:lnTo>
                  <a:pt x="2353113" y="12378"/>
                </a:lnTo>
                <a:lnTo>
                  <a:pt x="2401536" y="3689"/>
                </a:lnTo>
                <a:lnTo>
                  <a:pt x="2450913" y="444"/>
                </a:lnTo>
                <a:lnTo>
                  <a:pt x="2500469" y="2694"/>
                </a:lnTo>
                <a:lnTo>
                  <a:pt x="2549434" y="10490"/>
                </a:lnTo>
                <a:lnTo>
                  <a:pt x="2597033" y="23882"/>
                </a:lnTo>
                <a:lnTo>
                  <a:pt x="2642493" y="42922"/>
                </a:lnTo>
                <a:lnTo>
                  <a:pt x="2685043" y="67661"/>
                </a:lnTo>
                <a:lnTo>
                  <a:pt x="2728243" y="102437"/>
                </a:lnTo>
                <a:lnTo>
                  <a:pt x="2763084" y="142321"/>
                </a:lnTo>
                <a:lnTo>
                  <a:pt x="2788877" y="186373"/>
                </a:lnTo>
                <a:lnTo>
                  <a:pt x="2804931" y="233650"/>
                </a:lnTo>
                <a:lnTo>
                  <a:pt x="2855047" y="247542"/>
                </a:lnTo>
                <a:lnTo>
                  <a:pt x="2901290" y="266241"/>
                </a:lnTo>
                <a:lnTo>
                  <a:pt x="2943333" y="289292"/>
                </a:lnTo>
                <a:lnTo>
                  <a:pt x="2980849" y="316238"/>
                </a:lnTo>
                <a:lnTo>
                  <a:pt x="3013512" y="346621"/>
                </a:lnTo>
                <a:lnTo>
                  <a:pt x="3040992" y="379986"/>
                </a:lnTo>
                <a:lnTo>
                  <a:pt x="3062964" y="415875"/>
                </a:lnTo>
                <a:lnTo>
                  <a:pt x="3079100" y="453831"/>
                </a:lnTo>
                <a:lnTo>
                  <a:pt x="3089074" y="493397"/>
                </a:lnTo>
                <a:lnTo>
                  <a:pt x="3092557" y="534117"/>
                </a:lnTo>
                <a:lnTo>
                  <a:pt x="3089222" y="575534"/>
                </a:lnTo>
                <a:lnTo>
                  <a:pt x="3078743" y="617190"/>
                </a:lnTo>
                <a:lnTo>
                  <a:pt x="3060836" y="658338"/>
                </a:lnTo>
                <a:lnTo>
                  <a:pt x="3091428" y="693981"/>
                </a:lnTo>
                <a:lnTo>
                  <a:pt x="3116543" y="731289"/>
                </a:lnTo>
                <a:lnTo>
                  <a:pt x="3136234" y="769926"/>
                </a:lnTo>
                <a:lnTo>
                  <a:pt x="3150559" y="809551"/>
                </a:lnTo>
                <a:lnTo>
                  <a:pt x="3159571" y="849826"/>
                </a:lnTo>
                <a:lnTo>
                  <a:pt x="3163328" y="890413"/>
                </a:lnTo>
                <a:lnTo>
                  <a:pt x="3161884" y="930973"/>
                </a:lnTo>
                <a:lnTo>
                  <a:pt x="3155295" y="971167"/>
                </a:lnTo>
                <a:lnTo>
                  <a:pt x="3143617" y="1010657"/>
                </a:lnTo>
                <a:lnTo>
                  <a:pt x="3126904" y="1049103"/>
                </a:lnTo>
                <a:lnTo>
                  <a:pt x="3105213" y="1086168"/>
                </a:lnTo>
                <a:lnTo>
                  <a:pt x="3078600" y="1121512"/>
                </a:lnTo>
                <a:lnTo>
                  <a:pt x="3047119" y="1154798"/>
                </a:lnTo>
                <a:lnTo>
                  <a:pt x="3010826" y="1185685"/>
                </a:lnTo>
                <a:lnTo>
                  <a:pt x="2969777" y="1213836"/>
                </a:lnTo>
                <a:lnTo>
                  <a:pt x="2927836" y="1236918"/>
                </a:lnTo>
                <a:lnTo>
                  <a:pt x="2883336" y="1256390"/>
                </a:lnTo>
                <a:lnTo>
                  <a:pt x="2836640" y="1272120"/>
                </a:lnTo>
                <a:lnTo>
                  <a:pt x="2788116" y="1283973"/>
                </a:lnTo>
                <a:lnTo>
                  <a:pt x="2738129" y="1291814"/>
                </a:lnTo>
                <a:lnTo>
                  <a:pt x="2734401" y="1334195"/>
                </a:lnTo>
                <a:lnTo>
                  <a:pt x="2724364" y="1374963"/>
                </a:lnTo>
                <a:lnTo>
                  <a:pt x="2708415" y="1413804"/>
                </a:lnTo>
                <a:lnTo>
                  <a:pt x="2686955" y="1450403"/>
                </a:lnTo>
                <a:lnTo>
                  <a:pt x="2660383" y="1484447"/>
                </a:lnTo>
                <a:lnTo>
                  <a:pt x="2629097" y="1515622"/>
                </a:lnTo>
                <a:lnTo>
                  <a:pt x="2593497" y="1543612"/>
                </a:lnTo>
                <a:lnTo>
                  <a:pt x="2553983" y="1568104"/>
                </a:lnTo>
                <a:lnTo>
                  <a:pt x="2510953" y="1588784"/>
                </a:lnTo>
                <a:lnTo>
                  <a:pt x="2464807" y="1605337"/>
                </a:lnTo>
                <a:lnTo>
                  <a:pt x="2415944" y="1617449"/>
                </a:lnTo>
                <a:lnTo>
                  <a:pt x="2364763" y="1624807"/>
                </a:lnTo>
                <a:lnTo>
                  <a:pt x="2311663" y="1627094"/>
                </a:lnTo>
                <a:lnTo>
                  <a:pt x="2265080" y="1624733"/>
                </a:lnTo>
                <a:lnTo>
                  <a:pt x="2219327" y="1618324"/>
                </a:lnTo>
                <a:lnTo>
                  <a:pt x="2174805" y="1607965"/>
                </a:lnTo>
                <a:lnTo>
                  <a:pt x="2131916" y="1593753"/>
                </a:lnTo>
                <a:lnTo>
                  <a:pt x="2091064" y="1575786"/>
                </a:lnTo>
                <a:lnTo>
                  <a:pt x="2073978" y="1613942"/>
                </a:lnTo>
                <a:lnTo>
                  <a:pt x="2052596" y="1649832"/>
                </a:lnTo>
                <a:lnTo>
                  <a:pt x="2027228" y="1683326"/>
                </a:lnTo>
                <a:lnTo>
                  <a:pt x="1998183" y="1714290"/>
                </a:lnTo>
                <a:lnTo>
                  <a:pt x="1965770" y="1742590"/>
                </a:lnTo>
                <a:lnTo>
                  <a:pt x="1930298" y="1768094"/>
                </a:lnTo>
                <a:lnTo>
                  <a:pt x="1892077" y="1790668"/>
                </a:lnTo>
                <a:lnTo>
                  <a:pt x="1851415" y="1810181"/>
                </a:lnTo>
                <a:lnTo>
                  <a:pt x="1808622" y="1826498"/>
                </a:lnTo>
                <a:lnTo>
                  <a:pt x="1764007" y="1839486"/>
                </a:lnTo>
                <a:lnTo>
                  <a:pt x="1717879" y="1849013"/>
                </a:lnTo>
                <a:lnTo>
                  <a:pt x="1670547" y="1854946"/>
                </a:lnTo>
                <a:lnTo>
                  <a:pt x="1622321" y="1857152"/>
                </a:lnTo>
                <a:lnTo>
                  <a:pt x="1573510" y="1855497"/>
                </a:lnTo>
                <a:lnTo>
                  <a:pt x="1524422" y="1849848"/>
                </a:lnTo>
                <a:lnTo>
                  <a:pt x="1475368" y="1840073"/>
                </a:lnTo>
                <a:lnTo>
                  <a:pt x="1421954" y="1824371"/>
                </a:lnTo>
                <a:lnTo>
                  <a:pt x="1371482" y="1803986"/>
                </a:lnTo>
                <a:lnTo>
                  <a:pt x="1324397" y="1779193"/>
                </a:lnTo>
                <a:lnTo>
                  <a:pt x="1281143" y="1750261"/>
                </a:lnTo>
                <a:lnTo>
                  <a:pt x="1242164" y="1717462"/>
                </a:lnTo>
                <a:lnTo>
                  <a:pt x="1207906" y="1681069"/>
                </a:lnTo>
                <a:lnTo>
                  <a:pt x="1162680" y="1700727"/>
                </a:lnTo>
                <a:lnTo>
                  <a:pt x="1116252" y="1716768"/>
                </a:lnTo>
                <a:lnTo>
                  <a:pt x="1068897" y="1729248"/>
                </a:lnTo>
                <a:lnTo>
                  <a:pt x="1020887" y="1738220"/>
                </a:lnTo>
                <a:lnTo>
                  <a:pt x="972497" y="1743740"/>
                </a:lnTo>
                <a:lnTo>
                  <a:pt x="924000" y="1745863"/>
                </a:lnTo>
                <a:lnTo>
                  <a:pt x="875669" y="1744643"/>
                </a:lnTo>
                <a:lnTo>
                  <a:pt x="827777" y="1740135"/>
                </a:lnTo>
                <a:lnTo>
                  <a:pt x="780599" y="1732393"/>
                </a:lnTo>
                <a:lnTo>
                  <a:pt x="734407" y="1721473"/>
                </a:lnTo>
                <a:lnTo>
                  <a:pt x="689475" y="1707430"/>
                </a:lnTo>
                <a:lnTo>
                  <a:pt x="646077" y="1690317"/>
                </a:lnTo>
                <a:lnTo>
                  <a:pt x="604486" y="1670190"/>
                </a:lnTo>
                <a:lnTo>
                  <a:pt x="564975" y="1647103"/>
                </a:lnTo>
                <a:lnTo>
                  <a:pt x="527818" y="1621112"/>
                </a:lnTo>
                <a:lnTo>
                  <a:pt x="493289" y="1592270"/>
                </a:lnTo>
                <a:lnTo>
                  <a:pt x="461660" y="1560634"/>
                </a:lnTo>
                <a:lnTo>
                  <a:pt x="433206" y="1526256"/>
                </a:lnTo>
                <a:lnTo>
                  <a:pt x="427237" y="1518128"/>
                </a:lnTo>
                <a:lnTo>
                  <a:pt x="375386" y="1519633"/>
                </a:lnTo>
                <a:lnTo>
                  <a:pt x="325248" y="1514625"/>
                </a:lnTo>
                <a:lnTo>
                  <a:pt x="277551" y="1503562"/>
                </a:lnTo>
                <a:lnTo>
                  <a:pt x="233024" y="1486903"/>
                </a:lnTo>
                <a:lnTo>
                  <a:pt x="192398" y="1465106"/>
                </a:lnTo>
                <a:lnTo>
                  <a:pt x="156401" y="1438630"/>
                </a:lnTo>
                <a:lnTo>
                  <a:pt x="125762" y="1407935"/>
                </a:lnTo>
                <a:lnTo>
                  <a:pt x="101211" y="1373478"/>
                </a:lnTo>
                <a:lnTo>
                  <a:pt x="83476" y="1335719"/>
                </a:lnTo>
                <a:lnTo>
                  <a:pt x="73288" y="1295116"/>
                </a:lnTo>
                <a:lnTo>
                  <a:pt x="71667" y="1250684"/>
                </a:lnTo>
                <a:lnTo>
                  <a:pt x="79648" y="1207177"/>
                </a:lnTo>
                <a:lnTo>
                  <a:pt x="96834" y="1165555"/>
                </a:lnTo>
                <a:lnTo>
                  <a:pt x="122828" y="1126773"/>
                </a:lnTo>
                <a:lnTo>
                  <a:pt x="157235" y="1091789"/>
                </a:lnTo>
                <a:lnTo>
                  <a:pt x="110548" y="1065011"/>
                </a:lnTo>
                <a:lnTo>
                  <a:pt x="71624" y="1032916"/>
                </a:lnTo>
                <a:lnTo>
                  <a:pt x="40785" y="996492"/>
                </a:lnTo>
                <a:lnTo>
                  <a:pt x="18354" y="956725"/>
                </a:lnTo>
                <a:lnTo>
                  <a:pt x="4651" y="914603"/>
                </a:lnTo>
                <a:lnTo>
                  <a:pt x="0" y="871110"/>
                </a:lnTo>
                <a:lnTo>
                  <a:pt x="4721" y="827236"/>
                </a:lnTo>
                <a:lnTo>
                  <a:pt x="19137" y="783965"/>
                </a:lnTo>
                <a:lnTo>
                  <a:pt x="43570" y="742285"/>
                </a:lnTo>
                <a:lnTo>
                  <a:pt x="72250" y="709215"/>
                </a:lnTo>
                <a:lnTo>
                  <a:pt x="106595" y="680502"/>
                </a:lnTo>
                <a:lnTo>
                  <a:pt x="145837" y="656544"/>
                </a:lnTo>
                <a:lnTo>
                  <a:pt x="189206" y="637741"/>
                </a:lnTo>
                <a:lnTo>
                  <a:pt x="235934" y="624490"/>
                </a:lnTo>
                <a:lnTo>
                  <a:pt x="285251" y="617190"/>
                </a:lnTo>
                <a:lnTo>
                  <a:pt x="287918" y="611475"/>
                </a:lnTo>
                <a:close/>
              </a:path>
            </a:pathLst>
          </a:custGeom>
          <a:ln w="9144">
            <a:solidFill>
              <a:srgbClr val="17375E"/>
            </a:solidFill>
          </a:ln>
        </p:spPr>
        <p:txBody>
          <a:bodyPr wrap="square" lIns="0" tIns="0" rIns="0" bIns="0" rtlCol="0"/>
          <a:lstStyle/>
          <a:p>
            <a:endParaRPr/>
          </a:p>
        </p:txBody>
      </p:sp>
      <p:sp>
        <p:nvSpPr>
          <p:cNvPr id="5" name="object 5"/>
          <p:cNvSpPr/>
          <p:nvPr/>
        </p:nvSpPr>
        <p:spPr>
          <a:xfrm>
            <a:off x="2979673" y="2943732"/>
            <a:ext cx="103505" cy="103505"/>
          </a:xfrm>
          <a:custGeom>
            <a:avLst/>
            <a:gdLst/>
            <a:ahLst/>
            <a:cxnLst/>
            <a:rect l="l" t="t" r="r" b="b"/>
            <a:pathLst>
              <a:path w="103505" h="103505">
                <a:moveTo>
                  <a:pt x="103124" y="51562"/>
                </a:moveTo>
                <a:lnTo>
                  <a:pt x="99067" y="71620"/>
                </a:lnTo>
                <a:lnTo>
                  <a:pt x="88010" y="88010"/>
                </a:lnTo>
                <a:lnTo>
                  <a:pt x="71620" y="99067"/>
                </a:lnTo>
                <a:lnTo>
                  <a:pt x="51562" y="103124"/>
                </a:lnTo>
                <a:lnTo>
                  <a:pt x="31503" y="99067"/>
                </a:lnTo>
                <a:lnTo>
                  <a:pt x="15112" y="88011"/>
                </a:lnTo>
                <a:lnTo>
                  <a:pt x="4056" y="71620"/>
                </a:lnTo>
                <a:lnTo>
                  <a:pt x="0" y="51562"/>
                </a:lnTo>
                <a:lnTo>
                  <a:pt x="4056" y="31450"/>
                </a:lnTo>
                <a:lnTo>
                  <a:pt x="15112" y="15065"/>
                </a:lnTo>
                <a:lnTo>
                  <a:pt x="31503" y="4038"/>
                </a:lnTo>
                <a:lnTo>
                  <a:pt x="51562" y="0"/>
                </a:lnTo>
                <a:lnTo>
                  <a:pt x="71620" y="4038"/>
                </a:lnTo>
                <a:lnTo>
                  <a:pt x="88011" y="15065"/>
                </a:lnTo>
                <a:lnTo>
                  <a:pt x="99067" y="31450"/>
                </a:lnTo>
                <a:lnTo>
                  <a:pt x="103124" y="51562"/>
                </a:lnTo>
                <a:close/>
              </a:path>
            </a:pathLst>
          </a:custGeom>
          <a:ln w="9144">
            <a:solidFill>
              <a:srgbClr val="17375E"/>
            </a:solidFill>
          </a:ln>
        </p:spPr>
        <p:txBody>
          <a:bodyPr wrap="square" lIns="0" tIns="0" rIns="0" bIns="0" rtlCol="0"/>
          <a:lstStyle/>
          <a:p>
            <a:endParaRPr/>
          </a:p>
        </p:txBody>
      </p:sp>
      <p:sp>
        <p:nvSpPr>
          <p:cNvPr id="6" name="object 6"/>
          <p:cNvSpPr/>
          <p:nvPr/>
        </p:nvSpPr>
        <p:spPr>
          <a:xfrm>
            <a:off x="3115945" y="2734310"/>
            <a:ext cx="206375" cy="206375"/>
          </a:xfrm>
          <a:custGeom>
            <a:avLst/>
            <a:gdLst/>
            <a:ahLst/>
            <a:cxnLst/>
            <a:rect l="l" t="t" r="r" b="b"/>
            <a:pathLst>
              <a:path w="206375" h="206375">
                <a:moveTo>
                  <a:pt x="206247" y="103124"/>
                </a:moveTo>
                <a:lnTo>
                  <a:pt x="198135" y="143240"/>
                </a:lnTo>
                <a:lnTo>
                  <a:pt x="176021" y="176022"/>
                </a:lnTo>
                <a:lnTo>
                  <a:pt x="143240" y="198135"/>
                </a:lnTo>
                <a:lnTo>
                  <a:pt x="103124" y="206248"/>
                </a:lnTo>
                <a:lnTo>
                  <a:pt x="62954" y="198135"/>
                </a:lnTo>
                <a:lnTo>
                  <a:pt x="30178" y="176021"/>
                </a:lnTo>
                <a:lnTo>
                  <a:pt x="8094" y="143240"/>
                </a:lnTo>
                <a:lnTo>
                  <a:pt x="0" y="103124"/>
                </a:lnTo>
                <a:lnTo>
                  <a:pt x="8094" y="62954"/>
                </a:lnTo>
                <a:lnTo>
                  <a:pt x="30178" y="30178"/>
                </a:lnTo>
                <a:lnTo>
                  <a:pt x="62954" y="8094"/>
                </a:lnTo>
                <a:lnTo>
                  <a:pt x="103124" y="0"/>
                </a:lnTo>
                <a:lnTo>
                  <a:pt x="143240" y="8094"/>
                </a:lnTo>
                <a:lnTo>
                  <a:pt x="176021" y="30178"/>
                </a:lnTo>
                <a:lnTo>
                  <a:pt x="198135" y="62954"/>
                </a:lnTo>
                <a:lnTo>
                  <a:pt x="206247" y="103124"/>
                </a:lnTo>
                <a:close/>
              </a:path>
            </a:pathLst>
          </a:custGeom>
          <a:ln w="9144">
            <a:solidFill>
              <a:srgbClr val="17375E"/>
            </a:solidFill>
          </a:ln>
        </p:spPr>
        <p:txBody>
          <a:bodyPr wrap="square" lIns="0" tIns="0" rIns="0" bIns="0" rtlCol="0"/>
          <a:lstStyle/>
          <a:p>
            <a:endParaRPr/>
          </a:p>
        </p:txBody>
      </p:sp>
      <p:sp>
        <p:nvSpPr>
          <p:cNvPr id="7" name="object 7"/>
          <p:cNvSpPr/>
          <p:nvPr/>
        </p:nvSpPr>
        <p:spPr>
          <a:xfrm>
            <a:off x="3331209" y="2458466"/>
            <a:ext cx="309880" cy="309880"/>
          </a:xfrm>
          <a:custGeom>
            <a:avLst/>
            <a:gdLst/>
            <a:ahLst/>
            <a:cxnLst/>
            <a:rect l="l" t="t" r="r" b="b"/>
            <a:pathLst>
              <a:path w="309879" h="309880">
                <a:moveTo>
                  <a:pt x="309372" y="154686"/>
                </a:moveTo>
                <a:lnTo>
                  <a:pt x="301477" y="203594"/>
                </a:lnTo>
                <a:lnTo>
                  <a:pt x="279501" y="246058"/>
                </a:lnTo>
                <a:lnTo>
                  <a:pt x="246004" y="279538"/>
                </a:lnTo>
                <a:lnTo>
                  <a:pt x="203545" y="301489"/>
                </a:lnTo>
                <a:lnTo>
                  <a:pt x="154686" y="309372"/>
                </a:lnTo>
                <a:lnTo>
                  <a:pt x="105777" y="301489"/>
                </a:lnTo>
                <a:lnTo>
                  <a:pt x="63313" y="279538"/>
                </a:lnTo>
                <a:lnTo>
                  <a:pt x="29833" y="246058"/>
                </a:lnTo>
                <a:lnTo>
                  <a:pt x="7882" y="203594"/>
                </a:lnTo>
                <a:lnTo>
                  <a:pt x="0" y="154686"/>
                </a:lnTo>
                <a:lnTo>
                  <a:pt x="7882" y="105826"/>
                </a:lnTo>
                <a:lnTo>
                  <a:pt x="29833" y="63367"/>
                </a:lnTo>
                <a:lnTo>
                  <a:pt x="63313" y="29870"/>
                </a:lnTo>
                <a:lnTo>
                  <a:pt x="105777" y="7894"/>
                </a:lnTo>
                <a:lnTo>
                  <a:pt x="154686" y="0"/>
                </a:lnTo>
                <a:lnTo>
                  <a:pt x="203545" y="7894"/>
                </a:lnTo>
                <a:lnTo>
                  <a:pt x="246004" y="29870"/>
                </a:lnTo>
                <a:lnTo>
                  <a:pt x="279501" y="63367"/>
                </a:lnTo>
                <a:lnTo>
                  <a:pt x="301477" y="105826"/>
                </a:lnTo>
                <a:lnTo>
                  <a:pt x="309372" y="154686"/>
                </a:lnTo>
                <a:close/>
              </a:path>
            </a:pathLst>
          </a:custGeom>
          <a:ln w="9144">
            <a:solidFill>
              <a:srgbClr val="17375E"/>
            </a:solidFill>
          </a:ln>
        </p:spPr>
        <p:txBody>
          <a:bodyPr wrap="square" lIns="0" tIns="0" rIns="0" bIns="0" rtlCol="0"/>
          <a:lstStyle/>
          <a:p>
            <a:endParaRPr/>
          </a:p>
        </p:txBody>
      </p:sp>
      <p:sp>
        <p:nvSpPr>
          <p:cNvPr id="8" name="object 8"/>
          <p:cNvSpPr/>
          <p:nvPr/>
        </p:nvSpPr>
        <p:spPr>
          <a:xfrm>
            <a:off x="3157220" y="1857120"/>
            <a:ext cx="185420" cy="34290"/>
          </a:xfrm>
          <a:custGeom>
            <a:avLst/>
            <a:gdLst/>
            <a:ahLst/>
            <a:cxnLst/>
            <a:rect l="l" t="t" r="r" b="b"/>
            <a:pathLst>
              <a:path w="185420" h="34289">
                <a:moveTo>
                  <a:pt x="185166" y="34289"/>
                </a:moveTo>
                <a:lnTo>
                  <a:pt x="136820" y="34289"/>
                </a:lnTo>
                <a:lnTo>
                  <a:pt x="89296" y="28479"/>
                </a:lnTo>
                <a:lnTo>
                  <a:pt x="43416" y="17002"/>
                </a:lnTo>
                <a:lnTo>
                  <a:pt x="0" y="0"/>
                </a:lnTo>
              </a:path>
            </a:pathLst>
          </a:custGeom>
          <a:ln w="9144">
            <a:solidFill>
              <a:srgbClr val="17375E"/>
            </a:solidFill>
          </a:ln>
        </p:spPr>
        <p:txBody>
          <a:bodyPr wrap="square" lIns="0" tIns="0" rIns="0" bIns="0" rtlCol="0"/>
          <a:lstStyle/>
          <a:p>
            <a:endParaRPr/>
          </a:p>
        </p:txBody>
      </p:sp>
      <p:sp>
        <p:nvSpPr>
          <p:cNvPr id="9" name="object 9"/>
          <p:cNvSpPr/>
          <p:nvPr/>
        </p:nvSpPr>
        <p:spPr>
          <a:xfrm>
            <a:off x="3424809" y="2266060"/>
            <a:ext cx="81280" cy="16510"/>
          </a:xfrm>
          <a:custGeom>
            <a:avLst/>
            <a:gdLst/>
            <a:ahLst/>
            <a:cxnLst/>
            <a:rect l="l" t="t" r="r" b="b"/>
            <a:pathLst>
              <a:path w="81279" h="16510">
                <a:moveTo>
                  <a:pt x="81025" y="0"/>
                </a:moveTo>
                <a:lnTo>
                  <a:pt x="61346" y="5740"/>
                </a:lnTo>
                <a:lnTo>
                  <a:pt x="41227" y="10398"/>
                </a:lnTo>
                <a:lnTo>
                  <a:pt x="20750" y="13983"/>
                </a:lnTo>
                <a:lnTo>
                  <a:pt x="0" y="16510"/>
                </a:lnTo>
              </a:path>
            </a:pathLst>
          </a:custGeom>
          <a:ln w="9144">
            <a:solidFill>
              <a:srgbClr val="17375E"/>
            </a:solidFill>
          </a:ln>
        </p:spPr>
        <p:txBody>
          <a:bodyPr wrap="square" lIns="0" tIns="0" rIns="0" bIns="0" rtlCol="0"/>
          <a:lstStyle/>
          <a:p>
            <a:endParaRPr/>
          </a:p>
        </p:txBody>
      </p:sp>
      <p:sp>
        <p:nvSpPr>
          <p:cNvPr id="10" name="object 10"/>
          <p:cNvSpPr/>
          <p:nvPr/>
        </p:nvSpPr>
        <p:spPr>
          <a:xfrm>
            <a:off x="4155440" y="2371470"/>
            <a:ext cx="48895" cy="74930"/>
          </a:xfrm>
          <a:custGeom>
            <a:avLst/>
            <a:gdLst/>
            <a:ahLst/>
            <a:cxnLst/>
            <a:rect l="l" t="t" r="r" b="b"/>
            <a:pathLst>
              <a:path w="48895" h="74930">
                <a:moveTo>
                  <a:pt x="48895" y="74675"/>
                </a:moveTo>
                <a:lnTo>
                  <a:pt x="34825" y="56828"/>
                </a:lnTo>
                <a:lnTo>
                  <a:pt x="21971" y="38385"/>
                </a:lnTo>
                <a:lnTo>
                  <a:pt x="10354" y="19419"/>
                </a:lnTo>
                <a:lnTo>
                  <a:pt x="0" y="0"/>
                </a:lnTo>
              </a:path>
            </a:pathLst>
          </a:custGeom>
          <a:ln w="9144">
            <a:solidFill>
              <a:srgbClr val="17375E"/>
            </a:solidFill>
          </a:ln>
        </p:spPr>
        <p:txBody>
          <a:bodyPr wrap="square" lIns="0" tIns="0" rIns="0" bIns="0" rtlCol="0"/>
          <a:lstStyle/>
          <a:p>
            <a:endParaRPr/>
          </a:p>
        </p:txBody>
      </p:sp>
      <p:sp>
        <p:nvSpPr>
          <p:cNvPr id="11" name="object 11"/>
          <p:cNvSpPr/>
          <p:nvPr/>
        </p:nvSpPr>
        <p:spPr>
          <a:xfrm>
            <a:off x="5087873" y="2259710"/>
            <a:ext cx="19685" cy="82550"/>
          </a:xfrm>
          <a:custGeom>
            <a:avLst/>
            <a:gdLst/>
            <a:ahLst/>
            <a:cxnLst/>
            <a:rect l="l" t="t" r="r" b="b"/>
            <a:pathLst>
              <a:path w="19685" h="82550">
                <a:moveTo>
                  <a:pt x="19558" y="0"/>
                </a:moveTo>
                <a:lnTo>
                  <a:pt x="16680" y="20802"/>
                </a:lnTo>
                <a:lnTo>
                  <a:pt x="12446" y="41449"/>
                </a:lnTo>
                <a:lnTo>
                  <a:pt x="6877" y="61882"/>
                </a:lnTo>
                <a:lnTo>
                  <a:pt x="0" y="82041"/>
                </a:lnTo>
              </a:path>
            </a:pathLst>
          </a:custGeom>
          <a:ln w="9144">
            <a:solidFill>
              <a:srgbClr val="17375E"/>
            </a:solidFill>
          </a:ln>
        </p:spPr>
        <p:txBody>
          <a:bodyPr wrap="square" lIns="0" tIns="0" rIns="0" bIns="0" rtlCol="0"/>
          <a:lstStyle/>
          <a:p>
            <a:endParaRPr/>
          </a:p>
        </p:txBody>
      </p:sp>
      <p:sp>
        <p:nvSpPr>
          <p:cNvPr id="12" name="object 12"/>
          <p:cNvSpPr/>
          <p:nvPr/>
        </p:nvSpPr>
        <p:spPr>
          <a:xfrm>
            <a:off x="5495163" y="1752854"/>
            <a:ext cx="238125" cy="306705"/>
          </a:xfrm>
          <a:custGeom>
            <a:avLst/>
            <a:gdLst/>
            <a:ahLst/>
            <a:cxnLst/>
            <a:rect l="l" t="t" r="r" b="b"/>
            <a:pathLst>
              <a:path w="238125" h="306705">
                <a:moveTo>
                  <a:pt x="0" y="0"/>
                </a:moveTo>
                <a:lnTo>
                  <a:pt x="46794" y="21246"/>
                </a:lnTo>
                <a:lnTo>
                  <a:pt x="89255" y="46687"/>
                </a:lnTo>
                <a:lnTo>
                  <a:pt x="127056" y="75898"/>
                </a:lnTo>
                <a:lnTo>
                  <a:pt x="159871" y="108456"/>
                </a:lnTo>
                <a:lnTo>
                  <a:pt x="187374" y="143935"/>
                </a:lnTo>
                <a:lnTo>
                  <a:pt x="209239" y="181911"/>
                </a:lnTo>
                <a:lnTo>
                  <a:pt x="225140" y="221959"/>
                </a:lnTo>
                <a:lnTo>
                  <a:pt x="234750" y="263656"/>
                </a:lnTo>
                <a:lnTo>
                  <a:pt x="237744" y="306578"/>
                </a:lnTo>
              </a:path>
            </a:pathLst>
          </a:custGeom>
          <a:ln w="9144">
            <a:solidFill>
              <a:srgbClr val="17375E"/>
            </a:solidFill>
          </a:ln>
        </p:spPr>
        <p:txBody>
          <a:bodyPr wrap="square" lIns="0" tIns="0" rIns="0" bIns="0" rtlCol="0"/>
          <a:lstStyle/>
          <a:p>
            <a:endParaRPr/>
          </a:p>
        </p:txBody>
      </p:sp>
      <p:sp>
        <p:nvSpPr>
          <p:cNvPr id="13" name="object 13"/>
          <p:cNvSpPr/>
          <p:nvPr/>
        </p:nvSpPr>
        <p:spPr>
          <a:xfrm>
            <a:off x="5950077" y="1426336"/>
            <a:ext cx="106045" cy="114935"/>
          </a:xfrm>
          <a:custGeom>
            <a:avLst/>
            <a:gdLst/>
            <a:ahLst/>
            <a:cxnLst/>
            <a:rect l="l" t="t" r="r" b="b"/>
            <a:pathLst>
              <a:path w="106045" h="114934">
                <a:moveTo>
                  <a:pt x="105918" y="0"/>
                </a:moveTo>
                <a:lnTo>
                  <a:pt x="85796" y="32263"/>
                </a:lnTo>
                <a:lnTo>
                  <a:pt x="61245" y="62372"/>
                </a:lnTo>
                <a:lnTo>
                  <a:pt x="32551" y="90029"/>
                </a:lnTo>
                <a:lnTo>
                  <a:pt x="0" y="114935"/>
                </a:lnTo>
              </a:path>
            </a:pathLst>
          </a:custGeom>
          <a:ln w="9143">
            <a:solidFill>
              <a:srgbClr val="17375E"/>
            </a:solidFill>
          </a:ln>
        </p:spPr>
        <p:txBody>
          <a:bodyPr wrap="square" lIns="0" tIns="0" rIns="0" bIns="0" rtlCol="0"/>
          <a:lstStyle/>
          <a:p>
            <a:endParaRPr/>
          </a:p>
        </p:txBody>
      </p:sp>
      <p:sp>
        <p:nvSpPr>
          <p:cNvPr id="14" name="object 14"/>
          <p:cNvSpPr/>
          <p:nvPr/>
        </p:nvSpPr>
        <p:spPr>
          <a:xfrm>
            <a:off x="5801867" y="999744"/>
            <a:ext cx="5715" cy="54610"/>
          </a:xfrm>
          <a:custGeom>
            <a:avLst/>
            <a:gdLst/>
            <a:ahLst/>
            <a:cxnLst/>
            <a:rect l="l" t="t" r="r" b="b"/>
            <a:pathLst>
              <a:path w="5714" h="54609">
                <a:moveTo>
                  <a:pt x="0" y="0"/>
                </a:moveTo>
                <a:lnTo>
                  <a:pt x="2641" y="13473"/>
                </a:lnTo>
                <a:lnTo>
                  <a:pt x="4460" y="27019"/>
                </a:lnTo>
                <a:lnTo>
                  <a:pt x="5447" y="40612"/>
                </a:lnTo>
                <a:lnTo>
                  <a:pt x="5587" y="54228"/>
                </a:lnTo>
              </a:path>
            </a:pathLst>
          </a:custGeom>
          <a:ln w="9144">
            <a:solidFill>
              <a:srgbClr val="17375E"/>
            </a:solidFill>
          </a:ln>
        </p:spPr>
        <p:txBody>
          <a:bodyPr wrap="square" lIns="0" tIns="0" rIns="0" bIns="0" rtlCol="0"/>
          <a:lstStyle/>
          <a:p>
            <a:endParaRPr/>
          </a:p>
        </p:txBody>
      </p:sp>
      <p:sp>
        <p:nvSpPr>
          <p:cNvPr id="15" name="object 15"/>
          <p:cNvSpPr/>
          <p:nvPr/>
        </p:nvSpPr>
        <p:spPr>
          <a:xfrm>
            <a:off x="5125720" y="867155"/>
            <a:ext cx="54610" cy="69215"/>
          </a:xfrm>
          <a:custGeom>
            <a:avLst/>
            <a:gdLst/>
            <a:ahLst/>
            <a:cxnLst/>
            <a:rect l="l" t="t" r="r" b="b"/>
            <a:pathLst>
              <a:path w="54610" h="69215">
                <a:moveTo>
                  <a:pt x="0" y="69215"/>
                </a:moveTo>
                <a:lnTo>
                  <a:pt x="11205" y="50774"/>
                </a:lnTo>
                <a:lnTo>
                  <a:pt x="24018" y="33035"/>
                </a:lnTo>
                <a:lnTo>
                  <a:pt x="38379" y="16083"/>
                </a:lnTo>
                <a:lnTo>
                  <a:pt x="54228" y="0"/>
                </a:lnTo>
              </a:path>
            </a:pathLst>
          </a:custGeom>
          <a:ln w="9143">
            <a:solidFill>
              <a:srgbClr val="17375E"/>
            </a:solidFill>
          </a:ln>
        </p:spPr>
        <p:txBody>
          <a:bodyPr wrap="square" lIns="0" tIns="0" rIns="0" bIns="0" rtlCol="0"/>
          <a:lstStyle/>
          <a:p>
            <a:endParaRPr/>
          </a:p>
        </p:txBody>
      </p:sp>
      <p:sp>
        <p:nvSpPr>
          <p:cNvPr id="16" name="object 16"/>
          <p:cNvSpPr/>
          <p:nvPr/>
        </p:nvSpPr>
        <p:spPr>
          <a:xfrm>
            <a:off x="4618482" y="909700"/>
            <a:ext cx="26670" cy="59690"/>
          </a:xfrm>
          <a:custGeom>
            <a:avLst/>
            <a:gdLst/>
            <a:ahLst/>
            <a:cxnLst/>
            <a:rect l="l" t="t" r="r" b="b"/>
            <a:pathLst>
              <a:path w="26670" h="59690">
                <a:moveTo>
                  <a:pt x="0" y="59689"/>
                </a:moveTo>
                <a:lnTo>
                  <a:pt x="4784" y="44291"/>
                </a:lnTo>
                <a:lnTo>
                  <a:pt x="10747" y="29178"/>
                </a:lnTo>
                <a:lnTo>
                  <a:pt x="17877" y="14398"/>
                </a:lnTo>
                <a:lnTo>
                  <a:pt x="26162" y="0"/>
                </a:lnTo>
              </a:path>
            </a:pathLst>
          </a:custGeom>
          <a:ln w="9143">
            <a:solidFill>
              <a:srgbClr val="17375E"/>
            </a:solidFill>
          </a:ln>
        </p:spPr>
        <p:txBody>
          <a:bodyPr wrap="square" lIns="0" tIns="0" rIns="0" bIns="0" rtlCol="0"/>
          <a:lstStyle/>
          <a:p>
            <a:endParaRPr/>
          </a:p>
        </p:txBody>
      </p:sp>
      <p:sp>
        <p:nvSpPr>
          <p:cNvPr id="17" name="object 17"/>
          <p:cNvSpPr/>
          <p:nvPr/>
        </p:nvSpPr>
        <p:spPr>
          <a:xfrm>
            <a:off x="4023105" y="989711"/>
            <a:ext cx="95250" cy="58419"/>
          </a:xfrm>
          <a:custGeom>
            <a:avLst/>
            <a:gdLst/>
            <a:ahLst/>
            <a:cxnLst/>
            <a:rect l="l" t="t" r="r" b="b"/>
            <a:pathLst>
              <a:path w="95250" h="58419">
                <a:moveTo>
                  <a:pt x="0" y="0"/>
                </a:moveTo>
                <a:lnTo>
                  <a:pt x="25344" y="12709"/>
                </a:lnTo>
                <a:lnTo>
                  <a:pt x="49688" y="26622"/>
                </a:lnTo>
                <a:lnTo>
                  <a:pt x="72937" y="41701"/>
                </a:lnTo>
                <a:lnTo>
                  <a:pt x="94996" y="57912"/>
                </a:lnTo>
              </a:path>
            </a:pathLst>
          </a:custGeom>
          <a:ln w="9144">
            <a:solidFill>
              <a:srgbClr val="17375E"/>
            </a:solidFill>
          </a:ln>
        </p:spPr>
        <p:txBody>
          <a:bodyPr wrap="square" lIns="0" tIns="0" rIns="0" bIns="0" rtlCol="0"/>
          <a:lstStyle/>
          <a:p>
            <a:endParaRPr/>
          </a:p>
        </p:txBody>
      </p:sp>
      <p:sp>
        <p:nvSpPr>
          <p:cNvPr id="18" name="object 18"/>
          <p:cNvSpPr/>
          <p:nvPr/>
        </p:nvSpPr>
        <p:spPr>
          <a:xfrm>
            <a:off x="3284473" y="1384046"/>
            <a:ext cx="16510" cy="60960"/>
          </a:xfrm>
          <a:custGeom>
            <a:avLst/>
            <a:gdLst/>
            <a:ahLst/>
            <a:cxnLst/>
            <a:rect l="l" t="t" r="r" b="b"/>
            <a:pathLst>
              <a:path w="16510" h="60959">
                <a:moveTo>
                  <a:pt x="16510" y="60959"/>
                </a:moveTo>
                <a:lnTo>
                  <a:pt x="11251" y="45916"/>
                </a:lnTo>
                <a:lnTo>
                  <a:pt x="6731" y="30718"/>
                </a:lnTo>
                <a:lnTo>
                  <a:pt x="2972" y="15400"/>
                </a:lnTo>
                <a:lnTo>
                  <a:pt x="0" y="0"/>
                </a:lnTo>
              </a:path>
            </a:pathLst>
          </a:custGeom>
          <a:ln w="9144">
            <a:solidFill>
              <a:srgbClr val="17375E"/>
            </a:solidFill>
          </a:ln>
        </p:spPr>
        <p:txBody>
          <a:bodyPr wrap="square" lIns="0" tIns="0" rIns="0" bIns="0" rtlCol="0"/>
          <a:lstStyle/>
          <a:p>
            <a:endParaRPr/>
          </a:p>
        </p:txBody>
      </p:sp>
      <p:sp>
        <p:nvSpPr>
          <p:cNvPr id="19" name="object 19"/>
          <p:cNvSpPr txBox="1"/>
          <p:nvPr/>
        </p:nvSpPr>
        <p:spPr>
          <a:xfrm>
            <a:off x="4138421" y="1469771"/>
            <a:ext cx="1054735" cy="572770"/>
          </a:xfrm>
          <a:prstGeom prst="rect">
            <a:avLst/>
          </a:prstGeom>
        </p:spPr>
        <p:txBody>
          <a:bodyPr vert="horz" wrap="square" lIns="0" tIns="0" rIns="0" bIns="0" rtlCol="0">
            <a:spAutoFit/>
          </a:bodyPr>
          <a:lstStyle/>
          <a:p>
            <a:pPr marL="12700" marR="5080" indent="164465">
              <a:lnSpc>
                <a:spcPct val="100000"/>
              </a:lnSpc>
            </a:pPr>
            <a:r>
              <a:rPr sz="1800" spc="-5" dirty="0">
                <a:latin typeface="Calibri"/>
                <a:cs typeface="Calibri"/>
              </a:rPr>
              <a:t>What is  </a:t>
            </a:r>
            <a:r>
              <a:rPr sz="1800" spc="-10" dirty="0">
                <a:latin typeface="Calibri"/>
                <a:cs typeface="Calibri"/>
              </a:rPr>
              <a:t>H</a:t>
            </a:r>
            <a:r>
              <a:rPr sz="1800" spc="-5" dirty="0">
                <a:latin typeface="Calibri"/>
                <a:cs typeface="Calibri"/>
              </a:rPr>
              <a:t>ib</a:t>
            </a:r>
            <a:r>
              <a:rPr sz="1800" spc="5" dirty="0">
                <a:latin typeface="Calibri"/>
                <a:cs typeface="Calibri"/>
              </a:rPr>
              <a:t>e</a:t>
            </a:r>
            <a:r>
              <a:rPr sz="1800" dirty="0">
                <a:latin typeface="Calibri"/>
                <a:cs typeface="Calibri"/>
              </a:rPr>
              <a:t>rn</a:t>
            </a:r>
            <a:r>
              <a:rPr sz="1800" spc="-15" dirty="0">
                <a:latin typeface="Calibri"/>
                <a:cs typeface="Calibri"/>
              </a:rPr>
              <a:t>a</a:t>
            </a:r>
            <a:r>
              <a:rPr sz="1800" spc="-30" dirty="0">
                <a:latin typeface="Calibri"/>
                <a:cs typeface="Calibri"/>
              </a:rPr>
              <a:t>t</a:t>
            </a:r>
            <a:r>
              <a:rPr sz="1800" dirty="0">
                <a:latin typeface="Calibri"/>
                <a:cs typeface="Calibri"/>
              </a:rPr>
              <a:t>e?</a:t>
            </a:r>
            <a:endParaRPr sz="1800">
              <a:latin typeface="Calibri"/>
              <a:cs typeface="Calibri"/>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14</a:t>
            </a:fld>
            <a:r>
              <a:rPr dirty="0"/>
              <a:t> of</a:t>
            </a:r>
            <a:r>
              <a:rPr spc="-90" dirty="0"/>
              <a:t> </a:t>
            </a:r>
            <a:r>
              <a:rPr dirty="0"/>
              <a:t>45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2039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1965960"/>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3032760"/>
            <a:ext cx="164592" cy="17830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31012" y="669797"/>
            <a:ext cx="7508240" cy="3227070"/>
          </a:xfrm>
          <a:prstGeom prst="rect">
            <a:avLst/>
          </a:prstGeom>
        </p:spPr>
        <p:txBody>
          <a:bodyPr vert="horz" wrap="square" lIns="0" tIns="0" rIns="0" bIns="0" rtlCol="0">
            <a:spAutoFit/>
          </a:bodyPr>
          <a:lstStyle/>
          <a:p>
            <a:pPr marL="12700">
              <a:lnSpc>
                <a:spcPct val="100000"/>
              </a:lnSpc>
            </a:pPr>
            <a:r>
              <a:rPr sz="2000" spc="-5" dirty="0">
                <a:solidFill>
                  <a:srgbClr val="001F5F"/>
                </a:solidFill>
                <a:latin typeface="Calibri"/>
                <a:cs typeface="Calibri"/>
              </a:rPr>
              <a:t>Hibernate </a:t>
            </a:r>
            <a:r>
              <a:rPr sz="2000" dirty="0">
                <a:solidFill>
                  <a:srgbClr val="001F5F"/>
                </a:solidFill>
                <a:latin typeface="Calibri"/>
                <a:cs typeface="Calibri"/>
              </a:rPr>
              <a:t>is an ORM </a:t>
            </a:r>
            <a:r>
              <a:rPr sz="2000" spc="-5" dirty="0">
                <a:solidFill>
                  <a:srgbClr val="001F5F"/>
                </a:solidFill>
                <a:latin typeface="Calibri"/>
                <a:cs typeface="Calibri"/>
              </a:rPr>
              <a:t>solution </a:t>
            </a:r>
            <a:r>
              <a:rPr sz="2000" spc="-10" dirty="0">
                <a:solidFill>
                  <a:srgbClr val="001F5F"/>
                </a:solidFill>
                <a:latin typeface="Calibri"/>
                <a:cs typeface="Calibri"/>
              </a:rPr>
              <a:t>for </a:t>
            </a:r>
            <a:r>
              <a:rPr sz="2000" spc="-55" dirty="0">
                <a:solidFill>
                  <a:srgbClr val="001F5F"/>
                </a:solidFill>
                <a:latin typeface="Calibri"/>
                <a:cs typeface="Calibri"/>
              </a:rPr>
              <a:t>JAVA </a:t>
            </a:r>
            <a:r>
              <a:rPr sz="2000" spc="-5" dirty="0">
                <a:solidFill>
                  <a:srgbClr val="001F5F"/>
                </a:solidFill>
                <a:latin typeface="Calibri"/>
                <a:cs typeface="Calibri"/>
              </a:rPr>
              <a:t>introduced by </a:t>
            </a:r>
            <a:r>
              <a:rPr sz="2000" spc="-10" dirty="0">
                <a:solidFill>
                  <a:srgbClr val="001F5F"/>
                </a:solidFill>
                <a:latin typeface="Calibri"/>
                <a:cs typeface="Calibri"/>
              </a:rPr>
              <a:t>Gavin </a:t>
            </a:r>
            <a:r>
              <a:rPr sz="2000" dirty="0">
                <a:solidFill>
                  <a:srgbClr val="001F5F"/>
                </a:solidFill>
                <a:latin typeface="Calibri"/>
                <a:cs typeface="Calibri"/>
              </a:rPr>
              <a:t>King in</a:t>
            </a:r>
            <a:r>
              <a:rPr sz="2000" spc="125" dirty="0">
                <a:solidFill>
                  <a:srgbClr val="001F5F"/>
                </a:solidFill>
                <a:latin typeface="Calibri"/>
                <a:cs typeface="Calibri"/>
              </a:rPr>
              <a:t> </a:t>
            </a:r>
            <a:r>
              <a:rPr sz="2000" dirty="0">
                <a:solidFill>
                  <a:srgbClr val="001F5F"/>
                </a:solidFill>
                <a:latin typeface="Calibri"/>
                <a:cs typeface="Calibri"/>
              </a:rPr>
              <a:t>2001.</a:t>
            </a:r>
            <a:endParaRPr sz="2000">
              <a:latin typeface="Calibri"/>
              <a:cs typeface="Calibri"/>
            </a:endParaRPr>
          </a:p>
          <a:p>
            <a:pPr marL="12700" marR="469265">
              <a:lnSpc>
                <a:spcPct val="100000"/>
              </a:lnSpc>
              <a:spcBef>
                <a:spcPts val="1200"/>
              </a:spcBef>
            </a:pPr>
            <a:r>
              <a:rPr sz="2000" dirty="0">
                <a:solidFill>
                  <a:srgbClr val="001F5F"/>
                </a:solidFill>
                <a:latin typeface="Calibri"/>
                <a:cs typeface="Calibri"/>
              </a:rPr>
              <a:t>It is a </a:t>
            </a:r>
            <a:r>
              <a:rPr sz="2000" spc="-5" dirty="0">
                <a:solidFill>
                  <a:srgbClr val="001F5F"/>
                </a:solidFill>
                <a:latin typeface="Calibri"/>
                <a:cs typeface="Calibri"/>
              </a:rPr>
              <a:t>powerful, high performance Object-Relational </a:t>
            </a:r>
            <a:r>
              <a:rPr sz="2000" spc="-15" dirty="0">
                <a:solidFill>
                  <a:srgbClr val="001F5F"/>
                </a:solidFill>
                <a:latin typeface="Calibri"/>
                <a:cs typeface="Calibri"/>
              </a:rPr>
              <a:t>Persistence </a:t>
            </a:r>
            <a:r>
              <a:rPr sz="2000" dirty="0">
                <a:solidFill>
                  <a:srgbClr val="001F5F"/>
                </a:solidFill>
                <a:latin typeface="Calibri"/>
                <a:cs typeface="Calibri"/>
              </a:rPr>
              <a:t>and  Query service </a:t>
            </a:r>
            <a:r>
              <a:rPr sz="2000" spc="-15" dirty="0">
                <a:solidFill>
                  <a:srgbClr val="001F5F"/>
                </a:solidFill>
                <a:latin typeface="Calibri"/>
                <a:cs typeface="Calibri"/>
              </a:rPr>
              <a:t>for </a:t>
            </a:r>
            <a:r>
              <a:rPr sz="2000" spc="-10" dirty="0">
                <a:solidFill>
                  <a:srgbClr val="001F5F"/>
                </a:solidFill>
                <a:latin typeface="Calibri"/>
                <a:cs typeface="Calibri"/>
              </a:rPr>
              <a:t>any </a:t>
            </a:r>
            <a:r>
              <a:rPr sz="2000" spc="-15" dirty="0">
                <a:solidFill>
                  <a:srgbClr val="001F5F"/>
                </a:solidFill>
                <a:latin typeface="Calibri"/>
                <a:cs typeface="Calibri"/>
              </a:rPr>
              <a:t>Java</a:t>
            </a:r>
            <a:r>
              <a:rPr sz="2000" spc="25" dirty="0">
                <a:solidFill>
                  <a:srgbClr val="001F5F"/>
                </a:solidFill>
                <a:latin typeface="Calibri"/>
                <a:cs typeface="Calibri"/>
              </a:rPr>
              <a:t> </a:t>
            </a:r>
            <a:r>
              <a:rPr sz="2000" spc="-5" dirty="0">
                <a:solidFill>
                  <a:srgbClr val="001F5F"/>
                </a:solidFill>
                <a:latin typeface="Calibri"/>
                <a:cs typeface="Calibri"/>
              </a:rPr>
              <a:t>Application.</a:t>
            </a:r>
            <a:endParaRPr sz="2000">
              <a:latin typeface="Calibri"/>
              <a:cs typeface="Calibri"/>
            </a:endParaRPr>
          </a:p>
          <a:p>
            <a:pPr marL="12700" marR="5080">
              <a:lnSpc>
                <a:spcPct val="100000"/>
              </a:lnSpc>
              <a:spcBef>
                <a:spcPts val="1200"/>
              </a:spcBef>
            </a:pPr>
            <a:r>
              <a:rPr sz="2000" spc="-5" dirty="0">
                <a:solidFill>
                  <a:srgbClr val="001F5F"/>
                </a:solidFill>
                <a:latin typeface="Calibri"/>
                <a:cs typeface="Calibri"/>
              </a:rPr>
              <a:t>Hibernate maps </a:t>
            </a:r>
            <a:r>
              <a:rPr sz="2000" spc="-20" dirty="0">
                <a:solidFill>
                  <a:srgbClr val="001F5F"/>
                </a:solidFill>
                <a:latin typeface="Calibri"/>
                <a:cs typeface="Calibri"/>
              </a:rPr>
              <a:t>Java </a:t>
            </a:r>
            <a:r>
              <a:rPr sz="2000" spc="-5" dirty="0">
                <a:solidFill>
                  <a:srgbClr val="001F5F"/>
                </a:solidFill>
                <a:latin typeface="Calibri"/>
                <a:cs typeface="Calibri"/>
              </a:rPr>
              <a:t>classes </a:t>
            </a:r>
            <a:r>
              <a:rPr sz="2000" spc="-15" dirty="0">
                <a:solidFill>
                  <a:srgbClr val="001F5F"/>
                </a:solidFill>
                <a:latin typeface="Calibri"/>
                <a:cs typeface="Calibri"/>
              </a:rPr>
              <a:t>to </a:t>
            </a:r>
            <a:r>
              <a:rPr sz="2000" spc="-5" dirty="0">
                <a:solidFill>
                  <a:srgbClr val="001F5F"/>
                </a:solidFill>
                <a:latin typeface="Calibri"/>
                <a:cs typeface="Calibri"/>
              </a:rPr>
              <a:t>database tables </a:t>
            </a:r>
            <a:r>
              <a:rPr sz="2000" dirty="0">
                <a:solidFill>
                  <a:srgbClr val="001F5F"/>
                </a:solidFill>
                <a:latin typeface="Calibri"/>
                <a:cs typeface="Calibri"/>
              </a:rPr>
              <a:t>and </a:t>
            </a:r>
            <a:r>
              <a:rPr sz="2000" spc="-15" dirty="0">
                <a:solidFill>
                  <a:srgbClr val="001F5F"/>
                </a:solidFill>
                <a:latin typeface="Calibri"/>
                <a:cs typeface="Calibri"/>
              </a:rPr>
              <a:t>from </a:t>
            </a:r>
            <a:r>
              <a:rPr sz="2000" spc="-20" dirty="0">
                <a:solidFill>
                  <a:srgbClr val="001F5F"/>
                </a:solidFill>
                <a:latin typeface="Calibri"/>
                <a:cs typeface="Calibri"/>
              </a:rPr>
              <a:t>Java </a:t>
            </a:r>
            <a:r>
              <a:rPr sz="2000" spc="-10" dirty="0">
                <a:solidFill>
                  <a:srgbClr val="001F5F"/>
                </a:solidFill>
                <a:latin typeface="Calibri"/>
                <a:cs typeface="Calibri"/>
              </a:rPr>
              <a:t>data </a:t>
            </a:r>
            <a:r>
              <a:rPr sz="2000" spc="-5" dirty="0">
                <a:solidFill>
                  <a:srgbClr val="001F5F"/>
                </a:solidFill>
                <a:latin typeface="Calibri"/>
                <a:cs typeface="Calibri"/>
              </a:rPr>
              <a:t>types  </a:t>
            </a:r>
            <a:r>
              <a:rPr sz="2000" spc="-10" dirty="0">
                <a:solidFill>
                  <a:srgbClr val="001F5F"/>
                </a:solidFill>
                <a:latin typeface="Calibri"/>
                <a:cs typeface="Calibri"/>
              </a:rPr>
              <a:t>to </a:t>
            </a:r>
            <a:r>
              <a:rPr sz="2000" dirty="0">
                <a:solidFill>
                  <a:srgbClr val="001F5F"/>
                </a:solidFill>
                <a:latin typeface="Calibri"/>
                <a:cs typeface="Calibri"/>
              </a:rPr>
              <a:t>SQL </a:t>
            </a:r>
            <a:r>
              <a:rPr sz="2000" spc="-10" dirty="0">
                <a:solidFill>
                  <a:srgbClr val="001F5F"/>
                </a:solidFill>
                <a:latin typeface="Calibri"/>
                <a:cs typeface="Calibri"/>
              </a:rPr>
              <a:t>data </a:t>
            </a:r>
            <a:r>
              <a:rPr sz="2000" dirty="0">
                <a:solidFill>
                  <a:srgbClr val="001F5F"/>
                </a:solidFill>
                <a:latin typeface="Calibri"/>
                <a:cs typeface="Calibri"/>
              </a:rPr>
              <a:t>types and </a:t>
            </a:r>
            <a:r>
              <a:rPr sz="2000" spc="-10" dirty="0">
                <a:solidFill>
                  <a:srgbClr val="001F5F"/>
                </a:solidFill>
                <a:latin typeface="Calibri"/>
                <a:cs typeface="Calibri"/>
              </a:rPr>
              <a:t>relieve </a:t>
            </a:r>
            <a:r>
              <a:rPr sz="2000" dirty="0">
                <a:solidFill>
                  <a:srgbClr val="001F5F"/>
                </a:solidFill>
                <a:latin typeface="Calibri"/>
                <a:cs typeface="Calibri"/>
              </a:rPr>
              <a:t>the </a:t>
            </a:r>
            <a:r>
              <a:rPr sz="2000" spc="-5" dirty="0">
                <a:solidFill>
                  <a:srgbClr val="001F5F"/>
                </a:solidFill>
                <a:latin typeface="Calibri"/>
                <a:cs typeface="Calibri"/>
              </a:rPr>
              <a:t>developer </a:t>
            </a:r>
            <a:r>
              <a:rPr sz="2000" spc="-10" dirty="0">
                <a:solidFill>
                  <a:srgbClr val="001F5F"/>
                </a:solidFill>
                <a:latin typeface="Calibri"/>
                <a:cs typeface="Calibri"/>
              </a:rPr>
              <a:t>from </a:t>
            </a:r>
            <a:r>
              <a:rPr sz="2000" spc="5" dirty="0">
                <a:solidFill>
                  <a:srgbClr val="001F5F"/>
                </a:solidFill>
                <a:latin typeface="Calibri"/>
                <a:cs typeface="Calibri"/>
              </a:rPr>
              <a:t>95% </a:t>
            </a:r>
            <a:r>
              <a:rPr sz="2000" spc="-5" dirty="0">
                <a:solidFill>
                  <a:srgbClr val="001F5F"/>
                </a:solidFill>
                <a:latin typeface="Calibri"/>
                <a:cs typeface="Calibri"/>
              </a:rPr>
              <a:t>of common </a:t>
            </a:r>
            <a:r>
              <a:rPr sz="2000" spc="-10" dirty="0">
                <a:solidFill>
                  <a:srgbClr val="001F5F"/>
                </a:solidFill>
                <a:latin typeface="Calibri"/>
                <a:cs typeface="Calibri"/>
              </a:rPr>
              <a:t>data  persistence related programming</a:t>
            </a:r>
            <a:r>
              <a:rPr sz="2000" spc="75" dirty="0">
                <a:solidFill>
                  <a:srgbClr val="001F5F"/>
                </a:solidFill>
                <a:latin typeface="Calibri"/>
                <a:cs typeface="Calibri"/>
              </a:rPr>
              <a:t> </a:t>
            </a:r>
            <a:r>
              <a:rPr sz="2000" spc="-10" dirty="0">
                <a:solidFill>
                  <a:srgbClr val="001F5F"/>
                </a:solidFill>
                <a:latin typeface="Calibri"/>
                <a:cs typeface="Calibri"/>
              </a:rPr>
              <a:t>tasks.</a:t>
            </a:r>
            <a:endParaRPr sz="2000">
              <a:latin typeface="Calibri"/>
              <a:cs typeface="Calibri"/>
            </a:endParaRPr>
          </a:p>
          <a:p>
            <a:pPr marL="12700" marR="67945">
              <a:lnSpc>
                <a:spcPct val="100000"/>
              </a:lnSpc>
              <a:spcBef>
                <a:spcPts val="1200"/>
              </a:spcBef>
            </a:pPr>
            <a:r>
              <a:rPr sz="2000" spc="-5" dirty="0">
                <a:solidFill>
                  <a:srgbClr val="001F5F"/>
                </a:solidFill>
                <a:latin typeface="Calibri"/>
                <a:cs typeface="Calibri"/>
              </a:rPr>
              <a:t>Hibernate sits between traditional </a:t>
            </a:r>
            <a:r>
              <a:rPr sz="2000" spc="-20" dirty="0">
                <a:solidFill>
                  <a:srgbClr val="001F5F"/>
                </a:solidFill>
                <a:latin typeface="Calibri"/>
                <a:cs typeface="Calibri"/>
              </a:rPr>
              <a:t>Java </a:t>
            </a:r>
            <a:r>
              <a:rPr sz="2000" spc="-5" dirty="0">
                <a:solidFill>
                  <a:srgbClr val="001F5F"/>
                </a:solidFill>
                <a:latin typeface="Calibri"/>
                <a:cs typeface="Calibri"/>
              </a:rPr>
              <a:t>objects </a:t>
            </a:r>
            <a:r>
              <a:rPr sz="2000" dirty="0">
                <a:solidFill>
                  <a:srgbClr val="001F5F"/>
                </a:solidFill>
                <a:latin typeface="Calibri"/>
                <a:cs typeface="Calibri"/>
              </a:rPr>
              <a:t>and </a:t>
            </a:r>
            <a:r>
              <a:rPr sz="2000" spc="-5" dirty="0">
                <a:solidFill>
                  <a:srgbClr val="001F5F"/>
                </a:solidFill>
                <a:latin typeface="Calibri"/>
                <a:cs typeface="Calibri"/>
              </a:rPr>
              <a:t>database server </a:t>
            </a:r>
            <a:r>
              <a:rPr sz="2000" spc="-15" dirty="0">
                <a:solidFill>
                  <a:srgbClr val="001F5F"/>
                </a:solidFill>
                <a:latin typeface="Calibri"/>
                <a:cs typeface="Calibri"/>
              </a:rPr>
              <a:t>to  </a:t>
            </a:r>
            <a:r>
              <a:rPr sz="2000" dirty="0">
                <a:solidFill>
                  <a:srgbClr val="001F5F"/>
                </a:solidFill>
                <a:latin typeface="Calibri"/>
                <a:cs typeface="Calibri"/>
              </a:rPr>
              <a:t>handle all the </a:t>
            </a:r>
            <a:r>
              <a:rPr sz="2000" spc="-10" dirty="0">
                <a:solidFill>
                  <a:srgbClr val="001F5F"/>
                </a:solidFill>
                <a:latin typeface="Calibri"/>
                <a:cs typeface="Calibri"/>
              </a:rPr>
              <a:t>work </a:t>
            </a:r>
            <a:r>
              <a:rPr sz="2000" dirty="0">
                <a:solidFill>
                  <a:srgbClr val="001F5F"/>
                </a:solidFill>
                <a:latin typeface="Calibri"/>
                <a:cs typeface="Calibri"/>
              </a:rPr>
              <a:t>in </a:t>
            </a:r>
            <a:r>
              <a:rPr sz="2000" spc="-10" dirty="0">
                <a:solidFill>
                  <a:srgbClr val="001F5F"/>
                </a:solidFill>
                <a:latin typeface="Calibri"/>
                <a:cs typeface="Calibri"/>
              </a:rPr>
              <a:t>persisting </a:t>
            </a:r>
            <a:r>
              <a:rPr sz="2000" dirty="0">
                <a:solidFill>
                  <a:srgbClr val="001F5F"/>
                </a:solidFill>
                <a:latin typeface="Calibri"/>
                <a:cs typeface="Calibri"/>
              </a:rPr>
              <a:t>those objects based on the </a:t>
            </a:r>
            <a:r>
              <a:rPr sz="2000" spc="-10" dirty="0">
                <a:solidFill>
                  <a:srgbClr val="001F5F"/>
                </a:solidFill>
                <a:latin typeface="Calibri"/>
                <a:cs typeface="Calibri"/>
              </a:rPr>
              <a:t>appropriate  </a:t>
            </a:r>
            <a:r>
              <a:rPr sz="2000" spc="5" dirty="0">
                <a:solidFill>
                  <a:srgbClr val="001F5F"/>
                </a:solidFill>
                <a:latin typeface="Calibri"/>
                <a:cs typeface="Calibri"/>
              </a:rPr>
              <a:t>O/R </a:t>
            </a:r>
            <a:r>
              <a:rPr sz="2000" dirty="0">
                <a:solidFill>
                  <a:srgbClr val="001F5F"/>
                </a:solidFill>
                <a:latin typeface="Calibri"/>
                <a:cs typeface="Calibri"/>
              </a:rPr>
              <a:t>mechanisms and</a:t>
            </a:r>
            <a:r>
              <a:rPr sz="2000" spc="-45" dirty="0">
                <a:solidFill>
                  <a:srgbClr val="001F5F"/>
                </a:solidFill>
                <a:latin typeface="Calibri"/>
                <a:cs typeface="Calibri"/>
              </a:rPr>
              <a:t> </a:t>
            </a:r>
            <a:r>
              <a:rPr sz="2000" spc="-10" dirty="0">
                <a:solidFill>
                  <a:srgbClr val="001F5F"/>
                </a:solidFill>
                <a:latin typeface="Calibri"/>
                <a:cs typeface="Calibri"/>
              </a:rPr>
              <a:t>patterns.</a:t>
            </a:r>
            <a:endParaRPr sz="2000">
              <a:latin typeface="Calibri"/>
              <a:cs typeface="Calibri"/>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a:t>
            </a:r>
            <a:r>
              <a:rPr spc="-10" dirty="0"/>
              <a:t>Hibernate</a:t>
            </a:r>
            <a:r>
              <a:rPr spc="-55" dirty="0"/>
              <a:t> </a:t>
            </a:r>
            <a:r>
              <a:rPr spc="-10" dirty="0"/>
              <a:t>(Contd.)</a:t>
            </a:r>
          </a:p>
        </p:txBody>
      </p:sp>
      <p:sp>
        <p:nvSpPr>
          <p:cNvPr id="8" name="object 8"/>
          <p:cNvSpPr/>
          <p:nvPr/>
        </p:nvSpPr>
        <p:spPr>
          <a:xfrm>
            <a:off x="1513332" y="4096511"/>
            <a:ext cx="5888736" cy="1738884"/>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15</a:t>
            </a:fld>
            <a:r>
              <a:rPr dirty="0"/>
              <a:t> of</a:t>
            </a:r>
            <a:r>
              <a:rPr spc="-90" dirty="0"/>
              <a:t> </a:t>
            </a:r>
            <a:r>
              <a:rPr dirty="0"/>
              <a:t>45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1930907"/>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2631948"/>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3607308"/>
            <a:ext cx="114300" cy="12801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14400" y="4582667"/>
            <a:ext cx="114300" cy="1280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14400" y="5283708"/>
            <a:ext cx="114300" cy="12801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731012" y="669797"/>
            <a:ext cx="7515225" cy="5086350"/>
          </a:xfrm>
          <a:prstGeom prst="rect">
            <a:avLst/>
          </a:prstGeom>
        </p:spPr>
        <p:txBody>
          <a:bodyPr vert="horz" wrap="square" lIns="0" tIns="0" rIns="0" bIns="0" rtlCol="0">
            <a:spAutoFit/>
          </a:bodyPr>
          <a:lstStyle/>
          <a:p>
            <a:pPr marL="12700">
              <a:lnSpc>
                <a:spcPct val="100000"/>
              </a:lnSpc>
            </a:pPr>
            <a:r>
              <a:rPr sz="2000" spc="-5" dirty="0">
                <a:solidFill>
                  <a:srgbClr val="001F5F"/>
                </a:solidFill>
                <a:latin typeface="Calibri"/>
                <a:cs typeface="Calibri"/>
              </a:rPr>
              <a:t>Some </a:t>
            </a:r>
            <a:r>
              <a:rPr sz="2000" dirty="0">
                <a:solidFill>
                  <a:srgbClr val="001F5F"/>
                </a:solidFill>
                <a:latin typeface="Calibri"/>
                <a:cs typeface="Calibri"/>
              </a:rPr>
              <a:t>of the </a:t>
            </a:r>
            <a:r>
              <a:rPr sz="2000" spc="-5" dirty="0">
                <a:solidFill>
                  <a:srgbClr val="001F5F"/>
                </a:solidFill>
                <a:latin typeface="Calibri"/>
                <a:cs typeface="Calibri"/>
              </a:rPr>
              <a:t>common </a:t>
            </a:r>
            <a:r>
              <a:rPr sz="2000" spc="-10" dirty="0">
                <a:solidFill>
                  <a:srgbClr val="001F5F"/>
                </a:solidFill>
                <a:latin typeface="Calibri"/>
                <a:cs typeface="Calibri"/>
              </a:rPr>
              <a:t>advantage </a:t>
            </a:r>
            <a:r>
              <a:rPr sz="2000" spc="-5" dirty="0">
                <a:solidFill>
                  <a:srgbClr val="001F5F"/>
                </a:solidFill>
                <a:latin typeface="Calibri"/>
                <a:cs typeface="Calibri"/>
              </a:rPr>
              <a:t>of hibernate</a:t>
            </a:r>
            <a:r>
              <a:rPr sz="2000" spc="45" dirty="0">
                <a:solidFill>
                  <a:srgbClr val="001F5F"/>
                </a:solidFill>
                <a:latin typeface="Calibri"/>
                <a:cs typeface="Calibri"/>
              </a:rPr>
              <a:t> </a:t>
            </a:r>
            <a:r>
              <a:rPr sz="2000" spc="-5" dirty="0">
                <a:solidFill>
                  <a:srgbClr val="001F5F"/>
                </a:solidFill>
                <a:latin typeface="Calibri"/>
                <a:cs typeface="Calibri"/>
              </a:rPr>
              <a:t>are:</a:t>
            </a:r>
            <a:endParaRPr sz="2000">
              <a:latin typeface="Calibri"/>
              <a:cs typeface="Calibri"/>
            </a:endParaRPr>
          </a:p>
          <a:p>
            <a:pPr marL="469900" marR="174625">
              <a:lnSpc>
                <a:spcPct val="100000"/>
              </a:lnSpc>
              <a:spcBef>
                <a:spcPts val="1205"/>
              </a:spcBef>
            </a:pPr>
            <a:r>
              <a:rPr sz="1800" b="1" spc="-5" dirty="0">
                <a:solidFill>
                  <a:srgbClr val="001F5F"/>
                </a:solidFill>
                <a:latin typeface="Calibri"/>
                <a:cs typeface="Calibri"/>
              </a:rPr>
              <a:t>Open </a:t>
            </a:r>
            <a:r>
              <a:rPr sz="1800" b="1" spc="-10" dirty="0">
                <a:solidFill>
                  <a:srgbClr val="001F5F"/>
                </a:solidFill>
                <a:latin typeface="Calibri"/>
                <a:cs typeface="Calibri"/>
              </a:rPr>
              <a:t>source </a:t>
            </a:r>
            <a:r>
              <a:rPr sz="1800" b="1" dirty="0">
                <a:solidFill>
                  <a:srgbClr val="001F5F"/>
                </a:solidFill>
                <a:latin typeface="Calibri"/>
                <a:cs typeface="Calibri"/>
              </a:rPr>
              <a:t>and </a:t>
            </a:r>
            <a:r>
              <a:rPr sz="1800" b="1" spc="-10" dirty="0">
                <a:solidFill>
                  <a:srgbClr val="001F5F"/>
                </a:solidFill>
                <a:latin typeface="Calibri"/>
                <a:cs typeface="Calibri"/>
              </a:rPr>
              <a:t>Lightweight</a:t>
            </a:r>
            <a:r>
              <a:rPr sz="1800" spc="-10" dirty="0">
                <a:solidFill>
                  <a:srgbClr val="001F5F"/>
                </a:solidFill>
                <a:latin typeface="Calibri"/>
                <a:cs typeface="Calibri"/>
              </a:rPr>
              <a:t>: Hibernate framework </a:t>
            </a:r>
            <a:r>
              <a:rPr sz="1800" dirty="0">
                <a:solidFill>
                  <a:srgbClr val="001F5F"/>
                </a:solidFill>
                <a:latin typeface="Calibri"/>
                <a:cs typeface="Calibri"/>
              </a:rPr>
              <a:t>is </a:t>
            </a:r>
            <a:r>
              <a:rPr sz="1800" spc="-5" dirty="0">
                <a:solidFill>
                  <a:srgbClr val="001F5F"/>
                </a:solidFill>
                <a:latin typeface="Calibri"/>
                <a:cs typeface="Calibri"/>
              </a:rPr>
              <a:t>open </a:t>
            </a:r>
            <a:r>
              <a:rPr sz="1800" spc="-10" dirty="0">
                <a:solidFill>
                  <a:srgbClr val="001F5F"/>
                </a:solidFill>
                <a:latin typeface="Calibri"/>
                <a:cs typeface="Calibri"/>
              </a:rPr>
              <a:t>source </a:t>
            </a:r>
            <a:r>
              <a:rPr sz="1800" spc="-5" dirty="0">
                <a:solidFill>
                  <a:srgbClr val="001F5F"/>
                </a:solidFill>
                <a:latin typeface="Calibri"/>
                <a:cs typeface="Calibri"/>
              </a:rPr>
              <a:t>under  </a:t>
            </a:r>
            <a:r>
              <a:rPr sz="1800" dirty="0">
                <a:solidFill>
                  <a:srgbClr val="001F5F"/>
                </a:solidFill>
                <a:latin typeface="Calibri"/>
                <a:cs typeface="Calibri"/>
              </a:rPr>
              <a:t>the </a:t>
            </a:r>
            <a:r>
              <a:rPr sz="1800" spc="-5" dirty="0">
                <a:solidFill>
                  <a:srgbClr val="001F5F"/>
                </a:solidFill>
                <a:latin typeface="Calibri"/>
                <a:cs typeface="Calibri"/>
              </a:rPr>
              <a:t>Lesser General Public License </a:t>
            </a:r>
            <a:r>
              <a:rPr sz="1800" spc="-10" dirty="0">
                <a:solidFill>
                  <a:srgbClr val="001F5F"/>
                </a:solidFill>
                <a:latin typeface="Calibri"/>
                <a:cs typeface="Calibri"/>
              </a:rPr>
              <a:t>(LGPL) </a:t>
            </a:r>
            <a:r>
              <a:rPr sz="1800" spc="-5" dirty="0">
                <a:solidFill>
                  <a:srgbClr val="001F5F"/>
                </a:solidFill>
                <a:latin typeface="Calibri"/>
                <a:cs typeface="Calibri"/>
              </a:rPr>
              <a:t>license </a:t>
            </a:r>
            <a:r>
              <a:rPr sz="1800" dirty="0">
                <a:solidFill>
                  <a:srgbClr val="001F5F"/>
                </a:solidFill>
                <a:latin typeface="Calibri"/>
                <a:cs typeface="Calibri"/>
              </a:rPr>
              <a:t>and</a:t>
            </a:r>
            <a:r>
              <a:rPr sz="1800" spc="120" dirty="0">
                <a:solidFill>
                  <a:srgbClr val="001F5F"/>
                </a:solidFill>
                <a:latin typeface="Calibri"/>
                <a:cs typeface="Calibri"/>
              </a:rPr>
              <a:t> </a:t>
            </a:r>
            <a:r>
              <a:rPr sz="1800" spc="-5" dirty="0">
                <a:solidFill>
                  <a:srgbClr val="001F5F"/>
                </a:solidFill>
                <a:latin typeface="Calibri"/>
                <a:cs typeface="Calibri"/>
              </a:rPr>
              <a:t>lightweight.</a:t>
            </a:r>
            <a:endParaRPr sz="1800">
              <a:latin typeface="Calibri"/>
              <a:cs typeface="Calibri"/>
            </a:endParaRPr>
          </a:p>
          <a:p>
            <a:pPr marL="469900">
              <a:lnSpc>
                <a:spcPct val="100000"/>
              </a:lnSpc>
              <a:spcBef>
                <a:spcPts val="1200"/>
              </a:spcBef>
            </a:pPr>
            <a:r>
              <a:rPr sz="1800" b="1" spc="-20" dirty="0">
                <a:solidFill>
                  <a:srgbClr val="001F5F"/>
                </a:solidFill>
                <a:latin typeface="Calibri"/>
                <a:cs typeface="Calibri"/>
              </a:rPr>
              <a:t>Fast </a:t>
            </a:r>
            <a:r>
              <a:rPr sz="1800" b="1" spc="-5" dirty="0">
                <a:solidFill>
                  <a:srgbClr val="001F5F"/>
                </a:solidFill>
                <a:latin typeface="Calibri"/>
                <a:cs typeface="Calibri"/>
              </a:rPr>
              <a:t>performance</a:t>
            </a:r>
            <a:r>
              <a:rPr sz="1800" spc="-5" dirty="0">
                <a:solidFill>
                  <a:srgbClr val="001F5F"/>
                </a:solidFill>
                <a:latin typeface="Calibri"/>
                <a:cs typeface="Calibri"/>
              </a:rPr>
              <a:t>: The performance of </a:t>
            </a:r>
            <a:r>
              <a:rPr sz="1800" spc="-10" dirty="0">
                <a:solidFill>
                  <a:srgbClr val="001F5F"/>
                </a:solidFill>
                <a:latin typeface="Calibri"/>
                <a:cs typeface="Calibri"/>
              </a:rPr>
              <a:t>hibernate framework </a:t>
            </a:r>
            <a:r>
              <a:rPr sz="1800" spc="-5" dirty="0">
                <a:solidFill>
                  <a:srgbClr val="001F5F"/>
                </a:solidFill>
                <a:latin typeface="Calibri"/>
                <a:cs typeface="Calibri"/>
              </a:rPr>
              <a:t>is </a:t>
            </a:r>
            <a:r>
              <a:rPr sz="1800" spc="-15" dirty="0">
                <a:solidFill>
                  <a:srgbClr val="001F5F"/>
                </a:solidFill>
                <a:latin typeface="Calibri"/>
                <a:cs typeface="Calibri"/>
              </a:rPr>
              <a:t>fast</a:t>
            </a:r>
            <a:r>
              <a:rPr sz="1800" spc="95" dirty="0">
                <a:solidFill>
                  <a:srgbClr val="001F5F"/>
                </a:solidFill>
                <a:latin typeface="Calibri"/>
                <a:cs typeface="Calibri"/>
              </a:rPr>
              <a:t> </a:t>
            </a:r>
            <a:r>
              <a:rPr sz="1800" spc="-5" dirty="0">
                <a:solidFill>
                  <a:srgbClr val="001F5F"/>
                </a:solidFill>
                <a:latin typeface="Calibri"/>
                <a:cs typeface="Calibri"/>
              </a:rPr>
              <a:t>because</a:t>
            </a:r>
            <a:endParaRPr sz="1800">
              <a:latin typeface="Calibri"/>
              <a:cs typeface="Calibri"/>
            </a:endParaRPr>
          </a:p>
          <a:p>
            <a:pPr marL="469900">
              <a:lnSpc>
                <a:spcPct val="100000"/>
              </a:lnSpc>
            </a:pPr>
            <a:r>
              <a:rPr sz="1800" spc="-5" dirty="0">
                <a:solidFill>
                  <a:srgbClr val="001F5F"/>
                </a:solidFill>
                <a:latin typeface="Calibri"/>
                <a:cs typeface="Calibri"/>
              </a:rPr>
              <a:t>cache is </a:t>
            </a:r>
            <a:r>
              <a:rPr sz="1800" spc="-10" dirty="0">
                <a:solidFill>
                  <a:srgbClr val="001F5F"/>
                </a:solidFill>
                <a:latin typeface="Calibri"/>
                <a:cs typeface="Calibri"/>
              </a:rPr>
              <a:t>internally </a:t>
            </a:r>
            <a:r>
              <a:rPr sz="1800" dirty="0">
                <a:solidFill>
                  <a:srgbClr val="001F5F"/>
                </a:solidFill>
                <a:latin typeface="Calibri"/>
                <a:cs typeface="Calibri"/>
              </a:rPr>
              <a:t>used in </a:t>
            </a:r>
            <a:r>
              <a:rPr sz="1800" spc="-10" dirty="0">
                <a:solidFill>
                  <a:srgbClr val="001F5F"/>
                </a:solidFill>
                <a:latin typeface="Calibri"/>
                <a:cs typeface="Calibri"/>
              </a:rPr>
              <a:t>hibernate</a:t>
            </a:r>
            <a:r>
              <a:rPr sz="1800" spc="65" dirty="0">
                <a:solidFill>
                  <a:srgbClr val="001F5F"/>
                </a:solidFill>
                <a:latin typeface="Calibri"/>
                <a:cs typeface="Calibri"/>
              </a:rPr>
              <a:t> </a:t>
            </a:r>
            <a:r>
              <a:rPr sz="1800" spc="-10" dirty="0">
                <a:solidFill>
                  <a:srgbClr val="001F5F"/>
                </a:solidFill>
                <a:latin typeface="Calibri"/>
                <a:cs typeface="Calibri"/>
              </a:rPr>
              <a:t>framework.</a:t>
            </a:r>
            <a:endParaRPr sz="1800">
              <a:latin typeface="Calibri"/>
              <a:cs typeface="Calibri"/>
            </a:endParaRPr>
          </a:p>
          <a:p>
            <a:pPr marL="469900" marR="502284" algn="just">
              <a:lnSpc>
                <a:spcPct val="100000"/>
              </a:lnSpc>
              <a:spcBef>
                <a:spcPts val="1200"/>
              </a:spcBef>
            </a:pPr>
            <a:r>
              <a:rPr sz="1800" b="1" spc="-5" dirty="0">
                <a:solidFill>
                  <a:srgbClr val="001F5F"/>
                </a:solidFill>
                <a:latin typeface="Calibri"/>
                <a:cs typeface="Calibri"/>
              </a:rPr>
              <a:t>Database </a:t>
            </a:r>
            <a:r>
              <a:rPr sz="1800" b="1" spc="-10" dirty="0">
                <a:solidFill>
                  <a:srgbClr val="001F5F"/>
                </a:solidFill>
                <a:latin typeface="Calibri"/>
                <a:cs typeface="Calibri"/>
              </a:rPr>
              <a:t>Independent </a:t>
            </a:r>
            <a:r>
              <a:rPr sz="1800" b="1" dirty="0">
                <a:solidFill>
                  <a:srgbClr val="001F5F"/>
                </a:solidFill>
                <a:latin typeface="Calibri"/>
                <a:cs typeface="Calibri"/>
              </a:rPr>
              <a:t>query</a:t>
            </a:r>
            <a:r>
              <a:rPr sz="1800" dirty="0">
                <a:solidFill>
                  <a:srgbClr val="001F5F"/>
                </a:solidFill>
                <a:latin typeface="Calibri"/>
                <a:cs typeface="Calibri"/>
              </a:rPr>
              <a:t>: </a:t>
            </a:r>
            <a:r>
              <a:rPr sz="1800" spc="-5" dirty="0">
                <a:solidFill>
                  <a:srgbClr val="001F5F"/>
                </a:solidFill>
                <a:latin typeface="Calibri"/>
                <a:cs typeface="Calibri"/>
              </a:rPr>
              <a:t>HQL </a:t>
            </a:r>
            <a:r>
              <a:rPr sz="1800" spc="-10" dirty="0">
                <a:solidFill>
                  <a:srgbClr val="001F5F"/>
                </a:solidFill>
                <a:latin typeface="Calibri"/>
                <a:cs typeface="Calibri"/>
              </a:rPr>
              <a:t>(Hibernate </a:t>
            </a:r>
            <a:r>
              <a:rPr sz="1800" dirty="0">
                <a:solidFill>
                  <a:srgbClr val="001F5F"/>
                </a:solidFill>
                <a:latin typeface="Calibri"/>
                <a:cs typeface="Calibri"/>
              </a:rPr>
              <a:t>Query </a:t>
            </a:r>
            <a:r>
              <a:rPr sz="1800" spc="-5" dirty="0">
                <a:solidFill>
                  <a:srgbClr val="001F5F"/>
                </a:solidFill>
                <a:latin typeface="Calibri"/>
                <a:cs typeface="Calibri"/>
              </a:rPr>
              <a:t>Language) is </a:t>
            </a:r>
            <a:r>
              <a:rPr sz="1800" dirty="0">
                <a:solidFill>
                  <a:srgbClr val="001F5F"/>
                </a:solidFill>
                <a:latin typeface="Calibri"/>
                <a:cs typeface="Calibri"/>
              </a:rPr>
              <a:t>the  </a:t>
            </a:r>
            <a:r>
              <a:rPr sz="1800" spc="-10" dirty="0">
                <a:solidFill>
                  <a:srgbClr val="001F5F"/>
                </a:solidFill>
                <a:latin typeface="Calibri"/>
                <a:cs typeface="Calibri"/>
              </a:rPr>
              <a:t>object-oriented version </a:t>
            </a:r>
            <a:r>
              <a:rPr sz="1800" spc="-5" dirty="0">
                <a:solidFill>
                  <a:srgbClr val="001F5F"/>
                </a:solidFill>
                <a:latin typeface="Calibri"/>
                <a:cs typeface="Calibri"/>
              </a:rPr>
              <a:t>of </a:t>
            </a:r>
            <a:r>
              <a:rPr sz="1800" dirty="0">
                <a:solidFill>
                  <a:srgbClr val="001F5F"/>
                </a:solidFill>
                <a:latin typeface="Calibri"/>
                <a:cs typeface="Calibri"/>
              </a:rPr>
              <a:t>SQL. It </a:t>
            </a:r>
            <a:r>
              <a:rPr sz="1800" spc="-15" dirty="0">
                <a:solidFill>
                  <a:srgbClr val="001F5F"/>
                </a:solidFill>
                <a:latin typeface="Calibri"/>
                <a:cs typeface="Calibri"/>
              </a:rPr>
              <a:t>generates </a:t>
            </a:r>
            <a:r>
              <a:rPr sz="1800" dirty="0">
                <a:solidFill>
                  <a:srgbClr val="001F5F"/>
                </a:solidFill>
                <a:latin typeface="Calibri"/>
                <a:cs typeface="Calibri"/>
              </a:rPr>
              <a:t>the </a:t>
            </a:r>
            <a:r>
              <a:rPr sz="1800" spc="-10" dirty="0">
                <a:solidFill>
                  <a:srgbClr val="001F5F"/>
                </a:solidFill>
                <a:latin typeface="Calibri"/>
                <a:cs typeface="Calibri"/>
              </a:rPr>
              <a:t>database </a:t>
            </a:r>
            <a:r>
              <a:rPr sz="1800" spc="-5" dirty="0">
                <a:solidFill>
                  <a:srgbClr val="001F5F"/>
                </a:solidFill>
                <a:latin typeface="Calibri"/>
                <a:cs typeface="Calibri"/>
              </a:rPr>
              <a:t>independent  queries.</a:t>
            </a:r>
            <a:endParaRPr sz="1800">
              <a:latin typeface="Calibri"/>
              <a:cs typeface="Calibri"/>
            </a:endParaRPr>
          </a:p>
          <a:p>
            <a:pPr marL="469900" marR="459105">
              <a:lnSpc>
                <a:spcPct val="100000"/>
              </a:lnSpc>
              <a:spcBef>
                <a:spcPts val="1200"/>
              </a:spcBef>
            </a:pPr>
            <a:r>
              <a:rPr sz="1800" b="1" spc="-5" dirty="0">
                <a:solidFill>
                  <a:srgbClr val="001F5F"/>
                </a:solidFill>
                <a:latin typeface="Calibri"/>
                <a:cs typeface="Calibri"/>
              </a:rPr>
              <a:t>Automatic table creation</a:t>
            </a:r>
            <a:r>
              <a:rPr sz="1800" spc="-5" dirty="0">
                <a:solidFill>
                  <a:srgbClr val="001F5F"/>
                </a:solidFill>
                <a:latin typeface="Calibri"/>
                <a:cs typeface="Calibri"/>
              </a:rPr>
              <a:t>: </a:t>
            </a:r>
            <a:r>
              <a:rPr sz="1800" spc="-10" dirty="0">
                <a:solidFill>
                  <a:srgbClr val="001F5F"/>
                </a:solidFill>
                <a:latin typeface="Calibri"/>
                <a:cs typeface="Calibri"/>
              </a:rPr>
              <a:t>Hibernate framework provides </a:t>
            </a:r>
            <a:r>
              <a:rPr sz="1800" dirty="0">
                <a:solidFill>
                  <a:srgbClr val="001F5F"/>
                </a:solidFill>
                <a:latin typeface="Calibri"/>
                <a:cs typeface="Calibri"/>
              </a:rPr>
              <a:t>the </a:t>
            </a:r>
            <a:r>
              <a:rPr sz="1800" spc="-10" dirty="0">
                <a:solidFill>
                  <a:srgbClr val="001F5F"/>
                </a:solidFill>
                <a:latin typeface="Calibri"/>
                <a:cs typeface="Calibri"/>
              </a:rPr>
              <a:t>facility to  </a:t>
            </a:r>
            <a:r>
              <a:rPr sz="1800" spc="-15" dirty="0">
                <a:solidFill>
                  <a:srgbClr val="001F5F"/>
                </a:solidFill>
                <a:latin typeface="Calibri"/>
                <a:cs typeface="Calibri"/>
              </a:rPr>
              <a:t>create </a:t>
            </a:r>
            <a:r>
              <a:rPr sz="1800" dirty="0">
                <a:solidFill>
                  <a:srgbClr val="001F5F"/>
                </a:solidFill>
                <a:latin typeface="Calibri"/>
                <a:cs typeface="Calibri"/>
              </a:rPr>
              <a:t>the </a:t>
            </a:r>
            <a:r>
              <a:rPr sz="1800" spc="-5" dirty="0">
                <a:solidFill>
                  <a:srgbClr val="001F5F"/>
                </a:solidFill>
                <a:latin typeface="Calibri"/>
                <a:cs typeface="Calibri"/>
              </a:rPr>
              <a:t>tables of </a:t>
            </a:r>
            <a:r>
              <a:rPr sz="1800" dirty="0">
                <a:solidFill>
                  <a:srgbClr val="001F5F"/>
                </a:solidFill>
                <a:latin typeface="Calibri"/>
                <a:cs typeface="Calibri"/>
              </a:rPr>
              <a:t>the </a:t>
            </a:r>
            <a:r>
              <a:rPr sz="1800" spc="-10" dirty="0">
                <a:solidFill>
                  <a:srgbClr val="001F5F"/>
                </a:solidFill>
                <a:latin typeface="Calibri"/>
                <a:cs typeface="Calibri"/>
              </a:rPr>
              <a:t>database </a:t>
            </a:r>
            <a:r>
              <a:rPr sz="1800" spc="-15" dirty="0">
                <a:solidFill>
                  <a:srgbClr val="001F5F"/>
                </a:solidFill>
                <a:latin typeface="Calibri"/>
                <a:cs typeface="Calibri"/>
              </a:rPr>
              <a:t>automatically. </a:t>
            </a:r>
            <a:r>
              <a:rPr sz="1800" spc="-5" dirty="0">
                <a:solidFill>
                  <a:srgbClr val="001F5F"/>
                </a:solidFill>
                <a:latin typeface="Calibri"/>
                <a:cs typeface="Calibri"/>
              </a:rPr>
              <a:t>So there is no </a:t>
            </a:r>
            <a:r>
              <a:rPr sz="1800" dirty="0">
                <a:solidFill>
                  <a:srgbClr val="001F5F"/>
                </a:solidFill>
                <a:latin typeface="Calibri"/>
                <a:cs typeface="Calibri"/>
              </a:rPr>
              <a:t>need </a:t>
            </a:r>
            <a:r>
              <a:rPr sz="1800" spc="-10" dirty="0">
                <a:solidFill>
                  <a:srgbClr val="001F5F"/>
                </a:solidFill>
                <a:latin typeface="Calibri"/>
                <a:cs typeface="Calibri"/>
              </a:rPr>
              <a:t>to  </a:t>
            </a:r>
            <a:r>
              <a:rPr sz="1800" spc="-15" dirty="0">
                <a:solidFill>
                  <a:srgbClr val="001F5F"/>
                </a:solidFill>
                <a:latin typeface="Calibri"/>
                <a:cs typeface="Calibri"/>
              </a:rPr>
              <a:t>create </a:t>
            </a:r>
            <a:r>
              <a:rPr sz="1800" spc="-5" dirty="0">
                <a:solidFill>
                  <a:srgbClr val="001F5F"/>
                </a:solidFill>
                <a:latin typeface="Calibri"/>
                <a:cs typeface="Calibri"/>
              </a:rPr>
              <a:t>tables </a:t>
            </a:r>
            <a:r>
              <a:rPr sz="1800" dirty="0">
                <a:solidFill>
                  <a:srgbClr val="001F5F"/>
                </a:solidFill>
                <a:latin typeface="Calibri"/>
                <a:cs typeface="Calibri"/>
              </a:rPr>
              <a:t>in the </a:t>
            </a:r>
            <a:r>
              <a:rPr sz="1800" spc="-10" dirty="0">
                <a:solidFill>
                  <a:srgbClr val="001F5F"/>
                </a:solidFill>
                <a:latin typeface="Calibri"/>
                <a:cs typeface="Calibri"/>
              </a:rPr>
              <a:t>database</a:t>
            </a:r>
            <a:r>
              <a:rPr sz="1800" spc="30" dirty="0">
                <a:solidFill>
                  <a:srgbClr val="001F5F"/>
                </a:solidFill>
                <a:latin typeface="Calibri"/>
                <a:cs typeface="Calibri"/>
              </a:rPr>
              <a:t> </a:t>
            </a:r>
            <a:r>
              <a:rPr sz="1800" spc="-20" dirty="0">
                <a:solidFill>
                  <a:srgbClr val="001F5F"/>
                </a:solidFill>
                <a:latin typeface="Calibri"/>
                <a:cs typeface="Calibri"/>
              </a:rPr>
              <a:t>manually.</a:t>
            </a:r>
            <a:endParaRPr sz="1800">
              <a:latin typeface="Calibri"/>
              <a:cs typeface="Calibri"/>
            </a:endParaRPr>
          </a:p>
          <a:p>
            <a:pPr marL="469900">
              <a:lnSpc>
                <a:spcPct val="100000"/>
              </a:lnSpc>
              <a:spcBef>
                <a:spcPts val="1200"/>
              </a:spcBef>
            </a:pPr>
            <a:r>
              <a:rPr sz="1800" b="1" dirty="0">
                <a:solidFill>
                  <a:srgbClr val="001F5F"/>
                </a:solidFill>
                <a:latin typeface="Calibri"/>
                <a:cs typeface="Calibri"/>
              </a:rPr>
              <a:t>Simplifies </a:t>
            </a:r>
            <a:r>
              <a:rPr sz="1800" b="1" spc="-5" dirty="0">
                <a:solidFill>
                  <a:srgbClr val="001F5F"/>
                </a:solidFill>
                <a:latin typeface="Calibri"/>
                <a:cs typeface="Calibri"/>
              </a:rPr>
              <a:t>complex join</a:t>
            </a:r>
            <a:r>
              <a:rPr sz="1800" spc="-5" dirty="0">
                <a:solidFill>
                  <a:srgbClr val="001F5F"/>
                </a:solidFill>
                <a:latin typeface="Calibri"/>
                <a:cs typeface="Calibri"/>
              </a:rPr>
              <a:t>: </a:t>
            </a:r>
            <a:r>
              <a:rPr sz="1800" spc="-80" dirty="0">
                <a:solidFill>
                  <a:srgbClr val="001F5F"/>
                </a:solidFill>
                <a:latin typeface="Calibri"/>
                <a:cs typeface="Calibri"/>
              </a:rPr>
              <a:t>To </a:t>
            </a:r>
            <a:r>
              <a:rPr sz="1800" spc="-20" dirty="0">
                <a:solidFill>
                  <a:srgbClr val="001F5F"/>
                </a:solidFill>
                <a:latin typeface="Calibri"/>
                <a:cs typeface="Calibri"/>
              </a:rPr>
              <a:t>fetch </a:t>
            </a:r>
            <a:r>
              <a:rPr sz="1800" spc="-15" dirty="0">
                <a:solidFill>
                  <a:srgbClr val="001F5F"/>
                </a:solidFill>
                <a:latin typeface="Calibri"/>
                <a:cs typeface="Calibri"/>
              </a:rPr>
              <a:t>data form </a:t>
            </a:r>
            <a:r>
              <a:rPr sz="1800" spc="-5" dirty="0">
                <a:solidFill>
                  <a:srgbClr val="001F5F"/>
                </a:solidFill>
                <a:latin typeface="Calibri"/>
                <a:cs typeface="Calibri"/>
              </a:rPr>
              <a:t>multiple tables </a:t>
            </a:r>
            <a:r>
              <a:rPr sz="1800" dirty="0">
                <a:solidFill>
                  <a:srgbClr val="001F5F"/>
                </a:solidFill>
                <a:latin typeface="Calibri"/>
                <a:cs typeface="Calibri"/>
              </a:rPr>
              <a:t>is </a:t>
            </a:r>
            <a:r>
              <a:rPr sz="1800" spc="-10" dirty="0">
                <a:solidFill>
                  <a:srgbClr val="001F5F"/>
                </a:solidFill>
                <a:latin typeface="Calibri"/>
                <a:cs typeface="Calibri"/>
              </a:rPr>
              <a:t>easy</a:t>
            </a:r>
            <a:r>
              <a:rPr sz="1800" spc="75" dirty="0">
                <a:solidFill>
                  <a:srgbClr val="001F5F"/>
                </a:solidFill>
                <a:latin typeface="Calibri"/>
                <a:cs typeface="Calibri"/>
              </a:rPr>
              <a:t> </a:t>
            </a:r>
            <a:r>
              <a:rPr sz="1800" dirty="0">
                <a:solidFill>
                  <a:srgbClr val="001F5F"/>
                </a:solidFill>
                <a:latin typeface="Calibri"/>
                <a:cs typeface="Calibri"/>
              </a:rPr>
              <a:t>in</a:t>
            </a:r>
            <a:endParaRPr sz="1800">
              <a:latin typeface="Calibri"/>
              <a:cs typeface="Calibri"/>
            </a:endParaRPr>
          </a:p>
          <a:p>
            <a:pPr marL="469900">
              <a:lnSpc>
                <a:spcPct val="100000"/>
              </a:lnSpc>
            </a:pPr>
            <a:r>
              <a:rPr sz="1800" spc="-10" dirty="0">
                <a:solidFill>
                  <a:srgbClr val="001F5F"/>
                </a:solidFill>
                <a:latin typeface="Calibri"/>
                <a:cs typeface="Calibri"/>
              </a:rPr>
              <a:t>hibernate</a:t>
            </a:r>
            <a:r>
              <a:rPr sz="1800" spc="-40" dirty="0">
                <a:solidFill>
                  <a:srgbClr val="001F5F"/>
                </a:solidFill>
                <a:latin typeface="Calibri"/>
                <a:cs typeface="Calibri"/>
              </a:rPr>
              <a:t> </a:t>
            </a:r>
            <a:r>
              <a:rPr sz="1800" spc="-10" dirty="0">
                <a:solidFill>
                  <a:srgbClr val="001F5F"/>
                </a:solidFill>
                <a:latin typeface="Calibri"/>
                <a:cs typeface="Calibri"/>
              </a:rPr>
              <a:t>framework.</a:t>
            </a:r>
            <a:endParaRPr sz="1800">
              <a:latin typeface="Calibri"/>
              <a:cs typeface="Calibri"/>
            </a:endParaRPr>
          </a:p>
          <a:p>
            <a:pPr marL="469900" marR="274320">
              <a:lnSpc>
                <a:spcPct val="100000"/>
              </a:lnSpc>
              <a:spcBef>
                <a:spcPts val="1200"/>
              </a:spcBef>
            </a:pPr>
            <a:r>
              <a:rPr sz="1800" b="1" spc="-5" dirty="0">
                <a:solidFill>
                  <a:srgbClr val="001F5F"/>
                </a:solidFill>
                <a:latin typeface="Calibri"/>
                <a:cs typeface="Calibri"/>
              </a:rPr>
              <a:t>Provides </a:t>
            </a:r>
            <a:r>
              <a:rPr sz="1800" b="1" dirty="0">
                <a:solidFill>
                  <a:srgbClr val="001F5F"/>
                </a:solidFill>
                <a:latin typeface="Calibri"/>
                <a:cs typeface="Calibri"/>
              </a:rPr>
              <a:t>query </a:t>
            </a:r>
            <a:r>
              <a:rPr sz="1800" b="1" spc="-10" dirty="0">
                <a:solidFill>
                  <a:srgbClr val="001F5F"/>
                </a:solidFill>
                <a:latin typeface="Calibri"/>
                <a:cs typeface="Calibri"/>
              </a:rPr>
              <a:t>statistics </a:t>
            </a:r>
            <a:r>
              <a:rPr sz="1800" b="1" dirty="0">
                <a:solidFill>
                  <a:srgbClr val="001F5F"/>
                </a:solidFill>
                <a:latin typeface="Calibri"/>
                <a:cs typeface="Calibri"/>
              </a:rPr>
              <a:t>and </a:t>
            </a:r>
            <a:r>
              <a:rPr sz="1800" b="1" spc="-5" dirty="0">
                <a:solidFill>
                  <a:srgbClr val="001F5F"/>
                </a:solidFill>
                <a:latin typeface="Calibri"/>
                <a:cs typeface="Calibri"/>
              </a:rPr>
              <a:t>database status</a:t>
            </a:r>
            <a:r>
              <a:rPr sz="1800" spc="-5" dirty="0">
                <a:solidFill>
                  <a:srgbClr val="001F5F"/>
                </a:solidFill>
                <a:latin typeface="Calibri"/>
                <a:cs typeface="Calibri"/>
              </a:rPr>
              <a:t>: </a:t>
            </a:r>
            <a:r>
              <a:rPr sz="1800" spc="-10" dirty="0">
                <a:solidFill>
                  <a:srgbClr val="001F5F"/>
                </a:solidFill>
                <a:latin typeface="Calibri"/>
                <a:cs typeface="Calibri"/>
              </a:rPr>
              <a:t>Hibernate </a:t>
            </a:r>
            <a:r>
              <a:rPr sz="1800" spc="-5" dirty="0">
                <a:solidFill>
                  <a:srgbClr val="001F5F"/>
                </a:solidFill>
                <a:latin typeface="Calibri"/>
                <a:cs typeface="Calibri"/>
              </a:rPr>
              <a:t>supports </a:t>
            </a:r>
            <a:r>
              <a:rPr sz="1800" dirty="0">
                <a:solidFill>
                  <a:srgbClr val="001F5F"/>
                </a:solidFill>
                <a:latin typeface="Calibri"/>
                <a:cs typeface="Calibri"/>
              </a:rPr>
              <a:t>Query  </a:t>
            </a:r>
            <a:r>
              <a:rPr sz="1800" spc="-5" dirty="0">
                <a:solidFill>
                  <a:srgbClr val="001F5F"/>
                </a:solidFill>
                <a:latin typeface="Calibri"/>
                <a:cs typeface="Calibri"/>
              </a:rPr>
              <a:t>cache </a:t>
            </a:r>
            <a:r>
              <a:rPr sz="1800" dirty="0">
                <a:solidFill>
                  <a:srgbClr val="001F5F"/>
                </a:solidFill>
                <a:latin typeface="Calibri"/>
                <a:cs typeface="Calibri"/>
              </a:rPr>
              <a:t>and </a:t>
            </a:r>
            <a:r>
              <a:rPr sz="1800" spc="-10" dirty="0">
                <a:solidFill>
                  <a:srgbClr val="001F5F"/>
                </a:solidFill>
                <a:latin typeface="Calibri"/>
                <a:cs typeface="Calibri"/>
              </a:rPr>
              <a:t>provide </a:t>
            </a:r>
            <a:r>
              <a:rPr sz="1800" spc="-15" dirty="0">
                <a:solidFill>
                  <a:srgbClr val="001F5F"/>
                </a:solidFill>
                <a:latin typeface="Calibri"/>
                <a:cs typeface="Calibri"/>
              </a:rPr>
              <a:t>statistics </a:t>
            </a:r>
            <a:r>
              <a:rPr sz="1800" dirty="0">
                <a:solidFill>
                  <a:srgbClr val="001F5F"/>
                </a:solidFill>
                <a:latin typeface="Calibri"/>
                <a:cs typeface="Calibri"/>
              </a:rPr>
              <a:t>about query and </a:t>
            </a:r>
            <a:r>
              <a:rPr sz="1800" spc="-10" dirty="0">
                <a:solidFill>
                  <a:srgbClr val="001F5F"/>
                </a:solidFill>
                <a:latin typeface="Calibri"/>
                <a:cs typeface="Calibri"/>
              </a:rPr>
              <a:t>database</a:t>
            </a:r>
            <a:r>
              <a:rPr sz="1800" spc="65" dirty="0">
                <a:solidFill>
                  <a:srgbClr val="001F5F"/>
                </a:solidFill>
                <a:latin typeface="Calibri"/>
                <a:cs typeface="Calibri"/>
              </a:rPr>
              <a:t> </a:t>
            </a:r>
            <a:r>
              <a:rPr sz="1800" spc="-10" dirty="0">
                <a:solidFill>
                  <a:srgbClr val="001F5F"/>
                </a:solidFill>
                <a:latin typeface="Calibri"/>
                <a:cs typeface="Calibri"/>
              </a:rPr>
              <a:t>status.</a:t>
            </a:r>
            <a:endParaRPr sz="18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16</a:t>
            </a:fld>
            <a:r>
              <a:rPr dirty="0"/>
              <a:t> of</a:t>
            </a:r>
            <a:r>
              <a:rPr spc="-90" dirty="0"/>
              <a:t> </a:t>
            </a:r>
            <a:r>
              <a:rPr dirty="0"/>
              <a:t>45</a:t>
            </a:r>
          </a:p>
        </p:txBody>
      </p:sp>
      <p:sp>
        <p:nvSpPr>
          <p:cNvPr id="10" name="object 1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the </a:t>
            </a:r>
            <a:r>
              <a:rPr spc="-15" dirty="0"/>
              <a:t>Advantages </a:t>
            </a:r>
            <a:r>
              <a:rPr dirty="0"/>
              <a:t>of</a:t>
            </a:r>
            <a:r>
              <a:rPr spc="-5" dirty="0"/>
              <a:t> </a:t>
            </a:r>
            <a:r>
              <a:rPr spc="-10" dirty="0"/>
              <a:t>Hibernate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907" y="2863595"/>
            <a:ext cx="5486400" cy="3657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996555" y="772570"/>
            <a:ext cx="3163570" cy="1857375"/>
          </a:xfrm>
          <a:custGeom>
            <a:avLst/>
            <a:gdLst/>
            <a:ahLst/>
            <a:cxnLst/>
            <a:rect l="l" t="t" r="r" b="b"/>
            <a:pathLst>
              <a:path w="3163570" h="1857375">
                <a:moveTo>
                  <a:pt x="287918" y="611475"/>
                </a:moveTo>
                <a:lnTo>
                  <a:pt x="283525" y="568518"/>
                </a:lnTo>
                <a:lnTo>
                  <a:pt x="284905" y="526290"/>
                </a:lnTo>
                <a:lnTo>
                  <a:pt x="291800" y="485061"/>
                </a:lnTo>
                <a:lnTo>
                  <a:pt x="303952" y="445102"/>
                </a:lnTo>
                <a:lnTo>
                  <a:pt x="321103" y="406685"/>
                </a:lnTo>
                <a:lnTo>
                  <a:pt x="342993" y="370082"/>
                </a:lnTo>
                <a:lnTo>
                  <a:pt x="369366" y="335562"/>
                </a:lnTo>
                <a:lnTo>
                  <a:pt x="399962" y="303398"/>
                </a:lnTo>
                <a:lnTo>
                  <a:pt x="434524" y="273861"/>
                </a:lnTo>
                <a:lnTo>
                  <a:pt x="472792" y="247220"/>
                </a:lnTo>
                <a:lnTo>
                  <a:pt x="514510" y="223749"/>
                </a:lnTo>
                <a:lnTo>
                  <a:pt x="559417" y="203718"/>
                </a:lnTo>
                <a:lnTo>
                  <a:pt x="607258" y="187398"/>
                </a:lnTo>
                <a:lnTo>
                  <a:pt x="657771" y="175060"/>
                </a:lnTo>
                <a:lnTo>
                  <a:pt x="710701" y="166975"/>
                </a:lnTo>
                <a:lnTo>
                  <a:pt x="765514" y="163470"/>
                </a:lnTo>
                <a:lnTo>
                  <a:pt x="820147" y="164840"/>
                </a:lnTo>
                <a:lnTo>
                  <a:pt x="874102" y="171008"/>
                </a:lnTo>
                <a:lnTo>
                  <a:pt x="926883" y="181895"/>
                </a:lnTo>
                <a:lnTo>
                  <a:pt x="977992" y="197426"/>
                </a:lnTo>
                <a:lnTo>
                  <a:pt x="1026931" y="217521"/>
                </a:lnTo>
                <a:lnTo>
                  <a:pt x="1054883" y="181445"/>
                </a:lnTo>
                <a:lnTo>
                  <a:pt x="1087836" y="149454"/>
                </a:lnTo>
                <a:lnTo>
                  <a:pt x="1125163" y="121704"/>
                </a:lnTo>
                <a:lnTo>
                  <a:pt x="1166236" y="98348"/>
                </a:lnTo>
                <a:lnTo>
                  <a:pt x="1210425" y="79542"/>
                </a:lnTo>
                <a:lnTo>
                  <a:pt x="1257103" y="65439"/>
                </a:lnTo>
                <a:lnTo>
                  <a:pt x="1305640" y="56194"/>
                </a:lnTo>
                <a:lnTo>
                  <a:pt x="1355409" y="51960"/>
                </a:lnTo>
                <a:lnTo>
                  <a:pt x="1405782" y="52894"/>
                </a:lnTo>
                <a:lnTo>
                  <a:pt x="1456129" y="59148"/>
                </a:lnTo>
                <a:lnTo>
                  <a:pt x="1505823" y="70877"/>
                </a:lnTo>
                <a:lnTo>
                  <a:pt x="1554235" y="88235"/>
                </a:lnTo>
                <a:lnTo>
                  <a:pt x="1602003" y="112222"/>
                </a:lnTo>
                <a:lnTo>
                  <a:pt x="1644913" y="141448"/>
                </a:lnTo>
                <a:lnTo>
                  <a:pt x="1671775" y="105864"/>
                </a:lnTo>
                <a:lnTo>
                  <a:pt x="1704531" y="75012"/>
                </a:lnTo>
                <a:lnTo>
                  <a:pt x="1742299" y="49128"/>
                </a:lnTo>
                <a:lnTo>
                  <a:pt x="1784198" y="28449"/>
                </a:lnTo>
                <a:lnTo>
                  <a:pt x="1829349" y="13210"/>
                </a:lnTo>
                <a:lnTo>
                  <a:pt x="1876869" y="3648"/>
                </a:lnTo>
                <a:lnTo>
                  <a:pt x="1925878" y="0"/>
                </a:lnTo>
                <a:lnTo>
                  <a:pt x="1975495" y="2500"/>
                </a:lnTo>
                <a:lnTo>
                  <a:pt x="2024839" y="11386"/>
                </a:lnTo>
                <a:lnTo>
                  <a:pt x="2073030" y="26894"/>
                </a:lnTo>
                <a:lnTo>
                  <a:pt x="2134006" y="58628"/>
                </a:lnTo>
                <a:lnTo>
                  <a:pt x="2184409" y="100554"/>
                </a:lnTo>
                <a:lnTo>
                  <a:pt x="2221291" y="70599"/>
                </a:lnTo>
                <a:lnTo>
                  <a:pt x="2262217" y="45884"/>
                </a:lnTo>
                <a:lnTo>
                  <a:pt x="2306415" y="26460"/>
                </a:lnTo>
                <a:lnTo>
                  <a:pt x="2353113" y="12378"/>
                </a:lnTo>
                <a:lnTo>
                  <a:pt x="2401536" y="3689"/>
                </a:lnTo>
                <a:lnTo>
                  <a:pt x="2450913" y="444"/>
                </a:lnTo>
                <a:lnTo>
                  <a:pt x="2500469" y="2694"/>
                </a:lnTo>
                <a:lnTo>
                  <a:pt x="2549434" y="10490"/>
                </a:lnTo>
                <a:lnTo>
                  <a:pt x="2597033" y="23882"/>
                </a:lnTo>
                <a:lnTo>
                  <a:pt x="2642493" y="42922"/>
                </a:lnTo>
                <a:lnTo>
                  <a:pt x="2685043" y="67661"/>
                </a:lnTo>
                <a:lnTo>
                  <a:pt x="2728243" y="102437"/>
                </a:lnTo>
                <a:lnTo>
                  <a:pt x="2763084" y="142321"/>
                </a:lnTo>
                <a:lnTo>
                  <a:pt x="2788877" y="186373"/>
                </a:lnTo>
                <a:lnTo>
                  <a:pt x="2804931" y="233650"/>
                </a:lnTo>
                <a:lnTo>
                  <a:pt x="2855047" y="247542"/>
                </a:lnTo>
                <a:lnTo>
                  <a:pt x="2901290" y="266241"/>
                </a:lnTo>
                <a:lnTo>
                  <a:pt x="2943333" y="289292"/>
                </a:lnTo>
                <a:lnTo>
                  <a:pt x="2980849" y="316238"/>
                </a:lnTo>
                <a:lnTo>
                  <a:pt x="3013512" y="346621"/>
                </a:lnTo>
                <a:lnTo>
                  <a:pt x="3040992" y="379986"/>
                </a:lnTo>
                <a:lnTo>
                  <a:pt x="3062964" y="415875"/>
                </a:lnTo>
                <a:lnTo>
                  <a:pt x="3079100" y="453831"/>
                </a:lnTo>
                <a:lnTo>
                  <a:pt x="3089074" y="493397"/>
                </a:lnTo>
                <a:lnTo>
                  <a:pt x="3092557" y="534117"/>
                </a:lnTo>
                <a:lnTo>
                  <a:pt x="3089222" y="575534"/>
                </a:lnTo>
                <a:lnTo>
                  <a:pt x="3078743" y="617190"/>
                </a:lnTo>
                <a:lnTo>
                  <a:pt x="3060836" y="658338"/>
                </a:lnTo>
                <a:lnTo>
                  <a:pt x="3091428" y="693981"/>
                </a:lnTo>
                <a:lnTo>
                  <a:pt x="3116543" y="731289"/>
                </a:lnTo>
                <a:lnTo>
                  <a:pt x="3136234" y="769926"/>
                </a:lnTo>
                <a:lnTo>
                  <a:pt x="3150559" y="809551"/>
                </a:lnTo>
                <a:lnTo>
                  <a:pt x="3159571" y="849826"/>
                </a:lnTo>
                <a:lnTo>
                  <a:pt x="3163328" y="890413"/>
                </a:lnTo>
                <a:lnTo>
                  <a:pt x="3161884" y="930973"/>
                </a:lnTo>
                <a:lnTo>
                  <a:pt x="3155295" y="971167"/>
                </a:lnTo>
                <a:lnTo>
                  <a:pt x="3143617" y="1010657"/>
                </a:lnTo>
                <a:lnTo>
                  <a:pt x="3126904" y="1049103"/>
                </a:lnTo>
                <a:lnTo>
                  <a:pt x="3105213" y="1086168"/>
                </a:lnTo>
                <a:lnTo>
                  <a:pt x="3078600" y="1121512"/>
                </a:lnTo>
                <a:lnTo>
                  <a:pt x="3047119" y="1154798"/>
                </a:lnTo>
                <a:lnTo>
                  <a:pt x="3010826" y="1185685"/>
                </a:lnTo>
                <a:lnTo>
                  <a:pt x="2969777" y="1213836"/>
                </a:lnTo>
                <a:lnTo>
                  <a:pt x="2927836" y="1236918"/>
                </a:lnTo>
                <a:lnTo>
                  <a:pt x="2883336" y="1256390"/>
                </a:lnTo>
                <a:lnTo>
                  <a:pt x="2836640" y="1272120"/>
                </a:lnTo>
                <a:lnTo>
                  <a:pt x="2788116" y="1283973"/>
                </a:lnTo>
                <a:lnTo>
                  <a:pt x="2738129" y="1291814"/>
                </a:lnTo>
                <a:lnTo>
                  <a:pt x="2734401" y="1334195"/>
                </a:lnTo>
                <a:lnTo>
                  <a:pt x="2724364" y="1374963"/>
                </a:lnTo>
                <a:lnTo>
                  <a:pt x="2708415" y="1413804"/>
                </a:lnTo>
                <a:lnTo>
                  <a:pt x="2686955" y="1450403"/>
                </a:lnTo>
                <a:lnTo>
                  <a:pt x="2660383" y="1484447"/>
                </a:lnTo>
                <a:lnTo>
                  <a:pt x="2629097" y="1515622"/>
                </a:lnTo>
                <a:lnTo>
                  <a:pt x="2593497" y="1543612"/>
                </a:lnTo>
                <a:lnTo>
                  <a:pt x="2553983" y="1568104"/>
                </a:lnTo>
                <a:lnTo>
                  <a:pt x="2510953" y="1588784"/>
                </a:lnTo>
                <a:lnTo>
                  <a:pt x="2464807" y="1605337"/>
                </a:lnTo>
                <a:lnTo>
                  <a:pt x="2415944" y="1617449"/>
                </a:lnTo>
                <a:lnTo>
                  <a:pt x="2364763" y="1624807"/>
                </a:lnTo>
                <a:lnTo>
                  <a:pt x="2311663" y="1627094"/>
                </a:lnTo>
                <a:lnTo>
                  <a:pt x="2265080" y="1624733"/>
                </a:lnTo>
                <a:lnTo>
                  <a:pt x="2219327" y="1618324"/>
                </a:lnTo>
                <a:lnTo>
                  <a:pt x="2174805" y="1607965"/>
                </a:lnTo>
                <a:lnTo>
                  <a:pt x="2131916" y="1593753"/>
                </a:lnTo>
                <a:lnTo>
                  <a:pt x="2091064" y="1575786"/>
                </a:lnTo>
                <a:lnTo>
                  <a:pt x="2073978" y="1613942"/>
                </a:lnTo>
                <a:lnTo>
                  <a:pt x="2052596" y="1649832"/>
                </a:lnTo>
                <a:lnTo>
                  <a:pt x="2027228" y="1683326"/>
                </a:lnTo>
                <a:lnTo>
                  <a:pt x="1998183" y="1714290"/>
                </a:lnTo>
                <a:lnTo>
                  <a:pt x="1965770" y="1742590"/>
                </a:lnTo>
                <a:lnTo>
                  <a:pt x="1930298" y="1768094"/>
                </a:lnTo>
                <a:lnTo>
                  <a:pt x="1892077" y="1790668"/>
                </a:lnTo>
                <a:lnTo>
                  <a:pt x="1851415" y="1810181"/>
                </a:lnTo>
                <a:lnTo>
                  <a:pt x="1808622" y="1826498"/>
                </a:lnTo>
                <a:lnTo>
                  <a:pt x="1764007" y="1839486"/>
                </a:lnTo>
                <a:lnTo>
                  <a:pt x="1717879" y="1849013"/>
                </a:lnTo>
                <a:lnTo>
                  <a:pt x="1670547" y="1854946"/>
                </a:lnTo>
                <a:lnTo>
                  <a:pt x="1622321" y="1857152"/>
                </a:lnTo>
                <a:lnTo>
                  <a:pt x="1573510" y="1855497"/>
                </a:lnTo>
                <a:lnTo>
                  <a:pt x="1524422" y="1849848"/>
                </a:lnTo>
                <a:lnTo>
                  <a:pt x="1475368" y="1840073"/>
                </a:lnTo>
                <a:lnTo>
                  <a:pt x="1421954" y="1824371"/>
                </a:lnTo>
                <a:lnTo>
                  <a:pt x="1371482" y="1803986"/>
                </a:lnTo>
                <a:lnTo>
                  <a:pt x="1324397" y="1779193"/>
                </a:lnTo>
                <a:lnTo>
                  <a:pt x="1281143" y="1750261"/>
                </a:lnTo>
                <a:lnTo>
                  <a:pt x="1242164" y="1717462"/>
                </a:lnTo>
                <a:lnTo>
                  <a:pt x="1207906" y="1681069"/>
                </a:lnTo>
                <a:lnTo>
                  <a:pt x="1162680" y="1700727"/>
                </a:lnTo>
                <a:lnTo>
                  <a:pt x="1116252" y="1716768"/>
                </a:lnTo>
                <a:lnTo>
                  <a:pt x="1068897" y="1729248"/>
                </a:lnTo>
                <a:lnTo>
                  <a:pt x="1020887" y="1738220"/>
                </a:lnTo>
                <a:lnTo>
                  <a:pt x="972497" y="1743740"/>
                </a:lnTo>
                <a:lnTo>
                  <a:pt x="924000" y="1745863"/>
                </a:lnTo>
                <a:lnTo>
                  <a:pt x="875669" y="1744643"/>
                </a:lnTo>
                <a:lnTo>
                  <a:pt x="827777" y="1740135"/>
                </a:lnTo>
                <a:lnTo>
                  <a:pt x="780599" y="1732393"/>
                </a:lnTo>
                <a:lnTo>
                  <a:pt x="734407" y="1721473"/>
                </a:lnTo>
                <a:lnTo>
                  <a:pt x="689475" y="1707430"/>
                </a:lnTo>
                <a:lnTo>
                  <a:pt x="646077" y="1690317"/>
                </a:lnTo>
                <a:lnTo>
                  <a:pt x="604486" y="1670190"/>
                </a:lnTo>
                <a:lnTo>
                  <a:pt x="564975" y="1647103"/>
                </a:lnTo>
                <a:lnTo>
                  <a:pt x="527818" y="1621112"/>
                </a:lnTo>
                <a:lnTo>
                  <a:pt x="493289" y="1592270"/>
                </a:lnTo>
                <a:lnTo>
                  <a:pt x="461660" y="1560634"/>
                </a:lnTo>
                <a:lnTo>
                  <a:pt x="433206" y="1526256"/>
                </a:lnTo>
                <a:lnTo>
                  <a:pt x="427237" y="1518128"/>
                </a:lnTo>
                <a:lnTo>
                  <a:pt x="375386" y="1519633"/>
                </a:lnTo>
                <a:lnTo>
                  <a:pt x="325248" y="1514625"/>
                </a:lnTo>
                <a:lnTo>
                  <a:pt x="277551" y="1503562"/>
                </a:lnTo>
                <a:lnTo>
                  <a:pt x="233024" y="1486903"/>
                </a:lnTo>
                <a:lnTo>
                  <a:pt x="192398" y="1465106"/>
                </a:lnTo>
                <a:lnTo>
                  <a:pt x="156401" y="1438630"/>
                </a:lnTo>
                <a:lnTo>
                  <a:pt x="125762" y="1407935"/>
                </a:lnTo>
                <a:lnTo>
                  <a:pt x="101211" y="1373478"/>
                </a:lnTo>
                <a:lnTo>
                  <a:pt x="83476" y="1335719"/>
                </a:lnTo>
                <a:lnTo>
                  <a:pt x="73288" y="1295116"/>
                </a:lnTo>
                <a:lnTo>
                  <a:pt x="71667" y="1250684"/>
                </a:lnTo>
                <a:lnTo>
                  <a:pt x="79648" y="1207177"/>
                </a:lnTo>
                <a:lnTo>
                  <a:pt x="96834" y="1165555"/>
                </a:lnTo>
                <a:lnTo>
                  <a:pt x="122828" y="1126773"/>
                </a:lnTo>
                <a:lnTo>
                  <a:pt x="157235" y="1091789"/>
                </a:lnTo>
                <a:lnTo>
                  <a:pt x="110548" y="1065011"/>
                </a:lnTo>
                <a:lnTo>
                  <a:pt x="71624" y="1032916"/>
                </a:lnTo>
                <a:lnTo>
                  <a:pt x="40785" y="996492"/>
                </a:lnTo>
                <a:lnTo>
                  <a:pt x="18354" y="956725"/>
                </a:lnTo>
                <a:lnTo>
                  <a:pt x="4651" y="914603"/>
                </a:lnTo>
                <a:lnTo>
                  <a:pt x="0" y="871110"/>
                </a:lnTo>
                <a:lnTo>
                  <a:pt x="4721" y="827236"/>
                </a:lnTo>
                <a:lnTo>
                  <a:pt x="19137" y="783965"/>
                </a:lnTo>
                <a:lnTo>
                  <a:pt x="43570" y="742285"/>
                </a:lnTo>
                <a:lnTo>
                  <a:pt x="72250" y="709215"/>
                </a:lnTo>
                <a:lnTo>
                  <a:pt x="106595" y="680502"/>
                </a:lnTo>
                <a:lnTo>
                  <a:pt x="145837" y="656544"/>
                </a:lnTo>
                <a:lnTo>
                  <a:pt x="189206" y="637741"/>
                </a:lnTo>
                <a:lnTo>
                  <a:pt x="235934" y="624490"/>
                </a:lnTo>
                <a:lnTo>
                  <a:pt x="285251" y="617190"/>
                </a:lnTo>
                <a:lnTo>
                  <a:pt x="287918" y="611475"/>
                </a:lnTo>
                <a:close/>
              </a:path>
            </a:pathLst>
          </a:custGeom>
          <a:ln w="9144">
            <a:solidFill>
              <a:srgbClr val="17375E"/>
            </a:solidFill>
          </a:ln>
        </p:spPr>
        <p:txBody>
          <a:bodyPr wrap="square" lIns="0" tIns="0" rIns="0" bIns="0" rtlCol="0"/>
          <a:lstStyle/>
          <a:p>
            <a:endParaRPr/>
          </a:p>
        </p:txBody>
      </p:sp>
      <p:sp>
        <p:nvSpPr>
          <p:cNvPr id="4" name="object 4"/>
          <p:cNvSpPr/>
          <p:nvPr/>
        </p:nvSpPr>
        <p:spPr>
          <a:xfrm>
            <a:off x="3046857" y="3226180"/>
            <a:ext cx="103505" cy="103505"/>
          </a:xfrm>
          <a:custGeom>
            <a:avLst/>
            <a:gdLst/>
            <a:ahLst/>
            <a:cxnLst/>
            <a:rect l="l" t="t" r="r" b="b"/>
            <a:pathLst>
              <a:path w="103505" h="103504">
                <a:moveTo>
                  <a:pt x="103124" y="51562"/>
                </a:moveTo>
                <a:lnTo>
                  <a:pt x="99067" y="71620"/>
                </a:lnTo>
                <a:lnTo>
                  <a:pt x="88011" y="88011"/>
                </a:lnTo>
                <a:lnTo>
                  <a:pt x="71620" y="99067"/>
                </a:lnTo>
                <a:lnTo>
                  <a:pt x="51562" y="103124"/>
                </a:lnTo>
                <a:lnTo>
                  <a:pt x="31503" y="99067"/>
                </a:lnTo>
                <a:lnTo>
                  <a:pt x="15112" y="88011"/>
                </a:lnTo>
                <a:lnTo>
                  <a:pt x="4056" y="71620"/>
                </a:lnTo>
                <a:lnTo>
                  <a:pt x="0" y="51562"/>
                </a:lnTo>
                <a:lnTo>
                  <a:pt x="4056" y="31503"/>
                </a:lnTo>
                <a:lnTo>
                  <a:pt x="15112" y="15113"/>
                </a:lnTo>
                <a:lnTo>
                  <a:pt x="31503" y="4056"/>
                </a:lnTo>
                <a:lnTo>
                  <a:pt x="51562" y="0"/>
                </a:lnTo>
                <a:lnTo>
                  <a:pt x="71620" y="4056"/>
                </a:lnTo>
                <a:lnTo>
                  <a:pt x="88011" y="15112"/>
                </a:lnTo>
                <a:lnTo>
                  <a:pt x="99067" y="31503"/>
                </a:lnTo>
                <a:lnTo>
                  <a:pt x="103124" y="51562"/>
                </a:lnTo>
                <a:close/>
              </a:path>
            </a:pathLst>
          </a:custGeom>
          <a:ln w="9144">
            <a:solidFill>
              <a:srgbClr val="17375E"/>
            </a:solidFill>
          </a:ln>
        </p:spPr>
        <p:txBody>
          <a:bodyPr wrap="square" lIns="0" tIns="0" rIns="0" bIns="0" rtlCol="0"/>
          <a:lstStyle/>
          <a:p>
            <a:endParaRPr/>
          </a:p>
        </p:txBody>
      </p:sp>
      <p:sp>
        <p:nvSpPr>
          <p:cNvPr id="5" name="object 5"/>
          <p:cNvSpPr/>
          <p:nvPr/>
        </p:nvSpPr>
        <p:spPr>
          <a:xfrm>
            <a:off x="3211702" y="2943225"/>
            <a:ext cx="206375" cy="206375"/>
          </a:xfrm>
          <a:custGeom>
            <a:avLst/>
            <a:gdLst/>
            <a:ahLst/>
            <a:cxnLst/>
            <a:rect l="l" t="t" r="r" b="b"/>
            <a:pathLst>
              <a:path w="206375" h="206375">
                <a:moveTo>
                  <a:pt x="206248" y="103124"/>
                </a:moveTo>
                <a:lnTo>
                  <a:pt x="198153" y="143240"/>
                </a:lnTo>
                <a:lnTo>
                  <a:pt x="176069" y="176022"/>
                </a:lnTo>
                <a:lnTo>
                  <a:pt x="143293" y="198135"/>
                </a:lnTo>
                <a:lnTo>
                  <a:pt x="103124" y="206248"/>
                </a:lnTo>
                <a:lnTo>
                  <a:pt x="63007" y="198135"/>
                </a:lnTo>
                <a:lnTo>
                  <a:pt x="30225" y="176022"/>
                </a:lnTo>
                <a:lnTo>
                  <a:pt x="8112" y="143240"/>
                </a:lnTo>
                <a:lnTo>
                  <a:pt x="0" y="103124"/>
                </a:lnTo>
                <a:lnTo>
                  <a:pt x="8112" y="62954"/>
                </a:lnTo>
                <a:lnTo>
                  <a:pt x="30225" y="30178"/>
                </a:lnTo>
                <a:lnTo>
                  <a:pt x="63007" y="8094"/>
                </a:lnTo>
                <a:lnTo>
                  <a:pt x="103124" y="0"/>
                </a:lnTo>
                <a:lnTo>
                  <a:pt x="143293" y="8094"/>
                </a:lnTo>
                <a:lnTo>
                  <a:pt x="176069" y="30178"/>
                </a:lnTo>
                <a:lnTo>
                  <a:pt x="198153" y="62954"/>
                </a:lnTo>
                <a:lnTo>
                  <a:pt x="206248" y="103124"/>
                </a:lnTo>
                <a:close/>
              </a:path>
            </a:pathLst>
          </a:custGeom>
          <a:ln w="9144">
            <a:solidFill>
              <a:srgbClr val="17375E"/>
            </a:solidFill>
          </a:ln>
        </p:spPr>
        <p:txBody>
          <a:bodyPr wrap="square" lIns="0" tIns="0" rIns="0" bIns="0" rtlCol="0"/>
          <a:lstStyle/>
          <a:p>
            <a:endParaRPr/>
          </a:p>
        </p:txBody>
      </p:sp>
      <p:sp>
        <p:nvSpPr>
          <p:cNvPr id="6" name="object 6"/>
          <p:cNvSpPr/>
          <p:nvPr/>
        </p:nvSpPr>
        <p:spPr>
          <a:xfrm>
            <a:off x="3447034" y="2584830"/>
            <a:ext cx="309880" cy="309880"/>
          </a:xfrm>
          <a:custGeom>
            <a:avLst/>
            <a:gdLst/>
            <a:ahLst/>
            <a:cxnLst/>
            <a:rect l="l" t="t" r="r" b="b"/>
            <a:pathLst>
              <a:path w="309879" h="309880">
                <a:moveTo>
                  <a:pt x="309371" y="154686"/>
                </a:moveTo>
                <a:lnTo>
                  <a:pt x="301489" y="203594"/>
                </a:lnTo>
                <a:lnTo>
                  <a:pt x="279538" y="246058"/>
                </a:lnTo>
                <a:lnTo>
                  <a:pt x="246058" y="279538"/>
                </a:lnTo>
                <a:lnTo>
                  <a:pt x="203594" y="301489"/>
                </a:lnTo>
                <a:lnTo>
                  <a:pt x="154686" y="309372"/>
                </a:lnTo>
                <a:lnTo>
                  <a:pt x="105777" y="301489"/>
                </a:lnTo>
                <a:lnTo>
                  <a:pt x="63313" y="279538"/>
                </a:lnTo>
                <a:lnTo>
                  <a:pt x="29833" y="246058"/>
                </a:lnTo>
                <a:lnTo>
                  <a:pt x="7882" y="203594"/>
                </a:lnTo>
                <a:lnTo>
                  <a:pt x="0" y="154686"/>
                </a:lnTo>
                <a:lnTo>
                  <a:pt x="7882" y="105777"/>
                </a:lnTo>
                <a:lnTo>
                  <a:pt x="29833" y="63313"/>
                </a:lnTo>
                <a:lnTo>
                  <a:pt x="63313" y="29833"/>
                </a:lnTo>
                <a:lnTo>
                  <a:pt x="105777" y="7882"/>
                </a:lnTo>
                <a:lnTo>
                  <a:pt x="154686" y="0"/>
                </a:lnTo>
                <a:lnTo>
                  <a:pt x="203594" y="7882"/>
                </a:lnTo>
                <a:lnTo>
                  <a:pt x="246058" y="29833"/>
                </a:lnTo>
                <a:lnTo>
                  <a:pt x="279538" y="63313"/>
                </a:lnTo>
                <a:lnTo>
                  <a:pt x="301489" y="105777"/>
                </a:lnTo>
                <a:lnTo>
                  <a:pt x="309371" y="154686"/>
                </a:lnTo>
                <a:close/>
              </a:path>
            </a:pathLst>
          </a:custGeom>
          <a:ln w="9144">
            <a:solidFill>
              <a:srgbClr val="17375E"/>
            </a:solidFill>
          </a:ln>
        </p:spPr>
        <p:txBody>
          <a:bodyPr wrap="square" lIns="0" tIns="0" rIns="0" bIns="0" rtlCol="0"/>
          <a:lstStyle/>
          <a:p>
            <a:endParaRPr/>
          </a:p>
        </p:txBody>
      </p:sp>
      <p:sp>
        <p:nvSpPr>
          <p:cNvPr id="7" name="object 7"/>
          <p:cNvSpPr/>
          <p:nvPr/>
        </p:nvSpPr>
        <p:spPr>
          <a:xfrm>
            <a:off x="3157220" y="1857120"/>
            <a:ext cx="185420" cy="34290"/>
          </a:xfrm>
          <a:custGeom>
            <a:avLst/>
            <a:gdLst/>
            <a:ahLst/>
            <a:cxnLst/>
            <a:rect l="l" t="t" r="r" b="b"/>
            <a:pathLst>
              <a:path w="185420" h="34289">
                <a:moveTo>
                  <a:pt x="185166" y="34289"/>
                </a:moveTo>
                <a:lnTo>
                  <a:pt x="136820" y="34289"/>
                </a:lnTo>
                <a:lnTo>
                  <a:pt x="89296" y="28479"/>
                </a:lnTo>
                <a:lnTo>
                  <a:pt x="43416" y="17002"/>
                </a:lnTo>
                <a:lnTo>
                  <a:pt x="0" y="0"/>
                </a:lnTo>
              </a:path>
            </a:pathLst>
          </a:custGeom>
          <a:ln w="9144">
            <a:solidFill>
              <a:srgbClr val="17375E"/>
            </a:solidFill>
          </a:ln>
        </p:spPr>
        <p:txBody>
          <a:bodyPr wrap="square" lIns="0" tIns="0" rIns="0" bIns="0" rtlCol="0"/>
          <a:lstStyle/>
          <a:p>
            <a:endParaRPr/>
          </a:p>
        </p:txBody>
      </p:sp>
      <p:sp>
        <p:nvSpPr>
          <p:cNvPr id="8" name="object 8"/>
          <p:cNvSpPr/>
          <p:nvPr/>
        </p:nvSpPr>
        <p:spPr>
          <a:xfrm>
            <a:off x="3424809" y="2266060"/>
            <a:ext cx="81280" cy="16510"/>
          </a:xfrm>
          <a:custGeom>
            <a:avLst/>
            <a:gdLst/>
            <a:ahLst/>
            <a:cxnLst/>
            <a:rect l="l" t="t" r="r" b="b"/>
            <a:pathLst>
              <a:path w="81279" h="16510">
                <a:moveTo>
                  <a:pt x="81025" y="0"/>
                </a:moveTo>
                <a:lnTo>
                  <a:pt x="61346" y="5740"/>
                </a:lnTo>
                <a:lnTo>
                  <a:pt x="41227" y="10398"/>
                </a:lnTo>
                <a:lnTo>
                  <a:pt x="20750" y="13983"/>
                </a:lnTo>
                <a:lnTo>
                  <a:pt x="0" y="16510"/>
                </a:lnTo>
              </a:path>
            </a:pathLst>
          </a:custGeom>
          <a:ln w="9144">
            <a:solidFill>
              <a:srgbClr val="17375E"/>
            </a:solidFill>
          </a:ln>
        </p:spPr>
        <p:txBody>
          <a:bodyPr wrap="square" lIns="0" tIns="0" rIns="0" bIns="0" rtlCol="0"/>
          <a:lstStyle/>
          <a:p>
            <a:endParaRPr/>
          </a:p>
        </p:txBody>
      </p:sp>
      <p:sp>
        <p:nvSpPr>
          <p:cNvPr id="9" name="object 9"/>
          <p:cNvSpPr/>
          <p:nvPr/>
        </p:nvSpPr>
        <p:spPr>
          <a:xfrm>
            <a:off x="4155440" y="2371470"/>
            <a:ext cx="48895" cy="74930"/>
          </a:xfrm>
          <a:custGeom>
            <a:avLst/>
            <a:gdLst/>
            <a:ahLst/>
            <a:cxnLst/>
            <a:rect l="l" t="t" r="r" b="b"/>
            <a:pathLst>
              <a:path w="48895" h="74930">
                <a:moveTo>
                  <a:pt x="48895" y="74675"/>
                </a:moveTo>
                <a:lnTo>
                  <a:pt x="34825" y="56828"/>
                </a:lnTo>
                <a:lnTo>
                  <a:pt x="21971" y="38385"/>
                </a:lnTo>
                <a:lnTo>
                  <a:pt x="10354" y="19419"/>
                </a:lnTo>
                <a:lnTo>
                  <a:pt x="0" y="0"/>
                </a:lnTo>
              </a:path>
            </a:pathLst>
          </a:custGeom>
          <a:ln w="9144">
            <a:solidFill>
              <a:srgbClr val="17375E"/>
            </a:solidFill>
          </a:ln>
        </p:spPr>
        <p:txBody>
          <a:bodyPr wrap="square" lIns="0" tIns="0" rIns="0" bIns="0" rtlCol="0"/>
          <a:lstStyle/>
          <a:p>
            <a:endParaRPr/>
          </a:p>
        </p:txBody>
      </p:sp>
      <p:sp>
        <p:nvSpPr>
          <p:cNvPr id="10" name="object 10"/>
          <p:cNvSpPr/>
          <p:nvPr/>
        </p:nvSpPr>
        <p:spPr>
          <a:xfrm>
            <a:off x="5087873" y="2259710"/>
            <a:ext cx="19685" cy="82550"/>
          </a:xfrm>
          <a:custGeom>
            <a:avLst/>
            <a:gdLst/>
            <a:ahLst/>
            <a:cxnLst/>
            <a:rect l="l" t="t" r="r" b="b"/>
            <a:pathLst>
              <a:path w="19685" h="82550">
                <a:moveTo>
                  <a:pt x="19558" y="0"/>
                </a:moveTo>
                <a:lnTo>
                  <a:pt x="16680" y="20802"/>
                </a:lnTo>
                <a:lnTo>
                  <a:pt x="12446" y="41449"/>
                </a:lnTo>
                <a:lnTo>
                  <a:pt x="6877" y="61882"/>
                </a:lnTo>
                <a:lnTo>
                  <a:pt x="0" y="82041"/>
                </a:lnTo>
              </a:path>
            </a:pathLst>
          </a:custGeom>
          <a:ln w="9144">
            <a:solidFill>
              <a:srgbClr val="17375E"/>
            </a:solidFill>
          </a:ln>
        </p:spPr>
        <p:txBody>
          <a:bodyPr wrap="square" lIns="0" tIns="0" rIns="0" bIns="0" rtlCol="0"/>
          <a:lstStyle/>
          <a:p>
            <a:endParaRPr/>
          </a:p>
        </p:txBody>
      </p:sp>
      <p:sp>
        <p:nvSpPr>
          <p:cNvPr id="11" name="object 11"/>
          <p:cNvSpPr/>
          <p:nvPr/>
        </p:nvSpPr>
        <p:spPr>
          <a:xfrm>
            <a:off x="5495163" y="1752854"/>
            <a:ext cx="238125" cy="306705"/>
          </a:xfrm>
          <a:custGeom>
            <a:avLst/>
            <a:gdLst/>
            <a:ahLst/>
            <a:cxnLst/>
            <a:rect l="l" t="t" r="r" b="b"/>
            <a:pathLst>
              <a:path w="238125" h="306705">
                <a:moveTo>
                  <a:pt x="0" y="0"/>
                </a:moveTo>
                <a:lnTo>
                  <a:pt x="46794" y="21246"/>
                </a:lnTo>
                <a:lnTo>
                  <a:pt x="89255" y="46687"/>
                </a:lnTo>
                <a:lnTo>
                  <a:pt x="127056" y="75898"/>
                </a:lnTo>
                <a:lnTo>
                  <a:pt x="159871" y="108456"/>
                </a:lnTo>
                <a:lnTo>
                  <a:pt x="187374" y="143935"/>
                </a:lnTo>
                <a:lnTo>
                  <a:pt x="209239" y="181911"/>
                </a:lnTo>
                <a:lnTo>
                  <a:pt x="225140" y="221959"/>
                </a:lnTo>
                <a:lnTo>
                  <a:pt x="234750" y="263656"/>
                </a:lnTo>
                <a:lnTo>
                  <a:pt x="237744" y="306578"/>
                </a:lnTo>
              </a:path>
            </a:pathLst>
          </a:custGeom>
          <a:ln w="9144">
            <a:solidFill>
              <a:srgbClr val="17375E"/>
            </a:solidFill>
          </a:ln>
        </p:spPr>
        <p:txBody>
          <a:bodyPr wrap="square" lIns="0" tIns="0" rIns="0" bIns="0" rtlCol="0"/>
          <a:lstStyle/>
          <a:p>
            <a:endParaRPr/>
          </a:p>
        </p:txBody>
      </p:sp>
      <p:sp>
        <p:nvSpPr>
          <p:cNvPr id="12" name="object 12"/>
          <p:cNvSpPr/>
          <p:nvPr/>
        </p:nvSpPr>
        <p:spPr>
          <a:xfrm>
            <a:off x="5950077" y="1426336"/>
            <a:ext cx="106045" cy="114935"/>
          </a:xfrm>
          <a:custGeom>
            <a:avLst/>
            <a:gdLst/>
            <a:ahLst/>
            <a:cxnLst/>
            <a:rect l="l" t="t" r="r" b="b"/>
            <a:pathLst>
              <a:path w="106045" h="114934">
                <a:moveTo>
                  <a:pt x="105918" y="0"/>
                </a:moveTo>
                <a:lnTo>
                  <a:pt x="85796" y="32263"/>
                </a:lnTo>
                <a:lnTo>
                  <a:pt x="61245" y="62372"/>
                </a:lnTo>
                <a:lnTo>
                  <a:pt x="32551" y="90029"/>
                </a:lnTo>
                <a:lnTo>
                  <a:pt x="0" y="114935"/>
                </a:lnTo>
              </a:path>
            </a:pathLst>
          </a:custGeom>
          <a:ln w="9143">
            <a:solidFill>
              <a:srgbClr val="17375E"/>
            </a:solidFill>
          </a:ln>
        </p:spPr>
        <p:txBody>
          <a:bodyPr wrap="square" lIns="0" tIns="0" rIns="0" bIns="0" rtlCol="0"/>
          <a:lstStyle/>
          <a:p>
            <a:endParaRPr/>
          </a:p>
        </p:txBody>
      </p:sp>
      <p:sp>
        <p:nvSpPr>
          <p:cNvPr id="13" name="object 13"/>
          <p:cNvSpPr/>
          <p:nvPr/>
        </p:nvSpPr>
        <p:spPr>
          <a:xfrm>
            <a:off x="5801867" y="999744"/>
            <a:ext cx="5715" cy="54610"/>
          </a:xfrm>
          <a:custGeom>
            <a:avLst/>
            <a:gdLst/>
            <a:ahLst/>
            <a:cxnLst/>
            <a:rect l="l" t="t" r="r" b="b"/>
            <a:pathLst>
              <a:path w="5714" h="54609">
                <a:moveTo>
                  <a:pt x="0" y="0"/>
                </a:moveTo>
                <a:lnTo>
                  <a:pt x="2641" y="13473"/>
                </a:lnTo>
                <a:lnTo>
                  <a:pt x="4460" y="27019"/>
                </a:lnTo>
                <a:lnTo>
                  <a:pt x="5447" y="40612"/>
                </a:lnTo>
                <a:lnTo>
                  <a:pt x="5587" y="54228"/>
                </a:lnTo>
              </a:path>
            </a:pathLst>
          </a:custGeom>
          <a:ln w="9144">
            <a:solidFill>
              <a:srgbClr val="17375E"/>
            </a:solidFill>
          </a:ln>
        </p:spPr>
        <p:txBody>
          <a:bodyPr wrap="square" lIns="0" tIns="0" rIns="0" bIns="0" rtlCol="0"/>
          <a:lstStyle/>
          <a:p>
            <a:endParaRPr/>
          </a:p>
        </p:txBody>
      </p:sp>
      <p:sp>
        <p:nvSpPr>
          <p:cNvPr id="14" name="object 14"/>
          <p:cNvSpPr/>
          <p:nvPr/>
        </p:nvSpPr>
        <p:spPr>
          <a:xfrm>
            <a:off x="5125720" y="867155"/>
            <a:ext cx="54610" cy="69215"/>
          </a:xfrm>
          <a:custGeom>
            <a:avLst/>
            <a:gdLst/>
            <a:ahLst/>
            <a:cxnLst/>
            <a:rect l="l" t="t" r="r" b="b"/>
            <a:pathLst>
              <a:path w="54610" h="69215">
                <a:moveTo>
                  <a:pt x="0" y="69215"/>
                </a:moveTo>
                <a:lnTo>
                  <a:pt x="11205" y="50774"/>
                </a:lnTo>
                <a:lnTo>
                  <a:pt x="24018" y="33035"/>
                </a:lnTo>
                <a:lnTo>
                  <a:pt x="38379" y="16083"/>
                </a:lnTo>
                <a:lnTo>
                  <a:pt x="54228" y="0"/>
                </a:lnTo>
              </a:path>
            </a:pathLst>
          </a:custGeom>
          <a:ln w="9143">
            <a:solidFill>
              <a:srgbClr val="17375E"/>
            </a:solidFill>
          </a:ln>
        </p:spPr>
        <p:txBody>
          <a:bodyPr wrap="square" lIns="0" tIns="0" rIns="0" bIns="0" rtlCol="0"/>
          <a:lstStyle/>
          <a:p>
            <a:endParaRPr/>
          </a:p>
        </p:txBody>
      </p:sp>
      <p:sp>
        <p:nvSpPr>
          <p:cNvPr id="15" name="object 15"/>
          <p:cNvSpPr/>
          <p:nvPr/>
        </p:nvSpPr>
        <p:spPr>
          <a:xfrm>
            <a:off x="4618482" y="909700"/>
            <a:ext cx="26670" cy="59690"/>
          </a:xfrm>
          <a:custGeom>
            <a:avLst/>
            <a:gdLst/>
            <a:ahLst/>
            <a:cxnLst/>
            <a:rect l="l" t="t" r="r" b="b"/>
            <a:pathLst>
              <a:path w="26670" h="59690">
                <a:moveTo>
                  <a:pt x="0" y="59689"/>
                </a:moveTo>
                <a:lnTo>
                  <a:pt x="4784" y="44291"/>
                </a:lnTo>
                <a:lnTo>
                  <a:pt x="10747" y="29178"/>
                </a:lnTo>
                <a:lnTo>
                  <a:pt x="17877" y="14398"/>
                </a:lnTo>
                <a:lnTo>
                  <a:pt x="26162" y="0"/>
                </a:lnTo>
              </a:path>
            </a:pathLst>
          </a:custGeom>
          <a:ln w="9143">
            <a:solidFill>
              <a:srgbClr val="17375E"/>
            </a:solidFill>
          </a:ln>
        </p:spPr>
        <p:txBody>
          <a:bodyPr wrap="square" lIns="0" tIns="0" rIns="0" bIns="0" rtlCol="0"/>
          <a:lstStyle/>
          <a:p>
            <a:endParaRPr/>
          </a:p>
        </p:txBody>
      </p:sp>
      <p:sp>
        <p:nvSpPr>
          <p:cNvPr id="16" name="object 16"/>
          <p:cNvSpPr/>
          <p:nvPr/>
        </p:nvSpPr>
        <p:spPr>
          <a:xfrm>
            <a:off x="4023105" y="989711"/>
            <a:ext cx="95250" cy="58419"/>
          </a:xfrm>
          <a:custGeom>
            <a:avLst/>
            <a:gdLst/>
            <a:ahLst/>
            <a:cxnLst/>
            <a:rect l="l" t="t" r="r" b="b"/>
            <a:pathLst>
              <a:path w="95250" h="58419">
                <a:moveTo>
                  <a:pt x="0" y="0"/>
                </a:moveTo>
                <a:lnTo>
                  <a:pt x="25344" y="12709"/>
                </a:lnTo>
                <a:lnTo>
                  <a:pt x="49688" y="26622"/>
                </a:lnTo>
                <a:lnTo>
                  <a:pt x="72937" y="41701"/>
                </a:lnTo>
                <a:lnTo>
                  <a:pt x="94996" y="57912"/>
                </a:lnTo>
              </a:path>
            </a:pathLst>
          </a:custGeom>
          <a:ln w="9144">
            <a:solidFill>
              <a:srgbClr val="17375E"/>
            </a:solidFill>
          </a:ln>
        </p:spPr>
        <p:txBody>
          <a:bodyPr wrap="square" lIns="0" tIns="0" rIns="0" bIns="0" rtlCol="0"/>
          <a:lstStyle/>
          <a:p>
            <a:endParaRPr/>
          </a:p>
        </p:txBody>
      </p:sp>
      <p:sp>
        <p:nvSpPr>
          <p:cNvPr id="17" name="object 17"/>
          <p:cNvSpPr/>
          <p:nvPr/>
        </p:nvSpPr>
        <p:spPr>
          <a:xfrm>
            <a:off x="3284473" y="1384046"/>
            <a:ext cx="16510" cy="60960"/>
          </a:xfrm>
          <a:custGeom>
            <a:avLst/>
            <a:gdLst/>
            <a:ahLst/>
            <a:cxnLst/>
            <a:rect l="l" t="t" r="r" b="b"/>
            <a:pathLst>
              <a:path w="16510" h="60959">
                <a:moveTo>
                  <a:pt x="16510" y="60959"/>
                </a:moveTo>
                <a:lnTo>
                  <a:pt x="11251" y="45916"/>
                </a:lnTo>
                <a:lnTo>
                  <a:pt x="6731" y="30718"/>
                </a:lnTo>
                <a:lnTo>
                  <a:pt x="2972" y="15400"/>
                </a:lnTo>
                <a:lnTo>
                  <a:pt x="0" y="0"/>
                </a:lnTo>
              </a:path>
            </a:pathLst>
          </a:custGeom>
          <a:ln w="9144">
            <a:solidFill>
              <a:srgbClr val="17375E"/>
            </a:solidFill>
          </a:ln>
        </p:spPr>
        <p:txBody>
          <a:bodyPr wrap="square" lIns="0" tIns="0" rIns="0" bIns="0" rtlCol="0"/>
          <a:lstStyle/>
          <a:p>
            <a:endParaRPr/>
          </a:p>
        </p:txBody>
      </p:sp>
      <p:sp>
        <p:nvSpPr>
          <p:cNvPr id="18" name="object 18"/>
          <p:cNvSpPr txBox="1"/>
          <p:nvPr/>
        </p:nvSpPr>
        <p:spPr>
          <a:xfrm>
            <a:off x="3838702" y="1166621"/>
            <a:ext cx="1710055" cy="998855"/>
          </a:xfrm>
          <a:prstGeom prst="rect">
            <a:avLst/>
          </a:prstGeom>
        </p:spPr>
        <p:txBody>
          <a:bodyPr vert="horz" wrap="square" lIns="0" tIns="0" rIns="0" bIns="0" rtlCol="0">
            <a:spAutoFit/>
          </a:bodyPr>
          <a:lstStyle/>
          <a:p>
            <a:pPr marL="12700" marR="5080" indent="-635" algn="ctr">
              <a:lnSpc>
                <a:spcPct val="100000"/>
              </a:lnSpc>
            </a:pPr>
            <a:r>
              <a:rPr sz="1600" spc="-10" dirty="0">
                <a:solidFill>
                  <a:srgbClr val="001F5F"/>
                </a:solidFill>
                <a:latin typeface="Calibri"/>
                <a:cs typeface="Calibri"/>
              </a:rPr>
              <a:t>What </a:t>
            </a:r>
            <a:r>
              <a:rPr sz="1600" spc="-15" dirty="0">
                <a:solidFill>
                  <a:srgbClr val="001F5F"/>
                </a:solidFill>
                <a:latin typeface="Calibri"/>
                <a:cs typeface="Calibri"/>
              </a:rPr>
              <a:t>are </a:t>
            </a:r>
            <a:r>
              <a:rPr sz="1600" spc="-10" dirty="0">
                <a:solidFill>
                  <a:srgbClr val="001F5F"/>
                </a:solidFill>
                <a:latin typeface="Calibri"/>
                <a:cs typeface="Calibri"/>
              </a:rPr>
              <a:t>the  differences</a:t>
            </a:r>
            <a:r>
              <a:rPr sz="1600" spc="-80" dirty="0">
                <a:solidFill>
                  <a:srgbClr val="001F5F"/>
                </a:solidFill>
                <a:latin typeface="Calibri"/>
                <a:cs typeface="Calibri"/>
              </a:rPr>
              <a:t> </a:t>
            </a:r>
            <a:r>
              <a:rPr sz="1600" spc="-10" dirty="0">
                <a:solidFill>
                  <a:srgbClr val="001F5F"/>
                </a:solidFill>
                <a:latin typeface="Calibri"/>
                <a:cs typeface="Calibri"/>
              </a:rPr>
              <a:t>between  JDBC </a:t>
            </a:r>
            <a:r>
              <a:rPr sz="1600" spc="-5" dirty="0">
                <a:solidFill>
                  <a:srgbClr val="001F5F"/>
                </a:solidFill>
                <a:latin typeface="Calibri"/>
                <a:cs typeface="Calibri"/>
              </a:rPr>
              <a:t>and  </a:t>
            </a:r>
            <a:r>
              <a:rPr sz="1600" spc="-10" dirty="0">
                <a:solidFill>
                  <a:srgbClr val="001F5F"/>
                </a:solidFill>
                <a:latin typeface="Calibri"/>
                <a:cs typeface="Calibri"/>
              </a:rPr>
              <a:t>Hibernate?</a:t>
            </a:r>
            <a:endParaRPr sz="1600">
              <a:latin typeface="Calibri"/>
              <a:cs typeface="Calibri"/>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17</a:t>
            </a:fld>
            <a:r>
              <a:rPr dirty="0"/>
              <a:t> of</a:t>
            </a:r>
            <a:r>
              <a:rPr spc="-90" dirty="0"/>
              <a:t> </a:t>
            </a:r>
            <a:r>
              <a:rPr dirty="0"/>
              <a:t>45</a:t>
            </a:r>
          </a:p>
        </p:txBody>
      </p:sp>
      <p:sp>
        <p:nvSpPr>
          <p:cNvPr id="19" name="object 1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a:t>
            </a:r>
            <a:r>
              <a:rPr spc="-10" dirty="0"/>
              <a:t>Differences between </a:t>
            </a:r>
            <a:r>
              <a:rPr spc="-5" dirty="0"/>
              <a:t>JDBC </a:t>
            </a:r>
            <a:r>
              <a:rPr dirty="0"/>
              <a:t>and</a:t>
            </a:r>
            <a:r>
              <a:rPr spc="10" dirty="0"/>
              <a:t> </a:t>
            </a:r>
            <a:r>
              <a:rPr spc="-10" dirty="0"/>
              <a:t>Hibernate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6967" y="1560575"/>
            <a:ext cx="6790944" cy="4814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767839" y="1764792"/>
            <a:ext cx="1923288" cy="4251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308860" y="1716023"/>
            <a:ext cx="841248" cy="58673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793748" y="1790700"/>
            <a:ext cx="1816735" cy="318770"/>
          </a:xfrm>
          <a:prstGeom prst="rect">
            <a:avLst/>
          </a:prstGeom>
          <a:solidFill>
            <a:srgbClr val="DA7528"/>
          </a:solidFill>
        </p:spPr>
        <p:txBody>
          <a:bodyPr vert="horz" wrap="square" lIns="0" tIns="6985" rIns="0" bIns="0" rtlCol="0">
            <a:spAutoFit/>
          </a:bodyPr>
          <a:lstStyle/>
          <a:p>
            <a:pPr marL="635" algn="ctr">
              <a:lnSpc>
                <a:spcPct val="100000"/>
              </a:lnSpc>
              <a:spcBef>
                <a:spcPts val="55"/>
              </a:spcBef>
            </a:pPr>
            <a:r>
              <a:rPr sz="1800" dirty="0">
                <a:latin typeface="Calibri"/>
                <a:cs typeface="Calibri"/>
              </a:rPr>
              <a:t>JDBC</a:t>
            </a:r>
            <a:endParaRPr sz="1800">
              <a:latin typeface="Calibri"/>
              <a:cs typeface="Calibri"/>
            </a:endParaRPr>
          </a:p>
        </p:txBody>
      </p:sp>
      <p:sp>
        <p:nvSpPr>
          <p:cNvPr id="6" name="object 6"/>
          <p:cNvSpPr/>
          <p:nvPr/>
        </p:nvSpPr>
        <p:spPr>
          <a:xfrm>
            <a:off x="4765547" y="1766316"/>
            <a:ext cx="2042159" cy="42672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134355" y="1719072"/>
            <a:ext cx="1304544" cy="586739"/>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4791455" y="1792223"/>
            <a:ext cx="1935480" cy="320040"/>
          </a:xfrm>
          <a:prstGeom prst="rect">
            <a:avLst/>
          </a:prstGeom>
          <a:solidFill>
            <a:srgbClr val="DA7528"/>
          </a:solidFill>
        </p:spPr>
        <p:txBody>
          <a:bodyPr vert="horz" wrap="square" lIns="0" tIns="7620" rIns="0" bIns="0" rtlCol="0">
            <a:spAutoFit/>
          </a:bodyPr>
          <a:lstStyle/>
          <a:p>
            <a:pPr marL="506095">
              <a:lnSpc>
                <a:spcPct val="100000"/>
              </a:lnSpc>
              <a:spcBef>
                <a:spcPts val="60"/>
              </a:spcBef>
            </a:pPr>
            <a:r>
              <a:rPr sz="1800" spc="-10" dirty="0">
                <a:latin typeface="Calibri"/>
                <a:cs typeface="Calibri"/>
              </a:rPr>
              <a:t>Hibernate</a:t>
            </a:r>
            <a:endParaRPr sz="1800">
              <a:latin typeface="Calibri"/>
              <a:cs typeface="Calibri"/>
            </a:endParaRPr>
          </a:p>
        </p:txBody>
      </p:sp>
      <p:sp>
        <p:nvSpPr>
          <p:cNvPr id="9" name="object 9"/>
          <p:cNvSpPr/>
          <p:nvPr/>
        </p:nvSpPr>
        <p:spPr>
          <a:xfrm>
            <a:off x="1380489" y="2384298"/>
            <a:ext cx="114300" cy="124967"/>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654555" y="2330450"/>
            <a:ext cx="2448560" cy="108902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Developers needs </a:t>
            </a:r>
            <a:r>
              <a:rPr sz="1400" spc="-10" dirty="0">
                <a:solidFill>
                  <a:srgbClr val="001F5F"/>
                </a:solidFill>
                <a:latin typeface="Calibri"/>
                <a:cs typeface="Calibri"/>
              </a:rPr>
              <a:t>to </a:t>
            </a:r>
            <a:r>
              <a:rPr sz="1400" spc="-5" dirty="0">
                <a:solidFill>
                  <a:srgbClr val="001F5F"/>
                </a:solidFill>
                <a:latin typeface="Calibri"/>
                <a:cs typeface="Calibri"/>
              </a:rPr>
              <a:t>write </a:t>
            </a:r>
            <a:r>
              <a:rPr sz="1400" spc="-10" dirty="0">
                <a:solidFill>
                  <a:srgbClr val="001F5F"/>
                </a:solidFill>
                <a:latin typeface="Calibri"/>
                <a:cs typeface="Calibri"/>
              </a:rPr>
              <a:t>code  to </a:t>
            </a:r>
            <a:r>
              <a:rPr sz="1400" spc="-5" dirty="0">
                <a:solidFill>
                  <a:srgbClr val="001F5F"/>
                </a:solidFill>
                <a:latin typeface="Calibri"/>
                <a:cs typeface="Calibri"/>
              </a:rPr>
              <a:t>map </a:t>
            </a:r>
            <a:r>
              <a:rPr sz="1400" dirty="0">
                <a:solidFill>
                  <a:srgbClr val="001F5F"/>
                </a:solidFill>
                <a:latin typeface="Calibri"/>
                <a:cs typeface="Calibri"/>
              </a:rPr>
              <a:t>an </a:t>
            </a:r>
            <a:r>
              <a:rPr sz="1400" spc="-5" dirty="0">
                <a:solidFill>
                  <a:srgbClr val="001F5F"/>
                </a:solidFill>
                <a:latin typeface="Calibri"/>
                <a:cs typeface="Calibri"/>
              </a:rPr>
              <a:t>object model's </a:t>
            </a:r>
            <a:r>
              <a:rPr sz="1400" spc="-10" dirty="0">
                <a:solidFill>
                  <a:srgbClr val="001F5F"/>
                </a:solidFill>
                <a:latin typeface="Calibri"/>
                <a:cs typeface="Calibri"/>
              </a:rPr>
              <a:t>data  representation to </a:t>
            </a:r>
            <a:r>
              <a:rPr sz="1400" dirty="0">
                <a:solidFill>
                  <a:srgbClr val="001F5F"/>
                </a:solidFill>
                <a:latin typeface="Calibri"/>
                <a:cs typeface="Calibri"/>
              </a:rPr>
              <a:t>a </a:t>
            </a:r>
            <a:r>
              <a:rPr sz="1400" spc="-5" dirty="0">
                <a:solidFill>
                  <a:srgbClr val="001F5F"/>
                </a:solidFill>
                <a:latin typeface="Calibri"/>
                <a:cs typeface="Calibri"/>
              </a:rPr>
              <a:t>relational  </a:t>
            </a:r>
            <a:r>
              <a:rPr sz="1400" spc="-10" dirty="0">
                <a:solidFill>
                  <a:srgbClr val="001F5F"/>
                </a:solidFill>
                <a:latin typeface="Calibri"/>
                <a:cs typeface="Calibri"/>
              </a:rPr>
              <a:t>data </a:t>
            </a:r>
            <a:r>
              <a:rPr sz="1400" spc="-5" dirty="0">
                <a:solidFill>
                  <a:srgbClr val="001F5F"/>
                </a:solidFill>
                <a:latin typeface="Calibri"/>
                <a:cs typeface="Calibri"/>
              </a:rPr>
              <a:t>model and </a:t>
            </a:r>
            <a:r>
              <a:rPr sz="1400" dirty="0">
                <a:solidFill>
                  <a:srgbClr val="001F5F"/>
                </a:solidFill>
                <a:latin typeface="Calibri"/>
                <a:cs typeface="Calibri"/>
              </a:rPr>
              <a:t>its </a:t>
            </a:r>
            <a:r>
              <a:rPr sz="1400" spc="-5" dirty="0">
                <a:solidFill>
                  <a:srgbClr val="001F5F"/>
                </a:solidFill>
                <a:latin typeface="Calibri"/>
                <a:cs typeface="Calibri"/>
              </a:rPr>
              <a:t>corresponding  database</a:t>
            </a:r>
            <a:r>
              <a:rPr sz="1400" spc="-65" dirty="0">
                <a:solidFill>
                  <a:srgbClr val="001F5F"/>
                </a:solidFill>
                <a:latin typeface="Calibri"/>
                <a:cs typeface="Calibri"/>
              </a:rPr>
              <a:t> </a:t>
            </a:r>
            <a:r>
              <a:rPr sz="1400" spc="-5" dirty="0">
                <a:solidFill>
                  <a:srgbClr val="001F5F"/>
                </a:solidFill>
                <a:latin typeface="Calibri"/>
                <a:cs typeface="Calibri"/>
              </a:rPr>
              <a:t>schema.</a:t>
            </a:r>
            <a:endParaRPr sz="1400">
              <a:latin typeface="Calibri"/>
              <a:cs typeface="Calibri"/>
            </a:endParaRPr>
          </a:p>
        </p:txBody>
      </p:sp>
      <p:sp>
        <p:nvSpPr>
          <p:cNvPr id="11" name="object 11"/>
          <p:cNvSpPr/>
          <p:nvPr/>
        </p:nvSpPr>
        <p:spPr>
          <a:xfrm>
            <a:off x="1380489" y="3603497"/>
            <a:ext cx="114300" cy="124968"/>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1654555" y="3549904"/>
            <a:ext cx="2475230" cy="875665"/>
          </a:xfrm>
          <a:prstGeom prst="rect">
            <a:avLst/>
          </a:prstGeom>
        </p:spPr>
        <p:txBody>
          <a:bodyPr vert="horz" wrap="square" lIns="0" tIns="0" rIns="0" bIns="0" rtlCol="0">
            <a:spAutoFit/>
          </a:bodyPr>
          <a:lstStyle/>
          <a:p>
            <a:pPr marL="12700" marR="5080">
              <a:lnSpc>
                <a:spcPct val="100000"/>
              </a:lnSpc>
            </a:pPr>
            <a:r>
              <a:rPr sz="1400" dirty="0">
                <a:solidFill>
                  <a:srgbClr val="001F5F"/>
                </a:solidFill>
                <a:latin typeface="Calibri"/>
                <a:cs typeface="Calibri"/>
              </a:rPr>
              <a:t>JDBC </a:t>
            </a:r>
            <a:r>
              <a:rPr sz="1400" spc="-5" dirty="0">
                <a:solidFill>
                  <a:srgbClr val="001F5F"/>
                </a:solidFill>
                <a:latin typeface="Calibri"/>
                <a:cs typeface="Calibri"/>
              </a:rPr>
              <a:t>supports only native  Structured </a:t>
            </a:r>
            <a:r>
              <a:rPr sz="1400" dirty="0">
                <a:solidFill>
                  <a:srgbClr val="001F5F"/>
                </a:solidFill>
                <a:latin typeface="Calibri"/>
                <a:cs typeface="Calibri"/>
              </a:rPr>
              <a:t>Query </a:t>
            </a:r>
            <a:r>
              <a:rPr sz="1400" spc="-5" dirty="0">
                <a:solidFill>
                  <a:srgbClr val="001F5F"/>
                </a:solidFill>
                <a:latin typeface="Calibri"/>
                <a:cs typeface="Calibri"/>
              </a:rPr>
              <a:t>Language (SQL).  Developer has </a:t>
            </a:r>
            <a:r>
              <a:rPr sz="1400" spc="-10" dirty="0">
                <a:solidFill>
                  <a:srgbClr val="001F5F"/>
                </a:solidFill>
                <a:latin typeface="Calibri"/>
                <a:cs typeface="Calibri"/>
              </a:rPr>
              <a:t>to </a:t>
            </a:r>
            <a:r>
              <a:rPr sz="1400" spc="-5" dirty="0">
                <a:solidFill>
                  <a:srgbClr val="001F5F"/>
                </a:solidFill>
                <a:latin typeface="Calibri"/>
                <a:cs typeface="Calibri"/>
              </a:rPr>
              <a:t>find out </a:t>
            </a:r>
            <a:r>
              <a:rPr sz="1400" dirty="0">
                <a:solidFill>
                  <a:srgbClr val="001F5F"/>
                </a:solidFill>
                <a:latin typeface="Calibri"/>
                <a:cs typeface="Calibri"/>
              </a:rPr>
              <a:t>the  </a:t>
            </a:r>
            <a:r>
              <a:rPr sz="1400" spc="-10" dirty="0">
                <a:solidFill>
                  <a:srgbClr val="001F5F"/>
                </a:solidFill>
                <a:latin typeface="Calibri"/>
                <a:cs typeface="Calibri"/>
              </a:rPr>
              <a:t>efficient way to </a:t>
            </a:r>
            <a:r>
              <a:rPr sz="1400" spc="-5" dirty="0">
                <a:solidFill>
                  <a:srgbClr val="001F5F"/>
                </a:solidFill>
                <a:latin typeface="Calibri"/>
                <a:cs typeface="Calibri"/>
              </a:rPr>
              <a:t>access database.</a:t>
            </a:r>
            <a:endParaRPr sz="1400">
              <a:latin typeface="Calibri"/>
              <a:cs typeface="Calibri"/>
            </a:endParaRPr>
          </a:p>
        </p:txBody>
      </p:sp>
      <p:sp>
        <p:nvSpPr>
          <p:cNvPr id="13" name="object 13"/>
          <p:cNvSpPr/>
          <p:nvPr/>
        </p:nvSpPr>
        <p:spPr>
          <a:xfrm>
            <a:off x="1380489" y="4609338"/>
            <a:ext cx="114300" cy="124968"/>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1654555" y="4555997"/>
            <a:ext cx="2398395" cy="108902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Automatic mapping of </a:t>
            </a:r>
            <a:r>
              <a:rPr sz="1400" spc="-15" dirty="0">
                <a:solidFill>
                  <a:srgbClr val="001F5F"/>
                </a:solidFill>
                <a:latin typeface="Calibri"/>
                <a:cs typeface="Calibri"/>
              </a:rPr>
              <a:t>Java  </a:t>
            </a:r>
            <a:r>
              <a:rPr sz="1400" spc="-5" dirty="0">
                <a:solidFill>
                  <a:srgbClr val="001F5F"/>
                </a:solidFill>
                <a:latin typeface="Calibri"/>
                <a:cs typeface="Calibri"/>
              </a:rPr>
              <a:t>objects </a:t>
            </a:r>
            <a:r>
              <a:rPr sz="1400" dirty="0">
                <a:solidFill>
                  <a:srgbClr val="001F5F"/>
                </a:solidFill>
                <a:latin typeface="Calibri"/>
                <a:cs typeface="Calibri"/>
              </a:rPr>
              <a:t>with </a:t>
            </a:r>
            <a:r>
              <a:rPr sz="1400" spc="-5" dirty="0">
                <a:solidFill>
                  <a:srgbClr val="001F5F"/>
                </a:solidFill>
                <a:latin typeface="Calibri"/>
                <a:cs typeface="Calibri"/>
              </a:rPr>
              <a:t>database tables and  </a:t>
            </a:r>
            <a:r>
              <a:rPr sz="1400" dirty="0">
                <a:solidFill>
                  <a:srgbClr val="001F5F"/>
                </a:solidFill>
                <a:latin typeface="Calibri"/>
                <a:cs typeface="Calibri"/>
              </a:rPr>
              <a:t>vice </a:t>
            </a:r>
            <a:r>
              <a:rPr sz="1400" spc="-10" dirty="0">
                <a:solidFill>
                  <a:srgbClr val="001F5F"/>
                </a:solidFill>
                <a:latin typeface="Calibri"/>
                <a:cs typeface="Calibri"/>
              </a:rPr>
              <a:t>versa conversion </a:t>
            </a:r>
            <a:r>
              <a:rPr sz="1400" dirty="0">
                <a:solidFill>
                  <a:srgbClr val="001F5F"/>
                </a:solidFill>
                <a:latin typeface="Calibri"/>
                <a:cs typeface="Calibri"/>
              </a:rPr>
              <a:t>is </a:t>
            </a:r>
            <a:r>
              <a:rPr sz="1400" spc="-10" dirty="0">
                <a:solidFill>
                  <a:srgbClr val="001F5F"/>
                </a:solidFill>
                <a:latin typeface="Calibri"/>
                <a:cs typeface="Calibri"/>
              </a:rPr>
              <a:t>to </a:t>
            </a:r>
            <a:r>
              <a:rPr sz="1400" spc="-5" dirty="0">
                <a:solidFill>
                  <a:srgbClr val="001F5F"/>
                </a:solidFill>
                <a:latin typeface="Calibri"/>
                <a:cs typeface="Calibri"/>
              </a:rPr>
              <a:t>be  </a:t>
            </a:r>
            <a:r>
              <a:rPr sz="1400" spc="-15" dirty="0">
                <a:solidFill>
                  <a:srgbClr val="001F5F"/>
                </a:solidFill>
                <a:latin typeface="Calibri"/>
                <a:cs typeface="Calibri"/>
              </a:rPr>
              <a:t>taken </a:t>
            </a:r>
            <a:r>
              <a:rPr sz="1400" spc="-10" dirty="0">
                <a:solidFill>
                  <a:srgbClr val="001F5F"/>
                </a:solidFill>
                <a:latin typeface="Calibri"/>
                <a:cs typeface="Calibri"/>
              </a:rPr>
              <a:t>care </a:t>
            </a:r>
            <a:r>
              <a:rPr sz="1400" spc="-5" dirty="0">
                <a:solidFill>
                  <a:srgbClr val="001F5F"/>
                </a:solidFill>
                <a:latin typeface="Calibri"/>
                <a:cs typeface="Calibri"/>
              </a:rPr>
              <a:t>of </a:t>
            </a:r>
            <a:r>
              <a:rPr sz="1400" spc="-10" dirty="0">
                <a:solidFill>
                  <a:srgbClr val="001F5F"/>
                </a:solidFill>
                <a:latin typeface="Calibri"/>
                <a:cs typeface="Calibri"/>
              </a:rPr>
              <a:t>by </a:t>
            </a:r>
            <a:r>
              <a:rPr sz="1400" spc="-5" dirty="0">
                <a:solidFill>
                  <a:srgbClr val="001F5F"/>
                </a:solidFill>
                <a:latin typeface="Calibri"/>
                <a:cs typeface="Calibri"/>
              </a:rPr>
              <a:t>the developer  manually </a:t>
            </a:r>
            <a:r>
              <a:rPr sz="1400" dirty="0">
                <a:solidFill>
                  <a:srgbClr val="001F5F"/>
                </a:solidFill>
                <a:latin typeface="Calibri"/>
                <a:cs typeface="Calibri"/>
              </a:rPr>
              <a:t>with </a:t>
            </a:r>
            <a:r>
              <a:rPr sz="1400" spc="-5" dirty="0">
                <a:solidFill>
                  <a:srgbClr val="001F5F"/>
                </a:solidFill>
                <a:latin typeface="Calibri"/>
                <a:cs typeface="Calibri"/>
              </a:rPr>
              <a:t>lines of</a:t>
            </a:r>
            <a:r>
              <a:rPr sz="1400" spc="-10" dirty="0">
                <a:solidFill>
                  <a:srgbClr val="001F5F"/>
                </a:solidFill>
                <a:latin typeface="Calibri"/>
                <a:cs typeface="Calibri"/>
              </a:rPr>
              <a:t> code.</a:t>
            </a:r>
            <a:endParaRPr sz="1400">
              <a:latin typeface="Calibri"/>
              <a:cs typeface="Calibri"/>
            </a:endParaRPr>
          </a:p>
        </p:txBody>
      </p:sp>
      <p:sp>
        <p:nvSpPr>
          <p:cNvPr id="15" name="object 15"/>
          <p:cNvSpPr/>
          <p:nvPr/>
        </p:nvSpPr>
        <p:spPr>
          <a:xfrm>
            <a:off x="4608067" y="2344039"/>
            <a:ext cx="114300" cy="124967"/>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4882641" y="2290190"/>
            <a:ext cx="2467610" cy="108902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Hibernate </a:t>
            </a:r>
            <a:r>
              <a:rPr sz="1400" dirty="0">
                <a:solidFill>
                  <a:srgbClr val="001F5F"/>
                </a:solidFill>
                <a:latin typeface="Calibri"/>
                <a:cs typeface="Calibri"/>
              </a:rPr>
              <a:t>is </a:t>
            </a:r>
            <a:r>
              <a:rPr sz="1400" spc="-5" dirty="0">
                <a:solidFill>
                  <a:srgbClr val="001F5F"/>
                </a:solidFill>
                <a:latin typeface="Calibri"/>
                <a:cs typeface="Calibri"/>
              </a:rPr>
              <a:t>flexible and powerful  ORM </a:t>
            </a:r>
            <a:r>
              <a:rPr sz="1400" dirty="0">
                <a:solidFill>
                  <a:srgbClr val="001F5F"/>
                </a:solidFill>
                <a:latin typeface="Calibri"/>
                <a:cs typeface="Calibri"/>
              </a:rPr>
              <a:t>solution </a:t>
            </a:r>
            <a:r>
              <a:rPr sz="1400" spc="-10" dirty="0">
                <a:solidFill>
                  <a:srgbClr val="001F5F"/>
                </a:solidFill>
                <a:latin typeface="Calibri"/>
                <a:cs typeface="Calibri"/>
              </a:rPr>
              <a:t>to </a:t>
            </a:r>
            <a:r>
              <a:rPr sz="1400" spc="-5" dirty="0">
                <a:solidFill>
                  <a:srgbClr val="001F5F"/>
                </a:solidFill>
                <a:latin typeface="Calibri"/>
                <a:cs typeface="Calibri"/>
              </a:rPr>
              <a:t>map </a:t>
            </a:r>
            <a:r>
              <a:rPr sz="1400" spc="-15" dirty="0">
                <a:solidFill>
                  <a:srgbClr val="001F5F"/>
                </a:solidFill>
                <a:latin typeface="Calibri"/>
                <a:cs typeface="Calibri"/>
              </a:rPr>
              <a:t>Java </a:t>
            </a:r>
            <a:r>
              <a:rPr sz="1400" dirty="0">
                <a:solidFill>
                  <a:srgbClr val="001F5F"/>
                </a:solidFill>
                <a:latin typeface="Calibri"/>
                <a:cs typeface="Calibri"/>
              </a:rPr>
              <a:t>classes  </a:t>
            </a:r>
            <a:r>
              <a:rPr sz="1400" spc="-10" dirty="0">
                <a:solidFill>
                  <a:srgbClr val="001F5F"/>
                </a:solidFill>
                <a:latin typeface="Calibri"/>
                <a:cs typeface="Calibri"/>
              </a:rPr>
              <a:t>to </a:t>
            </a:r>
            <a:r>
              <a:rPr sz="1400" spc="-5" dirty="0">
                <a:solidFill>
                  <a:srgbClr val="001F5F"/>
                </a:solidFill>
                <a:latin typeface="Calibri"/>
                <a:cs typeface="Calibri"/>
              </a:rPr>
              <a:t>database tables. Hibernate  </a:t>
            </a:r>
            <a:r>
              <a:rPr sz="1400" dirty="0">
                <a:solidFill>
                  <a:srgbClr val="001F5F"/>
                </a:solidFill>
                <a:latin typeface="Calibri"/>
                <a:cs typeface="Calibri"/>
              </a:rPr>
              <a:t>itself </a:t>
            </a:r>
            <a:r>
              <a:rPr sz="1400" spc="-15" dirty="0">
                <a:solidFill>
                  <a:srgbClr val="001F5F"/>
                </a:solidFill>
                <a:latin typeface="Calibri"/>
                <a:cs typeface="Calibri"/>
              </a:rPr>
              <a:t>takes </a:t>
            </a:r>
            <a:r>
              <a:rPr sz="1400" spc="-10" dirty="0">
                <a:solidFill>
                  <a:srgbClr val="001F5F"/>
                </a:solidFill>
                <a:latin typeface="Calibri"/>
                <a:cs typeface="Calibri"/>
              </a:rPr>
              <a:t>care </a:t>
            </a:r>
            <a:r>
              <a:rPr sz="1400" dirty="0">
                <a:solidFill>
                  <a:srgbClr val="001F5F"/>
                </a:solidFill>
                <a:latin typeface="Calibri"/>
                <a:cs typeface="Calibri"/>
              </a:rPr>
              <a:t>of </a:t>
            </a:r>
            <a:r>
              <a:rPr sz="1400" spc="-5" dirty="0">
                <a:solidFill>
                  <a:srgbClr val="001F5F"/>
                </a:solidFill>
                <a:latin typeface="Calibri"/>
                <a:cs typeface="Calibri"/>
              </a:rPr>
              <a:t>this mapping  using XML</a:t>
            </a:r>
            <a:r>
              <a:rPr sz="1400" spc="-85" dirty="0">
                <a:solidFill>
                  <a:srgbClr val="001F5F"/>
                </a:solidFill>
                <a:latin typeface="Calibri"/>
                <a:cs typeface="Calibri"/>
              </a:rPr>
              <a:t> </a:t>
            </a:r>
            <a:r>
              <a:rPr sz="1400" dirty="0">
                <a:solidFill>
                  <a:srgbClr val="001F5F"/>
                </a:solidFill>
                <a:latin typeface="Calibri"/>
                <a:cs typeface="Calibri"/>
              </a:rPr>
              <a:t>files.</a:t>
            </a:r>
            <a:endParaRPr sz="1400">
              <a:latin typeface="Calibri"/>
              <a:cs typeface="Calibri"/>
            </a:endParaRPr>
          </a:p>
        </p:txBody>
      </p:sp>
      <p:sp>
        <p:nvSpPr>
          <p:cNvPr id="17" name="object 17"/>
          <p:cNvSpPr/>
          <p:nvPr/>
        </p:nvSpPr>
        <p:spPr>
          <a:xfrm>
            <a:off x="4608067" y="3563239"/>
            <a:ext cx="114300" cy="124968"/>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4882641" y="3509645"/>
            <a:ext cx="2388235" cy="87566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Hibernate provides </a:t>
            </a:r>
            <a:r>
              <a:rPr sz="1400" dirty="0">
                <a:solidFill>
                  <a:srgbClr val="001F5F"/>
                </a:solidFill>
                <a:latin typeface="Calibri"/>
                <a:cs typeface="Calibri"/>
              </a:rPr>
              <a:t>a </a:t>
            </a:r>
            <a:r>
              <a:rPr sz="1400" spc="-5" dirty="0">
                <a:solidFill>
                  <a:srgbClr val="001F5F"/>
                </a:solidFill>
                <a:latin typeface="Calibri"/>
                <a:cs typeface="Calibri"/>
              </a:rPr>
              <a:t>powerful  query language Hibernate </a:t>
            </a:r>
            <a:r>
              <a:rPr sz="1400" dirty="0">
                <a:solidFill>
                  <a:srgbClr val="001F5F"/>
                </a:solidFill>
                <a:latin typeface="Calibri"/>
                <a:cs typeface="Calibri"/>
              </a:rPr>
              <a:t>Query  </a:t>
            </a:r>
            <a:r>
              <a:rPr sz="1400" spc="-5" dirty="0">
                <a:solidFill>
                  <a:srgbClr val="001F5F"/>
                </a:solidFill>
                <a:latin typeface="Calibri"/>
                <a:cs typeface="Calibri"/>
              </a:rPr>
              <a:t>Language that </a:t>
            </a:r>
            <a:r>
              <a:rPr sz="1400" dirty="0">
                <a:solidFill>
                  <a:srgbClr val="001F5F"/>
                </a:solidFill>
                <a:latin typeface="Calibri"/>
                <a:cs typeface="Calibri"/>
              </a:rPr>
              <a:t>is </a:t>
            </a:r>
            <a:r>
              <a:rPr sz="1400" spc="-10" dirty="0">
                <a:solidFill>
                  <a:srgbClr val="001F5F"/>
                </a:solidFill>
                <a:latin typeface="Calibri"/>
                <a:cs typeface="Calibri"/>
              </a:rPr>
              <a:t>expressed </a:t>
            </a:r>
            <a:r>
              <a:rPr sz="1400" dirty="0">
                <a:solidFill>
                  <a:srgbClr val="001F5F"/>
                </a:solidFill>
                <a:latin typeface="Calibri"/>
                <a:cs typeface="Calibri"/>
              </a:rPr>
              <a:t>in a  </a:t>
            </a:r>
            <a:r>
              <a:rPr sz="1400" spc="-5" dirty="0">
                <a:solidFill>
                  <a:srgbClr val="001F5F"/>
                </a:solidFill>
                <a:latin typeface="Calibri"/>
                <a:cs typeface="Calibri"/>
              </a:rPr>
              <a:t>familiar </a:t>
            </a:r>
            <a:r>
              <a:rPr sz="1400" dirty="0">
                <a:solidFill>
                  <a:srgbClr val="001F5F"/>
                </a:solidFill>
                <a:latin typeface="Calibri"/>
                <a:cs typeface="Calibri"/>
              </a:rPr>
              <a:t>SQL </a:t>
            </a:r>
            <a:r>
              <a:rPr sz="1400" spc="-15" dirty="0">
                <a:solidFill>
                  <a:srgbClr val="001F5F"/>
                </a:solidFill>
                <a:latin typeface="Calibri"/>
                <a:cs typeface="Calibri"/>
              </a:rPr>
              <a:t>like</a:t>
            </a:r>
            <a:r>
              <a:rPr sz="1400" spc="-65" dirty="0">
                <a:solidFill>
                  <a:srgbClr val="001F5F"/>
                </a:solidFill>
                <a:latin typeface="Calibri"/>
                <a:cs typeface="Calibri"/>
              </a:rPr>
              <a:t> </a:t>
            </a:r>
            <a:r>
              <a:rPr sz="1400" spc="-15" dirty="0">
                <a:solidFill>
                  <a:srgbClr val="001F5F"/>
                </a:solidFill>
                <a:latin typeface="Calibri"/>
                <a:cs typeface="Calibri"/>
              </a:rPr>
              <a:t>syntax.</a:t>
            </a:r>
            <a:endParaRPr sz="1400">
              <a:latin typeface="Calibri"/>
              <a:cs typeface="Calibri"/>
            </a:endParaRPr>
          </a:p>
        </p:txBody>
      </p:sp>
      <p:sp>
        <p:nvSpPr>
          <p:cNvPr id="19" name="object 19"/>
          <p:cNvSpPr/>
          <p:nvPr/>
        </p:nvSpPr>
        <p:spPr>
          <a:xfrm>
            <a:off x="4608067" y="4569078"/>
            <a:ext cx="114300" cy="124968"/>
          </a:xfrm>
          <a:prstGeom prst="rect">
            <a:avLst/>
          </a:prstGeom>
          <a:blipFill>
            <a:blip r:embed="rId7" cstate="print"/>
            <a:stretch>
              <a:fillRect/>
            </a:stretch>
          </a:blipFill>
        </p:spPr>
        <p:txBody>
          <a:bodyPr wrap="square" lIns="0" tIns="0" rIns="0" bIns="0" rtlCol="0"/>
          <a:lstStyle/>
          <a:p>
            <a:endParaRPr/>
          </a:p>
        </p:txBody>
      </p:sp>
      <p:sp>
        <p:nvSpPr>
          <p:cNvPr id="20" name="object 20"/>
          <p:cNvSpPr txBox="1"/>
          <p:nvPr/>
        </p:nvSpPr>
        <p:spPr>
          <a:xfrm>
            <a:off x="4882641" y="4515866"/>
            <a:ext cx="2392680" cy="130238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Hibernate provides </a:t>
            </a:r>
            <a:r>
              <a:rPr sz="1400" spc="-10" dirty="0">
                <a:solidFill>
                  <a:srgbClr val="001F5F"/>
                </a:solidFill>
                <a:latin typeface="Calibri"/>
                <a:cs typeface="Calibri"/>
              </a:rPr>
              <a:t>transparent  persistence </a:t>
            </a:r>
            <a:r>
              <a:rPr sz="1400" dirty="0">
                <a:solidFill>
                  <a:srgbClr val="001F5F"/>
                </a:solidFill>
                <a:latin typeface="Calibri"/>
                <a:cs typeface="Calibri"/>
              </a:rPr>
              <a:t>and </a:t>
            </a:r>
            <a:r>
              <a:rPr sz="1400" spc="-5" dirty="0">
                <a:solidFill>
                  <a:srgbClr val="001F5F"/>
                </a:solidFill>
                <a:latin typeface="Calibri"/>
                <a:cs typeface="Calibri"/>
              </a:rPr>
              <a:t>developer does  not need </a:t>
            </a:r>
            <a:r>
              <a:rPr sz="1400" spc="-10" dirty="0">
                <a:solidFill>
                  <a:srgbClr val="001F5F"/>
                </a:solidFill>
                <a:latin typeface="Calibri"/>
                <a:cs typeface="Calibri"/>
              </a:rPr>
              <a:t>to </a:t>
            </a:r>
            <a:r>
              <a:rPr sz="1400" spc="-5" dirty="0">
                <a:solidFill>
                  <a:srgbClr val="001F5F"/>
                </a:solidFill>
                <a:latin typeface="Calibri"/>
                <a:cs typeface="Calibri"/>
              </a:rPr>
              <a:t>write </a:t>
            </a:r>
            <a:r>
              <a:rPr sz="1400" spc="-10" dirty="0">
                <a:solidFill>
                  <a:srgbClr val="001F5F"/>
                </a:solidFill>
                <a:latin typeface="Calibri"/>
                <a:cs typeface="Calibri"/>
              </a:rPr>
              <a:t>code </a:t>
            </a:r>
            <a:r>
              <a:rPr sz="1400" spc="-5" dirty="0">
                <a:solidFill>
                  <a:srgbClr val="001F5F"/>
                </a:solidFill>
                <a:latin typeface="Calibri"/>
                <a:cs typeface="Calibri"/>
              </a:rPr>
              <a:t>explicitly  </a:t>
            </a:r>
            <a:r>
              <a:rPr sz="1400" spc="-10" dirty="0">
                <a:solidFill>
                  <a:srgbClr val="001F5F"/>
                </a:solidFill>
                <a:latin typeface="Calibri"/>
                <a:cs typeface="Calibri"/>
              </a:rPr>
              <a:t>to </a:t>
            </a:r>
            <a:r>
              <a:rPr sz="1400" spc="-5" dirty="0">
                <a:solidFill>
                  <a:srgbClr val="001F5F"/>
                </a:solidFill>
                <a:latin typeface="Calibri"/>
                <a:cs typeface="Calibri"/>
              </a:rPr>
              <a:t>map database tables tuples </a:t>
            </a:r>
            <a:r>
              <a:rPr sz="1400" spc="-10" dirty="0">
                <a:solidFill>
                  <a:srgbClr val="001F5F"/>
                </a:solidFill>
                <a:latin typeface="Calibri"/>
                <a:cs typeface="Calibri"/>
              </a:rPr>
              <a:t>to  </a:t>
            </a:r>
            <a:r>
              <a:rPr sz="1400" spc="-5" dirty="0">
                <a:solidFill>
                  <a:srgbClr val="001F5F"/>
                </a:solidFill>
                <a:latin typeface="Calibri"/>
                <a:cs typeface="Calibri"/>
              </a:rPr>
              <a:t>application objects during  interaction </a:t>
            </a:r>
            <a:r>
              <a:rPr sz="1400" dirty="0">
                <a:solidFill>
                  <a:srgbClr val="001F5F"/>
                </a:solidFill>
                <a:latin typeface="Calibri"/>
                <a:cs typeface="Calibri"/>
              </a:rPr>
              <a:t>with</a:t>
            </a:r>
            <a:r>
              <a:rPr sz="1400" spc="-80" dirty="0">
                <a:solidFill>
                  <a:srgbClr val="001F5F"/>
                </a:solidFill>
                <a:latin typeface="Calibri"/>
                <a:cs typeface="Calibri"/>
              </a:rPr>
              <a:t> </a:t>
            </a:r>
            <a:r>
              <a:rPr sz="1400" dirty="0">
                <a:solidFill>
                  <a:srgbClr val="001F5F"/>
                </a:solidFill>
                <a:latin typeface="Calibri"/>
                <a:cs typeface="Calibri"/>
              </a:rPr>
              <a:t>RDBMS.</a:t>
            </a:r>
            <a:endParaRPr sz="1400">
              <a:latin typeface="Calibri"/>
              <a:cs typeface="Calibri"/>
            </a:endParaRPr>
          </a:p>
        </p:txBody>
      </p:sp>
      <p:sp>
        <p:nvSpPr>
          <p:cNvPr id="21" name="object 21"/>
          <p:cNvSpPr/>
          <p:nvPr/>
        </p:nvSpPr>
        <p:spPr>
          <a:xfrm>
            <a:off x="548640" y="794004"/>
            <a:ext cx="164592" cy="178308"/>
          </a:xfrm>
          <a:prstGeom prst="rect">
            <a:avLst/>
          </a:prstGeom>
          <a:blipFill>
            <a:blip r:embed="rId7" cstate="print"/>
            <a:stretch>
              <a:fillRect/>
            </a:stretch>
          </a:blipFill>
        </p:spPr>
        <p:txBody>
          <a:bodyPr wrap="square" lIns="0" tIns="0" rIns="0" bIns="0" rtlCol="0"/>
          <a:lstStyle/>
          <a:p>
            <a:endParaRPr/>
          </a:p>
        </p:txBody>
      </p:sp>
      <p:sp>
        <p:nvSpPr>
          <p:cNvPr id="22" name="object 22"/>
          <p:cNvSpPr txBox="1"/>
          <p:nvPr/>
        </p:nvSpPr>
        <p:spPr>
          <a:xfrm>
            <a:off x="822756" y="715517"/>
            <a:ext cx="6363970" cy="63563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The </a:t>
            </a:r>
            <a:r>
              <a:rPr sz="2000" spc="-10" dirty="0">
                <a:solidFill>
                  <a:srgbClr val="001F5F"/>
                </a:solidFill>
                <a:latin typeface="Calibri"/>
                <a:cs typeface="Calibri"/>
              </a:rPr>
              <a:t>following figure </a:t>
            </a:r>
            <a:r>
              <a:rPr sz="2000" spc="-5" dirty="0">
                <a:solidFill>
                  <a:srgbClr val="001F5F"/>
                </a:solidFill>
                <a:latin typeface="Calibri"/>
                <a:cs typeface="Calibri"/>
              </a:rPr>
              <a:t>depicts </a:t>
            </a:r>
            <a:r>
              <a:rPr sz="2000" dirty="0">
                <a:solidFill>
                  <a:srgbClr val="001F5F"/>
                </a:solidFill>
                <a:latin typeface="Calibri"/>
                <a:cs typeface="Calibri"/>
              </a:rPr>
              <a:t>the </a:t>
            </a:r>
            <a:r>
              <a:rPr sz="2000" spc="-10" dirty="0">
                <a:solidFill>
                  <a:srgbClr val="001F5F"/>
                </a:solidFill>
                <a:latin typeface="Calibri"/>
                <a:cs typeface="Calibri"/>
              </a:rPr>
              <a:t>difference </a:t>
            </a:r>
            <a:r>
              <a:rPr sz="2000" spc="-5" dirty="0">
                <a:solidFill>
                  <a:srgbClr val="001F5F"/>
                </a:solidFill>
                <a:latin typeface="Calibri"/>
                <a:cs typeface="Calibri"/>
              </a:rPr>
              <a:t>between </a:t>
            </a:r>
            <a:r>
              <a:rPr sz="2000" dirty="0">
                <a:solidFill>
                  <a:srgbClr val="001F5F"/>
                </a:solidFill>
                <a:latin typeface="Calibri"/>
                <a:cs typeface="Calibri"/>
              </a:rPr>
              <a:t>JDBC and  </a:t>
            </a:r>
            <a:r>
              <a:rPr sz="2000" spc="-10" dirty="0">
                <a:solidFill>
                  <a:srgbClr val="001F5F"/>
                </a:solidFill>
                <a:latin typeface="Calibri"/>
                <a:cs typeface="Calibri"/>
              </a:rPr>
              <a:t>hibernate.</a:t>
            </a:r>
            <a:endParaRPr sz="2000">
              <a:latin typeface="Calibri"/>
              <a:cs typeface="Calibri"/>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5" name="object 25"/>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8"/>
              </a:rPr>
              <a:t>www.peoplestrategists.com</a:t>
            </a: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18</a:t>
            </a:fld>
            <a:r>
              <a:rPr dirty="0"/>
              <a:t> of</a:t>
            </a:r>
            <a:r>
              <a:rPr spc="-90" dirty="0"/>
              <a:t> </a:t>
            </a:r>
            <a:r>
              <a:rPr dirty="0"/>
              <a:t>45</a:t>
            </a:r>
          </a:p>
        </p:txBody>
      </p:sp>
      <p:sp>
        <p:nvSpPr>
          <p:cNvPr id="23" name="object 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a:t>
            </a:r>
            <a:r>
              <a:rPr spc="-10" dirty="0"/>
              <a:t>Differences between </a:t>
            </a:r>
            <a:r>
              <a:rPr spc="-5" dirty="0"/>
              <a:t>JDBC </a:t>
            </a:r>
            <a:r>
              <a:rPr dirty="0"/>
              <a:t>and </a:t>
            </a:r>
            <a:r>
              <a:rPr spc="-10" dirty="0"/>
              <a:t>Hibernate</a:t>
            </a:r>
            <a:r>
              <a:rPr spc="15" dirty="0"/>
              <a:t> </a:t>
            </a:r>
            <a:r>
              <a:rPr spc="-10" dirty="0"/>
              <a:t>(Contd.)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8140" y="923544"/>
            <a:ext cx="5483352" cy="55946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996555" y="772570"/>
            <a:ext cx="3163570" cy="1857375"/>
          </a:xfrm>
          <a:custGeom>
            <a:avLst/>
            <a:gdLst/>
            <a:ahLst/>
            <a:cxnLst/>
            <a:rect l="l" t="t" r="r" b="b"/>
            <a:pathLst>
              <a:path w="3163570" h="1857375">
                <a:moveTo>
                  <a:pt x="287918" y="611475"/>
                </a:moveTo>
                <a:lnTo>
                  <a:pt x="283525" y="568518"/>
                </a:lnTo>
                <a:lnTo>
                  <a:pt x="284905" y="526290"/>
                </a:lnTo>
                <a:lnTo>
                  <a:pt x="291800" y="485061"/>
                </a:lnTo>
                <a:lnTo>
                  <a:pt x="303952" y="445102"/>
                </a:lnTo>
                <a:lnTo>
                  <a:pt x="321103" y="406685"/>
                </a:lnTo>
                <a:lnTo>
                  <a:pt x="342993" y="370082"/>
                </a:lnTo>
                <a:lnTo>
                  <a:pt x="369366" y="335562"/>
                </a:lnTo>
                <a:lnTo>
                  <a:pt x="399962" y="303398"/>
                </a:lnTo>
                <a:lnTo>
                  <a:pt x="434524" y="273861"/>
                </a:lnTo>
                <a:lnTo>
                  <a:pt x="472792" y="247220"/>
                </a:lnTo>
                <a:lnTo>
                  <a:pt x="514510" y="223749"/>
                </a:lnTo>
                <a:lnTo>
                  <a:pt x="559417" y="203718"/>
                </a:lnTo>
                <a:lnTo>
                  <a:pt x="607258" y="187398"/>
                </a:lnTo>
                <a:lnTo>
                  <a:pt x="657771" y="175060"/>
                </a:lnTo>
                <a:lnTo>
                  <a:pt x="710701" y="166975"/>
                </a:lnTo>
                <a:lnTo>
                  <a:pt x="765514" y="163470"/>
                </a:lnTo>
                <a:lnTo>
                  <a:pt x="820147" y="164840"/>
                </a:lnTo>
                <a:lnTo>
                  <a:pt x="874102" y="171008"/>
                </a:lnTo>
                <a:lnTo>
                  <a:pt x="926883" y="181895"/>
                </a:lnTo>
                <a:lnTo>
                  <a:pt x="977992" y="197426"/>
                </a:lnTo>
                <a:lnTo>
                  <a:pt x="1026931" y="217521"/>
                </a:lnTo>
                <a:lnTo>
                  <a:pt x="1054883" y="181445"/>
                </a:lnTo>
                <a:lnTo>
                  <a:pt x="1087836" y="149454"/>
                </a:lnTo>
                <a:lnTo>
                  <a:pt x="1125163" y="121704"/>
                </a:lnTo>
                <a:lnTo>
                  <a:pt x="1166236" y="98348"/>
                </a:lnTo>
                <a:lnTo>
                  <a:pt x="1210425" y="79542"/>
                </a:lnTo>
                <a:lnTo>
                  <a:pt x="1257103" y="65439"/>
                </a:lnTo>
                <a:lnTo>
                  <a:pt x="1305640" y="56194"/>
                </a:lnTo>
                <a:lnTo>
                  <a:pt x="1355409" y="51960"/>
                </a:lnTo>
                <a:lnTo>
                  <a:pt x="1405782" y="52894"/>
                </a:lnTo>
                <a:lnTo>
                  <a:pt x="1456129" y="59148"/>
                </a:lnTo>
                <a:lnTo>
                  <a:pt x="1505823" y="70877"/>
                </a:lnTo>
                <a:lnTo>
                  <a:pt x="1554235" y="88235"/>
                </a:lnTo>
                <a:lnTo>
                  <a:pt x="1602003" y="112222"/>
                </a:lnTo>
                <a:lnTo>
                  <a:pt x="1644913" y="141448"/>
                </a:lnTo>
                <a:lnTo>
                  <a:pt x="1671775" y="105864"/>
                </a:lnTo>
                <a:lnTo>
                  <a:pt x="1704531" y="75012"/>
                </a:lnTo>
                <a:lnTo>
                  <a:pt x="1742299" y="49128"/>
                </a:lnTo>
                <a:lnTo>
                  <a:pt x="1784198" y="28449"/>
                </a:lnTo>
                <a:lnTo>
                  <a:pt x="1829349" y="13210"/>
                </a:lnTo>
                <a:lnTo>
                  <a:pt x="1876869" y="3648"/>
                </a:lnTo>
                <a:lnTo>
                  <a:pt x="1925878" y="0"/>
                </a:lnTo>
                <a:lnTo>
                  <a:pt x="1975495" y="2500"/>
                </a:lnTo>
                <a:lnTo>
                  <a:pt x="2024839" y="11386"/>
                </a:lnTo>
                <a:lnTo>
                  <a:pt x="2073030" y="26894"/>
                </a:lnTo>
                <a:lnTo>
                  <a:pt x="2134006" y="58628"/>
                </a:lnTo>
                <a:lnTo>
                  <a:pt x="2184409" y="100554"/>
                </a:lnTo>
                <a:lnTo>
                  <a:pt x="2221291" y="70599"/>
                </a:lnTo>
                <a:lnTo>
                  <a:pt x="2262217" y="45884"/>
                </a:lnTo>
                <a:lnTo>
                  <a:pt x="2306415" y="26460"/>
                </a:lnTo>
                <a:lnTo>
                  <a:pt x="2353113" y="12378"/>
                </a:lnTo>
                <a:lnTo>
                  <a:pt x="2401536" y="3689"/>
                </a:lnTo>
                <a:lnTo>
                  <a:pt x="2450913" y="444"/>
                </a:lnTo>
                <a:lnTo>
                  <a:pt x="2500469" y="2694"/>
                </a:lnTo>
                <a:lnTo>
                  <a:pt x="2549434" y="10490"/>
                </a:lnTo>
                <a:lnTo>
                  <a:pt x="2597033" y="23882"/>
                </a:lnTo>
                <a:lnTo>
                  <a:pt x="2642493" y="42922"/>
                </a:lnTo>
                <a:lnTo>
                  <a:pt x="2685043" y="67661"/>
                </a:lnTo>
                <a:lnTo>
                  <a:pt x="2728243" y="102437"/>
                </a:lnTo>
                <a:lnTo>
                  <a:pt x="2763084" y="142321"/>
                </a:lnTo>
                <a:lnTo>
                  <a:pt x="2788877" y="186373"/>
                </a:lnTo>
                <a:lnTo>
                  <a:pt x="2804931" y="233650"/>
                </a:lnTo>
                <a:lnTo>
                  <a:pt x="2855047" y="247542"/>
                </a:lnTo>
                <a:lnTo>
                  <a:pt x="2901290" y="266241"/>
                </a:lnTo>
                <a:lnTo>
                  <a:pt x="2943333" y="289292"/>
                </a:lnTo>
                <a:lnTo>
                  <a:pt x="2980849" y="316238"/>
                </a:lnTo>
                <a:lnTo>
                  <a:pt x="3013512" y="346621"/>
                </a:lnTo>
                <a:lnTo>
                  <a:pt x="3040992" y="379986"/>
                </a:lnTo>
                <a:lnTo>
                  <a:pt x="3062964" y="415875"/>
                </a:lnTo>
                <a:lnTo>
                  <a:pt x="3079100" y="453831"/>
                </a:lnTo>
                <a:lnTo>
                  <a:pt x="3089074" y="493397"/>
                </a:lnTo>
                <a:lnTo>
                  <a:pt x="3092557" y="534117"/>
                </a:lnTo>
                <a:lnTo>
                  <a:pt x="3089222" y="575534"/>
                </a:lnTo>
                <a:lnTo>
                  <a:pt x="3078743" y="617190"/>
                </a:lnTo>
                <a:lnTo>
                  <a:pt x="3060836" y="658338"/>
                </a:lnTo>
                <a:lnTo>
                  <a:pt x="3091428" y="693981"/>
                </a:lnTo>
                <a:lnTo>
                  <a:pt x="3116543" y="731289"/>
                </a:lnTo>
                <a:lnTo>
                  <a:pt x="3136234" y="769926"/>
                </a:lnTo>
                <a:lnTo>
                  <a:pt x="3150559" y="809551"/>
                </a:lnTo>
                <a:lnTo>
                  <a:pt x="3159571" y="849826"/>
                </a:lnTo>
                <a:lnTo>
                  <a:pt x="3163328" y="890413"/>
                </a:lnTo>
                <a:lnTo>
                  <a:pt x="3161884" y="930973"/>
                </a:lnTo>
                <a:lnTo>
                  <a:pt x="3155295" y="971167"/>
                </a:lnTo>
                <a:lnTo>
                  <a:pt x="3143617" y="1010657"/>
                </a:lnTo>
                <a:lnTo>
                  <a:pt x="3126904" y="1049103"/>
                </a:lnTo>
                <a:lnTo>
                  <a:pt x="3105213" y="1086168"/>
                </a:lnTo>
                <a:lnTo>
                  <a:pt x="3078600" y="1121512"/>
                </a:lnTo>
                <a:lnTo>
                  <a:pt x="3047119" y="1154798"/>
                </a:lnTo>
                <a:lnTo>
                  <a:pt x="3010826" y="1185685"/>
                </a:lnTo>
                <a:lnTo>
                  <a:pt x="2969777" y="1213836"/>
                </a:lnTo>
                <a:lnTo>
                  <a:pt x="2927836" y="1236918"/>
                </a:lnTo>
                <a:lnTo>
                  <a:pt x="2883336" y="1256390"/>
                </a:lnTo>
                <a:lnTo>
                  <a:pt x="2836640" y="1272120"/>
                </a:lnTo>
                <a:lnTo>
                  <a:pt x="2788116" y="1283973"/>
                </a:lnTo>
                <a:lnTo>
                  <a:pt x="2738129" y="1291814"/>
                </a:lnTo>
                <a:lnTo>
                  <a:pt x="2734401" y="1334195"/>
                </a:lnTo>
                <a:lnTo>
                  <a:pt x="2724364" y="1374963"/>
                </a:lnTo>
                <a:lnTo>
                  <a:pt x="2708415" y="1413804"/>
                </a:lnTo>
                <a:lnTo>
                  <a:pt x="2686955" y="1450403"/>
                </a:lnTo>
                <a:lnTo>
                  <a:pt x="2660383" y="1484447"/>
                </a:lnTo>
                <a:lnTo>
                  <a:pt x="2629097" y="1515622"/>
                </a:lnTo>
                <a:lnTo>
                  <a:pt x="2593497" y="1543612"/>
                </a:lnTo>
                <a:lnTo>
                  <a:pt x="2553983" y="1568104"/>
                </a:lnTo>
                <a:lnTo>
                  <a:pt x="2510953" y="1588784"/>
                </a:lnTo>
                <a:lnTo>
                  <a:pt x="2464807" y="1605337"/>
                </a:lnTo>
                <a:lnTo>
                  <a:pt x="2415944" y="1617449"/>
                </a:lnTo>
                <a:lnTo>
                  <a:pt x="2364763" y="1624807"/>
                </a:lnTo>
                <a:lnTo>
                  <a:pt x="2311663" y="1627094"/>
                </a:lnTo>
                <a:lnTo>
                  <a:pt x="2265080" y="1624733"/>
                </a:lnTo>
                <a:lnTo>
                  <a:pt x="2219327" y="1618324"/>
                </a:lnTo>
                <a:lnTo>
                  <a:pt x="2174805" y="1607965"/>
                </a:lnTo>
                <a:lnTo>
                  <a:pt x="2131916" y="1593753"/>
                </a:lnTo>
                <a:lnTo>
                  <a:pt x="2091064" y="1575786"/>
                </a:lnTo>
                <a:lnTo>
                  <a:pt x="2073978" y="1613942"/>
                </a:lnTo>
                <a:lnTo>
                  <a:pt x="2052596" y="1649832"/>
                </a:lnTo>
                <a:lnTo>
                  <a:pt x="2027228" y="1683326"/>
                </a:lnTo>
                <a:lnTo>
                  <a:pt x="1998183" y="1714290"/>
                </a:lnTo>
                <a:lnTo>
                  <a:pt x="1965770" y="1742590"/>
                </a:lnTo>
                <a:lnTo>
                  <a:pt x="1930298" y="1768094"/>
                </a:lnTo>
                <a:lnTo>
                  <a:pt x="1892077" y="1790668"/>
                </a:lnTo>
                <a:lnTo>
                  <a:pt x="1851415" y="1810181"/>
                </a:lnTo>
                <a:lnTo>
                  <a:pt x="1808622" y="1826498"/>
                </a:lnTo>
                <a:lnTo>
                  <a:pt x="1764007" y="1839486"/>
                </a:lnTo>
                <a:lnTo>
                  <a:pt x="1717879" y="1849013"/>
                </a:lnTo>
                <a:lnTo>
                  <a:pt x="1670547" y="1854946"/>
                </a:lnTo>
                <a:lnTo>
                  <a:pt x="1622321" y="1857152"/>
                </a:lnTo>
                <a:lnTo>
                  <a:pt x="1573510" y="1855497"/>
                </a:lnTo>
                <a:lnTo>
                  <a:pt x="1524422" y="1849848"/>
                </a:lnTo>
                <a:lnTo>
                  <a:pt x="1475368" y="1840073"/>
                </a:lnTo>
                <a:lnTo>
                  <a:pt x="1421954" y="1824371"/>
                </a:lnTo>
                <a:lnTo>
                  <a:pt x="1371482" y="1803986"/>
                </a:lnTo>
                <a:lnTo>
                  <a:pt x="1324397" y="1779193"/>
                </a:lnTo>
                <a:lnTo>
                  <a:pt x="1281143" y="1750261"/>
                </a:lnTo>
                <a:lnTo>
                  <a:pt x="1242164" y="1717462"/>
                </a:lnTo>
                <a:lnTo>
                  <a:pt x="1207906" y="1681069"/>
                </a:lnTo>
                <a:lnTo>
                  <a:pt x="1162680" y="1700727"/>
                </a:lnTo>
                <a:lnTo>
                  <a:pt x="1116252" y="1716768"/>
                </a:lnTo>
                <a:lnTo>
                  <a:pt x="1068897" y="1729248"/>
                </a:lnTo>
                <a:lnTo>
                  <a:pt x="1020887" y="1738220"/>
                </a:lnTo>
                <a:lnTo>
                  <a:pt x="972497" y="1743740"/>
                </a:lnTo>
                <a:lnTo>
                  <a:pt x="924000" y="1745863"/>
                </a:lnTo>
                <a:lnTo>
                  <a:pt x="875669" y="1744643"/>
                </a:lnTo>
                <a:lnTo>
                  <a:pt x="827777" y="1740135"/>
                </a:lnTo>
                <a:lnTo>
                  <a:pt x="780599" y="1732393"/>
                </a:lnTo>
                <a:lnTo>
                  <a:pt x="734407" y="1721473"/>
                </a:lnTo>
                <a:lnTo>
                  <a:pt x="689475" y="1707430"/>
                </a:lnTo>
                <a:lnTo>
                  <a:pt x="646077" y="1690317"/>
                </a:lnTo>
                <a:lnTo>
                  <a:pt x="604486" y="1670190"/>
                </a:lnTo>
                <a:lnTo>
                  <a:pt x="564975" y="1647103"/>
                </a:lnTo>
                <a:lnTo>
                  <a:pt x="527818" y="1621112"/>
                </a:lnTo>
                <a:lnTo>
                  <a:pt x="493289" y="1592270"/>
                </a:lnTo>
                <a:lnTo>
                  <a:pt x="461660" y="1560634"/>
                </a:lnTo>
                <a:lnTo>
                  <a:pt x="433206" y="1526256"/>
                </a:lnTo>
                <a:lnTo>
                  <a:pt x="427237" y="1518128"/>
                </a:lnTo>
                <a:lnTo>
                  <a:pt x="375386" y="1519633"/>
                </a:lnTo>
                <a:lnTo>
                  <a:pt x="325248" y="1514625"/>
                </a:lnTo>
                <a:lnTo>
                  <a:pt x="277551" y="1503562"/>
                </a:lnTo>
                <a:lnTo>
                  <a:pt x="233024" y="1486903"/>
                </a:lnTo>
                <a:lnTo>
                  <a:pt x="192398" y="1465106"/>
                </a:lnTo>
                <a:lnTo>
                  <a:pt x="156401" y="1438630"/>
                </a:lnTo>
                <a:lnTo>
                  <a:pt x="125762" y="1407935"/>
                </a:lnTo>
                <a:lnTo>
                  <a:pt x="101211" y="1373478"/>
                </a:lnTo>
                <a:lnTo>
                  <a:pt x="83476" y="1335719"/>
                </a:lnTo>
                <a:lnTo>
                  <a:pt x="73288" y="1295116"/>
                </a:lnTo>
                <a:lnTo>
                  <a:pt x="71667" y="1250684"/>
                </a:lnTo>
                <a:lnTo>
                  <a:pt x="79648" y="1207177"/>
                </a:lnTo>
                <a:lnTo>
                  <a:pt x="96834" y="1165555"/>
                </a:lnTo>
                <a:lnTo>
                  <a:pt x="122828" y="1126773"/>
                </a:lnTo>
                <a:lnTo>
                  <a:pt x="157235" y="1091789"/>
                </a:lnTo>
                <a:lnTo>
                  <a:pt x="110548" y="1065011"/>
                </a:lnTo>
                <a:lnTo>
                  <a:pt x="71624" y="1032916"/>
                </a:lnTo>
                <a:lnTo>
                  <a:pt x="40785" y="996492"/>
                </a:lnTo>
                <a:lnTo>
                  <a:pt x="18354" y="956725"/>
                </a:lnTo>
                <a:lnTo>
                  <a:pt x="4651" y="914603"/>
                </a:lnTo>
                <a:lnTo>
                  <a:pt x="0" y="871110"/>
                </a:lnTo>
                <a:lnTo>
                  <a:pt x="4721" y="827236"/>
                </a:lnTo>
                <a:lnTo>
                  <a:pt x="19137" y="783965"/>
                </a:lnTo>
                <a:lnTo>
                  <a:pt x="43570" y="742285"/>
                </a:lnTo>
                <a:lnTo>
                  <a:pt x="72250" y="709215"/>
                </a:lnTo>
                <a:lnTo>
                  <a:pt x="106595" y="680502"/>
                </a:lnTo>
                <a:lnTo>
                  <a:pt x="145837" y="656544"/>
                </a:lnTo>
                <a:lnTo>
                  <a:pt x="189206" y="637741"/>
                </a:lnTo>
                <a:lnTo>
                  <a:pt x="235934" y="624490"/>
                </a:lnTo>
                <a:lnTo>
                  <a:pt x="285251" y="617190"/>
                </a:lnTo>
                <a:lnTo>
                  <a:pt x="287918" y="611475"/>
                </a:lnTo>
                <a:close/>
              </a:path>
            </a:pathLst>
          </a:custGeom>
          <a:ln w="9144">
            <a:solidFill>
              <a:srgbClr val="17375E"/>
            </a:solidFill>
          </a:ln>
        </p:spPr>
        <p:txBody>
          <a:bodyPr wrap="square" lIns="0" tIns="0" rIns="0" bIns="0" rtlCol="0"/>
          <a:lstStyle/>
          <a:p>
            <a:endParaRPr/>
          </a:p>
        </p:txBody>
      </p:sp>
      <p:sp>
        <p:nvSpPr>
          <p:cNvPr id="4" name="object 4"/>
          <p:cNvSpPr/>
          <p:nvPr/>
        </p:nvSpPr>
        <p:spPr>
          <a:xfrm>
            <a:off x="2979673" y="2943732"/>
            <a:ext cx="103505" cy="103505"/>
          </a:xfrm>
          <a:custGeom>
            <a:avLst/>
            <a:gdLst/>
            <a:ahLst/>
            <a:cxnLst/>
            <a:rect l="l" t="t" r="r" b="b"/>
            <a:pathLst>
              <a:path w="103505" h="103505">
                <a:moveTo>
                  <a:pt x="103124" y="51562"/>
                </a:moveTo>
                <a:lnTo>
                  <a:pt x="99067" y="71620"/>
                </a:lnTo>
                <a:lnTo>
                  <a:pt x="88010" y="88010"/>
                </a:lnTo>
                <a:lnTo>
                  <a:pt x="71620" y="99067"/>
                </a:lnTo>
                <a:lnTo>
                  <a:pt x="51562" y="103124"/>
                </a:lnTo>
                <a:lnTo>
                  <a:pt x="31503" y="99067"/>
                </a:lnTo>
                <a:lnTo>
                  <a:pt x="15112" y="88011"/>
                </a:lnTo>
                <a:lnTo>
                  <a:pt x="4056" y="71620"/>
                </a:lnTo>
                <a:lnTo>
                  <a:pt x="0" y="51562"/>
                </a:lnTo>
                <a:lnTo>
                  <a:pt x="4056" y="31450"/>
                </a:lnTo>
                <a:lnTo>
                  <a:pt x="15112" y="15065"/>
                </a:lnTo>
                <a:lnTo>
                  <a:pt x="31503" y="4038"/>
                </a:lnTo>
                <a:lnTo>
                  <a:pt x="51562" y="0"/>
                </a:lnTo>
                <a:lnTo>
                  <a:pt x="71620" y="4038"/>
                </a:lnTo>
                <a:lnTo>
                  <a:pt x="88011" y="15065"/>
                </a:lnTo>
                <a:lnTo>
                  <a:pt x="99067" y="31450"/>
                </a:lnTo>
                <a:lnTo>
                  <a:pt x="103124" y="51562"/>
                </a:lnTo>
                <a:close/>
              </a:path>
            </a:pathLst>
          </a:custGeom>
          <a:ln w="9144">
            <a:solidFill>
              <a:srgbClr val="17375E"/>
            </a:solidFill>
          </a:ln>
        </p:spPr>
        <p:txBody>
          <a:bodyPr wrap="square" lIns="0" tIns="0" rIns="0" bIns="0" rtlCol="0"/>
          <a:lstStyle/>
          <a:p>
            <a:endParaRPr/>
          </a:p>
        </p:txBody>
      </p:sp>
      <p:sp>
        <p:nvSpPr>
          <p:cNvPr id="5" name="object 5"/>
          <p:cNvSpPr/>
          <p:nvPr/>
        </p:nvSpPr>
        <p:spPr>
          <a:xfrm>
            <a:off x="3115945" y="2734310"/>
            <a:ext cx="206375" cy="206375"/>
          </a:xfrm>
          <a:custGeom>
            <a:avLst/>
            <a:gdLst/>
            <a:ahLst/>
            <a:cxnLst/>
            <a:rect l="l" t="t" r="r" b="b"/>
            <a:pathLst>
              <a:path w="206375" h="206375">
                <a:moveTo>
                  <a:pt x="206247" y="103124"/>
                </a:moveTo>
                <a:lnTo>
                  <a:pt x="198135" y="143240"/>
                </a:lnTo>
                <a:lnTo>
                  <a:pt x="176021" y="176022"/>
                </a:lnTo>
                <a:lnTo>
                  <a:pt x="143240" y="198135"/>
                </a:lnTo>
                <a:lnTo>
                  <a:pt x="103124" y="206248"/>
                </a:lnTo>
                <a:lnTo>
                  <a:pt x="62954" y="198135"/>
                </a:lnTo>
                <a:lnTo>
                  <a:pt x="30178" y="176021"/>
                </a:lnTo>
                <a:lnTo>
                  <a:pt x="8094" y="143240"/>
                </a:lnTo>
                <a:lnTo>
                  <a:pt x="0" y="103124"/>
                </a:lnTo>
                <a:lnTo>
                  <a:pt x="8094" y="62954"/>
                </a:lnTo>
                <a:lnTo>
                  <a:pt x="30178" y="30178"/>
                </a:lnTo>
                <a:lnTo>
                  <a:pt x="62954" y="8094"/>
                </a:lnTo>
                <a:lnTo>
                  <a:pt x="103124" y="0"/>
                </a:lnTo>
                <a:lnTo>
                  <a:pt x="143240" y="8094"/>
                </a:lnTo>
                <a:lnTo>
                  <a:pt x="176021" y="30178"/>
                </a:lnTo>
                <a:lnTo>
                  <a:pt x="198135" y="62954"/>
                </a:lnTo>
                <a:lnTo>
                  <a:pt x="206247" y="103124"/>
                </a:lnTo>
                <a:close/>
              </a:path>
            </a:pathLst>
          </a:custGeom>
          <a:ln w="9144">
            <a:solidFill>
              <a:srgbClr val="17375E"/>
            </a:solidFill>
          </a:ln>
        </p:spPr>
        <p:txBody>
          <a:bodyPr wrap="square" lIns="0" tIns="0" rIns="0" bIns="0" rtlCol="0"/>
          <a:lstStyle/>
          <a:p>
            <a:endParaRPr/>
          </a:p>
        </p:txBody>
      </p:sp>
      <p:sp>
        <p:nvSpPr>
          <p:cNvPr id="6" name="object 6"/>
          <p:cNvSpPr/>
          <p:nvPr/>
        </p:nvSpPr>
        <p:spPr>
          <a:xfrm>
            <a:off x="3331209" y="2458466"/>
            <a:ext cx="309880" cy="309880"/>
          </a:xfrm>
          <a:custGeom>
            <a:avLst/>
            <a:gdLst/>
            <a:ahLst/>
            <a:cxnLst/>
            <a:rect l="l" t="t" r="r" b="b"/>
            <a:pathLst>
              <a:path w="309879" h="309880">
                <a:moveTo>
                  <a:pt x="309372" y="154686"/>
                </a:moveTo>
                <a:lnTo>
                  <a:pt x="301477" y="203594"/>
                </a:lnTo>
                <a:lnTo>
                  <a:pt x="279501" y="246058"/>
                </a:lnTo>
                <a:lnTo>
                  <a:pt x="246004" y="279538"/>
                </a:lnTo>
                <a:lnTo>
                  <a:pt x="203545" y="301489"/>
                </a:lnTo>
                <a:lnTo>
                  <a:pt x="154686" y="309372"/>
                </a:lnTo>
                <a:lnTo>
                  <a:pt x="105777" y="301489"/>
                </a:lnTo>
                <a:lnTo>
                  <a:pt x="63313" y="279538"/>
                </a:lnTo>
                <a:lnTo>
                  <a:pt x="29833" y="246058"/>
                </a:lnTo>
                <a:lnTo>
                  <a:pt x="7882" y="203594"/>
                </a:lnTo>
                <a:lnTo>
                  <a:pt x="0" y="154686"/>
                </a:lnTo>
                <a:lnTo>
                  <a:pt x="7882" y="105826"/>
                </a:lnTo>
                <a:lnTo>
                  <a:pt x="29833" y="63367"/>
                </a:lnTo>
                <a:lnTo>
                  <a:pt x="63313" y="29870"/>
                </a:lnTo>
                <a:lnTo>
                  <a:pt x="105777" y="7894"/>
                </a:lnTo>
                <a:lnTo>
                  <a:pt x="154686" y="0"/>
                </a:lnTo>
                <a:lnTo>
                  <a:pt x="203545" y="7894"/>
                </a:lnTo>
                <a:lnTo>
                  <a:pt x="246004" y="29870"/>
                </a:lnTo>
                <a:lnTo>
                  <a:pt x="279501" y="63367"/>
                </a:lnTo>
                <a:lnTo>
                  <a:pt x="301477" y="105826"/>
                </a:lnTo>
                <a:lnTo>
                  <a:pt x="309372" y="154686"/>
                </a:lnTo>
                <a:close/>
              </a:path>
            </a:pathLst>
          </a:custGeom>
          <a:ln w="9144">
            <a:solidFill>
              <a:srgbClr val="17375E"/>
            </a:solidFill>
          </a:ln>
        </p:spPr>
        <p:txBody>
          <a:bodyPr wrap="square" lIns="0" tIns="0" rIns="0" bIns="0" rtlCol="0"/>
          <a:lstStyle/>
          <a:p>
            <a:endParaRPr/>
          </a:p>
        </p:txBody>
      </p:sp>
      <p:sp>
        <p:nvSpPr>
          <p:cNvPr id="7" name="object 7"/>
          <p:cNvSpPr/>
          <p:nvPr/>
        </p:nvSpPr>
        <p:spPr>
          <a:xfrm>
            <a:off x="3157220" y="1857120"/>
            <a:ext cx="185420" cy="34290"/>
          </a:xfrm>
          <a:custGeom>
            <a:avLst/>
            <a:gdLst/>
            <a:ahLst/>
            <a:cxnLst/>
            <a:rect l="l" t="t" r="r" b="b"/>
            <a:pathLst>
              <a:path w="185420" h="34289">
                <a:moveTo>
                  <a:pt x="185166" y="34289"/>
                </a:moveTo>
                <a:lnTo>
                  <a:pt x="136820" y="34289"/>
                </a:lnTo>
                <a:lnTo>
                  <a:pt x="89296" y="28479"/>
                </a:lnTo>
                <a:lnTo>
                  <a:pt x="43416" y="17002"/>
                </a:lnTo>
                <a:lnTo>
                  <a:pt x="0" y="0"/>
                </a:lnTo>
              </a:path>
            </a:pathLst>
          </a:custGeom>
          <a:ln w="9144">
            <a:solidFill>
              <a:srgbClr val="17375E"/>
            </a:solidFill>
          </a:ln>
        </p:spPr>
        <p:txBody>
          <a:bodyPr wrap="square" lIns="0" tIns="0" rIns="0" bIns="0" rtlCol="0"/>
          <a:lstStyle/>
          <a:p>
            <a:endParaRPr/>
          </a:p>
        </p:txBody>
      </p:sp>
      <p:sp>
        <p:nvSpPr>
          <p:cNvPr id="8" name="object 8"/>
          <p:cNvSpPr/>
          <p:nvPr/>
        </p:nvSpPr>
        <p:spPr>
          <a:xfrm>
            <a:off x="3424809" y="2266060"/>
            <a:ext cx="81280" cy="16510"/>
          </a:xfrm>
          <a:custGeom>
            <a:avLst/>
            <a:gdLst/>
            <a:ahLst/>
            <a:cxnLst/>
            <a:rect l="l" t="t" r="r" b="b"/>
            <a:pathLst>
              <a:path w="81279" h="16510">
                <a:moveTo>
                  <a:pt x="81025" y="0"/>
                </a:moveTo>
                <a:lnTo>
                  <a:pt x="61346" y="5740"/>
                </a:lnTo>
                <a:lnTo>
                  <a:pt x="41227" y="10398"/>
                </a:lnTo>
                <a:lnTo>
                  <a:pt x="20750" y="13983"/>
                </a:lnTo>
                <a:lnTo>
                  <a:pt x="0" y="16510"/>
                </a:lnTo>
              </a:path>
            </a:pathLst>
          </a:custGeom>
          <a:ln w="9144">
            <a:solidFill>
              <a:srgbClr val="17375E"/>
            </a:solidFill>
          </a:ln>
        </p:spPr>
        <p:txBody>
          <a:bodyPr wrap="square" lIns="0" tIns="0" rIns="0" bIns="0" rtlCol="0"/>
          <a:lstStyle/>
          <a:p>
            <a:endParaRPr/>
          </a:p>
        </p:txBody>
      </p:sp>
      <p:sp>
        <p:nvSpPr>
          <p:cNvPr id="9" name="object 9"/>
          <p:cNvSpPr/>
          <p:nvPr/>
        </p:nvSpPr>
        <p:spPr>
          <a:xfrm>
            <a:off x="4155440" y="2371470"/>
            <a:ext cx="48895" cy="74930"/>
          </a:xfrm>
          <a:custGeom>
            <a:avLst/>
            <a:gdLst/>
            <a:ahLst/>
            <a:cxnLst/>
            <a:rect l="l" t="t" r="r" b="b"/>
            <a:pathLst>
              <a:path w="48895" h="74930">
                <a:moveTo>
                  <a:pt x="48895" y="74675"/>
                </a:moveTo>
                <a:lnTo>
                  <a:pt x="34825" y="56828"/>
                </a:lnTo>
                <a:lnTo>
                  <a:pt x="21971" y="38385"/>
                </a:lnTo>
                <a:lnTo>
                  <a:pt x="10354" y="19419"/>
                </a:lnTo>
                <a:lnTo>
                  <a:pt x="0" y="0"/>
                </a:lnTo>
              </a:path>
            </a:pathLst>
          </a:custGeom>
          <a:ln w="9144">
            <a:solidFill>
              <a:srgbClr val="17375E"/>
            </a:solidFill>
          </a:ln>
        </p:spPr>
        <p:txBody>
          <a:bodyPr wrap="square" lIns="0" tIns="0" rIns="0" bIns="0" rtlCol="0"/>
          <a:lstStyle/>
          <a:p>
            <a:endParaRPr/>
          </a:p>
        </p:txBody>
      </p:sp>
      <p:sp>
        <p:nvSpPr>
          <p:cNvPr id="10" name="object 10"/>
          <p:cNvSpPr/>
          <p:nvPr/>
        </p:nvSpPr>
        <p:spPr>
          <a:xfrm>
            <a:off x="5087873" y="2259710"/>
            <a:ext cx="19685" cy="82550"/>
          </a:xfrm>
          <a:custGeom>
            <a:avLst/>
            <a:gdLst/>
            <a:ahLst/>
            <a:cxnLst/>
            <a:rect l="l" t="t" r="r" b="b"/>
            <a:pathLst>
              <a:path w="19685" h="82550">
                <a:moveTo>
                  <a:pt x="19558" y="0"/>
                </a:moveTo>
                <a:lnTo>
                  <a:pt x="16680" y="20802"/>
                </a:lnTo>
                <a:lnTo>
                  <a:pt x="12446" y="41449"/>
                </a:lnTo>
                <a:lnTo>
                  <a:pt x="6877" y="61882"/>
                </a:lnTo>
                <a:lnTo>
                  <a:pt x="0" y="82041"/>
                </a:lnTo>
              </a:path>
            </a:pathLst>
          </a:custGeom>
          <a:ln w="9144">
            <a:solidFill>
              <a:srgbClr val="17375E"/>
            </a:solidFill>
          </a:ln>
        </p:spPr>
        <p:txBody>
          <a:bodyPr wrap="square" lIns="0" tIns="0" rIns="0" bIns="0" rtlCol="0"/>
          <a:lstStyle/>
          <a:p>
            <a:endParaRPr/>
          </a:p>
        </p:txBody>
      </p:sp>
      <p:sp>
        <p:nvSpPr>
          <p:cNvPr id="11" name="object 11"/>
          <p:cNvSpPr/>
          <p:nvPr/>
        </p:nvSpPr>
        <p:spPr>
          <a:xfrm>
            <a:off x="5495163" y="1752854"/>
            <a:ext cx="238125" cy="306705"/>
          </a:xfrm>
          <a:custGeom>
            <a:avLst/>
            <a:gdLst/>
            <a:ahLst/>
            <a:cxnLst/>
            <a:rect l="l" t="t" r="r" b="b"/>
            <a:pathLst>
              <a:path w="238125" h="306705">
                <a:moveTo>
                  <a:pt x="0" y="0"/>
                </a:moveTo>
                <a:lnTo>
                  <a:pt x="46794" y="21246"/>
                </a:lnTo>
                <a:lnTo>
                  <a:pt x="89255" y="46687"/>
                </a:lnTo>
                <a:lnTo>
                  <a:pt x="127056" y="75898"/>
                </a:lnTo>
                <a:lnTo>
                  <a:pt x="159871" y="108456"/>
                </a:lnTo>
                <a:lnTo>
                  <a:pt x="187374" y="143935"/>
                </a:lnTo>
                <a:lnTo>
                  <a:pt x="209239" y="181911"/>
                </a:lnTo>
                <a:lnTo>
                  <a:pt x="225140" y="221959"/>
                </a:lnTo>
                <a:lnTo>
                  <a:pt x="234750" y="263656"/>
                </a:lnTo>
                <a:lnTo>
                  <a:pt x="237744" y="306578"/>
                </a:lnTo>
              </a:path>
            </a:pathLst>
          </a:custGeom>
          <a:ln w="9144">
            <a:solidFill>
              <a:srgbClr val="17375E"/>
            </a:solidFill>
          </a:ln>
        </p:spPr>
        <p:txBody>
          <a:bodyPr wrap="square" lIns="0" tIns="0" rIns="0" bIns="0" rtlCol="0"/>
          <a:lstStyle/>
          <a:p>
            <a:endParaRPr/>
          </a:p>
        </p:txBody>
      </p:sp>
      <p:sp>
        <p:nvSpPr>
          <p:cNvPr id="12" name="object 12"/>
          <p:cNvSpPr/>
          <p:nvPr/>
        </p:nvSpPr>
        <p:spPr>
          <a:xfrm>
            <a:off x="5950077" y="1426336"/>
            <a:ext cx="106045" cy="114935"/>
          </a:xfrm>
          <a:custGeom>
            <a:avLst/>
            <a:gdLst/>
            <a:ahLst/>
            <a:cxnLst/>
            <a:rect l="l" t="t" r="r" b="b"/>
            <a:pathLst>
              <a:path w="106045" h="114934">
                <a:moveTo>
                  <a:pt x="105918" y="0"/>
                </a:moveTo>
                <a:lnTo>
                  <a:pt x="85796" y="32263"/>
                </a:lnTo>
                <a:lnTo>
                  <a:pt x="61245" y="62372"/>
                </a:lnTo>
                <a:lnTo>
                  <a:pt x="32551" y="90029"/>
                </a:lnTo>
                <a:lnTo>
                  <a:pt x="0" y="114935"/>
                </a:lnTo>
              </a:path>
            </a:pathLst>
          </a:custGeom>
          <a:ln w="9143">
            <a:solidFill>
              <a:srgbClr val="17375E"/>
            </a:solidFill>
          </a:ln>
        </p:spPr>
        <p:txBody>
          <a:bodyPr wrap="square" lIns="0" tIns="0" rIns="0" bIns="0" rtlCol="0"/>
          <a:lstStyle/>
          <a:p>
            <a:endParaRPr/>
          </a:p>
        </p:txBody>
      </p:sp>
      <p:sp>
        <p:nvSpPr>
          <p:cNvPr id="13" name="object 13"/>
          <p:cNvSpPr/>
          <p:nvPr/>
        </p:nvSpPr>
        <p:spPr>
          <a:xfrm>
            <a:off x="5801867" y="999744"/>
            <a:ext cx="5715" cy="54610"/>
          </a:xfrm>
          <a:custGeom>
            <a:avLst/>
            <a:gdLst/>
            <a:ahLst/>
            <a:cxnLst/>
            <a:rect l="l" t="t" r="r" b="b"/>
            <a:pathLst>
              <a:path w="5714" h="54609">
                <a:moveTo>
                  <a:pt x="0" y="0"/>
                </a:moveTo>
                <a:lnTo>
                  <a:pt x="2641" y="13473"/>
                </a:lnTo>
                <a:lnTo>
                  <a:pt x="4460" y="27019"/>
                </a:lnTo>
                <a:lnTo>
                  <a:pt x="5447" y="40612"/>
                </a:lnTo>
                <a:lnTo>
                  <a:pt x="5587" y="54228"/>
                </a:lnTo>
              </a:path>
            </a:pathLst>
          </a:custGeom>
          <a:ln w="9144">
            <a:solidFill>
              <a:srgbClr val="17375E"/>
            </a:solidFill>
          </a:ln>
        </p:spPr>
        <p:txBody>
          <a:bodyPr wrap="square" lIns="0" tIns="0" rIns="0" bIns="0" rtlCol="0"/>
          <a:lstStyle/>
          <a:p>
            <a:endParaRPr/>
          </a:p>
        </p:txBody>
      </p:sp>
      <p:sp>
        <p:nvSpPr>
          <p:cNvPr id="14" name="object 14"/>
          <p:cNvSpPr/>
          <p:nvPr/>
        </p:nvSpPr>
        <p:spPr>
          <a:xfrm>
            <a:off x="5125720" y="867155"/>
            <a:ext cx="54610" cy="69215"/>
          </a:xfrm>
          <a:custGeom>
            <a:avLst/>
            <a:gdLst/>
            <a:ahLst/>
            <a:cxnLst/>
            <a:rect l="l" t="t" r="r" b="b"/>
            <a:pathLst>
              <a:path w="54610" h="69215">
                <a:moveTo>
                  <a:pt x="0" y="69215"/>
                </a:moveTo>
                <a:lnTo>
                  <a:pt x="11205" y="50774"/>
                </a:lnTo>
                <a:lnTo>
                  <a:pt x="24018" y="33035"/>
                </a:lnTo>
                <a:lnTo>
                  <a:pt x="38379" y="16083"/>
                </a:lnTo>
                <a:lnTo>
                  <a:pt x="54228" y="0"/>
                </a:lnTo>
              </a:path>
            </a:pathLst>
          </a:custGeom>
          <a:ln w="9143">
            <a:solidFill>
              <a:srgbClr val="17375E"/>
            </a:solidFill>
          </a:ln>
        </p:spPr>
        <p:txBody>
          <a:bodyPr wrap="square" lIns="0" tIns="0" rIns="0" bIns="0" rtlCol="0"/>
          <a:lstStyle/>
          <a:p>
            <a:endParaRPr/>
          </a:p>
        </p:txBody>
      </p:sp>
      <p:sp>
        <p:nvSpPr>
          <p:cNvPr id="15" name="object 15"/>
          <p:cNvSpPr/>
          <p:nvPr/>
        </p:nvSpPr>
        <p:spPr>
          <a:xfrm>
            <a:off x="4618482" y="909700"/>
            <a:ext cx="26670" cy="59690"/>
          </a:xfrm>
          <a:custGeom>
            <a:avLst/>
            <a:gdLst/>
            <a:ahLst/>
            <a:cxnLst/>
            <a:rect l="l" t="t" r="r" b="b"/>
            <a:pathLst>
              <a:path w="26670" h="59690">
                <a:moveTo>
                  <a:pt x="0" y="59689"/>
                </a:moveTo>
                <a:lnTo>
                  <a:pt x="4784" y="44291"/>
                </a:lnTo>
                <a:lnTo>
                  <a:pt x="10747" y="29178"/>
                </a:lnTo>
                <a:lnTo>
                  <a:pt x="17877" y="14398"/>
                </a:lnTo>
                <a:lnTo>
                  <a:pt x="26162" y="0"/>
                </a:lnTo>
              </a:path>
            </a:pathLst>
          </a:custGeom>
          <a:ln w="9143">
            <a:solidFill>
              <a:srgbClr val="17375E"/>
            </a:solidFill>
          </a:ln>
        </p:spPr>
        <p:txBody>
          <a:bodyPr wrap="square" lIns="0" tIns="0" rIns="0" bIns="0" rtlCol="0"/>
          <a:lstStyle/>
          <a:p>
            <a:endParaRPr/>
          </a:p>
        </p:txBody>
      </p:sp>
      <p:sp>
        <p:nvSpPr>
          <p:cNvPr id="16" name="object 16"/>
          <p:cNvSpPr/>
          <p:nvPr/>
        </p:nvSpPr>
        <p:spPr>
          <a:xfrm>
            <a:off x="4023105" y="989711"/>
            <a:ext cx="95250" cy="58419"/>
          </a:xfrm>
          <a:custGeom>
            <a:avLst/>
            <a:gdLst/>
            <a:ahLst/>
            <a:cxnLst/>
            <a:rect l="l" t="t" r="r" b="b"/>
            <a:pathLst>
              <a:path w="95250" h="58419">
                <a:moveTo>
                  <a:pt x="0" y="0"/>
                </a:moveTo>
                <a:lnTo>
                  <a:pt x="25344" y="12709"/>
                </a:lnTo>
                <a:lnTo>
                  <a:pt x="49688" y="26622"/>
                </a:lnTo>
                <a:lnTo>
                  <a:pt x="72937" y="41701"/>
                </a:lnTo>
                <a:lnTo>
                  <a:pt x="94996" y="57912"/>
                </a:lnTo>
              </a:path>
            </a:pathLst>
          </a:custGeom>
          <a:ln w="9144">
            <a:solidFill>
              <a:srgbClr val="17375E"/>
            </a:solidFill>
          </a:ln>
        </p:spPr>
        <p:txBody>
          <a:bodyPr wrap="square" lIns="0" tIns="0" rIns="0" bIns="0" rtlCol="0"/>
          <a:lstStyle/>
          <a:p>
            <a:endParaRPr/>
          </a:p>
        </p:txBody>
      </p:sp>
      <p:sp>
        <p:nvSpPr>
          <p:cNvPr id="17" name="object 17"/>
          <p:cNvSpPr/>
          <p:nvPr/>
        </p:nvSpPr>
        <p:spPr>
          <a:xfrm>
            <a:off x="3284473" y="1384046"/>
            <a:ext cx="16510" cy="60960"/>
          </a:xfrm>
          <a:custGeom>
            <a:avLst/>
            <a:gdLst/>
            <a:ahLst/>
            <a:cxnLst/>
            <a:rect l="l" t="t" r="r" b="b"/>
            <a:pathLst>
              <a:path w="16510" h="60959">
                <a:moveTo>
                  <a:pt x="16510" y="60959"/>
                </a:moveTo>
                <a:lnTo>
                  <a:pt x="11251" y="45916"/>
                </a:lnTo>
                <a:lnTo>
                  <a:pt x="6731" y="30718"/>
                </a:lnTo>
                <a:lnTo>
                  <a:pt x="2972" y="15400"/>
                </a:lnTo>
                <a:lnTo>
                  <a:pt x="0" y="0"/>
                </a:lnTo>
              </a:path>
            </a:pathLst>
          </a:custGeom>
          <a:ln w="9144">
            <a:solidFill>
              <a:srgbClr val="17375E"/>
            </a:solidFill>
          </a:ln>
        </p:spPr>
        <p:txBody>
          <a:bodyPr wrap="square" lIns="0" tIns="0" rIns="0" bIns="0" rtlCol="0"/>
          <a:lstStyle/>
          <a:p>
            <a:endParaRPr/>
          </a:p>
        </p:txBody>
      </p:sp>
      <p:sp>
        <p:nvSpPr>
          <p:cNvPr id="18" name="object 18"/>
          <p:cNvSpPr txBox="1"/>
          <p:nvPr/>
        </p:nvSpPr>
        <p:spPr>
          <a:xfrm>
            <a:off x="3765930" y="1331595"/>
            <a:ext cx="1472565" cy="662305"/>
          </a:xfrm>
          <a:prstGeom prst="rect">
            <a:avLst/>
          </a:prstGeom>
        </p:spPr>
        <p:txBody>
          <a:bodyPr vert="horz" wrap="square" lIns="0" tIns="0" rIns="0" bIns="0" rtlCol="0">
            <a:spAutoFit/>
          </a:bodyPr>
          <a:lstStyle/>
          <a:p>
            <a:pPr marL="12700" marR="5080" indent="-1905" algn="ctr">
              <a:lnSpc>
                <a:spcPct val="100000"/>
              </a:lnSpc>
            </a:pPr>
            <a:r>
              <a:rPr sz="1400" spc="-5" dirty="0">
                <a:solidFill>
                  <a:srgbClr val="001F5F"/>
                </a:solidFill>
                <a:latin typeface="Calibri"/>
                <a:cs typeface="Calibri"/>
              </a:rPr>
              <a:t>What </a:t>
            </a:r>
            <a:r>
              <a:rPr sz="1400" spc="-10" dirty="0">
                <a:solidFill>
                  <a:srgbClr val="001F5F"/>
                </a:solidFill>
                <a:latin typeface="Calibri"/>
                <a:cs typeface="Calibri"/>
              </a:rPr>
              <a:t>are </a:t>
            </a:r>
            <a:r>
              <a:rPr sz="1400" dirty="0">
                <a:solidFill>
                  <a:srgbClr val="001F5F"/>
                </a:solidFill>
                <a:latin typeface="Calibri"/>
                <a:cs typeface="Calibri"/>
              </a:rPr>
              <a:t>the  </a:t>
            </a:r>
            <a:r>
              <a:rPr sz="1400" spc="-10" dirty="0">
                <a:solidFill>
                  <a:srgbClr val="001F5F"/>
                </a:solidFill>
                <a:latin typeface="Calibri"/>
                <a:cs typeface="Calibri"/>
              </a:rPr>
              <a:t>difference </a:t>
            </a:r>
            <a:r>
              <a:rPr sz="1400" spc="-5" dirty="0">
                <a:solidFill>
                  <a:srgbClr val="001F5F"/>
                </a:solidFill>
                <a:latin typeface="Calibri"/>
                <a:cs typeface="Calibri"/>
              </a:rPr>
              <a:t>between  EJB and</a:t>
            </a:r>
            <a:r>
              <a:rPr sz="1400" spc="-55" dirty="0">
                <a:solidFill>
                  <a:srgbClr val="001F5F"/>
                </a:solidFill>
                <a:latin typeface="Calibri"/>
                <a:cs typeface="Calibri"/>
              </a:rPr>
              <a:t> </a:t>
            </a:r>
            <a:r>
              <a:rPr sz="1400" spc="-5" dirty="0">
                <a:solidFill>
                  <a:srgbClr val="001F5F"/>
                </a:solidFill>
                <a:latin typeface="Calibri"/>
                <a:cs typeface="Calibri"/>
              </a:rPr>
              <a:t>Hibernate?</a:t>
            </a:r>
            <a:endParaRPr sz="1400">
              <a:latin typeface="Calibri"/>
              <a:cs typeface="Calibri"/>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19</a:t>
            </a:fld>
            <a:r>
              <a:rPr dirty="0"/>
              <a:t> of</a:t>
            </a:r>
            <a:r>
              <a:rPr spc="-90" dirty="0"/>
              <a:t> </a:t>
            </a:r>
            <a:r>
              <a:rPr dirty="0"/>
              <a:t>45</a:t>
            </a:r>
          </a:p>
        </p:txBody>
      </p:sp>
      <p:sp>
        <p:nvSpPr>
          <p:cNvPr id="19" name="object 1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a:t>
            </a:r>
            <a:r>
              <a:rPr spc="-10" dirty="0"/>
              <a:t>Differences between </a:t>
            </a:r>
            <a:r>
              <a:rPr dirty="0"/>
              <a:t>EJB and</a:t>
            </a:r>
            <a:r>
              <a:rPr spc="-5" dirty="0"/>
              <a:t> </a:t>
            </a:r>
            <a:r>
              <a:rPr spc="-10" dirty="0"/>
              <a:t>Hibernate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1656588"/>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31012" y="501243"/>
            <a:ext cx="3562985" cy="1774825"/>
          </a:xfrm>
          <a:prstGeom prst="rect">
            <a:avLst/>
          </a:prstGeom>
        </p:spPr>
        <p:txBody>
          <a:bodyPr vert="horz" wrap="square" lIns="0" tIns="0" rIns="0" bIns="0" rtlCol="0">
            <a:spAutoFit/>
          </a:bodyPr>
          <a:lstStyle/>
          <a:p>
            <a:pPr marL="469900" marR="5080" indent="-457834">
              <a:lnSpc>
                <a:spcPct val="155300"/>
              </a:lnSpc>
            </a:pPr>
            <a:r>
              <a:rPr sz="2000" dirty="0">
                <a:solidFill>
                  <a:srgbClr val="001F5F"/>
                </a:solidFill>
                <a:latin typeface="Calibri"/>
                <a:cs typeface="Calibri"/>
              </a:rPr>
              <a:t>In this </a:t>
            </a:r>
            <a:r>
              <a:rPr sz="2000" spc="-5" dirty="0">
                <a:solidFill>
                  <a:srgbClr val="001F5F"/>
                </a:solidFill>
                <a:latin typeface="Calibri"/>
                <a:cs typeface="Calibri"/>
              </a:rPr>
              <a:t>session, </a:t>
            </a:r>
            <a:r>
              <a:rPr sz="2000" spc="-10" dirty="0">
                <a:solidFill>
                  <a:srgbClr val="001F5F"/>
                </a:solidFill>
                <a:latin typeface="Calibri"/>
                <a:cs typeface="Calibri"/>
              </a:rPr>
              <a:t>you </a:t>
            </a:r>
            <a:r>
              <a:rPr sz="2000" spc="-5" dirty="0">
                <a:solidFill>
                  <a:srgbClr val="001F5F"/>
                </a:solidFill>
                <a:latin typeface="Calibri"/>
                <a:cs typeface="Calibri"/>
              </a:rPr>
              <a:t>will </a:t>
            </a:r>
            <a:r>
              <a:rPr sz="2000" dirty="0">
                <a:solidFill>
                  <a:srgbClr val="001F5F"/>
                </a:solidFill>
                <a:latin typeface="Calibri"/>
                <a:cs typeface="Calibri"/>
              </a:rPr>
              <a:t>learn </a:t>
            </a:r>
            <a:r>
              <a:rPr sz="2000" spc="-10" dirty="0">
                <a:solidFill>
                  <a:srgbClr val="001F5F"/>
                </a:solidFill>
                <a:latin typeface="Calibri"/>
                <a:cs typeface="Calibri"/>
              </a:rPr>
              <a:t>to:  </a:t>
            </a:r>
            <a:r>
              <a:rPr sz="1800" spc="-10" dirty="0">
                <a:solidFill>
                  <a:srgbClr val="000066"/>
                </a:solidFill>
                <a:latin typeface="Calibri"/>
                <a:cs typeface="Calibri"/>
              </a:rPr>
              <a:t>Explore </a:t>
            </a:r>
            <a:r>
              <a:rPr sz="1800" dirty="0">
                <a:solidFill>
                  <a:srgbClr val="000066"/>
                </a:solidFill>
                <a:latin typeface="Calibri"/>
                <a:cs typeface="Calibri"/>
              </a:rPr>
              <a:t>the </a:t>
            </a:r>
            <a:r>
              <a:rPr sz="1800" spc="-5" dirty="0">
                <a:solidFill>
                  <a:srgbClr val="000066"/>
                </a:solidFill>
                <a:latin typeface="Calibri"/>
                <a:cs typeface="Calibri"/>
              </a:rPr>
              <a:t>basics of </a:t>
            </a:r>
            <a:r>
              <a:rPr sz="1800" spc="-10" dirty="0">
                <a:solidFill>
                  <a:srgbClr val="000066"/>
                </a:solidFill>
                <a:latin typeface="Calibri"/>
                <a:cs typeface="Calibri"/>
              </a:rPr>
              <a:t>hibernate  Explore </a:t>
            </a:r>
            <a:r>
              <a:rPr sz="1800" dirty="0">
                <a:solidFill>
                  <a:srgbClr val="000066"/>
                </a:solidFill>
                <a:latin typeface="Calibri"/>
                <a:cs typeface="Calibri"/>
              </a:rPr>
              <a:t>the </a:t>
            </a:r>
            <a:r>
              <a:rPr sz="1800" spc="-10" dirty="0">
                <a:solidFill>
                  <a:srgbClr val="000066"/>
                </a:solidFill>
                <a:latin typeface="Calibri"/>
                <a:cs typeface="Calibri"/>
              </a:rPr>
              <a:t>hibernate framework  </a:t>
            </a:r>
            <a:r>
              <a:rPr sz="1800" spc="-5" dirty="0">
                <a:solidFill>
                  <a:srgbClr val="000066"/>
                </a:solidFill>
                <a:latin typeface="Tahoma"/>
                <a:cs typeface="Tahoma"/>
              </a:rPr>
              <a:t>Configure </a:t>
            </a:r>
            <a:r>
              <a:rPr sz="1800" dirty="0">
                <a:solidFill>
                  <a:srgbClr val="000066"/>
                </a:solidFill>
                <a:latin typeface="Tahoma"/>
                <a:cs typeface="Tahoma"/>
              </a:rPr>
              <a:t>mapping</a:t>
            </a:r>
            <a:r>
              <a:rPr sz="1800" spc="-65" dirty="0">
                <a:solidFill>
                  <a:srgbClr val="000066"/>
                </a:solidFill>
                <a:latin typeface="Tahoma"/>
                <a:cs typeface="Tahoma"/>
              </a:rPr>
              <a:t> </a:t>
            </a:r>
            <a:r>
              <a:rPr sz="1800" spc="-5" dirty="0">
                <a:solidFill>
                  <a:srgbClr val="000066"/>
                </a:solidFill>
                <a:latin typeface="Tahoma"/>
                <a:cs typeface="Tahoma"/>
              </a:rPr>
              <a:t>properties</a:t>
            </a:r>
            <a:endParaRPr sz="1800">
              <a:latin typeface="Tahoma"/>
              <a:cs typeface="Tahoma"/>
            </a:endParaRPr>
          </a:p>
        </p:txBody>
      </p:sp>
      <p:sp>
        <p:nvSpPr>
          <p:cNvPr id="6" name="object 6"/>
          <p:cNvSpPr/>
          <p:nvPr/>
        </p:nvSpPr>
        <p:spPr>
          <a:xfrm>
            <a:off x="914400" y="2097023"/>
            <a:ext cx="114300" cy="128015"/>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Objectives</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a:t>
            </a:fld>
            <a:r>
              <a:rPr dirty="0"/>
              <a:t> of</a:t>
            </a:r>
            <a:r>
              <a:rPr spc="-90" dirty="0"/>
              <a:t> </a:t>
            </a:r>
            <a:r>
              <a:rPr dirty="0"/>
              <a:t>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6967" y="1560575"/>
            <a:ext cx="6790944" cy="4814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767839" y="1766316"/>
            <a:ext cx="1923288" cy="4267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077211" y="1719072"/>
            <a:ext cx="1304543" cy="58673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793748" y="1792223"/>
            <a:ext cx="1816735" cy="320040"/>
          </a:xfrm>
          <a:prstGeom prst="rect">
            <a:avLst/>
          </a:prstGeom>
          <a:solidFill>
            <a:srgbClr val="DA7528"/>
          </a:solidFill>
        </p:spPr>
        <p:txBody>
          <a:bodyPr vert="horz" wrap="square" lIns="0" tIns="7620" rIns="0" bIns="0" rtlCol="0">
            <a:spAutoFit/>
          </a:bodyPr>
          <a:lstStyle/>
          <a:p>
            <a:pPr marL="446405">
              <a:lnSpc>
                <a:spcPct val="100000"/>
              </a:lnSpc>
              <a:spcBef>
                <a:spcPts val="60"/>
              </a:spcBef>
            </a:pPr>
            <a:r>
              <a:rPr sz="1800" spc="-10" dirty="0">
                <a:latin typeface="Calibri"/>
                <a:cs typeface="Calibri"/>
              </a:rPr>
              <a:t>Hibernate</a:t>
            </a:r>
            <a:endParaRPr sz="1800">
              <a:latin typeface="Calibri"/>
              <a:cs typeface="Calibri"/>
            </a:endParaRPr>
          </a:p>
        </p:txBody>
      </p:sp>
      <p:sp>
        <p:nvSpPr>
          <p:cNvPr id="6" name="object 6"/>
          <p:cNvSpPr/>
          <p:nvPr/>
        </p:nvSpPr>
        <p:spPr>
          <a:xfrm>
            <a:off x="4765547" y="1766316"/>
            <a:ext cx="2042159" cy="42672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440679" y="1719072"/>
            <a:ext cx="690372" cy="586739"/>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4791455" y="1792223"/>
            <a:ext cx="1935480" cy="320040"/>
          </a:xfrm>
          <a:prstGeom prst="rect">
            <a:avLst/>
          </a:prstGeom>
          <a:solidFill>
            <a:srgbClr val="DA7528"/>
          </a:solidFill>
        </p:spPr>
        <p:txBody>
          <a:bodyPr vert="horz" wrap="square" lIns="0" tIns="7620" rIns="0" bIns="0" rtlCol="0">
            <a:spAutoFit/>
          </a:bodyPr>
          <a:lstStyle/>
          <a:p>
            <a:pPr algn="ctr">
              <a:lnSpc>
                <a:spcPct val="100000"/>
              </a:lnSpc>
              <a:spcBef>
                <a:spcPts val="60"/>
              </a:spcBef>
            </a:pPr>
            <a:r>
              <a:rPr sz="1800" spc="-5" dirty="0">
                <a:latin typeface="Calibri"/>
                <a:cs typeface="Calibri"/>
              </a:rPr>
              <a:t>EJB</a:t>
            </a:r>
            <a:endParaRPr sz="1800">
              <a:latin typeface="Calibri"/>
              <a:cs typeface="Calibri"/>
            </a:endParaRPr>
          </a:p>
        </p:txBody>
      </p:sp>
      <p:sp>
        <p:nvSpPr>
          <p:cNvPr id="9" name="object 9"/>
          <p:cNvSpPr/>
          <p:nvPr/>
        </p:nvSpPr>
        <p:spPr>
          <a:xfrm>
            <a:off x="1380489" y="2384298"/>
            <a:ext cx="114300" cy="124967"/>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654555" y="2330450"/>
            <a:ext cx="2060575" cy="448945"/>
          </a:xfrm>
          <a:prstGeom prst="rect">
            <a:avLst/>
          </a:prstGeom>
        </p:spPr>
        <p:txBody>
          <a:bodyPr vert="horz" wrap="square" lIns="0" tIns="0" rIns="0" bIns="0" rtlCol="0">
            <a:spAutoFit/>
          </a:bodyPr>
          <a:lstStyle/>
          <a:p>
            <a:pPr marL="12700">
              <a:lnSpc>
                <a:spcPct val="100000"/>
              </a:lnSpc>
            </a:pPr>
            <a:r>
              <a:rPr sz="1400" spc="-5" dirty="0">
                <a:solidFill>
                  <a:srgbClr val="001F5F"/>
                </a:solidFill>
                <a:latin typeface="Calibri"/>
                <a:cs typeface="Calibri"/>
              </a:rPr>
              <a:t>Hibernate </a:t>
            </a:r>
            <a:r>
              <a:rPr sz="1400" dirty="0">
                <a:solidFill>
                  <a:srgbClr val="001F5F"/>
                </a:solidFill>
                <a:latin typeface="Calibri"/>
                <a:cs typeface="Calibri"/>
              </a:rPr>
              <a:t>is an</a:t>
            </a:r>
            <a:r>
              <a:rPr sz="1400" spc="-75" dirty="0">
                <a:solidFill>
                  <a:srgbClr val="001F5F"/>
                </a:solidFill>
                <a:latin typeface="Calibri"/>
                <a:cs typeface="Calibri"/>
              </a:rPr>
              <a:t> </a:t>
            </a:r>
            <a:r>
              <a:rPr sz="1400" spc="-5" dirty="0">
                <a:solidFill>
                  <a:srgbClr val="001F5F"/>
                </a:solidFill>
                <a:latin typeface="Calibri"/>
                <a:cs typeface="Calibri"/>
              </a:rPr>
              <a:t>open-source</a:t>
            </a:r>
            <a:endParaRPr sz="1400">
              <a:latin typeface="Calibri"/>
              <a:cs typeface="Calibri"/>
            </a:endParaRPr>
          </a:p>
          <a:p>
            <a:pPr marL="12700">
              <a:lnSpc>
                <a:spcPct val="100000"/>
              </a:lnSpc>
            </a:pPr>
            <a:r>
              <a:rPr sz="1400" spc="-15" dirty="0">
                <a:solidFill>
                  <a:srgbClr val="001F5F"/>
                </a:solidFill>
                <a:latin typeface="Calibri"/>
                <a:cs typeface="Calibri"/>
              </a:rPr>
              <a:t>technology.</a:t>
            </a:r>
            <a:endParaRPr sz="1400">
              <a:latin typeface="Calibri"/>
              <a:cs typeface="Calibri"/>
            </a:endParaRPr>
          </a:p>
        </p:txBody>
      </p:sp>
      <p:sp>
        <p:nvSpPr>
          <p:cNvPr id="11" name="object 11"/>
          <p:cNvSpPr/>
          <p:nvPr/>
        </p:nvSpPr>
        <p:spPr>
          <a:xfrm>
            <a:off x="1380489" y="2963417"/>
            <a:ext cx="114300" cy="124967"/>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1654555" y="2909823"/>
            <a:ext cx="2291715" cy="44894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Hibernate provides </a:t>
            </a:r>
            <a:r>
              <a:rPr sz="1400" spc="-10" dirty="0">
                <a:solidFill>
                  <a:srgbClr val="001F5F"/>
                </a:solidFill>
                <a:latin typeface="Calibri"/>
                <a:cs typeface="Calibri"/>
              </a:rPr>
              <a:t>transparent  data</a:t>
            </a:r>
            <a:r>
              <a:rPr sz="1400" spc="-35" dirty="0">
                <a:solidFill>
                  <a:srgbClr val="001F5F"/>
                </a:solidFill>
                <a:latin typeface="Calibri"/>
                <a:cs typeface="Calibri"/>
              </a:rPr>
              <a:t> </a:t>
            </a:r>
            <a:r>
              <a:rPr sz="1400" spc="-10" dirty="0">
                <a:solidFill>
                  <a:srgbClr val="001F5F"/>
                </a:solidFill>
                <a:latin typeface="Calibri"/>
                <a:cs typeface="Calibri"/>
              </a:rPr>
              <a:t>persistence.</a:t>
            </a:r>
            <a:endParaRPr sz="1400">
              <a:latin typeface="Calibri"/>
              <a:cs typeface="Calibri"/>
            </a:endParaRPr>
          </a:p>
        </p:txBody>
      </p:sp>
      <p:sp>
        <p:nvSpPr>
          <p:cNvPr id="13" name="object 13"/>
          <p:cNvSpPr/>
          <p:nvPr/>
        </p:nvSpPr>
        <p:spPr>
          <a:xfrm>
            <a:off x="1380489" y="3542538"/>
            <a:ext cx="114300" cy="124968"/>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1654555" y="3488944"/>
            <a:ext cx="2483485" cy="66230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Implementation of Hibernate </a:t>
            </a:r>
            <a:r>
              <a:rPr sz="1400" dirty="0">
                <a:solidFill>
                  <a:srgbClr val="001F5F"/>
                </a:solidFill>
                <a:latin typeface="Calibri"/>
                <a:cs typeface="Calibri"/>
              </a:rPr>
              <a:t>is  </a:t>
            </a:r>
            <a:r>
              <a:rPr sz="1400" spc="-5" dirty="0">
                <a:solidFill>
                  <a:srgbClr val="001F5F"/>
                </a:solidFill>
                <a:latin typeface="Calibri"/>
                <a:cs typeface="Calibri"/>
              </a:rPr>
              <a:t>not </a:t>
            </a:r>
            <a:r>
              <a:rPr sz="1400" spc="-10" dirty="0">
                <a:solidFill>
                  <a:srgbClr val="001F5F"/>
                </a:solidFill>
                <a:latin typeface="Calibri"/>
                <a:cs typeface="Calibri"/>
              </a:rPr>
              <a:t>dependent </a:t>
            </a:r>
            <a:r>
              <a:rPr sz="1400" spc="-5" dirty="0">
                <a:solidFill>
                  <a:srgbClr val="001F5F"/>
                </a:solidFill>
                <a:latin typeface="Calibri"/>
                <a:cs typeface="Calibri"/>
              </a:rPr>
              <a:t>on </a:t>
            </a:r>
            <a:r>
              <a:rPr sz="1400" dirty="0">
                <a:solidFill>
                  <a:srgbClr val="001F5F"/>
                </a:solidFill>
                <a:latin typeface="Calibri"/>
                <a:cs typeface="Calibri"/>
              </a:rPr>
              <a:t>a </a:t>
            </a:r>
            <a:r>
              <a:rPr sz="1400" spc="-10" dirty="0">
                <a:solidFill>
                  <a:srgbClr val="001F5F"/>
                </a:solidFill>
                <a:latin typeface="Calibri"/>
                <a:cs typeface="Calibri"/>
              </a:rPr>
              <a:t>framework </a:t>
            </a:r>
            <a:r>
              <a:rPr sz="1400" spc="-5" dirty="0">
                <a:solidFill>
                  <a:srgbClr val="001F5F"/>
                </a:solidFill>
                <a:latin typeface="Calibri"/>
                <a:cs typeface="Calibri"/>
              </a:rPr>
              <a:t>or  run-time</a:t>
            </a:r>
            <a:r>
              <a:rPr sz="1400" spc="-55" dirty="0">
                <a:solidFill>
                  <a:srgbClr val="001F5F"/>
                </a:solidFill>
                <a:latin typeface="Calibri"/>
                <a:cs typeface="Calibri"/>
              </a:rPr>
              <a:t> </a:t>
            </a:r>
            <a:r>
              <a:rPr sz="1400" spc="-5" dirty="0">
                <a:solidFill>
                  <a:srgbClr val="001F5F"/>
                </a:solidFill>
                <a:latin typeface="Calibri"/>
                <a:cs typeface="Calibri"/>
              </a:rPr>
              <a:t>environment.</a:t>
            </a:r>
            <a:endParaRPr sz="1400">
              <a:latin typeface="Calibri"/>
              <a:cs typeface="Calibri"/>
            </a:endParaRPr>
          </a:p>
        </p:txBody>
      </p:sp>
      <p:sp>
        <p:nvSpPr>
          <p:cNvPr id="15" name="object 15"/>
          <p:cNvSpPr/>
          <p:nvPr/>
        </p:nvSpPr>
        <p:spPr>
          <a:xfrm>
            <a:off x="1380489" y="4335017"/>
            <a:ext cx="114300" cy="124968"/>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1654555" y="4281678"/>
            <a:ext cx="2270760" cy="662305"/>
          </a:xfrm>
          <a:prstGeom prst="rect">
            <a:avLst/>
          </a:prstGeom>
        </p:spPr>
        <p:txBody>
          <a:bodyPr vert="horz" wrap="square" lIns="0" tIns="0" rIns="0" bIns="0" rtlCol="0">
            <a:spAutoFit/>
          </a:bodyPr>
          <a:lstStyle/>
          <a:p>
            <a:pPr marL="12700" marR="5080">
              <a:lnSpc>
                <a:spcPct val="100000"/>
              </a:lnSpc>
            </a:pPr>
            <a:r>
              <a:rPr sz="1400" spc="-5" dirty="0">
                <a:solidFill>
                  <a:srgbClr val="001F5F"/>
                </a:solidFill>
                <a:latin typeface="Calibri"/>
                <a:cs typeface="Calibri"/>
              </a:rPr>
              <a:t>Hibernate provides </a:t>
            </a:r>
            <a:r>
              <a:rPr sz="1400" spc="-10" dirty="0">
                <a:solidFill>
                  <a:srgbClr val="001F5F"/>
                </a:solidFill>
                <a:latin typeface="Calibri"/>
                <a:cs typeface="Calibri"/>
              </a:rPr>
              <a:t>persistence  </a:t>
            </a:r>
            <a:r>
              <a:rPr sz="1400" dirty="0">
                <a:solidFill>
                  <a:srgbClr val="001F5F"/>
                </a:solidFill>
                <a:latin typeface="Calibri"/>
                <a:cs typeface="Calibri"/>
              </a:rPr>
              <a:t>services with its own classes,  </a:t>
            </a:r>
            <a:r>
              <a:rPr sz="1400" spc="-5" dirty="0">
                <a:solidFill>
                  <a:srgbClr val="001F5F"/>
                </a:solidFill>
                <a:latin typeface="Calibri"/>
                <a:cs typeface="Calibri"/>
              </a:rPr>
              <a:t>interfaces, and</a:t>
            </a:r>
            <a:r>
              <a:rPr sz="1400" spc="-85" dirty="0">
                <a:solidFill>
                  <a:srgbClr val="001F5F"/>
                </a:solidFill>
                <a:latin typeface="Calibri"/>
                <a:cs typeface="Calibri"/>
              </a:rPr>
              <a:t> </a:t>
            </a:r>
            <a:r>
              <a:rPr sz="1400" spc="-5" dirty="0">
                <a:solidFill>
                  <a:srgbClr val="001F5F"/>
                </a:solidFill>
                <a:latin typeface="Calibri"/>
                <a:cs typeface="Calibri"/>
              </a:rPr>
              <a:t>methods.</a:t>
            </a:r>
            <a:endParaRPr sz="1400">
              <a:latin typeface="Calibri"/>
              <a:cs typeface="Calibri"/>
            </a:endParaRPr>
          </a:p>
        </p:txBody>
      </p:sp>
      <p:sp>
        <p:nvSpPr>
          <p:cNvPr id="17" name="object 17"/>
          <p:cNvSpPr/>
          <p:nvPr/>
        </p:nvSpPr>
        <p:spPr>
          <a:xfrm>
            <a:off x="1380489" y="5127497"/>
            <a:ext cx="114300" cy="124967"/>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1654555" y="5074158"/>
            <a:ext cx="2451735" cy="662305"/>
          </a:xfrm>
          <a:prstGeom prst="rect">
            <a:avLst/>
          </a:prstGeom>
        </p:spPr>
        <p:txBody>
          <a:bodyPr vert="horz" wrap="square" lIns="0" tIns="0" rIns="0" bIns="0" rtlCol="0">
            <a:spAutoFit/>
          </a:bodyPr>
          <a:lstStyle/>
          <a:p>
            <a:pPr marL="12700" marR="5080">
              <a:lnSpc>
                <a:spcPct val="100000"/>
              </a:lnSpc>
            </a:pPr>
            <a:r>
              <a:rPr sz="1400" dirty="0">
                <a:solidFill>
                  <a:srgbClr val="001F5F"/>
                </a:solidFill>
                <a:latin typeface="Calibri"/>
                <a:cs typeface="Calibri"/>
              </a:rPr>
              <a:t>HQL is </a:t>
            </a:r>
            <a:r>
              <a:rPr sz="1400" spc="-5" dirty="0">
                <a:solidFill>
                  <a:srgbClr val="001F5F"/>
                </a:solidFill>
                <a:latin typeface="Calibri"/>
                <a:cs typeface="Calibri"/>
              </a:rPr>
              <a:t>the </a:t>
            </a:r>
            <a:r>
              <a:rPr sz="1400" dirty="0">
                <a:solidFill>
                  <a:srgbClr val="001F5F"/>
                </a:solidFill>
                <a:latin typeface="Calibri"/>
                <a:cs typeface="Calibri"/>
              </a:rPr>
              <a:t>query </a:t>
            </a:r>
            <a:r>
              <a:rPr sz="1400" spc="-5" dirty="0">
                <a:solidFill>
                  <a:srgbClr val="001F5F"/>
                </a:solidFill>
                <a:latin typeface="Calibri"/>
                <a:cs typeface="Calibri"/>
              </a:rPr>
              <a:t>language  provided </a:t>
            </a:r>
            <a:r>
              <a:rPr sz="1400" spc="-10" dirty="0">
                <a:solidFill>
                  <a:srgbClr val="001F5F"/>
                </a:solidFill>
                <a:latin typeface="Calibri"/>
                <a:cs typeface="Calibri"/>
              </a:rPr>
              <a:t>by </a:t>
            </a:r>
            <a:r>
              <a:rPr sz="1400" spc="-5" dirty="0">
                <a:solidFill>
                  <a:srgbClr val="001F5F"/>
                </a:solidFill>
                <a:latin typeface="Calibri"/>
                <a:cs typeface="Calibri"/>
              </a:rPr>
              <a:t>Hibernate </a:t>
            </a:r>
            <a:r>
              <a:rPr sz="1400" spc="-10" dirty="0">
                <a:solidFill>
                  <a:srgbClr val="001F5F"/>
                </a:solidFill>
                <a:latin typeface="Calibri"/>
                <a:cs typeface="Calibri"/>
              </a:rPr>
              <a:t>to </a:t>
            </a:r>
            <a:r>
              <a:rPr sz="1400" spc="-5" dirty="0">
                <a:solidFill>
                  <a:srgbClr val="001F5F"/>
                </a:solidFill>
                <a:latin typeface="Calibri"/>
                <a:cs typeface="Calibri"/>
              </a:rPr>
              <a:t>manage  objects </a:t>
            </a:r>
            <a:r>
              <a:rPr sz="1400" dirty="0">
                <a:solidFill>
                  <a:srgbClr val="001F5F"/>
                </a:solidFill>
                <a:latin typeface="Calibri"/>
                <a:cs typeface="Calibri"/>
              </a:rPr>
              <a:t>in a </a:t>
            </a:r>
            <a:r>
              <a:rPr sz="1400" spc="-5" dirty="0">
                <a:solidFill>
                  <a:srgbClr val="001F5F"/>
                </a:solidFill>
                <a:latin typeface="Calibri"/>
                <a:cs typeface="Calibri"/>
              </a:rPr>
              <a:t>relational</a:t>
            </a:r>
            <a:r>
              <a:rPr sz="1400" spc="-30" dirty="0">
                <a:solidFill>
                  <a:srgbClr val="001F5F"/>
                </a:solidFill>
                <a:latin typeface="Calibri"/>
                <a:cs typeface="Calibri"/>
              </a:rPr>
              <a:t> </a:t>
            </a:r>
            <a:r>
              <a:rPr sz="1400" spc="-5" dirty="0">
                <a:solidFill>
                  <a:srgbClr val="001F5F"/>
                </a:solidFill>
                <a:latin typeface="Calibri"/>
                <a:cs typeface="Calibri"/>
              </a:rPr>
              <a:t>database.</a:t>
            </a:r>
            <a:endParaRPr sz="1400">
              <a:latin typeface="Calibri"/>
              <a:cs typeface="Calibri"/>
            </a:endParaRPr>
          </a:p>
        </p:txBody>
      </p:sp>
      <p:sp>
        <p:nvSpPr>
          <p:cNvPr id="19" name="object 19"/>
          <p:cNvSpPr/>
          <p:nvPr/>
        </p:nvSpPr>
        <p:spPr>
          <a:xfrm>
            <a:off x="4608067" y="2465070"/>
            <a:ext cx="114300" cy="124967"/>
          </a:xfrm>
          <a:prstGeom prst="rect">
            <a:avLst/>
          </a:prstGeom>
          <a:blipFill>
            <a:blip r:embed="rId7" cstate="print"/>
            <a:stretch>
              <a:fillRect/>
            </a:stretch>
          </a:blipFill>
        </p:spPr>
        <p:txBody>
          <a:bodyPr wrap="square" lIns="0" tIns="0" rIns="0" bIns="0" rtlCol="0"/>
          <a:lstStyle/>
          <a:p>
            <a:endParaRPr/>
          </a:p>
        </p:txBody>
      </p:sp>
      <p:sp>
        <p:nvSpPr>
          <p:cNvPr id="20" name="object 20"/>
          <p:cNvSpPr txBox="1"/>
          <p:nvPr/>
        </p:nvSpPr>
        <p:spPr>
          <a:xfrm>
            <a:off x="4882641" y="2411221"/>
            <a:ext cx="1628139" cy="448945"/>
          </a:xfrm>
          <a:prstGeom prst="rect">
            <a:avLst/>
          </a:prstGeom>
        </p:spPr>
        <p:txBody>
          <a:bodyPr vert="horz" wrap="square" lIns="0" tIns="0" rIns="0" bIns="0" rtlCol="0">
            <a:spAutoFit/>
          </a:bodyPr>
          <a:lstStyle/>
          <a:p>
            <a:pPr marL="12700" marR="5715">
              <a:lnSpc>
                <a:spcPct val="100000"/>
              </a:lnSpc>
            </a:pPr>
            <a:r>
              <a:rPr sz="1400" spc="-5" dirty="0">
                <a:solidFill>
                  <a:srgbClr val="001F5F"/>
                </a:solidFill>
                <a:latin typeface="Calibri"/>
                <a:cs typeface="Calibri"/>
              </a:rPr>
              <a:t>EJB </a:t>
            </a:r>
            <a:r>
              <a:rPr sz="1400" dirty="0">
                <a:solidFill>
                  <a:srgbClr val="001F5F"/>
                </a:solidFill>
                <a:latin typeface="Calibri"/>
                <a:cs typeface="Calibri"/>
              </a:rPr>
              <a:t>is a </a:t>
            </a:r>
            <a:r>
              <a:rPr sz="1400" spc="-5" dirty="0">
                <a:solidFill>
                  <a:srgbClr val="001F5F"/>
                </a:solidFill>
                <a:latin typeface="Calibri"/>
                <a:cs typeface="Calibri"/>
              </a:rPr>
              <a:t>part of </a:t>
            </a:r>
            <a:r>
              <a:rPr sz="1400" spc="-15" dirty="0">
                <a:solidFill>
                  <a:srgbClr val="001F5F"/>
                </a:solidFill>
                <a:latin typeface="Calibri"/>
                <a:cs typeface="Calibri"/>
              </a:rPr>
              <a:t>Java </a:t>
            </a:r>
            <a:r>
              <a:rPr sz="1400" spc="-5" dirty="0">
                <a:solidFill>
                  <a:srgbClr val="001F5F"/>
                </a:solidFill>
                <a:latin typeface="Calibri"/>
                <a:cs typeface="Calibri"/>
              </a:rPr>
              <a:t>EE  specification.</a:t>
            </a:r>
            <a:endParaRPr sz="1400">
              <a:latin typeface="Calibri"/>
              <a:cs typeface="Calibri"/>
            </a:endParaRPr>
          </a:p>
        </p:txBody>
      </p:sp>
      <p:sp>
        <p:nvSpPr>
          <p:cNvPr id="21" name="object 21"/>
          <p:cNvSpPr/>
          <p:nvPr/>
        </p:nvSpPr>
        <p:spPr>
          <a:xfrm>
            <a:off x="4608067" y="3044189"/>
            <a:ext cx="114300" cy="124967"/>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4608067" y="3836670"/>
            <a:ext cx="114300" cy="124968"/>
          </a:xfrm>
          <a:prstGeom prst="rect">
            <a:avLst/>
          </a:prstGeom>
          <a:blipFill>
            <a:blip r:embed="rId7" cstate="print"/>
            <a:stretch>
              <a:fillRect/>
            </a:stretch>
          </a:blipFill>
        </p:spPr>
        <p:txBody>
          <a:bodyPr wrap="square" lIns="0" tIns="0" rIns="0" bIns="0" rtlCol="0"/>
          <a:lstStyle/>
          <a:p>
            <a:endParaRPr/>
          </a:p>
        </p:txBody>
      </p:sp>
      <p:sp>
        <p:nvSpPr>
          <p:cNvPr id="23" name="object 23"/>
          <p:cNvSpPr txBox="1"/>
          <p:nvPr/>
        </p:nvSpPr>
        <p:spPr>
          <a:xfrm>
            <a:off x="4882641" y="2990596"/>
            <a:ext cx="2453640" cy="1454785"/>
          </a:xfrm>
          <a:prstGeom prst="rect">
            <a:avLst/>
          </a:prstGeom>
        </p:spPr>
        <p:txBody>
          <a:bodyPr vert="horz" wrap="square" lIns="0" tIns="0" rIns="0" bIns="0" rtlCol="0">
            <a:spAutoFit/>
          </a:bodyPr>
          <a:lstStyle/>
          <a:p>
            <a:pPr marL="12700" marR="25400">
              <a:lnSpc>
                <a:spcPct val="100000"/>
              </a:lnSpc>
            </a:pPr>
            <a:r>
              <a:rPr sz="1400" spc="-5" dirty="0">
                <a:solidFill>
                  <a:srgbClr val="001F5F"/>
                </a:solidFill>
                <a:latin typeface="Calibri"/>
                <a:cs typeface="Calibri"/>
              </a:rPr>
              <a:t>In </a:t>
            </a:r>
            <a:r>
              <a:rPr sz="1400" dirty="0">
                <a:solidFill>
                  <a:srgbClr val="001F5F"/>
                </a:solidFill>
                <a:latin typeface="Calibri"/>
                <a:cs typeface="Calibri"/>
              </a:rPr>
              <a:t>an </a:t>
            </a:r>
            <a:r>
              <a:rPr sz="1400" spc="-5" dirty="0">
                <a:solidFill>
                  <a:srgbClr val="001F5F"/>
                </a:solidFill>
                <a:latin typeface="Calibri"/>
                <a:cs typeface="Calibri"/>
              </a:rPr>
              <a:t>EJB application, </a:t>
            </a:r>
            <a:r>
              <a:rPr sz="1400" dirty="0">
                <a:solidFill>
                  <a:srgbClr val="001F5F"/>
                </a:solidFill>
                <a:latin typeface="Calibri"/>
                <a:cs typeface="Calibri"/>
              </a:rPr>
              <a:t>it is </a:t>
            </a:r>
            <a:r>
              <a:rPr sz="1400" spc="-5" dirty="0">
                <a:solidFill>
                  <a:srgbClr val="001F5F"/>
                </a:solidFill>
                <a:latin typeface="Calibri"/>
                <a:cs typeface="Calibri"/>
              </a:rPr>
              <a:t>difficult  </a:t>
            </a:r>
            <a:r>
              <a:rPr sz="1400" spc="-10" dirty="0">
                <a:solidFill>
                  <a:srgbClr val="001F5F"/>
                </a:solidFill>
                <a:latin typeface="Calibri"/>
                <a:cs typeface="Calibri"/>
              </a:rPr>
              <a:t>to </a:t>
            </a:r>
            <a:r>
              <a:rPr sz="1400" spc="-5" dirty="0">
                <a:solidFill>
                  <a:srgbClr val="001F5F"/>
                </a:solidFill>
                <a:latin typeface="Calibri"/>
                <a:cs typeface="Calibri"/>
              </a:rPr>
              <a:t>switch </a:t>
            </a:r>
            <a:r>
              <a:rPr sz="1400" spc="-10" dirty="0">
                <a:solidFill>
                  <a:srgbClr val="001F5F"/>
                </a:solidFill>
                <a:latin typeface="Calibri"/>
                <a:cs typeface="Calibri"/>
              </a:rPr>
              <a:t>from </a:t>
            </a:r>
            <a:r>
              <a:rPr sz="1400" spc="-5" dirty="0">
                <a:solidFill>
                  <a:srgbClr val="001F5F"/>
                </a:solidFill>
                <a:latin typeface="Calibri"/>
                <a:cs typeface="Calibri"/>
              </a:rPr>
              <a:t>one database </a:t>
            </a:r>
            <a:r>
              <a:rPr sz="1400" spc="-10" dirty="0">
                <a:solidFill>
                  <a:srgbClr val="001F5F"/>
                </a:solidFill>
                <a:latin typeface="Calibri"/>
                <a:cs typeface="Calibri"/>
              </a:rPr>
              <a:t>to  </a:t>
            </a:r>
            <a:r>
              <a:rPr sz="1400" spc="-25" dirty="0">
                <a:solidFill>
                  <a:srgbClr val="001F5F"/>
                </a:solidFill>
                <a:latin typeface="Calibri"/>
                <a:cs typeface="Calibri"/>
              </a:rPr>
              <a:t>another.</a:t>
            </a:r>
            <a:endParaRPr sz="1400">
              <a:latin typeface="Calibri"/>
              <a:cs typeface="Calibri"/>
            </a:endParaRPr>
          </a:p>
          <a:p>
            <a:pPr marL="12700" marR="5080">
              <a:lnSpc>
                <a:spcPct val="100000"/>
              </a:lnSpc>
              <a:spcBef>
                <a:spcPts val="1200"/>
              </a:spcBef>
            </a:pPr>
            <a:r>
              <a:rPr sz="1400" spc="-10" dirty="0">
                <a:solidFill>
                  <a:srgbClr val="001F5F"/>
                </a:solidFill>
                <a:latin typeface="Calibri"/>
                <a:cs typeface="Calibri"/>
              </a:rPr>
              <a:t>Data persistence </a:t>
            </a:r>
            <a:r>
              <a:rPr sz="1400" dirty="0">
                <a:solidFill>
                  <a:srgbClr val="001F5F"/>
                </a:solidFill>
                <a:latin typeface="Calibri"/>
                <a:cs typeface="Calibri"/>
              </a:rPr>
              <a:t>in </a:t>
            </a:r>
            <a:r>
              <a:rPr sz="1400" spc="-5" dirty="0">
                <a:solidFill>
                  <a:srgbClr val="001F5F"/>
                </a:solidFill>
                <a:latin typeface="Calibri"/>
                <a:cs typeface="Calibri"/>
              </a:rPr>
              <a:t>EJB </a:t>
            </a:r>
            <a:r>
              <a:rPr sz="1400" dirty="0">
                <a:solidFill>
                  <a:srgbClr val="001F5F"/>
                </a:solidFill>
                <a:latin typeface="Calibri"/>
                <a:cs typeface="Calibri"/>
              </a:rPr>
              <a:t>is  </a:t>
            </a:r>
            <a:r>
              <a:rPr sz="1400" spc="-10" dirty="0">
                <a:solidFill>
                  <a:srgbClr val="001F5F"/>
                </a:solidFill>
                <a:latin typeface="Calibri"/>
                <a:cs typeface="Calibri"/>
              </a:rPr>
              <a:t>dependent </a:t>
            </a:r>
            <a:r>
              <a:rPr sz="1400" spc="-5" dirty="0">
                <a:solidFill>
                  <a:srgbClr val="001F5F"/>
                </a:solidFill>
                <a:latin typeface="Calibri"/>
                <a:cs typeface="Calibri"/>
              </a:rPr>
              <a:t>on the run-time  </a:t>
            </a:r>
            <a:r>
              <a:rPr sz="1400" spc="-10" dirty="0">
                <a:solidFill>
                  <a:srgbClr val="001F5F"/>
                </a:solidFill>
                <a:latin typeface="Calibri"/>
                <a:cs typeface="Calibri"/>
              </a:rPr>
              <a:t>environment </a:t>
            </a:r>
            <a:r>
              <a:rPr sz="1400" spc="-5" dirty="0">
                <a:solidFill>
                  <a:srgbClr val="001F5F"/>
                </a:solidFill>
                <a:latin typeface="Calibri"/>
                <a:cs typeface="Calibri"/>
              </a:rPr>
              <a:t>called EJB</a:t>
            </a:r>
            <a:r>
              <a:rPr sz="1400" spc="25" dirty="0">
                <a:solidFill>
                  <a:srgbClr val="001F5F"/>
                </a:solidFill>
                <a:latin typeface="Calibri"/>
                <a:cs typeface="Calibri"/>
              </a:rPr>
              <a:t> </a:t>
            </a:r>
            <a:r>
              <a:rPr sz="1400" spc="-25" dirty="0">
                <a:solidFill>
                  <a:srgbClr val="001F5F"/>
                </a:solidFill>
                <a:latin typeface="Calibri"/>
                <a:cs typeface="Calibri"/>
              </a:rPr>
              <a:t>container.</a:t>
            </a:r>
            <a:endParaRPr sz="1400">
              <a:latin typeface="Calibri"/>
              <a:cs typeface="Calibri"/>
            </a:endParaRPr>
          </a:p>
        </p:txBody>
      </p:sp>
      <p:sp>
        <p:nvSpPr>
          <p:cNvPr id="24" name="object 24"/>
          <p:cNvSpPr/>
          <p:nvPr/>
        </p:nvSpPr>
        <p:spPr>
          <a:xfrm>
            <a:off x="4608067" y="4629150"/>
            <a:ext cx="114300" cy="124968"/>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4608067" y="5208270"/>
            <a:ext cx="114300" cy="124968"/>
          </a:xfrm>
          <a:prstGeom prst="rect">
            <a:avLst/>
          </a:prstGeom>
          <a:blipFill>
            <a:blip r:embed="rId7" cstate="print"/>
            <a:stretch>
              <a:fillRect/>
            </a:stretch>
          </a:blipFill>
        </p:spPr>
        <p:txBody>
          <a:bodyPr wrap="square" lIns="0" tIns="0" rIns="0" bIns="0" rtlCol="0"/>
          <a:lstStyle/>
          <a:p>
            <a:endParaRPr/>
          </a:p>
        </p:txBody>
      </p:sp>
      <p:sp>
        <p:nvSpPr>
          <p:cNvPr id="26" name="object 26"/>
          <p:cNvSpPr txBox="1"/>
          <p:nvPr/>
        </p:nvSpPr>
        <p:spPr>
          <a:xfrm>
            <a:off x="4882641" y="4575809"/>
            <a:ext cx="2300605" cy="1241425"/>
          </a:xfrm>
          <a:prstGeom prst="rect">
            <a:avLst/>
          </a:prstGeom>
        </p:spPr>
        <p:txBody>
          <a:bodyPr vert="horz" wrap="square" lIns="0" tIns="0" rIns="0" bIns="0" rtlCol="0">
            <a:spAutoFit/>
          </a:bodyPr>
          <a:lstStyle/>
          <a:p>
            <a:pPr marL="12700" marR="155575">
              <a:lnSpc>
                <a:spcPct val="100000"/>
              </a:lnSpc>
            </a:pPr>
            <a:r>
              <a:rPr sz="1400" spc="-5" dirty="0">
                <a:solidFill>
                  <a:srgbClr val="001F5F"/>
                </a:solidFill>
                <a:latin typeface="Calibri"/>
                <a:cs typeface="Calibri"/>
              </a:rPr>
              <a:t>EJB provides </a:t>
            </a:r>
            <a:r>
              <a:rPr sz="1400" spc="-10" dirty="0">
                <a:solidFill>
                  <a:srgbClr val="001F5F"/>
                </a:solidFill>
                <a:latin typeface="Calibri"/>
                <a:cs typeface="Calibri"/>
              </a:rPr>
              <a:t>data persistence  </a:t>
            </a:r>
            <a:r>
              <a:rPr sz="1400" dirty="0">
                <a:solidFill>
                  <a:srgbClr val="001F5F"/>
                </a:solidFill>
                <a:latin typeface="Calibri"/>
                <a:cs typeface="Calibri"/>
              </a:rPr>
              <a:t>with </a:t>
            </a:r>
            <a:r>
              <a:rPr sz="1400" spc="-15" dirty="0">
                <a:solidFill>
                  <a:srgbClr val="001F5F"/>
                </a:solidFill>
                <a:latin typeface="Calibri"/>
                <a:cs typeface="Calibri"/>
              </a:rPr>
              <a:t>Java </a:t>
            </a:r>
            <a:r>
              <a:rPr sz="1400" spc="-10" dirty="0">
                <a:solidFill>
                  <a:srgbClr val="001F5F"/>
                </a:solidFill>
                <a:latin typeface="Calibri"/>
                <a:cs typeface="Calibri"/>
              </a:rPr>
              <a:t>Persistence</a:t>
            </a:r>
            <a:r>
              <a:rPr sz="1400" spc="-25" dirty="0">
                <a:solidFill>
                  <a:srgbClr val="001F5F"/>
                </a:solidFill>
                <a:latin typeface="Calibri"/>
                <a:cs typeface="Calibri"/>
              </a:rPr>
              <a:t> </a:t>
            </a:r>
            <a:r>
              <a:rPr sz="1400" spc="-5" dirty="0">
                <a:solidFill>
                  <a:srgbClr val="001F5F"/>
                </a:solidFill>
                <a:latin typeface="Calibri"/>
                <a:cs typeface="Calibri"/>
              </a:rPr>
              <a:t>API.</a:t>
            </a:r>
            <a:endParaRPr sz="1400">
              <a:latin typeface="Calibri"/>
              <a:cs typeface="Calibri"/>
            </a:endParaRPr>
          </a:p>
          <a:p>
            <a:pPr marL="12700" marR="5080">
              <a:lnSpc>
                <a:spcPct val="100000"/>
              </a:lnSpc>
              <a:spcBef>
                <a:spcPts val="1200"/>
              </a:spcBef>
            </a:pPr>
            <a:r>
              <a:rPr sz="1400" spc="-5" dirty="0">
                <a:solidFill>
                  <a:srgbClr val="001F5F"/>
                </a:solidFill>
                <a:latin typeface="Calibri"/>
                <a:cs typeface="Calibri"/>
              </a:rPr>
              <a:t>EJB provides </a:t>
            </a:r>
            <a:r>
              <a:rPr sz="1400" spc="-15" dirty="0">
                <a:solidFill>
                  <a:srgbClr val="001F5F"/>
                </a:solidFill>
                <a:latin typeface="Calibri"/>
                <a:cs typeface="Calibri"/>
              </a:rPr>
              <a:t>Java </a:t>
            </a:r>
            <a:r>
              <a:rPr sz="1400" spc="-10" dirty="0">
                <a:solidFill>
                  <a:srgbClr val="001F5F"/>
                </a:solidFill>
                <a:latin typeface="Calibri"/>
                <a:cs typeface="Calibri"/>
              </a:rPr>
              <a:t>Persistence  </a:t>
            </a:r>
            <a:r>
              <a:rPr sz="1400" dirty="0">
                <a:solidFill>
                  <a:srgbClr val="001F5F"/>
                </a:solidFill>
                <a:latin typeface="Calibri"/>
                <a:cs typeface="Calibri"/>
              </a:rPr>
              <a:t>Query </a:t>
            </a:r>
            <a:r>
              <a:rPr sz="1400" spc="-5" dirty="0">
                <a:solidFill>
                  <a:srgbClr val="001F5F"/>
                </a:solidFill>
                <a:latin typeface="Calibri"/>
                <a:cs typeface="Calibri"/>
              </a:rPr>
              <a:t>Language(JPQL) </a:t>
            </a:r>
            <a:r>
              <a:rPr sz="1400" spc="-10" dirty="0">
                <a:solidFill>
                  <a:srgbClr val="001F5F"/>
                </a:solidFill>
                <a:latin typeface="Calibri"/>
                <a:cs typeface="Calibri"/>
              </a:rPr>
              <a:t>to </a:t>
            </a:r>
            <a:r>
              <a:rPr sz="1400" spc="-5" dirty="0">
                <a:solidFill>
                  <a:srgbClr val="001F5F"/>
                </a:solidFill>
                <a:latin typeface="Calibri"/>
                <a:cs typeface="Calibri"/>
              </a:rPr>
              <a:t>query  the underlying</a:t>
            </a:r>
            <a:r>
              <a:rPr sz="1400" spc="-10" dirty="0">
                <a:solidFill>
                  <a:srgbClr val="001F5F"/>
                </a:solidFill>
                <a:latin typeface="Calibri"/>
                <a:cs typeface="Calibri"/>
              </a:rPr>
              <a:t> </a:t>
            </a:r>
            <a:r>
              <a:rPr sz="1400" spc="-5" dirty="0">
                <a:solidFill>
                  <a:srgbClr val="001F5F"/>
                </a:solidFill>
                <a:latin typeface="Calibri"/>
                <a:cs typeface="Calibri"/>
              </a:rPr>
              <a:t>database.</a:t>
            </a:r>
            <a:endParaRPr sz="1400">
              <a:latin typeface="Calibri"/>
              <a:cs typeface="Calibri"/>
            </a:endParaRPr>
          </a:p>
        </p:txBody>
      </p:sp>
      <p:sp>
        <p:nvSpPr>
          <p:cNvPr id="27" name="object 27"/>
          <p:cNvSpPr/>
          <p:nvPr/>
        </p:nvSpPr>
        <p:spPr>
          <a:xfrm>
            <a:off x="548640" y="794004"/>
            <a:ext cx="164592" cy="178308"/>
          </a:xfrm>
          <a:prstGeom prst="rect">
            <a:avLst/>
          </a:prstGeom>
          <a:blipFill>
            <a:blip r:embed="rId7" cstate="print"/>
            <a:stretch>
              <a:fillRect/>
            </a:stretch>
          </a:blipFill>
        </p:spPr>
        <p:txBody>
          <a:bodyPr wrap="square" lIns="0" tIns="0" rIns="0" bIns="0" rtlCol="0"/>
          <a:lstStyle/>
          <a:p>
            <a:endParaRPr/>
          </a:p>
        </p:txBody>
      </p:sp>
      <p:sp>
        <p:nvSpPr>
          <p:cNvPr id="28" name="object 28"/>
          <p:cNvSpPr txBox="1"/>
          <p:nvPr/>
        </p:nvSpPr>
        <p:spPr>
          <a:xfrm>
            <a:off x="822756" y="715517"/>
            <a:ext cx="6197600" cy="63563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The </a:t>
            </a:r>
            <a:r>
              <a:rPr sz="2000" spc="-10" dirty="0">
                <a:solidFill>
                  <a:srgbClr val="001F5F"/>
                </a:solidFill>
                <a:latin typeface="Calibri"/>
                <a:cs typeface="Calibri"/>
              </a:rPr>
              <a:t>following figure </a:t>
            </a:r>
            <a:r>
              <a:rPr sz="2000" spc="-5" dirty="0">
                <a:solidFill>
                  <a:srgbClr val="001F5F"/>
                </a:solidFill>
                <a:latin typeface="Calibri"/>
                <a:cs typeface="Calibri"/>
              </a:rPr>
              <a:t>depicts </a:t>
            </a:r>
            <a:r>
              <a:rPr sz="2000" dirty="0">
                <a:solidFill>
                  <a:srgbClr val="001F5F"/>
                </a:solidFill>
                <a:latin typeface="Calibri"/>
                <a:cs typeface="Calibri"/>
              </a:rPr>
              <a:t>the </a:t>
            </a:r>
            <a:r>
              <a:rPr sz="2000" spc="-10" dirty="0">
                <a:solidFill>
                  <a:srgbClr val="001F5F"/>
                </a:solidFill>
                <a:latin typeface="Calibri"/>
                <a:cs typeface="Calibri"/>
              </a:rPr>
              <a:t>difference </a:t>
            </a:r>
            <a:r>
              <a:rPr sz="2000" spc="-5" dirty="0">
                <a:solidFill>
                  <a:srgbClr val="001F5F"/>
                </a:solidFill>
                <a:latin typeface="Calibri"/>
                <a:cs typeface="Calibri"/>
              </a:rPr>
              <a:t>between </a:t>
            </a:r>
            <a:r>
              <a:rPr sz="2000" dirty="0">
                <a:solidFill>
                  <a:srgbClr val="001F5F"/>
                </a:solidFill>
                <a:latin typeface="Calibri"/>
                <a:cs typeface="Calibri"/>
              </a:rPr>
              <a:t>EJB and  </a:t>
            </a:r>
            <a:r>
              <a:rPr sz="2000" spc="-5" dirty="0">
                <a:solidFill>
                  <a:srgbClr val="001F5F"/>
                </a:solidFill>
                <a:latin typeface="Calibri"/>
                <a:cs typeface="Calibri"/>
              </a:rPr>
              <a:t>Hibernate.</a:t>
            </a:r>
            <a:endParaRPr sz="2000">
              <a:latin typeface="Calibri"/>
              <a:cs typeface="Calibri"/>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31" name="object 3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8"/>
              </a:rPr>
              <a:t>www.peoplestrategists.com</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20</a:t>
            </a:fld>
            <a:r>
              <a:rPr dirty="0"/>
              <a:t> of</a:t>
            </a:r>
            <a:r>
              <a:rPr spc="-90" dirty="0"/>
              <a:t> </a:t>
            </a:r>
            <a:r>
              <a:rPr dirty="0"/>
              <a:t>45</a:t>
            </a:r>
          </a:p>
        </p:txBody>
      </p:sp>
      <p:sp>
        <p:nvSpPr>
          <p:cNvPr id="29" name="object 2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a:t>
            </a:r>
            <a:r>
              <a:rPr spc="-10" dirty="0"/>
              <a:t>Differences between </a:t>
            </a:r>
            <a:r>
              <a:rPr dirty="0"/>
              <a:t>EJB and </a:t>
            </a:r>
            <a:r>
              <a:rPr spc="-10" dirty="0"/>
              <a:t>Hibernate</a:t>
            </a:r>
            <a:r>
              <a:rPr spc="15" dirty="0"/>
              <a:t> </a:t>
            </a:r>
            <a:r>
              <a:rPr spc="-10" dirty="0"/>
              <a:t>(Contd.)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8135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Exploring </a:t>
            </a:r>
            <a:r>
              <a:rPr spc="-10" dirty="0"/>
              <a:t>Hibernate</a:t>
            </a:r>
            <a:r>
              <a:rPr spc="-40" dirty="0"/>
              <a:t> </a:t>
            </a:r>
            <a:r>
              <a:rPr spc="-15" dirty="0"/>
              <a:t>Architecture</a:t>
            </a:r>
          </a:p>
        </p:txBody>
      </p:sp>
      <p:sp>
        <p:nvSpPr>
          <p:cNvPr id="5" name="object 5"/>
          <p:cNvSpPr/>
          <p:nvPr/>
        </p:nvSpPr>
        <p:spPr>
          <a:xfrm>
            <a:off x="1143761" y="2085594"/>
            <a:ext cx="6562725" cy="4330065"/>
          </a:xfrm>
          <a:custGeom>
            <a:avLst/>
            <a:gdLst/>
            <a:ahLst/>
            <a:cxnLst/>
            <a:rect l="l" t="t" r="r" b="b"/>
            <a:pathLst>
              <a:path w="6562725" h="4330065">
                <a:moveTo>
                  <a:pt x="0" y="4329684"/>
                </a:moveTo>
                <a:lnTo>
                  <a:pt x="6562344" y="4329684"/>
                </a:lnTo>
                <a:lnTo>
                  <a:pt x="6562344" y="0"/>
                </a:lnTo>
                <a:lnTo>
                  <a:pt x="0" y="0"/>
                </a:lnTo>
                <a:lnTo>
                  <a:pt x="0" y="4329684"/>
                </a:lnTo>
                <a:close/>
              </a:path>
            </a:pathLst>
          </a:custGeom>
          <a:solidFill>
            <a:srgbClr val="F1F1F1"/>
          </a:solidFill>
        </p:spPr>
        <p:txBody>
          <a:bodyPr wrap="square" lIns="0" tIns="0" rIns="0" bIns="0" rtlCol="0"/>
          <a:lstStyle/>
          <a:p>
            <a:endParaRPr/>
          </a:p>
        </p:txBody>
      </p:sp>
      <p:sp>
        <p:nvSpPr>
          <p:cNvPr id="6" name="object 6"/>
          <p:cNvSpPr/>
          <p:nvPr/>
        </p:nvSpPr>
        <p:spPr>
          <a:xfrm>
            <a:off x="1143761" y="2085594"/>
            <a:ext cx="6562725" cy="4330065"/>
          </a:xfrm>
          <a:custGeom>
            <a:avLst/>
            <a:gdLst/>
            <a:ahLst/>
            <a:cxnLst/>
            <a:rect l="l" t="t" r="r" b="b"/>
            <a:pathLst>
              <a:path w="6562725" h="4330065">
                <a:moveTo>
                  <a:pt x="0" y="4329684"/>
                </a:moveTo>
                <a:lnTo>
                  <a:pt x="6562344" y="4329684"/>
                </a:lnTo>
                <a:lnTo>
                  <a:pt x="6562344" y="0"/>
                </a:lnTo>
                <a:lnTo>
                  <a:pt x="0" y="0"/>
                </a:lnTo>
                <a:lnTo>
                  <a:pt x="0" y="4329684"/>
                </a:lnTo>
                <a:close/>
              </a:path>
            </a:pathLst>
          </a:custGeom>
          <a:ln w="25908">
            <a:solidFill>
              <a:srgbClr val="385D89"/>
            </a:solidFill>
          </a:ln>
        </p:spPr>
        <p:txBody>
          <a:bodyPr wrap="square" lIns="0" tIns="0" rIns="0" bIns="0" rtlCol="0"/>
          <a:lstStyle/>
          <a:p>
            <a:endParaRPr/>
          </a:p>
        </p:txBody>
      </p:sp>
      <p:sp>
        <p:nvSpPr>
          <p:cNvPr id="7" name="object 7"/>
          <p:cNvSpPr/>
          <p:nvPr/>
        </p:nvSpPr>
        <p:spPr>
          <a:xfrm>
            <a:off x="1823466" y="2210561"/>
            <a:ext cx="5311140" cy="516890"/>
          </a:xfrm>
          <a:custGeom>
            <a:avLst/>
            <a:gdLst/>
            <a:ahLst/>
            <a:cxnLst/>
            <a:rect l="l" t="t" r="r" b="b"/>
            <a:pathLst>
              <a:path w="5311140" h="516889">
                <a:moveTo>
                  <a:pt x="0" y="516636"/>
                </a:moveTo>
                <a:lnTo>
                  <a:pt x="5311139" y="516636"/>
                </a:lnTo>
                <a:lnTo>
                  <a:pt x="5311139" y="0"/>
                </a:lnTo>
                <a:lnTo>
                  <a:pt x="0" y="0"/>
                </a:lnTo>
                <a:lnTo>
                  <a:pt x="0" y="516636"/>
                </a:lnTo>
                <a:close/>
              </a:path>
            </a:pathLst>
          </a:custGeom>
          <a:solidFill>
            <a:srgbClr val="4F81BC"/>
          </a:solidFill>
        </p:spPr>
        <p:txBody>
          <a:bodyPr wrap="square" lIns="0" tIns="0" rIns="0" bIns="0" rtlCol="0"/>
          <a:lstStyle/>
          <a:p>
            <a:endParaRPr/>
          </a:p>
        </p:txBody>
      </p:sp>
      <p:sp>
        <p:nvSpPr>
          <p:cNvPr id="8" name="object 8"/>
          <p:cNvSpPr/>
          <p:nvPr/>
        </p:nvSpPr>
        <p:spPr>
          <a:xfrm>
            <a:off x="1823466" y="2210561"/>
            <a:ext cx="5311140" cy="516890"/>
          </a:xfrm>
          <a:custGeom>
            <a:avLst/>
            <a:gdLst/>
            <a:ahLst/>
            <a:cxnLst/>
            <a:rect l="l" t="t" r="r" b="b"/>
            <a:pathLst>
              <a:path w="5311140" h="516889">
                <a:moveTo>
                  <a:pt x="0" y="516636"/>
                </a:moveTo>
                <a:lnTo>
                  <a:pt x="5311139" y="516636"/>
                </a:lnTo>
                <a:lnTo>
                  <a:pt x="5311139" y="0"/>
                </a:lnTo>
                <a:lnTo>
                  <a:pt x="0" y="0"/>
                </a:lnTo>
                <a:lnTo>
                  <a:pt x="0" y="516636"/>
                </a:lnTo>
                <a:close/>
              </a:path>
            </a:pathLst>
          </a:custGeom>
          <a:ln w="25907">
            <a:solidFill>
              <a:srgbClr val="4F81BC"/>
            </a:solidFill>
          </a:ln>
        </p:spPr>
        <p:txBody>
          <a:bodyPr wrap="square" lIns="0" tIns="0" rIns="0" bIns="0" rtlCol="0"/>
          <a:lstStyle/>
          <a:p>
            <a:endParaRPr/>
          </a:p>
        </p:txBody>
      </p:sp>
      <p:sp>
        <p:nvSpPr>
          <p:cNvPr id="9" name="object 9"/>
          <p:cNvSpPr/>
          <p:nvPr/>
        </p:nvSpPr>
        <p:spPr>
          <a:xfrm>
            <a:off x="1823466" y="3115817"/>
            <a:ext cx="5311140" cy="1925320"/>
          </a:xfrm>
          <a:custGeom>
            <a:avLst/>
            <a:gdLst/>
            <a:ahLst/>
            <a:cxnLst/>
            <a:rect l="l" t="t" r="r" b="b"/>
            <a:pathLst>
              <a:path w="5311140" h="1925320">
                <a:moveTo>
                  <a:pt x="0" y="1924811"/>
                </a:moveTo>
                <a:lnTo>
                  <a:pt x="5311139" y="1924811"/>
                </a:lnTo>
                <a:lnTo>
                  <a:pt x="5311139" y="0"/>
                </a:lnTo>
                <a:lnTo>
                  <a:pt x="0" y="0"/>
                </a:lnTo>
                <a:lnTo>
                  <a:pt x="0" y="1924811"/>
                </a:lnTo>
                <a:close/>
              </a:path>
            </a:pathLst>
          </a:custGeom>
          <a:solidFill>
            <a:srgbClr val="92D050"/>
          </a:solidFill>
        </p:spPr>
        <p:txBody>
          <a:bodyPr wrap="square" lIns="0" tIns="0" rIns="0" bIns="0" rtlCol="0"/>
          <a:lstStyle/>
          <a:p>
            <a:endParaRPr/>
          </a:p>
        </p:txBody>
      </p:sp>
      <p:sp>
        <p:nvSpPr>
          <p:cNvPr id="10" name="object 10"/>
          <p:cNvSpPr/>
          <p:nvPr/>
        </p:nvSpPr>
        <p:spPr>
          <a:xfrm>
            <a:off x="1823466" y="3115817"/>
            <a:ext cx="5311140" cy="1925320"/>
          </a:xfrm>
          <a:custGeom>
            <a:avLst/>
            <a:gdLst/>
            <a:ahLst/>
            <a:cxnLst/>
            <a:rect l="l" t="t" r="r" b="b"/>
            <a:pathLst>
              <a:path w="5311140" h="1925320">
                <a:moveTo>
                  <a:pt x="0" y="1924811"/>
                </a:moveTo>
                <a:lnTo>
                  <a:pt x="5311139" y="1924811"/>
                </a:lnTo>
                <a:lnTo>
                  <a:pt x="5311139" y="0"/>
                </a:lnTo>
                <a:lnTo>
                  <a:pt x="0" y="0"/>
                </a:lnTo>
                <a:lnTo>
                  <a:pt x="0" y="1924811"/>
                </a:lnTo>
                <a:close/>
              </a:path>
            </a:pathLst>
          </a:custGeom>
          <a:ln w="25908">
            <a:solidFill>
              <a:srgbClr val="000000"/>
            </a:solidFill>
          </a:ln>
        </p:spPr>
        <p:txBody>
          <a:bodyPr wrap="square" lIns="0" tIns="0" rIns="0" bIns="0" rtlCol="0"/>
          <a:lstStyle/>
          <a:p>
            <a:endParaRPr/>
          </a:p>
        </p:txBody>
      </p:sp>
      <p:sp>
        <p:nvSpPr>
          <p:cNvPr id="11" name="object 11"/>
          <p:cNvSpPr txBox="1"/>
          <p:nvPr/>
        </p:nvSpPr>
        <p:spPr>
          <a:xfrm>
            <a:off x="5311902" y="4399026"/>
            <a:ext cx="1335405" cy="365760"/>
          </a:xfrm>
          <a:prstGeom prst="rect">
            <a:avLst/>
          </a:prstGeom>
          <a:solidFill>
            <a:srgbClr val="FFFFFF"/>
          </a:solidFill>
          <a:ln w="25908">
            <a:solidFill>
              <a:srgbClr val="385D89"/>
            </a:solidFill>
          </a:ln>
        </p:spPr>
        <p:txBody>
          <a:bodyPr vert="horz" wrap="square" lIns="0" tIns="52069" rIns="0" bIns="0" rtlCol="0">
            <a:spAutoFit/>
          </a:bodyPr>
          <a:lstStyle/>
          <a:p>
            <a:pPr marL="387985">
              <a:lnSpc>
                <a:spcPct val="100000"/>
              </a:lnSpc>
              <a:spcBef>
                <a:spcPts val="409"/>
              </a:spcBef>
            </a:pPr>
            <a:r>
              <a:rPr sz="1400" spc="-5" dirty="0">
                <a:latin typeface="Calibri"/>
                <a:cs typeface="Calibri"/>
              </a:rPr>
              <a:t>Criteria</a:t>
            </a:r>
            <a:endParaRPr sz="1400">
              <a:latin typeface="Calibri"/>
              <a:cs typeface="Calibri"/>
            </a:endParaRPr>
          </a:p>
        </p:txBody>
      </p:sp>
      <p:sp>
        <p:nvSpPr>
          <p:cNvPr id="12" name="object 12"/>
          <p:cNvSpPr txBox="1"/>
          <p:nvPr/>
        </p:nvSpPr>
        <p:spPr>
          <a:xfrm>
            <a:off x="5311902" y="3935729"/>
            <a:ext cx="1335405" cy="365760"/>
          </a:xfrm>
          <a:prstGeom prst="rect">
            <a:avLst/>
          </a:prstGeom>
          <a:solidFill>
            <a:srgbClr val="FFFFFF"/>
          </a:solidFill>
          <a:ln w="25908">
            <a:solidFill>
              <a:srgbClr val="385D89"/>
            </a:solidFill>
          </a:ln>
        </p:spPr>
        <p:txBody>
          <a:bodyPr vert="horz" wrap="square" lIns="0" tIns="51435" rIns="0" bIns="0" rtlCol="0">
            <a:spAutoFit/>
          </a:bodyPr>
          <a:lstStyle/>
          <a:p>
            <a:pPr marL="384810">
              <a:lnSpc>
                <a:spcPct val="100000"/>
              </a:lnSpc>
              <a:spcBef>
                <a:spcPts val="405"/>
              </a:spcBef>
            </a:pPr>
            <a:r>
              <a:rPr sz="1400" dirty="0">
                <a:latin typeface="Calibri"/>
                <a:cs typeface="Calibri"/>
              </a:rPr>
              <a:t>Session</a:t>
            </a:r>
            <a:endParaRPr sz="1400">
              <a:latin typeface="Calibri"/>
              <a:cs typeface="Calibri"/>
            </a:endParaRPr>
          </a:p>
        </p:txBody>
      </p:sp>
      <p:sp>
        <p:nvSpPr>
          <p:cNvPr id="13" name="object 13"/>
          <p:cNvSpPr txBox="1"/>
          <p:nvPr/>
        </p:nvSpPr>
        <p:spPr>
          <a:xfrm>
            <a:off x="2445257" y="3946397"/>
            <a:ext cx="1336675" cy="367665"/>
          </a:xfrm>
          <a:prstGeom prst="rect">
            <a:avLst/>
          </a:prstGeom>
          <a:solidFill>
            <a:srgbClr val="FFFFFF"/>
          </a:solidFill>
          <a:ln w="25908">
            <a:solidFill>
              <a:srgbClr val="385D89"/>
            </a:solidFill>
          </a:ln>
        </p:spPr>
        <p:txBody>
          <a:bodyPr vert="horz" wrap="square" lIns="0" tIns="52069" rIns="0" bIns="0" rtlCol="0">
            <a:spAutoFit/>
          </a:bodyPr>
          <a:lstStyle/>
          <a:p>
            <a:pPr marL="162560">
              <a:lnSpc>
                <a:spcPct val="100000"/>
              </a:lnSpc>
              <a:spcBef>
                <a:spcPts val="409"/>
              </a:spcBef>
            </a:pPr>
            <a:r>
              <a:rPr sz="1400" spc="-5" dirty="0">
                <a:latin typeface="Calibri"/>
                <a:cs typeface="Calibri"/>
              </a:rPr>
              <a:t>Configuration</a:t>
            </a:r>
            <a:endParaRPr sz="1400">
              <a:latin typeface="Calibri"/>
              <a:cs typeface="Calibri"/>
            </a:endParaRPr>
          </a:p>
        </p:txBody>
      </p:sp>
      <p:sp>
        <p:nvSpPr>
          <p:cNvPr id="14" name="object 14"/>
          <p:cNvSpPr txBox="1"/>
          <p:nvPr/>
        </p:nvSpPr>
        <p:spPr>
          <a:xfrm>
            <a:off x="3861053" y="4399026"/>
            <a:ext cx="1336675" cy="365760"/>
          </a:xfrm>
          <a:prstGeom prst="rect">
            <a:avLst/>
          </a:prstGeom>
          <a:solidFill>
            <a:srgbClr val="FFFFFF"/>
          </a:solidFill>
          <a:ln w="25908">
            <a:solidFill>
              <a:srgbClr val="385D89"/>
            </a:solidFill>
          </a:ln>
        </p:spPr>
        <p:txBody>
          <a:bodyPr vert="horz" wrap="square" lIns="0" tIns="52069" rIns="0" bIns="0" rtlCol="0">
            <a:spAutoFit/>
          </a:bodyPr>
          <a:lstStyle/>
          <a:p>
            <a:pPr marL="430530">
              <a:lnSpc>
                <a:spcPct val="100000"/>
              </a:lnSpc>
              <a:spcBef>
                <a:spcPts val="409"/>
              </a:spcBef>
            </a:pPr>
            <a:r>
              <a:rPr sz="1400" dirty="0">
                <a:latin typeface="Calibri"/>
                <a:cs typeface="Calibri"/>
              </a:rPr>
              <a:t>Query</a:t>
            </a:r>
            <a:endParaRPr sz="1400">
              <a:latin typeface="Calibri"/>
              <a:cs typeface="Calibri"/>
            </a:endParaRPr>
          </a:p>
        </p:txBody>
      </p:sp>
      <p:sp>
        <p:nvSpPr>
          <p:cNvPr id="15" name="object 15"/>
          <p:cNvSpPr/>
          <p:nvPr/>
        </p:nvSpPr>
        <p:spPr>
          <a:xfrm>
            <a:off x="3861053" y="3925061"/>
            <a:ext cx="1336675" cy="402590"/>
          </a:xfrm>
          <a:custGeom>
            <a:avLst/>
            <a:gdLst/>
            <a:ahLst/>
            <a:cxnLst/>
            <a:rect l="l" t="t" r="r" b="b"/>
            <a:pathLst>
              <a:path w="1336675" h="402589">
                <a:moveTo>
                  <a:pt x="0" y="402336"/>
                </a:moveTo>
                <a:lnTo>
                  <a:pt x="1336548" y="402336"/>
                </a:lnTo>
                <a:lnTo>
                  <a:pt x="1336548" y="0"/>
                </a:lnTo>
                <a:lnTo>
                  <a:pt x="0" y="0"/>
                </a:lnTo>
                <a:lnTo>
                  <a:pt x="0" y="402336"/>
                </a:lnTo>
                <a:close/>
              </a:path>
            </a:pathLst>
          </a:custGeom>
          <a:solidFill>
            <a:srgbClr val="FFFFFF"/>
          </a:solidFill>
        </p:spPr>
        <p:txBody>
          <a:bodyPr wrap="square" lIns="0" tIns="0" rIns="0" bIns="0" rtlCol="0"/>
          <a:lstStyle/>
          <a:p>
            <a:endParaRPr/>
          </a:p>
        </p:txBody>
      </p:sp>
      <p:sp>
        <p:nvSpPr>
          <p:cNvPr id="16" name="object 16"/>
          <p:cNvSpPr/>
          <p:nvPr/>
        </p:nvSpPr>
        <p:spPr>
          <a:xfrm>
            <a:off x="3861053" y="3925061"/>
            <a:ext cx="1336675" cy="402590"/>
          </a:xfrm>
          <a:custGeom>
            <a:avLst/>
            <a:gdLst/>
            <a:ahLst/>
            <a:cxnLst/>
            <a:rect l="l" t="t" r="r" b="b"/>
            <a:pathLst>
              <a:path w="1336675" h="402589">
                <a:moveTo>
                  <a:pt x="0" y="402336"/>
                </a:moveTo>
                <a:lnTo>
                  <a:pt x="1336548" y="402336"/>
                </a:lnTo>
                <a:lnTo>
                  <a:pt x="1336548" y="0"/>
                </a:lnTo>
                <a:lnTo>
                  <a:pt x="0" y="0"/>
                </a:lnTo>
                <a:lnTo>
                  <a:pt x="0" y="402336"/>
                </a:lnTo>
                <a:close/>
              </a:path>
            </a:pathLst>
          </a:custGeom>
          <a:ln w="25908">
            <a:solidFill>
              <a:srgbClr val="385D89"/>
            </a:solidFill>
          </a:ln>
        </p:spPr>
        <p:txBody>
          <a:bodyPr wrap="square" lIns="0" tIns="0" rIns="0" bIns="0" rtlCol="0"/>
          <a:lstStyle/>
          <a:p>
            <a:endParaRPr/>
          </a:p>
        </p:txBody>
      </p:sp>
      <p:sp>
        <p:nvSpPr>
          <p:cNvPr id="17" name="object 17"/>
          <p:cNvSpPr txBox="1"/>
          <p:nvPr/>
        </p:nvSpPr>
        <p:spPr>
          <a:xfrm>
            <a:off x="3959478" y="4007739"/>
            <a:ext cx="1141095" cy="235585"/>
          </a:xfrm>
          <a:prstGeom prst="rect">
            <a:avLst/>
          </a:prstGeom>
        </p:spPr>
        <p:txBody>
          <a:bodyPr vert="horz" wrap="square" lIns="0" tIns="0" rIns="0" bIns="0" rtlCol="0">
            <a:spAutoFit/>
          </a:bodyPr>
          <a:lstStyle/>
          <a:p>
            <a:pPr marL="12700">
              <a:lnSpc>
                <a:spcPct val="100000"/>
              </a:lnSpc>
            </a:pPr>
            <a:r>
              <a:rPr sz="1400" dirty="0">
                <a:latin typeface="Calibri"/>
                <a:cs typeface="Calibri"/>
              </a:rPr>
              <a:t>Session</a:t>
            </a:r>
            <a:r>
              <a:rPr sz="1400" spc="-90" dirty="0">
                <a:latin typeface="Calibri"/>
                <a:cs typeface="Calibri"/>
              </a:rPr>
              <a:t> </a:t>
            </a:r>
            <a:r>
              <a:rPr sz="1400" spc="-5" dirty="0">
                <a:latin typeface="Calibri"/>
                <a:cs typeface="Calibri"/>
              </a:rPr>
              <a:t>Factory</a:t>
            </a:r>
            <a:endParaRPr sz="1400">
              <a:latin typeface="Calibri"/>
              <a:cs typeface="Calibri"/>
            </a:endParaRPr>
          </a:p>
        </p:txBody>
      </p:sp>
      <p:sp>
        <p:nvSpPr>
          <p:cNvPr id="18" name="object 18"/>
          <p:cNvSpPr/>
          <p:nvPr/>
        </p:nvSpPr>
        <p:spPr>
          <a:xfrm>
            <a:off x="2445257" y="4386834"/>
            <a:ext cx="1336675" cy="367665"/>
          </a:xfrm>
          <a:custGeom>
            <a:avLst/>
            <a:gdLst/>
            <a:ahLst/>
            <a:cxnLst/>
            <a:rect l="l" t="t" r="r" b="b"/>
            <a:pathLst>
              <a:path w="1336675" h="367664">
                <a:moveTo>
                  <a:pt x="0" y="367283"/>
                </a:moveTo>
                <a:lnTo>
                  <a:pt x="1336547" y="367283"/>
                </a:lnTo>
                <a:lnTo>
                  <a:pt x="1336547" y="0"/>
                </a:lnTo>
                <a:lnTo>
                  <a:pt x="0" y="0"/>
                </a:lnTo>
                <a:lnTo>
                  <a:pt x="0" y="367283"/>
                </a:lnTo>
                <a:close/>
              </a:path>
            </a:pathLst>
          </a:custGeom>
          <a:solidFill>
            <a:srgbClr val="FFFFFF"/>
          </a:solidFill>
        </p:spPr>
        <p:txBody>
          <a:bodyPr wrap="square" lIns="0" tIns="0" rIns="0" bIns="0" rtlCol="0"/>
          <a:lstStyle/>
          <a:p>
            <a:endParaRPr/>
          </a:p>
        </p:txBody>
      </p:sp>
      <p:sp>
        <p:nvSpPr>
          <p:cNvPr id="19" name="object 19"/>
          <p:cNvSpPr/>
          <p:nvPr/>
        </p:nvSpPr>
        <p:spPr>
          <a:xfrm>
            <a:off x="2445257" y="4386834"/>
            <a:ext cx="1336675" cy="367665"/>
          </a:xfrm>
          <a:custGeom>
            <a:avLst/>
            <a:gdLst/>
            <a:ahLst/>
            <a:cxnLst/>
            <a:rect l="l" t="t" r="r" b="b"/>
            <a:pathLst>
              <a:path w="1336675" h="367664">
                <a:moveTo>
                  <a:pt x="0" y="367283"/>
                </a:moveTo>
                <a:lnTo>
                  <a:pt x="1336547" y="367283"/>
                </a:lnTo>
                <a:lnTo>
                  <a:pt x="1336547" y="0"/>
                </a:lnTo>
                <a:lnTo>
                  <a:pt x="0" y="0"/>
                </a:lnTo>
                <a:lnTo>
                  <a:pt x="0" y="367283"/>
                </a:lnTo>
                <a:close/>
              </a:path>
            </a:pathLst>
          </a:custGeom>
          <a:ln w="25908">
            <a:solidFill>
              <a:srgbClr val="385D89"/>
            </a:solidFill>
          </a:ln>
        </p:spPr>
        <p:txBody>
          <a:bodyPr wrap="square" lIns="0" tIns="0" rIns="0" bIns="0" rtlCol="0"/>
          <a:lstStyle/>
          <a:p>
            <a:endParaRPr/>
          </a:p>
        </p:txBody>
      </p:sp>
      <p:sp>
        <p:nvSpPr>
          <p:cNvPr id="20" name="object 20"/>
          <p:cNvSpPr txBox="1"/>
          <p:nvPr/>
        </p:nvSpPr>
        <p:spPr>
          <a:xfrm>
            <a:off x="2684526" y="4452746"/>
            <a:ext cx="858519" cy="235585"/>
          </a:xfrm>
          <a:prstGeom prst="rect">
            <a:avLst/>
          </a:prstGeom>
        </p:spPr>
        <p:txBody>
          <a:bodyPr vert="horz" wrap="square" lIns="0" tIns="0" rIns="0" bIns="0" rtlCol="0">
            <a:spAutoFit/>
          </a:bodyPr>
          <a:lstStyle/>
          <a:p>
            <a:pPr marL="12700">
              <a:lnSpc>
                <a:spcPct val="100000"/>
              </a:lnSpc>
            </a:pPr>
            <a:r>
              <a:rPr sz="1400" spc="-15" dirty="0">
                <a:latin typeface="Calibri"/>
                <a:cs typeface="Calibri"/>
              </a:rPr>
              <a:t>Transaction</a:t>
            </a:r>
            <a:endParaRPr sz="1400">
              <a:latin typeface="Calibri"/>
              <a:cs typeface="Calibri"/>
            </a:endParaRPr>
          </a:p>
        </p:txBody>
      </p:sp>
      <p:sp>
        <p:nvSpPr>
          <p:cNvPr id="21" name="object 21"/>
          <p:cNvSpPr/>
          <p:nvPr/>
        </p:nvSpPr>
        <p:spPr>
          <a:xfrm>
            <a:off x="3114294" y="2679954"/>
            <a:ext cx="2961640" cy="539750"/>
          </a:xfrm>
          <a:custGeom>
            <a:avLst/>
            <a:gdLst/>
            <a:ahLst/>
            <a:cxnLst/>
            <a:rect l="l" t="t" r="r" b="b"/>
            <a:pathLst>
              <a:path w="2961640" h="539750">
                <a:moveTo>
                  <a:pt x="0" y="539496"/>
                </a:moveTo>
                <a:lnTo>
                  <a:pt x="2961132" y="539496"/>
                </a:lnTo>
                <a:lnTo>
                  <a:pt x="2961132" y="0"/>
                </a:lnTo>
                <a:lnTo>
                  <a:pt x="0" y="0"/>
                </a:lnTo>
                <a:lnTo>
                  <a:pt x="0" y="539496"/>
                </a:lnTo>
                <a:close/>
              </a:path>
            </a:pathLst>
          </a:custGeom>
          <a:solidFill>
            <a:srgbClr val="FFFFFF"/>
          </a:solidFill>
        </p:spPr>
        <p:txBody>
          <a:bodyPr wrap="square" lIns="0" tIns="0" rIns="0" bIns="0" rtlCol="0"/>
          <a:lstStyle/>
          <a:p>
            <a:endParaRPr/>
          </a:p>
        </p:txBody>
      </p:sp>
      <p:sp>
        <p:nvSpPr>
          <p:cNvPr id="22" name="object 22"/>
          <p:cNvSpPr/>
          <p:nvPr/>
        </p:nvSpPr>
        <p:spPr>
          <a:xfrm>
            <a:off x="3114294" y="2679954"/>
            <a:ext cx="2961640" cy="539750"/>
          </a:xfrm>
          <a:custGeom>
            <a:avLst/>
            <a:gdLst/>
            <a:ahLst/>
            <a:cxnLst/>
            <a:rect l="l" t="t" r="r" b="b"/>
            <a:pathLst>
              <a:path w="2961640" h="539750">
                <a:moveTo>
                  <a:pt x="0" y="539496"/>
                </a:moveTo>
                <a:lnTo>
                  <a:pt x="2961132" y="539496"/>
                </a:lnTo>
                <a:lnTo>
                  <a:pt x="2961132" y="0"/>
                </a:lnTo>
                <a:lnTo>
                  <a:pt x="0" y="0"/>
                </a:lnTo>
                <a:lnTo>
                  <a:pt x="0" y="539496"/>
                </a:lnTo>
                <a:close/>
              </a:path>
            </a:pathLst>
          </a:custGeom>
          <a:ln w="25908">
            <a:solidFill>
              <a:srgbClr val="000000"/>
            </a:solidFill>
          </a:ln>
        </p:spPr>
        <p:txBody>
          <a:bodyPr wrap="square" lIns="0" tIns="0" rIns="0" bIns="0" rtlCol="0"/>
          <a:lstStyle/>
          <a:p>
            <a:endParaRPr/>
          </a:p>
        </p:txBody>
      </p:sp>
      <p:sp>
        <p:nvSpPr>
          <p:cNvPr id="23" name="object 23"/>
          <p:cNvSpPr txBox="1"/>
          <p:nvPr/>
        </p:nvSpPr>
        <p:spPr>
          <a:xfrm>
            <a:off x="731012" y="669797"/>
            <a:ext cx="7514590" cy="3106420"/>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Hibernate </a:t>
            </a:r>
            <a:r>
              <a:rPr sz="2000" dirty="0">
                <a:solidFill>
                  <a:srgbClr val="001F5F"/>
                </a:solidFill>
                <a:latin typeface="Calibri"/>
                <a:cs typeface="Calibri"/>
              </a:rPr>
              <a:t>is a collection </a:t>
            </a:r>
            <a:r>
              <a:rPr sz="2000" spc="-5" dirty="0">
                <a:solidFill>
                  <a:srgbClr val="001F5F"/>
                </a:solidFill>
                <a:latin typeface="Calibri"/>
                <a:cs typeface="Calibri"/>
              </a:rPr>
              <a:t>of various constituent </a:t>
            </a:r>
            <a:r>
              <a:rPr sz="2000" dirty="0">
                <a:solidFill>
                  <a:srgbClr val="001F5F"/>
                </a:solidFill>
                <a:latin typeface="Calibri"/>
                <a:cs typeface="Calibri"/>
              </a:rPr>
              <a:t>components </a:t>
            </a:r>
            <a:r>
              <a:rPr sz="2000" spc="-5" dirty="0">
                <a:solidFill>
                  <a:srgbClr val="001F5F"/>
                </a:solidFill>
                <a:latin typeface="Calibri"/>
                <a:cs typeface="Calibri"/>
              </a:rPr>
              <a:t>that </a:t>
            </a:r>
            <a:r>
              <a:rPr sz="2000" spc="-10" dirty="0">
                <a:solidFill>
                  <a:srgbClr val="001F5F"/>
                </a:solidFill>
                <a:latin typeface="Calibri"/>
                <a:cs typeface="Calibri"/>
              </a:rPr>
              <a:t>work  </a:t>
            </a:r>
            <a:r>
              <a:rPr sz="2000" spc="-5" dirty="0">
                <a:solidFill>
                  <a:srgbClr val="001F5F"/>
                </a:solidFill>
                <a:latin typeface="Calibri"/>
                <a:cs typeface="Calibri"/>
              </a:rPr>
              <a:t>together </a:t>
            </a:r>
            <a:r>
              <a:rPr sz="2000" spc="-10" dirty="0">
                <a:solidFill>
                  <a:srgbClr val="001F5F"/>
                </a:solidFill>
                <a:latin typeface="Calibri"/>
                <a:cs typeface="Calibri"/>
              </a:rPr>
              <a:t>to </a:t>
            </a:r>
            <a:r>
              <a:rPr sz="2000" spc="-5" dirty="0">
                <a:solidFill>
                  <a:srgbClr val="001F5F"/>
                </a:solidFill>
                <a:latin typeface="Calibri"/>
                <a:cs typeface="Calibri"/>
              </a:rPr>
              <a:t>communicate </a:t>
            </a:r>
            <a:r>
              <a:rPr sz="2000" dirty="0">
                <a:solidFill>
                  <a:srgbClr val="001F5F"/>
                </a:solidFill>
                <a:latin typeface="Calibri"/>
                <a:cs typeface="Calibri"/>
              </a:rPr>
              <a:t>with the </a:t>
            </a:r>
            <a:r>
              <a:rPr sz="2000" spc="-5" dirty="0">
                <a:solidFill>
                  <a:srgbClr val="001F5F"/>
                </a:solidFill>
                <a:latin typeface="Calibri"/>
                <a:cs typeface="Calibri"/>
              </a:rPr>
              <a:t>database </a:t>
            </a:r>
            <a:r>
              <a:rPr sz="2000" spc="-10" dirty="0">
                <a:solidFill>
                  <a:srgbClr val="001F5F"/>
                </a:solidFill>
                <a:latin typeface="Calibri"/>
                <a:cs typeface="Calibri"/>
              </a:rPr>
              <a:t>to </a:t>
            </a:r>
            <a:r>
              <a:rPr sz="2000" spc="-5" dirty="0">
                <a:solidFill>
                  <a:srgbClr val="001F5F"/>
                </a:solidFill>
                <a:latin typeface="Calibri"/>
                <a:cs typeface="Calibri"/>
              </a:rPr>
              <a:t>ensure </a:t>
            </a:r>
            <a:r>
              <a:rPr sz="2000" spc="-10" dirty="0">
                <a:solidFill>
                  <a:srgbClr val="001F5F"/>
                </a:solidFill>
                <a:latin typeface="Calibri"/>
                <a:cs typeface="Calibri"/>
              </a:rPr>
              <a:t>data </a:t>
            </a:r>
            <a:r>
              <a:rPr sz="2000" spc="-5" dirty="0">
                <a:solidFill>
                  <a:srgbClr val="001F5F"/>
                </a:solidFill>
                <a:latin typeface="Calibri"/>
                <a:cs typeface="Calibri"/>
              </a:rPr>
              <a:t>integrity </a:t>
            </a:r>
            <a:r>
              <a:rPr sz="2000" dirty="0">
                <a:solidFill>
                  <a:srgbClr val="001F5F"/>
                </a:solidFill>
                <a:latin typeface="Calibri"/>
                <a:cs typeface="Calibri"/>
              </a:rPr>
              <a:t>and  </a:t>
            </a:r>
            <a:r>
              <a:rPr sz="2000" spc="-15" dirty="0">
                <a:solidFill>
                  <a:srgbClr val="001F5F"/>
                </a:solidFill>
                <a:latin typeface="Calibri"/>
                <a:cs typeface="Calibri"/>
              </a:rPr>
              <a:t>consistency.</a:t>
            </a:r>
            <a:endParaRPr sz="2000">
              <a:latin typeface="Calibri"/>
              <a:cs typeface="Calibri"/>
            </a:endParaRPr>
          </a:p>
          <a:p>
            <a:pPr marL="12700">
              <a:lnSpc>
                <a:spcPct val="100000"/>
              </a:lnSpc>
              <a:spcBef>
                <a:spcPts val="1200"/>
              </a:spcBef>
            </a:pPr>
            <a:r>
              <a:rPr sz="2000" spc="-5" dirty="0">
                <a:solidFill>
                  <a:srgbClr val="001F5F"/>
                </a:solidFill>
                <a:latin typeface="Calibri"/>
                <a:cs typeface="Calibri"/>
              </a:rPr>
              <a:t>The </a:t>
            </a:r>
            <a:r>
              <a:rPr sz="2000" spc="-10" dirty="0">
                <a:solidFill>
                  <a:srgbClr val="001F5F"/>
                </a:solidFill>
                <a:latin typeface="Calibri"/>
                <a:cs typeface="Calibri"/>
              </a:rPr>
              <a:t>following </a:t>
            </a:r>
            <a:r>
              <a:rPr sz="2000" spc="-5" dirty="0">
                <a:solidFill>
                  <a:srgbClr val="001F5F"/>
                </a:solidFill>
                <a:latin typeface="Calibri"/>
                <a:cs typeface="Calibri"/>
              </a:rPr>
              <a:t>figure </a:t>
            </a:r>
            <a:r>
              <a:rPr sz="2000" dirty="0">
                <a:solidFill>
                  <a:srgbClr val="001F5F"/>
                </a:solidFill>
                <a:latin typeface="Calibri"/>
                <a:cs typeface="Calibri"/>
              </a:rPr>
              <a:t>depicts the </a:t>
            </a:r>
            <a:r>
              <a:rPr sz="2000" spc="-5" dirty="0">
                <a:solidFill>
                  <a:srgbClr val="001F5F"/>
                </a:solidFill>
                <a:latin typeface="Calibri"/>
                <a:cs typeface="Calibri"/>
              </a:rPr>
              <a:t>architecture </a:t>
            </a:r>
            <a:r>
              <a:rPr sz="2000" dirty="0">
                <a:solidFill>
                  <a:srgbClr val="001F5F"/>
                </a:solidFill>
                <a:latin typeface="Calibri"/>
                <a:cs typeface="Calibri"/>
              </a:rPr>
              <a:t>of</a:t>
            </a:r>
            <a:r>
              <a:rPr sz="2000" spc="40" dirty="0">
                <a:solidFill>
                  <a:srgbClr val="001F5F"/>
                </a:solidFill>
                <a:latin typeface="Calibri"/>
                <a:cs typeface="Calibri"/>
              </a:rPr>
              <a:t> </a:t>
            </a:r>
            <a:r>
              <a:rPr sz="2000" spc="-5" dirty="0">
                <a:solidFill>
                  <a:srgbClr val="001F5F"/>
                </a:solidFill>
                <a:latin typeface="Calibri"/>
                <a:cs typeface="Calibri"/>
              </a:rPr>
              <a:t>hibernate:</a:t>
            </a:r>
            <a:endParaRPr sz="2000">
              <a:latin typeface="Calibri"/>
              <a:cs typeface="Calibri"/>
            </a:endParaRPr>
          </a:p>
          <a:p>
            <a:pPr marR="10795" algn="ctr">
              <a:lnSpc>
                <a:spcPct val="100000"/>
              </a:lnSpc>
              <a:spcBef>
                <a:spcPts val="1764"/>
              </a:spcBef>
            </a:pPr>
            <a:r>
              <a:rPr sz="2400" spc="-20" dirty="0">
                <a:solidFill>
                  <a:srgbClr val="FFFFFF"/>
                </a:solidFill>
                <a:latin typeface="Calibri"/>
                <a:cs typeface="Calibri"/>
              </a:rPr>
              <a:t>Java</a:t>
            </a:r>
            <a:r>
              <a:rPr sz="2400" spc="-100" dirty="0">
                <a:solidFill>
                  <a:srgbClr val="FFFFFF"/>
                </a:solidFill>
                <a:latin typeface="Calibri"/>
                <a:cs typeface="Calibri"/>
              </a:rPr>
              <a:t> </a:t>
            </a:r>
            <a:r>
              <a:rPr sz="2400" spc="-5" dirty="0">
                <a:solidFill>
                  <a:srgbClr val="FFFFFF"/>
                </a:solidFill>
                <a:latin typeface="Calibri"/>
                <a:cs typeface="Calibri"/>
              </a:rPr>
              <a:t>Application</a:t>
            </a:r>
            <a:endParaRPr sz="2400">
              <a:latin typeface="Calibri"/>
              <a:cs typeface="Calibri"/>
            </a:endParaRPr>
          </a:p>
          <a:p>
            <a:pPr marL="212090" algn="ctr">
              <a:lnSpc>
                <a:spcPct val="100000"/>
              </a:lnSpc>
              <a:spcBef>
                <a:spcPts val="1305"/>
              </a:spcBef>
            </a:pPr>
            <a:r>
              <a:rPr sz="1800" spc="-20" dirty="0">
                <a:latin typeface="Calibri"/>
                <a:cs typeface="Calibri"/>
              </a:rPr>
              <a:t>Persistent</a:t>
            </a:r>
            <a:r>
              <a:rPr sz="1800" spc="-55" dirty="0">
                <a:latin typeface="Calibri"/>
                <a:cs typeface="Calibri"/>
              </a:rPr>
              <a:t> </a:t>
            </a:r>
            <a:r>
              <a:rPr sz="1800" spc="-5" dirty="0">
                <a:latin typeface="Calibri"/>
                <a:cs typeface="Calibri"/>
              </a:rPr>
              <a:t>Object</a:t>
            </a:r>
            <a:endParaRPr sz="1800">
              <a:latin typeface="Calibri"/>
              <a:cs typeface="Calibri"/>
            </a:endParaRPr>
          </a:p>
          <a:p>
            <a:pPr>
              <a:lnSpc>
                <a:spcPct val="100000"/>
              </a:lnSpc>
              <a:spcBef>
                <a:spcPts val="30"/>
              </a:spcBef>
            </a:pPr>
            <a:endParaRPr sz="2100">
              <a:latin typeface="Times New Roman"/>
              <a:cs typeface="Times New Roman"/>
            </a:endParaRPr>
          </a:p>
          <a:p>
            <a:pPr marL="3810" algn="ctr">
              <a:lnSpc>
                <a:spcPct val="100000"/>
              </a:lnSpc>
            </a:pPr>
            <a:r>
              <a:rPr sz="2400" spc="-10" dirty="0">
                <a:latin typeface="Calibri"/>
                <a:cs typeface="Calibri"/>
              </a:rPr>
              <a:t>Hibernate</a:t>
            </a:r>
            <a:endParaRPr sz="2400">
              <a:latin typeface="Calibri"/>
              <a:cs typeface="Calibri"/>
            </a:endParaRPr>
          </a:p>
        </p:txBody>
      </p:sp>
      <p:sp>
        <p:nvSpPr>
          <p:cNvPr id="24" name="object 24"/>
          <p:cNvSpPr txBox="1"/>
          <p:nvPr/>
        </p:nvSpPr>
        <p:spPr>
          <a:xfrm>
            <a:off x="5228082" y="5167121"/>
            <a:ext cx="1336675" cy="365760"/>
          </a:xfrm>
          <a:prstGeom prst="rect">
            <a:avLst/>
          </a:prstGeom>
          <a:solidFill>
            <a:srgbClr val="F9C090"/>
          </a:solidFill>
          <a:ln w="25908">
            <a:solidFill>
              <a:srgbClr val="385D89"/>
            </a:solidFill>
          </a:ln>
        </p:spPr>
        <p:txBody>
          <a:bodyPr vert="horz" wrap="square" lIns="0" tIns="34925" rIns="0" bIns="0" rtlCol="0">
            <a:spAutoFit/>
          </a:bodyPr>
          <a:lstStyle/>
          <a:p>
            <a:pPr algn="ctr">
              <a:lnSpc>
                <a:spcPct val="100000"/>
              </a:lnSpc>
              <a:spcBef>
                <a:spcPts val="275"/>
              </a:spcBef>
            </a:pPr>
            <a:r>
              <a:rPr sz="1600" spc="-5" dirty="0">
                <a:latin typeface="Calibri"/>
                <a:cs typeface="Calibri"/>
              </a:rPr>
              <a:t>JNDI</a:t>
            </a:r>
            <a:endParaRPr sz="1600">
              <a:latin typeface="Calibri"/>
              <a:cs typeface="Calibri"/>
            </a:endParaRPr>
          </a:p>
        </p:txBody>
      </p:sp>
      <p:sp>
        <p:nvSpPr>
          <p:cNvPr id="25" name="object 25"/>
          <p:cNvSpPr txBox="1"/>
          <p:nvPr/>
        </p:nvSpPr>
        <p:spPr>
          <a:xfrm>
            <a:off x="3777234" y="5167121"/>
            <a:ext cx="1336675" cy="365760"/>
          </a:xfrm>
          <a:prstGeom prst="rect">
            <a:avLst/>
          </a:prstGeom>
          <a:solidFill>
            <a:srgbClr val="F9C090"/>
          </a:solidFill>
          <a:ln w="25908">
            <a:solidFill>
              <a:srgbClr val="385D89"/>
            </a:solidFill>
          </a:ln>
        </p:spPr>
        <p:txBody>
          <a:bodyPr vert="horz" wrap="square" lIns="0" tIns="34925" rIns="0" bIns="0" rtlCol="0">
            <a:spAutoFit/>
          </a:bodyPr>
          <a:lstStyle/>
          <a:p>
            <a:pPr algn="ctr">
              <a:lnSpc>
                <a:spcPct val="100000"/>
              </a:lnSpc>
              <a:spcBef>
                <a:spcPts val="275"/>
              </a:spcBef>
            </a:pPr>
            <a:r>
              <a:rPr sz="1600" spc="-10" dirty="0">
                <a:latin typeface="Calibri"/>
                <a:cs typeface="Calibri"/>
              </a:rPr>
              <a:t>JDBC</a:t>
            </a:r>
            <a:endParaRPr sz="1600">
              <a:latin typeface="Calibri"/>
              <a:cs typeface="Calibri"/>
            </a:endParaRPr>
          </a:p>
        </p:txBody>
      </p:sp>
      <p:sp>
        <p:nvSpPr>
          <p:cNvPr id="26" name="object 26"/>
          <p:cNvSpPr txBox="1"/>
          <p:nvPr/>
        </p:nvSpPr>
        <p:spPr>
          <a:xfrm>
            <a:off x="2362961" y="5154929"/>
            <a:ext cx="1335405" cy="367665"/>
          </a:xfrm>
          <a:prstGeom prst="rect">
            <a:avLst/>
          </a:prstGeom>
          <a:solidFill>
            <a:srgbClr val="F9C090"/>
          </a:solidFill>
          <a:ln w="25908">
            <a:solidFill>
              <a:srgbClr val="385D89"/>
            </a:solidFill>
          </a:ln>
        </p:spPr>
        <p:txBody>
          <a:bodyPr vert="horz" wrap="square" lIns="0" tIns="36194" rIns="0" bIns="0" rtlCol="0">
            <a:spAutoFit/>
          </a:bodyPr>
          <a:lstStyle/>
          <a:p>
            <a:pPr algn="ctr">
              <a:lnSpc>
                <a:spcPct val="100000"/>
              </a:lnSpc>
              <a:spcBef>
                <a:spcPts val="284"/>
              </a:spcBef>
            </a:pPr>
            <a:r>
              <a:rPr sz="1600" spc="-45" dirty="0">
                <a:latin typeface="Calibri"/>
                <a:cs typeface="Calibri"/>
              </a:rPr>
              <a:t>JTA</a:t>
            </a:r>
            <a:endParaRPr sz="1600">
              <a:latin typeface="Calibri"/>
              <a:cs typeface="Calibri"/>
            </a:endParaRPr>
          </a:p>
        </p:txBody>
      </p:sp>
      <p:sp>
        <p:nvSpPr>
          <p:cNvPr id="27" name="object 27"/>
          <p:cNvSpPr/>
          <p:nvPr/>
        </p:nvSpPr>
        <p:spPr>
          <a:xfrm>
            <a:off x="3631691" y="5646420"/>
            <a:ext cx="2194559" cy="713232"/>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21</a:t>
            </a:fld>
            <a:r>
              <a:rPr dirty="0"/>
              <a:t> of</a:t>
            </a:r>
            <a:r>
              <a:rPr spc="-90" dirty="0"/>
              <a:t> </a:t>
            </a:r>
            <a:r>
              <a:rPr dirty="0"/>
              <a:t>45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830323"/>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0" y="533400"/>
            <a:ext cx="9144000" cy="5941062"/>
          </a:xfrm>
          <a:prstGeom prst="rect">
            <a:avLst/>
          </a:prstGeom>
        </p:spPr>
        <p:txBody>
          <a:bodyPr vert="horz" wrap="square" lIns="0" tIns="0" rIns="0" bIns="0" rtlCol="0">
            <a:spAutoFit/>
          </a:bodyPr>
          <a:lstStyle/>
          <a:p>
            <a:pPr marL="12700" marR="39370">
              <a:lnSpc>
                <a:spcPct val="100000"/>
              </a:lnSpc>
            </a:pPr>
            <a:r>
              <a:rPr sz="2000" spc="-95" dirty="0">
                <a:solidFill>
                  <a:srgbClr val="001F5F"/>
                </a:solidFill>
                <a:latin typeface="Calibri"/>
                <a:cs typeface="Calibri"/>
              </a:rPr>
              <a:t>To </a:t>
            </a:r>
            <a:r>
              <a:rPr sz="2000" spc="-15" dirty="0">
                <a:solidFill>
                  <a:srgbClr val="001F5F"/>
                </a:solidFill>
                <a:latin typeface="Calibri"/>
                <a:cs typeface="Calibri"/>
              </a:rPr>
              <a:t>persist </a:t>
            </a:r>
            <a:r>
              <a:rPr sz="2000" spc="-10" dirty="0">
                <a:solidFill>
                  <a:srgbClr val="001F5F"/>
                </a:solidFill>
                <a:latin typeface="Calibri"/>
                <a:cs typeface="Calibri"/>
              </a:rPr>
              <a:t>data </a:t>
            </a:r>
            <a:r>
              <a:rPr sz="2000" dirty="0">
                <a:solidFill>
                  <a:srgbClr val="001F5F"/>
                </a:solidFill>
                <a:latin typeface="Calibri"/>
                <a:cs typeface="Calibri"/>
              </a:rPr>
              <a:t>in the </a:t>
            </a:r>
            <a:r>
              <a:rPr sz="2000" spc="-5" dirty="0">
                <a:solidFill>
                  <a:srgbClr val="001F5F"/>
                </a:solidFill>
                <a:latin typeface="Calibri"/>
                <a:cs typeface="Calibri"/>
              </a:rPr>
              <a:t>database, </a:t>
            </a:r>
            <a:r>
              <a:rPr sz="2000" dirty="0">
                <a:solidFill>
                  <a:srgbClr val="001F5F"/>
                </a:solidFill>
                <a:latin typeface="Calibri"/>
                <a:cs typeface="Calibri"/>
              </a:rPr>
              <a:t>the </a:t>
            </a:r>
            <a:r>
              <a:rPr sz="2000" spc="-5" dirty="0">
                <a:solidFill>
                  <a:srgbClr val="001F5F"/>
                </a:solidFill>
                <a:latin typeface="Calibri"/>
                <a:cs typeface="Calibri"/>
              </a:rPr>
              <a:t>applications communicate </a:t>
            </a:r>
            <a:r>
              <a:rPr sz="2000" dirty="0">
                <a:solidFill>
                  <a:srgbClr val="001F5F"/>
                </a:solidFill>
                <a:latin typeface="Calibri"/>
                <a:cs typeface="Calibri"/>
              </a:rPr>
              <a:t>with the  </a:t>
            </a:r>
            <a:r>
              <a:rPr sz="2000" spc="-5" dirty="0">
                <a:solidFill>
                  <a:srgbClr val="001F5F"/>
                </a:solidFill>
                <a:latin typeface="Calibri"/>
                <a:cs typeface="Calibri"/>
              </a:rPr>
              <a:t>Hibernate </a:t>
            </a:r>
            <a:r>
              <a:rPr sz="2000" spc="-15" dirty="0">
                <a:solidFill>
                  <a:srgbClr val="001F5F"/>
                </a:solidFill>
                <a:latin typeface="Calibri"/>
                <a:cs typeface="Calibri"/>
              </a:rPr>
              <a:t>layer </a:t>
            </a:r>
            <a:r>
              <a:rPr sz="2000" spc="-5" dirty="0">
                <a:solidFill>
                  <a:srgbClr val="001F5F"/>
                </a:solidFill>
                <a:latin typeface="Calibri"/>
                <a:cs typeface="Calibri"/>
              </a:rPr>
              <a:t>that contains </a:t>
            </a:r>
            <a:r>
              <a:rPr sz="2000" dirty="0">
                <a:solidFill>
                  <a:srgbClr val="001F5F"/>
                </a:solidFill>
                <a:latin typeface="Calibri"/>
                <a:cs typeface="Calibri"/>
              </a:rPr>
              <a:t>the </a:t>
            </a:r>
            <a:r>
              <a:rPr sz="2000" spc="-5" dirty="0">
                <a:solidFill>
                  <a:srgbClr val="001F5F"/>
                </a:solidFill>
                <a:latin typeface="Calibri"/>
                <a:cs typeface="Calibri"/>
              </a:rPr>
              <a:t>following </a:t>
            </a:r>
            <a:r>
              <a:rPr sz="2000" spc="-10" dirty="0">
                <a:solidFill>
                  <a:srgbClr val="001F5F"/>
                </a:solidFill>
                <a:latin typeface="Calibri"/>
                <a:cs typeface="Calibri"/>
              </a:rPr>
              <a:t>core </a:t>
            </a:r>
            <a:r>
              <a:rPr sz="2000" dirty="0">
                <a:solidFill>
                  <a:srgbClr val="001F5F"/>
                </a:solidFill>
                <a:latin typeface="Calibri"/>
                <a:cs typeface="Calibri"/>
              </a:rPr>
              <a:t>classes and </a:t>
            </a:r>
            <a:r>
              <a:rPr sz="2000" spc="-10" dirty="0">
                <a:solidFill>
                  <a:srgbClr val="001F5F"/>
                </a:solidFill>
                <a:latin typeface="Calibri"/>
                <a:cs typeface="Calibri"/>
              </a:rPr>
              <a:t>interfaces </a:t>
            </a:r>
            <a:r>
              <a:rPr sz="2000" spc="-5" dirty="0">
                <a:solidFill>
                  <a:srgbClr val="001F5F"/>
                </a:solidFill>
                <a:latin typeface="Calibri"/>
                <a:cs typeface="Calibri"/>
              </a:rPr>
              <a:t>of  </a:t>
            </a:r>
            <a:r>
              <a:rPr sz="2000" dirty="0">
                <a:solidFill>
                  <a:srgbClr val="001F5F"/>
                </a:solidFill>
                <a:latin typeface="Calibri"/>
                <a:cs typeface="Calibri"/>
              </a:rPr>
              <a:t>the </a:t>
            </a:r>
            <a:r>
              <a:rPr sz="2000" spc="-5" dirty="0">
                <a:solidFill>
                  <a:srgbClr val="001F5F"/>
                </a:solidFill>
                <a:latin typeface="Calibri"/>
                <a:cs typeface="Calibri"/>
              </a:rPr>
              <a:t>Hibernate</a:t>
            </a:r>
            <a:r>
              <a:rPr sz="2000" spc="-35" dirty="0">
                <a:solidFill>
                  <a:srgbClr val="001F5F"/>
                </a:solidFill>
                <a:latin typeface="Calibri"/>
                <a:cs typeface="Calibri"/>
              </a:rPr>
              <a:t> </a:t>
            </a:r>
            <a:r>
              <a:rPr sz="2000" spc="-10">
                <a:solidFill>
                  <a:srgbClr val="001F5F"/>
                </a:solidFill>
                <a:latin typeface="Calibri"/>
                <a:cs typeface="Calibri"/>
              </a:rPr>
              <a:t>API</a:t>
            </a:r>
            <a:r>
              <a:rPr sz="2000" spc="-10" smtClean="0">
                <a:solidFill>
                  <a:srgbClr val="001F5F"/>
                </a:solidFill>
                <a:latin typeface="Calibri"/>
                <a:cs typeface="Calibri"/>
              </a:rPr>
              <a:t>:</a:t>
            </a:r>
            <a:endParaRPr lang="en-US" sz="2000" spc="-10" dirty="0" smtClean="0">
              <a:solidFill>
                <a:srgbClr val="001F5F"/>
              </a:solidFill>
              <a:latin typeface="Calibri"/>
              <a:cs typeface="Calibri"/>
            </a:endParaRPr>
          </a:p>
          <a:p>
            <a:pPr marL="12700" marR="39370">
              <a:lnSpc>
                <a:spcPct val="100000"/>
              </a:lnSpc>
            </a:pPr>
            <a:r>
              <a:rPr lang="en-US" sz="2000" b="1" dirty="0" smtClean="0">
                <a:solidFill>
                  <a:srgbClr val="FF0000"/>
                </a:solidFill>
              </a:rPr>
              <a:t>Hibernate</a:t>
            </a:r>
            <a:r>
              <a:rPr lang="en-US" sz="2000" dirty="0" smtClean="0">
                <a:solidFill>
                  <a:srgbClr val="FF0000"/>
                </a:solidFill>
              </a:rPr>
              <a:t> - </a:t>
            </a:r>
            <a:r>
              <a:rPr lang="en-US" sz="2000" b="1" dirty="0" smtClean="0">
                <a:solidFill>
                  <a:srgbClr val="FF0000"/>
                </a:solidFill>
              </a:rPr>
              <a:t>Persistent</a:t>
            </a:r>
            <a:r>
              <a:rPr lang="en-US" sz="2000" dirty="0" smtClean="0"/>
              <a:t> Class. ... Java classes whose </a:t>
            </a:r>
            <a:r>
              <a:rPr lang="en-US" sz="2000" b="1" dirty="0" smtClean="0"/>
              <a:t>objects</a:t>
            </a:r>
            <a:r>
              <a:rPr lang="en-US" sz="2000" dirty="0" smtClean="0"/>
              <a:t> or instances will be stored in database tables are called </a:t>
            </a:r>
            <a:r>
              <a:rPr lang="en-US" sz="2000" b="1" dirty="0" smtClean="0"/>
              <a:t>persistent</a:t>
            </a:r>
            <a:r>
              <a:rPr lang="en-US" sz="2000" dirty="0" smtClean="0"/>
              <a:t> classes in </a:t>
            </a:r>
            <a:r>
              <a:rPr lang="en-US" sz="2000" b="1" dirty="0" smtClean="0"/>
              <a:t>Hibernate</a:t>
            </a:r>
            <a:r>
              <a:rPr lang="en-US" sz="2000" dirty="0" smtClean="0"/>
              <a:t>. </a:t>
            </a:r>
            <a:r>
              <a:rPr lang="en-US" sz="2000" b="1" dirty="0" err="1" smtClean="0"/>
              <a:t>Hibernate</a:t>
            </a:r>
            <a:r>
              <a:rPr lang="en-US" sz="2000" dirty="0" err="1" smtClean="0"/>
              <a:t>works</a:t>
            </a:r>
            <a:r>
              <a:rPr lang="en-US" sz="2000" dirty="0" smtClean="0"/>
              <a:t> best if these classes follow some simple rules, also known as the Plain Old Java </a:t>
            </a:r>
            <a:r>
              <a:rPr lang="en-US" sz="2000" b="1" dirty="0" smtClean="0"/>
              <a:t>Object</a:t>
            </a:r>
            <a:r>
              <a:rPr lang="en-US" sz="2000" dirty="0" smtClean="0"/>
              <a:t> (</a:t>
            </a:r>
            <a:r>
              <a:rPr lang="en-US" sz="2000" dirty="0" smtClean="0">
                <a:solidFill>
                  <a:srgbClr val="FF0000"/>
                </a:solidFill>
              </a:rPr>
              <a:t>POJO</a:t>
            </a:r>
            <a:r>
              <a:rPr lang="en-US" sz="2000" dirty="0" smtClean="0"/>
              <a:t>) programming model.</a:t>
            </a:r>
            <a:endParaRPr sz="2000">
              <a:latin typeface="Calibri"/>
              <a:cs typeface="Calibri"/>
            </a:endParaRPr>
          </a:p>
          <a:p>
            <a:pPr marL="469900">
              <a:lnSpc>
                <a:spcPct val="100000"/>
              </a:lnSpc>
              <a:spcBef>
                <a:spcPts val="1135"/>
              </a:spcBef>
            </a:pPr>
            <a:r>
              <a:rPr sz="1800" spc="-5" dirty="0">
                <a:solidFill>
                  <a:srgbClr val="001F5F"/>
                </a:solidFill>
                <a:latin typeface="Courier New"/>
                <a:cs typeface="Courier New"/>
              </a:rPr>
              <a:t>Configuration</a:t>
            </a:r>
            <a:r>
              <a:rPr sz="1800" spc="-790" dirty="0">
                <a:solidFill>
                  <a:srgbClr val="001F5F"/>
                </a:solidFill>
                <a:latin typeface="Courier New"/>
                <a:cs typeface="Courier New"/>
              </a:rPr>
              <a:t> </a:t>
            </a:r>
            <a:r>
              <a:rPr sz="1800" b="1" spc="-5" dirty="0">
                <a:solidFill>
                  <a:srgbClr val="001F5F"/>
                </a:solidFill>
                <a:latin typeface="Calibri"/>
                <a:cs typeface="Calibri"/>
              </a:rPr>
              <a:t>class</a:t>
            </a:r>
            <a:r>
              <a:rPr sz="1800" spc="-5" dirty="0">
                <a:solidFill>
                  <a:srgbClr val="001F5F"/>
                </a:solidFill>
                <a:latin typeface="Calibri"/>
                <a:cs typeface="Calibri"/>
              </a:rPr>
              <a:t>:</a:t>
            </a:r>
            <a:endParaRPr sz="1800">
              <a:latin typeface="Calibri"/>
              <a:cs typeface="Calibri"/>
            </a:endParaRPr>
          </a:p>
          <a:p>
            <a:pPr marL="869315" marR="205740" indent="-228600">
              <a:lnSpc>
                <a:spcPct val="105000"/>
              </a:lnSpc>
              <a:spcBef>
                <a:spcPts val="995"/>
              </a:spcBef>
              <a:buClr>
                <a:srgbClr val="943735"/>
              </a:buClr>
              <a:buFont typeface="Wingdings"/>
              <a:buChar char=""/>
              <a:tabLst>
                <a:tab pos="869315" algn="l"/>
                <a:tab pos="869950" algn="l"/>
              </a:tabLst>
            </a:pPr>
            <a:r>
              <a:rPr sz="1600" spc="-5" dirty="0">
                <a:solidFill>
                  <a:srgbClr val="001F5F"/>
                </a:solidFill>
                <a:latin typeface="Calibri"/>
                <a:cs typeface="Calibri"/>
              </a:rPr>
              <a:t>An </a:t>
            </a:r>
            <a:r>
              <a:rPr sz="1600" spc="-10" dirty="0">
                <a:solidFill>
                  <a:srgbClr val="001F5F"/>
                </a:solidFill>
                <a:latin typeface="Calibri"/>
                <a:cs typeface="Calibri"/>
              </a:rPr>
              <a:t>instance </a:t>
            </a:r>
            <a:r>
              <a:rPr sz="1600" spc="-5" dirty="0">
                <a:solidFill>
                  <a:srgbClr val="001F5F"/>
                </a:solidFill>
                <a:latin typeface="Calibri"/>
                <a:cs typeface="Calibri"/>
              </a:rPr>
              <a:t>of the </a:t>
            </a:r>
            <a:r>
              <a:rPr sz="1400" spc="-5" dirty="0">
                <a:solidFill>
                  <a:srgbClr val="001F5F"/>
                </a:solidFill>
                <a:latin typeface="Courier New"/>
                <a:cs typeface="Courier New"/>
              </a:rPr>
              <a:t>Configuration</a:t>
            </a:r>
            <a:r>
              <a:rPr sz="1400" spc="-285" dirty="0">
                <a:solidFill>
                  <a:srgbClr val="001F5F"/>
                </a:solidFill>
                <a:latin typeface="Courier New"/>
                <a:cs typeface="Courier New"/>
              </a:rPr>
              <a:t> </a:t>
            </a:r>
            <a:r>
              <a:rPr sz="1600" spc="-5" dirty="0">
                <a:solidFill>
                  <a:srgbClr val="001F5F"/>
                </a:solidFill>
                <a:latin typeface="Calibri"/>
                <a:cs typeface="Calibri"/>
              </a:rPr>
              <a:t>class is </a:t>
            </a:r>
            <a:r>
              <a:rPr sz="1600" spc="-10" dirty="0">
                <a:solidFill>
                  <a:srgbClr val="001F5F"/>
                </a:solidFill>
                <a:latin typeface="Calibri"/>
                <a:cs typeface="Calibri"/>
              </a:rPr>
              <a:t>used to </a:t>
            </a:r>
            <a:r>
              <a:rPr sz="1600" spc="-15" dirty="0">
                <a:solidFill>
                  <a:srgbClr val="001F5F"/>
                </a:solidFill>
                <a:latin typeface="Calibri"/>
                <a:cs typeface="Calibri"/>
              </a:rPr>
              <a:t>represent </a:t>
            </a:r>
            <a:r>
              <a:rPr sz="1600" spc="-5" dirty="0">
                <a:solidFill>
                  <a:srgbClr val="001F5F"/>
                </a:solidFill>
                <a:latin typeface="Calibri"/>
                <a:cs typeface="Calibri"/>
              </a:rPr>
              <a:t>the </a:t>
            </a:r>
            <a:r>
              <a:rPr sz="1600" spc="-10" dirty="0">
                <a:solidFill>
                  <a:srgbClr val="001F5F"/>
                </a:solidFill>
                <a:latin typeface="Calibri"/>
                <a:cs typeface="Calibri"/>
              </a:rPr>
              <a:t>properties of  </a:t>
            </a:r>
            <a:r>
              <a:rPr sz="1600" spc="-5" dirty="0">
                <a:solidFill>
                  <a:srgbClr val="001F5F"/>
                </a:solidFill>
                <a:latin typeface="Calibri"/>
                <a:cs typeface="Calibri"/>
              </a:rPr>
              <a:t>the </a:t>
            </a:r>
            <a:r>
              <a:rPr sz="1600" spc="-10" dirty="0">
                <a:solidFill>
                  <a:srgbClr val="001F5F"/>
                </a:solidFill>
                <a:latin typeface="Calibri"/>
                <a:cs typeface="Calibri"/>
              </a:rPr>
              <a:t>configuration </a:t>
            </a:r>
            <a:r>
              <a:rPr sz="1600" spc="-5" dirty="0">
                <a:solidFill>
                  <a:srgbClr val="001F5F"/>
                </a:solidFill>
                <a:latin typeface="Calibri"/>
                <a:cs typeface="Calibri"/>
              </a:rPr>
              <a:t>file of</a:t>
            </a:r>
            <a:r>
              <a:rPr sz="1600" spc="-40" dirty="0">
                <a:solidFill>
                  <a:srgbClr val="001F5F"/>
                </a:solidFill>
                <a:latin typeface="Calibri"/>
                <a:cs typeface="Calibri"/>
              </a:rPr>
              <a:t> </a:t>
            </a:r>
            <a:r>
              <a:rPr sz="1600" spc="-10" dirty="0">
                <a:solidFill>
                  <a:srgbClr val="001F5F"/>
                </a:solidFill>
                <a:latin typeface="Calibri"/>
                <a:cs typeface="Calibri"/>
              </a:rPr>
              <a:t>Hibernate.</a:t>
            </a:r>
            <a:endParaRPr sz="1600">
              <a:latin typeface="Calibri"/>
              <a:cs typeface="Calibri"/>
            </a:endParaRPr>
          </a:p>
          <a:p>
            <a:pPr marL="869315" marR="5080" indent="-228600">
              <a:lnSpc>
                <a:spcPct val="105000"/>
              </a:lnSpc>
              <a:spcBef>
                <a:spcPts val="384"/>
              </a:spcBef>
              <a:buClr>
                <a:srgbClr val="943735"/>
              </a:buClr>
              <a:buFont typeface="Wingdings"/>
              <a:buChar char=""/>
              <a:tabLst>
                <a:tab pos="869315" algn="l"/>
                <a:tab pos="869950" algn="l"/>
              </a:tabLst>
            </a:pPr>
            <a:r>
              <a:rPr sz="1600" spc="-5" dirty="0">
                <a:solidFill>
                  <a:srgbClr val="001F5F"/>
                </a:solidFill>
                <a:latin typeface="Calibri"/>
                <a:cs typeface="Calibri"/>
              </a:rPr>
              <a:t>The </a:t>
            </a:r>
            <a:r>
              <a:rPr sz="1600" spc="-10" dirty="0">
                <a:solidFill>
                  <a:srgbClr val="001F5F"/>
                </a:solidFill>
                <a:latin typeface="Calibri"/>
                <a:cs typeface="Calibri"/>
              </a:rPr>
              <a:t>instance </a:t>
            </a:r>
            <a:r>
              <a:rPr sz="1600" spc="-5" dirty="0">
                <a:solidFill>
                  <a:srgbClr val="001F5F"/>
                </a:solidFill>
                <a:latin typeface="Calibri"/>
                <a:cs typeface="Calibri"/>
              </a:rPr>
              <a:t>of this class is </a:t>
            </a:r>
            <a:r>
              <a:rPr sz="1600" spc="-15" dirty="0">
                <a:solidFill>
                  <a:srgbClr val="001F5F"/>
                </a:solidFill>
                <a:latin typeface="Calibri"/>
                <a:cs typeface="Calibri"/>
              </a:rPr>
              <a:t>created </a:t>
            </a:r>
            <a:r>
              <a:rPr sz="1600" spc="-10" dirty="0">
                <a:solidFill>
                  <a:srgbClr val="001F5F"/>
                </a:solidFill>
                <a:latin typeface="Calibri"/>
                <a:cs typeface="Calibri"/>
              </a:rPr>
              <a:t>once </a:t>
            </a:r>
            <a:r>
              <a:rPr sz="1600" spc="-5" dirty="0">
                <a:solidFill>
                  <a:srgbClr val="001F5F"/>
                </a:solidFill>
                <a:latin typeface="Calibri"/>
                <a:cs typeface="Calibri"/>
              </a:rPr>
              <a:t>during the </a:t>
            </a:r>
            <a:r>
              <a:rPr sz="1600" spc="-10" dirty="0">
                <a:solidFill>
                  <a:srgbClr val="001F5F"/>
                </a:solidFill>
                <a:latin typeface="Calibri"/>
                <a:cs typeface="Calibri"/>
              </a:rPr>
              <a:t>initialization </a:t>
            </a:r>
            <a:r>
              <a:rPr sz="1600" spc="-5" dirty="0">
                <a:solidFill>
                  <a:srgbClr val="001F5F"/>
                </a:solidFill>
                <a:latin typeface="Calibri"/>
                <a:cs typeface="Calibri"/>
              </a:rPr>
              <a:t>of the </a:t>
            </a:r>
            <a:r>
              <a:rPr sz="1600" spc="-10" dirty="0">
                <a:solidFill>
                  <a:srgbClr val="001F5F"/>
                </a:solidFill>
                <a:latin typeface="Calibri"/>
                <a:cs typeface="Calibri"/>
              </a:rPr>
              <a:t>Hibernate  application.</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5" dirty="0">
                <a:solidFill>
                  <a:srgbClr val="001F5F"/>
                </a:solidFill>
                <a:latin typeface="Calibri"/>
                <a:cs typeface="Calibri"/>
              </a:rPr>
              <a:t>Hibernate uses this instance </a:t>
            </a:r>
            <a:r>
              <a:rPr sz="1600" spc="-10" dirty="0">
                <a:solidFill>
                  <a:srgbClr val="001F5F"/>
                </a:solidFill>
                <a:latin typeface="Calibri"/>
                <a:cs typeface="Calibri"/>
              </a:rPr>
              <a:t>to read </a:t>
            </a:r>
            <a:r>
              <a:rPr sz="1600" spc="-5" dirty="0">
                <a:solidFill>
                  <a:srgbClr val="001F5F"/>
                </a:solidFill>
                <a:latin typeface="Calibri"/>
                <a:cs typeface="Calibri"/>
              </a:rPr>
              <a:t>and </a:t>
            </a:r>
            <a:r>
              <a:rPr sz="1600" spc="-10" dirty="0">
                <a:solidFill>
                  <a:srgbClr val="001F5F"/>
                </a:solidFill>
                <a:latin typeface="Calibri"/>
                <a:cs typeface="Calibri"/>
              </a:rPr>
              <a:t>parse </a:t>
            </a:r>
            <a:r>
              <a:rPr sz="1600" spc="-5" dirty="0">
                <a:solidFill>
                  <a:srgbClr val="001F5F"/>
                </a:solidFill>
                <a:latin typeface="Calibri"/>
                <a:cs typeface="Calibri"/>
              </a:rPr>
              <a:t>the </a:t>
            </a:r>
            <a:r>
              <a:rPr sz="1600" spc="-10" dirty="0">
                <a:solidFill>
                  <a:srgbClr val="001F5F"/>
                </a:solidFill>
                <a:latin typeface="Calibri"/>
                <a:cs typeface="Calibri"/>
              </a:rPr>
              <a:t>properties required</a:t>
            </a:r>
            <a:r>
              <a:rPr sz="1600" spc="105" dirty="0">
                <a:solidFill>
                  <a:srgbClr val="001F5F"/>
                </a:solidFill>
                <a:latin typeface="Calibri"/>
                <a:cs typeface="Calibri"/>
              </a:rPr>
              <a:t> </a:t>
            </a:r>
            <a:r>
              <a:rPr sz="1600" spc="-10" dirty="0">
                <a:solidFill>
                  <a:srgbClr val="001F5F"/>
                </a:solidFill>
                <a:latin typeface="Calibri"/>
                <a:cs typeface="Calibri"/>
              </a:rPr>
              <a:t>to</a:t>
            </a:r>
            <a:endParaRPr sz="1600">
              <a:latin typeface="Calibri"/>
              <a:cs typeface="Calibri"/>
            </a:endParaRPr>
          </a:p>
          <a:p>
            <a:pPr marL="869315">
              <a:lnSpc>
                <a:spcPct val="100000"/>
              </a:lnSpc>
              <a:spcBef>
                <a:spcPts val="95"/>
              </a:spcBef>
            </a:pPr>
            <a:r>
              <a:rPr sz="1600" spc="-10" dirty="0">
                <a:solidFill>
                  <a:srgbClr val="001F5F"/>
                </a:solidFill>
                <a:latin typeface="Calibri"/>
                <a:cs typeface="Calibri"/>
              </a:rPr>
              <a:t>connect to </a:t>
            </a:r>
            <a:r>
              <a:rPr sz="1600" spc="-5" dirty="0">
                <a:solidFill>
                  <a:srgbClr val="001F5F"/>
                </a:solidFill>
                <a:latin typeface="Calibri"/>
                <a:cs typeface="Calibri"/>
              </a:rPr>
              <a:t>a </a:t>
            </a:r>
            <a:r>
              <a:rPr sz="1600" spc="-10" dirty="0">
                <a:solidFill>
                  <a:srgbClr val="001F5F"/>
                </a:solidFill>
                <a:latin typeface="Calibri"/>
                <a:cs typeface="Calibri"/>
              </a:rPr>
              <a:t>database </a:t>
            </a:r>
            <a:r>
              <a:rPr sz="1600" spc="-5" dirty="0">
                <a:solidFill>
                  <a:srgbClr val="001F5F"/>
                </a:solidFill>
                <a:latin typeface="Calibri"/>
                <a:cs typeface="Calibri"/>
              </a:rPr>
              <a:t>and</a:t>
            </a:r>
            <a:r>
              <a:rPr sz="1600" spc="40" dirty="0">
                <a:solidFill>
                  <a:srgbClr val="001F5F"/>
                </a:solidFill>
                <a:latin typeface="Calibri"/>
                <a:cs typeface="Calibri"/>
              </a:rPr>
              <a:t> </a:t>
            </a:r>
            <a:r>
              <a:rPr sz="1600" spc="-10" dirty="0">
                <a:solidFill>
                  <a:srgbClr val="001F5F"/>
                </a:solidFill>
                <a:latin typeface="Calibri"/>
                <a:cs typeface="Calibri"/>
              </a:rPr>
              <a:t>application.</a:t>
            </a:r>
            <a:endParaRPr sz="1600">
              <a:latin typeface="Calibri"/>
              <a:cs typeface="Calibri"/>
            </a:endParaRPr>
          </a:p>
          <a:p>
            <a:pPr marL="869315" marR="69850" indent="-228600">
              <a:lnSpc>
                <a:spcPct val="105000"/>
              </a:lnSpc>
              <a:spcBef>
                <a:spcPts val="384"/>
              </a:spcBef>
              <a:buClr>
                <a:srgbClr val="943735"/>
              </a:buClr>
              <a:buFont typeface="Wingdings"/>
              <a:buChar char=""/>
              <a:tabLst>
                <a:tab pos="869315" algn="l"/>
                <a:tab pos="869950" algn="l"/>
              </a:tabLst>
            </a:pPr>
            <a:r>
              <a:rPr sz="1600" spc="-5" dirty="0">
                <a:solidFill>
                  <a:srgbClr val="001F5F"/>
                </a:solidFill>
                <a:latin typeface="Calibri"/>
                <a:cs typeface="Calibri"/>
              </a:rPr>
              <a:t>An </a:t>
            </a:r>
            <a:r>
              <a:rPr sz="1600" spc="-10" dirty="0">
                <a:solidFill>
                  <a:srgbClr val="001F5F"/>
                </a:solidFill>
                <a:latin typeface="Calibri"/>
                <a:cs typeface="Calibri"/>
              </a:rPr>
              <a:t>Instance </a:t>
            </a:r>
            <a:r>
              <a:rPr sz="1600" spc="-5" dirty="0">
                <a:solidFill>
                  <a:srgbClr val="001F5F"/>
                </a:solidFill>
                <a:latin typeface="Calibri"/>
                <a:cs typeface="Calibri"/>
              </a:rPr>
              <a:t>of this class is </a:t>
            </a:r>
            <a:r>
              <a:rPr sz="1600" spc="-10" dirty="0">
                <a:solidFill>
                  <a:srgbClr val="001F5F"/>
                </a:solidFill>
                <a:latin typeface="Calibri"/>
                <a:cs typeface="Calibri"/>
              </a:rPr>
              <a:t>used to </a:t>
            </a:r>
            <a:r>
              <a:rPr sz="1600" spc="-15" dirty="0">
                <a:solidFill>
                  <a:srgbClr val="001F5F"/>
                </a:solidFill>
                <a:latin typeface="Calibri"/>
                <a:cs typeface="Calibri"/>
              </a:rPr>
              <a:t>create </a:t>
            </a:r>
            <a:r>
              <a:rPr sz="1600" spc="-5" dirty="0">
                <a:solidFill>
                  <a:srgbClr val="001F5F"/>
                </a:solidFill>
                <a:latin typeface="Calibri"/>
                <a:cs typeface="Calibri"/>
              </a:rPr>
              <a:t>a </a:t>
            </a:r>
            <a:r>
              <a:rPr sz="1400" spc="-5" dirty="0">
                <a:solidFill>
                  <a:srgbClr val="001F5F"/>
                </a:solidFill>
                <a:latin typeface="Courier New"/>
                <a:cs typeface="Courier New"/>
              </a:rPr>
              <a:t>SessionFactory</a:t>
            </a:r>
            <a:r>
              <a:rPr sz="1400" spc="-325" dirty="0">
                <a:solidFill>
                  <a:srgbClr val="001F5F"/>
                </a:solidFill>
                <a:latin typeface="Courier New"/>
                <a:cs typeface="Courier New"/>
              </a:rPr>
              <a:t> </a:t>
            </a:r>
            <a:r>
              <a:rPr sz="1600" spc="-10" dirty="0">
                <a:solidFill>
                  <a:srgbClr val="001F5F"/>
                </a:solidFill>
                <a:latin typeface="Calibri"/>
                <a:cs typeface="Calibri"/>
              </a:rPr>
              <a:t>instance. Once the  </a:t>
            </a:r>
            <a:r>
              <a:rPr sz="1400" spc="-5" dirty="0">
                <a:solidFill>
                  <a:srgbClr val="001F5F"/>
                </a:solidFill>
                <a:latin typeface="Courier New"/>
                <a:cs typeface="Courier New"/>
              </a:rPr>
              <a:t>SessionFactory </a:t>
            </a:r>
            <a:r>
              <a:rPr sz="1600" spc="-10" dirty="0">
                <a:solidFill>
                  <a:srgbClr val="001F5F"/>
                </a:solidFill>
                <a:latin typeface="Calibri"/>
                <a:cs typeface="Calibri"/>
              </a:rPr>
              <a:t>instance </a:t>
            </a:r>
            <a:r>
              <a:rPr sz="1600" spc="-5" dirty="0">
                <a:solidFill>
                  <a:srgbClr val="001F5F"/>
                </a:solidFill>
                <a:latin typeface="Calibri"/>
                <a:cs typeface="Calibri"/>
              </a:rPr>
              <a:t>is </a:t>
            </a:r>
            <a:r>
              <a:rPr sz="1600" spc="-15" dirty="0">
                <a:solidFill>
                  <a:srgbClr val="001F5F"/>
                </a:solidFill>
                <a:latin typeface="Calibri"/>
                <a:cs typeface="Calibri"/>
              </a:rPr>
              <a:t>created </a:t>
            </a:r>
            <a:r>
              <a:rPr sz="1600" spc="-5" dirty="0">
                <a:solidFill>
                  <a:srgbClr val="001F5F"/>
                </a:solidFill>
                <a:latin typeface="Calibri"/>
                <a:cs typeface="Calibri"/>
              </a:rPr>
              <a:t>in the </a:t>
            </a:r>
            <a:r>
              <a:rPr sz="1600" spc="-10" dirty="0">
                <a:solidFill>
                  <a:srgbClr val="001F5F"/>
                </a:solidFill>
                <a:latin typeface="Calibri"/>
                <a:cs typeface="Calibri"/>
              </a:rPr>
              <a:t>application, </a:t>
            </a:r>
            <a:r>
              <a:rPr sz="1600" spc="-5" dirty="0">
                <a:solidFill>
                  <a:srgbClr val="001F5F"/>
                </a:solidFill>
                <a:latin typeface="Calibri"/>
                <a:cs typeface="Calibri"/>
              </a:rPr>
              <a:t>the </a:t>
            </a:r>
            <a:r>
              <a:rPr sz="1400" spc="-5" dirty="0">
                <a:solidFill>
                  <a:srgbClr val="001F5F"/>
                </a:solidFill>
                <a:latin typeface="Courier New"/>
                <a:cs typeface="Courier New"/>
              </a:rPr>
              <a:t>Configuration  </a:t>
            </a:r>
            <a:r>
              <a:rPr sz="1600" spc="-10" dirty="0">
                <a:solidFill>
                  <a:srgbClr val="001F5F"/>
                </a:solidFill>
                <a:latin typeface="Calibri"/>
                <a:cs typeface="Calibri"/>
              </a:rPr>
              <a:t>object </a:t>
            </a:r>
            <a:r>
              <a:rPr sz="1600" spc="-5" dirty="0">
                <a:solidFill>
                  <a:srgbClr val="001F5F"/>
                </a:solidFill>
                <a:latin typeface="Calibri"/>
                <a:cs typeface="Calibri"/>
              </a:rPr>
              <a:t>is</a:t>
            </a:r>
            <a:r>
              <a:rPr sz="1600" spc="-30" dirty="0">
                <a:solidFill>
                  <a:srgbClr val="001F5F"/>
                </a:solidFill>
                <a:latin typeface="Calibri"/>
                <a:cs typeface="Calibri"/>
              </a:rPr>
              <a:t> </a:t>
            </a:r>
            <a:r>
              <a:rPr sz="1600" spc="-10" dirty="0">
                <a:solidFill>
                  <a:srgbClr val="001F5F"/>
                </a:solidFill>
                <a:latin typeface="Calibri"/>
                <a:cs typeface="Calibri"/>
              </a:rPr>
              <a:t>discarded.</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5" dirty="0">
                <a:solidFill>
                  <a:srgbClr val="001F5F"/>
                </a:solidFill>
                <a:latin typeface="Calibri"/>
                <a:cs typeface="Calibri"/>
              </a:rPr>
              <a:t>The </a:t>
            </a:r>
            <a:r>
              <a:rPr sz="1400" spc="-5" dirty="0">
                <a:solidFill>
                  <a:srgbClr val="001F5F"/>
                </a:solidFill>
                <a:latin typeface="Courier New"/>
                <a:cs typeface="Courier New"/>
              </a:rPr>
              <a:t>Configuration</a:t>
            </a:r>
            <a:r>
              <a:rPr sz="1400" spc="-370" dirty="0">
                <a:solidFill>
                  <a:srgbClr val="001F5F"/>
                </a:solidFill>
                <a:latin typeface="Courier New"/>
                <a:cs typeface="Courier New"/>
              </a:rPr>
              <a:t> </a:t>
            </a:r>
            <a:r>
              <a:rPr sz="1600" spc="-10" dirty="0">
                <a:solidFill>
                  <a:srgbClr val="001F5F"/>
                </a:solidFill>
                <a:latin typeface="Calibri"/>
                <a:cs typeface="Calibri"/>
              </a:rPr>
              <a:t>object provides two </a:t>
            </a:r>
            <a:r>
              <a:rPr sz="1600" spc="-25" dirty="0">
                <a:solidFill>
                  <a:srgbClr val="001F5F"/>
                </a:solidFill>
                <a:latin typeface="Calibri"/>
                <a:cs typeface="Calibri"/>
              </a:rPr>
              <a:t>keys </a:t>
            </a:r>
            <a:r>
              <a:rPr sz="1600" spc="-10" dirty="0">
                <a:solidFill>
                  <a:srgbClr val="001F5F"/>
                </a:solidFill>
                <a:latin typeface="Calibri"/>
                <a:cs typeface="Calibri"/>
              </a:rPr>
              <a:t>components:</a:t>
            </a:r>
            <a:endParaRPr sz="1600">
              <a:latin typeface="Calibri"/>
              <a:cs typeface="Calibri"/>
            </a:endParaRPr>
          </a:p>
          <a:p>
            <a:pPr marL="988060" marR="146050" lvl="1" indent="-228600">
              <a:lnSpc>
                <a:spcPct val="105000"/>
              </a:lnSpc>
              <a:spcBef>
                <a:spcPts val="385"/>
              </a:spcBef>
              <a:buClr>
                <a:srgbClr val="FF0000"/>
              </a:buClr>
              <a:buFont typeface="Wingdings"/>
              <a:buChar char=""/>
              <a:tabLst>
                <a:tab pos="988060" algn="l"/>
                <a:tab pos="988694" algn="l"/>
              </a:tabLst>
            </a:pPr>
            <a:r>
              <a:rPr sz="1600" b="1" spc="-10" dirty="0">
                <a:solidFill>
                  <a:srgbClr val="001F5F"/>
                </a:solidFill>
                <a:latin typeface="Calibri"/>
                <a:cs typeface="Calibri"/>
              </a:rPr>
              <a:t>Database </a:t>
            </a:r>
            <a:r>
              <a:rPr sz="1600" b="1" spc="-5" dirty="0">
                <a:solidFill>
                  <a:srgbClr val="001F5F"/>
                </a:solidFill>
                <a:latin typeface="Calibri"/>
                <a:cs typeface="Calibri"/>
              </a:rPr>
              <a:t>Connection</a:t>
            </a:r>
            <a:r>
              <a:rPr sz="1600" spc="-5" dirty="0">
                <a:solidFill>
                  <a:srgbClr val="001F5F"/>
                </a:solidFill>
                <a:latin typeface="Calibri"/>
                <a:cs typeface="Calibri"/>
              </a:rPr>
              <a:t>: This is handled </a:t>
            </a:r>
            <a:r>
              <a:rPr sz="1600" spc="-10" dirty="0">
                <a:solidFill>
                  <a:srgbClr val="001F5F"/>
                </a:solidFill>
                <a:latin typeface="Calibri"/>
                <a:cs typeface="Calibri"/>
              </a:rPr>
              <a:t>through one </a:t>
            </a:r>
            <a:r>
              <a:rPr sz="1600" spc="-5" dirty="0">
                <a:solidFill>
                  <a:srgbClr val="001F5F"/>
                </a:solidFill>
                <a:latin typeface="Calibri"/>
                <a:cs typeface="Calibri"/>
              </a:rPr>
              <a:t>or </a:t>
            </a:r>
            <a:r>
              <a:rPr sz="1600" spc="-15" dirty="0">
                <a:solidFill>
                  <a:srgbClr val="001F5F"/>
                </a:solidFill>
                <a:latin typeface="Calibri"/>
                <a:cs typeface="Calibri"/>
              </a:rPr>
              <a:t>more </a:t>
            </a:r>
            <a:r>
              <a:rPr sz="1600" spc="-10" dirty="0">
                <a:solidFill>
                  <a:srgbClr val="001F5F"/>
                </a:solidFill>
                <a:latin typeface="Calibri"/>
                <a:cs typeface="Calibri"/>
              </a:rPr>
              <a:t>configuration </a:t>
            </a:r>
            <a:r>
              <a:rPr sz="1600" spc="-5" dirty="0">
                <a:solidFill>
                  <a:srgbClr val="001F5F"/>
                </a:solidFill>
                <a:latin typeface="Calibri"/>
                <a:cs typeface="Calibri"/>
              </a:rPr>
              <a:t>files  </a:t>
            </a:r>
            <a:r>
              <a:rPr sz="1600" spc="-10" dirty="0">
                <a:solidFill>
                  <a:srgbClr val="001F5F"/>
                </a:solidFill>
                <a:latin typeface="Calibri"/>
                <a:cs typeface="Calibri"/>
              </a:rPr>
              <a:t>supported by Hibernate. </a:t>
            </a:r>
            <a:r>
              <a:rPr sz="1600" spc="-5" dirty="0">
                <a:solidFill>
                  <a:srgbClr val="001F5F"/>
                </a:solidFill>
                <a:latin typeface="Calibri"/>
                <a:cs typeface="Calibri"/>
              </a:rPr>
              <a:t>These files </a:t>
            </a:r>
            <a:r>
              <a:rPr sz="1600" spc="-15" dirty="0">
                <a:solidFill>
                  <a:srgbClr val="001F5F"/>
                </a:solidFill>
                <a:latin typeface="Calibri"/>
                <a:cs typeface="Calibri"/>
              </a:rPr>
              <a:t>are </a:t>
            </a:r>
            <a:r>
              <a:rPr sz="1600" spc="-10" dirty="0">
                <a:solidFill>
                  <a:srgbClr val="001F5F"/>
                </a:solidFill>
                <a:latin typeface="Calibri"/>
                <a:cs typeface="Calibri"/>
              </a:rPr>
              <a:t>hibernate.properties </a:t>
            </a:r>
            <a:r>
              <a:rPr sz="1600" spc="-5" dirty="0">
                <a:solidFill>
                  <a:srgbClr val="001F5F"/>
                </a:solidFill>
                <a:latin typeface="Calibri"/>
                <a:cs typeface="Calibri"/>
              </a:rPr>
              <a:t>and  </a:t>
            </a:r>
            <a:r>
              <a:rPr sz="1600" spc="-10" dirty="0">
                <a:solidFill>
                  <a:srgbClr val="001F5F"/>
                </a:solidFill>
                <a:latin typeface="Calibri"/>
                <a:cs typeface="Calibri"/>
              </a:rPr>
              <a:t>hibernate.cfg.xml.</a:t>
            </a:r>
            <a:endParaRPr sz="1600">
              <a:latin typeface="Calibri"/>
              <a:cs typeface="Calibri"/>
            </a:endParaRPr>
          </a:p>
          <a:p>
            <a:pPr marL="988060" marR="358775" lvl="1" indent="-228600">
              <a:lnSpc>
                <a:spcPct val="105000"/>
              </a:lnSpc>
              <a:spcBef>
                <a:spcPts val="380"/>
              </a:spcBef>
              <a:buClr>
                <a:srgbClr val="FF0000"/>
              </a:buClr>
              <a:buFont typeface="Wingdings"/>
              <a:buChar char=""/>
              <a:tabLst>
                <a:tab pos="988060" algn="l"/>
                <a:tab pos="988694" algn="l"/>
              </a:tabLst>
            </a:pPr>
            <a:r>
              <a:rPr sz="1600" b="1" spc="-10" dirty="0">
                <a:solidFill>
                  <a:srgbClr val="001F5F"/>
                </a:solidFill>
                <a:latin typeface="Calibri"/>
                <a:cs typeface="Calibri"/>
              </a:rPr>
              <a:t>Class </a:t>
            </a:r>
            <a:r>
              <a:rPr sz="1600" b="1" spc="-5" dirty="0">
                <a:solidFill>
                  <a:srgbClr val="001F5F"/>
                </a:solidFill>
                <a:latin typeface="Calibri"/>
                <a:cs typeface="Calibri"/>
              </a:rPr>
              <a:t>Mapping </a:t>
            </a:r>
            <a:r>
              <a:rPr sz="1600" b="1" spc="-10" dirty="0">
                <a:solidFill>
                  <a:srgbClr val="001F5F"/>
                </a:solidFill>
                <a:latin typeface="Calibri"/>
                <a:cs typeface="Calibri"/>
              </a:rPr>
              <a:t>Setup</a:t>
            </a:r>
            <a:r>
              <a:rPr sz="1600" spc="-10" dirty="0">
                <a:solidFill>
                  <a:srgbClr val="001F5F"/>
                </a:solidFill>
                <a:latin typeface="Calibri"/>
                <a:cs typeface="Calibri"/>
              </a:rPr>
              <a:t>: </a:t>
            </a:r>
            <a:r>
              <a:rPr sz="1600" spc="-5" dirty="0">
                <a:solidFill>
                  <a:srgbClr val="001F5F"/>
                </a:solidFill>
                <a:latin typeface="Calibri"/>
                <a:cs typeface="Calibri"/>
              </a:rPr>
              <a:t>This </a:t>
            </a:r>
            <a:r>
              <a:rPr sz="1600" spc="-10" dirty="0">
                <a:solidFill>
                  <a:srgbClr val="001F5F"/>
                </a:solidFill>
                <a:latin typeface="Calibri"/>
                <a:cs typeface="Calibri"/>
              </a:rPr>
              <a:t>component </a:t>
            </a:r>
            <a:r>
              <a:rPr sz="1600" spc="-15" dirty="0">
                <a:solidFill>
                  <a:srgbClr val="001F5F"/>
                </a:solidFill>
                <a:latin typeface="Calibri"/>
                <a:cs typeface="Calibri"/>
              </a:rPr>
              <a:t>creates </a:t>
            </a:r>
            <a:r>
              <a:rPr sz="1600" spc="-5" dirty="0">
                <a:solidFill>
                  <a:srgbClr val="001F5F"/>
                </a:solidFill>
                <a:latin typeface="Calibri"/>
                <a:cs typeface="Calibri"/>
              </a:rPr>
              <a:t>the </a:t>
            </a:r>
            <a:r>
              <a:rPr sz="1600" spc="-10" dirty="0">
                <a:solidFill>
                  <a:srgbClr val="001F5F"/>
                </a:solidFill>
                <a:latin typeface="Calibri"/>
                <a:cs typeface="Calibri"/>
              </a:rPr>
              <a:t>connection between the  </a:t>
            </a:r>
            <a:r>
              <a:rPr sz="1600" spc="-20" dirty="0">
                <a:solidFill>
                  <a:srgbClr val="001F5F"/>
                </a:solidFill>
                <a:latin typeface="Calibri"/>
                <a:cs typeface="Calibri"/>
              </a:rPr>
              <a:t>Java </a:t>
            </a:r>
            <a:r>
              <a:rPr sz="1600" spc="-5" dirty="0">
                <a:solidFill>
                  <a:srgbClr val="001F5F"/>
                </a:solidFill>
                <a:latin typeface="Calibri"/>
                <a:cs typeface="Calibri"/>
              </a:rPr>
              <a:t>classes and </a:t>
            </a:r>
            <a:r>
              <a:rPr sz="1600" spc="-10" dirty="0">
                <a:solidFill>
                  <a:srgbClr val="001F5F"/>
                </a:solidFill>
                <a:latin typeface="Calibri"/>
                <a:cs typeface="Calibri"/>
              </a:rPr>
              <a:t>database</a:t>
            </a:r>
            <a:r>
              <a:rPr sz="1600" spc="-15" dirty="0">
                <a:solidFill>
                  <a:srgbClr val="001F5F"/>
                </a:solidFill>
                <a:latin typeface="Calibri"/>
                <a:cs typeface="Calibri"/>
              </a:rPr>
              <a:t> </a:t>
            </a:r>
            <a:r>
              <a:rPr sz="1600" spc="-5" dirty="0">
                <a:solidFill>
                  <a:srgbClr val="001F5F"/>
                </a:solidFill>
                <a:latin typeface="Calibri"/>
                <a:cs typeface="Calibri"/>
              </a:rPr>
              <a:t>tables..</a:t>
            </a:r>
            <a:endParaRPr sz="16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22</a:t>
            </a:fld>
            <a:r>
              <a:rPr dirty="0"/>
              <a:t> of</a:t>
            </a:r>
            <a:r>
              <a:rPr spc="-90" dirty="0"/>
              <a:t> </a:t>
            </a:r>
            <a:r>
              <a:rPr dirty="0"/>
              <a:t>45</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Exploring </a:t>
            </a:r>
            <a:r>
              <a:rPr spc="-10" dirty="0"/>
              <a:t>Hibernate </a:t>
            </a:r>
            <a:r>
              <a:rPr spc="-15" dirty="0"/>
              <a:t>Architecture</a:t>
            </a:r>
            <a:r>
              <a:rPr spc="-35" dirty="0"/>
              <a:t> </a:t>
            </a:r>
            <a:r>
              <a:rPr spc="-10" dirty="0"/>
              <a:t>(Contd.)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63523"/>
            <a:ext cx="114300" cy="1280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2872739"/>
            <a:ext cx="114300" cy="1280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4400" y="3870959"/>
            <a:ext cx="114300" cy="12801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88516" y="661670"/>
            <a:ext cx="6852920" cy="4607560"/>
          </a:xfrm>
          <a:prstGeom prst="rect">
            <a:avLst/>
          </a:prstGeom>
        </p:spPr>
        <p:txBody>
          <a:bodyPr vert="horz" wrap="square" lIns="0" tIns="0" rIns="0" bIns="0" rtlCol="0">
            <a:spAutoFit/>
          </a:bodyPr>
          <a:lstStyle/>
          <a:p>
            <a:pPr marL="12700">
              <a:lnSpc>
                <a:spcPct val="100000"/>
              </a:lnSpc>
            </a:pPr>
            <a:r>
              <a:rPr sz="1800" spc="-10" dirty="0">
                <a:solidFill>
                  <a:srgbClr val="001F5F"/>
                </a:solidFill>
                <a:latin typeface="Courier New"/>
                <a:cs typeface="Courier New"/>
              </a:rPr>
              <a:t>SessionFactory</a:t>
            </a:r>
            <a:r>
              <a:rPr sz="1800" spc="-725" dirty="0">
                <a:solidFill>
                  <a:srgbClr val="001F5F"/>
                </a:solidFill>
                <a:latin typeface="Courier New"/>
                <a:cs typeface="Courier New"/>
              </a:rPr>
              <a:t> </a:t>
            </a:r>
            <a:r>
              <a:rPr sz="1800" b="1" spc="-10" dirty="0">
                <a:solidFill>
                  <a:srgbClr val="001F5F"/>
                </a:solidFill>
                <a:latin typeface="Calibri"/>
                <a:cs typeface="Calibri"/>
              </a:rPr>
              <a:t>interface:</a:t>
            </a:r>
            <a:endParaRPr sz="1800">
              <a:latin typeface="Calibri"/>
              <a:cs typeface="Calibri"/>
            </a:endParaRPr>
          </a:p>
          <a:p>
            <a:pPr marL="411480" marR="31750" indent="-228600">
              <a:lnSpc>
                <a:spcPct val="105000"/>
              </a:lnSpc>
              <a:spcBef>
                <a:spcPts val="990"/>
              </a:spcBef>
              <a:buClr>
                <a:srgbClr val="943735"/>
              </a:buClr>
              <a:buFont typeface="Wingdings"/>
              <a:buChar char=""/>
              <a:tabLst>
                <a:tab pos="411480" algn="l"/>
                <a:tab pos="412115" algn="l"/>
              </a:tabLst>
            </a:pPr>
            <a:r>
              <a:rPr sz="1600" spc="-5" dirty="0">
                <a:solidFill>
                  <a:srgbClr val="001F5F"/>
                </a:solidFill>
                <a:latin typeface="Calibri"/>
                <a:cs typeface="Calibri"/>
              </a:rPr>
              <a:t>An </a:t>
            </a:r>
            <a:r>
              <a:rPr sz="1600" spc="-10" dirty="0">
                <a:solidFill>
                  <a:srgbClr val="001F5F"/>
                </a:solidFill>
                <a:latin typeface="Calibri"/>
                <a:cs typeface="Calibri"/>
              </a:rPr>
              <a:t>instance </a:t>
            </a:r>
            <a:r>
              <a:rPr sz="1600" spc="-5" dirty="0">
                <a:solidFill>
                  <a:srgbClr val="001F5F"/>
                </a:solidFill>
                <a:latin typeface="Calibri"/>
                <a:cs typeface="Calibri"/>
              </a:rPr>
              <a:t>of the </a:t>
            </a:r>
            <a:r>
              <a:rPr sz="1400" spc="-5" dirty="0">
                <a:solidFill>
                  <a:srgbClr val="001F5F"/>
                </a:solidFill>
                <a:latin typeface="Courier New"/>
                <a:cs typeface="Courier New"/>
              </a:rPr>
              <a:t>SessionFactory</a:t>
            </a:r>
            <a:r>
              <a:rPr sz="1400" spc="-380" dirty="0">
                <a:solidFill>
                  <a:srgbClr val="001F5F"/>
                </a:solidFill>
                <a:latin typeface="Courier New"/>
                <a:cs typeface="Courier New"/>
              </a:rPr>
              <a:t> </a:t>
            </a:r>
            <a:r>
              <a:rPr sz="1600" spc="-10" dirty="0">
                <a:solidFill>
                  <a:srgbClr val="001F5F"/>
                </a:solidFill>
                <a:latin typeface="Calibri"/>
                <a:cs typeface="Calibri"/>
              </a:rPr>
              <a:t>interface </a:t>
            </a:r>
            <a:r>
              <a:rPr sz="1600" spc="-5" dirty="0">
                <a:solidFill>
                  <a:srgbClr val="001F5F"/>
                </a:solidFill>
                <a:latin typeface="Calibri"/>
                <a:cs typeface="Calibri"/>
              </a:rPr>
              <a:t>is </a:t>
            </a:r>
            <a:r>
              <a:rPr sz="1600" spc="-10" dirty="0">
                <a:solidFill>
                  <a:srgbClr val="001F5F"/>
                </a:solidFill>
                <a:latin typeface="Calibri"/>
                <a:cs typeface="Calibri"/>
              </a:rPr>
              <a:t>created by </a:t>
            </a:r>
            <a:r>
              <a:rPr sz="1600" spc="-5" dirty="0">
                <a:solidFill>
                  <a:srgbClr val="001F5F"/>
                </a:solidFill>
                <a:latin typeface="Calibri"/>
                <a:cs typeface="Calibri"/>
              </a:rPr>
              <a:t>using an </a:t>
            </a:r>
            <a:r>
              <a:rPr sz="1600" spc="-10" dirty="0">
                <a:solidFill>
                  <a:srgbClr val="001F5F"/>
                </a:solidFill>
                <a:latin typeface="Calibri"/>
                <a:cs typeface="Calibri"/>
              </a:rPr>
              <a:t>object of  </a:t>
            </a:r>
            <a:r>
              <a:rPr sz="1600" spc="-5" dirty="0">
                <a:solidFill>
                  <a:srgbClr val="001F5F"/>
                </a:solidFill>
                <a:latin typeface="Calibri"/>
                <a:cs typeface="Calibri"/>
              </a:rPr>
              <a:t>the </a:t>
            </a:r>
            <a:r>
              <a:rPr sz="1400" spc="-5" dirty="0">
                <a:solidFill>
                  <a:srgbClr val="001F5F"/>
                </a:solidFill>
                <a:latin typeface="Courier New"/>
                <a:cs typeface="Courier New"/>
              </a:rPr>
              <a:t>Configuration</a:t>
            </a:r>
            <a:r>
              <a:rPr sz="1400" spc="-555" dirty="0">
                <a:solidFill>
                  <a:srgbClr val="001F5F"/>
                </a:solidFill>
                <a:latin typeface="Courier New"/>
                <a:cs typeface="Courier New"/>
              </a:rPr>
              <a:t> </a:t>
            </a:r>
            <a:r>
              <a:rPr sz="1600" spc="-5" dirty="0">
                <a:solidFill>
                  <a:srgbClr val="001F5F"/>
                </a:solidFill>
                <a:latin typeface="Calibri"/>
                <a:cs typeface="Calibri"/>
              </a:rPr>
              <a:t>class.</a:t>
            </a:r>
            <a:endParaRPr sz="1600">
              <a:latin typeface="Calibri"/>
              <a:cs typeface="Calibri"/>
            </a:endParaRPr>
          </a:p>
          <a:p>
            <a:pPr marL="411480" indent="-228600">
              <a:lnSpc>
                <a:spcPct val="100000"/>
              </a:lnSpc>
              <a:spcBef>
                <a:spcPts val="480"/>
              </a:spcBef>
              <a:buClr>
                <a:srgbClr val="943735"/>
              </a:buClr>
              <a:buFont typeface="Wingdings"/>
              <a:buChar char=""/>
              <a:tabLst>
                <a:tab pos="411480" algn="l"/>
                <a:tab pos="412115" algn="l"/>
              </a:tabLst>
            </a:pPr>
            <a:r>
              <a:rPr sz="1600" spc="-5" dirty="0">
                <a:solidFill>
                  <a:srgbClr val="001F5F"/>
                </a:solidFill>
                <a:latin typeface="Calibri"/>
                <a:cs typeface="Calibri"/>
              </a:rPr>
              <a:t>This </a:t>
            </a:r>
            <a:r>
              <a:rPr sz="1600" spc="-10" dirty="0">
                <a:solidFill>
                  <a:srgbClr val="001F5F"/>
                </a:solidFill>
                <a:latin typeface="Calibri"/>
                <a:cs typeface="Calibri"/>
              </a:rPr>
              <a:t>instance </a:t>
            </a:r>
            <a:r>
              <a:rPr sz="1600" spc="-5" dirty="0">
                <a:solidFill>
                  <a:srgbClr val="001F5F"/>
                </a:solidFill>
                <a:latin typeface="Calibri"/>
                <a:cs typeface="Calibri"/>
              </a:rPr>
              <a:t>is </a:t>
            </a:r>
            <a:r>
              <a:rPr sz="1600" spc="-10" dirty="0">
                <a:solidFill>
                  <a:srgbClr val="001F5F"/>
                </a:solidFill>
                <a:latin typeface="Calibri"/>
                <a:cs typeface="Calibri"/>
              </a:rPr>
              <a:t>used to </a:t>
            </a:r>
            <a:r>
              <a:rPr sz="1600" spc="-15" dirty="0">
                <a:solidFill>
                  <a:srgbClr val="001F5F"/>
                </a:solidFill>
                <a:latin typeface="Calibri"/>
                <a:cs typeface="Calibri"/>
              </a:rPr>
              <a:t>create </a:t>
            </a:r>
            <a:r>
              <a:rPr sz="1600" spc="-5" dirty="0">
                <a:solidFill>
                  <a:srgbClr val="001F5F"/>
                </a:solidFill>
                <a:latin typeface="Calibri"/>
                <a:cs typeface="Calibri"/>
              </a:rPr>
              <a:t>and </a:t>
            </a:r>
            <a:r>
              <a:rPr sz="1600" spc="-10" dirty="0">
                <a:solidFill>
                  <a:srgbClr val="001F5F"/>
                </a:solidFill>
                <a:latin typeface="Calibri"/>
                <a:cs typeface="Calibri"/>
              </a:rPr>
              <a:t>open </a:t>
            </a:r>
            <a:r>
              <a:rPr sz="1600" spc="-5" dirty="0">
                <a:solidFill>
                  <a:srgbClr val="001F5F"/>
                </a:solidFill>
                <a:latin typeface="Calibri"/>
                <a:cs typeface="Calibri"/>
              </a:rPr>
              <a:t>a </a:t>
            </a:r>
            <a:r>
              <a:rPr sz="1600" spc="-10" dirty="0">
                <a:solidFill>
                  <a:srgbClr val="001F5F"/>
                </a:solidFill>
                <a:latin typeface="Calibri"/>
                <a:cs typeface="Calibri"/>
              </a:rPr>
              <a:t>session to communicate </a:t>
            </a:r>
            <a:r>
              <a:rPr sz="1600" spc="-5" dirty="0">
                <a:solidFill>
                  <a:srgbClr val="001F5F"/>
                </a:solidFill>
                <a:latin typeface="Calibri"/>
                <a:cs typeface="Calibri"/>
              </a:rPr>
              <a:t>with</a:t>
            </a:r>
            <a:r>
              <a:rPr sz="1600" spc="155" dirty="0">
                <a:solidFill>
                  <a:srgbClr val="001F5F"/>
                </a:solidFill>
                <a:latin typeface="Calibri"/>
                <a:cs typeface="Calibri"/>
              </a:rPr>
              <a:t> </a:t>
            </a:r>
            <a:r>
              <a:rPr sz="1600" spc="-5" dirty="0">
                <a:solidFill>
                  <a:srgbClr val="001F5F"/>
                </a:solidFill>
                <a:latin typeface="Calibri"/>
                <a:cs typeface="Calibri"/>
              </a:rPr>
              <a:t>a</a:t>
            </a:r>
            <a:endParaRPr sz="1600">
              <a:latin typeface="Calibri"/>
              <a:cs typeface="Calibri"/>
            </a:endParaRPr>
          </a:p>
          <a:p>
            <a:pPr marL="411480">
              <a:lnSpc>
                <a:spcPct val="100000"/>
              </a:lnSpc>
              <a:spcBef>
                <a:spcPts val="95"/>
              </a:spcBef>
            </a:pPr>
            <a:r>
              <a:rPr sz="1600" spc="-10" dirty="0">
                <a:solidFill>
                  <a:srgbClr val="001F5F"/>
                </a:solidFill>
                <a:latin typeface="Calibri"/>
                <a:cs typeface="Calibri"/>
              </a:rPr>
              <a:t>database.</a:t>
            </a:r>
            <a:endParaRPr sz="1600">
              <a:latin typeface="Calibri"/>
              <a:cs typeface="Calibri"/>
            </a:endParaRPr>
          </a:p>
          <a:p>
            <a:pPr marL="411480" marR="469900" indent="-228600">
              <a:lnSpc>
                <a:spcPct val="105000"/>
              </a:lnSpc>
              <a:spcBef>
                <a:spcPts val="385"/>
              </a:spcBef>
              <a:buClr>
                <a:srgbClr val="943735"/>
              </a:buClr>
              <a:buFont typeface="Wingdings"/>
              <a:buChar char=""/>
              <a:tabLst>
                <a:tab pos="411480" algn="l"/>
                <a:tab pos="412115" algn="l"/>
              </a:tabLst>
            </a:pPr>
            <a:r>
              <a:rPr sz="1600" spc="-5" dirty="0">
                <a:solidFill>
                  <a:srgbClr val="001F5F"/>
                </a:solidFill>
                <a:latin typeface="Calibri"/>
                <a:cs typeface="Calibri"/>
              </a:rPr>
              <a:t>A </a:t>
            </a:r>
            <a:r>
              <a:rPr sz="1400" spc="-5" dirty="0">
                <a:solidFill>
                  <a:srgbClr val="001F5F"/>
                </a:solidFill>
                <a:latin typeface="Courier New"/>
                <a:cs typeface="Courier New"/>
              </a:rPr>
              <a:t>SessionFactory</a:t>
            </a:r>
            <a:r>
              <a:rPr sz="1400" spc="-365" dirty="0">
                <a:solidFill>
                  <a:srgbClr val="001F5F"/>
                </a:solidFill>
                <a:latin typeface="Courier New"/>
                <a:cs typeface="Courier New"/>
              </a:rPr>
              <a:t> </a:t>
            </a:r>
            <a:r>
              <a:rPr sz="1600" spc="-10" dirty="0">
                <a:solidFill>
                  <a:srgbClr val="001F5F"/>
                </a:solidFill>
                <a:latin typeface="Calibri"/>
                <a:cs typeface="Calibri"/>
              </a:rPr>
              <a:t>object </a:t>
            </a:r>
            <a:r>
              <a:rPr sz="1600" spc="-5" dirty="0">
                <a:solidFill>
                  <a:srgbClr val="001F5F"/>
                </a:solidFill>
                <a:latin typeface="Calibri"/>
                <a:cs typeface="Calibri"/>
              </a:rPr>
              <a:t>is </a:t>
            </a:r>
            <a:r>
              <a:rPr sz="1600" spc="-15" dirty="0">
                <a:solidFill>
                  <a:srgbClr val="001F5F"/>
                </a:solidFill>
                <a:latin typeface="Calibri"/>
                <a:cs typeface="Calibri"/>
              </a:rPr>
              <a:t>created </a:t>
            </a:r>
            <a:r>
              <a:rPr sz="1600" spc="-5" dirty="0">
                <a:solidFill>
                  <a:srgbClr val="001F5F"/>
                </a:solidFill>
                <a:latin typeface="Calibri"/>
                <a:cs typeface="Calibri"/>
              </a:rPr>
              <a:t>and </a:t>
            </a:r>
            <a:r>
              <a:rPr sz="1600" spc="-10" dirty="0">
                <a:solidFill>
                  <a:srgbClr val="001F5F"/>
                </a:solidFill>
                <a:latin typeface="Calibri"/>
                <a:cs typeface="Calibri"/>
              </a:rPr>
              <a:t>configured separately </a:t>
            </a:r>
            <a:r>
              <a:rPr sz="1600" spc="-15" dirty="0">
                <a:solidFill>
                  <a:srgbClr val="001F5F"/>
                </a:solidFill>
                <a:latin typeface="Calibri"/>
                <a:cs typeface="Calibri"/>
              </a:rPr>
              <a:t>for </a:t>
            </a:r>
            <a:r>
              <a:rPr sz="1600" spc="-5" dirty="0">
                <a:solidFill>
                  <a:srgbClr val="001F5F"/>
                </a:solidFill>
                <a:latin typeface="Calibri"/>
                <a:cs typeface="Calibri"/>
              </a:rPr>
              <a:t>each  </a:t>
            </a:r>
            <a:r>
              <a:rPr sz="1600" spc="-10" dirty="0">
                <a:solidFill>
                  <a:srgbClr val="001F5F"/>
                </a:solidFill>
                <a:latin typeface="Calibri"/>
                <a:cs typeface="Calibri"/>
              </a:rPr>
              <a:t>database </a:t>
            </a:r>
            <a:r>
              <a:rPr sz="1600" spc="-5" dirty="0">
                <a:solidFill>
                  <a:srgbClr val="001F5F"/>
                </a:solidFill>
                <a:latin typeface="Calibri"/>
                <a:cs typeface="Calibri"/>
              </a:rPr>
              <a:t>being</a:t>
            </a:r>
            <a:r>
              <a:rPr sz="1600" spc="-50" dirty="0">
                <a:solidFill>
                  <a:srgbClr val="001F5F"/>
                </a:solidFill>
                <a:latin typeface="Calibri"/>
                <a:cs typeface="Calibri"/>
              </a:rPr>
              <a:t> </a:t>
            </a:r>
            <a:r>
              <a:rPr sz="1600" spc="-10" dirty="0">
                <a:solidFill>
                  <a:srgbClr val="001F5F"/>
                </a:solidFill>
                <a:latin typeface="Calibri"/>
                <a:cs typeface="Calibri"/>
              </a:rPr>
              <a:t>connected.</a:t>
            </a:r>
            <a:endParaRPr sz="1600">
              <a:latin typeface="Calibri"/>
              <a:cs typeface="Calibri"/>
            </a:endParaRPr>
          </a:p>
          <a:p>
            <a:pPr marL="12700">
              <a:lnSpc>
                <a:spcPct val="100000"/>
              </a:lnSpc>
              <a:spcBef>
                <a:spcPts val="590"/>
              </a:spcBef>
            </a:pPr>
            <a:r>
              <a:rPr sz="1800" spc="-5" dirty="0">
                <a:solidFill>
                  <a:srgbClr val="001F5F"/>
                </a:solidFill>
                <a:latin typeface="Courier New"/>
                <a:cs typeface="Courier New"/>
              </a:rPr>
              <a:t>Session</a:t>
            </a:r>
            <a:r>
              <a:rPr sz="1800" spc="-765" dirty="0">
                <a:solidFill>
                  <a:srgbClr val="001F5F"/>
                </a:solidFill>
                <a:latin typeface="Courier New"/>
                <a:cs typeface="Courier New"/>
              </a:rPr>
              <a:t> </a:t>
            </a:r>
            <a:r>
              <a:rPr sz="1800" b="1" spc="-10" dirty="0">
                <a:solidFill>
                  <a:srgbClr val="001F5F"/>
                </a:solidFill>
                <a:latin typeface="Calibri"/>
                <a:cs typeface="Calibri"/>
              </a:rPr>
              <a:t>interface</a:t>
            </a:r>
            <a:r>
              <a:rPr sz="1800" spc="-10" dirty="0">
                <a:solidFill>
                  <a:srgbClr val="001F5F"/>
                </a:solidFill>
                <a:latin typeface="Calibri"/>
                <a:cs typeface="Calibri"/>
              </a:rPr>
              <a:t>:</a:t>
            </a:r>
            <a:endParaRPr sz="1800">
              <a:latin typeface="Calibri"/>
              <a:cs typeface="Calibri"/>
            </a:endParaRPr>
          </a:p>
          <a:p>
            <a:pPr marL="411480" indent="-228600">
              <a:lnSpc>
                <a:spcPct val="100000"/>
              </a:lnSpc>
              <a:spcBef>
                <a:spcPts val="1085"/>
              </a:spcBef>
              <a:buClr>
                <a:srgbClr val="943735"/>
              </a:buClr>
              <a:buFont typeface="Wingdings"/>
              <a:buChar char=""/>
              <a:tabLst>
                <a:tab pos="411480" algn="l"/>
                <a:tab pos="412115" algn="l"/>
              </a:tabLst>
            </a:pPr>
            <a:r>
              <a:rPr sz="1600" spc="-5" dirty="0">
                <a:solidFill>
                  <a:srgbClr val="001F5F"/>
                </a:solidFill>
                <a:latin typeface="Calibri"/>
                <a:cs typeface="Calibri"/>
              </a:rPr>
              <a:t>An </a:t>
            </a:r>
            <a:r>
              <a:rPr sz="1600" spc="-10" dirty="0">
                <a:solidFill>
                  <a:srgbClr val="001F5F"/>
                </a:solidFill>
                <a:latin typeface="Calibri"/>
                <a:cs typeface="Calibri"/>
              </a:rPr>
              <a:t>instance </a:t>
            </a:r>
            <a:r>
              <a:rPr sz="1600" spc="-5" dirty="0">
                <a:solidFill>
                  <a:srgbClr val="001F5F"/>
                </a:solidFill>
                <a:latin typeface="Calibri"/>
                <a:cs typeface="Calibri"/>
              </a:rPr>
              <a:t>of the </a:t>
            </a:r>
            <a:r>
              <a:rPr sz="1400" spc="-5" dirty="0">
                <a:solidFill>
                  <a:srgbClr val="001F5F"/>
                </a:solidFill>
                <a:latin typeface="Courier New"/>
                <a:cs typeface="Courier New"/>
              </a:rPr>
              <a:t>Session</a:t>
            </a:r>
            <a:r>
              <a:rPr sz="1400" spc="-360" dirty="0">
                <a:solidFill>
                  <a:srgbClr val="001F5F"/>
                </a:solidFill>
                <a:latin typeface="Courier New"/>
                <a:cs typeface="Courier New"/>
              </a:rPr>
              <a:t> </a:t>
            </a:r>
            <a:r>
              <a:rPr sz="1600" spc="-10" dirty="0">
                <a:solidFill>
                  <a:srgbClr val="001F5F"/>
                </a:solidFill>
                <a:latin typeface="Calibri"/>
                <a:cs typeface="Calibri"/>
              </a:rPr>
              <a:t>interface </a:t>
            </a:r>
            <a:r>
              <a:rPr sz="1600" spc="-5" dirty="0">
                <a:solidFill>
                  <a:srgbClr val="001F5F"/>
                </a:solidFill>
                <a:latin typeface="Calibri"/>
                <a:cs typeface="Calibri"/>
              </a:rPr>
              <a:t>is </a:t>
            </a:r>
            <a:r>
              <a:rPr sz="1600" spc="-15" dirty="0">
                <a:solidFill>
                  <a:srgbClr val="001F5F"/>
                </a:solidFill>
                <a:latin typeface="Calibri"/>
                <a:cs typeface="Calibri"/>
              </a:rPr>
              <a:t>created </a:t>
            </a:r>
            <a:r>
              <a:rPr sz="1600" spc="-5" dirty="0">
                <a:solidFill>
                  <a:srgbClr val="001F5F"/>
                </a:solidFill>
                <a:latin typeface="Calibri"/>
                <a:cs typeface="Calibri"/>
              </a:rPr>
              <a:t>with the </a:t>
            </a:r>
            <a:r>
              <a:rPr sz="1600" spc="-10" dirty="0">
                <a:solidFill>
                  <a:srgbClr val="001F5F"/>
                </a:solidFill>
                <a:latin typeface="Calibri"/>
                <a:cs typeface="Calibri"/>
              </a:rPr>
              <a:t>help </a:t>
            </a:r>
            <a:r>
              <a:rPr sz="1600" spc="-5" dirty="0">
                <a:solidFill>
                  <a:srgbClr val="001F5F"/>
                </a:solidFill>
                <a:latin typeface="Calibri"/>
                <a:cs typeface="Calibri"/>
              </a:rPr>
              <a:t>of </a:t>
            </a:r>
            <a:r>
              <a:rPr sz="1600" spc="-10" dirty="0">
                <a:solidFill>
                  <a:srgbClr val="001F5F"/>
                </a:solidFill>
                <a:latin typeface="Calibri"/>
                <a:cs typeface="Calibri"/>
              </a:rPr>
              <a:t>the</a:t>
            </a:r>
            <a:endParaRPr sz="1600">
              <a:latin typeface="Calibri"/>
              <a:cs typeface="Calibri"/>
            </a:endParaRPr>
          </a:p>
          <a:p>
            <a:pPr marL="411480">
              <a:lnSpc>
                <a:spcPct val="100000"/>
              </a:lnSpc>
              <a:spcBef>
                <a:spcPts val="95"/>
              </a:spcBef>
            </a:pPr>
            <a:r>
              <a:rPr sz="1400" spc="-5" dirty="0">
                <a:solidFill>
                  <a:srgbClr val="001F5F"/>
                </a:solidFill>
                <a:latin typeface="Courier New"/>
                <a:cs typeface="Courier New"/>
              </a:rPr>
              <a:t>SessionFactory</a:t>
            </a:r>
            <a:r>
              <a:rPr sz="1400" spc="-425" dirty="0">
                <a:solidFill>
                  <a:srgbClr val="001F5F"/>
                </a:solidFill>
                <a:latin typeface="Courier New"/>
                <a:cs typeface="Courier New"/>
              </a:rPr>
              <a:t> </a:t>
            </a:r>
            <a:r>
              <a:rPr sz="1600" spc="-10" dirty="0">
                <a:solidFill>
                  <a:srgbClr val="001F5F"/>
                </a:solidFill>
                <a:latin typeface="Calibri"/>
                <a:cs typeface="Calibri"/>
              </a:rPr>
              <a:t>object. </a:t>
            </a:r>
            <a:r>
              <a:rPr sz="1600" spc="-5" dirty="0">
                <a:solidFill>
                  <a:srgbClr val="001F5F"/>
                </a:solidFill>
                <a:latin typeface="Calibri"/>
                <a:cs typeface="Calibri"/>
              </a:rPr>
              <a:t>It is </a:t>
            </a:r>
            <a:r>
              <a:rPr sz="1600" spc="-10" dirty="0">
                <a:solidFill>
                  <a:srgbClr val="001F5F"/>
                </a:solidFill>
                <a:latin typeface="Calibri"/>
                <a:cs typeface="Calibri"/>
              </a:rPr>
              <a:t>used to communicate </a:t>
            </a:r>
            <a:r>
              <a:rPr sz="1600" spc="-5" dirty="0">
                <a:solidFill>
                  <a:srgbClr val="001F5F"/>
                </a:solidFill>
                <a:latin typeface="Calibri"/>
                <a:cs typeface="Calibri"/>
              </a:rPr>
              <a:t>with a database.</a:t>
            </a:r>
            <a:endParaRPr sz="1600">
              <a:latin typeface="Calibri"/>
              <a:cs typeface="Calibri"/>
            </a:endParaRPr>
          </a:p>
          <a:p>
            <a:pPr marL="12700">
              <a:lnSpc>
                <a:spcPct val="100000"/>
              </a:lnSpc>
              <a:spcBef>
                <a:spcPts val="675"/>
              </a:spcBef>
            </a:pPr>
            <a:r>
              <a:rPr sz="1800" spc="-10" dirty="0">
                <a:solidFill>
                  <a:srgbClr val="001F5F"/>
                </a:solidFill>
                <a:latin typeface="Courier New"/>
                <a:cs typeface="Courier New"/>
              </a:rPr>
              <a:t>Transaction</a:t>
            </a:r>
            <a:r>
              <a:rPr sz="1800" spc="-735" dirty="0">
                <a:solidFill>
                  <a:srgbClr val="001F5F"/>
                </a:solidFill>
                <a:latin typeface="Courier New"/>
                <a:cs typeface="Courier New"/>
              </a:rPr>
              <a:t> </a:t>
            </a:r>
            <a:r>
              <a:rPr sz="1800" b="1" spc="-10" dirty="0">
                <a:solidFill>
                  <a:srgbClr val="001F5F"/>
                </a:solidFill>
                <a:latin typeface="Calibri"/>
                <a:cs typeface="Calibri"/>
              </a:rPr>
              <a:t>interface</a:t>
            </a:r>
            <a:r>
              <a:rPr sz="1800" spc="-10" dirty="0">
                <a:solidFill>
                  <a:srgbClr val="001F5F"/>
                </a:solidFill>
                <a:latin typeface="Calibri"/>
                <a:cs typeface="Calibri"/>
              </a:rPr>
              <a:t>:</a:t>
            </a:r>
            <a:endParaRPr sz="1800">
              <a:latin typeface="Calibri"/>
              <a:cs typeface="Calibri"/>
            </a:endParaRPr>
          </a:p>
          <a:p>
            <a:pPr marL="411480" marR="5080" indent="-228600">
              <a:lnSpc>
                <a:spcPct val="105000"/>
              </a:lnSpc>
              <a:spcBef>
                <a:spcPts val="1015"/>
              </a:spcBef>
              <a:buClr>
                <a:srgbClr val="943735"/>
              </a:buClr>
              <a:buFont typeface="Wingdings"/>
              <a:buChar char=""/>
              <a:tabLst>
                <a:tab pos="457200" algn="l"/>
                <a:tab pos="457834" algn="l"/>
              </a:tabLst>
            </a:pPr>
            <a:r>
              <a:rPr sz="1600" spc="-5" dirty="0">
                <a:solidFill>
                  <a:srgbClr val="001F5F"/>
                </a:solidFill>
                <a:latin typeface="Calibri"/>
                <a:cs typeface="Calibri"/>
              </a:rPr>
              <a:t>An object</a:t>
            </a:r>
            <a:r>
              <a:rPr sz="1600" spc="20" dirty="0">
                <a:solidFill>
                  <a:srgbClr val="001F5F"/>
                </a:solidFill>
                <a:latin typeface="Calibri"/>
                <a:cs typeface="Calibri"/>
              </a:rPr>
              <a:t> </a:t>
            </a:r>
            <a:r>
              <a:rPr sz="1600" spc="-5" dirty="0">
                <a:solidFill>
                  <a:srgbClr val="001F5F"/>
                </a:solidFill>
                <a:latin typeface="Calibri"/>
                <a:cs typeface="Calibri"/>
              </a:rPr>
              <a:t>of</a:t>
            </a:r>
            <a:r>
              <a:rPr sz="1600" spc="10" dirty="0">
                <a:solidFill>
                  <a:srgbClr val="001F5F"/>
                </a:solidFill>
                <a:latin typeface="Calibri"/>
                <a:cs typeface="Calibri"/>
              </a:rPr>
              <a:t> </a:t>
            </a:r>
            <a:r>
              <a:rPr sz="1600" spc="-5" dirty="0">
                <a:solidFill>
                  <a:srgbClr val="001F5F"/>
                </a:solidFill>
                <a:latin typeface="Calibri"/>
                <a:cs typeface="Calibri"/>
              </a:rPr>
              <a:t>the</a:t>
            </a:r>
            <a:r>
              <a:rPr sz="1600" spc="10" dirty="0">
                <a:solidFill>
                  <a:srgbClr val="001F5F"/>
                </a:solidFill>
                <a:latin typeface="Calibri"/>
                <a:cs typeface="Calibri"/>
              </a:rPr>
              <a:t> </a:t>
            </a:r>
            <a:r>
              <a:rPr sz="1400" spc="-5" dirty="0">
                <a:solidFill>
                  <a:srgbClr val="001F5F"/>
                </a:solidFill>
                <a:latin typeface="Courier New"/>
                <a:cs typeface="Courier New"/>
              </a:rPr>
              <a:t>Transaction</a:t>
            </a:r>
            <a:r>
              <a:rPr sz="1400" spc="-509" dirty="0">
                <a:solidFill>
                  <a:srgbClr val="001F5F"/>
                </a:solidFill>
                <a:latin typeface="Courier New"/>
                <a:cs typeface="Courier New"/>
              </a:rPr>
              <a:t> </a:t>
            </a:r>
            <a:r>
              <a:rPr sz="1600" spc="-10" dirty="0">
                <a:solidFill>
                  <a:srgbClr val="001F5F"/>
                </a:solidFill>
                <a:latin typeface="Calibri"/>
                <a:cs typeface="Calibri"/>
              </a:rPr>
              <a:t>interface</a:t>
            </a:r>
            <a:r>
              <a:rPr sz="1600" spc="5" dirty="0">
                <a:solidFill>
                  <a:srgbClr val="001F5F"/>
                </a:solidFill>
                <a:latin typeface="Calibri"/>
                <a:cs typeface="Calibri"/>
              </a:rPr>
              <a:t> </a:t>
            </a:r>
            <a:r>
              <a:rPr sz="1600" spc="-5" dirty="0">
                <a:solidFill>
                  <a:srgbClr val="001F5F"/>
                </a:solidFill>
                <a:latin typeface="Calibri"/>
                <a:cs typeface="Calibri"/>
              </a:rPr>
              <a:t>is</a:t>
            </a:r>
            <a:r>
              <a:rPr sz="1600" spc="-15" dirty="0">
                <a:solidFill>
                  <a:srgbClr val="001F5F"/>
                </a:solidFill>
                <a:latin typeface="Calibri"/>
                <a:cs typeface="Calibri"/>
              </a:rPr>
              <a:t> </a:t>
            </a:r>
            <a:r>
              <a:rPr sz="1600" spc="-10" dirty="0">
                <a:solidFill>
                  <a:srgbClr val="001F5F"/>
                </a:solidFill>
                <a:latin typeface="Calibri"/>
                <a:cs typeface="Calibri"/>
              </a:rPr>
              <a:t>created</a:t>
            </a:r>
            <a:r>
              <a:rPr sz="1600" spc="5" dirty="0">
                <a:solidFill>
                  <a:srgbClr val="001F5F"/>
                </a:solidFill>
                <a:latin typeface="Calibri"/>
                <a:cs typeface="Calibri"/>
              </a:rPr>
              <a:t> </a:t>
            </a:r>
            <a:r>
              <a:rPr sz="1600" spc="-10" dirty="0">
                <a:solidFill>
                  <a:srgbClr val="001F5F"/>
                </a:solidFill>
                <a:latin typeface="Calibri"/>
                <a:cs typeface="Calibri"/>
              </a:rPr>
              <a:t>by</a:t>
            </a:r>
            <a:r>
              <a:rPr sz="1600" spc="5" dirty="0">
                <a:solidFill>
                  <a:srgbClr val="001F5F"/>
                </a:solidFill>
                <a:latin typeface="Calibri"/>
                <a:cs typeface="Calibri"/>
              </a:rPr>
              <a:t> </a:t>
            </a:r>
            <a:r>
              <a:rPr sz="1600" spc="-5" dirty="0">
                <a:solidFill>
                  <a:srgbClr val="001F5F"/>
                </a:solidFill>
                <a:latin typeface="Calibri"/>
                <a:cs typeface="Calibri"/>
              </a:rPr>
              <a:t>using a</a:t>
            </a:r>
            <a:r>
              <a:rPr sz="1600" spc="-45" dirty="0">
                <a:solidFill>
                  <a:srgbClr val="001F5F"/>
                </a:solidFill>
                <a:latin typeface="Calibri"/>
                <a:cs typeface="Calibri"/>
              </a:rPr>
              <a:t> </a:t>
            </a:r>
            <a:r>
              <a:rPr sz="1400" spc="-5" dirty="0">
                <a:solidFill>
                  <a:srgbClr val="001F5F"/>
                </a:solidFill>
                <a:latin typeface="Courier New"/>
                <a:cs typeface="Courier New"/>
              </a:rPr>
              <a:t>Session</a:t>
            </a:r>
            <a:r>
              <a:rPr sz="1400" spc="-495" dirty="0">
                <a:solidFill>
                  <a:srgbClr val="001F5F"/>
                </a:solidFill>
                <a:latin typeface="Courier New"/>
                <a:cs typeface="Courier New"/>
              </a:rPr>
              <a:t> </a:t>
            </a:r>
            <a:r>
              <a:rPr sz="1600" spc="-10" dirty="0">
                <a:solidFill>
                  <a:srgbClr val="001F5F"/>
                </a:solidFill>
                <a:latin typeface="Calibri"/>
                <a:cs typeface="Calibri"/>
              </a:rPr>
              <a:t>object  </a:t>
            </a:r>
            <a:r>
              <a:rPr sz="1600" spc="-5" dirty="0">
                <a:solidFill>
                  <a:srgbClr val="001F5F"/>
                </a:solidFill>
                <a:latin typeface="Calibri"/>
                <a:cs typeface="Calibri"/>
              </a:rPr>
              <a:t>and </a:t>
            </a:r>
            <a:r>
              <a:rPr sz="1600" spc="-10" dirty="0">
                <a:solidFill>
                  <a:srgbClr val="001F5F"/>
                </a:solidFill>
                <a:latin typeface="Calibri"/>
                <a:cs typeface="Calibri"/>
              </a:rPr>
              <a:t>used to </a:t>
            </a:r>
            <a:r>
              <a:rPr sz="1600" spc="-15" dirty="0">
                <a:solidFill>
                  <a:srgbClr val="001F5F"/>
                </a:solidFill>
                <a:latin typeface="Calibri"/>
                <a:cs typeface="Calibri"/>
              </a:rPr>
              <a:t>perform </a:t>
            </a:r>
            <a:r>
              <a:rPr sz="1600" spc="-5" dirty="0">
                <a:solidFill>
                  <a:srgbClr val="001F5F"/>
                </a:solidFill>
                <a:latin typeface="Calibri"/>
                <a:cs typeface="Calibri"/>
              </a:rPr>
              <a:t>a logical unit of </a:t>
            </a:r>
            <a:r>
              <a:rPr sz="1600" spc="-10" dirty="0">
                <a:solidFill>
                  <a:srgbClr val="001F5F"/>
                </a:solidFill>
                <a:latin typeface="Calibri"/>
                <a:cs typeface="Calibri"/>
              </a:rPr>
              <a:t>work </a:t>
            </a:r>
            <a:r>
              <a:rPr sz="1600" spc="-15" dirty="0">
                <a:solidFill>
                  <a:srgbClr val="001F5F"/>
                </a:solidFill>
                <a:latin typeface="Calibri"/>
                <a:cs typeface="Calibri"/>
              </a:rPr>
              <a:t>from </a:t>
            </a:r>
            <a:r>
              <a:rPr sz="1600" spc="-5" dirty="0">
                <a:solidFill>
                  <a:srgbClr val="001F5F"/>
                </a:solidFill>
                <a:latin typeface="Calibri"/>
                <a:cs typeface="Calibri"/>
              </a:rPr>
              <a:t>the</a:t>
            </a:r>
            <a:r>
              <a:rPr sz="1600" spc="125" dirty="0">
                <a:solidFill>
                  <a:srgbClr val="001F5F"/>
                </a:solidFill>
                <a:latin typeface="Calibri"/>
                <a:cs typeface="Calibri"/>
              </a:rPr>
              <a:t> </a:t>
            </a:r>
            <a:r>
              <a:rPr sz="1600" spc="-5" dirty="0">
                <a:solidFill>
                  <a:srgbClr val="001F5F"/>
                </a:solidFill>
                <a:latin typeface="Calibri"/>
                <a:cs typeface="Calibri"/>
              </a:rPr>
              <a:t>database.</a:t>
            </a:r>
            <a:endParaRPr sz="1600">
              <a:latin typeface="Calibri"/>
              <a:cs typeface="Calibri"/>
            </a:endParaRPr>
          </a:p>
          <a:p>
            <a:pPr marL="457200" indent="-274320">
              <a:lnSpc>
                <a:spcPct val="100000"/>
              </a:lnSpc>
              <a:spcBef>
                <a:spcPts val="480"/>
              </a:spcBef>
              <a:buClr>
                <a:srgbClr val="943735"/>
              </a:buClr>
              <a:buFont typeface="Wingdings"/>
              <a:buChar char=""/>
              <a:tabLst>
                <a:tab pos="457200" algn="l"/>
                <a:tab pos="457834" algn="l"/>
              </a:tabLst>
            </a:pPr>
            <a:r>
              <a:rPr sz="1600" spc="-5" dirty="0">
                <a:solidFill>
                  <a:srgbClr val="001F5F"/>
                </a:solidFill>
                <a:latin typeface="Calibri"/>
                <a:cs typeface="Calibri"/>
              </a:rPr>
              <a:t>The Hibernate </a:t>
            </a:r>
            <a:r>
              <a:rPr sz="1600" spc="-15" dirty="0">
                <a:solidFill>
                  <a:srgbClr val="001F5F"/>
                </a:solidFill>
                <a:latin typeface="Calibri"/>
                <a:cs typeface="Calibri"/>
              </a:rPr>
              <a:t>framework </a:t>
            </a:r>
            <a:r>
              <a:rPr sz="1600" spc="-5" dirty="0">
                <a:solidFill>
                  <a:srgbClr val="001F5F"/>
                </a:solidFill>
                <a:latin typeface="Calibri"/>
                <a:cs typeface="Calibri"/>
              </a:rPr>
              <a:t>uses the transaction implementation of</a:t>
            </a:r>
            <a:r>
              <a:rPr sz="1600" spc="40" dirty="0">
                <a:solidFill>
                  <a:srgbClr val="001F5F"/>
                </a:solidFill>
                <a:latin typeface="Calibri"/>
                <a:cs typeface="Calibri"/>
              </a:rPr>
              <a:t> </a:t>
            </a:r>
            <a:r>
              <a:rPr sz="1600" spc="-5" dirty="0">
                <a:solidFill>
                  <a:srgbClr val="001F5F"/>
                </a:solidFill>
                <a:latin typeface="Calibri"/>
                <a:cs typeface="Calibri"/>
              </a:rPr>
              <a:t>various</a:t>
            </a:r>
            <a:endParaRPr sz="1600">
              <a:latin typeface="Calibri"/>
              <a:cs typeface="Calibri"/>
            </a:endParaRPr>
          </a:p>
          <a:p>
            <a:pPr marL="411480">
              <a:lnSpc>
                <a:spcPct val="100000"/>
              </a:lnSpc>
              <a:spcBef>
                <a:spcPts val="95"/>
              </a:spcBef>
            </a:pPr>
            <a:r>
              <a:rPr sz="1600" spc="-10" dirty="0">
                <a:solidFill>
                  <a:srgbClr val="001F5F"/>
                </a:solidFill>
                <a:latin typeface="Calibri"/>
                <a:cs typeface="Calibri"/>
              </a:rPr>
              <a:t>available </a:t>
            </a:r>
            <a:r>
              <a:rPr sz="1600" spc="-5" dirty="0">
                <a:solidFill>
                  <a:srgbClr val="001F5F"/>
                </a:solidFill>
                <a:latin typeface="Calibri"/>
                <a:cs typeface="Calibri"/>
              </a:rPr>
              <a:t>APIs, </a:t>
            </a:r>
            <a:r>
              <a:rPr sz="1600" spc="-10" dirty="0">
                <a:solidFill>
                  <a:srgbClr val="001F5F"/>
                </a:solidFill>
                <a:latin typeface="Calibri"/>
                <a:cs typeface="Calibri"/>
              </a:rPr>
              <a:t>such </a:t>
            </a:r>
            <a:r>
              <a:rPr sz="1600" spc="-5" dirty="0">
                <a:solidFill>
                  <a:srgbClr val="001F5F"/>
                </a:solidFill>
                <a:latin typeface="Calibri"/>
                <a:cs typeface="Calibri"/>
              </a:rPr>
              <a:t>as </a:t>
            </a:r>
            <a:r>
              <a:rPr sz="1600" spc="-10" dirty="0">
                <a:solidFill>
                  <a:srgbClr val="001F5F"/>
                </a:solidFill>
                <a:latin typeface="Calibri"/>
                <a:cs typeface="Calibri"/>
              </a:rPr>
              <a:t>JDBC, </a:t>
            </a:r>
            <a:r>
              <a:rPr sz="1600" spc="-35" dirty="0">
                <a:solidFill>
                  <a:srgbClr val="001F5F"/>
                </a:solidFill>
                <a:latin typeface="Calibri"/>
                <a:cs typeface="Calibri"/>
              </a:rPr>
              <a:t>JTA, </a:t>
            </a:r>
            <a:r>
              <a:rPr sz="1600" spc="-5" dirty="0">
                <a:solidFill>
                  <a:srgbClr val="001F5F"/>
                </a:solidFill>
                <a:latin typeface="Calibri"/>
                <a:cs typeface="Calibri"/>
              </a:rPr>
              <a:t>and</a:t>
            </a:r>
            <a:r>
              <a:rPr sz="1600" spc="55" dirty="0">
                <a:solidFill>
                  <a:srgbClr val="001F5F"/>
                </a:solidFill>
                <a:latin typeface="Calibri"/>
                <a:cs typeface="Calibri"/>
              </a:rPr>
              <a:t> </a:t>
            </a:r>
            <a:r>
              <a:rPr sz="1600" spc="-5" dirty="0">
                <a:solidFill>
                  <a:srgbClr val="001F5F"/>
                </a:solidFill>
                <a:latin typeface="Calibri"/>
                <a:cs typeface="Calibri"/>
              </a:rPr>
              <a:t>JNDI.</a:t>
            </a:r>
            <a:endParaRPr sz="16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23</a:t>
            </a:fld>
            <a:r>
              <a:rPr dirty="0"/>
              <a:t> of</a:t>
            </a:r>
            <a:r>
              <a:rPr spc="-90" dirty="0"/>
              <a:t> </a:t>
            </a:r>
            <a:r>
              <a:rPr dirty="0"/>
              <a:t>45</a:t>
            </a: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Exploring </a:t>
            </a:r>
            <a:r>
              <a:rPr spc="-10" dirty="0"/>
              <a:t>Hibernate </a:t>
            </a:r>
            <a:r>
              <a:rPr spc="-15" dirty="0"/>
              <a:t>Architecture</a:t>
            </a:r>
            <a:r>
              <a:rPr spc="-35" dirty="0"/>
              <a:t> </a:t>
            </a:r>
            <a:r>
              <a:rPr spc="-10" dirty="0"/>
              <a:t>(Contd.)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63523"/>
            <a:ext cx="114300" cy="1280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464563"/>
            <a:ext cx="114300" cy="1280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148839"/>
            <a:ext cx="164592" cy="17830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31012" y="652617"/>
            <a:ext cx="7559675" cy="2054860"/>
          </a:xfrm>
          <a:prstGeom prst="rect">
            <a:avLst/>
          </a:prstGeom>
        </p:spPr>
        <p:txBody>
          <a:bodyPr vert="horz" wrap="square" lIns="0" tIns="0" rIns="0" bIns="0" rtlCol="0">
            <a:spAutoFit/>
          </a:bodyPr>
          <a:lstStyle/>
          <a:p>
            <a:pPr marL="469900" marR="5080">
              <a:lnSpc>
                <a:spcPct val="103299"/>
              </a:lnSpc>
            </a:pPr>
            <a:r>
              <a:rPr sz="1800" spc="-5" dirty="0">
                <a:solidFill>
                  <a:srgbClr val="001F5F"/>
                </a:solidFill>
                <a:latin typeface="Courier New"/>
                <a:cs typeface="Courier New"/>
              </a:rPr>
              <a:t>Query </a:t>
            </a:r>
            <a:r>
              <a:rPr sz="1800" spc="-10" dirty="0">
                <a:solidFill>
                  <a:srgbClr val="001F5F"/>
                </a:solidFill>
                <a:latin typeface="Calibri"/>
                <a:cs typeface="Calibri"/>
              </a:rPr>
              <a:t>interface: </a:t>
            </a:r>
            <a:r>
              <a:rPr sz="1800" dirty="0">
                <a:solidFill>
                  <a:srgbClr val="001F5F"/>
                </a:solidFill>
                <a:latin typeface="Calibri"/>
                <a:cs typeface="Calibri"/>
              </a:rPr>
              <a:t>An </a:t>
            </a:r>
            <a:r>
              <a:rPr sz="1800" spc="-5" dirty="0">
                <a:solidFill>
                  <a:srgbClr val="001F5F"/>
                </a:solidFill>
                <a:latin typeface="Calibri"/>
                <a:cs typeface="Calibri"/>
              </a:rPr>
              <a:t>object of </a:t>
            </a:r>
            <a:r>
              <a:rPr sz="1800" dirty="0">
                <a:solidFill>
                  <a:srgbClr val="001F5F"/>
                </a:solidFill>
                <a:latin typeface="Calibri"/>
                <a:cs typeface="Calibri"/>
              </a:rPr>
              <a:t>the Query </a:t>
            </a:r>
            <a:r>
              <a:rPr sz="1800" spc="-10" dirty="0">
                <a:solidFill>
                  <a:srgbClr val="001F5F"/>
                </a:solidFill>
                <a:latin typeface="Calibri"/>
                <a:cs typeface="Calibri"/>
              </a:rPr>
              <a:t>interface </a:t>
            </a:r>
            <a:r>
              <a:rPr sz="1800" spc="-5" dirty="0">
                <a:solidFill>
                  <a:srgbClr val="001F5F"/>
                </a:solidFill>
                <a:latin typeface="Calibri"/>
                <a:cs typeface="Calibri"/>
              </a:rPr>
              <a:t>is </a:t>
            </a:r>
            <a:r>
              <a:rPr sz="1800" dirty="0">
                <a:solidFill>
                  <a:srgbClr val="001F5F"/>
                </a:solidFill>
                <a:latin typeface="Calibri"/>
                <a:cs typeface="Calibri"/>
              </a:rPr>
              <a:t>used </a:t>
            </a:r>
            <a:r>
              <a:rPr sz="1800" spc="-10" dirty="0">
                <a:solidFill>
                  <a:srgbClr val="001F5F"/>
                </a:solidFill>
                <a:latin typeface="Calibri"/>
                <a:cs typeface="Calibri"/>
              </a:rPr>
              <a:t>to </a:t>
            </a:r>
            <a:r>
              <a:rPr sz="1800" spc="-15" dirty="0">
                <a:solidFill>
                  <a:srgbClr val="001F5F"/>
                </a:solidFill>
                <a:latin typeface="Calibri"/>
                <a:cs typeface="Calibri"/>
              </a:rPr>
              <a:t>create </a:t>
            </a:r>
            <a:r>
              <a:rPr sz="1800" dirty="0">
                <a:solidFill>
                  <a:srgbClr val="001F5F"/>
                </a:solidFill>
                <a:latin typeface="Calibri"/>
                <a:cs typeface="Calibri"/>
              </a:rPr>
              <a:t>a query  </a:t>
            </a:r>
            <a:r>
              <a:rPr sz="1800" spc="-5" dirty="0">
                <a:solidFill>
                  <a:srgbClr val="001F5F"/>
                </a:solidFill>
                <a:latin typeface="Calibri"/>
                <a:cs typeface="Calibri"/>
              </a:rPr>
              <a:t>that </a:t>
            </a:r>
            <a:r>
              <a:rPr sz="1800" spc="-10" dirty="0">
                <a:solidFill>
                  <a:srgbClr val="001F5F"/>
                </a:solidFill>
                <a:latin typeface="Calibri"/>
                <a:cs typeface="Calibri"/>
              </a:rPr>
              <a:t>retrieves </a:t>
            </a:r>
            <a:r>
              <a:rPr sz="1800" spc="-5" dirty="0">
                <a:solidFill>
                  <a:srgbClr val="001F5F"/>
                </a:solidFill>
                <a:latin typeface="Calibri"/>
                <a:cs typeface="Calibri"/>
              </a:rPr>
              <a:t>or </a:t>
            </a:r>
            <a:r>
              <a:rPr sz="1800" spc="-15" dirty="0">
                <a:solidFill>
                  <a:srgbClr val="001F5F"/>
                </a:solidFill>
                <a:latin typeface="Calibri"/>
                <a:cs typeface="Calibri"/>
              </a:rPr>
              <a:t>stores data </a:t>
            </a:r>
            <a:r>
              <a:rPr sz="1800" spc="-10" dirty="0">
                <a:solidFill>
                  <a:srgbClr val="001F5F"/>
                </a:solidFill>
                <a:latin typeface="Calibri"/>
                <a:cs typeface="Calibri"/>
              </a:rPr>
              <a:t>into </a:t>
            </a:r>
            <a:r>
              <a:rPr sz="1800" dirty="0">
                <a:solidFill>
                  <a:srgbClr val="001F5F"/>
                </a:solidFill>
                <a:latin typeface="Calibri"/>
                <a:cs typeface="Calibri"/>
              </a:rPr>
              <a:t>the</a:t>
            </a:r>
            <a:r>
              <a:rPr sz="1800" spc="35" dirty="0">
                <a:solidFill>
                  <a:srgbClr val="001F5F"/>
                </a:solidFill>
                <a:latin typeface="Calibri"/>
                <a:cs typeface="Calibri"/>
              </a:rPr>
              <a:t> </a:t>
            </a:r>
            <a:r>
              <a:rPr sz="1800" spc="-5" dirty="0">
                <a:solidFill>
                  <a:srgbClr val="001F5F"/>
                </a:solidFill>
                <a:latin typeface="Calibri"/>
                <a:cs typeface="Calibri"/>
              </a:rPr>
              <a:t>database.</a:t>
            </a:r>
            <a:endParaRPr sz="1800">
              <a:latin typeface="Calibri"/>
              <a:cs typeface="Calibri"/>
            </a:endParaRPr>
          </a:p>
          <a:p>
            <a:pPr marL="469900">
              <a:lnSpc>
                <a:spcPct val="100000"/>
              </a:lnSpc>
              <a:spcBef>
                <a:spcPts val="1125"/>
              </a:spcBef>
            </a:pPr>
            <a:r>
              <a:rPr sz="1800" spc="-5" dirty="0">
                <a:solidFill>
                  <a:srgbClr val="001F5F"/>
                </a:solidFill>
                <a:latin typeface="Courier New"/>
                <a:cs typeface="Courier New"/>
              </a:rPr>
              <a:t>Criteria </a:t>
            </a:r>
            <a:r>
              <a:rPr sz="1800" spc="-10" dirty="0">
                <a:solidFill>
                  <a:srgbClr val="001F5F"/>
                </a:solidFill>
                <a:latin typeface="Calibri"/>
                <a:cs typeface="Calibri"/>
              </a:rPr>
              <a:t>interface: </a:t>
            </a:r>
            <a:r>
              <a:rPr sz="1800" dirty="0">
                <a:solidFill>
                  <a:srgbClr val="001F5F"/>
                </a:solidFill>
                <a:latin typeface="Calibri"/>
                <a:cs typeface="Calibri"/>
              </a:rPr>
              <a:t>An </a:t>
            </a:r>
            <a:r>
              <a:rPr sz="1800" spc="-5" dirty="0">
                <a:solidFill>
                  <a:srgbClr val="001F5F"/>
                </a:solidFill>
                <a:latin typeface="Calibri"/>
                <a:cs typeface="Calibri"/>
              </a:rPr>
              <a:t>object of </a:t>
            </a:r>
            <a:r>
              <a:rPr sz="1800" dirty="0">
                <a:solidFill>
                  <a:srgbClr val="001F5F"/>
                </a:solidFill>
                <a:latin typeface="Calibri"/>
                <a:cs typeface="Calibri"/>
              </a:rPr>
              <a:t>the </a:t>
            </a:r>
            <a:r>
              <a:rPr sz="1800" spc="-10" dirty="0">
                <a:solidFill>
                  <a:srgbClr val="001F5F"/>
                </a:solidFill>
                <a:latin typeface="Calibri"/>
                <a:cs typeface="Calibri"/>
              </a:rPr>
              <a:t>Criteria interface </a:t>
            </a:r>
            <a:r>
              <a:rPr sz="1800" spc="-5" dirty="0">
                <a:solidFill>
                  <a:srgbClr val="001F5F"/>
                </a:solidFill>
                <a:latin typeface="Calibri"/>
                <a:cs typeface="Calibri"/>
              </a:rPr>
              <a:t>is </a:t>
            </a:r>
            <a:r>
              <a:rPr sz="1800" dirty="0">
                <a:solidFill>
                  <a:srgbClr val="001F5F"/>
                </a:solidFill>
                <a:latin typeface="Calibri"/>
                <a:cs typeface="Calibri"/>
              </a:rPr>
              <a:t>used </a:t>
            </a:r>
            <a:r>
              <a:rPr sz="1800" spc="-10" dirty="0">
                <a:solidFill>
                  <a:srgbClr val="001F5F"/>
                </a:solidFill>
                <a:latin typeface="Calibri"/>
                <a:cs typeface="Calibri"/>
              </a:rPr>
              <a:t>to </a:t>
            </a:r>
            <a:r>
              <a:rPr sz="1800" spc="-15" dirty="0">
                <a:solidFill>
                  <a:srgbClr val="001F5F"/>
                </a:solidFill>
                <a:latin typeface="Calibri"/>
                <a:cs typeface="Calibri"/>
              </a:rPr>
              <a:t>create</a:t>
            </a:r>
            <a:r>
              <a:rPr sz="1800" spc="90" dirty="0">
                <a:solidFill>
                  <a:srgbClr val="001F5F"/>
                </a:solidFill>
                <a:latin typeface="Calibri"/>
                <a:cs typeface="Calibri"/>
              </a:rPr>
              <a:t> </a:t>
            </a:r>
            <a:r>
              <a:rPr sz="1800" dirty="0">
                <a:solidFill>
                  <a:srgbClr val="001F5F"/>
                </a:solidFill>
                <a:latin typeface="Calibri"/>
                <a:cs typeface="Calibri"/>
              </a:rPr>
              <a:t>a</a:t>
            </a:r>
            <a:endParaRPr sz="1800">
              <a:latin typeface="Calibri"/>
              <a:cs typeface="Calibri"/>
            </a:endParaRPr>
          </a:p>
          <a:p>
            <a:pPr marL="469900">
              <a:lnSpc>
                <a:spcPct val="100000"/>
              </a:lnSpc>
              <a:spcBef>
                <a:spcPts val="70"/>
              </a:spcBef>
            </a:pPr>
            <a:r>
              <a:rPr sz="1800" dirty="0">
                <a:solidFill>
                  <a:srgbClr val="001F5F"/>
                </a:solidFill>
                <a:latin typeface="Calibri"/>
                <a:cs typeface="Calibri"/>
              </a:rPr>
              <a:t>query </a:t>
            </a:r>
            <a:r>
              <a:rPr sz="1800" spc="-5" dirty="0">
                <a:solidFill>
                  <a:srgbClr val="001F5F"/>
                </a:solidFill>
                <a:latin typeface="Calibri"/>
                <a:cs typeface="Calibri"/>
              </a:rPr>
              <a:t>that </a:t>
            </a:r>
            <a:r>
              <a:rPr sz="1800" spc="-10" dirty="0">
                <a:solidFill>
                  <a:srgbClr val="001F5F"/>
                </a:solidFill>
                <a:latin typeface="Calibri"/>
                <a:cs typeface="Calibri"/>
              </a:rPr>
              <a:t>retrieves </a:t>
            </a:r>
            <a:r>
              <a:rPr sz="1800" spc="-5" dirty="0">
                <a:solidFill>
                  <a:srgbClr val="001F5F"/>
                </a:solidFill>
                <a:latin typeface="Calibri"/>
                <a:cs typeface="Calibri"/>
              </a:rPr>
              <a:t>or </a:t>
            </a:r>
            <a:r>
              <a:rPr sz="1800" spc="-15" dirty="0">
                <a:solidFill>
                  <a:srgbClr val="001F5F"/>
                </a:solidFill>
                <a:latin typeface="Calibri"/>
                <a:cs typeface="Calibri"/>
              </a:rPr>
              <a:t>stores data </a:t>
            </a:r>
            <a:r>
              <a:rPr sz="1800" dirty="0">
                <a:solidFill>
                  <a:srgbClr val="001F5F"/>
                </a:solidFill>
                <a:latin typeface="Calibri"/>
                <a:cs typeface="Calibri"/>
              </a:rPr>
              <a:t>based </a:t>
            </a:r>
            <a:r>
              <a:rPr sz="1800" spc="-5" dirty="0">
                <a:solidFill>
                  <a:srgbClr val="001F5F"/>
                </a:solidFill>
                <a:latin typeface="Calibri"/>
                <a:cs typeface="Calibri"/>
              </a:rPr>
              <a:t>on multiple</a:t>
            </a:r>
            <a:r>
              <a:rPr sz="1800" spc="70" dirty="0">
                <a:solidFill>
                  <a:srgbClr val="001F5F"/>
                </a:solidFill>
                <a:latin typeface="Calibri"/>
                <a:cs typeface="Calibri"/>
              </a:rPr>
              <a:t> </a:t>
            </a:r>
            <a:r>
              <a:rPr sz="1800" spc="-5" dirty="0">
                <a:solidFill>
                  <a:srgbClr val="001F5F"/>
                </a:solidFill>
                <a:latin typeface="Calibri"/>
                <a:cs typeface="Calibri"/>
              </a:rPr>
              <a:t>conditions.</a:t>
            </a:r>
            <a:endParaRPr sz="1800">
              <a:latin typeface="Calibri"/>
              <a:cs typeface="Calibri"/>
            </a:endParaRPr>
          </a:p>
          <a:p>
            <a:pPr marL="12700" marR="505459">
              <a:lnSpc>
                <a:spcPct val="100000"/>
              </a:lnSpc>
              <a:spcBef>
                <a:spcPts val="1195"/>
              </a:spcBef>
            </a:pPr>
            <a:r>
              <a:rPr sz="2000" spc="-5" dirty="0">
                <a:solidFill>
                  <a:srgbClr val="001F5F"/>
                </a:solidFill>
                <a:latin typeface="Calibri"/>
                <a:cs typeface="Calibri"/>
              </a:rPr>
              <a:t>The following figure shows </a:t>
            </a:r>
            <a:r>
              <a:rPr sz="2000" dirty="0">
                <a:solidFill>
                  <a:srgbClr val="001F5F"/>
                </a:solidFill>
                <a:latin typeface="Calibri"/>
                <a:cs typeface="Calibri"/>
              </a:rPr>
              <a:t>the </a:t>
            </a:r>
            <a:r>
              <a:rPr sz="2000" spc="-5" dirty="0">
                <a:solidFill>
                  <a:srgbClr val="001F5F"/>
                </a:solidFill>
                <a:latin typeface="Calibri"/>
                <a:cs typeface="Calibri"/>
              </a:rPr>
              <a:t>working of </a:t>
            </a:r>
            <a:r>
              <a:rPr sz="2000" dirty="0">
                <a:solidFill>
                  <a:srgbClr val="001F5F"/>
                </a:solidFill>
                <a:latin typeface="Calibri"/>
                <a:cs typeface="Calibri"/>
              </a:rPr>
              <a:t>the </a:t>
            </a:r>
            <a:r>
              <a:rPr sz="2000" spc="-5" dirty="0">
                <a:solidFill>
                  <a:srgbClr val="001F5F"/>
                </a:solidFill>
                <a:latin typeface="Calibri"/>
                <a:cs typeface="Calibri"/>
              </a:rPr>
              <a:t>Hibernate </a:t>
            </a:r>
            <a:r>
              <a:rPr sz="2000" dirty="0">
                <a:solidFill>
                  <a:srgbClr val="001F5F"/>
                </a:solidFill>
                <a:latin typeface="Calibri"/>
                <a:cs typeface="Calibri"/>
              </a:rPr>
              <a:t>classes and  </a:t>
            </a:r>
            <a:r>
              <a:rPr sz="2000" spc="-10" dirty="0">
                <a:solidFill>
                  <a:srgbClr val="001F5F"/>
                </a:solidFill>
                <a:latin typeface="Calibri"/>
                <a:cs typeface="Calibri"/>
              </a:rPr>
              <a:t>interfaces.</a:t>
            </a:r>
            <a:endParaRPr sz="2000">
              <a:latin typeface="Calibri"/>
              <a:cs typeface="Calibri"/>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Exploring </a:t>
            </a:r>
            <a:r>
              <a:rPr spc="-10" dirty="0"/>
              <a:t>Hibernate </a:t>
            </a:r>
            <a:r>
              <a:rPr spc="-15" dirty="0"/>
              <a:t>Architecture</a:t>
            </a:r>
            <a:r>
              <a:rPr spc="-35" dirty="0"/>
              <a:t> </a:t>
            </a:r>
            <a:r>
              <a:rPr spc="-10" dirty="0"/>
              <a:t>(Contd.)</a:t>
            </a:r>
          </a:p>
        </p:txBody>
      </p:sp>
      <p:sp>
        <p:nvSpPr>
          <p:cNvPr id="7" name="object 7"/>
          <p:cNvSpPr/>
          <p:nvPr/>
        </p:nvSpPr>
        <p:spPr>
          <a:xfrm>
            <a:off x="0" y="2868167"/>
            <a:ext cx="8382000" cy="338023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620011" y="2865120"/>
            <a:ext cx="5958840" cy="2767965"/>
          </a:xfrm>
          <a:custGeom>
            <a:avLst/>
            <a:gdLst/>
            <a:ahLst/>
            <a:cxnLst/>
            <a:rect l="l" t="t" r="r" b="b"/>
            <a:pathLst>
              <a:path w="5958840" h="2767965">
                <a:moveTo>
                  <a:pt x="0" y="2767583"/>
                </a:moveTo>
                <a:lnTo>
                  <a:pt x="5958840" y="2767583"/>
                </a:lnTo>
                <a:lnTo>
                  <a:pt x="5958840" y="0"/>
                </a:lnTo>
                <a:lnTo>
                  <a:pt x="0" y="0"/>
                </a:lnTo>
                <a:lnTo>
                  <a:pt x="0" y="2767583"/>
                </a:lnTo>
                <a:close/>
              </a:path>
            </a:pathLst>
          </a:custGeom>
          <a:ln w="6096">
            <a:solidFill>
              <a:srgbClr val="000000"/>
            </a:solidFill>
          </a:ln>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5"/>
              </a:rPr>
              <a:t>www.peoplestrategists.com</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24</a:t>
            </a:fld>
            <a:r>
              <a:rPr dirty="0"/>
              <a:t> of</a:t>
            </a:r>
            <a:r>
              <a:rPr spc="-90" dirty="0"/>
              <a:t> </a:t>
            </a:r>
            <a:r>
              <a:rPr dirty="0"/>
              <a:t>45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575560"/>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3332988"/>
            <a:ext cx="164592" cy="17830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31012" y="669797"/>
            <a:ext cx="7412355" cy="3684270"/>
          </a:xfrm>
          <a:prstGeom prst="rect">
            <a:avLst/>
          </a:prstGeom>
        </p:spPr>
        <p:txBody>
          <a:bodyPr vert="horz" wrap="square" lIns="0" tIns="0" rIns="0" bIns="0" rtlCol="0">
            <a:spAutoFit/>
          </a:bodyPr>
          <a:lstStyle/>
          <a:p>
            <a:pPr marL="12700" marR="267970">
              <a:lnSpc>
                <a:spcPct val="100000"/>
              </a:lnSpc>
            </a:pPr>
            <a:r>
              <a:rPr sz="2000" spc="-5" dirty="0">
                <a:solidFill>
                  <a:srgbClr val="001F5F"/>
                </a:solidFill>
                <a:latin typeface="Calibri"/>
                <a:cs typeface="Calibri"/>
              </a:rPr>
              <a:t>Ensure that </a:t>
            </a:r>
            <a:r>
              <a:rPr sz="2000" spc="-10" dirty="0">
                <a:solidFill>
                  <a:srgbClr val="001F5F"/>
                </a:solidFill>
                <a:latin typeface="Calibri"/>
                <a:cs typeface="Calibri"/>
              </a:rPr>
              <a:t>you </a:t>
            </a:r>
            <a:r>
              <a:rPr sz="2000" spc="-15" dirty="0">
                <a:solidFill>
                  <a:srgbClr val="001F5F"/>
                </a:solidFill>
                <a:latin typeface="Calibri"/>
                <a:cs typeface="Calibri"/>
              </a:rPr>
              <a:t>have </a:t>
            </a:r>
            <a:r>
              <a:rPr sz="2000" spc="-10" dirty="0">
                <a:solidFill>
                  <a:srgbClr val="001F5F"/>
                </a:solidFill>
                <a:latin typeface="Calibri"/>
                <a:cs typeface="Calibri"/>
              </a:rPr>
              <a:t>latest </a:t>
            </a:r>
            <a:r>
              <a:rPr sz="2000" spc="-15" dirty="0">
                <a:solidFill>
                  <a:srgbClr val="001F5F"/>
                </a:solidFill>
                <a:latin typeface="Calibri"/>
                <a:cs typeface="Calibri"/>
              </a:rPr>
              <a:t>version </a:t>
            </a:r>
            <a:r>
              <a:rPr sz="2000" spc="-5" dirty="0">
                <a:solidFill>
                  <a:srgbClr val="001F5F"/>
                </a:solidFill>
                <a:latin typeface="Calibri"/>
                <a:cs typeface="Calibri"/>
              </a:rPr>
              <a:t>of </a:t>
            </a:r>
            <a:r>
              <a:rPr sz="2000" spc="-20" dirty="0">
                <a:solidFill>
                  <a:srgbClr val="001F5F"/>
                </a:solidFill>
                <a:latin typeface="Calibri"/>
                <a:cs typeface="Calibri"/>
              </a:rPr>
              <a:t>java </a:t>
            </a:r>
            <a:r>
              <a:rPr sz="2000" spc="-5" dirty="0">
                <a:solidFill>
                  <a:srgbClr val="001F5F"/>
                </a:solidFill>
                <a:latin typeface="Calibri"/>
                <a:cs typeface="Calibri"/>
              </a:rPr>
              <a:t>installed </a:t>
            </a:r>
            <a:r>
              <a:rPr sz="2000" dirty="0">
                <a:solidFill>
                  <a:srgbClr val="001F5F"/>
                </a:solidFill>
                <a:latin typeface="Calibri"/>
                <a:cs typeface="Calibri"/>
              </a:rPr>
              <a:t>in </a:t>
            </a:r>
            <a:r>
              <a:rPr sz="2000" spc="-5" dirty="0">
                <a:solidFill>
                  <a:srgbClr val="001F5F"/>
                </a:solidFill>
                <a:latin typeface="Calibri"/>
                <a:cs typeface="Calibri"/>
              </a:rPr>
              <a:t>your computer  </a:t>
            </a:r>
            <a:r>
              <a:rPr sz="2000" spc="-15" dirty="0">
                <a:solidFill>
                  <a:srgbClr val="001F5F"/>
                </a:solidFill>
                <a:latin typeface="Calibri"/>
                <a:cs typeface="Calibri"/>
              </a:rPr>
              <a:t>system.</a:t>
            </a:r>
            <a:endParaRPr sz="2000">
              <a:latin typeface="Calibri"/>
              <a:cs typeface="Calibri"/>
            </a:endParaRPr>
          </a:p>
          <a:p>
            <a:pPr marL="12700" marR="96520" algn="just">
              <a:lnSpc>
                <a:spcPct val="100000"/>
              </a:lnSpc>
              <a:spcBef>
                <a:spcPts val="1200"/>
              </a:spcBef>
            </a:pPr>
            <a:r>
              <a:rPr sz="2000" dirty="0">
                <a:solidFill>
                  <a:srgbClr val="001F5F"/>
                </a:solidFill>
                <a:latin typeface="Calibri"/>
                <a:cs typeface="Calibri"/>
              </a:rPr>
              <a:t>Select whether </a:t>
            </a:r>
            <a:r>
              <a:rPr sz="2000" spc="-5" dirty="0">
                <a:solidFill>
                  <a:srgbClr val="001F5F"/>
                </a:solidFill>
                <a:latin typeface="Calibri"/>
                <a:cs typeface="Calibri"/>
              </a:rPr>
              <a:t>you </a:t>
            </a:r>
            <a:r>
              <a:rPr sz="2000" spc="-15" dirty="0">
                <a:solidFill>
                  <a:srgbClr val="001F5F"/>
                </a:solidFill>
                <a:latin typeface="Calibri"/>
                <a:cs typeface="Calibri"/>
              </a:rPr>
              <a:t>want </a:t>
            </a:r>
            <a:r>
              <a:rPr sz="2000" spc="-10" dirty="0">
                <a:solidFill>
                  <a:srgbClr val="001F5F"/>
                </a:solidFill>
                <a:latin typeface="Calibri"/>
                <a:cs typeface="Calibri"/>
              </a:rPr>
              <a:t>to install </a:t>
            </a:r>
            <a:r>
              <a:rPr sz="2000" spc="-5" dirty="0">
                <a:solidFill>
                  <a:srgbClr val="001F5F"/>
                </a:solidFill>
                <a:latin typeface="Calibri"/>
                <a:cs typeface="Calibri"/>
              </a:rPr>
              <a:t>Hibernate on Windows, or </a:t>
            </a:r>
            <a:r>
              <a:rPr sz="2000" dirty="0">
                <a:solidFill>
                  <a:srgbClr val="001F5F"/>
                </a:solidFill>
                <a:latin typeface="Calibri"/>
                <a:cs typeface="Calibri"/>
              </a:rPr>
              <a:t>Unix and  then </a:t>
            </a:r>
            <a:r>
              <a:rPr sz="2000" spc="-5" dirty="0">
                <a:solidFill>
                  <a:srgbClr val="001F5F"/>
                </a:solidFill>
                <a:latin typeface="Calibri"/>
                <a:cs typeface="Calibri"/>
              </a:rPr>
              <a:t>proceed </a:t>
            </a:r>
            <a:r>
              <a:rPr sz="2000" spc="-15" dirty="0">
                <a:solidFill>
                  <a:srgbClr val="001F5F"/>
                </a:solidFill>
                <a:latin typeface="Calibri"/>
                <a:cs typeface="Calibri"/>
              </a:rPr>
              <a:t>to </a:t>
            </a:r>
            <a:r>
              <a:rPr sz="2000" dirty="0">
                <a:solidFill>
                  <a:srgbClr val="001F5F"/>
                </a:solidFill>
                <a:latin typeface="Calibri"/>
                <a:cs typeface="Calibri"/>
              </a:rPr>
              <a:t>the </a:t>
            </a:r>
            <a:r>
              <a:rPr sz="2000" spc="-10" dirty="0">
                <a:solidFill>
                  <a:srgbClr val="001F5F"/>
                </a:solidFill>
                <a:latin typeface="Calibri"/>
                <a:cs typeface="Calibri"/>
              </a:rPr>
              <a:t>next </a:t>
            </a:r>
            <a:r>
              <a:rPr sz="2000" spc="-15" dirty="0">
                <a:solidFill>
                  <a:srgbClr val="001F5F"/>
                </a:solidFill>
                <a:latin typeface="Calibri"/>
                <a:cs typeface="Calibri"/>
              </a:rPr>
              <a:t>step </a:t>
            </a:r>
            <a:r>
              <a:rPr sz="2000" spc="-10" dirty="0">
                <a:solidFill>
                  <a:srgbClr val="001F5F"/>
                </a:solidFill>
                <a:latin typeface="Calibri"/>
                <a:cs typeface="Calibri"/>
              </a:rPr>
              <a:t>to </a:t>
            </a:r>
            <a:r>
              <a:rPr sz="2000" dirty="0">
                <a:solidFill>
                  <a:srgbClr val="001F5F"/>
                </a:solidFill>
                <a:latin typeface="Calibri"/>
                <a:cs typeface="Calibri"/>
              </a:rPr>
              <a:t>download .zip </a:t>
            </a:r>
            <a:r>
              <a:rPr sz="2000" spc="-5" dirty="0">
                <a:solidFill>
                  <a:srgbClr val="001F5F"/>
                </a:solidFill>
                <a:latin typeface="Calibri"/>
                <a:cs typeface="Calibri"/>
              </a:rPr>
              <a:t>file </a:t>
            </a:r>
            <a:r>
              <a:rPr sz="2000" spc="-15" dirty="0">
                <a:solidFill>
                  <a:srgbClr val="001F5F"/>
                </a:solidFill>
                <a:latin typeface="Calibri"/>
                <a:cs typeface="Calibri"/>
              </a:rPr>
              <a:t>for </a:t>
            </a:r>
            <a:r>
              <a:rPr sz="2000" spc="-5" dirty="0">
                <a:solidFill>
                  <a:srgbClr val="001F5F"/>
                </a:solidFill>
                <a:latin typeface="Calibri"/>
                <a:cs typeface="Calibri"/>
              </a:rPr>
              <a:t>windows </a:t>
            </a:r>
            <a:r>
              <a:rPr sz="2000" dirty="0">
                <a:solidFill>
                  <a:srgbClr val="001F5F"/>
                </a:solidFill>
                <a:latin typeface="Calibri"/>
                <a:cs typeface="Calibri"/>
              </a:rPr>
              <a:t>and </a:t>
            </a:r>
            <a:r>
              <a:rPr sz="2000" spc="-60" dirty="0">
                <a:solidFill>
                  <a:srgbClr val="001F5F"/>
                </a:solidFill>
                <a:latin typeface="Calibri"/>
                <a:cs typeface="Calibri"/>
              </a:rPr>
              <a:t>.tz  </a:t>
            </a:r>
            <a:r>
              <a:rPr sz="2000" spc="-5" dirty="0">
                <a:solidFill>
                  <a:srgbClr val="001F5F"/>
                </a:solidFill>
                <a:latin typeface="Calibri"/>
                <a:cs typeface="Calibri"/>
              </a:rPr>
              <a:t>file </a:t>
            </a:r>
            <a:r>
              <a:rPr sz="2000" spc="-15" dirty="0">
                <a:solidFill>
                  <a:srgbClr val="001F5F"/>
                </a:solidFill>
                <a:latin typeface="Calibri"/>
                <a:cs typeface="Calibri"/>
              </a:rPr>
              <a:t>for</a:t>
            </a:r>
            <a:r>
              <a:rPr sz="2000" spc="-55" dirty="0">
                <a:solidFill>
                  <a:srgbClr val="001F5F"/>
                </a:solidFill>
                <a:latin typeface="Calibri"/>
                <a:cs typeface="Calibri"/>
              </a:rPr>
              <a:t> </a:t>
            </a:r>
            <a:r>
              <a:rPr sz="2000" dirty="0">
                <a:solidFill>
                  <a:srgbClr val="001F5F"/>
                </a:solidFill>
                <a:latin typeface="Calibri"/>
                <a:cs typeface="Calibri"/>
              </a:rPr>
              <a:t>Unix.</a:t>
            </a:r>
            <a:endParaRPr sz="2000">
              <a:latin typeface="Calibri"/>
              <a:cs typeface="Calibri"/>
            </a:endParaRPr>
          </a:p>
          <a:p>
            <a:pPr marL="12700" marR="2592705">
              <a:lnSpc>
                <a:spcPct val="100000"/>
              </a:lnSpc>
              <a:spcBef>
                <a:spcPts val="1200"/>
              </a:spcBef>
            </a:pPr>
            <a:r>
              <a:rPr sz="2000" spc="-5" dirty="0">
                <a:solidFill>
                  <a:srgbClr val="001F5F"/>
                </a:solidFill>
                <a:latin typeface="Calibri"/>
                <a:cs typeface="Calibri"/>
              </a:rPr>
              <a:t>Download </a:t>
            </a:r>
            <a:r>
              <a:rPr sz="2000" dirty="0">
                <a:solidFill>
                  <a:srgbClr val="001F5F"/>
                </a:solidFill>
                <a:latin typeface="Calibri"/>
                <a:cs typeface="Calibri"/>
              </a:rPr>
              <a:t>the </a:t>
            </a:r>
            <a:r>
              <a:rPr sz="2000" spc="-15" dirty="0">
                <a:solidFill>
                  <a:srgbClr val="001F5F"/>
                </a:solidFill>
                <a:latin typeface="Calibri"/>
                <a:cs typeface="Calibri"/>
              </a:rPr>
              <a:t>latest version </a:t>
            </a:r>
            <a:r>
              <a:rPr sz="2000" spc="-5" dirty="0">
                <a:solidFill>
                  <a:srgbClr val="001F5F"/>
                </a:solidFill>
                <a:latin typeface="Calibri"/>
                <a:cs typeface="Calibri"/>
              </a:rPr>
              <a:t>of Hibernate </a:t>
            </a:r>
            <a:r>
              <a:rPr sz="2000" spc="-15" dirty="0">
                <a:solidFill>
                  <a:srgbClr val="001F5F"/>
                </a:solidFill>
                <a:latin typeface="Calibri"/>
                <a:cs typeface="Calibri"/>
              </a:rPr>
              <a:t>from  </a:t>
            </a:r>
            <a:r>
              <a:rPr sz="2000" spc="-5" dirty="0">
                <a:solidFill>
                  <a:srgbClr val="001F5F"/>
                </a:solidFill>
                <a:latin typeface="Calibri"/>
                <a:cs typeface="Calibri"/>
                <a:hlinkClick r:id="rId3"/>
              </a:rPr>
              <a:t>http://www.hibernate.org/downloads.</a:t>
            </a:r>
            <a:endParaRPr sz="2000">
              <a:latin typeface="Calibri"/>
              <a:cs typeface="Calibri"/>
            </a:endParaRPr>
          </a:p>
          <a:p>
            <a:pPr marL="12700" algn="just">
              <a:lnSpc>
                <a:spcPct val="100000"/>
              </a:lnSpc>
              <a:spcBef>
                <a:spcPts val="1165"/>
              </a:spcBef>
            </a:pPr>
            <a:r>
              <a:rPr sz="2000" spc="-20" dirty="0">
                <a:solidFill>
                  <a:srgbClr val="001F5F"/>
                </a:solidFill>
                <a:latin typeface="Calibri"/>
                <a:cs typeface="Calibri"/>
              </a:rPr>
              <a:t>At </a:t>
            </a:r>
            <a:r>
              <a:rPr sz="2000" spc="-10" dirty="0">
                <a:solidFill>
                  <a:srgbClr val="001F5F"/>
                </a:solidFill>
                <a:latin typeface="Calibri"/>
                <a:cs typeface="Calibri"/>
              </a:rPr>
              <a:t>present, </a:t>
            </a:r>
            <a:r>
              <a:rPr sz="1800" spc="-10" dirty="0">
                <a:solidFill>
                  <a:srgbClr val="001F5F"/>
                </a:solidFill>
                <a:latin typeface="Courier New"/>
                <a:cs typeface="Courier New"/>
              </a:rPr>
              <a:t>hibernate-release-4.3.10.Final</a:t>
            </a:r>
            <a:r>
              <a:rPr sz="1800" spc="-550" dirty="0">
                <a:solidFill>
                  <a:srgbClr val="001F5F"/>
                </a:solidFill>
                <a:latin typeface="Courier New"/>
                <a:cs typeface="Courier New"/>
              </a:rPr>
              <a:t> </a:t>
            </a:r>
            <a:r>
              <a:rPr sz="2000" spc="-15" dirty="0">
                <a:solidFill>
                  <a:srgbClr val="001F5F"/>
                </a:solidFill>
                <a:latin typeface="Calibri"/>
                <a:cs typeface="Calibri"/>
              </a:rPr>
              <a:t>version </a:t>
            </a:r>
            <a:r>
              <a:rPr sz="2000" dirty="0">
                <a:solidFill>
                  <a:srgbClr val="001F5F"/>
                </a:solidFill>
                <a:latin typeface="Calibri"/>
                <a:cs typeface="Calibri"/>
              </a:rPr>
              <a:t>of the</a:t>
            </a:r>
            <a:endParaRPr sz="2000">
              <a:latin typeface="Calibri"/>
              <a:cs typeface="Calibri"/>
            </a:endParaRPr>
          </a:p>
          <a:p>
            <a:pPr marL="12700" algn="just">
              <a:lnSpc>
                <a:spcPct val="100000"/>
              </a:lnSpc>
              <a:spcBef>
                <a:spcPts val="35"/>
              </a:spcBef>
            </a:pPr>
            <a:r>
              <a:rPr sz="2000" spc="-5" dirty="0">
                <a:solidFill>
                  <a:srgbClr val="001F5F"/>
                </a:solidFill>
                <a:latin typeface="Calibri"/>
                <a:cs typeface="Calibri"/>
              </a:rPr>
              <a:t>hibernate </a:t>
            </a:r>
            <a:r>
              <a:rPr sz="2000" dirty="0">
                <a:solidFill>
                  <a:srgbClr val="001F5F"/>
                </a:solidFill>
                <a:latin typeface="Calibri"/>
                <a:cs typeface="Calibri"/>
              </a:rPr>
              <a:t>is</a:t>
            </a:r>
            <a:r>
              <a:rPr sz="2000" spc="-60" dirty="0">
                <a:solidFill>
                  <a:srgbClr val="001F5F"/>
                </a:solidFill>
                <a:latin typeface="Calibri"/>
                <a:cs typeface="Calibri"/>
              </a:rPr>
              <a:t> </a:t>
            </a:r>
            <a:r>
              <a:rPr sz="2000" spc="-5" dirty="0">
                <a:solidFill>
                  <a:srgbClr val="001F5F"/>
                </a:solidFill>
                <a:latin typeface="Calibri"/>
                <a:cs typeface="Calibri"/>
              </a:rPr>
              <a:t>available.</a:t>
            </a:r>
            <a:endParaRPr sz="2000">
              <a:latin typeface="Calibri"/>
              <a:cs typeface="Calibri"/>
            </a:endParaRPr>
          </a:p>
          <a:p>
            <a:pPr marL="12700" algn="just">
              <a:lnSpc>
                <a:spcPct val="100000"/>
              </a:lnSpc>
              <a:spcBef>
                <a:spcPts val="1200"/>
              </a:spcBef>
            </a:pPr>
            <a:r>
              <a:rPr sz="2000" dirty="0">
                <a:solidFill>
                  <a:srgbClr val="001F5F"/>
                </a:solidFill>
                <a:latin typeface="Calibri"/>
                <a:cs typeface="Calibri"/>
              </a:rPr>
              <a:t>Unzip the downloaded </a:t>
            </a:r>
            <a:r>
              <a:rPr sz="2000" spc="-5" dirty="0">
                <a:solidFill>
                  <a:srgbClr val="001F5F"/>
                </a:solidFill>
                <a:latin typeface="Calibri"/>
                <a:cs typeface="Calibri"/>
              </a:rPr>
              <a:t>file </a:t>
            </a:r>
            <a:r>
              <a:rPr sz="2000" dirty="0">
                <a:solidFill>
                  <a:srgbClr val="001F5F"/>
                </a:solidFill>
                <a:latin typeface="Calibri"/>
                <a:cs typeface="Calibri"/>
              </a:rPr>
              <a:t>it </a:t>
            </a:r>
            <a:r>
              <a:rPr sz="2000" spc="-5" dirty="0">
                <a:solidFill>
                  <a:srgbClr val="001F5F"/>
                </a:solidFill>
                <a:latin typeface="Calibri"/>
                <a:cs typeface="Calibri"/>
              </a:rPr>
              <a:t>will </a:t>
            </a:r>
            <a:r>
              <a:rPr sz="2000" spc="-10" dirty="0">
                <a:solidFill>
                  <a:srgbClr val="001F5F"/>
                </a:solidFill>
                <a:latin typeface="Calibri"/>
                <a:cs typeface="Calibri"/>
              </a:rPr>
              <a:t>give </a:t>
            </a:r>
            <a:r>
              <a:rPr sz="2000" spc="-5" dirty="0">
                <a:solidFill>
                  <a:srgbClr val="001F5F"/>
                </a:solidFill>
                <a:latin typeface="Calibri"/>
                <a:cs typeface="Calibri"/>
              </a:rPr>
              <a:t>you directory structure </a:t>
            </a:r>
            <a:r>
              <a:rPr sz="2000" dirty="0">
                <a:solidFill>
                  <a:srgbClr val="001F5F"/>
                </a:solidFill>
                <a:latin typeface="Calibri"/>
                <a:cs typeface="Calibri"/>
              </a:rPr>
              <a:t>as</a:t>
            </a:r>
            <a:r>
              <a:rPr sz="2000" spc="40" dirty="0">
                <a:solidFill>
                  <a:srgbClr val="001F5F"/>
                </a:solidFill>
                <a:latin typeface="Calibri"/>
                <a:cs typeface="Calibri"/>
              </a:rPr>
              <a:t> </a:t>
            </a:r>
            <a:r>
              <a:rPr sz="2000" spc="-10" dirty="0">
                <a:solidFill>
                  <a:srgbClr val="001F5F"/>
                </a:solidFill>
                <a:latin typeface="Calibri"/>
                <a:cs typeface="Calibri"/>
              </a:rPr>
              <a:t>follows.</a:t>
            </a:r>
            <a:endParaRPr sz="2000">
              <a:latin typeface="Calibri"/>
              <a:cs typeface="Calibri"/>
            </a:endParaRPr>
          </a:p>
        </p:txBody>
      </p:sp>
      <p:sp>
        <p:nvSpPr>
          <p:cNvPr id="7" name="object 7"/>
          <p:cNvSpPr/>
          <p:nvPr/>
        </p:nvSpPr>
        <p:spPr>
          <a:xfrm>
            <a:off x="457200" y="4099559"/>
            <a:ext cx="164592" cy="178307"/>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78739" y="25907"/>
            <a:ext cx="3113405" cy="393700"/>
          </a:xfrm>
          <a:prstGeom prst="rect">
            <a:avLst/>
          </a:prstGeom>
        </p:spPr>
        <p:txBody>
          <a:bodyPr vert="horz" wrap="square" lIns="0" tIns="0" rIns="0" bIns="0" rtlCol="0">
            <a:spAutoFit/>
          </a:bodyPr>
          <a:lstStyle/>
          <a:p>
            <a:pPr marL="12700">
              <a:lnSpc>
                <a:spcPct val="100000"/>
              </a:lnSpc>
              <a:tabLst>
                <a:tab pos="1841500" algn="l"/>
              </a:tabLst>
            </a:pPr>
            <a:r>
              <a:rPr spc="-5" dirty="0"/>
              <a:t>Downloadi</a:t>
            </a:r>
            <a:r>
              <a:rPr spc="5" dirty="0"/>
              <a:t>n</a:t>
            </a:r>
            <a:r>
              <a:rPr dirty="0"/>
              <a:t>g	Hi</a:t>
            </a:r>
            <a:r>
              <a:rPr spc="-10" dirty="0"/>
              <a:t>b</a:t>
            </a:r>
            <a:r>
              <a:rPr spc="-5" dirty="0"/>
              <a:t>ern</a:t>
            </a:r>
            <a:r>
              <a:rPr spc="-20" dirty="0"/>
              <a:t>a</a:t>
            </a:r>
            <a:r>
              <a:rPr spc="-30" dirty="0"/>
              <a:t>t</a:t>
            </a:r>
            <a:r>
              <a:rPr dirty="0"/>
              <a:t>e</a:t>
            </a:r>
          </a:p>
        </p:txBody>
      </p:sp>
      <p:sp>
        <p:nvSpPr>
          <p:cNvPr id="9" name="object 9"/>
          <p:cNvSpPr/>
          <p:nvPr/>
        </p:nvSpPr>
        <p:spPr>
          <a:xfrm>
            <a:off x="1552955" y="4475988"/>
            <a:ext cx="5647944" cy="14295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51432" y="4474464"/>
            <a:ext cx="5651500" cy="1432560"/>
          </a:xfrm>
          <a:custGeom>
            <a:avLst/>
            <a:gdLst/>
            <a:ahLst/>
            <a:cxnLst/>
            <a:rect l="l" t="t" r="r" b="b"/>
            <a:pathLst>
              <a:path w="5651500" h="1432560">
                <a:moveTo>
                  <a:pt x="0" y="1432560"/>
                </a:moveTo>
                <a:lnTo>
                  <a:pt x="5650992" y="1432560"/>
                </a:lnTo>
                <a:lnTo>
                  <a:pt x="5650992" y="0"/>
                </a:lnTo>
                <a:lnTo>
                  <a:pt x="0" y="0"/>
                </a:lnTo>
                <a:lnTo>
                  <a:pt x="0" y="1432560"/>
                </a:lnTo>
                <a:close/>
              </a:path>
            </a:pathLst>
          </a:custGeom>
          <a:ln w="3175">
            <a:solidFill>
              <a:srgbClr val="000000"/>
            </a:solidFill>
          </a:ln>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5"/>
              </a:rPr>
              <a:t>www.peoplestrategists.com</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25</a:t>
            </a:fld>
            <a:r>
              <a:rPr dirty="0"/>
              <a:t> of</a:t>
            </a:r>
            <a:r>
              <a:rPr spc="-90" dirty="0"/>
              <a:t> </a:t>
            </a:r>
            <a:r>
              <a:rPr dirty="0"/>
              <a:t>45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8135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570988"/>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31012" y="669797"/>
            <a:ext cx="7519670" cy="2921635"/>
          </a:xfrm>
          <a:prstGeom prst="rect">
            <a:avLst/>
          </a:prstGeom>
        </p:spPr>
        <p:txBody>
          <a:bodyPr vert="horz" wrap="square" lIns="0" tIns="0" rIns="0" bIns="0" rtlCol="0">
            <a:spAutoFit/>
          </a:bodyPr>
          <a:lstStyle/>
          <a:p>
            <a:pPr marL="12700" marR="43180">
              <a:lnSpc>
                <a:spcPct val="100000"/>
              </a:lnSpc>
            </a:pPr>
            <a:r>
              <a:rPr sz="2000" dirty="0">
                <a:solidFill>
                  <a:srgbClr val="001F5F"/>
                </a:solidFill>
                <a:latin typeface="Calibri"/>
                <a:cs typeface="Calibri"/>
              </a:rPr>
              <a:t>Select </a:t>
            </a:r>
            <a:r>
              <a:rPr sz="2000" spc="-5" dirty="0">
                <a:solidFill>
                  <a:srgbClr val="001F5F"/>
                </a:solidFill>
                <a:latin typeface="Calibri"/>
                <a:cs typeface="Calibri"/>
              </a:rPr>
              <a:t>whether </a:t>
            </a:r>
            <a:r>
              <a:rPr sz="2000" spc="-10" dirty="0">
                <a:solidFill>
                  <a:srgbClr val="001F5F"/>
                </a:solidFill>
                <a:latin typeface="Calibri"/>
                <a:cs typeface="Calibri"/>
              </a:rPr>
              <a:t>you </a:t>
            </a:r>
            <a:r>
              <a:rPr sz="2000" spc="-15" dirty="0">
                <a:solidFill>
                  <a:srgbClr val="001F5F"/>
                </a:solidFill>
                <a:latin typeface="Calibri"/>
                <a:cs typeface="Calibri"/>
              </a:rPr>
              <a:t>want </a:t>
            </a:r>
            <a:r>
              <a:rPr sz="2000" spc="-10" dirty="0">
                <a:solidFill>
                  <a:srgbClr val="001F5F"/>
                </a:solidFill>
                <a:latin typeface="Calibri"/>
                <a:cs typeface="Calibri"/>
              </a:rPr>
              <a:t>to </a:t>
            </a:r>
            <a:r>
              <a:rPr sz="2000" dirty="0">
                <a:solidFill>
                  <a:srgbClr val="001F5F"/>
                </a:solidFill>
                <a:latin typeface="Calibri"/>
                <a:cs typeface="Calibri"/>
              </a:rPr>
              <a:t>MySQL </a:t>
            </a:r>
            <a:r>
              <a:rPr sz="2000" spc="-20" dirty="0">
                <a:solidFill>
                  <a:srgbClr val="001F5F"/>
                </a:solidFill>
                <a:latin typeface="Calibri"/>
                <a:cs typeface="Calibri"/>
              </a:rPr>
              <a:t>Java </a:t>
            </a:r>
            <a:r>
              <a:rPr sz="2000" spc="-5" dirty="0">
                <a:solidFill>
                  <a:srgbClr val="001F5F"/>
                </a:solidFill>
                <a:latin typeface="Calibri"/>
                <a:cs typeface="Calibri"/>
              </a:rPr>
              <a:t>connector </a:t>
            </a:r>
            <a:r>
              <a:rPr sz="2000" spc="-15" dirty="0">
                <a:solidFill>
                  <a:srgbClr val="001F5F"/>
                </a:solidFill>
                <a:latin typeface="Calibri"/>
                <a:cs typeface="Calibri"/>
              </a:rPr>
              <a:t>for </a:t>
            </a:r>
            <a:r>
              <a:rPr sz="2000" spc="-5" dirty="0">
                <a:solidFill>
                  <a:srgbClr val="001F5F"/>
                </a:solidFill>
                <a:latin typeface="Calibri"/>
                <a:cs typeface="Calibri"/>
              </a:rPr>
              <a:t>Windows, or </a:t>
            </a:r>
            <a:r>
              <a:rPr sz="2000" dirty="0">
                <a:solidFill>
                  <a:srgbClr val="001F5F"/>
                </a:solidFill>
                <a:latin typeface="Calibri"/>
                <a:cs typeface="Calibri"/>
              </a:rPr>
              <a:t>Unix  and then </a:t>
            </a:r>
            <a:r>
              <a:rPr sz="2000" spc="-5" dirty="0">
                <a:solidFill>
                  <a:srgbClr val="001F5F"/>
                </a:solidFill>
                <a:latin typeface="Calibri"/>
                <a:cs typeface="Calibri"/>
              </a:rPr>
              <a:t>proceed </a:t>
            </a:r>
            <a:r>
              <a:rPr sz="2000" spc="-10" dirty="0">
                <a:solidFill>
                  <a:srgbClr val="001F5F"/>
                </a:solidFill>
                <a:latin typeface="Calibri"/>
                <a:cs typeface="Calibri"/>
              </a:rPr>
              <a:t>to </a:t>
            </a:r>
            <a:r>
              <a:rPr sz="2000" dirty="0">
                <a:solidFill>
                  <a:srgbClr val="001F5F"/>
                </a:solidFill>
                <a:latin typeface="Calibri"/>
                <a:cs typeface="Calibri"/>
              </a:rPr>
              <a:t>the </a:t>
            </a:r>
            <a:r>
              <a:rPr sz="2000" spc="-10" dirty="0">
                <a:solidFill>
                  <a:srgbClr val="001F5F"/>
                </a:solidFill>
                <a:latin typeface="Calibri"/>
                <a:cs typeface="Calibri"/>
              </a:rPr>
              <a:t>next </a:t>
            </a:r>
            <a:r>
              <a:rPr sz="2000" spc="-15" dirty="0">
                <a:solidFill>
                  <a:srgbClr val="001F5F"/>
                </a:solidFill>
                <a:latin typeface="Calibri"/>
                <a:cs typeface="Calibri"/>
              </a:rPr>
              <a:t>step </a:t>
            </a:r>
            <a:r>
              <a:rPr sz="2000" spc="-10" dirty="0">
                <a:solidFill>
                  <a:srgbClr val="001F5F"/>
                </a:solidFill>
                <a:latin typeface="Calibri"/>
                <a:cs typeface="Calibri"/>
              </a:rPr>
              <a:t>to </a:t>
            </a:r>
            <a:r>
              <a:rPr sz="2000" dirty="0">
                <a:solidFill>
                  <a:srgbClr val="001F5F"/>
                </a:solidFill>
                <a:latin typeface="Calibri"/>
                <a:cs typeface="Calibri"/>
              </a:rPr>
              <a:t>download .zip </a:t>
            </a:r>
            <a:r>
              <a:rPr sz="2000" spc="-5" dirty="0">
                <a:solidFill>
                  <a:srgbClr val="001F5F"/>
                </a:solidFill>
                <a:latin typeface="Calibri"/>
                <a:cs typeface="Calibri"/>
              </a:rPr>
              <a:t>file </a:t>
            </a:r>
            <a:r>
              <a:rPr sz="2000" spc="-15" dirty="0">
                <a:solidFill>
                  <a:srgbClr val="001F5F"/>
                </a:solidFill>
                <a:latin typeface="Calibri"/>
                <a:cs typeface="Calibri"/>
              </a:rPr>
              <a:t>for </a:t>
            </a:r>
            <a:r>
              <a:rPr sz="2000" spc="-5" dirty="0">
                <a:solidFill>
                  <a:srgbClr val="001F5F"/>
                </a:solidFill>
                <a:latin typeface="Calibri"/>
                <a:cs typeface="Calibri"/>
              </a:rPr>
              <a:t>windows</a:t>
            </a:r>
            <a:r>
              <a:rPr sz="2000" spc="85" dirty="0">
                <a:solidFill>
                  <a:srgbClr val="001F5F"/>
                </a:solidFill>
                <a:latin typeface="Calibri"/>
                <a:cs typeface="Calibri"/>
              </a:rPr>
              <a:t> </a:t>
            </a:r>
            <a:r>
              <a:rPr sz="2000" dirty="0">
                <a:solidFill>
                  <a:srgbClr val="001F5F"/>
                </a:solidFill>
                <a:latin typeface="Calibri"/>
                <a:cs typeface="Calibri"/>
              </a:rPr>
              <a:t>and</a:t>
            </a:r>
            <a:endParaRPr sz="2000">
              <a:latin typeface="Calibri"/>
              <a:cs typeface="Calibri"/>
            </a:endParaRPr>
          </a:p>
          <a:p>
            <a:pPr marL="12700">
              <a:lnSpc>
                <a:spcPct val="100000"/>
              </a:lnSpc>
            </a:pPr>
            <a:r>
              <a:rPr sz="2000" spc="-20" dirty="0">
                <a:solidFill>
                  <a:srgbClr val="001F5F"/>
                </a:solidFill>
                <a:latin typeface="Calibri"/>
                <a:cs typeface="Calibri"/>
              </a:rPr>
              <a:t>.tz </a:t>
            </a:r>
            <a:r>
              <a:rPr sz="2000" spc="-5" dirty="0">
                <a:solidFill>
                  <a:srgbClr val="001F5F"/>
                </a:solidFill>
                <a:latin typeface="Calibri"/>
                <a:cs typeface="Calibri"/>
              </a:rPr>
              <a:t>file </a:t>
            </a:r>
            <a:r>
              <a:rPr sz="2000" spc="-15" dirty="0">
                <a:solidFill>
                  <a:srgbClr val="001F5F"/>
                </a:solidFill>
                <a:latin typeface="Calibri"/>
                <a:cs typeface="Calibri"/>
              </a:rPr>
              <a:t>for</a:t>
            </a:r>
            <a:r>
              <a:rPr sz="2000" spc="-40" dirty="0">
                <a:solidFill>
                  <a:srgbClr val="001F5F"/>
                </a:solidFill>
                <a:latin typeface="Calibri"/>
                <a:cs typeface="Calibri"/>
              </a:rPr>
              <a:t> </a:t>
            </a:r>
            <a:r>
              <a:rPr sz="2000" spc="-5" dirty="0">
                <a:solidFill>
                  <a:srgbClr val="001F5F"/>
                </a:solidFill>
                <a:latin typeface="Calibri"/>
                <a:cs typeface="Calibri"/>
              </a:rPr>
              <a:t>Unix.</a:t>
            </a:r>
            <a:endParaRPr sz="2000">
              <a:latin typeface="Calibri"/>
              <a:cs typeface="Calibri"/>
            </a:endParaRPr>
          </a:p>
          <a:p>
            <a:pPr marL="12700">
              <a:lnSpc>
                <a:spcPct val="100000"/>
              </a:lnSpc>
              <a:spcBef>
                <a:spcPts val="1200"/>
              </a:spcBef>
            </a:pPr>
            <a:r>
              <a:rPr sz="2000" dirty="0">
                <a:solidFill>
                  <a:srgbClr val="001F5F"/>
                </a:solidFill>
                <a:latin typeface="Calibri"/>
                <a:cs typeface="Calibri"/>
              </a:rPr>
              <a:t>Download the </a:t>
            </a:r>
            <a:r>
              <a:rPr sz="2000" spc="-15" dirty="0">
                <a:solidFill>
                  <a:srgbClr val="001F5F"/>
                </a:solidFill>
                <a:latin typeface="Calibri"/>
                <a:cs typeface="Calibri"/>
              </a:rPr>
              <a:t>latest version </a:t>
            </a:r>
            <a:r>
              <a:rPr sz="2000" dirty="0">
                <a:solidFill>
                  <a:srgbClr val="001F5F"/>
                </a:solidFill>
                <a:latin typeface="Calibri"/>
                <a:cs typeface="Calibri"/>
              </a:rPr>
              <a:t>of MySQL </a:t>
            </a:r>
            <a:r>
              <a:rPr sz="2000" spc="-20" dirty="0">
                <a:solidFill>
                  <a:srgbClr val="001F5F"/>
                </a:solidFill>
                <a:latin typeface="Calibri"/>
                <a:cs typeface="Calibri"/>
              </a:rPr>
              <a:t>Java </a:t>
            </a:r>
            <a:r>
              <a:rPr sz="2000" spc="-5" dirty="0">
                <a:solidFill>
                  <a:srgbClr val="001F5F"/>
                </a:solidFill>
                <a:latin typeface="Calibri"/>
                <a:cs typeface="Calibri"/>
              </a:rPr>
              <a:t>connector</a:t>
            </a:r>
            <a:r>
              <a:rPr sz="2000" spc="10" dirty="0">
                <a:solidFill>
                  <a:srgbClr val="001F5F"/>
                </a:solidFill>
                <a:latin typeface="Calibri"/>
                <a:cs typeface="Calibri"/>
              </a:rPr>
              <a:t> </a:t>
            </a:r>
            <a:r>
              <a:rPr sz="2000" spc="-15" dirty="0">
                <a:solidFill>
                  <a:srgbClr val="001F5F"/>
                </a:solidFill>
                <a:latin typeface="Calibri"/>
                <a:cs typeface="Calibri"/>
              </a:rPr>
              <a:t>from</a:t>
            </a:r>
            <a:endParaRPr sz="2000">
              <a:latin typeface="Calibri"/>
              <a:cs typeface="Calibri"/>
            </a:endParaRPr>
          </a:p>
          <a:p>
            <a:pPr marL="12700">
              <a:lnSpc>
                <a:spcPct val="100000"/>
              </a:lnSpc>
            </a:pPr>
            <a:r>
              <a:rPr sz="2000" spc="-10" dirty="0">
                <a:solidFill>
                  <a:srgbClr val="001F5F"/>
                </a:solidFill>
                <a:latin typeface="Calibri"/>
                <a:cs typeface="Calibri"/>
              </a:rPr>
              <a:t>https://dev.mysql.com/downloads/connector/j/</a:t>
            </a:r>
            <a:endParaRPr sz="2000">
              <a:latin typeface="Calibri"/>
              <a:cs typeface="Calibri"/>
            </a:endParaRPr>
          </a:p>
          <a:p>
            <a:pPr marL="12700" marR="5080">
              <a:lnSpc>
                <a:spcPct val="101499"/>
              </a:lnSpc>
              <a:spcBef>
                <a:spcPts val="1125"/>
              </a:spcBef>
            </a:pPr>
            <a:r>
              <a:rPr sz="2000" spc="-25" dirty="0">
                <a:solidFill>
                  <a:srgbClr val="001F5F"/>
                </a:solidFill>
                <a:latin typeface="Calibri"/>
                <a:cs typeface="Calibri"/>
              </a:rPr>
              <a:t>At </a:t>
            </a:r>
            <a:r>
              <a:rPr sz="2000" spc="-10" dirty="0">
                <a:solidFill>
                  <a:srgbClr val="001F5F"/>
                </a:solidFill>
                <a:latin typeface="Calibri"/>
                <a:cs typeface="Calibri"/>
              </a:rPr>
              <a:t>present, </a:t>
            </a:r>
            <a:r>
              <a:rPr sz="1800" spc="-10" dirty="0">
                <a:solidFill>
                  <a:srgbClr val="001F5F"/>
                </a:solidFill>
                <a:latin typeface="Courier New"/>
                <a:cs typeface="Courier New"/>
              </a:rPr>
              <a:t>mysql-connector-java-5.0.8</a:t>
            </a:r>
            <a:r>
              <a:rPr sz="1800" spc="-570" dirty="0">
                <a:solidFill>
                  <a:srgbClr val="001F5F"/>
                </a:solidFill>
                <a:latin typeface="Courier New"/>
                <a:cs typeface="Courier New"/>
              </a:rPr>
              <a:t> </a:t>
            </a:r>
            <a:r>
              <a:rPr sz="2000" spc="-15" dirty="0">
                <a:solidFill>
                  <a:srgbClr val="001F5F"/>
                </a:solidFill>
                <a:latin typeface="Calibri"/>
                <a:cs typeface="Calibri"/>
              </a:rPr>
              <a:t>version </a:t>
            </a:r>
            <a:r>
              <a:rPr sz="2000" spc="-5" dirty="0">
                <a:solidFill>
                  <a:srgbClr val="001F5F"/>
                </a:solidFill>
                <a:latin typeface="Calibri"/>
                <a:cs typeface="Calibri"/>
              </a:rPr>
              <a:t>of </a:t>
            </a:r>
            <a:r>
              <a:rPr sz="2000" dirty="0">
                <a:solidFill>
                  <a:srgbClr val="001F5F"/>
                </a:solidFill>
                <a:latin typeface="Calibri"/>
                <a:cs typeface="Calibri"/>
              </a:rPr>
              <a:t>the MySQL </a:t>
            </a:r>
            <a:r>
              <a:rPr sz="2000" spc="-20" dirty="0">
                <a:solidFill>
                  <a:srgbClr val="001F5F"/>
                </a:solidFill>
                <a:latin typeface="Calibri"/>
                <a:cs typeface="Calibri"/>
              </a:rPr>
              <a:t>Java  </a:t>
            </a:r>
            <a:r>
              <a:rPr sz="2000" dirty="0">
                <a:solidFill>
                  <a:srgbClr val="001F5F"/>
                </a:solidFill>
                <a:latin typeface="Calibri"/>
                <a:cs typeface="Calibri"/>
              </a:rPr>
              <a:t>connector is</a:t>
            </a:r>
            <a:r>
              <a:rPr sz="2000" spc="-100" dirty="0">
                <a:solidFill>
                  <a:srgbClr val="001F5F"/>
                </a:solidFill>
                <a:latin typeface="Calibri"/>
                <a:cs typeface="Calibri"/>
              </a:rPr>
              <a:t> </a:t>
            </a:r>
            <a:r>
              <a:rPr sz="2000" spc="-10" dirty="0">
                <a:solidFill>
                  <a:srgbClr val="001F5F"/>
                </a:solidFill>
                <a:latin typeface="Calibri"/>
                <a:cs typeface="Calibri"/>
              </a:rPr>
              <a:t>available.</a:t>
            </a:r>
            <a:endParaRPr sz="2000">
              <a:latin typeface="Calibri"/>
              <a:cs typeface="Calibri"/>
            </a:endParaRPr>
          </a:p>
          <a:p>
            <a:pPr marL="12700">
              <a:lnSpc>
                <a:spcPct val="100000"/>
              </a:lnSpc>
              <a:spcBef>
                <a:spcPts val="1200"/>
              </a:spcBef>
            </a:pPr>
            <a:r>
              <a:rPr sz="2000" dirty="0">
                <a:solidFill>
                  <a:srgbClr val="001F5F"/>
                </a:solidFill>
                <a:latin typeface="Calibri"/>
                <a:cs typeface="Calibri"/>
              </a:rPr>
              <a:t>Unzip the downloaded </a:t>
            </a:r>
            <a:r>
              <a:rPr sz="2000" spc="-5" dirty="0">
                <a:solidFill>
                  <a:srgbClr val="001F5F"/>
                </a:solidFill>
                <a:latin typeface="Calibri"/>
                <a:cs typeface="Calibri"/>
              </a:rPr>
              <a:t>file </a:t>
            </a:r>
            <a:r>
              <a:rPr sz="2000" dirty="0">
                <a:solidFill>
                  <a:srgbClr val="001F5F"/>
                </a:solidFill>
                <a:latin typeface="Calibri"/>
                <a:cs typeface="Calibri"/>
              </a:rPr>
              <a:t>it will </a:t>
            </a:r>
            <a:r>
              <a:rPr sz="2000" spc="-5" dirty="0">
                <a:solidFill>
                  <a:srgbClr val="001F5F"/>
                </a:solidFill>
                <a:latin typeface="Calibri"/>
                <a:cs typeface="Calibri"/>
              </a:rPr>
              <a:t>give you directory structure </a:t>
            </a:r>
            <a:r>
              <a:rPr sz="2000" dirty="0">
                <a:solidFill>
                  <a:srgbClr val="001F5F"/>
                </a:solidFill>
                <a:latin typeface="Calibri"/>
                <a:cs typeface="Calibri"/>
              </a:rPr>
              <a:t>as</a:t>
            </a:r>
            <a:r>
              <a:rPr sz="2000" spc="50" dirty="0">
                <a:solidFill>
                  <a:srgbClr val="001F5F"/>
                </a:solidFill>
                <a:latin typeface="Calibri"/>
                <a:cs typeface="Calibri"/>
              </a:rPr>
              <a:t> </a:t>
            </a:r>
            <a:r>
              <a:rPr sz="2000" spc="-10" dirty="0">
                <a:solidFill>
                  <a:srgbClr val="001F5F"/>
                </a:solidFill>
                <a:latin typeface="Calibri"/>
                <a:cs typeface="Calibri"/>
              </a:rPr>
              <a:t>follows.</a:t>
            </a:r>
            <a:endParaRPr sz="2000">
              <a:latin typeface="Calibri"/>
              <a:cs typeface="Calibri"/>
            </a:endParaRPr>
          </a:p>
        </p:txBody>
      </p:sp>
      <p:sp>
        <p:nvSpPr>
          <p:cNvPr id="6" name="object 6"/>
          <p:cNvSpPr/>
          <p:nvPr/>
        </p:nvSpPr>
        <p:spPr>
          <a:xfrm>
            <a:off x="457200" y="3337559"/>
            <a:ext cx="164592" cy="17830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8739" y="25907"/>
            <a:ext cx="4732020" cy="393700"/>
          </a:xfrm>
          <a:prstGeom prst="rect">
            <a:avLst/>
          </a:prstGeom>
        </p:spPr>
        <p:txBody>
          <a:bodyPr vert="horz" wrap="square" lIns="0" tIns="0" rIns="0" bIns="0" rtlCol="0">
            <a:spAutoFit/>
          </a:bodyPr>
          <a:lstStyle/>
          <a:p>
            <a:pPr marL="12700">
              <a:lnSpc>
                <a:spcPct val="100000"/>
              </a:lnSpc>
              <a:tabLst>
                <a:tab pos="1841500" algn="l"/>
              </a:tabLst>
            </a:pPr>
            <a:r>
              <a:rPr spc="-5" dirty="0"/>
              <a:t>Downloading	</a:t>
            </a:r>
            <a:r>
              <a:rPr dirty="0"/>
              <a:t>MySQL </a:t>
            </a:r>
            <a:r>
              <a:rPr spc="-20" dirty="0"/>
              <a:t>Java</a:t>
            </a:r>
            <a:r>
              <a:rPr spc="-100" dirty="0"/>
              <a:t> </a:t>
            </a:r>
            <a:r>
              <a:rPr spc="-5" dirty="0"/>
              <a:t>Connector</a:t>
            </a:r>
          </a:p>
        </p:txBody>
      </p:sp>
      <p:sp>
        <p:nvSpPr>
          <p:cNvPr id="8" name="object 8"/>
          <p:cNvSpPr/>
          <p:nvPr/>
        </p:nvSpPr>
        <p:spPr>
          <a:xfrm>
            <a:off x="1207008" y="3749040"/>
            <a:ext cx="5600699" cy="20756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05483" y="3747515"/>
            <a:ext cx="5603875" cy="2078989"/>
          </a:xfrm>
          <a:custGeom>
            <a:avLst/>
            <a:gdLst/>
            <a:ahLst/>
            <a:cxnLst/>
            <a:rect l="l" t="t" r="r" b="b"/>
            <a:pathLst>
              <a:path w="5603875" h="2078989">
                <a:moveTo>
                  <a:pt x="0" y="2078736"/>
                </a:moveTo>
                <a:lnTo>
                  <a:pt x="5603747" y="2078736"/>
                </a:lnTo>
                <a:lnTo>
                  <a:pt x="5603747" y="0"/>
                </a:lnTo>
                <a:lnTo>
                  <a:pt x="0" y="0"/>
                </a:lnTo>
                <a:lnTo>
                  <a:pt x="0" y="2078736"/>
                </a:lnTo>
                <a:close/>
              </a:path>
            </a:pathLst>
          </a:custGeom>
          <a:ln w="3175">
            <a:solidFill>
              <a:srgbClr val="000000"/>
            </a:solidFill>
          </a:ln>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26</a:t>
            </a:fld>
            <a:r>
              <a:rPr dirty="0"/>
              <a:t> of</a:t>
            </a:r>
            <a:r>
              <a:rPr spc="-90" dirty="0"/>
              <a:t> </a:t>
            </a:r>
            <a:r>
              <a:rPr dirty="0"/>
              <a:t>45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8135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a:t>
            </a:r>
            <a:r>
              <a:rPr spc="-90" dirty="0"/>
              <a:t> </a:t>
            </a:r>
            <a:r>
              <a:rPr spc="-10" dirty="0"/>
              <a:t>Hibernate</a:t>
            </a:r>
          </a:p>
        </p:txBody>
      </p:sp>
      <p:sp>
        <p:nvSpPr>
          <p:cNvPr id="5" name="object 5"/>
          <p:cNvSpPr/>
          <p:nvPr/>
        </p:nvSpPr>
        <p:spPr>
          <a:xfrm>
            <a:off x="646176" y="2469895"/>
            <a:ext cx="302895" cy="3501390"/>
          </a:xfrm>
          <a:custGeom>
            <a:avLst/>
            <a:gdLst/>
            <a:ahLst/>
            <a:cxnLst/>
            <a:rect l="l" t="t" r="r" b="b"/>
            <a:pathLst>
              <a:path w="302894" h="3501390">
                <a:moveTo>
                  <a:pt x="302526" y="0"/>
                </a:moveTo>
                <a:lnTo>
                  <a:pt x="226898" y="0"/>
                </a:lnTo>
                <a:lnTo>
                  <a:pt x="212180" y="2964"/>
                </a:lnTo>
                <a:lnTo>
                  <a:pt x="200158" y="11049"/>
                </a:lnTo>
                <a:lnTo>
                  <a:pt x="192050" y="23038"/>
                </a:lnTo>
                <a:lnTo>
                  <a:pt x="189077" y="37718"/>
                </a:lnTo>
                <a:lnTo>
                  <a:pt x="192050" y="52472"/>
                </a:lnTo>
                <a:lnTo>
                  <a:pt x="200158" y="64500"/>
                </a:lnTo>
                <a:lnTo>
                  <a:pt x="212180" y="72598"/>
                </a:lnTo>
                <a:lnTo>
                  <a:pt x="226898" y="75564"/>
                </a:lnTo>
                <a:lnTo>
                  <a:pt x="256336" y="69615"/>
                </a:lnTo>
                <a:lnTo>
                  <a:pt x="280376" y="53403"/>
                </a:lnTo>
                <a:lnTo>
                  <a:pt x="296583" y="29380"/>
                </a:lnTo>
                <a:lnTo>
                  <a:pt x="302526" y="0"/>
                </a:lnTo>
                <a:close/>
              </a:path>
              <a:path w="302894" h="3501390">
                <a:moveTo>
                  <a:pt x="75628" y="3349879"/>
                </a:moveTo>
                <a:lnTo>
                  <a:pt x="46189" y="3355822"/>
                </a:lnTo>
                <a:lnTo>
                  <a:pt x="22150" y="3372029"/>
                </a:lnTo>
                <a:lnTo>
                  <a:pt x="5943" y="3396068"/>
                </a:lnTo>
                <a:lnTo>
                  <a:pt x="0" y="3425507"/>
                </a:lnTo>
                <a:lnTo>
                  <a:pt x="5943" y="3454946"/>
                </a:lnTo>
                <a:lnTo>
                  <a:pt x="22150" y="3478985"/>
                </a:lnTo>
                <a:lnTo>
                  <a:pt x="46189" y="3495192"/>
                </a:lnTo>
                <a:lnTo>
                  <a:pt x="75628" y="3501135"/>
                </a:lnTo>
                <a:lnTo>
                  <a:pt x="105067" y="3495192"/>
                </a:lnTo>
                <a:lnTo>
                  <a:pt x="129106" y="3478985"/>
                </a:lnTo>
                <a:lnTo>
                  <a:pt x="145313" y="3454946"/>
                </a:lnTo>
                <a:lnTo>
                  <a:pt x="151256" y="3425507"/>
                </a:lnTo>
                <a:lnTo>
                  <a:pt x="75628" y="3425507"/>
                </a:lnTo>
                <a:lnTo>
                  <a:pt x="90351" y="3422535"/>
                </a:lnTo>
                <a:lnTo>
                  <a:pt x="102373" y="3414431"/>
                </a:lnTo>
                <a:lnTo>
                  <a:pt x="110477" y="3402409"/>
                </a:lnTo>
                <a:lnTo>
                  <a:pt x="113449" y="3387686"/>
                </a:lnTo>
                <a:lnTo>
                  <a:pt x="110477" y="3372971"/>
                </a:lnTo>
                <a:lnTo>
                  <a:pt x="102373" y="3360953"/>
                </a:lnTo>
                <a:lnTo>
                  <a:pt x="90351" y="3352850"/>
                </a:lnTo>
                <a:lnTo>
                  <a:pt x="75628" y="3349879"/>
                </a:lnTo>
                <a:close/>
              </a:path>
            </a:pathLst>
          </a:custGeom>
          <a:solidFill>
            <a:srgbClr val="CDCDCD"/>
          </a:solidFill>
        </p:spPr>
        <p:txBody>
          <a:bodyPr wrap="square" lIns="0" tIns="0" rIns="0" bIns="0" rtlCol="0"/>
          <a:lstStyle/>
          <a:p>
            <a:endParaRPr/>
          </a:p>
        </p:txBody>
      </p:sp>
      <p:sp>
        <p:nvSpPr>
          <p:cNvPr id="6" name="object 6"/>
          <p:cNvSpPr/>
          <p:nvPr/>
        </p:nvSpPr>
        <p:spPr>
          <a:xfrm>
            <a:off x="646176" y="2394204"/>
            <a:ext cx="7623175" cy="3576954"/>
          </a:xfrm>
          <a:custGeom>
            <a:avLst/>
            <a:gdLst/>
            <a:ahLst/>
            <a:cxnLst/>
            <a:rect l="l" t="t" r="r" b="b"/>
            <a:pathLst>
              <a:path w="7623175" h="3576954">
                <a:moveTo>
                  <a:pt x="151256" y="3425571"/>
                </a:moveTo>
                <a:lnTo>
                  <a:pt x="151256" y="75692"/>
                </a:lnTo>
                <a:lnTo>
                  <a:pt x="157200" y="46237"/>
                </a:lnTo>
                <a:lnTo>
                  <a:pt x="173407" y="22177"/>
                </a:lnTo>
                <a:lnTo>
                  <a:pt x="197446" y="5951"/>
                </a:lnTo>
                <a:lnTo>
                  <a:pt x="226885" y="0"/>
                </a:lnTo>
                <a:lnTo>
                  <a:pt x="7547356" y="0"/>
                </a:lnTo>
                <a:lnTo>
                  <a:pt x="7576810" y="5951"/>
                </a:lnTo>
                <a:lnTo>
                  <a:pt x="7600870" y="22177"/>
                </a:lnTo>
                <a:lnTo>
                  <a:pt x="7617096" y="46237"/>
                </a:lnTo>
                <a:lnTo>
                  <a:pt x="7623048" y="75692"/>
                </a:lnTo>
                <a:lnTo>
                  <a:pt x="7617096" y="105072"/>
                </a:lnTo>
                <a:lnTo>
                  <a:pt x="7600870" y="129095"/>
                </a:lnTo>
                <a:lnTo>
                  <a:pt x="7576810" y="145307"/>
                </a:lnTo>
                <a:lnTo>
                  <a:pt x="7547356" y="151257"/>
                </a:lnTo>
                <a:lnTo>
                  <a:pt x="7471791" y="151257"/>
                </a:lnTo>
                <a:lnTo>
                  <a:pt x="7471791" y="3501199"/>
                </a:lnTo>
                <a:lnTo>
                  <a:pt x="7465839" y="3530638"/>
                </a:lnTo>
                <a:lnTo>
                  <a:pt x="7449613" y="3554677"/>
                </a:lnTo>
                <a:lnTo>
                  <a:pt x="7425553" y="3570884"/>
                </a:lnTo>
                <a:lnTo>
                  <a:pt x="7396099" y="3576828"/>
                </a:lnTo>
                <a:lnTo>
                  <a:pt x="75628" y="3576828"/>
                </a:lnTo>
                <a:lnTo>
                  <a:pt x="46189" y="3570884"/>
                </a:lnTo>
                <a:lnTo>
                  <a:pt x="22150" y="3554677"/>
                </a:lnTo>
                <a:lnTo>
                  <a:pt x="5943" y="3530638"/>
                </a:lnTo>
                <a:lnTo>
                  <a:pt x="0" y="3501199"/>
                </a:lnTo>
                <a:lnTo>
                  <a:pt x="5943" y="3471760"/>
                </a:lnTo>
                <a:lnTo>
                  <a:pt x="22150" y="3447721"/>
                </a:lnTo>
                <a:lnTo>
                  <a:pt x="46189" y="3431514"/>
                </a:lnTo>
                <a:lnTo>
                  <a:pt x="75628" y="3425571"/>
                </a:lnTo>
                <a:lnTo>
                  <a:pt x="151256" y="3425571"/>
                </a:lnTo>
                <a:close/>
              </a:path>
            </a:pathLst>
          </a:custGeom>
          <a:ln w="3175">
            <a:solidFill>
              <a:srgbClr val="001F5F"/>
            </a:solidFill>
          </a:ln>
        </p:spPr>
        <p:txBody>
          <a:bodyPr wrap="square" lIns="0" tIns="0" rIns="0" bIns="0" rtlCol="0"/>
          <a:lstStyle/>
          <a:p>
            <a:endParaRPr/>
          </a:p>
        </p:txBody>
      </p:sp>
      <p:sp>
        <p:nvSpPr>
          <p:cNvPr id="7" name="object 7"/>
          <p:cNvSpPr/>
          <p:nvPr/>
        </p:nvSpPr>
        <p:spPr>
          <a:xfrm>
            <a:off x="835253" y="2394204"/>
            <a:ext cx="113664" cy="151765"/>
          </a:xfrm>
          <a:custGeom>
            <a:avLst/>
            <a:gdLst/>
            <a:ahLst/>
            <a:cxnLst/>
            <a:rect l="l" t="t" r="r" b="b"/>
            <a:pathLst>
              <a:path w="113665" h="151764">
                <a:moveTo>
                  <a:pt x="37820" y="0"/>
                </a:moveTo>
                <a:lnTo>
                  <a:pt x="67259" y="5951"/>
                </a:lnTo>
                <a:lnTo>
                  <a:pt x="91298" y="22177"/>
                </a:lnTo>
                <a:lnTo>
                  <a:pt x="107506" y="46237"/>
                </a:lnTo>
                <a:lnTo>
                  <a:pt x="113449" y="75692"/>
                </a:lnTo>
                <a:lnTo>
                  <a:pt x="107506" y="105072"/>
                </a:lnTo>
                <a:lnTo>
                  <a:pt x="91298" y="129095"/>
                </a:lnTo>
                <a:lnTo>
                  <a:pt x="67259" y="145307"/>
                </a:lnTo>
                <a:lnTo>
                  <a:pt x="37820" y="151257"/>
                </a:lnTo>
                <a:lnTo>
                  <a:pt x="23102" y="148290"/>
                </a:lnTo>
                <a:lnTo>
                  <a:pt x="11080" y="140192"/>
                </a:lnTo>
                <a:lnTo>
                  <a:pt x="2973" y="128164"/>
                </a:lnTo>
                <a:lnTo>
                  <a:pt x="0" y="113411"/>
                </a:lnTo>
                <a:lnTo>
                  <a:pt x="2973" y="98730"/>
                </a:lnTo>
                <a:lnTo>
                  <a:pt x="11080" y="86741"/>
                </a:lnTo>
                <a:lnTo>
                  <a:pt x="23102" y="78656"/>
                </a:lnTo>
                <a:lnTo>
                  <a:pt x="37820" y="75692"/>
                </a:lnTo>
                <a:lnTo>
                  <a:pt x="113449" y="75692"/>
                </a:lnTo>
              </a:path>
            </a:pathLst>
          </a:custGeom>
          <a:ln w="3175">
            <a:solidFill>
              <a:srgbClr val="001F5F"/>
            </a:solidFill>
          </a:ln>
        </p:spPr>
        <p:txBody>
          <a:bodyPr wrap="square" lIns="0" tIns="0" rIns="0" bIns="0" rtlCol="0"/>
          <a:lstStyle/>
          <a:p>
            <a:endParaRPr/>
          </a:p>
        </p:txBody>
      </p:sp>
      <p:sp>
        <p:nvSpPr>
          <p:cNvPr id="8" name="object 8"/>
          <p:cNvSpPr/>
          <p:nvPr/>
        </p:nvSpPr>
        <p:spPr>
          <a:xfrm>
            <a:off x="873074" y="2545460"/>
            <a:ext cx="7245350" cy="0"/>
          </a:xfrm>
          <a:custGeom>
            <a:avLst/>
            <a:gdLst/>
            <a:ahLst/>
            <a:cxnLst/>
            <a:rect l="l" t="t" r="r" b="b"/>
            <a:pathLst>
              <a:path w="7245350">
                <a:moveTo>
                  <a:pt x="7244892" y="0"/>
                </a:moveTo>
                <a:lnTo>
                  <a:pt x="0" y="0"/>
                </a:lnTo>
              </a:path>
            </a:pathLst>
          </a:custGeom>
          <a:ln w="3175">
            <a:solidFill>
              <a:srgbClr val="001F5F"/>
            </a:solidFill>
          </a:ln>
        </p:spPr>
        <p:txBody>
          <a:bodyPr wrap="square" lIns="0" tIns="0" rIns="0" bIns="0" rtlCol="0"/>
          <a:lstStyle/>
          <a:p>
            <a:endParaRPr/>
          </a:p>
        </p:txBody>
      </p:sp>
      <p:sp>
        <p:nvSpPr>
          <p:cNvPr id="9" name="object 9"/>
          <p:cNvSpPr/>
          <p:nvPr/>
        </p:nvSpPr>
        <p:spPr>
          <a:xfrm>
            <a:off x="721804" y="5819775"/>
            <a:ext cx="76200" cy="76200"/>
          </a:xfrm>
          <a:custGeom>
            <a:avLst/>
            <a:gdLst/>
            <a:ahLst/>
            <a:cxnLst/>
            <a:rect l="l" t="t" r="r" b="b"/>
            <a:pathLst>
              <a:path w="76200" h="76200">
                <a:moveTo>
                  <a:pt x="0" y="0"/>
                </a:moveTo>
                <a:lnTo>
                  <a:pt x="14723" y="2971"/>
                </a:lnTo>
                <a:lnTo>
                  <a:pt x="26744" y="11074"/>
                </a:lnTo>
                <a:lnTo>
                  <a:pt x="34848" y="23092"/>
                </a:lnTo>
                <a:lnTo>
                  <a:pt x="37820" y="37807"/>
                </a:lnTo>
                <a:lnTo>
                  <a:pt x="34848" y="52530"/>
                </a:lnTo>
                <a:lnTo>
                  <a:pt x="26744" y="64552"/>
                </a:lnTo>
                <a:lnTo>
                  <a:pt x="14723" y="72656"/>
                </a:lnTo>
                <a:lnTo>
                  <a:pt x="0" y="75628"/>
                </a:lnTo>
                <a:lnTo>
                  <a:pt x="75628" y="75628"/>
                </a:lnTo>
              </a:path>
            </a:pathLst>
          </a:custGeom>
          <a:ln w="3175">
            <a:solidFill>
              <a:srgbClr val="001F5F"/>
            </a:solidFill>
          </a:ln>
        </p:spPr>
        <p:txBody>
          <a:bodyPr wrap="square" lIns="0" tIns="0" rIns="0" bIns="0" rtlCol="0"/>
          <a:lstStyle/>
          <a:p>
            <a:endParaRPr/>
          </a:p>
        </p:txBody>
      </p:sp>
      <p:sp>
        <p:nvSpPr>
          <p:cNvPr id="10" name="object 10"/>
          <p:cNvSpPr/>
          <p:nvPr/>
        </p:nvSpPr>
        <p:spPr>
          <a:xfrm>
            <a:off x="721804" y="5819775"/>
            <a:ext cx="76200" cy="151765"/>
          </a:xfrm>
          <a:custGeom>
            <a:avLst/>
            <a:gdLst/>
            <a:ahLst/>
            <a:cxnLst/>
            <a:rect l="l" t="t" r="r" b="b"/>
            <a:pathLst>
              <a:path w="76200" h="151764">
                <a:moveTo>
                  <a:pt x="0" y="151256"/>
                </a:moveTo>
                <a:lnTo>
                  <a:pt x="29438" y="145313"/>
                </a:lnTo>
                <a:lnTo>
                  <a:pt x="53478" y="129106"/>
                </a:lnTo>
                <a:lnTo>
                  <a:pt x="69685" y="105067"/>
                </a:lnTo>
                <a:lnTo>
                  <a:pt x="75628" y="75628"/>
                </a:lnTo>
                <a:lnTo>
                  <a:pt x="75628" y="0"/>
                </a:lnTo>
              </a:path>
            </a:pathLst>
          </a:custGeom>
          <a:ln w="3175">
            <a:solidFill>
              <a:srgbClr val="001F5F"/>
            </a:solidFill>
          </a:ln>
        </p:spPr>
        <p:txBody>
          <a:bodyPr wrap="square" lIns="0" tIns="0" rIns="0" bIns="0" rtlCol="0"/>
          <a:lstStyle/>
          <a:p>
            <a:endParaRPr/>
          </a:p>
        </p:txBody>
      </p:sp>
      <p:sp>
        <p:nvSpPr>
          <p:cNvPr id="11" name="object 11"/>
          <p:cNvSpPr txBox="1"/>
          <p:nvPr/>
        </p:nvSpPr>
        <p:spPr>
          <a:xfrm>
            <a:off x="731012" y="669797"/>
            <a:ext cx="7568565" cy="5055235"/>
          </a:xfrm>
          <a:prstGeom prst="rect">
            <a:avLst/>
          </a:prstGeom>
        </p:spPr>
        <p:txBody>
          <a:bodyPr vert="horz" wrap="square" lIns="0" tIns="0" rIns="0" bIns="0" rtlCol="0">
            <a:spAutoFit/>
          </a:bodyPr>
          <a:lstStyle/>
          <a:p>
            <a:pPr marL="12700" marR="5080">
              <a:lnSpc>
                <a:spcPct val="100000"/>
              </a:lnSpc>
            </a:pPr>
            <a:r>
              <a:rPr sz="2000" spc="-95" dirty="0">
                <a:solidFill>
                  <a:srgbClr val="001F5F"/>
                </a:solidFill>
                <a:latin typeface="Calibri"/>
                <a:cs typeface="Calibri"/>
              </a:rPr>
              <a:t>To </a:t>
            </a:r>
            <a:r>
              <a:rPr sz="2000" dirty="0">
                <a:solidFill>
                  <a:srgbClr val="001F5F"/>
                </a:solidFill>
                <a:latin typeface="Calibri"/>
                <a:cs typeface="Calibri"/>
              </a:rPr>
              <a:t>connect with a </a:t>
            </a:r>
            <a:r>
              <a:rPr sz="2000" spc="-5" dirty="0">
                <a:solidFill>
                  <a:srgbClr val="001F5F"/>
                </a:solidFill>
                <a:latin typeface="Calibri"/>
                <a:cs typeface="Calibri"/>
              </a:rPr>
              <a:t>database </a:t>
            </a:r>
            <a:r>
              <a:rPr sz="2000" dirty="0">
                <a:solidFill>
                  <a:srgbClr val="001F5F"/>
                </a:solidFill>
                <a:latin typeface="Calibri"/>
                <a:cs typeface="Calibri"/>
              </a:rPr>
              <a:t>in </a:t>
            </a:r>
            <a:r>
              <a:rPr sz="2000" spc="-5" dirty="0">
                <a:solidFill>
                  <a:srgbClr val="001F5F"/>
                </a:solidFill>
                <a:latin typeface="Calibri"/>
                <a:cs typeface="Calibri"/>
              </a:rPr>
              <a:t>Hibernate application, </a:t>
            </a:r>
            <a:r>
              <a:rPr sz="2000" spc="-10" dirty="0">
                <a:solidFill>
                  <a:srgbClr val="001F5F"/>
                </a:solidFill>
                <a:latin typeface="Calibri"/>
                <a:cs typeface="Calibri"/>
              </a:rPr>
              <a:t>you </a:t>
            </a:r>
            <a:r>
              <a:rPr sz="2000" dirty="0">
                <a:solidFill>
                  <a:srgbClr val="001F5F"/>
                </a:solidFill>
                <a:latin typeface="Calibri"/>
                <a:cs typeface="Calibri"/>
              </a:rPr>
              <a:t>need </a:t>
            </a:r>
            <a:r>
              <a:rPr sz="2000" spc="-10" dirty="0">
                <a:solidFill>
                  <a:srgbClr val="001F5F"/>
                </a:solidFill>
                <a:latin typeface="Calibri"/>
                <a:cs typeface="Calibri"/>
              </a:rPr>
              <a:t>to </a:t>
            </a:r>
            <a:r>
              <a:rPr sz="2000" spc="-5" dirty="0">
                <a:solidFill>
                  <a:srgbClr val="001F5F"/>
                </a:solidFill>
                <a:latin typeface="Calibri"/>
                <a:cs typeface="Calibri"/>
              </a:rPr>
              <a:t>set  various properties </a:t>
            </a:r>
            <a:r>
              <a:rPr sz="2000" spc="-10" dirty="0">
                <a:solidFill>
                  <a:srgbClr val="001F5F"/>
                </a:solidFill>
                <a:latin typeface="Calibri"/>
                <a:cs typeface="Calibri"/>
              </a:rPr>
              <a:t>regarding </a:t>
            </a:r>
            <a:r>
              <a:rPr sz="2000" spc="-5" dirty="0">
                <a:solidFill>
                  <a:srgbClr val="001F5F"/>
                </a:solidFill>
                <a:latin typeface="Calibri"/>
                <a:cs typeface="Calibri"/>
              </a:rPr>
              <a:t>driver </a:t>
            </a:r>
            <a:r>
              <a:rPr sz="2000" dirty="0">
                <a:solidFill>
                  <a:srgbClr val="001F5F"/>
                </a:solidFill>
                <a:latin typeface="Calibri"/>
                <a:cs typeface="Calibri"/>
              </a:rPr>
              <a:t>class, </a:t>
            </a:r>
            <a:r>
              <a:rPr sz="2000" spc="-5" dirty="0">
                <a:solidFill>
                  <a:srgbClr val="001F5F"/>
                </a:solidFill>
                <a:latin typeface="Calibri"/>
                <a:cs typeface="Calibri"/>
              </a:rPr>
              <a:t>user </a:t>
            </a:r>
            <a:r>
              <a:rPr sz="2000" dirty="0">
                <a:solidFill>
                  <a:srgbClr val="001F5F"/>
                </a:solidFill>
                <a:latin typeface="Calibri"/>
                <a:cs typeface="Calibri"/>
              </a:rPr>
              <a:t>name, and </a:t>
            </a:r>
            <a:r>
              <a:rPr sz="2000" spc="-10" dirty="0">
                <a:solidFill>
                  <a:srgbClr val="001F5F"/>
                </a:solidFill>
                <a:latin typeface="Calibri"/>
                <a:cs typeface="Calibri"/>
              </a:rPr>
              <a:t>password </a:t>
            </a:r>
            <a:r>
              <a:rPr sz="2000" dirty="0">
                <a:solidFill>
                  <a:srgbClr val="001F5F"/>
                </a:solidFill>
                <a:latin typeface="Calibri"/>
                <a:cs typeface="Calibri"/>
              </a:rPr>
              <a:t>in the  </a:t>
            </a:r>
            <a:r>
              <a:rPr sz="2000" spc="-5" dirty="0">
                <a:solidFill>
                  <a:srgbClr val="001F5F"/>
                </a:solidFill>
                <a:latin typeface="Calibri"/>
                <a:cs typeface="Calibri"/>
              </a:rPr>
              <a:t>hibernate.cfg.xml</a:t>
            </a:r>
            <a:r>
              <a:rPr sz="2000" spc="-125" dirty="0">
                <a:solidFill>
                  <a:srgbClr val="001F5F"/>
                </a:solidFill>
                <a:latin typeface="Calibri"/>
                <a:cs typeface="Calibri"/>
              </a:rPr>
              <a:t> </a:t>
            </a:r>
            <a:r>
              <a:rPr sz="2000" spc="-5" dirty="0">
                <a:solidFill>
                  <a:srgbClr val="001F5F"/>
                </a:solidFill>
                <a:latin typeface="Calibri"/>
                <a:cs typeface="Calibri"/>
              </a:rPr>
              <a:t>file</a:t>
            </a:r>
            <a:endParaRPr sz="2000">
              <a:latin typeface="Calibri"/>
              <a:cs typeface="Calibri"/>
            </a:endParaRPr>
          </a:p>
          <a:p>
            <a:pPr marL="12700">
              <a:lnSpc>
                <a:spcPct val="100000"/>
              </a:lnSpc>
              <a:spcBef>
                <a:spcPts val="1200"/>
              </a:spcBef>
            </a:pPr>
            <a:r>
              <a:rPr sz="2000" spc="-5" dirty="0">
                <a:solidFill>
                  <a:srgbClr val="001F5F"/>
                </a:solidFill>
                <a:latin typeface="Calibri"/>
                <a:cs typeface="Calibri"/>
              </a:rPr>
              <a:t>The structure </a:t>
            </a:r>
            <a:r>
              <a:rPr sz="2000" dirty="0">
                <a:solidFill>
                  <a:srgbClr val="001F5F"/>
                </a:solidFill>
                <a:latin typeface="Calibri"/>
                <a:cs typeface="Calibri"/>
              </a:rPr>
              <a:t>of the </a:t>
            </a:r>
            <a:r>
              <a:rPr sz="2000" spc="-5" dirty="0">
                <a:solidFill>
                  <a:srgbClr val="001F5F"/>
                </a:solidFill>
                <a:latin typeface="Calibri"/>
                <a:cs typeface="Calibri"/>
              </a:rPr>
              <a:t>hibernate.cfg.xml file </a:t>
            </a:r>
            <a:r>
              <a:rPr sz="2000" dirty="0">
                <a:solidFill>
                  <a:srgbClr val="001F5F"/>
                </a:solidFill>
                <a:latin typeface="Calibri"/>
                <a:cs typeface="Calibri"/>
              </a:rPr>
              <a:t>is </a:t>
            </a:r>
            <a:r>
              <a:rPr sz="2000" spc="-5" dirty="0">
                <a:solidFill>
                  <a:srgbClr val="001F5F"/>
                </a:solidFill>
                <a:latin typeface="Calibri"/>
                <a:cs typeface="Calibri"/>
              </a:rPr>
              <a:t>given </a:t>
            </a:r>
            <a:r>
              <a:rPr sz="2000" dirty="0">
                <a:solidFill>
                  <a:srgbClr val="001F5F"/>
                </a:solidFill>
                <a:latin typeface="Calibri"/>
                <a:cs typeface="Calibri"/>
              </a:rPr>
              <a:t>in the </a:t>
            </a:r>
            <a:r>
              <a:rPr sz="2000" spc="-10" dirty="0">
                <a:solidFill>
                  <a:srgbClr val="001F5F"/>
                </a:solidFill>
                <a:latin typeface="Calibri"/>
                <a:cs typeface="Calibri"/>
              </a:rPr>
              <a:t>following</a:t>
            </a:r>
            <a:r>
              <a:rPr sz="2000" spc="85" dirty="0">
                <a:solidFill>
                  <a:srgbClr val="001F5F"/>
                </a:solidFill>
                <a:latin typeface="Calibri"/>
                <a:cs typeface="Calibri"/>
              </a:rPr>
              <a:t> </a:t>
            </a:r>
            <a:r>
              <a:rPr sz="2000" spc="-5" dirty="0">
                <a:solidFill>
                  <a:srgbClr val="001F5F"/>
                </a:solidFill>
                <a:latin typeface="Calibri"/>
                <a:cs typeface="Calibri"/>
              </a:rPr>
              <a:t>code</a:t>
            </a:r>
            <a:endParaRPr sz="2000">
              <a:latin typeface="Calibri"/>
              <a:cs typeface="Calibri"/>
            </a:endParaRPr>
          </a:p>
          <a:p>
            <a:pPr marL="12700">
              <a:lnSpc>
                <a:spcPct val="100000"/>
              </a:lnSpc>
            </a:pPr>
            <a:r>
              <a:rPr sz="2000" spc="-5" dirty="0">
                <a:solidFill>
                  <a:srgbClr val="001F5F"/>
                </a:solidFill>
                <a:latin typeface="Calibri"/>
                <a:cs typeface="Calibri"/>
              </a:rPr>
              <a:t>snippet:</a:t>
            </a:r>
            <a:endParaRPr sz="2000">
              <a:latin typeface="Calibri"/>
              <a:cs typeface="Calibri"/>
            </a:endParaRPr>
          </a:p>
          <a:p>
            <a:pPr>
              <a:lnSpc>
                <a:spcPct val="100000"/>
              </a:lnSpc>
              <a:spcBef>
                <a:spcPts val="5"/>
              </a:spcBef>
            </a:pPr>
            <a:endParaRPr sz="2500">
              <a:latin typeface="Times New Roman"/>
              <a:cs typeface="Times New Roman"/>
            </a:endParaRPr>
          </a:p>
          <a:p>
            <a:pPr marL="677545">
              <a:lnSpc>
                <a:spcPct val="100000"/>
              </a:lnSpc>
            </a:pPr>
            <a:r>
              <a:rPr sz="1400" spc="-5" dirty="0">
                <a:solidFill>
                  <a:srgbClr val="001F5F"/>
                </a:solidFill>
                <a:latin typeface="Courier New"/>
                <a:cs typeface="Courier New"/>
              </a:rPr>
              <a:t>&lt;?xml version='1.0'</a:t>
            </a:r>
            <a:r>
              <a:rPr sz="1400" dirty="0">
                <a:solidFill>
                  <a:srgbClr val="001F5F"/>
                </a:solidFill>
                <a:latin typeface="Courier New"/>
                <a:cs typeface="Courier New"/>
              </a:rPr>
              <a:t> </a:t>
            </a:r>
            <a:r>
              <a:rPr sz="1400" spc="-10" dirty="0">
                <a:solidFill>
                  <a:srgbClr val="001F5F"/>
                </a:solidFill>
                <a:latin typeface="Courier New"/>
                <a:cs typeface="Courier New"/>
              </a:rPr>
              <a:t>encoding='UTF-8'?&gt;</a:t>
            </a:r>
            <a:endParaRPr sz="1400">
              <a:latin typeface="Courier New"/>
              <a:cs typeface="Courier New"/>
            </a:endParaRPr>
          </a:p>
          <a:p>
            <a:pPr marL="677545">
              <a:lnSpc>
                <a:spcPct val="100000"/>
              </a:lnSpc>
            </a:pPr>
            <a:r>
              <a:rPr sz="1400" spc="-5" dirty="0">
                <a:solidFill>
                  <a:srgbClr val="001F5F"/>
                </a:solidFill>
                <a:latin typeface="Courier New"/>
                <a:cs typeface="Courier New"/>
              </a:rPr>
              <a:t>&lt;!DOCTYPE hibernate-configuration</a:t>
            </a:r>
            <a:r>
              <a:rPr sz="1400" spc="-50" dirty="0">
                <a:solidFill>
                  <a:srgbClr val="001F5F"/>
                </a:solidFill>
                <a:latin typeface="Courier New"/>
                <a:cs typeface="Courier New"/>
              </a:rPr>
              <a:t> </a:t>
            </a:r>
            <a:r>
              <a:rPr sz="1400" spc="-10" dirty="0">
                <a:solidFill>
                  <a:srgbClr val="001F5F"/>
                </a:solidFill>
                <a:latin typeface="Courier New"/>
                <a:cs typeface="Courier New"/>
              </a:rPr>
              <a:t>PUBLIC</a:t>
            </a:r>
            <a:endParaRPr sz="1400">
              <a:latin typeface="Courier New"/>
              <a:cs typeface="Courier New"/>
            </a:endParaRPr>
          </a:p>
          <a:p>
            <a:pPr marL="1743710">
              <a:lnSpc>
                <a:spcPct val="100000"/>
              </a:lnSpc>
            </a:pPr>
            <a:r>
              <a:rPr sz="1400" spc="-10" dirty="0">
                <a:solidFill>
                  <a:srgbClr val="001F5F"/>
                </a:solidFill>
                <a:latin typeface="Courier New"/>
                <a:cs typeface="Courier New"/>
              </a:rPr>
              <a:t>"-//Hibernate/Hibernate Configuration </a:t>
            </a:r>
            <a:r>
              <a:rPr sz="1400" spc="-5" dirty="0">
                <a:solidFill>
                  <a:srgbClr val="001F5F"/>
                </a:solidFill>
                <a:latin typeface="Courier New"/>
                <a:cs typeface="Courier New"/>
              </a:rPr>
              <a:t>DTD</a:t>
            </a:r>
            <a:r>
              <a:rPr sz="1400" spc="90" dirty="0">
                <a:solidFill>
                  <a:srgbClr val="001F5F"/>
                </a:solidFill>
                <a:latin typeface="Courier New"/>
                <a:cs typeface="Courier New"/>
              </a:rPr>
              <a:t> </a:t>
            </a:r>
            <a:r>
              <a:rPr sz="1400" spc="-10" dirty="0">
                <a:solidFill>
                  <a:srgbClr val="001F5F"/>
                </a:solidFill>
                <a:latin typeface="Courier New"/>
                <a:cs typeface="Courier New"/>
              </a:rPr>
              <a:t>3.0//EN"</a:t>
            </a:r>
            <a:endParaRPr sz="1400">
              <a:latin typeface="Courier New"/>
              <a:cs typeface="Courier New"/>
            </a:endParaRPr>
          </a:p>
          <a:p>
            <a:pPr marL="677545" marR="498475" indent="213360">
              <a:lnSpc>
                <a:spcPct val="100000"/>
              </a:lnSpc>
            </a:pPr>
            <a:r>
              <a:rPr sz="1400" spc="-5" dirty="0">
                <a:solidFill>
                  <a:srgbClr val="001F5F"/>
                </a:solidFill>
                <a:latin typeface="Courier New"/>
                <a:cs typeface="Courier New"/>
                <a:hlinkClick r:id="rId3"/>
              </a:rPr>
              <a:t>"htt</a:t>
            </a:r>
            <a:r>
              <a:rPr sz="1400" spc="-5" dirty="0">
                <a:solidFill>
                  <a:srgbClr val="001F5F"/>
                </a:solidFill>
                <a:latin typeface="Courier New"/>
                <a:cs typeface="Courier New"/>
              </a:rPr>
              <a:t>p</a:t>
            </a:r>
            <a:r>
              <a:rPr sz="1400" spc="-5" dirty="0">
                <a:solidFill>
                  <a:srgbClr val="001F5F"/>
                </a:solidFill>
                <a:latin typeface="Courier New"/>
                <a:cs typeface="Courier New"/>
                <a:hlinkClick r:id="rId3"/>
              </a:rPr>
              <a:t>://hibernate.sourceforge.net/hibernate-configuration- </a:t>
            </a:r>
            <a:r>
              <a:rPr sz="1400" spc="-5" dirty="0">
                <a:solidFill>
                  <a:srgbClr val="001F5F"/>
                </a:solidFill>
                <a:latin typeface="Courier New"/>
                <a:cs typeface="Courier New"/>
              </a:rPr>
              <a:t> 3.0.dtd"&gt;</a:t>
            </a:r>
            <a:endParaRPr sz="1400">
              <a:latin typeface="Courier New"/>
              <a:cs typeface="Courier New"/>
            </a:endParaRPr>
          </a:p>
          <a:p>
            <a:pPr marL="677545">
              <a:lnSpc>
                <a:spcPct val="100000"/>
              </a:lnSpc>
            </a:pPr>
            <a:r>
              <a:rPr sz="1400" spc="-5" dirty="0">
                <a:solidFill>
                  <a:srgbClr val="001F5F"/>
                </a:solidFill>
                <a:latin typeface="Courier New"/>
                <a:cs typeface="Courier New"/>
              </a:rPr>
              <a:t>&lt;hibernate-configuration&gt;</a:t>
            </a:r>
            <a:endParaRPr sz="1400">
              <a:latin typeface="Courier New"/>
              <a:cs typeface="Courier New"/>
            </a:endParaRPr>
          </a:p>
          <a:p>
            <a:pPr marL="1043305">
              <a:lnSpc>
                <a:spcPct val="100000"/>
              </a:lnSpc>
            </a:pPr>
            <a:r>
              <a:rPr sz="1400" spc="-5" dirty="0">
                <a:solidFill>
                  <a:srgbClr val="001F5F"/>
                </a:solidFill>
                <a:latin typeface="Courier New"/>
                <a:cs typeface="Courier New"/>
              </a:rPr>
              <a:t>&lt;session-factory&gt;</a:t>
            </a:r>
            <a:endParaRPr sz="1400">
              <a:latin typeface="Courier New"/>
              <a:cs typeface="Courier New"/>
            </a:endParaRPr>
          </a:p>
          <a:p>
            <a:pPr marL="1043305">
              <a:lnSpc>
                <a:spcPct val="100000"/>
              </a:lnSpc>
            </a:pPr>
            <a:r>
              <a:rPr sz="1400" spc="-5" dirty="0">
                <a:solidFill>
                  <a:srgbClr val="001F5F"/>
                </a:solidFill>
                <a:latin typeface="Courier New"/>
                <a:cs typeface="Courier New"/>
              </a:rPr>
              <a:t>&lt;property</a:t>
            </a:r>
            <a:r>
              <a:rPr sz="1400" spc="95" dirty="0">
                <a:solidFill>
                  <a:srgbClr val="001F5F"/>
                </a:solidFill>
                <a:latin typeface="Courier New"/>
                <a:cs typeface="Courier New"/>
              </a:rPr>
              <a:t> </a:t>
            </a:r>
            <a:r>
              <a:rPr sz="1400" spc="-10" dirty="0">
                <a:solidFill>
                  <a:srgbClr val="001F5F"/>
                </a:solidFill>
                <a:latin typeface="Courier New"/>
                <a:cs typeface="Courier New"/>
              </a:rPr>
              <a:t>name="connection.username"&gt;SYSTEM&lt;/property&gt;</a:t>
            </a:r>
            <a:endParaRPr sz="1400">
              <a:latin typeface="Courier New"/>
              <a:cs typeface="Courier New"/>
            </a:endParaRPr>
          </a:p>
          <a:p>
            <a:pPr marL="1958339">
              <a:lnSpc>
                <a:spcPct val="100000"/>
              </a:lnSpc>
            </a:pPr>
            <a:r>
              <a:rPr sz="1400" spc="-5" dirty="0">
                <a:solidFill>
                  <a:srgbClr val="001F5F"/>
                </a:solidFill>
                <a:latin typeface="Courier New"/>
                <a:cs typeface="Courier New"/>
              </a:rPr>
              <a:t>.......</a:t>
            </a:r>
            <a:endParaRPr sz="1400">
              <a:latin typeface="Courier New"/>
              <a:cs typeface="Courier New"/>
            </a:endParaRPr>
          </a:p>
          <a:p>
            <a:pPr marL="1958339">
              <a:lnSpc>
                <a:spcPct val="100000"/>
              </a:lnSpc>
            </a:pPr>
            <a:r>
              <a:rPr sz="1400" spc="-5" dirty="0">
                <a:solidFill>
                  <a:srgbClr val="001F5F"/>
                </a:solidFill>
                <a:latin typeface="Courier New"/>
                <a:cs typeface="Courier New"/>
              </a:rPr>
              <a:t>.......</a:t>
            </a:r>
            <a:endParaRPr sz="1400">
              <a:latin typeface="Courier New"/>
              <a:cs typeface="Courier New"/>
            </a:endParaRPr>
          </a:p>
          <a:p>
            <a:pPr marL="1958339">
              <a:lnSpc>
                <a:spcPct val="100000"/>
              </a:lnSpc>
            </a:pPr>
            <a:r>
              <a:rPr sz="1400" spc="-5" dirty="0">
                <a:solidFill>
                  <a:srgbClr val="001F5F"/>
                </a:solidFill>
                <a:latin typeface="Courier New"/>
                <a:cs typeface="Courier New"/>
              </a:rPr>
              <a:t>.......</a:t>
            </a:r>
            <a:endParaRPr sz="1400">
              <a:latin typeface="Courier New"/>
              <a:cs typeface="Courier New"/>
            </a:endParaRPr>
          </a:p>
          <a:p>
            <a:pPr marR="87630" algn="ctr">
              <a:lnSpc>
                <a:spcPct val="100000"/>
              </a:lnSpc>
            </a:pPr>
            <a:r>
              <a:rPr sz="1400" spc="-5" dirty="0">
                <a:solidFill>
                  <a:srgbClr val="001F5F"/>
                </a:solidFill>
                <a:latin typeface="Courier New"/>
                <a:cs typeface="Courier New"/>
              </a:rPr>
              <a:t>&lt;mapping resource="Mapped_File.hbm.xml"</a:t>
            </a:r>
            <a:r>
              <a:rPr sz="1400" spc="-85" dirty="0">
                <a:solidFill>
                  <a:srgbClr val="001F5F"/>
                </a:solidFill>
                <a:latin typeface="Courier New"/>
                <a:cs typeface="Courier New"/>
              </a:rPr>
              <a:t> </a:t>
            </a:r>
            <a:r>
              <a:rPr sz="1400" spc="-5" dirty="0">
                <a:solidFill>
                  <a:srgbClr val="001F5F"/>
                </a:solidFill>
                <a:latin typeface="Courier New"/>
                <a:cs typeface="Courier New"/>
              </a:rPr>
              <a:t>/&gt;</a:t>
            </a:r>
            <a:endParaRPr sz="1400">
              <a:latin typeface="Courier New"/>
              <a:cs typeface="Courier New"/>
            </a:endParaRPr>
          </a:p>
          <a:p>
            <a:pPr marR="3556000" algn="ctr">
              <a:lnSpc>
                <a:spcPct val="100000"/>
              </a:lnSpc>
            </a:pPr>
            <a:r>
              <a:rPr sz="1400" spc="-5" dirty="0">
                <a:solidFill>
                  <a:srgbClr val="001F5F"/>
                </a:solidFill>
                <a:latin typeface="Courier New"/>
                <a:cs typeface="Courier New"/>
              </a:rPr>
              <a:t>&lt;/session-factory&gt;</a:t>
            </a:r>
            <a:endParaRPr sz="1400">
              <a:latin typeface="Courier New"/>
              <a:cs typeface="Courier New"/>
            </a:endParaRPr>
          </a:p>
          <a:p>
            <a:pPr marL="677545">
              <a:lnSpc>
                <a:spcPct val="100000"/>
              </a:lnSpc>
            </a:pPr>
            <a:r>
              <a:rPr sz="1400" spc="-5" dirty="0">
                <a:solidFill>
                  <a:srgbClr val="001F5F"/>
                </a:solidFill>
                <a:latin typeface="Courier New"/>
                <a:cs typeface="Courier New"/>
              </a:rPr>
              <a:t>&lt;/hibernate-configuration&gt;</a:t>
            </a:r>
            <a:endParaRPr sz="140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27</a:t>
            </a:fld>
            <a:r>
              <a:rPr dirty="0"/>
              <a:t> of</a:t>
            </a:r>
            <a:r>
              <a:rPr spc="-90" dirty="0"/>
              <a:t> </a:t>
            </a:r>
            <a:r>
              <a:rPr dirty="0"/>
              <a:t>45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525524"/>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2226564"/>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3476244"/>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4177284"/>
            <a:ext cx="114300" cy="12801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14400" y="5152644"/>
            <a:ext cx="114300" cy="12801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14400" y="5853684"/>
            <a:ext cx="114300" cy="12801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731012" y="669797"/>
            <a:ext cx="7439025" cy="5665470"/>
          </a:xfrm>
          <a:prstGeom prst="rect">
            <a:avLst/>
          </a:prstGeom>
        </p:spPr>
        <p:txBody>
          <a:bodyPr vert="horz" wrap="square" lIns="0" tIns="0" rIns="0" bIns="0" rtlCol="0">
            <a:spAutoFit/>
          </a:bodyPr>
          <a:lstStyle/>
          <a:p>
            <a:pPr marL="12700" marR="303530">
              <a:lnSpc>
                <a:spcPct val="100000"/>
              </a:lnSpc>
            </a:pPr>
            <a:r>
              <a:rPr sz="2000" dirty="0">
                <a:solidFill>
                  <a:srgbClr val="001F5F"/>
                </a:solidFill>
                <a:latin typeface="Calibri"/>
                <a:cs typeface="Calibri"/>
              </a:rPr>
              <a:t>In the </a:t>
            </a:r>
            <a:r>
              <a:rPr sz="2000" spc="-5" dirty="0">
                <a:solidFill>
                  <a:srgbClr val="001F5F"/>
                </a:solidFill>
                <a:latin typeface="Calibri"/>
                <a:cs typeface="Calibri"/>
              </a:rPr>
              <a:t>preceding </a:t>
            </a:r>
            <a:r>
              <a:rPr sz="2000" dirty="0">
                <a:solidFill>
                  <a:srgbClr val="001F5F"/>
                </a:solidFill>
                <a:latin typeface="Calibri"/>
                <a:cs typeface="Calibri"/>
              </a:rPr>
              <a:t>code </a:t>
            </a:r>
            <a:r>
              <a:rPr sz="2000" spc="-5" dirty="0">
                <a:solidFill>
                  <a:srgbClr val="001F5F"/>
                </a:solidFill>
                <a:latin typeface="Calibri"/>
                <a:cs typeface="Calibri"/>
              </a:rPr>
              <a:t>snippet, </a:t>
            </a:r>
            <a:r>
              <a:rPr sz="2000" dirty="0">
                <a:solidFill>
                  <a:srgbClr val="001F5F"/>
                </a:solidFill>
                <a:latin typeface="Calibri"/>
                <a:cs typeface="Calibri"/>
              </a:rPr>
              <a:t>the </a:t>
            </a:r>
            <a:r>
              <a:rPr sz="2000" spc="-5" dirty="0">
                <a:solidFill>
                  <a:srgbClr val="001F5F"/>
                </a:solidFill>
                <a:latin typeface="Calibri"/>
                <a:cs typeface="Calibri"/>
              </a:rPr>
              <a:t>hibernate.cfg.xml file contains </a:t>
            </a:r>
            <a:r>
              <a:rPr sz="2000" dirty="0">
                <a:solidFill>
                  <a:srgbClr val="001F5F"/>
                </a:solidFill>
                <a:latin typeface="Calibri"/>
                <a:cs typeface="Calibri"/>
              </a:rPr>
              <a:t>the  </a:t>
            </a:r>
            <a:r>
              <a:rPr sz="2000" spc="-5" dirty="0">
                <a:solidFill>
                  <a:srgbClr val="001F5F"/>
                </a:solidFill>
                <a:latin typeface="Calibri"/>
                <a:cs typeface="Calibri"/>
              </a:rPr>
              <a:t>following</a:t>
            </a:r>
            <a:r>
              <a:rPr sz="2000" spc="-110" dirty="0">
                <a:solidFill>
                  <a:srgbClr val="001F5F"/>
                </a:solidFill>
                <a:latin typeface="Calibri"/>
                <a:cs typeface="Calibri"/>
              </a:rPr>
              <a:t> </a:t>
            </a:r>
            <a:r>
              <a:rPr sz="2000" spc="-5" dirty="0">
                <a:solidFill>
                  <a:srgbClr val="001F5F"/>
                </a:solidFill>
                <a:latin typeface="Calibri"/>
                <a:cs typeface="Calibri"/>
              </a:rPr>
              <a:t>tags:</a:t>
            </a:r>
            <a:endParaRPr sz="2000">
              <a:latin typeface="Calibri"/>
              <a:cs typeface="Calibri"/>
            </a:endParaRPr>
          </a:p>
          <a:p>
            <a:pPr marL="469900">
              <a:lnSpc>
                <a:spcPct val="100000"/>
              </a:lnSpc>
              <a:spcBef>
                <a:spcPts val="1135"/>
              </a:spcBef>
            </a:pPr>
            <a:r>
              <a:rPr sz="1800" spc="-5" dirty="0">
                <a:solidFill>
                  <a:srgbClr val="001F5F"/>
                </a:solidFill>
                <a:latin typeface="Calibri"/>
                <a:cs typeface="Calibri"/>
              </a:rPr>
              <a:t>&lt;</a:t>
            </a:r>
            <a:r>
              <a:rPr sz="1800" spc="-5" dirty="0">
                <a:solidFill>
                  <a:srgbClr val="001F5F"/>
                </a:solidFill>
                <a:latin typeface="Courier New"/>
                <a:cs typeface="Courier New"/>
              </a:rPr>
              <a:t>?xml&gt;</a:t>
            </a:r>
            <a:r>
              <a:rPr sz="1800" spc="-5" dirty="0">
                <a:solidFill>
                  <a:srgbClr val="001F5F"/>
                </a:solidFill>
                <a:latin typeface="Calibri"/>
                <a:cs typeface="Calibri"/>
              </a:rPr>
              <a:t>: Defines </a:t>
            </a:r>
            <a:r>
              <a:rPr sz="1800" dirty="0">
                <a:solidFill>
                  <a:srgbClr val="001F5F"/>
                </a:solidFill>
                <a:latin typeface="Calibri"/>
                <a:cs typeface="Calibri"/>
              </a:rPr>
              <a:t>the </a:t>
            </a:r>
            <a:r>
              <a:rPr sz="1800" spc="-10" dirty="0">
                <a:solidFill>
                  <a:srgbClr val="001F5F"/>
                </a:solidFill>
                <a:latin typeface="Calibri"/>
                <a:cs typeface="Calibri"/>
              </a:rPr>
              <a:t>version </a:t>
            </a:r>
            <a:r>
              <a:rPr sz="1800" dirty="0">
                <a:solidFill>
                  <a:srgbClr val="001F5F"/>
                </a:solidFill>
                <a:latin typeface="Calibri"/>
                <a:cs typeface="Calibri"/>
              </a:rPr>
              <a:t>and </a:t>
            </a:r>
            <a:r>
              <a:rPr sz="1800" spc="-5" dirty="0">
                <a:solidFill>
                  <a:srgbClr val="001F5F"/>
                </a:solidFill>
                <a:latin typeface="Calibri"/>
                <a:cs typeface="Calibri"/>
              </a:rPr>
              <a:t>encoding </a:t>
            </a:r>
            <a:r>
              <a:rPr sz="1800" dirty="0">
                <a:solidFill>
                  <a:srgbClr val="001F5F"/>
                </a:solidFill>
                <a:latin typeface="Calibri"/>
                <a:cs typeface="Calibri"/>
              </a:rPr>
              <a:t>type used </a:t>
            </a:r>
            <a:r>
              <a:rPr sz="1800" spc="-15" dirty="0">
                <a:solidFill>
                  <a:srgbClr val="001F5F"/>
                </a:solidFill>
                <a:latin typeface="Calibri"/>
                <a:cs typeface="Calibri"/>
              </a:rPr>
              <a:t>for </a:t>
            </a:r>
            <a:r>
              <a:rPr sz="1800" spc="-5" dirty="0">
                <a:solidFill>
                  <a:srgbClr val="001F5F"/>
                </a:solidFill>
                <a:latin typeface="Calibri"/>
                <a:cs typeface="Calibri"/>
              </a:rPr>
              <a:t>the</a:t>
            </a:r>
            <a:r>
              <a:rPr sz="1800" spc="10" dirty="0">
                <a:solidFill>
                  <a:srgbClr val="001F5F"/>
                </a:solidFill>
                <a:latin typeface="Calibri"/>
                <a:cs typeface="Calibri"/>
              </a:rPr>
              <a:t> </a:t>
            </a:r>
            <a:r>
              <a:rPr sz="1800" spc="-5" dirty="0">
                <a:solidFill>
                  <a:srgbClr val="001F5F"/>
                </a:solidFill>
                <a:latin typeface="Calibri"/>
                <a:cs typeface="Calibri"/>
              </a:rPr>
              <a:t>XML</a:t>
            </a:r>
            <a:endParaRPr sz="1800">
              <a:latin typeface="Calibri"/>
              <a:cs typeface="Calibri"/>
            </a:endParaRPr>
          </a:p>
          <a:p>
            <a:pPr marL="469900">
              <a:lnSpc>
                <a:spcPct val="100000"/>
              </a:lnSpc>
              <a:spcBef>
                <a:spcPts val="70"/>
              </a:spcBef>
            </a:pPr>
            <a:r>
              <a:rPr sz="1800" spc="-5" dirty="0">
                <a:solidFill>
                  <a:srgbClr val="001F5F"/>
                </a:solidFill>
                <a:latin typeface="Calibri"/>
                <a:cs typeface="Calibri"/>
              </a:rPr>
              <a:t>document.</a:t>
            </a:r>
            <a:endParaRPr sz="1800">
              <a:latin typeface="Calibri"/>
              <a:cs typeface="Calibri"/>
            </a:endParaRPr>
          </a:p>
          <a:p>
            <a:pPr marL="469900" marR="218440">
              <a:lnSpc>
                <a:spcPct val="101099"/>
              </a:lnSpc>
              <a:spcBef>
                <a:spcPts val="1105"/>
              </a:spcBef>
            </a:pPr>
            <a:r>
              <a:rPr sz="1800" spc="-10" dirty="0">
                <a:solidFill>
                  <a:srgbClr val="001F5F"/>
                </a:solidFill>
                <a:latin typeface="Courier New"/>
                <a:cs typeface="Courier New"/>
              </a:rPr>
              <a:t>&lt;DOCTYPE&gt;</a:t>
            </a:r>
            <a:r>
              <a:rPr sz="1800" spc="-10" dirty="0">
                <a:solidFill>
                  <a:srgbClr val="001F5F"/>
                </a:solidFill>
                <a:latin typeface="Calibri"/>
                <a:cs typeface="Calibri"/>
              </a:rPr>
              <a:t>: </a:t>
            </a:r>
            <a:r>
              <a:rPr sz="1800" spc="-5" dirty="0">
                <a:solidFill>
                  <a:srgbClr val="001F5F"/>
                </a:solidFill>
                <a:latin typeface="Calibri"/>
                <a:cs typeface="Calibri"/>
              </a:rPr>
              <a:t>Specifies </a:t>
            </a:r>
            <a:r>
              <a:rPr sz="1800" dirty="0">
                <a:solidFill>
                  <a:srgbClr val="001F5F"/>
                </a:solidFill>
                <a:latin typeface="Calibri"/>
                <a:cs typeface="Calibri"/>
              </a:rPr>
              <a:t>the </a:t>
            </a:r>
            <a:r>
              <a:rPr sz="1800" spc="-5" dirty="0">
                <a:solidFill>
                  <a:srgbClr val="001F5F"/>
                </a:solidFill>
                <a:latin typeface="Calibri"/>
                <a:cs typeface="Calibri"/>
              </a:rPr>
              <a:t>Document </a:t>
            </a:r>
            <a:r>
              <a:rPr sz="1800" spc="-20" dirty="0">
                <a:solidFill>
                  <a:srgbClr val="001F5F"/>
                </a:solidFill>
                <a:latin typeface="Calibri"/>
                <a:cs typeface="Calibri"/>
              </a:rPr>
              <a:t>Type </a:t>
            </a:r>
            <a:r>
              <a:rPr sz="1800" spc="-5" dirty="0">
                <a:solidFill>
                  <a:srgbClr val="001F5F"/>
                </a:solidFill>
                <a:latin typeface="Calibri"/>
                <a:cs typeface="Calibri"/>
              </a:rPr>
              <a:t>Definition </a:t>
            </a:r>
            <a:r>
              <a:rPr sz="1800" spc="-10" dirty="0">
                <a:solidFill>
                  <a:srgbClr val="001F5F"/>
                </a:solidFill>
                <a:latin typeface="Calibri"/>
                <a:cs typeface="Calibri"/>
              </a:rPr>
              <a:t>(DTD) </a:t>
            </a:r>
            <a:r>
              <a:rPr sz="1800" spc="-15" dirty="0">
                <a:solidFill>
                  <a:srgbClr val="001F5F"/>
                </a:solidFill>
                <a:latin typeface="Calibri"/>
                <a:cs typeface="Calibri"/>
              </a:rPr>
              <a:t>for </a:t>
            </a:r>
            <a:r>
              <a:rPr sz="1800" dirty="0">
                <a:solidFill>
                  <a:srgbClr val="001F5F"/>
                </a:solidFill>
                <a:latin typeface="Calibri"/>
                <a:cs typeface="Calibri"/>
              </a:rPr>
              <a:t>the XML  </a:t>
            </a:r>
            <a:r>
              <a:rPr sz="1800" spc="-5" dirty="0">
                <a:solidFill>
                  <a:srgbClr val="001F5F"/>
                </a:solidFill>
                <a:latin typeface="Calibri"/>
                <a:cs typeface="Calibri"/>
              </a:rPr>
              <a:t>elements. </a:t>
            </a:r>
            <a:r>
              <a:rPr sz="1800" spc="-15" dirty="0">
                <a:solidFill>
                  <a:srgbClr val="001F5F"/>
                </a:solidFill>
                <a:latin typeface="Calibri"/>
                <a:cs typeface="Calibri"/>
              </a:rPr>
              <a:t>DTD </a:t>
            </a:r>
            <a:r>
              <a:rPr sz="1800" spc="-5" dirty="0">
                <a:solidFill>
                  <a:srgbClr val="001F5F"/>
                </a:solidFill>
                <a:latin typeface="Calibri"/>
                <a:cs typeface="Calibri"/>
              </a:rPr>
              <a:t>specifies </a:t>
            </a:r>
            <a:r>
              <a:rPr sz="1800" dirty="0">
                <a:solidFill>
                  <a:srgbClr val="001F5F"/>
                </a:solidFill>
                <a:latin typeface="Calibri"/>
                <a:cs typeface="Calibri"/>
              </a:rPr>
              <a:t>the </a:t>
            </a:r>
            <a:r>
              <a:rPr sz="1800" spc="-5" dirty="0">
                <a:solidFill>
                  <a:srgbClr val="001F5F"/>
                </a:solidFill>
                <a:latin typeface="Calibri"/>
                <a:cs typeface="Calibri"/>
              </a:rPr>
              <a:t>grammar rule </a:t>
            </a:r>
            <a:r>
              <a:rPr sz="1800" spc="-15" dirty="0">
                <a:solidFill>
                  <a:srgbClr val="001F5F"/>
                </a:solidFill>
                <a:latin typeface="Calibri"/>
                <a:cs typeface="Calibri"/>
              </a:rPr>
              <a:t>for </a:t>
            </a:r>
            <a:r>
              <a:rPr sz="1800" spc="-5" dirty="0">
                <a:solidFill>
                  <a:srgbClr val="001F5F"/>
                </a:solidFill>
                <a:latin typeface="Calibri"/>
                <a:cs typeface="Calibri"/>
              </a:rPr>
              <a:t>the XML document. </a:t>
            </a:r>
            <a:r>
              <a:rPr sz="1800" spc="-15" dirty="0">
                <a:solidFill>
                  <a:srgbClr val="001F5F"/>
                </a:solidFill>
                <a:latin typeface="Calibri"/>
                <a:cs typeface="Calibri"/>
              </a:rPr>
              <a:t>For  </a:t>
            </a:r>
            <a:r>
              <a:rPr sz="1800" spc="-10" dirty="0">
                <a:solidFill>
                  <a:srgbClr val="001F5F"/>
                </a:solidFill>
                <a:latin typeface="Calibri"/>
                <a:cs typeface="Calibri"/>
              </a:rPr>
              <a:t>example, </a:t>
            </a:r>
            <a:r>
              <a:rPr sz="1800" spc="-15" dirty="0">
                <a:solidFill>
                  <a:srgbClr val="001F5F"/>
                </a:solidFill>
                <a:latin typeface="Calibri"/>
                <a:cs typeface="Calibri"/>
              </a:rPr>
              <a:t>DTD for </a:t>
            </a:r>
            <a:r>
              <a:rPr sz="1800" spc="-10" dirty="0">
                <a:solidFill>
                  <a:srgbClr val="001F5F"/>
                </a:solidFill>
                <a:latin typeface="Calibri"/>
                <a:cs typeface="Calibri"/>
              </a:rPr>
              <a:t>hibernate.cfg.xml </a:t>
            </a:r>
            <a:r>
              <a:rPr sz="1800" spc="-5" dirty="0">
                <a:solidFill>
                  <a:srgbClr val="001F5F"/>
                </a:solidFill>
                <a:latin typeface="Calibri"/>
                <a:cs typeface="Calibri"/>
              </a:rPr>
              <a:t>file is specified </a:t>
            </a:r>
            <a:r>
              <a:rPr sz="1800" dirty="0">
                <a:solidFill>
                  <a:srgbClr val="001F5F"/>
                </a:solidFill>
                <a:latin typeface="Calibri"/>
                <a:cs typeface="Calibri"/>
              </a:rPr>
              <a:t>as  </a:t>
            </a:r>
            <a:r>
              <a:rPr sz="1800" spc="-10" dirty="0">
                <a:solidFill>
                  <a:srgbClr val="001F5F"/>
                </a:solidFill>
                <a:latin typeface="Calibri"/>
                <a:cs typeface="Calibri"/>
                <a:hlinkClick r:id="rId4"/>
              </a:rPr>
              <a:t>http://hibernate.sourceforge.net/hibernate-configuration-3.0.dtd.</a:t>
            </a:r>
            <a:endParaRPr sz="1800">
              <a:latin typeface="Calibri"/>
              <a:cs typeface="Calibri"/>
            </a:endParaRPr>
          </a:p>
          <a:p>
            <a:pPr marL="469900" marR="38735">
              <a:lnSpc>
                <a:spcPct val="103299"/>
              </a:lnSpc>
              <a:spcBef>
                <a:spcPts val="1055"/>
              </a:spcBef>
            </a:pPr>
            <a:r>
              <a:rPr sz="1800" spc="-10" dirty="0">
                <a:solidFill>
                  <a:srgbClr val="001F5F"/>
                </a:solidFill>
                <a:latin typeface="Courier New"/>
                <a:cs typeface="Courier New"/>
              </a:rPr>
              <a:t>&lt;hibernate-configuration&gt;</a:t>
            </a:r>
            <a:r>
              <a:rPr sz="1800" spc="-10" dirty="0">
                <a:solidFill>
                  <a:srgbClr val="001F5F"/>
                </a:solidFill>
                <a:latin typeface="Calibri"/>
                <a:cs typeface="Calibri"/>
              </a:rPr>
              <a:t>: </a:t>
            </a:r>
            <a:r>
              <a:rPr sz="1800" spc="-5" dirty="0">
                <a:solidFill>
                  <a:srgbClr val="001F5F"/>
                </a:solidFill>
                <a:latin typeface="Calibri"/>
                <a:cs typeface="Calibri"/>
              </a:rPr>
              <a:t>Specifies </a:t>
            </a:r>
            <a:r>
              <a:rPr sz="1800" dirty="0">
                <a:solidFill>
                  <a:srgbClr val="001F5F"/>
                </a:solidFill>
                <a:latin typeface="Calibri"/>
                <a:cs typeface="Calibri"/>
              </a:rPr>
              <a:t>all the </a:t>
            </a:r>
            <a:r>
              <a:rPr sz="1800" spc="-10" dirty="0">
                <a:solidFill>
                  <a:srgbClr val="001F5F"/>
                </a:solidFill>
                <a:latin typeface="Calibri"/>
                <a:cs typeface="Calibri"/>
              </a:rPr>
              <a:t>configuration details  </a:t>
            </a:r>
            <a:r>
              <a:rPr sz="1800" spc="-5" dirty="0">
                <a:solidFill>
                  <a:srgbClr val="001F5F"/>
                </a:solidFill>
                <a:latin typeface="Calibri"/>
                <a:cs typeface="Calibri"/>
              </a:rPr>
              <a:t>that </a:t>
            </a:r>
            <a:r>
              <a:rPr sz="1800" dirty="0">
                <a:solidFill>
                  <a:srgbClr val="001F5F"/>
                </a:solidFill>
                <a:latin typeface="Calibri"/>
                <a:cs typeface="Calibri"/>
              </a:rPr>
              <a:t>the </a:t>
            </a:r>
            <a:r>
              <a:rPr sz="1800" spc="-10" dirty="0">
                <a:solidFill>
                  <a:srgbClr val="001F5F"/>
                </a:solidFill>
                <a:latin typeface="Calibri"/>
                <a:cs typeface="Calibri"/>
              </a:rPr>
              <a:t>application </a:t>
            </a:r>
            <a:r>
              <a:rPr sz="1800" dirty="0">
                <a:solidFill>
                  <a:srgbClr val="001F5F"/>
                </a:solidFill>
                <a:latin typeface="Calibri"/>
                <a:cs typeface="Calibri"/>
              </a:rPr>
              <a:t>uses </a:t>
            </a:r>
            <a:r>
              <a:rPr sz="1800" spc="-10" dirty="0">
                <a:solidFill>
                  <a:srgbClr val="001F5F"/>
                </a:solidFill>
                <a:latin typeface="Calibri"/>
                <a:cs typeface="Calibri"/>
              </a:rPr>
              <a:t>to communicate </a:t>
            </a:r>
            <a:r>
              <a:rPr sz="1800" spc="-5" dirty="0">
                <a:solidFill>
                  <a:srgbClr val="001F5F"/>
                </a:solidFill>
                <a:latin typeface="Calibri"/>
                <a:cs typeface="Calibri"/>
              </a:rPr>
              <a:t>with </a:t>
            </a:r>
            <a:r>
              <a:rPr sz="1800" dirty="0">
                <a:solidFill>
                  <a:srgbClr val="001F5F"/>
                </a:solidFill>
                <a:latin typeface="Calibri"/>
                <a:cs typeface="Calibri"/>
              </a:rPr>
              <a:t>the </a:t>
            </a:r>
            <a:r>
              <a:rPr sz="1800" spc="-5" dirty="0">
                <a:solidFill>
                  <a:srgbClr val="001F5F"/>
                </a:solidFill>
                <a:latin typeface="Calibri"/>
                <a:cs typeface="Calibri"/>
              </a:rPr>
              <a:t>underlying</a:t>
            </a:r>
            <a:r>
              <a:rPr sz="1800" spc="100" dirty="0">
                <a:solidFill>
                  <a:srgbClr val="001F5F"/>
                </a:solidFill>
                <a:latin typeface="Calibri"/>
                <a:cs typeface="Calibri"/>
              </a:rPr>
              <a:t> </a:t>
            </a:r>
            <a:r>
              <a:rPr sz="1800" spc="-5" dirty="0">
                <a:solidFill>
                  <a:srgbClr val="001F5F"/>
                </a:solidFill>
                <a:latin typeface="Calibri"/>
                <a:cs typeface="Calibri"/>
              </a:rPr>
              <a:t>database.</a:t>
            </a:r>
            <a:endParaRPr sz="1800">
              <a:latin typeface="Calibri"/>
              <a:cs typeface="Calibri"/>
            </a:endParaRPr>
          </a:p>
          <a:p>
            <a:pPr marL="469900" marR="233679">
              <a:lnSpc>
                <a:spcPct val="101699"/>
              </a:lnSpc>
              <a:spcBef>
                <a:spcPts val="1090"/>
              </a:spcBef>
            </a:pPr>
            <a:r>
              <a:rPr sz="1800" spc="-10" dirty="0">
                <a:solidFill>
                  <a:srgbClr val="001F5F"/>
                </a:solidFill>
                <a:latin typeface="Courier New"/>
                <a:cs typeface="Courier New"/>
              </a:rPr>
              <a:t>&lt;session-factory&gt;</a:t>
            </a:r>
            <a:r>
              <a:rPr sz="1800" spc="-10" dirty="0">
                <a:solidFill>
                  <a:srgbClr val="001F5F"/>
                </a:solidFill>
                <a:latin typeface="Calibri"/>
                <a:cs typeface="Calibri"/>
              </a:rPr>
              <a:t>: Contains </a:t>
            </a:r>
            <a:r>
              <a:rPr sz="1800" dirty="0">
                <a:solidFill>
                  <a:srgbClr val="001F5F"/>
                </a:solidFill>
                <a:latin typeface="Calibri"/>
                <a:cs typeface="Calibri"/>
              </a:rPr>
              <a:t>the </a:t>
            </a:r>
            <a:r>
              <a:rPr sz="1800" spc="-10" dirty="0">
                <a:solidFill>
                  <a:srgbClr val="001F5F"/>
                </a:solidFill>
                <a:latin typeface="Calibri"/>
                <a:cs typeface="Calibri"/>
              </a:rPr>
              <a:t>database </a:t>
            </a:r>
            <a:r>
              <a:rPr sz="1800" dirty="0">
                <a:solidFill>
                  <a:srgbClr val="001F5F"/>
                </a:solidFill>
                <a:latin typeface="Calibri"/>
                <a:cs typeface="Calibri"/>
              </a:rPr>
              <a:t>and </a:t>
            </a:r>
            <a:r>
              <a:rPr sz="1800" spc="-10" dirty="0">
                <a:solidFill>
                  <a:srgbClr val="001F5F"/>
                </a:solidFill>
                <a:latin typeface="Calibri"/>
                <a:cs typeface="Calibri"/>
              </a:rPr>
              <a:t>application </a:t>
            </a:r>
            <a:r>
              <a:rPr sz="1800" spc="-5" dirty="0">
                <a:solidFill>
                  <a:srgbClr val="001F5F"/>
                </a:solidFill>
                <a:latin typeface="Calibri"/>
                <a:cs typeface="Calibri"/>
              </a:rPr>
              <a:t>specific  </a:t>
            </a:r>
            <a:r>
              <a:rPr sz="1800" spc="-10" dirty="0">
                <a:solidFill>
                  <a:srgbClr val="001F5F"/>
                </a:solidFill>
                <a:latin typeface="Calibri"/>
                <a:cs typeface="Calibri"/>
              </a:rPr>
              <a:t>properties </a:t>
            </a:r>
            <a:r>
              <a:rPr sz="1800" spc="-5" dirty="0">
                <a:solidFill>
                  <a:srgbClr val="001F5F"/>
                </a:solidFill>
                <a:latin typeface="Calibri"/>
                <a:cs typeface="Calibri"/>
              </a:rPr>
              <a:t>that </a:t>
            </a:r>
            <a:r>
              <a:rPr sz="1800" dirty="0">
                <a:solidFill>
                  <a:srgbClr val="001F5F"/>
                </a:solidFill>
                <a:latin typeface="Calibri"/>
                <a:cs typeface="Calibri"/>
              </a:rPr>
              <a:t>a </a:t>
            </a:r>
            <a:r>
              <a:rPr sz="1800" spc="-5" dirty="0">
                <a:solidFill>
                  <a:srgbClr val="001F5F"/>
                </a:solidFill>
                <a:latin typeface="Calibri"/>
                <a:cs typeface="Calibri"/>
              </a:rPr>
              <a:t>Session object </a:t>
            </a:r>
            <a:r>
              <a:rPr sz="1800" dirty="0">
                <a:solidFill>
                  <a:srgbClr val="001F5F"/>
                </a:solidFill>
                <a:latin typeface="Calibri"/>
                <a:cs typeface="Calibri"/>
              </a:rPr>
              <a:t>uses </a:t>
            </a:r>
            <a:r>
              <a:rPr sz="1800" spc="-10" dirty="0">
                <a:solidFill>
                  <a:srgbClr val="001F5F"/>
                </a:solidFill>
                <a:latin typeface="Calibri"/>
                <a:cs typeface="Calibri"/>
              </a:rPr>
              <a:t>to establish </a:t>
            </a:r>
            <a:r>
              <a:rPr sz="1800" dirty="0">
                <a:solidFill>
                  <a:srgbClr val="001F5F"/>
                </a:solidFill>
                <a:latin typeface="Calibri"/>
                <a:cs typeface="Calibri"/>
              </a:rPr>
              <a:t>a </a:t>
            </a:r>
            <a:r>
              <a:rPr sz="1800" spc="-10" dirty="0">
                <a:solidFill>
                  <a:srgbClr val="001F5F"/>
                </a:solidFill>
                <a:latin typeface="Calibri"/>
                <a:cs typeface="Calibri"/>
              </a:rPr>
              <a:t>communication </a:t>
            </a:r>
            <a:r>
              <a:rPr sz="1800" spc="-5" dirty="0">
                <a:solidFill>
                  <a:srgbClr val="001F5F"/>
                </a:solidFill>
                <a:latin typeface="Calibri"/>
                <a:cs typeface="Calibri"/>
              </a:rPr>
              <a:t>link  between </a:t>
            </a:r>
            <a:r>
              <a:rPr sz="1800" dirty="0">
                <a:solidFill>
                  <a:srgbClr val="001F5F"/>
                </a:solidFill>
                <a:latin typeface="Calibri"/>
                <a:cs typeface="Calibri"/>
              </a:rPr>
              <a:t>the </a:t>
            </a:r>
            <a:r>
              <a:rPr sz="1800" spc="-5" dirty="0">
                <a:solidFill>
                  <a:srgbClr val="001F5F"/>
                </a:solidFill>
                <a:latin typeface="Calibri"/>
                <a:cs typeface="Calibri"/>
              </a:rPr>
              <a:t>application </a:t>
            </a:r>
            <a:r>
              <a:rPr sz="1800" dirty="0">
                <a:solidFill>
                  <a:srgbClr val="001F5F"/>
                </a:solidFill>
                <a:latin typeface="Calibri"/>
                <a:cs typeface="Calibri"/>
              </a:rPr>
              <a:t>and the</a:t>
            </a:r>
            <a:r>
              <a:rPr sz="1800" spc="-15" dirty="0">
                <a:solidFill>
                  <a:srgbClr val="001F5F"/>
                </a:solidFill>
                <a:latin typeface="Calibri"/>
                <a:cs typeface="Calibri"/>
              </a:rPr>
              <a:t> </a:t>
            </a:r>
            <a:r>
              <a:rPr sz="1800" spc="-5" dirty="0">
                <a:solidFill>
                  <a:srgbClr val="001F5F"/>
                </a:solidFill>
                <a:latin typeface="Calibri"/>
                <a:cs typeface="Calibri"/>
              </a:rPr>
              <a:t>database.</a:t>
            </a:r>
            <a:endParaRPr sz="1800">
              <a:latin typeface="Calibri"/>
              <a:cs typeface="Calibri"/>
            </a:endParaRPr>
          </a:p>
          <a:p>
            <a:pPr marL="469900" marR="5080">
              <a:lnSpc>
                <a:spcPct val="103299"/>
              </a:lnSpc>
              <a:spcBef>
                <a:spcPts val="1060"/>
              </a:spcBef>
            </a:pPr>
            <a:r>
              <a:rPr sz="1800" spc="-5" dirty="0">
                <a:solidFill>
                  <a:srgbClr val="001F5F"/>
                </a:solidFill>
                <a:latin typeface="Courier New"/>
                <a:cs typeface="Courier New"/>
              </a:rPr>
              <a:t>&lt;property&gt;</a:t>
            </a:r>
            <a:r>
              <a:rPr sz="1800" spc="-5" dirty="0">
                <a:solidFill>
                  <a:srgbClr val="001F5F"/>
                </a:solidFill>
                <a:latin typeface="Calibri"/>
                <a:cs typeface="Calibri"/>
              </a:rPr>
              <a:t>: Defines </a:t>
            </a:r>
            <a:r>
              <a:rPr sz="1800" dirty="0">
                <a:solidFill>
                  <a:srgbClr val="001F5F"/>
                </a:solidFill>
                <a:latin typeface="Calibri"/>
                <a:cs typeface="Calibri"/>
              </a:rPr>
              <a:t>the </a:t>
            </a:r>
            <a:r>
              <a:rPr sz="1800" spc="-10" dirty="0">
                <a:solidFill>
                  <a:srgbClr val="001F5F"/>
                </a:solidFill>
                <a:latin typeface="Calibri"/>
                <a:cs typeface="Calibri"/>
              </a:rPr>
              <a:t>various properties </a:t>
            </a:r>
            <a:r>
              <a:rPr sz="1800" spc="-5" dirty="0">
                <a:solidFill>
                  <a:srgbClr val="001F5F"/>
                </a:solidFill>
                <a:latin typeface="Calibri"/>
                <a:cs typeface="Calibri"/>
              </a:rPr>
              <a:t>that </a:t>
            </a:r>
            <a:r>
              <a:rPr sz="1800" spc="-10" dirty="0">
                <a:solidFill>
                  <a:srgbClr val="001F5F"/>
                </a:solidFill>
                <a:latin typeface="Calibri"/>
                <a:cs typeface="Calibri"/>
              </a:rPr>
              <a:t>are required to connect  </a:t>
            </a:r>
            <a:r>
              <a:rPr sz="1800" spc="-5" dirty="0">
                <a:solidFill>
                  <a:srgbClr val="001F5F"/>
                </a:solidFill>
                <a:latin typeface="Calibri"/>
                <a:cs typeface="Calibri"/>
              </a:rPr>
              <a:t>with </a:t>
            </a:r>
            <a:r>
              <a:rPr sz="1800" dirty="0">
                <a:solidFill>
                  <a:srgbClr val="001F5F"/>
                </a:solidFill>
                <a:latin typeface="Calibri"/>
                <a:cs typeface="Calibri"/>
              </a:rPr>
              <a:t>the</a:t>
            </a:r>
            <a:r>
              <a:rPr sz="1800" spc="-60" dirty="0">
                <a:solidFill>
                  <a:srgbClr val="001F5F"/>
                </a:solidFill>
                <a:latin typeface="Calibri"/>
                <a:cs typeface="Calibri"/>
              </a:rPr>
              <a:t> </a:t>
            </a:r>
            <a:r>
              <a:rPr sz="1800" spc="-5" dirty="0">
                <a:solidFill>
                  <a:srgbClr val="001F5F"/>
                </a:solidFill>
                <a:latin typeface="Calibri"/>
                <a:cs typeface="Calibri"/>
              </a:rPr>
              <a:t>database.</a:t>
            </a:r>
            <a:endParaRPr sz="1800">
              <a:latin typeface="Calibri"/>
              <a:cs typeface="Calibri"/>
            </a:endParaRPr>
          </a:p>
          <a:p>
            <a:pPr marL="469900">
              <a:lnSpc>
                <a:spcPct val="100000"/>
              </a:lnSpc>
              <a:spcBef>
                <a:spcPts val="1125"/>
              </a:spcBef>
            </a:pPr>
            <a:r>
              <a:rPr sz="1800" spc="-10" dirty="0">
                <a:solidFill>
                  <a:srgbClr val="001F5F"/>
                </a:solidFill>
                <a:latin typeface="Courier New"/>
                <a:cs typeface="Courier New"/>
              </a:rPr>
              <a:t>&lt;mapping&gt;</a:t>
            </a:r>
            <a:r>
              <a:rPr sz="1800" spc="-10" dirty="0">
                <a:solidFill>
                  <a:srgbClr val="001F5F"/>
                </a:solidFill>
                <a:latin typeface="Calibri"/>
                <a:cs typeface="Calibri"/>
              </a:rPr>
              <a:t>: </a:t>
            </a:r>
            <a:r>
              <a:rPr sz="1800" spc="-5" dirty="0">
                <a:solidFill>
                  <a:srgbClr val="001F5F"/>
                </a:solidFill>
                <a:latin typeface="Calibri"/>
                <a:cs typeface="Calibri"/>
              </a:rPr>
              <a:t>Specifies </a:t>
            </a:r>
            <a:r>
              <a:rPr sz="1800" dirty="0">
                <a:solidFill>
                  <a:srgbClr val="001F5F"/>
                </a:solidFill>
                <a:latin typeface="Calibri"/>
                <a:cs typeface="Calibri"/>
              </a:rPr>
              <a:t>the name </a:t>
            </a:r>
            <a:r>
              <a:rPr sz="1800" spc="-5" dirty="0">
                <a:solidFill>
                  <a:srgbClr val="001F5F"/>
                </a:solidFill>
                <a:latin typeface="Calibri"/>
                <a:cs typeface="Calibri"/>
              </a:rPr>
              <a:t>of </a:t>
            </a:r>
            <a:r>
              <a:rPr sz="1800" dirty="0">
                <a:solidFill>
                  <a:srgbClr val="001F5F"/>
                </a:solidFill>
                <a:latin typeface="Calibri"/>
                <a:cs typeface="Calibri"/>
              </a:rPr>
              <a:t>the </a:t>
            </a:r>
            <a:r>
              <a:rPr sz="1800" spc="-5" dirty="0">
                <a:solidFill>
                  <a:srgbClr val="001F5F"/>
                </a:solidFill>
                <a:latin typeface="Calibri"/>
                <a:cs typeface="Calibri"/>
              </a:rPr>
              <a:t>Hibernate </a:t>
            </a:r>
            <a:r>
              <a:rPr sz="1800" dirty="0">
                <a:solidFill>
                  <a:srgbClr val="001F5F"/>
                </a:solidFill>
                <a:latin typeface="Calibri"/>
                <a:cs typeface="Calibri"/>
              </a:rPr>
              <a:t>mapping </a:t>
            </a:r>
            <a:r>
              <a:rPr sz="1800" spc="-5" dirty="0">
                <a:solidFill>
                  <a:srgbClr val="001F5F"/>
                </a:solidFill>
                <a:latin typeface="Calibri"/>
                <a:cs typeface="Calibri"/>
              </a:rPr>
              <a:t>file</a:t>
            </a:r>
            <a:r>
              <a:rPr sz="1800" spc="60" dirty="0">
                <a:solidFill>
                  <a:srgbClr val="001F5F"/>
                </a:solidFill>
                <a:latin typeface="Calibri"/>
                <a:cs typeface="Calibri"/>
              </a:rPr>
              <a:t> </a:t>
            </a:r>
            <a:r>
              <a:rPr sz="1800" spc="-5" dirty="0">
                <a:solidFill>
                  <a:srgbClr val="001F5F"/>
                </a:solidFill>
                <a:latin typeface="Calibri"/>
                <a:cs typeface="Calibri"/>
              </a:rPr>
              <a:t>that</a:t>
            </a:r>
            <a:endParaRPr sz="1800">
              <a:latin typeface="Calibri"/>
              <a:cs typeface="Calibri"/>
            </a:endParaRPr>
          </a:p>
          <a:p>
            <a:pPr marL="469900">
              <a:lnSpc>
                <a:spcPct val="100000"/>
              </a:lnSpc>
              <a:spcBef>
                <a:spcPts val="70"/>
              </a:spcBef>
            </a:pPr>
            <a:r>
              <a:rPr sz="1800" spc="-5" dirty="0">
                <a:solidFill>
                  <a:srgbClr val="001F5F"/>
                </a:solidFill>
                <a:latin typeface="Calibri"/>
                <a:cs typeface="Calibri"/>
              </a:rPr>
              <a:t>defines </a:t>
            </a:r>
            <a:r>
              <a:rPr sz="1800" dirty="0">
                <a:solidFill>
                  <a:srgbClr val="001F5F"/>
                </a:solidFill>
                <a:latin typeface="Calibri"/>
                <a:cs typeface="Calibri"/>
              </a:rPr>
              <a:t>the mapping </a:t>
            </a:r>
            <a:r>
              <a:rPr sz="1800" spc="-5" dirty="0">
                <a:solidFill>
                  <a:srgbClr val="001F5F"/>
                </a:solidFill>
                <a:latin typeface="Calibri"/>
                <a:cs typeface="Calibri"/>
              </a:rPr>
              <a:t>of </a:t>
            </a:r>
            <a:r>
              <a:rPr sz="1800" dirty="0">
                <a:solidFill>
                  <a:srgbClr val="001F5F"/>
                </a:solidFill>
                <a:latin typeface="Calibri"/>
                <a:cs typeface="Calibri"/>
              </a:rPr>
              <a:t>a </a:t>
            </a:r>
            <a:r>
              <a:rPr sz="1800" spc="-5" dirty="0">
                <a:solidFill>
                  <a:srgbClr val="001F5F"/>
                </a:solidFill>
                <a:latin typeface="Calibri"/>
                <a:cs typeface="Calibri"/>
              </a:rPr>
              <a:t>database table </a:t>
            </a:r>
            <a:r>
              <a:rPr sz="1800" spc="-10" dirty="0">
                <a:solidFill>
                  <a:srgbClr val="001F5F"/>
                </a:solidFill>
                <a:latin typeface="Calibri"/>
                <a:cs typeface="Calibri"/>
              </a:rPr>
              <a:t>to </a:t>
            </a:r>
            <a:r>
              <a:rPr sz="1800" dirty="0">
                <a:solidFill>
                  <a:srgbClr val="001F5F"/>
                </a:solidFill>
                <a:latin typeface="Calibri"/>
                <a:cs typeface="Calibri"/>
              </a:rPr>
              <a:t>a</a:t>
            </a:r>
            <a:r>
              <a:rPr sz="1800" spc="10" dirty="0">
                <a:solidFill>
                  <a:srgbClr val="001F5F"/>
                </a:solidFill>
                <a:latin typeface="Calibri"/>
                <a:cs typeface="Calibri"/>
              </a:rPr>
              <a:t> </a:t>
            </a:r>
            <a:r>
              <a:rPr sz="1800" spc="-5" dirty="0">
                <a:solidFill>
                  <a:srgbClr val="001F5F"/>
                </a:solidFill>
                <a:latin typeface="Calibri"/>
                <a:cs typeface="Calibri"/>
              </a:rPr>
              <a:t>class.</a:t>
            </a:r>
            <a:endParaRPr sz="18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5"/>
              </a:rPr>
              <a:t>www.peoplestrategists.com</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28</a:t>
            </a:fld>
            <a:r>
              <a:rPr dirty="0"/>
              <a:t> of</a:t>
            </a:r>
            <a:r>
              <a:rPr spc="-90" dirty="0"/>
              <a:t> </a:t>
            </a:r>
            <a:r>
              <a:rPr dirty="0"/>
              <a:t>45</a:t>
            </a:r>
          </a:p>
        </p:txBody>
      </p:sp>
      <p:sp>
        <p:nvSpPr>
          <p:cNvPr id="10" name="object 1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a:t>
            </a:r>
            <a:r>
              <a:rPr spc="-10" dirty="0"/>
              <a:t>Hibernate</a:t>
            </a:r>
            <a:r>
              <a:rPr spc="-65" dirty="0"/>
              <a:t> </a:t>
            </a:r>
            <a:r>
              <a:rPr spc="-10" dirty="0"/>
              <a:t>(Contd.)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2187"/>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1012" y="665226"/>
            <a:ext cx="7514590" cy="3876675"/>
          </a:xfrm>
          <a:prstGeom prst="rect">
            <a:avLst/>
          </a:prstGeom>
        </p:spPr>
        <p:txBody>
          <a:bodyPr vert="horz" wrap="square" lIns="0" tIns="0" rIns="0" bIns="0" rtlCol="0">
            <a:spAutoFit/>
          </a:bodyPr>
          <a:lstStyle/>
          <a:p>
            <a:pPr marL="469900" indent="-457834">
              <a:lnSpc>
                <a:spcPct val="100000"/>
              </a:lnSpc>
            </a:pPr>
            <a:r>
              <a:rPr sz="2000" spc="-5" dirty="0">
                <a:solidFill>
                  <a:srgbClr val="001F5F"/>
                </a:solidFill>
                <a:latin typeface="Calibri"/>
                <a:cs typeface="Calibri"/>
              </a:rPr>
              <a:t>The following properties </a:t>
            </a:r>
            <a:r>
              <a:rPr sz="2000" spc="-10" dirty="0">
                <a:solidFill>
                  <a:srgbClr val="001F5F"/>
                </a:solidFill>
                <a:latin typeface="Calibri"/>
                <a:cs typeface="Calibri"/>
              </a:rPr>
              <a:t>are </a:t>
            </a:r>
            <a:r>
              <a:rPr sz="2000" dirty="0">
                <a:solidFill>
                  <a:srgbClr val="001F5F"/>
                </a:solidFill>
                <a:latin typeface="Calibri"/>
                <a:cs typeface="Calibri"/>
              </a:rPr>
              <a:t>commonly </a:t>
            </a:r>
            <a:r>
              <a:rPr sz="2000" spc="-5" dirty="0">
                <a:solidFill>
                  <a:srgbClr val="001F5F"/>
                </a:solidFill>
                <a:latin typeface="Calibri"/>
                <a:cs typeface="Calibri"/>
              </a:rPr>
              <a:t>set </a:t>
            </a:r>
            <a:r>
              <a:rPr sz="2000" dirty="0">
                <a:solidFill>
                  <a:srgbClr val="001F5F"/>
                </a:solidFill>
                <a:latin typeface="Calibri"/>
                <a:cs typeface="Calibri"/>
              </a:rPr>
              <a:t>under the </a:t>
            </a:r>
            <a:r>
              <a:rPr sz="1800" spc="-10" dirty="0">
                <a:solidFill>
                  <a:srgbClr val="001F5F"/>
                </a:solidFill>
                <a:latin typeface="Courier New"/>
                <a:cs typeface="Courier New"/>
              </a:rPr>
              <a:t>&lt;property&gt;</a:t>
            </a:r>
            <a:r>
              <a:rPr sz="1800" spc="-95" dirty="0">
                <a:solidFill>
                  <a:srgbClr val="001F5F"/>
                </a:solidFill>
                <a:latin typeface="Courier New"/>
                <a:cs typeface="Courier New"/>
              </a:rPr>
              <a:t> </a:t>
            </a:r>
            <a:r>
              <a:rPr sz="2000" spc="-5" dirty="0">
                <a:solidFill>
                  <a:srgbClr val="001F5F"/>
                </a:solidFill>
                <a:latin typeface="Calibri"/>
                <a:cs typeface="Calibri"/>
              </a:rPr>
              <a:t>tag:</a:t>
            </a:r>
            <a:endParaRPr sz="2000">
              <a:latin typeface="Calibri"/>
              <a:cs typeface="Calibri"/>
            </a:endParaRPr>
          </a:p>
          <a:p>
            <a:pPr marL="469900" marR="62230" algn="just">
              <a:lnSpc>
                <a:spcPct val="100000"/>
              </a:lnSpc>
              <a:spcBef>
                <a:spcPts val="1245"/>
              </a:spcBef>
            </a:pPr>
            <a:r>
              <a:rPr sz="1800" b="1" dirty="0">
                <a:solidFill>
                  <a:srgbClr val="001F5F"/>
                </a:solidFill>
                <a:latin typeface="Calibri"/>
                <a:cs typeface="Calibri"/>
              </a:rPr>
              <a:t>JDBC </a:t>
            </a:r>
            <a:r>
              <a:rPr sz="1800" b="1" spc="-5" dirty="0">
                <a:solidFill>
                  <a:srgbClr val="001F5F"/>
                </a:solidFill>
                <a:latin typeface="Calibri"/>
                <a:cs typeface="Calibri"/>
              </a:rPr>
              <a:t>properties</a:t>
            </a:r>
            <a:r>
              <a:rPr sz="1800" spc="-5" dirty="0">
                <a:solidFill>
                  <a:srgbClr val="001F5F"/>
                </a:solidFill>
                <a:latin typeface="Calibri"/>
                <a:cs typeface="Calibri"/>
              </a:rPr>
              <a:t>: The </a:t>
            </a:r>
            <a:r>
              <a:rPr sz="1800" dirty="0">
                <a:solidFill>
                  <a:srgbClr val="001F5F"/>
                </a:solidFill>
                <a:latin typeface="Calibri"/>
                <a:cs typeface="Calibri"/>
              </a:rPr>
              <a:t>JDBC </a:t>
            </a:r>
            <a:r>
              <a:rPr sz="1800" spc="-10" dirty="0">
                <a:solidFill>
                  <a:srgbClr val="001F5F"/>
                </a:solidFill>
                <a:latin typeface="Calibri"/>
                <a:cs typeface="Calibri"/>
              </a:rPr>
              <a:t>properties are </a:t>
            </a:r>
            <a:r>
              <a:rPr sz="1800" dirty="0">
                <a:solidFill>
                  <a:srgbClr val="001F5F"/>
                </a:solidFill>
                <a:latin typeface="Calibri"/>
                <a:cs typeface="Calibri"/>
              </a:rPr>
              <a:t>used </a:t>
            </a:r>
            <a:r>
              <a:rPr sz="1800" spc="-10" dirty="0">
                <a:solidFill>
                  <a:srgbClr val="001F5F"/>
                </a:solidFill>
                <a:latin typeface="Calibri"/>
                <a:cs typeface="Calibri"/>
              </a:rPr>
              <a:t>to connect </a:t>
            </a:r>
            <a:r>
              <a:rPr sz="1800" spc="-5" dirty="0">
                <a:solidFill>
                  <a:srgbClr val="001F5F"/>
                </a:solidFill>
                <a:latin typeface="Calibri"/>
                <a:cs typeface="Calibri"/>
              </a:rPr>
              <a:t>with </a:t>
            </a:r>
            <a:r>
              <a:rPr sz="1800" dirty="0">
                <a:solidFill>
                  <a:srgbClr val="001F5F"/>
                </a:solidFill>
                <a:latin typeface="Calibri"/>
                <a:cs typeface="Calibri"/>
              </a:rPr>
              <a:t>a </a:t>
            </a:r>
            <a:r>
              <a:rPr sz="1800" spc="-10" dirty="0">
                <a:solidFill>
                  <a:srgbClr val="001F5F"/>
                </a:solidFill>
                <a:latin typeface="Calibri"/>
                <a:cs typeface="Calibri"/>
              </a:rPr>
              <a:t>relational  </a:t>
            </a:r>
            <a:r>
              <a:rPr sz="1800" spc="-5" dirty="0">
                <a:solidFill>
                  <a:srgbClr val="001F5F"/>
                </a:solidFill>
                <a:latin typeface="Calibri"/>
                <a:cs typeface="Calibri"/>
              </a:rPr>
              <a:t>database. The </a:t>
            </a:r>
            <a:r>
              <a:rPr sz="1800" spc="-10" dirty="0">
                <a:solidFill>
                  <a:srgbClr val="001F5F"/>
                </a:solidFill>
                <a:latin typeface="Calibri"/>
                <a:cs typeface="Calibri"/>
              </a:rPr>
              <a:t>following </a:t>
            </a:r>
            <a:r>
              <a:rPr sz="1800" dirty="0">
                <a:solidFill>
                  <a:srgbClr val="001F5F"/>
                </a:solidFill>
                <a:latin typeface="Calibri"/>
                <a:cs typeface="Calibri"/>
              </a:rPr>
              <a:t>JDBC </a:t>
            </a:r>
            <a:r>
              <a:rPr sz="1800" spc="-5" dirty="0">
                <a:solidFill>
                  <a:srgbClr val="001F5F"/>
                </a:solidFill>
                <a:latin typeface="Calibri"/>
                <a:cs typeface="Calibri"/>
              </a:rPr>
              <a:t>properties </a:t>
            </a:r>
            <a:r>
              <a:rPr sz="1800" spc="-10" dirty="0">
                <a:solidFill>
                  <a:srgbClr val="001F5F"/>
                </a:solidFill>
                <a:latin typeface="Calibri"/>
                <a:cs typeface="Calibri"/>
              </a:rPr>
              <a:t>are commonly </a:t>
            </a:r>
            <a:r>
              <a:rPr sz="1800" dirty="0">
                <a:solidFill>
                  <a:srgbClr val="001F5F"/>
                </a:solidFill>
                <a:latin typeface="Calibri"/>
                <a:cs typeface="Calibri"/>
              </a:rPr>
              <a:t>used in a </a:t>
            </a:r>
            <a:r>
              <a:rPr sz="1800" spc="-10" dirty="0">
                <a:solidFill>
                  <a:srgbClr val="001F5F"/>
                </a:solidFill>
                <a:latin typeface="Calibri"/>
                <a:cs typeface="Calibri"/>
              </a:rPr>
              <a:t>Hibernate  configuration</a:t>
            </a:r>
            <a:r>
              <a:rPr sz="1800" spc="-60" dirty="0">
                <a:solidFill>
                  <a:srgbClr val="001F5F"/>
                </a:solidFill>
                <a:latin typeface="Calibri"/>
                <a:cs typeface="Calibri"/>
              </a:rPr>
              <a:t> </a:t>
            </a:r>
            <a:r>
              <a:rPr sz="1800" spc="-5" dirty="0">
                <a:solidFill>
                  <a:srgbClr val="001F5F"/>
                </a:solidFill>
                <a:latin typeface="Calibri"/>
                <a:cs typeface="Calibri"/>
              </a:rPr>
              <a:t>file:</a:t>
            </a:r>
            <a:endParaRPr sz="1800">
              <a:latin typeface="Calibri"/>
              <a:cs typeface="Calibri"/>
            </a:endParaRPr>
          </a:p>
          <a:p>
            <a:pPr marL="869315" marR="5080" indent="-228600">
              <a:lnSpc>
                <a:spcPct val="105600"/>
              </a:lnSpc>
              <a:spcBef>
                <a:spcPts val="900"/>
              </a:spcBef>
              <a:buClr>
                <a:srgbClr val="943735"/>
              </a:buClr>
              <a:buFont typeface="Wingdings"/>
              <a:buChar char=""/>
              <a:tabLst>
                <a:tab pos="869315" algn="l"/>
                <a:tab pos="869950" algn="l"/>
              </a:tabLst>
            </a:pPr>
            <a:r>
              <a:rPr sz="1600" spc="-5" dirty="0">
                <a:solidFill>
                  <a:srgbClr val="001F5F"/>
                </a:solidFill>
                <a:latin typeface="Courier New"/>
                <a:cs typeface="Courier New"/>
              </a:rPr>
              <a:t>hibernate.connection.driver_class</a:t>
            </a:r>
            <a:r>
              <a:rPr sz="1600" spc="-5" dirty="0">
                <a:solidFill>
                  <a:srgbClr val="001F5F"/>
                </a:solidFill>
                <a:latin typeface="Calibri"/>
                <a:cs typeface="Calibri"/>
              </a:rPr>
              <a:t>: Specifies the </a:t>
            </a:r>
            <a:r>
              <a:rPr sz="1600" spc="-10" dirty="0">
                <a:solidFill>
                  <a:srgbClr val="001F5F"/>
                </a:solidFill>
                <a:latin typeface="Calibri"/>
                <a:cs typeface="Calibri"/>
              </a:rPr>
              <a:t>database </a:t>
            </a:r>
            <a:r>
              <a:rPr sz="1600" spc="-5" dirty="0">
                <a:solidFill>
                  <a:srgbClr val="001F5F"/>
                </a:solidFill>
                <a:latin typeface="Calibri"/>
                <a:cs typeface="Calibri"/>
              </a:rPr>
              <a:t>specific  </a:t>
            </a:r>
            <a:r>
              <a:rPr sz="1600" spc="-10" dirty="0">
                <a:solidFill>
                  <a:srgbClr val="001F5F"/>
                </a:solidFill>
                <a:latin typeface="Calibri"/>
                <a:cs typeface="Calibri"/>
              </a:rPr>
              <a:t>driver</a:t>
            </a:r>
            <a:r>
              <a:rPr sz="1600" spc="-65" dirty="0">
                <a:solidFill>
                  <a:srgbClr val="001F5F"/>
                </a:solidFill>
                <a:latin typeface="Calibri"/>
                <a:cs typeface="Calibri"/>
              </a:rPr>
              <a:t> </a:t>
            </a:r>
            <a:r>
              <a:rPr sz="1600" spc="-5" dirty="0">
                <a:solidFill>
                  <a:srgbClr val="001F5F"/>
                </a:solidFill>
                <a:latin typeface="Calibri"/>
                <a:cs typeface="Calibri"/>
              </a:rPr>
              <a:t>name.</a:t>
            </a:r>
            <a:endParaRPr sz="1600">
              <a:latin typeface="Calibri"/>
              <a:cs typeface="Calibri"/>
            </a:endParaRPr>
          </a:p>
          <a:p>
            <a:pPr marL="869315" marR="161925" indent="-228600">
              <a:lnSpc>
                <a:spcPct val="105300"/>
              </a:lnSpc>
              <a:spcBef>
                <a:spcPts val="365"/>
              </a:spcBef>
              <a:buClr>
                <a:srgbClr val="943735"/>
              </a:buClr>
              <a:buFont typeface="Wingdings"/>
              <a:buChar char=""/>
              <a:tabLst>
                <a:tab pos="869315" algn="l"/>
                <a:tab pos="869950" algn="l"/>
              </a:tabLst>
            </a:pPr>
            <a:r>
              <a:rPr sz="1600" spc="-5" dirty="0">
                <a:solidFill>
                  <a:srgbClr val="001F5F"/>
                </a:solidFill>
                <a:latin typeface="Courier New"/>
                <a:cs typeface="Courier New"/>
              </a:rPr>
              <a:t>hibernate.connection.ur</a:t>
            </a:r>
            <a:r>
              <a:rPr sz="1600" spc="-5" dirty="0">
                <a:solidFill>
                  <a:srgbClr val="001F5F"/>
                </a:solidFill>
                <a:latin typeface="Calibri"/>
                <a:cs typeface="Calibri"/>
              </a:rPr>
              <a:t>l: Specifies the </a:t>
            </a:r>
            <a:r>
              <a:rPr sz="1600" spc="-10" dirty="0">
                <a:solidFill>
                  <a:srgbClr val="001F5F"/>
                </a:solidFill>
                <a:latin typeface="Calibri"/>
                <a:cs typeface="Calibri"/>
              </a:rPr>
              <a:t>complete path </a:t>
            </a:r>
            <a:r>
              <a:rPr sz="1600" spc="-5" dirty="0">
                <a:solidFill>
                  <a:srgbClr val="001F5F"/>
                </a:solidFill>
                <a:latin typeface="Calibri"/>
                <a:cs typeface="Calibri"/>
              </a:rPr>
              <a:t>along with </a:t>
            </a:r>
            <a:r>
              <a:rPr sz="1600" spc="-10" dirty="0">
                <a:solidFill>
                  <a:srgbClr val="001F5F"/>
                </a:solidFill>
                <a:latin typeface="Calibri"/>
                <a:cs typeface="Calibri"/>
              </a:rPr>
              <a:t>the  port number </a:t>
            </a:r>
            <a:r>
              <a:rPr sz="1600" spc="-5" dirty="0">
                <a:solidFill>
                  <a:srgbClr val="001F5F"/>
                </a:solidFill>
                <a:latin typeface="Calibri"/>
                <a:cs typeface="Calibri"/>
              </a:rPr>
              <a:t>and name of a </a:t>
            </a:r>
            <a:r>
              <a:rPr sz="1600" spc="-10" dirty="0">
                <a:solidFill>
                  <a:srgbClr val="001F5F"/>
                </a:solidFill>
                <a:latin typeface="Calibri"/>
                <a:cs typeface="Calibri"/>
              </a:rPr>
              <a:t>database that needs to </a:t>
            </a:r>
            <a:r>
              <a:rPr sz="1600" spc="-5" dirty="0">
                <a:solidFill>
                  <a:srgbClr val="001F5F"/>
                </a:solidFill>
                <a:latin typeface="Calibri"/>
                <a:cs typeface="Calibri"/>
              </a:rPr>
              <a:t>be </a:t>
            </a:r>
            <a:r>
              <a:rPr sz="1600" spc="-10" dirty="0">
                <a:solidFill>
                  <a:srgbClr val="001F5F"/>
                </a:solidFill>
                <a:latin typeface="Calibri"/>
                <a:cs typeface="Calibri"/>
              </a:rPr>
              <a:t>connected </a:t>
            </a:r>
            <a:r>
              <a:rPr sz="1600" spc="-5" dirty="0">
                <a:solidFill>
                  <a:srgbClr val="001F5F"/>
                </a:solidFill>
                <a:latin typeface="Calibri"/>
                <a:cs typeface="Calibri"/>
              </a:rPr>
              <a:t>with </a:t>
            </a:r>
            <a:r>
              <a:rPr sz="1600" spc="-10" dirty="0">
                <a:solidFill>
                  <a:srgbClr val="001F5F"/>
                </a:solidFill>
                <a:latin typeface="Calibri"/>
                <a:cs typeface="Calibri"/>
              </a:rPr>
              <a:t>the  application.</a:t>
            </a:r>
            <a:endParaRPr sz="1600">
              <a:latin typeface="Calibri"/>
              <a:cs typeface="Calibri"/>
            </a:endParaRPr>
          </a:p>
          <a:p>
            <a:pPr marL="869315" marR="36195" indent="-228600">
              <a:lnSpc>
                <a:spcPct val="105600"/>
              </a:lnSpc>
              <a:spcBef>
                <a:spcPts val="360"/>
              </a:spcBef>
              <a:buClr>
                <a:srgbClr val="943735"/>
              </a:buClr>
              <a:buFont typeface="Wingdings"/>
              <a:buChar char=""/>
              <a:tabLst>
                <a:tab pos="869315" algn="l"/>
                <a:tab pos="869950" algn="l"/>
              </a:tabLst>
            </a:pPr>
            <a:r>
              <a:rPr sz="1600" spc="-5" dirty="0">
                <a:solidFill>
                  <a:srgbClr val="001F5F"/>
                </a:solidFill>
                <a:latin typeface="Courier New"/>
                <a:cs typeface="Courier New"/>
              </a:rPr>
              <a:t>hibernate.connection.username</a:t>
            </a:r>
            <a:r>
              <a:rPr sz="1600" spc="-5" dirty="0">
                <a:solidFill>
                  <a:srgbClr val="001F5F"/>
                </a:solidFill>
                <a:latin typeface="Calibri"/>
                <a:cs typeface="Calibri"/>
              </a:rPr>
              <a:t>: Specifies the </a:t>
            </a:r>
            <a:r>
              <a:rPr sz="1600" spc="-10" dirty="0">
                <a:solidFill>
                  <a:srgbClr val="001F5F"/>
                </a:solidFill>
                <a:latin typeface="Calibri"/>
                <a:cs typeface="Calibri"/>
              </a:rPr>
              <a:t>user </a:t>
            </a:r>
            <a:r>
              <a:rPr sz="1600" spc="-5" dirty="0">
                <a:solidFill>
                  <a:srgbClr val="001F5F"/>
                </a:solidFill>
                <a:latin typeface="Calibri"/>
                <a:cs typeface="Calibri"/>
              </a:rPr>
              <a:t>name that is </a:t>
            </a:r>
            <a:r>
              <a:rPr sz="1600" spc="-10" dirty="0">
                <a:solidFill>
                  <a:srgbClr val="001F5F"/>
                </a:solidFill>
                <a:latin typeface="Calibri"/>
                <a:cs typeface="Calibri"/>
              </a:rPr>
              <a:t>used  to connect </a:t>
            </a:r>
            <a:r>
              <a:rPr sz="1600" spc="-5" dirty="0">
                <a:solidFill>
                  <a:srgbClr val="001F5F"/>
                </a:solidFill>
                <a:latin typeface="Calibri"/>
                <a:cs typeface="Calibri"/>
              </a:rPr>
              <a:t>with a particular</a:t>
            </a:r>
            <a:r>
              <a:rPr sz="1600" spc="35" dirty="0">
                <a:solidFill>
                  <a:srgbClr val="001F5F"/>
                </a:solidFill>
                <a:latin typeface="Calibri"/>
                <a:cs typeface="Calibri"/>
              </a:rPr>
              <a:t> </a:t>
            </a:r>
            <a:r>
              <a:rPr sz="1600" spc="-10" dirty="0">
                <a:solidFill>
                  <a:srgbClr val="001F5F"/>
                </a:solidFill>
                <a:latin typeface="Calibri"/>
                <a:cs typeface="Calibri"/>
              </a:rPr>
              <a:t>database.</a:t>
            </a:r>
            <a:endParaRPr sz="1600">
              <a:latin typeface="Calibri"/>
              <a:cs typeface="Calibri"/>
            </a:endParaRPr>
          </a:p>
          <a:p>
            <a:pPr marL="869315" marR="120650" indent="-228600">
              <a:lnSpc>
                <a:spcPct val="105600"/>
              </a:lnSpc>
              <a:spcBef>
                <a:spcPts val="360"/>
              </a:spcBef>
              <a:buClr>
                <a:srgbClr val="943735"/>
              </a:buClr>
              <a:buFont typeface="Wingdings"/>
              <a:buChar char=""/>
              <a:tabLst>
                <a:tab pos="869315" algn="l"/>
                <a:tab pos="869950" algn="l"/>
              </a:tabLst>
            </a:pPr>
            <a:r>
              <a:rPr sz="1600" spc="-5" dirty="0">
                <a:solidFill>
                  <a:srgbClr val="001F5F"/>
                </a:solidFill>
                <a:latin typeface="Courier New"/>
                <a:cs typeface="Courier New"/>
              </a:rPr>
              <a:t>hibernate.connection.password</a:t>
            </a:r>
            <a:r>
              <a:rPr sz="1600" spc="-5" dirty="0">
                <a:solidFill>
                  <a:srgbClr val="001F5F"/>
                </a:solidFill>
                <a:latin typeface="Calibri"/>
                <a:cs typeface="Calibri"/>
              </a:rPr>
              <a:t>: Specifies the </a:t>
            </a:r>
            <a:r>
              <a:rPr sz="1600" spc="-15" dirty="0">
                <a:solidFill>
                  <a:srgbClr val="001F5F"/>
                </a:solidFill>
                <a:latin typeface="Calibri"/>
                <a:cs typeface="Calibri"/>
              </a:rPr>
              <a:t>password </a:t>
            </a:r>
            <a:r>
              <a:rPr sz="1600" spc="-10" dirty="0">
                <a:solidFill>
                  <a:srgbClr val="001F5F"/>
                </a:solidFill>
                <a:latin typeface="Calibri"/>
                <a:cs typeface="Calibri"/>
              </a:rPr>
              <a:t>that </a:t>
            </a:r>
            <a:r>
              <a:rPr sz="1600" spc="-5" dirty="0">
                <a:solidFill>
                  <a:srgbClr val="001F5F"/>
                </a:solidFill>
                <a:latin typeface="Calibri"/>
                <a:cs typeface="Calibri"/>
              </a:rPr>
              <a:t>is </a:t>
            </a:r>
            <a:r>
              <a:rPr sz="1600" spc="-10" dirty="0">
                <a:solidFill>
                  <a:srgbClr val="001F5F"/>
                </a:solidFill>
                <a:latin typeface="Calibri"/>
                <a:cs typeface="Calibri"/>
              </a:rPr>
              <a:t>used  to connect </a:t>
            </a:r>
            <a:r>
              <a:rPr sz="1600" spc="-5" dirty="0">
                <a:solidFill>
                  <a:srgbClr val="001F5F"/>
                </a:solidFill>
                <a:latin typeface="Calibri"/>
                <a:cs typeface="Calibri"/>
              </a:rPr>
              <a:t>with a particular</a:t>
            </a:r>
            <a:r>
              <a:rPr sz="1600" spc="35" dirty="0">
                <a:solidFill>
                  <a:srgbClr val="001F5F"/>
                </a:solidFill>
                <a:latin typeface="Calibri"/>
                <a:cs typeface="Calibri"/>
              </a:rPr>
              <a:t> </a:t>
            </a:r>
            <a:r>
              <a:rPr sz="1600" spc="-10" dirty="0">
                <a:solidFill>
                  <a:srgbClr val="001F5F"/>
                </a:solidFill>
                <a:latin typeface="Calibri"/>
                <a:cs typeface="Calibri"/>
              </a:rPr>
              <a:t>database.</a:t>
            </a:r>
            <a:endParaRPr sz="16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29</a:t>
            </a:fld>
            <a:r>
              <a:rPr dirty="0"/>
              <a:t> of</a:t>
            </a:r>
            <a:r>
              <a:rPr spc="-90" dirty="0"/>
              <a:t> </a:t>
            </a:r>
            <a:r>
              <a:rPr dirty="0"/>
              <a:t>45</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a:t>
            </a:r>
            <a:r>
              <a:rPr spc="-10" dirty="0"/>
              <a:t>Hibernate</a:t>
            </a:r>
            <a:r>
              <a:rPr spc="-65" dirty="0"/>
              <a:t> </a:t>
            </a:r>
            <a:r>
              <a:rPr spc="-10" dirty="0"/>
              <a:t>(Contd.)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1930907"/>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2631948"/>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3332988"/>
            <a:ext cx="114300" cy="12801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31012" y="669797"/>
            <a:ext cx="7370445" cy="4420870"/>
          </a:xfrm>
          <a:prstGeom prst="rect">
            <a:avLst/>
          </a:prstGeom>
        </p:spPr>
        <p:txBody>
          <a:bodyPr vert="horz" wrap="square" lIns="0" tIns="0" rIns="0" bIns="0" rtlCol="0">
            <a:spAutoFit/>
          </a:bodyPr>
          <a:lstStyle/>
          <a:p>
            <a:pPr marL="12700">
              <a:lnSpc>
                <a:spcPct val="100000"/>
              </a:lnSpc>
            </a:pPr>
            <a:r>
              <a:rPr sz="2000" spc="-15" dirty="0">
                <a:solidFill>
                  <a:srgbClr val="001F5F"/>
                </a:solidFill>
                <a:latin typeface="Calibri"/>
                <a:cs typeface="Calibri"/>
              </a:rPr>
              <a:t>Java </a:t>
            </a:r>
            <a:r>
              <a:rPr sz="2000" spc="-5" dirty="0">
                <a:solidFill>
                  <a:srgbClr val="001F5F"/>
                </a:solidFill>
                <a:latin typeface="Calibri"/>
                <a:cs typeface="Calibri"/>
              </a:rPr>
              <a:t>Database </a:t>
            </a:r>
            <a:r>
              <a:rPr sz="2000" dirty="0">
                <a:solidFill>
                  <a:srgbClr val="001F5F"/>
                </a:solidFill>
                <a:latin typeface="Calibri"/>
                <a:cs typeface="Calibri"/>
              </a:rPr>
              <a:t>Connectivity</a:t>
            </a:r>
            <a:r>
              <a:rPr sz="2000" spc="-30" dirty="0">
                <a:solidFill>
                  <a:srgbClr val="001F5F"/>
                </a:solidFill>
                <a:latin typeface="Calibri"/>
                <a:cs typeface="Calibri"/>
              </a:rPr>
              <a:t> </a:t>
            </a:r>
            <a:r>
              <a:rPr sz="2000" dirty="0">
                <a:solidFill>
                  <a:srgbClr val="001F5F"/>
                </a:solidFill>
                <a:latin typeface="Calibri"/>
                <a:cs typeface="Calibri"/>
              </a:rPr>
              <a:t>(JDBC):</a:t>
            </a:r>
            <a:endParaRPr sz="2000">
              <a:latin typeface="Calibri"/>
              <a:cs typeface="Calibri"/>
            </a:endParaRPr>
          </a:p>
          <a:p>
            <a:pPr marL="469900" marR="19050">
              <a:lnSpc>
                <a:spcPct val="100000"/>
              </a:lnSpc>
              <a:spcBef>
                <a:spcPts val="1205"/>
              </a:spcBef>
            </a:pPr>
            <a:r>
              <a:rPr sz="1800" dirty="0">
                <a:solidFill>
                  <a:srgbClr val="001F5F"/>
                </a:solidFill>
                <a:latin typeface="Calibri"/>
                <a:cs typeface="Calibri"/>
              </a:rPr>
              <a:t>Is a </a:t>
            </a:r>
            <a:r>
              <a:rPr sz="1800" spc="-10" dirty="0">
                <a:solidFill>
                  <a:srgbClr val="001F5F"/>
                </a:solidFill>
                <a:latin typeface="Calibri"/>
                <a:cs typeface="Calibri"/>
              </a:rPr>
              <a:t>standard </a:t>
            </a:r>
            <a:r>
              <a:rPr sz="1800" spc="-15" dirty="0">
                <a:solidFill>
                  <a:srgbClr val="001F5F"/>
                </a:solidFill>
                <a:latin typeface="Calibri"/>
                <a:cs typeface="Calibri"/>
              </a:rPr>
              <a:t>Java </a:t>
            </a:r>
            <a:r>
              <a:rPr sz="1800" dirty="0">
                <a:solidFill>
                  <a:srgbClr val="001F5F"/>
                </a:solidFill>
                <a:latin typeface="Calibri"/>
                <a:cs typeface="Calibri"/>
              </a:rPr>
              <a:t>API </a:t>
            </a:r>
            <a:r>
              <a:rPr sz="1800" spc="-15" dirty="0">
                <a:solidFill>
                  <a:srgbClr val="001F5F"/>
                </a:solidFill>
                <a:latin typeface="Calibri"/>
                <a:cs typeface="Calibri"/>
              </a:rPr>
              <a:t>for </a:t>
            </a:r>
            <a:r>
              <a:rPr sz="1800" spc="-5" dirty="0">
                <a:solidFill>
                  <a:srgbClr val="001F5F"/>
                </a:solidFill>
                <a:latin typeface="Calibri"/>
                <a:cs typeface="Calibri"/>
              </a:rPr>
              <a:t>database-independent connectivity between </a:t>
            </a:r>
            <a:r>
              <a:rPr sz="1800" dirty="0">
                <a:solidFill>
                  <a:srgbClr val="001F5F"/>
                </a:solidFill>
                <a:latin typeface="Calibri"/>
                <a:cs typeface="Calibri"/>
              </a:rPr>
              <a:t>the  </a:t>
            </a:r>
            <a:r>
              <a:rPr sz="1800" spc="-15" dirty="0">
                <a:solidFill>
                  <a:srgbClr val="001F5F"/>
                </a:solidFill>
                <a:latin typeface="Calibri"/>
                <a:cs typeface="Calibri"/>
              </a:rPr>
              <a:t>Java </a:t>
            </a:r>
            <a:r>
              <a:rPr sz="1800" spc="-10" dirty="0">
                <a:solidFill>
                  <a:srgbClr val="001F5F"/>
                </a:solidFill>
                <a:latin typeface="Calibri"/>
                <a:cs typeface="Calibri"/>
              </a:rPr>
              <a:t>programming </a:t>
            </a:r>
            <a:r>
              <a:rPr sz="1800" spc="-5" dirty="0">
                <a:solidFill>
                  <a:srgbClr val="001F5F"/>
                </a:solidFill>
                <a:latin typeface="Calibri"/>
                <a:cs typeface="Calibri"/>
              </a:rPr>
              <a:t>language </a:t>
            </a:r>
            <a:r>
              <a:rPr sz="1800" dirty="0">
                <a:solidFill>
                  <a:srgbClr val="001F5F"/>
                </a:solidFill>
                <a:latin typeface="Calibri"/>
                <a:cs typeface="Calibri"/>
              </a:rPr>
              <a:t>and a </a:t>
            </a:r>
            <a:r>
              <a:rPr sz="1800" spc="-5" dirty="0">
                <a:solidFill>
                  <a:srgbClr val="001F5F"/>
                </a:solidFill>
                <a:latin typeface="Calibri"/>
                <a:cs typeface="Calibri"/>
              </a:rPr>
              <a:t>wide </a:t>
            </a:r>
            <a:r>
              <a:rPr sz="1800" spc="-10" dirty="0">
                <a:solidFill>
                  <a:srgbClr val="001F5F"/>
                </a:solidFill>
                <a:latin typeface="Calibri"/>
                <a:cs typeface="Calibri"/>
              </a:rPr>
              <a:t>range </a:t>
            </a:r>
            <a:r>
              <a:rPr sz="1800" spc="-5" dirty="0">
                <a:solidFill>
                  <a:srgbClr val="001F5F"/>
                </a:solidFill>
                <a:latin typeface="Calibri"/>
                <a:cs typeface="Calibri"/>
              </a:rPr>
              <a:t>of</a:t>
            </a:r>
            <a:r>
              <a:rPr sz="1800" spc="130" dirty="0">
                <a:solidFill>
                  <a:srgbClr val="001F5F"/>
                </a:solidFill>
                <a:latin typeface="Calibri"/>
                <a:cs typeface="Calibri"/>
              </a:rPr>
              <a:t> </a:t>
            </a:r>
            <a:r>
              <a:rPr sz="1800" spc="-10" dirty="0">
                <a:solidFill>
                  <a:srgbClr val="001F5F"/>
                </a:solidFill>
                <a:latin typeface="Calibri"/>
                <a:cs typeface="Calibri"/>
              </a:rPr>
              <a:t>databases.</a:t>
            </a:r>
            <a:endParaRPr sz="1800">
              <a:latin typeface="Calibri"/>
              <a:cs typeface="Calibri"/>
            </a:endParaRPr>
          </a:p>
          <a:p>
            <a:pPr marL="469900">
              <a:lnSpc>
                <a:spcPct val="100000"/>
              </a:lnSpc>
              <a:spcBef>
                <a:spcPts val="1200"/>
              </a:spcBef>
            </a:pPr>
            <a:r>
              <a:rPr sz="1800" spc="-10" dirty="0">
                <a:solidFill>
                  <a:srgbClr val="001F5F"/>
                </a:solidFill>
                <a:latin typeface="Calibri"/>
                <a:cs typeface="Calibri"/>
              </a:rPr>
              <a:t>Provides </a:t>
            </a:r>
            <a:r>
              <a:rPr sz="1800" dirty="0">
                <a:solidFill>
                  <a:srgbClr val="001F5F"/>
                </a:solidFill>
                <a:latin typeface="Calibri"/>
                <a:cs typeface="Calibri"/>
              </a:rPr>
              <a:t>a </a:t>
            </a:r>
            <a:r>
              <a:rPr sz="1800" spc="-10" dirty="0">
                <a:solidFill>
                  <a:srgbClr val="001F5F"/>
                </a:solidFill>
                <a:latin typeface="Calibri"/>
                <a:cs typeface="Calibri"/>
              </a:rPr>
              <a:t>complete </a:t>
            </a:r>
            <a:r>
              <a:rPr sz="1800" spc="-5" dirty="0">
                <a:solidFill>
                  <a:srgbClr val="001F5F"/>
                </a:solidFill>
                <a:latin typeface="Calibri"/>
                <a:cs typeface="Calibri"/>
              </a:rPr>
              <a:t>set of </a:t>
            </a:r>
            <a:r>
              <a:rPr sz="1800" spc="-10" dirty="0">
                <a:solidFill>
                  <a:srgbClr val="001F5F"/>
                </a:solidFill>
                <a:latin typeface="Calibri"/>
                <a:cs typeface="Calibri"/>
              </a:rPr>
              <a:t>interfaces </a:t>
            </a:r>
            <a:r>
              <a:rPr sz="1800" spc="-5" dirty="0">
                <a:solidFill>
                  <a:srgbClr val="001F5F"/>
                </a:solidFill>
                <a:latin typeface="Calibri"/>
                <a:cs typeface="Calibri"/>
              </a:rPr>
              <a:t>that </a:t>
            </a:r>
            <a:r>
              <a:rPr sz="1800" spc="-10" dirty="0">
                <a:solidFill>
                  <a:srgbClr val="001F5F"/>
                </a:solidFill>
                <a:latin typeface="Calibri"/>
                <a:cs typeface="Calibri"/>
              </a:rPr>
              <a:t>allows </a:t>
            </a:r>
            <a:r>
              <a:rPr sz="1800" spc="-15" dirty="0">
                <a:solidFill>
                  <a:srgbClr val="001F5F"/>
                </a:solidFill>
                <a:latin typeface="Calibri"/>
                <a:cs typeface="Calibri"/>
              </a:rPr>
              <a:t>for </a:t>
            </a:r>
            <a:r>
              <a:rPr sz="1800" spc="-10" dirty="0">
                <a:solidFill>
                  <a:srgbClr val="001F5F"/>
                </a:solidFill>
                <a:latin typeface="Calibri"/>
                <a:cs typeface="Calibri"/>
              </a:rPr>
              <a:t>portable </a:t>
            </a:r>
            <a:r>
              <a:rPr sz="1800" spc="-5" dirty="0">
                <a:solidFill>
                  <a:srgbClr val="001F5F"/>
                </a:solidFill>
                <a:latin typeface="Calibri"/>
                <a:cs typeface="Calibri"/>
              </a:rPr>
              <a:t>access </a:t>
            </a:r>
            <a:r>
              <a:rPr sz="1800" spc="-10" dirty="0">
                <a:solidFill>
                  <a:srgbClr val="001F5F"/>
                </a:solidFill>
                <a:latin typeface="Calibri"/>
                <a:cs typeface="Calibri"/>
              </a:rPr>
              <a:t>to</a:t>
            </a:r>
            <a:r>
              <a:rPr sz="1800" spc="175" dirty="0">
                <a:solidFill>
                  <a:srgbClr val="001F5F"/>
                </a:solidFill>
                <a:latin typeface="Calibri"/>
                <a:cs typeface="Calibri"/>
              </a:rPr>
              <a:t> </a:t>
            </a:r>
            <a:r>
              <a:rPr sz="1800" dirty="0">
                <a:solidFill>
                  <a:srgbClr val="001F5F"/>
                </a:solidFill>
                <a:latin typeface="Calibri"/>
                <a:cs typeface="Calibri"/>
              </a:rPr>
              <a:t>an</a:t>
            </a:r>
            <a:endParaRPr sz="1800">
              <a:latin typeface="Calibri"/>
              <a:cs typeface="Calibri"/>
            </a:endParaRPr>
          </a:p>
          <a:p>
            <a:pPr marL="469900">
              <a:lnSpc>
                <a:spcPct val="100000"/>
              </a:lnSpc>
            </a:pPr>
            <a:r>
              <a:rPr sz="1800" spc="-5" dirty="0">
                <a:solidFill>
                  <a:srgbClr val="001F5F"/>
                </a:solidFill>
                <a:latin typeface="Calibri"/>
                <a:cs typeface="Calibri"/>
              </a:rPr>
              <a:t>underlying</a:t>
            </a:r>
            <a:r>
              <a:rPr sz="1800" spc="-60" dirty="0">
                <a:solidFill>
                  <a:srgbClr val="001F5F"/>
                </a:solidFill>
                <a:latin typeface="Calibri"/>
                <a:cs typeface="Calibri"/>
              </a:rPr>
              <a:t> </a:t>
            </a:r>
            <a:r>
              <a:rPr sz="1800" spc="-5" dirty="0">
                <a:solidFill>
                  <a:srgbClr val="001F5F"/>
                </a:solidFill>
                <a:latin typeface="Calibri"/>
                <a:cs typeface="Calibri"/>
              </a:rPr>
              <a:t>database.</a:t>
            </a:r>
            <a:endParaRPr sz="1800">
              <a:latin typeface="Calibri"/>
              <a:cs typeface="Calibri"/>
            </a:endParaRPr>
          </a:p>
          <a:p>
            <a:pPr marL="469900" marR="5080">
              <a:lnSpc>
                <a:spcPct val="100000"/>
              </a:lnSpc>
              <a:spcBef>
                <a:spcPts val="1200"/>
              </a:spcBef>
            </a:pPr>
            <a:r>
              <a:rPr sz="1800" spc="-10" dirty="0">
                <a:solidFill>
                  <a:srgbClr val="001F5F"/>
                </a:solidFill>
                <a:latin typeface="Calibri"/>
                <a:cs typeface="Calibri"/>
              </a:rPr>
              <a:t>Provides </a:t>
            </a:r>
            <a:r>
              <a:rPr sz="1800" dirty="0">
                <a:solidFill>
                  <a:srgbClr val="001F5F"/>
                </a:solidFill>
                <a:latin typeface="Calibri"/>
                <a:cs typeface="Calibri"/>
              </a:rPr>
              <a:t>the </a:t>
            </a:r>
            <a:r>
              <a:rPr sz="1800" spc="-5" dirty="0">
                <a:solidFill>
                  <a:srgbClr val="001F5F"/>
                </a:solidFill>
                <a:latin typeface="Calibri"/>
                <a:cs typeface="Calibri"/>
              </a:rPr>
              <a:t>same capabilities </a:t>
            </a:r>
            <a:r>
              <a:rPr sz="1800" dirty="0">
                <a:solidFill>
                  <a:srgbClr val="001F5F"/>
                </a:solidFill>
                <a:latin typeface="Calibri"/>
                <a:cs typeface="Calibri"/>
              </a:rPr>
              <a:t>as </a:t>
            </a:r>
            <a:r>
              <a:rPr sz="1800" spc="-5" dirty="0">
                <a:solidFill>
                  <a:srgbClr val="001F5F"/>
                </a:solidFill>
                <a:latin typeface="Calibri"/>
                <a:cs typeface="Calibri"/>
              </a:rPr>
              <a:t>ODBC, allowing </a:t>
            </a:r>
            <a:r>
              <a:rPr sz="1800" spc="-15" dirty="0">
                <a:solidFill>
                  <a:srgbClr val="001F5F"/>
                </a:solidFill>
                <a:latin typeface="Calibri"/>
                <a:cs typeface="Calibri"/>
              </a:rPr>
              <a:t>Java </a:t>
            </a:r>
            <a:r>
              <a:rPr sz="1800" spc="-10" dirty="0">
                <a:solidFill>
                  <a:srgbClr val="001F5F"/>
                </a:solidFill>
                <a:latin typeface="Calibri"/>
                <a:cs typeface="Calibri"/>
              </a:rPr>
              <a:t>programs to contain  </a:t>
            </a:r>
            <a:r>
              <a:rPr sz="1800" spc="-5" dirty="0">
                <a:solidFill>
                  <a:srgbClr val="001F5F"/>
                </a:solidFill>
                <a:latin typeface="Calibri"/>
                <a:cs typeface="Calibri"/>
              </a:rPr>
              <a:t>database-independent</a:t>
            </a:r>
            <a:r>
              <a:rPr sz="1800" spc="-45" dirty="0">
                <a:solidFill>
                  <a:srgbClr val="001F5F"/>
                </a:solidFill>
                <a:latin typeface="Calibri"/>
                <a:cs typeface="Calibri"/>
              </a:rPr>
              <a:t> </a:t>
            </a:r>
            <a:r>
              <a:rPr sz="1800" spc="-10" dirty="0">
                <a:solidFill>
                  <a:srgbClr val="001F5F"/>
                </a:solidFill>
                <a:latin typeface="Calibri"/>
                <a:cs typeface="Calibri"/>
              </a:rPr>
              <a:t>code.</a:t>
            </a:r>
            <a:endParaRPr sz="1800">
              <a:latin typeface="Calibri"/>
              <a:cs typeface="Calibri"/>
            </a:endParaRPr>
          </a:p>
          <a:p>
            <a:pPr marL="469900">
              <a:lnSpc>
                <a:spcPct val="100000"/>
              </a:lnSpc>
              <a:spcBef>
                <a:spcPts val="1200"/>
              </a:spcBef>
            </a:pPr>
            <a:r>
              <a:rPr sz="1800" spc="-10" dirty="0">
                <a:solidFill>
                  <a:srgbClr val="001F5F"/>
                </a:solidFill>
                <a:latin typeface="Calibri"/>
                <a:cs typeface="Calibri"/>
              </a:rPr>
              <a:t>Library </a:t>
            </a:r>
            <a:r>
              <a:rPr sz="1800" spc="-5" dirty="0">
                <a:solidFill>
                  <a:srgbClr val="001F5F"/>
                </a:solidFill>
                <a:latin typeface="Calibri"/>
                <a:cs typeface="Calibri"/>
              </a:rPr>
              <a:t>includes APIs </a:t>
            </a:r>
            <a:r>
              <a:rPr sz="1800" spc="-15" dirty="0">
                <a:solidFill>
                  <a:srgbClr val="001F5F"/>
                </a:solidFill>
                <a:latin typeface="Calibri"/>
                <a:cs typeface="Calibri"/>
              </a:rPr>
              <a:t>for </a:t>
            </a:r>
            <a:r>
              <a:rPr sz="1800" dirty="0">
                <a:solidFill>
                  <a:srgbClr val="001F5F"/>
                </a:solidFill>
                <a:latin typeface="Calibri"/>
                <a:cs typeface="Calibri"/>
              </a:rPr>
              <a:t>the </a:t>
            </a:r>
            <a:r>
              <a:rPr sz="1800" spc="-10" dirty="0">
                <a:solidFill>
                  <a:srgbClr val="001F5F"/>
                </a:solidFill>
                <a:latin typeface="Calibri"/>
                <a:cs typeface="Calibri"/>
              </a:rPr>
              <a:t>following tasks </a:t>
            </a:r>
            <a:r>
              <a:rPr sz="1800" spc="-5" dirty="0">
                <a:solidFill>
                  <a:srgbClr val="001F5F"/>
                </a:solidFill>
                <a:latin typeface="Calibri"/>
                <a:cs typeface="Calibri"/>
              </a:rPr>
              <a:t>that </a:t>
            </a:r>
            <a:r>
              <a:rPr sz="1800" spc="-10" dirty="0">
                <a:solidFill>
                  <a:srgbClr val="001F5F"/>
                </a:solidFill>
                <a:latin typeface="Calibri"/>
                <a:cs typeface="Calibri"/>
              </a:rPr>
              <a:t>are commonly</a:t>
            </a:r>
            <a:r>
              <a:rPr sz="1800" spc="170" dirty="0">
                <a:solidFill>
                  <a:srgbClr val="001F5F"/>
                </a:solidFill>
                <a:latin typeface="Calibri"/>
                <a:cs typeface="Calibri"/>
              </a:rPr>
              <a:t> </a:t>
            </a:r>
            <a:r>
              <a:rPr sz="1800" spc="-10" dirty="0">
                <a:solidFill>
                  <a:srgbClr val="001F5F"/>
                </a:solidFill>
                <a:latin typeface="Calibri"/>
                <a:cs typeface="Calibri"/>
              </a:rPr>
              <a:t>associated</a:t>
            </a:r>
            <a:endParaRPr sz="1800">
              <a:latin typeface="Calibri"/>
              <a:cs typeface="Calibri"/>
            </a:endParaRPr>
          </a:p>
          <a:p>
            <a:pPr marL="469900">
              <a:lnSpc>
                <a:spcPct val="100000"/>
              </a:lnSpc>
            </a:pPr>
            <a:r>
              <a:rPr sz="1800" spc="-5" dirty="0">
                <a:solidFill>
                  <a:srgbClr val="001F5F"/>
                </a:solidFill>
                <a:latin typeface="Calibri"/>
                <a:cs typeface="Calibri"/>
              </a:rPr>
              <a:t>with </a:t>
            </a:r>
            <a:r>
              <a:rPr sz="1800" spc="-10" dirty="0">
                <a:solidFill>
                  <a:srgbClr val="001F5F"/>
                </a:solidFill>
                <a:latin typeface="Calibri"/>
                <a:cs typeface="Calibri"/>
              </a:rPr>
              <a:t>database </a:t>
            </a:r>
            <a:r>
              <a:rPr sz="1800" spc="-5" dirty="0">
                <a:solidFill>
                  <a:srgbClr val="001F5F"/>
                </a:solidFill>
                <a:latin typeface="Calibri"/>
                <a:cs typeface="Calibri"/>
              </a:rPr>
              <a:t>usage:</a:t>
            </a:r>
            <a:endParaRPr sz="1800">
              <a:latin typeface="Calibri"/>
              <a:cs typeface="Calibri"/>
            </a:endParaRPr>
          </a:p>
          <a:p>
            <a:pPr marL="869315" indent="-228600">
              <a:lnSpc>
                <a:spcPct val="100000"/>
              </a:lnSpc>
              <a:spcBef>
                <a:spcPts val="1015"/>
              </a:spcBef>
              <a:buClr>
                <a:srgbClr val="943735"/>
              </a:buClr>
              <a:buFont typeface="Wingdings"/>
              <a:buChar char=""/>
              <a:tabLst>
                <a:tab pos="869315" algn="l"/>
                <a:tab pos="869950" algn="l"/>
              </a:tabLst>
            </a:pPr>
            <a:r>
              <a:rPr sz="1600" spc="-5" dirty="0">
                <a:solidFill>
                  <a:srgbClr val="001F5F"/>
                </a:solidFill>
                <a:latin typeface="Calibri"/>
                <a:cs typeface="Calibri"/>
              </a:rPr>
              <a:t>Making a </a:t>
            </a:r>
            <a:r>
              <a:rPr sz="1600" spc="-10" dirty="0">
                <a:solidFill>
                  <a:srgbClr val="001F5F"/>
                </a:solidFill>
                <a:latin typeface="Calibri"/>
                <a:cs typeface="Calibri"/>
              </a:rPr>
              <a:t>connection to </a:t>
            </a:r>
            <a:r>
              <a:rPr sz="1600" spc="-5" dirty="0">
                <a:solidFill>
                  <a:srgbClr val="001F5F"/>
                </a:solidFill>
                <a:latin typeface="Calibri"/>
                <a:cs typeface="Calibri"/>
              </a:rPr>
              <a:t>a</a:t>
            </a:r>
            <a:r>
              <a:rPr sz="1600" spc="-35" dirty="0">
                <a:solidFill>
                  <a:srgbClr val="001F5F"/>
                </a:solidFill>
                <a:latin typeface="Calibri"/>
                <a:cs typeface="Calibri"/>
              </a:rPr>
              <a:t> </a:t>
            </a:r>
            <a:r>
              <a:rPr sz="1600" spc="-5" dirty="0">
                <a:solidFill>
                  <a:srgbClr val="001F5F"/>
                </a:solidFill>
                <a:latin typeface="Calibri"/>
                <a:cs typeface="Calibri"/>
              </a:rPr>
              <a:t>database.</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10" dirty="0">
                <a:solidFill>
                  <a:srgbClr val="001F5F"/>
                </a:solidFill>
                <a:latin typeface="Calibri"/>
                <a:cs typeface="Calibri"/>
              </a:rPr>
              <a:t>Creating SQL </a:t>
            </a:r>
            <a:r>
              <a:rPr sz="1600" spc="-5" dirty="0">
                <a:solidFill>
                  <a:srgbClr val="001F5F"/>
                </a:solidFill>
                <a:latin typeface="Calibri"/>
                <a:cs typeface="Calibri"/>
              </a:rPr>
              <a:t>or MySQL</a:t>
            </a:r>
            <a:r>
              <a:rPr sz="1600" spc="-20" dirty="0">
                <a:solidFill>
                  <a:srgbClr val="001F5F"/>
                </a:solidFill>
                <a:latin typeface="Calibri"/>
                <a:cs typeface="Calibri"/>
              </a:rPr>
              <a:t> </a:t>
            </a:r>
            <a:r>
              <a:rPr sz="1600" spc="-10" dirty="0">
                <a:solidFill>
                  <a:srgbClr val="001F5F"/>
                </a:solidFill>
                <a:latin typeface="Calibri"/>
                <a:cs typeface="Calibri"/>
              </a:rPr>
              <a:t>statements.</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10" dirty="0">
                <a:solidFill>
                  <a:srgbClr val="001F5F"/>
                </a:solidFill>
                <a:latin typeface="Calibri"/>
                <a:cs typeface="Calibri"/>
              </a:rPr>
              <a:t>Executing SQL </a:t>
            </a:r>
            <a:r>
              <a:rPr sz="1600" spc="-5" dirty="0">
                <a:solidFill>
                  <a:srgbClr val="001F5F"/>
                </a:solidFill>
                <a:latin typeface="Calibri"/>
                <a:cs typeface="Calibri"/>
              </a:rPr>
              <a:t>or MySQL </a:t>
            </a:r>
            <a:r>
              <a:rPr sz="1600" spc="-10" dirty="0">
                <a:solidFill>
                  <a:srgbClr val="001F5F"/>
                </a:solidFill>
                <a:latin typeface="Calibri"/>
                <a:cs typeface="Calibri"/>
              </a:rPr>
              <a:t>queries </a:t>
            </a:r>
            <a:r>
              <a:rPr sz="1600" spc="-5" dirty="0">
                <a:solidFill>
                  <a:srgbClr val="001F5F"/>
                </a:solidFill>
                <a:latin typeface="Calibri"/>
                <a:cs typeface="Calibri"/>
              </a:rPr>
              <a:t>in the</a:t>
            </a:r>
            <a:r>
              <a:rPr sz="1600" spc="85" dirty="0">
                <a:solidFill>
                  <a:srgbClr val="001F5F"/>
                </a:solidFill>
                <a:latin typeface="Calibri"/>
                <a:cs typeface="Calibri"/>
              </a:rPr>
              <a:t> </a:t>
            </a:r>
            <a:r>
              <a:rPr sz="1600" spc="-10" dirty="0">
                <a:solidFill>
                  <a:srgbClr val="001F5F"/>
                </a:solidFill>
                <a:latin typeface="Calibri"/>
                <a:cs typeface="Calibri"/>
              </a:rPr>
              <a:t>database.</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5" dirty="0">
                <a:solidFill>
                  <a:srgbClr val="001F5F"/>
                </a:solidFill>
                <a:latin typeface="Calibri"/>
                <a:cs typeface="Calibri"/>
              </a:rPr>
              <a:t>Viewing &amp; </a:t>
            </a:r>
            <a:r>
              <a:rPr sz="1600" dirty="0">
                <a:solidFill>
                  <a:srgbClr val="001F5F"/>
                </a:solidFill>
                <a:latin typeface="Calibri"/>
                <a:cs typeface="Calibri"/>
              </a:rPr>
              <a:t>Modifying </a:t>
            </a:r>
            <a:r>
              <a:rPr sz="1600" spc="-5" dirty="0">
                <a:solidFill>
                  <a:srgbClr val="001F5F"/>
                </a:solidFill>
                <a:latin typeface="Calibri"/>
                <a:cs typeface="Calibri"/>
              </a:rPr>
              <a:t>the resulting</a:t>
            </a:r>
            <a:r>
              <a:rPr sz="1600" spc="-100" dirty="0">
                <a:solidFill>
                  <a:srgbClr val="001F5F"/>
                </a:solidFill>
                <a:latin typeface="Calibri"/>
                <a:cs typeface="Calibri"/>
              </a:rPr>
              <a:t> </a:t>
            </a:r>
            <a:r>
              <a:rPr sz="1600" spc="-15" dirty="0">
                <a:solidFill>
                  <a:srgbClr val="001F5F"/>
                </a:solidFill>
                <a:latin typeface="Calibri"/>
                <a:cs typeface="Calibri"/>
              </a:rPr>
              <a:t>records.</a:t>
            </a:r>
            <a:endParaRPr sz="16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a:t>
            </a:fld>
            <a:r>
              <a:rPr dirty="0"/>
              <a:t> of</a:t>
            </a:r>
            <a:r>
              <a:rPr spc="-90" dirty="0"/>
              <a:t> </a:t>
            </a:r>
            <a:r>
              <a:rPr dirty="0"/>
              <a:t>45</a:t>
            </a: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Reviewing</a:t>
            </a:r>
            <a:r>
              <a:rPr spc="-105" dirty="0"/>
              <a:t> </a:t>
            </a:r>
            <a:r>
              <a:rPr spc="-5" dirty="0"/>
              <a:t>JDBC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72668"/>
            <a:ext cx="114300" cy="12801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88516" y="670814"/>
            <a:ext cx="7056120" cy="4404995"/>
          </a:xfrm>
          <a:prstGeom prst="rect">
            <a:avLst/>
          </a:prstGeom>
        </p:spPr>
        <p:txBody>
          <a:bodyPr vert="horz" wrap="square" lIns="0" tIns="0" rIns="0" bIns="0" rtlCol="0">
            <a:spAutoFit/>
          </a:bodyPr>
          <a:lstStyle/>
          <a:p>
            <a:pPr marL="12700" marR="5080">
              <a:lnSpc>
                <a:spcPct val="100000"/>
              </a:lnSpc>
            </a:pPr>
            <a:r>
              <a:rPr sz="1800" b="1" spc="-10" dirty="0">
                <a:solidFill>
                  <a:srgbClr val="001F5F"/>
                </a:solidFill>
                <a:latin typeface="Calibri"/>
                <a:cs typeface="Calibri"/>
              </a:rPr>
              <a:t>Hibernate configuration properties</a:t>
            </a:r>
            <a:r>
              <a:rPr sz="1800" spc="-10" dirty="0">
                <a:solidFill>
                  <a:srgbClr val="001F5F"/>
                </a:solidFill>
                <a:latin typeface="Calibri"/>
                <a:cs typeface="Calibri"/>
              </a:rPr>
              <a:t>: </a:t>
            </a:r>
            <a:r>
              <a:rPr sz="1800" spc="-5" dirty="0">
                <a:solidFill>
                  <a:srgbClr val="001F5F"/>
                </a:solidFill>
                <a:latin typeface="Calibri"/>
                <a:cs typeface="Calibri"/>
              </a:rPr>
              <a:t>The </a:t>
            </a:r>
            <a:r>
              <a:rPr sz="1800" spc="-10" dirty="0">
                <a:solidFill>
                  <a:srgbClr val="001F5F"/>
                </a:solidFill>
                <a:latin typeface="Calibri"/>
                <a:cs typeface="Calibri"/>
              </a:rPr>
              <a:t>Hibernate configuration properties  control </a:t>
            </a:r>
            <a:r>
              <a:rPr sz="1800" dirty="0">
                <a:solidFill>
                  <a:srgbClr val="001F5F"/>
                </a:solidFill>
                <a:latin typeface="Calibri"/>
                <a:cs typeface="Calibri"/>
              </a:rPr>
              <a:t>the </a:t>
            </a:r>
            <a:r>
              <a:rPr sz="1800" spc="-5" dirty="0">
                <a:solidFill>
                  <a:srgbClr val="001F5F"/>
                </a:solidFill>
                <a:latin typeface="Calibri"/>
                <a:cs typeface="Calibri"/>
              </a:rPr>
              <a:t>behavior of </a:t>
            </a:r>
            <a:r>
              <a:rPr sz="1800" spc="-10" dirty="0">
                <a:solidFill>
                  <a:srgbClr val="001F5F"/>
                </a:solidFill>
                <a:latin typeface="Calibri"/>
                <a:cs typeface="Calibri"/>
              </a:rPr>
              <a:t>Hibernate at </a:t>
            </a:r>
            <a:r>
              <a:rPr sz="1800" spc="-5" dirty="0">
                <a:solidFill>
                  <a:srgbClr val="001F5F"/>
                </a:solidFill>
                <a:latin typeface="Calibri"/>
                <a:cs typeface="Calibri"/>
              </a:rPr>
              <a:t>runtime. The </a:t>
            </a:r>
            <a:r>
              <a:rPr sz="1800" spc="-10" dirty="0">
                <a:solidFill>
                  <a:srgbClr val="001F5F"/>
                </a:solidFill>
                <a:latin typeface="Calibri"/>
                <a:cs typeface="Calibri"/>
              </a:rPr>
              <a:t>following configurations  are commonly </a:t>
            </a:r>
            <a:r>
              <a:rPr sz="1800" dirty="0">
                <a:solidFill>
                  <a:srgbClr val="001F5F"/>
                </a:solidFill>
                <a:latin typeface="Calibri"/>
                <a:cs typeface="Calibri"/>
              </a:rPr>
              <a:t>used in the </a:t>
            </a:r>
            <a:r>
              <a:rPr sz="1800" spc="-10" dirty="0">
                <a:solidFill>
                  <a:srgbClr val="001F5F"/>
                </a:solidFill>
                <a:latin typeface="Calibri"/>
                <a:cs typeface="Calibri"/>
              </a:rPr>
              <a:t>Hibernate configuration</a:t>
            </a:r>
            <a:r>
              <a:rPr sz="1800" spc="75" dirty="0">
                <a:solidFill>
                  <a:srgbClr val="001F5F"/>
                </a:solidFill>
                <a:latin typeface="Calibri"/>
                <a:cs typeface="Calibri"/>
              </a:rPr>
              <a:t> </a:t>
            </a:r>
            <a:r>
              <a:rPr sz="1800" spc="-5" dirty="0">
                <a:solidFill>
                  <a:srgbClr val="001F5F"/>
                </a:solidFill>
                <a:latin typeface="Calibri"/>
                <a:cs typeface="Calibri"/>
              </a:rPr>
              <a:t>file:</a:t>
            </a:r>
            <a:endParaRPr sz="1800">
              <a:latin typeface="Calibri"/>
              <a:cs typeface="Calibri"/>
            </a:endParaRPr>
          </a:p>
          <a:p>
            <a:pPr marL="411480" marR="10160" indent="-228600">
              <a:lnSpc>
                <a:spcPct val="105300"/>
              </a:lnSpc>
              <a:spcBef>
                <a:spcPts val="900"/>
              </a:spcBef>
              <a:buClr>
                <a:srgbClr val="943735"/>
              </a:buClr>
              <a:buFont typeface="Wingdings"/>
              <a:buChar char=""/>
              <a:tabLst>
                <a:tab pos="411480" algn="l"/>
                <a:tab pos="412115" algn="l"/>
              </a:tabLst>
            </a:pPr>
            <a:r>
              <a:rPr sz="1600" spc="-5" dirty="0">
                <a:solidFill>
                  <a:srgbClr val="001F5F"/>
                </a:solidFill>
                <a:latin typeface="Courier New"/>
                <a:cs typeface="Courier New"/>
              </a:rPr>
              <a:t>hibernate.dialect</a:t>
            </a:r>
            <a:r>
              <a:rPr sz="1600" spc="-5" dirty="0">
                <a:solidFill>
                  <a:srgbClr val="001F5F"/>
                </a:solidFill>
                <a:latin typeface="Calibri"/>
                <a:cs typeface="Calibri"/>
              </a:rPr>
              <a:t>: Specifies the </a:t>
            </a:r>
            <a:r>
              <a:rPr sz="1600" spc="-10" dirty="0">
                <a:solidFill>
                  <a:srgbClr val="001F5F"/>
                </a:solidFill>
                <a:latin typeface="Calibri"/>
                <a:cs typeface="Calibri"/>
              </a:rPr>
              <a:t>database that </a:t>
            </a:r>
            <a:r>
              <a:rPr sz="1600" spc="-5" dirty="0">
                <a:solidFill>
                  <a:srgbClr val="001F5F"/>
                </a:solidFill>
                <a:latin typeface="Calibri"/>
                <a:cs typeface="Calibri"/>
              </a:rPr>
              <a:t>is </a:t>
            </a:r>
            <a:r>
              <a:rPr sz="1600" spc="-10" dirty="0">
                <a:solidFill>
                  <a:srgbClr val="001F5F"/>
                </a:solidFill>
                <a:latin typeface="Calibri"/>
                <a:cs typeface="Calibri"/>
              </a:rPr>
              <a:t>used to communicate  </a:t>
            </a:r>
            <a:r>
              <a:rPr sz="1600" dirty="0">
                <a:solidFill>
                  <a:srgbClr val="001F5F"/>
                </a:solidFill>
                <a:latin typeface="Calibri"/>
                <a:cs typeface="Calibri"/>
              </a:rPr>
              <a:t>with </a:t>
            </a:r>
            <a:r>
              <a:rPr sz="1600" spc="-5" dirty="0">
                <a:solidFill>
                  <a:srgbClr val="001F5F"/>
                </a:solidFill>
                <a:latin typeface="Calibri"/>
                <a:cs typeface="Calibri"/>
              </a:rPr>
              <a:t>the application. It accepts a class name </a:t>
            </a:r>
            <a:r>
              <a:rPr sz="1600" spc="-10" dirty="0">
                <a:solidFill>
                  <a:srgbClr val="001F5F"/>
                </a:solidFill>
                <a:latin typeface="Calibri"/>
                <a:cs typeface="Calibri"/>
              </a:rPr>
              <a:t>corresponding to </a:t>
            </a:r>
            <a:r>
              <a:rPr sz="1600" spc="-5" dirty="0">
                <a:solidFill>
                  <a:srgbClr val="001F5F"/>
                </a:solidFill>
                <a:latin typeface="Calibri"/>
                <a:cs typeface="Calibri"/>
              </a:rPr>
              <a:t>the </a:t>
            </a:r>
            <a:r>
              <a:rPr sz="1600" spc="-10" dirty="0">
                <a:solidFill>
                  <a:srgbClr val="001F5F"/>
                </a:solidFill>
                <a:latin typeface="Calibri"/>
                <a:cs typeface="Calibri"/>
              </a:rPr>
              <a:t>database used  </a:t>
            </a:r>
            <a:r>
              <a:rPr sz="1600" spc="-5" dirty="0">
                <a:solidFill>
                  <a:srgbClr val="001F5F"/>
                </a:solidFill>
                <a:latin typeface="Calibri"/>
                <a:cs typeface="Calibri"/>
              </a:rPr>
              <a:t>in the </a:t>
            </a:r>
            <a:r>
              <a:rPr sz="1600" spc="-10" dirty="0">
                <a:solidFill>
                  <a:srgbClr val="001F5F"/>
                </a:solidFill>
                <a:latin typeface="Calibri"/>
                <a:cs typeface="Calibri"/>
              </a:rPr>
              <a:t>application. </a:t>
            </a:r>
            <a:r>
              <a:rPr sz="1600" spc="-15" dirty="0">
                <a:solidFill>
                  <a:srgbClr val="001F5F"/>
                </a:solidFill>
                <a:latin typeface="Calibri"/>
                <a:cs typeface="Calibri"/>
              </a:rPr>
              <a:t>For </a:t>
            </a:r>
            <a:r>
              <a:rPr sz="1600" spc="-10" dirty="0">
                <a:solidFill>
                  <a:srgbClr val="001F5F"/>
                </a:solidFill>
                <a:latin typeface="Calibri"/>
                <a:cs typeface="Calibri"/>
              </a:rPr>
              <a:t>example, to set </a:t>
            </a:r>
            <a:r>
              <a:rPr sz="1600" spc="-5" dirty="0">
                <a:solidFill>
                  <a:srgbClr val="001F5F"/>
                </a:solidFill>
                <a:latin typeface="Calibri"/>
                <a:cs typeface="Calibri"/>
              </a:rPr>
              <a:t>the dialect </a:t>
            </a:r>
            <a:r>
              <a:rPr sz="1600" spc="-10" dirty="0">
                <a:solidFill>
                  <a:srgbClr val="001F5F"/>
                </a:solidFill>
                <a:latin typeface="Calibri"/>
                <a:cs typeface="Calibri"/>
              </a:rPr>
              <a:t>property </a:t>
            </a:r>
            <a:r>
              <a:rPr sz="1600" spc="-15" dirty="0">
                <a:solidFill>
                  <a:srgbClr val="001F5F"/>
                </a:solidFill>
                <a:latin typeface="Calibri"/>
                <a:cs typeface="Calibri"/>
              </a:rPr>
              <a:t>for </a:t>
            </a:r>
            <a:r>
              <a:rPr sz="1600" spc="-5" dirty="0">
                <a:solidFill>
                  <a:srgbClr val="001F5F"/>
                </a:solidFill>
                <a:latin typeface="Calibri"/>
                <a:cs typeface="Calibri"/>
              </a:rPr>
              <a:t>the </a:t>
            </a:r>
            <a:r>
              <a:rPr sz="1600" spc="-10" dirty="0">
                <a:solidFill>
                  <a:srgbClr val="001F5F"/>
                </a:solidFill>
                <a:latin typeface="Calibri"/>
                <a:cs typeface="Calibri"/>
              </a:rPr>
              <a:t>Oracle  database, </a:t>
            </a:r>
            <a:r>
              <a:rPr sz="1600" spc="-15" dirty="0">
                <a:solidFill>
                  <a:srgbClr val="001F5F"/>
                </a:solidFill>
                <a:latin typeface="Calibri"/>
                <a:cs typeface="Calibri"/>
              </a:rPr>
              <a:t>you </a:t>
            </a:r>
            <a:r>
              <a:rPr sz="1600" spc="-10" dirty="0">
                <a:solidFill>
                  <a:srgbClr val="001F5F"/>
                </a:solidFill>
                <a:latin typeface="Calibri"/>
                <a:cs typeface="Calibri"/>
              </a:rPr>
              <a:t>need to use </a:t>
            </a:r>
            <a:r>
              <a:rPr sz="1600" spc="-5" dirty="0">
                <a:solidFill>
                  <a:srgbClr val="001F5F"/>
                </a:solidFill>
                <a:latin typeface="Calibri"/>
                <a:cs typeface="Calibri"/>
              </a:rPr>
              <a:t>the </a:t>
            </a:r>
            <a:r>
              <a:rPr sz="1600" spc="-10" dirty="0">
                <a:solidFill>
                  <a:srgbClr val="001F5F"/>
                </a:solidFill>
                <a:latin typeface="Calibri"/>
                <a:cs typeface="Calibri"/>
              </a:rPr>
              <a:t>following code</a:t>
            </a:r>
            <a:r>
              <a:rPr sz="1600" spc="155" dirty="0">
                <a:solidFill>
                  <a:srgbClr val="001F5F"/>
                </a:solidFill>
                <a:latin typeface="Calibri"/>
                <a:cs typeface="Calibri"/>
              </a:rPr>
              <a:t> </a:t>
            </a:r>
            <a:r>
              <a:rPr sz="1600" spc="-10" dirty="0">
                <a:solidFill>
                  <a:srgbClr val="001F5F"/>
                </a:solidFill>
                <a:latin typeface="Calibri"/>
                <a:cs typeface="Calibri"/>
              </a:rPr>
              <a:t>snippet:</a:t>
            </a:r>
            <a:endParaRPr sz="1600">
              <a:latin typeface="Calibri"/>
              <a:cs typeface="Calibri"/>
            </a:endParaRPr>
          </a:p>
          <a:p>
            <a:pPr marL="1097280" marR="209550">
              <a:lnSpc>
                <a:spcPct val="101299"/>
              </a:lnSpc>
              <a:spcBef>
                <a:spcPts val="430"/>
              </a:spcBef>
            </a:pPr>
            <a:r>
              <a:rPr sz="1600" spc="-5" dirty="0">
                <a:solidFill>
                  <a:srgbClr val="001F5F"/>
                </a:solidFill>
                <a:latin typeface="Courier New"/>
                <a:cs typeface="Courier New"/>
              </a:rPr>
              <a:t>&lt;property name="dialect"&gt;  org.hibernate.dialect.OracleDialect</a:t>
            </a:r>
            <a:r>
              <a:rPr sz="1600" spc="25" dirty="0">
                <a:solidFill>
                  <a:srgbClr val="001F5F"/>
                </a:solidFill>
                <a:latin typeface="Courier New"/>
                <a:cs typeface="Courier New"/>
              </a:rPr>
              <a:t> </a:t>
            </a:r>
            <a:r>
              <a:rPr sz="1600" spc="-5" dirty="0">
                <a:solidFill>
                  <a:srgbClr val="001F5F"/>
                </a:solidFill>
                <a:latin typeface="Courier New"/>
                <a:cs typeface="Courier New"/>
              </a:rPr>
              <a:t>&lt;/property&gt;</a:t>
            </a:r>
            <a:endParaRPr sz="1600">
              <a:latin typeface="Courier New"/>
              <a:cs typeface="Courier New"/>
            </a:endParaRPr>
          </a:p>
          <a:p>
            <a:pPr>
              <a:lnSpc>
                <a:spcPct val="100000"/>
              </a:lnSpc>
              <a:spcBef>
                <a:spcPts val="45"/>
              </a:spcBef>
            </a:pPr>
            <a:endParaRPr sz="1950">
              <a:latin typeface="Times New Roman"/>
              <a:cs typeface="Times New Roman"/>
            </a:endParaRPr>
          </a:p>
          <a:p>
            <a:pPr marL="411480" marR="36830" indent="-228600">
              <a:lnSpc>
                <a:spcPct val="105200"/>
              </a:lnSpc>
              <a:buClr>
                <a:srgbClr val="943735"/>
              </a:buClr>
              <a:buFont typeface="Wingdings"/>
              <a:buChar char=""/>
              <a:tabLst>
                <a:tab pos="411480" algn="l"/>
                <a:tab pos="412115" algn="l"/>
              </a:tabLst>
            </a:pPr>
            <a:r>
              <a:rPr sz="1600" spc="-5" dirty="0">
                <a:solidFill>
                  <a:srgbClr val="001F5F"/>
                </a:solidFill>
                <a:latin typeface="Courier New"/>
                <a:cs typeface="Courier New"/>
              </a:rPr>
              <a:t>hibernate.show_sql</a:t>
            </a:r>
            <a:r>
              <a:rPr sz="1600" spc="-5" dirty="0">
                <a:solidFill>
                  <a:srgbClr val="001F5F"/>
                </a:solidFill>
                <a:latin typeface="Calibri"/>
                <a:cs typeface="Calibri"/>
              </a:rPr>
              <a:t>: Specifies </a:t>
            </a:r>
            <a:r>
              <a:rPr sz="1600" spc="-10" dirty="0">
                <a:solidFill>
                  <a:srgbClr val="001F5F"/>
                </a:solidFill>
                <a:latin typeface="Calibri"/>
                <a:cs typeface="Calibri"/>
              </a:rPr>
              <a:t>that </a:t>
            </a:r>
            <a:r>
              <a:rPr sz="1600" spc="-5" dirty="0">
                <a:solidFill>
                  <a:srgbClr val="001F5F"/>
                </a:solidFill>
                <a:latin typeface="Calibri"/>
                <a:cs typeface="Calibri"/>
              </a:rPr>
              <a:t>the </a:t>
            </a:r>
            <a:r>
              <a:rPr sz="1600" spc="-10" dirty="0">
                <a:solidFill>
                  <a:srgbClr val="001F5F"/>
                </a:solidFill>
                <a:latin typeface="Calibri"/>
                <a:cs typeface="Calibri"/>
              </a:rPr>
              <a:t>SQL statements </a:t>
            </a:r>
            <a:r>
              <a:rPr sz="1600" spc="-15" dirty="0">
                <a:solidFill>
                  <a:srgbClr val="001F5F"/>
                </a:solidFill>
                <a:latin typeface="Calibri"/>
                <a:cs typeface="Calibri"/>
              </a:rPr>
              <a:t>are </a:t>
            </a:r>
            <a:r>
              <a:rPr sz="1600" spc="-10" dirty="0">
                <a:solidFill>
                  <a:srgbClr val="001F5F"/>
                </a:solidFill>
                <a:latin typeface="Calibri"/>
                <a:cs typeface="Calibri"/>
              </a:rPr>
              <a:t>written </a:t>
            </a:r>
            <a:r>
              <a:rPr sz="1600" spc="-5" dirty="0">
                <a:solidFill>
                  <a:srgbClr val="001F5F"/>
                </a:solidFill>
                <a:latin typeface="Calibri"/>
                <a:cs typeface="Calibri"/>
              </a:rPr>
              <a:t>on </a:t>
            </a:r>
            <a:r>
              <a:rPr sz="1600" spc="-10" dirty="0">
                <a:solidFill>
                  <a:srgbClr val="001F5F"/>
                </a:solidFill>
                <a:latin typeface="Calibri"/>
                <a:cs typeface="Calibri"/>
              </a:rPr>
              <a:t>the  console </a:t>
            </a:r>
            <a:r>
              <a:rPr sz="1600" spc="-5" dirty="0">
                <a:solidFill>
                  <a:srgbClr val="001F5F"/>
                </a:solidFill>
                <a:latin typeface="Calibri"/>
                <a:cs typeface="Calibri"/>
              </a:rPr>
              <a:t>during the </a:t>
            </a:r>
            <a:r>
              <a:rPr sz="1600" spc="-15" dirty="0">
                <a:solidFill>
                  <a:srgbClr val="001F5F"/>
                </a:solidFill>
                <a:latin typeface="Calibri"/>
                <a:cs typeface="Calibri"/>
              </a:rPr>
              <a:t>execution </a:t>
            </a:r>
            <a:r>
              <a:rPr sz="1600" spc="-5" dirty="0">
                <a:solidFill>
                  <a:srgbClr val="001F5F"/>
                </a:solidFill>
                <a:latin typeface="Calibri"/>
                <a:cs typeface="Calibri"/>
              </a:rPr>
              <a:t>of the </a:t>
            </a:r>
            <a:r>
              <a:rPr sz="1600" spc="-10" dirty="0">
                <a:solidFill>
                  <a:srgbClr val="001F5F"/>
                </a:solidFill>
                <a:latin typeface="Calibri"/>
                <a:cs typeface="Calibri"/>
              </a:rPr>
              <a:t>application. </a:t>
            </a:r>
            <a:r>
              <a:rPr sz="1600" spc="-5" dirty="0">
                <a:solidFill>
                  <a:srgbClr val="001F5F"/>
                </a:solidFill>
                <a:latin typeface="Calibri"/>
                <a:cs typeface="Calibri"/>
              </a:rPr>
              <a:t>It </a:t>
            </a:r>
            <a:r>
              <a:rPr sz="1600" spc="-10" dirty="0">
                <a:solidFill>
                  <a:srgbClr val="001F5F"/>
                </a:solidFill>
                <a:latin typeface="Calibri"/>
                <a:cs typeface="Calibri"/>
              </a:rPr>
              <a:t>helps </a:t>
            </a:r>
            <a:r>
              <a:rPr sz="1600" spc="-5" dirty="0">
                <a:solidFill>
                  <a:srgbClr val="001F5F"/>
                </a:solidFill>
                <a:latin typeface="Calibri"/>
                <a:cs typeface="Calibri"/>
              </a:rPr>
              <a:t>in identifying </a:t>
            </a:r>
            <a:r>
              <a:rPr sz="1600" spc="-15" dirty="0">
                <a:solidFill>
                  <a:srgbClr val="001F5F"/>
                </a:solidFill>
                <a:latin typeface="Calibri"/>
                <a:cs typeface="Calibri"/>
              </a:rPr>
              <a:t>errors  </a:t>
            </a:r>
            <a:r>
              <a:rPr sz="1600" spc="-5" dirty="0">
                <a:solidFill>
                  <a:srgbClr val="001F5F"/>
                </a:solidFill>
                <a:latin typeface="Calibri"/>
                <a:cs typeface="Calibri"/>
              </a:rPr>
              <a:t>during </a:t>
            </a:r>
            <a:r>
              <a:rPr sz="1600" spc="-15" dirty="0">
                <a:solidFill>
                  <a:srgbClr val="001F5F"/>
                </a:solidFill>
                <a:latin typeface="Calibri"/>
                <a:cs typeface="Calibri"/>
              </a:rPr>
              <a:t>execution </a:t>
            </a:r>
            <a:r>
              <a:rPr sz="1600" spc="-5" dirty="0">
                <a:solidFill>
                  <a:srgbClr val="001F5F"/>
                </a:solidFill>
                <a:latin typeface="Calibri"/>
                <a:cs typeface="Calibri"/>
              </a:rPr>
              <a:t>and </a:t>
            </a:r>
            <a:r>
              <a:rPr sz="1600" spc="-10" dirty="0">
                <a:solidFill>
                  <a:srgbClr val="001F5F"/>
                </a:solidFill>
                <a:latin typeface="Calibri"/>
                <a:cs typeface="Calibri"/>
              </a:rPr>
              <a:t>improving </a:t>
            </a:r>
            <a:r>
              <a:rPr sz="1600" spc="-5" dirty="0">
                <a:solidFill>
                  <a:srgbClr val="001F5F"/>
                </a:solidFill>
                <a:latin typeface="Calibri"/>
                <a:cs typeface="Calibri"/>
              </a:rPr>
              <a:t>the query </a:t>
            </a:r>
            <a:r>
              <a:rPr sz="1600" spc="-10" dirty="0">
                <a:solidFill>
                  <a:srgbClr val="001F5F"/>
                </a:solidFill>
                <a:latin typeface="Calibri"/>
                <a:cs typeface="Calibri"/>
              </a:rPr>
              <a:t>performance. </a:t>
            </a:r>
            <a:r>
              <a:rPr sz="1600" spc="-5" dirty="0">
                <a:solidFill>
                  <a:srgbClr val="001F5F"/>
                </a:solidFill>
                <a:latin typeface="Calibri"/>
                <a:cs typeface="Calibri"/>
              </a:rPr>
              <a:t>The </a:t>
            </a:r>
            <a:r>
              <a:rPr sz="1600" spc="-10" dirty="0">
                <a:solidFill>
                  <a:srgbClr val="001F5F"/>
                </a:solidFill>
                <a:latin typeface="Calibri"/>
                <a:cs typeface="Calibri"/>
              </a:rPr>
              <a:t>following code  snippet </a:t>
            </a:r>
            <a:r>
              <a:rPr sz="1600" spc="-5" dirty="0">
                <a:solidFill>
                  <a:srgbClr val="001F5F"/>
                </a:solidFill>
                <a:latin typeface="Calibri"/>
                <a:cs typeface="Calibri"/>
              </a:rPr>
              <a:t>is </a:t>
            </a:r>
            <a:r>
              <a:rPr sz="1600" spc="-10" dirty="0">
                <a:solidFill>
                  <a:srgbClr val="001F5F"/>
                </a:solidFill>
                <a:latin typeface="Calibri"/>
                <a:cs typeface="Calibri"/>
              </a:rPr>
              <a:t>used to set </a:t>
            </a:r>
            <a:r>
              <a:rPr sz="1600" spc="-5" dirty="0">
                <a:solidFill>
                  <a:srgbClr val="001F5F"/>
                </a:solidFill>
                <a:latin typeface="Calibri"/>
                <a:cs typeface="Calibri"/>
              </a:rPr>
              <a:t>the hibernate.show_sql</a:t>
            </a:r>
            <a:r>
              <a:rPr sz="1600" spc="45" dirty="0">
                <a:solidFill>
                  <a:srgbClr val="001F5F"/>
                </a:solidFill>
                <a:latin typeface="Calibri"/>
                <a:cs typeface="Calibri"/>
              </a:rPr>
              <a:t> </a:t>
            </a:r>
            <a:r>
              <a:rPr sz="1600" spc="-10" dirty="0">
                <a:solidFill>
                  <a:srgbClr val="001F5F"/>
                </a:solidFill>
                <a:latin typeface="Calibri"/>
                <a:cs typeface="Calibri"/>
              </a:rPr>
              <a:t>property:</a:t>
            </a:r>
            <a:endParaRPr sz="1600">
              <a:latin typeface="Calibri"/>
              <a:cs typeface="Calibri"/>
            </a:endParaRPr>
          </a:p>
          <a:p>
            <a:pPr marL="1097280">
              <a:lnSpc>
                <a:spcPct val="100000"/>
              </a:lnSpc>
              <a:spcBef>
                <a:spcPts val="455"/>
              </a:spcBef>
            </a:pPr>
            <a:r>
              <a:rPr sz="1600" spc="-5" dirty="0">
                <a:solidFill>
                  <a:srgbClr val="001F5F"/>
                </a:solidFill>
                <a:latin typeface="Courier New"/>
                <a:cs typeface="Courier New"/>
              </a:rPr>
              <a:t>&lt;property name = "hibernate.show_sql"&gt;</a:t>
            </a:r>
            <a:endParaRPr sz="1600">
              <a:latin typeface="Courier New"/>
              <a:cs typeface="Courier New"/>
            </a:endParaRPr>
          </a:p>
          <a:p>
            <a:pPr marL="1097280">
              <a:lnSpc>
                <a:spcPct val="100000"/>
              </a:lnSpc>
              <a:spcBef>
                <a:spcPts val="25"/>
              </a:spcBef>
            </a:pPr>
            <a:r>
              <a:rPr sz="1600" spc="-5" dirty="0">
                <a:solidFill>
                  <a:srgbClr val="001F5F"/>
                </a:solidFill>
                <a:latin typeface="Courier New"/>
                <a:cs typeface="Courier New"/>
              </a:rPr>
              <a:t>true&lt;/property&gt;</a:t>
            </a:r>
            <a:endParaRPr sz="1600">
              <a:latin typeface="Courier New"/>
              <a:cs typeface="Courier New"/>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30</a:t>
            </a:fld>
            <a:r>
              <a:rPr dirty="0"/>
              <a:t> of</a:t>
            </a:r>
            <a:r>
              <a:rPr spc="-90" dirty="0"/>
              <a:t> </a:t>
            </a:r>
            <a:r>
              <a:rPr dirty="0"/>
              <a:t>45</a:t>
            </a: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a:t>
            </a:r>
            <a:r>
              <a:rPr spc="-10" dirty="0"/>
              <a:t>Hibernate</a:t>
            </a:r>
            <a:r>
              <a:rPr spc="-65" dirty="0"/>
              <a:t> </a:t>
            </a:r>
            <a:r>
              <a:rPr spc="-10" dirty="0"/>
              <a:t>(Contd.)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72668"/>
            <a:ext cx="114300" cy="12801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88516" y="670814"/>
            <a:ext cx="7068820" cy="4595495"/>
          </a:xfrm>
          <a:prstGeom prst="rect">
            <a:avLst/>
          </a:prstGeom>
        </p:spPr>
        <p:txBody>
          <a:bodyPr vert="horz" wrap="square" lIns="0" tIns="0" rIns="0" bIns="0" rtlCol="0">
            <a:spAutoFit/>
          </a:bodyPr>
          <a:lstStyle/>
          <a:p>
            <a:pPr marL="12700" marR="709295">
              <a:lnSpc>
                <a:spcPct val="100000"/>
              </a:lnSpc>
            </a:pPr>
            <a:r>
              <a:rPr sz="1800" b="1" spc="-10" dirty="0">
                <a:solidFill>
                  <a:srgbClr val="001F5F"/>
                </a:solidFill>
                <a:latin typeface="Calibri"/>
                <a:cs typeface="Calibri"/>
              </a:rPr>
              <a:t>Hibernate </a:t>
            </a:r>
            <a:r>
              <a:rPr sz="1800" b="1" spc="-5" dirty="0">
                <a:solidFill>
                  <a:srgbClr val="001F5F"/>
                </a:solidFill>
                <a:latin typeface="Calibri"/>
                <a:cs typeface="Calibri"/>
              </a:rPr>
              <a:t>miscellaneous properties</a:t>
            </a:r>
            <a:r>
              <a:rPr sz="1800" spc="-5" dirty="0">
                <a:solidFill>
                  <a:srgbClr val="001F5F"/>
                </a:solidFill>
                <a:latin typeface="Calibri"/>
                <a:cs typeface="Calibri"/>
              </a:rPr>
              <a:t>: The </a:t>
            </a:r>
            <a:r>
              <a:rPr sz="1800" spc="-10" dirty="0">
                <a:solidFill>
                  <a:srgbClr val="001F5F"/>
                </a:solidFill>
                <a:latin typeface="Calibri"/>
                <a:cs typeface="Calibri"/>
              </a:rPr>
              <a:t>Hibernate </a:t>
            </a:r>
            <a:r>
              <a:rPr sz="1800" spc="-5" dirty="0">
                <a:solidFill>
                  <a:srgbClr val="001F5F"/>
                </a:solidFill>
                <a:latin typeface="Calibri"/>
                <a:cs typeface="Calibri"/>
              </a:rPr>
              <a:t>miscellaneous  </a:t>
            </a:r>
            <a:r>
              <a:rPr sz="1800" spc="-10" dirty="0">
                <a:solidFill>
                  <a:srgbClr val="001F5F"/>
                </a:solidFill>
                <a:latin typeface="Calibri"/>
                <a:cs typeface="Calibri"/>
              </a:rPr>
              <a:t>properties </a:t>
            </a:r>
            <a:r>
              <a:rPr sz="1800" spc="-5" dirty="0">
                <a:solidFill>
                  <a:srgbClr val="001F5F"/>
                </a:solidFill>
                <a:latin typeface="Calibri"/>
                <a:cs typeface="Calibri"/>
              </a:rPr>
              <a:t>specify </a:t>
            </a:r>
            <a:r>
              <a:rPr sz="1800" dirty="0">
                <a:solidFill>
                  <a:srgbClr val="001F5F"/>
                </a:solidFill>
                <a:latin typeface="Calibri"/>
                <a:cs typeface="Calibri"/>
              </a:rPr>
              <a:t>the </a:t>
            </a:r>
            <a:r>
              <a:rPr sz="1800" spc="-5" dirty="0">
                <a:solidFill>
                  <a:srgbClr val="001F5F"/>
                </a:solidFill>
                <a:latin typeface="Calibri"/>
                <a:cs typeface="Calibri"/>
              </a:rPr>
              <a:t>optional </a:t>
            </a:r>
            <a:r>
              <a:rPr sz="1800" spc="-10" dirty="0">
                <a:solidFill>
                  <a:srgbClr val="001F5F"/>
                </a:solidFill>
                <a:latin typeface="Calibri"/>
                <a:cs typeface="Calibri"/>
              </a:rPr>
              <a:t>properties </a:t>
            </a:r>
            <a:r>
              <a:rPr sz="1800" spc="-5" dirty="0">
                <a:solidFill>
                  <a:srgbClr val="001F5F"/>
                </a:solidFill>
                <a:latin typeface="Calibri"/>
                <a:cs typeface="Calibri"/>
              </a:rPr>
              <a:t>that </a:t>
            </a:r>
            <a:r>
              <a:rPr sz="1800" spc="-10" dirty="0">
                <a:solidFill>
                  <a:srgbClr val="001F5F"/>
                </a:solidFill>
                <a:latin typeface="Calibri"/>
                <a:cs typeface="Calibri"/>
              </a:rPr>
              <a:t>are </a:t>
            </a:r>
            <a:r>
              <a:rPr sz="1800" spc="-5" dirty="0">
                <a:solidFill>
                  <a:srgbClr val="001F5F"/>
                </a:solidFill>
                <a:latin typeface="Calibri"/>
                <a:cs typeface="Calibri"/>
              </a:rPr>
              <a:t>not mandatory </a:t>
            </a:r>
            <a:r>
              <a:rPr sz="1800" spc="-10" dirty="0">
                <a:solidFill>
                  <a:srgbClr val="001F5F"/>
                </a:solidFill>
                <a:latin typeface="Calibri"/>
                <a:cs typeface="Calibri"/>
              </a:rPr>
              <a:t>to  connect </a:t>
            </a:r>
            <a:r>
              <a:rPr sz="1800" spc="-5" dirty="0">
                <a:solidFill>
                  <a:srgbClr val="001F5F"/>
                </a:solidFill>
                <a:latin typeface="Calibri"/>
                <a:cs typeface="Calibri"/>
              </a:rPr>
              <a:t>with </a:t>
            </a:r>
            <a:r>
              <a:rPr sz="1800" dirty="0">
                <a:solidFill>
                  <a:srgbClr val="001F5F"/>
                </a:solidFill>
                <a:latin typeface="Calibri"/>
                <a:cs typeface="Calibri"/>
              </a:rPr>
              <a:t>a</a:t>
            </a:r>
            <a:r>
              <a:rPr sz="1800" spc="-30" dirty="0">
                <a:solidFill>
                  <a:srgbClr val="001F5F"/>
                </a:solidFill>
                <a:latin typeface="Calibri"/>
                <a:cs typeface="Calibri"/>
              </a:rPr>
              <a:t> </a:t>
            </a:r>
            <a:r>
              <a:rPr sz="1800" spc="-5" dirty="0">
                <a:solidFill>
                  <a:srgbClr val="001F5F"/>
                </a:solidFill>
                <a:latin typeface="Calibri"/>
                <a:cs typeface="Calibri"/>
              </a:rPr>
              <a:t>database.</a:t>
            </a:r>
            <a:endParaRPr sz="1800">
              <a:latin typeface="Calibri"/>
              <a:cs typeface="Calibri"/>
            </a:endParaRPr>
          </a:p>
          <a:p>
            <a:pPr marL="411480" marR="5080" indent="-228600">
              <a:lnSpc>
                <a:spcPct val="105400"/>
              </a:lnSpc>
              <a:spcBef>
                <a:spcPts val="900"/>
              </a:spcBef>
              <a:buClr>
                <a:srgbClr val="943735"/>
              </a:buClr>
              <a:buFont typeface="Wingdings"/>
              <a:buChar char=""/>
              <a:tabLst>
                <a:tab pos="411480" algn="l"/>
                <a:tab pos="412115" algn="l"/>
              </a:tabLst>
            </a:pPr>
            <a:r>
              <a:rPr sz="1600" spc="-5" dirty="0">
                <a:solidFill>
                  <a:srgbClr val="001F5F"/>
                </a:solidFill>
                <a:latin typeface="Calibri"/>
                <a:cs typeface="Calibri"/>
              </a:rPr>
              <a:t>The </a:t>
            </a:r>
            <a:r>
              <a:rPr sz="1600" spc="-5" dirty="0">
                <a:solidFill>
                  <a:srgbClr val="001F5F"/>
                </a:solidFill>
                <a:latin typeface="Courier New"/>
                <a:cs typeface="Courier New"/>
              </a:rPr>
              <a:t>hibernate.current_session_context_class</a:t>
            </a:r>
            <a:r>
              <a:rPr sz="1600" spc="-440" dirty="0">
                <a:solidFill>
                  <a:srgbClr val="001F5F"/>
                </a:solidFill>
                <a:latin typeface="Courier New"/>
                <a:cs typeface="Courier New"/>
              </a:rPr>
              <a:t> </a:t>
            </a:r>
            <a:r>
              <a:rPr sz="1600" spc="-10" dirty="0">
                <a:solidFill>
                  <a:srgbClr val="001F5F"/>
                </a:solidFill>
                <a:latin typeface="Calibri"/>
                <a:cs typeface="Calibri"/>
              </a:rPr>
              <a:t>property </a:t>
            </a:r>
            <a:r>
              <a:rPr sz="1600" spc="-5" dirty="0">
                <a:solidFill>
                  <a:srgbClr val="001F5F"/>
                </a:solidFill>
                <a:latin typeface="Calibri"/>
                <a:cs typeface="Calibri"/>
              </a:rPr>
              <a:t>specifies  the </a:t>
            </a:r>
            <a:r>
              <a:rPr sz="1600" spc="-10" dirty="0">
                <a:solidFill>
                  <a:srgbClr val="001F5F"/>
                </a:solidFill>
                <a:latin typeface="Calibri"/>
                <a:cs typeface="Calibri"/>
              </a:rPr>
              <a:t>controller </a:t>
            </a:r>
            <a:r>
              <a:rPr sz="1600" spc="-5" dirty="0">
                <a:solidFill>
                  <a:srgbClr val="001F5F"/>
                </a:solidFill>
                <a:latin typeface="Calibri"/>
                <a:cs typeface="Calibri"/>
              </a:rPr>
              <a:t>class that </a:t>
            </a:r>
            <a:r>
              <a:rPr sz="1600" spc="-10" dirty="0">
                <a:solidFill>
                  <a:srgbClr val="001F5F"/>
                </a:solidFill>
                <a:latin typeface="Calibri"/>
                <a:cs typeface="Calibri"/>
              </a:rPr>
              <a:t>controls </a:t>
            </a:r>
            <a:r>
              <a:rPr sz="1600" spc="-5" dirty="0">
                <a:solidFill>
                  <a:srgbClr val="001F5F"/>
                </a:solidFill>
                <a:latin typeface="Calibri"/>
                <a:cs typeface="Calibri"/>
              </a:rPr>
              <a:t>the </a:t>
            </a:r>
            <a:r>
              <a:rPr sz="1600" spc="-10" dirty="0">
                <a:solidFill>
                  <a:srgbClr val="001F5F"/>
                </a:solidFill>
                <a:latin typeface="Calibri"/>
                <a:cs typeface="Calibri"/>
              </a:rPr>
              <a:t>scope </a:t>
            </a:r>
            <a:r>
              <a:rPr sz="1600" spc="-5" dirty="0">
                <a:solidFill>
                  <a:srgbClr val="001F5F"/>
                </a:solidFill>
                <a:latin typeface="Calibri"/>
                <a:cs typeface="Calibri"/>
              </a:rPr>
              <a:t>of the </a:t>
            </a:r>
            <a:r>
              <a:rPr sz="1600" spc="-10" dirty="0">
                <a:solidFill>
                  <a:srgbClr val="001F5F"/>
                </a:solidFill>
                <a:latin typeface="Calibri"/>
                <a:cs typeface="Calibri"/>
              </a:rPr>
              <a:t>current </a:t>
            </a:r>
            <a:r>
              <a:rPr sz="1600" spc="-5" dirty="0">
                <a:solidFill>
                  <a:srgbClr val="001F5F"/>
                </a:solidFill>
                <a:latin typeface="Calibri"/>
                <a:cs typeface="Calibri"/>
              </a:rPr>
              <a:t>session in a </a:t>
            </a:r>
            <a:r>
              <a:rPr sz="1600" spc="-10" dirty="0">
                <a:solidFill>
                  <a:srgbClr val="001F5F"/>
                </a:solidFill>
                <a:latin typeface="Calibri"/>
                <a:cs typeface="Calibri"/>
              </a:rPr>
              <a:t>Hibernate  application. </a:t>
            </a:r>
            <a:r>
              <a:rPr sz="1600" spc="-5" dirty="0">
                <a:solidFill>
                  <a:srgbClr val="001F5F"/>
                </a:solidFill>
                <a:latin typeface="Calibri"/>
                <a:cs typeface="Calibri"/>
              </a:rPr>
              <a:t>This </a:t>
            </a:r>
            <a:r>
              <a:rPr sz="1600" spc="-10" dirty="0">
                <a:solidFill>
                  <a:srgbClr val="001F5F"/>
                </a:solidFill>
                <a:latin typeface="Calibri"/>
                <a:cs typeface="Calibri"/>
              </a:rPr>
              <a:t>property </a:t>
            </a:r>
            <a:r>
              <a:rPr sz="1600" spc="-20" dirty="0">
                <a:solidFill>
                  <a:srgbClr val="001F5F"/>
                </a:solidFill>
                <a:latin typeface="Calibri"/>
                <a:cs typeface="Calibri"/>
              </a:rPr>
              <a:t>takes </a:t>
            </a:r>
            <a:r>
              <a:rPr sz="1600" spc="-5" dirty="0">
                <a:solidFill>
                  <a:srgbClr val="001F5F"/>
                </a:solidFill>
                <a:latin typeface="Calibri"/>
                <a:cs typeface="Calibri"/>
              </a:rPr>
              <a:t>the </a:t>
            </a:r>
            <a:r>
              <a:rPr sz="1600" spc="-10" dirty="0">
                <a:solidFill>
                  <a:srgbClr val="001F5F"/>
                </a:solidFill>
                <a:latin typeface="Calibri"/>
                <a:cs typeface="Calibri"/>
              </a:rPr>
              <a:t>following</a:t>
            </a:r>
            <a:r>
              <a:rPr sz="1600" spc="55" dirty="0">
                <a:solidFill>
                  <a:srgbClr val="001F5F"/>
                </a:solidFill>
                <a:latin typeface="Calibri"/>
                <a:cs typeface="Calibri"/>
              </a:rPr>
              <a:t> </a:t>
            </a:r>
            <a:r>
              <a:rPr sz="1600" spc="-10" dirty="0">
                <a:solidFill>
                  <a:srgbClr val="001F5F"/>
                </a:solidFill>
                <a:latin typeface="Calibri"/>
                <a:cs typeface="Calibri"/>
              </a:rPr>
              <a:t>values:</a:t>
            </a:r>
            <a:endParaRPr sz="1600">
              <a:latin typeface="Calibri"/>
              <a:cs typeface="Calibri"/>
            </a:endParaRPr>
          </a:p>
          <a:p>
            <a:pPr marL="530225" marR="133985" lvl="1" indent="-228600">
              <a:lnSpc>
                <a:spcPct val="100000"/>
              </a:lnSpc>
              <a:spcBef>
                <a:spcPts val="465"/>
              </a:spcBef>
              <a:buClr>
                <a:srgbClr val="FF0000"/>
              </a:buClr>
              <a:buFont typeface="Wingdings"/>
              <a:buChar char=""/>
              <a:tabLst>
                <a:tab pos="530225" algn="l"/>
                <a:tab pos="530860" algn="l"/>
              </a:tabLst>
            </a:pPr>
            <a:r>
              <a:rPr sz="1600" spc="-10" dirty="0">
                <a:solidFill>
                  <a:srgbClr val="001F5F"/>
                </a:solidFill>
                <a:latin typeface="Calibri"/>
                <a:cs typeface="Calibri"/>
              </a:rPr>
              <a:t>thread: </a:t>
            </a:r>
            <a:r>
              <a:rPr sz="1600" spc="-5" dirty="0">
                <a:solidFill>
                  <a:srgbClr val="001F5F"/>
                </a:solidFill>
                <a:latin typeface="Calibri"/>
                <a:cs typeface="Calibri"/>
              </a:rPr>
              <a:t>Specifies that the </a:t>
            </a:r>
            <a:r>
              <a:rPr sz="1600" spc="-10" dirty="0">
                <a:solidFill>
                  <a:srgbClr val="001F5F"/>
                </a:solidFill>
                <a:latin typeface="Calibri"/>
                <a:cs typeface="Calibri"/>
              </a:rPr>
              <a:t>scope </a:t>
            </a:r>
            <a:r>
              <a:rPr sz="1600" spc="-5" dirty="0">
                <a:solidFill>
                  <a:srgbClr val="001F5F"/>
                </a:solidFill>
                <a:latin typeface="Calibri"/>
                <a:cs typeface="Calibri"/>
              </a:rPr>
              <a:t>of the </a:t>
            </a:r>
            <a:r>
              <a:rPr sz="1600" spc="-10" dirty="0">
                <a:solidFill>
                  <a:srgbClr val="001F5F"/>
                </a:solidFill>
                <a:latin typeface="Calibri"/>
                <a:cs typeface="Calibri"/>
              </a:rPr>
              <a:t>current session </a:t>
            </a:r>
            <a:r>
              <a:rPr sz="1600" spc="-5" dirty="0">
                <a:solidFill>
                  <a:srgbClr val="001F5F"/>
                </a:solidFill>
                <a:latin typeface="Calibri"/>
                <a:cs typeface="Calibri"/>
              </a:rPr>
              <a:t>is managed </a:t>
            </a:r>
            <a:r>
              <a:rPr sz="1600" spc="-10" dirty="0">
                <a:solidFill>
                  <a:srgbClr val="001F5F"/>
                </a:solidFill>
                <a:latin typeface="Calibri"/>
                <a:cs typeface="Calibri"/>
              </a:rPr>
              <a:t>by </a:t>
            </a:r>
            <a:r>
              <a:rPr sz="1600" spc="-5" dirty="0">
                <a:solidFill>
                  <a:srgbClr val="001F5F"/>
                </a:solidFill>
                <a:latin typeface="Calibri"/>
                <a:cs typeface="Calibri"/>
              </a:rPr>
              <a:t>a </a:t>
            </a:r>
            <a:r>
              <a:rPr sz="1600" spc="-10" dirty="0">
                <a:solidFill>
                  <a:srgbClr val="001F5F"/>
                </a:solidFill>
                <a:latin typeface="Calibri"/>
                <a:cs typeface="Calibri"/>
              </a:rPr>
              <a:t>thread  </a:t>
            </a:r>
            <a:r>
              <a:rPr sz="1600" spc="-5" dirty="0">
                <a:solidFill>
                  <a:srgbClr val="001F5F"/>
                </a:solidFill>
                <a:latin typeface="Calibri"/>
                <a:cs typeface="Calibri"/>
              </a:rPr>
              <a:t>using which the </a:t>
            </a:r>
            <a:r>
              <a:rPr sz="1600" spc="-10" dirty="0">
                <a:solidFill>
                  <a:srgbClr val="001F5F"/>
                </a:solidFill>
                <a:latin typeface="Calibri"/>
                <a:cs typeface="Calibri"/>
              </a:rPr>
              <a:t>session </a:t>
            </a:r>
            <a:r>
              <a:rPr sz="1600" spc="-5" dirty="0">
                <a:solidFill>
                  <a:srgbClr val="001F5F"/>
                </a:solidFill>
                <a:latin typeface="Calibri"/>
                <a:cs typeface="Calibri"/>
              </a:rPr>
              <a:t>is </a:t>
            </a:r>
            <a:r>
              <a:rPr sz="1600" spc="-10" dirty="0">
                <a:solidFill>
                  <a:srgbClr val="001F5F"/>
                </a:solidFill>
                <a:latin typeface="Calibri"/>
                <a:cs typeface="Calibri"/>
              </a:rPr>
              <a:t>started.</a:t>
            </a:r>
            <a:endParaRPr sz="1600">
              <a:latin typeface="Calibri"/>
              <a:cs typeface="Calibri"/>
            </a:endParaRPr>
          </a:p>
          <a:p>
            <a:pPr marL="530225" lvl="1" indent="-228600">
              <a:lnSpc>
                <a:spcPct val="100000"/>
              </a:lnSpc>
              <a:spcBef>
                <a:spcPts val="384"/>
              </a:spcBef>
              <a:buClr>
                <a:srgbClr val="FF0000"/>
              </a:buClr>
              <a:buFont typeface="Wingdings"/>
              <a:buChar char=""/>
              <a:tabLst>
                <a:tab pos="530225" algn="l"/>
                <a:tab pos="530860" algn="l"/>
              </a:tabLst>
            </a:pPr>
            <a:r>
              <a:rPr sz="1600" spc="-10" dirty="0">
                <a:solidFill>
                  <a:srgbClr val="001F5F"/>
                </a:solidFill>
                <a:latin typeface="Calibri"/>
                <a:cs typeface="Calibri"/>
              </a:rPr>
              <a:t>jta: </a:t>
            </a:r>
            <a:r>
              <a:rPr sz="1600" spc="-5" dirty="0">
                <a:solidFill>
                  <a:srgbClr val="001F5F"/>
                </a:solidFill>
                <a:latin typeface="Calibri"/>
                <a:cs typeface="Calibri"/>
              </a:rPr>
              <a:t>Specifies that the </a:t>
            </a:r>
            <a:r>
              <a:rPr sz="1600" spc="-10" dirty="0">
                <a:solidFill>
                  <a:srgbClr val="001F5F"/>
                </a:solidFill>
                <a:latin typeface="Calibri"/>
                <a:cs typeface="Calibri"/>
              </a:rPr>
              <a:t>current session </a:t>
            </a:r>
            <a:r>
              <a:rPr sz="1600" spc="-5" dirty="0">
                <a:solidFill>
                  <a:srgbClr val="001F5F"/>
                </a:solidFill>
                <a:latin typeface="Calibri"/>
                <a:cs typeface="Calibri"/>
              </a:rPr>
              <a:t>is </a:t>
            </a:r>
            <a:r>
              <a:rPr sz="1600" spc="-10" dirty="0">
                <a:solidFill>
                  <a:srgbClr val="001F5F"/>
                </a:solidFill>
                <a:latin typeface="Calibri"/>
                <a:cs typeface="Calibri"/>
              </a:rPr>
              <a:t>bound to </a:t>
            </a:r>
            <a:r>
              <a:rPr sz="1600" spc="-5" dirty="0">
                <a:solidFill>
                  <a:srgbClr val="001F5F"/>
                </a:solidFill>
                <a:latin typeface="Calibri"/>
                <a:cs typeface="Calibri"/>
              </a:rPr>
              <a:t>the </a:t>
            </a:r>
            <a:r>
              <a:rPr sz="1600" spc="-10" dirty="0">
                <a:solidFill>
                  <a:srgbClr val="001F5F"/>
                </a:solidFill>
                <a:latin typeface="Calibri"/>
                <a:cs typeface="Calibri"/>
              </a:rPr>
              <a:t>currently </a:t>
            </a:r>
            <a:r>
              <a:rPr sz="1600" spc="-5" dirty="0">
                <a:solidFill>
                  <a:srgbClr val="001F5F"/>
                </a:solidFill>
                <a:latin typeface="Calibri"/>
                <a:cs typeface="Calibri"/>
              </a:rPr>
              <a:t>running</a:t>
            </a:r>
            <a:r>
              <a:rPr sz="1600" spc="140" dirty="0">
                <a:solidFill>
                  <a:srgbClr val="001F5F"/>
                </a:solidFill>
                <a:latin typeface="Calibri"/>
                <a:cs typeface="Calibri"/>
              </a:rPr>
              <a:t> </a:t>
            </a:r>
            <a:r>
              <a:rPr sz="1600" spc="-45" dirty="0">
                <a:solidFill>
                  <a:srgbClr val="001F5F"/>
                </a:solidFill>
                <a:latin typeface="Calibri"/>
                <a:cs typeface="Calibri"/>
              </a:rPr>
              <a:t>JTA</a:t>
            </a:r>
            <a:endParaRPr sz="1600">
              <a:latin typeface="Calibri"/>
              <a:cs typeface="Calibri"/>
            </a:endParaRPr>
          </a:p>
          <a:p>
            <a:pPr marR="5018405" algn="ctr">
              <a:lnSpc>
                <a:spcPct val="100000"/>
              </a:lnSpc>
            </a:pPr>
            <a:r>
              <a:rPr sz="1600" spc="-5" dirty="0">
                <a:solidFill>
                  <a:srgbClr val="001F5F"/>
                </a:solidFill>
                <a:latin typeface="Calibri"/>
                <a:cs typeface="Calibri"/>
              </a:rPr>
              <a:t>transaction.</a:t>
            </a:r>
            <a:endParaRPr sz="1600">
              <a:latin typeface="Calibri"/>
              <a:cs typeface="Calibri"/>
            </a:endParaRPr>
          </a:p>
          <a:p>
            <a:pPr marL="530225" marR="329565" lvl="1" indent="-228600">
              <a:lnSpc>
                <a:spcPct val="100000"/>
              </a:lnSpc>
              <a:spcBef>
                <a:spcPts val="385"/>
              </a:spcBef>
              <a:buClr>
                <a:srgbClr val="FF0000"/>
              </a:buClr>
              <a:buFont typeface="Wingdings"/>
              <a:buChar char=""/>
              <a:tabLst>
                <a:tab pos="530225" algn="l"/>
                <a:tab pos="530860" algn="l"/>
              </a:tabLst>
            </a:pPr>
            <a:r>
              <a:rPr sz="1600" spc="-5" dirty="0">
                <a:solidFill>
                  <a:srgbClr val="001F5F"/>
                </a:solidFill>
                <a:latin typeface="Calibri"/>
                <a:cs typeface="Calibri"/>
              </a:rPr>
              <a:t>managed: </a:t>
            </a:r>
            <a:r>
              <a:rPr sz="1600" spc="-10" dirty="0">
                <a:solidFill>
                  <a:srgbClr val="001F5F"/>
                </a:solidFill>
                <a:latin typeface="Calibri"/>
                <a:cs typeface="Calibri"/>
              </a:rPr>
              <a:t>Allows </a:t>
            </a:r>
            <a:r>
              <a:rPr sz="1600" spc="-15" dirty="0">
                <a:solidFill>
                  <a:srgbClr val="001F5F"/>
                </a:solidFill>
                <a:latin typeface="Calibri"/>
                <a:cs typeface="Calibri"/>
              </a:rPr>
              <a:t>you </a:t>
            </a:r>
            <a:r>
              <a:rPr sz="1600" spc="-10" dirty="0">
                <a:solidFill>
                  <a:srgbClr val="001F5F"/>
                </a:solidFill>
                <a:latin typeface="Calibri"/>
                <a:cs typeface="Calibri"/>
              </a:rPr>
              <a:t>to </a:t>
            </a:r>
            <a:r>
              <a:rPr sz="1600" spc="-5" dirty="0">
                <a:solidFill>
                  <a:srgbClr val="001F5F"/>
                </a:solidFill>
                <a:latin typeface="Calibri"/>
                <a:cs typeface="Calibri"/>
              </a:rPr>
              <a:t>manually manage the </a:t>
            </a:r>
            <a:r>
              <a:rPr sz="1600" spc="-10" dirty="0">
                <a:solidFill>
                  <a:srgbClr val="001F5F"/>
                </a:solidFill>
                <a:latin typeface="Calibri"/>
                <a:cs typeface="Calibri"/>
              </a:rPr>
              <a:t>session by creating, </a:t>
            </a:r>
            <a:r>
              <a:rPr sz="1600" spc="-5" dirty="0">
                <a:solidFill>
                  <a:srgbClr val="001F5F"/>
                </a:solidFill>
                <a:latin typeface="Calibri"/>
                <a:cs typeface="Calibri"/>
              </a:rPr>
              <a:t>flushing,  and closing</a:t>
            </a:r>
            <a:r>
              <a:rPr sz="1600" spc="-60" dirty="0">
                <a:solidFill>
                  <a:srgbClr val="001F5F"/>
                </a:solidFill>
                <a:latin typeface="Calibri"/>
                <a:cs typeface="Calibri"/>
              </a:rPr>
              <a:t> </a:t>
            </a:r>
            <a:r>
              <a:rPr sz="1600" spc="-10" dirty="0">
                <a:solidFill>
                  <a:srgbClr val="001F5F"/>
                </a:solidFill>
                <a:latin typeface="Calibri"/>
                <a:cs typeface="Calibri"/>
              </a:rPr>
              <a:t>sessions.</a:t>
            </a:r>
            <a:endParaRPr sz="1600">
              <a:latin typeface="Calibri"/>
              <a:cs typeface="Calibri"/>
            </a:endParaRPr>
          </a:p>
          <a:p>
            <a:pPr marL="411480" indent="-228600">
              <a:lnSpc>
                <a:spcPct val="100000"/>
              </a:lnSpc>
              <a:spcBef>
                <a:spcPts val="395"/>
              </a:spcBef>
              <a:buClr>
                <a:srgbClr val="943735"/>
              </a:buClr>
              <a:buFont typeface="Wingdings"/>
              <a:buChar char=""/>
              <a:tabLst>
                <a:tab pos="411480" algn="l"/>
                <a:tab pos="412115" algn="l"/>
              </a:tabLst>
            </a:pPr>
            <a:r>
              <a:rPr sz="1600" spc="-15" dirty="0">
                <a:solidFill>
                  <a:srgbClr val="001F5F"/>
                </a:solidFill>
                <a:latin typeface="Calibri"/>
                <a:cs typeface="Calibri"/>
              </a:rPr>
              <a:t>For </a:t>
            </a:r>
            <a:r>
              <a:rPr sz="1600" spc="-10" dirty="0">
                <a:solidFill>
                  <a:srgbClr val="001F5F"/>
                </a:solidFill>
                <a:latin typeface="Calibri"/>
                <a:cs typeface="Calibri"/>
              </a:rPr>
              <a:t>example, consider </a:t>
            </a:r>
            <a:r>
              <a:rPr sz="1600" spc="-5" dirty="0">
                <a:solidFill>
                  <a:srgbClr val="001F5F"/>
                </a:solidFill>
                <a:latin typeface="Calibri"/>
                <a:cs typeface="Calibri"/>
              </a:rPr>
              <a:t>the </a:t>
            </a:r>
            <a:r>
              <a:rPr sz="1600" spc="-10" dirty="0">
                <a:solidFill>
                  <a:srgbClr val="001F5F"/>
                </a:solidFill>
                <a:latin typeface="Calibri"/>
                <a:cs typeface="Calibri"/>
              </a:rPr>
              <a:t>following code</a:t>
            </a:r>
            <a:r>
              <a:rPr sz="1600" spc="105" dirty="0">
                <a:solidFill>
                  <a:srgbClr val="001F5F"/>
                </a:solidFill>
                <a:latin typeface="Calibri"/>
                <a:cs typeface="Calibri"/>
              </a:rPr>
              <a:t> </a:t>
            </a:r>
            <a:r>
              <a:rPr sz="1600" spc="-10" dirty="0">
                <a:solidFill>
                  <a:srgbClr val="001F5F"/>
                </a:solidFill>
                <a:latin typeface="Calibri"/>
                <a:cs typeface="Calibri"/>
              </a:rPr>
              <a:t>snippet:</a:t>
            </a:r>
            <a:endParaRPr sz="1600">
              <a:latin typeface="Calibri"/>
              <a:cs typeface="Calibri"/>
            </a:endParaRPr>
          </a:p>
          <a:p>
            <a:pPr marL="182880">
              <a:lnSpc>
                <a:spcPct val="100000"/>
              </a:lnSpc>
              <a:spcBef>
                <a:spcPts val="1055"/>
              </a:spcBef>
            </a:pPr>
            <a:r>
              <a:rPr sz="1600" spc="-5" dirty="0">
                <a:solidFill>
                  <a:srgbClr val="001F5F"/>
                </a:solidFill>
                <a:latin typeface="Courier New"/>
                <a:cs typeface="Courier New"/>
              </a:rPr>
              <a:t>&lt;property</a:t>
            </a:r>
            <a:r>
              <a:rPr sz="1600" spc="-75" dirty="0">
                <a:solidFill>
                  <a:srgbClr val="001F5F"/>
                </a:solidFill>
                <a:latin typeface="Courier New"/>
                <a:cs typeface="Courier New"/>
              </a:rPr>
              <a:t> </a:t>
            </a:r>
            <a:r>
              <a:rPr sz="1600" spc="-5" dirty="0">
                <a:solidFill>
                  <a:srgbClr val="001F5F"/>
                </a:solidFill>
                <a:latin typeface="Courier New"/>
                <a:cs typeface="Courier New"/>
              </a:rPr>
              <a:t>name</a:t>
            </a:r>
            <a:endParaRPr sz="1600">
              <a:latin typeface="Courier New"/>
              <a:cs typeface="Courier New"/>
            </a:endParaRPr>
          </a:p>
          <a:p>
            <a:pPr marL="182880">
              <a:lnSpc>
                <a:spcPct val="100000"/>
              </a:lnSpc>
              <a:spcBef>
                <a:spcPts val="25"/>
              </a:spcBef>
            </a:pPr>
            <a:r>
              <a:rPr sz="1600" spc="-5" dirty="0">
                <a:solidFill>
                  <a:srgbClr val="001F5F"/>
                </a:solidFill>
                <a:latin typeface="Courier New"/>
                <a:cs typeface="Courier New"/>
              </a:rPr>
              <a:t>hibernate.current_session_context_class&gt;</a:t>
            </a:r>
            <a:endParaRPr sz="1600">
              <a:latin typeface="Courier New"/>
              <a:cs typeface="Courier New"/>
            </a:endParaRPr>
          </a:p>
          <a:p>
            <a:pPr marL="182880">
              <a:lnSpc>
                <a:spcPct val="100000"/>
              </a:lnSpc>
              <a:spcBef>
                <a:spcPts val="615"/>
              </a:spcBef>
            </a:pPr>
            <a:r>
              <a:rPr sz="1600" spc="-5" dirty="0">
                <a:solidFill>
                  <a:srgbClr val="001F5F"/>
                </a:solidFill>
                <a:latin typeface="Courier New"/>
                <a:cs typeface="Courier New"/>
              </a:rPr>
              <a:t>thread</a:t>
            </a:r>
            <a:r>
              <a:rPr sz="1600" spc="-50" dirty="0">
                <a:solidFill>
                  <a:srgbClr val="001F5F"/>
                </a:solidFill>
                <a:latin typeface="Courier New"/>
                <a:cs typeface="Courier New"/>
              </a:rPr>
              <a:t> </a:t>
            </a:r>
            <a:r>
              <a:rPr sz="1600" spc="-5" dirty="0">
                <a:solidFill>
                  <a:srgbClr val="001F5F"/>
                </a:solidFill>
                <a:latin typeface="Courier New"/>
                <a:cs typeface="Courier New"/>
              </a:rPr>
              <a:t>&lt;/property&gt;</a:t>
            </a:r>
            <a:endParaRPr sz="1600">
              <a:latin typeface="Courier New"/>
              <a:cs typeface="Courier New"/>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31</a:t>
            </a:fld>
            <a:r>
              <a:rPr dirty="0"/>
              <a:t> of</a:t>
            </a:r>
            <a:r>
              <a:rPr spc="-90" dirty="0"/>
              <a:t> </a:t>
            </a:r>
            <a:r>
              <a:rPr dirty="0"/>
              <a:t>45</a:t>
            </a: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a:t>
            </a:r>
            <a:r>
              <a:rPr spc="-10" dirty="0"/>
              <a:t>Hibernate</a:t>
            </a:r>
            <a:r>
              <a:rPr spc="-65" dirty="0"/>
              <a:t> </a:t>
            </a:r>
            <a:r>
              <a:rPr spc="-10" dirty="0"/>
              <a:t>(Contd.)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3219" y="1456563"/>
            <a:ext cx="340360" cy="3734435"/>
          </a:xfrm>
          <a:custGeom>
            <a:avLst/>
            <a:gdLst/>
            <a:ahLst/>
            <a:cxnLst/>
            <a:rect l="l" t="t" r="r" b="b"/>
            <a:pathLst>
              <a:path w="340359" h="3734435">
                <a:moveTo>
                  <a:pt x="339991" y="0"/>
                </a:moveTo>
                <a:lnTo>
                  <a:pt x="254990" y="0"/>
                </a:lnTo>
                <a:lnTo>
                  <a:pt x="238455" y="3343"/>
                </a:lnTo>
                <a:lnTo>
                  <a:pt x="224947" y="12461"/>
                </a:lnTo>
                <a:lnTo>
                  <a:pt x="215837" y="25985"/>
                </a:lnTo>
                <a:lnTo>
                  <a:pt x="212496" y="42545"/>
                </a:lnTo>
                <a:lnTo>
                  <a:pt x="215837" y="59104"/>
                </a:lnTo>
                <a:lnTo>
                  <a:pt x="224947" y="72628"/>
                </a:lnTo>
                <a:lnTo>
                  <a:pt x="238455" y="81746"/>
                </a:lnTo>
                <a:lnTo>
                  <a:pt x="254990" y="85089"/>
                </a:lnTo>
                <a:lnTo>
                  <a:pt x="288079" y="78402"/>
                </a:lnTo>
                <a:lnTo>
                  <a:pt x="315098" y="60166"/>
                </a:lnTo>
                <a:lnTo>
                  <a:pt x="333312" y="33119"/>
                </a:lnTo>
                <a:lnTo>
                  <a:pt x="339991" y="0"/>
                </a:lnTo>
                <a:close/>
              </a:path>
              <a:path w="340359" h="3734435">
                <a:moveTo>
                  <a:pt x="85001" y="3564128"/>
                </a:moveTo>
                <a:lnTo>
                  <a:pt x="51917" y="3570815"/>
                </a:lnTo>
                <a:lnTo>
                  <a:pt x="24898" y="3589051"/>
                </a:lnTo>
                <a:lnTo>
                  <a:pt x="6680" y="3616098"/>
                </a:lnTo>
                <a:lnTo>
                  <a:pt x="0" y="3649218"/>
                </a:lnTo>
                <a:lnTo>
                  <a:pt x="6680" y="3682263"/>
                </a:lnTo>
                <a:lnTo>
                  <a:pt x="24898" y="3709273"/>
                </a:lnTo>
                <a:lnTo>
                  <a:pt x="51917" y="3727495"/>
                </a:lnTo>
                <a:lnTo>
                  <a:pt x="85001" y="3734180"/>
                </a:lnTo>
                <a:lnTo>
                  <a:pt x="118084" y="3727495"/>
                </a:lnTo>
                <a:lnTo>
                  <a:pt x="145103" y="3709273"/>
                </a:lnTo>
                <a:lnTo>
                  <a:pt x="163321" y="3682263"/>
                </a:lnTo>
                <a:lnTo>
                  <a:pt x="170002" y="3649218"/>
                </a:lnTo>
                <a:lnTo>
                  <a:pt x="85001" y="3649218"/>
                </a:lnTo>
                <a:lnTo>
                  <a:pt x="101542" y="3645874"/>
                </a:lnTo>
                <a:lnTo>
                  <a:pt x="115049" y="3636756"/>
                </a:lnTo>
                <a:lnTo>
                  <a:pt x="124155" y="3623232"/>
                </a:lnTo>
                <a:lnTo>
                  <a:pt x="127495" y="3606673"/>
                </a:lnTo>
                <a:lnTo>
                  <a:pt x="124155" y="3590113"/>
                </a:lnTo>
                <a:lnTo>
                  <a:pt x="115049" y="3576589"/>
                </a:lnTo>
                <a:lnTo>
                  <a:pt x="101542" y="3567471"/>
                </a:lnTo>
                <a:lnTo>
                  <a:pt x="85001" y="3564128"/>
                </a:lnTo>
                <a:close/>
              </a:path>
            </a:pathLst>
          </a:custGeom>
          <a:solidFill>
            <a:srgbClr val="CDCDCD"/>
          </a:solidFill>
        </p:spPr>
        <p:txBody>
          <a:bodyPr wrap="square" lIns="0" tIns="0" rIns="0" bIns="0" rtlCol="0"/>
          <a:lstStyle/>
          <a:p>
            <a:endParaRPr/>
          </a:p>
        </p:txBody>
      </p:sp>
      <p:sp>
        <p:nvSpPr>
          <p:cNvPr id="7" name="object 7"/>
          <p:cNvSpPr/>
          <p:nvPr/>
        </p:nvSpPr>
        <p:spPr>
          <a:xfrm>
            <a:off x="798233" y="5020817"/>
            <a:ext cx="85090" cy="85090"/>
          </a:xfrm>
          <a:custGeom>
            <a:avLst/>
            <a:gdLst/>
            <a:ahLst/>
            <a:cxnLst/>
            <a:rect l="l" t="t" r="r" b="b"/>
            <a:pathLst>
              <a:path w="85090" h="85089">
                <a:moveTo>
                  <a:pt x="0" y="0"/>
                </a:moveTo>
                <a:lnTo>
                  <a:pt x="16540" y="3323"/>
                </a:lnTo>
                <a:lnTo>
                  <a:pt x="30048" y="12398"/>
                </a:lnTo>
                <a:lnTo>
                  <a:pt x="39154" y="25878"/>
                </a:lnTo>
                <a:lnTo>
                  <a:pt x="42494" y="42417"/>
                </a:lnTo>
                <a:lnTo>
                  <a:pt x="39154" y="58977"/>
                </a:lnTo>
                <a:lnTo>
                  <a:pt x="30048" y="72501"/>
                </a:lnTo>
                <a:lnTo>
                  <a:pt x="16540" y="81619"/>
                </a:lnTo>
                <a:lnTo>
                  <a:pt x="0" y="84962"/>
                </a:lnTo>
                <a:lnTo>
                  <a:pt x="84988" y="84962"/>
                </a:lnTo>
              </a:path>
            </a:pathLst>
          </a:custGeom>
          <a:ln w="3175">
            <a:solidFill>
              <a:srgbClr val="001F5F"/>
            </a:solidFill>
          </a:ln>
        </p:spPr>
        <p:txBody>
          <a:bodyPr wrap="square" lIns="0" tIns="0" rIns="0" bIns="0" rtlCol="0"/>
          <a:lstStyle/>
          <a:p>
            <a:endParaRPr/>
          </a:p>
        </p:txBody>
      </p:sp>
      <p:sp>
        <p:nvSpPr>
          <p:cNvPr id="8" name="object 8"/>
          <p:cNvSpPr/>
          <p:nvPr/>
        </p:nvSpPr>
        <p:spPr>
          <a:xfrm>
            <a:off x="798233" y="5020817"/>
            <a:ext cx="85090" cy="170180"/>
          </a:xfrm>
          <a:custGeom>
            <a:avLst/>
            <a:gdLst/>
            <a:ahLst/>
            <a:cxnLst/>
            <a:rect l="l" t="t" r="r" b="b"/>
            <a:pathLst>
              <a:path w="85090" h="170179">
                <a:moveTo>
                  <a:pt x="0" y="169925"/>
                </a:moveTo>
                <a:lnTo>
                  <a:pt x="33081" y="163240"/>
                </a:lnTo>
                <a:lnTo>
                  <a:pt x="60096" y="145018"/>
                </a:lnTo>
                <a:lnTo>
                  <a:pt x="78309" y="118008"/>
                </a:lnTo>
                <a:lnTo>
                  <a:pt x="84988" y="84962"/>
                </a:lnTo>
                <a:lnTo>
                  <a:pt x="84988" y="0"/>
                </a:lnTo>
              </a:path>
            </a:pathLst>
          </a:custGeom>
          <a:ln w="3175">
            <a:solidFill>
              <a:srgbClr val="001F5F"/>
            </a:solidFill>
          </a:ln>
        </p:spPr>
        <p:txBody>
          <a:bodyPr wrap="square" lIns="0" tIns="0" rIns="0" bIns="0" rtlCol="0"/>
          <a:lstStyle/>
          <a:p>
            <a:endParaRPr/>
          </a:p>
        </p:txBody>
      </p:sp>
      <p:sp>
        <p:nvSpPr>
          <p:cNvPr id="9" name="object 9"/>
          <p:cNvSpPr txBox="1"/>
          <p:nvPr/>
        </p:nvSpPr>
        <p:spPr>
          <a:xfrm>
            <a:off x="0" y="838200"/>
            <a:ext cx="8915400" cy="5509200"/>
          </a:xfrm>
          <a:prstGeom prst="rect">
            <a:avLst/>
          </a:prstGeom>
        </p:spPr>
        <p:txBody>
          <a:bodyPr vert="horz" wrap="square" lIns="0" tIns="0" rIns="0" bIns="0" rtlCol="0">
            <a:spAutoFit/>
          </a:bodyPr>
          <a:lstStyle/>
          <a:p>
            <a:pPr marL="12700" marR="5080">
              <a:lnSpc>
                <a:spcPct val="100000"/>
              </a:lnSpc>
            </a:pPr>
            <a:r>
              <a:rPr sz="2800" spc="-5" dirty="0">
                <a:solidFill>
                  <a:srgbClr val="001F5F"/>
                </a:solidFill>
                <a:latin typeface="Calibri"/>
                <a:cs typeface="Calibri"/>
              </a:rPr>
              <a:t>The following </a:t>
            </a:r>
            <a:r>
              <a:rPr sz="2800" dirty="0">
                <a:solidFill>
                  <a:srgbClr val="001F5F"/>
                </a:solidFill>
                <a:latin typeface="Calibri"/>
                <a:cs typeface="Calibri"/>
              </a:rPr>
              <a:t>code </a:t>
            </a:r>
            <a:r>
              <a:rPr sz="2800" spc="-10" dirty="0">
                <a:solidFill>
                  <a:srgbClr val="001F5F"/>
                </a:solidFill>
                <a:latin typeface="Calibri"/>
                <a:cs typeface="Calibri"/>
              </a:rPr>
              <a:t>illustrates </a:t>
            </a:r>
            <a:r>
              <a:rPr sz="2800" spc="-5" dirty="0">
                <a:solidFill>
                  <a:srgbClr val="001F5F"/>
                </a:solidFill>
                <a:latin typeface="Calibri"/>
                <a:cs typeface="Calibri"/>
              </a:rPr>
              <a:t>how </a:t>
            </a:r>
            <a:r>
              <a:rPr sz="2800" spc="-15" dirty="0">
                <a:solidFill>
                  <a:srgbClr val="001F5F"/>
                </a:solidFill>
                <a:latin typeface="Calibri"/>
                <a:cs typeface="Calibri"/>
              </a:rPr>
              <a:t>to </a:t>
            </a:r>
            <a:r>
              <a:rPr sz="2800" spc="-5" dirty="0">
                <a:solidFill>
                  <a:srgbClr val="001F5F"/>
                </a:solidFill>
                <a:latin typeface="Calibri"/>
                <a:cs typeface="Calibri"/>
              </a:rPr>
              <a:t>configure Hibernate with MySQL  database:</a:t>
            </a:r>
            <a:endParaRPr sz="2800">
              <a:latin typeface="Calibri"/>
              <a:cs typeface="Calibri"/>
            </a:endParaRPr>
          </a:p>
          <a:p>
            <a:pPr>
              <a:lnSpc>
                <a:spcPct val="100000"/>
              </a:lnSpc>
              <a:spcBef>
                <a:spcPts val="5"/>
              </a:spcBef>
            </a:pPr>
            <a:endParaRPr sz="3200">
              <a:latin typeface="Times New Roman"/>
              <a:cs typeface="Times New Roman"/>
            </a:endParaRPr>
          </a:p>
          <a:p>
            <a:pPr marL="328295">
              <a:lnSpc>
                <a:spcPct val="100000"/>
              </a:lnSpc>
            </a:pPr>
            <a:r>
              <a:rPr spc="-5" dirty="0">
                <a:solidFill>
                  <a:srgbClr val="001F5F"/>
                </a:solidFill>
                <a:latin typeface="Calibri"/>
                <a:cs typeface="Calibri"/>
              </a:rPr>
              <a:t>&lt;?xml version="1.0"</a:t>
            </a:r>
            <a:r>
              <a:rPr spc="-15" dirty="0">
                <a:solidFill>
                  <a:srgbClr val="001F5F"/>
                </a:solidFill>
                <a:latin typeface="Calibri"/>
                <a:cs typeface="Calibri"/>
              </a:rPr>
              <a:t> </a:t>
            </a:r>
            <a:r>
              <a:rPr spc="-5" dirty="0">
                <a:solidFill>
                  <a:srgbClr val="001F5F"/>
                </a:solidFill>
                <a:latin typeface="Calibri"/>
                <a:cs typeface="Calibri"/>
              </a:rPr>
              <a:t>encoding="utf-8"?&gt;</a:t>
            </a:r>
            <a:endParaRPr>
              <a:latin typeface="Calibri"/>
              <a:cs typeface="Calibri"/>
            </a:endParaRPr>
          </a:p>
          <a:p>
            <a:pPr marL="328295">
              <a:lnSpc>
                <a:spcPct val="100000"/>
              </a:lnSpc>
            </a:pPr>
            <a:r>
              <a:rPr spc="-5" dirty="0">
                <a:solidFill>
                  <a:srgbClr val="001F5F"/>
                </a:solidFill>
                <a:latin typeface="Calibri"/>
                <a:cs typeface="Calibri"/>
              </a:rPr>
              <a:t>&lt;!DOCTYPE hibernate-configuration</a:t>
            </a:r>
            <a:r>
              <a:rPr spc="-15" dirty="0">
                <a:solidFill>
                  <a:srgbClr val="001F5F"/>
                </a:solidFill>
                <a:latin typeface="Calibri"/>
                <a:cs typeface="Calibri"/>
              </a:rPr>
              <a:t> </a:t>
            </a:r>
            <a:r>
              <a:rPr spc="-10" dirty="0">
                <a:solidFill>
                  <a:srgbClr val="001F5F"/>
                </a:solidFill>
                <a:latin typeface="Calibri"/>
                <a:cs typeface="Calibri"/>
              </a:rPr>
              <a:t>SYSTEM</a:t>
            </a:r>
            <a:endParaRPr>
              <a:latin typeface="Calibri"/>
              <a:cs typeface="Calibri"/>
            </a:endParaRPr>
          </a:p>
          <a:p>
            <a:pPr marL="328295">
              <a:lnSpc>
                <a:spcPct val="100000"/>
              </a:lnSpc>
            </a:pPr>
            <a:r>
              <a:rPr spc="-10" dirty="0">
                <a:solidFill>
                  <a:srgbClr val="001F5F"/>
                </a:solidFill>
                <a:latin typeface="Calibri"/>
                <a:cs typeface="Calibri"/>
                <a:hlinkClick r:id="rId3"/>
              </a:rPr>
              <a:t>"h</a:t>
            </a:r>
            <a:r>
              <a:rPr spc="-10" dirty="0">
                <a:solidFill>
                  <a:srgbClr val="001F5F"/>
                </a:solidFill>
                <a:latin typeface="Calibri"/>
                <a:cs typeface="Calibri"/>
              </a:rPr>
              <a:t>t</a:t>
            </a:r>
            <a:r>
              <a:rPr spc="-10" dirty="0">
                <a:solidFill>
                  <a:srgbClr val="001F5F"/>
                </a:solidFill>
                <a:latin typeface="Calibri"/>
                <a:cs typeface="Calibri"/>
                <a:hlinkClick r:id="rId3"/>
              </a:rPr>
              <a:t>tp://www.hibernate.org/dtd/hibernate-configuration-3.0.dtd"&gt;</a:t>
            </a:r>
            <a:endParaRPr>
              <a:latin typeface="Calibri"/>
              <a:cs typeface="Calibri"/>
            </a:endParaRPr>
          </a:p>
          <a:p>
            <a:pPr marL="328295">
              <a:lnSpc>
                <a:spcPct val="100000"/>
              </a:lnSpc>
            </a:pPr>
            <a:r>
              <a:rPr spc="-5" dirty="0">
                <a:solidFill>
                  <a:srgbClr val="001F5F"/>
                </a:solidFill>
                <a:latin typeface="Calibri"/>
                <a:cs typeface="Calibri"/>
              </a:rPr>
              <a:t>&lt;hibernate-configuration&gt;</a:t>
            </a:r>
            <a:endParaRPr>
              <a:latin typeface="Calibri"/>
              <a:cs typeface="Calibri"/>
            </a:endParaRPr>
          </a:p>
          <a:p>
            <a:pPr marL="368300">
              <a:lnSpc>
                <a:spcPct val="100000"/>
              </a:lnSpc>
            </a:pPr>
            <a:r>
              <a:rPr spc="-5" dirty="0">
                <a:solidFill>
                  <a:srgbClr val="001F5F"/>
                </a:solidFill>
                <a:latin typeface="Calibri"/>
                <a:cs typeface="Calibri"/>
              </a:rPr>
              <a:t>&lt;session-factory&gt;</a:t>
            </a:r>
            <a:endParaRPr>
              <a:latin typeface="Calibri"/>
              <a:cs typeface="Calibri"/>
            </a:endParaRPr>
          </a:p>
          <a:p>
            <a:pPr marL="368300">
              <a:lnSpc>
                <a:spcPct val="100000"/>
              </a:lnSpc>
            </a:pPr>
            <a:r>
              <a:rPr spc="-5" dirty="0">
                <a:solidFill>
                  <a:srgbClr val="001F5F"/>
                </a:solidFill>
                <a:latin typeface="Calibri"/>
                <a:cs typeface="Calibri"/>
              </a:rPr>
              <a:t>&lt;property name="hibernate.dialect"&gt; </a:t>
            </a:r>
            <a:r>
              <a:rPr spc="-5" dirty="0">
                <a:solidFill>
                  <a:srgbClr val="FF0000"/>
                </a:solidFill>
                <a:latin typeface="Calibri"/>
                <a:cs typeface="Calibri"/>
              </a:rPr>
              <a:t>org.hibernate.dialect.MySQLDialect</a:t>
            </a:r>
            <a:r>
              <a:rPr spc="160" dirty="0">
                <a:solidFill>
                  <a:srgbClr val="FF0000"/>
                </a:solidFill>
                <a:latin typeface="Calibri"/>
                <a:cs typeface="Calibri"/>
              </a:rPr>
              <a:t> </a:t>
            </a:r>
            <a:r>
              <a:rPr spc="-5" dirty="0">
                <a:solidFill>
                  <a:srgbClr val="001F5F"/>
                </a:solidFill>
                <a:latin typeface="Calibri"/>
                <a:cs typeface="Calibri"/>
              </a:rPr>
              <a:t>&lt;/property&gt;</a:t>
            </a:r>
            <a:endParaRPr>
              <a:latin typeface="Calibri"/>
              <a:cs typeface="Calibri"/>
            </a:endParaRPr>
          </a:p>
          <a:p>
            <a:pPr marL="368300">
              <a:lnSpc>
                <a:spcPct val="100000"/>
              </a:lnSpc>
            </a:pPr>
            <a:r>
              <a:rPr spc="-5" dirty="0">
                <a:solidFill>
                  <a:srgbClr val="001F5F"/>
                </a:solidFill>
                <a:latin typeface="Calibri"/>
                <a:cs typeface="Calibri"/>
              </a:rPr>
              <a:t>&lt;property name="hibernate.connection.driver_class"&gt; </a:t>
            </a:r>
            <a:r>
              <a:rPr spc="-5" dirty="0">
                <a:solidFill>
                  <a:srgbClr val="FF0000"/>
                </a:solidFill>
                <a:latin typeface="Calibri"/>
                <a:cs typeface="Calibri"/>
              </a:rPr>
              <a:t>com.mysql.jdbc.Driver</a:t>
            </a:r>
            <a:r>
              <a:rPr spc="55" dirty="0">
                <a:solidFill>
                  <a:srgbClr val="FF0000"/>
                </a:solidFill>
                <a:latin typeface="Calibri"/>
                <a:cs typeface="Calibri"/>
              </a:rPr>
              <a:t> </a:t>
            </a:r>
            <a:r>
              <a:rPr spc="-5" dirty="0">
                <a:solidFill>
                  <a:srgbClr val="001F5F"/>
                </a:solidFill>
                <a:latin typeface="Calibri"/>
                <a:cs typeface="Calibri"/>
              </a:rPr>
              <a:t>&lt;/property&gt;</a:t>
            </a:r>
            <a:endParaRPr>
              <a:latin typeface="Calibri"/>
              <a:cs typeface="Calibri"/>
            </a:endParaRPr>
          </a:p>
          <a:p>
            <a:pPr marL="368300">
              <a:lnSpc>
                <a:spcPct val="100000"/>
              </a:lnSpc>
            </a:pPr>
            <a:r>
              <a:rPr spc="-5" dirty="0">
                <a:solidFill>
                  <a:srgbClr val="001F5F"/>
                </a:solidFill>
                <a:latin typeface="Calibri"/>
                <a:cs typeface="Calibri"/>
              </a:rPr>
              <a:t>&lt;!-- Assume </a:t>
            </a:r>
            <a:r>
              <a:rPr spc="-10" dirty="0">
                <a:solidFill>
                  <a:srgbClr val="001F5F"/>
                </a:solidFill>
                <a:latin typeface="Calibri"/>
                <a:cs typeface="Calibri"/>
              </a:rPr>
              <a:t>test </a:t>
            </a:r>
            <a:r>
              <a:rPr dirty="0">
                <a:solidFill>
                  <a:srgbClr val="001F5F"/>
                </a:solidFill>
                <a:latin typeface="Calibri"/>
                <a:cs typeface="Calibri"/>
              </a:rPr>
              <a:t>is </a:t>
            </a:r>
            <a:r>
              <a:rPr spc="-5" dirty="0">
                <a:solidFill>
                  <a:srgbClr val="001F5F"/>
                </a:solidFill>
                <a:latin typeface="Calibri"/>
                <a:cs typeface="Calibri"/>
              </a:rPr>
              <a:t>the database name</a:t>
            </a:r>
            <a:r>
              <a:rPr spc="20" dirty="0">
                <a:solidFill>
                  <a:srgbClr val="001F5F"/>
                </a:solidFill>
                <a:latin typeface="Calibri"/>
                <a:cs typeface="Calibri"/>
              </a:rPr>
              <a:t> </a:t>
            </a:r>
            <a:r>
              <a:rPr dirty="0">
                <a:solidFill>
                  <a:srgbClr val="001F5F"/>
                </a:solidFill>
                <a:latin typeface="Calibri"/>
                <a:cs typeface="Calibri"/>
              </a:rPr>
              <a:t>--&gt;</a:t>
            </a:r>
            <a:endParaRPr>
              <a:latin typeface="Calibri"/>
              <a:cs typeface="Calibri"/>
            </a:endParaRPr>
          </a:p>
          <a:p>
            <a:pPr marL="368300">
              <a:lnSpc>
                <a:spcPct val="100000"/>
              </a:lnSpc>
            </a:pPr>
            <a:r>
              <a:rPr spc="-5" dirty="0">
                <a:solidFill>
                  <a:srgbClr val="001F5F"/>
                </a:solidFill>
                <a:latin typeface="Calibri"/>
                <a:cs typeface="Calibri"/>
              </a:rPr>
              <a:t>&lt;property name="hibernate.connection.url"&gt; </a:t>
            </a:r>
            <a:r>
              <a:rPr spc="-10" dirty="0">
                <a:solidFill>
                  <a:srgbClr val="FF0000"/>
                </a:solidFill>
                <a:latin typeface="Calibri"/>
                <a:cs typeface="Calibri"/>
              </a:rPr>
              <a:t>jdbc:mysql://localhost/test</a:t>
            </a:r>
            <a:r>
              <a:rPr spc="180" dirty="0">
                <a:solidFill>
                  <a:srgbClr val="FF0000"/>
                </a:solidFill>
                <a:latin typeface="Calibri"/>
                <a:cs typeface="Calibri"/>
              </a:rPr>
              <a:t> </a:t>
            </a:r>
            <a:r>
              <a:rPr spc="-5" dirty="0">
                <a:solidFill>
                  <a:srgbClr val="001F5F"/>
                </a:solidFill>
                <a:latin typeface="Calibri"/>
                <a:cs typeface="Calibri"/>
              </a:rPr>
              <a:t>&lt;/property&gt;</a:t>
            </a:r>
            <a:endParaRPr>
              <a:latin typeface="Calibri"/>
              <a:cs typeface="Calibri"/>
            </a:endParaRPr>
          </a:p>
          <a:p>
            <a:pPr marL="368300">
              <a:lnSpc>
                <a:spcPct val="100000"/>
              </a:lnSpc>
            </a:pPr>
            <a:r>
              <a:rPr spc="-5" dirty="0">
                <a:solidFill>
                  <a:srgbClr val="001F5F"/>
                </a:solidFill>
                <a:latin typeface="Calibri"/>
                <a:cs typeface="Calibri"/>
              </a:rPr>
              <a:t>&lt;property name="hibernate.connection.username"&gt; </a:t>
            </a:r>
            <a:r>
              <a:rPr spc="-5" dirty="0">
                <a:solidFill>
                  <a:srgbClr val="FF0000"/>
                </a:solidFill>
                <a:latin typeface="Calibri"/>
                <a:cs typeface="Calibri"/>
              </a:rPr>
              <a:t>root</a:t>
            </a:r>
            <a:r>
              <a:rPr spc="35" dirty="0">
                <a:solidFill>
                  <a:srgbClr val="FF0000"/>
                </a:solidFill>
                <a:latin typeface="Calibri"/>
                <a:cs typeface="Calibri"/>
              </a:rPr>
              <a:t> </a:t>
            </a:r>
            <a:r>
              <a:rPr spc="-5" dirty="0">
                <a:solidFill>
                  <a:srgbClr val="001F5F"/>
                </a:solidFill>
                <a:latin typeface="Calibri"/>
                <a:cs typeface="Calibri"/>
              </a:rPr>
              <a:t>&lt;/property&gt;</a:t>
            </a:r>
            <a:endParaRPr>
              <a:latin typeface="Calibri"/>
              <a:cs typeface="Calibri"/>
            </a:endParaRPr>
          </a:p>
          <a:p>
            <a:pPr marL="368300">
              <a:lnSpc>
                <a:spcPct val="100000"/>
              </a:lnSpc>
            </a:pPr>
            <a:r>
              <a:rPr spc="-5" dirty="0">
                <a:solidFill>
                  <a:srgbClr val="001F5F"/>
                </a:solidFill>
                <a:latin typeface="Calibri"/>
                <a:cs typeface="Calibri"/>
              </a:rPr>
              <a:t>&lt;property name="hibernate.connection.password"&gt; </a:t>
            </a:r>
            <a:r>
              <a:rPr spc="-5" dirty="0">
                <a:solidFill>
                  <a:srgbClr val="FF0000"/>
                </a:solidFill>
                <a:latin typeface="Calibri"/>
                <a:cs typeface="Calibri"/>
              </a:rPr>
              <a:t>root123</a:t>
            </a:r>
            <a:r>
              <a:rPr spc="30" dirty="0">
                <a:solidFill>
                  <a:srgbClr val="FF0000"/>
                </a:solidFill>
                <a:latin typeface="Calibri"/>
                <a:cs typeface="Calibri"/>
              </a:rPr>
              <a:t> </a:t>
            </a:r>
            <a:r>
              <a:rPr spc="-5" dirty="0">
                <a:solidFill>
                  <a:srgbClr val="001F5F"/>
                </a:solidFill>
                <a:latin typeface="Calibri"/>
                <a:cs typeface="Calibri"/>
              </a:rPr>
              <a:t>&lt;/property&gt;</a:t>
            </a:r>
            <a:endParaRPr>
              <a:latin typeface="Calibri"/>
              <a:cs typeface="Calibri"/>
            </a:endParaRPr>
          </a:p>
          <a:p>
            <a:pPr marL="368300">
              <a:lnSpc>
                <a:spcPct val="100000"/>
              </a:lnSpc>
            </a:pPr>
            <a:r>
              <a:rPr spc="-5" dirty="0">
                <a:solidFill>
                  <a:srgbClr val="001F5F"/>
                </a:solidFill>
                <a:latin typeface="Calibri"/>
                <a:cs typeface="Calibri"/>
              </a:rPr>
              <a:t>&lt;!-- List of XML mapping </a:t>
            </a:r>
            <a:r>
              <a:rPr dirty="0">
                <a:solidFill>
                  <a:srgbClr val="001F5F"/>
                </a:solidFill>
                <a:latin typeface="Calibri"/>
                <a:cs typeface="Calibri"/>
              </a:rPr>
              <a:t>files</a:t>
            </a:r>
            <a:r>
              <a:rPr spc="-50" dirty="0">
                <a:solidFill>
                  <a:srgbClr val="001F5F"/>
                </a:solidFill>
                <a:latin typeface="Calibri"/>
                <a:cs typeface="Calibri"/>
              </a:rPr>
              <a:t> </a:t>
            </a:r>
            <a:r>
              <a:rPr dirty="0">
                <a:solidFill>
                  <a:srgbClr val="001F5F"/>
                </a:solidFill>
                <a:latin typeface="Calibri"/>
                <a:cs typeface="Calibri"/>
              </a:rPr>
              <a:t>--&gt;</a:t>
            </a:r>
            <a:endParaRPr>
              <a:latin typeface="Calibri"/>
              <a:cs typeface="Calibri"/>
            </a:endParaRPr>
          </a:p>
          <a:p>
            <a:pPr marL="368300">
              <a:lnSpc>
                <a:spcPct val="100000"/>
              </a:lnSpc>
            </a:pPr>
            <a:r>
              <a:rPr spc="-5" dirty="0">
                <a:solidFill>
                  <a:srgbClr val="001F5F"/>
                </a:solidFill>
                <a:latin typeface="Calibri"/>
                <a:cs typeface="Calibri"/>
              </a:rPr>
              <a:t>&lt;mapping</a:t>
            </a:r>
            <a:r>
              <a:rPr spc="-50" dirty="0">
                <a:solidFill>
                  <a:srgbClr val="001F5F"/>
                </a:solidFill>
                <a:latin typeface="Calibri"/>
                <a:cs typeface="Calibri"/>
              </a:rPr>
              <a:t> </a:t>
            </a:r>
            <a:r>
              <a:rPr spc="-5" dirty="0">
                <a:solidFill>
                  <a:srgbClr val="001F5F"/>
                </a:solidFill>
                <a:latin typeface="Calibri"/>
                <a:cs typeface="Calibri"/>
              </a:rPr>
              <a:t>resource="Employee.hbm.xml"/&gt;</a:t>
            </a:r>
            <a:endParaRPr>
              <a:latin typeface="Calibri"/>
              <a:cs typeface="Calibri"/>
            </a:endParaRPr>
          </a:p>
          <a:p>
            <a:pPr marL="328295">
              <a:lnSpc>
                <a:spcPct val="100000"/>
              </a:lnSpc>
            </a:pPr>
            <a:r>
              <a:rPr spc="-5" dirty="0">
                <a:solidFill>
                  <a:srgbClr val="001F5F"/>
                </a:solidFill>
                <a:latin typeface="Calibri"/>
                <a:cs typeface="Calibri"/>
              </a:rPr>
              <a:t>&lt;/session-factory&gt;</a:t>
            </a:r>
            <a:endParaRPr>
              <a:latin typeface="Calibri"/>
              <a:cs typeface="Calibri"/>
            </a:endParaRPr>
          </a:p>
          <a:p>
            <a:pPr marL="328295">
              <a:lnSpc>
                <a:spcPct val="100000"/>
              </a:lnSpc>
            </a:pPr>
            <a:r>
              <a:rPr spc="-5" dirty="0">
                <a:solidFill>
                  <a:srgbClr val="001F5F"/>
                </a:solidFill>
                <a:latin typeface="Calibri"/>
                <a:cs typeface="Calibri"/>
              </a:rPr>
              <a:t>&lt;/hibernate-configuration&gt;</a:t>
            </a:r>
            <a:endParaRPr>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32</a:t>
            </a:fld>
            <a:r>
              <a:rPr dirty="0"/>
              <a:t> of</a:t>
            </a:r>
            <a:r>
              <a:rPr spc="-90" dirty="0"/>
              <a:t> </a:t>
            </a:r>
            <a:r>
              <a:rPr dirty="0"/>
              <a:t>45</a:t>
            </a:r>
          </a:p>
        </p:txBody>
      </p:sp>
      <p:sp>
        <p:nvSpPr>
          <p:cNvPr id="10" name="object 1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a:t>
            </a:r>
            <a:r>
              <a:rPr spc="-10" dirty="0"/>
              <a:t>Hibernate</a:t>
            </a:r>
            <a:r>
              <a:rPr spc="-65" dirty="0"/>
              <a:t> </a:t>
            </a:r>
            <a:r>
              <a:rPr spc="-10" dirty="0"/>
              <a:t>(Contd.)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266188"/>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3028188"/>
            <a:ext cx="164592" cy="17830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200" y="3794759"/>
            <a:ext cx="164592" cy="17830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57200" y="4552188"/>
            <a:ext cx="164592" cy="178307"/>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31012" y="669797"/>
            <a:ext cx="7566025" cy="4746625"/>
          </a:xfrm>
          <a:prstGeom prst="rect">
            <a:avLst/>
          </a:prstGeom>
        </p:spPr>
        <p:txBody>
          <a:bodyPr vert="horz" wrap="square" lIns="0" tIns="0" rIns="0" bIns="0" rtlCol="0">
            <a:spAutoFit/>
          </a:bodyPr>
          <a:lstStyle/>
          <a:p>
            <a:pPr marL="12700" marR="621665">
              <a:lnSpc>
                <a:spcPct val="100000"/>
              </a:lnSpc>
            </a:pPr>
            <a:r>
              <a:rPr sz="2000" dirty="0">
                <a:solidFill>
                  <a:srgbClr val="001F5F"/>
                </a:solidFill>
                <a:latin typeface="Calibri"/>
                <a:cs typeface="Calibri"/>
              </a:rPr>
              <a:t>In a </a:t>
            </a:r>
            <a:r>
              <a:rPr sz="2000" spc="-5" dirty="0">
                <a:solidFill>
                  <a:srgbClr val="001F5F"/>
                </a:solidFill>
                <a:latin typeface="Calibri"/>
                <a:cs typeface="Calibri"/>
              </a:rPr>
              <a:t>Hibernate application, </a:t>
            </a:r>
            <a:r>
              <a:rPr sz="2000" dirty="0">
                <a:solidFill>
                  <a:srgbClr val="001F5F"/>
                </a:solidFill>
                <a:latin typeface="Calibri"/>
                <a:cs typeface="Calibri"/>
              </a:rPr>
              <a:t>a </a:t>
            </a:r>
            <a:r>
              <a:rPr sz="2000" spc="-5" dirty="0">
                <a:solidFill>
                  <a:srgbClr val="001F5F"/>
                </a:solidFill>
                <a:latin typeface="Calibri"/>
                <a:cs typeface="Calibri"/>
              </a:rPr>
              <a:t>session </a:t>
            </a:r>
            <a:r>
              <a:rPr sz="2000" dirty="0">
                <a:solidFill>
                  <a:srgbClr val="001F5F"/>
                </a:solidFill>
                <a:latin typeface="Calibri"/>
                <a:cs typeface="Calibri"/>
              </a:rPr>
              <a:t>acts as a pipeline </a:t>
            </a:r>
            <a:r>
              <a:rPr sz="2000" spc="-5" dirty="0">
                <a:solidFill>
                  <a:srgbClr val="001F5F"/>
                </a:solidFill>
                <a:latin typeface="Calibri"/>
                <a:cs typeface="Calibri"/>
              </a:rPr>
              <a:t>between </a:t>
            </a:r>
            <a:r>
              <a:rPr sz="2000" dirty="0">
                <a:solidFill>
                  <a:srgbClr val="001F5F"/>
                </a:solidFill>
                <a:latin typeface="Calibri"/>
                <a:cs typeface="Calibri"/>
              </a:rPr>
              <a:t>the  </a:t>
            </a:r>
            <a:r>
              <a:rPr sz="2000" spc="-5" dirty="0">
                <a:solidFill>
                  <a:srgbClr val="001F5F"/>
                </a:solidFill>
                <a:latin typeface="Calibri"/>
                <a:cs typeface="Calibri"/>
              </a:rPr>
              <a:t>application </a:t>
            </a:r>
            <a:r>
              <a:rPr sz="2000" dirty="0">
                <a:solidFill>
                  <a:srgbClr val="001F5F"/>
                </a:solidFill>
                <a:latin typeface="Calibri"/>
                <a:cs typeface="Calibri"/>
              </a:rPr>
              <a:t>and the</a:t>
            </a:r>
            <a:r>
              <a:rPr sz="2000" spc="-15" dirty="0">
                <a:solidFill>
                  <a:srgbClr val="001F5F"/>
                </a:solidFill>
                <a:latin typeface="Calibri"/>
                <a:cs typeface="Calibri"/>
              </a:rPr>
              <a:t> </a:t>
            </a:r>
            <a:r>
              <a:rPr sz="2000" spc="-5" dirty="0">
                <a:solidFill>
                  <a:srgbClr val="001F5F"/>
                </a:solidFill>
                <a:latin typeface="Calibri"/>
                <a:cs typeface="Calibri"/>
              </a:rPr>
              <a:t>database.</a:t>
            </a:r>
            <a:endParaRPr sz="2000">
              <a:latin typeface="Calibri"/>
              <a:cs typeface="Calibri"/>
            </a:endParaRPr>
          </a:p>
          <a:p>
            <a:pPr marL="12700" algn="just">
              <a:lnSpc>
                <a:spcPts val="2380"/>
              </a:lnSpc>
              <a:spcBef>
                <a:spcPts val="1200"/>
              </a:spcBef>
            </a:pPr>
            <a:r>
              <a:rPr sz="2000" spc="-95" dirty="0">
                <a:solidFill>
                  <a:srgbClr val="001F5F"/>
                </a:solidFill>
                <a:latin typeface="Calibri"/>
                <a:cs typeface="Calibri"/>
              </a:rPr>
              <a:t>To </a:t>
            </a:r>
            <a:r>
              <a:rPr sz="2000" spc="-20" dirty="0">
                <a:solidFill>
                  <a:srgbClr val="001F5F"/>
                </a:solidFill>
                <a:latin typeface="Calibri"/>
                <a:cs typeface="Calibri"/>
              </a:rPr>
              <a:t>store </a:t>
            </a:r>
            <a:r>
              <a:rPr sz="2000" dirty="0">
                <a:solidFill>
                  <a:srgbClr val="001F5F"/>
                </a:solidFill>
                <a:latin typeface="Calibri"/>
                <a:cs typeface="Calibri"/>
              </a:rPr>
              <a:t>the </a:t>
            </a:r>
            <a:r>
              <a:rPr sz="2000" spc="-5" dirty="0">
                <a:solidFill>
                  <a:srgbClr val="001F5F"/>
                </a:solidFill>
                <a:latin typeface="Calibri"/>
                <a:cs typeface="Calibri"/>
              </a:rPr>
              <a:t>application </a:t>
            </a:r>
            <a:r>
              <a:rPr sz="2000" spc="-10" dirty="0">
                <a:solidFill>
                  <a:srgbClr val="001F5F"/>
                </a:solidFill>
                <a:latin typeface="Calibri"/>
                <a:cs typeface="Calibri"/>
              </a:rPr>
              <a:t>data </a:t>
            </a:r>
            <a:r>
              <a:rPr sz="2000" dirty="0">
                <a:solidFill>
                  <a:srgbClr val="001F5F"/>
                </a:solidFill>
                <a:latin typeface="Calibri"/>
                <a:cs typeface="Calibri"/>
              </a:rPr>
              <a:t>in the </a:t>
            </a:r>
            <a:r>
              <a:rPr sz="2000" spc="-5" dirty="0">
                <a:solidFill>
                  <a:srgbClr val="001F5F"/>
                </a:solidFill>
                <a:latin typeface="Calibri"/>
                <a:cs typeface="Calibri"/>
              </a:rPr>
              <a:t>database, you </a:t>
            </a:r>
            <a:r>
              <a:rPr sz="2000" dirty="0">
                <a:solidFill>
                  <a:srgbClr val="001F5F"/>
                </a:solidFill>
                <a:latin typeface="Calibri"/>
                <a:cs typeface="Calibri"/>
              </a:rPr>
              <a:t>need </a:t>
            </a:r>
            <a:r>
              <a:rPr sz="2000" spc="-10" dirty="0">
                <a:solidFill>
                  <a:srgbClr val="001F5F"/>
                </a:solidFill>
                <a:latin typeface="Calibri"/>
                <a:cs typeface="Calibri"/>
              </a:rPr>
              <a:t>to create</a:t>
            </a:r>
            <a:r>
              <a:rPr sz="2000" spc="220" dirty="0">
                <a:solidFill>
                  <a:srgbClr val="001F5F"/>
                </a:solidFill>
                <a:latin typeface="Calibri"/>
                <a:cs typeface="Calibri"/>
              </a:rPr>
              <a:t> </a:t>
            </a:r>
            <a:r>
              <a:rPr sz="2000" dirty="0">
                <a:solidFill>
                  <a:srgbClr val="001F5F"/>
                </a:solidFill>
                <a:latin typeface="Calibri"/>
                <a:cs typeface="Calibri"/>
              </a:rPr>
              <a:t>a</a:t>
            </a:r>
            <a:endParaRPr sz="2000">
              <a:latin typeface="Calibri"/>
              <a:cs typeface="Calibri"/>
            </a:endParaRPr>
          </a:p>
          <a:p>
            <a:pPr marL="12700" algn="just">
              <a:lnSpc>
                <a:spcPts val="2380"/>
              </a:lnSpc>
            </a:pPr>
            <a:r>
              <a:rPr sz="1800" dirty="0">
                <a:solidFill>
                  <a:srgbClr val="001F5F"/>
                </a:solidFill>
                <a:latin typeface="Courier New"/>
                <a:cs typeface="Courier New"/>
              </a:rPr>
              <a:t>Session</a:t>
            </a:r>
            <a:r>
              <a:rPr sz="1800" spc="-750" dirty="0">
                <a:solidFill>
                  <a:srgbClr val="001F5F"/>
                </a:solidFill>
                <a:latin typeface="Courier New"/>
                <a:cs typeface="Courier New"/>
              </a:rPr>
              <a:t> </a:t>
            </a:r>
            <a:r>
              <a:rPr sz="2000" spc="-5" dirty="0">
                <a:solidFill>
                  <a:srgbClr val="001F5F"/>
                </a:solidFill>
                <a:latin typeface="Calibri"/>
                <a:cs typeface="Calibri"/>
              </a:rPr>
              <a:t>object.</a:t>
            </a:r>
            <a:endParaRPr sz="2000">
              <a:latin typeface="Calibri"/>
              <a:cs typeface="Calibri"/>
            </a:endParaRPr>
          </a:p>
          <a:p>
            <a:pPr marL="12700" algn="just">
              <a:lnSpc>
                <a:spcPct val="100000"/>
              </a:lnSpc>
              <a:spcBef>
                <a:spcPts val="1200"/>
              </a:spcBef>
            </a:pPr>
            <a:r>
              <a:rPr sz="2000" dirty="0">
                <a:solidFill>
                  <a:srgbClr val="001F5F"/>
                </a:solidFill>
                <a:latin typeface="Calibri"/>
                <a:cs typeface="Calibri"/>
              </a:rPr>
              <a:t>A </a:t>
            </a:r>
            <a:r>
              <a:rPr sz="2000" spc="-5" dirty="0">
                <a:solidFill>
                  <a:srgbClr val="001F5F"/>
                </a:solidFill>
                <a:latin typeface="Calibri"/>
                <a:cs typeface="Calibri"/>
              </a:rPr>
              <a:t>session </a:t>
            </a:r>
            <a:r>
              <a:rPr sz="2000" dirty="0">
                <a:solidFill>
                  <a:srgbClr val="001F5F"/>
                </a:solidFill>
                <a:latin typeface="Calibri"/>
                <a:cs typeface="Calibri"/>
              </a:rPr>
              <a:t>object in an </a:t>
            </a:r>
            <a:r>
              <a:rPr sz="2000" spc="-5" dirty="0">
                <a:solidFill>
                  <a:srgbClr val="001F5F"/>
                </a:solidFill>
                <a:latin typeface="Calibri"/>
                <a:cs typeface="Calibri"/>
              </a:rPr>
              <a:t>application </a:t>
            </a:r>
            <a:r>
              <a:rPr sz="2000" dirty="0">
                <a:solidFill>
                  <a:srgbClr val="001F5F"/>
                </a:solidFill>
                <a:latin typeface="Calibri"/>
                <a:cs typeface="Calibri"/>
              </a:rPr>
              <a:t>is </a:t>
            </a:r>
            <a:r>
              <a:rPr sz="2000" spc="-10" dirty="0">
                <a:solidFill>
                  <a:srgbClr val="001F5F"/>
                </a:solidFill>
                <a:latin typeface="Calibri"/>
                <a:cs typeface="Calibri"/>
              </a:rPr>
              <a:t>created </a:t>
            </a:r>
            <a:r>
              <a:rPr sz="2000" spc="-5" dirty="0">
                <a:solidFill>
                  <a:srgbClr val="001F5F"/>
                </a:solidFill>
                <a:latin typeface="Calibri"/>
                <a:cs typeface="Calibri"/>
              </a:rPr>
              <a:t>by using </a:t>
            </a:r>
            <a:r>
              <a:rPr sz="2000" dirty="0">
                <a:solidFill>
                  <a:srgbClr val="001F5F"/>
                </a:solidFill>
                <a:latin typeface="Calibri"/>
                <a:cs typeface="Calibri"/>
              </a:rPr>
              <a:t>a</a:t>
            </a:r>
            <a:r>
              <a:rPr sz="2000" spc="20" dirty="0">
                <a:solidFill>
                  <a:srgbClr val="001F5F"/>
                </a:solidFill>
                <a:latin typeface="Calibri"/>
                <a:cs typeface="Calibri"/>
              </a:rPr>
              <a:t> </a:t>
            </a:r>
            <a:r>
              <a:rPr sz="1800" spc="-10" dirty="0">
                <a:solidFill>
                  <a:srgbClr val="001F5F"/>
                </a:solidFill>
                <a:latin typeface="Courier New"/>
                <a:cs typeface="Courier New"/>
              </a:rPr>
              <a:t>SessionFactory</a:t>
            </a:r>
            <a:endParaRPr sz="1800">
              <a:latin typeface="Courier New"/>
              <a:cs typeface="Courier New"/>
            </a:endParaRPr>
          </a:p>
          <a:p>
            <a:pPr marL="12700" algn="just">
              <a:lnSpc>
                <a:spcPct val="100000"/>
              </a:lnSpc>
              <a:spcBef>
                <a:spcPts val="35"/>
              </a:spcBef>
            </a:pPr>
            <a:r>
              <a:rPr sz="2000" dirty="0">
                <a:solidFill>
                  <a:srgbClr val="001F5F"/>
                </a:solidFill>
                <a:latin typeface="Calibri"/>
                <a:cs typeface="Calibri"/>
              </a:rPr>
              <a:t>object.</a:t>
            </a:r>
            <a:endParaRPr sz="2000">
              <a:latin typeface="Calibri"/>
              <a:cs typeface="Calibri"/>
            </a:endParaRPr>
          </a:p>
          <a:p>
            <a:pPr marL="12700" algn="just">
              <a:lnSpc>
                <a:spcPct val="100000"/>
              </a:lnSpc>
              <a:spcBef>
                <a:spcPts val="1165"/>
              </a:spcBef>
            </a:pPr>
            <a:r>
              <a:rPr sz="2000" spc="-95" dirty="0">
                <a:solidFill>
                  <a:srgbClr val="001F5F"/>
                </a:solidFill>
                <a:latin typeface="Calibri"/>
                <a:cs typeface="Calibri"/>
              </a:rPr>
              <a:t>To </a:t>
            </a:r>
            <a:r>
              <a:rPr sz="2000" spc="-10" dirty="0">
                <a:solidFill>
                  <a:srgbClr val="001F5F"/>
                </a:solidFill>
                <a:latin typeface="Calibri"/>
                <a:cs typeface="Calibri"/>
              </a:rPr>
              <a:t>create </a:t>
            </a:r>
            <a:r>
              <a:rPr sz="2000" dirty="0">
                <a:solidFill>
                  <a:srgbClr val="001F5F"/>
                </a:solidFill>
                <a:latin typeface="Calibri"/>
                <a:cs typeface="Calibri"/>
              </a:rPr>
              <a:t>a </a:t>
            </a:r>
            <a:r>
              <a:rPr sz="1800" spc="-10" dirty="0">
                <a:solidFill>
                  <a:srgbClr val="001F5F"/>
                </a:solidFill>
                <a:latin typeface="Courier New"/>
                <a:cs typeface="Courier New"/>
              </a:rPr>
              <a:t>SessionFactory</a:t>
            </a:r>
            <a:r>
              <a:rPr sz="1800" spc="-540" dirty="0">
                <a:solidFill>
                  <a:srgbClr val="001F5F"/>
                </a:solidFill>
                <a:latin typeface="Courier New"/>
                <a:cs typeface="Courier New"/>
              </a:rPr>
              <a:t> </a:t>
            </a:r>
            <a:r>
              <a:rPr sz="2000" spc="-5" dirty="0">
                <a:solidFill>
                  <a:srgbClr val="001F5F"/>
                </a:solidFill>
                <a:latin typeface="Calibri"/>
                <a:cs typeface="Calibri"/>
              </a:rPr>
              <a:t>object, </a:t>
            </a:r>
            <a:r>
              <a:rPr sz="2000" dirty="0">
                <a:solidFill>
                  <a:srgbClr val="001F5F"/>
                </a:solidFill>
                <a:latin typeface="Calibri"/>
                <a:cs typeface="Calibri"/>
              </a:rPr>
              <a:t>the </a:t>
            </a:r>
            <a:r>
              <a:rPr sz="2000" spc="-5" dirty="0">
                <a:solidFill>
                  <a:srgbClr val="001F5F"/>
                </a:solidFill>
                <a:latin typeface="Calibri"/>
                <a:cs typeface="Calibri"/>
              </a:rPr>
              <a:t>application </a:t>
            </a:r>
            <a:r>
              <a:rPr sz="2000" dirty="0">
                <a:solidFill>
                  <a:srgbClr val="001F5F"/>
                </a:solidFill>
                <a:latin typeface="Calibri"/>
                <a:cs typeface="Calibri"/>
              </a:rPr>
              <a:t>needs </a:t>
            </a:r>
            <a:r>
              <a:rPr sz="2000" spc="-10" dirty="0">
                <a:solidFill>
                  <a:srgbClr val="001F5F"/>
                </a:solidFill>
                <a:latin typeface="Calibri"/>
                <a:cs typeface="Calibri"/>
              </a:rPr>
              <a:t>various</a:t>
            </a:r>
            <a:endParaRPr sz="2000">
              <a:latin typeface="Calibri"/>
              <a:cs typeface="Calibri"/>
            </a:endParaRPr>
          </a:p>
          <a:p>
            <a:pPr marL="12700" algn="just">
              <a:lnSpc>
                <a:spcPct val="100000"/>
              </a:lnSpc>
              <a:spcBef>
                <a:spcPts val="35"/>
              </a:spcBef>
            </a:pPr>
            <a:r>
              <a:rPr sz="2000" spc="-5" dirty="0">
                <a:solidFill>
                  <a:srgbClr val="001F5F"/>
                </a:solidFill>
                <a:latin typeface="Calibri"/>
                <a:cs typeface="Calibri"/>
              </a:rPr>
              <a:t>database </a:t>
            </a:r>
            <a:r>
              <a:rPr sz="2000" dirty="0">
                <a:solidFill>
                  <a:srgbClr val="001F5F"/>
                </a:solidFill>
                <a:latin typeface="Calibri"/>
                <a:cs typeface="Calibri"/>
              </a:rPr>
              <a:t>specific </a:t>
            </a:r>
            <a:r>
              <a:rPr sz="2000" spc="-5" dirty="0">
                <a:solidFill>
                  <a:srgbClr val="001F5F"/>
                </a:solidFill>
                <a:latin typeface="Calibri"/>
                <a:cs typeface="Calibri"/>
              </a:rPr>
              <a:t>configuration</a:t>
            </a:r>
            <a:r>
              <a:rPr sz="2000" spc="-50" dirty="0">
                <a:solidFill>
                  <a:srgbClr val="001F5F"/>
                </a:solidFill>
                <a:latin typeface="Calibri"/>
                <a:cs typeface="Calibri"/>
              </a:rPr>
              <a:t> </a:t>
            </a:r>
            <a:r>
              <a:rPr sz="2000" spc="-5" dirty="0">
                <a:solidFill>
                  <a:srgbClr val="001F5F"/>
                </a:solidFill>
                <a:latin typeface="Calibri"/>
                <a:cs typeface="Calibri"/>
              </a:rPr>
              <a:t>settings.</a:t>
            </a:r>
            <a:endParaRPr sz="2000">
              <a:latin typeface="Calibri"/>
              <a:cs typeface="Calibri"/>
            </a:endParaRPr>
          </a:p>
          <a:p>
            <a:pPr marL="12700" marR="61594">
              <a:lnSpc>
                <a:spcPct val="100000"/>
              </a:lnSpc>
              <a:spcBef>
                <a:spcPts val="1200"/>
              </a:spcBef>
            </a:pPr>
            <a:r>
              <a:rPr sz="2000" spc="-5" dirty="0">
                <a:solidFill>
                  <a:srgbClr val="001F5F"/>
                </a:solidFill>
                <a:latin typeface="Calibri"/>
                <a:cs typeface="Calibri"/>
              </a:rPr>
              <a:t>Hibernate </a:t>
            </a:r>
            <a:r>
              <a:rPr sz="2000" dirty="0">
                <a:solidFill>
                  <a:srgbClr val="001F5F"/>
                </a:solidFill>
                <a:latin typeface="Calibri"/>
                <a:cs typeface="Calibri"/>
              </a:rPr>
              <a:t>specifies the </a:t>
            </a:r>
            <a:r>
              <a:rPr sz="2000" spc="-5" dirty="0">
                <a:solidFill>
                  <a:srgbClr val="001F5F"/>
                </a:solidFill>
                <a:latin typeface="Calibri"/>
                <a:cs typeface="Calibri"/>
              </a:rPr>
              <a:t>configuration settings </a:t>
            </a:r>
            <a:r>
              <a:rPr sz="2000" dirty="0">
                <a:solidFill>
                  <a:srgbClr val="001F5F"/>
                </a:solidFill>
                <a:latin typeface="Calibri"/>
                <a:cs typeface="Calibri"/>
              </a:rPr>
              <a:t>and </a:t>
            </a:r>
            <a:r>
              <a:rPr sz="2000" spc="-10" dirty="0">
                <a:solidFill>
                  <a:srgbClr val="001F5F"/>
                </a:solidFill>
                <a:latin typeface="Calibri"/>
                <a:cs typeface="Calibri"/>
              </a:rPr>
              <a:t>information </a:t>
            </a:r>
            <a:r>
              <a:rPr sz="2000" dirty="0">
                <a:solidFill>
                  <a:srgbClr val="001F5F"/>
                </a:solidFill>
                <a:latin typeface="Calibri"/>
                <a:cs typeface="Calibri"/>
              </a:rPr>
              <a:t>about the  mapping </a:t>
            </a:r>
            <a:r>
              <a:rPr sz="2000" spc="-5" dirty="0">
                <a:solidFill>
                  <a:srgbClr val="001F5F"/>
                </a:solidFill>
                <a:latin typeface="Calibri"/>
                <a:cs typeface="Calibri"/>
              </a:rPr>
              <a:t>document </a:t>
            </a:r>
            <a:r>
              <a:rPr sz="2000" dirty="0">
                <a:solidFill>
                  <a:srgbClr val="001F5F"/>
                </a:solidFill>
                <a:latin typeface="Calibri"/>
                <a:cs typeface="Calibri"/>
              </a:rPr>
              <a:t>in an </a:t>
            </a:r>
            <a:r>
              <a:rPr sz="2000" spc="5" dirty="0">
                <a:solidFill>
                  <a:srgbClr val="001F5F"/>
                </a:solidFill>
                <a:latin typeface="Calibri"/>
                <a:cs typeface="Calibri"/>
              </a:rPr>
              <a:t>XML </a:t>
            </a:r>
            <a:r>
              <a:rPr sz="2000" spc="-5" dirty="0">
                <a:solidFill>
                  <a:srgbClr val="001F5F"/>
                </a:solidFill>
                <a:latin typeface="Calibri"/>
                <a:cs typeface="Calibri"/>
              </a:rPr>
              <a:t>file </a:t>
            </a:r>
            <a:r>
              <a:rPr sz="2000" dirty="0">
                <a:solidFill>
                  <a:srgbClr val="001F5F"/>
                </a:solidFill>
                <a:latin typeface="Calibri"/>
                <a:cs typeface="Calibri"/>
              </a:rPr>
              <a:t>named</a:t>
            </a:r>
            <a:r>
              <a:rPr sz="2000" spc="45" dirty="0">
                <a:solidFill>
                  <a:srgbClr val="001F5F"/>
                </a:solidFill>
                <a:latin typeface="Calibri"/>
                <a:cs typeface="Calibri"/>
              </a:rPr>
              <a:t> </a:t>
            </a:r>
            <a:r>
              <a:rPr sz="2000" spc="-10" dirty="0">
                <a:solidFill>
                  <a:srgbClr val="001F5F"/>
                </a:solidFill>
                <a:latin typeface="Calibri"/>
                <a:cs typeface="Calibri"/>
              </a:rPr>
              <a:t>hibernate.cfg.xml.</a:t>
            </a:r>
            <a:endParaRPr sz="2000">
              <a:latin typeface="Calibri"/>
              <a:cs typeface="Calibri"/>
            </a:endParaRPr>
          </a:p>
          <a:p>
            <a:pPr marL="12700" marR="327660" algn="just">
              <a:lnSpc>
                <a:spcPct val="100099"/>
              </a:lnSpc>
              <a:spcBef>
                <a:spcPts val="1160"/>
              </a:spcBef>
            </a:pPr>
            <a:r>
              <a:rPr sz="2000" spc="-5" dirty="0">
                <a:solidFill>
                  <a:srgbClr val="001F5F"/>
                </a:solidFill>
                <a:latin typeface="Calibri"/>
                <a:cs typeface="Calibri"/>
              </a:rPr>
              <a:t>Hibernate </a:t>
            </a:r>
            <a:r>
              <a:rPr sz="2000" spc="-10" dirty="0">
                <a:solidFill>
                  <a:srgbClr val="001F5F"/>
                </a:solidFill>
                <a:latin typeface="Calibri"/>
                <a:cs typeface="Calibri"/>
              </a:rPr>
              <a:t>provides </a:t>
            </a:r>
            <a:r>
              <a:rPr sz="2000" dirty="0">
                <a:solidFill>
                  <a:srgbClr val="001F5F"/>
                </a:solidFill>
                <a:latin typeface="Calibri"/>
                <a:cs typeface="Calibri"/>
              </a:rPr>
              <a:t>the </a:t>
            </a:r>
            <a:r>
              <a:rPr sz="1800" spc="-10" dirty="0">
                <a:solidFill>
                  <a:srgbClr val="001F5F"/>
                </a:solidFill>
                <a:latin typeface="Courier New"/>
                <a:cs typeface="Courier New"/>
              </a:rPr>
              <a:t>org.hibernate.cfg.Configuration</a:t>
            </a:r>
            <a:r>
              <a:rPr sz="1800" spc="-630" dirty="0">
                <a:solidFill>
                  <a:srgbClr val="001F5F"/>
                </a:solidFill>
                <a:latin typeface="Courier New"/>
                <a:cs typeface="Courier New"/>
              </a:rPr>
              <a:t> </a:t>
            </a:r>
            <a:r>
              <a:rPr sz="2000" dirty="0">
                <a:solidFill>
                  <a:srgbClr val="001F5F"/>
                </a:solidFill>
                <a:latin typeface="Calibri"/>
                <a:cs typeface="Calibri"/>
              </a:rPr>
              <a:t>class  </a:t>
            </a:r>
            <a:r>
              <a:rPr sz="2000" spc="-5" dirty="0">
                <a:solidFill>
                  <a:srgbClr val="001F5F"/>
                </a:solidFill>
                <a:latin typeface="Calibri"/>
                <a:cs typeface="Calibri"/>
              </a:rPr>
              <a:t>that allows </a:t>
            </a:r>
            <a:r>
              <a:rPr sz="2000" dirty="0">
                <a:solidFill>
                  <a:srgbClr val="001F5F"/>
                </a:solidFill>
                <a:latin typeface="Calibri"/>
                <a:cs typeface="Calibri"/>
              </a:rPr>
              <a:t>the </a:t>
            </a:r>
            <a:r>
              <a:rPr sz="2000" spc="-5" dirty="0">
                <a:solidFill>
                  <a:srgbClr val="001F5F"/>
                </a:solidFill>
                <a:latin typeface="Calibri"/>
                <a:cs typeface="Calibri"/>
              </a:rPr>
              <a:t>application </a:t>
            </a:r>
            <a:r>
              <a:rPr sz="2000" spc="-10" dirty="0">
                <a:solidFill>
                  <a:srgbClr val="001F5F"/>
                </a:solidFill>
                <a:latin typeface="Calibri"/>
                <a:cs typeface="Calibri"/>
              </a:rPr>
              <a:t>to </a:t>
            </a:r>
            <a:r>
              <a:rPr sz="2000" dirty="0">
                <a:solidFill>
                  <a:srgbClr val="001F5F"/>
                </a:solidFill>
                <a:latin typeface="Calibri"/>
                <a:cs typeface="Calibri"/>
              </a:rPr>
              <a:t>specify the </a:t>
            </a:r>
            <a:r>
              <a:rPr sz="2000" spc="-5" dirty="0">
                <a:solidFill>
                  <a:srgbClr val="001F5F"/>
                </a:solidFill>
                <a:latin typeface="Calibri"/>
                <a:cs typeface="Calibri"/>
              </a:rPr>
              <a:t>configuration properties </a:t>
            </a:r>
            <a:r>
              <a:rPr sz="2000" dirty="0">
                <a:solidFill>
                  <a:srgbClr val="001F5F"/>
                </a:solidFill>
                <a:latin typeface="Calibri"/>
                <a:cs typeface="Calibri"/>
              </a:rPr>
              <a:t>and  mapping </a:t>
            </a:r>
            <a:r>
              <a:rPr sz="2000" spc="-5" dirty="0">
                <a:solidFill>
                  <a:srgbClr val="001F5F"/>
                </a:solidFill>
                <a:latin typeface="Calibri"/>
                <a:cs typeface="Calibri"/>
              </a:rPr>
              <a:t>documents </a:t>
            </a:r>
            <a:r>
              <a:rPr sz="2000" spc="-10" dirty="0">
                <a:solidFill>
                  <a:srgbClr val="001F5F"/>
                </a:solidFill>
                <a:latin typeface="Calibri"/>
                <a:cs typeface="Calibri"/>
              </a:rPr>
              <a:t>to create </a:t>
            </a:r>
            <a:r>
              <a:rPr sz="2000" dirty="0">
                <a:solidFill>
                  <a:srgbClr val="001F5F"/>
                </a:solidFill>
                <a:latin typeface="Calibri"/>
                <a:cs typeface="Calibri"/>
              </a:rPr>
              <a:t>a </a:t>
            </a:r>
            <a:r>
              <a:rPr sz="1800" spc="-10" dirty="0">
                <a:solidFill>
                  <a:srgbClr val="001F5F"/>
                </a:solidFill>
                <a:latin typeface="Courier New"/>
                <a:cs typeface="Courier New"/>
              </a:rPr>
              <a:t>SessionFactory</a:t>
            </a:r>
            <a:r>
              <a:rPr sz="1800" spc="-640" dirty="0">
                <a:solidFill>
                  <a:srgbClr val="001F5F"/>
                </a:solidFill>
                <a:latin typeface="Courier New"/>
                <a:cs typeface="Courier New"/>
              </a:rPr>
              <a:t> </a:t>
            </a:r>
            <a:r>
              <a:rPr sz="2000" spc="-5" dirty="0">
                <a:solidFill>
                  <a:srgbClr val="001F5F"/>
                </a:solidFill>
                <a:latin typeface="Calibri"/>
                <a:cs typeface="Calibri"/>
              </a:rPr>
              <a:t>object.</a:t>
            </a:r>
            <a:endParaRPr sz="20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33</a:t>
            </a:fld>
            <a:r>
              <a:rPr dirty="0"/>
              <a:t> of</a:t>
            </a:r>
            <a:r>
              <a:rPr spc="-90" dirty="0"/>
              <a:t> </a:t>
            </a:r>
            <a:r>
              <a:rPr dirty="0"/>
              <a:t>45</a:t>
            </a: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a:t>
            </a:r>
            <a:r>
              <a:rPr spc="-55" dirty="0"/>
              <a:t> </a:t>
            </a:r>
            <a:r>
              <a:rPr dirty="0"/>
              <a:t>Session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2187"/>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830323"/>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2805683"/>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3506723"/>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4482084"/>
            <a:ext cx="114300" cy="12801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31012" y="665226"/>
            <a:ext cx="7564755" cy="5121275"/>
          </a:xfrm>
          <a:prstGeom prst="rect">
            <a:avLst/>
          </a:prstGeom>
        </p:spPr>
        <p:txBody>
          <a:bodyPr vert="horz" wrap="square" lIns="0" tIns="0" rIns="0" bIns="0" rtlCol="0">
            <a:spAutoFit/>
          </a:bodyPr>
          <a:lstStyle/>
          <a:p>
            <a:pPr marL="12700" marR="6350">
              <a:lnSpc>
                <a:spcPct val="100000"/>
              </a:lnSpc>
            </a:pPr>
            <a:r>
              <a:rPr sz="2000" spc="-5" dirty="0">
                <a:solidFill>
                  <a:srgbClr val="001F5F"/>
                </a:solidFill>
                <a:latin typeface="Calibri"/>
                <a:cs typeface="Calibri"/>
              </a:rPr>
              <a:t>The </a:t>
            </a:r>
            <a:r>
              <a:rPr sz="1800" spc="-10" dirty="0">
                <a:solidFill>
                  <a:srgbClr val="001F5F"/>
                </a:solidFill>
                <a:latin typeface="Courier New"/>
                <a:cs typeface="Courier New"/>
              </a:rPr>
              <a:t>Configuration</a:t>
            </a:r>
            <a:r>
              <a:rPr sz="1800" spc="-545" dirty="0">
                <a:solidFill>
                  <a:srgbClr val="001F5F"/>
                </a:solidFill>
                <a:latin typeface="Courier New"/>
                <a:cs typeface="Courier New"/>
              </a:rPr>
              <a:t> </a:t>
            </a:r>
            <a:r>
              <a:rPr sz="2000" dirty="0">
                <a:solidFill>
                  <a:srgbClr val="001F5F"/>
                </a:solidFill>
                <a:latin typeface="Calibri"/>
                <a:cs typeface="Calibri"/>
              </a:rPr>
              <a:t>class </a:t>
            </a:r>
            <a:r>
              <a:rPr sz="2000" spc="-10" dirty="0">
                <a:solidFill>
                  <a:srgbClr val="001F5F"/>
                </a:solidFill>
                <a:latin typeface="Calibri"/>
                <a:cs typeface="Calibri"/>
              </a:rPr>
              <a:t>provides </a:t>
            </a:r>
            <a:r>
              <a:rPr sz="2000" dirty="0">
                <a:solidFill>
                  <a:srgbClr val="001F5F"/>
                </a:solidFill>
                <a:latin typeface="Calibri"/>
                <a:cs typeface="Calibri"/>
              </a:rPr>
              <a:t>the </a:t>
            </a:r>
            <a:r>
              <a:rPr sz="2000" spc="-10" dirty="0">
                <a:solidFill>
                  <a:srgbClr val="001F5F"/>
                </a:solidFill>
                <a:latin typeface="Calibri"/>
                <a:cs typeface="Calibri"/>
              </a:rPr>
              <a:t>following </a:t>
            </a:r>
            <a:r>
              <a:rPr sz="2000" spc="-5" dirty="0">
                <a:solidFill>
                  <a:srgbClr val="001F5F"/>
                </a:solidFill>
                <a:latin typeface="Calibri"/>
                <a:cs typeface="Calibri"/>
              </a:rPr>
              <a:t>methods </a:t>
            </a:r>
            <a:r>
              <a:rPr sz="2000" spc="-15" dirty="0">
                <a:solidFill>
                  <a:srgbClr val="001F5F"/>
                </a:solidFill>
                <a:latin typeface="Calibri"/>
                <a:cs typeface="Calibri"/>
              </a:rPr>
              <a:t>to </a:t>
            </a:r>
            <a:r>
              <a:rPr sz="2000" spc="-5" dirty="0">
                <a:solidFill>
                  <a:srgbClr val="001F5F"/>
                </a:solidFill>
                <a:latin typeface="Calibri"/>
                <a:cs typeface="Calibri"/>
              </a:rPr>
              <a:t>specify </a:t>
            </a:r>
            <a:r>
              <a:rPr sz="2000" dirty="0">
                <a:solidFill>
                  <a:srgbClr val="001F5F"/>
                </a:solidFill>
                <a:latin typeface="Calibri"/>
                <a:cs typeface="Calibri"/>
              </a:rPr>
              <a:t>the  </a:t>
            </a:r>
            <a:r>
              <a:rPr sz="2000" spc="-5" dirty="0">
                <a:solidFill>
                  <a:srgbClr val="001F5F"/>
                </a:solidFill>
                <a:latin typeface="Calibri"/>
                <a:cs typeface="Calibri"/>
              </a:rPr>
              <a:t>configuration properties </a:t>
            </a:r>
            <a:r>
              <a:rPr sz="2000" dirty="0">
                <a:solidFill>
                  <a:srgbClr val="001F5F"/>
                </a:solidFill>
                <a:latin typeface="Calibri"/>
                <a:cs typeface="Calibri"/>
              </a:rPr>
              <a:t>and mapping </a:t>
            </a:r>
            <a:r>
              <a:rPr sz="2000" spc="-5" dirty="0">
                <a:solidFill>
                  <a:srgbClr val="001F5F"/>
                </a:solidFill>
                <a:latin typeface="Calibri"/>
                <a:cs typeface="Calibri"/>
              </a:rPr>
              <a:t>documents </a:t>
            </a:r>
            <a:r>
              <a:rPr sz="2000" spc="-15" dirty="0">
                <a:solidFill>
                  <a:srgbClr val="001F5F"/>
                </a:solidFill>
                <a:latin typeface="Calibri"/>
                <a:cs typeface="Calibri"/>
              </a:rPr>
              <a:t>to </a:t>
            </a:r>
            <a:r>
              <a:rPr sz="2000" spc="-10" dirty="0">
                <a:solidFill>
                  <a:srgbClr val="001F5F"/>
                </a:solidFill>
                <a:latin typeface="Calibri"/>
                <a:cs typeface="Calibri"/>
              </a:rPr>
              <a:t>create </a:t>
            </a:r>
            <a:r>
              <a:rPr sz="2000" dirty="0">
                <a:solidFill>
                  <a:srgbClr val="001F5F"/>
                </a:solidFill>
                <a:latin typeface="Calibri"/>
                <a:cs typeface="Calibri"/>
              </a:rPr>
              <a:t>a  </a:t>
            </a:r>
            <a:r>
              <a:rPr sz="1800" spc="-5" dirty="0">
                <a:solidFill>
                  <a:srgbClr val="001F5F"/>
                </a:solidFill>
                <a:latin typeface="Courier New"/>
                <a:cs typeface="Courier New"/>
              </a:rPr>
              <a:t>SessionFactory</a:t>
            </a:r>
            <a:r>
              <a:rPr sz="1800" spc="-730" dirty="0">
                <a:solidFill>
                  <a:srgbClr val="001F5F"/>
                </a:solidFill>
                <a:latin typeface="Courier New"/>
                <a:cs typeface="Courier New"/>
              </a:rPr>
              <a:t> </a:t>
            </a:r>
            <a:r>
              <a:rPr sz="2000" spc="-5" dirty="0">
                <a:solidFill>
                  <a:srgbClr val="001F5F"/>
                </a:solidFill>
                <a:latin typeface="Calibri"/>
                <a:cs typeface="Calibri"/>
              </a:rPr>
              <a:t>object.</a:t>
            </a:r>
            <a:endParaRPr sz="2000">
              <a:latin typeface="Calibri"/>
              <a:cs typeface="Calibri"/>
            </a:endParaRPr>
          </a:p>
          <a:p>
            <a:pPr marL="469900" marR="5080">
              <a:lnSpc>
                <a:spcPct val="101699"/>
              </a:lnSpc>
              <a:spcBef>
                <a:spcPts val="1135"/>
              </a:spcBef>
            </a:pPr>
            <a:r>
              <a:rPr sz="1800" spc="-5" dirty="0">
                <a:solidFill>
                  <a:srgbClr val="001F5F"/>
                </a:solidFill>
                <a:latin typeface="Courier New"/>
                <a:cs typeface="Courier New"/>
              </a:rPr>
              <a:t>configure()</a:t>
            </a:r>
            <a:r>
              <a:rPr sz="1800" spc="-5" dirty="0">
                <a:solidFill>
                  <a:srgbClr val="001F5F"/>
                </a:solidFill>
                <a:latin typeface="Calibri"/>
                <a:cs typeface="Calibri"/>
              </a:rPr>
              <a:t>: Loads </a:t>
            </a:r>
            <a:r>
              <a:rPr sz="1800" dirty="0">
                <a:solidFill>
                  <a:srgbClr val="001F5F"/>
                </a:solidFill>
                <a:latin typeface="Calibri"/>
                <a:cs typeface="Calibri"/>
              </a:rPr>
              <a:t>the </a:t>
            </a:r>
            <a:r>
              <a:rPr sz="1800" spc="-10" dirty="0">
                <a:solidFill>
                  <a:srgbClr val="001F5F"/>
                </a:solidFill>
                <a:latin typeface="Calibri"/>
                <a:cs typeface="Calibri"/>
              </a:rPr>
              <a:t>hibernate.cfg.xml </a:t>
            </a:r>
            <a:r>
              <a:rPr sz="1800" spc="-5" dirty="0">
                <a:solidFill>
                  <a:srgbClr val="001F5F"/>
                </a:solidFill>
                <a:latin typeface="Calibri"/>
                <a:cs typeface="Calibri"/>
              </a:rPr>
              <a:t>file </a:t>
            </a:r>
            <a:r>
              <a:rPr sz="1800" dirty="0">
                <a:solidFill>
                  <a:srgbClr val="001F5F"/>
                </a:solidFill>
                <a:latin typeface="Calibri"/>
                <a:cs typeface="Calibri"/>
              </a:rPr>
              <a:t>and </a:t>
            </a:r>
            <a:r>
              <a:rPr sz="1800" spc="-10" dirty="0">
                <a:solidFill>
                  <a:srgbClr val="001F5F"/>
                </a:solidFill>
                <a:latin typeface="Calibri"/>
                <a:cs typeface="Calibri"/>
              </a:rPr>
              <a:t>initializes </a:t>
            </a:r>
            <a:r>
              <a:rPr sz="1800" dirty="0">
                <a:solidFill>
                  <a:srgbClr val="001F5F"/>
                </a:solidFill>
                <a:latin typeface="Calibri"/>
                <a:cs typeface="Calibri"/>
              </a:rPr>
              <a:t>the </a:t>
            </a:r>
            <a:r>
              <a:rPr sz="1800" spc="-5" dirty="0">
                <a:solidFill>
                  <a:srgbClr val="001F5F"/>
                </a:solidFill>
                <a:latin typeface="Calibri"/>
                <a:cs typeface="Calibri"/>
              </a:rPr>
              <a:t>object of  </a:t>
            </a:r>
            <a:r>
              <a:rPr sz="1800" dirty="0">
                <a:solidFill>
                  <a:srgbClr val="001F5F"/>
                </a:solidFill>
                <a:latin typeface="Calibri"/>
                <a:cs typeface="Calibri"/>
              </a:rPr>
              <a:t>the </a:t>
            </a:r>
            <a:r>
              <a:rPr sz="1800" spc="-10" dirty="0">
                <a:solidFill>
                  <a:srgbClr val="001F5F"/>
                </a:solidFill>
                <a:latin typeface="Courier New"/>
                <a:cs typeface="Courier New"/>
              </a:rPr>
              <a:t>Configuration </a:t>
            </a:r>
            <a:r>
              <a:rPr sz="1800" spc="-5" dirty="0">
                <a:solidFill>
                  <a:srgbClr val="001F5F"/>
                </a:solidFill>
                <a:latin typeface="Calibri"/>
                <a:cs typeface="Calibri"/>
              </a:rPr>
              <a:t>class with </a:t>
            </a:r>
            <a:r>
              <a:rPr sz="1800" dirty="0">
                <a:solidFill>
                  <a:srgbClr val="001F5F"/>
                </a:solidFill>
                <a:latin typeface="Calibri"/>
                <a:cs typeface="Calibri"/>
              </a:rPr>
              <a:t>the mappings and </a:t>
            </a:r>
            <a:r>
              <a:rPr sz="1800" spc="-10" dirty="0">
                <a:solidFill>
                  <a:srgbClr val="001F5F"/>
                </a:solidFill>
                <a:latin typeface="Calibri"/>
                <a:cs typeface="Calibri"/>
              </a:rPr>
              <a:t>configuration  properties </a:t>
            </a:r>
            <a:r>
              <a:rPr sz="1800" spc="-5" dirty="0">
                <a:solidFill>
                  <a:srgbClr val="001F5F"/>
                </a:solidFill>
                <a:latin typeface="Calibri"/>
                <a:cs typeface="Calibri"/>
              </a:rPr>
              <a:t>specified in </a:t>
            </a:r>
            <a:r>
              <a:rPr sz="1800" dirty="0">
                <a:solidFill>
                  <a:srgbClr val="001F5F"/>
                </a:solidFill>
                <a:latin typeface="Calibri"/>
                <a:cs typeface="Calibri"/>
              </a:rPr>
              <a:t>this</a:t>
            </a:r>
            <a:r>
              <a:rPr sz="1800" spc="25" dirty="0">
                <a:solidFill>
                  <a:srgbClr val="001F5F"/>
                </a:solidFill>
                <a:latin typeface="Calibri"/>
                <a:cs typeface="Calibri"/>
              </a:rPr>
              <a:t> </a:t>
            </a:r>
            <a:r>
              <a:rPr sz="1800" spc="-5" dirty="0">
                <a:solidFill>
                  <a:srgbClr val="001F5F"/>
                </a:solidFill>
                <a:latin typeface="Calibri"/>
                <a:cs typeface="Calibri"/>
              </a:rPr>
              <a:t>file.</a:t>
            </a:r>
            <a:endParaRPr sz="1800">
              <a:latin typeface="Calibri"/>
              <a:cs typeface="Calibri"/>
            </a:endParaRPr>
          </a:p>
          <a:p>
            <a:pPr marL="469900" marR="167640">
              <a:lnSpc>
                <a:spcPct val="100000"/>
              </a:lnSpc>
              <a:spcBef>
                <a:spcPts val="1125"/>
              </a:spcBef>
            </a:pPr>
            <a:r>
              <a:rPr sz="1800" spc="-10" dirty="0">
                <a:solidFill>
                  <a:srgbClr val="001F5F"/>
                </a:solidFill>
                <a:latin typeface="Courier New"/>
                <a:cs typeface="Courier New"/>
              </a:rPr>
              <a:t>getProperties()</a:t>
            </a:r>
            <a:r>
              <a:rPr sz="1800" spc="-10" dirty="0">
                <a:solidFill>
                  <a:srgbClr val="001F5F"/>
                </a:solidFill>
                <a:latin typeface="Calibri"/>
                <a:cs typeface="Calibri"/>
              </a:rPr>
              <a:t>: </a:t>
            </a:r>
            <a:r>
              <a:rPr sz="1800" dirty="0">
                <a:solidFill>
                  <a:srgbClr val="001F5F"/>
                </a:solidFill>
                <a:latin typeface="Calibri"/>
                <a:cs typeface="Calibri"/>
              </a:rPr>
              <a:t>Is used </a:t>
            </a:r>
            <a:r>
              <a:rPr sz="1800" spc="-10" dirty="0">
                <a:solidFill>
                  <a:srgbClr val="001F5F"/>
                </a:solidFill>
                <a:latin typeface="Calibri"/>
                <a:cs typeface="Calibri"/>
              </a:rPr>
              <a:t>to </a:t>
            </a:r>
            <a:r>
              <a:rPr sz="1800" spc="-20" dirty="0">
                <a:solidFill>
                  <a:srgbClr val="001F5F"/>
                </a:solidFill>
                <a:latin typeface="Calibri"/>
                <a:cs typeface="Calibri"/>
              </a:rPr>
              <a:t>fetch </a:t>
            </a:r>
            <a:r>
              <a:rPr sz="1800" dirty="0">
                <a:solidFill>
                  <a:srgbClr val="001F5F"/>
                </a:solidFill>
                <a:latin typeface="Calibri"/>
                <a:cs typeface="Calibri"/>
              </a:rPr>
              <a:t>the </a:t>
            </a:r>
            <a:r>
              <a:rPr sz="1800" spc="-10" dirty="0">
                <a:solidFill>
                  <a:srgbClr val="001F5F"/>
                </a:solidFill>
                <a:latin typeface="Calibri"/>
                <a:cs typeface="Calibri"/>
              </a:rPr>
              <a:t>properties </a:t>
            </a:r>
            <a:r>
              <a:rPr sz="1800" spc="-15" dirty="0">
                <a:solidFill>
                  <a:srgbClr val="001F5F"/>
                </a:solidFill>
                <a:latin typeface="Calibri"/>
                <a:cs typeface="Calibri"/>
              </a:rPr>
              <a:t>for </a:t>
            </a:r>
            <a:r>
              <a:rPr sz="1800" spc="-5" dirty="0">
                <a:solidFill>
                  <a:srgbClr val="001F5F"/>
                </a:solidFill>
                <a:latin typeface="Calibri"/>
                <a:cs typeface="Calibri"/>
              </a:rPr>
              <a:t>the </a:t>
            </a:r>
            <a:r>
              <a:rPr sz="1800" spc="-10" dirty="0">
                <a:solidFill>
                  <a:srgbClr val="001F5F"/>
                </a:solidFill>
                <a:latin typeface="Calibri"/>
                <a:cs typeface="Calibri"/>
              </a:rPr>
              <a:t>configuration  </a:t>
            </a:r>
            <a:r>
              <a:rPr sz="1800" spc="-5" dirty="0">
                <a:solidFill>
                  <a:srgbClr val="001F5F"/>
                </a:solidFill>
                <a:latin typeface="Calibri"/>
                <a:cs typeface="Calibri"/>
              </a:rPr>
              <a:t>that </a:t>
            </a:r>
            <a:r>
              <a:rPr sz="1800" spc="-10" dirty="0">
                <a:solidFill>
                  <a:srgbClr val="001F5F"/>
                </a:solidFill>
                <a:latin typeface="Calibri"/>
                <a:cs typeface="Calibri"/>
              </a:rPr>
              <a:t>are configured </a:t>
            </a:r>
            <a:r>
              <a:rPr sz="1800" spc="-5" dirty="0">
                <a:solidFill>
                  <a:srgbClr val="001F5F"/>
                </a:solidFill>
                <a:latin typeface="Calibri"/>
                <a:cs typeface="Calibri"/>
              </a:rPr>
              <a:t>using </a:t>
            </a:r>
            <a:r>
              <a:rPr sz="1800" dirty="0">
                <a:solidFill>
                  <a:srgbClr val="001F5F"/>
                </a:solidFill>
                <a:latin typeface="Calibri"/>
                <a:cs typeface="Calibri"/>
              </a:rPr>
              <a:t>the</a:t>
            </a:r>
            <a:r>
              <a:rPr sz="1800" spc="35" dirty="0">
                <a:solidFill>
                  <a:srgbClr val="001F5F"/>
                </a:solidFill>
                <a:latin typeface="Calibri"/>
                <a:cs typeface="Calibri"/>
              </a:rPr>
              <a:t> </a:t>
            </a:r>
            <a:r>
              <a:rPr sz="1800" spc="-5" dirty="0">
                <a:solidFill>
                  <a:srgbClr val="001F5F"/>
                </a:solidFill>
                <a:latin typeface="Courier New"/>
                <a:cs typeface="Courier New"/>
              </a:rPr>
              <a:t>configure()</a:t>
            </a:r>
            <a:r>
              <a:rPr sz="1800" spc="-5" dirty="0">
                <a:solidFill>
                  <a:srgbClr val="001F5F"/>
                </a:solidFill>
                <a:latin typeface="Calibri"/>
                <a:cs typeface="Calibri"/>
              </a:rPr>
              <a:t>method.</a:t>
            </a:r>
            <a:endParaRPr sz="1800">
              <a:latin typeface="Calibri"/>
              <a:cs typeface="Calibri"/>
            </a:endParaRPr>
          </a:p>
          <a:p>
            <a:pPr marL="469900" marR="168910" algn="just">
              <a:lnSpc>
                <a:spcPct val="100000"/>
              </a:lnSpc>
              <a:spcBef>
                <a:spcPts val="1200"/>
              </a:spcBef>
            </a:pPr>
            <a:r>
              <a:rPr sz="1800" spc="-10" dirty="0">
                <a:solidFill>
                  <a:srgbClr val="001F5F"/>
                </a:solidFill>
                <a:latin typeface="Courier New"/>
                <a:cs typeface="Courier New"/>
              </a:rPr>
              <a:t>applySettings()</a:t>
            </a:r>
            <a:r>
              <a:rPr sz="1800" spc="-10" dirty="0">
                <a:solidFill>
                  <a:srgbClr val="001F5F"/>
                </a:solidFill>
                <a:latin typeface="Calibri"/>
                <a:cs typeface="Calibri"/>
              </a:rPr>
              <a:t>: </a:t>
            </a:r>
            <a:r>
              <a:rPr sz="1800" dirty="0">
                <a:solidFill>
                  <a:srgbClr val="001F5F"/>
                </a:solidFill>
                <a:latin typeface="Calibri"/>
                <a:cs typeface="Calibri"/>
              </a:rPr>
              <a:t>Uses the </a:t>
            </a:r>
            <a:r>
              <a:rPr sz="1800" spc="-5" dirty="0">
                <a:solidFill>
                  <a:srgbClr val="001F5F"/>
                </a:solidFill>
                <a:latin typeface="Courier New"/>
                <a:cs typeface="Courier New"/>
              </a:rPr>
              <a:t>ServiceRegistryBuilder</a:t>
            </a:r>
            <a:r>
              <a:rPr sz="1800" spc="-770" dirty="0">
                <a:solidFill>
                  <a:srgbClr val="001F5F"/>
                </a:solidFill>
                <a:latin typeface="Courier New"/>
                <a:cs typeface="Courier New"/>
              </a:rPr>
              <a:t> </a:t>
            </a:r>
            <a:r>
              <a:rPr sz="1800" spc="-5" dirty="0">
                <a:solidFill>
                  <a:srgbClr val="001F5F"/>
                </a:solidFill>
                <a:latin typeface="Calibri"/>
                <a:cs typeface="Calibri"/>
              </a:rPr>
              <a:t>object </a:t>
            </a:r>
            <a:r>
              <a:rPr sz="1800" spc="-10" dirty="0">
                <a:solidFill>
                  <a:srgbClr val="001F5F"/>
                </a:solidFill>
                <a:latin typeface="Calibri"/>
                <a:cs typeface="Calibri"/>
              </a:rPr>
              <a:t>to  </a:t>
            </a:r>
            <a:r>
              <a:rPr sz="1800" spc="-5" dirty="0">
                <a:solidFill>
                  <a:srgbClr val="001F5F"/>
                </a:solidFill>
                <a:latin typeface="Calibri"/>
                <a:cs typeface="Calibri"/>
              </a:rPr>
              <a:t>apply </a:t>
            </a:r>
            <a:r>
              <a:rPr sz="1800" dirty="0">
                <a:solidFill>
                  <a:srgbClr val="001F5F"/>
                </a:solidFill>
                <a:latin typeface="Calibri"/>
                <a:cs typeface="Calibri"/>
              </a:rPr>
              <a:t>the </a:t>
            </a:r>
            <a:r>
              <a:rPr sz="1800" spc="-10" dirty="0">
                <a:solidFill>
                  <a:srgbClr val="001F5F"/>
                </a:solidFill>
                <a:latin typeface="Calibri"/>
                <a:cs typeface="Calibri"/>
              </a:rPr>
              <a:t>settings </a:t>
            </a:r>
            <a:r>
              <a:rPr sz="1800" spc="-15" dirty="0">
                <a:solidFill>
                  <a:srgbClr val="001F5F"/>
                </a:solidFill>
                <a:latin typeface="Calibri"/>
                <a:cs typeface="Calibri"/>
              </a:rPr>
              <a:t>fetched </a:t>
            </a:r>
            <a:r>
              <a:rPr sz="1800" spc="-5" dirty="0">
                <a:solidFill>
                  <a:srgbClr val="001F5F"/>
                </a:solidFill>
                <a:latin typeface="Calibri"/>
                <a:cs typeface="Calibri"/>
              </a:rPr>
              <a:t>using </a:t>
            </a:r>
            <a:r>
              <a:rPr sz="1800" dirty="0">
                <a:solidFill>
                  <a:srgbClr val="001F5F"/>
                </a:solidFill>
                <a:latin typeface="Calibri"/>
                <a:cs typeface="Calibri"/>
              </a:rPr>
              <a:t>the </a:t>
            </a:r>
            <a:r>
              <a:rPr sz="1800" spc="-5" dirty="0">
                <a:solidFill>
                  <a:srgbClr val="001F5F"/>
                </a:solidFill>
                <a:latin typeface="Courier New"/>
                <a:cs typeface="Courier New"/>
              </a:rPr>
              <a:t>getProperties()</a:t>
            </a:r>
            <a:r>
              <a:rPr sz="1800" spc="-5" dirty="0">
                <a:solidFill>
                  <a:srgbClr val="001F5F"/>
                </a:solidFill>
                <a:latin typeface="Calibri"/>
                <a:cs typeface="Calibri"/>
              </a:rPr>
              <a:t>method. </a:t>
            </a:r>
            <a:r>
              <a:rPr sz="1800" dirty="0">
                <a:solidFill>
                  <a:srgbClr val="001F5F"/>
                </a:solidFill>
                <a:latin typeface="Calibri"/>
                <a:cs typeface="Calibri"/>
              </a:rPr>
              <a:t>It </a:t>
            </a:r>
            <a:r>
              <a:rPr sz="1800" spc="-20" dirty="0">
                <a:solidFill>
                  <a:srgbClr val="001F5F"/>
                </a:solidFill>
                <a:latin typeface="Calibri"/>
                <a:cs typeface="Calibri"/>
              </a:rPr>
              <a:t>takes  </a:t>
            </a:r>
            <a:r>
              <a:rPr sz="1800" dirty="0">
                <a:solidFill>
                  <a:srgbClr val="001F5F"/>
                </a:solidFill>
                <a:latin typeface="Calibri"/>
                <a:cs typeface="Calibri"/>
              </a:rPr>
              <a:t>the </a:t>
            </a:r>
            <a:r>
              <a:rPr sz="1800" spc="-5" dirty="0">
                <a:solidFill>
                  <a:srgbClr val="001F5F"/>
                </a:solidFill>
                <a:latin typeface="Calibri"/>
                <a:cs typeface="Calibri"/>
              </a:rPr>
              <a:t>output of </a:t>
            </a:r>
            <a:r>
              <a:rPr sz="1800" dirty="0">
                <a:solidFill>
                  <a:srgbClr val="001F5F"/>
                </a:solidFill>
                <a:latin typeface="Calibri"/>
                <a:cs typeface="Calibri"/>
              </a:rPr>
              <a:t>the </a:t>
            </a:r>
            <a:r>
              <a:rPr sz="1800" spc="-10" dirty="0">
                <a:solidFill>
                  <a:srgbClr val="001F5F"/>
                </a:solidFill>
                <a:latin typeface="Courier New"/>
                <a:cs typeface="Courier New"/>
              </a:rPr>
              <a:t>getProperties()</a:t>
            </a:r>
            <a:r>
              <a:rPr sz="1800" spc="-620" dirty="0">
                <a:solidFill>
                  <a:srgbClr val="001F5F"/>
                </a:solidFill>
                <a:latin typeface="Courier New"/>
                <a:cs typeface="Courier New"/>
              </a:rPr>
              <a:t> </a:t>
            </a:r>
            <a:r>
              <a:rPr sz="1800" spc="-5" dirty="0">
                <a:solidFill>
                  <a:srgbClr val="001F5F"/>
                </a:solidFill>
                <a:latin typeface="Calibri"/>
                <a:cs typeface="Calibri"/>
              </a:rPr>
              <a:t>method </a:t>
            </a:r>
            <a:r>
              <a:rPr sz="1800" dirty="0">
                <a:solidFill>
                  <a:srgbClr val="001F5F"/>
                </a:solidFill>
                <a:latin typeface="Calibri"/>
                <a:cs typeface="Calibri"/>
              </a:rPr>
              <a:t>as </a:t>
            </a:r>
            <a:r>
              <a:rPr sz="1800" spc="-5" dirty="0">
                <a:solidFill>
                  <a:srgbClr val="001F5F"/>
                </a:solidFill>
                <a:latin typeface="Calibri"/>
                <a:cs typeface="Calibri"/>
              </a:rPr>
              <a:t>its </a:t>
            </a:r>
            <a:r>
              <a:rPr sz="1800" spc="-30" dirty="0">
                <a:solidFill>
                  <a:srgbClr val="001F5F"/>
                </a:solidFill>
                <a:latin typeface="Calibri"/>
                <a:cs typeface="Calibri"/>
              </a:rPr>
              <a:t>parameter.</a:t>
            </a:r>
            <a:endParaRPr sz="1800">
              <a:latin typeface="Calibri"/>
              <a:cs typeface="Calibri"/>
            </a:endParaRPr>
          </a:p>
          <a:p>
            <a:pPr marL="469900" marR="506095">
              <a:lnSpc>
                <a:spcPct val="100899"/>
              </a:lnSpc>
              <a:spcBef>
                <a:spcPts val="1180"/>
              </a:spcBef>
            </a:pPr>
            <a:r>
              <a:rPr sz="1800" spc="-10" dirty="0">
                <a:solidFill>
                  <a:srgbClr val="001F5F"/>
                </a:solidFill>
                <a:latin typeface="Courier New"/>
                <a:cs typeface="Courier New"/>
              </a:rPr>
              <a:t>buildSessionFactory()</a:t>
            </a:r>
            <a:r>
              <a:rPr sz="1800" spc="-10" dirty="0">
                <a:solidFill>
                  <a:srgbClr val="001F5F"/>
                </a:solidFill>
                <a:latin typeface="Calibri"/>
                <a:cs typeface="Calibri"/>
              </a:rPr>
              <a:t>: </a:t>
            </a:r>
            <a:r>
              <a:rPr sz="1800" dirty="0">
                <a:solidFill>
                  <a:srgbClr val="001F5F"/>
                </a:solidFill>
                <a:latin typeface="Calibri"/>
                <a:cs typeface="Calibri"/>
              </a:rPr>
              <a:t>Uses the </a:t>
            </a:r>
            <a:r>
              <a:rPr sz="1800" spc="-10" dirty="0">
                <a:solidFill>
                  <a:srgbClr val="001F5F"/>
                </a:solidFill>
                <a:latin typeface="Courier New"/>
                <a:cs typeface="Courier New"/>
              </a:rPr>
              <a:t>Configuration </a:t>
            </a:r>
            <a:r>
              <a:rPr sz="1800" spc="-5" dirty="0">
                <a:solidFill>
                  <a:srgbClr val="001F5F"/>
                </a:solidFill>
                <a:latin typeface="Calibri"/>
                <a:cs typeface="Calibri"/>
              </a:rPr>
              <a:t>object  </a:t>
            </a:r>
            <a:r>
              <a:rPr sz="1800" spc="-10" dirty="0">
                <a:solidFill>
                  <a:srgbClr val="001F5F"/>
                </a:solidFill>
                <a:latin typeface="Calibri"/>
                <a:cs typeface="Calibri"/>
              </a:rPr>
              <a:t>returned by </a:t>
            </a:r>
            <a:r>
              <a:rPr sz="1800" dirty="0">
                <a:solidFill>
                  <a:srgbClr val="001F5F"/>
                </a:solidFill>
                <a:latin typeface="Calibri"/>
                <a:cs typeface="Calibri"/>
              </a:rPr>
              <a:t>the </a:t>
            </a:r>
            <a:r>
              <a:rPr sz="1800" spc="-5" dirty="0">
                <a:solidFill>
                  <a:srgbClr val="001F5F"/>
                </a:solidFill>
                <a:latin typeface="Courier New"/>
                <a:cs typeface="Courier New"/>
              </a:rPr>
              <a:t>configure()</a:t>
            </a:r>
            <a:r>
              <a:rPr sz="1800" spc="-5" dirty="0">
                <a:solidFill>
                  <a:srgbClr val="001F5F"/>
                </a:solidFill>
                <a:latin typeface="Calibri"/>
                <a:cs typeface="Calibri"/>
              </a:rPr>
              <a:t>method </a:t>
            </a:r>
            <a:r>
              <a:rPr sz="1800" spc="-10" dirty="0">
                <a:solidFill>
                  <a:srgbClr val="001F5F"/>
                </a:solidFill>
                <a:latin typeface="Calibri"/>
                <a:cs typeface="Calibri"/>
              </a:rPr>
              <a:t>to </a:t>
            </a:r>
            <a:r>
              <a:rPr sz="1800" spc="-15" dirty="0">
                <a:solidFill>
                  <a:srgbClr val="001F5F"/>
                </a:solidFill>
                <a:latin typeface="Calibri"/>
                <a:cs typeface="Calibri"/>
              </a:rPr>
              <a:t>instantiate </a:t>
            </a:r>
            <a:r>
              <a:rPr sz="1800" dirty="0">
                <a:solidFill>
                  <a:srgbClr val="001F5F"/>
                </a:solidFill>
                <a:latin typeface="Calibri"/>
                <a:cs typeface="Calibri"/>
              </a:rPr>
              <a:t>a </a:t>
            </a:r>
            <a:r>
              <a:rPr sz="1800" spc="-5" dirty="0">
                <a:solidFill>
                  <a:srgbClr val="001F5F"/>
                </a:solidFill>
                <a:latin typeface="Calibri"/>
                <a:cs typeface="Calibri"/>
              </a:rPr>
              <a:t>new  </a:t>
            </a:r>
            <a:r>
              <a:rPr sz="1800" spc="-10" dirty="0">
                <a:solidFill>
                  <a:srgbClr val="001F5F"/>
                </a:solidFill>
                <a:latin typeface="Courier New"/>
                <a:cs typeface="Courier New"/>
              </a:rPr>
              <a:t>SessionFactory</a:t>
            </a:r>
            <a:r>
              <a:rPr sz="1800" spc="-680" dirty="0">
                <a:solidFill>
                  <a:srgbClr val="001F5F"/>
                </a:solidFill>
                <a:latin typeface="Courier New"/>
                <a:cs typeface="Courier New"/>
              </a:rPr>
              <a:t> </a:t>
            </a:r>
            <a:r>
              <a:rPr sz="1800" spc="-5" dirty="0">
                <a:solidFill>
                  <a:srgbClr val="001F5F"/>
                </a:solidFill>
                <a:latin typeface="Calibri"/>
                <a:cs typeface="Calibri"/>
              </a:rPr>
              <a:t>object.</a:t>
            </a:r>
            <a:r>
              <a:rPr sz="1800" spc="-20" dirty="0">
                <a:solidFill>
                  <a:srgbClr val="001F5F"/>
                </a:solidFill>
                <a:latin typeface="Calibri"/>
                <a:cs typeface="Calibri"/>
              </a:rPr>
              <a:t> </a:t>
            </a:r>
            <a:r>
              <a:rPr sz="1800" dirty="0">
                <a:solidFill>
                  <a:srgbClr val="001F5F"/>
                </a:solidFill>
                <a:latin typeface="Calibri"/>
                <a:cs typeface="Calibri"/>
              </a:rPr>
              <a:t>It </a:t>
            </a:r>
            <a:r>
              <a:rPr sz="1800" spc="-20" dirty="0">
                <a:solidFill>
                  <a:srgbClr val="001F5F"/>
                </a:solidFill>
                <a:latin typeface="Calibri"/>
                <a:cs typeface="Calibri"/>
              </a:rPr>
              <a:t>takes</a:t>
            </a:r>
            <a:r>
              <a:rPr sz="1800" spc="5" dirty="0">
                <a:solidFill>
                  <a:srgbClr val="001F5F"/>
                </a:solidFill>
                <a:latin typeface="Calibri"/>
                <a:cs typeface="Calibri"/>
              </a:rPr>
              <a:t> </a:t>
            </a:r>
            <a:r>
              <a:rPr sz="1800" spc="-10" dirty="0">
                <a:solidFill>
                  <a:srgbClr val="001F5F"/>
                </a:solidFill>
                <a:latin typeface="Courier New"/>
                <a:cs typeface="Courier New"/>
              </a:rPr>
              <a:t>ServiceRegistry</a:t>
            </a:r>
            <a:r>
              <a:rPr sz="1800" spc="-700" dirty="0">
                <a:solidFill>
                  <a:srgbClr val="001F5F"/>
                </a:solidFill>
                <a:latin typeface="Courier New"/>
                <a:cs typeface="Courier New"/>
              </a:rPr>
              <a:t> </a:t>
            </a:r>
            <a:r>
              <a:rPr sz="1800" spc="-5" dirty="0">
                <a:solidFill>
                  <a:srgbClr val="001F5F"/>
                </a:solidFill>
                <a:latin typeface="Calibri"/>
                <a:cs typeface="Calibri"/>
              </a:rPr>
              <a:t>object</a:t>
            </a:r>
            <a:r>
              <a:rPr sz="1800" spc="10" dirty="0">
                <a:solidFill>
                  <a:srgbClr val="001F5F"/>
                </a:solidFill>
                <a:latin typeface="Calibri"/>
                <a:cs typeface="Calibri"/>
              </a:rPr>
              <a:t> </a:t>
            </a:r>
            <a:r>
              <a:rPr sz="1800" dirty="0">
                <a:solidFill>
                  <a:srgbClr val="001F5F"/>
                </a:solidFill>
                <a:latin typeface="Calibri"/>
                <a:cs typeface="Calibri"/>
              </a:rPr>
              <a:t>as</a:t>
            </a:r>
            <a:r>
              <a:rPr sz="1800" spc="5" dirty="0">
                <a:solidFill>
                  <a:srgbClr val="001F5F"/>
                </a:solidFill>
                <a:latin typeface="Calibri"/>
                <a:cs typeface="Calibri"/>
              </a:rPr>
              <a:t> </a:t>
            </a:r>
            <a:r>
              <a:rPr sz="1800" spc="-5" dirty="0">
                <a:solidFill>
                  <a:srgbClr val="001F5F"/>
                </a:solidFill>
                <a:latin typeface="Calibri"/>
                <a:cs typeface="Calibri"/>
              </a:rPr>
              <a:t>its  </a:t>
            </a:r>
            <a:r>
              <a:rPr sz="1800" spc="-30" dirty="0">
                <a:solidFill>
                  <a:srgbClr val="001F5F"/>
                </a:solidFill>
                <a:latin typeface="Calibri"/>
                <a:cs typeface="Calibri"/>
              </a:rPr>
              <a:t>parameter. </a:t>
            </a:r>
            <a:r>
              <a:rPr sz="1800" spc="-5" dirty="0">
                <a:solidFill>
                  <a:srgbClr val="001F5F"/>
                </a:solidFill>
                <a:latin typeface="Calibri"/>
                <a:cs typeface="Calibri"/>
              </a:rPr>
              <a:t>This object carries </a:t>
            </a:r>
            <a:r>
              <a:rPr sz="1800" dirty="0">
                <a:solidFill>
                  <a:srgbClr val="001F5F"/>
                </a:solidFill>
                <a:latin typeface="Calibri"/>
                <a:cs typeface="Calibri"/>
              </a:rPr>
              <a:t>the </a:t>
            </a:r>
            <a:r>
              <a:rPr sz="1800" spc="-10" dirty="0">
                <a:solidFill>
                  <a:srgbClr val="001F5F"/>
                </a:solidFill>
                <a:latin typeface="Calibri"/>
                <a:cs typeface="Calibri"/>
              </a:rPr>
              <a:t>configuration settings </a:t>
            </a:r>
            <a:r>
              <a:rPr sz="1800" spc="-5" dirty="0">
                <a:solidFill>
                  <a:srgbClr val="001F5F"/>
                </a:solidFill>
                <a:latin typeface="Calibri"/>
                <a:cs typeface="Calibri"/>
              </a:rPr>
              <a:t>that </a:t>
            </a:r>
            <a:r>
              <a:rPr sz="1800" spc="-10" dirty="0">
                <a:solidFill>
                  <a:srgbClr val="001F5F"/>
                </a:solidFill>
                <a:latin typeface="Calibri"/>
                <a:cs typeface="Calibri"/>
              </a:rPr>
              <a:t>are to </a:t>
            </a:r>
            <a:r>
              <a:rPr sz="1800" spc="-5" dirty="0">
                <a:solidFill>
                  <a:srgbClr val="001F5F"/>
                </a:solidFill>
                <a:latin typeface="Calibri"/>
                <a:cs typeface="Calibri"/>
              </a:rPr>
              <a:t>be  applied.</a:t>
            </a:r>
            <a:endParaRPr sz="18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34</a:t>
            </a:fld>
            <a:r>
              <a:rPr dirty="0"/>
              <a:t> of</a:t>
            </a:r>
            <a:r>
              <a:rPr spc="-90" dirty="0"/>
              <a:t> </a:t>
            </a:r>
            <a:r>
              <a:rPr dirty="0"/>
              <a:t>45</a:t>
            </a: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 </a:t>
            </a:r>
            <a:r>
              <a:rPr dirty="0"/>
              <a:t>Session</a:t>
            </a:r>
            <a:r>
              <a:rPr spc="-35" dirty="0"/>
              <a:t> </a:t>
            </a:r>
            <a:r>
              <a:rPr spc="-10" dirty="0"/>
              <a:t>(Contd.)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3332988"/>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 </a:t>
            </a:r>
            <a:r>
              <a:rPr dirty="0"/>
              <a:t>Session</a:t>
            </a:r>
            <a:r>
              <a:rPr spc="-35" dirty="0"/>
              <a:t> </a:t>
            </a:r>
            <a:r>
              <a:rPr spc="-10" dirty="0"/>
              <a:t>(Contd.)</a:t>
            </a:r>
          </a:p>
        </p:txBody>
      </p:sp>
      <p:sp>
        <p:nvSpPr>
          <p:cNvPr id="5" name="object 5"/>
          <p:cNvSpPr/>
          <p:nvPr/>
        </p:nvSpPr>
        <p:spPr>
          <a:xfrm>
            <a:off x="577608" y="1397635"/>
            <a:ext cx="262890" cy="1830705"/>
          </a:xfrm>
          <a:custGeom>
            <a:avLst/>
            <a:gdLst/>
            <a:ahLst/>
            <a:cxnLst/>
            <a:rect l="l" t="t" r="r" b="b"/>
            <a:pathLst>
              <a:path w="262890" h="1830705">
                <a:moveTo>
                  <a:pt x="262826" y="0"/>
                </a:moveTo>
                <a:lnTo>
                  <a:pt x="197116" y="0"/>
                </a:lnTo>
                <a:lnTo>
                  <a:pt x="184326" y="2585"/>
                </a:lnTo>
                <a:lnTo>
                  <a:pt x="173883" y="9636"/>
                </a:lnTo>
                <a:lnTo>
                  <a:pt x="166843" y="20091"/>
                </a:lnTo>
                <a:lnTo>
                  <a:pt x="164261" y="32892"/>
                </a:lnTo>
                <a:lnTo>
                  <a:pt x="166843" y="45694"/>
                </a:lnTo>
                <a:lnTo>
                  <a:pt x="173883" y="56149"/>
                </a:lnTo>
                <a:lnTo>
                  <a:pt x="184326" y="63200"/>
                </a:lnTo>
                <a:lnTo>
                  <a:pt x="197116" y="65786"/>
                </a:lnTo>
                <a:lnTo>
                  <a:pt x="222691" y="60614"/>
                </a:lnTo>
                <a:lnTo>
                  <a:pt x="243578" y="46513"/>
                </a:lnTo>
                <a:lnTo>
                  <a:pt x="257661" y="25602"/>
                </a:lnTo>
                <a:lnTo>
                  <a:pt x="262826" y="0"/>
                </a:lnTo>
                <a:close/>
              </a:path>
              <a:path w="262890" h="1830705">
                <a:moveTo>
                  <a:pt x="65697" y="1698752"/>
                </a:moveTo>
                <a:lnTo>
                  <a:pt x="40124" y="1703923"/>
                </a:lnTo>
                <a:lnTo>
                  <a:pt x="19242" y="1718024"/>
                </a:lnTo>
                <a:lnTo>
                  <a:pt x="5162" y="1738935"/>
                </a:lnTo>
                <a:lnTo>
                  <a:pt x="0" y="1764538"/>
                </a:lnTo>
                <a:lnTo>
                  <a:pt x="5162" y="1790066"/>
                </a:lnTo>
                <a:lnTo>
                  <a:pt x="19242" y="1810940"/>
                </a:lnTo>
                <a:lnTo>
                  <a:pt x="40124" y="1825027"/>
                </a:lnTo>
                <a:lnTo>
                  <a:pt x="65697" y="1830197"/>
                </a:lnTo>
                <a:lnTo>
                  <a:pt x="91276" y="1825027"/>
                </a:lnTo>
                <a:lnTo>
                  <a:pt x="112163" y="1810940"/>
                </a:lnTo>
                <a:lnTo>
                  <a:pt x="126243" y="1790066"/>
                </a:lnTo>
                <a:lnTo>
                  <a:pt x="131406" y="1764538"/>
                </a:lnTo>
                <a:lnTo>
                  <a:pt x="65697" y="1764538"/>
                </a:lnTo>
                <a:lnTo>
                  <a:pt x="78486" y="1761952"/>
                </a:lnTo>
                <a:lnTo>
                  <a:pt x="88930" y="1754901"/>
                </a:lnTo>
                <a:lnTo>
                  <a:pt x="95970" y="1744446"/>
                </a:lnTo>
                <a:lnTo>
                  <a:pt x="98551" y="1731644"/>
                </a:lnTo>
                <a:lnTo>
                  <a:pt x="95970" y="1718843"/>
                </a:lnTo>
                <a:lnTo>
                  <a:pt x="88930" y="1708388"/>
                </a:lnTo>
                <a:lnTo>
                  <a:pt x="78486" y="1701337"/>
                </a:lnTo>
                <a:lnTo>
                  <a:pt x="65697" y="1698752"/>
                </a:lnTo>
                <a:close/>
              </a:path>
            </a:pathLst>
          </a:custGeom>
          <a:solidFill>
            <a:srgbClr val="CDCDCD"/>
          </a:solidFill>
        </p:spPr>
        <p:txBody>
          <a:bodyPr wrap="square" lIns="0" tIns="0" rIns="0" bIns="0" rtlCol="0"/>
          <a:lstStyle/>
          <a:p>
            <a:endParaRPr/>
          </a:p>
        </p:txBody>
      </p:sp>
      <p:sp>
        <p:nvSpPr>
          <p:cNvPr id="6" name="object 6"/>
          <p:cNvSpPr/>
          <p:nvPr/>
        </p:nvSpPr>
        <p:spPr>
          <a:xfrm>
            <a:off x="577595" y="1331975"/>
            <a:ext cx="8023859" cy="1896110"/>
          </a:xfrm>
          <a:custGeom>
            <a:avLst/>
            <a:gdLst/>
            <a:ahLst/>
            <a:cxnLst/>
            <a:rect l="l" t="t" r="r" b="b"/>
            <a:pathLst>
              <a:path w="8023859" h="1896110">
                <a:moveTo>
                  <a:pt x="131419" y="1764411"/>
                </a:moveTo>
                <a:lnTo>
                  <a:pt x="131419" y="65659"/>
                </a:lnTo>
                <a:lnTo>
                  <a:pt x="136584" y="40130"/>
                </a:lnTo>
                <a:lnTo>
                  <a:pt x="150668" y="19256"/>
                </a:lnTo>
                <a:lnTo>
                  <a:pt x="171554" y="5169"/>
                </a:lnTo>
                <a:lnTo>
                  <a:pt x="197129" y="0"/>
                </a:lnTo>
                <a:lnTo>
                  <a:pt x="7958201" y="0"/>
                </a:lnTo>
                <a:lnTo>
                  <a:pt x="7983729" y="5169"/>
                </a:lnTo>
                <a:lnTo>
                  <a:pt x="8004603" y="19256"/>
                </a:lnTo>
                <a:lnTo>
                  <a:pt x="8018690" y="40130"/>
                </a:lnTo>
                <a:lnTo>
                  <a:pt x="8023859" y="65659"/>
                </a:lnTo>
                <a:lnTo>
                  <a:pt x="8018690" y="91261"/>
                </a:lnTo>
                <a:lnTo>
                  <a:pt x="8004603" y="112172"/>
                </a:lnTo>
                <a:lnTo>
                  <a:pt x="7983729" y="126273"/>
                </a:lnTo>
                <a:lnTo>
                  <a:pt x="7958201" y="131445"/>
                </a:lnTo>
                <a:lnTo>
                  <a:pt x="7892414" y="131445"/>
                </a:lnTo>
                <a:lnTo>
                  <a:pt x="7892414" y="1830197"/>
                </a:lnTo>
                <a:lnTo>
                  <a:pt x="7887263" y="1855725"/>
                </a:lnTo>
                <a:lnTo>
                  <a:pt x="7873206" y="1876599"/>
                </a:lnTo>
                <a:lnTo>
                  <a:pt x="7852338" y="1890686"/>
                </a:lnTo>
                <a:lnTo>
                  <a:pt x="7826756" y="1895856"/>
                </a:lnTo>
                <a:lnTo>
                  <a:pt x="65709" y="1895856"/>
                </a:lnTo>
                <a:lnTo>
                  <a:pt x="40130" y="1890686"/>
                </a:lnTo>
                <a:lnTo>
                  <a:pt x="19243" y="1876599"/>
                </a:lnTo>
                <a:lnTo>
                  <a:pt x="5162" y="1855725"/>
                </a:lnTo>
                <a:lnTo>
                  <a:pt x="0" y="1830197"/>
                </a:lnTo>
                <a:lnTo>
                  <a:pt x="5162" y="1804594"/>
                </a:lnTo>
                <a:lnTo>
                  <a:pt x="19243" y="1783683"/>
                </a:lnTo>
                <a:lnTo>
                  <a:pt x="40130" y="1769582"/>
                </a:lnTo>
                <a:lnTo>
                  <a:pt x="65709" y="1764411"/>
                </a:lnTo>
                <a:lnTo>
                  <a:pt x="131419" y="1764411"/>
                </a:lnTo>
                <a:close/>
              </a:path>
            </a:pathLst>
          </a:custGeom>
          <a:ln w="3175">
            <a:solidFill>
              <a:srgbClr val="001F5F"/>
            </a:solidFill>
          </a:ln>
        </p:spPr>
        <p:txBody>
          <a:bodyPr wrap="square" lIns="0" tIns="0" rIns="0" bIns="0" rtlCol="0"/>
          <a:lstStyle/>
          <a:p>
            <a:endParaRPr/>
          </a:p>
        </p:txBody>
      </p:sp>
      <p:sp>
        <p:nvSpPr>
          <p:cNvPr id="7" name="object 7"/>
          <p:cNvSpPr/>
          <p:nvPr/>
        </p:nvSpPr>
        <p:spPr>
          <a:xfrm>
            <a:off x="741870" y="1331975"/>
            <a:ext cx="99060" cy="131445"/>
          </a:xfrm>
          <a:custGeom>
            <a:avLst/>
            <a:gdLst/>
            <a:ahLst/>
            <a:cxnLst/>
            <a:rect l="l" t="t" r="r" b="b"/>
            <a:pathLst>
              <a:path w="99059" h="131444">
                <a:moveTo>
                  <a:pt x="32854" y="0"/>
                </a:moveTo>
                <a:lnTo>
                  <a:pt x="58429" y="5169"/>
                </a:lnTo>
                <a:lnTo>
                  <a:pt x="79316" y="19256"/>
                </a:lnTo>
                <a:lnTo>
                  <a:pt x="93399" y="40130"/>
                </a:lnTo>
                <a:lnTo>
                  <a:pt x="98564" y="65659"/>
                </a:lnTo>
                <a:lnTo>
                  <a:pt x="93399" y="91261"/>
                </a:lnTo>
                <a:lnTo>
                  <a:pt x="79316" y="112172"/>
                </a:lnTo>
                <a:lnTo>
                  <a:pt x="58429" y="126273"/>
                </a:lnTo>
                <a:lnTo>
                  <a:pt x="32854" y="131445"/>
                </a:lnTo>
                <a:lnTo>
                  <a:pt x="20065" y="128859"/>
                </a:lnTo>
                <a:lnTo>
                  <a:pt x="9621" y="121808"/>
                </a:lnTo>
                <a:lnTo>
                  <a:pt x="2581" y="111353"/>
                </a:lnTo>
                <a:lnTo>
                  <a:pt x="0" y="98551"/>
                </a:lnTo>
                <a:lnTo>
                  <a:pt x="2581" y="85750"/>
                </a:lnTo>
                <a:lnTo>
                  <a:pt x="9621" y="75295"/>
                </a:lnTo>
                <a:lnTo>
                  <a:pt x="20065" y="68244"/>
                </a:lnTo>
                <a:lnTo>
                  <a:pt x="32854" y="65659"/>
                </a:lnTo>
                <a:lnTo>
                  <a:pt x="98564" y="65659"/>
                </a:lnTo>
              </a:path>
            </a:pathLst>
          </a:custGeom>
          <a:ln w="3175">
            <a:solidFill>
              <a:srgbClr val="001F5F"/>
            </a:solidFill>
          </a:ln>
        </p:spPr>
        <p:txBody>
          <a:bodyPr wrap="square" lIns="0" tIns="0" rIns="0" bIns="0" rtlCol="0"/>
          <a:lstStyle/>
          <a:p>
            <a:endParaRPr/>
          </a:p>
        </p:txBody>
      </p:sp>
      <p:sp>
        <p:nvSpPr>
          <p:cNvPr id="8" name="object 8"/>
          <p:cNvSpPr/>
          <p:nvPr/>
        </p:nvSpPr>
        <p:spPr>
          <a:xfrm>
            <a:off x="774725" y="1463421"/>
            <a:ext cx="7695565" cy="0"/>
          </a:xfrm>
          <a:custGeom>
            <a:avLst/>
            <a:gdLst/>
            <a:ahLst/>
            <a:cxnLst/>
            <a:rect l="l" t="t" r="r" b="b"/>
            <a:pathLst>
              <a:path w="7695565">
                <a:moveTo>
                  <a:pt x="7695285" y="0"/>
                </a:moveTo>
                <a:lnTo>
                  <a:pt x="0" y="0"/>
                </a:lnTo>
              </a:path>
            </a:pathLst>
          </a:custGeom>
          <a:ln w="3175">
            <a:solidFill>
              <a:srgbClr val="001F5F"/>
            </a:solidFill>
          </a:ln>
        </p:spPr>
        <p:txBody>
          <a:bodyPr wrap="square" lIns="0" tIns="0" rIns="0" bIns="0" rtlCol="0"/>
          <a:lstStyle/>
          <a:p>
            <a:endParaRPr/>
          </a:p>
        </p:txBody>
      </p:sp>
      <p:sp>
        <p:nvSpPr>
          <p:cNvPr id="9" name="object 9"/>
          <p:cNvSpPr/>
          <p:nvPr/>
        </p:nvSpPr>
        <p:spPr>
          <a:xfrm>
            <a:off x="643305" y="3096386"/>
            <a:ext cx="66040" cy="66040"/>
          </a:xfrm>
          <a:custGeom>
            <a:avLst/>
            <a:gdLst/>
            <a:ahLst/>
            <a:cxnLst/>
            <a:rect l="l" t="t" r="r" b="b"/>
            <a:pathLst>
              <a:path w="66040" h="66039">
                <a:moveTo>
                  <a:pt x="0" y="0"/>
                </a:moveTo>
                <a:lnTo>
                  <a:pt x="12784" y="2585"/>
                </a:lnTo>
                <a:lnTo>
                  <a:pt x="23228" y="9636"/>
                </a:lnTo>
                <a:lnTo>
                  <a:pt x="30271" y="20091"/>
                </a:lnTo>
                <a:lnTo>
                  <a:pt x="32854" y="32892"/>
                </a:lnTo>
                <a:lnTo>
                  <a:pt x="30271" y="45694"/>
                </a:lnTo>
                <a:lnTo>
                  <a:pt x="23228" y="56149"/>
                </a:lnTo>
                <a:lnTo>
                  <a:pt x="12784" y="63200"/>
                </a:lnTo>
                <a:lnTo>
                  <a:pt x="0" y="65786"/>
                </a:lnTo>
                <a:lnTo>
                  <a:pt x="65709" y="65786"/>
                </a:lnTo>
              </a:path>
            </a:pathLst>
          </a:custGeom>
          <a:ln w="3175">
            <a:solidFill>
              <a:srgbClr val="001F5F"/>
            </a:solidFill>
          </a:ln>
        </p:spPr>
        <p:txBody>
          <a:bodyPr wrap="square" lIns="0" tIns="0" rIns="0" bIns="0" rtlCol="0"/>
          <a:lstStyle/>
          <a:p>
            <a:endParaRPr/>
          </a:p>
        </p:txBody>
      </p:sp>
      <p:sp>
        <p:nvSpPr>
          <p:cNvPr id="10" name="object 10"/>
          <p:cNvSpPr/>
          <p:nvPr/>
        </p:nvSpPr>
        <p:spPr>
          <a:xfrm>
            <a:off x="643305" y="3096386"/>
            <a:ext cx="66040" cy="131445"/>
          </a:xfrm>
          <a:custGeom>
            <a:avLst/>
            <a:gdLst/>
            <a:ahLst/>
            <a:cxnLst/>
            <a:rect l="l" t="t" r="r" b="b"/>
            <a:pathLst>
              <a:path w="66040" h="131444">
                <a:moveTo>
                  <a:pt x="0" y="131445"/>
                </a:moveTo>
                <a:lnTo>
                  <a:pt x="25574" y="126275"/>
                </a:lnTo>
                <a:lnTo>
                  <a:pt x="46461" y="112188"/>
                </a:lnTo>
                <a:lnTo>
                  <a:pt x="60545" y="91314"/>
                </a:lnTo>
                <a:lnTo>
                  <a:pt x="65709" y="65786"/>
                </a:lnTo>
                <a:lnTo>
                  <a:pt x="65709" y="0"/>
                </a:lnTo>
              </a:path>
            </a:pathLst>
          </a:custGeom>
          <a:ln w="3175">
            <a:solidFill>
              <a:srgbClr val="001F5F"/>
            </a:solidFill>
          </a:ln>
        </p:spPr>
        <p:txBody>
          <a:bodyPr wrap="square" lIns="0" tIns="0" rIns="0" bIns="0" rtlCol="0"/>
          <a:lstStyle/>
          <a:p>
            <a:endParaRPr/>
          </a:p>
        </p:txBody>
      </p:sp>
      <p:sp>
        <p:nvSpPr>
          <p:cNvPr id="11" name="object 11"/>
          <p:cNvSpPr/>
          <p:nvPr/>
        </p:nvSpPr>
        <p:spPr>
          <a:xfrm>
            <a:off x="609600" y="4300728"/>
            <a:ext cx="255904" cy="1005840"/>
          </a:xfrm>
          <a:custGeom>
            <a:avLst/>
            <a:gdLst/>
            <a:ahLst/>
            <a:cxnLst/>
            <a:rect l="l" t="t" r="r" b="b"/>
            <a:pathLst>
              <a:path w="255905" h="1005839">
                <a:moveTo>
                  <a:pt x="255866" y="0"/>
                </a:moveTo>
                <a:lnTo>
                  <a:pt x="191897" y="0"/>
                </a:lnTo>
                <a:lnTo>
                  <a:pt x="179452" y="2500"/>
                </a:lnTo>
                <a:lnTo>
                  <a:pt x="169287" y="9334"/>
                </a:lnTo>
                <a:lnTo>
                  <a:pt x="162432" y="19502"/>
                </a:lnTo>
                <a:lnTo>
                  <a:pt x="159918" y="32004"/>
                </a:lnTo>
                <a:lnTo>
                  <a:pt x="162432" y="44432"/>
                </a:lnTo>
                <a:lnTo>
                  <a:pt x="169287" y="54562"/>
                </a:lnTo>
                <a:lnTo>
                  <a:pt x="179452" y="61382"/>
                </a:lnTo>
                <a:lnTo>
                  <a:pt x="191897" y="63881"/>
                </a:lnTo>
                <a:lnTo>
                  <a:pt x="216797" y="58864"/>
                </a:lnTo>
                <a:lnTo>
                  <a:pt x="237131" y="45180"/>
                </a:lnTo>
                <a:lnTo>
                  <a:pt x="250840" y="24876"/>
                </a:lnTo>
                <a:lnTo>
                  <a:pt x="255866" y="0"/>
                </a:lnTo>
                <a:close/>
              </a:path>
              <a:path w="255905" h="1005839">
                <a:moveTo>
                  <a:pt x="63969" y="877951"/>
                </a:moveTo>
                <a:lnTo>
                  <a:pt x="39069" y="882967"/>
                </a:lnTo>
                <a:lnTo>
                  <a:pt x="18735" y="896651"/>
                </a:lnTo>
                <a:lnTo>
                  <a:pt x="5026" y="916955"/>
                </a:lnTo>
                <a:lnTo>
                  <a:pt x="0" y="941832"/>
                </a:lnTo>
                <a:lnTo>
                  <a:pt x="5026" y="966727"/>
                </a:lnTo>
                <a:lnTo>
                  <a:pt x="18735" y="987075"/>
                </a:lnTo>
                <a:lnTo>
                  <a:pt x="39069" y="1000803"/>
                </a:lnTo>
                <a:lnTo>
                  <a:pt x="63969" y="1005840"/>
                </a:lnTo>
                <a:lnTo>
                  <a:pt x="88863" y="1000803"/>
                </a:lnTo>
                <a:lnTo>
                  <a:pt x="109193" y="987075"/>
                </a:lnTo>
                <a:lnTo>
                  <a:pt x="122900" y="966727"/>
                </a:lnTo>
                <a:lnTo>
                  <a:pt x="127927" y="941832"/>
                </a:lnTo>
                <a:lnTo>
                  <a:pt x="63969" y="941832"/>
                </a:lnTo>
                <a:lnTo>
                  <a:pt x="76413" y="939331"/>
                </a:lnTo>
                <a:lnTo>
                  <a:pt x="86579" y="932497"/>
                </a:lnTo>
                <a:lnTo>
                  <a:pt x="93434" y="922329"/>
                </a:lnTo>
                <a:lnTo>
                  <a:pt x="95948" y="909828"/>
                </a:lnTo>
                <a:lnTo>
                  <a:pt x="93434" y="897399"/>
                </a:lnTo>
                <a:lnTo>
                  <a:pt x="86579" y="887269"/>
                </a:lnTo>
                <a:lnTo>
                  <a:pt x="76413" y="880449"/>
                </a:lnTo>
                <a:lnTo>
                  <a:pt x="63969" y="877951"/>
                </a:lnTo>
                <a:close/>
              </a:path>
            </a:pathLst>
          </a:custGeom>
          <a:solidFill>
            <a:srgbClr val="CDCDCD"/>
          </a:solidFill>
        </p:spPr>
        <p:txBody>
          <a:bodyPr wrap="square" lIns="0" tIns="0" rIns="0" bIns="0" rtlCol="0"/>
          <a:lstStyle/>
          <a:p>
            <a:endParaRPr/>
          </a:p>
        </p:txBody>
      </p:sp>
      <p:sp>
        <p:nvSpPr>
          <p:cNvPr id="12" name="object 12"/>
          <p:cNvSpPr/>
          <p:nvPr/>
        </p:nvSpPr>
        <p:spPr>
          <a:xfrm>
            <a:off x="609600" y="4236720"/>
            <a:ext cx="8022590" cy="1069975"/>
          </a:xfrm>
          <a:custGeom>
            <a:avLst/>
            <a:gdLst/>
            <a:ahLst/>
            <a:cxnLst/>
            <a:rect l="l" t="t" r="r" b="b"/>
            <a:pathLst>
              <a:path w="8022590" h="1069975">
                <a:moveTo>
                  <a:pt x="127927" y="941958"/>
                </a:moveTo>
                <a:lnTo>
                  <a:pt x="127927" y="64007"/>
                </a:lnTo>
                <a:lnTo>
                  <a:pt x="132953" y="39112"/>
                </a:lnTo>
                <a:lnTo>
                  <a:pt x="146662" y="18764"/>
                </a:lnTo>
                <a:lnTo>
                  <a:pt x="166996" y="5036"/>
                </a:lnTo>
                <a:lnTo>
                  <a:pt x="191897" y="0"/>
                </a:lnTo>
                <a:lnTo>
                  <a:pt x="7958328" y="0"/>
                </a:lnTo>
                <a:lnTo>
                  <a:pt x="7983223" y="5036"/>
                </a:lnTo>
                <a:lnTo>
                  <a:pt x="8003571" y="18764"/>
                </a:lnTo>
                <a:lnTo>
                  <a:pt x="8017299" y="39112"/>
                </a:lnTo>
                <a:lnTo>
                  <a:pt x="8022335" y="64007"/>
                </a:lnTo>
                <a:lnTo>
                  <a:pt x="8017299" y="88884"/>
                </a:lnTo>
                <a:lnTo>
                  <a:pt x="8003571" y="109188"/>
                </a:lnTo>
                <a:lnTo>
                  <a:pt x="7983223" y="122872"/>
                </a:lnTo>
                <a:lnTo>
                  <a:pt x="7958328" y="127888"/>
                </a:lnTo>
                <a:lnTo>
                  <a:pt x="7894447" y="127888"/>
                </a:lnTo>
                <a:lnTo>
                  <a:pt x="7894447" y="1005839"/>
                </a:lnTo>
                <a:lnTo>
                  <a:pt x="7889410" y="1030735"/>
                </a:lnTo>
                <a:lnTo>
                  <a:pt x="7875682" y="1051083"/>
                </a:lnTo>
                <a:lnTo>
                  <a:pt x="7855334" y="1064811"/>
                </a:lnTo>
                <a:lnTo>
                  <a:pt x="7830439" y="1069847"/>
                </a:lnTo>
                <a:lnTo>
                  <a:pt x="63969" y="1069847"/>
                </a:lnTo>
                <a:lnTo>
                  <a:pt x="39069" y="1064811"/>
                </a:lnTo>
                <a:lnTo>
                  <a:pt x="18735" y="1051083"/>
                </a:lnTo>
                <a:lnTo>
                  <a:pt x="5026" y="1030735"/>
                </a:lnTo>
                <a:lnTo>
                  <a:pt x="0" y="1005839"/>
                </a:lnTo>
                <a:lnTo>
                  <a:pt x="5026" y="980963"/>
                </a:lnTo>
                <a:lnTo>
                  <a:pt x="18735" y="960659"/>
                </a:lnTo>
                <a:lnTo>
                  <a:pt x="39069" y="946975"/>
                </a:lnTo>
                <a:lnTo>
                  <a:pt x="63969" y="941958"/>
                </a:lnTo>
                <a:lnTo>
                  <a:pt x="127927" y="941958"/>
                </a:lnTo>
                <a:close/>
              </a:path>
            </a:pathLst>
          </a:custGeom>
          <a:ln w="3175">
            <a:solidFill>
              <a:srgbClr val="001F5F"/>
            </a:solidFill>
          </a:ln>
        </p:spPr>
        <p:txBody>
          <a:bodyPr wrap="square" lIns="0" tIns="0" rIns="0" bIns="0" rtlCol="0"/>
          <a:lstStyle/>
          <a:p>
            <a:endParaRPr/>
          </a:p>
        </p:txBody>
      </p:sp>
      <p:sp>
        <p:nvSpPr>
          <p:cNvPr id="13" name="object 13"/>
          <p:cNvSpPr/>
          <p:nvPr/>
        </p:nvSpPr>
        <p:spPr>
          <a:xfrm>
            <a:off x="769518" y="4236720"/>
            <a:ext cx="96520" cy="128270"/>
          </a:xfrm>
          <a:custGeom>
            <a:avLst/>
            <a:gdLst/>
            <a:ahLst/>
            <a:cxnLst/>
            <a:rect l="l" t="t" r="r" b="b"/>
            <a:pathLst>
              <a:path w="96519" h="128270">
                <a:moveTo>
                  <a:pt x="31978" y="0"/>
                </a:moveTo>
                <a:lnTo>
                  <a:pt x="56879" y="5036"/>
                </a:lnTo>
                <a:lnTo>
                  <a:pt x="77212" y="18764"/>
                </a:lnTo>
                <a:lnTo>
                  <a:pt x="90921" y="39112"/>
                </a:lnTo>
                <a:lnTo>
                  <a:pt x="95948" y="64007"/>
                </a:lnTo>
                <a:lnTo>
                  <a:pt x="90921" y="88884"/>
                </a:lnTo>
                <a:lnTo>
                  <a:pt x="77212" y="109188"/>
                </a:lnTo>
                <a:lnTo>
                  <a:pt x="56879" y="122872"/>
                </a:lnTo>
                <a:lnTo>
                  <a:pt x="31978" y="127888"/>
                </a:lnTo>
                <a:lnTo>
                  <a:pt x="19534" y="125390"/>
                </a:lnTo>
                <a:lnTo>
                  <a:pt x="9369" y="118570"/>
                </a:lnTo>
                <a:lnTo>
                  <a:pt x="2514" y="108440"/>
                </a:lnTo>
                <a:lnTo>
                  <a:pt x="0" y="96011"/>
                </a:lnTo>
                <a:lnTo>
                  <a:pt x="2514" y="83510"/>
                </a:lnTo>
                <a:lnTo>
                  <a:pt x="9369" y="73342"/>
                </a:lnTo>
                <a:lnTo>
                  <a:pt x="19534" y="66508"/>
                </a:lnTo>
                <a:lnTo>
                  <a:pt x="31978" y="64007"/>
                </a:lnTo>
                <a:lnTo>
                  <a:pt x="95948" y="64007"/>
                </a:lnTo>
              </a:path>
            </a:pathLst>
          </a:custGeom>
          <a:ln w="3175">
            <a:solidFill>
              <a:srgbClr val="001F5F"/>
            </a:solidFill>
          </a:ln>
        </p:spPr>
        <p:txBody>
          <a:bodyPr wrap="square" lIns="0" tIns="0" rIns="0" bIns="0" rtlCol="0"/>
          <a:lstStyle/>
          <a:p>
            <a:endParaRPr/>
          </a:p>
        </p:txBody>
      </p:sp>
      <p:sp>
        <p:nvSpPr>
          <p:cNvPr id="14" name="object 14"/>
          <p:cNvSpPr/>
          <p:nvPr/>
        </p:nvSpPr>
        <p:spPr>
          <a:xfrm>
            <a:off x="801497" y="4364609"/>
            <a:ext cx="7702550" cy="0"/>
          </a:xfrm>
          <a:custGeom>
            <a:avLst/>
            <a:gdLst/>
            <a:ahLst/>
            <a:cxnLst/>
            <a:rect l="l" t="t" r="r" b="b"/>
            <a:pathLst>
              <a:path w="7702550">
                <a:moveTo>
                  <a:pt x="7702550" y="0"/>
                </a:moveTo>
                <a:lnTo>
                  <a:pt x="0" y="0"/>
                </a:lnTo>
              </a:path>
            </a:pathLst>
          </a:custGeom>
          <a:ln w="3175">
            <a:solidFill>
              <a:srgbClr val="001F5F"/>
            </a:solidFill>
          </a:ln>
        </p:spPr>
        <p:txBody>
          <a:bodyPr wrap="square" lIns="0" tIns="0" rIns="0" bIns="0" rtlCol="0"/>
          <a:lstStyle/>
          <a:p>
            <a:endParaRPr/>
          </a:p>
        </p:txBody>
      </p:sp>
      <p:sp>
        <p:nvSpPr>
          <p:cNvPr id="15" name="object 15"/>
          <p:cNvSpPr/>
          <p:nvPr/>
        </p:nvSpPr>
        <p:spPr>
          <a:xfrm>
            <a:off x="673569" y="5178678"/>
            <a:ext cx="64135" cy="64135"/>
          </a:xfrm>
          <a:custGeom>
            <a:avLst/>
            <a:gdLst/>
            <a:ahLst/>
            <a:cxnLst/>
            <a:rect l="l" t="t" r="r" b="b"/>
            <a:pathLst>
              <a:path w="64134" h="64135">
                <a:moveTo>
                  <a:pt x="0" y="0"/>
                </a:moveTo>
                <a:lnTo>
                  <a:pt x="12444" y="2498"/>
                </a:lnTo>
                <a:lnTo>
                  <a:pt x="22609" y="9318"/>
                </a:lnTo>
                <a:lnTo>
                  <a:pt x="29464" y="19448"/>
                </a:lnTo>
                <a:lnTo>
                  <a:pt x="31978" y="31877"/>
                </a:lnTo>
                <a:lnTo>
                  <a:pt x="29464" y="44378"/>
                </a:lnTo>
                <a:lnTo>
                  <a:pt x="22609" y="54546"/>
                </a:lnTo>
                <a:lnTo>
                  <a:pt x="12444" y="61380"/>
                </a:lnTo>
                <a:lnTo>
                  <a:pt x="0" y="63881"/>
                </a:lnTo>
                <a:lnTo>
                  <a:pt x="63957" y="63881"/>
                </a:lnTo>
              </a:path>
            </a:pathLst>
          </a:custGeom>
          <a:ln w="3175">
            <a:solidFill>
              <a:srgbClr val="001F5F"/>
            </a:solidFill>
          </a:ln>
        </p:spPr>
        <p:txBody>
          <a:bodyPr wrap="square" lIns="0" tIns="0" rIns="0" bIns="0" rtlCol="0"/>
          <a:lstStyle/>
          <a:p>
            <a:endParaRPr/>
          </a:p>
        </p:txBody>
      </p:sp>
      <p:sp>
        <p:nvSpPr>
          <p:cNvPr id="16" name="object 16"/>
          <p:cNvSpPr/>
          <p:nvPr/>
        </p:nvSpPr>
        <p:spPr>
          <a:xfrm>
            <a:off x="673569" y="5178678"/>
            <a:ext cx="64135" cy="128270"/>
          </a:xfrm>
          <a:custGeom>
            <a:avLst/>
            <a:gdLst/>
            <a:ahLst/>
            <a:cxnLst/>
            <a:rect l="l" t="t" r="r" b="b"/>
            <a:pathLst>
              <a:path w="64134" h="128270">
                <a:moveTo>
                  <a:pt x="0" y="127889"/>
                </a:moveTo>
                <a:lnTo>
                  <a:pt x="24893" y="122852"/>
                </a:lnTo>
                <a:lnTo>
                  <a:pt x="45223" y="109124"/>
                </a:lnTo>
                <a:lnTo>
                  <a:pt x="58930" y="88776"/>
                </a:lnTo>
                <a:lnTo>
                  <a:pt x="63957" y="63881"/>
                </a:lnTo>
                <a:lnTo>
                  <a:pt x="63957" y="0"/>
                </a:lnTo>
              </a:path>
            </a:pathLst>
          </a:custGeom>
          <a:ln w="3175">
            <a:solidFill>
              <a:srgbClr val="001F5F"/>
            </a:solidFill>
          </a:ln>
        </p:spPr>
        <p:txBody>
          <a:bodyPr wrap="square" lIns="0" tIns="0" rIns="0" bIns="0" rtlCol="0"/>
          <a:lstStyle/>
          <a:p>
            <a:endParaRPr/>
          </a:p>
        </p:txBody>
      </p:sp>
      <p:sp>
        <p:nvSpPr>
          <p:cNvPr id="17" name="object 17"/>
          <p:cNvSpPr txBox="1"/>
          <p:nvPr/>
        </p:nvSpPr>
        <p:spPr>
          <a:xfrm>
            <a:off x="731012" y="669797"/>
            <a:ext cx="7725409" cy="4301490"/>
          </a:xfrm>
          <a:prstGeom prst="rect">
            <a:avLst/>
          </a:prstGeom>
        </p:spPr>
        <p:txBody>
          <a:bodyPr vert="horz" wrap="square" lIns="0" tIns="0" rIns="0" bIns="0" rtlCol="0">
            <a:spAutoFit/>
          </a:bodyPr>
          <a:lstStyle/>
          <a:p>
            <a:pPr marL="12700">
              <a:lnSpc>
                <a:spcPts val="2380"/>
              </a:lnSpc>
            </a:pPr>
            <a:r>
              <a:rPr sz="2000" spc="-5" dirty="0">
                <a:solidFill>
                  <a:srgbClr val="001F5F"/>
                </a:solidFill>
                <a:latin typeface="Calibri"/>
                <a:cs typeface="Calibri"/>
              </a:rPr>
              <a:t>The following </a:t>
            </a:r>
            <a:r>
              <a:rPr sz="2000" dirty="0">
                <a:solidFill>
                  <a:srgbClr val="001F5F"/>
                </a:solidFill>
                <a:latin typeface="Calibri"/>
                <a:cs typeface="Calibri"/>
              </a:rPr>
              <a:t>code </a:t>
            </a:r>
            <a:r>
              <a:rPr sz="2000" spc="-5" dirty="0">
                <a:solidFill>
                  <a:srgbClr val="001F5F"/>
                </a:solidFill>
                <a:latin typeface="Calibri"/>
                <a:cs typeface="Calibri"/>
              </a:rPr>
              <a:t>snippet </a:t>
            </a:r>
            <a:r>
              <a:rPr sz="2000" spc="-10" dirty="0">
                <a:solidFill>
                  <a:srgbClr val="001F5F"/>
                </a:solidFill>
                <a:latin typeface="Calibri"/>
                <a:cs typeface="Calibri"/>
              </a:rPr>
              <a:t>illustrates </a:t>
            </a:r>
            <a:r>
              <a:rPr sz="2000" spc="-5" dirty="0">
                <a:solidFill>
                  <a:srgbClr val="001F5F"/>
                </a:solidFill>
                <a:latin typeface="Calibri"/>
                <a:cs typeface="Calibri"/>
              </a:rPr>
              <a:t>how </a:t>
            </a:r>
            <a:r>
              <a:rPr sz="2000" spc="-10" dirty="0">
                <a:solidFill>
                  <a:srgbClr val="001F5F"/>
                </a:solidFill>
                <a:latin typeface="Calibri"/>
                <a:cs typeface="Calibri"/>
              </a:rPr>
              <a:t>to create </a:t>
            </a:r>
            <a:r>
              <a:rPr sz="2000" dirty="0">
                <a:solidFill>
                  <a:srgbClr val="001F5F"/>
                </a:solidFill>
                <a:latin typeface="Calibri"/>
                <a:cs typeface="Calibri"/>
              </a:rPr>
              <a:t>object </a:t>
            </a:r>
            <a:r>
              <a:rPr sz="2000" spc="-5" dirty="0">
                <a:solidFill>
                  <a:srgbClr val="001F5F"/>
                </a:solidFill>
                <a:latin typeface="Calibri"/>
                <a:cs typeface="Calibri"/>
              </a:rPr>
              <a:t>of</a:t>
            </a:r>
            <a:r>
              <a:rPr sz="2000" spc="50" dirty="0">
                <a:solidFill>
                  <a:srgbClr val="001F5F"/>
                </a:solidFill>
                <a:latin typeface="Calibri"/>
                <a:cs typeface="Calibri"/>
              </a:rPr>
              <a:t> </a:t>
            </a:r>
            <a:r>
              <a:rPr sz="2000" dirty="0">
                <a:solidFill>
                  <a:srgbClr val="001F5F"/>
                </a:solidFill>
                <a:latin typeface="Calibri"/>
                <a:cs typeface="Calibri"/>
              </a:rPr>
              <a:t>the</a:t>
            </a:r>
            <a:endParaRPr sz="2000">
              <a:latin typeface="Calibri"/>
              <a:cs typeface="Calibri"/>
            </a:endParaRPr>
          </a:p>
          <a:p>
            <a:pPr marL="12700">
              <a:lnSpc>
                <a:spcPts val="2380"/>
              </a:lnSpc>
            </a:pPr>
            <a:r>
              <a:rPr sz="1800" spc="-5" dirty="0">
                <a:solidFill>
                  <a:srgbClr val="001F5F"/>
                </a:solidFill>
                <a:latin typeface="Courier New"/>
                <a:cs typeface="Courier New"/>
              </a:rPr>
              <a:t>SessionFactory</a:t>
            </a:r>
            <a:r>
              <a:rPr sz="1800" spc="-740" dirty="0">
                <a:solidFill>
                  <a:srgbClr val="001F5F"/>
                </a:solidFill>
                <a:latin typeface="Courier New"/>
                <a:cs typeface="Courier New"/>
              </a:rPr>
              <a:t> </a:t>
            </a:r>
            <a:r>
              <a:rPr sz="2000" spc="-10" dirty="0">
                <a:solidFill>
                  <a:srgbClr val="001F5F"/>
                </a:solidFill>
                <a:latin typeface="Calibri"/>
                <a:cs typeface="Calibri"/>
              </a:rPr>
              <a:t>interface:</a:t>
            </a:r>
            <a:endParaRPr sz="2000">
              <a:latin typeface="Calibri"/>
              <a:cs typeface="Calibri"/>
            </a:endParaRPr>
          </a:p>
          <a:p>
            <a:pPr>
              <a:lnSpc>
                <a:spcPct val="100000"/>
              </a:lnSpc>
              <a:spcBef>
                <a:spcPts val="25"/>
              </a:spcBef>
            </a:pPr>
            <a:endParaRPr sz="2250">
              <a:latin typeface="Times New Roman"/>
              <a:cs typeface="Times New Roman"/>
            </a:endParaRPr>
          </a:p>
          <a:p>
            <a:pPr marL="167005" marR="347980">
              <a:lnSpc>
                <a:spcPct val="100000"/>
              </a:lnSpc>
            </a:pPr>
            <a:r>
              <a:rPr sz="1500" spc="-5" dirty="0">
                <a:solidFill>
                  <a:srgbClr val="001F5F"/>
                </a:solidFill>
                <a:latin typeface="Courier New"/>
                <a:cs typeface="Courier New"/>
              </a:rPr>
              <a:t>private static final SessionFactory sessionFactory;  Configuration configuration </a:t>
            </a:r>
            <a:r>
              <a:rPr sz="1500" dirty="0">
                <a:solidFill>
                  <a:srgbClr val="001F5F"/>
                </a:solidFill>
                <a:latin typeface="Courier New"/>
                <a:cs typeface="Courier New"/>
              </a:rPr>
              <a:t>= new Configuration().configure();  </a:t>
            </a:r>
            <a:r>
              <a:rPr sz="1500" spc="-5" dirty="0">
                <a:solidFill>
                  <a:srgbClr val="001F5F"/>
                </a:solidFill>
                <a:latin typeface="Courier New"/>
                <a:cs typeface="Courier New"/>
              </a:rPr>
              <a:t>ServiceRegistryBuilder registry </a:t>
            </a:r>
            <a:r>
              <a:rPr sz="1500" dirty="0">
                <a:solidFill>
                  <a:srgbClr val="001F5F"/>
                </a:solidFill>
                <a:latin typeface="Courier New"/>
                <a:cs typeface="Courier New"/>
              </a:rPr>
              <a:t>= </a:t>
            </a:r>
            <a:r>
              <a:rPr sz="1500" spc="-5" dirty="0">
                <a:solidFill>
                  <a:srgbClr val="001F5F"/>
                </a:solidFill>
                <a:latin typeface="Courier New"/>
                <a:cs typeface="Courier New"/>
              </a:rPr>
              <a:t>new ServiceRegistryBuilder();  registry.applySettings(configuration.getProperties());</a:t>
            </a:r>
            <a:endParaRPr sz="1500">
              <a:latin typeface="Courier New"/>
              <a:cs typeface="Courier New"/>
            </a:endParaRPr>
          </a:p>
          <a:p>
            <a:pPr marL="167005" marR="5080">
              <a:lnSpc>
                <a:spcPct val="100000"/>
              </a:lnSpc>
            </a:pPr>
            <a:r>
              <a:rPr sz="1500" spc="-5" dirty="0">
                <a:solidFill>
                  <a:srgbClr val="001F5F"/>
                </a:solidFill>
                <a:latin typeface="Courier New"/>
                <a:cs typeface="Courier New"/>
              </a:rPr>
              <a:t>ServiceRegistry serviceRegistry </a:t>
            </a:r>
            <a:r>
              <a:rPr sz="1500" dirty="0">
                <a:solidFill>
                  <a:srgbClr val="001F5F"/>
                </a:solidFill>
                <a:latin typeface="Courier New"/>
                <a:cs typeface="Courier New"/>
              </a:rPr>
              <a:t>= </a:t>
            </a:r>
            <a:r>
              <a:rPr sz="1500" spc="-5" dirty="0">
                <a:solidFill>
                  <a:srgbClr val="001F5F"/>
                </a:solidFill>
                <a:latin typeface="Courier New"/>
                <a:cs typeface="Courier New"/>
              </a:rPr>
              <a:t>registry.buildServiceRegistry();  sessionFactory=configuration.buildSessionFactory(serviceRegistry);</a:t>
            </a:r>
            <a:endParaRPr sz="1500">
              <a:latin typeface="Courier New"/>
              <a:cs typeface="Courier New"/>
            </a:endParaRPr>
          </a:p>
          <a:p>
            <a:pPr>
              <a:lnSpc>
                <a:spcPct val="100000"/>
              </a:lnSpc>
              <a:spcBef>
                <a:spcPts val="35"/>
              </a:spcBef>
            </a:pPr>
            <a:endParaRPr sz="1850">
              <a:latin typeface="Times New Roman"/>
              <a:cs typeface="Times New Roman"/>
            </a:endParaRPr>
          </a:p>
          <a:p>
            <a:pPr marL="12700" marR="577215">
              <a:lnSpc>
                <a:spcPct val="100800"/>
              </a:lnSpc>
              <a:spcBef>
                <a:spcPts val="5"/>
              </a:spcBef>
            </a:pPr>
            <a:r>
              <a:rPr sz="2000" spc="-50" dirty="0">
                <a:solidFill>
                  <a:srgbClr val="001F5F"/>
                </a:solidFill>
                <a:latin typeface="Calibri"/>
                <a:cs typeface="Calibri"/>
              </a:rPr>
              <a:t>You </a:t>
            </a:r>
            <a:r>
              <a:rPr sz="2000" spc="-5" dirty="0">
                <a:solidFill>
                  <a:srgbClr val="001F5F"/>
                </a:solidFill>
                <a:latin typeface="Calibri"/>
                <a:cs typeface="Calibri"/>
              </a:rPr>
              <a:t>can use </a:t>
            </a:r>
            <a:r>
              <a:rPr sz="2000" dirty="0">
                <a:solidFill>
                  <a:srgbClr val="001F5F"/>
                </a:solidFill>
                <a:latin typeface="Calibri"/>
                <a:cs typeface="Calibri"/>
              </a:rPr>
              <a:t>the </a:t>
            </a:r>
            <a:r>
              <a:rPr sz="1800" spc="-10" dirty="0">
                <a:solidFill>
                  <a:srgbClr val="001F5F"/>
                </a:solidFill>
                <a:latin typeface="Courier New"/>
                <a:cs typeface="Courier New"/>
              </a:rPr>
              <a:t>getSessionFactory() </a:t>
            </a:r>
            <a:r>
              <a:rPr sz="2000" spc="-5" dirty="0">
                <a:solidFill>
                  <a:srgbClr val="001F5F"/>
                </a:solidFill>
                <a:latin typeface="Calibri"/>
                <a:cs typeface="Calibri"/>
              </a:rPr>
              <a:t>method </a:t>
            </a:r>
            <a:r>
              <a:rPr sz="2000" spc="-15" dirty="0">
                <a:solidFill>
                  <a:srgbClr val="001F5F"/>
                </a:solidFill>
                <a:latin typeface="Calibri"/>
                <a:cs typeface="Calibri"/>
              </a:rPr>
              <a:t>to </a:t>
            </a:r>
            <a:r>
              <a:rPr sz="2000" dirty="0">
                <a:solidFill>
                  <a:srgbClr val="001F5F"/>
                </a:solidFill>
                <a:latin typeface="Calibri"/>
                <a:cs typeface="Calibri"/>
              </a:rPr>
              <a:t>access the  </a:t>
            </a:r>
            <a:r>
              <a:rPr sz="2000" spc="-5" dirty="0">
                <a:solidFill>
                  <a:srgbClr val="001F5F"/>
                </a:solidFill>
                <a:latin typeface="Calibri"/>
                <a:cs typeface="Calibri"/>
              </a:rPr>
              <a:t>Hibernate session </a:t>
            </a:r>
            <a:r>
              <a:rPr sz="2000" dirty="0">
                <a:solidFill>
                  <a:srgbClr val="001F5F"/>
                </a:solidFill>
                <a:latin typeface="Calibri"/>
                <a:cs typeface="Calibri"/>
              </a:rPr>
              <a:t>in </a:t>
            </a:r>
            <a:r>
              <a:rPr sz="2000" spc="-5" dirty="0">
                <a:solidFill>
                  <a:srgbClr val="001F5F"/>
                </a:solidFill>
                <a:latin typeface="Calibri"/>
                <a:cs typeface="Calibri"/>
              </a:rPr>
              <a:t>your application, </a:t>
            </a:r>
            <a:r>
              <a:rPr sz="2000" dirty="0">
                <a:solidFill>
                  <a:srgbClr val="001F5F"/>
                </a:solidFill>
                <a:latin typeface="Calibri"/>
                <a:cs typeface="Calibri"/>
              </a:rPr>
              <a:t>as </a:t>
            </a:r>
            <a:r>
              <a:rPr sz="2000" spc="-5" dirty="0">
                <a:solidFill>
                  <a:srgbClr val="001F5F"/>
                </a:solidFill>
                <a:latin typeface="Calibri"/>
                <a:cs typeface="Calibri"/>
              </a:rPr>
              <a:t>shown </a:t>
            </a:r>
            <a:r>
              <a:rPr sz="2000" dirty="0">
                <a:solidFill>
                  <a:srgbClr val="001F5F"/>
                </a:solidFill>
                <a:latin typeface="Calibri"/>
                <a:cs typeface="Calibri"/>
              </a:rPr>
              <a:t>in the </a:t>
            </a:r>
            <a:r>
              <a:rPr sz="2000" spc="-5" dirty="0">
                <a:solidFill>
                  <a:srgbClr val="001F5F"/>
                </a:solidFill>
                <a:latin typeface="Calibri"/>
                <a:cs typeface="Calibri"/>
              </a:rPr>
              <a:t>following </a:t>
            </a:r>
            <a:r>
              <a:rPr sz="2000" dirty="0">
                <a:solidFill>
                  <a:srgbClr val="001F5F"/>
                </a:solidFill>
                <a:latin typeface="Calibri"/>
                <a:cs typeface="Calibri"/>
              </a:rPr>
              <a:t>code  </a:t>
            </a:r>
            <a:r>
              <a:rPr sz="2000" spc="-5" dirty="0">
                <a:solidFill>
                  <a:srgbClr val="001F5F"/>
                </a:solidFill>
                <a:latin typeface="Calibri"/>
                <a:cs typeface="Calibri"/>
              </a:rPr>
              <a:t>snippet:</a:t>
            </a:r>
            <a:endParaRPr sz="2000">
              <a:latin typeface="Calibri"/>
              <a:cs typeface="Calibri"/>
            </a:endParaRPr>
          </a:p>
          <a:p>
            <a:pPr>
              <a:lnSpc>
                <a:spcPct val="100000"/>
              </a:lnSpc>
              <a:spcBef>
                <a:spcPts val="50"/>
              </a:spcBef>
            </a:pPr>
            <a:endParaRPr sz="2100">
              <a:latin typeface="Times New Roman"/>
              <a:cs typeface="Times New Roman"/>
            </a:endParaRPr>
          </a:p>
          <a:p>
            <a:pPr marL="167005" marR="1376680">
              <a:lnSpc>
                <a:spcPct val="100000"/>
              </a:lnSpc>
            </a:pPr>
            <a:r>
              <a:rPr sz="1500" spc="-5" dirty="0">
                <a:solidFill>
                  <a:srgbClr val="001F5F"/>
                </a:solidFill>
                <a:latin typeface="Courier New"/>
                <a:cs typeface="Courier New"/>
              </a:rPr>
              <a:t>Session session </a:t>
            </a:r>
            <a:r>
              <a:rPr sz="1500" dirty="0">
                <a:solidFill>
                  <a:srgbClr val="001F5F"/>
                </a:solidFill>
                <a:latin typeface="Courier New"/>
                <a:cs typeface="Courier New"/>
              </a:rPr>
              <a:t>=  </a:t>
            </a:r>
            <a:r>
              <a:rPr sz="1500" spc="-5" dirty="0">
                <a:solidFill>
                  <a:srgbClr val="001F5F"/>
                </a:solidFill>
                <a:latin typeface="Courier New"/>
                <a:cs typeface="Courier New"/>
              </a:rPr>
              <a:t>HibernateUtil.getSessionFactory().getCurrentSession();</a:t>
            </a:r>
            <a:endParaRPr sz="1500">
              <a:latin typeface="Courier New"/>
              <a:cs typeface="Courier New"/>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35</a:t>
            </a:fld>
            <a:r>
              <a:rPr dirty="0"/>
              <a:t> of</a:t>
            </a:r>
            <a:r>
              <a:rPr spc="-90" dirty="0"/>
              <a:t> </a:t>
            </a:r>
            <a:r>
              <a:rPr dirty="0"/>
              <a:t>45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2187"/>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8394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2814827"/>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3787140"/>
            <a:ext cx="114300" cy="12801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31012" y="663092"/>
            <a:ext cx="7544434" cy="3599179"/>
          </a:xfrm>
          <a:prstGeom prst="rect">
            <a:avLst/>
          </a:prstGeom>
        </p:spPr>
        <p:txBody>
          <a:bodyPr vert="horz" wrap="square" lIns="0" tIns="0" rIns="0" bIns="0" rtlCol="0">
            <a:spAutoFit/>
          </a:bodyPr>
          <a:lstStyle/>
          <a:p>
            <a:pPr marL="12700" marR="123825">
              <a:lnSpc>
                <a:spcPct val="100699"/>
              </a:lnSpc>
            </a:pPr>
            <a:r>
              <a:rPr sz="2000" spc="-5" dirty="0">
                <a:solidFill>
                  <a:srgbClr val="001F5F"/>
                </a:solidFill>
                <a:latin typeface="Calibri"/>
                <a:cs typeface="Calibri"/>
              </a:rPr>
              <a:t>The </a:t>
            </a:r>
            <a:r>
              <a:rPr sz="2000" dirty="0">
                <a:solidFill>
                  <a:srgbClr val="001F5F"/>
                </a:solidFill>
                <a:latin typeface="Calibri"/>
                <a:cs typeface="Calibri"/>
              </a:rPr>
              <a:t>main function </a:t>
            </a:r>
            <a:r>
              <a:rPr sz="2000" spc="-5" dirty="0">
                <a:solidFill>
                  <a:srgbClr val="001F5F"/>
                </a:solidFill>
                <a:latin typeface="Calibri"/>
                <a:cs typeface="Calibri"/>
              </a:rPr>
              <a:t>of </a:t>
            </a:r>
            <a:r>
              <a:rPr sz="2000" dirty="0">
                <a:solidFill>
                  <a:srgbClr val="001F5F"/>
                </a:solidFill>
                <a:latin typeface="Calibri"/>
                <a:cs typeface="Calibri"/>
              </a:rPr>
              <a:t>the </a:t>
            </a:r>
            <a:r>
              <a:rPr sz="1800" spc="-5" dirty="0">
                <a:solidFill>
                  <a:srgbClr val="001F5F"/>
                </a:solidFill>
                <a:latin typeface="Courier New"/>
                <a:cs typeface="Courier New"/>
              </a:rPr>
              <a:t>Session </a:t>
            </a:r>
            <a:r>
              <a:rPr sz="2000" spc="-5" dirty="0">
                <a:solidFill>
                  <a:srgbClr val="001F5F"/>
                </a:solidFill>
                <a:latin typeface="Calibri"/>
                <a:cs typeface="Calibri"/>
              </a:rPr>
              <a:t>object </a:t>
            </a:r>
            <a:r>
              <a:rPr sz="2000" dirty="0">
                <a:solidFill>
                  <a:srgbClr val="001F5F"/>
                </a:solidFill>
                <a:latin typeface="Calibri"/>
                <a:cs typeface="Calibri"/>
              </a:rPr>
              <a:t>is </a:t>
            </a:r>
            <a:r>
              <a:rPr sz="2000" spc="-10" dirty="0">
                <a:solidFill>
                  <a:srgbClr val="001F5F"/>
                </a:solidFill>
                <a:latin typeface="Calibri"/>
                <a:cs typeface="Calibri"/>
              </a:rPr>
              <a:t>to </a:t>
            </a:r>
            <a:r>
              <a:rPr sz="2000" spc="-15" dirty="0">
                <a:solidFill>
                  <a:srgbClr val="001F5F"/>
                </a:solidFill>
                <a:latin typeface="Calibri"/>
                <a:cs typeface="Calibri"/>
              </a:rPr>
              <a:t>offer create, </a:t>
            </a:r>
            <a:r>
              <a:rPr sz="2000" spc="-5" dirty="0">
                <a:solidFill>
                  <a:srgbClr val="001F5F"/>
                </a:solidFill>
                <a:latin typeface="Calibri"/>
                <a:cs typeface="Calibri"/>
              </a:rPr>
              <a:t>read, </a:t>
            </a:r>
            <a:r>
              <a:rPr sz="2000" dirty="0">
                <a:solidFill>
                  <a:srgbClr val="001F5F"/>
                </a:solidFill>
                <a:latin typeface="Calibri"/>
                <a:cs typeface="Calibri"/>
              </a:rPr>
              <a:t>and  </a:t>
            </a:r>
            <a:r>
              <a:rPr sz="2000" spc="-5" dirty="0">
                <a:solidFill>
                  <a:srgbClr val="001F5F"/>
                </a:solidFill>
                <a:latin typeface="Calibri"/>
                <a:cs typeface="Calibri"/>
              </a:rPr>
              <a:t>delete operations </a:t>
            </a:r>
            <a:r>
              <a:rPr sz="2000" spc="-10" dirty="0">
                <a:solidFill>
                  <a:srgbClr val="001F5F"/>
                </a:solidFill>
                <a:latin typeface="Calibri"/>
                <a:cs typeface="Calibri"/>
              </a:rPr>
              <a:t>for </a:t>
            </a:r>
            <a:r>
              <a:rPr sz="2000" spc="-5" dirty="0">
                <a:solidFill>
                  <a:srgbClr val="001F5F"/>
                </a:solidFill>
                <a:latin typeface="Calibri"/>
                <a:cs typeface="Calibri"/>
              </a:rPr>
              <a:t>instances of </a:t>
            </a:r>
            <a:r>
              <a:rPr sz="2000" dirty="0">
                <a:solidFill>
                  <a:srgbClr val="001F5F"/>
                </a:solidFill>
                <a:latin typeface="Calibri"/>
                <a:cs typeface="Calibri"/>
              </a:rPr>
              <a:t>mapped </a:t>
            </a:r>
            <a:r>
              <a:rPr sz="2000" spc="-5" dirty="0">
                <a:solidFill>
                  <a:srgbClr val="001F5F"/>
                </a:solidFill>
                <a:latin typeface="Calibri"/>
                <a:cs typeface="Calibri"/>
              </a:rPr>
              <a:t>entity </a:t>
            </a:r>
            <a:r>
              <a:rPr sz="2000" dirty="0">
                <a:solidFill>
                  <a:srgbClr val="001F5F"/>
                </a:solidFill>
                <a:latin typeface="Calibri"/>
                <a:cs typeface="Calibri"/>
              </a:rPr>
              <a:t>classes. </a:t>
            </a:r>
            <a:r>
              <a:rPr sz="2000" spc="-5" dirty="0">
                <a:solidFill>
                  <a:srgbClr val="001F5F"/>
                </a:solidFill>
                <a:latin typeface="Calibri"/>
                <a:cs typeface="Calibri"/>
              </a:rPr>
              <a:t>Instances </a:t>
            </a:r>
            <a:r>
              <a:rPr sz="2000" spc="-10" dirty="0">
                <a:solidFill>
                  <a:srgbClr val="001F5F"/>
                </a:solidFill>
                <a:latin typeface="Calibri"/>
                <a:cs typeface="Calibri"/>
              </a:rPr>
              <a:t>may  </a:t>
            </a:r>
            <a:r>
              <a:rPr sz="2000" spc="-15" dirty="0">
                <a:solidFill>
                  <a:srgbClr val="001F5F"/>
                </a:solidFill>
                <a:latin typeface="Calibri"/>
                <a:cs typeface="Calibri"/>
              </a:rPr>
              <a:t>exist </a:t>
            </a:r>
            <a:r>
              <a:rPr sz="2000" dirty="0">
                <a:solidFill>
                  <a:srgbClr val="001F5F"/>
                </a:solidFill>
                <a:latin typeface="Calibri"/>
                <a:cs typeface="Calibri"/>
              </a:rPr>
              <a:t>in </a:t>
            </a:r>
            <a:r>
              <a:rPr sz="2000" spc="-5" dirty="0">
                <a:solidFill>
                  <a:srgbClr val="001F5F"/>
                </a:solidFill>
                <a:latin typeface="Calibri"/>
                <a:cs typeface="Calibri"/>
              </a:rPr>
              <a:t>one of </a:t>
            </a:r>
            <a:r>
              <a:rPr sz="2000" dirty="0">
                <a:solidFill>
                  <a:srgbClr val="001F5F"/>
                </a:solidFill>
                <a:latin typeface="Calibri"/>
                <a:cs typeface="Calibri"/>
              </a:rPr>
              <a:t>the </a:t>
            </a:r>
            <a:r>
              <a:rPr sz="2000" spc="-5" dirty="0">
                <a:solidFill>
                  <a:srgbClr val="001F5F"/>
                </a:solidFill>
                <a:latin typeface="Calibri"/>
                <a:cs typeface="Calibri"/>
              </a:rPr>
              <a:t>following three </a:t>
            </a:r>
            <a:r>
              <a:rPr sz="2000" spc="-15" dirty="0">
                <a:solidFill>
                  <a:srgbClr val="001F5F"/>
                </a:solidFill>
                <a:latin typeface="Calibri"/>
                <a:cs typeface="Calibri"/>
              </a:rPr>
              <a:t>states at </a:t>
            </a:r>
            <a:r>
              <a:rPr sz="2000" dirty="0">
                <a:solidFill>
                  <a:srgbClr val="001F5F"/>
                </a:solidFill>
                <a:latin typeface="Calibri"/>
                <a:cs typeface="Calibri"/>
              </a:rPr>
              <a:t>a </a:t>
            </a:r>
            <a:r>
              <a:rPr sz="2000" spc="-5" dirty="0">
                <a:solidFill>
                  <a:srgbClr val="001F5F"/>
                </a:solidFill>
                <a:latin typeface="Calibri"/>
                <a:cs typeface="Calibri"/>
              </a:rPr>
              <a:t>given point </a:t>
            </a:r>
            <a:r>
              <a:rPr sz="2000" dirty="0">
                <a:solidFill>
                  <a:srgbClr val="001F5F"/>
                </a:solidFill>
                <a:latin typeface="Calibri"/>
                <a:cs typeface="Calibri"/>
              </a:rPr>
              <a:t>in</a:t>
            </a:r>
            <a:r>
              <a:rPr sz="2000" spc="105" dirty="0">
                <a:solidFill>
                  <a:srgbClr val="001F5F"/>
                </a:solidFill>
                <a:latin typeface="Calibri"/>
                <a:cs typeface="Calibri"/>
              </a:rPr>
              <a:t> </a:t>
            </a:r>
            <a:r>
              <a:rPr sz="2000" dirty="0">
                <a:solidFill>
                  <a:srgbClr val="001F5F"/>
                </a:solidFill>
                <a:latin typeface="Calibri"/>
                <a:cs typeface="Calibri"/>
              </a:rPr>
              <a:t>time:</a:t>
            </a:r>
            <a:endParaRPr sz="2000">
              <a:latin typeface="Calibri"/>
              <a:cs typeface="Calibri"/>
            </a:endParaRPr>
          </a:p>
          <a:p>
            <a:pPr marL="469900" marR="5080">
              <a:lnSpc>
                <a:spcPct val="100099"/>
              </a:lnSpc>
              <a:spcBef>
                <a:spcPts val="1205"/>
              </a:spcBef>
            </a:pPr>
            <a:r>
              <a:rPr sz="1800" b="1" spc="-5" dirty="0">
                <a:solidFill>
                  <a:srgbClr val="001F5F"/>
                </a:solidFill>
                <a:latin typeface="Calibri"/>
                <a:cs typeface="Calibri"/>
              </a:rPr>
              <a:t>transient</a:t>
            </a:r>
            <a:r>
              <a:rPr sz="1800" spc="-5" dirty="0">
                <a:solidFill>
                  <a:srgbClr val="001F5F"/>
                </a:solidFill>
                <a:latin typeface="Calibri"/>
                <a:cs typeface="Calibri"/>
              </a:rPr>
              <a:t>: </a:t>
            </a:r>
            <a:r>
              <a:rPr sz="1800" dirty="0">
                <a:solidFill>
                  <a:srgbClr val="001F5F"/>
                </a:solidFill>
                <a:latin typeface="Calibri"/>
                <a:cs typeface="Calibri"/>
              </a:rPr>
              <a:t>A </a:t>
            </a:r>
            <a:r>
              <a:rPr sz="1800" spc="-5" dirty="0">
                <a:solidFill>
                  <a:srgbClr val="001F5F"/>
                </a:solidFill>
                <a:latin typeface="Calibri"/>
                <a:cs typeface="Calibri"/>
              </a:rPr>
              <a:t>new </a:t>
            </a:r>
            <a:r>
              <a:rPr sz="1800" spc="-10" dirty="0">
                <a:solidFill>
                  <a:srgbClr val="001F5F"/>
                </a:solidFill>
                <a:latin typeface="Calibri"/>
                <a:cs typeface="Calibri"/>
              </a:rPr>
              <a:t>instance </a:t>
            </a:r>
            <a:r>
              <a:rPr sz="1800" spc="-5" dirty="0">
                <a:solidFill>
                  <a:srgbClr val="001F5F"/>
                </a:solidFill>
                <a:latin typeface="Calibri"/>
                <a:cs typeface="Calibri"/>
              </a:rPr>
              <a:t>of </a:t>
            </a:r>
            <a:r>
              <a:rPr sz="1800" dirty="0">
                <a:solidFill>
                  <a:srgbClr val="001F5F"/>
                </a:solidFill>
                <a:latin typeface="Calibri"/>
                <a:cs typeface="Calibri"/>
              </a:rPr>
              <a:t>a </a:t>
            </a:r>
            <a:r>
              <a:rPr sz="1800" spc="-15" dirty="0">
                <a:solidFill>
                  <a:srgbClr val="001F5F"/>
                </a:solidFill>
                <a:latin typeface="Calibri"/>
                <a:cs typeface="Calibri"/>
              </a:rPr>
              <a:t>persistent </a:t>
            </a:r>
            <a:r>
              <a:rPr sz="1800" spc="-5" dirty="0">
                <a:solidFill>
                  <a:srgbClr val="001F5F"/>
                </a:solidFill>
                <a:latin typeface="Calibri"/>
                <a:cs typeface="Calibri"/>
              </a:rPr>
              <a:t>class which is not </a:t>
            </a:r>
            <a:r>
              <a:rPr sz="1800" spc="-10" dirty="0">
                <a:solidFill>
                  <a:srgbClr val="001F5F"/>
                </a:solidFill>
                <a:latin typeface="Calibri"/>
                <a:cs typeface="Calibri"/>
              </a:rPr>
              <a:t>associated </a:t>
            </a:r>
            <a:r>
              <a:rPr sz="1800" spc="-5" dirty="0">
                <a:solidFill>
                  <a:srgbClr val="001F5F"/>
                </a:solidFill>
                <a:latin typeface="Calibri"/>
                <a:cs typeface="Calibri"/>
              </a:rPr>
              <a:t>with </a:t>
            </a:r>
            <a:r>
              <a:rPr sz="1800" dirty="0">
                <a:solidFill>
                  <a:srgbClr val="001F5F"/>
                </a:solidFill>
                <a:latin typeface="Calibri"/>
                <a:cs typeface="Calibri"/>
              </a:rPr>
              <a:t>a  </a:t>
            </a:r>
            <a:r>
              <a:rPr sz="1600" spc="-5" dirty="0">
                <a:solidFill>
                  <a:srgbClr val="001F5F"/>
                </a:solidFill>
                <a:latin typeface="Courier New"/>
                <a:cs typeface="Courier New"/>
              </a:rPr>
              <a:t>Session </a:t>
            </a:r>
            <a:r>
              <a:rPr sz="1800" dirty="0">
                <a:solidFill>
                  <a:srgbClr val="001F5F"/>
                </a:solidFill>
                <a:latin typeface="Calibri"/>
                <a:cs typeface="Calibri"/>
              </a:rPr>
              <a:t>and </a:t>
            </a:r>
            <a:r>
              <a:rPr sz="1800" spc="-5" dirty="0">
                <a:solidFill>
                  <a:srgbClr val="001F5F"/>
                </a:solidFill>
                <a:latin typeface="Calibri"/>
                <a:cs typeface="Calibri"/>
              </a:rPr>
              <a:t>has no </a:t>
            </a:r>
            <a:r>
              <a:rPr sz="1800" spc="-10" dirty="0">
                <a:solidFill>
                  <a:srgbClr val="001F5F"/>
                </a:solidFill>
                <a:latin typeface="Calibri"/>
                <a:cs typeface="Calibri"/>
              </a:rPr>
              <a:t>representation </a:t>
            </a:r>
            <a:r>
              <a:rPr sz="1800" dirty="0">
                <a:solidFill>
                  <a:srgbClr val="001F5F"/>
                </a:solidFill>
                <a:latin typeface="Calibri"/>
                <a:cs typeface="Calibri"/>
              </a:rPr>
              <a:t>in the </a:t>
            </a:r>
            <a:r>
              <a:rPr sz="1800" spc="-10" dirty="0">
                <a:solidFill>
                  <a:srgbClr val="001F5F"/>
                </a:solidFill>
                <a:latin typeface="Calibri"/>
                <a:cs typeface="Calibri"/>
              </a:rPr>
              <a:t>database </a:t>
            </a:r>
            <a:r>
              <a:rPr sz="1800" dirty="0">
                <a:solidFill>
                  <a:srgbClr val="001F5F"/>
                </a:solidFill>
                <a:latin typeface="Calibri"/>
                <a:cs typeface="Calibri"/>
              </a:rPr>
              <a:t>and </a:t>
            </a:r>
            <a:r>
              <a:rPr sz="1800" spc="-5" dirty="0">
                <a:solidFill>
                  <a:srgbClr val="001F5F"/>
                </a:solidFill>
                <a:latin typeface="Calibri"/>
                <a:cs typeface="Calibri"/>
              </a:rPr>
              <a:t>no identifier value  is </a:t>
            </a:r>
            <a:r>
              <a:rPr sz="1800" spc="-10" dirty="0">
                <a:solidFill>
                  <a:srgbClr val="001F5F"/>
                </a:solidFill>
                <a:latin typeface="Calibri"/>
                <a:cs typeface="Calibri"/>
              </a:rPr>
              <a:t>considered transient by</a:t>
            </a:r>
            <a:r>
              <a:rPr sz="1800" spc="75" dirty="0">
                <a:solidFill>
                  <a:srgbClr val="001F5F"/>
                </a:solidFill>
                <a:latin typeface="Calibri"/>
                <a:cs typeface="Calibri"/>
              </a:rPr>
              <a:t> </a:t>
            </a:r>
            <a:r>
              <a:rPr sz="1800" spc="-10" dirty="0">
                <a:solidFill>
                  <a:srgbClr val="001F5F"/>
                </a:solidFill>
                <a:latin typeface="Calibri"/>
                <a:cs typeface="Calibri"/>
              </a:rPr>
              <a:t>Hibernate.</a:t>
            </a:r>
            <a:endParaRPr sz="1800">
              <a:latin typeface="Calibri"/>
              <a:cs typeface="Calibri"/>
            </a:endParaRPr>
          </a:p>
          <a:p>
            <a:pPr marL="469900" marR="40640">
              <a:lnSpc>
                <a:spcPct val="99400"/>
              </a:lnSpc>
              <a:spcBef>
                <a:spcPts val="1210"/>
              </a:spcBef>
            </a:pPr>
            <a:r>
              <a:rPr sz="1800" b="1" spc="-10" dirty="0">
                <a:solidFill>
                  <a:srgbClr val="001F5F"/>
                </a:solidFill>
                <a:latin typeface="Calibri"/>
                <a:cs typeface="Calibri"/>
              </a:rPr>
              <a:t>persistent</a:t>
            </a:r>
            <a:r>
              <a:rPr sz="1800" spc="-10" dirty="0">
                <a:solidFill>
                  <a:srgbClr val="001F5F"/>
                </a:solidFill>
                <a:latin typeface="Calibri"/>
                <a:cs typeface="Calibri"/>
              </a:rPr>
              <a:t>: </a:t>
            </a:r>
            <a:r>
              <a:rPr sz="1800" spc="-50" dirty="0">
                <a:solidFill>
                  <a:srgbClr val="001F5F"/>
                </a:solidFill>
                <a:latin typeface="Calibri"/>
                <a:cs typeface="Calibri"/>
              </a:rPr>
              <a:t>You </a:t>
            </a:r>
            <a:r>
              <a:rPr sz="1800" spc="-10" dirty="0">
                <a:solidFill>
                  <a:srgbClr val="001F5F"/>
                </a:solidFill>
                <a:latin typeface="Calibri"/>
                <a:cs typeface="Calibri"/>
              </a:rPr>
              <a:t>can </a:t>
            </a:r>
            <a:r>
              <a:rPr sz="1800" spc="-15" dirty="0">
                <a:solidFill>
                  <a:srgbClr val="001F5F"/>
                </a:solidFill>
                <a:latin typeface="Calibri"/>
                <a:cs typeface="Calibri"/>
              </a:rPr>
              <a:t>make </a:t>
            </a:r>
            <a:r>
              <a:rPr sz="1800" dirty="0">
                <a:solidFill>
                  <a:srgbClr val="001F5F"/>
                </a:solidFill>
                <a:latin typeface="Calibri"/>
                <a:cs typeface="Calibri"/>
              </a:rPr>
              <a:t>a </a:t>
            </a:r>
            <a:r>
              <a:rPr sz="1800" spc="-10" dirty="0">
                <a:solidFill>
                  <a:srgbClr val="001F5F"/>
                </a:solidFill>
                <a:latin typeface="Calibri"/>
                <a:cs typeface="Calibri"/>
              </a:rPr>
              <a:t>transient instance </a:t>
            </a:r>
            <a:r>
              <a:rPr sz="1800" spc="-15" dirty="0">
                <a:solidFill>
                  <a:srgbClr val="001F5F"/>
                </a:solidFill>
                <a:latin typeface="Calibri"/>
                <a:cs typeface="Calibri"/>
              </a:rPr>
              <a:t>persistent </a:t>
            </a:r>
            <a:r>
              <a:rPr sz="1800" spc="-10" dirty="0">
                <a:solidFill>
                  <a:srgbClr val="001F5F"/>
                </a:solidFill>
                <a:latin typeface="Calibri"/>
                <a:cs typeface="Calibri"/>
              </a:rPr>
              <a:t>by </a:t>
            </a:r>
            <a:r>
              <a:rPr sz="1800" spc="-5" dirty="0">
                <a:solidFill>
                  <a:srgbClr val="001F5F"/>
                </a:solidFill>
                <a:latin typeface="Calibri"/>
                <a:cs typeface="Calibri"/>
              </a:rPr>
              <a:t>associating </a:t>
            </a:r>
            <a:r>
              <a:rPr sz="1800" dirty="0">
                <a:solidFill>
                  <a:srgbClr val="001F5F"/>
                </a:solidFill>
                <a:latin typeface="Calibri"/>
                <a:cs typeface="Calibri"/>
              </a:rPr>
              <a:t>it  </a:t>
            </a:r>
            <a:r>
              <a:rPr sz="1800" spc="-5" dirty="0">
                <a:solidFill>
                  <a:srgbClr val="001F5F"/>
                </a:solidFill>
                <a:latin typeface="Calibri"/>
                <a:cs typeface="Calibri"/>
              </a:rPr>
              <a:t>with </a:t>
            </a:r>
            <a:r>
              <a:rPr sz="1800" dirty="0">
                <a:solidFill>
                  <a:srgbClr val="001F5F"/>
                </a:solidFill>
                <a:latin typeface="Calibri"/>
                <a:cs typeface="Calibri"/>
              </a:rPr>
              <a:t>a </a:t>
            </a:r>
            <a:r>
              <a:rPr sz="1600" spc="-5" dirty="0">
                <a:solidFill>
                  <a:srgbClr val="001F5F"/>
                </a:solidFill>
                <a:latin typeface="Courier New"/>
                <a:cs typeface="Courier New"/>
              </a:rPr>
              <a:t>Session</a:t>
            </a:r>
            <a:r>
              <a:rPr sz="1800" spc="-5" dirty="0">
                <a:solidFill>
                  <a:srgbClr val="001F5F"/>
                </a:solidFill>
                <a:latin typeface="Calibri"/>
                <a:cs typeface="Calibri"/>
              </a:rPr>
              <a:t>. </a:t>
            </a:r>
            <a:r>
              <a:rPr sz="1800" dirty="0">
                <a:solidFill>
                  <a:srgbClr val="001F5F"/>
                </a:solidFill>
                <a:latin typeface="Calibri"/>
                <a:cs typeface="Calibri"/>
              </a:rPr>
              <a:t>A </a:t>
            </a:r>
            <a:r>
              <a:rPr sz="1800" spc="-15" dirty="0">
                <a:solidFill>
                  <a:srgbClr val="001F5F"/>
                </a:solidFill>
                <a:latin typeface="Calibri"/>
                <a:cs typeface="Calibri"/>
              </a:rPr>
              <a:t>persistent </a:t>
            </a:r>
            <a:r>
              <a:rPr sz="1800" spc="-10" dirty="0">
                <a:solidFill>
                  <a:srgbClr val="001F5F"/>
                </a:solidFill>
                <a:latin typeface="Calibri"/>
                <a:cs typeface="Calibri"/>
              </a:rPr>
              <a:t>instance </a:t>
            </a:r>
            <a:r>
              <a:rPr sz="1800" spc="-5" dirty="0">
                <a:solidFill>
                  <a:srgbClr val="001F5F"/>
                </a:solidFill>
                <a:latin typeface="Calibri"/>
                <a:cs typeface="Calibri"/>
              </a:rPr>
              <a:t>has </a:t>
            </a:r>
            <a:r>
              <a:rPr sz="1800" dirty="0">
                <a:solidFill>
                  <a:srgbClr val="001F5F"/>
                </a:solidFill>
                <a:latin typeface="Calibri"/>
                <a:cs typeface="Calibri"/>
              </a:rPr>
              <a:t>a </a:t>
            </a:r>
            <a:r>
              <a:rPr sz="1800" spc="-10" dirty="0">
                <a:solidFill>
                  <a:srgbClr val="001F5F"/>
                </a:solidFill>
                <a:latin typeface="Calibri"/>
                <a:cs typeface="Calibri"/>
              </a:rPr>
              <a:t>representation </a:t>
            </a:r>
            <a:r>
              <a:rPr sz="1800" dirty="0">
                <a:solidFill>
                  <a:srgbClr val="001F5F"/>
                </a:solidFill>
                <a:latin typeface="Calibri"/>
                <a:cs typeface="Calibri"/>
              </a:rPr>
              <a:t>in the </a:t>
            </a:r>
            <a:r>
              <a:rPr sz="1800" spc="-5" dirty="0">
                <a:solidFill>
                  <a:srgbClr val="001F5F"/>
                </a:solidFill>
                <a:latin typeface="Calibri"/>
                <a:cs typeface="Calibri"/>
              </a:rPr>
              <a:t>database,  </a:t>
            </a:r>
            <a:r>
              <a:rPr sz="1800" dirty="0">
                <a:solidFill>
                  <a:srgbClr val="001F5F"/>
                </a:solidFill>
                <a:latin typeface="Calibri"/>
                <a:cs typeface="Calibri"/>
              </a:rPr>
              <a:t>an </a:t>
            </a:r>
            <a:r>
              <a:rPr sz="1800" spc="-5" dirty="0">
                <a:solidFill>
                  <a:srgbClr val="001F5F"/>
                </a:solidFill>
                <a:latin typeface="Calibri"/>
                <a:cs typeface="Calibri"/>
              </a:rPr>
              <a:t>identifier </a:t>
            </a:r>
            <a:r>
              <a:rPr sz="1800" spc="-10" dirty="0">
                <a:solidFill>
                  <a:srgbClr val="001F5F"/>
                </a:solidFill>
                <a:latin typeface="Calibri"/>
                <a:cs typeface="Calibri"/>
              </a:rPr>
              <a:t>value </a:t>
            </a:r>
            <a:r>
              <a:rPr sz="1800" spc="-5" dirty="0">
                <a:solidFill>
                  <a:srgbClr val="001F5F"/>
                </a:solidFill>
                <a:latin typeface="Calibri"/>
                <a:cs typeface="Calibri"/>
              </a:rPr>
              <a:t>and is </a:t>
            </a:r>
            <a:r>
              <a:rPr sz="1800" spc="-10" dirty="0">
                <a:solidFill>
                  <a:srgbClr val="001F5F"/>
                </a:solidFill>
                <a:latin typeface="Calibri"/>
                <a:cs typeface="Calibri"/>
              </a:rPr>
              <a:t>associated </a:t>
            </a:r>
            <a:r>
              <a:rPr sz="1800" spc="-5" dirty="0">
                <a:solidFill>
                  <a:srgbClr val="001F5F"/>
                </a:solidFill>
                <a:latin typeface="Calibri"/>
                <a:cs typeface="Calibri"/>
              </a:rPr>
              <a:t>with </a:t>
            </a:r>
            <a:r>
              <a:rPr sz="1800" dirty="0">
                <a:solidFill>
                  <a:srgbClr val="001F5F"/>
                </a:solidFill>
                <a:latin typeface="Calibri"/>
                <a:cs typeface="Calibri"/>
              </a:rPr>
              <a:t>a</a:t>
            </a:r>
            <a:r>
              <a:rPr sz="1800" spc="120" dirty="0">
                <a:solidFill>
                  <a:srgbClr val="001F5F"/>
                </a:solidFill>
                <a:latin typeface="Calibri"/>
                <a:cs typeface="Calibri"/>
              </a:rPr>
              <a:t> </a:t>
            </a:r>
            <a:r>
              <a:rPr sz="1600" spc="-5" dirty="0">
                <a:solidFill>
                  <a:srgbClr val="001F5F"/>
                </a:solidFill>
                <a:latin typeface="Courier New"/>
                <a:cs typeface="Courier New"/>
              </a:rPr>
              <a:t>Session</a:t>
            </a:r>
            <a:r>
              <a:rPr sz="1800" spc="-5" dirty="0">
                <a:solidFill>
                  <a:srgbClr val="001F5F"/>
                </a:solidFill>
                <a:latin typeface="Calibri"/>
                <a:cs typeface="Calibri"/>
              </a:rPr>
              <a:t>.</a:t>
            </a:r>
            <a:endParaRPr sz="1800">
              <a:latin typeface="Calibri"/>
              <a:cs typeface="Calibri"/>
            </a:endParaRPr>
          </a:p>
          <a:p>
            <a:pPr marL="469900" marR="267335">
              <a:lnSpc>
                <a:spcPct val="101099"/>
              </a:lnSpc>
              <a:spcBef>
                <a:spcPts val="1175"/>
              </a:spcBef>
            </a:pPr>
            <a:r>
              <a:rPr sz="1800" b="1" spc="-5" dirty="0">
                <a:solidFill>
                  <a:srgbClr val="001F5F"/>
                </a:solidFill>
                <a:latin typeface="Calibri"/>
                <a:cs typeface="Calibri"/>
              </a:rPr>
              <a:t>detached</a:t>
            </a:r>
            <a:r>
              <a:rPr sz="1800" spc="-5" dirty="0">
                <a:solidFill>
                  <a:srgbClr val="001F5F"/>
                </a:solidFill>
                <a:latin typeface="Calibri"/>
                <a:cs typeface="Calibri"/>
              </a:rPr>
              <a:t>: Once </a:t>
            </a:r>
            <a:r>
              <a:rPr sz="1800" spc="-10" dirty="0">
                <a:solidFill>
                  <a:srgbClr val="001F5F"/>
                </a:solidFill>
                <a:latin typeface="Calibri"/>
                <a:cs typeface="Calibri"/>
              </a:rPr>
              <a:t>we </a:t>
            </a:r>
            <a:r>
              <a:rPr sz="1800" spc="-5" dirty="0">
                <a:solidFill>
                  <a:srgbClr val="001F5F"/>
                </a:solidFill>
                <a:latin typeface="Calibri"/>
                <a:cs typeface="Calibri"/>
              </a:rPr>
              <a:t>close </a:t>
            </a:r>
            <a:r>
              <a:rPr sz="1800" dirty="0">
                <a:solidFill>
                  <a:srgbClr val="001F5F"/>
                </a:solidFill>
                <a:latin typeface="Calibri"/>
                <a:cs typeface="Calibri"/>
              </a:rPr>
              <a:t>the </a:t>
            </a:r>
            <a:r>
              <a:rPr sz="1800" spc="-10" dirty="0">
                <a:solidFill>
                  <a:srgbClr val="001F5F"/>
                </a:solidFill>
                <a:latin typeface="Calibri"/>
                <a:cs typeface="Calibri"/>
              </a:rPr>
              <a:t>Hibernate </a:t>
            </a:r>
            <a:r>
              <a:rPr sz="1600" spc="-5" dirty="0">
                <a:solidFill>
                  <a:srgbClr val="001F5F"/>
                </a:solidFill>
                <a:latin typeface="Courier New"/>
                <a:cs typeface="Courier New"/>
              </a:rPr>
              <a:t>Session</a:t>
            </a:r>
            <a:r>
              <a:rPr sz="1800" spc="-5" dirty="0">
                <a:solidFill>
                  <a:srgbClr val="001F5F"/>
                </a:solidFill>
                <a:latin typeface="Calibri"/>
                <a:cs typeface="Calibri"/>
              </a:rPr>
              <a:t>, </a:t>
            </a:r>
            <a:r>
              <a:rPr sz="1800" dirty="0">
                <a:solidFill>
                  <a:srgbClr val="001F5F"/>
                </a:solidFill>
                <a:latin typeface="Calibri"/>
                <a:cs typeface="Calibri"/>
              </a:rPr>
              <a:t>the </a:t>
            </a:r>
            <a:r>
              <a:rPr sz="1800" spc="-15" dirty="0">
                <a:solidFill>
                  <a:srgbClr val="001F5F"/>
                </a:solidFill>
                <a:latin typeface="Calibri"/>
                <a:cs typeface="Calibri"/>
              </a:rPr>
              <a:t>persistent </a:t>
            </a:r>
            <a:r>
              <a:rPr sz="1800" spc="-10" dirty="0">
                <a:solidFill>
                  <a:srgbClr val="001F5F"/>
                </a:solidFill>
                <a:latin typeface="Calibri"/>
                <a:cs typeface="Calibri"/>
              </a:rPr>
              <a:t>instance  </a:t>
            </a:r>
            <a:r>
              <a:rPr sz="1800" spc="-5" dirty="0">
                <a:solidFill>
                  <a:srgbClr val="001F5F"/>
                </a:solidFill>
                <a:latin typeface="Calibri"/>
                <a:cs typeface="Calibri"/>
              </a:rPr>
              <a:t>will become </a:t>
            </a:r>
            <a:r>
              <a:rPr sz="1800" dirty="0">
                <a:solidFill>
                  <a:srgbClr val="001F5F"/>
                </a:solidFill>
                <a:latin typeface="Calibri"/>
                <a:cs typeface="Calibri"/>
              </a:rPr>
              <a:t>a </a:t>
            </a:r>
            <a:r>
              <a:rPr sz="1800" spc="-5" dirty="0">
                <a:solidFill>
                  <a:srgbClr val="001F5F"/>
                </a:solidFill>
                <a:latin typeface="Calibri"/>
                <a:cs typeface="Calibri"/>
              </a:rPr>
              <a:t>detached </a:t>
            </a:r>
            <a:r>
              <a:rPr sz="1800" spc="-10" dirty="0">
                <a:solidFill>
                  <a:srgbClr val="001F5F"/>
                </a:solidFill>
                <a:latin typeface="Calibri"/>
                <a:cs typeface="Calibri"/>
              </a:rPr>
              <a:t>instance.</a:t>
            </a:r>
            <a:endParaRPr sz="18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36</a:t>
            </a:fld>
            <a:r>
              <a:rPr dirty="0"/>
              <a:t> of</a:t>
            </a:r>
            <a:r>
              <a:rPr spc="-90" dirty="0"/>
              <a:t> </a:t>
            </a:r>
            <a:r>
              <a:rPr dirty="0"/>
              <a:t>45</a:t>
            </a: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 </a:t>
            </a:r>
            <a:r>
              <a:rPr dirty="0"/>
              <a:t>Session</a:t>
            </a:r>
            <a:r>
              <a:rPr spc="-35" dirty="0"/>
              <a:t> </a:t>
            </a:r>
            <a:r>
              <a:rPr spc="-10" dirty="0"/>
              <a:t>(Contd.)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1012" y="684021"/>
            <a:ext cx="7388225" cy="616585"/>
          </a:xfrm>
          <a:prstGeom prst="rect">
            <a:avLst/>
          </a:prstGeom>
        </p:spPr>
        <p:txBody>
          <a:bodyPr vert="horz" wrap="square" lIns="0" tIns="0" rIns="0" bIns="0" rtlCol="0">
            <a:spAutoFit/>
          </a:bodyPr>
          <a:lstStyle/>
          <a:p>
            <a:pPr marL="12700" marR="5080">
              <a:lnSpc>
                <a:spcPts val="2360"/>
              </a:lnSpc>
            </a:pPr>
            <a:r>
              <a:rPr sz="2000" spc="-5" dirty="0">
                <a:solidFill>
                  <a:srgbClr val="001F5F"/>
                </a:solidFill>
                <a:latin typeface="Calibri"/>
                <a:cs typeface="Calibri"/>
              </a:rPr>
              <a:t>The following table contains some of </a:t>
            </a:r>
            <a:r>
              <a:rPr sz="2000" dirty="0">
                <a:solidFill>
                  <a:srgbClr val="001F5F"/>
                </a:solidFill>
                <a:latin typeface="Calibri"/>
                <a:cs typeface="Calibri"/>
              </a:rPr>
              <a:t>the common methods </a:t>
            </a:r>
            <a:r>
              <a:rPr sz="2000" spc="-5" dirty="0">
                <a:solidFill>
                  <a:srgbClr val="001F5F"/>
                </a:solidFill>
                <a:latin typeface="Calibri"/>
                <a:cs typeface="Calibri"/>
              </a:rPr>
              <a:t>available </a:t>
            </a:r>
            <a:r>
              <a:rPr sz="2000" dirty="0">
                <a:solidFill>
                  <a:srgbClr val="001F5F"/>
                </a:solidFill>
                <a:latin typeface="Calibri"/>
                <a:cs typeface="Calibri"/>
              </a:rPr>
              <a:t>in  the </a:t>
            </a:r>
            <a:r>
              <a:rPr sz="1800" spc="-5" dirty="0">
                <a:solidFill>
                  <a:srgbClr val="001F5F"/>
                </a:solidFill>
                <a:latin typeface="Courier New"/>
                <a:cs typeface="Courier New"/>
              </a:rPr>
              <a:t>Session</a:t>
            </a:r>
            <a:r>
              <a:rPr sz="1800" spc="-730" dirty="0">
                <a:solidFill>
                  <a:srgbClr val="001F5F"/>
                </a:solidFill>
                <a:latin typeface="Courier New"/>
                <a:cs typeface="Courier New"/>
              </a:rPr>
              <a:t> </a:t>
            </a:r>
            <a:r>
              <a:rPr sz="2000" spc="-5" dirty="0">
                <a:solidFill>
                  <a:srgbClr val="001F5F"/>
                </a:solidFill>
                <a:latin typeface="Calibri"/>
                <a:cs typeface="Calibri"/>
              </a:rPr>
              <a:t>object.</a:t>
            </a:r>
            <a:endParaRPr sz="20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37</a:t>
            </a:fld>
            <a:r>
              <a:rPr dirty="0"/>
              <a:t> of</a:t>
            </a:r>
            <a:r>
              <a:rPr spc="-90" dirty="0"/>
              <a:t> </a:t>
            </a:r>
            <a:r>
              <a:rPr dirty="0"/>
              <a:t>45</a:t>
            </a: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 </a:t>
            </a:r>
            <a:r>
              <a:rPr dirty="0"/>
              <a:t>Session</a:t>
            </a:r>
            <a:r>
              <a:rPr spc="-35" dirty="0"/>
              <a:t> </a:t>
            </a:r>
            <a:r>
              <a:rPr spc="-10" dirty="0"/>
              <a:t>(Contd.)</a:t>
            </a:r>
          </a:p>
        </p:txBody>
      </p:sp>
      <p:graphicFrame>
        <p:nvGraphicFramePr>
          <p:cNvPr id="5" name="object 5"/>
          <p:cNvGraphicFramePr>
            <a:graphicFrameLocks noGrp="1"/>
          </p:cNvGraphicFramePr>
          <p:nvPr/>
        </p:nvGraphicFramePr>
        <p:xfrm>
          <a:off x="764616" y="1404111"/>
          <a:ext cx="7297215" cy="4775183"/>
        </p:xfrm>
        <a:graphic>
          <a:graphicData uri="http://schemas.openxmlformats.org/drawingml/2006/table">
            <a:tbl>
              <a:tblPr firstRow="1" bandRow="1">
                <a:tableStyleId>{2D5ABB26-0587-4C30-8999-92F81FD0307C}</a:tableStyleId>
              </a:tblPr>
              <a:tblGrid>
                <a:gridCol w="2510078"/>
                <a:gridCol w="4787137"/>
              </a:tblGrid>
              <a:tr h="370839">
                <a:tc>
                  <a:txBody>
                    <a:bodyPr/>
                    <a:lstStyle/>
                    <a:p>
                      <a:pPr marL="85090">
                        <a:lnSpc>
                          <a:spcPct val="100000"/>
                        </a:lnSpc>
                        <a:spcBef>
                          <a:spcPts val="480"/>
                        </a:spcBef>
                      </a:pPr>
                      <a:r>
                        <a:rPr sz="1400" b="1" i="1" spc="-5" dirty="0">
                          <a:solidFill>
                            <a:srgbClr val="FFFFFF"/>
                          </a:solidFill>
                          <a:latin typeface="Calibri"/>
                          <a:cs typeface="Calibri"/>
                        </a:rPr>
                        <a:t>Method</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480"/>
                        </a:spcBef>
                      </a:pPr>
                      <a:r>
                        <a:rPr sz="1400" b="1" i="1" dirty="0">
                          <a:solidFill>
                            <a:srgbClr val="FFFFFF"/>
                          </a:solidFill>
                          <a:latin typeface="Calibri"/>
                          <a:cs typeface="Calibri"/>
                        </a:rPr>
                        <a:t>Description</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457200">
                <a:tc>
                  <a:txBody>
                    <a:bodyPr/>
                    <a:lstStyle/>
                    <a:p>
                      <a:pPr marL="85090">
                        <a:lnSpc>
                          <a:spcPct val="100000"/>
                        </a:lnSpc>
                        <a:spcBef>
                          <a:spcPts val="65"/>
                        </a:spcBef>
                      </a:pPr>
                      <a:r>
                        <a:rPr sz="1200" dirty="0">
                          <a:solidFill>
                            <a:srgbClr val="001F5F"/>
                          </a:solidFill>
                          <a:latin typeface="Courier New"/>
                          <a:cs typeface="Courier New"/>
                        </a:rPr>
                        <a:t>Transaction</a:t>
                      </a:r>
                      <a:endParaRPr sz="1200">
                        <a:latin typeface="Courier New"/>
                        <a:cs typeface="Courier New"/>
                      </a:endParaRPr>
                    </a:p>
                    <a:p>
                      <a:pPr marL="85090">
                        <a:lnSpc>
                          <a:spcPct val="100000"/>
                        </a:lnSpc>
                      </a:pPr>
                      <a:r>
                        <a:rPr sz="1200" dirty="0">
                          <a:solidFill>
                            <a:srgbClr val="001F5F"/>
                          </a:solidFill>
                          <a:latin typeface="Courier New"/>
                          <a:cs typeface="Courier New"/>
                        </a:rPr>
                        <a:t>beginTransaction()</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785"/>
                        </a:spcBef>
                      </a:pPr>
                      <a:r>
                        <a:rPr sz="1300" spc="-5" dirty="0">
                          <a:solidFill>
                            <a:srgbClr val="001F5F"/>
                          </a:solidFill>
                          <a:latin typeface="Calibri"/>
                          <a:cs typeface="Calibri"/>
                        </a:rPr>
                        <a:t>Begin a unit of </a:t>
                      </a:r>
                      <a:r>
                        <a:rPr sz="1300" spc="-10" dirty="0">
                          <a:solidFill>
                            <a:srgbClr val="001F5F"/>
                          </a:solidFill>
                          <a:latin typeface="Calibri"/>
                          <a:cs typeface="Calibri"/>
                        </a:rPr>
                        <a:t>work </a:t>
                      </a:r>
                      <a:r>
                        <a:rPr sz="1300" spc="-5" dirty="0">
                          <a:solidFill>
                            <a:srgbClr val="001F5F"/>
                          </a:solidFill>
                          <a:latin typeface="Calibri"/>
                          <a:cs typeface="Calibri"/>
                        </a:rPr>
                        <a:t>and return the associated </a:t>
                      </a:r>
                      <a:r>
                        <a:rPr sz="1300" spc="-15" dirty="0">
                          <a:solidFill>
                            <a:srgbClr val="001F5F"/>
                          </a:solidFill>
                          <a:latin typeface="Calibri"/>
                          <a:cs typeface="Calibri"/>
                        </a:rPr>
                        <a:t>Transaction</a:t>
                      </a:r>
                      <a:r>
                        <a:rPr sz="1300" spc="210" dirty="0">
                          <a:solidFill>
                            <a:srgbClr val="001F5F"/>
                          </a:solidFill>
                          <a:latin typeface="Calibri"/>
                          <a:cs typeface="Calibri"/>
                        </a:rPr>
                        <a:t> </a:t>
                      </a:r>
                      <a:r>
                        <a:rPr sz="1300" spc="-5" dirty="0">
                          <a:solidFill>
                            <a:srgbClr val="001F5F"/>
                          </a:solidFill>
                          <a:latin typeface="Calibri"/>
                          <a:cs typeface="Calibri"/>
                        </a:rPr>
                        <a:t>object.</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370839">
                <a:tc>
                  <a:txBody>
                    <a:bodyPr/>
                    <a:lstStyle/>
                    <a:p>
                      <a:pPr marL="85090">
                        <a:lnSpc>
                          <a:spcPct val="100000"/>
                        </a:lnSpc>
                        <a:spcBef>
                          <a:spcPts val="550"/>
                        </a:spcBef>
                      </a:pPr>
                      <a:r>
                        <a:rPr sz="1200" dirty="0">
                          <a:solidFill>
                            <a:srgbClr val="001F5F"/>
                          </a:solidFill>
                          <a:latin typeface="Courier New"/>
                          <a:cs typeface="Courier New"/>
                        </a:rPr>
                        <a:t>void</a:t>
                      </a:r>
                      <a:r>
                        <a:rPr sz="1200" spc="-75" dirty="0">
                          <a:solidFill>
                            <a:srgbClr val="001F5F"/>
                          </a:solidFill>
                          <a:latin typeface="Courier New"/>
                          <a:cs typeface="Courier New"/>
                        </a:rPr>
                        <a:t> </a:t>
                      </a:r>
                      <a:r>
                        <a:rPr sz="1200" dirty="0">
                          <a:solidFill>
                            <a:srgbClr val="001F5F"/>
                          </a:solidFill>
                          <a:latin typeface="Courier New"/>
                          <a:cs typeface="Courier New"/>
                        </a:rPr>
                        <a:t>cancelQuery()</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545"/>
                        </a:spcBef>
                      </a:pPr>
                      <a:r>
                        <a:rPr sz="1300" spc="-5" dirty="0">
                          <a:solidFill>
                            <a:srgbClr val="001F5F"/>
                          </a:solidFill>
                          <a:latin typeface="Calibri"/>
                          <a:cs typeface="Calibri"/>
                        </a:rPr>
                        <a:t>Cancel the </a:t>
                      </a:r>
                      <a:r>
                        <a:rPr sz="1300" spc="-10" dirty="0">
                          <a:solidFill>
                            <a:srgbClr val="001F5F"/>
                          </a:solidFill>
                          <a:latin typeface="Calibri"/>
                          <a:cs typeface="Calibri"/>
                        </a:rPr>
                        <a:t>execution </a:t>
                      </a:r>
                      <a:r>
                        <a:rPr sz="1300" spc="-5" dirty="0">
                          <a:solidFill>
                            <a:srgbClr val="001F5F"/>
                          </a:solidFill>
                          <a:latin typeface="Calibri"/>
                          <a:cs typeface="Calibri"/>
                        </a:rPr>
                        <a:t>of the current</a:t>
                      </a:r>
                      <a:r>
                        <a:rPr sz="1300" spc="70" dirty="0">
                          <a:solidFill>
                            <a:srgbClr val="001F5F"/>
                          </a:solidFill>
                          <a:latin typeface="Calibri"/>
                          <a:cs typeface="Calibri"/>
                        </a:rPr>
                        <a:t> </a:t>
                      </a:r>
                      <a:r>
                        <a:rPr sz="1300" spc="-15" dirty="0">
                          <a:solidFill>
                            <a:srgbClr val="001F5F"/>
                          </a:solidFill>
                          <a:latin typeface="Calibri"/>
                          <a:cs typeface="Calibri"/>
                        </a:rPr>
                        <a:t>query.</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85090">
                        <a:lnSpc>
                          <a:spcPct val="100000"/>
                        </a:lnSpc>
                        <a:spcBef>
                          <a:spcPts val="550"/>
                        </a:spcBef>
                      </a:pPr>
                      <a:r>
                        <a:rPr sz="1200" dirty="0">
                          <a:solidFill>
                            <a:srgbClr val="001F5F"/>
                          </a:solidFill>
                          <a:latin typeface="Courier New"/>
                          <a:cs typeface="Courier New"/>
                        </a:rPr>
                        <a:t>void</a:t>
                      </a:r>
                      <a:r>
                        <a:rPr sz="1200" spc="-95" dirty="0">
                          <a:solidFill>
                            <a:srgbClr val="001F5F"/>
                          </a:solidFill>
                          <a:latin typeface="Courier New"/>
                          <a:cs typeface="Courier New"/>
                        </a:rPr>
                        <a:t> </a:t>
                      </a:r>
                      <a:r>
                        <a:rPr sz="1200" dirty="0">
                          <a:solidFill>
                            <a:srgbClr val="001F5F"/>
                          </a:solidFill>
                          <a:latin typeface="Courier New"/>
                          <a:cs typeface="Courier New"/>
                        </a:rPr>
                        <a:t>clear()</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545"/>
                        </a:spcBef>
                      </a:pPr>
                      <a:r>
                        <a:rPr sz="1300" spc="-10" dirty="0">
                          <a:solidFill>
                            <a:srgbClr val="001F5F"/>
                          </a:solidFill>
                          <a:latin typeface="Calibri"/>
                          <a:cs typeface="Calibri"/>
                        </a:rPr>
                        <a:t>Completely </a:t>
                      </a:r>
                      <a:r>
                        <a:rPr sz="1300" spc="-5" dirty="0">
                          <a:solidFill>
                            <a:srgbClr val="001F5F"/>
                          </a:solidFill>
                          <a:latin typeface="Calibri"/>
                          <a:cs typeface="Calibri"/>
                        </a:rPr>
                        <a:t>clear the</a:t>
                      </a:r>
                      <a:r>
                        <a:rPr sz="1300" spc="25" dirty="0">
                          <a:solidFill>
                            <a:srgbClr val="001F5F"/>
                          </a:solidFill>
                          <a:latin typeface="Calibri"/>
                          <a:cs typeface="Calibri"/>
                        </a:rPr>
                        <a:t> </a:t>
                      </a:r>
                      <a:r>
                        <a:rPr sz="1300" spc="-5" dirty="0">
                          <a:solidFill>
                            <a:srgbClr val="001F5F"/>
                          </a:solidFill>
                          <a:latin typeface="Calibri"/>
                          <a:cs typeface="Calibri"/>
                        </a:rPr>
                        <a:t>session.</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0839">
                <a:tc>
                  <a:txBody>
                    <a:bodyPr/>
                    <a:lstStyle/>
                    <a:p>
                      <a:pPr marL="85090">
                        <a:lnSpc>
                          <a:spcPct val="100000"/>
                        </a:lnSpc>
                        <a:spcBef>
                          <a:spcPts val="550"/>
                        </a:spcBef>
                      </a:pPr>
                      <a:r>
                        <a:rPr sz="1200" dirty="0">
                          <a:solidFill>
                            <a:srgbClr val="001F5F"/>
                          </a:solidFill>
                          <a:latin typeface="Courier New"/>
                          <a:cs typeface="Courier New"/>
                        </a:rPr>
                        <a:t>Connection</a:t>
                      </a:r>
                      <a:r>
                        <a:rPr sz="1200" spc="-80" dirty="0">
                          <a:solidFill>
                            <a:srgbClr val="001F5F"/>
                          </a:solidFill>
                          <a:latin typeface="Courier New"/>
                          <a:cs typeface="Courier New"/>
                        </a:rPr>
                        <a:t> </a:t>
                      </a:r>
                      <a:r>
                        <a:rPr sz="1200" dirty="0">
                          <a:solidFill>
                            <a:srgbClr val="001F5F"/>
                          </a:solidFill>
                          <a:latin typeface="Courier New"/>
                          <a:cs typeface="Courier New"/>
                        </a:rPr>
                        <a:t>close()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545"/>
                        </a:spcBef>
                      </a:pPr>
                      <a:r>
                        <a:rPr sz="1300" spc="-5" dirty="0">
                          <a:solidFill>
                            <a:srgbClr val="001F5F"/>
                          </a:solidFill>
                          <a:latin typeface="Calibri"/>
                          <a:cs typeface="Calibri"/>
                        </a:rPr>
                        <a:t>End the session </a:t>
                      </a:r>
                      <a:r>
                        <a:rPr sz="1300" spc="-10" dirty="0">
                          <a:solidFill>
                            <a:srgbClr val="001F5F"/>
                          </a:solidFill>
                          <a:latin typeface="Calibri"/>
                          <a:cs typeface="Calibri"/>
                        </a:rPr>
                        <a:t>by </a:t>
                      </a:r>
                      <a:r>
                        <a:rPr sz="1300" spc="-5" dirty="0">
                          <a:solidFill>
                            <a:srgbClr val="001F5F"/>
                          </a:solidFill>
                          <a:latin typeface="Calibri"/>
                          <a:cs typeface="Calibri"/>
                        </a:rPr>
                        <a:t>releasing the </a:t>
                      </a:r>
                      <a:r>
                        <a:rPr sz="1300" spc="-10" dirty="0">
                          <a:solidFill>
                            <a:srgbClr val="001F5F"/>
                          </a:solidFill>
                          <a:latin typeface="Calibri"/>
                          <a:cs typeface="Calibri"/>
                        </a:rPr>
                        <a:t>JDBC </a:t>
                      </a:r>
                      <a:r>
                        <a:rPr sz="1300" spc="-5" dirty="0">
                          <a:solidFill>
                            <a:srgbClr val="001F5F"/>
                          </a:solidFill>
                          <a:latin typeface="Calibri"/>
                          <a:cs typeface="Calibri"/>
                        </a:rPr>
                        <a:t>connection and cleaning</a:t>
                      </a:r>
                      <a:r>
                        <a:rPr sz="1300" spc="260" dirty="0">
                          <a:solidFill>
                            <a:srgbClr val="001F5F"/>
                          </a:solidFill>
                          <a:latin typeface="Calibri"/>
                          <a:cs typeface="Calibri"/>
                        </a:rPr>
                        <a:t> </a:t>
                      </a:r>
                      <a:r>
                        <a:rPr sz="1300" spc="-5" dirty="0">
                          <a:solidFill>
                            <a:srgbClr val="001F5F"/>
                          </a:solidFill>
                          <a:latin typeface="Calibri"/>
                          <a:cs typeface="Calibri"/>
                        </a:rPr>
                        <a:t>up.</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640079">
                <a:tc>
                  <a:txBody>
                    <a:bodyPr/>
                    <a:lstStyle/>
                    <a:p>
                      <a:pPr marL="85090" marR="563245">
                        <a:lnSpc>
                          <a:spcPct val="100000"/>
                        </a:lnSpc>
                        <a:spcBef>
                          <a:spcPts val="170"/>
                        </a:spcBef>
                      </a:pPr>
                      <a:r>
                        <a:rPr sz="1200" dirty="0">
                          <a:solidFill>
                            <a:srgbClr val="001F5F"/>
                          </a:solidFill>
                          <a:latin typeface="Courier New"/>
                          <a:cs typeface="Courier New"/>
                        </a:rPr>
                        <a:t>Serializable  </a:t>
                      </a:r>
                      <a:r>
                        <a:rPr sz="1200" spc="-5" dirty="0">
                          <a:solidFill>
                            <a:srgbClr val="001F5F"/>
                          </a:solidFill>
                          <a:latin typeface="Courier New"/>
                          <a:cs typeface="Courier New"/>
                        </a:rPr>
                        <a:t>ge</a:t>
                      </a:r>
                      <a:r>
                        <a:rPr sz="1200" spc="10" dirty="0">
                          <a:solidFill>
                            <a:srgbClr val="001F5F"/>
                          </a:solidFill>
                          <a:latin typeface="Courier New"/>
                          <a:cs typeface="Courier New"/>
                        </a:rPr>
                        <a:t>t</a:t>
                      </a:r>
                      <a:r>
                        <a:rPr sz="1200" spc="-5" dirty="0">
                          <a:solidFill>
                            <a:srgbClr val="001F5F"/>
                          </a:solidFill>
                          <a:latin typeface="Courier New"/>
                          <a:cs typeface="Courier New"/>
                        </a:rPr>
                        <a:t>Id</a:t>
                      </a:r>
                      <a:r>
                        <a:rPr sz="1200" spc="10" dirty="0">
                          <a:solidFill>
                            <a:srgbClr val="001F5F"/>
                          </a:solidFill>
                          <a:latin typeface="Courier New"/>
                          <a:cs typeface="Courier New"/>
                        </a:rPr>
                        <a:t>e</a:t>
                      </a:r>
                      <a:r>
                        <a:rPr sz="1200" spc="-5" dirty="0">
                          <a:solidFill>
                            <a:srgbClr val="001F5F"/>
                          </a:solidFill>
                          <a:latin typeface="Courier New"/>
                          <a:cs typeface="Courier New"/>
                        </a:rPr>
                        <a:t>n</a:t>
                      </a:r>
                      <a:r>
                        <a:rPr sz="1200" spc="10" dirty="0">
                          <a:solidFill>
                            <a:srgbClr val="001F5F"/>
                          </a:solidFill>
                          <a:latin typeface="Courier New"/>
                          <a:cs typeface="Courier New"/>
                        </a:rPr>
                        <a:t>t</a:t>
                      </a:r>
                      <a:r>
                        <a:rPr sz="1200" spc="-5" dirty="0">
                          <a:solidFill>
                            <a:srgbClr val="001F5F"/>
                          </a:solidFill>
                          <a:latin typeface="Courier New"/>
                          <a:cs typeface="Courier New"/>
                        </a:rPr>
                        <a:t>i</a:t>
                      </a:r>
                      <a:r>
                        <a:rPr sz="1200" spc="10" dirty="0">
                          <a:solidFill>
                            <a:srgbClr val="001F5F"/>
                          </a:solidFill>
                          <a:latin typeface="Courier New"/>
                          <a:cs typeface="Courier New"/>
                        </a:rPr>
                        <a:t>f</a:t>
                      </a:r>
                      <a:r>
                        <a:rPr sz="1200" spc="-5" dirty="0">
                          <a:solidFill>
                            <a:srgbClr val="001F5F"/>
                          </a:solidFill>
                          <a:latin typeface="Courier New"/>
                          <a:cs typeface="Courier New"/>
                        </a:rPr>
                        <a:t>ie</a:t>
                      </a:r>
                      <a:r>
                        <a:rPr sz="1200" spc="15" dirty="0">
                          <a:solidFill>
                            <a:srgbClr val="001F5F"/>
                          </a:solidFill>
                          <a:latin typeface="Courier New"/>
                          <a:cs typeface="Courier New"/>
                        </a:rPr>
                        <a:t>r</a:t>
                      </a:r>
                      <a:r>
                        <a:rPr sz="1200" spc="-5" dirty="0">
                          <a:solidFill>
                            <a:srgbClr val="001F5F"/>
                          </a:solidFill>
                          <a:latin typeface="Courier New"/>
                          <a:cs typeface="Courier New"/>
                        </a:rPr>
                        <a:t>(</a:t>
                      </a:r>
                      <a:r>
                        <a:rPr sz="1200" spc="10" dirty="0">
                          <a:solidFill>
                            <a:srgbClr val="001F5F"/>
                          </a:solidFill>
                          <a:latin typeface="Courier New"/>
                          <a:cs typeface="Courier New"/>
                        </a:rPr>
                        <a:t>Ob</a:t>
                      </a:r>
                      <a:r>
                        <a:rPr sz="1200" spc="-5" dirty="0">
                          <a:solidFill>
                            <a:srgbClr val="001F5F"/>
                          </a:solidFill>
                          <a:latin typeface="Courier New"/>
                          <a:cs typeface="Courier New"/>
                        </a:rPr>
                        <a:t>je</a:t>
                      </a:r>
                      <a:r>
                        <a:rPr sz="1200" spc="10" dirty="0">
                          <a:solidFill>
                            <a:srgbClr val="001F5F"/>
                          </a:solidFill>
                          <a:latin typeface="Courier New"/>
                          <a:cs typeface="Courier New"/>
                        </a:rPr>
                        <a:t>c</a:t>
                      </a:r>
                      <a:r>
                        <a:rPr sz="1200" dirty="0">
                          <a:solidFill>
                            <a:srgbClr val="001F5F"/>
                          </a:solidFill>
                          <a:latin typeface="Courier New"/>
                          <a:cs typeface="Courier New"/>
                        </a:rPr>
                        <a:t>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marR="100965">
                        <a:lnSpc>
                          <a:spcPct val="100000"/>
                        </a:lnSpc>
                        <a:spcBef>
                          <a:spcPts val="825"/>
                        </a:spcBef>
                      </a:pPr>
                      <a:r>
                        <a:rPr sz="1300" spc="-10" dirty="0">
                          <a:solidFill>
                            <a:srgbClr val="001F5F"/>
                          </a:solidFill>
                          <a:latin typeface="Calibri"/>
                          <a:cs typeface="Calibri"/>
                        </a:rPr>
                        <a:t>Return </a:t>
                      </a:r>
                      <a:r>
                        <a:rPr sz="1300" spc="-5" dirty="0">
                          <a:solidFill>
                            <a:srgbClr val="001F5F"/>
                          </a:solidFill>
                          <a:latin typeface="Calibri"/>
                          <a:cs typeface="Calibri"/>
                        </a:rPr>
                        <a:t>the identifier </a:t>
                      </a:r>
                      <a:r>
                        <a:rPr sz="1300" spc="-10" dirty="0">
                          <a:solidFill>
                            <a:srgbClr val="001F5F"/>
                          </a:solidFill>
                          <a:latin typeface="Calibri"/>
                          <a:cs typeface="Calibri"/>
                        </a:rPr>
                        <a:t>value </a:t>
                      </a:r>
                      <a:r>
                        <a:rPr sz="1300" spc="-5" dirty="0">
                          <a:solidFill>
                            <a:srgbClr val="001F5F"/>
                          </a:solidFill>
                          <a:latin typeface="Calibri"/>
                          <a:cs typeface="Calibri"/>
                        </a:rPr>
                        <a:t>of the given entity as associated with this  session.</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640080">
                <a:tc>
                  <a:txBody>
                    <a:bodyPr/>
                    <a:lstStyle/>
                    <a:p>
                      <a:pPr marL="85090" marR="102870">
                        <a:lnSpc>
                          <a:spcPct val="100000"/>
                        </a:lnSpc>
                        <a:spcBef>
                          <a:spcPts val="170"/>
                        </a:spcBef>
                      </a:pPr>
                      <a:r>
                        <a:rPr sz="1200" spc="-5" dirty="0">
                          <a:solidFill>
                            <a:srgbClr val="001F5F"/>
                          </a:solidFill>
                          <a:latin typeface="Courier New"/>
                          <a:cs typeface="Courier New"/>
                        </a:rPr>
                        <a:t>Query </a:t>
                      </a:r>
                      <a:r>
                        <a:rPr sz="1200" dirty="0">
                          <a:solidFill>
                            <a:srgbClr val="001F5F"/>
                          </a:solidFill>
                          <a:latin typeface="Courier New"/>
                          <a:cs typeface="Courier New"/>
                        </a:rPr>
                        <a:t>createFilter(Object  collection, String  queryString)</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marR="344170">
                        <a:lnSpc>
                          <a:spcPct val="100000"/>
                        </a:lnSpc>
                        <a:spcBef>
                          <a:spcPts val="830"/>
                        </a:spcBef>
                      </a:pPr>
                      <a:r>
                        <a:rPr sz="1300" spc="-10" dirty="0">
                          <a:solidFill>
                            <a:srgbClr val="001F5F"/>
                          </a:solidFill>
                          <a:latin typeface="Calibri"/>
                          <a:cs typeface="Calibri"/>
                        </a:rPr>
                        <a:t>Create </a:t>
                      </a:r>
                      <a:r>
                        <a:rPr sz="1300" spc="-5" dirty="0">
                          <a:solidFill>
                            <a:srgbClr val="001F5F"/>
                          </a:solidFill>
                          <a:latin typeface="Calibri"/>
                          <a:cs typeface="Calibri"/>
                        </a:rPr>
                        <a:t>a </a:t>
                      </a:r>
                      <a:r>
                        <a:rPr sz="1300" spc="-10" dirty="0">
                          <a:solidFill>
                            <a:srgbClr val="001F5F"/>
                          </a:solidFill>
                          <a:latin typeface="Calibri"/>
                          <a:cs typeface="Calibri"/>
                        </a:rPr>
                        <a:t>new instance </a:t>
                      </a:r>
                      <a:r>
                        <a:rPr sz="1300" spc="-5" dirty="0">
                          <a:solidFill>
                            <a:srgbClr val="001F5F"/>
                          </a:solidFill>
                          <a:latin typeface="Calibri"/>
                          <a:cs typeface="Calibri"/>
                        </a:rPr>
                        <a:t>of </a:t>
                      </a:r>
                      <a:r>
                        <a:rPr sz="1300" dirty="0">
                          <a:solidFill>
                            <a:srgbClr val="001F5F"/>
                          </a:solidFill>
                          <a:latin typeface="Calibri"/>
                          <a:cs typeface="Calibri"/>
                        </a:rPr>
                        <a:t>Query </a:t>
                      </a:r>
                      <a:r>
                        <a:rPr sz="1300" spc="-15" dirty="0">
                          <a:solidFill>
                            <a:srgbClr val="001F5F"/>
                          </a:solidFill>
                          <a:latin typeface="Calibri"/>
                          <a:cs typeface="Calibri"/>
                        </a:rPr>
                        <a:t>for </a:t>
                      </a:r>
                      <a:r>
                        <a:rPr sz="1300" spc="-5" dirty="0">
                          <a:solidFill>
                            <a:srgbClr val="001F5F"/>
                          </a:solidFill>
                          <a:latin typeface="Calibri"/>
                          <a:cs typeface="Calibri"/>
                        </a:rPr>
                        <a:t>the given collection and filter  string.</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57200">
                <a:tc>
                  <a:txBody>
                    <a:bodyPr/>
                    <a:lstStyle/>
                    <a:p>
                      <a:pPr marL="85090">
                        <a:lnSpc>
                          <a:spcPct val="100000"/>
                        </a:lnSpc>
                        <a:spcBef>
                          <a:spcPts val="170"/>
                        </a:spcBef>
                      </a:pPr>
                      <a:r>
                        <a:rPr sz="1200" spc="-5" dirty="0">
                          <a:solidFill>
                            <a:srgbClr val="001F5F"/>
                          </a:solidFill>
                          <a:latin typeface="Courier New"/>
                          <a:cs typeface="Courier New"/>
                        </a:rPr>
                        <a:t>Query</a:t>
                      </a:r>
                      <a:r>
                        <a:rPr sz="1200" spc="-55" dirty="0">
                          <a:solidFill>
                            <a:srgbClr val="001F5F"/>
                          </a:solidFill>
                          <a:latin typeface="Courier New"/>
                          <a:cs typeface="Courier New"/>
                        </a:rPr>
                        <a:t> </a:t>
                      </a:r>
                      <a:r>
                        <a:rPr sz="1200" dirty="0">
                          <a:solidFill>
                            <a:srgbClr val="001F5F"/>
                          </a:solidFill>
                          <a:latin typeface="Courier New"/>
                          <a:cs typeface="Courier New"/>
                        </a:rPr>
                        <a:t>createQuery(String</a:t>
                      </a:r>
                      <a:endParaRPr sz="1200">
                        <a:latin typeface="Courier New"/>
                        <a:cs typeface="Courier New"/>
                      </a:endParaRPr>
                    </a:p>
                    <a:p>
                      <a:pPr marL="85090">
                        <a:lnSpc>
                          <a:spcPct val="100000"/>
                        </a:lnSpc>
                      </a:pPr>
                      <a:r>
                        <a:rPr sz="1200" dirty="0">
                          <a:solidFill>
                            <a:srgbClr val="001F5F"/>
                          </a:solidFill>
                          <a:latin typeface="Courier New"/>
                          <a:cs typeface="Courier New"/>
                        </a:rPr>
                        <a:t>queryString)</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90"/>
                        </a:spcBef>
                      </a:pPr>
                      <a:r>
                        <a:rPr sz="1300" spc="-10" dirty="0">
                          <a:solidFill>
                            <a:srgbClr val="001F5F"/>
                          </a:solidFill>
                          <a:latin typeface="Calibri"/>
                          <a:cs typeface="Calibri"/>
                        </a:rPr>
                        <a:t>Create </a:t>
                      </a:r>
                      <a:r>
                        <a:rPr sz="1300" spc="-5" dirty="0">
                          <a:solidFill>
                            <a:srgbClr val="001F5F"/>
                          </a:solidFill>
                          <a:latin typeface="Calibri"/>
                          <a:cs typeface="Calibri"/>
                        </a:rPr>
                        <a:t>a </a:t>
                      </a:r>
                      <a:r>
                        <a:rPr sz="1300" spc="-10" dirty="0">
                          <a:solidFill>
                            <a:srgbClr val="001F5F"/>
                          </a:solidFill>
                          <a:latin typeface="Calibri"/>
                          <a:cs typeface="Calibri"/>
                        </a:rPr>
                        <a:t>new instance </a:t>
                      </a:r>
                      <a:r>
                        <a:rPr sz="1300" spc="-5" dirty="0">
                          <a:solidFill>
                            <a:srgbClr val="001F5F"/>
                          </a:solidFill>
                          <a:latin typeface="Calibri"/>
                          <a:cs typeface="Calibri"/>
                        </a:rPr>
                        <a:t>of </a:t>
                      </a:r>
                      <a:r>
                        <a:rPr sz="1300" dirty="0">
                          <a:solidFill>
                            <a:srgbClr val="001F5F"/>
                          </a:solidFill>
                          <a:latin typeface="Calibri"/>
                          <a:cs typeface="Calibri"/>
                        </a:rPr>
                        <a:t>Query </a:t>
                      </a:r>
                      <a:r>
                        <a:rPr sz="1300" spc="-15" dirty="0">
                          <a:solidFill>
                            <a:srgbClr val="001F5F"/>
                          </a:solidFill>
                          <a:latin typeface="Calibri"/>
                          <a:cs typeface="Calibri"/>
                        </a:rPr>
                        <a:t>for </a:t>
                      </a:r>
                      <a:r>
                        <a:rPr sz="1300" spc="-5" dirty="0">
                          <a:solidFill>
                            <a:srgbClr val="001F5F"/>
                          </a:solidFill>
                          <a:latin typeface="Calibri"/>
                          <a:cs typeface="Calibri"/>
                        </a:rPr>
                        <a:t>the given HQL </a:t>
                      </a:r>
                      <a:r>
                        <a:rPr sz="1300" dirty="0">
                          <a:solidFill>
                            <a:srgbClr val="001F5F"/>
                          </a:solidFill>
                          <a:latin typeface="Calibri"/>
                          <a:cs typeface="Calibri"/>
                        </a:rPr>
                        <a:t>query</a:t>
                      </a:r>
                      <a:r>
                        <a:rPr sz="1300" spc="195" dirty="0">
                          <a:solidFill>
                            <a:srgbClr val="001F5F"/>
                          </a:solidFill>
                          <a:latin typeface="Calibri"/>
                          <a:cs typeface="Calibri"/>
                        </a:rPr>
                        <a:t> </a:t>
                      </a:r>
                      <a:r>
                        <a:rPr sz="1300" spc="-5" dirty="0">
                          <a:solidFill>
                            <a:srgbClr val="001F5F"/>
                          </a:solidFill>
                          <a:latin typeface="Calibri"/>
                          <a:cs typeface="Calibri"/>
                        </a:rPr>
                        <a:t>string.</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640067">
                <a:tc>
                  <a:txBody>
                    <a:bodyPr/>
                    <a:lstStyle/>
                    <a:p>
                      <a:pPr marL="85090" marR="471805">
                        <a:lnSpc>
                          <a:spcPct val="100000"/>
                        </a:lnSpc>
                        <a:spcBef>
                          <a:spcPts val="175"/>
                        </a:spcBef>
                      </a:pPr>
                      <a:r>
                        <a:rPr sz="1200" spc="-5" dirty="0">
                          <a:solidFill>
                            <a:srgbClr val="001F5F"/>
                          </a:solidFill>
                          <a:latin typeface="Courier New"/>
                          <a:cs typeface="Courier New"/>
                        </a:rPr>
                        <a:t>SQLQuery  cr</a:t>
                      </a:r>
                      <a:r>
                        <a:rPr sz="1200" spc="10" dirty="0">
                          <a:solidFill>
                            <a:srgbClr val="001F5F"/>
                          </a:solidFill>
                          <a:latin typeface="Courier New"/>
                          <a:cs typeface="Courier New"/>
                        </a:rPr>
                        <a:t>e</a:t>
                      </a:r>
                      <a:r>
                        <a:rPr sz="1200" spc="-5" dirty="0">
                          <a:solidFill>
                            <a:srgbClr val="001F5F"/>
                          </a:solidFill>
                          <a:latin typeface="Courier New"/>
                          <a:cs typeface="Courier New"/>
                        </a:rPr>
                        <a:t>at</a:t>
                      </a:r>
                      <a:r>
                        <a:rPr sz="1200" spc="10" dirty="0">
                          <a:solidFill>
                            <a:srgbClr val="001F5F"/>
                          </a:solidFill>
                          <a:latin typeface="Courier New"/>
                          <a:cs typeface="Courier New"/>
                        </a:rPr>
                        <a:t>e</a:t>
                      </a:r>
                      <a:r>
                        <a:rPr sz="1200" spc="-5" dirty="0">
                          <a:solidFill>
                            <a:srgbClr val="001F5F"/>
                          </a:solidFill>
                          <a:latin typeface="Courier New"/>
                          <a:cs typeface="Courier New"/>
                        </a:rPr>
                        <a:t>S</a:t>
                      </a:r>
                      <a:r>
                        <a:rPr sz="1200" spc="10" dirty="0">
                          <a:solidFill>
                            <a:srgbClr val="001F5F"/>
                          </a:solidFill>
                          <a:latin typeface="Courier New"/>
                          <a:cs typeface="Courier New"/>
                        </a:rPr>
                        <a:t>Q</a:t>
                      </a:r>
                      <a:r>
                        <a:rPr sz="1200" spc="-5" dirty="0">
                          <a:solidFill>
                            <a:srgbClr val="001F5F"/>
                          </a:solidFill>
                          <a:latin typeface="Courier New"/>
                          <a:cs typeface="Courier New"/>
                        </a:rPr>
                        <a:t>L</a:t>
                      </a:r>
                      <a:r>
                        <a:rPr sz="1200" spc="10" dirty="0">
                          <a:solidFill>
                            <a:srgbClr val="001F5F"/>
                          </a:solidFill>
                          <a:latin typeface="Courier New"/>
                          <a:cs typeface="Courier New"/>
                        </a:rPr>
                        <a:t>Q</a:t>
                      </a:r>
                      <a:r>
                        <a:rPr sz="1200" spc="-5" dirty="0">
                          <a:solidFill>
                            <a:srgbClr val="001F5F"/>
                          </a:solidFill>
                          <a:latin typeface="Courier New"/>
                          <a:cs typeface="Courier New"/>
                        </a:rPr>
                        <a:t>ue</a:t>
                      </a:r>
                      <a:r>
                        <a:rPr sz="1200" spc="10" dirty="0">
                          <a:solidFill>
                            <a:srgbClr val="001F5F"/>
                          </a:solidFill>
                          <a:latin typeface="Courier New"/>
                          <a:cs typeface="Courier New"/>
                        </a:rPr>
                        <a:t>r</a:t>
                      </a:r>
                      <a:r>
                        <a:rPr sz="1200" spc="5" dirty="0">
                          <a:solidFill>
                            <a:srgbClr val="001F5F"/>
                          </a:solidFill>
                          <a:latin typeface="Courier New"/>
                          <a:cs typeface="Courier New"/>
                        </a:rPr>
                        <a:t>y</a:t>
                      </a:r>
                      <a:r>
                        <a:rPr sz="1200" spc="10" dirty="0">
                          <a:solidFill>
                            <a:srgbClr val="001F5F"/>
                          </a:solidFill>
                          <a:latin typeface="Courier New"/>
                          <a:cs typeface="Courier New"/>
                        </a:rPr>
                        <a:t>(S</a:t>
                      </a:r>
                      <a:r>
                        <a:rPr sz="1200" spc="-5" dirty="0">
                          <a:solidFill>
                            <a:srgbClr val="001F5F"/>
                          </a:solidFill>
                          <a:latin typeface="Courier New"/>
                          <a:cs typeface="Courier New"/>
                        </a:rPr>
                        <a:t>tr</a:t>
                      </a:r>
                      <a:r>
                        <a:rPr sz="1200" spc="10" dirty="0">
                          <a:solidFill>
                            <a:srgbClr val="001F5F"/>
                          </a:solidFill>
                          <a:latin typeface="Courier New"/>
                          <a:cs typeface="Courier New"/>
                        </a:rPr>
                        <a:t>i</a:t>
                      </a:r>
                      <a:r>
                        <a:rPr sz="1200" spc="-5" dirty="0">
                          <a:solidFill>
                            <a:srgbClr val="001F5F"/>
                          </a:solidFill>
                          <a:latin typeface="Courier New"/>
                          <a:cs typeface="Courier New"/>
                        </a:rPr>
                        <a:t>ng  </a:t>
                      </a:r>
                      <a:r>
                        <a:rPr sz="1200" dirty="0">
                          <a:solidFill>
                            <a:srgbClr val="001F5F"/>
                          </a:solidFill>
                          <a:latin typeface="Courier New"/>
                          <a:cs typeface="Courier New"/>
                        </a:rPr>
                        <a:t>queryString)</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400">
                        <a:latin typeface="Times New Roman"/>
                        <a:cs typeface="Times New Roman"/>
                      </a:endParaRPr>
                    </a:p>
                    <a:p>
                      <a:pPr marL="85725">
                        <a:lnSpc>
                          <a:spcPct val="100000"/>
                        </a:lnSpc>
                      </a:pPr>
                      <a:r>
                        <a:rPr sz="1300" spc="-10" dirty="0">
                          <a:solidFill>
                            <a:srgbClr val="001F5F"/>
                          </a:solidFill>
                          <a:latin typeface="Calibri"/>
                          <a:cs typeface="Calibri"/>
                        </a:rPr>
                        <a:t>Create </a:t>
                      </a:r>
                      <a:r>
                        <a:rPr sz="1300" spc="-5" dirty="0">
                          <a:solidFill>
                            <a:srgbClr val="001F5F"/>
                          </a:solidFill>
                          <a:latin typeface="Calibri"/>
                          <a:cs typeface="Calibri"/>
                        </a:rPr>
                        <a:t>a </a:t>
                      </a:r>
                      <a:r>
                        <a:rPr sz="1300" spc="-10" dirty="0">
                          <a:solidFill>
                            <a:srgbClr val="001F5F"/>
                          </a:solidFill>
                          <a:latin typeface="Calibri"/>
                          <a:cs typeface="Calibri"/>
                        </a:rPr>
                        <a:t>new instance </a:t>
                      </a:r>
                      <a:r>
                        <a:rPr sz="1300" spc="-5" dirty="0">
                          <a:solidFill>
                            <a:srgbClr val="001F5F"/>
                          </a:solidFill>
                          <a:latin typeface="Calibri"/>
                          <a:cs typeface="Calibri"/>
                        </a:rPr>
                        <a:t>of SQLQuery </a:t>
                      </a:r>
                      <a:r>
                        <a:rPr sz="1300" spc="-15" dirty="0">
                          <a:solidFill>
                            <a:srgbClr val="001F5F"/>
                          </a:solidFill>
                          <a:latin typeface="Calibri"/>
                          <a:cs typeface="Calibri"/>
                        </a:rPr>
                        <a:t>for </a:t>
                      </a:r>
                      <a:r>
                        <a:rPr sz="1300" spc="-5" dirty="0">
                          <a:solidFill>
                            <a:srgbClr val="001F5F"/>
                          </a:solidFill>
                          <a:latin typeface="Calibri"/>
                          <a:cs typeface="Calibri"/>
                        </a:rPr>
                        <a:t>the given SQL </a:t>
                      </a:r>
                      <a:r>
                        <a:rPr sz="1300" dirty="0">
                          <a:solidFill>
                            <a:srgbClr val="001F5F"/>
                          </a:solidFill>
                          <a:latin typeface="Calibri"/>
                          <a:cs typeface="Calibri"/>
                        </a:rPr>
                        <a:t>query</a:t>
                      </a:r>
                      <a:r>
                        <a:rPr sz="1300" spc="225" dirty="0">
                          <a:solidFill>
                            <a:srgbClr val="001F5F"/>
                          </a:solidFill>
                          <a:latin typeface="Calibri"/>
                          <a:cs typeface="Calibri"/>
                        </a:rPr>
                        <a:t> </a:t>
                      </a:r>
                      <a:r>
                        <a:rPr sz="1300" spc="-5" dirty="0">
                          <a:solidFill>
                            <a:srgbClr val="001F5F"/>
                          </a:solidFill>
                          <a:latin typeface="Calibri"/>
                          <a:cs typeface="Calibri"/>
                        </a:rPr>
                        <a:t>string.</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57200">
                <a:tc>
                  <a:txBody>
                    <a:bodyPr/>
                    <a:lstStyle/>
                    <a:p>
                      <a:pPr marL="85090" marR="748665">
                        <a:lnSpc>
                          <a:spcPct val="100000"/>
                        </a:lnSpc>
                        <a:spcBef>
                          <a:spcPts val="175"/>
                        </a:spcBef>
                      </a:pPr>
                      <a:r>
                        <a:rPr sz="1200" dirty="0">
                          <a:solidFill>
                            <a:srgbClr val="001F5F"/>
                          </a:solidFill>
                          <a:latin typeface="Courier New"/>
                          <a:cs typeface="Courier New"/>
                        </a:rPr>
                        <a:t>void</a:t>
                      </a:r>
                      <a:r>
                        <a:rPr sz="1200" spc="-75" dirty="0">
                          <a:solidFill>
                            <a:srgbClr val="001F5F"/>
                          </a:solidFill>
                          <a:latin typeface="Courier New"/>
                          <a:cs typeface="Courier New"/>
                        </a:rPr>
                        <a:t> </a:t>
                      </a:r>
                      <a:r>
                        <a:rPr sz="1200" dirty="0">
                          <a:solidFill>
                            <a:srgbClr val="001F5F"/>
                          </a:solidFill>
                          <a:latin typeface="Courier New"/>
                          <a:cs typeface="Courier New"/>
                        </a:rPr>
                        <a:t>delete(Object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90"/>
                        </a:spcBef>
                      </a:pPr>
                      <a:r>
                        <a:rPr sz="1300" spc="-10" dirty="0">
                          <a:solidFill>
                            <a:srgbClr val="001F5F"/>
                          </a:solidFill>
                          <a:latin typeface="Calibri"/>
                          <a:cs typeface="Calibri"/>
                        </a:rPr>
                        <a:t>Remove </a:t>
                      </a:r>
                      <a:r>
                        <a:rPr sz="1300" spc="-5" dirty="0">
                          <a:solidFill>
                            <a:srgbClr val="001F5F"/>
                          </a:solidFill>
                          <a:latin typeface="Calibri"/>
                          <a:cs typeface="Calibri"/>
                        </a:rPr>
                        <a:t>a </a:t>
                      </a:r>
                      <a:r>
                        <a:rPr sz="1300" spc="-10" dirty="0">
                          <a:solidFill>
                            <a:srgbClr val="001F5F"/>
                          </a:solidFill>
                          <a:latin typeface="Calibri"/>
                          <a:cs typeface="Calibri"/>
                        </a:rPr>
                        <a:t>persistent instance from </a:t>
                      </a:r>
                      <a:r>
                        <a:rPr sz="1300" spc="-5" dirty="0">
                          <a:solidFill>
                            <a:srgbClr val="001F5F"/>
                          </a:solidFill>
                          <a:latin typeface="Calibri"/>
                          <a:cs typeface="Calibri"/>
                        </a:rPr>
                        <a:t>the</a:t>
                      </a:r>
                      <a:r>
                        <a:rPr sz="1300" spc="125" dirty="0">
                          <a:solidFill>
                            <a:srgbClr val="001F5F"/>
                          </a:solidFill>
                          <a:latin typeface="Calibri"/>
                          <a:cs typeface="Calibri"/>
                        </a:rPr>
                        <a:t> </a:t>
                      </a:r>
                      <a:r>
                        <a:rPr sz="1300" spc="-10" dirty="0">
                          <a:solidFill>
                            <a:srgbClr val="001F5F"/>
                          </a:solidFill>
                          <a:latin typeface="Calibri"/>
                          <a:cs typeface="Calibri"/>
                        </a:rPr>
                        <a:t>datastore.</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 </a:t>
            </a:r>
            <a:r>
              <a:rPr dirty="0"/>
              <a:t>Session</a:t>
            </a:r>
            <a:r>
              <a:rPr spc="-35" dirty="0"/>
              <a:t> </a:t>
            </a:r>
            <a:r>
              <a:rPr spc="-10" dirty="0"/>
              <a:t>(Contd.)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2"/>
              </a:rPr>
              <a:t>www.peoplestrategists.com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38</a:t>
            </a:fld>
            <a:r>
              <a:rPr dirty="0"/>
              <a:t> of</a:t>
            </a:r>
            <a:r>
              <a:rPr spc="-90" dirty="0"/>
              <a:t> </a:t>
            </a:r>
            <a:r>
              <a:rPr dirty="0"/>
              <a:t>45</a:t>
            </a:r>
          </a:p>
        </p:txBody>
      </p:sp>
      <p:graphicFrame>
        <p:nvGraphicFramePr>
          <p:cNvPr id="3" name="object 3"/>
          <p:cNvGraphicFramePr>
            <a:graphicFrameLocks noGrp="1"/>
          </p:cNvGraphicFramePr>
          <p:nvPr/>
        </p:nvGraphicFramePr>
        <p:xfrm>
          <a:off x="764616" y="839342"/>
          <a:ext cx="7297215" cy="5562571"/>
        </p:xfrm>
        <a:graphic>
          <a:graphicData uri="http://schemas.openxmlformats.org/drawingml/2006/table">
            <a:tbl>
              <a:tblPr firstRow="1" bandRow="1">
                <a:tableStyleId>{2D5ABB26-0587-4C30-8999-92F81FD0307C}</a:tableStyleId>
              </a:tblPr>
              <a:tblGrid>
                <a:gridCol w="2510078"/>
                <a:gridCol w="4787137"/>
              </a:tblGrid>
              <a:tr h="370840">
                <a:tc>
                  <a:txBody>
                    <a:bodyPr/>
                    <a:lstStyle/>
                    <a:p>
                      <a:pPr marL="85090">
                        <a:lnSpc>
                          <a:spcPct val="100000"/>
                        </a:lnSpc>
                        <a:spcBef>
                          <a:spcPts val="480"/>
                        </a:spcBef>
                      </a:pPr>
                      <a:r>
                        <a:rPr sz="1400" b="1" i="1" spc="-5" dirty="0">
                          <a:solidFill>
                            <a:srgbClr val="FFFFFF"/>
                          </a:solidFill>
                          <a:latin typeface="Calibri"/>
                          <a:cs typeface="Calibri"/>
                        </a:rPr>
                        <a:t>Method</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480"/>
                        </a:spcBef>
                      </a:pPr>
                      <a:r>
                        <a:rPr sz="1400" b="1" i="1" dirty="0">
                          <a:solidFill>
                            <a:srgbClr val="FFFFFF"/>
                          </a:solidFill>
                          <a:latin typeface="Calibri"/>
                          <a:cs typeface="Calibri"/>
                        </a:rPr>
                        <a:t>Description</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640079">
                <a:tc>
                  <a:txBody>
                    <a:bodyPr/>
                    <a:lstStyle/>
                    <a:p>
                      <a:pPr marL="85090" marR="746125" algn="just">
                        <a:lnSpc>
                          <a:spcPct val="100000"/>
                        </a:lnSpc>
                        <a:spcBef>
                          <a:spcPts val="65"/>
                        </a:spcBef>
                      </a:pPr>
                      <a:r>
                        <a:rPr sz="1200" dirty="0">
                          <a:solidFill>
                            <a:srgbClr val="001F5F"/>
                          </a:solidFill>
                          <a:latin typeface="Courier New"/>
                          <a:cs typeface="Courier New"/>
                        </a:rPr>
                        <a:t>void</a:t>
                      </a:r>
                      <a:r>
                        <a:rPr sz="1200" spc="-75" dirty="0">
                          <a:solidFill>
                            <a:srgbClr val="001F5F"/>
                          </a:solidFill>
                          <a:latin typeface="Courier New"/>
                          <a:cs typeface="Courier New"/>
                        </a:rPr>
                        <a:t> </a:t>
                      </a:r>
                      <a:r>
                        <a:rPr sz="1200" dirty="0">
                          <a:solidFill>
                            <a:srgbClr val="001F5F"/>
                          </a:solidFill>
                          <a:latin typeface="Courier New"/>
                          <a:cs typeface="Courier New"/>
                        </a:rPr>
                        <a:t>delete(String  entityName,</a:t>
                      </a:r>
                      <a:r>
                        <a:rPr sz="1200" spc="-60" dirty="0">
                          <a:solidFill>
                            <a:srgbClr val="001F5F"/>
                          </a:solidFill>
                          <a:latin typeface="Courier New"/>
                          <a:cs typeface="Courier New"/>
                        </a:rPr>
                        <a:t> </a:t>
                      </a:r>
                      <a:r>
                        <a:rPr sz="1200" dirty="0">
                          <a:solidFill>
                            <a:srgbClr val="001F5F"/>
                          </a:solidFill>
                          <a:latin typeface="Courier New"/>
                          <a:cs typeface="Courier New"/>
                        </a:rPr>
                        <a:t>Object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spcBef>
                          <a:spcPts val="5"/>
                        </a:spcBef>
                      </a:pPr>
                      <a:endParaRPr sz="1300">
                        <a:latin typeface="Times New Roman"/>
                        <a:cs typeface="Times New Roman"/>
                      </a:endParaRPr>
                    </a:p>
                    <a:p>
                      <a:pPr marL="85725">
                        <a:lnSpc>
                          <a:spcPct val="100000"/>
                        </a:lnSpc>
                        <a:spcBef>
                          <a:spcPts val="5"/>
                        </a:spcBef>
                      </a:pPr>
                      <a:r>
                        <a:rPr sz="1300" spc="-10" dirty="0">
                          <a:solidFill>
                            <a:srgbClr val="001F5F"/>
                          </a:solidFill>
                          <a:latin typeface="Calibri"/>
                          <a:cs typeface="Calibri"/>
                        </a:rPr>
                        <a:t>Remove </a:t>
                      </a:r>
                      <a:r>
                        <a:rPr sz="1300" spc="-5" dirty="0">
                          <a:solidFill>
                            <a:srgbClr val="001F5F"/>
                          </a:solidFill>
                          <a:latin typeface="Calibri"/>
                          <a:cs typeface="Calibri"/>
                        </a:rPr>
                        <a:t>a </a:t>
                      </a:r>
                      <a:r>
                        <a:rPr sz="1300" spc="-10" dirty="0">
                          <a:solidFill>
                            <a:srgbClr val="001F5F"/>
                          </a:solidFill>
                          <a:latin typeface="Calibri"/>
                          <a:cs typeface="Calibri"/>
                        </a:rPr>
                        <a:t>persistent instance from </a:t>
                      </a:r>
                      <a:r>
                        <a:rPr sz="1300" spc="-5" dirty="0">
                          <a:solidFill>
                            <a:srgbClr val="001F5F"/>
                          </a:solidFill>
                          <a:latin typeface="Calibri"/>
                          <a:cs typeface="Calibri"/>
                        </a:rPr>
                        <a:t>the</a:t>
                      </a:r>
                      <a:r>
                        <a:rPr sz="1300" spc="125" dirty="0">
                          <a:solidFill>
                            <a:srgbClr val="001F5F"/>
                          </a:solidFill>
                          <a:latin typeface="Calibri"/>
                          <a:cs typeface="Calibri"/>
                        </a:rPr>
                        <a:t> </a:t>
                      </a:r>
                      <a:r>
                        <a:rPr sz="1300" spc="-10" dirty="0">
                          <a:solidFill>
                            <a:srgbClr val="001F5F"/>
                          </a:solidFill>
                          <a:latin typeface="Calibri"/>
                          <a:cs typeface="Calibri"/>
                        </a:rPr>
                        <a:t>datastore.</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640079">
                <a:tc>
                  <a:txBody>
                    <a:bodyPr/>
                    <a:lstStyle/>
                    <a:p>
                      <a:pPr marL="85090" marR="193675">
                        <a:lnSpc>
                          <a:spcPct val="100000"/>
                        </a:lnSpc>
                        <a:spcBef>
                          <a:spcPts val="170"/>
                        </a:spcBef>
                      </a:pPr>
                      <a:r>
                        <a:rPr sz="1200" dirty="0">
                          <a:solidFill>
                            <a:srgbClr val="001F5F"/>
                          </a:solidFill>
                          <a:latin typeface="Courier New"/>
                          <a:cs typeface="Courier New"/>
                        </a:rPr>
                        <a:t>Session get(String  entityName, Serializable  </a:t>
                      </a:r>
                      <a:r>
                        <a:rPr sz="1200" spc="-5" dirty="0">
                          <a:solidFill>
                            <a:srgbClr val="001F5F"/>
                          </a:solidFill>
                          <a:latin typeface="Courier New"/>
                          <a:cs typeface="Courier New"/>
                        </a:rPr>
                        <a:t>id)</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marR="287655">
                        <a:lnSpc>
                          <a:spcPct val="100000"/>
                        </a:lnSpc>
                        <a:spcBef>
                          <a:spcPts val="825"/>
                        </a:spcBef>
                      </a:pPr>
                      <a:r>
                        <a:rPr sz="1300" spc="-10" dirty="0">
                          <a:solidFill>
                            <a:srgbClr val="001F5F"/>
                          </a:solidFill>
                          <a:latin typeface="Calibri"/>
                          <a:cs typeface="Calibri"/>
                        </a:rPr>
                        <a:t>Return </a:t>
                      </a:r>
                      <a:r>
                        <a:rPr sz="1300" spc="-5" dirty="0">
                          <a:solidFill>
                            <a:srgbClr val="001F5F"/>
                          </a:solidFill>
                          <a:latin typeface="Calibri"/>
                          <a:cs typeface="Calibri"/>
                        </a:rPr>
                        <a:t>the </a:t>
                      </a:r>
                      <a:r>
                        <a:rPr sz="1300" spc="-10" dirty="0">
                          <a:solidFill>
                            <a:srgbClr val="001F5F"/>
                          </a:solidFill>
                          <a:latin typeface="Calibri"/>
                          <a:cs typeface="Calibri"/>
                        </a:rPr>
                        <a:t>persistent instance </a:t>
                      </a:r>
                      <a:r>
                        <a:rPr sz="1300" spc="-5" dirty="0">
                          <a:solidFill>
                            <a:srgbClr val="001F5F"/>
                          </a:solidFill>
                          <a:latin typeface="Calibri"/>
                          <a:cs typeface="Calibri"/>
                        </a:rPr>
                        <a:t>of the given named entity with the  given </a:t>
                      </a:r>
                      <a:r>
                        <a:rPr sz="1300" spc="-15" dirty="0">
                          <a:solidFill>
                            <a:srgbClr val="001F5F"/>
                          </a:solidFill>
                          <a:latin typeface="Calibri"/>
                          <a:cs typeface="Calibri"/>
                        </a:rPr>
                        <a:t>identifier, </a:t>
                      </a:r>
                      <a:r>
                        <a:rPr sz="1300" spc="-5" dirty="0">
                          <a:solidFill>
                            <a:srgbClr val="001F5F"/>
                          </a:solidFill>
                          <a:latin typeface="Calibri"/>
                          <a:cs typeface="Calibri"/>
                        </a:rPr>
                        <a:t>or null if there is no such </a:t>
                      </a:r>
                      <a:r>
                        <a:rPr sz="1300" spc="-10" dirty="0">
                          <a:solidFill>
                            <a:srgbClr val="001F5F"/>
                          </a:solidFill>
                          <a:latin typeface="Calibri"/>
                          <a:cs typeface="Calibri"/>
                        </a:rPr>
                        <a:t>persistent</a:t>
                      </a:r>
                      <a:r>
                        <a:rPr sz="1300" spc="185" dirty="0">
                          <a:solidFill>
                            <a:srgbClr val="001F5F"/>
                          </a:solidFill>
                          <a:latin typeface="Calibri"/>
                          <a:cs typeface="Calibri"/>
                        </a:rPr>
                        <a:t> </a:t>
                      </a:r>
                      <a:r>
                        <a:rPr sz="1300" spc="-5" dirty="0">
                          <a:solidFill>
                            <a:srgbClr val="001F5F"/>
                          </a:solidFill>
                          <a:latin typeface="Calibri"/>
                          <a:cs typeface="Calibri"/>
                        </a:rPr>
                        <a:t>instance.</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57200">
                <a:tc>
                  <a:txBody>
                    <a:bodyPr/>
                    <a:lstStyle/>
                    <a:p>
                      <a:pPr marL="85090" marR="655955">
                        <a:lnSpc>
                          <a:spcPct val="100000"/>
                        </a:lnSpc>
                        <a:spcBef>
                          <a:spcPts val="170"/>
                        </a:spcBef>
                      </a:pPr>
                      <a:r>
                        <a:rPr sz="1200" dirty="0">
                          <a:solidFill>
                            <a:srgbClr val="001F5F"/>
                          </a:solidFill>
                          <a:latin typeface="Courier New"/>
                          <a:cs typeface="Courier New"/>
                        </a:rPr>
                        <a:t>SessionFactory  </a:t>
                      </a:r>
                      <a:r>
                        <a:rPr sz="1200" spc="-5" dirty="0">
                          <a:solidFill>
                            <a:srgbClr val="001F5F"/>
                          </a:solidFill>
                          <a:latin typeface="Courier New"/>
                          <a:cs typeface="Courier New"/>
                        </a:rPr>
                        <a:t>ge</a:t>
                      </a:r>
                      <a:r>
                        <a:rPr sz="1200" spc="10" dirty="0">
                          <a:solidFill>
                            <a:srgbClr val="001F5F"/>
                          </a:solidFill>
                          <a:latin typeface="Courier New"/>
                          <a:cs typeface="Courier New"/>
                        </a:rPr>
                        <a:t>t</a:t>
                      </a:r>
                      <a:r>
                        <a:rPr sz="1200" spc="-5" dirty="0">
                          <a:solidFill>
                            <a:srgbClr val="001F5F"/>
                          </a:solidFill>
                          <a:latin typeface="Courier New"/>
                          <a:cs typeface="Courier New"/>
                        </a:rPr>
                        <a:t>Se</a:t>
                      </a:r>
                      <a:r>
                        <a:rPr sz="1200" spc="10" dirty="0">
                          <a:solidFill>
                            <a:srgbClr val="001F5F"/>
                          </a:solidFill>
                          <a:latin typeface="Courier New"/>
                          <a:cs typeface="Courier New"/>
                        </a:rPr>
                        <a:t>s</a:t>
                      </a:r>
                      <a:r>
                        <a:rPr sz="1200" spc="-5" dirty="0">
                          <a:solidFill>
                            <a:srgbClr val="001F5F"/>
                          </a:solidFill>
                          <a:latin typeface="Courier New"/>
                          <a:cs typeface="Courier New"/>
                        </a:rPr>
                        <a:t>s</a:t>
                      </a:r>
                      <a:r>
                        <a:rPr sz="1200" spc="10" dirty="0">
                          <a:solidFill>
                            <a:srgbClr val="001F5F"/>
                          </a:solidFill>
                          <a:latin typeface="Courier New"/>
                          <a:cs typeface="Courier New"/>
                        </a:rPr>
                        <a:t>i</a:t>
                      </a:r>
                      <a:r>
                        <a:rPr sz="1200" spc="-5" dirty="0">
                          <a:solidFill>
                            <a:srgbClr val="001F5F"/>
                          </a:solidFill>
                          <a:latin typeface="Courier New"/>
                          <a:cs typeface="Courier New"/>
                        </a:rPr>
                        <a:t>o</a:t>
                      </a:r>
                      <a:r>
                        <a:rPr sz="1200" spc="10" dirty="0">
                          <a:solidFill>
                            <a:srgbClr val="001F5F"/>
                          </a:solidFill>
                          <a:latin typeface="Courier New"/>
                          <a:cs typeface="Courier New"/>
                        </a:rPr>
                        <a:t>n</a:t>
                      </a:r>
                      <a:r>
                        <a:rPr sz="1200" spc="-5" dirty="0">
                          <a:solidFill>
                            <a:srgbClr val="001F5F"/>
                          </a:solidFill>
                          <a:latin typeface="Courier New"/>
                          <a:cs typeface="Courier New"/>
                        </a:rPr>
                        <a:t>Fa</a:t>
                      </a:r>
                      <a:r>
                        <a:rPr sz="1200" spc="10" dirty="0">
                          <a:solidFill>
                            <a:srgbClr val="001F5F"/>
                          </a:solidFill>
                          <a:latin typeface="Courier New"/>
                          <a:cs typeface="Courier New"/>
                        </a:rPr>
                        <a:t>c</a:t>
                      </a:r>
                      <a:r>
                        <a:rPr sz="1200" spc="-5" dirty="0">
                          <a:solidFill>
                            <a:srgbClr val="001F5F"/>
                          </a:solidFill>
                          <a:latin typeface="Courier New"/>
                          <a:cs typeface="Courier New"/>
                        </a:rPr>
                        <a:t>t</a:t>
                      </a:r>
                      <a:r>
                        <a:rPr sz="1200" spc="10" dirty="0">
                          <a:solidFill>
                            <a:srgbClr val="001F5F"/>
                          </a:solidFill>
                          <a:latin typeface="Courier New"/>
                          <a:cs typeface="Courier New"/>
                        </a:rPr>
                        <a:t>ory</a:t>
                      </a:r>
                      <a:r>
                        <a:rPr sz="1200" spc="-5" dirty="0">
                          <a:solidFill>
                            <a:srgbClr val="001F5F"/>
                          </a:solidFill>
                          <a:latin typeface="Courier New"/>
                          <a:cs typeface="Courier New"/>
                        </a:rPr>
                        <a: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85"/>
                        </a:spcBef>
                      </a:pPr>
                      <a:r>
                        <a:rPr sz="1300" spc="-10" dirty="0">
                          <a:solidFill>
                            <a:srgbClr val="001F5F"/>
                          </a:solidFill>
                          <a:latin typeface="Calibri"/>
                          <a:cs typeface="Calibri"/>
                        </a:rPr>
                        <a:t>Get </a:t>
                      </a:r>
                      <a:r>
                        <a:rPr sz="1300" spc="-5" dirty="0">
                          <a:solidFill>
                            <a:srgbClr val="001F5F"/>
                          </a:solidFill>
                          <a:latin typeface="Calibri"/>
                          <a:cs typeface="Calibri"/>
                        </a:rPr>
                        <a:t>the session </a:t>
                      </a:r>
                      <a:r>
                        <a:rPr sz="1300" spc="-10" dirty="0">
                          <a:solidFill>
                            <a:srgbClr val="001F5F"/>
                          </a:solidFill>
                          <a:latin typeface="Calibri"/>
                          <a:cs typeface="Calibri"/>
                        </a:rPr>
                        <a:t>factory </a:t>
                      </a:r>
                      <a:r>
                        <a:rPr sz="1300" spc="-5" dirty="0">
                          <a:solidFill>
                            <a:srgbClr val="001F5F"/>
                          </a:solidFill>
                          <a:latin typeface="Calibri"/>
                          <a:cs typeface="Calibri"/>
                        </a:rPr>
                        <a:t>which </a:t>
                      </a:r>
                      <a:r>
                        <a:rPr sz="1300" spc="-10" dirty="0">
                          <a:solidFill>
                            <a:srgbClr val="001F5F"/>
                          </a:solidFill>
                          <a:latin typeface="Calibri"/>
                          <a:cs typeface="Calibri"/>
                        </a:rPr>
                        <a:t>created </a:t>
                      </a:r>
                      <a:r>
                        <a:rPr sz="1300" spc="-5" dirty="0">
                          <a:solidFill>
                            <a:srgbClr val="001F5F"/>
                          </a:solidFill>
                          <a:latin typeface="Calibri"/>
                          <a:cs typeface="Calibri"/>
                        </a:rPr>
                        <a:t>this</a:t>
                      </a:r>
                      <a:r>
                        <a:rPr sz="1300" spc="180" dirty="0">
                          <a:solidFill>
                            <a:srgbClr val="001F5F"/>
                          </a:solidFill>
                          <a:latin typeface="Calibri"/>
                          <a:cs typeface="Calibri"/>
                        </a:rPr>
                        <a:t> </a:t>
                      </a:r>
                      <a:r>
                        <a:rPr sz="1300" spc="-5" dirty="0">
                          <a:solidFill>
                            <a:srgbClr val="001F5F"/>
                          </a:solidFill>
                          <a:latin typeface="Calibri"/>
                          <a:cs typeface="Calibri"/>
                        </a:rPr>
                        <a:t>session.</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457200">
                <a:tc>
                  <a:txBody>
                    <a:bodyPr/>
                    <a:lstStyle/>
                    <a:p>
                      <a:pPr marL="85090">
                        <a:lnSpc>
                          <a:spcPct val="100000"/>
                        </a:lnSpc>
                        <a:spcBef>
                          <a:spcPts val="170"/>
                        </a:spcBef>
                      </a:pPr>
                      <a:r>
                        <a:rPr sz="1200" dirty="0">
                          <a:solidFill>
                            <a:srgbClr val="001F5F"/>
                          </a:solidFill>
                          <a:latin typeface="Courier New"/>
                          <a:cs typeface="Courier New"/>
                        </a:rPr>
                        <a:t>Transaction</a:t>
                      </a:r>
                      <a:endParaRPr sz="1200">
                        <a:latin typeface="Courier New"/>
                        <a:cs typeface="Courier New"/>
                      </a:endParaRPr>
                    </a:p>
                    <a:p>
                      <a:pPr marL="85090">
                        <a:lnSpc>
                          <a:spcPct val="100000"/>
                        </a:lnSpc>
                      </a:pPr>
                      <a:r>
                        <a:rPr sz="1200" dirty="0">
                          <a:solidFill>
                            <a:srgbClr val="001F5F"/>
                          </a:solidFill>
                          <a:latin typeface="Courier New"/>
                          <a:cs typeface="Courier New"/>
                        </a:rPr>
                        <a:t>getTransaction()</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885"/>
                        </a:spcBef>
                      </a:pPr>
                      <a:r>
                        <a:rPr sz="1300" spc="-10" dirty="0">
                          <a:solidFill>
                            <a:srgbClr val="001F5F"/>
                          </a:solidFill>
                          <a:latin typeface="Calibri"/>
                          <a:cs typeface="Calibri"/>
                        </a:rPr>
                        <a:t>Get </a:t>
                      </a:r>
                      <a:r>
                        <a:rPr sz="1300" spc="-5" dirty="0">
                          <a:solidFill>
                            <a:srgbClr val="001F5F"/>
                          </a:solidFill>
                          <a:latin typeface="Calibri"/>
                          <a:cs typeface="Calibri"/>
                        </a:rPr>
                        <a:t>the </a:t>
                      </a:r>
                      <a:r>
                        <a:rPr sz="1300" spc="-15" dirty="0">
                          <a:solidFill>
                            <a:srgbClr val="001F5F"/>
                          </a:solidFill>
                          <a:latin typeface="Calibri"/>
                          <a:cs typeface="Calibri"/>
                        </a:rPr>
                        <a:t>Transaction </a:t>
                      </a:r>
                      <a:r>
                        <a:rPr sz="1300" spc="-5" dirty="0">
                          <a:solidFill>
                            <a:srgbClr val="001F5F"/>
                          </a:solidFill>
                          <a:latin typeface="Calibri"/>
                          <a:cs typeface="Calibri"/>
                        </a:rPr>
                        <a:t>instance </a:t>
                      </a:r>
                      <a:r>
                        <a:rPr sz="1300" spc="-10" dirty="0">
                          <a:solidFill>
                            <a:srgbClr val="001F5F"/>
                          </a:solidFill>
                          <a:latin typeface="Calibri"/>
                          <a:cs typeface="Calibri"/>
                        </a:rPr>
                        <a:t>associated </a:t>
                      </a:r>
                      <a:r>
                        <a:rPr sz="1300" spc="-5" dirty="0">
                          <a:solidFill>
                            <a:srgbClr val="001F5F"/>
                          </a:solidFill>
                          <a:latin typeface="Calibri"/>
                          <a:cs typeface="Calibri"/>
                        </a:rPr>
                        <a:t>with this</a:t>
                      </a:r>
                      <a:r>
                        <a:rPr sz="1300" spc="254" dirty="0">
                          <a:solidFill>
                            <a:srgbClr val="001F5F"/>
                          </a:solidFill>
                          <a:latin typeface="Calibri"/>
                          <a:cs typeface="Calibri"/>
                        </a:rPr>
                        <a:t> </a:t>
                      </a:r>
                      <a:r>
                        <a:rPr sz="1300" spc="-10" dirty="0">
                          <a:solidFill>
                            <a:srgbClr val="001F5F"/>
                          </a:solidFill>
                          <a:latin typeface="Calibri"/>
                          <a:cs typeface="Calibri"/>
                        </a:rPr>
                        <a:t>session.</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85090">
                        <a:lnSpc>
                          <a:spcPct val="100000"/>
                        </a:lnSpc>
                        <a:spcBef>
                          <a:spcPts val="550"/>
                        </a:spcBef>
                      </a:pPr>
                      <a:r>
                        <a:rPr sz="1200" dirty="0">
                          <a:solidFill>
                            <a:srgbClr val="001F5F"/>
                          </a:solidFill>
                          <a:latin typeface="Courier New"/>
                          <a:cs typeface="Courier New"/>
                        </a:rPr>
                        <a:t>boolean</a:t>
                      </a:r>
                      <a:r>
                        <a:rPr sz="1200" spc="-75" dirty="0">
                          <a:solidFill>
                            <a:srgbClr val="001F5F"/>
                          </a:solidFill>
                          <a:latin typeface="Courier New"/>
                          <a:cs typeface="Courier New"/>
                        </a:rPr>
                        <a:t> </a:t>
                      </a:r>
                      <a:r>
                        <a:rPr sz="1200" dirty="0">
                          <a:solidFill>
                            <a:srgbClr val="001F5F"/>
                          </a:solidFill>
                          <a:latin typeface="Courier New"/>
                          <a:cs typeface="Courier New"/>
                        </a:rPr>
                        <a:t>isConnected()</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545"/>
                        </a:spcBef>
                      </a:pPr>
                      <a:r>
                        <a:rPr sz="1300" spc="-5" dirty="0">
                          <a:solidFill>
                            <a:srgbClr val="001F5F"/>
                          </a:solidFill>
                          <a:latin typeface="Calibri"/>
                          <a:cs typeface="Calibri"/>
                        </a:rPr>
                        <a:t>Check if the session is currently</a:t>
                      </a:r>
                      <a:r>
                        <a:rPr sz="1300" spc="60" dirty="0">
                          <a:solidFill>
                            <a:srgbClr val="001F5F"/>
                          </a:solidFill>
                          <a:latin typeface="Calibri"/>
                          <a:cs typeface="Calibri"/>
                        </a:rPr>
                        <a:t> </a:t>
                      </a:r>
                      <a:r>
                        <a:rPr sz="1300" spc="-5" dirty="0">
                          <a:solidFill>
                            <a:srgbClr val="001F5F"/>
                          </a:solidFill>
                          <a:latin typeface="Calibri"/>
                          <a:cs typeface="Calibri"/>
                        </a:rPr>
                        <a:t>connected.</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370840">
                <a:tc>
                  <a:txBody>
                    <a:bodyPr/>
                    <a:lstStyle/>
                    <a:p>
                      <a:pPr marL="85090">
                        <a:lnSpc>
                          <a:spcPct val="100000"/>
                        </a:lnSpc>
                        <a:spcBef>
                          <a:spcPts val="550"/>
                        </a:spcBef>
                      </a:pPr>
                      <a:r>
                        <a:rPr sz="1200" dirty="0">
                          <a:solidFill>
                            <a:srgbClr val="001F5F"/>
                          </a:solidFill>
                          <a:latin typeface="Courier New"/>
                          <a:cs typeface="Courier New"/>
                        </a:rPr>
                        <a:t>boolean</a:t>
                      </a:r>
                      <a:r>
                        <a:rPr sz="1200" spc="-70" dirty="0">
                          <a:solidFill>
                            <a:srgbClr val="001F5F"/>
                          </a:solidFill>
                          <a:latin typeface="Courier New"/>
                          <a:cs typeface="Courier New"/>
                        </a:rPr>
                        <a:t> </a:t>
                      </a:r>
                      <a:r>
                        <a:rPr sz="1200" dirty="0">
                          <a:solidFill>
                            <a:srgbClr val="001F5F"/>
                          </a:solidFill>
                          <a:latin typeface="Courier New"/>
                          <a:cs typeface="Courier New"/>
                        </a:rPr>
                        <a:t>isOpen()</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545"/>
                        </a:spcBef>
                      </a:pPr>
                      <a:r>
                        <a:rPr sz="1300" spc="-5" dirty="0">
                          <a:solidFill>
                            <a:srgbClr val="001F5F"/>
                          </a:solidFill>
                          <a:latin typeface="Calibri"/>
                          <a:cs typeface="Calibri"/>
                        </a:rPr>
                        <a:t>Check if the session is still</a:t>
                      </a:r>
                      <a:r>
                        <a:rPr sz="1300" spc="65" dirty="0">
                          <a:solidFill>
                            <a:srgbClr val="001F5F"/>
                          </a:solidFill>
                          <a:latin typeface="Calibri"/>
                          <a:cs typeface="Calibri"/>
                        </a:rPr>
                        <a:t> </a:t>
                      </a:r>
                      <a:r>
                        <a:rPr sz="1300" spc="-5" dirty="0">
                          <a:solidFill>
                            <a:srgbClr val="001F5F"/>
                          </a:solidFill>
                          <a:latin typeface="Calibri"/>
                          <a:cs typeface="Calibri"/>
                        </a:rPr>
                        <a:t>open.</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87679">
                <a:tc>
                  <a:txBody>
                    <a:bodyPr/>
                    <a:lstStyle/>
                    <a:p>
                      <a:pPr marL="85090" marR="197485">
                        <a:lnSpc>
                          <a:spcPct val="100000"/>
                        </a:lnSpc>
                        <a:spcBef>
                          <a:spcPts val="290"/>
                        </a:spcBef>
                      </a:pPr>
                      <a:r>
                        <a:rPr sz="1200" dirty="0">
                          <a:solidFill>
                            <a:srgbClr val="001F5F"/>
                          </a:solidFill>
                          <a:latin typeface="Courier New"/>
                          <a:cs typeface="Courier New"/>
                        </a:rPr>
                        <a:t>Serializable</a:t>
                      </a:r>
                      <a:r>
                        <a:rPr sz="1200" spc="-75" dirty="0">
                          <a:solidFill>
                            <a:srgbClr val="001F5F"/>
                          </a:solidFill>
                          <a:latin typeface="Courier New"/>
                          <a:cs typeface="Courier New"/>
                        </a:rPr>
                        <a:t> </a:t>
                      </a:r>
                      <a:r>
                        <a:rPr sz="1200" dirty="0">
                          <a:solidFill>
                            <a:srgbClr val="001F5F"/>
                          </a:solidFill>
                          <a:latin typeface="Courier New"/>
                          <a:cs typeface="Courier New"/>
                        </a:rPr>
                        <a:t>save(Object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marR="508634">
                        <a:lnSpc>
                          <a:spcPct val="100000"/>
                        </a:lnSpc>
                        <a:spcBef>
                          <a:spcPts val="229"/>
                        </a:spcBef>
                      </a:pPr>
                      <a:r>
                        <a:rPr sz="1300" spc="-15" dirty="0">
                          <a:solidFill>
                            <a:srgbClr val="001F5F"/>
                          </a:solidFill>
                          <a:latin typeface="Calibri"/>
                          <a:cs typeface="Calibri"/>
                        </a:rPr>
                        <a:t>Persist </a:t>
                      </a:r>
                      <a:r>
                        <a:rPr sz="1300" spc="-5" dirty="0">
                          <a:solidFill>
                            <a:srgbClr val="001F5F"/>
                          </a:solidFill>
                          <a:latin typeface="Calibri"/>
                          <a:cs typeface="Calibri"/>
                        </a:rPr>
                        <a:t>the given </a:t>
                      </a:r>
                      <a:r>
                        <a:rPr sz="1300" spc="-10" dirty="0">
                          <a:solidFill>
                            <a:srgbClr val="001F5F"/>
                          </a:solidFill>
                          <a:latin typeface="Calibri"/>
                          <a:cs typeface="Calibri"/>
                        </a:rPr>
                        <a:t>transient </a:t>
                      </a:r>
                      <a:r>
                        <a:rPr sz="1300" spc="-5" dirty="0">
                          <a:solidFill>
                            <a:srgbClr val="001F5F"/>
                          </a:solidFill>
                          <a:latin typeface="Calibri"/>
                          <a:cs typeface="Calibri"/>
                        </a:rPr>
                        <a:t>instance, </a:t>
                      </a:r>
                      <a:r>
                        <a:rPr sz="1300" spc="-15" dirty="0">
                          <a:solidFill>
                            <a:srgbClr val="001F5F"/>
                          </a:solidFill>
                          <a:latin typeface="Calibri"/>
                          <a:cs typeface="Calibri"/>
                        </a:rPr>
                        <a:t>first </a:t>
                      </a:r>
                      <a:r>
                        <a:rPr sz="1300" spc="-5" dirty="0">
                          <a:solidFill>
                            <a:srgbClr val="001F5F"/>
                          </a:solidFill>
                          <a:latin typeface="Calibri"/>
                          <a:cs typeface="Calibri"/>
                        </a:rPr>
                        <a:t>assigning a </a:t>
                      </a:r>
                      <a:r>
                        <a:rPr sz="1300" spc="-10" dirty="0">
                          <a:solidFill>
                            <a:srgbClr val="001F5F"/>
                          </a:solidFill>
                          <a:latin typeface="Calibri"/>
                          <a:cs typeface="Calibri"/>
                        </a:rPr>
                        <a:t>generated  </a:t>
                      </a:r>
                      <a:r>
                        <a:rPr sz="1300" spc="-15" dirty="0">
                          <a:solidFill>
                            <a:srgbClr val="001F5F"/>
                          </a:solidFill>
                          <a:latin typeface="Calibri"/>
                          <a:cs typeface="Calibri"/>
                        </a:rPr>
                        <a:t>identifier.</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457200">
                <a:tc>
                  <a:txBody>
                    <a:bodyPr/>
                    <a:lstStyle/>
                    <a:p>
                      <a:pPr marL="85090" marR="196215">
                        <a:lnSpc>
                          <a:spcPct val="100000"/>
                        </a:lnSpc>
                        <a:spcBef>
                          <a:spcPts val="175"/>
                        </a:spcBef>
                      </a:pPr>
                      <a:r>
                        <a:rPr sz="1200" dirty="0">
                          <a:solidFill>
                            <a:srgbClr val="001F5F"/>
                          </a:solidFill>
                          <a:latin typeface="Courier New"/>
                          <a:cs typeface="Courier New"/>
                        </a:rPr>
                        <a:t>void saveOrUpdate(Object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890"/>
                        </a:spcBef>
                      </a:pPr>
                      <a:r>
                        <a:rPr sz="1300" spc="-5" dirty="0">
                          <a:solidFill>
                            <a:srgbClr val="001F5F"/>
                          </a:solidFill>
                          <a:latin typeface="Calibri"/>
                          <a:cs typeface="Calibri"/>
                        </a:rPr>
                        <a:t>Either save(Object) or update(Object) the given</a:t>
                      </a:r>
                      <a:r>
                        <a:rPr sz="1300" spc="100" dirty="0">
                          <a:solidFill>
                            <a:srgbClr val="001F5F"/>
                          </a:solidFill>
                          <a:latin typeface="Calibri"/>
                          <a:cs typeface="Calibri"/>
                        </a:rPr>
                        <a:t> </a:t>
                      </a:r>
                      <a:r>
                        <a:rPr sz="1300" spc="-5" dirty="0">
                          <a:solidFill>
                            <a:srgbClr val="001F5F"/>
                          </a:solidFill>
                          <a:latin typeface="Calibri"/>
                          <a:cs typeface="Calibri"/>
                        </a:rPr>
                        <a:t>instance.</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487680">
                <a:tc>
                  <a:txBody>
                    <a:bodyPr/>
                    <a:lstStyle/>
                    <a:p>
                      <a:pPr marL="85090" marR="748665">
                        <a:lnSpc>
                          <a:spcPct val="100000"/>
                        </a:lnSpc>
                        <a:spcBef>
                          <a:spcPts val="295"/>
                        </a:spcBef>
                      </a:pPr>
                      <a:r>
                        <a:rPr sz="1200" dirty="0">
                          <a:solidFill>
                            <a:srgbClr val="001F5F"/>
                          </a:solidFill>
                          <a:latin typeface="Courier New"/>
                          <a:cs typeface="Courier New"/>
                        </a:rPr>
                        <a:t>void</a:t>
                      </a:r>
                      <a:r>
                        <a:rPr sz="1200" spc="-75" dirty="0">
                          <a:solidFill>
                            <a:srgbClr val="001F5F"/>
                          </a:solidFill>
                          <a:latin typeface="Courier New"/>
                          <a:cs typeface="Courier New"/>
                        </a:rPr>
                        <a:t> </a:t>
                      </a:r>
                      <a:r>
                        <a:rPr sz="1200" dirty="0">
                          <a:solidFill>
                            <a:srgbClr val="001F5F"/>
                          </a:solidFill>
                          <a:latin typeface="Courier New"/>
                          <a:cs typeface="Courier New"/>
                        </a:rPr>
                        <a:t>update(Object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marR="530225">
                        <a:lnSpc>
                          <a:spcPct val="100000"/>
                        </a:lnSpc>
                        <a:spcBef>
                          <a:spcPts val="229"/>
                        </a:spcBef>
                      </a:pPr>
                      <a:r>
                        <a:rPr sz="1300" spc="-10" dirty="0">
                          <a:solidFill>
                            <a:srgbClr val="001F5F"/>
                          </a:solidFill>
                          <a:latin typeface="Calibri"/>
                          <a:cs typeface="Calibri"/>
                        </a:rPr>
                        <a:t>Update </a:t>
                      </a:r>
                      <a:r>
                        <a:rPr sz="1300" spc="-5" dirty="0">
                          <a:solidFill>
                            <a:srgbClr val="001F5F"/>
                          </a:solidFill>
                          <a:latin typeface="Calibri"/>
                          <a:cs typeface="Calibri"/>
                        </a:rPr>
                        <a:t>the </a:t>
                      </a:r>
                      <a:r>
                        <a:rPr sz="1300" spc="-10" dirty="0">
                          <a:solidFill>
                            <a:srgbClr val="001F5F"/>
                          </a:solidFill>
                          <a:latin typeface="Calibri"/>
                          <a:cs typeface="Calibri"/>
                        </a:rPr>
                        <a:t>persistent instance </a:t>
                      </a:r>
                      <a:r>
                        <a:rPr sz="1300" spc="-5" dirty="0">
                          <a:solidFill>
                            <a:srgbClr val="001F5F"/>
                          </a:solidFill>
                          <a:latin typeface="Calibri"/>
                          <a:cs typeface="Calibri"/>
                        </a:rPr>
                        <a:t>with the identifier of the given  detached</a:t>
                      </a:r>
                      <a:r>
                        <a:rPr sz="1300" spc="-60" dirty="0">
                          <a:solidFill>
                            <a:srgbClr val="001F5F"/>
                          </a:solidFill>
                          <a:latin typeface="Calibri"/>
                          <a:cs typeface="Calibri"/>
                        </a:rPr>
                        <a:t> </a:t>
                      </a:r>
                      <a:r>
                        <a:rPr sz="1300" spc="-5" dirty="0">
                          <a:solidFill>
                            <a:srgbClr val="001F5F"/>
                          </a:solidFill>
                          <a:latin typeface="Calibri"/>
                          <a:cs typeface="Calibri"/>
                        </a:rPr>
                        <a:t>instance.</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822934">
                <a:tc>
                  <a:txBody>
                    <a:bodyPr/>
                    <a:lstStyle/>
                    <a:p>
                      <a:pPr>
                        <a:lnSpc>
                          <a:spcPct val="100000"/>
                        </a:lnSpc>
                        <a:spcBef>
                          <a:spcPts val="5"/>
                        </a:spcBef>
                      </a:pPr>
                      <a:endParaRPr sz="1400">
                        <a:latin typeface="Times New Roman"/>
                        <a:cs typeface="Times New Roman"/>
                      </a:endParaRPr>
                    </a:p>
                    <a:p>
                      <a:pPr marL="85090" marR="746125" algn="just">
                        <a:lnSpc>
                          <a:spcPct val="100000"/>
                        </a:lnSpc>
                      </a:pPr>
                      <a:r>
                        <a:rPr sz="1200" dirty="0">
                          <a:solidFill>
                            <a:srgbClr val="001F5F"/>
                          </a:solidFill>
                          <a:latin typeface="Courier New"/>
                          <a:cs typeface="Courier New"/>
                        </a:rPr>
                        <a:t>void</a:t>
                      </a:r>
                      <a:r>
                        <a:rPr sz="1200" spc="-75" dirty="0">
                          <a:solidFill>
                            <a:srgbClr val="001F5F"/>
                          </a:solidFill>
                          <a:latin typeface="Courier New"/>
                          <a:cs typeface="Courier New"/>
                        </a:rPr>
                        <a:t> </a:t>
                      </a:r>
                      <a:r>
                        <a:rPr sz="1200" dirty="0">
                          <a:solidFill>
                            <a:srgbClr val="001F5F"/>
                          </a:solidFill>
                          <a:latin typeface="Courier New"/>
                          <a:cs typeface="Courier New"/>
                        </a:rPr>
                        <a:t>update(String  entityName,</a:t>
                      </a:r>
                      <a:r>
                        <a:rPr sz="1200" spc="-60" dirty="0">
                          <a:solidFill>
                            <a:srgbClr val="001F5F"/>
                          </a:solidFill>
                          <a:latin typeface="Courier New"/>
                          <a:cs typeface="Courier New"/>
                        </a:rPr>
                        <a:t> </a:t>
                      </a:r>
                      <a:r>
                        <a:rPr sz="1200" dirty="0">
                          <a:solidFill>
                            <a:srgbClr val="001F5F"/>
                          </a:solidFill>
                          <a:latin typeface="Courier New"/>
                          <a:cs typeface="Courier New"/>
                        </a:rPr>
                        <a:t>Object  object)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350">
                        <a:latin typeface="Times New Roman"/>
                        <a:cs typeface="Times New Roman"/>
                      </a:endParaRPr>
                    </a:p>
                    <a:p>
                      <a:pPr marL="85725" marR="530225">
                        <a:lnSpc>
                          <a:spcPct val="100000"/>
                        </a:lnSpc>
                      </a:pPr>
                      <a:r>
                        <a:rPr sz="1300" spc="-10" dirty="0">
                          <a:solidFill>
                            <a:srgbClr val="001F5F"/>
                          </a:solidFill>
                          <a:latin typeface="Calibri"/>
                          <a:cs typeface="Calibri"/>
                        </a:rPr>
                        <a:t>Update </a:t>
                      </a:r>
                      <a:r>
                        <a:rPr sz="1300" spc="-5" dirty="0">
                          <a:solidFill>
                            <a:srgbClr val="001F5F"/>
                          </a:solidFill>
                          <a:latin typeface="Calibri"/>
                          <a:cs typeface="Calibri"/>
                        </a:rPr>
                        <a:t>the </a:t>
                      </a:r>
                      <a:r>
                        <a:rPr sz="1300" spc="-10" dirty="0">
                          <a:solidFill>
                            <a:srgbClr val="001F5F"/>
                          </a:solidFill>
                          <a:latin typeface="Calibri"/>
                          <a:cs typeface="Calibri"/>
                        </a:rPr>
                        <a:t>persistent instance </a:t>
                      </a:r>
                      <a:r>
                        <a:rPr sz="1300" spc="-5" dirty="0">
                          <a:solidFill>
                            <a:srgbClr val="001F5F"/>
                          </a:solidFill>
                          <a:latin typeface="Calibri"/>
                          <a:cs typeface="Calibri"/>
                        </a:rPr>
                        <a:t>with the identifier of the given  detached</a:t>
                      </a:r>
                      <a:r>
                        <a:rPr sz="1300" spc="-60" dirty="0">
                          <a:solidFill>
                            <a:srgbClr val="001F5F"/>
                          </a:solidFill>
                          <a:latin typeface="Calibri"/>
                          <a:cs typeface="Calibri"/>
                        </a:rPr>
                        <a:t> </a:t>
                      </a:r>
                      <a:r>
                        <a:rPr sz="1300" spc="-5" dirty="0">
                          <a:solidFill>
                            <a:srgbClr val="001F5F"/>
                          </a:solidFill>
                          <a:latin typeface="Calibri"/>
                          <a:cs typeface="Calibri"/>
                        </a:rPr>
                        <a:t>instance.</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2187"/>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dirty="0"/>
              <a:t>a </a:t>
            </a:r>
            <a:r>
              <a:rPr spc="-10" dirty="0"/>
              <a:t>Hibernate </a:t>
            </a:r>
            <a:r>
              <a:rPr dirty="0"/>
              <a:t>Session</a:t>
            </a:r>
            <a:r>
              <a:rPr spc="-35" dirty="0"/>
              <a:t> </a:t>
            </a:r>
            <a:r>
              <a:rPr spc="-10" dirty="0"/>
              <a:t>(Contd.)</a:t>
            </a:r>
          </a:p>
        </p:txBody>
      </p:sp>
      <p:sp>
        <p:nvSpPr>
          <p:cNvPr id="4" name="object 4"/>
          <p:cNvSpPr/>
          <p:nvPr/>
        </p:nvSpPr>
        <p:spPr>
          <a:xfrm>
            <a:off x="833615" y="1615821"/>
            <a:ext cx="440690" cy="4126865"/>
          </a:xfrm>
          <a:custGeom>
            <a:avLst/>
            <a:gdLst/>
            <a:ahLst/>
            <a:cxnLst/>
            <a:rect l="l" t="t" r="r" b="b"/>
            <a:pathLst>
              <a:path w="440690" h="4126865">
                <a:moveTo>
                  <a:pt x="440575" y="0"/>
                </a:moveTo>
                <a:lnTo>
                  <a:pt x="330415" y="0"/>
                </a:lnTo>
                <a:lnTo>
                  <a:pt x="308979" y="4325"/>
                </a:lnTo>
                <a:lnTo>
                  <a:pt x="291476" y="16128"/>
                </a:lnTo>
                <a:lnTo>
                  <a:pt x="279675" y="33647"/>
                </a:lnTo>
                <a:lnTo>
                  <a:pt x="275348" y="55117"/>
                </a:lnTo>
                <a:lnTo>
                  <a:pt x="279675" y="76515"/>
                </a:lnTo>
                <a:lnTo>
                  <a:pt x="291476" y="93995"/>
                </a:lnTo>
                <a:lnTo>
                  <a:pt x="308979" y="105785"/>
                </a:lnTo>
                <a:lnTo>
                  <a:pt x="330415" y="110108"/>
                </a:lnTo>
                <a:lnTo>
                  <a:pt x="373286" y="101459"/>
                </a:lnTo>
                <a:lnTo>
                  <a:pt x="408303" y="77866"/>
                </a:lnTo>
                <a:lnTo>
                  <a:pt x="431916" y="42868"/>
                </a:lnTo>
                <a:lnTo>
                  <a:pt x="440575" y="0"/>
                </a:lnTo>
                <a:close/>
              </a:path>
              <a:path w="440690" h="4126865">
                <a:moveTo>
                  <a:pt x="110134" y="3906392"/>
                </a:moveTo>
                <a:lnTo>
                  <a:pt x="67267" y="3915042"/>
                </a:lnTo>
                <a:lnTo>
                  <a:pt x="32259" y="3938631"/>
                </a:lnTo>
                <a:lnTo>
                  <a:pt x="8655" y="3973622"/>
                </a:lnTo>
                <a:lnTo>
                  <a:pt x="0" y="4016476"/>
                </a:lnTo>
                <a:lnTo>
                  <a:pt x="8655" y="4059343"/>
                </a:lnTo>
                <a:lnTo>
                  <a:pt x="32259" y="4094351"/>
                </a:lnTo>
                <a:lnTo>
                  <a:pt x="67267" y="4117955"/>
                </a:lnTo>
                <a:lnTo>
                  <a:pt x="110134" y="4126610"/>
                </a:lnTo>
                <a:lnTo>
                  <a:pt x="153008" y="4117955"/>
                </a:lnTo>
                <a:lnTo>
                  <a:pt x="188020" y="4094351"/>
                </a:lnTo>
                <a:lnTo>
                  <a:pt x="211625" y="4059343"/>
                </a:lnTo>
                <a:lnTo>
                  <a:pt x="220281" y="4016476"/>
                </a:lnTo>
                <a:lnTo>
                  <a:pt x="110134" y="4016463"/>
                </a:lnTo>
                <a:lnTo>
                  <a:pt x="131570" y="4012136"/>
                </a:lnTo>
                <a:lnTo>
                  <a:pt x="149074" y="4000334"/>
                </a:lnTo>
                <a:lnTo>
                  <a:pt x="160874" y="3982827"/>
                </a:lnTo>
                <a:lnTo>
                  <a:pt x="165201" y="3961383"/>
                </a:lnTo>
                <a:lnTo>
                  <a:pt x="160874" y="3939986"/>
                </a:lnTo>
                <a:lnTo>
                  <a:pt x="149074" y="3922506"/>
                </a:lnTo>
                <a:lnTo>
                  <a:pt x="131570" y="3910716"/>
                </a:lnTo>
                <a:lnTo>
                  <a:pt x="110134" y="3906392"/>
                </a:lnTo>
                <a:close/>
              </a:path>
            </a:pathLst>
          </a:custGeom>
          <a:solidFill>
            <a:srgbClr val="CDCDCD"/>
          </a:solidFill>
        </p:spPr>
        <p:txBody>
          <a:bodyPr wrap="square" lIns="0" tIns="0" rIns="0" bIns="0" rtlCol="0"/>
          <a:lstStyle/>
          <a:p>
            <a:endParaRPr/>
          </a:p>
        </p:txBody>
      </p:sp>
      <p:sp>
        <p:nvSpPr>
          <p:cNvPr id="5" name="object 5"/>
          <p:cNvSpPr/>
          <p:nvPr/>
        </p:nvSpPr>
        <p:spPr>
          <a:xfrm>
            <a:off x="833627" y="1505711"/>
            <a:ext cx="7554595" cy="4236720"/>
          </a:xfrm>
          <a:custGeom>
            <a:avLst/>
            <a:gdLst/>
            <a:ahLst/>
            <a:cxnLst/>
            <a:rect l="l" t="t" r="r" b="b"/>
            <a:pathLst>
              <a:path w="7554595" h="4236720">
                <a:moveTo>
                  <a:pt x="220268" y="4016502"/>
                </a:moveTo>
                <a:lnTo>
                  <a:pt x="220268" y="110109"/>
                </a:lnTo>
                <a:lnTo>
                  <a:pt x="228922" y="67240"/>
                </a:lnTo>
                <a:lnTo>
                  <a:pt x="252523" y="32242"/>
                </a:lnTo>
                <a:lnTo>
                  <a:pt x="287530" y="8649"/>
                </a:lnTo>
                <a:lnTo>
                  <a:pt x="330403" y="0"/>
                </a:lnTo>
                <a:lnTo>
                  <a:pt x="7444358" y="0"/>
                </a:lnTo>
                <a:lnTo>
                  <a:pt x="7487227" y="8649"/>
                </a:lnTo>
                <a:lnTo>
                  <a:pt x="7522225" y="32242"/>
                </a:lnTo>
                <a:lnTo>
                  <a:pt x="7545818" y="67240"/>
                </a:lnTo>
                <a:lnTo>
                  <a:pt x="7554468" y="110109"/>
                </a:lnTo>
                <a:lnTo>
                  <a:pt x="7545818" y="152977"/>
                </a:lnTo>
                <a:lnTo>
                  <a:pt x="7522225" y="187975"/>
                </a:lnTo>
                <a:lnTo>
                  <a:pt x="7487227" y="211568"/>
                </a:lnTo>
                <a:lnTo>
                  <a:pt x="7444358" y="220217"/>
                </a:lnTo>
                <a:lnTo>
                  <a:pt x="7334250" y="220217"/>
                </a:lnTo>
                <a:lnTo>
                  <a:pt x="7334250" y="4126585"/>
                </a:lnTo>
                <a:lnTo>
                  <a:pt x="7325580" y="4169452"/>
                </a:lnTo>
                <a:lnTo>
                  <a:pt x="7301944" y="4204460"/>
                </a:lnTo>
                <a:lnTo>
                  <a:pt x="7266902" y="4228064"/>
                </a:lnTo>
                <a:lnTo>
                  <a:pt x="7224014" y="4236720"/>
                </a:lnTo>
                <a:lnTo>
                  <a:pt x="110134" y="4236720"/>
                </a:lnTo>
                <a:lnTo>
                  <a:pt x="67267" y="4228064"/>
                </a:lnTo>
                <a:lnTo>
                  <a:pt x="32259" y="4204460"/>
                </a:lnTo>
                <a:lnTo>
                  <a:pt x="8655" y="4169452"/>
                </a:lnTo>
                <a:lnTo>
                  <a:pt x="0" y="4126585"/>
                </a:lnTo>
                <a:lnTo>
                  <a:pt x="8655" y="4083731"/>
                </a:lnTo>
                <a:lnTo>
                  <a:pt x="32259" y="4048740"/>
                </a:lnTo>
                <a:lnTo>
                  <a:pt x="67267" y="4025151"/>
                </a:lnTo>
                <a:lnTo>
                  <a:pt x="110134" y="4016502"/>
                </a:lnTo>
                <a:lnTo>
                  <a:pt x="220268" y="4016502"/>
                </a:lnTo>
                <a:close/>
              </a:path>
            </a:pathLst>
          </a:custGeom>
          <a:ln w="3175">
            <a:solidFill>
              <a:srgbClr val="001F5F"/>
            </a:solidFill>
          </a:ln>
        </p:spPr>
        <p:txBody>
          <a:bodyPr wrap="square" lIns="0" tIns="0" rIns="0" bIns="0" rtlCol="0"/>
          <a:lstStyle/>
          <a:p>
            <a:endParaRPr/>
          </a:p>
        </p:txBody>
      </p:sp>
      <p:sp>
        <p:nvSpPr>
          <p:cNvPr id="6" name="object 6"/>
          <p:cNvSpPr/>
          <p:nvPr/>
        </p:nvSpPr>
        <p:spPr>
          <a:xfrm>
            <a:off x="1108963" y="1505711"/>
            <a:ext cx="165735" cy="220345"/>
          </a:xfrm>
          <a:custGeom>
            <a:avLst/>
            <a:gdLst/>
            <a:ahLst/>
            <a:cxnLst/>
            <a:rect l="l" t="t" r="r" b="b"/>
            <a:pathLst>
              <a:path w="165734" h="220344">
                <a:moveTo>
                  <a:pt x="55067" y="0"/>
                </a:moveTo>
                <a:lnTo>
                  <a:pt x="97938" y="8649"/>
                </a:lnTo>
                <a:lnTo>
                  <a:pt x="132954" y="32242"/>
                </a:lnTo>
                <a:lnTo>
                  <a:pt x="156567" y="67240"/>
                </a:lnTo>
                <a:lnTo>
                  <a:pt x="165227" y="110109"/>
                </a:lnTo>
                <a:lnTo>
                  <a:pt x="156567" y="152977"/>
                </a:lnTo>
                <a:lnTo>
                  <a:pt x="132954" y="187975"/>
                </a:lnTo>
                <a:lnTo>
                  <a:pt x="97938" y="211568"/>
                </a:lnTo>
                <a:lnTo>
                  <a:pt x="55067" y="220217"/>
                </a:lnTo>
                <a:lnTo>
                  <a:pt x="33630" y="215894"/>
                </a:lnTo>
                <a:lnTo>
                  <a:pt x="16127" y="204104"/>
                </a:lnTo>
                <a:lnTo>
                  <a:pt x="4326" y="186624"/>
                </a:lnTo>
                <a:lnTo>
                  <a:pt x="0" y="165226"/>
                </a:lnTo>
                <a:lnTo>
                  <a:pt x="4326" y="143756"/>
                </a:lnTo>
                <a:lnTo>
                  <a:pt x="16127" y="126237"/>
                </a:lnTo>
                <a:lnTo>
                  <a:pt x="33630" y="114434"/>
                </a:lnTo>
                <a:lnTo>
                  <a:pt x="55067" y="110109"/>
                </a:lnTo>
                <a:lnTo>
                  <a:pt x="165227" y="110109"/>
                </a:lnTo>
              </a:path>
            </a:pathLst>
          </a:custGeom>
          <a:ln w="3175">
            <a:solidFill>
              <a:srgbClr val="001F5F"/>
            </a:solidFill>
          </a:ln>
        </p:spPr>
        <p:txBody>
          <a:bodyPr wrap="square" lIns="0" tIns="0" rIns="0" bIns="0" rtlCol="0"/>
          <a:lstStyle/>
          <a:p>
            <a:endParaRPr/>
          </a:p>
        </p:txBody>
      </p:sp>
      <p:sp>
        <p:nvSpPr>
          <p:cNvPr id="7" name="object 7"/>
          <p:cNvSpPr/>
          <p:nvPr/>
        </p:nvSpPr>
        <p:spPr>
          <a:xfrm>
            <a:off x="1164031" y="1725929"/>
            <a:ext cx="7004050" cy="0"/>
          </a:xfrm>
          <a:custGeom>
            <a:avLst/>
            <a:gdLst/>
            <a:ahLst/>
            <a:cxnLst/>
            <a:rect l="l" t="t" r="r" b="b"/>
            <a:pathLst>
              <a:path w="7004050">
                <a:moveTo>
                  <a:pt x="7003846" y="0"/>
                </a:moveTo>
                <a:lnTo>
                  <a:pt x="0" y="0"/>
                </a:lnTo>
              </a:path>
            </a:pathLst>
          </a:custGeom>
          <a:ln w="3175">
            <a:solidFill>
              <a:srgbClr val="001F5F"/>
            </a:solidFill>
          </a:ln>
        </p:spPr>
        <p:txBody>
          <a:bodyPr wrap="square" lIns="0" tIns="0" rIns="0" bIns="0" rtlCol="0"/>
          <a:lstStyle/>
          <a:p>
            <a:endParaRPr/>
          </a:p>
        </p:txBody>
      </p:sp>
      <p:sp>
        <p:nvSpPr>
          <p:cNvPr id="8" name="object 8"/>
          <p:cNvSpPr/>
          <p:nvPr/>
        </p:nvSpPr>
        <p:spPr>
          <a:xfrm>
            <a:off x="943762" y="5522214"/>
            <a:ext cx="110489" cy="110489"/>
          </a:xfrm>
          <a:custGeom>
            <a:avLst/>
            <a:gdLst/>
            <a:ahLst/>
            <a:cxnLst/>
            <a:rect l="l" t="t" r="r" b="b"/>
            <a:pathLst>
              <a:path w="110490" h="110489">
                <a:moveTo>
                  <a:pt x="0" y="0"/>
                </a:moveTo>
                <a:lnTo>
                  <a:pt x="21436" y="4323"/>
                </a:lnTo>
                <a:lnTo>
                  <a:pt x="38939" y="16113"/>
                </a:lnTo>
                <a:lnTo>
                  <a:pt x="50740" y="33593"/>
                </a:lnTo>
                <a:lnTo>
                  <a:pt x="55067" y="54991"/>
                </a:lnTo>
                <a:lnTo>
                  <a:pt x="50740" y="76441"/>
                </a:lnTo>
                <a:lnTo>
                  <a:pt x="38939" y="93953"/>
                </a:lnTo>
                <a:lnTo>
                  <a:pt x="21436" y="105756"/>
                </a:lnTo>
                <a:lnTo>
                  <a:pt x="0" y="110083"/>
                </a:lnTo>
                <a:lnTo>
                  <a:pt x="110134" y="110083"/>
                </a:lnTo>
              </a:path>
            </a:pathLst>
          </a:custGeom>
          <a:ln w="3175">
            <a:solidFill>
              <a:srgbClr val="001F5F"/>
            </a:solidFill>
          </a:ln>
        </p:spPr>
        <p:txBody>
          <a:bodyPr wrap="square" lIns="0" tIns="0" rIns="0" bIns="0" rtlCol="0"/>
          <a:lstStyle/>
          <a:p>
            <a:endParaRPr/>
          </a:p>
        </p:txBody>
      </p:sp>
      <p:sp>
        <p:nvSpPr>
          <p:cNvPr id="9" name="object 9"/>
          <p:cNvSpPr/>
          <p:nvPr/>
        </p:nvSpPr>
        <p:spPr>
          <a:xfrm>
            <a:off x="943762" y="5522214"/>
            <a:ext cx="110489" cy="220345"/>
          </a:xfrm>
          <a:custGeom>
            <a:avLst/>
            <a:gdLst/>
            <a:ahLst/>
            <a:cxnLst/>
            <a:rect l="l" t="t" r="r" b="b"/>
            <a:pathLst>
              <a:path w="110490" h="220345">
                <a:moveTo>
                  <a:pt x="0" y="220218"/>
                </a:moveTo>
                <a:lnTo>
                  <a:pt x="42872" y="211562"/>
                </a:lnTo>
                <a:lnTo>
                  <a:pt x="77879" y="187958"/>
                </a:lnTo>
                <a:lnTo>
                  <a:pt x="101480" y="152950"/>
                </a:lnTo>
                <a:lnTo>
                  <a:pt x="110134" y="110083"/>
                </a:lnTo>
                <a:lnTo>
                  <a:pt x="110134" y="0"/>
                </a:lnTo>
              </a:path>
            </a:pathLst>
          </a:custGeom>
          <a:ln w="3175">
            <a:solidFill>
              <a:srgbClr val="001F5F"/>
            </a:solidFill>
          </a:ln>
        </p:spPr>
        <p:txBody>
          <a:bodyPr wrap="square" lIns="0" tIns="0" rIns="0" bIns="0" rtlCol="0"/>
          <a:lstStyle/>
          <a:p>
            <a:endParaRPr/>
          </a:p>
        </p:txBody>
      </p:sp>
      <p:sp>
        <p:nvSpPr>
          <p:cNvPr id="10" name="object 10"/>
          <p:cNvSpPr txBox="1"/>
          <p:nvPr/>
        </p:nvSpPr>
        <p:spPr>
          <a:xfrm>
            <a:off x="731012" y="660654"/>
            <a:ext cx="7541259" cy="4993640"/>
          </a:xfrm>
          <a:prstGeom prst="rect">
            <a:avLst/>
          </a:prstGeom>
        </p:spPr>
        <p:txBody>
          <a:bodyPr vert="horz" wrap="square" lIns="0" tIns="0" rIns="0" bIns="0" rtlCol="0">
            <a:spAutoFit/>
          </a:bodyPr>
          <a:lstStyle/>
          <a:p>
            <a:pPr marL="12700" marR="5080">
              <a:lnSpc>
                <a:spcPct val="101499"/>
              </a:lnSpc>
            </a:pPr>
            <a:r>
              <a:rPr sz="2000" dirty="0">
                <a:solidFill>
                  <a:srgbClr val="001F5F"/>
                </a:solidFill>
                <a:latin typeface="Calibri"/>
                <a:cs typeface="Calibri"/>
              </a:rPr>
              <a:t>A </a:t>
            </a:r>
            <a:r>
              <a:rPr sz="1800" spc="-5" dirty="0">
                <a:solidFill>
                  <a:srgbClr val="001F5F"/>
                </a:solidFill>
                <a:latin typeface="Courier New"/>
                <a:cs typeface="Courier New"/>
              </a:rPr>
              <a:t>Session</a:t>
            </a:r>
            <a:r>
              <a:rPr sz="1800" spc="-585" dirty="0">
                <a:solidFill>
                  <a:srgbClr val="001F5F"/>
                </a:solidFill>
                <a:latin typeface="Courier New"/>
                <a:cs typeface="Courier New"/>
              </a:rPr>
              <a:t> </a:t>
            </a:r>
            <a:r>
              <a:rPr sz="2000" spc="-5" dirty="0">
                <a:solidFill>
                  <a:srgbClr val="001F5F"/>
                </a:solidFill>
                <a:latin typeface="Calibri"/>
                <a:cs typeface="Calibri"/>
              </a:rPr>
              <a:t>instance </a:t>
            </a:r>
            <a:r>
              <a:rPr sz="2000" dirty="0">
                <a:solidFill>
                  <a:srgbClr val="001F5F"/>
                </a:solidFill>
                <a:latin typeface="Calibri"/>
                <a:cs typeface="Calibri"/>
              </a:rPr>
              <a:t>is </a:t>
            </a:r>
            <a:r>
              <a:rPr sz="2000" spc="-5" dirty="0">
                <a:solidFill>
                  <a:srgbClr val="001F5F"/>
                </a:solidFill>
                <a:latin typeface="Calibri"/>
                <a:cs typeface="Calibri"/>
              </a:rPr>
              <a:t>serializable </a:t>
            </a:r>
            <a:r>
              <a:rPr sz="2000" dirty="0">
                <a:solidFill>
                  <a:srgbClr val="001F5F"/>
                </a:solidFill>
                <a:latin typeface="Calibri"/>
                <a:cs typeface="Calibri"/>
              </a:rPr>
              <a:t>if its </a:t>
            </a:r>
            <a:r>
              <a:rPr sz="2000" spc="-15" dirty="0">
                <a:solidFill>
                  <a:srgbClr val="001F5F"/>
                </a:solidFill>
                <a:latin typeface="Calibri"/>
                <a:cs typeface="Calibri"/>
              </a:rPr>
              <a:t>persistent </a:t>
            </a:r>
            <a:r>
              <a:rPr sz="2000" dirty="0">
                <a:solidFill>
                  <a:srgbClr val="001F5F"/>
                </a:solidFill>
                <a:latin typeface="Calibri"/>
                <a:cs typeface="Calibri"/>
              </a:rPr>
              <a:t>classes </a:t>
            </a:r>
            <a:r>
              <a:rPr sz="2000" spc="-10" dirty="0">
                <a:solidFill>
                  <a:srgbClr val="001F5F"/>
                </a:solidFill>
                <a:latin typeface="Calibri"/>
                <a:cs typeface="Calibri"/>
              </a:rPr>
              <a:t>are </a:t>
            </a:r>
            <a:r>
              <a:rPr sz="2000" spc="-5" dirty="0">
                <a:solidFill>
                  <a:srgbClr val="001F5F"/>
                </a:solidFill>
                <a:latin typeface="Calibri"/>
                <a:cs typeface="Calibri"/>
              </a:rPr>
              <a:t>serializable.  </a:t>
            </a:r>
            <a:r>
              <a:rPr sz="2000" dirty="0">
                <a:solidFill>
                  <a:srgbClr val="001F5F"/>
                </a:solidFill>
                <a:latin typeface="Calibri"/>
                <a:cs typeface="Calibri"/>
              </a:rPr>
              <a:t>A typical </a:t>
            </a:r>
            <a:r>
              <a:rPr sz="2000" spc="-5" dirty="0">
                <a:solidFill>
                  <a:srgbClr val="001F5F"/>
                </a:solidFill>
                <a:latin typeface="Calibri"/>
                <a:cs typeface="Calibri"/>
              </a:rPr>
              <a:t>transaction </a:t>
            </a:r>
            <a:r>
              <a:rPr sz="2000" dirty="0">
                <a:solidFill>
                  <a:srgbClr val="001F5F"/>
                </a:solidFill>
                <a:latin typeface="Calibri"/>
                <a:cs typeface="Calibri"/>
              </a:rPr>
              <a:t>should </a:t>
            </a:r>
            <a:r>
              <a:rPr sz="2000" spc="-5" dirty="0">
                <a:solidFill>
                  <a:srgbClr val="001F5F"/>
                </a:solidFill>
                <a:latin typeface="Calibri"/>
                <a:cs typeface="Calibri"/>
              </a:rPr>
              <a:t>use </a:t>
            </a:r>
            <a:r>
              <a:rPr sz="2000" dirty="0">
                <a:solidFill>
                  <a:srgbClr val="001F5F"/>
                </a:solidFill>
                <a:latin typeface="Calibri"/>
                <a:cs typeface="Calibri"/>
              </a:rPr>
              <a:t>the </a:t>
            </a:r>
            <a:r>
              <a:rPr sz="2000" spc="-5" dirty="0">
                <a:solidFill>
                  <a:srgbClr val="001F5F"/>
                </a:solidFill>
                <a:latin typeface="Calibri"/>
                <a:cs typeface="Calibri"/>
              </a:rPr>
              <a:t>following</a:t>
            </a:r>
            <a:r>
              <a:rPr sz="2000" spc="-15" dirty="0">
                <a:solidFill>
                  <a:srgbClr val="001F5F"/>
                </a:solidFill>
                <a:latin typeface="Calibri"/>
                <a:cs typeface="Calibri"/>
              </a:rPr>
              <a:t> </a:t>
            </a:r>
            <a:r>
              <a:rPr sz="2000" dirty="0">
                <a:solidFill>
                  <a:srgbClr val="001F5F"/>
                </a:solidFill>
                <a:latin typeface="Calibri"/>
                <a:cs typeface="Calibri"/>
              </a:rPr>
              <a:t>idiom:</a:t>
            </a:r>
            <a:endParaRPr sz="2000">
              <a:latin typeface="Calibri"/>
              <a:cs typeface="Calibri"/>
            </a:endParaRPr>
          </a:p>
          <a:p>
            <a:pPr>
              <a:lnSpc>
                <a:spcPct val="100000"/>
              </a:lnSpc>
            </a:pPr>
            <a:endParaRPr sz="2000">
              <a:latin typeface="Times New Roman"/>
              <a:cs typeface="Times New Roman"/>
            </a:endParaRPr>
          </a:p>
          <a:p>
            <a:pPr marL="852805">
              <a:lnSpc>
                <a:spcPct val="100000"/>
              </a:lnSpc>
              <a:spcBef>
                <a:spcPts val="1680"/>
              </a:spcBef>
            </a:pPr>
            <a:r>
              <a:rPr sz="1800" spc="-10" dirty="0">
                <a:solidFill>
                  <a:srgbClr val="001F5F"/>
                </a:solidFill>
                <a:latin typeface="Courier New"/>
                <a:cs typeface="Courier New"/>
              </a:rPr>
              <a:t>Session session </a:t>
            </a:r>
            <a:r>
              <a:rPr sz="1800" dirty="0">
                <a:solidFill>
                  <a:srgbClr val="001F5F"/>
                </a:solidFill>
                <a:latin typeface="Courier New"/>
                <a:cs typeface="Courier New"/>
              </a:rPr>
              <a:t>=</a:t>
            </a:r>
            <a:r>
              <a:rPr sz="1800" spc="-60" dirty="0">
                <a:solidFill>
                  <a:srgbClr val="001F5F"/>
                </a:solidFill>
                <a:latin typeface="Courier New"/>
                <a:cs typeface="Courier New"/>
              </a:rPr>
              <a:t> </a:t>
            </a:r>
            <a:r>
              <a:rPr sz="1800" spc="-10" dirty="0">
                <a:solidFill>
                  <a:srgbClr val="001F5F"/>
                </a:solidFill>
                <a:latin typeface="Courier New"/>
                <a:cs typeface="Courier New"/>
              </a:rPr>
              <a:t>factory.openSession();</a:t>
            </a:r>
            <a:endParaRPr sz="1800">
              <a:latin typeface="Courier New"/>
              <a:cs typeface="Courier New"/>
            </a:endParaRPr>
          </a:p>
          <a:p>
            <a:pPr marL="852805">
              <a:lnSpc>
                <a:spcPct val="100000"/>
              </a:lnSpc>
            </a:pPr>
            <a:r>
              <a:rPr sz="1800" spc="-10" dirty="0">
                <a:solidFill>
                  <a:srgbClr val="001F5F"/>
                </a:solidFill>
                <a:latin typeface="Courier New"/>
                <a:cs typeface="Courier New"/>
              </a:rPr>
              <a:t>Transaction </a:t>
            </a:r>
            <a:r>
              <a:rPr sz="1800" spc="-5" dirty="0">
                <a:solidFill>
                  <a:srgbClr val="001F5F"/>
                </a:solidFill>
                <a:latin typeface="Courier New"/>
                <a:cs typeface="Courier New"/>
              </a:rPr>
              <a:t>tx </a:t>
            </a:r>
            <a:r>
              <a:rPr sz="1800" dirty="0">
                <a:solidFill>
                  <a:srgbClr val="001F5F"/>
                </a:solidFill>
                <a:latin typeface="Courier New"/>
                <a:cs typeface="Courier New"/>
              </a:rPr>
              <a:t>=</a:t>
            </a:r>
            <a:r>
              <a:rPr sz="1800" spc="-85" dirty="0">
                <a:solidFill>
                  <a:srgbClr val="001F5F"/>
                </a:solidFill>
                <a:latin typeface="Courier New"/>
                <a:cs typeface="Courier New"/>
              </a:rPr>
              <a:t> </a:t>
            </a:r>
            <a:r>
              <a:rPr sz="1800" spc="-10" dirty="0">
                <a:solidFill>
                  <a:srgbClr val="001F5F"/>
                </a:solidFill>
                <a:latin typeface="Courier New"/>
                <a:cs typeface="Courier New"/>
              </a:rPr>
              <a:t>null;</a:t>
            </a:r>
            <a:endParaRPr sz="1800">
              <a:latin typeface="Courier New"/>
              <a:cs typeface="Courier New"/>
            </a:endParaRPr>
          </a:p>
          <a:p>
            <a:pPr marL="852805">
              <a:lnSpc>
                <a:spcPct val="100000"/>
              </a:lnSpc>
            </a:pPr>
            <a:r>
              <a:rPr sz="1800" spc="-5" dirty="0">
                <a:solidFill>
                  <a:srgbClr val="001F5F"/>
                </a:solidFill>
                <a:latin typeface="Courier New"/>
                <a:cs typeface="Courier New"/>
              </a:rPr>
              <a:t>try</a:t>
            </a:r>
            <a:r>
              <a:rPr sz="1800" spc="-110" dirty="0">
                <a:solidFill>
                  <a:srgbClr val="001F5F"/>
                </a:solidFill>
                <a:latin typeface="Courier New"/>
                <a:cs typeface="Courier New"/>
              </a:rPr>
              <a:t> </a:t>
            </a:r>
            <a:r>
              <a:rPr sz="1800" dirty="0">
                <a:solidFill>
                  <a:srgbClr val="001F5F"/>
                </a:solidFill>
                <a:latin typeface="Courier New"/>
                <a:cs typeface="Courier New"/>
              </a:rPr>
              <a:t>{</a:t>
            </a:r>
            <a:endParaRPr sz="1800">
              <a:latin typeface="Courier New"/>
              <a:cs typeface="Courier New"/>
            </a:endParaRPr>
          </a:p>
          <a:p>
            <a:pPr marL="1263015">
              <a:lnSpc>
                <a:spcPct val="100000"/>
              </a:lnSpc>
            </a:pPr>
            <a:r>
              <a:rPr sz="1800" spc="-5" dirty="0">
                <a:solidFill>
                  <a:srgbClr val="001F5F"/>
                </a:solidFill>
                <a:latin typeface="Courier New"/>
                <a:cs typeface="Courier New"/>
              </a:rPr>
              <a:t>tx </a:t>
            </a:r>
            <a:r>
              <a:rPr sz="1800" dirty="0">
                <a:solidFill>
                  <a:srgbClr val="001F5F"/>
                </a:solidFill>
                <a:latin typeface="Courier New"/>
                <a:cs typeface="Courier New"/>
              </a:rPr>
              <a:t>=</a:t>
            </a:r>
            <a:r>
              <a:rPr sz="1800" spc="-90" dirty="0">
                <a:solidFill>
                  <a:srgbClr val="001F5F"/>
                </a:solidFill>
                <a:latin typeface="Courier New"/>
                <a:cs typeface="Courier New"/>
              </a:rPr>
              <a:t> </a:t>
            </a:r>
            <a:r>
              <a:rPr sz="1800" spc="-10" dirty="0">
                <a:solidFill>
                  <a:srgbClr val="001F5F"/>
                </a:solidFill>
                <a:latin typeface="Courier New"/>
                <a:cs typeface="Courier New"/>
              </a:rPr>
              <a:t>session.beginTransaction();</a:t>
            </a:r>
            <a:endParaRPr sz="1800">
              <a:latin typeface="Courier New"/>
              <a:cs typeface="Courier New"/>
            </a:endParaRPr>
          </a:p>
          <a:p>
            <a:pPr marL="1263015">
              <a:lnSpc>
                <a:spcPct val="100000"/>
              </a:lnSpc>
            </a:pPr>
            <a:r>
              <a:rPr sz="1800" spc="-5" dirty="0">
                <a:solidFill>
                  <a:srgbClr val="001F5F"/>
                </a:solidFill>
                <a:latin typeface="Courier New"/>
                <a:cs typeface="Courier New"/>
              </a:rPr>
              <a:t>// do </a:t>
            </a:r>
            <a:r>
              <a:rPr sz="1800" spc="-10" dirty="0">
                <a:solidFill>
                  <a:srgbClr val="001F5F"/>
                </a:solidFill>
                <a:latin typeface="Courier New"/>
                <a:cs typeface="Courier New"/>
              </a:rPr>
              <a:t>some</a:t>
            </a:r>
            <a:r>
              <a:rPr sz="1800" spc="-110" dirty="0">
                <a:solidFill>
                  <a:srgbClr val="001F5F"/>
                </a:solidFill>
                <a:latin typeface="Courier New"/>
                <a:cs typeface="Courier New"/>
              </a:rPr>
              <a:t> </a:t>
            </a:r>
            <a:r>
              <a:rPr sz="1800" spc="-10" dirty="0">
                <a:solidFill>
                  <a:srgbClr val="001F5F"/>
                </a:solidFill>
                <a:latin typeface="Courier New"/>
                <a:cs typeface="Courier New"/>
              </a:rPr>
              <a:t>work</a:t>
            </a:r>
            <a:endParaRPr sz="1800">
              <a:latin typeface="Courier New"/>
              <a:cs typeface="Courier New"/>
            </a:endParaRPr>
          </a:p>
          <a:p>
            <a:pPr marL="1263015">
              <a:lnSpc>
                <a:spcPct val="100000"/>
              </a:lnSpc>
            </a:pPr>
            <a:r>
              <a:rPr sz="1800" spc="-10" dirty="0">
                <a:solidFill>
                  <a:srgbClr val="001F5F"/>
                </a:solidFill>
                <a:latin typeface="Courier New"/>
                <a:cs typeface="Courier New"/>
              </a:rPr>
              <a:t>...</a:t>
            </a:r>
            <a:endParaRPr sz="1800">
              <a:latin typeface="Courier New"/>
              <a:cs typeface="Courier New"/>
            </a:endParaRPr>
          </a:p>
          <a:p>
            <a:pPr marL="1263015">
              <a:lnSpc>
                <a:spcPct val="100000"/>
              </a:lnSpc>
            </a:pPr>
            <a:r>
              <a:rPr sz="1800" spc="-10" dirty="0">
                <a:solidFill>
                  <a:srgbClr val="001F5F"/>
                </a:solidFill>
                <a:latin typeface="Courier New"/>
                <a:cs typeface="Courier New"/>
              </a:rPr>
              <a:t>tx.commit();</a:t>
            </a:r>
            <a:endParaRPr sz="1800">
              <a:latin typeface="Courier New"/>
              <a:cs typeface="Courier New"/>
            </a:endParaRPr>
          </a:p>
          <a:p>
            <a:pPr marL="852805">
              <a:lnSpc>
                <a:spcPct val="100000"/>
              </a:lnSpc>
            </a:pPr>
            <a:r>
              <a:rPr sz="1800" dirty="0">
                <a:solidFill>
                  <a:srgbClr val="001F5F"/>
                </a:solidFill>
                <a:latin typeface="Courier New"/>
                <a:cs typeface="Courier New"/>
              </a:rPr>
              <a:t>}</a:t>
            </a:r>
            <a:endParaRPr sz="1800">
              <a:latin typeface="Courier New"/>
              <a:cs typeface="Courier New"/>
            </a:endParaRPr>
          </a:p>
          <a:p>
            <a:pPr marL="852805">
              <a:lnSpc>
                <a:spcPct val="100000"/>
              </a:lnSpc>
            </a:pPr>
            <a:r>
              <a:rPr sz="1800" spc="-10" dirty="0">
                <a:solidFill>
                  <a:srgbClr val="001F5F"/>
                </a:solidFill>
                <a:latin typeface="Courier New"/>
                <a:cs typeface="Courier New"/>
              </a:rPr>
              <a:t>catch (Exception </a:t>
            </a:r>
            <a:r>
              <a:rPr sz="1800" spc="-5" dirty="0">
                <a:solidFill>
                  <a:srgbClr val="001F5F"/>
                </a:solidFill>
                <a:latin typeface="Courier New"/>
                <a:cs typeface="Courier New"/>
              </a:rPr>
              <a:t>e)</a:t>
            </a:r>
            <a:r>
              <a:rPr sz="1800" spc="-85" dirty="0">
                <a:solidFill>
                  <a:srgbClr val="001F5F"/>
                </a:solidFill>
                <a:latin typeface="Courier New"/>
                <a:cs typeface="Courier New"/>
              </a:rPr>
              <a:t> </a:t>
            </a:r>
            <a:r>
              <a:rPr sz="1800" dirty="0">
                <a:solidFill>
                  <a:srgbClr val="001F5F"/>
                </a:solidFill>
                <a:latin typeface="Courier New"/>
                <a:cs typeface="Courier New"/>
              </a:rPr>
              <a:t>{</a:t>
            </a:r>
            <a:endParaRPr sz="1800">
              <a:latin typeface="Courier New"/>
              <a:cs typeface="Courier New"/>
            </a:endParaRPr>
          </a:p>
          <a:p>
            <a:pPr marL="1263015" marR="2447290">
              <a:lnSpc>
                <a:spcPct val="100000"/>
              </a:lnSpc>
            </a:pPr>
            <a:r>
              <a:rPr sz="1800" spc="-5" dirty="0">
                <a:solidFill>
                  <a:srgbClr val="001F5F"/>
                </a:solidFill>
                <a:latin typeface="Courier New"/>
                <a:cs typeface="Courier New"/>
              </a:rPr>
              <a:t>if </a:t>
            </a:r>
            <a:r>
              <a:rPr sz="1800" spc="-10" dirty="0">
                <a:solidFill>
                  <a:srgbClr val="001F5F"/>
                </a:solidFill>
                <a:latin typeface="Courier New"/>
                <a:cs typeface="Courier New"/>
              </a:rPr>
              <a:t>(tx!=null) tx.rollback();  e.printStackTrace();</a:t>
            </a:r>
            <a:endParaRPr sz="1800">
              <a:latin typeface="Courier New"/>
              <a:cs typeface="Courier New"/>
            </a:endParaRPr>
          </a:p>
          <a:p>
            <a:pPr marL="852805">
              <a:lnSpc>
                <a:spcPct val="100000"/>
              </a:lnSpc>
            </a:pPr>
            <a:r>
              <a:rPr sz="1800" spc="-10" dirty="0">
                <a:solidFill>
                  <a:srgbClr val="001F5F"/>
                </a:solidFill>
                <a:latin typeface="Courier New"/>
                <a:cs typeface="Courier New"/>
              </a:rPr>
              <a:t>}finally</a:t>
            </a:r>
            <a:r>
              <a:rPr sz="1800" spc="-90" dirty="0">
                <a:solidFill>
                  <a:srgbClr val="001F5F"/>
                </a:solidFill>
                <a:latin typeface="Courier New"/>
                <a:cs typeface="Courier New"/>
              </a:rPr>
              <a:t> </a:t>
            </a:r>
            <a:r>
              <a:rPr sz="1800" dirty="0">
                <a:solidFill>
                  <a:srgbClr val="001F5F"/>
                </a:solidFill>
                <a:latin typeface="Courier New"/>
                <a:cs typeface="Courier New"/>
              </a:rPr>
              <a:t>{</a:t>
            </a:r>
            <a:endParaRPr sz="1800">
              <a:latin typeface="Courier New"/>
              <a:cs typeface="Courier New"/>
            </a:endParaRPr>
          </a:p>
          <a:p>
            <a:pPr marL="1263015">
              <a:lnSpc>
                <a:spcPct val="100000"/>
              </a:lnSpc>
            </a:pPr>
            <a:r>
              <a:rPr sz="1800" spc="-10" dirty="0">
                <a:solidFill>
                  <a:srgbClr val="001F5F"/>
                </a:solidFill>
                <a:latin typeface="Courier New"/>
                <a:cs typeface="Courier New"/>
              </a:rPr>
              <a:t>session.close();</a:t>
            </a:r>
            <a:endParaRPr sz="1800">
              <a:latin typeface="Courier New"/>
              <a:cs typeface="Courier New"/>
            </a:endParaRPr>
          </a:p>
          <a:p>
            <a:pPr marL="852805">
              <a:lnSpc>
                <a:spcPct val="100000"/>
              </a:lnSpc>
            </a:pPr>
            <a:r>
              <a:rPr sz="1800" dirty="0">
                <a:solidFill>
                  <a:srgbClr val="001F5F"/>
                </a:solidFill>
                <a:latin typeface="Courier New"/>
                <a:cs typeface="Courier New"/>
              </a:rPr>
              <a:t>}</a:t>
            </a:r>
            <a:endParaRPr sz="180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39</a:t>
            </a:fld>
            <a:r>
              <a:rPr dirty="0"/>
              <a:t> of</a:t>
            </a:r>
            <a:r>
              <a:rPr spc="-90" dirty="0"/>
              <a:t> </a:t>
            </a:r>
            <a:r>
              <a:rPr dirty="0"/>
              <a:t>45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6155" y="2630423"/>
            <a:ext cx="2875788" cy="389077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621350" y="933573"/>
            <a:ext cx="2289175" cy="1568450"/>
          </a:xfrm>
          <a:custGeom>
            <a:avLst/>
            <a:gdLst/>
            <a:ahLst/>
            <a:cxnLst/>
            <a:rect l="l" t="t" r="r" b="b"/>
            <a:pathLst>
              <a:path w="2289175" h="1568450">
                <a:moveTo>
                  <a:pt x="207828" y="516131"/>
                </a:moveTo>
                <a:lnTo>
                  <a:pt x="204536" y="470880"/>
                </a:lnTo>
                <a:lnTo>
                  <a:pt x="207692" y="426675"/>
                </a:lnTo>
                <a:lnTo>
                  <a:pt x="216930" y="383964"/>
                </a:lnTo>
                <a:lnTo>
                  <a:pt x="231887" y="343195"/>
                </a:lnTo>
                <a:lnTo>
                  <a:pt x="252199" y="304816"/>
                </a:lnTo>
                <a:lnTo>
                  <a:pt x="277503" y="269275"/>
                </a:lnTo>
                <a:lnTo>
                  <a:pt x="307434" y="237020"/>
                </a:lnTo>
                <a:lnTo>
                  <a:pt x="341629" y="208500"/>
                </a:lnTo>
                <a:lnTo>
                  <a:pt x="379724" y="184161"/>
                </a:lnTo>
                <a:lnTo>
                  <a:pt x="421355" y="164453"/>
                </a:lnTo>
                <a:lnTo>
                  <a:pt x="466159" y="149823"/>
                </a:lnTo>
                <a:lnTo>
                  <a:pt x="513771" y="140719"/>
                </a:lnTo>
                <a:lnTo>
                  <a:pt x="561369" y="137635"/>
                </a:lnTo>
                <a:lnTo>
                  <a:pt x="608657" y="140488"/>
                </a:lnTo>
                <a:lnTo>
                  <a:pt x="655018" y="149150"/>
                </a:lnTo>
                <a:lnTo>
                  <a:pt x="699837" y="163494"/>
                </a:lnTo>
                <a:lnTo>
                  <a:pt x="742498" y="183391"/>
                </a:lnTo>
                <a:lnTo>
                  <a:pt x="770319" y="143513"/>
                </a:lnTo>
                <a:lnTo>
                  <a:pt x="804299" y="109851"/>
                </a:lnTo>
                <a:lnTo>
                  <a:pt x="843359" y="82713"/>
                </a:lnTo>
                <a:lnTo>
                  <a:pt x="886424" y="62408"/>
                </a:lnTo>
                <a:lnTo>
                  <a:pt x="932417" y="49245"/>
                </a:lnTo>
                <a:lnTo>
                  <a:pt x="980260" y="43531"/>
                </a:lnTo>
                <a:lnTo>
                  <a:pt x="1028879" y="45575"/>
                </a:lnTo>
                <a:lnTo>
                  <a:pt x="1077195" y="55686"/>
                </a:lnTo>
                <a:lnTo>
                  <a:pt x="1124133" y="74171"/>
                </a:lnTo>
                <a:lnTo>
                  <a:pt x="1158724" y="94412"/>
                </a:lnTo>
                <a:lnTo>
                  <a:pt x="1189792" y="119129"/>
                </a:lnTo>
                <a:lnTo>
                  <a:pt x="1214754" y="82160"/>
                </a:lnTo>
                <a:lnTo>
                  <a:pt x="1246138" y="51520"/>
                </a:lnTo>
                <a:lnTo>
                  <a:pt x="1282698" y="27598"/>
                </a:lnTo>
                <a:lnTo>
                  <a:pt x="1323189" y="10782"/>
                </a:lnTo>
                <a:lnTo>
                  <a:pt x="1366365" y="1462"/>
                </a:lnTo>
                <a:lnTo>
                  <a:pt x="1410980" y="25"/>
                </a:lnTo>
                <a:lnTo>
                  <a:pt x="1455788" y="6860"/>
                </a:lnTo>
                <a:lnTo>
                  <a:pt x="1499545" y="22355"/>
                </a:lnTo>
                <a:lnTo>
                  <a:pt x="1543661" y="49184"/>
                </a:lnTo>
                <a:lnTo>
                  <a:pt x="1580063" y="84585"/>
                </a:lnTo>
                <a:lnTo>
                  <a:pt x="1613105" y="54259"/>
                </a:lnTo>
                <a:lnTo>
                  <a:pt x="1650337" y="30559"/>
                </a:lnTo>
                <a:lnTo>
                  <a:pt x="1690736" y="13564"/>
                </a:lnTo>
                <a:lnTo>
                  <a:pt x="1733280" y="3351"/>
                </a:lnTo>
                <a:lnTo>
                  <a:pt x="1776947" y="0"/>
                </a:lnTo>
                <a:lnTo>
                  <a:pt x="1820713" y="3587"/>
                </a:lnTo>
                <a:lnTo>
                  <a:pt x="1863558" y="14193"/>
                </a:lnTo>
                <a:lnTo>
                  <a:pt x="1904459" y="31895"/>
                </a:lnTo>
                <a:lnTo>
                  <a:pt x="1942394" y="56772"/>
                </a:lnTo>
                <a:lnTo>
                  <a:pt x="1973645" y="86145"/>
                </a:lnTo>
                <a:lnTo>
                  <a:pt x="1998861" y="119828"/>
                </a:lnTo>
                <a:lnTo>
                  <a:pt x="2017528" y="157035"/>
                </a:lnTo>
                <a:lnTo>
                  <a:pt x="2029135" y="196980"/>
                </a:lnTo>
                <a:lnTo>
                  <a:pt x="2076882" y="213530"/>
                </a:lnTo>
                <a:lnTo>
                  <a:pt x="2119506" y="237085"/>
                </a:lnTo>
                <a:lnTo>
                  <a:pt x="2156445" y="266727"/>
                </a:lnTo>
                <a:lnTo>
                  <a:pt x="2187137" y="301540"/>
                </a:lnTo>
                <a:lnTo>
                  <a:pt x="2211022" y="340607"/>
                </a:lnTo>
                <a:lnTo>
                  <a:pt x="2227537" y="383012"/>
                </a:lnTo>
                <a:lnTo>
                  <a:pt x="2236122" y="427837"/>
                </a:lnTo>
                <a:lnTo>
                  <a:pt x="2236215" y="474167"/>
                </a:lnTo>
                <a:lnTo>
                  <a:pt x="2227255" y="521084"/>
                </a:lnTo>
                <a:lnTo>
                  <a:pt x="2224516" y="529895"/>
                </a:lnTo>
                <a:lnTo>
                  <a:pt x="2221444" y="538610"/>
                </a:lnTo>
                <a:lnTo>
                  <a:pt x="2218039" y="547230"/>
                </a:lnTo>
                <a:lnTo>
                  <a:pt x="2214301" y="555755"/>
                </a:lnTo>
                <a:lnTo>
                  <a:pt x="2241349" y="593627"/>
                </a:lnTo>
                <a:lnTo>
                  <a:pt x="2262220" y="633590"/>
                </a:lnTo>
                <a:lnTo>
                  <a:pt x="2276993" y="675084"/>
                </a:lnTo>
                <a:lnTo>
                  <a:pt x="2285745" y="717548"/>
                </a:lnTo>
                <a:lnTo>
                  <a:pt x="2288555" y="760424"/>
                </a:lnTo>
                <a:lnTo>
                  <a:pt x="2285500" y="803151"/>
                </a:lnTo>
                <a:lnTo>
                  <a:pt x="2276659" y="845169"/>
                </a:lnTo>
                <a:lnTo>
                  <a:pt x="2262109" y="885918"/>
                </a:lnTo>
                <a:lnTo>
                  <a:pt x="2241929" y="924837"/>
                </a:lnTo>
                <a:lnTo>
                  <a:pt x="2216197" y="961367"/>
                </a:lnTo>
                <a:lnTo>
                  <a:pt x="2184990" y="994948"/>
                </a:lnTo>
                <a:lnTo>
                  <a:pt x="2148388" y="1025020"/>
                </a:lnTo>
                <a:lnTo>
                  <a:pt x="2110157" y="1048964"/>
                </a:lnTo>
                <a:lnTo>
                  <a:pt x="2069140" y="1068073"/>
                </a:lnTo>
                <a:lnTo>
                  <a:pt x="2025837" y="1082134"/>
                </a:lnTo>
                <a:lnTo>
                  <a:pt x="1980748" y="1090933"/>
                </a:lnTo>
                <a:lnTo>
                  <a:pt x="1976334" y="1137230"/>
                </a:lnTo>
                <a:lnTo>
                  <a:pt x="1964355" y="1181092"/>
                </a:lnTo>
                <a:lnTo>
                  <a:pt x="1945444" y="1221935"/>
                </a:lnTo>
                <a:lnTo>
                  <a:pt x="1920233" y="1259175"/>
                </a:lnTo>
                <a:lnTo>
                  <a:pt x="1889355" y="1292228"/>
                </a:lnTo>
                <a:lnTo>
                  <a:pt x="1853445" y="1320512"/>
                </a:lnTo>
                <a:lnTo>
                  <a:pt x="1813135" y="1343441"/>
                </a:lnTo>
                <a:lnTo>
                  <a:pt x="1769058" y="1360433"/>
                </a:lnTo>
                <a:lnTo>
                  <a:pt x="1721848" y="1370904"/>
                </a:lnTo>
                <a:lnTo>
                  <a:pt x="1672138" y="1374270"/>
                </a:lnTo>
                <a:lnTo>
                  <a:pt x="1630156" y="1371198"/>
                </a:lnTo>
                <a:lnTo>
                  <a:pt x="1589175" y="1362840"/>
                </a:lnTo>
                <a:lnTo>
                  <a:pt x="1549765" y="1349338"/>
                </a:lnTo>
                <a:lnTo>
                  <a:pt x="1512499" y="1330836"/>
                </a:lnTo>
                <a:lnTo>
                  <a:pt x="1495336" y="1373416"/>
                </a:lnTo>
                <a:lnTo>
                  <a:pt x="1472777" y="1412524"/>
                </a:lnTo>
                <a:lnTo>
                  <a:pt x="1445351" y="1447892"/>
                </a:lnTo>
                <a:lnTo>
                  <a:pt x="1413589" y="1479257"/>
                </a:lnTo>
                <a:lnTo>
                  <a:pt x="1378020" y="1506351"/>
                </a:lnTo>
                <a:lnTo>
                  <a:pt x="1339175" y="1528909"/>
                </a:lnTo>
                <a:lnTo>
                  <a:pt x="1297584" y="1546664"/>
                </a:lnTo>
                <a:lnTo>
                  <a:pt x="1253776" y="1559351"/>
                </a:lnTo>
                <a:lnTo>
                  <a:pt x="1208282" y="1566705"/>
                </a:lnTo>
                <a:lnTo>
                  <a:pt x="1161632" y="1568458"/>
                </a:lnTo>
                <a:lnTo>
                  <a:pt x="1114355" y="1564346"/>
                </a:lnTo>
                <a:lnTo>
                  <a:pt x="1066983" y="1554102"/>
                </a:lnTo>
                <a:lnTo>
                  <a:pt x="1020898" y="1537691"/>
                </a:lnTo>
                <a:lnTo>
                  <a:pt x="977959" y="1515683"/>
                </a:lnTo>
                <a:lnTo>
                  <a:pt x="938720" y="1488457"/>
                </a:lnTo>
                <a:lnTo>
                  <a:pt x="903736" y="1456391"/>
                </a:lnTo>
                <a:lnTo>
                  <a:pt x="873562" y="1419863"/>
                </a:lnTo>
                <a:lnTo>
                  <a:pt x="831304" y="1440640"/>
                </a:lnTo>
                <a:lnTo>
                  <a:pt x="787705" y="1456391"/>
                </a:lnTo>
                <a:lnTo>
                  <a:pt x="743186" y="1467214"/>
                </a:lnTo>
                <a:lnTo>
                  <a:pt x="698168" y="1473207"/>
                </a:lnTo>
                <a:lnTo>
                  <a:pt x="653069" y="1474468"/>
                </a:lnTo>
                <a:lnTo>
                  <a:pt x="608312" y="1471095"/>
                </a:lnTo>
                <a:lnTo>
                  <a:pt x="564317" y="1463186"/>
                </a:lnTo>
                <a:lnTo>
                  <a:pt x="521503" y="1450839"/>
                </a:lnTo>
                <a:lnTo>
                  <a:pt x="480291" y="1434153"/>
                </a:lnTo>
                <a:lnTo>
                  <a:pt x="441102" y="1413224"/>
                </a:lnTo>
                <a:lnTo>
                  <a:pt x="404357" y="1388152"/>
                </a:lnTo>
                <a:lnTo>
                  <a:pt x="370475" y="1359034"/>
                </a:lnTo>
                <a:lnTo>
                  <a:pt x="339877" y="1325969"/>
                </a:lnTo>
                <a:lnTo>
                  <a:pt x="312984" y="1289053"/>
                </a:lnTo>
                <a:lnTo>
                  <a:pt x="310063" y="1284481"/>
                </a:lnTo>
                <a:lnTo>
                  <a:pt x="308666" y="1282195"/>
                </a:lnTo>
                <a:lnTo>
                  <a:pt x="261920" y="1282874"/>
                </a:lnTo>
                <a:lnTo>
                  <a:pt x="217333" y="1275127"/>
                </a:lnTo>
                <a:lnTo>
                  <a:pt x="175930" y="1259706"/>
                </a:lnTo>
                <a:lnTo>
                  <a:pt x="138740" y="1237364"/>
                </a:lnTo>
                <a:lnTo>
                  <a:pt x="106788" y="1208855"/>
                </a:lnTo>
                <a:lnTo>
                  <a:pt x="81101" y="1174932"/>
                </a:lnTo>
                <a:lnTo>
                  <a:pt x="62708" y="1136347"/>
                </a:lnTo>
                <a:lnTo>
                  <a:pt x="52634" y="1093854"/>
                </a:lnTo>
                <a:lnTo>
                  <a:pt x="52207" y="1046967"/>
                </a:lnTo>
                <a:lnTo>
                  <a:pt x="62555" y="1001652"/>
                </a:lnTo>
                <a:lnTo>
                  <a:pt x="83120" y="959480"/>
                </a:lnTo>
                <a:lnTo>
                  <a:pt x="113340" y="922023"/>
                </a:lnTo>
                <a:lnTo>
                  <a:pt x="75705" y="896230"/>
                </a:lnTo>
                <a:lnTo>
                  <a:pt x="45224" y="864883"/>
                </a:lnTo>
                <a:lnTo>
                  <a:pt x="22225" y="829170"/>
                </a:lnTo>
                <a:lnTo>
                  <a:pt x="7041" y="790277"/>
                </a:lnTo>
                <a:lnTo>
                  <a:pt x="0" y="749389"/>
                </a:lnTo>
                <a:lnTo>
                  <a:pt x="1433" y="707693"/>
                </a:lnTo>
                <a:lnTo>
                  <a:pt x="11671" y="666375"/>
                </a:lnTo>
                <a:lnTo>
                  <a:pt x="31044" y="626621"/>
                </a:lnTo>
                <a:lnTo>
                  <a:pt x="63762" y="586092"/>
                </a:lnTo>
                <a:lnTo>
                  <a:pt x="105053" y="554231"/>
                </a:lnTo>
                <a:lnTo>
                  <a:pt x="153059" y="532181"/>
                </a:lnTo>
                <a:lnTo>
                  <a:pt x="205923" y="521084"/>
                </a:lnTo>
                <a:lnTo>
                  <a:pt x="207828" y="516131"/>
                </a:lnTo>
                <a:close/>
              </a:path>
            </a:pathLst>
          </a:custGeom>
          <a:ln w="9144">
            <a:solidFill>
              <a:srgbClr val="17375E"/>
            </a:solidFill>
          </a:ln>
        </p:spPr>
        <p:txBody>
          <a:bodyPr wrap="square" lIns="0" tIns="0" rIns="0" bIns="0" rtlCol="0"/>
          <a:lstStyle/>
          <a:p>
            <a:endParaRPr/>
          </a:p>
        </p:txBody>
      </p:sp>
      <p:sp>
        <p:nvSpPr>
          <p:cNvPr id="4" name="object 4"/>
          <p:cNvSpPr/>
          <p:nvPr/>
        </p:nvSpPr>
        <p:spPr>
          <a:xfrm>
            <a:off x="2453639" y="2595245"/>
            <a:ext cx="87630" cy="87630"/>
          </a:xfrm>
          <a:custGeom>
            <a:avLst/>
            <a:gdLst/>
            <a:ahLst/>
            <a:cxnLst/>
            <a:rect l="l" t="t" r="r" b="b"/>
            <a:pathLst>
              <a:path w="87630" h="87630">
                <a:moveTo>
                  <a:pt x="87122" y="43560"/>
                </a:moveTo>
                <a:lnTo>
                  <a:pt x="83708" y="60547"/>
                </a:lnTo>
                <a:lnTo>
                  <a:pt x="74390" y="74390"/>
                </a:lnTo>
                <a:lnTo>
                  <a:pt x="60547" y="83708"/>
                </a:lnTo>
                <a:lnTo>
                  <a:pt x="43561" y="87121"/>
                </a:lnTo>
                <a:lnTo>
                  <a:pt x="26628" y="83708"/>
                </a:lnTo>
                <a:lnTo>
                  <a:pt x="12779" y="74390"/>
                </a:lnTo>
                <a:lnTo>
                  <a:pt x="3430" y="60547"/>
                </a:lnTo>
                <a:lnTo>
                  <a:pt x="0" y="43560"/>
                </a:lnTo>
                <a:lnTo>
                  <a:pt x="3430" y="26628"/>
                </a:lnTo>
                <a:lnTo>
                  <a:pt x="12779" y="12779"/>
                </a:lnTo>
                <a:lnTo>
                  <a:pt x="26628" y="3430"/>
                </a:lnTo>
                <a:lnTo>
                  <a:pt x="43561" y="0"/>
                </a:lnTo>
                <a:lnTo>
                  <a:pt x="60547" y="3430"/>
                </a:lnTo>
                <a:lnTo>
                  <a:pt x="74390" y="12779"/>
                </a:lnTo>
                <a:lnTo>
                  <a:pt x="83708" y="26628"/>
                </a:lnTo>
                <a:lnTo>
                  <a:pt x="87122" y="43560"/>
                </a:lnTo>
                <a:close/>
              </a:path>
            </a:pathLst>
          </a:custGeom>
          <a:ln w="9144">
            <a:solidFill>
              <a:srgbClr val="17375E"/>
            </a:solidFill>
          </a:ln>
        </p:spPr>
        <p:txBody>
          <a:bodyPr wrap="square" lIns="0" tIns="0" rIns="0" bIns="0" rtlCol="0"/>
          <a:lstStyle/>
          <a:p>
            <a:endParaRPr/>
          </a:p>
        </p:txBody>
      </p:sp>
      <p:sp>
        <p:nvSpPr>
          <p:cNvPr id="5" name="object 5"/>
          <p:cNvSpPr/>
          <p:nvPr/>
        </p:nvSpPr>
        <p:spPr>
          <a:xfrm>
            <a:off x="2548763" y="2450464"/>
            <a:ext cx="174625" cy="174625"/>
          </a:xfrm>
          <a:custGeom>
            <a:avLst/>
            <a:gdLst/>
            <a:ahLst/>
            <a:cxnLst/>
            <a:rect l="l" t="t" r="r" b="b"/>
            <a:pathLst>
              <a:path w="174625" h="174625">
                <a:moveTo>
                  <a:pt x="174244" y="87122"/>
                </a:moveTo>
                <a:lnTo>
                  <a:pt x="167382" y="121040"/>
                </a:lnTo>
                <a:lnTo>
                  <a:pt x="148685" y="148732"/>
                </a:lnTo>
                <a:lnTo>
                  <a:pt x="120987" y="167399"/>
                </a:lnTo>
                <a:lnTo>
                  <a:pt x="87122" y="174244"/>
                </a:lnTo>
                <a:lnTo>
                  <a:pt x="53203" y="167399"/>
                </a:lnTo>
                <a:lnTo>
                  <a:pt x="25511" y="148732"/>
                </a:lnTo>
                <a:lnTo>
                  <a:pt x="6844" y="121040"/>
                </a:lnTo>
                <a:lnTo>
                  <a:pt x="0" y="87122"/>
                </a:lnTo>
                <a:lnTo>
                  <a:pt x="6844" y="53203"/>
                </a:lnTo>
                <a:lnTo>
                  <a:pt x="25511" y="25511"/>
                </a:lnTo>
                <a:lnTo>
                  <a:pt x="53203" y="6844"/>
                </a:lnTo>
                <a:lnTo>
                  <a:pt x="87122" y="0"/>
                </a:lnTo>
                <a:lnTo>
                  <a:pt x="120987" y="6844"/>
                </a:lnTo>
                <a:lnTo>
                  <a:pt x="148685" y="25511"/>
                </a:lnTo>
                <a:lnTo>
                  <a:pt x="167382" y="53203"/>
                </a:lnTo>
                <a:lnTo>
                  <a:pt x="174244" y="87122"/>
                </a:lnTo>
                <a:close/>
              </a:path>
            </a:pathLst>
          </a:custGeom>
          <a:ln w="9144">
            <a:solidFill>
              <a:srgbClr val="17375E"/>
            </a:solidFill>
          </a:ln>
        </p:spPr>
        <p:txBody>
          <a:bodyPr wrap="square" lIns="0" tIns="0" rIns="0" bIns="0" rtlCol="0"/>
          <a:lstStyle/>
          <a:p>
            <a:endParaRPr/>
          </a:p>
        </p:txBody>
      </p:sp>
      <p:sp>
        <p:nvSpPr>
          <p:cNvPr id="6" name="object 6"/>
          <p:cNvSpPr/>
          <p:nvPr/>
        </p:nvSpPr>
        <p:spPr>
          <a:xfrm>
            <a:off x="2714117" y="2254376"/>
            <a:ext cx="261620" cy="261620"/>
          </a:xfrm>
          <a:custGeom>
            <a:avLst/>
            <a:gdLst/>
            <a:ahLst/>
            <a:cxnLst/>
            <a:rect l="l" t="t" r="r" b="b"/>
            <a:pathLst>
              <a:path w="261619" h="261619">
                <a:moveTo>
                  <a:pt x="261365" y="130683"/>
                </a:moveTo>
                <a:lnTo>
                  <a:pt x="251090" y="181534"/>
                </a:lnTo>
                <a:lnTo>
                  <a:pt x="223075" y="223075"/>
                </a:lnTo>
                <a:lnTo>
                  <a:pt x="181534" y="251090"/>
                </a:lnTo>
                <a:lnTo>
                  <a:pt x="130682" y="261365"/>
                </a:lnTo>
                <a:lnTo>
                  <a:pt x="79777" y="251090"/>
                </a:lnTo>
                <a:lnTo>
                  <a:pt x="38242" y="223075"/>
                </a:lnTo>
                <a:lnTo>
                  <a:pt x="10257" y="181534"/>
                </a:lnTo>
                <a:lnTo>
                  <a:pt x="0" y="130683"/>
                </a:lnTo>
                <a:lnTo>
                  <a:pt x="10257" y="79777"/>
                </a:lnTo>
                <a:lnTo>
                  <a:pt x="38242" y="38242"/>
                </a:lnTo>
                <a:lnTo>
                  <a:pt x="79777" y="10257"/>
                </a:lnTo>
                <a:lnTo>
                  <a:pt x="130682" y="0"/>
                </a:lnTo>
                <a:lnTo>
                  <a:pt x="181534" y="10257"/>
                </a:lnTo>
                <a:lnTo>
                  <a:pt x="223075" y="38242"/>
                </a:lnTo>
                <a:lnTo>
                  <a:pt x="251090" y="79777"/>
                </a:lnTo>
                <a:lnTo>
                  <a:pt x="261365" y="130683"/>
                </a:lnTo>
                <a:close/>
              </a:path>
            </a:pathLst>
          </a:custGeom>
          <a:ln w="9144">
            <a:solidFill>
              <a:srgbClr val="17375E"/>
            </a:solidFill>
          </a:ln>
        </p:spPr>
        <p:txBody>
          <a:bodyPr wrap="square" lIns="0" tIns="0" rIns="0" bIns="0" rtlCol="0"/>
          <a:lstStyle/>
          <a:p>
            <a:endParaRPr/>
          </a:p>
        </p:txBody>
      </p:sp>
      <p:sp>
        <p:nvSpPr>
          <p:cNvPr id="7" name="object 7"/>
          <p:cNvSpPr/>
          <p:nvPr/>
        </p:nvSpPr>
        <p:spPr>
          <a:xfrm>
            <a:off x="2737104" y="1849373"/>
            <a:ext cx="133985" cy="29209"/>
          </a:xfrm>
          <a:custGeom>
            <a:avLst/>
            <a:gdLst/>
            <a:ahLst/>
            <a:cxnLst/>
            <a:rect l="l" t="t" r="r" b="b"/>
            <a:pathLst>
              <a:path w="133985" h="29210">
                <a:moveTo>
                  <a:pt x="133984" y="28955"/>
                </a:moveTo>
                <a:lnTo>
                  <a:pt x="99030" y="29021"/>
                </a:lnTo>
                <a:lnTo>
                  <a:pt x="64658" y="24145"/>
                </a:lnTo>
                <a:lnTo>
                  <a:pt x="31454" y="14436"/>
                </a:lnTo>
                <a:lnTo>
                  <a:pt x="0" y="0"/>
                </a:lnTo>
              </a:path>
            </a:pathLst>
          </a:custGeom>
          <a:ln w="9144">
            <a:solidFill>
              <a:srgbClr val="17375E"/>
            </a:solidFill>
          </a:ln>
        </p:spPr>
        <p:txBody>
          <a:bodyPr wrap="square" lIns="0" tIns="0" rIns="0" bIns="0" rtlCol="0"/>
          <a:lstStyle/>
          <a:p>
            <a:endParaRPr/>
          </a:p>
        </p:txBody>
      </p:sp>
      <p:sp>
        <p:nvSpPr>
          <p:cNvPr id="8" name="object 8"/>
          <p:cNvSpPr/>
          <p:nvPr/>
        </p:nvSpPr>
        <p:spPr>
          <a:xfrm>
            <a:off x="2930779" y="2194941"/>
            <a:ext cx="59055" cy="13970"/>
          </a:xfrm>
          <a:custGeom>
            <a:avLst/>
            <a:gdLst/>
            <a:ahLst/>
            <a:cxnLst/>
            <a:rect l="l" t="t" r="r" b="b"/>
            <a:pathLst>
              <a:path w="59055" h="13969">
                <a:moveTo>
                  <a:pt x="58673" y="0"/>
                </a:moveTo>
                <a:lnTo>
                  <a:pt x="44398" y="4806"/>
                </a:lnTo>
                <a:lnTo>
                  <a:pt x="29813" y="8731"/>
                </a:lnTo>
                <a:lnTo>
                  <a:pt x="14989" y="11751"/>
                </a:lnTo>
                <a:lnTo>
                  <a:pt x="0" y="13843"/>
                </a:lnTo>
              </a:path>
            </a:pathLst>
          </a:custGeom>
          <a:ln w="9143">
            <a:solidFill>
              <a:srgbClr val="17375E"/>
            </a:solidFill>
          </a:ln>
        </p:spPr>
        <p:txBody>
          <a:bodyPr wrap="square" lIns="0" tIns="0" rIns="0" bIns="0" rtlCol="0"/>
          <a:lstStyle/>
          <a:p>
            <a:endParaRPr/>
          </a:p>
        </p:txBody>
      </p:sp>
      <p:sp>
        <p:nvSpPr>
          <p:cNvPr id="9" name="object 9"/>
          <p:cNvSpPr/>
          <p:nvPr/>
        </p:nvSpPr>
        <p:spPr>
          <a:xfrm>
            <a:off x="3459479" y="2283967"/>
            <a:ext cx="35560" cy="63500"/>
          </a:xfrm>
          <a:custGeom>
            <a:avLst/>
            <a:gdLst/>
            <a:ahLst/>
            <a:cxnLst/>
            <a:rect l="l" t="t" r="r" b="b"/>
            <a:pathLst>
              <a:path w="35560" h="63500">
                <a:moveTo>
                  <a:pt x="35306" y="63119"/>
                </a:moveTo>
                <a:lnTo>
                  <a:pt x="25092" y="48006"/>
                </a:lnTo>
                <a:lnTo>
                  <a:pt x="15795" y="32416"/>
                </a:lnTo>
                <a:lnTo>
                  <a:pt x="7427" y="16398"/>
                </a:lnTo>
                <a:lnTo>
                  <a:pt x="0" y="0"/>
                </a:lnTo>
              </a:path>
            </a:pathLst>
          </a:custGeom>
          <a:ln w="9143">
            <a:solidFill>
              <a:srgbClr val="17375E"/>
            </a:solidFill>
          </a:ln>
        </p:spPr>
        <p:txBody>
          <a:bodyPr wrap="square" lIns="0" tIns="0" rIns="0" bIns="0" rtlCol="0"/>
          <a:lstStyle/>
          <a:p>
            <a:endParaRPr/>
          </a:p>
        </p:txBody>
      </p:sp>
      <p:sp>
        <p:nvSpPr>
          <p:cNvPr id="10" name="object 10"/>
          <p:cNvSpPr/>
          <p:nvPr/>
        </p:nvSpPr>
        <p:spPr>
          <a:xfrm>
            <a:off x="4134103" y="2189607"/>
            <a:ext cx="14604" cy="69850"/>
          </a:xfrm>
          <a:custGeom>
            <a:avLst/>
            <a:gdLst/>
            <a:ahLst/>
            <a:cxnLst/>
            <a:rect l="l" t="t" r="r" b="b"/>
            <a:pathLst>
              <a:path w="14604" h="69850">
                <a:moveTo>
                  <a:pt x="14097" y="0"/>
                </a:moveTo>
                <a:lnTo>
                  <a:pt x="12072" y="17567"/>
                </a:lnTo>
                <a:lnTo>
                  <a:pt x="9048" y="35004"/>
                </a:lnTo>
                <a:lnTo>
                  <a:pt x="5024" y="52274"/>
                </a:lnTo>
                <a:lnTo>
                  <a:pt x="0" y="69341"/>
                </a:lnTo>
              </a:path>
            </a:pathLst>
          </a:custGeom>
          <a:ln w="9144">
            <a:solidFill>
              <a:srgbClr val="17375E"/>
            </a:solidFill>
          </a:ln>
        </p:spPr>
        <p:txBody>
          <a:bodyPr wrap="square" lIns="0" tIns="0" rIns="0" bIns="0" rtlCol="0"/>
          <a:lstStyle/>
          <a:p>
            <a:endParaRPr/>
          </a:p>
        </p:txBody>
      </p:sp>
      <p:sp>
        <p:nvSpPr>
          <p:cNvPr id="11" name="object 11"/>
          <p:cNvSpPr/>
          <p:nvPr/>
        </p:nvSpPr>
        <p:spPr>
          <a:xfrm>
            <a:off x="4428744" y="1761363"/>
            <a:ext cx="172085" cy="259079"/>
          </a:xfrm>
          <a:custGeom>
            <a:avLst/>
            <a:gdLst/>
            <a:ahLst/>
            <a:cxnLst/>
            <a:rect l="l" t="t" r="r" b="b"/>
            <a:pathLst>
              <a:path w="172085" h="259080">
                <a:moveTo>
                  <a:pt x="0" y="0"/>
                </a:moveTo>
                <a:lnTo>
                  <a:pt x="43015" y="23768"/>
                </a:lnTo>
                <a:lnTo>
                  <a:pt x="80724" y="53206"/>
                </a:lnTo>
                <a:lnTo>
                  <a:pt x="112623" y="87561"/>
                </a:lnTo>
                <a:lnTo>
                  <a:pt x="138211" y="126078"/>
                </a:lnTo>
                <a:lnTo>
                  <a:pt x="156985" y="168006"/>
                </a:lnTo>
                <a:lnTo>
                  <a:pt x="168444" y="212591"/>
                </a:lnTo>
                <a:lnTo>
                  <a:pt x="172084" y="259079"/>
                </a:lnTo>
              </a:path>
            </a:pathLst>
          </a:custGeom>
          <a:ln w="9144">
            <a:solidFill>
              <a:srgbClr val="17375E"/>
            </a:solidFill>
          </a:ln>
        </p:spPr>
        <p:txBody>
          <a:bodyPr wrap="square" lIns="0" tIns="0" rIns="0" bIns="0" rtlCol="0"/>
          <a:lstStyle/>
          <a:p>
            <a:endParaRPr/>
          </a:p>
        </p:txBody>
      </p:sp>
      <p:sp>
        <p:nvSpPr>
          <p:cNvPr id="12" name="object 12"/>
          <p:cNvSpPr/>
          <p:nvPr/>
        </p:nvSpPr>
        <p:spPr>
          <a:xfrm>
            <a:off x="4758054" y="1485519"/>
            <a:ext cx="76835" cy="97155"/>
          </a:xfrm>
          <a:custGeom>
            <a:avLst/>
            <a:gdLst/>
            <a:ahLst/>
            <a:cxnLst/>
            <a:rect l="l" t="t" r="r" b="b"/>
            <a:pathLst>
              <a:path w="76835" h="97155">
                <a:moveTo>
                  <a:pt x="76581" y="0"/>
                </a:moveTo>
                <a:lnTo>
                  <a:pt x="62043" y="27269"/>
                </a:lnTo>
                <a:lnTo>
                  <a:pt x="44291" y="52704"/>
                </a:lnTo>
                <a:lnTo>
                  <a:pt x="23538" y="76045"/>
                </a:lnTo>
                <a:lnTo>
                  <a:pt x="0" y="97027"/>
                </a:lnTo>
              </a:path>
            </a:pathLst>
          </a:custGeom>
          <a:ln w="9144">
            <a:solidFill>
              <a:srgbClr val="17375E"/>
            </a:solidFill>
          </a:ln>
        </p:spPr>
        <p:txBody>
          <a:bodyPr wrap="square" lIns="0" tIns="0" rIns="0" bIns="0" rtlCol="0"/>
          <a:lstStyle/>
          <a:p>
            <a:endParaRPr/>
          </a:p>
        </p:txBody>
      </p:sp>
      <p:sp>
        <p:nvSpPr>
          <p:cNvPr id="13" name="object 13"/>
          <p:cNvSpPr/>
          <p:nvPr/>
        </p:nvSpPr>
        <p:spPr>
          <a:xfrm>
            <a:off x="4650740" y="1125092"/>
            <a:ext cx="4445" cy="46355"/>
          </a:xfrm>
          <a:custGeom>
            <a:avLst/>
            <a:gdLst/>
            <a:ahLst/>
            <a:cxnLst/>
            <a:rect l="l" t="t" r="r" b="b"/>
            <a:pathLst>
              <a:path w="4445" h="46355">
                <a:moveTo>
                  <a:pt x="0" y="0"/>
                </a:moveTo>
                <a:lnTo>
                  <a:pt x="1903" y="11378"/>
                </a:lnTo>
                <a:lnTo>
                  <a:pt x="3222" y="22828"/>
                </a:lnTo>
                <a:lnTo>
                  <a:pt x="3946" y="34325"/>
                </a:lnTo>
                <a:lnTo>
                  <a:pt x="4063" y="45847"/>
                </a:lnTo>
              </a:path>
            </a:pathLst>
          </a:custGeom>
          <a:ln w="9144">
            <a:solidFill>
              <a:srgbClr val="17375E"/>
            </a:solidFill>
          </a:ln>
        </p:spPr>
        <p:txBody>
          <a:bodyPr wrap="square" lIns="0" tIns="0" rIns="0" bIns="0" rtlCol="0"/>
          <a:lstStyle/>
          <a:p>
            <a:endParaRPr/>
          </a:p>
        </p:txBody>
      </p:sp>
      <p:sp>
        <p:nvSpPr>
          <p:cNvPr id="14" name="object 14"/>
          <p:cNvSpPr/>
          <p:nvPr/>
        </p:nvSpPr>
        <p:spPr>
          <a:xfrm>
            <a:off x="4161535" y="1013078"/>
            <a:ext cx="39370" cy="59055"/>
          </a:xfrm>
          <a:custGeom>
            <a:avLst/>
            <a:gdLst/>
            <a:ahLst/>
            <a:cxnLst/>
            <a:rect l="l" t="t" r="r" b="b"/>
            <a:pathLst>
              <a:path w="39370" h="59055">
                <a:moveTo>
                  <a:pt x="0" y="58547"/>
                </a:moveTo>
                <a:lnTo>
                  <a:pt x="8060" y="42933"/>
                </a:lnTo>
                <a:lnTo>
                  <a:pt x="17335" y="27939"/>
                </a:lnTo>
                <a:lnTo>
                  <a:pt x="27753" y="13612"/>
                </a:lnTo>
                <a:lnTo>
                  <a:pt x="39242" y="0"/>
                </a:lnTo>
              </a:path>
            </a:pathLst>
          </a:custGeom>
          <a:ln w="9144">
            <a:solidFill>
              <a:srgbClr val="17375E"/>
            </a:solidFill>
          </a:ln>
        </p:spPr>
        <p:txBody>
          <a:bodyPr wrap="square" lIns="0" tIns="0" rIns="0" bIns="0" rtlCol="0"/>
          <a:lstStyle/>
          <a:p>
            <a:endParaRPr/>
          </a:p>
        </p:txBody>
      </p:sp>
      <p:sp>
        <p:nvSpPr>
          <p:cNvPr id="15" name="object 15"/>
          <p:cNvSpPr/>
          <p:nvPr/>
        </p:nvSpPr>
        <p:spPr>
          <a:xfrm>
            <a:off x="3794378" y="1049019"/>
            <a:ext cx="19050" cy="50800"/>
          </a:xfrm>
          <a:custGeom>
            <a:avLst/>
            <a:gdLst/>
            <a:ahLst/>
            <a:cxnLst/>
            <a:rect l="l" t="t" r="r" b="b"/>
            <a:pathLst>
              <a:path w="19050" h="50800">
                <a:moveTo>
                  <a:pt x="0" y="50418"/>
                </a:moveTo>
                <a:lnTo>
                  <a:pt x="3494" y="37397"/>
                </a:lnTo>
                <a:lnTo>
                  <a:pt x="7858" y="24637"/>
                </a:lnTo>
                <a:lnTo>
                  <a:pt x="13055" y="12164"/>
                </a:lnTo>
                <a:lnTo>
                  <a:pt x="19050" y="0"/>
                </a:lnTo>
              </a:path>
            </a:pathLst>
          </a:custGeom>
          <a:ln w="9144">
            <a:solidFill>
              <a:srgbClr val="17375E"/>
            </a:solidFill>
          </a:ln>
        </p:spPr>
        <p:txBody>
          <a:bodyPr wrap="square" lIns="0" tIns="0" rIns="0" bIns="0" rtlCol="0"/>
          <a:lstStyle/>
          <a:p>
            <a:endParaRPr/>
          </a:p>
        </p:txBody>
      </p:sp>
      <p:sp>
        <p:nvSpPr>
          <p:cNvPr id="16" name="object 16"/>
          <p:cNvSpPr/>
          <p:nvPr/>
        </p:nvSpPr>
        <p:spPr>
          <a:xfrm>
            <a:off x="3363595" y="1116583"/>
            <a:ext cx="69215" cy="48895"/>
          </a:xfrm>
          <a:custGeom>
            <a:avLst/>
            <a:gdLst/>
            <a:ahLst/>
            <a:cxnLst/>
            <a:rect l="l" t="t" r="r" b="b"/>
            <a:pathLst>
              <a:path w="69214" h="48894">
                <a:moveTo>
                  <a:pt x="0" y="0"/>
                </a:moveTo>
                <a:lnTo>
                  <a:pt x="18399" y="10783"/>
                </a:lnTo>
                <a:lnTo>
                  <a:pt x="36036" y="22542"/>
                </a:lnTo>
                <a:lnTo>
                  <a:pt x="52863" y="35254"/>
                </a:lnTo>
                <a:lnTo>
                  <a:pt x="68833" y="48894"/>
                </a:lnTo>
              </a:path>
            </a:pathLst>
          </a:custGeom>
          <a:ln w="9144">
            <a:solidFill>
              <a:srgbClr val="17375E"/>
            </a:solidFill>
          </a:ln>
        </p:spPr>
        <p:txBody>
          <a:bodyPr wrap="square" lIns="0" tIns="0" rIns="0" bIns="0" rtlCol="0"/>
          <a:lstStyle/>
          <a:p>
            <a:endParaRPr/>
          </a:p>
        </p:txBody>
      </p:sp>
      <p:sp>
        <p:nvSpPr>
          <p:cNvPr id="17" name="object 17"/>
          <p:cNvSpPr/>
          <p:nvPr/>
        </p:nvSpPr>
        <p:spPr>
          <a:xfrm>
            <a:off x="2829179" y="1449832"/>
            <a:ext cx="12065" cy="51435"/>
          </a:xfrm>
          <a:custGeom>
            <a:avLst/>
            <a:gdLst/>
            <a:ahLst/>
            <a:cxnLst/>
            <a:rect l="l" t="t" r="r" b="b"/>
            <a:pathLst>
              <a:path w="12064" h="51434">
                <a:moveTo>
                  <a:pt x="12064" y="51434"/>
                </a:moveTo>
                <a:lnTo>
                  <a:pt x="8233" y="38719"/>
                </a:lnTo>
                <a:lnTo>
                  <a:pt x="4937" y="25907"/>
                </a:lnTo>
                <a:lnTo>
                  <a:pt x="2188" y="13001"/>
                </a:lnTo>
                <a:lnTo>
                  <a:pt x="0" y="0"/>
                </a:lnTo>
              </a:path>
            </a:pathLst>
          </a:custGeom>
          <a:ln w="9144">
            <a:solidFill>
              <a:srgbClr val="17375E"/>
            </a:solidFill>
          </a:ln>
        </p:spPr>
        <p:txBody>
          <a:bodyPr wrap="square" lIns="0" tIns="0" rIns="0" bIns="0" rtlCol="0"/>
          <a:lstStyle/>
          <a:p>
            <a:endParaRPr/>
          </a:p>
        </p:txBody>
      </p:sp>
      <p:sp>
        <p:nvSpPr>
          <p:cNvPr id="18" name="object 18"/>
          <p:cNvSpPr txBox="1"/>
          <p:nvPr/>
        </p:nvSpPr>
        <p:spPr>
          <a:xfrm>
            <a:off x="2831083" y="1463294"/>
            <a:ext cx="1706880" cy="573405"/>
          </a:xfrm>
          <a:prstGeom prst="rect">
            <a:avLst/>
          </a:prstGeom>
        </p:spPr>
        <p:txBody>
          <a:bodyPr vert="horz" wrap="square" lIns="0" tIns="0" rIns="0" bIns="0" rtlCol="0">
            <a:spAutoFit/>
          </a:bodyPr>
          <a:lstStyle/>
          <a:p>
            <a:pPr marL="12700">
              <a:lnSpc>
                <a:spcPct val="100000"/>
              </a:lnSpc>
            </a:pPr>
            <a:r>
              <a:rPr sz="1800" spc="-5" dirty="0">
                <a:solidFill>
                  <a:srgbClr val="001F5F"/>
                </a:solidFill>
                <a:latin typeface="Calibri"/>
                <a:cs typeface="Calibri"/>
              </a:rPr>
              <a:t>What </a:t>
            </a:r>
            <a:r>
              <a:rPr sz="1800" spc="-10" dirty="0">
                <a:solidFill>
                  <a:srgbClr val="001F5F"/>
                </a:solidFill>
                <a:latin typeface="Calibri"/>
                <a:cs typeface="Calibri"/>
              </a:rPr>
              <a:t>are </a:t>
            </a:r>
            <a:r>
              <a:rPr sz="1800" dirty="0">
                <a:solidFill>
                  <a:srgbClr val="001F5F"/>
                </a:solidFill>
                <a:latin typeface="Calibri"/>
                <a:cs typeface="Calibri"/>
              </a:rPr>
              <a:t>the</a:t>
            </a:r>
            <a:r>
              <a:rPr sz="1800" spc="-75" dirty="0">
                <a:solidFill>
                  <a:srgbClr val="001F5F"/>
                </a:solidFill>
                <a:latin typeface="Calibri"/>
                <a:cs typeface="Calibri"/>
              </a:rPr>
              <a:t> </a:t>
            </a:r>
            <a:r>
              <a:rPr sz="1800" spc="-10" dirty="0">
                <a:solidFill>
                  <a:srgbClr val="001F5F"/>
                </a:solidFill>
                <a:latin typeface="Calibri"/>
                <a:cs typeface="Calibri"/>
              </a:rPr>
              <a:t>pros</a:t>
            </a:r>
            <a:endParaRPr sz="1800">
              <a:latin typeface="Calibri"/>
              <a:cs typeface="Calibri"/>
            </a:endParaRPr>
          </a:p>
          <a:p>
            <a:pPr marL="60960">
              <a:lnSpc>
                <a:spcPct val="100000"/>
              </a:lnSpc>
            </a:pPr>
            <a:r>
              <a:rPr sz="1800" dirty="0">
                <a:solidFill>
                  <a:srgbClr val="001F5F"/>
                </a:solidFill>
                <a:latin typeface="Calibri"/>
                <a:cs typeface="Calibri"/>
              </a:rPr>
              <a:t>and </a:t>
            </a:r>
            <a:r>
              <a:rPr sz="1800" spc="-10" dirty="0">
                <a:solidFill>
                  <a:srgbClr val="001F5F"/>
                </a:solidFill>
                <a:latin typeface="Calibri"/>
                <a:cs typeface="Calibri"/>
              </a:rPr>
              <a:t>cons </a:t>
            </a:r>
            <a:r>
              <a:rPr sz="1800" spc="-5" dirty="0">
                <a:solidFill>
                  <a:srgbClr val="001F5F"/>
                </a:solidFill>
                <a:latin typeface="Calibri"/>
                <a:cs typeface="Calibri"/>
              </a:rPr>
              <a:t>of</a:t>
            </a:r>
            <a:r>
              <a:rPr sz="1800" spc="-45" dirty="0">
                <a:solidFill>
                  <a:srgbClr val="001F5F"/>
                </a:solidFill>
                <a:latin typeface="Calibri"/>
                <a:cs typeface="Calibri"/>
              </a:rPr>
              <a:t> </a:t>
            </a:r>
            <a:r>
              <a:rPr sz="1800" spc="-5" dirty="0">
                <a:solidFill>
                  <a:srgbClr val="001F5F"/>
                </a:solidFill>
                <a:latin typeface="Calibri"/>
                <a:cs typeface="Calibri"/>
              </a:rPr>
              <a:t>JDBC</a:t>
            </a:r>
            <a:endParaRPr sz="1800">
              <a:latin typeface="Calibri"/>
              <a:cs typeface="Calibri"/>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a:t>
            </a:fld>
            <a:r>
              <a:rPr dirty="0"/>
              <a:t> of</a:t>
            </a:r>
            <a:r>
              <a:rPr spc="-90" dirty="0"/>
              <a:t> </a:t>
            </a:r>
            <a:r>
              <a:rPr dirty="0"/>
              <a:t>45</a:t>
            </a:r>
          </a:p>
        </p:txBody>
      </p:sp>
      <p:sp>
        <p:nvSpPr>
          <p:cNvPr id="19" name="object 1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Reviewing </a:t>
            </a:r>
            <a:r>
              <a:rPr spc="-5" dirty="0"/>
              <a:t>JDBC</a:t>
            </a:r>
            <a:r>
              <a:rPr spc="-65" dirty="0"/>
              <a:t> </a:t>
            </a:r>
            <a:r>
              <a:rPr spc="-10" dirty="0"/>
              <a:t>(Contd.)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1012" y="669797"/>
            <a:ext cx="7545705" cy="185483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Consider </a:t>
            </a:r>
            <a:r>
              <a:rPr sz="2000" dirty="0">
                <a:solidFill>
                  <a:srgbClr val="001F5F"/>
                </a:solidFill>
                <a:latin typeface="Calibri"/>
                <a:cs typeface="Calibri"/>
              </a:rPr>
              <a:t>a scenario </a:t>
            </a:r>
            <a:r>
              <a:rPr sz="2000" spc="-5" dirty="0">
                <a:solidFill>
                  <a:srgbClr val="001F5F"/>
                </a:solidFill>
                <a:latin typeface="Calibri"/>
                <a:cs typeface="Calibri"/>
              </a:rPr>
              <a:t>where you </a:t>
            </a:r>
            <a:r>
              <a:rPr sz="2000" dirty="0">
                <a:solidFill>
                  <a:srgbClr val="001F5F"/>
                </a:solidFill>
                <a:latin typeface="Calibri"/>
                <a:cs typeface="Calibri"/>
              </a:rPr>
              <a:t>need </a:t>
            </a:r>
            <a:r>
              <a:rPr sz="2000" spc="-10" dirty="0">
                <a:solidFill>
                  <a:srgbClr val="001F5F"/>
                </a:solidFill>
                <a:latin typeface="Calibri"/>
                <a:cs typeface="Calibri"/>
              </a:rPr>
              <a:t>to </a:t>
            </a:r>
            <a:r>
              <a:rPr sz="2000" spc="-20" dirty="0">
                <a:solidFill>
                  <a:srgbClr val="001F5F"/>
                </a:solidFill>
                <a:latin typeface="Calibri"/>
                <a:cs typeface="Calibri"/>
              </a:rPr>
              <a:t>store </a:t>
            </a:r>
            <a:r>
              <a:rPr sz="2000" dirty="0">
                <a:solidFill>
                  <a:srgbClr val="001F5F"/>
                </a:solidFill>
                <a:latin typeface="Calibri"/>
                <a:cs typeface="Calibri"/>
              </a:rPr>
              <a:t>the </a:t>
            </a:r>
            <a:r>
              <a:rPr sz="2000" spc="-5" dirty="0">
                <a:solidFill>
                  <a:srgbClr val="001F5F"/>
                </a:solidFill>
                <a:latin typeface="Calibri"/>
                <a:cs typeface="Calibri"/>
              </a:rPr>
              <a:t>employee details </a:t>
            </a:r>
            <a:r>
              <a:rPr sz="2000" dirty="0">
                <a:solidFill>
                  <a:srgbClr val="001F5F"/>
                </a:solidFill>
                <a:latin typeface="Calibri"/>
                <a:cs typeface="Calibri"/>
              </a:rPr>
              <a:t>in a  </a:t>
            </a:r>
            <a:r>
              <a:rPr sz="2000" spc="-5" dirty="0">
                <a:solidFill>
                  <a:srgbClr val="001F5F"/>
                </a:solidFill>
                <a:latin typeface="Calibri"/>
                <a:cs typeface="Calibri"/>
              </a:rPr>
              <a:t>relational database. </a:t>
            </a:r>
            <a:r>
              <a:rPr sz="2000" spc="-30" dirty="0">
                <a:solidFill>
                  <a:srgbClr val="001F5F"/>
                </a:solidFill>
                <a:latin typeface="Calibri"/>
                <a:cs typeface="Calibri"/>
              </a:rPr>
              <a:t>However, </a:t>
            </a:r>
            <a:r>
              <a:rPr sz="2000" dirty="0">
                <a:solidFill>
                  <a:srgbClr val="001F5F"/>
                </a:solidFill>
                <a:latin typeface="Calibri"/>
                <a:cs typeface="Calibri"/>
              </a:rPr>
              <a:t>the </a:t>
            </a:r>
            <a:r>
              <a:rPr sz="2000" spc="-15" dirty="0">
                <a:solidFill>
                  <a:srgbClr val="001F5F"/>
                </a:solidFill>
                <a:latin typeface="Calibri"/>
                <a:cs typeface="Calibri"/>
              </a:rPr>
              <a:t>data </a:t>
            </a:r>
            <a:r>
              <a:rPr sz="2000" dirty="0">
                <a:solidFill>
                  <a:srgbClr val="001F5F"/>
                </a:solidFill>
                <a:latin typeface="Calibri"/>
                <a:cs typeface="Calibri"/>
              </a:rPr>
              <a:t>types </a:t>
            </a:r>
            <a:r>
              <a:rPr sz="2000" spc="-5" dirty="0">
                <a:solidFill>
                  <a:srgbClr val="001F5F"/>
                </a:solidFill>
                <a:latin typeface="Calibri"/>
                <a:cs typeface="Calibri"/>
              </a:rPr>
              <a:t>used </a:t>
            </a:r>
            <a:r>
              <a:rPr sz="2000" spc="-15" dirty="0">
                <a:solidFill>
                  <a:srgbClr val="001F5F"/>
                </a:solidFill>
                <a:latin typeface="Calibri"/>
                <a:cs typeface="Calibri"/>
              </a:rPr>
              <a:t>to </a:t>
            </a:r>
            <a:r>
              <a:rPr sz="2000" spc="-5" dirty="0">
                <a:solidFill>
                  <a:srgbClr val="001F5F"/>
                </a:solidFill>
                <a:latin typeface="Calibri"/>
                <a:cs typeface="Calibri"/>
              </a:rPr>
              <a:t>declare </a:t>
            </a:r>
            <a:r>
              <a:rPr sz="2000" dirty="0">
                <a:solidFill>
                  <a:srgbClr val="001F5F"/>
                </a:solidFill>
                <a:latin typeface="Calibri"/>
                <a:cs typeface="Calibri"/>
              </a:rPr>
              <a:t>the  </a:t>
            </a:r>
            <a:r>
              <a:rPr sz="2000" spc="-5" dirty="0">
                <a:solidFill>
                  <a:srgbClr val="001F5F"/>
                </a:solidFill>
                <a:latin typeface="Calibri"/>
                <a:cs typeface="Calibri"/>
              </a:rPr>
              <a:t>properties of </a:t>
            </a:r>
            <a:r>
              <a:rPr sz="2000" dirty="0">
                <a:solidFill>
                  <a:srgbClr val="001F5F"/>
                </a:solidFill>
                <a:latin typeface="Calibri"/>
                <a:cs typeface="Calibri"/>
              </a:rPr>
              <a:t>the </a:t>
            </a:r>
            <a:r>
              <a:rPr sz="1800" spc="-5" dirty="0">
                <a:solidFill>
                  <a:srgbClr val="001F5F"/>
                </a:solidFill>
                <a:latin typeface="Courier New"/>
                <a:cs typeface="Courier New"/>
              </a:rPr>
              <a:t>Employee </a:t>
            </a:r>
            <a:r>
              <a:rPr sz="2000" dirty="0">
                <a:solidFill>
                  <a:srgbClr val="001F5F"/>
                </a:solidFill>
                <a:latin typeface="Calibri"/>
                <a:cs typeface="Calibri"/>
              </a:rPr>
              <a:t>class and the </a:t>
            </a:r>
            <a:r>
              <a:rPr sz="2000" spc="-5" dirty="0">
                <a:solidFill>
                  <a:srgbClr val="001F5F"/>
                </a:solidFill>
                <a:latin typeface="Calibri"/>
                <a:cs typeface="Calibri"/>
              </a:rPr>
              <a:t>columns of </a:t>
            </a:r>
            <a:r>
              <a:rPr sz="2000" dirty="0">
                <a:solidFill>
                  <a:srgbClr val="001F5F"/>
                </a:solidFill>
                <a:latin typeface="Calibri"/>
                <a:cs typeface="Calibri"/>
              </a:rPr>
              <a:t>the </a:t>
            </a:r>
            <a:r>
              <a:rPr sz="1800" spc="-5" dirty="0">
                <a:solidFill>
                  <a:srgbClr val="001F5F"/>
                </a:solidFill>
                <a:latin typeface="Courier New"/>
                <a:cs typeface="Courier New"/>
              </a:rPr>
              <a:t>EMPLOYEE  </a:t>
            </a:r>
            <a:r>
              <a:rPr sz="2000" spc="-5" dirty="0">
                <a:solidFill>
                  <a:srgbClr val="001F5F"/>
                </a:solidFill>
                <a:latin typeface="Calibri"/>
                <a:cs typeface="Calibri"/>
              </a:rPr>
              <a:t>table are </a:t>
            </a:r>
            <a:r>
              <a:rPr sz="2000" spc="-10" dirty="0">
                <a:solidFill>
                  <a:srgbClr val="001F5F"/>
                </a:solidFill>
                <a:latin typeface="Calibri"/>
                <a:cs typeface="Calibri"/>
              </a:rPr>
              <a:t>different. </a:t>
            </a:r>
            <a:r>
              <a:rPr sz="2000" spc="-15" dirty="0">
                <a:solidFill>
                  <a:srgbClr val="001F5F"/>
                </a:solidFill>
                <a:latin typeface="Calibri"/>
                <a:cs typeface="Calibri"/>
              </a:rPr>
              <a:t>Therefore, </a:t>
            </a:r>
            <a:r>
              <a:rPr sz="2000" dirty="0">
                <a:solidFill>
                  <a:srgbClr val="001F5F"/>
                </a:solidFill>
                <a:latin typeface="Calibri"/>
                <a:cs typeface="Calibri"/>
              </a:rPr>
              <a:t>classes and its </a:t>
            </a:r>
            <a:r>
              <a:rPr sz="2000" spc="-10" dirty="0">
                <a:solidFill>
                  <a:srgbClr val="001F5F"/>
                </a:solidFill>
                <a:latin typeface="Calibri"/>
                <a:cs typeface="Calibri"/>
              </a:rPr>
              <a:t>properties must </a:t>
            </a:r>
            <a:r>
              <a:rPr sz="2000" dirty="0">
                <a:solidFill>
                  <a:srgbClr val="001F5F"/>
                </a:solidFill>
                <a:latin typeface="Calibri"/>
                <a:cs typeface="Calibri"/>
              </a:rPr>
              <a:t>be mapped  with the </a:t>
            </a:r>
            <a:r>
              <a:rPr sz="2000" spc="-5" dirty="0">
                <a:solidFill>
                  <a:srgbClr val="001F5F"/>
                </a:solidFill>
                <a:latin typeface="Calibri"/>
                <a:cs typeface="Calibri"/>
              </a:rPr>
              <a:t>tables </a:t>
            </a:r>
            <a:r>
              <a:rPr sz="2000" dirty="0">
                <a:solidFill>
                  <a:srgbClr val="001F5F"/>
                </a:solidFill>
                <a:latin typeface="Calibri"/>
                <a:cs typeface="Calibri"/>
              </a:rPr>
              <a:t>and its columns. </a:t>
            </a:r>
            <a:r>
              <a:rPr sz="2000" spc="-5" dirty="0">
                <a:solidFill>
                  <a:srgbClr val="001F5F"/>
                </a:solidFill>
                <a:latin typeface="Calibri"/>
                <a:cs typeface="Calibri"/>
              </a:rPr>
              <a:t>The following figure </a:t>
            </a:r>
            <a:r>
              <a:rPr sz="2000" dirty="0">
                <a:solidFill>
                  <a:srgbClr val="001F5F"/>
                </a:solidFill>
                <a:latin typeface="Calibri"/>
                <a:cs typeface="Calibri"/>
              </a:rPr>
              <a:t>depicts the  </a:t>
            </a:r>
            <a:r>
              <a:rPr sz="2000" spc="-10" dirty="0">
                <a:solidFill>
                  <a:srgbClr val="001F5F"/>
                </a:solidFill>
                <a:latin typeface="Calibri"/>
                <a:cs typeface="Calibri"/>
              </a:rPr>
              <a:t>difference </a:t>
            </a:r>
            <a:r>
              <a:rPr sz="2000" spc="-5" dirty="0">
                <a:solidFill>
                  <a:srgbClr val="001F5F"/>
                </a:solidFill>
                <a:latin typeface="Calibri"/>
                <a:cs typeface="Calibri"/>
              </a:rPr>
              <a:t>between </a:t>
            </a:r>
            <a:r>
              <a:rPr sz="2000" dirty="0">
                <a:solidFill>
                  <a:srgbClr val="001F5F"/>
                </a:solidFill>
                <a:latin typeface="Calibri"/>
                <a:cs typeface="Calibri"/>
              </a:rPr>
              <a:t>the </a:t>
            </a:r>
            <a:r>
              <a:rPr sz="2000" spc="-10" dirty="0">
                <a:solidFill>
                  <a:srgbClr val="001F5F"/>
                </a:solidFill>
                <a:latin typeface="Calibri"/>
                <a:cs typeface="Calibri"/>
              </a:rPr>
              <a:t>data </a:t>
            </a:r>
            <a:r>
              <a:rPr sz="2000" dirty="0">
                <a:solidFill>
                  <a:srgbClr val="001F5F"/>
                </a:solidFill>
                <a:latin typeface="Calibri"/>
                <a:cs typeface="Calibri"/>
              </a:rPr>
              <a:t>types </a:t>
            </a:r>
            <a:r>
              <a:rPr sz="2000" spc="-5" dirty="0">
                <a:solidFill>
                  <a:srgbClr val="001F5F"/>
                </a:solidFill>
                <a:latin typeface="Calibri"/>
                <a:cs typeface="Calibri"/>
              </a:rPr>
              <a:t>used </a:t>
            </a:r>
            <a:r>
              <a:rPr sz="2000" dirty="0">
                <a:solidFill>
                  <a:srgbClr val="001F5F"/>
                </a:solidFill>
                <a:latin typeface="Calibri"/>
                <a:cs typeface="Calibri"/>
              </a:rPr>
              <a:t>in a class and a </a:t>
            </a:r>
            <a:r>
              <a:rPr sz="2000" spc="-5" dirty="0">
                <a:solidFill>
                  <a:srgbClr val="001F5F"/>
                </a:solidFill>
                <a:latin typeface="Calibri"/>
                <a:cs typeface="Calibri"/>
              </a:rPr>
              <a:t>database</a:t>
            </a:r>
            <a:r>
              <a:rPr sz="2000" spc="114" dirty="0">
                <a:solidFill>
                  <a:srgbClr val="001F5F"/>
                </a:solidFill>
                <a:latin typeface="Calibri"/>
                <a:cs typeface="Calibri"/>
              </a:rPr>
              <a:t> </a:t>
            </a:r>
            <a:r>
              <a:rPr sz="2000" spc="-5" dirty="0">
                <a:solidFill>
                  <a:srgbClr val="001F5F"/>
                </a:solidFill>
                <a:latin typeface="Calibri"/>
                <a:cs typeface="Calibri"/>
              </a:rPr>
              <a:t>table.</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Mapping</a:t>
            </a:r>
            <a:r>
              <a:rPr spc="-70" dirty="0"/>
              <a:t> </a:t>
            </a:r>
            <a:r>
              <a:rPr spc="-5" dirty="0"/>
              <a:t>Properties</a:t>
            </a:r>
          </a:p>
        </p:txBody>
      </p:sp>
      <p:sp>
        <p:nvSpPr>
          <p:cNvPr id="5" name="object 5"/>
          <p:cNvSpPr/>
          <p:nvPr/>
        </p:nvSpPr>
        <p:spPr>
          <a:xfrm>
            <a:off x="4424171" y="2787395"/>
            <a:ext cx="2529840" cy="2002789"/>
          </a:xfrm>
          <a:custGeom>
            <a:avLst/>
            <a:gdLst/>
            <a:ahLst/>
            <a:cxnLst/>
            <a:rect l="l" t="t" r="r" b="b"/>
            <a:pathLst>
              <a:path w="2529840" h="2002789">
                <a:moveTo>
                  <a:pt x="0" y="2002535"/>
                </a:moveTo>
                <a:lnTo>
                  <a:pt x="2529839" y="2002535"/>
                </a:lnTo>
                <a:lnTo>
                  <a:pt x="2529839" y="0"/>
                </a:lnTo>
                <a:lnTo>
                  <a:pt x="0" y="0"/>
                </a:lnTo>
                <a:lnTo>
                  <a:pt x="0" y="2002535"/>
                </a:lnTo>
                <a:close/>
              </a:path>
            </a:pathLst>
          </a:custGeom>
          <a:solidFill>
            <a:srgbClr val="F9C090"/>
          </a:solidFill>
        </p:spPr>
        <p:txBody>
          <a:bodyPr wrap="square" lIns="0" tIns="0" rIns="0" bIns="0" rtlCol="0"/>
          <a:lstStyle/>
          <a:p>
            <a:endParaRPr/>
          </a:p>
        </p:txBody>
      </p:sp>
      <p:sp>
        <p:nvSpPr>
          <p:cNvPr id="6" name="object 6"/>
          <p:cNvSpPr/>
          <p:nvPr/>
        </p:nvSpPr>
        <p:spPr>
          <a:xfrm>
            <a:off x="4424171" y="2787395"/>
            <a:ext cx="2529840" cy="2002789"/>
          </a:xfrm>
          <a:custGeom>
            <a:avLst/>
            <a:gdLst/>
            <a:ahLst/>
            <a:cxnLst/>
            <a:rect l="l" t="t" r="r" b="b"/>
            <a:pathLst>
              <a:path w="2529840" h="2002789">
                <a:moveTo>
                  <a:pt x="0" y="2002535"/>
                </a:moveTo>
                <a:lnTo>
                  <a:pt x="2529839" y="2002535"/>
                </a:lnTo>
                <a:lnTo>
                  <a:pt x="2529839" y="0"/>
                </a:lnTo>
                <a:lnTo>
                  <a:pt x="0" y="0"/>
                </a:lnTo>
                <a:lnTo>
                  <a:pt x="0" y="2002535"/>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5031485" y="2822066"/>
            <a:ext cx="1315720" cy="235585"/>
          </a:xfrm>
          <a:prstGeom prst="rect">
            <a:avLst/>
          </a:prstGeom>
        </p:spPr>
        <p:txBody>
          <a:bodyPr vert="horz" wrap="square" lIns="0" tIns="0" rIns="0" bIns="0" rtlCol="0">
            <a:spAutoFit/>
          </a:bodyPr>
          <a:lstStyle/>
          <a:p>
            <a:pPr marL="12700">
              <a:lnSpc>
                <a:spcPct val="100000"/>
              </a:lnSpc>
            </a:pPr>
            <a:r>
              <a:rPr sz="1400" spc="-15" dirty="0">
                <a:latin typeface="Calibri"/>
                <a:cs typeface="Calibri"/>
              </a:rPr>
              <a:t>EMPLOYEE</a:t>
            </a:r>
            <a:r>
              <a:rPr sz="1400" spc="-55" dirty="0">
                <a:latin typeface="Calibri"/>
                <a:cs typeface="Calibri"/>
              </a:rPr>
              <a:t> </a:t>
            </a:r>
            <a:r>
              <a:rPr sz="1400" spc="-5" dirty="0">
                <a:latin typeface="Calibri"/>
                <a:cs typeface="Calibri"/>
              </a:rPr>
              <a:t>(table)</a:t>
            </a:r>
            <a:endParaRPr sz="1400">
              <a:latin typeface="Calibri"/>
              <a:cs typeface="Calibri"/>
            </a:endParaRPr>
          </a:p>
        </p:txBody>
      </p:sp>
      <p:sp>
        <p:nvSpPr>
          <p:cNvPr id="8" name="object 8"/>
          <p:cNvSpPr txBox="1"/>
          <p:nvPr/>
        </p:nvSpPr>
        <p:spPr>
          <a:xfrm>
            <a:off x="4503801" y="3351443"/>
            <a:ext cx="2127250" cy="1282065"/>
          </a:xfrm>
          <a:prstGeom prst="rect">
            <a:avLst/>
          </a:prstGeom>
        </p:spPr>
        <p:txBody>
          <a:bodyPr vert="horz" wrap="square" lIns="0" tIns="0" rIns="0" bIns="0" rtlCol="0">
            <a:spAutoFit/>
          </a:bodyPr>
          <a:lstStyle/>
          <a:p>
            <a:pPr marL="12700" marR="581025">
              <a:lnSpc>
                <a:spcPct val="147600"/>
              </a:lnSpc>
            </a:pPr>
            <a:r>
              <a:rPr sz="1400" spc="-5" dirty="0">
                <a:latin typeface="Calibri"/>
                <a:cs typeface="Calibri"/>
              </a:rPr>
              <a:t>EmpID: </a:t>
            </a:r>
            <a:r>
              <a:rPr sz="1400" spc="-10" dirty="0">
                <a:latin typeface="Calibri"/>
                <a:cs typeface="Calibri"/>
              </a:rPr>
              <a:t>int  </a:t>
            </a:r>
            <a:r>
              <a:rPr sz="1400" spc="-5" dirty="0">
                <a:latin typeface="Calibri"/>
                <a:cs typeface="Calibri"/>
              </a:rPr>
              <a:t>EmpName: </a:t>
            </a:r>
            <a:r>
              <a:rPr sz="1400" spc="-10" dirty="0">
                <a:latin typeface="Calibri"/>
                <a:cs typeface="Calibri"/>
              </a:rPr>
              <a:t>varchar  </a:t>
            </a:r>
            <a:r>
              <a:rPr sz="1400" spc="-5" dirty="0">
                <a:latin typeface="Calibri"/>
                <a:cs typeface="Calibri"/>
              </a:rPr>
              <a:t>EmpAddress:</a:t>
            </a:r>
            <a:r>
              <a:rPr sz="1400" spc="-70" dirty="0">
                <a:latin typeface="Calibri"/>
                <a:cs typeface="Calibri"/>
              </a:rPr>
              <a:t> </a:t>
            </a:r>
            <a:r>
              <a:rPr sz="1400" spc="-10" dirty="0">
                <a:latin typeface="Calibri"/>
                <a:cs typeface="Calibri"/>
              </a:rPr>
              <a:t>varchar</a:t>
            </a:r>
            <a:endParaRPr sz="1400">
              <a:latin typeface="Calibri"/>
              <a:cs typeface="Calibri"/>
            </a:endParaRPr>
          </a:p>
          <a:p>
            <a:pPr marL="12700">
              <a:lnSpc>
                <a:spcPct val="100000"/>
              </a:lnSpc>
              <a:spcBef>
                <a:spcPts val="800"/>
              </a:spcBef>
            </a:pPr>
            <a:r>
              <a:rPr sz="1400" spc="-5" dirty="0">
                <a:latin typeface="Calibri"/>
                <a:cs typeface="Calibri"/>
              </a:rPr>
              <a:t>EmpContactNumber:</a:t>
            </a:r>
            <a:r>
              <a:rPr sz="1400" spc="-50" dirty="0">
                <a:latin typeface="Calibri"/>
                <a:cs typeface="Calibri"/>
              </a:rPr>
              <a:t> </a:t>
            </a:r>
            <a:r>
              <a:rPr sz="1400" spc="-10" dirty="0">
                <a:latin typeface="Calibri"/>
                <a:cs typeface="Calibri"/>
              </a:rPr>
              <a:t>varchar</a:t>
            </a:r>
            <a:endParaRPr sz="1400">
              <a:latin typeface="Calibri"/>
              <a:cs typeface="Calibri"/>
            </a:endParaRPr>
          </a:p>
        </p:txBody>
      </p:sp>
      <p:sp>
        <p:nvSpPr>
          <p:cNvPr id="9" name="object 9"/>
          <p:cNvSpPr/>
          <p:nvPr/>
        </p:nvSpPr>
        <p:spPr>
          <a:xfrm>
            <a:off x="4439411" y="3156204"/>
            <a:ext cx="2514600" cy="0"/>
          </a:xfrm>
          <a:custGeom>
            <a:avLst/>
            <a:gdLst/>
            <a:ahLst/>
            <a:cxnLst/>
            <a:rect l="l" t="t" r="r" b="b"/>
            <a:pathLst>
              <a:path w="2514600">
                <a:moveTo>
                  <a:pt x="0" y="0"/>
                </a:moveTo>
                <a:lnTo>
                  <a:pt x="2514599" y="0"/>
                </a:lnTo>
              </a:path>
            </a:pathLst>
          </a:custGeom>
          <a:ln w="9144">
            <a:solidFill>
              <a:srgbClr val="000000"/>
            </a:solidFill>
          </a:ln>
        </p:spPr>
        <p:txBody>
          <a:bodyPr wrap="square" lIns="0" tIns="0" rIns="0" bIns="0" rtlCol="0"/>
          <a:lstStyle/>
          <a:p>
            <a:endParaRPr/>
          </a:p>
        </p:txBody>
      </p:sp>
      <p:sp>
        <p:nvSpPr>
          <p:cNvPr id="10" name="object 10"/>
          <p:cNvSpPr/>
          <p:nvPr/>
        </p:nvSpPr>
        <p:spPr>
          <a:xfrm>
            <a:off x="1520952" y="2787395"/>
            <a:ext cx="2284730" cy="2002789"/>
          </a:xfrm>
          <a:custGeom>
            <a:avLst/>
            <a:gdLst/>
            <a:ahLst/>
            <a:cxnLst/>
            <a:rect l="l" t="t" r="r" b="b"/>
            <a:pathLst>
              <a:path w="2284729" h="2002789">
                <a:moveTo>
                  <a:pt x="0" y="2002535"/>
                </a:moveTo>
                <a:lnTo>
                  <a:pt x="2284476" y="2002535"/>
                </a:lnTo>
                <a:lnTo>
                  <a:pt x="2284476" y="0"/>
                </a:lnTo>
                <a:lnTo>
                  <a:pt x="0" y="0"/>
                </a:lnTo>
                <a:lnTo>
                  <a:pt x="0" y="2002535"/>
                </a:lnTo>
                <a:close/>
              </a:path>
            </a:pathLst>
          </a:custGeom>
          <a:solidFill>
            <a:srgbClr val="C3D59B"/>
          </a:solidFill>
        </p:spPr>
        <p:txBody>
          <a:bodyPr wrap="square" lIns="0" tIns="0" rIns="0" bIns="0" rtlCol="0"/>
          <a:lstStyle/>
          <a:p>
            <a:endParaRPr/>
          </a:p>
        </p:txBody>
      </p:sp>
      <p:sp>
        <p:nvSpPr>
          <p:cNvPr id="11" name="object 11"/>
          <p:cNvSpPr/>
          <p:nvPr/>
        </p:nvSpPr>
        <p:spPr>
          <a:xfrm>
            <a:off x="1520952" y="2787395"/>
            <a:ext cx="2284730" cy="2002789"/>
          </a:xfrm>
          <a:custGeom>
            <a:avLst/>
            <a:gdLst/>
            <a:ahLst/>
            <a:cxnLst/>
            <a:rect l="l" t="t" r="r" b="b"/>
            <a:pathLst>
              <a:path w="2284729" h="2002789">
                <a:moveTo>
                  <a:pt x="0" y="2002535"/>
                </a:moveTo>
                <a:lnTo>
                  <a:pt x="2284476" y="2002535"/>
                </a:lnTo>
                <a:lnTo>
                  <a:pt x="2284476" y="0"/>
                </a:lnTo>
                <a:lnTo>
                  <a:pt x="0" y="0"/>
                </a:lnTo>
                <a:lnTo>
                  <a:pt x="0" y="2002535"/>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1599438" y="2822066"/>
            <a:ext cx="1226820" cy="235585"/>
          </a:xfrm>
          <a:prstGeom prst="rect">
            <a:avLst/>
          </a:prstGeom>
        </p:spPr>
        <p:txBody>
          <a:bodyPr vert="horz" wrap="square" lIns="0" tIns="0" rIns="0" bIns="0" rtlCol="0">
            <a:spAutoFit/>
          </a:bodyPr>
          <a:lstStyle/>
          <a:p>
            <a:pPr marL="12700">
              <a:lnSpc>
                <a:spcPct val="100000"/>
              </a:lnSpc>
            </a:pPr>
            <a:r>
              <a:rPr sz="1400" spc="-5" dirty="0">
                <a:latin typeface="Calibri"/>
                <a:cs typeface="Calibri"/>
              </a:rPr>
              <a:t>Employee</a:t>
            </a:r>
            <a:r>
              <a:rPr sz="1400" spc="-70" dirty="0">
                <a:latin typeface="Calibri"/>
                <a:cs typeface="Calibri"/>
              </a:rPr>
              <a:t> </a:t>
            </a:r>
            <a:r>
              <a:rPr sz="1400" spc="-5" dirty="0">
                <a:latin typeface="Calibri"/>
                <a:cs typeface="Calibri"/>
              </a:rPr>
              <a:t>(class)</a:t>
            </a:r>
            <a:endParaRPr sz="1400">
              <a:latin typeface="Calibri"/>
              <a:cs typeface="Calibri"/>
            </a:endParaRPr>
          </a:p>
        </p:txBody>
      </p:sp>
      <p:sp>
        <p:nvSpPr>
          <p:cNvPr id="13" name="object 13"/>
          <p:cNvSpPr txBox="1"/>
          <p:nvPr/>
        </p:nvSpPr>
        <p:spPr>
          <a:xfrm>
            <a:off x="1599438" y="3351443"/>
            <a:ext cx="2012950" cy="1282065"/>
          </a:xfrm>
          <a:prstGeom prst="rect">
            <a:avLst/>
          </a:prstGeom>
        </p:spPr>
        <p:txBody>
          <a:bodyPr vert="horz" wrap="square" lIns="0" tIns="0" rIns="0" bIns="0" rtlCol="0">
            <a:spAutoFit/>
          </a:bodyPr>
          <a:lstStyle/>
          <a:p>
            <a:pPr marL="12700" marR="581025">
              <a:lnSpc>
                <a:spcPct val="147600"/>
              </a:lnSpc>
            </a:pPr>
            <a:r>
              <a:rPr sz="1400" spc="-5" dirty="0">
                <a:latin typeface="Calibri"/>
                <a:cs typeface="Calibri"/>
              </a:rPr>
              <a:t>empID: </a:t>
            </a:r>
            <a:r>
              <a:rPr sz="1400" spc="-10" dirty="0">
                <a:latin typeface="Calibri"/>
                <a:cs typeface="Calibri"/>
              </a:rPr>
              <a:t>int  </a:t>
            </a:r>
            <a:r>
              <a:rPr sz="1400" spc="-5" dirty="0">
                <a:latin typeface="Calibri"/>
                <a:cs typeface="Calibri"/>
              </a:rPr>
              <a:t>empName: </a:t>
            </a:r>
            <a:r>
              <a:rPr sz="1400" dirty="0">
                <a:latin typeface="Calibri"/>
                <a:cs typeface="Calibri"/>
              </a:rPr>
              <a:t>String  </a:t>
            </a:r>
            <a:r>
              <a:rPr sz="1400" spc="-5" dirty="0">
                <a:latin typeface="Calibri"/>
                <a:cs typeface="Calibri"/>
              </a:rPr>
              <a:t>empAddress:</a:t>
            </a:r>
            <a:r>
              <a:rPr sz="1400" spc="-60" dirty="0">
                <a:latin typeface="Calibri"/>
                <a:cs typeface="Calibri"/>
              </a:rPr>
              <a:t> </a:t>
            </a:r>
            <a:r>
              <a:rPr sz="1400" spc="-5" dirty="0">
                <a:latin typeface="Calibri"/>
                <a:cs typeface="Calibri"/>
              </a:rPr>
              <a:t>String</a:t>
            </a:r>
            <a:endParaRPr sz="1400">
              <a:latin typeface="Calibri"/>
              <a:cs typeface="Calibri"/>
            </a:endParaRPr>
          </a:p>
          <a:p>
            <a:pPr marL="12700">
              <a:lnSpc>
                <a:spcPct val="100000"/>
              </a:lnSpc>
              <a:spcBef>
                <a:spcPts val="800"/>
              </a:spcBef>
            </a:pPr>
            <a:r>
              <a:rPr sz="1400" spc="-5" dirty="0">
                <a:latin typeface="Calibri"/>
                <a:cs typeface="Calibri"/>
              </a:rPr>
              <a:t>empContactNumber:</a:t>
            </a:r>
            <a:r>
              <a:rPr sz="1400" spc="-45" dirty="0">
                <a:latin typeface="Calibri"/>
                <a:cs typeface="Calibri"/>
              </a:rPr>
              <a:t> </a:t>
            </a:r>
            <a:r>
              <a:rPr sz="1400" spc="-5" dirty="0">
                <a:latin typeface="Calibri"/>
                <a:cs typeface="Calibri"/>
              </a:rPr>
              <a:t>String</a:t>
            </a:r>
            <a:endParaRPr sz="1400">
              <a:latin typeface="Calibri"/>
              <a:cs typeface="Calibri"/>
            </a:endParaRPr>
          </a:p>
        </p:txBody>
      </p:sp>
      <p:sp>
        <p:nvSpPr>
          <p:cNvPr id="14" name="object 14"/>
          <p:cNvSpPr/>
          <p:nvPr/>
        </p:nvSpPr>
        <p:spPr>
          <a:xfrm>
            <a:off x="1519427" y="3150107"/>
            <a:ext cx="2286000" cy="0"/>
          </a:xfrm>
          <a:custGeom>
            <a:avLst/>
            <a:gdLst/>
            <a:ahLst/>
            <a:cxnLst/>
            <a:rect l="l" t="t" r="r" b="b"/>
            <a:pathLst>
              <a:path w="2286000">
                <a:moveTo>
                  <a:pt x="0" y="0"/>
                </a:moveTo>
                <a:lnTo>
                  <a:pt x="2286000" y="0"/>
                </a:lnTo>
              </a:path>
            </a:pathLst>
          </a:custGeom>
          <a:ln w="9144">
            <a:solidFill>
              <a:srgbClr val="000000"/>
            </a:solidFill>
          </a:ln>
        </p:spPr>
        <p:txBody>
          <a:bodyPr wrap="square" lIns="0" tIns="0" rIns="0" bIns="0" rtlCol="0"/>
          <a:lstStyle/>
          <a:p>
            <a:endParaRPr/>
          </a:p>
        </p:txBody>
      </p:sp>
      <p:sp>
        <p:nvSpPr>
          <p:cNvPr id="15" name="object 15"/>
          <p:cNvSpPr/>
          <p:nvPr/>
        </p:nvSpPr>
        <p:spPr>
          <a:xfrm>
            <a:off x="3805428" y="3218688"/>
            <a:ext cx="619125" cy="76200"/>
          </a:xfrm>
          <a:custGeom>
            <a:avLst/>
            <a:gdLst/>
            <a:ahLst/>
            <a:cxnLst/>
            <a:rect l="l" t="t" r="r" b="b"/>
            <a:pathLst>
              <a:path w="619125" h="76200">
                <a:moveTo>
                  <a:pt x="76200" y="0"/>
                </a:moveTo>
                <a:lnTo>
                  <a:pt x="0" y="38100"/>
                </a:lnTo>
                <a:lnTo>
                  <a:pt x="76200" y="76200"/>
                </a:lnTo>
                <a:lnTo>
                  <a:pt x="76200" y="44450"/>
                </a:lnTo>
                <a:lnTo>
                  <a:pt x="63500" y="44450"/>
                </a:lnTo>
                <a:lnTo>
                  <a:pt x="63500" y="31750"/>
                </a:lnTo>
                <a:lnTo>
                  <a:pt x="76200" y="31750"/>
                </a:lnTo>
                <a:lnTo>
                  <a:pt x="76200" y="0"/>
                </a:lnTo>
                <a:close/>
              </a:path>
              <a:path w="619125" h="76200">
                <a:moveTo>
                  <a:pt x="542925" y="0"/>
                </a:moveTo>
                <a:lnTo>
                  <a:pt x="542925" y="76200"/>
                </a:lnTo>
                <a:lnTo>
                  <a:pt x="606425" y="44450"/>
                </a:lnTo>
                <a:lnTo>
                  <a:pt x="555625" y="44450"/>
                </a:lnTo>
                <a:lnTo>
                  <a:pt x="555625" y="31750"/>
                </a:lnTo>
                <a:lnTo>
                  <a:pt x="606425" y="31750"/>
                </a:lnTo>
                <a:lnTo>
                  <a:pt x="542925" y="0"/>
                </a:lnTo>
                <a:close/>
              </a:path>
              <a:path w="619125" h="76200">
                <a:moveTo>
                  <a:pt x="76200" y="31750"/>
                </a:moveTo>
                <a:lnTo>
                  <a:pt x="63500" y="31750"/>
                </a:lnTo>
                <a:lnTo>
                  <a:pt x="63500" y="44450"/>
                </a:lnTo>
                <a:lnTo>
                  <a:pt x="76200" y="44450"/>
                </a:lnTo>
                <a:lnTo>
                  <a:pt x="76200" y="31750"/>
                </a:lnTo>
                <a:close/>
              </a:path>
              <a:path w="619125" h="76200">
                <a:moveTo>
                  <a:pt x="542925" y="31750"/>
                </a:moveTo>
                <a:lnTo>
                  <a:pt x="76200" y="31750"/>
                </a:lnTo>
                <a:lnTo>
                  <a:pt x="76200" y="44450"/>
                </a:lnTo>
                <a:lnTo>
                  <a:pt x="542925" y="44450"/>
                </a:lnTo>
                <a:lnTo>
                  <a:pt x="542925" y="31750"/>
                </a:lnTo>
                <a:close/>
              </a:path>
              <a:path w="619125" h="76200">
                <a:moveTo>
                  <a:pt x="606425" y="31750"/>
                </a:moveTo>
                <a:lnTo>
                  <a:pt x="555625" y="31750"/>
                </a:lnTo>
                <a:lnTo>
                  <a:pt x="555625" y="44450"/>
                </a:lnTo>
                <a:lnTo>
                  <a:pt x="606425" y="44450"/>
                </a:lnTo>
                <a:lnTo>
                  <a:pt x="619125" y="38100"/>
                </a:lnTo>
                <a:lnTo>
                  <a:pt x="606425" y="31750"/>
                </a:lnTo>
                <a:close/>
              </a:path>
            </a:pathLst>
          </a:custGeom>
          <a:solidFill>
            <a:srgbClr val="000000"/>
          </a:solid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40</a:t>
            </a:fld>
            <a:r>
              <a:rPr dirty="0"/>
              <a:t> of</a:t>
            </a:r>
            <a:r>
              <a:rPr spc="-90" dirty="0"/>
              <a:t> </a:t>
            </a:r>
            <a:r>
              <a:rPr dirty="0"/>
              <a:t>45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240279"/>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3002279"/>
            <a:ext cx="164592" cy="17830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200" y="3764279"/>
            <a:ext cx="164592" cy="17830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57200" y="4526279"/>
            <a:ext cx="164592" cy="178307"/>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31012" y="669797"/>
            <a:ext cx="7441565" cy="4720590"/>
          </a:xfrm>
          <a:prstGeom prst="rect">
            <a:avLst/>
          </a:prstGeom>
        </p:spPr>
        <p:txBody>
          <a:bodyPr vert="horz" wrap="square" lIns="0" tIns="0" rIns="0" bIns="0" rtlCol="0">
            <a:spAutoFit/>
          </a:bodyPr>
          <a:lstStyle/>
          <a:p>
            <a:pPr marL="12700" marR="220345">
              <a:lnSpc>
                <a:spcPct val="100000"/>
              </a:lnSpc>
            </a:pPr>
            <a:r>
              <a:rPr sz="2000" spc="-5" dirty="0">
                <a:solidFill>
                  <a:srgbClr val="001F5F"/>
                </a:solidFill>
                <a:latin typeface="Calibri"/>
                <a:cs typeface="Calibri"/>
              </a:rPr>
              <a:t>Hibernate allows </a:t>
            </a:r>
            <a:r>
              <a:rPr sz="2000" spc="-10" dirty="0">
                <a:solidFill>
                  <a:srgbClr val="001F5F"/>
                </a:solidFill>
                <a:latin typeface="Calibri"/>
                <a:cs typeface="Calibri"/>
              </a:rPr>
              <a:t>you to </a:t>
            </a:r>
            <a:r>
              <a:rPr sz="2000" dirty="0">
                <a:solidFill>
                  <a:srgbClr val="001F5F"/>
                </a:solidFill>
                <a:latin typeface="Calibri"/>
                <a:cs typeface="Calibri"/>
              </a:rPr>
              <a:t>map the classes and their </a:t>
            </a:r>
            <a:r>
              <a:rPr sz="2000" spc="-5" dirty="0">
                <a:solidFill>
                  <a:srgbClr val="001F5F"/>
                </a:solidFill>
                <a:latin typeface="Calibri"/>
                <a:cs typeface="Calibri"/>
              </a:rPr>
              <a:t>properties </a:t>
            </a:r>
            <a:r>
              <a:rPr sz="2000" dirty="0">
                <a:solidFill>
                  <a:srgbClr val="001F5F"/>
                </a:solidFill>
                <a:latin typeface="Calibri"/>
                <a:cs typeface="Calibri"/>
              </a:rPr>
              <a:t>with the  </a:t>
            </a:r>
            <a:r>
              <a:rPr sz="2000" spc="-5" dirty="0">
                <a:solidFill>
                  <a:srgbClr val="001F5F"/>
                </a:solidFill>
                <a:latin typeface="Calibri"/>
                <a:cs typeface="Calibri"/>
              </a:rPr>
              <a:t>tables of </a:t>
            </a:r>
            <a:r>
              <a:rPr sz="2000" dirty="0">
                <a:solidFill>
                  <a:srgbClr val="001F5F"/>
                </a:solidFill>
                <a:latin typeface="Calibri"/>
                <a:cs typeface="Calibri"/>
              </a:rPr>
              <a:t>the </a:t>
            </a:r>
            <a:r>
              <a:rPr sz="2000" spc="-5" dirty="0">
                <a:solidFill>
                  <a:srgbClr val="001F5F"/>
                </a:solidFill>
                <a:latin typeface="Calibri"/>
                <a:cs typeface="Calibri"/>
              </a:rPr>
              <a:t>database </a:t>
            </a:r>
            <a:r>
              <a:rPr sz="2000" dirty="0">
                <a:solidFill>
                  <a:srgbClr val="001F5F"/>
                </a:solidFill>
                <a:latin typeface="Calibri"/>
                <a:cs typeface="Calibri"/>
              </a:rPr>
              <a:t>in a </a:t>
            </a:r>
            <a:r>
              <a:rPr sz="2000" spc="-5" dirty="0">
                <a:solidFill>
                  <a:srgbClr val="001F5F"/>
                </a:solidFill>
                <a:latin typeface="Calibri"/>
                <a:cs typeface="Calibri"/>
              </a:rPr>
              <a:t>configuration</a:t>
            </a:r>
            <a:r>
              <a:rPr sz="2000" spc="-75" dirty="0">
                <a:solidFill>
                  <a:srgbClr val="001F5F"/>
                </a:solidFill>
                <a:latin typeface="Calibri"/>
                <a:cs typeface="Calibri"/>
              </a:rPr>
              <a:t> </a:t>
            </a:r>
            <a:r>
              <a:rPr sz="2000" spc="-5" dirty="0">
                <a:solidFill>
                  <a:srgbClr val="001F5F"/>
                </a:solidFill>
                <a:latin typeface="Calibri"/>
                <a:cs typeface="Calibri"/>
              </a:rPr>
              <a:t>file.</a:t>
            </a:r>
            <a:endParaRPr sz="2000">
              <a:latin typeface="Calibri"/>
              <a:cs typeface="Calibri"/>
            </a:endParaRPr>
          </a:p>
          <a:p>
            <a:pPr marL="12700" algn="just">
              <a:lnSpc>
                <a:spcPts val="2355"/>
              </a:lnSpc>
              <a:spcBef>
                <a:spcPts val="1200"/>
              </a:spcBef>
            </a:pPr>
            <a:r>
              <a:rPr sz="2000" spc="-5" dirty="0">
                <a:solidFill>
                  <a:srgbClr val="001F5F"/>
                </a:solidFill>
                <a:latin typeface="Calibri"/>
                <a:cs typeface="Calibri"/>
              </a:rPr>
              <a:t>The </a:t>
            </a:r>
            <a:r>
              <a:rPr sz="2000" dirty="0">
                <a:solidFill>
                  <a:srgbClr val="001F5F"/>
                </a:solidFill>
                <a:latin typeface="Calibri"/>
                <a:cs typeface="Calibri"/>
              </a:rPr>
              <a:t>name </a:t>
            </a:r>
            <a:r>
              <a:rPr sz="2000" spc="-5" dirty="0">
                <a:solidFill>
                  <a:srgbClr val="001F5F"/>
                </a:solidFill>
                <a:latin typeface="Calibri"/>
                <a:cs typeface="Calibri"/>
              </a:rPr>
              <a:t>of </a:t>
            </a:r>
            <a:r>
              <a:rPr sz="2000" dirty="0">
                <a:solidFill>
                  <a:srgbClr val="001F5F"/>
                </a:solidFill>
                <a:latin typeface="Calibri"/>
                <a:cs typeface="Calibri"/>
              </a:rPr>
              <a:t>this mapping </a:t>
            </a:r>
            <a:r>
              <a:rPr sz="2000" spc="-5" dirty="0">
                <a:solidFill>
                  <a:srgbClr val="001F5F"/>
                </a:solidFill>
                <a:latin typeface="Calibri"/>
                <a:cs typeface="Calibri"/>
              </a:rPr>
              <a:t>file </a:t>
            </a:r>
            <a:r>
              <a:rPr sz="2000" dirty="0">
                <a:solidFill>
                  <a:srgbClr val="001F5F"/>
                </a:solidFill>
                <a:latin typeface="Calibri"/>
                <a:cs typeface="Calibri"/>
              </a:rPr>
              <a:t>has the </a:t>
            </a:r>
            <a:r>
              <a:rPr sz="2000" spc="-5" dirty="0">
                <a:solidFill>
                  <a:srgbClr val="001F5F"/>
                </a:solidFill>
                <a:latin typeface="Calibri"/>
                <a:cs typeface="Calibri"/>
              </a:rPr>
              <a:t>following</a:t>
            </a:r>
            <a:r>
              <a:rPr sz="2000" spc="5" dirty="0">
                <a:solidFill>
                  <a:srgbClr val="001F5F"/>
                </a:solidFill>
                <a:latin typeface="Calibri"/>
                <a:cs typeface="Calibri"/>
              </a:rPr>
              <a:t> </a:t>
            </a:r>
            <a:r>
              <a:rPr sz="2000" spc="-15" dirty="0">
                <a:solidFill>
                  <a:srgbClr val="001F5F"/>
                </a:solidFill>
                <a:latin typeface="Calibri"/>
                <a:cs typeface="Calibri"/>
              </a:rPr>
              <a:t>syntax:</a:t>
            </a:r>
            <a:endParaRPr sz="2000">
              <a:latin typeface="Calibri"/>
              <a:cs typeface="Calibri"/>
            </a:endParaRPr>
          </a:p>
          <a:p>
            <a:pPr marL="12700" algn="just">
              <a:lnSpc>
                <a:spcPts val="2115"/>
              </a:lnSpc>
            </a:pPr>
            <a:r>
              <a:rPr sz="1800" spc="-10" dirty="0">
                <a:solidFill>
                  <a:srgbClr val="001F5F"/>
                </a:solidFill>
                <a:latin typeface="Courier New"/>
                <a:cs typeface="Courier New"/>
              </a:rPr>
              <a:t>&lt;persistent_class_name&gt;.hbm.xml.</a:t>
            </a:r>
            <a:endParaRPr sz="1800">
              <a:latin typeface="Courier New"/>
              <a:cs typeface="Courier New"/>
            </a:endParaRPr>
          </a:p>
          <a:p>
            <a:pPr marL="12700" marR="233045">
              <a:lnSpc>
                <a:spcPct val="100000"/>
              </a:lnSpc>
              <a:spcBef>
                <a:spcPts val="1290"/>
              </a:spcBef>
            </a:pPr>
            <a:r>
              <a:rPr sz="2000" spc="-5" dirty="0">
                <a:solidFill>
                  <a:srgbClr val="001F5F"/>
                </a:solidFill>
                <a:latin typeface="Calibri"/>
                <a:cs typeface="Calibri"/>
              </a:rPr>
              <a:t>The Hibernate </a:t>
            </a:r>
            <a:r>
              <a:rPr sz="2000" dirty="0">
                <a:solidFill>
                  <a:srgbClr val="001F5F"/>
                </a:solidFill>
                <a:latin typeface="Calibri"/>
                <a:cs typeface="Calibri"/>
              </a:rPr>
              <a:t>mapping </a:t>
            </a:r>
            <a:r>
              <a:rPr sz="2000" spc="-5" dirty="0">
                <a:solidFill>
                  <a:srgbClr val="001F5F"/>
                </a:solidFill>
                <a:latin typeface="Calibri"/>
                <a:cs typeface="Calibri"/>
              </a:rPr>
              <a:t>file </a:t>
            </a:r>
            <a:r>
              <a:rPr sz="2000" spc="-10" dirty="0">
                <a:solidFill>
                  <a:srgbClr val="001F5F"/>
                </a:solidFill>
                <a:latin typeface="Calibri"/>
                <a:cs typeface="Calibri"/>
              </a:rPr>
              <a:t>overcomes </a:t>
            </a:r>
            <a:r>
              <a:rPr sz="2000" dirty="0">
                <a:solidFill>
                  <a:srgbClr val="001F5F"/>
                </a:solidFill>
                <a:latin typeface="Calibri"/>
                <a:cs typeface="Calibri"/>
              </a:rPr>
              <a:t>the </a:t>
            </a:r>
            <a:r>
              <a:rPr sz="2000" spc="-10" dirty="0">
                <a:solidFill>
                  <a:srgbClr val="001F5F"/>
                </a:solidFill>
                <a:latin typeface="Calibri"/>
                <a:cs typeface="Calibri"/>
              </a:rPr>
              <a:t>problem </a:t>
            </a:r>
            <a:r>
              <a:rPr sz="2000" spc="-5" dirty="0">
                <a:solidFill>
                  <a:srgbClr val="001F5F"/>
                </a:solidFill>
                <a:latin typeface="Calibri"/>
                <a:cs typeface="Calibri"/>
              </a:rPr>
              <a:t>of </a:t>
            </a:r>
            <a:r>
              <a:rPr sz="2000" spc="-10" dirty="0">
                <a:solidFill>
                  <a:srgbClr val="001F5F"/>
                </a:solidFill>
                <a:latin typeface="Calibri"/>
                <a:cs typeface="Calibri"/>
              </a:rPr>
              <a:t>difference  </a:t>
            </a:r>
            <a:r>
              <a:rPr sz="2000" spc="-5" dirty="0">
                <a:solidFill>
                  <a:srgbClr val="001F5F"/>
                </a:solidFill>
                <a:latin typeface="Calibri"/>
                <a:cs typeface="Calibri"/>
              </a:rPr>
              <a:t>between </a:t>
            </a:r>
            <a:r>
              <a:rPr sz="2000" dirty="0">
                <a:solidFill>
                  <a:srgbClr val="001F5F"/>
                </a:solidFill>
                <a:latin typeface="Calibri"/>
                <a:cs typeface="Calibri"/>
              </a:rPr>
              <a:t>the </a:t>
            </a:r>
            <a:r>
              <a:rPr sz="2000" spc="-10" dirty="0">
                <a:solidFill>
                  <a:srgbClr val="001F5F"/>
                </a:solidFill>
                <a:latin typeface="Calibri"/>
                <a:cs typeface="Calibri"/>
              </a:rPr>
              <a:t>data </a:t>
            </a:r>
            <a:r>
              <a:rPr sz="2000" dirty="0">
                <a:solidFill>
                  <a:srgbClr val="001F5F"/>
                </a:solidFill>
                <a:latin typeface="Calibri"/>
                <a:cs typeface="Calibri"/>
              </a:rPr>
              <a:t>types </a:t>
            </a:r>
            <a:r>
              <a:rPr sz="2000" spc="-5" dirty="0">
                <a:solidFill>
                  <a:srgbClr val="001F5F"/>
                </a:solidFill>
                <a:latin typeface="Calibri"/>
                <a:cs typeface="Calibri"/>
              </a:rPr>
              <a:t>used </a:t>
            </a:r>
            <a:r>
              <a:rPr sz="2000" dirty="0">
                <a:solidFill>
                  <a:srgbClr val="001F5F"/>
                </a:solidFill>
                <a:latin typeface="Calibri"/>
                <a:cs typeface="Calibri"/>
              </a:rPr>
              <a:t>in classes and columns </a:t>
            </a:r>
            <a:r>
              <a:rPr sz="2000" spc="-5" dirty="0">
                <a:solidFill>
                  <a:srgbClr val="001F5F"/>
                </a:solidFill>
                <a:latin typeface="Calibri"/>
                <a:cs typeface="Calibri"/>
              </a:rPr>
              <a:t>of </a:t>
            </a:r>
            <a:r>
              <a:rPr sz="2000" dirty="0">
                <a:solidFill>
                  <a:srgbClr val="001F5F"/>
                </a:solidFill>
                <a:latin typeface="Calibri"/>
                <a:cs typeface="Calibri"/>
              </a:rPr>
              <a:t>the</a:t>
            </a:r>
            <a:r>
              <a:rPr sz="2000" spc="-20" dirty="0">
                <a:solidFill>
                  <a:srgbClr val="001F5F"/>
                </a:solidFill>
                <a:latin typeface="Calibri"/>
                <a:cs typeface="Calibri"/>
              </a:rPr>
              <a:t> </a:t>
            </a:r>
            <a:r>
              <a:rPr sz="2000" spc="-5" dirty="0">
                <a:solidFill>
                  <a:srgbClr val="001F5F"/>
                </a:solidFill>
                <a:latin typeface="Calibri"/>
                <a:cs typeface="Calibri"/>
              </a:rPr>
              <a:t>tables.</a:t>
            </a:r>
            <a:endParaRPr sz="2000">
              <a:latin typeface="Calibri"/>
              <a:cs typeface="Calibri"/>
            </a:endParaRPr>
          </a:p>
          <a:p>
            <a:pPr marL="12700" algn="just">
              <a:lnSpc>
                <a:spcPct val="100000"/>
              </a:lnSpc>
              <a:spcBef>
                <a:spcPts val="1200"/>
              </a:spcBef>
            </a:pPr>
            <a:r>
              <a:rPr sz="2000" spc="-5" dirty="0">
                <a:solidFill>
                  <a:srgbClr val="001F5F"/>
                </a:solidFill>
                <a:latin typeface="Calibri"/>
                <a:cs typeface="Calibri"/>
              </a:rPr>
              <a:t>The Hibernate </a:t>
            </a:r>
            <a:r>
              <a:rPr sz="2000" dirty="0">
                <a:solidFill>
                  <a:srgbClr val="001F5F"/>
                </a:solidFill>
                <a:latin typeface="Calibri"/>
                <a:cs typeface="Calibri"/>
              </a:rPr>
              <a:t>mapping </a:t>
            </a:r>
            <a:r>
              <a:rPr sz="2000" spc="-5" dirty="0">
                <a:solidFill>
                  <a:srgbClr val="001F5F"/>
                </a:solidFill>
                <a:latin typeface="Calibri"/>
                <a:cs typeface="Calibri"/>
              </a:rPr>
              <a:t>file </a:t>
            </a:r>
            <a:r>
              <a:rPr sz="2000" spc="-10" dirty="0">
                <a:solidFill>
                  <a:srgbClr val="001F5F"/>
                </a:solidFill>
                <a:latin typeface="Calibri"/>
                <a:cs typeface="Calibri"/>
              </a:rPr>
              <a:t>contains </a:t>
            </a:r>
            <a:r>
              <a:rPr sz="2000" dirty="0">
                <a:solidFill>
                  <a:srgbClr val="001F5F"/>
                </a:solidFill>
                <a:latin typeface="Calibri"/>
                <a:cs typeface="Calibri"/>
              </a:rPr>
              <a:t>mapping </a:t>
            </a:r>
            <a:r>
              <a:rPr sz="2000" spc="-10" dirty="0">
                <a:solidFill>
                  <a:srgbClr val="001F5F"/>
                </a:solidFill>
                <a:latin typeface="Calibri"/>
                <a:cs typeface="Calibri"/>
              </a:rPr>
              <a:t>information </a:t>
            </a:r>
            <a:r>
              <a:rPr sz="2000" spc="-5" dirty="0">
                <a:solidFill>
                  <a:srgbClr val="001F5F"/>
                </a:solidFill>
                <a:latin typeface="Calibri"/>
                <a:cs typeface="Calibri"/>
              </a:rPr>
              <a:t>of </a:t>
            </a:r>
            <a:r>
              <a:rPr sz="2000" dirty="0">
                <a:solidFill>
                  <a:srgbClr val="001F5F"/>
                </a:solidFill>
                <a:latin typeface="Calibri"/>
                <a:cs typeface="Calibri"/>
              </a:rPr>
              <a:t>the</a:t>
            </a:r>
            <a:r>
              <a:rPr sz="2000" spc="25" dirty="0">
                <a:solidFill>
                  <a:srgbClr val="001F5F"/>
                </a:solidFill>
                <a:latin typeface="Calibri"/>
                <a:cs typeface="Calibri"/>
              </a:rPr>
              <a:t> </a:t>
            </a:r>
            <a:r>
              <a:rPr sz="2000" dirty="0">
                <a:solidFill>
                  <a:srgbClr val="001F5F"/>
                </a:solidFill>
                <a:latin typeface="Calibri"/>
                <a:cs typeface="Calibri"/>
              </a:rPr>
              <a:t>class</a:t>
            </a:r>
            <a:endParaRPr sz="2000">
              <a:latin typeface="Calibri"/>
              <a:cs typeface="Calibri"/>
            </a:endParaRPr>
          </a:p>
          <a:p>
            <a:pPr marL="12700" algn="just">
              <a:lnSpc>
                <a:spcPct val="100000"/>
              </a:lnSpc>
            </a:pPr>
            <a:r>
              <a:rPr sz="2000" spc="-10" dirty="0">
                <a:solidFill>
                  <a:srgbClr val="001F5F"/>
                </a:solidFill>
                <a:latin typeface="Calibri"/>
                <a:cs typeface="Calibri"/>
              </a:rPr>
              <a:t>data </a:t>
            </a:r>
            <a:r>
              <a:rPr sz="2000" dirty="0">
                <a:solidFill>
                  <a:srgbClr val="001F5F"/>
                </a:solidFill>
                <a:latin typeface="Calibri"/>
                <a:cs typeface="Calibri"/>
              </a:rPr>
              <a:t>types with the </a:t>
            </a:r>
            <a:r>
              <a:rPr sz="2000" spc="-5" dirty="0">
                <a:solidFill>
                  <a:srgbClr val="001F5F"/>
                </a:solidFill>
                <a:latin typeface="Calibri"/>
                <a:cs typeface="Calibri"/>
              </a:rPr>
              <a:t>database </a:t>
            </a:r>
            <a:r>
              <a:rPr sz="2000" dirty="0">
                <a:solidFill>
                  <a:srgbClr val="001F5F"/>
                </a:solidFill>
                <a:latin typeface="Calibri"/>
                <a:cs typeface="Calibri"/>
              </a:rPr>
              <a:t>specific </a:t>
            </a:r>
            <a:r>
              <a:rPr sz="2000" spc="-10" dirty="0">
                <a:solidFill>
                  <a:srgbClr val="001F5F"/>
                </a:solidFill>
                <a:latin typeface="Calibri"/>
                <a:cs typeface="Calibri"/>
              </a:rPr>
              <a:t>data</a:t>
            </a:r>
            <a:r>
              <a:rPr sz="2000" spc="10" dirty="0">
                <a:solidFill>
                  <a:srgbClr val="001F5F"/>
                </a:solidFill>
                <a:latin typeface="Calibri"/>
                <a:cs typeface="Calibri"/>
              </a:rPr>
              <a:t> </a:t>
            </a:r>
            <a:r>
              <a:rPr sz="2000" spc="-15" dirty="0">
                <a:solidFill>
                  <a:srgbClr val="001F5F"/>
                </a:solidFill>
                <a:latin typeface="Calibri"/>
                <a:cs typeface="Calibri"/>
              </a:rPr>
              <a:t>types.</a:t>
            </a:r>
            <a:endParaRPr sz="2000">
              <a:latin typeface="Calibri"/>
              <a:cs typeface="Calibri"/>
            </a:endParaRPr>
          </a:p>
          <a:p>
            <a:pPr marL="12700" marR="824865">
              <a:lnSpc>
                <a:spcPct val="100000"/>
              </a:lnSpc>
              <a:spcBef>
                <a:spcPts val="1200"/>
              </a:spcBef>
            </a:pPr>
            <a:r>
              <a:rPr sz="2000" spc="-5" dirty="0">
                <a:solidFill>
                  <a:srgbClr val="001F5F"/>
                </a:solidFill>
                <a:latin typeface="Calibri"/>
                <a:cs typeface="Calibri"/>
              </a:rPr>
              <a:t>The Hibernate </a:t>
            </a:r>
            <a:r>
              <a:rPr sz="2000" dirty="0">
                <a:solidFill>
                  <a:srgbClr val="001F5F"/>
                </a:solidFill>
                <a:latin typeface="Calibri"/>
                <a:cs typeface="Calibri"/>
              </a:rPr>
              <a:t>mapping </a:t>
            </a:r>
            <a:r>
              <a:rPr sz="2000" spc="-5" dirty="0">
                <a:solidFill>
                  <a:srgbClr val="001F5F"/>
                </a:solidFill>
                <a:latin typeface="Calibri"/>
                <a:cs typeface="Calibri"/>
              </a:rPr>
              <a:t>file </a:t>
            </a:r>
            <a:r>
              <a:rPr sz="2000" dirty="0">
                <a:solidFill>
                  <a:srgbClr val="001F5F"/>
                </a:solidFill>
                <a:latin typeface="Calibri"/>
                <a:cs typeface="Calibri"/>
              </a:rPr>
              <a:t>acts as a medium </a:t>
            </a:r>
            <a:r>
              <a:rPr sz="2000" spc="-5" dirty="0">
                <a:solidFill>
                  <a:srgbClr val="001F5F"/>
                </a:solidFill>
                <a:latin typeface="Calibri"/>
                <a:cs typeface="Calibri"/>
              </a:rPr>
              <a:t>of communication  between </a:t>
            </a:r>
            <a:r>
              <a:rPr sz="2000" dirty="0">
                <a:solidFill>
                  <a:srgbClr val="001F5F"/>
                </a:solidFill>
                <a:latin typeface="Calibri"/>
                <a:cs typeface="Calibri"/>
              </a:rPr>
              <a:t>the </a:t>
            </a:r>
            <a:r>
              <a:rPr sz="2000" spc="-10" dirty="0">
                <a:solidFill>
                  <a:srgbClr val="001F5F"/>
                </a:solidFill>
                <a:latin typeface="Calibri"/>
                <a:cs typeface="Calibri"/>
              </a:rPr>
              <a:t>persistent </a:t>
            </a:r>
            <a:r>
              <a:rPr sz="2000" dirty="0">
                <a:solidFill>
                  <a:srgbClr val="001F5F"/>
                </a:solidFill>
                <a:latin typeface="Calibri"/>
                <a:cs typeface="Calibri"/>
              </a:rPr>
              <a:t>classes and the </a:t>
            </a:r>
            <a:r>
              <a:rPr sz="2000" spc="-5" dirty="0">
                <a:solidFill>
                  <a:srgbClr val="001F5F"/>
                </a:solidFill>
                <a:latin typeface="Calibri"/>
                <a:cs typeface="Calibri"/>
              </a:rPr>
              <a:t>database</a:t>
            </a:r>
            <a:r>
              <a:rPr sz="2000" spc="50" dirty="0">
                <a:solidFill>
                  <a:srgbClr val="001F5F"/>
                </a:solidFill>
                <a:latin typeface="Calibri"/>
                <a:cs typeface="Calibri"/>
              </a:rPr>
              <a:t> </a:t>
            </a:r>
            <a:r>
              <a:rPr sz="2000" spc="-15" dirty="0">
                <a:solidFill>
                  <a:srgbClr val="001F5F"/>
                </a:solidFill>
                <a:latin typeface="Calibri"/>
                <a:cs typeface="Calibri"/>
              </a:rPr>
              <a:t>tables.</a:t>
            </a:r>
            <a:endParaRPr sz="2000">
              <a:latin typeface="Calibri"/>
              <a:cs typeface="Calibri"/>
            </a:endParaRPr>
          </a:p>
          <a:p>
            <a:pPr marL="12700" marR="5080" algn="just">
              <a:lnSpc>
                <a:spcPct val="100000"/>
              </a:lnSpc>
              <a:spcBef>
                <a:spcPts val="1200"/>
              </a:spcBef>
            </a:pPr>
            <a:r>
              <a:rPr sz="2000" spc="-5" dirty="0">
                <a:solidFill>
                  <a:srgbClr val="001F5F"/>
                </a:solidFill>
                <a:latin typeface="Calibri"/>
                <a:cs typeface="Calibri"/>
              </a:rPr>
              <a:t>The Hibernate </a:t>
            </a:r>
            <a:r>
              <a:rPr sz="2000" dirty="0">
                <a:solidFill>
                  <a:srgbClr val="001F5F"/>
                </a:solidFill>
                <a:latin typeface="Calibri"/>
                <a:cs typeface="Calibri"/>
              </a:rPr>
              <a:t>mapping </a:t>
            </a:r>
            <a:r>
              <a:rPr sz="2000" spc="-5" dirty="0">
                <a:solidFill>
                  <a:srgbClr val="001F5F"/>
                </a:solidFill>
                <a:latin typeface="Calibri"/>
                <a:cs typeface="Calibri"/>
              </a:rPr>
              <a:t>file </a:t>
            </a:r>
            <a:r>
              <a:rPr sz="2000" dirty="0">
                <a:solidFill>
                  <a:srgbClr val="001F5F"/>
                </a:solidFill>
                <a:latin typeface="Calibri"/>
                <a:cs typeface="Calibri"/>
              </a:rPr>
              <a:t>enables the </a:t>
            </a:r>
            <a:r>
              <a:rPr sz="2000" spc="-5" dirty="0">
                <a:solidFill>
                  <a:srgbClr val="001F5F"/>
                </a:solidFill>
                <a:latin typeface="Calibri"/>
                <a:cs typeface="Calibri"/>
              </a:rPr>
              <a:t>communication by </a:t>
            </a:r>
            <a:r>
              <a:rPr sz="2000" dirty="0">
                <a:solidFill>
                  <a:srgbClr val="001F5F"/>
                </a:solidFill>
                <a:latin typeface="Calibri"/>
                <a:cs typeface="Calibri"/>
              </a:rPr>
              <a:t>mapping the  </a:t>
            </a:r>
            <a:r>
              <a:rPr sz="2000" spc="-10" dirty="0">
                <a:solidFill>
                  <a:srgbClr val="001F5F"/>
                </a:solidFill>
                <a:latin typeface="Calibri"/>
                <a:cs typeface="Calibri"/>
              </a:rPr>
              <a:t>data </a:t>
            </a:r>
            <a:r>
              <a:rPr sz="2000" dirty="0">
                <a:solidFill>
                  <a:srgbClr val="001F5F"/>
                </a:solidFill>
                <a:latin typeface="Calibri"/>
                <a:cs typeface="Calibri"/>
              </a:rPr>
              <a:t>types </a:t>
            </a:r>
            <a:r>
              <a:rPr sz="2000" spc="-5" dirty="0">
                <a:solidFill>
                  <a:srgbClr val="001F5F"/>
                </a:solidFill>
                <a:latin typeface="Calibri"/>
                <a:cs typeface="Calibri"/>
              </a:rPr>
              <a:t>used </a:t>
            </a:r>
            <a:r>
              <a:rPr sz="2000" dirty="0">
                <a:solidFill>
                  <a:srgbClr val="001F5F"/>
                </a:solidFill>
                <a:latin typeface="Calibri"/>
                <a:cs typeface="Calibri"/>
              </a:rPr>
              <a:t>in the </a:t>
            </a:r>
            <a:r>
              <a:rPr sz="2000" spc="-15" dirty="0">
                <a:solidFill>
                  <a:srgbClr val="001F5F"/>
                </a:solidFill>
                <a:latin typeface="Calibri"/>
                <a:cs typeface="Calibri"/>
              </a:rPr>
              <a:t>persistent </a:t>
            </a:r>
            <a:r>
              <a:rPr sz="2000" dirty="0">
                <a:solidFill>
                  <a:srgbClr val="001F5F"/>
                </a:solidFill>
                <a:latin typeface="Calibri"/>
                <a:cs typeface="Calibri"/>
              </a:rPr>
              <a:t>classes with the </a:t>
            </a:r>
            <a:r>
              <a:rPr sz="2000" spc="-5" dirty="0">
                <a:solidFill>
                  <a:srgbClr val="001F5F"/>
                </a:solidFill>
                <a:latin typeface="Calibri"/>
                <a:cs typeface="Calibri"/>
              </a:rPr>
              <a:t>database </a:t>
            </a:r>
            <a:r>
              <a:rPr sz="2000" dirty="0">
                <a:solidFill>
                  <a:srgbClr val="001F5F"/>
                </a:solidFill>
                <a:latin typeface="Calibri"/>
                <a:cs typeface="Calibri"/>
              </a:rPr>
              <a:t>specific </a:t>
            </a:r>
            <a:r>
              <a:rPr sz="2000" spc="-10" dirty="0">
                <a:solidFill>
                  <a:srgbClr val="001F5F"/>
                </a:solidFill>
                <a:latin typeface="Calibri"/>
                <a:cs typeface="Calibri"/>
              </a:rPr>
              <a:t>data  </a:t>
            </a:r>
            <a:r>
              <a:rPr sz="2000" dirty="0">
                <a:solidFill>
                  <a:srgbClr val="001F5F"/>
                </a:solidFill>
                <a:latin typeface="Calibri"/>
                <a:cs typeface="Calibri"/>
              </a:rPr>
              <a:t>types </a:t>
            </a:r>
            <a:r>
              <a:rPr sz="2000" spc="-5" dirty="0">
                <a:solidFill>
                  <a:srgbClr val="001F5F"/>
                </a:solidFill>
                <a:latin typeface="Calibri"/>
                <a:cs typeface="Calibri"/>
              </a:rPr>
              <a:t>by using </a:t>
            </a:r>
            <a:r>
              <a:rPr sz="2000" dirty="0">
                <a:solidFill>
                  <a:srgbClr val="001F5F"/>
                </a:solidFill>
                <a:latin typeface="Calibri"/>
                <a:cs typeface="Calibri"/>
              </a:rPr>
              <a:t>the </a:t>
            </a:r>
            <a:r>
              <a:rPr sz="2000" spc="-5" dirty="0">
                <a:solidFill>
                  <a:srgbClr val="001F5F"/>
                </a:solidFill>
                <a:latin typeface="Calibri"/>
                <a:cs typeface="Calibri"/>
              </a:rPr>
              <a:t>Hibernate</a:t>
            </a:r>
            <a:r>
              <a:rPr sz="2000" spc="-15" dirty="0">
                <a:solidFill>
                  <a:srgbClr val="001F5F"/>
                </a:solidFill>
                <a:latin typeface="Calibri"/>
                <a:cs typeface="Calibri"/>
              </a:rPr>
              <a:t> </a:t>
            </a:r>
            <a:r>
              <a:rPr sz="2000" dirty="0">
                <a:solidFill>
                  <a:srgbClr val="001F5F"/>
                </a:solidFill>
                <a:latin typeface="Calibri"/>
                <a:cs typeface="Calibri"/>
              </a:rPr>
              <a:t>types.</a:t>
            </a:r>
            <a:endParaRPr sz="20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41</a:t>
            </a:fld>
            <a:r>
              <a:rPr dirty="0"/>
              <a:t> of</a:t>
            </a:r>
            <a:r>
              <a:rPr spc="-90" dirty="0"/>
              <a:t> </a:t>
            </a:r>
            <a:r>
              <a:rPr dirty="0"/>
              <a:t>45</a:t>
            </a: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Mapping Properties</a:t>
            </a:r>
            <a:r>
              <a:rPr spc="-55" dirty="0"/>
              <a:t> </a:t>
            </a:r>
            <a:r>
              <a:rPr spc="-10" dirty="0"/>
              <a:t>(Contd.)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1656588"/>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2357627"/>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3058667"/>
            <a:ext cx="114300" cy="12801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31012" y="669797"/>
            <a:ext cx="7477125" cy="2860675"/>
          </a:xfrm>
          <a:prstGeom prst="rect">
            <a:avLst/>
          </a:prstGeom>
        </p:spPr>
        <p:txBody>
          <a:bodyPr vert="horz" wrap="square" lIns="0" tIns="0" rIns="0" bIns="0" rtlCol="0">
            <a:spAutoFit/>
          </a:bodyPr>
          <a:lstStyle/>
          <a:p>
            <a:pPr marL="12700">
              <a:lnSpc>
                <a:spcPct val="100000"/>
              </a:lnSpc>
            </a:pPr>
            <a:r>
              <a:rPr sz="2000" spc="-5" dirty="0">
                <a:solidFill>
                  <a:srgbClr val="001F5F"/>
                </a:solidFill>
                <a:latin typeface="Calibri"/>
                <a:cs typeface="Calibri"/>
              </a:rPr>
              <a:t>Hibernate</a:t>
            </a:r>
            <a:r>
              <a:rPr sz="2000" spc="-60" dirty="0">
                <a:solidFill>
                  <a:srgbClr val="001F5F"/>
                </a:solidFill>
                <a:latin typeface="Calibri"/>
                <a:cs typeface="Calibri"/>
              </a:rPr>
              <a:t> </a:t>
            </a:r>
            <a:r>
              <a:rPr sz="2000" spc="-15" dirty="0">
                <a:solidFill>
                  <a:srgbClr val="001F5F"/>
                </a:solidFill>
                <a:latin typeface="Calibri"/>
                <a:cs typeface="Calibri"/>
              </a:rPr>
              <a:t>Types:</a:t>
            </a:r>
            <a:endParaRPr sz="2000">
              <a:latin typeface="Calibri"/>
              <a:cs typeface="Calibri"/>
            </a:endParaRPr>
          </a:p>
          <a:p>
            <a:pPr marL="469900" marR="368300">
              <a:lnSpc>
                <a:spcPct val="155600"/>
              </a:lnSpc>
              <a:spcBef>
                <a:spcPts val="5"/>
              </a:spcBef>
            </a:pPr>
            <a:r>
              <a:rPr sz="1800" spc="-10" dirty="0">
                <a:solidFill>
                  <a:srgbClr val="001F5F"/>
                </a:solidFill>
                <a:latin typeface="Calibri"/>
                <a:cs typeface="Calibri"/>
              </a:rPr>
              <a:t>Provide </a:t>
            </a:r>
            <a:r>
              <a:rPr sz="1800" dirty="0">
                <a:solidFill>
                  <a:srgbClr val="001F5F"/>
                </a:solidFill>
                <a:latin typeface="Calibri"/>
                <a:cs typeface="Calibri"/>
              </a:rPr>
              <a:t>an </a:t>
            </a:r>
            <a:r>
              <a:rPr sz="1800" spc="-10" dirty="0">
                <a:solidFill>
                  <a:srgbClr val="001F5F"/>
                </a:solidFill>
                <a:latin typeface="Calibri"/>
                <a:cs typeface="Calibri"/>
              </a:rPr>
              <a:t>abstract representation </a:t>
            </a:r>
            <a:r>
              <a:rPr sz="1800" spc="-5" dirty="0">
                <a:solidFill>
                  <a:srgbClr val="001F5F"/>
                </a:solidFill>
                <a:latin typeface="Calibri"/>
                <a:cs typeface="Calibri"/>
              </a:rPr>
              <a:t>of </a:t>
            </a:r>
            <a:r>
              <a:rPr sz="1800" dirty="0">
                <a:solidFill>
                  <a:srgbClr val="001F5F"/>
                </a:solidFill>
                <a:latin typeface="Calibri"/>
                <a:cs typeface="Calibri"/>
              </a:rPr>
              <a:t>the </a:t>
            </a:r>
            <a:r>
              <a:rPr sz="1800" spc="-5" dirty="0">
                <a:solidFill>
                  <a:srgbClr val="001F5F"/>
                </a:solidFill>
                <a:latin typeface="Calibri"/>
                <a:cs typeface="Calibri"/>
              </a:rPr>
              <a:t>underlying </a:t>
            </a:r>
            <a:r>
              <a:rPr sz="1800" spc="-10" dirty="0">
                <a:solidFill>
                  <a:srgbClr val="001F5F"/>
                </a:solidFill>
                <a:latin typeface="Calibri"/>
                <a:cs typeface="Calibri"/>
              </a:rPr>
              <a:t>database </a:t>
            </a:r>
            <a:r>
              <a:rPr sz="1800" dirty="0">
                <a:solidFill>
                  <a:srgbClr val="001F5F"/>
                </a:solidFill>
                <a:latin typeface="Calibri"/>
                <a:cs typeface="Calibri"/>
              </a:rPr>
              <a:t>types.  </a:t>
            </a:r>
            <a:r>
              <a:rPr sz="1800" spc="-5" dirty="0">
                <a:solidFill>
                  <a:srgbClr val="001F5F"/>
                </a:solidFill>
                <a:latin typeface="Calibri"/>
                <a:cs typeface="Calibri"/>
              </a:rPr>
              <a:t>Allow </a:t>
            </a:r>
            <a:r>
              <a:rPr sz="1800" spc="-10" dirty="0">
                <a:solidFill>
                  <a:srgbClr val="001F5F"/>
                </a:solidFill>
                <a:latin typeface="Calibri"/>
                <a:cs typeface="Calibri"/>
              </a:rPr>
              <a:t>you to </a:t>
            </a:r>
            <a:r>
              <a:rPr sz="1800" spc="-5" dirty="0">
                <a:solidFill>
                  <a:srgbClr val="001F5F"/>
                </a:solidFill>
                <a:latin typeface="Calibri"/>
                <a:cs typeface="Calibri"/>
              </a:rPr>
              <a:t>develop </a:t>
            </a:r>
            <a:r>
              <a:rPr sz="1800" dirty="0">
                <a:solidFill>
                  <a:srgbClr val="001F5F"/>
                </a:solidFill>
                <a:latin typeface="Calibri"/>
                <a:cs typeface="Calibri"/>
              </a:rPr>
              <a:t>the </a:t>
            </a:r>
            <a:r>
              <a:rPr sz="1800" spc="-10" dirty="0">
                <a:solidFill>
                  <a:srgbClr val="001F5F"/>
                </a:solidFill>
                <a:latin typeface="Calibri"/>
                <a:cs typeface="Calibri"/>
              </a:rPr>
              <a:t>application </a:t>
            </a:r>
            <a:r>
              <a:rPr sz="1800" spc="-5" dirty="0">
                <a:solidFill>
                  <a:srgbClr val="001F5F"/>
                </a:solidFill>
                <a:latin typeface="Calibri"/>
                <a:cs typeface="Calibri"/>
              </a:rPr>
              <a:t>without </a:t>
            </a:r>
            <a:r>
              <a:rPr sz="1800" spc="-10" dirty="0">
                <a:solidFill>
                  <a:srgbClr val="001F5F"/>
                </a:solidFill>
                <a:latin typeface="Calibri"/>
                <a:cs typeface="Calibri"/>
              </a:rPr>
              <a:t>worrying </a:t>
            </a:r>
            <a:r>
              <a:rPr sz="1800" dirty="0">
                <a:solidFill>
                  <a:srgbClr val="001F5F"/>
                </a:solidFill>
                <a:latin typeface="Calibri"/>
                <a:cs typeface="Calibri"/>
              </a:rPr>
              <a:t>about the</a:t>
            </a:r>
            <a:r>
              <a:rPr sz="1800" spc="170" dirty="0">
                <a:solidFill>
                  <a:srgbClr val="001F5F"/>
                </a:solidFill>
                <a:latin typeface="Calibri"/>
                <a:cs typeface="Calibri"/>
              </a:rPr>
              <a:t> </a:t>
            </a:r>
            <a:r>
              <a:rPr sz="1800" spc="-15" dirty="0">
                <a:solidFill>
                  <a:srgbClr val="001F5F"/>
                </a:solidFill>
                <a:latin typeface="Calibri"/>
                <a:cs typeface="Calibri"/>
              </a:rPr>
              <a:t>target</a:t>
            </a:r>
            <a:endParaRPr sz="1800">
              <a:latin typeface="Calibri"/>
              <a:cs typeface="Calibri"/>
            </a:endParaRPr>
          </a:p>
          <a:p>
            <a:pPr marL="469900">
              <a:lnSpc>
                <a:spcPct val="100000"/>
              </a:lnSpc>
            </a:pPr>
            <a:r>
              <a:rPr sz="1800" spc="-5" dirty="0">
                <a:solidFill>
                  <a:srgbClr val="001F5F"/>
                </a:solidFill>
                <a:latin typeface="Calibri"/>
                <a:cs typeface="Calibri"/>
              </a:rPr>
              <a:t>database </a:t>
            </a:r>
            <a:r>
              <a:rPr sz="1800" dirty="0">
                <a:solidFill>
                  <a:srgbClr val="001F5F"/>
                </a:solidFill>
                <a:latin typeface="Calibri"/>
                <a:cs typeface="Calibri"/>
              </a:rPr>
              <a:t>and the </a:t>
            </a:r>
            <a:r>
              <a:rPr sz="1800" spc="-15" dirty="0">
                <a:solidFill>
                  <a:srgbClr val="001F5F"/>
                </a:solidFill>
                <a:latin typeface="Calibri"/>
                <a:cs typeface="Calibri"/>
              </a:rPr>
              <a:t>data </a:t>
            </a:r>
            <a:r>
              <a:rPr sz="1800" dirty="0">
                <a:solidFill>
                  <a:srgbClr val="001F5F"/>
                </a:solidFill>
                <a:latin typeface="Calibri"/>
                <a:cs typeface="Calibri"/>
              </a:rPr>
              <a:t>types </a:t>
            </a:r>
            <a:r>
              <a:rPr sz="1800" spc="-10" dirty="0">
                <a:solidFill>
                  <a:srgbClr val="001F5F"/>
                </a:solidFill>
                <a:latin typeface="Calibri"/>
                <a:cs typeface="Calibri"/>
              </a:rPr>
              <a:t>supported by</a:t>
            </a:r>
            <a:r>
              <a:rPr sz="1800" spc="40" dirty="0">
                <a:solidFill>
                  <a:srgbClr val="001F5F"/>
                </a:solidFill>
                <a:latin typeface="Calibri"/>
                <a:cs typeface="Calibri"/>
              </a:rPr>
              <a:t> </a:t>
            </a:r>
            <a:r>
              <a:rPr sz="1800" spc="-5" dirty="0">
                <a:solidFill>
                  <a:srgbClr val="001F5F"/>
                </a:solidFill>
                <a:latin typeface="Calibri"/>
                <a:cs typeface="Calibri"/>
              </a:rPr>
              <a:t>it.</a:t>
            </a:r>
            <a:endParaRPr sz="1800">
              <a:latin typeface="Calibri"/>
              <a:cs typeface="Calibri"/>
            </a:endParaRPr>
          </a:p>
          <a:p>
            <a:pPr marL="469900" marR="384175">
              <a:lnSpc>
                <a:spcPct val="100000"/>
              </a:lnSpc>
              <a:spcBef>
                <a:spcPts val="1200"/>
              </a:spcBef>
            </a:pPr>
            <a:r>
              <a:rPr sz="1800" spc="-10" dirty="0">
                <a:solidFill>
                  <a:srgbClr val="001F5F"/>
                </a:solidFill>
                <a:latin typeface="Calibri"/>
                <a:cs typeface="Calibri"/>
              </a:rPr>
              <a:t>Provide you </a:t>
            </a:r>
            <a:r>
              <a:rPr sz="1800" dirty="0">
                <a:solidFill>
                  <a:srgbClr val="001F5F"/>
                </a:solidFill>
                <a:latin typeface="Calibri"/>
                <a:cs typeface="Calibri"/>
              </a:rPr>
              <a:t>the </a:t>
            </a:r>
            <a:r>
              <a:rPr sz="1800" spc="-5" dirty="0">
                <a:solidFill>
                  <a:srgbClr val="001F5F"/>
                </a:solidFill>
                <a:latin typeface="Calibri"/>
                <a:cs typeface="Calibri"/>
              </a:rPr>
              <a:t>flexibility </a:t>
            </a:r>
            <a:r>
              <a:rPr sz="1800" spc="-10" dirty="0">
                <a:solidFill>
                  <a:srgbClr val="001F5F"/>
                </a:solidFill>
                <a:latin typeface="Calibri"/>
                <a:cs typeface="Calibri"/>
              </a:rPr>
              <a:t>to </a:t>
            </a:r>
            <a:r>
              <a:rPr sz="1800" dirty="0">
                <a:solidFill>
                  <a:srgbClr val="001F5F"/>
                </a:solidFill>
                <a:latin typeface="Calibri"/>
                <a:cs typeface="Calibri"/>
              </a:rPr>
              <a:t>change the </a:t>
            </a:r>
            <a:r>
              <a:rPr sz="1800" spc="-10" dirty="0">
                <a:solidFill>
                  <a:srgbClr val="001F5F"/>
                </a:solidFill>
                <a:latin typeface="Calibri"/>
                <a:cs typeface="Calibri"/>
              </a:rPr>
              <a:t>database </a:t>
            </a:r>
            <a:r>
              <a:rPr sz="1800" spc="-5" dirty="0">
                <a:solidFill>
                  <a:srgbClr val="001F5F"/>
                </a:solidFill>
                <a:latin typeface="Calibri"/>
                <a:cs typeface="Calibri"/>
              </a:rPr>
              <a:t>without changing </a:t>
            </a:r>
            <a:r>
              <a:rPr sz="1800" dirty="0">
                <a:solidFill>
                  <a:srgbClr val="001F5F"/>
                </a:solidFill>
                <a:latin typeface="Calibri"/>
                <a:cs typeface="Calibri"/>
              </a:rPr>
              <a:t>the  </a:t>
            </a:r>
            <a:r>
              <a:rPr sz="1800" spc="-10" dirty="0">
                <a:solidFill>
                  <a:srgbClr val="001F5F"/>
                </a:solidFill>
                <a:latin typeface="Calibri"/>
                <a:cs typeface="Calibri"/>
              </a:rPr>
              <a:t>application</a:t>
            </a:r>
            <a:r>
              <a:rPr sz="1800" spc="-20" dirty="0">
                <a:solidFill>
                  <a:srgbClr val="001F5F"/>
                </a:solidFill>
                <a:latin typeface="Calibri"/>
                <a:cs typeface="Calibri"/>
              </a:rPr>
              <a:t> </a:t>
            </a:r>
            <a:r>
              <a:rPr sz="1800" spc="-5" dirty="0">
                <a:solidFill>
                  <a:srgbClr val="001F5F"/>
                </a:solidFill>
                <a:latin typeface="Calibri"/>
                <a:cs typeface="Calibri"/>
              </a:rPr>
              <a:t>code.</a:t>
            </a:r>
            <a:endParaRPr sz="1800">
              <a:latin typeface="Calibri"/>
              <a:cs typeface="Calibri"/>
            </a:endParaRPr>
          </a:p>
          <a:p>
            <a:pPr marL="469900">
              <a:lnSpc>
                <a:spcPct val="100000"/>
              </a:lnSpc>
              <a:spcBef>
                <a:spcPts val="1200"/>
              </a:spcBef>
            </a:pPr>
            <a:r>
              <a:rPr sz="1800" spc="-5" dirty="0">
                <a:solidFill>
                  <a:srgbClr val="001F5F"/>
                </a:solidFill>
                <a:latin typeface="Calibri"/>
                <a:cs typeface="Calibri"/>
              </a:rPr>
              <a:t>The </a:t>
            </a:r>
            <a:r>
              <a:rPr sz="1800" spc="-10" dirty="0">
                <a:solidFill>
                  <a:srgbClr val="001F5F"/>
                </a:solidFill>
                <a:latin typeface="Calibri"/>
                <a:cs typeface="Calibri"/>
              </a:rPr>
              <a:t>following table lists </a:t>
            </a:r>
            <a:r>
              <a:rPr sz="1800" spc="-5" dirty="0">
                <a:solidFill>
                  <a:srgbClr val="001F5F"/>
                </a:solidFill>
                <a:latin typeface="Calibri"/>
                <a:cs typeface="Calibri"/>
              </a:rPr>
              <a:t>some of </a:t>
            </a:r>
            <a:r>
              <a:rPr sz="1800" dirty="0">
                <a:solidFill>
                  <a:srgbClr val="001F5F"/>
                </a:solidFill>
                <a:latin typeface="Calibri"/>
                <a:cs typeface="Calibri"/>
              </a:rPr>
              <a:t>the </a:t>
            </a:r>
            <a:r>
              <a:rPr sz="1800" spc="-10" dirty="0">
                <a:solidFill>
                  <a:srgbClr val="001F5F"/>
                </a:solidFill>
                <a:latin typeface="Calibri"/>
                <a:cs typeface="Calibri"/>
              </a:rPr>
              <a:t>Hibernate </a:t>
            </a:r>
            <a:r>
              <a:rPr sz="1800" spc="-5" dirty="0">
                <a:solidFill>
                  <a:srgbClr val="001F5F"/>
                </a:solidFill>
                <a:latin typeface="Calibri"/>
                <a:cs typeface="Calibri"/>
              </a:rPr>
              <a:t>built-in </a:t>
            </a:r>
            <a:r>
              <a:rPr sz="1800" dirty="0">
                <a:solidFill>
                  <a:srgbClr val="001F5F"/>
                </a:solidFill>
                <a:latin typeface="Calibri"/>
                <a:cs typeface="Calibri"/>
              </a:rPr>
              <a:t>types along </a:t>
            </a:r>
            <a:r>
              <a:rPr sz="1800" spc="-5" dirty="0">
                <a:solidFill>
                  <a:srgbClr val="001F5F"/>
                </a:solidFill>
                <a:latin typeface="Calibri"/>
                <a:cs typeface="Calibri"/>
              </a:rPr>
              <a:t>with</a:t>
            </a:r>
            <a:r>
              <a:rPr sz="1800" spc="240" dirty="0">
                <a:solidFill>
                  <a:srgbClr val="001F5F"/>
                </a:solidFill>
                <a:latin typeface="Calibri"/>
                <a:cs typeface="Calibri"/>
              </a:rPr>
              <a:t> </a:t>
            </a:r>
            <a:r>
              <a:rPr sz="1800" dirty="0">
                <a:solidFill>
                  <a:srgbClr val="001F5F"/>
                </a:solidFill>
                <a:latin typeface="Calibri"/>
                <a:cs typeface="Calibri"/>
              </a:rPr>
              <a:t>the</a:t>
            </a:r>
            <a:endParaRPr sz="1800">
              <a:latin typeface="Calibri"/>
              <a:cs typeface="Calibri"/>
            </a:endParaRPr>
          </a:p>
          <a:p>
            <a:pPr marL="469900">
              <a:lnSpc>
                <a:spcPct val="100000"/>
              </a:lnSpc>
            </a:pPr>
            <a:r>
              <a:rPr sz="1800" spc="-10" dirty="0">
                <a:solidFill>
                  <a:srgbClr val="001F5F"/>
                </a:solidFill>
                <a:latin typeface="Calibri"/>
                <a:cs typeface="Calibri"/>
              </a:rPr>
              <a:t>corresponding </a:t>
            </a:r>
            <a:r>
              <a:rPr sz="1800" spc="-15" dirty="0">
                <a:solidFill>
                  <a:srgbClr val="001F5F"/>
                </a:solidFill>
                <a:latin typeface="Calibri"/>
                <a:cs typeface="Calibri"/>
              </a:rPr>
              <a:t>Java </a:t>
            </a:r>
            <a:r>
              <a:rPr sz="1800" dirty="0">
                <a:solidFill>
                  <a:srgbClr val="001F5F"/>
                </a:solidFill>
                <a:latin typeface="Calibri"/>
                <a:cs typeface="Calibri"/>
              </a:rPr>
              <a:t>and </a:t>
            </a:r>
            <a:r>
              <a:rPr sz="1800" spc="-5" dirty="0">
                <a:solidFill>
                  <a:srgbClr val="001F5F"/>
                </a:solidFill>
                <a:latin typeface="Calibri"/>
                <a:cs typeface="Calibri"/>
              </a:rPr>
              <a:t>SQL </a:t>
            </a:r>
            <a:r>
              <a:rPr sz="1800" spc="-15" dirty="0">
                <a:solidFill>
                  <a:srgbClr val="001F5F"/>
                </a:solidFill>
                <a:latin typeface="Calibri"/>
                <a:cs typeface="Calibri"/>
              </a:rPr>
              <a:t>data</a:t>
            </a:r>
            <a:r>
              <a:rPr sz="1800" spc="50" dirty="0">
                <a:solidFill>
                  <a:srgbClr val="001F5F"/>
                </a:solidFill>
                <a:latin typeface="Calibri"/>
                <a:cs typeface="Calibri"/>
              </a:rPr>
              <a:t> </a:t>
            </a:r>
            <a:r>
              <a:rPr sz="1800" dirty="0">
                <a:solidFill>
                  <a:srgbClr val="001F5F"/>
                </a:solidFill>
                <a:latin typeface="Calibri"/>
                <a:cs typeface="Calibri"/>
              </a:rPr>
              <a:t>types.</a:t>
            </a:r>
            <a:endParaRPr sz="18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42</a:t>
            </a:fld>
            <a:r>
              <a:rPr dirty="0"/>
              <a:t> of</a:t>
            </a:r>
            <a:r>
              <a:rPr spc="-90" dirty="0"/>
              <a:t> </a:t>
            </a:r>
            <a:r>
              <a:rPr dirty="0"/>
              <a:t>45</a:t>
            </a:r>
          </a:p>
        </p:txBody>
      </p:sp>
      <p:graphicFrame>
        <p:nvGraphicFramePr>
          <p:cNvPr id="8" name="object 8"/>
          <p:cNvGraphicFramePr>
            <a:graphicFrameLocks noGrp="1"/>
          </p:cNvGraphicFramePr>
          <p:nvPr/>
        </p:nvGraphicFramePr>
        <p:xfrm>
          <a:off x="1262151" y="3609466"/>
          <a:ext cx="6692112" cy="2822635"/>
        </p:xfrm>
        <a:graphic>
          <a:graphicData uri="http://schemas.openxmlformats.org/drawingml/2006/table">
            <a:tbl>
              <a:tblPr firstRow="1" bandRow="1">
                <a:tableStyleId>{2D5ABB26-0587-4C30-8999-92F81FD0307C}</a:tableStyleId>
              </a:tblPr>
              <a:tblGrid>
                <a:gridCol w="2230729"/>
                <a:gridCol w="2230755"/>
                <a:gridCol w="2230628"/>
              </a:tblGrid>
              <a:tr h="370839">
                <a:tc>
                  <a:txBody>
                    <a:bodyPr/>
                    <a:lstStyle/>
                    <a:p>
                      <a:pPr marL="85090">
                        <a:lnSpc>
                          <a:spcPct val="100000"/>
                        </a:lnSpc>
                        <a:spcBef>
                          <a:spcPts val="484"/>
                        </a:spcBef>
                      </a:pPr>
                      <a:r>
                        <a:rPr sz="1400" b="1" i="1" dirty="0">
                          <a:solidFill>
                            <a:srgbClr val="FFFFFF"/>
                          </a:solidFill>
                          <a:latin typeface="Calibri"/>
                          <a:cs typeface="Calibri"/>
                        </a:rPr>
                        <a:t>Hibernate</a:t>
                      </a:r>
                      <a:r>
                        <a:rPr sz="1400" b="1" i="1" spc="-125" dirty="0">
                          <a:solidFill>
                            <a:srgbClr val="FFFFFF"/>
                          </a:solidFill>
                          <a:latin typeface="Calibri"/>
                          <a:cs typeface="Calibri"/>
                        </a:rPr>
                        <a:t> </a:t>
                      </a:r>
                      <a:r>
                        <a:rPr sz="1400" b="1" i="1" spc="-15" dirty="0">
                          <a:solidFill>
                            <a:srgbClr val="FFFFFF"/>
                          </a:solidFill>
                          <a:latin typeface="Calibri"/>
                          <a:cs typeface="Calibri"/>
                        </a:rPr>
                        <a:t>Type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484"/>
                        </a:spcBef>
                      </a:pPr>
                      <a:r>
                        <a:rPr sz="1400" b="1" i="1" dirty="0">
                          <a:solidFill>
                            <a:srgbClr val="FFFFFF"/>
                          </a:solidFill>
                          <a:latin typeface="Calibri"/>
                          <a:cs typeface="Calibri"/>
                        </a:rPr>
                        <a:t>Java</a:t>
                      </a:r>
                      <a:r>
                        <a:rPr sz="1400" b="1" i="1" spc="-95" dirty="0">
                          <a:solidFill>
                            <a:srgbClr val="FFFFFF"/>
                          </a:solidFill>
                          <a:latin typeface="Calibri"/>
                          <a:cs typeface="Calibri"/>
                        </a:rPr>
                        <a:t> </a:t>
                      </a:r>
                      <a:r>
                        <a:rPr sz="1400" b="1" i="1" spc="-10" dirty="0">
                          <a:solidFill>
                            <a:srgbClr val="FFFFFF"/>
                          </a:solidFill>
                          <a:latin typeface="Calibri"/>
                          <a:cs typeface="Calibri"/>
                        </a:rPr>
                        <a:t>Type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484"/>
                        </a:spcBef>
                      </a:pPr>
                      <a:r>
                        <a:rPr sz="1400" b="1" i="1" spc="-5" dirty="0">
                          <a:solidFill>
                            <a:srgbClr val="FFFFFF"/>
                          </a:solidFill>
                          <a:latin typeface="Calibri"/>
                          <a:cs typeface="Calibri"/>
                        </a:rPr>
                        <a:t>SQL</a:t>
                      </a:r>
                      <a:r>
                        <a:rPr sz="1400" b="1" i="1" spc="-95" dirty="0">
                          <a:solidFill>
                            <a:srgbClr val="FFFFFF"/>
                          </a:solidFill>
                          <a:latin typeface="Calibri"/>
                          <a:cs typeface="Calibri"/>
                        </a:rPr>
                        <a:t> </a:t>
                      </a:r>
                      <a:r>
                        <a:rPr sz="1400" b="1" i="1" spc="-15" dirty="0">
                          <a:solidFill>
                            <a:srgbClr val="FFFFFF"/>
                          </a:solidFill>
                          <a:latin typeface="Calibri"/>
                          <a:cs typeface="Calibri"/>
                        </a:rPr>
                        <a:t>Type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548640">
                <a:tc>
                  <a:txBody>
                    <a:bodyPr/>
                    <a:lstStyle/>
                    <a:p>
                      <a:pPr>
                        <a:lnSpc>
                          <a:spcPct val="100000"/>
                        </a:lnSpc>
                      </a:pPr>
                      <a:endParaRPr sz="1000">
                        <a:latin typeface="Times New Roman"/>
                        <a:cs typeface="Times New Roman"/>
                      </a:endParaRPr>
                    </a:p>
                    <a:p>
                      <a:pPr marL="62230">
                        <a:lnSpc>
                          <a:spcPct val="100000"/>
                        </a:lnSpc>
                      </a:pPr>
                      <a:r>
                        <a:rPr sz="1200" i="1" dirty="0">
                          <a:solidFill>
                            <a:srgbClr val="001F5F"/>
                          </a:solidFill>
                          <a:latin typeface="Courier New"/>
                          <a:cs typeface="Courier New"/>
                        </a:rPr>
                        <a:t>integer, long,</a:t>
                      </a:r>
                      <a:r>
                        <a:rPr sz="1200" i="1" spc="-65" dirty="0">
                          <a:solidFill>
                            <a:srgbClr val="001F5F"/>
                          </a:solidFill>
                          <a:latin typeface="Courier New"/>
                          <a:cs typeface="Courier New"/>
                        </a:rPr>
                        <a:t> </a:t>
                      </a:r>
                      <a:r>
                        <a:rPr sz="1200" i="1" dirty="0">
                          <a:solidFill>
                            <a:srgbClr val="001F5F"/>
                          </a:solidFill>
                          <a:latin typeface="Courier New"/>
                          <a:cs typeface="Courier New"/>
                        </a:rPr>
                        <a:t>short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2230">
                        <a:lnSpc>
                          <a:spcPct val="100000"/>
                        </a:lnSpc>
                        <a:spcBef>
                          <a:spcPts val="430"/>
                        </a:spcBef>
                      </a:pPr>
                      <a:r>
                        <a:rPr sz="1200" i="1" dirty="0">
                          <a:solidFill>
                            <a:srgbClr val="001F5F"/>
                          </a:solidFill>
                          <a:latin typeface="Courier New"/>
                          <a:cs typeface="Courier New"/>
                        </a:rPr>
                        <a:t>Integer, int,</a:t>
                      </a:r>
                      <a:r>
                        <a:rPr sz="1200" i="1" spc="-70" dirty="0">
                          <a:solidFill>
                            <a:srgbClr val="001F5F"/>
                          </a:solidFill>
                          <a:latin typeface="Courier New"/>
                          <a:cs typeface="Courier New"/>
                        </a:rPr>
                        <a:t> </a:t>
                      </a:r>
                      <a:r>
                        <a:rPr sz="1200" i="1" dirty="0">
                          <a:solidFill>
                            <a:srgbClr val="001F5F"/>
                          </a:solidFill>
                          <a:latin typeface="Courier New"/>
                          <a:cs typeface="Courier New"/>
                        </a:rPr>
                        <a:t>long</a:t>
                      </a:r>
                      <a:endParaRPr sz="1200">
                        <a:latin typeface="Courier New"/>
                        <a:cs typeface="Courier New"/>
                      </a:endParaRPr>
                    </a:p>
                    <a:p>
                      <a:pPr marL="62230">
                        <a:lnSpc>
                          <a:spcPct val="100000"/>
                        </a:lnSpc>
                      </a:pPr>
                      <a:r>
                        <a:rPr sz="1200" i="1" spc="-5" dirty="0">
                          <a:solidFill>
                            <a:srgbClr val="001F5F"/>
                          </a:solidFill>
                          <a:latin typeface="Courier New"/>
                          <a:cs typeface="Courier New"/>
                        </a:rPr>
                        <a:t>short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2865">
                        <a:lnSpc>
                          <a:spcPts val="1150"/>
                        </a:lnSpc>
                      </a:pPr>
                      <a:r>
                        <a:rPr sz="1200" i="1" dirty="0">
                          <a:solidFill>
                            <a:srgbClr val="001F5F"/>
                          </a:solidFill>
                          <a:latin typeface="Courier New"/>
                          <a:cs typeface="Courier New"/>
                        </a:rPr>
                        <a:t>NUMERIC, NUMBER,</a:t>
                      </a:r>
                      <a:r>
                        <a:rPr sz="1200" i="1" spc="-65" dirty="0">
                          <a:solidFill>
                            <a:srgbClr val="001F5F"/>
                          </a:solidFill>
                          <a:latin typeface="Courier New"/>
                          <a:cs typeface="Courier New"/>
                        </a:rPr>
                        <a:t> </a:t>
                      </a:r>
                      <a:r>
                        <a:rPr sz="1200" i="1" dirty="0">
                          <a:solidFill>
                            <a:srgbClr val="001F5F"/>
                          </a:solidFill>
                          <a:latin typeface="Courier New"/>
                          <a:cs typeface="Courier New"/>
                        </a:rPr>
                        <a:t>INT,</a:t>
                      </a:r>
                      <a:endParaRPr sz="1200">
                        <a:latin typeface="Courier New"/>
                        <a:cs typeface="Courier New"/>
                      </a:endParaRPr>
                    </a:p>
                    <a:p>
                      <a:pPr marL="62865">
                        <a:lnSpc>
                          <a:spcPct val="100000"/>
                        </a:lnSpc>
                      </a:pPr>
                      <a:r>
                        <a:rPr sz="1200" i="1" spc="-5" dirty="0">
                          <a:solidFill>
                            <a:srgbClr val="001F5F"/>
                          </a:solidFill>
                          <a:latin typeface="Courier New"/>
                          <a:cs typeface="Courier New"/>
                        </a:rPr>
                        <a:t>or other</a:t>
                      </a:r>
                      <a:r>
                        <a:rPr sz="1200" i="1" spc="-30" dirty="0">
                          <a:solidFill>
                            <a:srgbClr val="001F5F"/>
                          </a:solidFill>
                          <a:latin typeface="Courier New"/>
                          <a:cs typeface="Courier New"/>
                        </a:rPr>
                        <a:t> </a:t>
                      </a:r>
                      <a:r>
                        <a:rPr sz="1200" i="1" spc="-5" dirty="0">
                          <a:solidFill>
                            <a:srgbClr val="001F5F"/>
                          </a:solidFill>
                          <a:latin typeface="Courier New"/>
                          <a:cs typeface="Courier New"/>
                        </a:rPr>
                        <a:t>vendor</a:t>
                      </a:r>
                      <a:endParaRPr sz="1200">
                        <a:latin typeface="Courier New"/>
                        <a:cs typeface="Courier New"/>
                      </a:endParaRPr>
                    </a:p>
                    <a:p>
                      <a:pPr marL="62865">
                        <a:lnSpc>
                          <a:spcPct val="100000"/>
                        </a:lnSpc>
                      </a:pPr>
                      <a:r>
                        <a:rPr sz="1200" i="1" spc="-5" dirty="0">
                          <a:solidFill>
                            <a:srgbClr val="001F5F"/>
                          </a:solidFill>
                          <a:latin typeface="Courier New"/>
                          <a:cs typeface="Courier New"/>
                        </a:rPr>
                        <a:t>specific</a:t>
                      </a:r>
                      <a:r>
                        <a:rPr sz="1200" i="1" spc="-45" dirty="0">
                          <a:solidFill>
                            <a:srgbClr val="001F5F"/>
                          </a:solidFill>
                          <a:latin typeface="Courier New"/>
                          <a:cs typeface="Courier New"/>
                        </a:rPr>
                        <a:t> </a:t>
                      </a:r>
                      <a:r>
                        <a:rPr sz="1200" i="1" dirty="0">
                          <a:solidFill>
                            <a:srgbClr val="001F5F"/>
                          </a:solidFill>
                          <a:latin typeface="Courier New"/>
                          <a:cs typeface="Courier New"/>
                        </a:rPr>
                        <a:t>type.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281685">
                <a:tc>
                  <a:txBody>
                    <a:bodyPr/>
                    <a:lstStyle/>
                    <a:p>
                      <a:pPr marL="62230">
                        <a:lnSpc>
                          <a:spcPct val="100000"/>
                        </a:lnSpc>
                        <a:spcBef>
                          <a:spcPts val="200"/>
                        </a:spcBef>
                      </a:pPr>
                      <a:r>
                        <a:rPr sz="1200" i="1" dirty="0">
                          <a:solidFill>
                            <a:srgbClr val="001F5F"/>
                          </a:solidFill>
                          <a:latin typeface="Courier New"/>
                          <a:cs typeface="Courier New"/>
                        </a:rPr>
                        <a:t>character</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2230">
                        <a:lnSpc>
                          <a:spcPct val="100000"/>
                        </a:lnSpc>
                        <a:spcBef>
                          <a:spcPts val="200"/>
                        </a:spcBef>
                      </a:pPr>
                      <a:r>
                        <a:rPr sz="1200" i="1" dirty="0">
                          <a:solidFill>
                            <a:srgbClr val="001F5F"/>
                          </a:solidFill>
                          <a:latin typeface="Courier New"/>
                          <a:cs typeface="Courier New"/>
                        </a:rPr>
                        <a:t>char</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2865">
                        <a:lnSpc>
                          <a:spcPct val="100000"/>
                        </a:lnSpc>
                        <a:spcBef>
                          <a:spcPts val="200"/>
                        </a:spcBef>
                      </a:pPr>
                      <a:r>
                        <a:rPr sz="1200" i="1" dirty="0">
                          <a:solidFill>
                            <a:srgbClr val="001F5F"/>
                          </a:solidFill>
                          <a:latin typeface="Courier New"/>
                          <a:cs typeface="Courier New"/>
                        </a:rPr>
                        <a:t>CHAR</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22834">
                <a:tc>
                  <a:txBody>
                    <a:bodyPr/>
                    <a:lstStyle/>
                    <a:p>
                      <a:pPr marL="62230">
                        <a:lnSpc>
                          <a:spcPct val="100000"/>
                        </a:lnSpc>
                        <a:spcBef>
                          <a:spcPts val="365"/>
                        </a:spcBef>
                      </a:pPr>
                      <a:r>
                        <a:rPr sz="1200" i="1" dirty="0">
                          <a:solidFill>
                            <a:srgbClr val="001F5F"/>
                          </a:solidFill>
                          <a:latin typeface="Courier New"/>
                          <a:cs typeface="Courier New"/>
                        </a:rPr>
                        <a:t>big_decimal</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2230">
                        <a:lnSpc>
                          <a:spcPct val="100000"/>
                        </a:lnSpc>
                        <a:spcBef>
                          <a:spcPts val="365"/>
                        </a:spcBef>
                      </a:pPr>
                      <a:r>
                        <a:rPr sz="1200" i="1" dirty="0">
                          <a:solidFill>
                            <a:srgbClr val="001F5F"/>
                          </a:solidFill>
                          <a:latin typeface="Courier New"/>
                          <a:cs typeface="Courier New"/>
                        </a:rPr>
                        <a:t>java.math.BigDecimal</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2865">
                        <a:lnSpc>
                          <a:spcPct val="100000"/>
                        </a:lnSpc>
                        <a:spcBef>
                          <a:spcPts val="365"/>
                        </a:spcBef>
                      </a:pPr>
                      <a:r>
                        <a:rPr sz="1200" i="1" dirty="0">
                          <a:solidFill>
                            <a:srgbClr val="001F5F"/>
                          </a:solidFill>
                          <a:latin typeface="Courier New"/>
                          <a:cs typeface="Courier New"/>
                        </a:rPr>
                        <a:t>NUMERIC,</a:t>
                      </a:r>
                      <a:r>
                        <a:rPr sz="1200" i="1" spc="-90" dirty="0">
                          <a:solidFill>
                            <a:srgbClr val="001F5F"/>
                          </a:solidFill>
                          <a:latin typeface="Courier New"/>
                          <a:cs typeface="Courier New"/>
                        </a:rPr>
                        <a:t> </a:t>
                      </a:r>
                      <a:r>
                        <a:rPr sz="1200" i="1" dirty="0">
                          <a:solidFill>
                            <a:srgbClr val="001F5F"/>
                          </a:solidFill>
                          <a:latin typeface="Courier New"/>
                          <a:cs typeface="Courier New"/>
                        </a:rPr>
                        <a:t>NUMBER</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295782">
                <a:tc>
                  <a:txBody>
                    <a:bodyPr/>
                    <a:lstStyle/>
                    <a:p>
                      <a:pPr marL="62230">
                        <a:lnSpc>
                          <a:spcPct val="100000"/>
                        </a:lnSpc>
                        <a:spcBef>
                          <a:spcPts val="259"/>
                        </a:spcBef>
                      </a:pPr>
                      <a:r>
                        <a:rPr sz="1200" i="1" spc="-5" dirty="0">
                          <a:solidFill>
                            <a:srgbClr val="001F5F"/>
                          </a:solidFill>
                          <a:latin typeface="Courier New"/>
                          <a:cs typeface="Courier New"/>
                        </a:rPr>
                        <a:t>float,</a:t>
                      </a:r>
                      <a:r>
                        <a:rPr sz="1200" i="1" spc="-65" dirty="0">
                          <a:solidFill>
                            <a:srgbClr val="001F5F"/>
                          </a:solidFill>
                          <a:latin typeface="Courier New"/>
                          <a:cs typeface="Courier New"/>
                        </a:rPr>
                        <a:t> </a:t>
                      </a:r>
                      <a:r>
                        <a:rPr sz="1200" i="1" dirty="0">
                          <a:solidFill>
                            <a:srgbClr val="001F5F"/>
                          </a:solidFill>
                          <a:latin typeface="Courier New"/>
                          <a:cs typeface="Courier New"/>
                        </a:rPr>
                        <a:t>double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2230">
                        <a:lnSpc>
                          <a:spcPct val="100000"/>
                        </a:lnSpc>
                        <a:spcBef>
                          <a:spcPts val="259"/>
                        </a:spcBef>
                      </a:pPr>
                      <a:r>
                        <a:rPr sz="1200" i="1" spc="-5" dirty="0">
                          <a:solidFill>
                            <a:srgbClr val="001F5F"/>
                          </a:solidFill>
                          <a:latin typeface="Courier New"/>
                          <a:cs typeface="Courier New"/>
                        </a:rPr>
                        <a:t>float,</a:t>
                      </a:r>
                      <a:r>
                        <a:rPr sz="1200" i="1" spc="-65" dirty="0">
                          <a:solidFill>
                            <a:srgbClr val="001F5F"/>
                          </a:solidFill>
                          <a:latin typeface="Courier New"/>
                          <a:cs typeface="Courier New"/>
                        </a:rPr>
                        <a:t> </a:t>
                      </a:r>
                      <a:r>
                        <a:rPr sz="1200" i="1" dirty="0">
                          <a:solidFill>
                            <a:srgbClr val="001F5F"/>
                          </a:solidFill>
                          <a:latin typeface="Courier New"/>
                          <a:cs typeface="Courier New"/>
                        </a:rPr>
                        <a:t>double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2865">
                        <a:lnSpc>
                          <a:spcPct val="100000"/>
                        </a:lnSpc>
                        <a:spcBef>
                          <a:spcPts val="259"/>
                        </a:spcBef>
                      </a:pPr>
                      <a:r>
                        <a:rPr sz="1200" i="1" spc="-5" dirty="0">
                          <a:solidFill>
                            <a:srgbClr val="001F5F"/>
                          </a:solidFill>
                          <a:latin typeface="Courier New"/>
                          <a:cs typeface="Courier New"/>
                        </a:rPr>
                        <a:t>FLOAT,</a:t>
                      </a:r>
                      <a:r>
                        <a:rPr sz="1200" i="1" spc="-65" dirty="0">
                          <a:solidFill>
                            <a:srgbClr val="001F5F"/>
                          </a:solidFill>
                          <a:latin typeface="Courier New"/>
                          <a:cs typeface="Courier New"/>
                        </a:rPr>
                        <a:t> </a:t>
                      </a:r>
                      <a:r>
                        <a:rPr sz="1200" i="1" dirty="0">
                          <a:solidFill>
                            <a:srgbClr val="001F5F"/>
                          </a:solidFill>
                          <a:latin typeface="Courier New"/>
                          <a:cs typeface="Courier New"/>
                        </a:rPr>
                        <a:t>DOUBLE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62230">
                        <a:lnSpc>
                          <a:spcPts val="1275"/>
                        </a:lnSpc>
                      </a:pPr>
                      <a:r>
                        <a:rPr sz="1200" i="1" dirty="0">
                          <a:solidFill>
                            <a:srgbClr val="001F5F"/>
                          </a:solidFill>
                          <a:latin typeface="Courier New"/>
                          <a:cs typeface="Courier New"/>
                        </a:rPr>
                        <a:t>boolean,</a:t>
                      </a:r>
                      <a:r>
                        <a:rPr sz="1200" i="1" spc="-75" dirty="0">
                          <a:solidFill>
                            <a:srgbClr val="001F5F"/>
                          </a:solidFill>
                          <a:latin typeface="Courier New"/>
                          <a:cs typeface="Courier New"/>
                        </a:rPr>
                        <a:t> </a:t>
                      </a:r>
                      <a:r>
                        <a:rPr sz="1200" i="1" dirty="0">
                          <a:solidFill>
                            <a:srgbClr val="001F5F"/>
                          </a:solidFill>
                          <a:latin typeface="Courier New"/>
                          <a:cs typeface="Courier New"/>
                        </a:rPr>
                        <a:t>yes_no,</a:t>
                      </a:r>
                      <a:endParaRPr sz="1200">
                        <a:latin typeface="Courier New"/>
                        <a:cs typeface="Courier New"/>
                      </a:endParaRPr>
                    </a:p>
                    <a:p>
                      <a:pPr marL="62230">
                        <a:lnSpc>
                          <a:spcPct val="100000"/>
                        </a:lnSpc>
                      </a:pPr>
                      <a:r>
                        <a:rPr sz="1200" i="1" spc="-5" dirty="0">
                          <a:solidFill>
                            <a:srgbClr val="001F5F"/>
                          </a:solidFill>
                          <a:latin typeface="Courier New"/>
                          <a:cs typeface="Courier New"/>
                        </a:rPr>
                        <a:t>true_false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2230">
                        <a:lnSpc>
                          <a:spcPts val="1275"/>
                        </a:lnSpc>
                      </a:pPr>
                      <a:r>
                        <a:rPr sz="1200" i="1" dirty="0">
                          <a:solidFill>
                            <a:srgbClr val="001F5F"/>
                          </a:solidFill>
                          <a:latin typeface="Courier New"/>
                          <a:cs typeface="Courier New"/>
                        </a:rPr>
                        <a:t>java.lang.Boolean,</a:t>
                      </a:r>
                      <a:endParaRPr sz="1200">
                        <a:latin typeface="Courier New"/>
                        <a:cs typeface="Courier New"/>
                      </a:endParaRPr>
                    </a:p>
                    <a:p>
                      <a:pPr marL="62230">
                        <a:lnSpc>
                          <a:spcPct val="100000"/>
                        </a:lnSpc>
                      </a:pPr>
                      <a:r>
                        <a:rPr sz="1200" i="1" dirty="0">
                          <a:solidFill>
                            <a:srgbClr val="001F5F"/>
                          </a:solidFill>
                          <a:latin typeface="Courier New"/>
                          <a:cs typeface="Courier New"/>
                        </a:rPr>
                        <a:t>boolean</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2865">
                        <a:lnSpc>
                          <a:spcPct val="100000"/>
                        </a:lnSpc>
                        <a:spcBef>
                          <a:spcPts val="555"/>
                        </a:spcBef>
                      </a:pPr>
                      <a:r>
                        <a:rPr sz="1200" i="1" dirty="0">
                          <a:solidFill>
                            <a:srgbClr val="001F5F"/>
                          </a:solidFill>
                          <a:latin typeface="Courier New"/>
                          <a:cs typeface="Courier New"/>
                        </a:rPr>
                        <a:t>BOOLEAN,</a:t>
                      </a:r>
                      <a:r>
                        <a:rPr sz="1200" i="1" spc="-90" dirty="0">
                          <a:solidFill>
                            <a:srgbClr val="001F5F"/>
                          </a:solidFill>
                          <a:latin typeface="Courier New"/>
                          <a:cs typeface="Courier New"/>
                        </a:rPr>
                        <a:t> </a:t>
                      </a:r>
                      <a:r>
                        <a:rPr sz="1200" i="1" dirty="0">
                          <a:solidFill>
                            <a:srgbClr val="001F5F"/>
                          </a:solidFill>
                          <a:latin typeface="Courier New"/>
                          <a:cs typeface="Courier New"/>
                        </a:rPr>
                        <a:t>INT</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261175">
                <a:tc>
                  <a:txBody>
                    <a:bodyPr/>
                    <a:lstStyle/>
                    <a:p>
                      <a:pPr marL="62230">
                        <a:lnSpc>
                          <a:spcPct val="100000"/>
                        </a:lnSpc>
                        <a:spcBef>
                          <a:spcPts val="125"/>
                        </a:spcBef>
                      </a:pPr>
                      <a:r>
                        <a:rPr sz="1200" i="1" spc="-5" dirty="0">
                          <a:solidFill>
                            <a:srgbClr val="001F5F"/>
                          </a:solidFill>
                          <a:latin typeface="Courier New"/>
                          <a:cs typeface="Courier New"/>
                        </a:rPr>
                        <a:t>string</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2230">
                        <a:lnSpc>
                          <a:spcPct val="100000"/>
                        </a:lnSpc>
                        <a:spcBef>
                          <a:spcPts val="125"/>
                        </a:spcBef>
                      </a:pPr>
                      <a:r>
                        <a:rPr sz="1200" i="1" dirty="0">
                          <a:solidFill>
                            <a:srgbClr val="001F5F"/>
                          </a:solidFill>
                          <a:latin typeface="Courier New"/>
                          <a:cs typeface="Courier New"/>
                        </a:rPr>
                        <a:t>java.lang.String</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2865">
                        <a:lnSpc>
                          <a:spcPct val="100000"/>
                        </a:lnSpc>
                        <a:spcBef>
                          <a:spcPts val="125"/>
                        </a:spcBef>
                      </a:pPr>
                      <a:r>
                        <a:rPr sz="1200" i="1" dirty="0">
                          <a:solidFill>
                            <a:srgbClr val="001F5F"/>
                          </a:solidFill>
                          <a:latin typeface="Courier New"/>
                          <a:cs typeface="Courier New"/>
                        </a:rPr>
                        <a:t>VARCHAR,</a:t>
                      </a:r>
                      <a:r>
                        <a:rPr sz="1200" i="1" spc="-70" dirty="0">
                          <a:solidFill>
                            <a:srgbClr val="001F5F"/>
                          </a:solidFill>
                          <a:latin typeface="Courier New"/>
                          <a:cs typeface="Courier New"/>
                        </a:rPr>
                        <a:t> </a:t>
                      </a:r>
                      <a:r>
                        <a:rPr sz="1200" i="1" dirty="0">
                          <a:solidFill>
                            <a:srgbClr val="001F5F"/>
                          </a:solidFill>
                          <a:latin typeface="Courier New"/>
                          <a:cs typeface="Courier New"/>
                        </a:rPr>
                        <a:t>VARCHAR2</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370840">
                <a:tc>
                  <a:txBody>
                    <a:bodyPr/>
                    <a:lstStyle/>
                    <a:p>
                      <a:pPr marL="62230">
                        <a:lnSpc>
                          <a:spcPct val="100000"/>
                        </a:lnSpc>
                        <a:spcBef>
                          <a:spcPts val="555"/>
                        </a:spcBef>
                      </a:pPr>
                      <a:r>
                        <a:rPr sz="1200" i="1" dirty="0">
                          <a:solidFill>
                            <a:srgbClr val="001F5F"/>
                          </a:solidFill>
                          <a:latin typeface="Courier New"/>
                          <a:cs typeface="Courier New"/>
                        </a:rPr>
                        <a:t>date, time,</a:t>
                      </a:r>
                      <a:r>
                        <a:rPr sz="1200" i="1" spc="-75" dirty="0">
                          <a:solidFill>
                            <a:srgbClr val="001F5F"/>
                          </a:solidFill>
                          <a:latin typeface="Courier New"/>
                          <a:cs typeface="Courier New"/>
                        </a:rPr>
                        <a:t> </a:t>
                      </a:r>
                      <a:r>
                        <a:rPr sz="1200" i="1" dirty="0">
                          <a:solidFill>
                            <a:srgbClr val="001F5F"/>
                          </a:solidFill>
                          <a:latin typeface="Courier New"/>
                          <a:cs typeface="Courier New"/>
                        </a:rPr>
                        <a:t>timestamp</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2230">
                        <a:lnSpc>
                          <a:spcPct val="100000"/>
                        </a:lnSpc>
                        <a:spcBef>
                          <a:spcPts val="555"/>
                        </a:spcBef>
                      </a:pPr>
                      <a:r>
                        <a:rPr sz="1200" i="1" dirty="0">
                          <a:solidFill>
                            <a:srgbClr val="001F5F"/>
                          </a:solidFill>
                          <a:latin typeface="Courier New"/>
                          <a:cs typeface="Courier New"/>
                        </a:rPr>
                        <a:t>java.util.Date</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2865">
                        <a:lnSpc>
                          <a:spcPts val="1275"/>
                        </a:lnSpc>
                      </a:pPr>
                      <a:r>
                        <a:rPr sz="1200" i="1" dirty="0">
                          <a:solidFill>
                            <a:srgbClr val="001F5F"/>
                          </a:solidFill>
                          <a:latin typeface="Courier New"/>
                          <a:cs typeface="Courier New"/>
                        </a:rPr>
                        <a:t>DATE, TIME,</a:t>
                      </a:r>
                      <a:r>
                        <a:rPr sz="1200" i="1" spc="-70" dirty="0">
                          <a:solidFill>
                            <a:srgbClr val="001F5F"/>
                          </a:solidFill>
                          <a:latin typeface="Courier New"/>
                          <a:cs typeface="Courier New"/>
                        </a:rPr>
                        <a:t> </a:t>
                      </a:r>
                      <a:r>
                        <a:rPr sz="1200" i="1" spc="-5" dirty="0">
                          <a:solidFill>
                            <a:srgbClr val="001F5F"/>
                          </a:solidFill>
                          <a:latin typeface="Courier New"/>
                          <a:cs typeface="Courier New"/>
                        </a:rPr>
                        <a:t>and</a:t>
                      </a:r>
                      <a:endParaRPr sz="1200">
                        <a:latin typeface="Courier New"/>
                        <a:cs typeface="Courier New"/>
                      </a:endParaRPr>
                    </a:p>
                    <a:p>
                      <a:pPr marL="62865">
                        <a:lnSpc>
                          <a:spcPct val="100000"/>
                        </a:lnSpc>
                      </a:pPr>
                      <a:r>
                        <a:rPr sz="1200" i="1" dirty="0">
                          <a:solidFill>
                            <a:srgbClr val="001F5F"/>
                          </a:solidFill>
                          <a:latin typeface="Courier New"/>
                          <a:cs typeface="Courier New"/>
                        </a:rPr>
                        <a:t>TIMESTAMP</a:t>
                      </a:r>
                      <a:endParaRPr sz="1200">
                        <a:latin typeface="Courier New"/>
                        <a:cs typeface="Courier New"/>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
        <p:nvSpPr>
          <p:cNvPr id="9" name="object 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Mapping Properties</a:t>
            </a:r>
            <a:r>
              <a:rPr spc="-55" dirty="0"/>
              <a:t> </a:t>
            </a:r>
            <a:r>
              <a:rPr spc="-10" dirty="0"/>
              <a:t>(Contd.)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1012" y="669797"/>
            <a:ext cx="7457440" cy="63563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The following figure shows </a:t>
            </a:r>
            <a:r>
              <a:rPr sz="2000" dirty="0">
                <a:solidFill>
                  <a:srgbClr val="001F5F"/>
                </a:solidFill>
                <a:latin typeface="Calibri"/>
                <a:cs typeface="Calibri"/>
              </a:rPr>
              <a:t>the </a:t>
            </a:r>
            <a:r>
              <a:rPr sz="2000" spc="-5" dirty="0">
                <a:solidFill>
                  <a:srgbClr val="001F5F"/>
                </a:solidFill>
                <a:latin typeface="Calibri"/>
                <a:cs typeface="Calibri"/>
              </a:rPr>
              <a:t>communication of </a:t>
            </a:r>
            <a:r>
              <a:rPr sz="2000" dirty="0">
                <a:solidFill>
                  <a:srgbClr val="001F5F"/>
                </a:solidFill>
                <a:latin typeface="Calibri"/>
                <a:cs typeface="Calibri"/>
              </a:rPr>
              <a:t>a </a:t>
            </a:r>
            <a:r>
              <a:rPr sz="2000" spc="-15" dirty="0">
                <a:solidFill>
                  <a:srgbClr val="001F5F"/>
                </a:solidFill>
                <a:latin typeface="Calibri"/>
                <a:cs typeface="Calibri"/>
              </a:rPr>
              <a:t>persistent </a:t>
            </a:r>
            <a:r>
              <a:rPr sz="2000" dirty="0">
                <a:solidFill>
                  <a:srgbClr val="001F5F"/>
                </a:solidFill>
                <a:latin typeface="Calibri"/>
                <a:cs typeface="Calibri"/>
              </a:rPr>
              <a:t>class with  a </a:t>
            </a:r>
            <a:r>
              <a:rPr sz="2000" spc="-5" dirty="0">
                <a:solidFill>
                  <a:srgbClr val="001F5F"/>
                </a:solidFill>
                <a:latin typeface="Calibri"/>
                <a:cs typeface="Calibri"/>
              </a:rPr>
              <a:t>database table through </a:t>
            </a:r>
            <a:r>
              <a:rPr sz="2000" dirty="0">
                <a:solidFill>
                  <a:srgbClr val="001F5F"/>
                </a:solidFill>
                <a:latin typeface="Calibri"/>
                <a:cs typeface="Calibri"/>
              </a:rPr>
              <a:t>the </a:t>
            </a:r>
            <a:r>
              <a:rPr sz="2000" spc="-5" dirty="0">
                <a:solidFill>
                  <a:srgbClr val="001F5F"/>
                </a:solidFill>
                <a:latin typeface="Calibri"/>
                <a:cs typeface="Calibri"/>
              </a:rPr>
              <a:t>Hibernate </a:t>
            </a:r>
            <a:r>
              <a:rPr sz="2000" dirty="0">
                <a:solidFill>
                  <a:srgbClr val="001F5F"/>
                </a:solidFill>
                <a:latin typeface="Calibri"/>
                <a:cs typeface="Calibri"/>
              </a:rPr>
              <a:t>mapping</a:t>
            </a:r>
            <a:r>
              <a:rPr sz="2000" spc="20" dirty="0">
                <a:solidFill>
                  <a:srgbClr val="001F5F"/>
                </a:solidFill>
                <a:latin typeface="Calibri"/>
                <a:cs typeface="Calibri"/>
              </a:rPr>
              <a:t> </a:t>
            </a:r>
            <a:r>
              <a:rPr sz="2000" spc="-20" dirty="0">
                <a:solidFill>
                  <a:srgbClr val="001F5F"/>
                </a:solidFill>
                <a:latin typeface="Calibri"/>
                <a:cs typeface="Calibri"/>
              </a:rPr>
              <a:t>file.</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Mapping Properties</a:t>
            </a:r>
            <a:r>
              <a:rPr spc="-55" dirty="0"/>
              <a:t> </a:t>
            </a:r>
            <a:r>
              <a:rPr spc="-10" dirty="0"/>
              <a:t>(Contd.)</a:t>
            </a:r>
          </a:p>
        </p:txBody>
      </p:sp>
      <p:sp>
        <p:nvSpPr>
          <p:cNvPr id="5" name="object 5"/>
          <p:cNvSpPr/>
          <p:nvPr/>
        </p:nvSpPr>
        <p:spPr>
          <a:xfrm>
            <a:off x="5056632" y="4834128"/>
            <a:ext cx="2528570" cy="1623060"/>
          </a:xfrm>
          <a:custGeom>
            <a:avLst/>
            <a:gdLst/>
            <a:ahLst/>
            <a:cxnLst/>
            <a:rect l="l" t="t" r="r" b="b"/>
            <a:pathLst>
              <a:path w="2528570" h="1623060">
                <a:moveTo>
                  <a:pt x="0" y="1623060"/>
                </a:moveTo>
                <a:lnTo>
                  <a:pt x="2528316" y="1623060"/>
                </a:lnTo>
                <a:lnTo>
                  <a:pt x="2528316" y="0"/>
                </a:lnTo>
                <a:lnTo>
                  <a:pt x="0" y="0"/>
                </a:lnTo>
                <a:lnTo>
                  <a:pt x="0" y="1623060"/>
                </a:lnTo>
                <a:close/>
              </a:path>
            </a:pathLst>
          </a:custGeom>
          <a:solidFill>
            <a:srgbClr val="F9C090"/>
          </a:solidFill>
        </p:spPr>
        <p:txBody>
          <a:bodyPr wrap="square" lIns="0" tIns="0" rIns="0" bIns="0" rtlCol="0"/>
          <a:lstStyle/>
          <a:p>
            <a:endParaRPr/>
          </a:p>
        </p:txBody>
      </p:sp>
      <p:sp>
        <p:nvSpPr>
          <p:cNvPr id="6" name="object 6"/>
          <p:cNvSpPr/>
          <p:nvPr/>
        </p:nvSpPr>
        <p:spPr>
          <a:xfrm>
            <a:off x="5056632" y="4834128"/>
            <a:ext cx="2528570" cy="1623060"/>
          </a:xfrm>
          <a:custGeom>
            <a:avLst/>
            <a:gdLst/>
            <a:ahLst/>
            <a:cxnLst/>
            <a:rect l="l" t="t" r="r" b="b"/>
            <a:pathLst>
              <a:path w="2528570" h="1623060">
                <a:moveTo>
                  <a:pt x="0" y="1623060"/>
                </a:moveTo>
                <a:lnTo>
                  <a:pt x="2528316" y="1623060"/>
                </a:lnTo>
                <a:lnTo>
                  <a:pt x="2528316" y="0"/>
                </a:lnTo>
                <a:lnTo>
                  <a:pt x="0" y="0"/>
                </a:lnTo>
                <a:lnTo>
                  <a:pt x="0" y="1623060"/>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5136007" y="4869053"/>
            <a:ext cx="2127250" cy="1496060"/>
          </a:xfrm>
          <a:prstGeom prst="rect">
            <a:avLst/>
          </a:prstGeom>
        </p:spPr>
        <p:txBody>
          <a:bodyPr vert="horz" wrap="square" lIns="0" tIns="0" rIns="0" bIns="0" rtlCol="0">
            <a:spAutoFit/>
          </a:bodyPr>
          <a:lstStyle/>
          <a:p>
            <a:pPr marL="539750">
              <a:lnSpc>
                <a:spcPct val="100000"/>
              </a:lnSpc>
            </a:pPr>
            <a:r>
              <a:rPr sz="1400" spc="-15" dirty="0">
                <a:latin typeface="Calibri"/>
                <a:cs typeface="Calibri"/>
              </a:rPr>
              <a:t>EMPLOYEE</a:t>
            </a:r>
            <a:r>
              <a:rPr sz="1400" spc="-25" dirty="0">
                <a:latin typeface="Calibri"/>
                <a:cs typeface="Calibri"/>
              </a:rPr>
              <a:t> </a:t>
            </a:r>
            <a:r>
              <a:rPr sz="1400" spc="-5" dirty="0">
                <a:latin typeface="Calibri"/>
                <a:cs typeface="Calibri"/>
              </a:rPr>
              <a:t>(table)</a:t>
            </a:r>
            <a:endParaRPr sz="1400">
              <a:latin typeface="Calibri"/>
              <a:cs typeface="Calibri"/>
            </a:endParaRPr>
          </a:p>
          <a:p>
            <a:pPr marL="12700" marR="581025">
              <a:lnSpc>
                <a:spcPct val="147600"/>
              </a:lnSpc>
              <a:spcBef>
                <a:spcPts val="5"/>
              </a:spcBef>
            </a:pPr>
            <a:r>
              <a:rPr sz="1400" spc="-5" dirty="0">
                <a:latin typeface="Calibri"/>
                <a:cs typeface="Calibri"/>
              </a:rPr>
              <a:t>EmpID: int  EmpName: </a:t>
            </a:r>
            <a:r>
              <a:rPr sz="1400" spc="-10" dirty="0">
                <a:latin typeface="Calibri"/>
                <a:cs typeface="Calibri"/>
              </a:rPr>
              <a:t>varchar  </a:t>
            </a:r>
            <a:r>
              <a:rPr sz="1400" spc="-5" dirty="0">
                <a:latin typeface="Calibri"/>
                <a:cs typeface="Calibri"/>
              </a:rPr>
              <a:t>EmpAddress:</a:t>
            </a:r>
            <a:r>
              <a:rPr sz="1400" spc="-70" dirty="0">
                <a:latin typeface="Calibri"/>
                <a:cs typeface="Calibri"/>
              </a:rPr>
              <a:t> </a:t>
            </a:r>
            <a:r>
              <a:rPr sz="1400" spc="-10" dirty="0">
                <a:latin typeface="Calibri"/>
                <a:cs typeface="Calibri"/>
              </a:rPr>
              <a:t>varchar</a:t>
            </a:r>
            <a:endParaRPr sz="1400">
              <a:latin typeface="Calibri"/>
              <a:cs typeface="Calibri"/>
            </a:endParaRPr>
          </a:p>
          <a:p>
            <a:pPr marL="12700">
              <a:lnSpc>
                <a:spcPct val="100000"/>
              </a:lnSpc>
              <a:spcBef>
                <a:spcPts val="800"/>
              </a:spcBef>
            </a:pPr>
            <a:r>
              <a:rPr sz="1400" spc="-5" dirty="0">
                <a:latin typeface="Calibri"/>
                <a:cs typeface="Calibri"/>
              </a:rPr>
              <a:t>EmpContactNumber:</a:t>
            </a:r>
            <a:r>
              <a:rPr sz="1400" spc="-50" dirty="0">
                <a:latin typeface="Calibri"/>
                <a:cs typeface="Calibri"/>
              </a:rPr>
              <a:t> </a:t>
            </a:r>
            <a:r>
              <a:rPr sz="1400" spc="-10" dirty="0">
                <a:latin typeface="Calibri"/>
                <a:cs typeface="Calibri"/>
              </a:rPr>
              <a:t>varchar</a:t>
            </a:r>
            <a:endParaRPr sz="1400">
              <a:latin typeface="Calibri"/>
              <a:cs typeface="Calibri"/>
            </a:endParaRPr>
          </a:p>
        </p:txBody>
      </p:sp>
      <p:sp>
        <p:nvSpPr>
          <p:cNvPr id="8" name="object 8"/>
          <p:cNvSpPr/>
          <p:nvPr/>
        </p:nvSpPr>
        <p:spPr>
          <a:xfrm>
            <a:off x="5070347" y="5202935"/>
            <a:ext cx="2514600" cy="0"/>
          </a:xfrm>
          <a:custGeom>
            <a:avLst/>
            <a:gdLst/>
            <a:ahLst/>
            <a:cxnLst/>
            <a:rect l="l" t="t" r="r" b="b"/>
            <a:pathLst>
              <a:path w="2514600">
                <a:moveTo>
                  <a:pt x="0" y="0"/>
                </a:moveTo>
                <a:lnTo>
                  <a:pt x="2514600" y="0"/>
                </a:lnTo>
              </a:path>
            </a:pathLst>
          </a:custGeom>
          <a:ln w="9144">
            <a:solidFill>
              <a:srgbClr val="000000"/>
            </a:solidFill>
          </a:ln>
        </p:spPr>
        <p:txBody>
          <a:bodyPr wrap="square" lIns="0" tIns="0" rIns="0" bIns="0" rtlCol="0"/>
          <a:lstStyle/>
          <a:p>
            <a:endParaRPr/>
          </a:p>
        </p:txBody>
      </p:sp>
      <p:sp>
        <p:nvSpPr>
          <p:cNvPr id="9" name="object 9"/>
          <p:cNvSpPr/>
          <p:nvPr/>
        </p:nvSpPr>
        <p:spPr>
          <a:xfrm>
            <a:off x="781812" y="1447800"/>
            <a:ext cx="2286000" cy="1577340"/>
          </a:xfrm>
          <a:custGeom>
            <a:avLst/>
            <a:gdLst/>
            <a:ahLst/>
            <a:cxnLst/>
            <a:rect l="l" t="t" r="r" b="b"/>
            <a:pathLst>
              <a:path w="2286000" h="1577339">
                <a:moveTo>
                  <a:pt x="0" y="1577339"/>
                </a:moveTo>
                <a:lnTo>
                  <a:pt x="2286000" y="1577339"/>
                </a:lnTo>
                <a:lnTo>
                  <a:pt x="2286000" y="0"/>
                </a:lnTo>
                <a:lnTo>
                  <a:pt x="0" y="0"/>
                </a:lnTo>
                <a:lnTo>
                  <a:pt x="0" y="1577339"/>
                </a:lnTo>
                <a:close/>
              </a:path>
            </a:pathLst>
          </a:custGeom>
          <a:solidFill>
            <a:srgbClr val="C3D59B"/>
          </a:solidFill>
        </p:spPr>
        <p:txBody>
          <a:bodyPr wrap="square" lIns="0" tIns="0" rIns="0" bIns="0" rtlCol="0"/>
          <a:lstStyle/>
          <a:p>
            <a:endParaRPr/>
          </a:p>
        </p:txBody>
      </p:sp>
      <p:sp>
        <p:nvSpPr>
          <p:cNvPr id="10" name="object 10"/>
          <p:cNvSpPr/>
          <p:nvPr/>
        </p:nvSpPr>
        <p:spPr>
          <a:xfrm>
            <a:off x="781812" y="1447800"/>
            <a:ext cx="2286000" cy="1577340"/>
          </a:xfrm>
          <a:custGeom>
            <a:avLst/>
            <a:gdLst/>
            <a:ahLst/>
            <a:cxnLst/>
            <a:rect l="l" t="t" r="r" b="b"/>
            <a:pathLst>
              <a:path w="2286000" h="1577339">
                <a:moveTo>
                  <a:pt x="0" y="1577339"/>
                </a:moveTo>
                <a:lnTo>
                  <a:pt x="2286000" y="1577339"/>
                </a:lnTo>
                <a:lnTo>
                  <a:pt x="2286000" y="0"/>
                </a:lnTo>
                <a:lnTo>
                  <a:pt x="0" y="0"/>
                </a:lnTo>
                <a:lnTo>
                  <a:pt x="0" y="1577339"/>
                </a:lnTo>
                <a:close/>
              </a:path>
            </a:pathLst>
          </a:custGeom>
          <a:ln w="9144">
            <a:solidFill>
              <a:srgbClr val="000000"/>
            </a:solidFill>
          </a:ln>
        </p:spPr>
        <p:txBody>
          <a:bodyPr wrap="square" lIns="0" tIns="0" rIns="0" bIns="0" rtlCol="0"/>
          <a:lstStyle/>
          <a:p>
            <a:endParaRPr/>
          </a:p>
        </p:txBody>
      </p:sp>
      <p:sp>
        <p:nvSpPr>
          <p:cNvPr id="11" name="object 11"/>
          <p:cNvSpPr txBox="1"/>
          <p:nvPr/>
        </p:nvSpPr>
        <p:spPr>
          <a:xfrm>
            <a:off x="861161" y="1482090"/>
            <a:ext cx="1229995" cy="235585"/>
          </a:xfrm>
          <a:prstGeom prst="rect">
            <a:avLst/>
          </a:prstGeom>
        </p:spPr>
        <p:txBody>
          <a:bodyPr vert="horz" wrap="square" lIns="0" tIns="0" rIns="0" bIns="0" rtlCol="0">
            <a:spAutoFit/>
          </a:bodyPr>
          <a:lstStyle/>
          <a:p>
            <a:pPr marL="12700">
              <a:lnSpc>
                <a:spcPct val="100000"/>
              </a:lnSpc>
            </a:pPr>
            <a:r>
              <a:rPr sz="1400" spc="-5" dirty="0">
                <a:latin typeface="Calibri"/>
                <a:cs typeface="Calibri"/>
              </a:rPr>
              <a:t>Employee</a:t>
            </a:r>
            <a:r>
              <a:rPr sz="1400" spc="-70" dirty="0">
                <a:latin typeface="Calibri"/>
                <a:cs typeface="Calibri"/>
              </a:rPr>
              <a:t> </a:t>
            </a:r>
            <a:r>
              <a:rPr sz="1400" dirty="0">
                <a:latin typeface="Calibri"/>
                <a:cs typeface="Calibri"/>
              </a:rPr>
              <a:t>(class)</a:t>
            </a:r>
            <a:endParaRPr sz="1400">
              <a:latin typeface="Calibri"/>
              <a:cs typeface="Calibri"/>
            </a:endParaRPr>
          </a:p>
        </p:txBody>
      </p:sp>
      <p:sp>
        <p:nvSpPr>
          <p:cNvPr id="12" name="object 12"/>
          <p:cNvSpPr txBox="1"/>
          <p:nvPr/>
        </p:nvSpPr>
        <p:spPr>
          <a:xfrm>
            <a:off x="861161" y="1695998"/>
            <a:ext cx="2012950" cy="1282065"/>
          </a:xfrm>
          <a:prstGeom prst="rect">
            <a:avLst/>
          </a:prstGeom>
        </p:spPr>
        <p:txBody>
          <a:bodyPr vert="horz" wrap="square" lIns="0" tIns="0" rIns="0" bIns="0" rtlCol="0">
            <a:spAutoFit/>
          </a:bodyPr>
          <a:lstStyle/>
          <a:p>
            <a:pPr marL="12700" marR="581025">
              <a:lnSpc>
                <a:spcPct val="147600"/>
              </a:lnSpc>
            </a:pPr>
            <a:r>
              <a:rPr sz="1400" spc="-5" dirty="0">
                <a:latin typeface="Calibri"/>
                <a:cs typeface="Calibri"/>
              </a:rPr>
              <a:t>empID: </a:t>
            </a:r>
            <a:r>
              <a:rPr sz="1400" spc="-10" dirty="0">
                <a:latin typeface="Calibri"/>
                <a:cs typeface="Calibri"/>
              </a:rPr>
              <a:t>int  </a:t>
            </a:r>
            <a:r>
              <a:rPr sz="1400" spc="-5" dirty="0">
                <a:latin typeface="Calibri"/>
                <a:cs typeface="Calibri"/>
              </a:rPr>
              <a:t>empName: String  empAddress:</a:t>
            </a:r>
            <a:r>
              <a:rPr sz="1400" spc="-65" dirty="0">
                <a:latin typeface="Calibri"/>
                <a:cs typeface="Calibri"/>
              </a:rPr>
              <a:t> </a:t>
            </a:r>
            <a:r>
              <a:rPr sz="1400" spc="-5" dirty="0">
                <a:latin typeface="Calibri"/>
                <a:cs typeface="Calibri"/>
              </a:rPr>
              <a:t>String</a:t>
            </a:r>
            <a:endParaRPr sz="1400">
              <a:latin typeface="Calibri"/>
              <a:cs typeface="Calibri"/>
            </a:endParaRPr>
          </a:p>
          <a:p>
            <a:pPr marL="12700">
              <a:lnSpc>
                <a:spcPct val="100000"/>
              </a:lnSpc>
              <a:spcBef>
                <a:spcPts val="800"/>
              </a:spcBef>
            </a:pPr>
            <a:r>
              <a:rPr sz="1400" spc="-5" dirty="0">
                <a:latin typeface="Calibri"/>
                <a:cs typeface="Calibri"/>
              </a:rPr>
              <a:t>empContactNumber:</a:t>
            </a:r>
            <a:r>
              <a:rPr sz="1400" spc="-55" dirty="0">
                <a:latin typeface="Calibri"/>
                <a:cs typeface="Calibri"/>
              </a:rPr>
              <a:t> </a:t>
            </a:r>
            <a:r>
              <a:rPr sz="1400" spc="-5" dirty="0">
                <a:latin typeface="Calibri"/>
                <a:cs typeface="Calibri"/>
              </a:rPr>
              <a:t>String</a:t>
            </a:r>
            <a:endParaRPr sz="1400">
              <a:latin typeface="Calibri"/>
              <a:cs typeface="Calibri"/>
            </a:endParaRPr>
          </a:p>
        </p:txBody>
      </p:sp>
      <p:sp>
        <p:nvSpPr>
          <p:cNvPr id="13" name="object 13"/>
          <p:cNvSpPr/>
          <p:nvPr/>
        </p:nvSpPr>
        <p:spPr>
          <a:xfrm>
            <a:off x="781812" y="1810511"/>
            <a:ext cx="2286000" cy="0"/>
          </a:xfrm>
          <a:custGeom>
            <a:avLst/>
            <a:gdLst/>
            <a:ahLst/>
            <a:cxnLst/>
            <a:rect l="l" t="t" r="r" b="b"/>
            <a:pathLst>
              <a:path w="2286000">
                <a:moveTo>
                  <a:pt x="0" y="0"/>
                </a:moveTo>
                <a:lnTo>
                  <a:pt x="2286000" y="0"/>
                </a:lnTo>
              </a:path>
            </a:pathLst>
          </a:custGeom>
          <a:ln w="9144">
            <a:solidFill>
              <a:srgbClr val="000000"/>
            </a:solidFill>
          </a:ln>
        </p:spPr>
        <p:txBody>
          <a:bodyPr wrap="square" lIns="0" tIns="0" rIns="0" bIns="0" rtlCol="0"/>
          <a:lstStyle/>
          <a:p>
            <a:endParaRPr/>
          </a:p>
        </p:txBody>
      </p:sp>
      <p:sp>
        <p:nvSpPr>
          <p:cNvPr id="14" name="object 14"/>
          <p:cNvSpPr/>
          <p:nvPr/>
        </p:nvSpPr>
        <p:spPr>
          <a:xfrm>
            <a:off x="3805428" y="3218688"/>
            <a:ext cx="619125" cy="76200"/>
          </a:xfrm>
          <a:custGeom>
            <a:avLst/>
            <a:gdLst/>
            <a:ahLst/>
            <a:cxnLst/>
            <a:rect l="l" t="t" r="r" b="b"/>
            <a:pathLst>
              <a:path w="619125" h="76200">
                <a:moveTo>
                  <a:pt x="76200" y="0"/>
                </a:moveTo>
                <a:lnTo>
                  <a:pt x="0" y="38100"/>
                </a:lnTo>
                <a:lnTo>
                  <a:pt x="76200" y="76200"/>
                </a:lnTo>
                <a:lnTo>
                  <a:pt x="76200" y="44450"/>
                </a:lnTo>
                <a:lnTo>
                  <a:pt x="63500" y="44450"/>
                </a:lnTo>
                <a:lnTo>
                  <a:pt x="63500" y="31750"/>
                </a:lnTo>
                <a:lnTo>
                  <a:pt x="76200" y="31750"/>
                </a:lnTo>
                <a:lnTo>
                  <a:pt x="76200" y="0"/>
                </a:lnTo>
                <a:close/>
              </a:path>
              <a:path w="619125" h="76200">
                <a:moveTo>
                  <a:pt x="542925" y="0"/>
                </a:moveTo>
                <a:lnTo>
                  <a:pt x="542925" y="76200"/>
                </a:lnTo>
                <a:lnTo>
                  <a:pt x="606425" y="44450"/>
                </a:lnTo>
                <a:lnTo>
                  <a:pt x="555625" y="44450"/>
                </a:lnTo>
                <a:lnTo>
                  <a:pt x="555625" y="31750"/>
                </a:lnTo>
                <a:lnTo>
                  <a:pt x="606425" y="31750"/>
                </a:lnTo>
                <a:lnTo>
                  <a:pt x="542925" y="0"/>
                </a:lnTo>
                <a:close/>
              </a:path>
              <a:path w="619125" h="76200">
                <a:moveTo>
                  <a:pt x="76200" y="31750"/>
                </a:moveTo>
                <a:lnTo>
                  <a:pt x="63500" y="31750"/>
                </a:lnTo>
                <a:lnTo>
                  <a:pt x="63500" y="44450"/>
                </a:lnTo>
                <a:lnTo>
                  <a:pt x="76200" y="44450"/>
                </a:lnTo>
                <a:lnTo>
                  <a:pt x="76200" y="31750"/>
                </a:lnTo>
                <a:close/>
              </a:path>
              <a:path w="619125" h="76200">
                <a:moveTo>
                  <a:pt x="542925" y="31750"/>
                </a:moveTo>
                <a:lnTo>
                  <a:pt x="76200" y="31750"/>
                </a:lnTo>
                <a:lnTo>
                  <a:pt x="76200" y="44450"/>
                </a:lnTo>
                <a:lnTo>
                  <a:pt x="542925" y="44450"/>
                </a:lnTo>
                <a:lnTo>
                  <a:pt x="542925" y="31750"/>
                </a:lnTo>
                <a:close/>
              </a:path>
              <a:path w="619125" h="76200">
                <a:moveTo>
                  <a:pt x="606425" y="31750"/>
                </a:moveTo>
                <a:lnTo>
                  <a:pt x="555625" y="31750"/>
                </a:lnTo>
                <a:lnTo>
                  <a:pt x="555625" y="44450"/>
                </a:lnTo>
                <a:lnTo>
                  <a:pt x="606425" y="44450"/>
                </a:lnTo>
                <a:lnTo>
                  <a:pt x="619125" y="38100"/>
                </a:lnTo>
                <a:lnTo>
                  <a:pt x="606425" y="31750"/>
                </a:lnTo>
                <a:close/>
              </a:path>
            </a:pathLst>
          </a:custGeom>
          <a:solidFill>
            <a:srgbClr val="000000"/>
          </a:solidFill>
        </p:spPr>
        <p:txBody>
          <a:bodyPr wrap="square" lIns="0" tIns="0" rIns="0" bIns="0" rtlCol="0"/>
          <a:lstStyle/>
          <a:p>
            <a:endParaRPr/>
          </a:p>
        </p:txBody>
      </p:sp>
      <p:sp>
        <p:nvSpPr>
          <p:cNvPr id="15" name="object 15"/>
          <p:cNvSpPr/>
          <p:nvPr/>
        </p:nvSpPr>
        <p:spPr>
          <a:xfrm>
            <a:off x="3506215" y="1411224"/>
            <a:ext cx="5154930" cy="3122930"/>
          </a:xfrm>
          <a:custGeom>
            <a:avLst/>
            <a:gdLst/>
            <a:ahLst/>
            <a:cxnLst/>
            <a:rect l="l" t="t" r="r" b="b"/>
            <a:pathLst>
              <a:path w="5154930" h="3122929">
                <a:moveTo>
                  <a:pt x="5024120" y="0"/>
                </a:moveTo>
                <a:lnTo>
                  <a:pt x="261238" y="0"/>
                </a:lnTo>
                <a:lnTo>
                  <a:pt x="210407" y="10255"/>
                </a:lnTo>
                <a:lnTo>
                  <a:pt x="168910" y="38226"/>
                </a:lnTo>
                <a:lnTo>
                  <a:pt x="140938" y="79724"/>
                </a:lnTo>
                <a:lnTo>
                  <a:pt x="130683" y="130555"/>
                </a:lnTo>
                <a:lnTo>
                  <a:pt x="130683" y="2861437"/>
                </a:lnTo>
                <a:lnTo>
                  <a:pt x="0" y="2861437"/>
                </a:lnTo>
                <a:lnTo>
                  <a:pt x="25435" y="2866564"/>
                </a:lnTo>
                <a:lnTo>
                  <a:pt x="46228" y="2880550"/>
                </a:lnTo>
                <a:lnTo>
                  <a:pt x="60257" y="2901299"/>
                </a:lnTo>
                <a:lnTo>
                  <a:pt x="65405" y="2926715"/>
                </a:lnTo>
                <a:lnTo>
                  <a:pt x="60257" y="2952150"/>
                </a:lnTo>
                <a:lnTo>
                  <a:pt x="46228" y="2972942"/>
                </a:lnTo>
                <a:lnTo>
                  <a:pt x="25435" y="2986972"/>
                </a:lnTo>
                <a:lnTo>
                  <a:pt x="0" y="2992120"/>
                </a:lnTo>
                <a:lnTo>
                  <a:pt x="130683" y="2992120"/>
                </a:lnTo>
                <a:lnTo>
                  <a:pt x="120407" y="3042951"/>
                </a:lnTo>
                <a:lnTo>
                  <a:pt x="92392" y="3084449"/>
                </a:lnTo>
                <a:lnTo>
                  <a:pt x="50851" y="3112420"/>
                </a:lnTo>
                <a:lnTo>
                  <a:pt x="0" y="3122676"/>
                </a:lnTo>
                <a:lnTo>
                  <a:pt x="4762881" y="3122676"/>
                </a:lnTo>
                <a:lnTo>
                  <a:pt x="4813712" y="3112420"/>
                </a:lnTo>
                <a:lnTo>
                  <a:pt x="4855210" y="3084449"/>
                </a:lnTo>
                <a:lnTo>
                  <a:pt x="4883181" y="3042951"/>
                </a:lnTo>
                <a:lnTo>
                  <a:pt x="4893437" y="2992120"/>
                </a:lnTo>
                <a:lnTo>
                  <a:pt x="4893437" y="261238"/>
                </a:lnTo>
                <a:lnTo>
                  <a:pt x="261238" y="261238"/>
                </a:lnTo>
                <a:lnTo>
                  <a:pt x="235823" y="256111"/>
                </a:lnTo>
                <a:lnTo>
                  <a:pt x="215074" y="242125"/>
                </a:lnTo>
                <a:lnTo>
                  <a:pt x="201088" y="221376"/>
                </a:lnTo>
                <a:lnTo>
                  <a:pt x="195961" y="195961"/>
                </a:lnTo>
                <a:lnTo>
                  <a:pt x="201088" y="170525"/>
                </a:lnTo>
                <a:lnTo>
                  <a:pt x="215074" y="149732"/>
                </a:lnTo>
                <a:lnTo>
                  <a:pt x="235823" y="135703"/>
                </a:lnTo>
                <a:lnTo>
                  <a:pt x="261238" y="130555"/>
                </a:lnTo>
                <a:lnTo>
                  <a:pt x="5154676" y="130555"/>
                </a:lnTo>
                <a:lnTo>
                  <a:pt x="5144420" y="79724"/>
                </a:lnTo>
                <a:lnTo>
                  <a:pt x="5116449" y="38226"/>
                </a:lnTo>
                <a:lnTo>
                  <a:pt x="5074951" y="10255"/>
                </a:lnTo>
                <a:lnTo>
                  <a:pt x="5024120" y="0"/>
                </a:lnTo>
                <a:close/>
              </a:path>
              <a:path w="5154930" h="3122929">
                <a:moveTo>
                  <a:pt x="5154676" y="130555"/>
                </a:moveTo>
                <a:lnTo>
                  <a:pt x="391922" y="130555"/>
                </a:lnTo>
                <a:lnTo>
                  <a:pt x="381646" y="181407"/>
                </a:lnTo>
                <a:lnTo>
                  <a:pt x="353631" y="222948"/>
                </a:lnTo>
                <a:lnTo>
                  <a:pt x="312090" y="250963"/>
                </a:lnTo>
                <a:lnTo>
                  <a:pt x="261238" y="261238"/>
                </a:lnTo>
                <a:lnTo>
                  <a:pt x="5024120" y="261238"/>
                </a:lnTo>
                <a:lnTo>
                  <a:pt x="5074951" y="250963"/>
                </a:lnTo>
                <a:lnTo>
                  <a:pt x="5116449" y="222948"/>
                </a:lnTo>
                <a:lnTo>
                  <a:pt x="5144420" y="181407"/>
                </a:lnTo>
                <a:lnTo>
                  <a:pt x="5154676" y="130555"/>
                </a:lnTo>
                <a:close/>
              </a:path>
            </a:pathLst>
          </a:custGeom>
          <a:solidFill>
            <a:srgbClr val="FFFFFF"/>
          </a:solidFill>
        </p:spPr>
        <p:txBody>
          <a:bodyPr wrap="square" lIns="0" tIns="0" rIns="0" bIns="0" rtlCol="0"/>
          <a:lstStyle/>
          <a:p>
            <a:endParaRPr/>
          </a:p>
        </p:txBody>
      </p:sp>
      <p:sp>
        <p:nvSpPr>
          <p:cNvPr id="16" name="object 16"/>
          <p:cNvSpPr/>
          <p:nvPr/>
        </p:nvSpPr>
        <p:spPr>
          <a:xfrm>
            <a:off x="3375659" y="1541780"/>
            <a:ext cx="522605" cy="2992120"/>
          </a:xfrm>
          <a:custGeom>
            <a:avLst/>
            <a:gdLst/>
            <a:ahLst/>
            <a:cxnLst/>
            <a:rect l="l" t="t" r="r" b="b"/>
            <a:pathLst>
              <a:path w="522604" h="2992120">
                <a:moveTo>
                  <a:pt x="522477" y="0"/>
                </a:moveTo>
                <a:lnTo>
                  <a:pt x="391794" y="0"/>
                </a:lnTo>
                <a:lnTo>
                  <a:pt x="366379" y="5147"/>
                </a:lnTo>
                <a:lnTo>
                  <a:pt x="345630" y="19176"/>
                </a:lnTo>
                <a:lnTo>
                  <a:pt x="331644" y="39969"/>
                </a:lnTo>
                <a:lnTo>
                  <a:pt x="326516" y="65405"/>
                </a:lnTo>
                <a:lnTo>
                  <a:pt x="331644" y="90820"/>
                </a:lnTo>
                <a:lnTo>
                  <a:pt x="345630" y="111569"/>
                </a:lnTo>
                <a:lnTo>
                  <a:pt x="366379" y="125555"/>
                </a:lnTo>
                <a:lnTo>
                  <a:pt x="391794" y="130683"/>
                </a:lnTo>
                <a:lnTo>
                  <a:pt x="442646" y="120407"/>
                </a:lnTo>
                <a:lnTo>
                  <a:pt x="484187" y="92392"/>
                </a:lnTo>
                <a:lnTo>
                  <a:pt x="512202" y="50851"/>
                </a:lnTo>
                <a:lnTo>
                  <a:pt x="522477" y="0"/>
                </a:lnTo>
                <a:close/>
              </a:path>
              <a:path w="522604" h="2992120">
                <a:moveTo>
                  <a:pt x="130555" y="2730881"/>
                </a:moveTo>
                <a:lnTo>
                  <a:pt x="79724" y="2741156"/>
                </a:lnTo>
                <a:lnTo>
                  <a:pt x="38226" y="2769171"/>
                </a:lnTo>
                <a:lnTo>
                  <a:pt x="10255" y="2810712"/>
                </a:lnTo>
                <a:lnTo>
                  <a:pt x="0" y="2861564"/>
                </a:lnTo>
                <a:lnTo>
                  <a:pt x="10255" y="2912395"/>
                </a:lnTo>
                <a:lnTo>
                  <a:pt x="38226" y="2953893"/>
                </a:lnTo>
                <a:lnTo>
                  <a:pt x="79724" y="2981864"/>
                </a:lnTo>
                <a:lnTo>
                  <a:pt x="130555" y="2992120"/>
                </a:lnTo>
                <a:lnTo>
                  <a:pt x="181407" y="2981864"/>
                </a:lnTo>
                <a:lnTo>
                  <a:pt x="222948" y="2953893"/>
                </a:lnTo>
                <a:lnTo>
                  <a:pt x="250963" y="2912395"/>
                </a:lnTo>
                <a:lnTo>
                  <a:pt x="261238" y="2861564"/>
                </a:lnTo>
                <a:lnTo>
                  <a:pt x="130555" y="2861564"/>
                </a:lnTo>
                <a:lnTo>
                  <a:pt x="155991" y="2856416"/>
                </a:lnTo>
                <a:lnTo>
                  <a:pt x="176784" y="2842387"/>
                </a:lnTo>
                <a:lnTo>
                  <a:pt x="190813" y="2821594"/>
                </a:lnTo>
                <a:lnTo>
                  <a:pt x="195961" y="2796159"/>
                </a:lnTo>
                <a:lnTo>
                  <a:pt x="190813" y="2770743"/>
                </a:lnTo>
                <a:lnTo>
                  <a:pt x="176784" y="2749994"/>
                </a:lnTo>
                <a:lnTo>
                  <a:pt x="155991" y="2736008"/>
                </a:lnTo>
                <a:lnTo>
                  <a:pt x="130555" y="2730881"/>
                </a:lnTo>
                <a:close/>
              </a:path>
            </a:pathLst>
          </a:custGeom>
          <a:solidFill>
            <a:srgbClr val="CDCDCD"/>
          </a:solidFill>
        </p:spPr>
        <p:txBody>
          <a:bodyPr wrap="square" lIns="0" tIns="0" rIns="0" bIns="0" rtlCol="0"/>
          <a:lstStyle/>
          <a:p>
            <a:endParaRPr/>
          </a:p>
        </p:txBody>
      </p:sp>
      <p:sp>
        <p:nvSpPr>
          <p:cNvPr id="17" name="object 17"/>
          <p:cNvSpPr/>
          <p:nvPr/>
        </p:nvSpPr>
        <p:spPr>
          <a:xfrm>
            <a:off x="3375659" y="1411224"/>
            <a:ext cx="5285740" cy="3122930"/>
          </a:xfrm>
          <a:custGeom>
            <a:avLst/>
            <a:gdLst/>
            <a:ahLst/>
            <a:cxnLst/>
            <a:rect l="l" t="t" r="r" b="b"/>
            <a:pathLst>
              <a:path w="5285740" h="3122929">
                <a:moveTo>
                  <a:pt x="261238" y="2861437"/>
                </a:moveTo>
                <a:lnTo>
                  <a:pt x="261238" y="130555"/>
                </a:lnTo>
                <a:lnTo>
                  <a:pt x="271494" y="79724"/>
                </a:lnTo>
                <a:lnTo>
                  <a:pt x="299465" y="38226"/>
                </a:lnTo>
                <a:lnTo>
                  <a:pt x="340963" y="10255"/>
                </a:lnTo>
                <a:lnTo>
                  <a:pt x="391794" y="0"/>
                </a:lnTo>
                <a:lnTo>
                  <a:pt x="5154675" y="0"/>
                </a:lnTo>
                <a:lnTo>
                  <a:pt x="5205507" y="10255"/>
                </a:lnTo>
                <a:lnTo>
                  <a:pt x="5247005" y="38226"/>
                </a:lnTo>
                <a:lnTo>
                  <a:pt x="5274976" y="79724"/>
                </a:lnTo>
                <a:lnTo>
                  <a:pt x="5285232" y="130555"/>
                </a:lnTo>
                <a:lnTo>
                  <a:pt x="5274976" y="181407"/>
                </a:lnTo>
                <a:lnTo>
                  <a:pt x="5247005" y="222948"/>
                </a:lnTo>
                <a:lnTo>
                  <a:pt x="5205507" y="250963"/>
                </a:lnTo>
                <a:lnTo>
                  <a:pt x="5154675" y="261238"/>
                </a:lnTo>
                <a:lnTo>
                  <a:pt x="5023993" y="261238"/>
                </a:lnTo>
                <a:lnTo>
                  <a:pt x="5023993" y="2992120"/>
                </a:lnTo>
                <a:lnTo>
                  <a:pt x="5013737" y="3042951"/>
                </a:lnTo>
                <a:lnTo>
                  <a:pt x="4985766" y="3084449"/>
                </a:lnTo>
                <a:lnTo>
                  <a:pt x="4944268" y="3112420"/>
                </a:lnTo>
                <a:lnTo>
                  <a:pt x="4893437" y="3122676"/>
                </a:lnTo>
                <a:lnTo>
                  <a:pt x="130555" y="3122676"/>
                </a:lnTo>
                <a:lnTo>
                  <a:pt x="79724" y="3112420"/>
                </a:lnTo>
                <a:lnTo>
                  <a:pt x="38226" y="3084449"/>
                </a:lnTo>
                <a:lnTo>
                  <a:pt x="10255" y="3042951"/>
                </a:lnTo>
                <a:lnTo>
                  <a:pt x="0" y="2992120"/>
                </a:lnTo>
                <a:lnTo>
                  <a:pt x="10255" y="2941268"/>
                </a:lnTo>
                <a:lnTo>
                  <a:pt x="38226" y="2899727"/>
                </a:lnTo>
                <a:lnTo>
                  <a:pt x="79724" y="2871712"/>
                </a:lnTo>
                <a:lnTo>
                  <a:pt x="130555" y="2861437"/>
                </a:lnTo>
                <a:lnTo>
                  <a:pt x="261238" y="2861437"/>
                </a:lnTo>
                <a:close/>
              </a:path>
            </a:pathLst>
          </a:custGeom>
          <a:ln w="3175">
            <a:solidFill>
              <a:srgbClr val="001F5F"/>
            </a:solidFill>
          </a:ln>
        </p:spPr>
        <p:txBody>
          <a:bodyPr wrap="square" lIns="0" tIns="0" rIns="0" bIns="0" rtlCol="0"/>
          <a:lstStyle/>
          <a:p>
            <a:endParaRPr/>
          </a:p>
        </p:txBody>
      </p:sp>
      <p:sp>
        <p:nvSpPr>
          <p:cNvPr id="18" name="object 18"/>
          <p:cNvSpPr/>
          <p:nvPr/>
        </p:nvSpPr>
        <p:spPr>
          <a:xfrm>
            <a:off x="3702177" y="1411224"/>
            <a:ext cx="196215" cy="261620"/>
          </a:xfrm>
          <a:custGeom>
            <a:avLst/>
            <a:gdLst/>
            <a:ahLst/>
            <a:cxnLst/>
            <a:rect l="l" t="t" r="r" b="b"/>
            <a:pathLst>
              <a:path w="196214" h="261619">
                <a:moveTo>
                  <a:pt x="65277" y="0"/>
                </a:moveTo>
                <a:lnTo>
                  <a:pt x="116129" y="10255"/>
                </a:lnTo>
                <a:lnTo>
                  <a:pt x="157670" y="38226"/>
                </a:lnTo>
                <a:lnTo>
                  <a:pt x="185685" y="79724"/>
                </a:lnTo>
                <a:lnTo>
                  <a:pt x="195961" y="130555"/>
                </a:lnTo>
                <a:lnTo>
                  <a:pt x="185685" y="181407"/>
                </a:lnTo>
                <a:lnTo>
                  <a:pt x="157670" y="222948"/>
                </a:lnTo>
                <a:lnTo>
                  <a:pt x="116129" y="250963"/>
                </a:lnTo>
                <a:lnTo>
                  <a:pt x="65277" y="261238"/>
                </a:lnTo>
                <a:lnTo>
                  <a:pt x="39862" y="256111"/>
                </a:lnTo>
                <a:lnTo>
                  <a:pt x="19113" y="242125"/>
                </a:lnTo>
                <a:lnTo>
                  <a:pt x="5127" y="221376"/>
                </a:lnTo>
                <a:lnTo>
                  <a:pt x="0" y="195961"/>
                </a:lnTo>
                <a:lnTo>
                  <a:pt x="5127" y="170525"/>
                </a:lnTo>
                <a:lnTo>
                  <a:pt x="19113" y="149732"/>
                </a:lnTo>
                <a:lnTo>
                  <a:pt x="39862" y="135703"/>
                </a:lnTo>
                <a:lnTo>
                  <a:pt x="65277" y="130555"/>
                </a:lnTo>
                <a:lnTo>
                  <a:pt x="195961" y="130555"/>
                </a:lnTo>
              </a:path>
            </a:pathLst>
          </a:custGeom>
          <a:ln w="3175">
            <a:solidFill>
              <a:srgbClr val="001F5F"/>
            </a:solidFill>
          </a:ln>
        </p:spPr>
        <p:txBody>
          <a:bodyPr wrap="square" lIns="0" tIns="0" rIns="0" bIns="0" rtlCol="0"/>
          <a:lstStyle/>
          <a:p>
            <a:endParaRPr/>
          </a:p>
        </p:txBody>
      </p:sp>
      <p:sp>
        <p:nvSpPr>
          <p:cNvPr id="19" name="object 19"/>
          <p:cNvSpPr/>
          <p:nvPr/>
        </p:nvSpPr>
        <p:spPr>
          <a:xfrm>
            <a:off x="3767454" y="1672463"/>
            <a:ext cx="4632325" cy="0"/>
          </a:xfrm>
          <a:custGeom>
            <a:avLst/>
            <a:gdLst/>
            <a:ahLst/>
            <a:cxnLst/>
            <a:rect l="l" t="t" r="r" b="b"/>
            <a:pathLst>
              <a:path w="4632325">
                <a:moveTo>
                  <a:pt x="4632198" y="0"/>
                </a:moveTo>
                <a:lnTo>
                  <a:pt x="0" y="0"/>
                </a:lnTo>
              </a:path>
            </a:pathLst>
          </a:custGeom>
          <a:ln w="3175">
            <a:solidFill>
              <a:srgbClr val="001F5F"/>
            </a:solidFill>
          </a:ln>
        </p:spPr>
        <p:txBody>
          <a:bodyPr wrap="square" lIns="0" tIns="0" rIns="0" bIns="0" rtlCol="0"/>
          <a:lstStyle/>
          <a:p>
            <a:endParaRPr/>
          </a:p>
        </p:txBody>
      </p:sp>
      <p:sp>
        <p:nvSpPr>
          <p:cNvPr id="20" name="object 20"/>
          <p:cNvSpPr/>
          <p:nvPr/>
        </p:nvSpPr>
        <p:spPr>
          <a:xfrm>
            <a:off x="3506215" y="4272660"/>
            <a:ext cx="130810" cy="130810"/>
          </a:xfrm>
          <a:custGeom>
            <a:avLst/>
            <a:gdLst/>
            <a:ahLst/>
            <a:cxnLst/>
            <a:rect l="l" t="t" r="r" b="b"/>
            <a:pathLst>
              <a:path w="130810" h="130810">
                <a:moveTo>
                  <a:pt x="0" y="0"/>
                </a:moveTo>
                <a:lnTo>
                  <a:pt x="25435" y="5127"/>
                </a:lnTo>
                <a:lnTo>
                  <a:pt x="46228" y="19113"/>
                </a:lnTo>
                <a:lnTo>
                  <a:pt x="60257" y="39862"/>
                </a:lnTo>
                <a:lnTo>
                  <a:pt x="65405" y="65277"/>
                </a:lnTo>
                <a:lnTo>
                  <a:pt x="60257" y="90713"/>
                </a:lnTo>
                <a:lnTo>
                  <a:pt x="46228" y="111506"/>
                </a:lnTo>
                <a:lnTo>
                  <a:pt x="25435" y="125535"/>
                </a:lnTo>
                <a:lnTo>
                  <a:pt x="0" y="130682"/>
                </a:lnTo>
                <a:lnTo>
                  <a:pt x="130683" y="130682"/>
                </a:lnTo>
              </a:path>
            </a:pathLst>
          </a:custGeom>
          <a:ln w="3175">
            <a:solidFill>
              <a:srgbClr val="001F5F"/>
            </a:solidFill>
          </a:ln>
        </p:spPr>
        <p:txBody>
          <a:bodyPr wrap="square" lIns="0" tIns="0" rIns="0" bIns="0" rtlCol="0"/>
          <a:lstStyle/>
          <a:p>
            <a:endParaRPr/>
          </a:p>
        </p:txBody>
      </p:sp>
      <p:sp>
        <p:nvSpPr>
          <p:cNvPr id="21" name="object 21"/>
          <p:cNvSpPr/>
          <p:nvPr/>
        </p:nvSpPr>
        <p:spPr>
          <a:xfrm>
            <a:off x="3506215" y="4272660"/>
            <a:ext cx="130810" cy="261620"/>
          </a:xfrm>
          <a:custGeom>
            <a:avLst/>
            <a:gdLst/>
            <a:ahLst/>
            <a:cxnLst/>
            <a:rect l="l" t="t" r="r" b="b"/>
            <a:pathLst>
              <a:path w="130810" h="261620">
                <a:moveTo>
                  <a:pt x="0" y="261238"/>
                </a:moveTo>
                <a:lnTo>
                  <a:pt x="50851" y="250983"/>
                </a:lnTo>
                <a:lnTo>
                  <a:pt x="92392" y="223012"/>
                </a:lnTo>
                <a:lnTo>
                  <a:pt x="120407" y="181514"/>
                </a:lnTo>
                <a:lnTo>
                  <a:pt x="130683" y="130682"/>
                </a:lnTo>
                <a:lnTo>
                  <a:pt x="130683" y="0"/>
                </a:lnTo>
              </a:path>
            </a:pathLst>
          </a:custGeom>
          <a:ln w="3175">
            <a:solidFill>
              <a:srgbClr val="001F5F"/>
            </a:solidFill>
          </a:ln>
        </p:spPr>
        <p:txBody>
          <a:bodyPr wrap="square" lIns="0" tIns="0" rIns="0" bIns="0" rtlCol="0"/>
          <a:lstStyle/>
          <a:p>
            <a:endParaRPr/>
          </a:p>
        </p:txBody>
      </p:sp>
      <p:sp>
        <p:nvSpPr>
          <p:cNvPr id="22" name="object 22"/>
          <p:cNvSpPr txBox="1">
            <a:spLocks noGrp="1"/>
          </p:cNvSpPr>
          <p:nvPr>
            <p:ph type="body" idx="1"/>
          </p:nvPr>
        </p:nvSpPr>
        <p:spPr>
          <a:prstGeom prst="rect">
            <a:avLst/>
          </a:prstGeom>
        </p:spPr>
        <p:txBody>
          <a:bodyPr vert="horz" wrap="square" lIns="0" tIns="0" rIns="0" bIns="0" rtlCol="0">
            <a:spAutoFit/>
          </a:bodyPr>
          <a:lstStyle/>
          <a:p>
            <a:pPr marL="3294379">
              <a:lnSpc>
                <a:spcPct val="100000"/>
              </a:lnSpc>
            </a:pPr>
            <a:r>
              <a:rPr spc="-5" dirty="0"/>
              <a:t>&lt;hibernate-mapping&gt;</a:t>
            </a:r>
          </a:p>
          <a:p>
            <a:pPr marL="3294379" marR="5080">
              <a:lnSpc>
                <a:spcPct val="100000"/>
              </a:lnSpc>
            </a:pPr>
            <a:r>
              <a:rPr dirty="0"/>
              <a:t>&lt;class </a:t>
            </a:r>
            <a:r>
              <a:rPr spc="-10" dirty="0"/>
              <a:t>name="EmployeeTest.Employee" table="EMPLOYEE"  </a:t>
            </a:r>
            <a:r>
              <a:rPr spc="-5" dirty="0"/>
              <a:t>schema="EMP"&gt;</a:t>
            </a:r>
          </a:p>
          <a:p>
            <a:pPr marL="3294379">
              <a:lnSpc>
                <a:spcPct val="100000"/>
              </a:lnSpc>
            </a:pPr>
            <a:r>
              <a:rPr dirty="0"/>
              <a:t>&lt;id </a:t>
            </a:r>
            <a:r>
              <a:rPr spc="-5" dirty="0"/>
              <a:t>name="empID"</a:t>
            </a:r>
            <a:r>
              <a:rPr spc="-40" dirty="0"/>
              <a:t> </a:t>
            </a:r>
            <a:r>
              <a:rPr spc="-5" dirty="0"/>
              <a:t>type="int"&gt;</a:t>
            </a:r>
          </a:p>
          <a:p>
            <a:pPr marL="3294379">
              <a:lnSpc>
                <a:spcPct val="100000"/>
              </a:lnSpc>
            </a:pPr>
            <a:r>
              <a:rPr spc="-5" dirty="0"/>
              <a:t>&lt;column </a:t>
            </a:r>
            <a:r>
              <a:rPr spc="-10" dirty="0"/>
              <a:t>name="EMPLOYEEID"</a:t>
            </a:r>
            <a:r>
              <a:rPr spc="-25" dirty="0"/>
              <a:t> </a:t>
            </a:r>
            <a:r>
              <a:rPr spc="-5" dirty="0"/>
              <a:t>/&gt;</a:t>
            </a:r>
          </a:p>
          <a:p>
            <a:pPr marL="3294379">
              <a:lnSpc>
                <a:spcPct val="100000"/>
              </a:lnSpc>
            </a:pPr>
            <a:r>
              <a:rPr spc="-5" dirty="0"/>
              <a:t>&lt;/id&gt;</a:t>
            </a:r>
          </a:p>
          <a:p>
            <a:pPr marL="3294379">
              <a:lnSpc>
                <a:spcPct val="100000"/>
              </a:lnSpc>
            </a:pPr>
            <a:r>
              <a:rPr spc="-5" dirty="0"/>
              <a:t>&lt;property name="EmpName"</a:t>
            </a:r>
            <a:r>
              <a:rPr spc="15" dirty="0"/>
              <a:t> </a:t>
            </a:r>
            <a:r>
              <a:rPr spc="-5" dirty="0"/>
              <a:t>type="string"&gt;</a:t>
            </a:r>
          </a:p>
          <a:p>
            <a:pPr marL="3333750">
              <a:lnSpc>
                <a:spcPct val="100000"/>
              </a:lnSpc>
            </a:pPr>
            <a:r>
              <a:rPr spc="-5" dirty="0"/>
              <a:t>&lt;column name="EmpName" length="40" /&gt;</a:t>
            </a:r>
          </a:p>
          <a:p>
            <a:pPr marL="3294379">
              <a:lnSpc>
                <a:spcPct val="100000"/>
              </a:lnSpc>
            </a:pPr>
            <a:r>
              <a:rPr spc="-5" dirty="0"/>
              <a:t>&lt;/property&gt;</a:t>
            </a:r>
          </a:p>
          <a:p>
            <a:pPr marL="3294379">
              <a:lnSpc>
                <a:spcPct val="100000"/>
              </a:lnSpc>
            </a:pPr>
            <a:r>
              <a:rPr spc="-5" dirty="0"/>
              <a:t>.............</a:t>
            </a:r>
          </a:p>
          <a:p>
            <a:pPr marL="3294379">
              <a:lnSpc>
                <a:spcPct val="100000"/>
              </a:lnSpc>
            </a:pPr>
            <a:r>
              <a:rPr spc="-5" dirty="0"/>
              <a:t>.............</a:t>
            </a:r>
          </a:p>
          <a:p>
            <a:pPr marL="3294379">
              <a:lnSpc>
                <a:spcPct val="100000"/>
              </a:lnSpc>
            </a:pPr>
            <a:r>
              <a:rPr spc="-5" dirty="0"/>
              <a:t>&lt;/class&gt;</a:t>
            </a:r>
          </a:p>
          <a:p>
            <a:pPr marL="3294379">
              <a:lnSpc>
                <a:spcPct val="100000"/>
              </a:lnSpc>
            </a:pPr>
            <a:r>
              <a:rPr spc="-5" dirty="0"/>
              <a:t>&lt;/hibernate-mapping&gt;</a:t>
            </a:r>
          </a:p>
        </p:txBody>
      </p:sp>
      <p:sp>
        <p:nvSpPr>
          <p:cNvPr id="23" name="object 23"/>
          <p:cNvSpPr txBox="1"/>
          <p:nvPr/>
        </p:nvSpPr>
        <p:spPr>
          <a:xfrm>
            <a:off x="5728208" y="1455673"/>
            <a:ext cx="800735" cy="203200"/>
          </a:xfrm>
          <a:prstGeom prst="rect">
            <a:avLst/>
          </a:prstGeom>
        </p:spPr>
        <p:txBody>
          <a:bodyPr vert="horz" wrap="square" lIns="0" tIns="0" rIns="0" bIns="0" rtlCol="0">
            <a:spAutoFit/>
          </a:bodyPr>
          <a:lstStyle/>
          <a:p>
            <a:pPr marL="12700">
              <a:lnSpc>
                <a:spcPct val="100000"/>
              </a:lnSpc>
            </a:pPr>
            <a:r>
              <a:rPr sz="1200" spc="-5" dirty="0">
                <a:latin typeface="Calibri"/>
                <a:cs typeface="Calibri"/>
              </a:rPr>
              <a:t>Mapping</a:t>
            </a:r>
            <a:r>
              <a:rPr sz="1200" spc="-105" dirty="0">
                <a:latin typeface="Calibri"/>
                <a:cs typeface="Calibri"/>
              </a:rPr>
              <a:t> </a:t>
            </a:r>
            <a:r>
              <a:rPr sz="1200" dirty="0">
                <a:latin typeface="Calibri"/>
                <a:cs typeface="Calibri"/>
              </a:rPr>
              <a:t>file</a:t>
            </a:r>
            <a:endParaRPr sz="1200">
              <a:latin typeface="Calibri"/>
              <a:cs typeface="Calibri"/>
            </a:endParaRPr>
          </a:p>
        </p:txBody>
      </p:sp>
      <p:sp>
        <p:nvSpPr>
          <p:cNvPr id="24" name="object 24"/>
          <p:cNvSpPr/>
          <p:nvPr/>
        </p:nvSpPr>
        <p:spPr>
          <a:xfrm>
            <a:off x="3082289" y="2194560"/>
            <a:ext cx="561340" cy="86995"/>
          </a:xfrm>
          <a:custGeom>
            <a:avLst/>
            <a:gdLst/>
            <a:ahLst/>
            <a:cxnLst/>
            <a:rect l="l" t="t" r="r" b="b"/>
            <a:pathLst>
              <a:path w="561339" h="86994">
                <a:moveTo>
                  <a:pt x="86868" y="0"/>
                </a:moveTo>
                <a:lnTo>
                  <a:pt x="0" y="43434"/>
                </a:lnTo>
                <a:lnTo>
                  <a:pt x="86868" y="86867"/>
                </a:lnTo>
                <a:lnTo>
                  <a:pt x="86868" y="57912"/>
                </a:lnTo>
                <a:lnTo>
                  <a:pt x="72390" y="57912"/>
                </a:lnTo>
                <a:lnTo>
                  <a:pt x="72390" y="28955"/>
                </a:lnTo>
                <a:lnTo>
                  <a:pt x="86868" y="28955"/>
                </a:lnTo>
                <a:lnTo>
                  <a:pt x="86868" y="0"/>
                </a:lnTo>
                <a:close/>
              </a:path>
              <a:path w="561339" h="86994">
                <a:moveTo>
                  <a:pt x="474218" y="0"/>
                </a:moveTo>
                <a:lnTo>
                  <a:pt x="474218" y="86867"/>
                </a:lnTo>
                <a:lnTo>
                  <a:pt x="532130" y="57912"/>
                </a:lnTo>
                <a:lnTo>
                  <a:pt x="488696" y="57912"/>
                </a:lnTo>
                <a:lnTo>
                  <a:pt x="488696" y="28955"/>
                </a:lnTo>
                <a:lnTo>
                  <a:pt x="532129" y="28955"/>
                </a:lnTo>
                <a:lnTo>
                  <a:pt x="474218" y="0"/>
                </a:lnTo>
                <a:close/>
              </a:path>
              <a:path w="561339" h="86994">
                <a:moveTo>
                  <a:pt x="86868" y="28955"/>
                </a:moveTo>
                <a:lnTo>
                  <a:pt x="72390" y="28955"/>
                </a:lnTo>
                <a:lnTo>
                  <a:pt x="72390" y="57912"/>
                </a:lnTo>
                <a:lnTo>
                  <a:pt x="86868" y="57912"/>
                </a:lnTo>
                <a:lnTo>
                  <a:pt x="86868" y="28955"/>
                </a:lnTo>
                <a:close/>
              </a:path>
              <a:path w="561339" h="86994">
                <a:moveTo>
                  <a:pt x="474218" y="28955"/>
                </a:moveTo>
                <a:lnTo>
                  <a:pt x="86868" y="28955"/>
                </a:lnTo>
                <a:lnTo>
                  <a:pt x="86868" y="57912"/>
                </a:lnTo>
                <a:lnTo>
                  <a:pt x="474218" y="57912"/>
                </a:lnTo>
                <a:lnTo>
                  <a:pt x="474218" y="28955"/>
                </a:lnTo>
                <a:close/>
              </a:path>
              <a:path w="561339" h="86994">
                <a:moveTo>
                  <a:pt x="532129" y="28955"/>
                </a:moveTo>
                <a:lnTo>
                  <a:pt x="488696" y="28955"/>
                </a:lnTo>
                <a:lnTo>
                  <a:pt x="488696" y="57912"/>
                </a:lnTo>
                <a:lnTo>
                  <a:pt x="532130" y="57912"/>
                </a:lnTo>
                <a:lnTo>
                  <a:pt x="561086" y="43434"/>
                </a:lnTo>
                <a:lnTo>
                  <a:pt x="532129" y="28955"/>
                </a:lnTo>
                <a:close/>
              </a:path>
            </a:pathLst>
          </a:custGeom>
          <a:solidFill>
            <a:srgbClr val="001F5F"/>
          </a:solidFill>
        </p:spPr>
        <p:txBody>
          <a:bodyPr wrap="square" lIns="0" tIns="0" rIns="0" bIns="0" rtlCol="0"/>
          <a:lstStyle/>
          <a:p>
            <a:endParaRPr/>
          </a:p>
        </p:txBody>
      </p:sp>
      <p:sp>
        <p:nvSpPr>
          <p:cNvPr id="25" name="object 25"/>
          <p:cNvSpPr/>
          <p:nvPr/>
        </p:nvSpPr>
        <p:spPr>
          <a:xfrm>
            <a:off x="6224015" y="4539234"/>
            <a:ext cx="86995" cy="315595"/>
          </a:xfrm>
          <a:custGeom>
            <a:avLst/>
            <a:gdLst/>
            <a:ahLst/>
            <a:cxnLst/>
            <a:rect l="l" t="t" r="r" b="b"/>
            <a:pathLst>
              <a:path w="86995" h="315595">
                <a:moveTo>
                  <a:pt x="28956" y="228600"/>
                </a:moveTo>
                <a:lnTo>
                  <a:pt x="0" y="228600"/>
                </a:lnTo>
                <a:lnTo>
                  <a:pt x="43434" y="315468"/>
                </a:lnTo>
                <a:lnTo>
                  <a:pt x="79629" y="243078"/>
                </a:lnTo>
                <a:lnTo>
                  <a:pt x="28956" y="243078"/>
                </a:lnTo>
                <a:lnTo>
                  <a:pt x="28956" y="228600"/>
                </a:lnTo>
                <a:close/>
              </a:path>
              <a:path w="86995" h="315595">
                <a:moveTo>
                  <a:pt x="57912" y="72390"/>
                </a:moveTo>
                <a:lnTo>
                  <a:pt x="28956" y="72390"/>
                </a:lnTo>
                <a:lnTo>
                  <a:pt x="28956" y="243078"/>
                </a:lnTo>
                <a:lnTo>
                  <a:pt x="57912" y="243078"/>
                </a:lnTo>
                <a:lnTo>
                  <a:pt x="57912" y="72390"/>
                </a:lnTo>
                <a:close/>
              </a:path>
              <a:path w="86995" h="315595">
                <a:moveTo>
                  <a:pt x="86868" y="228600"/>
                </a:moveTo>
                <a:lnTo>
                  <a:pt x="57912" y="228600"/>
                </a:lnTo>
                <a:lnTo>
                  <a:pt x="57912" y="243078"/>
                </a:lnTo>
                <a:lnTo>
                  <a:pt x="79629" y="243078"/>
                </a:lnTo>
                <a:lnTo>
                  <a:pt x="86868" y="228600"/>
                </a:lnTo>
                <a:close/>
              </a:path>
              <a:path w="86995" h="315595">
                <a:moveTo>
                  <a:pt x="43434" y="0"/>
                </a:moveTo>
                <a:lnTo>
                  <a:pt x="0" y="86868"/>
                </a:lnTo>
                <a:lnTo>
                  <a:pt x="28956" y="86868"/>
                </a:lnTo>
                <a:lnTo>
                  <a:pt x="28956" y="72390"/>
                </a:lnTo>
                <a:lnTo>
                  <a:pt x="79629" y="72390"/>
                </a:lnTo>
                <a:lnTo>
                  <a:pt x="43434" y="0"/>
                </a:lnTo>
                <a:close/>
              </a:path>
              <a:path w="86995" h="315595">
                <a:moveTo>
                  <a:pt x="79629" y="72390"/>
                </a:moveTo>
                <a:lnTo>
                  <a:pt x="57912" y="72390"/>
                </a:lnTo>
                <a:lnTo>
                  <a:pt x="57912" y="86868"/>
                </a:lnTo>
                <a:lnTo>
                  <a:pt x="86868" y="86868"/>
                </a:lnTo>
                <a:lnTo>
                  <a:pt x="79629" y="72390"/>
                </a:lnTo>
                <a:close/>
              </a:path>
            </a:pathLst>
          </a:custGeom>
          <a:solidFill>
            <a:srgbClr val="001F5F"/>
          </a:solidFill>
        </p:spPr>
        <p:txBody>
          <a:bodyPr wrap="square" lIns="0" tIns="0" rIns="0" bIns="0" rtlCol="0"/>
          <a:lstStyle/>
          <a:p>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7" name="object 2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43</a:t>
            </a:fld>
            <a:r>
              <a:rPr dirty="0"/>
              <a:t> of</a:t>
            </a:r>
            <a:r>
              <a:rPr spc="-90" dirty="0"/>
              <a:t> </a:t>
            </a:r>
            <a:r>
              <a:rPr dirty="0"/>
              <a:t>45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5346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2235707"/>
            <a:ext cx="114300" cy="12801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31012" y="669797"/>
            <a:ext cx="7144384" cy="2037714"/>
          </a:xfrm>
          <a:prstGeom prst="rect">
            <a:avLst/>
          </a:prstGeom>
        </p:spPr>
        <p:txBody>
          <a:bodyPr vert="horz" wrap="square" lIns="0" tIns="0" rIns="0" bIns="0" rtlCol="0">
            <a:spAutoFit/>
          </a:bodyPr>
          <a:lstStyle/>
          <a:p>
            <a:pPr marL="12700" marR="453390">
              <a:lnSpc>
                <a:spcPct val="100000"/>
              </a:lnSpc>
            </a:pPr>
            <a:r>
              <a:rPr sz="2000" dirty="0">
                <a:solidFill>
                  <a:srgbClr val="001F5F"/>
                </a:solidFill>
                <a:latin typeface="Calibri"/>
                <a:cs typeface="Calibri"/>
              </a:rPr>
              <a:t>While mapping the </a:t>
            </a:r>
            <a:r>
              <a:rPr sz="2000" spc="-15" dirty="0">
                <a:solidFill>
                  <a:srgbClr val="001F5F"/>
                </a:solidFill>
                <a:latin typeface="Calibri"/>
                <a:cs typeface="Calibri"/>
              </a:rPr>
              <a:t>persistent </a:t>
            </a:r>
            <a:r>
              <a:rPr sz="2000" dirty="0">
                <a:solidFill>
                  <a:srgbClr val="001F5F"/>
                </a:solidFill>
                <a:latin typeface="Calibri"/>
                <a:cs typeface="Calibri"/>
              </a:rPr>
              <a:t>class objects </a:t>
            </a:r>
            <a:r>
              <a:rPr sz="2000" spc="-5" dirty="0">
                <a:solidFill>
                  <a:srgbClr val="001F5F"/>
                </a:solidFill>
                <a:latin typeface="Calibri"/>
                <a:cs typeface="Calibri"/>
              </a:rPr>
              <a:t>with </a:t>
            </a:r>
            <a:r>
              <a:rPr sz="2000" dirty="0">
                <a:solidFill>
                  <a:srgbClr val="001F5F"/>
                </a:solidFill>
                <a:latin typeface="Calibri"/>
                <a:cs typeface="Calibri"/>
              </a:rPr>
              <a:t>the </a:t>
            </a:r>
            <a:r>
              <a:rPr sz="2000" spc="-5" dirty="0">
                <a:solidFill>
                  <a:srgbClr val="001F5F"/>
                </a:solidFill>
                <a:latin typeface="Calibri"/>
                <a:cs typeface="Calibri"/>
              </a:rPr>
              <a:t>tables </a:t>
            </a:r>
            <a:r>
              <a:rPr sz="2000" dirty="0">
                <a:solidFill>
                  <a:srgbClr val="001F5F"/>
                </a:solidFill>
                <a:latin typeface="Calibri"/>
                <a:cs typeface="Calibri"/>
              </a:rPr>
              <a:t>in the  </a:t>
            </a:r>
            <a:r>
              <a:rPr sz="2000" spc="-5" dirty="0">
                <a:solidFill>
                  <a:srgbClr val="001F5F"/>
                </a:solidFill>
                <a:latin typeface="Calibri"/>
                <a:cs typeface="Calibri"/>
              </a:rPr>
              <a:t>database, Hibernate </a:t>
            </a:r>
            <a:r>
              <a:rPr sz="2000" dirty="0">
                <a:solidFill>
                  <a:srgbClr val="001F5F"/>
                </a:solidFill>
                <a:latin typeface="Calibri"/>
                <a:cs typeface="Calibri"/>
              </a:rPr>
              <a:t>classifies objects </a:t>
            </a:r>
            <a:r>
              <a:rPr sz="2000" spc="-5" dirty="0">
                <a:solidFill>
                  <a:srgbClr val="001F5F"/>
                </a:solidFill>
                <a:latin typeface="Calibri"/>
                <a:cs typeface="Calibri"/>
              </a:rPr>
              <a:t>in </a:t>
            </a:r>
            <a:r>
              <a:rPr sz="2000" dirty="0">
                <a:solidFill>
                  <a:srgbClr val="001F5F"/>
                </a:solidFill>
                <a:latin typeface="Calibri"/>
                <a:cs typeface="Calibri"/>
              </a:rPr>
              <a:t>the </a:t>
            </a:r>
            <a:r>
              <a:rPr sz="2000" spc="-5" dirty="0">
                <a:solidFill>
                  <a:srgbClr val="001F5F"/>
                </a:solidFill>
                <a:latin typeface="Calibri"/>
                <a:cs typeface="Calibri"/>
              </a:rPr>
              <a:t>following</a:t>
            </a:r>
            <a:r>
              <a:rPr sz="2000" spc="65" dirty="0">
                <a:solidFill>
                  <a:srgbClr val="001F5F"/>
                </a:solidFill>
                <a:latin typeface="Calibri"/>
                <a:cs typeface="Calibri"/>
              </a:rPr>
              <a:t> </a:t>
            </a:r>
            <a:r>
              <a:rPr sz="2000" spc="-20" dirty="0">
                <a:solidFill>
                  <a:srgbClr val="001F5F"/>
                </a:solidFill>
                <a:latin typeface="Calibri"/>
                <a:cs typeface="Calibri"/>
              </a:rPr>
              <a:t>types:</a:t>
            </a:r>
            <a:endParaRPr sz="2000">
              <a:latin typeface="Calibri"/>
              <a:cs typeface="Calibri"/>
            </a:endParaRPr>
          </a:p>
          <a:p>
            <a:pPr marL="469900">
              <a:lnSpc>
                <a:spcPct val="100000"/>
              </a:lnSpc>
              <a:spcBef>
                <a:spcPts val="1205"/>
              </a:spcBef>
            </a:pPr>
            <a:r>
              <a:rPr sz="1800" b="1" spc="-5" dirty="0">
                <a:solidFill>
                  <a:srgbClr val="001F5F"/>
                </a:solidFill>
                <a:latin typeface="Calibri"/>
                <a:cs typeface="Calibri"/>
              </a:rPr>
              <a:t>Entity </a:t>
            </a:r>
            <a:r>
              <a:rPr sz="1800" b="1" dirty="0">
                <a:solidFill>
                  <a:srgbClr val="001F5F"/>
                </a:solidFill>
                <a:latin typeface="Calibri"/>
                <a:cs typeface="Calibri"/>
              </a:rPr>
              <a:t>type</a:t>
            </a:r>
            <a:r>
              <a:rPr sz="1800" dirty="0">
                <a:solidFill>
                  <a:srgbClr val="001F5F"/>
                </a:solidFill>
                <a:latin typeface="Calibri"/>
                <a:cs typeface="Calibri"/>
              </a:rPr>
              <a:t>: Is an </a:t>
            </a:r>
            <a:r>
              <a:rPr sz="1800" spc="-5" dirty="0">
                <a:solidFill>
                  <a:srgbClr val="001F5F"/>
                </a:solidFill>
                <a:latin typeface="Calibri"/>
                <a:cs typeface="Calibri"/>
              </a:rPr>
              <a:t>independent entity </a:t>
            </a:r>
            <a:r>
              <a:rPr sz="1800" dirty="0">
                <a:solidFill>
                  <a:srgbClr val="001F5F"/>
                </a:solidFill>
                <a:latin typeface="Calibri"/>
                <a:cs typeface="Calibri"/>
              </a:rPr>
              <a:t>and </a:t>
            </a:r>
            <a:r>
              <a:rPr sz="1800" spc="-5" dirty="0">
                <a:solidFill>
                  <a:srgbClr val="001F5F"/>
                </a:solidFill>
                <a:latin typeface="Calibri"/>
                <a:cs typeface="Calibri"/>
              </a:rPr>
              <a:t>has its own primary </a:t>
            </a:r>
            <a:r>
              <a:rPr sz="1800" spc="-25" dirty="0">
                <a:solidFill>
                  <a:srgbClr val="001F5F"/>
                </a:solidFill>
                <a:latin typeface="Calibri"/>
                <a:cs typeface="Calibri"/>
              </a:rPr>
              <a:t>key </a:t>
            </a:r>
            <a:r>
              <a:rPr sz="1800" dirty="0">
                <a:solidFill>
                  <a:srgbClr val="001F5F"/>
                </a:solidFill>
                <a:latin typeface="Calibri"/>
                <a:cs typeface="Calibri"/>
              </a:rPr>
              <a:t>in</a:t>
            </a:r>
            <a:r>
              <a:rPr sz="1800" spc="75" dirty="0">
                <a:solidFill>
                  <a:srgbClr val="001F5F"/>
                </a:solidFill>
                <a:latin typeface="Calibri"/>
                <a:cs typeface="Calibri"/>
              </a:rPr>
              <a:t> </a:t>
            </a:r>
            <a:r>
              <a:rPr sz="1800" dirty="0">
                <a:solidFill>
                  <a:srgbClr val="001F5F"/>
                </a:solidFill>
                <a:latin typeface="Calibri"/>
                <a:cs typeface="Calibri"/>
              </a:rPr>
              <a:t>a</a:t>
            </a:r>
            <a:endParaRPr sz="1800">
              <a:latin typeface="Calibri"/>
              <a:cs typeface="Calibri"/>
            </a:endParaRPr>
          </a:p>
          <a:p>
            <a:pPr marL="469900">
              <a:lnSpc>
                <a:spcPct val="100000"/>
              </a:lnSpc>
            </a:pPr>
            <a:r>
              <a:rPr sz="1800" spc="-5" dirty="0">
                <a:solidFill>
                  <a:srgbClr val="001F5F"/>
                </a:solidFill>
                <a:latin typeface="Calibri"/>
                <a:cs typeface="Calibri"/>
              </a:rPr>
              <a:t>database</a:t>
            </a:r>
            <a:r>
              <a:rPr sz="1800" spc="-105" dirty="0">
                <a:solidFill>
                  <a:srgbClr val="001F5F"/>
                </a:solidFill>
                <a:latin typeface="Calibri"/>
                <a:cs typeface="Calibri"/>
              </a:rPr>
              <a:t> </a:t>
            </a:r>
            <a:r>
              <a:rPr sz="1800" spc="-5" dirty="0">
                <a:solidFill>
                  <a:srgbClr val="001F5F"/>
                </a:solidFill>
                <a:latin typeface="Calibri"/>
                <a:cs typeface="Calibri"/>
              </a:rPr>
              <a:t>table.</a:t>
            </a:r>
            <a:endParaRPr sz="1800">
              <a:latin typeface="Calibri"/>
              <a:cs typeface="Calibri"/>
            </a:endParaRPr>
          </a:p>
          <a:p>
            <a:pPr marL="469900" marR="5080">
              <a:lnSpc>
                <a:spcPct val="100000"/>
              </a:lnSpc>
              <a:spcBef>
                <a:spcPts val="1200"/>
              </a:spcBef>
            </a:pPr>
            <a:r>
              <a:rPr sz="1800" b="1" spc="-20" dirty="0">
                <a:solidFill>
                  <a:srgbClr val="001F5F"/>
                </a:solidFill>
                <a:latin typeface="Calibri"/>
                <a:cs typeface="Calibri"/>
              </a:rPr>
              <a:t>Value </a:t>
            </a:r>
            <a:r>
              <a:rPr sz="1800" b="1" dirty="0">
                <a:solidFill>
                  <a:srgbClr val="001F5F"/>
                </a:solidFill>
                <a:latin typeface="Calibri"/>
                <a:cs typeface="Calibri"/>
              </a:rPr>
              <a:t>type</a:t>
            </a:r>
            <a:r>
              <a:rPr sz="1800" dirty="0">
                <a:solidFill>
                  <a:srgbClr val="001F5F"/>
                </a:solidFill>
                <a:latin typeface="Calibri"/>
                <a:cs typeface="Calibri"/>
              </a:rPr>
              <a:t>: A </a:t>
            </a:r>
            <a:r>
              <a:rPr sz="1800" spc="-5" dirty="0">
                <a:solidFill>
                  <a:srgbClr val="001F5F"/>
                </a:solidFill>
                <a:latin typeface="Calibri"/>
                <a:cs typeface="Calibri"/>
              </a:rPr>
              <a:t>value </a:t>
            </a:r>
            <a:r>
              <a:rPr sz="1800" dirty="0">
                <a:solidFill>
                  <a:srgbClr val="001F5F"/>
                </a:solidFill>
                <a:latin typeface="Calibri"/>
                <a:cs typeface="Calibri"/>
              </a:rPr>
              <a:t>type </a:t>
            </a:r>
            <a:r>
              <a:rPr sz="1800" spc="-5" dirty="0">
                <a:solidFill>
                  <a:srgbClr val="001F5F"/>
                </a:solidFill>
                <a:latin typeface="Calibri"/>
                <a:cs typeface="Calibri"/>
              </a:rPr>
              <a:t>object does not </a:t>
            </a:r>
            <a:r>
              <a:rPr sz="1800" spc="-10" dirty="0">
                <a:solidFill>
                  <a:srgbClr val="001F5F"/>
                </a:solidFill>
                <a:latin typeface="Calibri"/>
                <a:cs typeface="Calibri"/>
              </a:rPr>
              <a:t>have </a:t>
            </a:r>
            <a:r>
              <a:rPr sz="1800" dirty="0">
                <a:solidFill>
                  <a:srgbClr val="001F5F"/>
                </a:solidFill>
                <a:latin typeface="Calibri"/>
                <a:cs typeface="Calibri"/>
              </a:rPr>
              <a:t>an </a:t>
            </a:r>
            <a:r>
              <a:rPr sz="1800" spc="-20" dirty="0">
                <a:solidFill>
                  <a:srgbClr val="001F5F"/>
                </a:solidFill>
                <a:latin typeface="Calibri"/>
                <a:cs typeface="Calibri"/>
              </a:rPr>
              <a:t>identifier. </a:t>
            </a:r>
            <a:r>
              <a:rPr sz="1800" spc="-15" dirty="0">
                <a:solidFill>
                  <a:srgbClr val="001F5F"/>
                </a:solidFill>
                <a:latin typeface="Calibri"/>
                <a:cs typeface="Calibri"/>
              </a:rPr>
              <a:t>Therefore, </a:t>
            </a:r>
            <a:r>
              <a:rPr sz="1800" dirty="0">
                <a:solidFill>
                  <a:srgbClr val="001F5F"/>
                </a:solidFill>
                <a:latin typeface="Calibri"/>
                <a:cs typeface="Calibri"/>
              </a:rPr>
              <a:t>a  </a:t>
            </a:r>
            <a:r>
              <a:rPr sz="1800" spc="-5" dirty="0">
                <a:solidFill>
                  <a:srgbClr val="001F5F"/>
                </a:solidFill>
                <a:latin typeface="Calibri"/>
                <a:cs typeface="Calibri"/>
              </a:rPr>
              <a:t>value </a:t>
            </a:r>
            <a:r>
              <a:rPr sz="1800" dirty="0">
                <a:solidFill>
                  <a:srgbClr val="001F5F"/>
                </a:solidFill>
                <a:latin typeface="Calibri"/>
                <a:cs typeface="Calibri"/>
              </a:rPr>
              <a:t>type </a:t>
            </a:r>
            <a:r>
              <a:rPr sz="1800" spc="-5" dirty="0">
                <a:solidFill>
                  <a:srgbClr val="001F5F"/>
                </a:solidFill>
                <a:latin typeface="Calibri"/>
                <a:cs typeface="Calibri"/>
              </a:rPr>
              <a:t>object depends on </a:t>
            </a:r>
            <a:r>
              <a:rPr sz="1800" dirty="0">
                <a:solidFill>
                  <a:srgbClr val="001F5F"/>
                </a:solidFill>
                <a:latin typeface="Calibri"/>
                <a:cs typeface="Calibri"/>
              </a:rPr>
              <a:t>an </a:t>
            </a:r>
            <a:r>
              <a:rPr sz="1800" spc="-5" dirty="0">
                <a:solidFill>
                  <a:srgbClr val="001F5F"/>
                </a:solidFill>
                <a:latin typeface="Calibri"/>
                <a:cs typeface="Calibri"/>
              </a:rPr>
              <a:t>entity </a:t>
            </a:r>
            <a:r>
              <a:rPr sz="1800" dirty="0">
                <a:solidFill>
                  <a:srgbClr val="001F5F"/>
                </a:solidFill>
                <a:latin typeface="Calibri"/>
                <a:cs typeface="Calibri"/>
              </a:rPr>
              <a:t>type </a:t>
            </a:r>
            <a:r>
              <a:rPr sz="1800" spc="-5" dirty="0">
                <a:solidFill>
                  <a:srgbClr val="001F5F"/>
                </a:solidFill>
                <a:latin typeface="Calibri"/>
                <a:cs typeface="Calibri"/>
              </a:rPr>
              <a:t>object </a:t>
            </a:r>
            <a:r>
              <a:rPr sz="1800" spc="-15" dirty="0">
                <a:solidFill>
                  <a:srgbClr val="001F5F"/>
                </a:solidFill>
                <a:latin typeface="Calibri"/>
                <a:cs typeface="Calibri"/>
              </a:rPr>
              <a:t>for </a:t>
            </a:r>
            <a:r>
              <a:rPr sz="1800" spc="-5" dirty="0">
                <a:solidFill>
                  <a:srgbClr val="001F5F"/>
                </a:solidFill>
                <a:latin typeface="Calibri"/>
                <a:cs typeface="Calibri"/>
              </a:rPr>
              <a:t>its</a:t>
            </a:r>
            <a:r>
              <a:rPr sz="1800" spc="60" dirty="0">
                <a:solidFill>
                  <a:srgbClr val="001F5F"/>
                </a:solidFill>
                <a:latin typeface="Calibri"/>
                <a:cs typeface="Calibri"/>
              </a:rPr>
              <a:t> </a:t>
            </a:r>
            <a:r>
              <a:rPr sz="1800" spc="-10" dirty="0">
                <a:solidFill>
                  <a:srgbClr val="001F5F"/>
                </a:solidFill>
                <a:latin typeface="Calibri"/>
                <a:cs typeface="Calibri"/>
              </a:rPr>
              <a:t>existence.</a:t>
            </a:r>
            <a:endParaRPr sz="18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44</a:t>
            </a:fld>
            <a:r>
              <a:rPr dirty="0"/>
              <a:t> of</a:t>
            </a:r>
            <a:r>
              <a:rPr spc="-90" dirty="0"/>
              <a:t> </a:t>
            </a:r>
            <a:r>
              <a:rPr dirty="0"/>
              <a:t>45</a:t>
            </a: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Configuring Mapping Properties</a:t>
            </a:r>
            <a:r>
              <a:rPr spc="-55" dirty="0"/>
              <a:t> </a:t>
            </a:r>
            <a:r>
              <a:rPr spc="-10" dirty="0"/>
              <a:t>(Contd.)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8394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1012" y="669797"/>
            <a:ext cx="7506970" cy="179387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Hibernate </a:t>
            </a:r>
            <a:r>
              <a:rPr sz="2000" spc="-10" dirty="0">
                <a:solidFill>
                  <a:srgbClr val="001F5F"/>
                </a:solidFill>
                <a:latin typeface="Calibri"/>
                <a:cs typeface="Calibri"/>
              </a:rPr>
              <a:t>provides you </a:t>
            </a:r>
            <a:r>
              <a:rPr sz="2000" dirty="0">
                <a:solidFill>
                  <a:srgbClr val="001F5F"/>
                </a:solidFill>
                <a:latin typeface="Calibri"/>
                <a:cs typeface="Calibri"/>
              </a:rPr>
              <a:t>with the </a:t>
            </a:r>
            <a:r>
              <a:rPr sz="2000" spc="-5" dirty="0">
                <a:solidFill>
                  <a:srgbClr val="001F5F"/>
                </a:solidFill>
                <a:latin typeface="Calibri"/>
                <a:cs typeface="Calibri"/>
              </a:rPr>
              <a:t>following </a:t>
            </a:r>
            <a:r>
              <a:rPr sz="2000" dirty="0">
                <a:solidFill>
                  <a:srgbClr val="001F5F"/>
                </a:solidFill>
                <a:latin typeface="Calibri"/>
                <a:cs typeface="Calibri"/>
              </a:rPr>
              <a:t>mapping techniques </a:t>
            </a:r>
            <a:r>
              <a:rPr sz="2000" spc="-10" dirty="0">
                <a:solidFill>
                  <a:srgbClr val="001F5F"/>
                </a:solidFill>
                <a:latin typeface="Calibri"/>
                <a:cs typeface="Calibri"/>
              </a:rPr>
              <a:t>to create  </a:t>
            </a:r>
            <a:r>
              <a:rPr sz="2000" dirty="0">
                <a:solidFill>
                  <a:srgbClr val="001F5F"/>
                </a:solidFill>
                <a:latin typeface="Calibri"/>
                <a:cs typeface="Calibri"/>
              </a:rPr>
              <a:t>and map the </a:t>
            </a:r>
            <a:r>
              <a:rPr sz="2000" spc="-10" dirty="0">
                <a:solidFill>
                  <a:srgbClr val="001F5F"/>
                </a:solidFill>
                <a:latin typeface="Calibri"/>
                <a:cs typeface="Calibri"/>
              </a:rPr>
              <a:t>persistent </a:t>
            </a:r>
            <a:r>
              <a:rPr sz="2000" dirty="0">
                <a:solidFill>
                  <a:srgbClr val="001F5F"/>
                </a:solidFill>
                <a:latin typeface="Calibri"/>
                <a:cs typeface="Calibri"/>
              </a:rPr>
              <a:t>classes </a:t>
            </a:r>
            <a:r>
              <a:rPr sz="2000" spc="-5" dirty="0">
                <a:solidFill>
                  <a:srgbClr val="001F5F"/>
                </a:solidFill>
                <a:latin typeface="Calibri"/>
                <a:cs typeface="Calibri"/>
              </a:rPr>
              <a:t>of </a:t>
            </a:r>
            <a:r>
              <a:rPr sz="2000" dirty="0">
                <a:solidFill>
                  <a:srgbClr val="001F5F"/>
                </a:solidFill>
                <a:latin typeface="Calibri"/>
                <a:cs typeface="Calibri"/>
              </a:rPr>
              <a:t>the </a:t>
            </a:r>
            <a:r>
              <a:rPr sz="2000" spc="-5" dirty="0">
                <a:solidFill>
                  <a:srgbClr val="001F5F"/>
                </a:solidFill>
                <a:latin typeface="Calibri"/>
                <a:cs typeface="Calibri"/>
              </a:rPr>
              <a:t>application </a:t>
            </a:r>
            <a:r>
              <a:rPr sz="2000" dirty="0">
                <a:solidFill>
                  <a:srgbClr val="001F5F"/>
                </a:solidFill>
                <a:latin typeface="Calibri"/>
                <a:cs typeface="Calibri"/>
              </a:rPr>
              <a:t>with the </a:t>
            </a:r>
            <a:r>
              <a:rPr sz="2000" spc="-5" dirty="0">
                <a:solidFill>
                  <a:srgbClr val="001F5F"/>
                </a:solidFill>
                <a:latin typeface="Calibri"/>
                <a:cs typeface="Calibri"/>
              </a:rPr>
              <a:t>database  tables </a:t>
            </a:r>
            <a:r>
              <a:rPr sz="2000" spc="-10" dirty="0">
                <a:solidFill>
                  <a:srgbClr val="001F5F"/>
                </a:solidFill>
                <a:latin typeface="Calibri"/>
                <a:cs typeface="Calibri"/>
              </a:rPr>
              <a:t>to retrieve </a:t>
            </a:r>
            <a:r>
              <a:rPr sz="2000" dirty="0">
                <a:solidFill>
                  <a:srgbClr val="001F5F"/>
                </a:solidFill>
                <a:latin typeface="Calibri"/>
                <a:cs typeface="Calibri"/>
              </a:rPr>
              <a:t>and </a:t>
            </a:r>
            <a:r>
              <a:rPr sz="2000" spc="-15" dirty="0">
                <a:solidFill>
                  <a:srgbClr val="001F5F"/>
                </a:solidFill>
                <a:latin typeface="Calibri"/>
                <a:cs typeface="Calibri"/>
              </a:rPr>
              <a:t>store</a:t>
            </a:r>
            <a:r>
              <a:rPr sz="2000" spc="40" dirty="0">
                <a:solidFill>
                  <a:srgbClr val="001F5F"/>
                </a:solidFill>
                <a:latin typeface="Calibri"/>
                <a:cs typeface="Calibri"/>
              </a:rPr>
              <a:t> </a:t>
            </a:r>
            <a:r>
              <a:rPr sz="2000" spc="-10" dirty="0">
                <a:solidFill>
                  <a:srgbClr val="001F5F"/>
                </a:solidFill>
                <a:latin typeface="Calibri"/>
                <a:cs typeface="Calibri"/>
              </a:rPr>
              <a:t>data:</a:t>
            </a:r>
            <a:endParaRPr sz="2000">
              <a:latin typeface="Calibri"/>
              <a:cs typeface="Calibri"/>
            </a:endParaRPr>
          </a:p>
          <a:p>
            <a:pPr marL="469900">
              <a:lnSpc>
                <a:spcPct val="100000"/>
              </a:lnSpc>
              <a:spcBef>
                <a:spcPts val="1205"/>
              </a:spcBef>
            </a:pPr>
            <a:r>
              <a:rPr sz="1800" spc="-5" dirty="0">
                <a:solidFill>
                  <a:srgbClr val="001F5F"/>
                </a:solidFill>
                <a:latin typeface="Calibri"/>
                <a:cs typeface="Calibri"/>
              </a:rPr>
              <a:t>Using </a:t>
            </a:r>
            <a:r>
              <a:rPr sz="1800" dirty="0">
                <a:solidFill>
                  <a:srgbClr val="001F5F"/>
                </a:solidFill>
                <a:latin typeface="Calibri"/>
                <a:cs typeface="Calibri"/>
              </a:rPr>
              <a:t>the </a:t>
            </a:r>
            <a:r>
              <a:rPr sz="1800" spc="-10" dirty="0">
                <a:solidFill>
                  <a:srgbClr val="001F5F"/>
                </a:solidFill>
                <a:latin typeface="Calibri"/>
                <a:cs typeface="Calibri"/>
              </a:rPr>
              <a:t>Hibernate </a:t>
            </a:r>
            <a:r>
              <a:rPr sz="1800" dirty="0">
                <a:solidFill>
                  <a:srgbClr val="001F5F"/>
                </a:solidFill>
                <a:latin typeface="Calibri"/>
                <a:cs typeface="Calibri"/>
              </a:rPr>
              <a:t>mapping </a:t>
            </a:r>
            <a:r>
              <a:rPr sz="1800" spc="-5" dirty="0">
                <a:solidFill>
                  <a:srgbClr val="001F5F"/>
                </a:solidFill>
                <a:latin typeface="Calibri"/>
                <a:cs typeface="Calibri"/>
              </a:rPr>
              <a:t>file</a:t>
            </a:r>
            <a:endParaRPr sz="1800">
              <a:latin typeface="Calibri"/>
              <a:cs typeface="Calibri"/>
            </a:endParaRPr>
          </a:p>
          <a:p>
            <a:pPr marL="469900">
              <a:lnSpc>
                <a:spcPct val="100000"/>
              </a:lnSpc>
              <a:spcBef>
                <a:spcPts val="1200"/>
              </a:spcBef>
            </a:pPr>
            <a:r>
              <a:rPr sz="1800" spc="-5" dirty="0">
                <a:solidFill>
                  <a:srgbClr val="001F5F"/>
                </a:solidFill>
                <a:latin typeface="Calibri"/>
                <a:cs typeface="Calibri"/>
              </a:rPr>
              <a:t>Using</a:t>
            </a:r>
            <a:r>
              <a:rPr sz="1800" spc="-50" dirty="0">
                <a:solidFill>
                  <a:srgbClr val="001F5F"/>
                </a:solidFill>
                <a:latin typeface="Calibri"/>
                <a:cs typeface="Calibri"/>
              </a:rPr>
              <a:t> </a:t>
            </a:r>
            <a:r>
              <a:rPr sz="1800" spc="-10" dirty="0">
                <a:solidFill>
                  <a:srgbClr val="001F5F"/>
                </a:solidFill>
                <a:latin typeface="Calibri"/>
                <a:cs typeface="Calibri"/>
              </a:rPr>
              <a:t>annotations</a:t>
            </a:r>
            <a:endParaRPr sz="1800">
              <a:latin typeface="Calibri"/>
              <a:cs typeface="Calibri"/>
            </a:endParaRPr>
          </a:p>
        </p:txBody>
      </p:sp>
      <p:sp>
        <p:nvSpPr>
          <p:cNvPr id="5" name="object 5"/>
          <p:cNvSpPr/>
          <p:nvPr/>
        </p:nvSpPr>
        <p:spPr>
          <a:xfrm>
            <a:off x="914400" y="2266188"/>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Mapping </a:t>
            </a:r>
            <a:r>
              <a:rPr dirty="0"/>
              <a:t>Beans </a:t>
            </a:r>
            <a:r>
              <a:rPr spc="-5" dirty="0"/>
              <a:t>with </a:t>
            </a:r>
            <a:r>
              <a:rPr dirty="0"/>
              <a:t>the</a:t>
            </a:r>
            <a:r>
              <a:rPr spc="-50" dirty="0"/>
              <a:t> </a:t>
            </a:r>
            <a:r>
              <a:rPr spc="-10" dirty="0"/>
              <a:t>Database</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45</a:t>
            </a:fld>
            <a:r>
              <a:rPr dirty="0"/>
              <a:t> of</a:t>
            </a:r>
            <a:r>
              <a:rPr spc="-90" dirty="0"/>
              <a:t> </a:t>
            </a:r>
            <a:r>
              <a:rPr dirty="0"/>
              <a:t>45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4400" y="2307335"/>
            <a:ext cx="102107" cy="1143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3008376"/>
            <a:ext cx="102107" cy="1143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3709415"/>
            <a:ext cx="102107" cy="1143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31012" y="669797"/>
            <a:ext cx="7511415" cy="5299075"/>
          </a:xfrm>
          <a:prstGeom prst="rect">
            <a:avLst/>
          </a:prstGeom>
        </p:spPr>
        <p:txBody>
          <a:bodyPr vert="horz" wrap="square" lIns="0" tIns="0" rIns="0" bIns="0" rtlCol="0">
            <a:spAutoFit/>
          </a:bodyPr>
          <a:lstStyle/>
          <a:p>
            <a:pPr marL="12700" marR="800100">
              <a:lnSpc>
                <a:spcPct val="100000"/>
              </a:lnSpc>
            </a:pPr>
            <a:r>
              <a:rPr sz="2000" dirty="0">
                <a:solidFill>
                  <a:srgbClr val="001F5F"/>
                </a:solidFill>
                <a:latin typeface="Calibri"/>
                <a:cs typeface="Calibri"/>
              </a:rPr>
              <a:t>In this technique, </a:t>
            </a:r>
            <a:r>
              <a:rPr sz="2000" spc="-10" dirty="0">
                <a:solidFill>
                  <a:srgbClr val="001F5F"/>
                </a:solidFill>
                <a:latin typeface="Calibri"/>
                <a:cs typeface="Calibri"/>
              </a:rPr>
              <a:t>you </a:t>
            </a:r>
            <a:r>
              <a:rPr sz="2000" dirty="0">
                <a:solidFill>
                  <a:srgbClr val="001F5F"/>
                </a:solidFill>
                <a:latin typeface="Calibri"/>
                <a:cs typeface="Calibri"/>
              </a:rPr>
              <a:t>need </a:t>
            </a:r>
            <a:r>
              <a:rPr sz="2000" spc="-10" dirty="0">
                <a:solidFill>
                  <a:srgbClr val="001F5F"/>
                </a:solidFill>
                <a:latin typeface="Calibri"/>
                <a:cs typeface="Calibri"/>
              </a:rPr>
              <a:t>to </a:t>
            </a:r>
            <a:r>
              <a:rPr sz="2000" spc="-5" dirty="0">
                <a:solidFill>
                  <a:srgbClr val="001F5F"/>
                </a:solidFill>
                <a:latin typeface="Calibri"/>
                <a:cs typeface="Calibri"/>
              </a:rPr>
              <a:t>set values </a:t>
            </a:r>
            <a:r>
              <a:rPr sz="2000" spc="-10" dirty="0">
                <a:solidFill>
                  <a:srgbClr val="001F5F"/>
                </a:solidFill>
                <a:latin typeface="Calibri"/>
                <a:cs typeface="Calibri"/>
              </a:rPr>
              <a:t>for </a:t>
            </a:r>
            <a:r>
              <a:rPr sz="2000" dirty="0">
                <a:solidFill>
                  <a:srgbClr val="001F5F"/>
                </a:solidFill>
                <a:latin typeface="Calibri"/>
                <a:cs typeface="Calibri"/>
              </a:rPr>
              <a:t>the </a:t>
            </a:r>
            <a:r>
              <a:rPr sz="2000" spc="-5" dirty="0">
                <a:solidFill>
                  <a:srgbClr val="001F5F"/>
                </a:solidFill>
                <a:latin typeface="Calibri"/>
                <a:cs typeface="Calibri"/>
              </a:rPr>
              <a:t>various </a:t>
            </a:r>
            <a:r>
              <a:rPr sz="2000" dirty="0">
                <a:solidFill>
                  <a:srgbClr val="001F5F"/>
                </a:solidFill>
                <a:latin typeface="Calibri"/>
                <a:cs typeface="Calibri"/>
              </a:rPr>
              <a:t>mapping  </a:t>
            </a:r>
            <a:r>
              <a:rPr sz="2000" spc="-5" dirty="0">
                <a:solidFill>
                  <a:srgbClr val="001F5F"/>
                </a:solidFill>
                <a:latin typeface="Calibri"/>
                <a:cs typeface="Calibri"/>
              </a:rPr>
              <a:t>elements </a:t>
            </a:r>
            <a:r>
              <a:rPr sz="2000" dirty="0">
                <a:solidFill>
                  <a:srgbClr val="001F5F"/>
                </a:solidFill>
                <a:latin typeface="Calibri"/>
                <a:cs typeface="Calibri"/>
              </a:rPr>
              <a:t>in the </a:t>
            </a:r>
            <a:r>
              <a:rPr sz="2000" spc="-5" dirty="0">
                <a:solidFill>
                  <a:srgbClr val="001F5F"/>
                </a:solidFill>
                <a:latin typeface="Calibri"/>
                <a:cs typeface="Calibri"/>
              </a:rPr>
              <a:t>Hibernate </a:t>
            </a:r>
            <a:r>
              <a:rPr sz="2000" dirty="0">
                <a:solidFill>
                  <a:srgbClr val="001F5F"/>
                </a:solidFill>
                <a:latin typeface="Calibri"/>
                <a:cs typeface="Calibri"/>
              </a:rPr>
              <a:t>mapping</a:t>
            </a:r>
            <a:r>
              <a:rPr sz="2000" spc="45" dirty="0">
                <a:solidFill>
                  <a:srgbClr val="001F5F"/>
                </a:solidFill>
                <a:latin typeface="Calibri"/>
                <a:cs typeface="Calibri"/>
              </a:rPr>
              <a:t> </a:t>
            </a:r>
            <a:r>
              <a:rPr sz="2000" spc="-5" dirty="0">
                <a:solidFill>
                  <a:srgbClr val="001F5F"/>
                </a:solidFill>
                <a:latin typeface="Calibri"/>
                <a:cs typeface="Calibri"/>
              </a:rPr>
              <a:t>file.</a:t>
            </a:r>
            <a:endParaRPr sz="2000">
              <a:latin typeface="Calibri"/>
              <a:cs typeface="Calibri"/>
            </a:endParaRPr>
          </a:p>
          <a:p>
            <a:pPr marL="12700">
              <a:lnSpc>
                <a:spcPct val="100000"/>
              </a:lnSpc>
              <a:spcBef>
                <a:spcPts val="1200"/>
              </a:spcBef>
            </a:pPr>
            <a:r>
              <a:rPr sz="2000" spc="-5" dirty="0">
                <a:solidFill>
                  <a:srgbClr val="001F5F"/>
                </a:solidFill>
                <a:latin typeface="Calibri"/>
                <a:cs typeface="Calibri"/>
              </a:rPr>
              <a:t>The Hibernate </a:t>
            </a:r>
            <a:r>
              <a:rPr sz="2000" dirty="0">
                <a:solidFill>
                  <a:srgbClr val="001F5F"/>
                </a:solidFill>
                <a:latin typeface="Calibri"/>
                <a:cs typeface="Calibri"/>
              </a:rPr>
              <a:t>mapping </a:t>
            </a:r>
            <a:r>
              <a:rPr sz="2000" spc="-5" dirty="0">
                <a:solidFill>
                  <a:srgbClr val="001F5F"/>
                </a:solidFill>
                <a:latin typeface="Calibri"/>
                <a:cs typeface="Calibri"/>
              </a:rPr>
              <a:t>file </a:t>
            </a:r>
            <a:r>
              <a:rPr sz="2000" spc="-10" dirty="0">
                <a:solidFill>
                  <a:srgbClr val="001F5F"/>
                </a:solidFill>
                <a:latin typeface="Calibri"/>
                <a:cs typeface="Calibri"/>
              </a:rPr>
              <a:t>contains </a:t>
            </a:r>
            <a:r>
              <a:rPr sz="2000" dirty="0">
                <a:solidFill>
                  <a:srgbClr val="001F5F"/>
                </a:solidFill>
                <a:latin typeface="Calibri"/>
                <a:cs typeface="Calibri"/>
              </a:rPr>
              <a:t>the </a:t>
            </a:r>
            <a:r>
              <a:rPr sz="2000" spc="-10" dirty="0">
                <a:solidFill>
                  <a:srgbClr val="001F5F"/>
                </a:solidFill>
                <a:latin typeface="Calibri"/>
                <a:cs typeface="Calibri"/>
              </a:rPr>
              <a:t>following </a:t>
            </a:r>
            <a:r>
              <a:rPr sz="2000" spc="-5" dirty="0">
                <a:solidFill>
                  <a:srgbClr val="001F5F"/>
                </a:solidFill>
                <a:latin typeface="Calibri"/>
                <a:cs typeface="Calibri"/>
              </a:rPr>
              <a:t>commonly</a:t>
            </a:r>
            <a:r>
              <a:rPr sz="2000" spc="5" dirty="0">
                <a:solidFill>
                  <a:srgbClr val="001F5F"/>
                </a:solidFill>
                <a:latin typeface="Calibri"/>
                <a:cs typeface="Calibri"/>
              </a:rPr>
              <a:t> </a:t>
            </a:r>
            <a:r>
              <a:rPr sz="2000" spc="-5" dirty="0">
                <a:solidFill>
                  <a:srgbClr val="001F5F"/>
                </a:solidFill>
                <a:latin typeface="Calibri"/>
                <a:cs typeface="Calibri"/>
              </a:rPr>
              <a:t>used</a:t>
            </a:r>
            <a:endParaRPr sz="2000">
              <a:latin typeface="Calibri"/>
              <a:cs typeface="Calibri"/>
            </a:endParaRPr>
          </a:p>
          <a:p>
            <a:pPr marL="12700">
              <a:lnSpc>
                <a:spcPct val="100000"/>
              </a:lnSpc>
            </a:pPr>
            <a:r>
              <a:rPr sz="2000" spc="-5" dirty="0">
                <a:solidFill>
                  <a:srgbClr val="001F5F"/>
                </a:solidFill>
                <a:latin typeface="Calibri"/>
                <a:cs typeface="Calibri"/>
              </a:rPr>
              <a:t>elements:</a:t>
            </a:r>
            <a:endParaRPr sz="2000">
              <a:latin typeface="Calibri"/>
              <a:cs typeface="Calibri"/>
            </a:endParaRPr>
          </a:p>
          <a:p>
            <a:pPr marL="469900" marR="22860">
              <a:lnSpc>
                <a:spcPct val="101099"/>
              </a:lnSpc>
              <a:spcBef>
                <a:spcPts val="1160"/>
              </a:spcBef>
            </a:pPr>
            <a:r>
              <a:rPr sz="1600" spc="-5" dirty="0">
                <a:solidFill>
                  <a:srgbClr val="001F5F"/>
                </a:solidFill>
                <a:latin typeface="Courier New"/>
                <a:cs typeface="Courier New"/>
              </a:rPr>
              <a:t>&lt;DOCTYPE&gt;</a:t>
            </a:r>
            <a:r>
              <a:rPr sz="1800" spc="-5" dirty="0">
                <a:solidFill>
                  <a:srgbClr val="001F5F"/>
                </a:solidFill>
                <a:latin typeface="Calibri"/>
                <a:cs typeface="Calibri"/>
              </a:rPr>
              <a:t>: Specifies </a:t>
            </a:r>
            <a:r>
              <a:rPr sz="1800" dirty="0">
                <a:solidFill>
                  <a:srgbClr val="001F5F"/>
                </a:solidFill>
                <a:latin typeface="Calibri"/>
                <a:cs typeface="Calibri"/>
              </a:rPr>
              <a:t>the type </a:t>
            </a:r>
            <a:r>
              <a:rPr sz="1800" spc="-5" dirty="0">
                <a:solidFill>
                  <a:srgbClr val="001F5F"/>
                </a:solidFill>
                <a:latin typeface="Calibri"/>
                <a:cs typeface="Calibri"/>
              </a:rPr>
              <a:t>of </a:t>
            </a:r>
            <a:r>
              <a:rPr sz="1800" dirty="0">
                <a:solidFill>
                  <a:srgbClr val="001F5F"/>
                </a:solidFill>
                <a:latin typeface="Calibri"/>
                <a:cs typeface="Calibri"/>
              </a:rPr>
              <a:t>the </a:t>
            </a:r>
            <a:r>
              <a:rPr sz="1800" spc="-10" dirty="0">
                <a:solidFill>
                  <a:srgbClr val="001F5F"/>
                </a:solidFill>
                <a:latin typeface="Calibri"/>
                <a:cs typeface="Calibri"/>
              </a:rPr>
              <a:t>current </a:t>
            </a:r>
            <a:r>
              <a:rPr sz="1800" spc="-5" dirty="0">
                <a:solidFill>
                  <a:srgbClr val="001F5F"/>
                </a:solidFill>
                <a:latin typeface="Calibri"/>
                <a:cs typeface="Calibri"/>
              </a:rPr>
              <a:t>XML document </a:t>
            </a:r>
            <a:r>
              <a:rPr sz="1800" dirty="0">
                <a:solidFill>
                  <a:srgbClr val="001F5F"/>
                </a:solidFill>
                <a:latin typeface="Calibri"/>
                <a:cs typeface="Calibri"/>
              </a:rPr>
              <a:t>and the </a:t>
            </a:r>
            <a:r>
              <a:rPr sz="1800" spc="-5" dirty="0">
                <a:solidFill>
                  <a:srgbClr val="001F5F"/>
                </a:solidFill>
                <a:latin typeface="Calibri"/>
                <a:cs typeface="Calibri"/>
              </a:rPr>
              <a:t>name  of </a:t>
            </a:r>
            <a:r>
              <a:rPr sz="1800" dirty="0">
                <a:solidFill>
                  <a:srgbClr val="001F5F"/>
                </a:solidFill>
                <a:latin typeface="Calibri"/>
                <a:cs typeface="Calibri"/>
              </a:rPr>
              <a:t>the </a:t>
            </a:r>
            <a:r>
              <a:rPr sz="1800" spc="-5" dirty="0">
                <a:solidFill>
                  <a:srgbClr val="001F5F"/>
                </a:solidFill>
                <a:latin typeface="Calibri"/>
                <a:cs typeface="Calibri"/>
              </a:rPr>
              <a:t>Document </a:t>
            </a:r>
            <a:r>
              <a:rPr sz="1800" spc="-25" dirty="0">
                <a:solidFill>
                  <a:srgbClr val="001F5F"/>
                </a:solidFill>
                <a:latin typeface="Calibri"/>
                <a:cs typeface="Calibri"/>
              </a:rPr>
              <a:t>Type </a:t>
            </a:r>
            <a:r>
              <a:rPr sz="1800" spc="-5" dirty="0">
                <a:solidFill>
                  <a:srgbClr val="001F5F"/>
                </a:solidFill>
                <a:latin typeface="Calibri"/>
                <a:cs typeface="Calibri"/>
              </a:rPr>
              <a:t>Definition</a:t>
            </a:r>
            <a:r>
              <a:rPr sz="1800" spc="35" dirty="0">
                <a:solidFill>
                  <a:srgbClr val="001F5F"/>
                </a:solidFill>
                <a:latin typeface="Calibri"/>
                <a:cs typeface="Calibri"/>
              </a:rPr>
              <a:t> </a:t>
            </a:r>
            <a:r>
              <a:rPr sz="1800" spc="-10" dirty="0">
                <a:solidFill>
                  <a:srgbClr val="001F5F"/>
                </a:solidFill>
                <a:latin typeface="Calibri"/>
                <a:cs typeface="Calibri"/>
              </a:rPr>
              <a:t>(DTD).</a:t>
            </a:r>
            <a:endParaRPr sz="1800">
              <a:latin typeface="Calibri"/>
              <a:cs typeface="Calibri"/>
            </a:endParaRPr>
          </a:p>
          <a:p>
            <a:pPr marL="469900">
              <a:lnSpc>
                <a:spcPct val="100000"/>
              </a:lnSpc>
              <a:spcBef>
                <a:spcPts val="1175"/>
              </a:spcBef>
            </a:pPr>
            <a:r>
              <a:rPr sz="1600" spc="-5" dirty="0">
                <a:solidFill>
                  <a:srgbClr val="001F5F"/>
                </a:solidFill>
                <a:latin typeface="Courier New"/>
                <a:cs typeface="Courier New"/>
              </a:rPr>
              <a:t>&lt;hibernate-mapping&gt;</a:t>
            </a:r>
            <a:r>
              <a:rPr sz="1800" spc="-5" dirty="0">
                <a:solidFill>
                  <a:srgbClr val="001F5F"/>
                </a:solidFill>
                <a:latin typeface="Calibri"/>
                <a:cs typeface="Calibri"/>
              </a:rPr>
              <a:t>: </a:t>
            </a:r>
            <a:r>
              <a:rPr sz="1800" spc="-25" dirty="0">
                <a:solidFill>
                  <a:srgbClr val="001F5F"/>
                </a:solidFill>
                <a:latin typeface="Calibri"/>
                <a:cs typeface="Calibri"/>
              </a:rPr>
              <a:t>Refers </a:t>
            </a:r>
            <a:r>
              <a:rPr sz="1800" spc="-10" dirty="0">
                <a:solidFill>
                  <a:srgbClr val="001F5F"/>
                </a:solidFill>
                <a:latin typeface="Calibri"/>
                <a:cs typeface="Calibri"/>
              </a:rPr>
              <a:t>to </a:t>
            </a:r>
            <a:r>
              <a:rPr sz="1800" dirty="0">
                <a:solidFill>
                  <a:srgbClr val="001F5F"/>
                </a:solidFill>
                <a:latin typeface="Calibri"/>
                <a:cs typeface="Calibri"/>
              </a:rPr>
              <a:t>the </a:t>
            </a:r>
            <a:r>
              <a:rPr sz="1800" spc="-10" dirty="0">
                <a:solidFill>
                  <a:srgbClr val="001F5F"/>
                </a:solidFill>
                <a:latin typeface="Calibri"/>
                <a:cs typeface="Calibri"/>
              </a:rPr>
              <a:t>root </a:t>
            </a:r>
            <a:r>
              <a:rPr sz="1800" spc="-5" dirty="0">
                <a:solidFill>
                  <a:srgbClr val="001F5F"/>
                </a:solidFill>
                <a:latin typeface="Calibri"/>
                <a:cs typeface="Calibri"/>
              </a:rPr>
              <a:t>mapping element that</a:t>
            </a:r>
            <a:r>
              <a:rPr sz="1800" spc="175" dirty="0">
                <a:solidFill>
                  <a:srgbClr val="001F5F"/>
                </a:solidFill>
                <a:latin typeface="Calibri"/>
                <a:cs typeface="Calibri"/>
              </a:rPr>
              <a:t> </a:t>
            </a:r>
            <a:r>
              <a:rPr sz="1800" spc="-10" dirty="0">
                <a:solidFill>
                  <a:srgbClr val="001F5F"/>
                </a:solidFill>
                <a:latin typeface="Calibri"/>
                <a:cs typeface="Calibri"/>
              </a:rPr>
              <a:t>contains</a:t>
            </a:r>
            <a:endParaRPr sz="1800">
              <a:latin typeface="Calibri"/>
              <a:cs typeface="Calibri"/>
            </a:endParaRPr>
          </a:p>
          <a:p>
            <a:pPr marL="469900">
              <a:lnSpc>
                <a:spcPct val="100000"/>
              </a:lnSpc>
              <a:spcBef>
                <a:spcPts val="20"/>
              </a:spcBef>
            </a:pPr>
            <a:r>
              <a:rPr sz="1800" spc="-5" dirty="0">
                <a:solidFill>
                  <a:srgbClr val="001F5F"/>
                </a:solidFill>
                <a:latin typeface="Calibri"/>
                <a:cs typeface="Calibri"/>
              </a:rPr>
              <a:t>other </a:t>
            </a:r>
            <a:r>
              <a:rPr sz="1800" dirty="0">
                <a:solidFill>
                  <a:srgbClr val="001F5F"/>
                </a:solidFill>
                <a:latin typeface="Calibri"/>
                <a:cs typeface="Calibri"/>
              </a:rPr>
              <a:t>mapping elements, </a:t>
            </a:r>
            <a:r>
              <a:rPr sz="1800" spc="-5" dirty="0">
                <a:solidFill>
                  <a:srgbClr val="001F5F"/>
                </a:solidFill>
                <a:latin typeface="Calibri"/>
                <a:cs typeface="Calibri"/>
              </a:rPr>
              <a:t>such </a:t>
            </a:r>
            <a:r>
              <a:rPr sz="1800" dirty="0">
                <a:solidFill>
                  <a:srgbClr val="001F5F"/>
                </a:solidFill>
                <a:latin typeface="Calibri"/>
                <a:cs typeface="Calibri"/>
              </a:rPr>
              <a:t>as </a:t>
            </a:r>
            <a:r>
              <a:rPr sz="1800" spc="-5" dirty="0">
                <a:solidFill>
                  <a:srgbClr val="001F5F"/>
                </a:solidFill>
                <a:latin typeface="Calibri"/>
                <a:cs typeface="Calibri"/>
              </a:rPr>
              <a:t>&lt;class&gt;, &lt;id&gt;, </a:t>
            </a:r>
            <a:r>
              <a:rPr sz="1800" dirty="0">
                <a:solidFill>
                  <a:srgbClr val="001F5F"/>
                </a:solidFill>
                <a:latin typeface="Calibri"/>
                <a:cs typeface="Calibri"/>
              </a:rPr>
              <a:t>and</a:t>
            </a:r>
            <a:r>
              <a:rPr sz="1800" spc="35" dirty="0">
                <a:solidFill>
                  <a:srgbClr val="001F5F"/>
                </a:solidFill>
                <a:latin typeface="Calibri"/>
                <a:cs typeface="Calibri"/>
              </a:rPr>
              <a:t> </a:t>
            </a:r>
            <a:r>
              <a:rPr sz="1800" spc="-10" dirty="0">
                <a:solidFill>
                  <a:srgbClr val="001F5F"/>
                </a:solidFill>
                <a:latin typeface="Calibri"/>
                <a:cs typeface="Calibri"/>
              </a:rPr>
              <a:t>&lt;generator&gt;.</a:t>
            </a:r>
            <a:endParaRPr sz="1800">
              <a:latin typeface="Calibri"/>
              <a:cs typeface="Calibri"/>
            </a:endParaRPr>
          </a:p>
          <a:p>
            <a:pPr marL="469900" marR="51435">
              <a:lnSpc>
                <a:spcPct val="101099"/>
              </a:lnSpc>
              <a:spcBef>
                <a:spcPts val="1155"/>
              </a:spcBef>
            </a:pPr>
            <a:r>
              <a:rPr sz="1600" spc="-5" dirty="0">
                <a:solidFill>
                  <a:srgbClr val="001F5F"/>
                </a:solidFill>
                <a:latin typeface="Courier New"/>
                <a:cs typeface="Courier New"/>
              </a:rPr>
              <a:t>&lt;class&gt;</a:t>
            </a:r>
            <a:r>
              <a:rPr sz="1800" spc="-5" dirty="0">
                <a:solidFill>
                  <a:srgbClr val="001F5F"/>
                </a:solidFill>
                <a:latin typeface="Calibri"/>
                <a:cs typeface="Calibri"/>
              </a:rPr>
              <a:t>: </a:t>
            </a:r>
            <a:r>
              <a:rPr sz="1800" spc="-25" dirty="0">
                <a:solidFill>
                  <a:srgbClr val="001F5F"/>
                </a:solidFill>
                <a:latin typeface="Calibri"/>
                <a:cs typeface="Calibri"/>
              </a:rPr>
              <a:t>Refers </a:t>
            </a:r>
            <a:r>
              <a:rPr sz="1800" spc="-10" dirty="0">
                <a:solidFill>
                  <a:srgbClr val="001F5F"/>
                </a:solidFill>
                <a:latin typeface="Calibri"/>
                <a:cs typeface="Calibri"/>
              </a:rPr>
              <a:t>to </a:t>
            </a:r>
            <a:r>
              <a:rPr sz="1800" dirty="0">
                <a:solidFill>
                  <a:srgbClr val="001F5F"/>
                </a:solidFill>
                <a:latin typeface="Calibri"/>
                <a:cs typeface="Calibri"/>
              </a:rPr>
              <a:t>the </a:t>
            </a:r>
            <a:r>
              <a:rPr sz="1800" spc="-15" dirty="0">
                <a:solidFill>
                  <a:srgbClr val="001F5F"/>
                </a:solidFill>
                <a:latin typeface="Calibri"/>
                <a:cs typeface="Calibri"/>
              </a:rPr>
              <a:t>Java </a:t>
            </a:r>
            <a:r>
              <a:rPr sz="1800" spc="-5" dirty="0">
                <a:solidFill>
                  <a:srgbClr val="001F5F"/>
                </a:solidFill>
                <a:latin typeface="Calibri"/>
                <a:cs typeface="Calibri"/>
              </a:rPr>
              <a:t>class that is </a:t>
            </a:r>
            <a:r>
              <a:rPr sz="1800" dirty="0">
                <a:solidFill>
                  <a:srgbClr val="001F5F"/>
                </a:solidFill>
                <a:latin typeface="Calibri"/>
                <a:cs typeface="Calibri"/>
              </a:rPr>
              <a:t>mapped </a:t>
            </a:r>
            <a:r>
              <a:rPr sz="1800" spc="-5" dirty="0">
                <a:solidFill>
                  <a:srgbClr val="001F5F"/>
                </a:solidFill>
                <a:latin typeface="Calibri"/>
                <a:cs typeface="Calibri"/>
              </a:rPr>
              <a:t>with </a:t>
            </a:r>
            <a:r>
              <a:rPr sz="1800" dirty="0">
                <a:solidFill>
                  <a:srgbClr val="001F5F"/>
                </a:solidFill>
                <a:latin typeface="Calibri"/>
                <a:cs typeface="Calibri"/>
              </a:rPr>
              <a:t>a </a:t>
            </a:r>
            <a:r>
              <a:rPr sz="1800" spc="-10" dirty="0">
                <a:solidFill>
                  <a:srgbClr val="001F5F"/>
                </a:solidFill>
                <a:latin typeface="Calibri"/>
                <a:cs typeface="Calibri"/>
              </a:rPr>
              <a:t>database table </a:t>
            </a:r>
            <a:r>
              <a:rPr sz="1800" dirty="0">
                <a:solidFill>
                  <a:srgbClr val="001F5F"/>
                </a:solidFill>
                <a:latin typeface="Calibri"/>
                <a:cs typeface="Calibri"/>
              </a:rPr>
              <a:t>and  </a:t>
            </a:r>
            <a:r>
              <a:rPr sz="1800" spc="-5" dirty="0">
                <a:solidFill>
                  <a:srgbClr val="001F5F"/>
                </a:solidFill>
                <a:latin typeface="Calibri"/>
                <a:cs typeface="Calibri"/>
              </a:rPr>
              <a:t>it </a:t>
            </a:r>
            <a:r>
              <a:rPr sz="1800" spc="-10" dirty="0">
                <a:solidFill>
                  <a:srgbClr val="001F5F"/>
                </a:solidFill>
                <a:latin typeface="Calibri"/>
                <a:cs typeface="Calibri"/>
              </a:rPr>
              <a:t>contains </a:t>
            </a:r>
            <a:r>
              <a:rPr sz="1800" dirty="0">
                <a:solidFill>
                  <a:srgbClr val="001F5F"/>
                </a:solidFill>
                <a:latin typeface="Calibri"/>
                <a:cs typeface="Calibri"/>
              </a:rPr>
              <a:t>the </a:t>
            </a:r>
            <a:r>
              <a:rPr sz="1800" spc="-10" dirty="0">
                <a:solidFill>
                  <a:srgbClr val="001F5F"/>
                </a:solidFill>
                <a:latin typeface="Calibri"/>
                <a:cs typeface="Calibri"/>
              </a:rPr>
              <a:t>following commonly </a:t>
            </a:r>
            <a:r>
              <a:rPr sz="1800" dirty="0">
                <a:solidFill>
                  <a:srgbClr val="001F5F"/>
                </a:solidFill>
                <a:latin typeface="Calibri"/>
                <a:cs typeface="Calibri"/>
              </a:rPr>
              <a:t>used</a:t>
            </a:r>
            <a:r>
              <a:rPr sz="1800" spc="75" dirty="0">
                <a:solidFill>
                  <a:srgbClr val="001F5F"/>
                </a:solidFill>
                <a:latin typeface="Calibri"/>
                <a:cs typeface="Calibri"/>
              </a:rPr>
              <a:t> </a:t>
            </a:r>
            <a:r>
              <a:rPr sz="1800" spc="-10" dirty="0">
                <a:solidFill>
                  <a:srgbClr val="001F5F"/>
                </a:solidFill>
                <a:latin typeface="Calibri"/>
                <a:cs typeface="Calibri"/>
              </a:rPr>
              <a:t>attributes:</a:t>
            </a:r>
            <a:endParaRPr sz="1800">
              <a:latin typeface="Calibri"/>
              <a:cs typeface="Calibri"/>
            </a:endParaRPr>
          </a:p>
          <a:p>
            <a:pPr marL="869315" indent="-228600">
              <a:lnSpc>
                <a:spcPct val="100000"/>
              </a:lnSpc>
              <a:spcBef>
                <a:spcPts val="1015"/>
              </a:spcBef>
              <a:buClr>
                <a:srgbClr val="943735"/>
              </a:buClr>
              <a:buFont typeface="Wingdings"/>
              <a:buChar char=""/>
              <a:tabLst>
                <a:tab pos="869315" algn="l"/>
                <a:tab pos="869950" algn="l"/>
              </a:tabLst>
            </a:pPr>
            <a:r>
              <a:rPr sz="1400" spc="-5" dirty="0">
                <a:solidFill>
                  <a:srgbClr val="001F5F"/>
                </a:solidFill>
                <a:latin typeface="Courier New"/>
                <a:cs typeface="Courier New"/>
              </a:rPr>
              <a:t>name</a:t>
            </a:r>
            <a:r>
              <a:rPr sz="1600" spc="-5" dirty="0">
                <a:solidFill>
                  <a:srgbClr val="001F5F"/>
                </a:solidFill>
                <a:latin typeface="Calibri"/>
                <a:cs typeface="Calibri"/>
              </a:rPr>
              <a:t>: Specifies the fully qualified class name of the </a:t>
            </a:r>
            <a:r>
              <a:rPr sz="1600" spc="-15" dirty="0">
                <a:solidFill>
                  <a:srgbClr val="001F5F"/>
                </a:solidFill>
                <a:latin typeface="Calibri"/>
                <a:cs typeface="Calibri"/>
              </a:rPr>
              <a:t>persistent</a:t>
            </a:r>
            <a:r>
              <a:rPr sz="1600" spc="-5" dirty="0">
                <a:solidFill>
                  <a:srgbClr val="001F5F"/>
                </a:solidFill>
                <a:latin typeface="Calibri"/>
                <a:cs typeface="Calibri"/>
              </a:rPr>
              <a:t> class.</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400" spc="-5" dirty="0">
                <a:solidFill>
                  <a:srgbClr val="001F5F"/>
                </a:solidFill>
                <a:latin typeface="Courier New"/>
                <a:cs typeface="Courier New"/>
              </a:rPr>
              <a:t>table</a:t>
            </a:r>
            <a:r>
              <a:rPr sz="1600" spc="-5" dirty="0">
                <a:solidFill>
                  <a:srgbClr val="001F5F"/>
                </a:solidFill>
                <a:latin typeface="Calibri"/>
                <a:cs typeface="Calibri"/>
              </a:rPr>
              <a:t>: Specifies the name of the </a:t>
            </a:r>
            <a:r>
              <a:rPr sz="1600" spc="-10" dirty="0">
                <a:solidFill>
                  <a:srgbClr val="001F5F"/>
                </a:solidFill>
                <a:latin typeface="Calibri"/>
                <a:cs typeface="Calibri"/>
              </a:rPr>
              <a:t>database table to </a:t>
            </a:r>
            <a:r>
              <a:rPr sz="1600" spc="-5" dirty="0">
                <a:solidFill>
                  <a:srgbClr val="001F5F"/>
                </a:solidFill>
                <a:latin typeface="Calibri"/>
                <a:cs typeface="Calibri"/>
              </a:rPr>
              <a:t>which the </a:t>
            </a:r>
            <a:r>
              <a:rPr sz="1600" spc="-20" dirty="0">
                <a:solidFill>
                  <a:srgbClr val="001F5F"/>
                </a:solidFill>
                <a:latin typeface="Calibri"/>
                <a:cs typeface="Calibri"/>
              </a:rPr>
              <a:t>Java </a:t>
            </a:r>
            <a:r>
              <a:rPr sz="1600" spc="-5" dirty="0">
                <a:solidFill>
                  <a:srgbClr val="001F5F"/>
                </a:solidFill>
                <a:latin typeface="Calibri"/>
                <a:cs typeface="Calibri"/>
              </a:rPr>
              <a:t>class</a:t>
            </a:r>
            <a:r>
              <a:rPr sz="1600" spc="100" dirty="0">
                <a:solidFill>
                  <a:srgbClr val="001F5F"/>
                </a:solidFill>
                <a:latin typeface="Calibri"/>
                <a:cs typeface="Calibri"/>
              </a:rPr>
              <a:t> </a:t>
            </a:r>
            <a:r>
              <a:rPr sz="1600" spc="-5" dirty="0">
                <a:solidFill>
                  <a:srgbClr val="001F5F"/>
                </a:solidFill>
                <a:latin typeface="Calibri"/>
                <a:cs typeface="Calibri"/>
              </a:rPr>
              <a:t>is</a:t>
            </a:r>
            <a:endParaRPr sz="1600">
              <a:latin typeface="Calibri"/>
              <a:cs typeface="Calibri"/>
            </a:endParaRPr>
          </a:p>
          <a:p>
            <a:pPr marL="869315">
              <a:lnSpc>
                <a:spcPct val="100000"/>
              </a:lnSpc>
              <a:spcBef>
                <a:spcPts val="95"/>
              </a:spcBef>
            </a:pPr>
            <a:r>
              <a:rPr sz="1600" spc="-5" dirty="0">
                <a:solidFill>
                  <a:srgbClr val="001F5F"/>
                </a:solidFill>
                <a:latin typeface="Calibri"/>
                <a:cs typeface="Calibri"/>
              </a:rPr>
              <a:t>mapped.</a:t>
            </a:r>
            <a:endParaRPr sz="1600">
              <a:latin typeface="Calibri"/>
              <a:cs typeface="Calibri"/>
            </a:endParaRPr>
          </a:p>
          <a:p>
            <a:pPr marL="869315" marR="82550" indent="-228600">
              <a:lnSpc>
                <a:spcPct val="105000"/>
              </a:lnSpc>
              <a:spcBef>
                <a:spcPts val="385"/>
              </a:spcBef>
              <a:buClr>
                <a:srgbClr val="943735"/>
              </a:buClr>
              <a:buFont typeface="Wingdings"/>
              <a:buChar char=""/>
              <a:tabLst>
                <a:tab pos="869315" algn="l"/>
                <a:tab pos="869950" algn="l"/>
              </a:tabLst>
            </a:pPr>
            <a:r>
              <a:rPr sz="1400" spc="-5" dirty="0">
                <a:solidFill>
                  <a:srgbClr val="001F5F"/>
                </a:solidFill>
                <a:latin typeface="Courier New"/>
                <a:cs typeface="Courier New"/>
              </a:rPr>
              <a:t>Mutable</a:t>
            </a:r>
            <a:r>
              <a:rPr sz="1600" spc="-5" dirty="0">
                <a:solidFill>
                  <a:srgbClr val="001F5F"/>
                </a:solidFill>
                <a:latin typeface="Calibri"/>
                <a:cs typeface="Calibri"/>
              </a:rPr>
              <a:t>: Specifies </a:t>
            </a:r>
            <a:r>
              <a:rPr sz="1600" spc="-10" dirty="0">
                <a:solidFill>
                  <a:srgbClr val="001F5F"/>
                </a:solidFill>
                <a:latin typeface="Calibri"/>
                <a:cs typeface="Calibri"/>
              </a:rPr>
              <a:t>whether </a:t>
            </a:r>
            <a:r>
              <a:rPr sz="1600" spc="-5" dirty="0">
                <a:solidFill>
                  <a:srgbClr val="001F5F"/>
                </a:solidFill>
                <a:latin typeface="Calibri"/>
                <a:cs typeface="Calibri"/>
              </a:rPr>
              <a:t>the </a:t>
            </a:r>
            <a:r>
              <a:rPr sz="1600" spc="-20" dirty="0">
                <a:solidFill>
                  <a:srgbClr val="001F5F"/>
                </a:solidFill>
                <a:latin typeface="Calibri"/>
                <a:cs typeface="Calibri"/>
              </a:rPr>
              <a:t>Java </a:t>
            </a:r>
            <a:r>
              <a:rPr sz="1600" spc="-5" dirty="0">
                <a:solidFill>
                  <a:srgbClr val="001F5F"/>
                </a:solidFill>
                <a:latin typeface="Calibri"/>
                <a:cs typeface="Calibri"/>
              </a:rPr>
              <a:t>class is mutable. A class whose </a:t>
            </a:r>
            <a:r>
              <a:rPr sz="1600" spc="-10" dirty="0">
                <a:solidFill>
                  <a:srgbClr val="001F5F"/>
                </a:solidFill>
                <a:latin typeface="Calibri"/>
                <a:cs typeface="Calibri"/>
              </a:rPr>
              <a:t>objects </a:t>
            </a:r>
            <a:r>
              <a:rPr sz="1600" spc="-15" dirty="0">
                <a:solidFill>
                  <a:srgbClr val="001F5F"/>
                </a:solidFill>
                <a:latin typeface="Calibri"/>
                <a:cs typeface="Calibri"/>
              </a:rPr>
              <a:t>are  </a:t>
            </a:r>
            <a:r>
              <a:rPr sz="1600" spc="-10" dirty="0">
                <a:solidFill>
                  <a:srgbClr val="001F5F"/>
                </a:solidFill>
                <a:latin typeface="Calibri"/>
                <a:cs typeface="Calibri"/>
              </a:rPr>
              <a:t>declared </a:t>
            </a:r>
            <a:r>
              <a:rPr sz="1600" spc="-5" dirty="0">
                <a:solidFill>
                  <a:srgbClr val="001F5F"/>
                </a:solidFill>
                <a:latin typeface="Calibri"/>
                <a:cs typeface="Calibri"/>
              </a:rPr>
              <a:t>as read-only </a:t>
            </a:r>
            <a:r>
              <a:rPr sz="1600" spc="-10" dirty="0">
                <a:solidFill>
                  <a:srgbClr val="001F5F"/>
                </a:solidFill>
                <a:latin typeface="Calibri"/>
                <a:cs typeface="Calibri"/>
              </a:rPr>
              <a:t>objects </a:t>
            </a:r>
            <a:r>
              <a:rPr sz="1600" spc="-5" dirty="0">
                <a:solidFill>
                  <a:srgbClr val="001F5F"/>
                </a:solidFill>
                <a:latin typeface="Calibri"/>
                <a:cs typeface="Calibri"/>
              </a:rPr>
              <a:t>is </a:t>
            </a:r>
            <a:r>
              <a:rPr sz="1600" spc="-20" dirty="0">
                <a:solidFill>
                  <a:srgbClr val="001F5F"/>
                </a:solidFill>
                <a:latin typeface="Calibri"/>
                <a:cs typeface="Calibri"/>
              </a:rPr>
              <a:t>referred </a:t>
            </a:r>
            <a:r>
              <a:rPr sz="1600" spc="-10" dirty="0">
                <a:solidFill>
                  <a:srgbClr val="001F5F"/>
                </a:solidFill>
                <a:latin typeface="Calibri"/>
                <a:cs typeface="Calibri"/>
              </a:rPr>
              <a:t>to </a:t>
            </a:r>
            <a:r>
              <a:rPr sz="1600" spc="-5" dirty="0">
                <a:solidFill>
                  <a:srgbClr val="001F5F"/>
                </a:solidFill>
                <a:latin typeface="Calibri"/>
                <a:cs typeface="Calibri"/>
              </a:rPr>
              <a:t>as the mutable</a:t>
            </a:r>
            <a:r>
              <a:rPr sz="1600" spc="130" dirty="0">
                <a:solidFill>
                  <a:srgbClr val="001F5F"/>
                </a:solidFill>
                <a:latin typeface="Calibri"/>
                <a:cs typeface="Calibri"/>
              </a:rPr>
              <a:t> </a:t>
            </a:r>
            <a:r>
              <a:rPr sz="1600" spc="-5" dirty="0">
                <a:solidFill>
                  <a:srgbClr val="001F5F"/>
                </a:solidFill>
                <a:latin typeface="Calibri"/>
                <a:cs typeface="Calibri"/>
              </a:rPr>
              <a:t>class.</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400" spc="-5" dirty="0">
                <a:solidFill>
                  <a:srgbClr val="001F5F"/>
                </a:solidFill>
                <a:latin typeface="Courier New"/>
                <a:cs typeface="Courier New"/>
              </a:rPr>
              <a:t>schema</a:t>
            </a:r>
            <a:r>
              <a:rPr sz="1600" spc="-5" dirty="0">
                <a:solidFill>
                  <a:srgbClr val="001F5F"/>
                </a:solidFill>
                <a:latin typeface="Calibri"/>
                <a:cs typeface="Calibri"/>
              </a:rPr>
              <a:t>: Specifies the </a:t>
            </a:r>
            <a:r>
              <a:rPr sz="1600" spc="-10" dirty="0">
                <a:solidFill>
                  <a:srgbClr val="001F5F"/>
                </a:solidFill>
                <a:latin typeface="Calibri"/>
                <a:cs typeface="Calibri"/>
              </a:rPr>
              <a:t>schema </a:t>
            </a:r>
            <a:r>
              <a:rPr sz="1600" spc="-5" dirty="0">
                <a:solidFill>
                  <a:srgbClr val="001F5F"/>
                </a:solidFill>
                <a:latin typeface="Calibri"/>
                <a:cs typeface="Calibri"/>
              </a:rPr>
              <a:t>of the </a:t>
            </a:r>
            <a:r>
              <a:rPr sz="1600" spc="-10" dirty="0">
                <a:solidFill>
                  <a:srgbClr val="001F5F"/>
                </a:solidFill>
                <a:latin typeface="Calibri"/>
                <a:cs typeface="Calibri"/>
              </a:rPr>
              <a:t>database </a:t>
            </a:r>
            <a:r>
              <a:rPr sz="1600" spc="-5" dirty="0">
                <a:solidFill>
                  <a:srgbClr val="001F5F"/>
                </a:solidFill>
                <a:latin typeface="Calibri"/>
                <a:cs typeface="Calibri"/>
              </a:rPr>
              <a:t>being mapped with the </a:t>
            </a:r>
            <a:r>
              <a:rPr sz="1600" spc="-20" dirty="0">
                <a:solidFill>
                  <a:srgbClr val="001F5F"/>
                </a:solidFill>
                <a:latin typeface="Calibri"/>
                <a:cs typeface="Calibri"/>
              </a:rPr>
              <a:t>Java</a:t>
            </a:r>
            <a:r>
              <a:rPr sz="1600" spc="85" dirty="0">
                <a:solidFill>
                  <a:srgbClr val="001F5F"/>
                </a:solidFill>
                <a:latin typeface="Calibri"/>
                <a:cs typeface="Calibri"/>
              </a:rPr>
              <a:t> </a:t>
            </a:r>
            <a:r>
              <a:rPr sz="1600" spc="-5" dirty="0">
                <a:solidFill>
                  <a:srgbClr val="001F5F"/>
                </a:solidFill>
                <a:latin typeface="Calibri"/>
                <a:cs typeface="Calibri"/>
              </a:rPr>
              <a:t>class.</a:t>
            </a:r>
            <a:endParaRPr sz="16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46</a:t>
            </a:fld>
            <a:r>
              <a:rPr dirty="0"/>
              <a:t> of</a:t>
            </a:r>
            <a:r>
              <a:rPr spc="-90" dirty="0"/>
              <a:t> </a:t>
            </a:r>
            <a:r>
              <a:rPr dirty="0"/>
              <a:t>45</a:t>
            </a: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 the </a:t>
            </a:r>
            <a:r>
              <a:rPr spc="-10" dirty="0"/>
              <a:t>Hibernate </a:t>
            </a:r>
            <a:r>
              <a:rPr spc="-5" dirty="0"/>
              <a:t>Mapping</a:t>
            </a:r>
            <a:r>
              <a:rPr dirty="0"/>
              <a:t> </a:t>
            </a:r>
            <a:r>
              <a:rPr spc="-5" dirty="0"/>
              <a:t>File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83336"/>
            <a:ext cx="102107" cy="1143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2916935"/>
            <a:ext cx="102107" cy="114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88516" y="667765"/>
            <a:ext cx="7025005" cy="4901565"/>
          </a:xfrm>
          <a:prstGeom prst="rect">
            <a:avLst/>
          </a:prstGeom>
        </p:spPr>
        <p:txBody>
          <a:bodyPr vert="horz" wrap="square" lIns="0" tIns="0" rIns="0" bIns="0" rtlCol="0">
            <a:spAutoFit/>
          </a:bodyPr>
          <a:lstStyle/>
          <a:p>
            <a:pPr marL="12700" marR="20955">
              <a:lnSpc>
                <a:spcPct val="100000"/>
              </a:lnSpc>
            </a:pPr>
            <a:r>
              <a:rPr sz="1600" spc="-5" dirty="0">
                <a:solidFill>
                  <a:srgbClr val="001F5F"/>
                </a:solidFill>
                <a:latin typeface="Courier New"/>
                <a:cs typeface="Courier New"/>
              </a:rPr>
              <a:t>&lt;id&gt;</a:t>
            </a:r>
            <a:r>
              <a:rPr sz="1800" spc="-5" dirty="0">
                <a:solidFill>
                  <a:srgbClr val="001F5F"/>
                </a:solidFill>
                <a:latin typeface="Calibri"/>
                <a:cs typeface="Calibri"/>
              </a:rPr>
              <a:t>: </a:t>
            </a:r>
            <a:r>
              <a:rPr sz="1800" spc="-25" dirty="0">
                <a:solidFill>
                  <a:srgbClr val="001F5F"/>
                </a:solidFill>
                <a:latin typeface="Calibri"/>
                <a:cs typeface="Calibri"/>
              </a:rPr>
              <a:t>Refers </a:t>
            </a:r>
            <a:r>
              <a:rPr sz="1800" spc="-10" dirty="0">
                <a:solidFill>
                  <a:srgbClr val="001F5F"/>
                </a:solidFill>
                <a:latin typeface="Calibri"/>
                <a:cs typeface="Calibri"/>
              </a:rPr>
              <a:t>to </a:t>
            </a:r>
            <a:r>
              <a:rPr sz="1800" dirty="0">
                <a:solidFill>
                  <a:srgbClr val="001F5F"/>
                </a:solidFill>
                <a:latin typeface="Calibri"/>
                <a:cs typeface="Calibri"/>
              </a:rPr>
              <a:t>the </a:t>
            </a:r>
            <a:r>
              <a:rPr sz="1800" spc="-5" dirty="0">
                <a:solidFill>
                  <a:srgbClr val="001F5F"/>
                </a:solidFill>
                <a:latin typeface="Calibri"/>
                <a:cs typeface="Calibri"/>
              </a:rPr>
              <a:t>primary </a:t>
            </a:r>
            <a:r>
              <a:rPr sz="1800" spc="-25" dirty="0">
                <a:solidFill>
                  <a:srgbClr val="001F5F"/>
                </a:solidFill>
                <a:latin typeface="Calibri"/>
                <a:cs typeface="Calibri"/>
              </a:rPr>
              <a:t>key </a:t>
            </a:r>
            <a:r>
              <a:rPr sz="1800" spc="-10" dirty="0">
                <a:solidFill>
                  <a:srgbClr val="001F5F"/>
                </a:solidFill>
                <a:latin typeface="Calibri"/>
                <a:cs typeface="Calibri"/>
              </a:rPr>
              <a:t>column </a:t>
            </a:r>
            <a:r>
              <a:rPr sz="1800" spc="-5" dirty="0">
                <a:solidFill>
                  <a:srgbClr val="001F5F"/>
                </a:solidFill>
                <a:latin typeface="Calibri"/>
                <a:cs typeface="Calibri"/>
              </a:rPr>
              <a:t>of </a:t>
            </a:r>
            <a:r>
              <a:rPr sz="1800" dirty="0">
                <a:solidFill>
                  <a:srgbClr val="001F5F"/>
                </a:solidFill>
                <a:latin typeface="Calibri"/>
                <a:cs typeface="Calibri"/>
              </a:rPr>
              <a:t>a </a:t>
            </a:r>
            <a:r>
              <a:rPr sz="1800" spc="-10" dirty="0">
                <a:solidFill>
                  <a:srgbClr val="001F5F"/>
                </a:solidFill>
                <a:latin typeface="Calibri"/>
                <a:cs typeface="Calibri"/>
              </a:rPr>
              <a:t>database </a:t>
            </a:r>
            <a:r>
              <a:rPr sz="1800" spc="-5" dirty="0">
                <a:solidFill>
                  <a:srgbClr val="001F5F"/>
                </a:solidFill>
                <a:latin typeface="Calibri"/>
                <a:cs typeface="Calibri"/>
              </a:rPr>
              <a:t>table. The </a:t>
            </a:r>
            <a:r>
              <a:rPr sz="1800" spc="-10" dirty="0">
                <a:solidFill>
                  <a:srgbClr val="001F5F"/>
                </a:solidFill>
                <a:latin typeface="Calibri"/>
                <a:cs typeface="Calibri"/>
              </a:rPr>
              <a:t>commonly  </a:t>
            </a:r>
            <a:r>
              <a:rPr sz="1800" dirty="0">
                <a:solidFill>
                  <a:srgbClr val="001F5F"/>
                </a:solidFill>
                <a:latin typeface="Calibri"/>
                <a:cs typeface="Calibri"/>
              </a:rPr>
              <a:t>used </a:t>
            </a:r>
            <a:r>
              <a:rPr sz="1800" spc="-10" dirty="0">
                <a:solidFill>
                  <a:srgbClr val="001F5F"/>
                </a:solidFill>
                <a:latin typeface="Calibri"/>
                <a:cs typeface="Calibri"/>
              </a:rPr>
              <a:t>attributes </a:t>
            </a:r>
            <a:r>
              <a:rPr sz="1800" spc="-5" dirty="0">
                <a:solidFill>
                  <a:srgbClr val="001F5F"/>
                </a:solidFill>
                <a:latin typeface="Calibri"/>
                <a:cs typeface="Calibri"/>
              </a:rPr>
              <a:t>of </a:t>
            </a:r>
            <a:r>
              <a:rPr sz="1800" dirty="0">
                <a:solidFill>
                  <a:srgbClr val="001F5F"/>
                </a:solidFill>
                <a:latin typeface="Calibri"/>
                <a:cs typeface="Calibri"/>
              </a:rPr>
              <a:t>the </a:t>
            </a:r>
            <a:r>
              <a:rPr sz="1600" spc="-5" dirty="0">
                <a:solidFill>
                  <a:srgbClr val="001F5F"/>
                </a:solidFill>
                <a:latin typeface="Courier New"/>
                <a:cs typeface="Courier New"/>
              </a:rPr>
              <a:t>&lt;id&gt; </a:t>
            </a:r>
            <a:r>
              <a:rPr sz="1800" spc="-5" dirty="0">
                <a:solidFill>
                  <a:srgbClr val="001F5F"/>
                </a:solidFill>
                <a:latin typeface="Calibri"/>
                <a:cs typeface="Calibri"/>
              </a:rPr>
              <a:t>element</a:t>
            </a:r>
            <a:r>
              <a:rPr sz="1800" spc="30" dirty="0">
                <a:solidFill>
                  <a:srgbClr val="001F5F"/>
                </a:solidFill>
                <a:latin typeface="Calibri"/>
                <a:cs typeface="Calibri"/>
              </a:rPr>
              <a:t> </a:t>
            </a:r>
            <a:r>
              <a:rPr sz="1800" spc="-10" dirty="0">
                <a:solidFill>
                  <a:srgbClr val="001F5F"/>
                </a:solidFill>
                <a:latin typeface="Calibri"/>
                <a:cs typeface="Calibri"/>
              </a:rPr>
              <a:t>are:</a:t>
            </a:r>
            <a:endParaRPr sz="1800">
              <a:latin typeface="Calibri"/>
              <a:cs typeface="Calibri"/>
            </a:endParaRPr>
          </a:p>
          <a:p>
            <a:pPr marL="411480" marR="318135" indent="-228600">
              <a:lnSpc>
                <a:spcPct val="105600"/>
              </a:lnSpc>
              <a:spcBef>
                <a:spcPts val="919"/>
              </a:spcBef>
              <a:buClr>
                <a:srgbClr val="943735"/>
              </a:buClr>
              <a:buFont typeface="Wingdings"/>
              <a:buChar char=""/>
              <a:tabLst>
                <a:tab pos="411480" algn="l"/>
                <a:tab pos="412115" algn="l"/>
              </a:tabLst>
            </a:pPr>
            <a:r>
              <a:rPr sz="1600" spc="-5" dirty="0">
                <a:solidFill>
                  <a:srgbClr val="001F5F"/>
                </a:solidFill>
                <a:latin typeface="Courier New"/>
                <a:cs typeface="Courier New"/>
              </a:rPr>
              <a:t>name</a:t>
            </a:r>
            <a:r>
              <a:rPr sz="1600" spc="-5" dirty="0">
                <a:solidFill>
                  <a:srgbClr val="001F5F"/>
                </a:solidFill>
                <a:latin typeface="Calibri"/>
                <a:cs typeface="Calibri"/>
              </a:rPr>
              <a:t>: Specifies the </a:t>
            </a:r>
            <a:r>
              <a:rPr sz="1600" spc="-10" dirty="0">
                <a:solidFill>
                  <a:srgbClr val="001F5F"/>
                </a:solidFill>
                <a:latin typeface="Calibri"/>
                <a:cs typeface="Calibri"/>
              </a:rPr>
              <a:t>property </a:t>
            </a:r>
            <a:r>
              <a:rPr sz="1600" spc="-5" dirty="0">
                <a:solidFill>
                  <a:srgbClr val="001F5F"/>
                </a:solidFill>
                <a:latin typeface="Calibri"/>
                <a:cs typeface="Calibri"/>
              </a:rPr>
              <a:t>name of the </a:t>
            </a:r>
            <a:r>
              <a:rPr sz="1600" spc="-20" dirty="0">
                <a:solidFill>
                  <a:srgbClr val="001F5F"/>
                </a:solidFill>
                <a:latin typeface="Calibri"/>
                <a:cs typeface="Calibri"/>
              </a:rPr>
              <a:t>Java </a:t>
            </a:r>
            <a:r>
              <a:rPr sz="1600" spc="-5" dirty="0">
                <a:solidFill>
                  <a:srgbClr val="001F5F"/>
                </a:solidFill>
                <a:latin typeface="Calibri"/>
                <a:cs typeface="Calibri"/>
              </a:rPr>
              <a:t>class </a:t>
            </a:r>
            <a:r>
              <a:rPr sz="1600" spc="-10" dirty="0">
                <a:solidFill>
                  <a:srgbClr val="001F5F"/>
                </a:solidFill>
                <a:latin typeface="Calibri"/>
                <a:cs typeface="Calibri"/>
              </a:rPr>
              <a:t>that </a:t>
            </a:r>
            <a:r>
              <a:rPr sz="1600" spc="-5" dirty="0">
                <a:solidFill>
                  <a:srgbClr val="001F5F"/>
                </a:solidFill>
                <a:latin typeface="Calibri"/>
                <a:cs typeface="Calibri"/>
              </a:rPr>
              <a:t>is mapped with </a:t>
            </a:r>
            <a:r>
              <a:rPr sz="1600" spc="-10" dirty="0">
                <a:solidFill>
                  <a:srgbClr val="001F5F"/>
                </a:solidFill>
                <a:latin typeface="Calibri"/>
                <a:cs typeface="Calibri"/>
              </a:rPr>
              <a:t>the  </a:t>
            </a:r>
            <a:r>
              <a:rPr sz="1600" spc="-5" dirty="0">
                <a:solidFill>
                  <a:srgbClr val="001F5F"/>
                </a:solidFill>
                <a:latin typeface="Calibri"/>
                <a:cs typeface="Calibri"/>
              </a:rPr>
              <a:t>primary </a:t>
            </a:r>
            <a:r>
              <a:rPr sz="1600" spc="-30" dirty="0">
                <a:solidFill>
                  <a:srgbClr val="001F5F"/>
                </a:solidFill>
                <a:latin typeface="Calibri"/>
                <a:cs typeface="Calibri"/>
              </a:rPr>
              <a:t>key </a:t>
            </a:r>
            <a:r>
              <a:rPr sz="1600" spc="-10" dirty="0">
                <a:solidFill>
                  <a:srgbClr val="001F5F"/>
                </a:solidFill>
                <a:latin typeface="Calibri"/>
                <a:cs typeface="Calibri"/>
              </a:rPr>
              <a:t>column </a:t>
            </a:r>
            <a:r>
              <a:rPr sz="1600" spc="-5" dirty="0">
                <a:solidFill>
                  <a:srgbClr val="001F5F"/>
                </a:solidFill>
                <a:latin typeface="Calibri"/>
                <a:cs typeface="Calibri"/>
              </a:rPr>
              <a:t>of the </a:t>
            </a:r>
            <a:r>
              <a:rPr sz="1600" spc="-10" dirty="0">
                <a:solidFill>
                  <a:srgbClr val="001F5F"/>
                </a:solidFill>
                <a:latin typeface="Calibri"/>
                <a:cs typeface="Calibri"/>
              </a:rPr>
              <a:t>database</a:t>
            </a:r>
            <a:r>
              <a:rPr sz="1600" spc="45" dirty="0">
                <a:solidFill>
                  <a:srgbClr val="001F5F"/>
                </a:solidFill>
                <a:latin typeface="Calibri"/>
                <a:cs typeface="Calibri"/>
              </a:rPr>
              <a:t> </a:t>
            </a:r>
            <a:r>
              <a:rPr sz="1600" spc="-5" dirty="0">
                <a:solidFill>
                  <a:srgbClr val="001F5F"/>
                </a:solidFill>
                <a:latin typeface="Calibri"/>
                <a:cs typeface="Calibri"/>
              </a:rPr>
              <a:t>table.</a:t>
            </a:r>
            <a:endParaRPr sz="1600">
              <a:latin typeface="Calibri"/>
              <a:cs typeface="Calibri"/>
            </a:endParaRPr>
          </a:p>
          <a:p>
            <a:pPr marL="411480" indent="-228600">
              <a:lnSpc>
                <a:spcPct val="100000"/>
              </a:lnSpc>
              <a:spcBef>
                <a:spcPts val="465"/>
              </a:spcBef>
              <a:buClr>
                <a:srgbClr val="943735"/>
              </a:buClr>
              <a:buFont typeface="Wingdings"/>
              <a:buChar char=""/>
              <a:tabLst>
                <a:tab pos="411480" algn="l"/>
                <a:tab pos="412115" algn="l"/>
              </a:tabLst>
            </a:pPr>
            <a:r>
              <a:rPr sz="1600" spc="-5" dirty="0">
                <a:solidFill>
                  <a:srgbClr val="001F5F"/>
                </a:solidFill>
                <a:latin typeface="Courier New"/>
                <a:cs typeface="Courier New"/>
              </a:rPr>
              <a:t>type</a:t>
            </a:r>
            <a:r>
              <a:rPr sz="1600" spc="-5" dirty="0">
                <a:solidFill>
                  <a:srgbClr val="001F5F"/>
                </a:solidFill>
                <a:latin typeface="Calibri"/>
                <a:cs typeface="Calibri"/>
              </a:rPr>
              <a:t>: Specifies the Hibernate type that is used </a:t>
            </a:r>
            <a:r>
              <a:rPr sz="1600" spc="-10" dirty="0">
                <a:solidFill>
                  <a:srgbClr val="001F5F"/>
                </a:solidFill>
                <a:latin typeface="Calibri"/>
                <a:cs typeface="Calibri"/>
              </a:rPr>
              <a:t>to </a:t>
            </a:r>
            <a:r>
              <a:rPr sz="1600" spc="-5" dirty="0">
                <a:solidFill>
                  <a:srgbClr val="001F5F"/>
                </a:solidFill>
                <a:latin typeface="Calibri"/>
                <a:cs typeface="Calibri"/>
              </a:rPr>
              <a:t>map a </a:t>
            </a:r>
            <a:r>
              <a:rPr sz="1600" spc="-10" dirty="0">
                <a:solidFill>
                  <a:srgbClr val="001F5F"/>
                </a:solidFill>
                <a:latin typeface="Calibri"/>
                <a:cs typeface="Calibri"/>
              </a:rPr>
              <a:t>property </a:t>
            </a:r>
            <a:r>
              <a:rPr sz="1600" spc="-5" dirty="0">
                <a:solidFill>
                  <a:srgbClr val="001F5F"/>
                </a:solidFill>
                <a:latin typeface="Calibri"/>
                <a:cs typeface="Calibri"/>
              </a:rPr>
              <a:t>of the</a:t>
            </a:r>
            <a:r>
              <a:rPr sz="1600" spc="140" dirty="0">
                <a:solidFill>
                  <a:srgbClr val="001F5F"/>
                </a:solidFill>
                <a:latin typeface="Calibri"/>
                <a:cs typeface="Calibri"/>
              </a:rPr>
              <a:t> </a:t>
            </a:r>
            <a:r>
              <a:rPr sz="1600" spc="-20" dirty="0">
                <a:solidFill>
                  <a:srgbClr val="001F5F"/>
                </a:solidFill>
                <a:latin typeface="Calibri"/>
                <a:cs typeface="Calibri"/>
              </a:rPr>
              <a:t>Java</a:t>
            </a:r>
            <a:endParaRPr sz="1600">
              <a:latin typeface="Calibri"/>
              <a:cs typeface="Calibri"/>
            </a:endParaRPr>
          </a:p>
          <a:p>
            <a:pPr marL="411480">
              <a:lnSpc>
                <a:spcPct val="100000"/>
              </a:lnSpc>
              <a:spcBef>
                <a:spcPts val="110"/>
              </a:spcBef>
            </a:pPr>
            <a:r>
              <a:rPr sz="1600" spc="-5" dirty="0">
                <a:solidFill>
                  <a:srgbClr val="001F5F"/>
                </a:solidFill>
                <a:latin typeface="Calibri"/>
                <a:cs typeface="Calibri"/>
              </a:rPr>
              <a:t>class with the primary </a:t>
            </a:r>
            <a:r>
              <a:rPr sz="1600" spc="-30" dirty="0">
                <a:solidFill>
                  <a:srgbClr val="001F5F"/>
                </a:solidFill>
                <a:latin typeface="Calibri"/>
                <a:cs typeface="Calibri"/>
              </a:rPr>
              <a:t>key </a:t>
            </a:r>
            <a:r>
              <a:rPr sz="1600" spc="-10" dirty="0">
                <a:solidFill>
                  <a:srgbClr val="001F5F"/>
                </a:solidFill>
                <a:latin typeface="Calibri"/>
                <a:cs typeface="Calibri"/>
              </a:rPr>
              <a:t>column </a:t>
            </a:r>
            <a:r>
              <a:rPr sz="1600" spc="-5" dirty="0">
                <a:solidFill>
                  <a:srgbClr val="001F5F"/>
                </a:solidFill>
                <a:latin typeface="Calibri"/>
                <a:cs typeface="Calibri"/>
              </a:rPr>
              <a:t>of a </a:t>
            </a:r>
            <a:r>
              <a:rPr sz="1600" spc="-10" dirty="0">
                <a:solidFill>
                  <a:srgbClr val="001F5F"/>
                </a:solidFill>
                <a:latin typeface="Calibri"/>
                <a:cs typeface="Calibri"/>
              </a:rPr>
              <a:t>database</a:t>
            </a:r>
            <a:r>
              <a:rPr sz="1600" spc="75" dirty="0">
                <a:solidFill>
                  <a:srgbClr val="001F5F"/>
                </a:solidFill>
                <a:latin typeface="Calibri"/>
                <a:cs typeface="Calibri"/>
              </a:rPr>
              <a:t> </a:t>
            </a:r>
            <a:r>
              <a:rPr sz="1600" spc="-5" dirty="0">
                <a:solidFill>
                  <a:srgbClr val="001F5F"/>
                </a:solidFill>
                <a:latin typeface="Calibri"/>
                <a:cs typeface="Calibri"/>
              </a:rPr>
              <a:t>table.</a:t>
            </a:r>
            <a:endParaRPr sz="1600">
              <a:latin typeface="Calibri"/>
              <a:cs typeface="Calibri"/>
            </a:endParaRPr>
          </a:p>
          <a:p>
            <a:pPr marL="411480" indent="-228600">
              <a:lnSpc>
                <a:spcPct val="100000"/>
              </a:lnSpc>
              <a:spcBef>
                <a:spcPts val="465"/>
              </a:spcBef>
              <a:buClr>
                <a:srgbClr val="943735"/>
              </a:buClr>
              <a:buFont typeface="Wingdings"/>
              <a:buChar char=""/>
              <a:tabLst>
                <a:tab pos="411480" algn="l"/>
                <a:tab pos="412115" algn="l"/>
              </a:tabLst>
            </a:pPr>
            <a:r>
              <a:rPr sz="1600" spc="-5" dirty="0">
                <a:solidFill>
                  <a:srgbClr val="001F5F"/>
                </a:solidFill>
                <a:latin typeface="Courier New"/>
                <a:cs typeface="Courier New"/>
              </a:rPr>
              <a:t>column</a:t>
            </a:r>
            <a:r>
              <a:rPr sz="1600" spc="-5" dirty="0">
                <a:solidFill>
                  <a:srgbClr val="001F5F"/>
                </a:solidFill>
                <a:latin typeface="Calibri"/>
                <a:cs typeface="Calibri"/>
              </a:rPr>
              <a:t>: Specifies the name of the primary </a:t>
            </a:r>
            <a:r>
              <a:rPr sz="1600" spc="-30" dirty="0">
                <a:solidFill>
                  <a:srgbClr val="001F5F"/>
                </a:solidFill>
                <a:latin typeface="Calibri"/>
                <a:cs typeface="Calibri"/>
              </a:rPr>
              <a:t>key </a:t>
            </a:r>
            <a:r>
              <a:rPr sz="1600" spc="-10" dirty="0">
                <a:solidFill>
                  <a:srgbClr val="001F5F"/>
                </a:solidFill>
                <a:latin typeface="Calibri"/>
                <a:cs typeface="Calibri"/>
              </a:rPr>
              <a:t>column </a:t>
            </a:r>
            <a:r>
              <a:rPr sz="1600" spc="-5" dirty="0">
                <a:solidFill>
                  <a:srgbClr val="001F5F"/>
                </a:solidFill>
                <a:latin typeface="Calibri"/>
                <a:cs typeface="Calibri"/>
              </a:rPr>
              <a:t>of the </a:t>
            </a:r>
            <a:r>
              <a:rPr sz="1600" spc="-10" dirty="0">
                <a:solidFill>
                  <a:srgbClr val="001F5F"/>
                </a:solidFill>
                <a:latin typeface="Calibri"/>
                <a:cs typeface="Calibri"/>
              </a:rPr>
              <a:t>database</a:t>
            </a:r>
            <a:r>
              <a:rPr sz="1600" spc="170" dirty="0">
                <a:solidFill>
                  <a:srgbClr val="001F5F"/>
                </a:solidFill>
                <a:latin typeface="Calibri"/>
                <a:cs typeface="Calibri"/>
              </a:rPr>
              <a:t> </a:t>
            </a:r>
            <a:r>
              <a:rPr sz="1600" spc="-5" dirty="0">
                <a:solidFill>
                  <a:srgbClr val="001F5F"/>
                </a:solidFill>
                <a:latin typeface="Calibri"/>
                <a:cs typeface="Calibri"/>
              </a:rPr>
              <a:t>table.</a:t>
            </a:r>
            <a:endParaRPr sz="1600">
              <a:latin typeface="Calibri"/>
              <a:cs typeface="Calibri"/>
            </a:endParaRPr>
          </a:p>
          <a:p>
            <a:pPr marL="12700" marR="5080">
              <a:lnSpc>
                <a:spcPct val="105000"/>
              </a:lnSpc>
              <a:spcBef>
                <a:spcPts val="590"/>
              </a:spcBef>
            </a:pPr>
            <a:r>
              <a:rPr sz="1600" spc="-5" dirty="0">
                <a:solidFill>
                  <a:srgbClr val="001F5F"/>
                </a:solidFill>
                <a:latin typeface="Courier New"/>
                <a:cs typeface="Courier New"/>
              </a:rPr>
              <a:t>&lt;generator&gt;</a:t>
            </a:r>
            <a:r>
              <a:rPr sz="1800" spc="-5" dirty="0">
                <a:solidFill>
                  <a:srgbClr val="001F5F"/>
                </a:solidFill>
                <a:latin typeface="Calibri"/>
                <a:cs typeface="Calibri"/>
              </a:rPr>
              <a:t>: </a:t>
            </a:r>
            <a:r>
              <a:rPr sz="1800" spc="-25" dirty="0">
                <a:solidFill>
                  <a:srgbClr val="001F5F"/>
                </a:solidFill>
                <a:latin typeface="Calibri"/>
                <a:cs typeface="Calibri"/>
              </a:rPr>
              <a:t>Refers </a:t>
            </a:r>
            <a:r>
              <a:rPr sz="1800" spc="-10" dirty="0">
                <a:solidFill>
                  <a:srgbClr val="001F5F"/>
                </a:solidFill>
                <a:latin typeface="Calibri"/>
                <a:cs typeface="Calibri"/>
              </a:rPr>
              <a:t>to </a:t>
            </a:r>
            <a:r>
              <a:rPr sz="1800" dirty="0">
                <a:solidFill>
                  <a:srgbClr val="001F5F"/>
                </a:solidFill>
                <a:latin typeface="Calibri"/>
                <a:cs typeface="Calibri"/>
              </a:rPr>
              <a:t>a </a:t>
            </a:r>
            <a:r>
              <a:rPr sz="1800" spc="-15" dirty="0">
                <a:solidFill>
                  <a:srgbClr val="001F5F"/>
                </a:solidFill>
                <a:latin typeface="Calibri"/>
                <a:cs typeface="Calibri"/>
              </a:rPr>
              <a:t>Java </a:t>
            </a:r>
            <a:r>
              <a:rPr sz="1800" spc="-5" dirty="0">
                <a:solidFill>
                  <a:srgbClr val="001F5F"/>
                </a:solidFill>
                <a:latin typeface="Calibri"/>
                <a:cs typeface="Calibri"/>
              </a:rPr>
              <a:t>class </a:t>
            </a:r>
            <a:r>
              <a:rPr sz="1800" dirty="0">
                <a:solidFill>
                  <a:srgbClr val="001F5F"/>
                </a:solidFill>
                <a:latin typeface="Calibri"/>
                <a:cs typeface="Calibri"/>
              </a:rPr>
              <a:t>used </a:t>
            </a:r>
            <a:r>
              <a:rPr sz="1800" spc="-10" dirty="0">
                <a:solidFill>
                  <a:srgbClr val="001F5F"/>
                </a:solidFill>
                <a:latin typeface="Calibri"/>
                <a:cs typeface="Calibri"/>
              </a:rPr>
              <a:t>to </a:t>
            </a:r>
            <a:r>
              <a:rPr sz="1800" spc="-15" dirty="0">
                <a:solidFill>
                  <a:srgbClr val="001F5F"/>
                </a:solidFill>
                <a:latin typeface="Calibri"/>
                <a:cs typeface="Calibri"/>
              </a:rPr>
              <a:t>generate </a:t>
            </a:r>
            <a:r>
              <a:rPr sz="1800" spc="-5" dirty="0">
                <a:solidFill>
                  <a:srgbClr val="001F5F"/>
                </a:solidFill>
                <a:latin typeface="Calibri"/>
                <a:cs typeface="Calibri"/>
              </a:rPr>
              <a:t>unique </a:t>
            </a:r>
            <a:r>
              <a:rPr sz="1800" spc="-10" dirty="0">
                <a:solidFill>
                  <a:srgbClr val="001F5F"/>
                </a:solidFill>
                <a:latin typeface="Calibri"/>
                <a:cs typeface="Calibri"/>
              </a:rPr>
              <a:t>identifiers </a:t>
            </a:r>
            <a:r>
              <a:rPr sz="1800" spc="-15" dirty="0">
                <a:solidFill>
                  <a:srgbClr val="001F5F"/>
                </a:solidFill>
                <a:latin typeface="Calibri"/>
                <a:cs typeface="Calibri"/>
              </a:rPr>
              <a:t>for  </a:t>
            </a:r>
            <a:r>
              <a:rPr sz="1800" dirty="0">
                <a:solidFill>
                  <a:srgbClr val="001F5F"/>
                </a:solidFill>
                <a:latin typeface="Calibri"/>
                <a:cs typeface="Calibri"/>
              </a:rPr>
              <a:t>the </a:t>
            </a:r>
            <a:r>
              <a:rPr sz="1800" spc="-10" dirty="0">
                <a:solidFill>
                  <a:srgbClr val="001F5F"/>
                </a:solidFill>
                <a:latin typeface="Calibri"/>
                <a:cs typeface="Calibri"/>
              </a:rPr>
              <a:t>instances </a:t>
            </a:r>
            <a:r>
              <a:rPr sz="1800" spc="-5" dirty="0">
                <a:solidFill>
                  <a:srgbClr val="001F5F"/>
                </a:solidFill>
                <a:latin typeface="Calibri"/>
                <a:cs typeface="Calibri"/>
              </a:rPr>
              <a:t>of </a:t>
            </a:r>
            <a:r>
              <a:rPr sz="1800" dirty="0">
                <a:solidFill>
                  <a:srgbClr val="001F5F"/>
                </a:solidFill>
                <a:latin typeface="Calibri"/>
                <a:cs typeface="Calibri"/>
              </a:rPr>
              <a:t>the </a:t>
            </a:r>
            <a:r>
              <a:rPr sz="1800" spc="-15" dirty="0">
                <a:solidFill>
                  <a:srgbClr val="001F5F"/>
                </a:solidFill>
                <a:latin typeface="Calibri"/>
                <a:cs typeface="Calibri"/>
              </a:rPr>
              <a:t>persistent </a:t>
            </a:r>
            <a:r>
              <a:rPr sz="1800" spc="-5" dirty="0">
                <a:solidFill>
                  <a:srgbClr val="001F5F"/>
                </a:solidFill>
                <a:latin typeface="Calibri"/>
                <a:cs typeface="Calibri"/>
              </a:rPr>
              <a:t>class in </a:t>
            </a:r>
            <a:r>
              <a:rPr sz="1800" dirty="0">
                <a:solidFill>
                  <a:srgbClr val="001F5F"/>
                </a:solidFill>
                <a:latin typeface="Calibri"/>
                <a:cs typeface="Calibri"/>
              </a:rPr>
              <a:t>a </a:t>
            </a:r>
            <a:r>
              <a:rPr sz="1800" spc="-5" dirty="0">
                <a:solidFill>
                  <a:srgbClr val="001F5F"/>
                </a:solidFill>
                <a:latin typeface="Calibri"/>
                <a:cs typeface="Calibri"/>
              </a:rPr>
              <a:t>database table. This element  defines </a:t>
            </a:r>
            <a:r>
              <a:rPr sz="1800" dirty="0">
                <a:solidFill>
                  <a:srgbClr val="001F5F"/>
                </a:solidFill>
                <a:latin typeface="Calibri"/>
                <a:cs typeface="Calibri"/>
              </a:rPr>
              <a:t>the </a:t>
            </a:r>
            <a:r>
              <a:rPr sz="1800" spc="-5" dirty="0">
                <a:solidFill>
                  <a:srgbClr val="001F5F"/>
                </a:solidFill>
                <a:latin typeface="Calibri"/>
                <a:cs typeface="Calibri"/>
              </a:rPr>
              <a:t>class name with </a:t>
            </a:r>
            <a:r>
              <a:rPr sz="1800" dirty="0">
                <a:solidFill>
                  <a:srgbClr val="001F5F"/>
                </a:solidFill>
                <a:latin typeface="Calibri"/>
                <a:cs typeface="Calibri"/>
              </a:rPr>
              <a:t>the help </a:t>
            </a:r>
            <a:r>
              <a:rPr sz="1800" spc="-5" dirty="0">
                <a:solidFill>
                  <a:srgbClr val="001F5F"/>
                </a:solidFill>
                <a:latin typeface="Calibri"/>
                <a:cs typeface="Calibri"/>
              </a:rPr>
              <a:t>of </a:t>
            </a:r>
            <a:r>
              <a:rPr sz="1800" dirty="0">
                <a:solidFill>
                  <a:srgbClr val="001F5F"/>
                </a:solidFill>
                <a:latin typeface="Calibri"/>
                <a:cs typeface="Calibri"/>
              </a:rPr>
              <a:t>the </a:t>
            </a:r>
            <a:r>
              <a:rPr sz="1800" spc="-5" dirty="0">
                <a:solidFill>
                  <a:srgbClr val="001F5F"/>
                </a:solidFill>
                <a:latin typeface="Calibri"/>
                <a:cs typeface="Calibri"/>
              </a:rPr>
              <a:t>class </a:t>
            </a:r>
            <a:r>
              <a:rPr sz="1800" spc="-10" dirty="0">
                <a:solidFill>
                  <a:srgbClr val="001F5F"/>
                </a:solidFill>
                <a:latin typeface="Calibri"/>
                <a:cs typeface="Calibri"/>
              </a:rPr>
              <a:t>attribute. </a:t>
            </a:r>
            <a:r>
              <a:rPr sz="1800" spc="-5" dirty="0">
                <a:solidFill>
                  <a:srgbClr val="001F5F"/>
                </a:solidFill>
                <a:latin typeface="Calibri"/>
                <a:cs typeface="Calibri"/>
              </a:rPr>
              <a:t>The </a:t>
            </a:r>
            <a:r>
              <a:rPr sz="1800" spc="-10" dirty="0">
                <a:solidFill>
                  <a:srgbClr val="001F5F"/>
                </a:solidFill>
                <a:latin typeface="Calibri"/>
                <a:cs typeface="Calibri"/>
              </a:rPr>
              <a:t>commonly  </a:t>
            </a:r>
            <a:r>
              <a:rPr sz="1800" dirty="0">
                <a:solidFill>
                  <a:srgbClr val="001F5F"/>
                </a:solidFill>
                <a:latin typeface="Calibri"/>
                <a:cs typeface="Calibri"/>
              </a:rPr>
              <a:t>used </a:t>
            </a:r>
            <a:r>
              <a:rPr sz="1800" spc="-5" dirty="0">
                <a:solidFill>
                  <a:srgbClr val="001F5F"/>
                </a:solidFill>
                <a:latin typeface="Calibri"/>
                <a:cs typeface="Calibri"/>
              </a:rPr>
              <a:t>aliases </a:t>
            </a:r>
            <a:r>
              <a:rPr sz="1800" dirty="0">
                <a:solidFill>
                  <a:srgbClr val="001F5F"/>
                </a:solidFill>
                <a:latin typeface="Calibri"/>
                <a:cs typeface="Calibri"/>
              </a:rPr>
              <a:t>as the </a:t>
            </a:r>
            <a:r>
              <a:rPr sz="1800" spc="-5" dirty="0">
                <a:solidFill>
                  <a:srgbClr val="001F5F"/>
                </a:solidFill>
                <a:latin typeface="Calibri"/>
                <a:cs typeface="Calibri"/>
              </a:rPr>
              <a:t>value of </a:t>
            </a:r>
            <a:r>
              <a:rPr sz="1800" dirty="0">
                <a:solidFill>
                  <a:srgbClr val="001F5F"/>
                </a:solidFill>
                <a:latin typeface="Calibri"/>
                <a:cs typeface="Calibri"/>
              </a:rPr>
              <a:t>the </a:t>
            </a:r>
            <a:r>
              <a:rPr sz="1800" spc="-5" dirty="0">
                <a:solidFill>
                  <a:srgbClr val="001F5F"/>
                </a:solidFill>
                <a:latin typeface="Calibri"/>
                <a:cs typeface="Calibri"/>
              </a:rPr>
              <a:t>class </a:t>
            </a:r>
            <a:r>
              <a:rPr sz="1800" spc="-15" dirty="0">
                <a:solidFill>
                  <a:srgbClr val="001F5F"/>
                </a:solidFill>
                <a:latin typeface="Calibri"/>
                <a:cs typeface="Calibri"/>
              </a:rPr>
              <a:t>attribute</a:t>
            </a:r>
            <a:r>
              <a:rPr sz="1800" spc="45" dirty="0">
                <a:solidFill>
                  <a:srgbClr val="001F5F"/>
                </a:solidFill>
                <a:latin typeface="Calibri"/>
                <a:cs typeface="Calibri"/>
              </a:rPr>
              <a:t> </a:t>
            </a:r>
            <a:r>
              <a:rPr sz="1800" spc="-10" dirty="0">
                <a:solidFill>
                  <a:srgbClr val="001F5F"/>
                </a:solidFill>
                <a:latin typeface="Calibri"/>
                <a:cs typeface="Calibri"/>
              </a:rPr>
              <a:t>are:</a:t>
            </a:r>
            <a:endParaRPr sz="1800">
              <a:latin typeface="Calibri"/>
              <a:cs typeface="Calibri"/>
            </a:endParaRPr>
          </a:p>
          <a:p>
            <a:pPr marL="411480" indent="-228600">
              <a:lnSpc>
                <a:spcPct val="100000"/>
              </a:lnSpc>
              <a:spcBef>
                <a:spcPts val="1100"/>
              </a:spcBef>
              <a:buClr>
                <a:srgbClr val="943735"/>
              </a:buClr>
              <a:buFont typeface="Wingdings"/>
              <a:buChar char=""/>
              <a:tabLst>
                <a:tab pos="411480" algn="l"/>
                <a:tab pos="412115" algn="l"/>
              </a:tabLst>
            </a:pPr>
            <a:r>
              <a:rPr sz="1600" spc="-5" dirty="0">
                <a:solidFill>
                  <a:srgbClr val="001F5F"/>
                </a:solidFill>
                <a:latin typeface="Courier New"/>
                <a:cs typeface="Courier New"/>
              </a:rPr>
              <a:t>assigned:</a:t>
            </a:r>
            <a:endParaRPr sz="1600">
              <a:latin typeface="Courier New"/>
              <a:cs typeface="Courier New"/>
            </a:endParaRPr>
          </a:p>
          <a:p>
            <a:pPr marL="411480" indent="-228600">
              <a:lnSpc>
                <a:spcPct val="100000"/>
              </a:lnSpc>
              <a:spcBef>
                <a:spcPts val="480"/>
              </a:spcBef>
              <a:buClr>
                <a:srgbClr val="943735"/>
              </a:buClr>
              <a:buFont typeface="Wingdings"/>
              <a:buChar char=""/>
              <a:tabLst>
                <a:tab pos="411480" algn="l"/>
                <a:tab pos="412115" algn="l"/>
              </a:tabLst>
            </a:pPr>
            <a:r>
              <a:rPr sz="1600" spc="-5" dirty="0">
                <a:solidFill>
                  <a:srgbClr val="001F5F"/>
                </a:solidFill>
                <a:latin typeface="Courier New"/>
                <a:cs typeface="Courier New"/>
              </a:rPr>
              <a:t>Increment</a:t>
            </a:r>
            <a:endParaRPr sz="1600">
              <a:latin typeface="Courier New"/>
              <a:cs typeface="Courier New"/>
            </a:endParaRPr>
          </a:p>
          <a:p>
            <a:pPr marL="411480" indent="-228600">
              <a:lnSpc>
                <a:spcPct val="100000"/>
              </a:lnSpc>
              <a:spcBef>
                <a:spcPts val="480"/>
              </a:spcBef>
              <a:buClr>
                <a:srgbClr val="943735"/>
              </a:buClr>
              <a:buFont typeface="Wingdings"/>
              <a:buChar char=""/>
              <a:tabLst>
                <a:tab pos="411480" algn="l"/>
                <a:tab pos="412115" algn="l"/>
              </a:tabLst>
            </a:pPr>
            <a:r>
              <a:rPr sz="1600" spc="-5" dirty="0">
                <a:solidFill>
                  <a:srgbClr val="001F5F"/>
                </a:solidFill>
                <a:latin typeface="Courier New"/>
                <a:cs typeface="Courier New"/>
              </a:rPr>
              <a:t>Identity</a:t>
            </a:r>
            <a:endParaRPr sz="1600">
              <a:latin typeface="Courier New"/>
              <a:cs typeface="Courier New"/>
            </a:endParaRPr>
          </a:p>
          <a:p>
            <a:pPr marL="411480" indent="-228600">
              <a:lnSpc>
                <a:spcPct val="100000"/>
              </a:lnSpc>
              <a:spcBef>
                <a:spcPts val="480"/>
              </a:spcBef>
              <a:buClr>
                <a:srgbClr val="943735"/>
              </a:buClr>
              <a:buFont typeface="Wingdings"/>
              <a:buChar char=""/>
              <a:tabLst>
                <a:tab pos="411480" algn="l"/>
                <a:tab pos="412115" algn="l"/>
              </a:tabLst>
            </a:pPr>
            <a:r>
              <a:rPr sz="1600" spc="-5" dirty="0">
                <a:solidFill>
                  <a:srgbClr val="001F5F"/>
                </a:solidFill>
                <a:latin typeface="Courier New"/>
                <a:cs typeface="Courier New"/>
              </a:rPr>
              <a:t>Sequence</a:t>
            </a:r>
            <a:endParaRPr sz="1600">
              <a:latin typeface="Courier New"/>
              <a:cs typeface="Courier New"/>
            </a:endParaRPr>
          </a:p>
          <a:p>
            <a:pPr marL="411480" indent="-228600">
              <a:lnSpc>
                <a:spcPct val="100000"/>
              </a:lnSpc>
              <a:spcBef>
                <a:spcPts val="480"/>
              </a:spcBef>
              <a:buClr>
                <a:srgbClr val="943735"/>
              </a:buClr>
              <a:buFont typeface="Wingdings"/>
              <a:buChar char=""/>
              <a:tabLst>
                <a:tab pos="411480" algn="l"/>
                <a:tab pos="412115" algn="l"/>
              </a:tabLst>
            </a:pPr>
            <a:r>
              <a:rPr sz="1600" spc="-5" dirty="0">
                <a:solidFill>
                  <a:srgbClr val="001F5F"/>
                </a:solidFill>
                <a:latin typeface="Courier New"/>
                <a:cs typeface="Courier New"/>
              </a:rPr>
              <a:t>native</a:t>
            </a:r>
            <a:endParaRPr sz="1600">
              <a:latin typeface="Courier New"/>
              <a:cs typeface="Courier New"/>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47</a:t>
            </a:fld>
            <a:r>
              <a:rPr dirty="0"/>
              <a:t> of</a:t>
            </a:r>
            <a:r>
              <a:rPr spc="-90" dirty="0"/>
              <a:t> </a:t>
            </a:r>
            <a:r>
              <a:rPr dirty="0"/>
              <a:t>45</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 the </a:t>
            </a:r>
            <a:r>
              <a:rPr spc="-10" dirty="0"/>
              <a:t>Hibernate </a:t>
            </a:r>
            <a:r>
              <a:rPr spc="-5" dirty="0"/>
              <a:t>Mapping </a:t>
            </a:r>
            <a:r>
              <a:rPr dirty="0"/>
              <a:t>File</a:t>
            </a:r>
            <a:r>
              <a:rPr spc="15" dirty="0"/>
              <a:t> </a:t>
            </a:r>
            <a:r>
              <a:rPr spc="-10" dirty="0"/>
              <a:t>(Contd.)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754380"/>
            <a:ext cx="102107" cy="1143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3881628"/>
            <a:ext cx="102107" cy="114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88516" y="659576"/>
            <a:ext cx="7099934" cy="4817110"/>
          </a:xfrm>
          <a:prstGeom prst="rect">
            <a:avLst/>
          </a:prstGeom>
        </p:spPr>
        <p:txBody>
          <a:bodyPr vert="horz" wrap="square" lIns="0" tIns="0" rIns="0" bIns="0" rtlCol="0">
            <a:spAutoFit/>
          </a:bodyPr>
          <a:lstStyle/>
          <a:p>
            <a:pPr marL="12700" marR="527050">
              <a:lnSpc>
                <a:spcPct val="101899"/>
              </a:lnSpc>
            </a:pPr>
            <a:r>
              <a:rPr sz="1600" spc="-5" dirty="0">
                <a:solidFill>
                  <a:srgbClr val="001F5F"/>
                </a:solidFill>
                <a:latin typeface="Calibri"/>
                <a:cs typeface="Calibri"/>
              </a:rPr>
              <a:t>&lt;</a:t>
            </a:r>
            <a:r>
              <a:rPr sz="1600" spc="-5" dirty="0">
                <a:solidFill>
                  <a:srgbClr val="001F5F"/>
                </a:solidFill>
                <a:latin typeface="Courier New"/>
                <a:cs typeface="Courier New"/>
              </a:rPr>
              <a:t>property&gt;:</a:t>
            </a:r>
            <a:r>
              <a:rPr sz="1600" spc="-409" dirty="0">
                <a:solidFill>
                  <a:srgbClr val="001F5F"/>
                </a:solidFill>
                <a:latin typeface="Courier New"/>
                <a:cs typeface="Courier New"/>
              </a:rPr>
              <a:t> </a:t>
            </a:r>
            <a:r>
              <a:rPr sz="1600" spc="-5" dirty="0">
                <a:solidFill>
                  <a:srgbClr val="001F5F"/>
                </a:solidFill>
                <a:latin typeface="Calibri"/>
                <a:cs typeface="Calibri"/>
              </a:rPr>
              <a:t>Is </a:t>
            </a:r>
            <a:r>
              <a:rPr sz="1600" spc="-10" dirty="0">
                <a:solidFill>
                  <a:srgbClr val="001F5F"/>
                </a:solidFill>
                <a:latin typeface="Calibri"/>
                <a:cs typeface="Calibri"/>
              </a:rPr>
              <a:t>used to </a:t>
            </a:r>
            <a:r>
              <a:rPr sz="1600" spc="-5" dirty="0">
                <a:solidFill>
                  <a:srgbClr val="001F5F"/>
                </a:solidFill>
                <a:latin typeface="Calibri"/>
                <a:cs typeface="Calibri"/>
              </a:rPr>
              <a:t>map the </a:t>
            </a:r>
            <a:r>
              <a:rPr sz="1600" spc="-10" dirty="0">
                <a:solidFill>
                  <a:srgbClr val="001F5F"/>
                </a:solidFill>
                <a:latin typeface="Calibri"/>
                <a:cs typeface="Calibri"/>
              </a:rPr>
              <a:t>properties </a:t>
            </a:r>
            <a:r>
              <a:rPr sz="1600" spc="-5" dirty="0">
                <a:solidFill>
                  <a:srgbClr val="001F5F"/>
                </a:solidFill>
                <a:latin typeface="Calibri"/>
                <a:cs typeface="Calibri"/>
              </a:rPr>
              <a:t>of the </a:t>
            </a:r>
            <a:r>
              <a:rPr sz="1600" spc="-20" dirty="0">
                <a:solidFill>
                  <a:srgbClr val="001F5F"/>
                </a:solidFill>
                <a:latin typeface="Calibri"/>
                <a:cs typeface="Calibri"/>
              </a:rPr>
              <a:t>Java </a:t>
            </a:r>
            <a:r>
              <a:rPr sz="1600" spc="-5" dirty="0">
                <a:solidFill>
                  <a:srgbClr val="001F5F"/>
                </a:solidFill>
                <a:latin typeface="Calibri"/>
                <a:cs typeface="Calibri"/>
              </a:rPr>
              <a:t>class with the specific  columns of a </a:t>
            </a:r>
            <a:r>
              <a:rPr sz="1600" spc="-10" dirty="0">
                <a:solidFill>
                  <a:srgbClr val="001F5F"/>
                </a:solidFill>
                <a:latin typeface="Calibri"/>
                <a:cs typeface="Calibri"/>
              </a:rPr>
              <a:t>database </a:t>
            </a:r>
            <a:r>
              <a:rPr sz="1600" spc="-5" dirty="0">
                <a:solidFill>
                  <a:srgbClr val="001F5F"/>
                </a:solidFill>
                <a:latin typeface="Calibri"/>
                <a:cs typeface="Calibri"/>
              </a:rPr>
              <a:t>table. This </a:t>
            </a:r>
            <a:r>
              <a:rPr sz="1600" spc="-10" dirty="0">
                <a:solidFill>
                  <a:srgbClr val="001F5F"/>
                </a:solidFill>
                <a:latin typeface="Calibri"/>
                <a:cs typeface="Calibri"/>
              </a:rPr>
              <a:t>element </a:t>
            </a:r>
            <a:r>
              <a:rPr sz="1600" spc="-5" dirty="0">
                <a:solidFill>
                  <a:srgbClr val="001F5F"/>
                </a:solidFill>
                <a:latin typeface="Calibri"/>
                <a:cs typeface="Calibri"/>
              </a:rPr>
              <a:t>has the </a:t>
            </a:r>
            <a:r>
              <a:rPr sz="1600" spc="-10" dirty="0">
                <a:solidFill>
                  <a:srgbClr val="001F5F"/>
                </a:solidFill>
                <a:latin typeface="Calibri"/>
                <a:cs typeface="Calibri"/>
              </a:rPr>
              <a:t>following commonly used  attributes:</a:t>
            </a:r>
            <a:endParaRPr sz="1600">
              <a:latin typeface="Calibri"/>
              <a:cs typeface="Calibri"/>
            </a:endParaRPr>
          </a:p>
          <a:p>
            <a:pPr marL="411480" indent="-228600">
              <a:lnSpc>
                <a:spcPct val="100000"/>
              </a:lnSpc>
              <a:spcBef>
                <a:spcPts val="980"/>
              </a:spcBef>
              <a:buClr>
                <a:srgbClr val="943735"/>
              </a:buClr>
              <a:buFont typeface="Wingdings"/>
              <a:buChar char=""/>
              <a:tabLst>
                <a:tab pos="411480" algn="l"/>
                <a:tab pos="412115" algn="l"/>
              </a:tabLst>
            </a:pPr>
            <a:r>
              <a:rPr sz="1600" spc="-5" dirty="0">
                <a:solidFill>
                  <a:srgbClr val="001F5F"/>
                </a:solidFill>
                <a:latin typeface="Courier New"/>
                <a:cs typeface="Courier New"/>
              </a:rPr>
              <a:t>name</a:t>
            </a:r>
            <a:r>
              <a:rPr sz="1600" spc="-5" dirty="0">
                <a:solidFill>
                  <a:srgbClr val="001F5F"/>
                </a:solidFill>
                <a:latin typeface="Calibri"/>
                <a:cs typeface="Calibri"/>
              </a:rPr>
              <a:t>: Specifies the </a:t>
            </a:r>
            <a:r>
              <a:rPr sz="1600" spc="-10" dirty="0">
                <a:solidFill>
                  <a:srgbClr val="001F5F"/>
                </a:solidFill>
                <a:latin typeface="Calibri"/>
                <a:cs typeface="Calibri"/>
              </a:rPr>
              <a:t>name </a:t>
            </a:r>
            <a:r>
              <a:rPr sz="1600" spc="-5" dirty="0">
                <a:solidFill>
                  <a:srgbClr val="001F5F"/>
                </a:solidFill>
                <a:latin typeface="Calibri"/>
                <a:cs typeface="Calibri"/>
              </a:rPr>
              <a:t>of a </a:t>
            </a:r>
            <a:r>
              <a:rPr sz="1600" spc="-10" dirty="0">
                <a:solidFill>
                  <a:srgbClr val="001F5F"/>
                </a:solidFill>
                <a:latin typeface="Calibri"/>
                <a:cs typeface="Calibri"/>
              </a:rPr>
              <a:t>property </a:t>
            </a:r>
            <a:r>
              <a:rPr sz="1600" spc="-5" dirty="0">
                <a:solidFill>
                  <a:srgbClr val="001F5F"/>
                </a:solidFill>
                <a:latin typeface="Calibri"/>
                <a:cs typeface="Calibri"/>
              </a:rPr>
              <a:t>of the </a:t>
            </a:r>
            <a:r>
              <a:rPr sz="1600" spc="-20" dirty="0">
                <a:solidFill>
                  <a:srgbClr val="001F5F"/>
                </a:solidFill>
                <a:latin typeface="Calibri"/>
                <a:cs typeface="Calibri"/>
              </a:rPr>
              <a:t>Java </a:t>
            </a:r>
            <a:r>
              <a:rPr sz="1600" spc="-5" dirty="0">
                <a:solidFill>
                  <a:srgbClr val="001F5F"/>
                </a:solidFill>
                <a:latin typeface="Calibri"/>
                <a:cs typeface="Calibri"/>
              </a:rPr>
              <a:t>class that is being</a:t>
            </a:r>
            <a:r>
              <a:rPr sz="1600" spc="110" dirty="0">
                <a:solidFill>
                  <a:srgbClr val="001F5F"/>
                </a:solidFill>
                <a:latin typeface="Calibri"/>
                <a:cs typeface="Calibri"/>
              </a:rPr>
              <a:t> </a:t>
            </a:r>
            <a:r>
              <a:rPr sz="1600" spc="-5" dirty="0">
                <a:solidFill>
                  <a:srgbClr val="001F5F"/>
                </a:solidFill>
                <a:latin typeface="Calibri"/>
                <a:cs typeface="Calibri"/>
              </a:rPr>
              <a:t>mapped</a:t>
            </a:r>
            <a:endParaRPr sz="1600">
              <a:latin typeface="Calibri"/>
              <a:cs typeface="Calibri"/>
            </a:endParaRPr>
          </a:p>
          <a:p>
            <a:pPr marL="411480">
              <a:lnSpc>
                <a:spcPct val="100000"/>
              </a:lnSpc>
              <a:spcBef>
                <a:spcPts val="105"/>
              </a:spcBef>
            </a:pPr>
            <a:r>
              <a:rPr sz="1600" dirty="0">
                <a:solidFill>
                  <a:srgbClr val="001F5F"/>
                </a:solidFill>
                <a:latin typeface="Calibri"/>
                <a:cs typeface="Calibri"/>
              </a:rPr>
              <a:t>with </a:t>
            </a:r>
            <a:r>
              <a:rPr sz="1600" spc="-5" dirty="0">
                <a:solidFill>
                  <a:srgbClr val="001F5F"/>
                </a:solidFill>
                <a:latin typeface="Calibri"/>
                <a:cs typeface="Calibri"/>
              </a:rPr>
              <a:t>a </a:t>
            </a:r>
            <a:r>
              <a:rPr sz="1600" spc="-10" dirty="0">
                <a:solidFill>
                  <a:srgbClr val="001F5F"/>
                </a:solidFill>
                <a:latin typeface="Calibri"/>
                <a:cs typeface="Calibri"/>
              </a:rPr>
              <a:t>column of </a:t>
            </a:r>
            <a:r>
              <a:rPr sz="1600" spc="-5" dirty="0">
                <a:solidFill>
                  <a:srgbClr val="001F5F"/>
                </a:solidFill>
                <a:latin typeface="Calibri"/>
                <a:cs typeface="Calibri"/>
              </a:rPr>
              <a:t>the </a:t>
            </a:r>
            <a:r>
              <a:rPr sz="1600" spc="-10" dirty="0">
                <a:solidFill>
                  <a:srgbClr val="001F5F"/>
                </a:solidFill>
                <a:latin typeface="Calibri"/>
                <a:cs typeface="Calibri"/>
              </a:rPr>
              <a:t>database</a:t>
            </a:r>
            <a:r>
              <a:rPr sz="1600" spc="-15" dirty="0">
                <a:solidFill>
                  <a:srgbClr val="001F5F"/>
                </a:solidFill>
                <a:latin typeface="Calibri"/>
                <a:cs typeface="Calibri"/>
              </a:rPr>
              <a:t> </a:t>
            </a:r>
            <a:r>
              <a:rPr sz="1600" spc="-5" dirty="0">
                <a:solidFill>
                  <a:srgbClr val="001F5F"/>
                </a:solidFill>
                <a:latin typeface="Calibri"/>
                <a:cs typeface="Calibri"/>
              </a:rPr>
              <a:t>table.</a:t>
            </a:r>
            <a:endParaRPr sz="1600">
              <a:latin typeface="Calibri"/>
              <a:cs typeface="Calibri"/>
            </a:endParaRPr>
          </a:p>
          <a:p>
            <a:pPr marL="411480" marR="303530" indent="-228600">
              <a:lnSpc>
                <a:spcPct val="105600"/>
              </a:lnSpc>
              <a:spcBef>
                <a:spcPts val="360"/>
              </a:spcBef>
              <a:buClr>
                <a:srgbClr val="943735"/>
              </a:buClr>
              <a:buFont typeface="Wingdings"/>
              <a:buChar char=""/>
              <a:tabLst>
                <a:tab pos="411480" algn="l"/>
                <a:tab pos="412115" algn="l"/>
              </a:tabLst>
            </a:pPr>
            <a:r>
              <a:rPr sz="1600" spc="-5" dirty="0">
                <a:solidFill>
                  <a:srgbClr val="001F5F"/>
                </a:solidFill>
                <a:latin typeface="Courier New"/>
                <a:cs typeface="Courier New"/>
              </a:rPr>
              <a:t>type</a:t>
            </a:r>
            <a:r>
              <a:rPr sz="1600" spc="-5" dirty="0">
                <a:solidFill>
                  <a:srgbClr val="001F5F"/>
                </a:solidFill>
                <a:latin typeface="Calibri"/>
                <a:cs typeface="Calibri"/>
              </a:rPr>
              <a:t>: Specifies the </a:t>
            </a:r>
            <a:r>
              <a:rPr sz="1600" spc="-10" dirty="0">
                <a:solidFill>
                  <a:srgbClr val="001F5F"/>
                </a:solidFill>
                <a:latin typeface="Calibri"/>
                <a:cs typeface="Calibri"/>
              </a:rPr>
              <a:t>Hibernate </a:t>
            </a:r>
            <a:r>
              <a:rPr sz="1600" spc="-5" dirty="0">
                <a:solidFill>
                  <a:srgbClr val="001F5F"/>
                </a:solidFill>
                <a:latin typeface="Calibri"/>
                <a:cs typeface="Calibri"/>
              </a:rPr>
              <a:t>type </a:t>
            </a:r>
            <a:r>
              <a:rPr sz="1600" spc="-10" dirty="0">
                <a:solidFill>
                  <a:srgbClr val="001F5F"/>
                </a:solidFill>
                <a:latin typeface="Calibri"/>
                <a:cs typeface="Calibri"/>
              </a:rPr>
              <a:t>that </a:t>
            </a:r>
            <a:r>
              <a:rPr sz="1600" spc="-5" dirty="0">
                <a:solidFill>
                  <a:srgbClr val="001F5F"/>
                </a:solidFill>
                <a:latin typeface="Calibri"/>
                <a:cs typeface="Calibri"/>
              </a:rPr>
              <a:t>is </a:t>
            </a:r>
            <a:r>
              <a:rPr sz="1600" spc="-10" dirty="0">
                <a:solidFill>
                  <a:srgbClr val="001F5F"/>
                </a:solidFill>
                <a:latin typeface="Calibri"/>
                <a:cs typeface="Calibri"/>
              </a:rPr>
              <a:t>used to </a:t>
            </a:r>
            <a:r>
              <a:rPr sz="1600" spc="-5" dirty="0">
                <a:solidFill>
                  <a:srgbClr val="001F5F"/>
                </a:solidFill>
                <a:latin typeface="Calibri"/>
                <a:cs typeface="Calibri"/>
              </a:rPr>
              <a:t>map a </a:t>
            </a:r>
            <a:r>
              <a:rPr sz="1600" spc="-10" dirty="0">
                <a:solidFill>
                  <a:srgbClr val="001F5F"/>
                </a:solidFill>
                <a:latin typeface="Calibri"/>
                <a:cs typeface="Calibri"/>
              </a:rPr>
              <a:t>property </a:t>
            </a:r>
            <a:r>
              <a:rPr sz="1600" spc="-5" dirty="0">
                <a:solidFill>
                  <a:srgbClr val="001F5F"/>
                </a:solidFill>
                <a:latin typeface="Calibri"/>
                <a:cs typeface="Calibri"/>
              </a:rPr>
              <a:t>of the </a:t>
            </a:r>
            <a:r>
              <a:rPr sz="1600" spc="-20" dirty="0">
                <a:solidFill>
                  <a:srgbClr val="001F5F"/>
                </a:solidFill>
                <a:latin typeface="Calibri"/>
                <a:cs typeface="Calibri"/>
              </a:rPr>
              <a:t>Java  </a:t>
            </a:r>
            <a:r>
              <a:rPr sz="1600" spc="-5" dirty="0">
                <a:solidFill>
                  <a:srgbClr val="001F5F"/>
                </a:solidFill>
                <a:latin typeface="Calibri"/>
                <a:cs typeface="Calibri"/>
              </a:rPr>
              <a:t>class with a </a:t>
            </a:r>
            <a:r>
              <a:rPr sz="1600" spc="-10" dirty="0">
                <a:solidFill>
                  <a:srgbClr val="001F5F"/>
                </a:solidFill>
                <a:latin typeface="Calibri"/>
                <a:cs typeface="Calibri"/>
              </a:rPr>
              <a:t>column </a:t>
            </a:r>
            <a:r>
              <a:rPr sz="1600" spc="-5" dirty="0">
                <a:solidFill>
                  <a:srgbClr val="001F5F"/>
                </a:solidFill>
                <a:latin typeface="Calibri"/>
                <a:cs typeface="Calibri"/>
              </a:rPr>
              <a:t>of the </a:t>
            </a:r>
            <a:r>
              <a:rPr sz="1600" spc="-10" dirty="0">
                <a:solidFill>
                  <a:srgbClr val="001F5F"/>
                </a:solidFill>
                <a:latin typeface="Calibri"/>
                <a:cs typeface="Calibri"/>
              </a:rPr>
              <a:t>database</a:t>
            </a:r>
            <a:r>
              <a:rPr sz="1600" spc="-5" dirty="0">
                <a:solidFill>
                  <a:srgbClr val="001F5F"/>
                </a:solidFill>
                <a:latin typeface="Calibri"/>
                <a:cs typeface="Calibri"/>
              </a:rPr>
              <a:t> table.</a:t>
            </a:r>
            <a:endParaRPr sz="1600">
              <a:latin typeface="Calibri"/>
              <a:cs typeface="Calibri"/>
            </a:endParaRPr>
          </a:p>
          <a:p>
            <a:pPr marL="411480" marR="198755" indent="-228600">
              <a:lnSpc>
                <a:spcPct val="105600"/>
              </a:lnSpc>
              <a:spcBef>
                <a:spcPts val="360"/>
              </a:spcBef>
              <a:buClr>
                <a:srgbClr val="943735"/>
              </a:buClr>
              <a:buFont typeface="Wingdings"/>
              <a:buChar char=""/>
              <a:tabLst>
                <a:tab pos="411480" algn="l"/>
                <a:tab pos="412115" algn="l"/>
              </a:tabLst>
            </a:pPr>
            <a:r>
              <a:rPr sz="1600" spc="-5" dirty="0">
                <a:solidFill>
                  <a:srgbClr val="001F5F"/>
                </a:solidFill>
                <a:latin typeface="Courier New"/>
                <a:cs typeface="Courier New"/>
              </a:rPr>
              <a:t>column</a:t>
            </a:r>
            <a:r>
              <a:rPr sz="1600" spc="-5" dirty="0">
                <a:solidFill>
                  <a:srgbClr val="001F5F"/>
                </a:solidFill>
                <a:latin typeface="Calibri"/>
                <a:cs typeface="Calibri"/>
              </a:rPr>
              <a:t>: Specifies the name of a </a:t>
            </a:r>
            <a:r>
              <a:rPr sz="1600" spc="-10" dirty="0">
                <a:solidFill>
                  <a:srgbClr val="001F5F"/>
                </a:solidFill>
                <a:latin typeface="Calibri"/>
                <a:cs typeface="Calibri"/>
              </a:rPr>
              <a:t>column </a:t>
            </a:r>
            <a:r>
              <a:rPr sz="1600" spc="-5" dirty="0">
                <a:solidFill>
                  <a:srgbClr val="001F5F"/>
                </a:solidFill>
                <a:latin typeface="Calibri"/>
                <a:cs typeface="Calibri"/>
              </a:rPr>
              <a:t>of the </a:t>
            </a:r>
            <a:r>
              <a:rPr sz="1600" spc="-10" dirty="0">
                <a:solidFill>
                  <a:srgbClr val="001F5F"/>
                </a:solidFill>
                <a:latin typeface="Calibri"/>
                <a:cs typeface="Calibri"/>
              </a:rPr>
              <a:t>database table that </a:t>
            </a:r>
            <a:r>
              <a:rPr sz="1600" spc="-5" dirty="0">
                <a:solidFill>
                  <a:srgbClr val="001F5F"/>
                </a:solidFill>
                <a:latin typeface="Calibri"/>
                <a:cs typeface="Calibri"/>
              </a:rPr>
              <a:t>is mapped  </a:t>
            </a:r>
            <a:r>
              <a:rPr sz="1600" spc="-10" dirty="0">
                <a:solidFill>
                  <a:srgbClr val="001F5F"/>
                </a:solidFill>
                <a:latin typeface="Calibri"/>
                <a:cs typeface="Calibri"/>
              </a:rPr>
              <a:t>to </a:t>
            </a:r>
            <a:r>
              <a:rPr sz="1600" spc="-5" dirty="0">
                <a:solidFill>
                  <a:srgbClr val="001F5F"/>
                </a:solidFill>
                <a:latin typeface="Calibri"/>
                <a:cs typeface="Calibri"/>
              </a:rPr>
              <a:t>a </a:t>
            </a:r>
            <a:r>
              <a:rPr sz="1600" spc="-10" dirty="0">
                <a:solidFill>
                  <a:srgbClr val="001F5F"/>
                </a:solidFill>
                <a:latin typeface="Calibri"/>
                <a:cs typeface="Calibri"/>
              </a:rPr>
              <a:t>property </a:t>
            </a:r>
            <a:r>
              <a:rPr sz="1600" spc="-5" dirty="0">
                <a:solidFill>
                  <a:srgbClr val="001F5F"/>
                </a:solidFill>
                <a:latin typeface="Calibri"/>
                <a:cs typeface="Calibri"/>
              </a:rPr>
              <a:t>of the </a:t>
            </a:r>
            <a:r>
              <a:rPr sz="1600" spc="-20" dirty="0">
                <a:solidFill>
                  <a:srgbClr val="001F5F"/>
                </a:solidFill>
                <a:latin typeface="Calibri"/>
                <a:cs typeface="Calibri"/>
              </a:rPr>
              <a:t>Java</a:t>
            </a:r>
            <a:r>
              <a:rPr sz="1600" spc="15" dirty="0">
                <a:solidFill>
                  <a:srgbClr val="001F5F"/>
                </a:solidFill>
                <a:latin typeface="Calibri"/>
                <a:cs typeface="Calibri"/>
              </a:rPr>
              <a:t> </a:t>
            </a:r>
            <a:r>
              <a:rPr sz="1600" spc="-5" dirty="0">
                <a:solidFill>
                  <a:srgbClr val="001F5F"/>
                </a:solidFill>
                <a:latin typeface="Calibri"/>
                <a:cs typeface="Calibri"/>
              </a:rPr>
              <a:t>class.</a:t>
            </a:r>
            <a:endParaRPr sz="1600">
              <a:latin typeface="Calibri"/>
              <a:cs typeface="Calibri"/>
            </a:endParaRPr>
          </a:p>
          <a:p>
            <a:pPr marL="411480" indent="-228600">
              <a:lnSpc>
                <a:spcPct val="100000"/>
              </a:lnSpc>
              <a:spcBef>
                <a:spcPts val="465"/>
              </a:spcBef>
              <a:buClr>
                <a:srgbClr val="943735"/>
              </a:buClr>
              <a:buFont typeface="Wingdings"/>
              <a:buChar char=""/>
              <a:tabLst>
                <a:tab pos="411480" algn="l"/>
                <a:tab pos="412115" algn="l"/>
              </a:tabLst>
            </a:pPr>
            <a:r>
              <a:rPr sz="1600" spc="-5" dirty="0">
                <a:solidFill>
                  <a:srgbClr val="001F5F"/>
                </a:solidFill>
                <a:latin typeface="Courier New"/>
                <a:cs typeface="Courier New"/>
              </a:rPr>
              <a:t>length</a:t>
            </a:r>
            <a:r>
              <a:rPr sz="1600" spc="-5" dirty="0">
                <a:solidFill>
                  <a:srgbClr val="001F5F"/>
                </a:solidFill>
                <a:latin typeface="Calibri"/>
                <a:cs typeface="Calibri"/>
              </a:rPr>
              <a:t>: Specifies the maximum number of </a:t>
            </a:r>
            <a:r>
              <a:rPr sz="1600" spc="-10" dirty="0">
                <a:solidFill>
                  <a:srgbClr val="001F5F"/>
                </a:solidFill>
                <a:latin typeface="Calibri"/>
                <a:cs typeface="Calibri"/>
              </a:rPr>
              <a:t>characters </a:t>
            </a:r>
            <a:r>
              <a:rPr sz="1600" spc="-5" dirty="0">
                <a:solidFill>
                  <a:srgbClr val="001F5F"/>
                </a:solidFill>
                <a:latin typeface="Calibri"/>
                <a:cs typeface="Calibri"/>
              </a:rPr>
              <a:t>that a </a:t>
            </a:r>
            <a:r>
              <a:rPr sz="1600" spc="-10" dirty="0">
                <a:solidFill>
                  <a:srgbClr val="001F5F"/>
                </a:solidFill>
                <a:latin typeface="Calibri"/>
                <a:cs typeface="Calibri"/>
              </a:rPr>
              <a:t>column, </a:t>
            </a:r>
            <a:r>
              <a:rPr sz="1600" spc="-5" dirty="0">
                <a:solidFill>
                  <a:srgbClr val="001F5F"/>
                </a:solidFill>
                <a:latin typeface="Calibri"/>
                <a:cs typeface="Calibri"/>
              </a:rPr>
              <a:t>which</a:t>
            </a:r>
            <a:r>
              <a:rPr sz="1600" spc="80" dirty="0">
                <a:solidFill>
                  <a:srgbClr val="001F5F"/>
                </a:solidFill>
                <a:latin typeface="Calibri"/>
                <a:cs typeface="Calibri"/>
              </a:rPr>
              <a:t> </a:t>
            </a:r>
            <a:r>
              <a:rPr sz="1600" spc="-5" dirty="0">
                <a:solidFill>
                  <a:srgbClr val="001F5F"/>
                </a:solidFill>
                <a:latin typeface="Calibri"/>
                <a:cs typeface="Calibri"/>
              </a:rPr>
              <a:t>is</a:t>
            </a:r>
            <a:endParaRPr sz="1600">
              <a:latin typeface="Calibri"/>
              <a:cs typeface="Calibri"/>
            </a:endParaRPr>
          </a:p>
          <a:p>
            <a:pPr marL="411480">
              <a:lnSpc>
                <a:spcPct val="100000"/>
              </a:lnSpc>
              <a:spcBef>
                <a:spcPts val="110"/>
              </a:spcBef>
            </a:pPr>
            <a:r>
              <a:rPr sz="1600" spc="-5" dirty="0">
                <a:solidFill>
                  <a:srgbClr val="001F5F"/>
                </a:solidFill>
                <a:latin typeface="Calibri"/>
                <a:cs typeface="Calibri"/>
              </a:rPr>
              <a:t>being mapped with a </a:t>
            </a:r>
            <a:r>
              <a:rPr sz="1600" spc="-10" dirty="0">
                <a:solidFill>
                  <a:srgbClr val="001F5F"/>
                </a:solidFill>
                <a:latin typeface="Calibri"/>
                <a:cs typeface="Calibri"/>
              </a:rPr>
              <a:t>property </a:t>
            </a:r>
            <a:r>
              <a:rPr sz="1600" spc="-5" dirty="0">
                <a:solidFill>
                  <a:srgbClr val="001F5F"/>
                </a:solidFill>
                <a:latin typeface="Calibri"/>
                <a:cs typeface="Calibri"/>
              </a:rPr>
              <a:t>of the </a:t>
            </a:r>
            <a:r>
              <a:rPr sz="1600" spc="-20" dirty="0">
                <a:solidFill>
                  <a:srgbClr val="001F5F"/>
                </a:solidFill>
                <a:latin typeface="Calibri"/>
                <a:cs typeface="Calibri"/>
              </a:rPr>
              <a:t>Java </a:t>
            </a:r>
            <a:r>
              <a:rPr sz="1600" spc="-5" dirty="0">
                <a:solidFill>
                  <a:srgbClr val="001F5F"/>
                </a:solidFill>
                <a:latin typeface="Calibri"/>
                <a:cs typeface="Calibri"/>
              </a:rPr>
              <a:t>class, </a:t>
            </a:r>
            <a:r>
              <a:rPr sz="1600" spc="-10" dirty="0">
                <a:solidFill>
                  <a:srgbClr val="001F5F"/>
                </a:solidFill>
                <a:latin typeface="Calibri"/>
                <a:cs typeface="Calibri"/>
              </a:rPr>
              <a:t>can</a:t>
            </a:r>
            <a:r>
              <a:rPr sz="1600" spc="90" dirty="0">
                <a:solidFill>
                  <a:srgbClr val="001F5F"/>
                </a:solidFill>
                <a:latin typeface="Calibri"/>
                <a:cs typeface="Calibri"/>
              </a:rPr>
              <a:t> </a:t>
            </a:r>
            <a:r>
              <a:rPr sz="1600" spc="-15" dirty="0">
                <a:solidFill>
                  <a:srgbClr val="001F5F"/>
                </a:solidFill>
                <a:latin typeface="Calibri"/>
                <a:cs typeface="Calibri"/>
              </a:rPr>
              <a:t>store.</a:t>
            </a:r>
            <a:endParaRPr sz="1600">
              <a:latin typeface="Calibri"/>
              <a:cs typeface="Calibri"/>
            </a:endParaRPr>
          </a:p>
          <a:p>
            <a:pPr marL="12700" marR="5080">
              <a:lnSpc>
                <a:spcPct val="101299"/>
              </a:lnSpc>
              <a:spcBef>
                <a:spcPts val="585"/>
              </a:spcBef>
            </a:pPr>
            <a:r>
              <a:rPr sz="1600" spc="-5" dirty="0">
                <a:solidFill>
                  <a:srgbClr val="001F5F"/>
                </a:solidFill>
                <a:latin typeface="Courier New"/>
                <a:cs typeface="Courier New"/>
              </a:rPr>
              <a:t>&lt;column&gt;</a:t>
            </a:r>
            <a:r>
              <a:rPr sz="1600" spc="-5" dirty="0">
                <a:solidFill>
                  <a:srgbClr val="001F5F"/>
                </a:solidFill>
                <a:latin typeface="Calibri"/>
                <a:cs typeface="Calibri"/>
              </a:rPr>
              <a:t>: Is </a:t>
            </a:r>
            <a:r>
              <a:rPr sz="1600" spc="-10" dirty="0">
                <a:solidFill>
                  <a:srgbClr val="001F5F"/>
                </a:solidFill>
                <a:latin typeface="Calibri"/>
                <a:cs typeface="Calibri"/>
              </a:rPr>
              <a:t>used to </a:t>
            </a:r>
            <a:r>
              <a:rPr sz="1600" spc="-5" dirty="0">
                <a:solidFill>
                  <a:srgbClr val="001F5F"/>
                </a:solidFill>
                <a:latin typeface="Calibri"/>
                <a:cs typeface="Calibri"/>
              </a:rPr>
              <a:t>specify a </a:t>
            </a:r>
            <a:r>
              <a:rPr sz="1600" spc="-10" dirty="0">
                <a:solidFill>
                  <a:srgbClr val="001F5F"/>
                </a:solidFill>
                <a:latin typeface="Calibri"/>
                <a:cs typeface="Calibri"/>
              </a:rPr>
              <a:t>column </a:t>
            </a:r>
            <a:r>
              <a:rPr sz="1600" spc="-5" dirty="0">
                <a:solidFill>
                  <a:srgbClr val="001F5F"/>
                </a:solidFill>
                <a:latin typeface="Calibri"/>
                <a:cs typeface="Calibri"/>
              </a:rPr>
              <a:t>that is </a:t>
            </a:r>
            <a:r>
              <a:rPr sz="1600" spc="-10" dirty="0">
                <a:solidFill>
                  <a:srgbClr val="001F5F"/>
                </a:solidFill>
                <a:latin typeface="Calibri"/>
                <a:cs typeface="Calibri"/>
              </a:rPr>
              <a:t>to </a:t>
            </a:r>
            <a:r>
              <a:rPr sz="1600" spc="-5" dirty="0">
                <a:solidFill>
                  <a:srgbClr val="001F5F"/>
                </a:solidFill>
                <a:latin typeface="Calibri"/>
                <a:cs typeface="Calibri"/>
              </a:rPr>
              <a:t>be mapped with a </a:t>
            </a:r>
            <a:r>
              <a:rPr sz="1600" spc="-10" dirty="0">
                <a:solidFill>
                  <a:srgbClr val="001F5F"/>
                </a:solidFill>
                <a:latin typeface="Calibri"/>
                <a:cs typeface="Calibri"/>
              </a:rPr>
              <a:t>property </a:t>
            </a:r>
            <a:r>
              <a:rPr sz="1600" spc="-5" dirty="0">
                <a:solidFill>
                  <a:srgbClr val="001F5F"/>
                </a:solidFill>
                <a:latin typeface="Calibri"/>
                <a:cs typeface="Calibri"/>
              </a:rPr>
              <a:t>of </a:t>
            </a:r>
            <a:r>
              <a:rPr sz="1600" spc="-10" dirty="0">
                <a:solidFill>
                  <a:srgbClr val="001F5F"/>
                </a:solidFill>
                <a:latin typeface="Calibri"/>
                <a:cs typeface="Calibri"/>
              </a:rPr>
              <a:t>the  </a:t>
            </a:r>
            <a:r>
              <a:rPr sz="1600" spc="-20" dirty="0">
                <a:solidFill>
                  <a:srgbClr val="001F5F"/>
                </a:solidFill>
                <a:latin typeface="Calibri"/>
                <a:cs typeface="Calibri"/>
              </a:rPr>
              <a:t>Java </a:t>
            </a:r>
            <a:r>
              <a:rPr sz="1600" spc="-5" dirty="0">
                <a:solidFill>
                  <a:srgbClr val="001F5F"/>
                </a:solidFill>
                <a:latin typeface="Calibri"/>
                <a:cs typeface="Calibri"/>
              </a:rPr>
              <a:t>class. It is </a:t>
            </a:r>
            <a:r>
              <a:rPr sz="1600" spc="-10" dirty="0">
                <a:solidFill>
                  <a:srgbClr val="001F5F"/>
                </a:solidFill>
                <a:latin typeface="Calibri"/>
                <a:cs typeface="Calibri"/>
              </a:rPr>
              <a:t>used </a:t>
            </a:r>
            <a:r>
              <a:rPr sz="1600" spc="-5" dirty="0">
                <a:solidFill>
                  <a:srgbClr val="001F5F"/>
                </a:solidFill>
                <a:latin typeface="Calibri"/>
                <a:cs typeface="Calibri"/>
              </a:rPr>
              <a:t>within the </a:t>
            </a:r>
            <a:r>
              <a:rPr sz="1600" spc="-5" dirty="0">
                <a:solidFill>
                  <a:srgbClr val="001F5F"/>
                </a:solidFill>
                <a:latin typeface="Courier New"/>
                <a:cs typeface="Courier New"/>
              </a:rPr>
              <a:t>&lt;property&gt; </a:t>
            </a:r>
            <a:r>
              <a:rPr sz="1600" spc="-10" dirty="0">
                <a:solidFill>
                  <a:srgbClr val="001F5F"/>
                </a:solidFill>
                <a:latin typeface="Calibri"/>
                <a:cs typeface="Calibri"/>
              </a:rPr>
              <a:t>tag. </a:t>
            </a:r>
            <a:r>
              <a:rPr sz="1600" spc="-30" dirty="0">
                <a:solidFill>
                  <a:srgbClr val="001F5F"/>
                </a:solidFill>
                <a:latin typeface="Calibri"/>
                <a:cs typeface="Calibri"/>
              </a:rPr>
              <a:t>However, </a:t>
            </a:r>
            <a:r>
              <a:rPr sz="1600" spc="-5" dirty="0">
                <a:solidFill>
                  <a:srgbClr val="001F5F"/>
                </a:solidFill>
                <a:latin typeface="Calibri"/>
                <a:cs typeface="Calibri"/>
              </a:rPr>
              <a:t>this </a:t>
            </a:r>
            <a:r>
              <a:rPr sz="1600" spc="-10" dirty="0">
                <a:solidFill>
                  <a:srgbClr val="001F5F"/>
                </a:solidFill>
                <a:latin typeface="Calibri"/>
                <a:cs typeface="Calibri"/>
              </a:rPr>
              <a:t>tag can </a:t>
            </a:r>
            <a:r>
              <a:rPr sz="1600" spc="-5" dirty="0">
                <a:solidFill>
                  <a:srgbClr val="001F5F"/>
                </a:solidFill>
                <a:latin typeface="Calibri"/>
                <a:cs typeface="Calibri"/>
              </a:rPr>
              <a:t>be </a:t>
            </a:r>
            <a:r>
              <a:rPr sz="1600" spc="-10" dirty="0">
                <a:solidFill>
                  <a:srgbClr val="001F5F"/>
                </a:solidFill>
                <a:latin typeface="Calibri"/>
                <a:cs typeface="Calibri"/>
              </a:rPr>
              <a:t>replaced  by </a:t>
            </a:r>
            <a:r>
              <a:rPr sz="1600" spc="-5" dirty="0">
                <a:solidFill>
                  <a:srgbClr val="001F5F"/>
                </a:solidFill>
                <a:latin typeface="Calibri"/>
                <a:cs typeface="Calibri"/>
              </a:rPr>
              <a:t>using the </a:t>
            </a:r>
            <a:r>
              <a:rPr sz="1600" spc="-10" dirty="0">
                <a:solidFill>
                  <a:srgbClr val="001F5F"/>
                </a:solidFill>
                <a:latin typeface="Calibri"/>
                <a:cs typeface="Calibri"/>
              </a:rPr>
              <a:t>column attribute </a:t>
            </a:r>
            <a:r>
              <a:rPr sz="1600" spc="-5" dirty="0">
                <a:solidFill>
                  <a:srgbClr val="001F5F"/>
                </a:solidFill>
                <a:latin typeface="Calibri"/>
                <a:cs typeface="Calibri"/>
              </a:rPr>
              <a:t>of the </a:t>
            </a:r>
            <a:r>
              <a:rPr sz="1600" spc="-5" dirty="0">
                <a:solidFill>
                  <a:srgbClr val="001F5F"/>
                </a:solidFill>
                <a:latin typeface="Courier New"/>
                <a:cs typeface="Courier New"/>
              </a:rPr>
              <a:t>&lt;property&gt; </a:t>
            </a:r>
            <a:r>
              <a:rPr sz="1600" spc="-10" dirty="0">
                <a:solidFill>
                  <a:srgbClr val="001F5F"/>
                </a:solidFill>
                <a:latin typeface="Calibri"/>
                <a:cs typeface="Calibri"/>
              </a:rPr>
              <a:t>tag. </a:t>
            </a:r>
            <a:r>
              <a:rPr sz="1600" spc="-5" dirty="0">
                <a:solidFill>
                  <a:srgbClr val="001F5F"/>
                </a:solidFill>
                <a:latin typeface="Calibri"/>
                <a:cs typeface="Calibri"/>
              </a:rPr>
              <a:t>The </a:t>
            </a:r>
            <a:r>
              <a:rPr sz="1600" spc="-5" dirty="0">
                <a:solidFill>
                  <a:srgbClr val="001F5F"/>
                </a:solidFill>
                <a:latin typeface="Courier New"/>
                <a:cs typeface="Courier New"/>
              </a:rPr>
              <a:t>&lt;column&gt; </a:t>
            </a:r>
            <a:r>
              <a:rPr sz="1600" spc="-10" dirty="0">
                <a:solidFill>
                  <a:srgbClr val="001F5F"/>
                </a:solidFill>
                <a:latin typeface="Calibri"/>
                <a:cs typeface="Calibri"/>
              </a:rPr>
              <a:t>tag </a:t>
            </a:r>
            <a:r>
              <a:rPr sz="1600" spc="-5" dirty="0">
                <a:solidFill>
                  <a:srgbClr val="001F5F"/>
                </a:solidFill>
                <a:latin typeface="Calibri"/>
                <a:cs typeface="Calibri"/>
              </a:rPr>
              <a:t>has </a:t>
            </a:r>
            <a:r>
              <a:rPr sz="1600" spc="-10" dirty="0">
                <a:solidFill>
                  <a:srgbClr val="001F5F"/>
                </a:solidFill>
                <a:latin typeface="Calibri"/>
                <a:cs typeface="Calibri"/>
              </a:rPr>
              <a:t>the  following commonly used</a:t>
            </a:r>
            <a:r>
              <a:rPr sz="1600" spc="15" dirty="0">
                <a:solidFill>
                  <a:srgbClr val="001F5F"/>
                </a:solidFill>
                <a:latin typeface="Calibri"/>
                <a:cs typeface="Calibri"/>
              </a:rPr>
              <a:t> </a:t>
            </a:r>
            <a:r>
              <a:rPr sz="1600" spc="-10" dirty="0">
                <a:solidFill>
                  <a:srgbClr val="001F5F"/>
                </a:solidFill>
                <a:latin typeface="Calibri"/>
                <a:cs typeface="Calibri"/>
              </a:rPr>
              <a:t>attributes:</a:t>
            </a:r>
            <a:endParaRPr sz="1600">
              <a:latin typeface="Calibri"/>
              <a:cs typeface="Calibri"/>
            </a:endParaRPr>
          </a:p>
          <a:p>
            <a:pPr marL="411480" indent="-228600">
              <a:lnSpc>
                <a:spcPct val="100000"/>
              </a:lnSpc>
              <a:spcBef>
                <a:spcPts val="985"/>
              </a:spcBef>
              <a:buClr>
                <a:srgbClr val="943735"/>
              </a:buClr>
              <a:buFont typeface="Wingdings"/>
              <a:buChar char=""/>
              <a:tabLst>
                <a:tab pos="411480" algn="l"/>
                <a:tab pos="412115" algn="l"/>
              </a:tabLst>
            </a:pPr>
            <a:r>
              <a:rPr sz="1600" spc="-5" dirty="0">
                <a:solidFill>
                  <a:srgbClr val="001F5F"/>
                </a:solidFill>
                <a:latin typeface="Courier New"/>
                <a:cs typeface="Courier New"/>
              </a:rPr>
              <a:t>name</a:t>
            </a:r>
            <a:r>
              <a:rPr sz="1600" spc="-5" dirty="0">
                <a:solidFill>
                  <a:srgbClr val="001F5F"/>
                </a:solidFill>
                <a:latin typeface="Calibri"/>
                <a:cs typeface="Calibri"/>
              </a:rPr>
              <a:t>: Specifies the </a:t>
            </a:r>
            <a:r>
              <a:rPr sz="1600" spc="-10" dirty="0">
                <a:solidFill>
                  <a:srgbClr val="001F5F"/>
                </a:solidFill>
                <a:latin typeface="Calibri"/>
                <a:cs typeface="Calibri"/>
              </a:rPr>
              <a:t>name </a:t>
            </a:r>
            <a:r>
              <a:rPr sz="1600" spc="-5" dirty="0">
                <a:solidFill>
                  <a:srgbClr val="001F5F"/>
                </a:solidFill>
                <a:latin typeface="Calibri"/>
                <a:cs typeface="Calibri"/>
              </a:rPr>
              <a:t>of the </a:t>
            </a:r>
            <a:r>
              <a:rPr sz="1600" spc="-10" dirty="0">
                <a:solidFill>
                  <a:srgbClr val="001F5F"/>
                </a:solidFill>
                <a:latin typeface="Calibri"/>
                <a:cs typeface="Calibri"/>
              </a:rPr>
              <a:t>column </a:t>
            </a:r>
            <a:r>
              <a:rPr sz="1600" spc="-5" dirty="0">
                <a:solidFill>
                  <a:srgbClr val="001F5F"/>
                </a:solidFill>
                <a:latin typeface="Calibri"/>
                <a:cs typeface="Calibri"/>
              </a:rPr>
              <a:t>in the </a:t>
            </a:r>
            <a:r>
              <a:rPr sz="1600" spc="-10" dirty="0">
                <a:solidFill>
                  <a:srgbClr val="001F5F"/>
                </a:solidFill>
                <a:latin typeface="Calibri"/>
                <a:cs typeface="Calibri"/>
              </a:rPr>
              <a:t>database</a:t>
            </a:r>
            <a:r>
              <a:rPr sz="1600" spc="60" dirty="0">
                <a:solidFill>
                  <a:srgbClr val="001F5F"/>
                </a:solidFill>
                <a:latin typeface="Calibri"/>
                <a:cs typeface="Calibri"/>
              </a:rPr>
              <a:t> </a:t>
            </a:r>
            <a:r>
              <a:rPr sz="1600" spc="-5" dirty="0">
                <a:solidFill>
                  <a:srgbClr val="001F5F"/>
                </a:solidFill>
                <a:latin typeface="Calibri"/>
                <a:cs typeface="Calibri"/>
              </a:rPr>
              <a:t>table.</a:t>
            </a:r>
            <a:endParaRPr sz="1600">
              <a:latin typeface="Calibri"/>
              <a:cs typeface="Calibri"/>
            </a:endParaRPr>
          </a:p>
          <a:p>
            <a:pPr marL="411480" indent="-228600">
              <a:lnSpc>
                <a:spcPct val="100000"/>
              </a:lnSpc>
              <a:spcBef>
                <a:spcPts val="480"/>
              </a:spcBef>
              <a:buClr>
                <a:srgbClr val="943735"/>
              </a:buClr>
              <a:buFont typeface="Wingdings"/>
              <a:buChar char=""/>
              <a:tabLst>
                <a:tab pos="411480" algn="l"/>
                <a:tab pos="412115" algn="l"/>
              </a:tabLst>
            </a:pPr>
            <a:r>
              <a:rPr sz="1600" spc="-5" dirty="0">
                <a:solidFill>
                  <a:srgbClr val="001F5F"/>
                </a:solidFill>
                <a:latin typeface="Courier New"/>
                <a:cs typeface="Courier New"/>
              </a:rPr>
              <a:t>length</a:t>
            </a:r>
            <a:r>
              <a:rPr sz="1600" spc="-5" dirty="0">
                <a:solidFill>
                  <a:srgbClr val="001F5F"/>
                </a:solidFill>
                <a:latin typeface="Calibri"/>
                <a:cs typeface="Calibri"/>
              </a:rPr>
              <a:t>: Specifies the maximum </a:t>
            </a:r>
            <a:r>
              <a:rPr sz="1600" spc="-10" dirty="0">
                <a:solidFill>
                  <a:srgbClr val="001F5F"/>
                </a:solidFill>
                <a:latin typeface="Calibri"/>
                <a:cs typeface="Calibri"/>
              </a:rPr>
              <a:t>number </a:t>
            </a:r>
            <a:r>
              <a:rPr sz="1600" spc="-5" dirty="0">
                <a:solidFill>
                  <a:srgbClr val="001F5F"/>
                </a:solidFill>
                <a:latin typeface="Calibri"/>
                <a:cs typeface="Calibri"/>
              </a:rPr>
              <a:t>of </a:t>
            </a:r>
            <a:r>
              <a:rPr sz="1600" spc="-15" dirty="0">
                <a:solidFill>
                  <a:srgbClr val="001F5F"/>
                </a:solidFill>
                <a:latin typeface="Calibri"/>
                <a:cs typeface="Calibri"/>
              </a:rPr>
              <a:t>characters </a:t>
            </a:r>
            <a:r>
              <a:rPr sz="1600" spc="-10" dirty="0">
                <a:solidFill>
                  <a:srgbClr val="001F5F"/>
                </a:solidFill>
                <a:latin typeface="Calibri"/>
                <a:cs typeface="Calibri"/>
              </a:rPr>
              <a:t>that </a:t>
            </a:r>
            <a:r>
              <a:rPr sz="1600" spc="-5" dirty="0">
                <a:solidFill>
                  <a:srgbClr val="001F5F"/>
                </a:solidFill>
                <a:latin typeface="Calibri"/>
                <a:cs typeface="Calibri"/>
              </a:rPr>
              <a:t>a </a:t>
            </a:r>
            <a:r>
              <a:rPr sz="1600" spc="-10" dirty="0">
                <a:solidFill>
                  <a:srgbClr val="001F5F"/>
                </a:solidFill>
                <a:latin typeface="Calibri"/>
                <a:cs typeface="Calibri"/>
              </a:rPr>
              <a:t>column can</a:t>
            </a:r>
            <a:r>
              <a:rPr sz="1600" spc="140" dirty="0">
                <a:solidFill>
                  <a:srgbClr val="001F5F"/>
                </a:solidFill>
                <a:latin typeface="Calibri"/>
                <a:cs typeface="Calibri"/>
              </a:rPr>
              <a:t> </a:t>
            </a:r>
            <a:r>
              <a:rPr sz="1600" spc="-10" dirty="0">
                <a:solidFill>
                  <a:srgbClr val="001F5F"/>
                </a:solidFill>
                <a:latin typeface="Calibri"/>
                <a:cs typeface="Calibri"/>
              </a:rPr>
              <a:t>store.</a:t>
            </a:r>
            <a:endParaRPr sz="16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48</a:t>
            </a:fld>
            <a:r>
              <a:rPr dirty="0"/>
              <a:t> of</a:t>
            </a:r>
            <a:r>
              <a:rPr spc="-90" dirty="0"/>
              <a:t> </a:t>
            </a:r>
            <a:r>
              <a:rPr dirty="0"/>
              <a:t>45</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 the </a:t>
            </a:r>
            <a:r>
              <a:rPr spc="-10" dirty="0"/>
              <a:t>Hibernate </a:t>
            </a:r>
            <a:r>
              <a:rPr spc="-5" dirty="0"/>
              <a:t>Mapping </a:t>
            </a:r>
            <a:r>
              <a:rPr dirty="0"/>
              <a:t>File</a:t>
            </a:r>
            <a:r>
              <a:rPr spc="15" dirty="0"/>
              <a:t> </a:t>
            </a:r>
            <a:r>
              <a:rPr spc="-10" dirty="0"/>
              <a:t>(Contd.)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2187"/>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 the </a:t>
            </a:r>
            <a:r>
              <a:rPr spc="-10" dirty="0"/>
              <a:t>Hibernate </a:t>
            </a:r>
            <a:r>
              <a:rPr spc="-5" dirty="0"/>
              <a:t>Mapping </a:t>
            </a:r>
            <a:r>
              <a:rPr dirty="0"/>
              <a:t>File</a:t>
            </a:r>
            <a:r>
              <a:rPr spc="15" dirty="0"/>
              <a:t> </a:t>
            </a:r>
            <a:r>
              <a:rPr spc="-10" dirty="0"/>
              <a:t>(Contd.)</a:t>
            </a:r>
          </a:p>
        </p:txBody>
      </p:sp>
      <p:sp>
        <p:nvSpPr>
          <p:cNvPr id="4" name="object 4"/>
          <p:cNvSpPr/>
          <p:nvPr/>
        </p:nvSpPr>
        <p:spPr>
          <a:xfrm>
            <a:off x="495287" y="1508252"/>
            <a:ext cx="534670" cy="4801235"/>
          </a:xfrm>
          <a:custGeom>
            <a:avLst/>
            <a:gdLst/>
            <a:ahLst/>
            <a:cxnLst/>
            <a:rect l="l" t="t" r="r" b="b"/>
            <a:pathLst>
              <a:path w="534669" h="4801235">
                <a:moveTo>
                  <a:pt x="534530" y="0"/>
                </a:moveTo>
                <a:lnTo>
                  <a:pt x="400900" y="0"/>
                </a:lnTo>
                <a:lnTo>
                  <a:pt x="374896" y="5258"/>
                </a:lnTo>
                <a:lnTo>
                  <a:pt x="353658" y="19589"/>
                </a:lnTo>
                <a:lnTo>
                  <a:pt x="339337" y="40826"/>
                </a:lnTo>
                <a:lnTo>
                  <a:pt x="334086" y="66801"/>
                </a:lnTo>
                <a:lnTo>
                  <a:pt x="339337" y="92831"/>
                </a:lnTo>
                <a:lnTo>
                  <a:pt x="353658" y="114061"/>
                </a:lnTo>
                <a:lnTo>
                  <a:pt x="374896" y="128363"/>
                </a:lnTo>
                <a:lnTo>
                  <a:pt x="400900" y="133603"/>
                </a:lnTo>
                <a:lnTo>
                  <a:pt x="443137" y="126792"/>
                </a:lnTo>
                <a:lnTo>
                  <a:pt x="479819" y="107826"/>
                </a:lnTo>
                <a:lnTo>
                  <a:pt x="508747" y="78904"/>
                </a:lnTo>
                <a:lnTo>
                  <a:pt x="527717" y="42229"/>
                </a:lnTo>
                <a:lnTo>
                  <a:pt x="534530" y="0"/>
                </a:lnTo>
                <a:close/>
              </a:path>
              <a:path w="534669" h="4801235">
                <a:moveTo>
                  <a:pt x="133642" y="4533836"/>
                </a:moveTo>
                <a:lnTo>
                  <a:pt x="91399" y="4540649"/>
                </a:lnTo>
                <a:lnTo>
                  <a:pt x="54713" y="4559619"/>
                </a:lnTo>
                <a:lnTo>
                  <a:pt x="25784" y="4588546"/>
                </a:lnTo>
                <a:lnTo>
                  <a:pt x="6812" y="4625229"/>
                </a:lnTo>
                <a:lnTo>
                  <a:pt x="0" y="4667465"/>
                </a:lnTo>
                <a:lnTo>
                  <a:pt x="6812" y="4709708"/>
                </a:lnTo>
                <a:lnTo>
                  <a:pt x="25784" y="4746394"/>
                </a:lnTo>
                <a:lnTo>
                  <a:pt x="54713" y="4775323"/>
                </a:lnTo>
                <a:lnTo>
                  <a:pt x="91399" y="4794295"/>
                </a:lnTo>
                <a:lnTo>
                  <a:pt x="133642" y="4801108"/>
                </a:lnTo>
                <a:lnTo>
                  <a:pt x="175878" y="4794295"/>
                </a:lnTo>
                <a:lnTo>
                  <a:pt x="212561" y="4775323"/>
                </a:lnTo>
                <a:lnTo>
                  <a:pt x="241488" y="4746394"/>
                </a:lnTo>
                <a:lnTo>
                  <a:pt x="260458" y="4709708"/>
                </a:lnTo>
                <a:lnTo>
                  <a:pt x="267271" y="4667465"/>
                </a:lnTo>
                <a:lnTo>
                  <a:pt x="133642" y="4667465"/>
                </a:lnTo>
                <a:lnTo>
                  <a:pt x="159646" y="4662214"/>
                </a:lnTo>
                <a:lnTo>
                  <a:pt x="180884" y="4647893"/>
                </a:lnTo>
                <a:lnTo>
                  <a:pt x="195205" y="4626655"/>
                </a:lnTo>
                <a:lnTo>
                  <a:pt x="200456" y="4600651"/>
                </a:lnTo>
                <a:lnTo>
                  <a:pt x="195205" y="4574641"/>
                </a:lnTo>
                <a:lnTo>
                  <a:pt x="180884" y="4553404"/>
                </a:lnTo>
                <a:lnTo>
                  <a:pt x="159646" y="4539086"/>
                </a:lnTo>
                <a:lnTo>
                  <a:pt x="133642" y="4533836"/>
                </a:lnTo>
                <a:close/>
              </a:path>
            </a:pathLst>
          </a:custGeom>
          <a:solidFill>
            <a:srgbClr val="CDCDCD"/>
          </a:solidFill>
        </p:spPr>
        <p:txBody>
          <a:bodyPr wrap="square" lIns="0" tIns="0" rIns="0" bIns="0" rtlCol="0"/>
          <a:lstStyle/>
          <a:p>
            <a:endParaRPr/>
          </a:p>
        </p:txBody>
      </p:sp>
      <p:sp>
        <p:nvSpPr>
          <p:cNvPr id="5" name="object 5"/>
          <p:cNvSpPr/>
          <p:nvPr/>
        </p:nvSpPr>
        <p:spPr>
          <a:xfrm>
            <a:off x="495300" y="1374647"/>
            <a:ext cx="7990840" cy="4935220"/>
          </a:xfrm>
          <a:custGeom>
            <a:avLst/>
            <a:gdLst/>
            <a:ahLst/>
            <a:cxnLst/>
            <a:rect l="l" t="t" r="r" b="b"/>
            <a:pathLst>
              <a:path w="7990840" h="4935220">
                <a:moveTo>
                  <a:pt x="267258" y="4667453"/>
                </a:moveTo>
                <a:lnTo>
                  <a:pt x="267258" y="133603"/>
                </a:lnTo>
                <a:lnTo>
                  <a:pt x="274071" y="91374"/>
                </a:lnTo>
                <a:lnTo>
                  <a:pt x="293042" y="54699"/>
                </a:lnTo>
                <a:lnTo>
                  <a:pt x="321971" y="25777"/>
                </a:lnTo>
                <a:lnTo>
                  <a:pt x="358658" y="6811"/>
                </a:lnTo>
                <a:lnTo>
                  <a:pt x="400900" y="0"/>
                </a:lnTo>
                <a:lnTo>
                  <a:pt x="7856728" y="0"/>
                </a:lnTo>
                <a:lnTo>
                  <a:pt x="7898957" y="6811"/>
                </a:lnTo>
                <a:lnTo>
                  <a:pt x="7935632" y="25777"/>
                </a:lnTo>
                <a:lnTo>
                  <a:pt x="7964554" y="54699"/>
                </a:lnTo>
                <a:lnTo>
                  <a:pt x="7983520" y="91374"/>
                </a:lnTo>
                <a:lnTo>
                  <a:pt x="7990332" y="133603"/>
                </a:lnTo>
                <a:lnTo>
                  <a:pt x="7983520" y="175833"/>
                </a:lnTo>
                <a:lnTo>
                  <a:pt x="7964554" y="212508"/>
                </a:lnTo>
                <a:lnTo>
                  <a:pt x="7935632" y="241430"/>
                </a:lnTo>
                <a:lnTo>
                  <a:pt x="7898957" y="260396"/>
                </a:lnTo>
                <a:lnTo>
                  <a:pt x="7856728" y="267207"/>
                </a:lnTo>
                <a:lnTo>
                  <a:pt x="7723124" y="267207"/>
                </a:lnTo>
                <a:lnTo>
                  <a:pt x="7723124" y="4801069"/>
                </a:lnTo>
                <a:lnTo>
                  <a:pt x="7716299" y="4843312"/>
                </a:lnTo>
                <a:lnTo>
                  <a:pt x="7697301" y="4879998"/>
                </a:lnTo>
                <a:lnTo>
                  <a:pt x="7668342" y="4908927"/>
                </a:lnTo>
                <a:lnTo>
                  <a:pt x="7631635" y="4927899"/>
                </a:lnTo>
                <a:lnTo>
                  <a:pt x="7589393" y="4934712"/>
                </a:lnTo>
                <a:lnTo>
                  <a:pt x="133629" y="4934712"/>
                </a:lnTo>
                <a:lnTo>
                  <a:pt x="91392" y="4927899"/>
                </a:lnTo>
                <a:lnTo>
                  <a:pt x="54710" y="4908927"/>
                </a:lnTo>
                <a:lnTo>
                  <a:pt x="25783" y="4879998"/>
                </a:lnTo>
                <a:lnTo>
                  <a:pt x="6812" y="4843312"/>
                </a:lnTo>
                <a:lnTo>
                  <a:pt x="0" y="4801069"/>
                </a:lnTo>
                <a:lnTo>
                  <a:pt x="6812" y="4758833"/>
                </a:lnTo>
                <a:lnTo>
                  <a:pt x="25783" y="4722150"/>
                </a:lnTo>
                <a:lnTo>
                  <a:pt x="54710" y="4693223"/>
                </a:lnTo>
                <a:lnTo>
                  <a:pt x="91392" y="4674253"/>
                </a:lnTo>
                <a:lnTo>
                  <a:pt x="133629" y="4667440"/>
                </a:lnTo>
                <a:lnTo>
                  <a:pt x="267258" y="4667453"/>
                </a:lnTo>
                <a:close/>
              </a:path>
            </a:pathLst>
          </a:custGeom>
          <a:ln w="3175">
            <a:solidFill>
              <a:srgbClr val="001F5F"/>
            </a:solidFill>
          </a:ln>
        </p:spPr>
        <p:txBody>
          <a:bodyPr wrap="square" lIns="0" tIns="0" rIns="0" bIns="0" rtlCol="0"/>
          <a:lstStyle/>
          <a:p>
            <a:endParaRPr/>
          </a:p>
        </p:txBody>
      </p:sp>
      <p:sp>
        <p:nvSpPr>
          <p:cNvPr id="6" name="object 6"/>
          <p:cNvSpPr/>
          <p:nvPr/>
        </p:nvSpPr>
        <p:spPr>
          <a:xfrm>
            <a:off x="829386" y="1374647"/>
            <a:ext cx="200660" cy="267335"/>
          </a:xfrm>
          <a:custGeom>
            <a:avLst/>
            <a:gdLst/>
            <a:ahLst/>
            <a:cxnLst/>
            <a:rect l="l" t="t" r="r" b="b"/>
            <a:pathLst>
              <a:path w="200659" h="267335">
                <a:moveTo>
                  <a:pt x="66814" y="0"/>
                </a:moveTo>
                <a:lnTo>
                  <a:pt x="109051" y="6811"/>
                </a:lnTo>
                <a:lnTo>
                  <a:pt x="145733" y="25777"/>
                </a:lnTo>
                <a:lnTo>
                  <a:pt x="174660" y="54699"/>
                </a:lnTo>
                <a:lnTo>
                  <a:pt x="193631" y="91374"/>
                </a:lnTo>
                <a:lnTo>
                  <a:pt x="200444" y="133603"/>
                </a:lnTo>
                <a:lnTo>
                  <a:pt x="193631" y="175833"/>
                </a:lnTo>
                <a:lnTo>
                  <a:pt x="174660" y="212508"/>
                </a:lnTo>
                <a:lnTo>
                  <a:pt x="145733" y="241430"/>
                </a:lnTo>
                <a:lnTo>
                  <a:pt x="109051" y="260396"/>
                </a:lnTo>
                <a:lnTo>
                  <a:pt x="66814" y="267207"/>
                </a:lnTo>
                <a:lnTo>
                  <a:pt x="40805" y="261967"/>
                </a:lnTo>
                <a:lnTo>
                  <a:pt x="19567" y="247665"/>
                </a:lnTo>
                <a:lnTo>
                  <a:pt x="5249" y="226435"/>
                </a:lnTo>
                <a:lnTo>
                  <a:pt x="0" y="200405"/>
                </a:lnTo>
                <a:lnTo>
                  <a:pt x="5249" y="174430"/>
                </a:lnTo>
                <a:lnTo>
                  <a:pt x="19567" y="153193"/>
                </a:lnTo>
                <a:lnTo>
                  <a:pt x="40805" y="138862"/>
                </a:lnTo>
                <a:lnTo>
                  <a:pt x="66814" y="133603"/>
                </a:lnTo>
                <a:lnTo>
                  <a:pt x="200431" y="133603"/>
                </a:lnTo>
              </a:path>
            </a:pathLst>
          </a:custGeom>
          <a:ln w="3175">
            <a:solidFill>
              <a:srgbClr val="001F5F"/>
            </a:solidFill>
          </a:ln>
        </p:spPr>
        <p:txBody>
          <a:bodyPr wrap="square" lIns="0" tIns="0" rIns="0" bIns="0" rtlCol="0"/>
          <a:lstStyle/>
          <a:p>
            <a:endParaRPr/>
          </a:p>
        </p:txBody>
      </p:sp>
      <p:sp>
        <p:nvSpPr>
          <p:cNvPr id="7" name="object 7"/>
          <p:cNvSpPr/>
          <p:nvPr/>
        </p:nvSpPr>
        <p:spPr>
          <a:xfrm>
            <a:off x="896200" y="1641855"/>
            <a:ext cx="7322820" cy="0"/>
          </a:xfrm>
          <a:custGeom>
            <a:avLst/>
            <a:gdLst/>
            <a:ahLst/>
            <a:cxnLst/>
            <a:rect l="l" t="t" r="r" b="b"/>
            <a:pathLst>
              <a:path w="7322820">
                <a:moveTo>
                  <a:pt x="7322223" y="0"/>
                </a:moveTo>
                <a:lnTo>
                  <a:pt x="0" y="0"/>
                </a:lnTo>
              </a:path>
            </a:pathLst>
          </a:custGeom>
          <a:ln w="3175">
            <a:solidFill>
              <a:srgbClr val="001F5F"/>
            </a:solidFill>
          </a:ln>
        </p:spPr>
        <p:txBody>
          <a:bodyPr wrap="square" lIns="0" tIns="0" rIns="0" bIns="0" rtlCol="0"/>
          <a:lstStyle/>
          <a:p>
            <a:endParaRPr/>
          </a:p>
        </p:txBody>
      </p:sp>
      <p:sp>
        <p:nvSpPr>
          <p:cNvPr id="8" name="object 8"/>
          <p:cNvSpPr/>
          <p:nvPr/>
        </p:nvSpPr>
        <p:spPr>
          <a:xfrm>
            <a:off x="628929" y="6042101"/>
            <a:ext cx="133985" cy="133985"/>
          </a:xfrm>
          <a:custGeom>
            <a:avLst/>
            <a:gdLst/>
            <a:ahLst/>
            <a:cxnLst/>
            <a:rect l="l" t="t" r="r" b="b"/>
            <a:pathLst>
              <a:path w="133984" h="133985">
                <a:moveTo>
                  <a:pt x="0" y="0"/>
                </a:moveTo>
                <a:lnTo>
                  <a:pt x="26009" y="5249"/>
                </a:lnTo>
                <a:lnTo>
                  <a:pt x="47247" y="19567"/>
                </a:lnTo>
                <a:lnTo>
                  <a:pt x="61564" y="40805"/>
                </a:lnTo>
                <a:lnTo>
                  <a:pt x="66814" y="66814"/>
                </a:lnTo>
                <a:lnTo>
                  <a:pt x="61564" y="92816"/>
                </a:lnTo>
                <a:lnTo>
                  <a:pt x="47247" y="114050"/>
                </a:lnTo>
                <a:lnTo>
                  <a:pt x="26009" y="128367"/>
                </a:lnTo>
                <a:lnTo>
                  <a:pt x="0" y="133616"/>
                </a:lnTo>
                <a:lnTo>
                  <a:pt x="133629" y="133616"/>
                </a:lnTo>
              </a:path>
            </a:pathLst>
          </a:custGeom>
          <a:ln w="3175">
            <a:solidFill>
              <a:srgbClr val="001F5F"/>
            </a:solidFill>
          </a:ln>
        </p:spPr>
        <p:txBody>
          <a:bodyPr wrap="square" lIns="0" tIns="0" rIns="0" bIns="0" rtlCol="0"/>
          <a:lstStyle/>
          <a:p>
            <a:endParaRPr/>
          </a:p>
        </p:txBody>
      </p:sp>
      <p:sp>
        <p:nvSpPr>
          <p:cNvPr id="9" name="object 9"/>
          <p:cNvSpPr/>
          <p:nvPr/>
        </p:nvSpPr>
        <p:spPr>
          <a:xfrm>
            <a:off x="628929" y="6042101"/>
            <a:ext cx="133985" cy="267335"/>
          </a:xfrm>
          <a:custGeom>
            <a:avLst/>
            <a:gdLst/>
            <a:ahLst/>
            <a:cxnLst/>
            <a:rect l="l" t="t" r="r" b="b"/>
            <a:pathLst>
              <a:path w="133984" h="267335">
                <a:moveTo>
                  <a:pt x="0" y="267258"/>
                </a:moveTo>
                <a:lnTo>
                  <a:pt x="42242" y="260446"/>
                </a:lnTo>
                <a:lnTo>
                  <a:pt x="78928" y="241474"/>
                </a:lnTo>
                <a:lnTo>
                  <a:pt x="107858" y="212545"/>
                </a:lnTo>
                <a:lnTo>
                  <a:pt x="126829" y="175859"/>
                </a:lnTo>
                <a:lnTo>
                  <a:pt x="133642" y="133616"/>
                </a:lnTo>
                <a:lnTo>
                  <a:pt x="133629" y="0"/>
                </a:lnTo>
              </a:path>
            </a:pathLst>
          </a:custGeom>
          <a:ln w="3175">
            <a:solidFill>
              <a:srgbClr val="001F5F"/>
            </a:solidFill>
          </a:ln>
        </p:spPr>
        <p:txBody>
          <a:bodyPr wrap="square" lIns="0" tIns="0" rIns="0" bIns="0" rtlCol="0"/>
          <a:lstStyle/>
          <a:p>
            <a:endParaRPr/>
          </a:p>
        </p:txBody>
      </p:sp>
      <p:sp>
        <p:nvSpPr>
          <p:cNvPr id="10" name="object 10"/>
          <p:cNvSpPr txBox="1"/>
          <p:nvPr/>
        </p:nvSpPr>
        <p:spPr>
          <a:xfrm>
            <a:off x="731012" y="665226"/>
            <a:ext cx="7488555" cy="5169535"/>
          </a:xfrm>
          <a:prstGeom prst="rect">
            <a:avLst/>
          </a:prstGeom>
        </p:spPr>
        <p:txBody>
          <a:bodyPr vert="horz" wrap="square" lIns="0" tIns="0" rIns="0" bIns="0" rtlCol="0">
            <a:spAutoFit/>
          </a:bodyPr>
          <a:lstStyle/>
          <a:p>
            <a:pPr marL="12700">
              <a:lnSpc>
                <a:spcPct val="100000"/>
              </a:lnSpc>
            </a:pPr>
            <a:r>
              <a:rPr sz="2000" spc="-5" dirty="0">
                <a:solidFill>
                  <a:srgbClr val="001F5F"/>
                </a:solidFill>
                <a:latin typeface="Calibri"/>
                <a:cs typeface="Calibri"/>
              </a:rPr>
              <a:t>The following </a:t>
            </a:r>
            <a:r>
              <a:rPr sz="2000" dirty="0">
                <a:solidFill>
                  <a:srgbClr val="001F5F"/>
                </a:solidFill>
                <a:latin typeface="Calibri"/>
                <a:cs typeface="Calibri"/>
              </a:rPr>
              <a:t>code </a:t>
            </a:r>
            <a:r>
              <a:rPr sz="2000" spc="-5" dirty="0">
                <a:solidFill>
                  <a:srgbClr val="001F5F"/>
                </a:solidFill>
                <a:latin typeface="Calibri"/>
                <a:cs typeface="Calibri"/>
              </a:rPr>
              <a:t>snippet </a:t>
            </a:r>
            <a:r>
              <a:rPr sz="2000" dirty="0">
                <a:solidFill>
                  <a:srgbClr val="001F5F"/>
                </a:solidFill>
                <a:latin typeface="Calibri"/>
                <a:cs typeface="Calibri"/>
              </a:rPr>
              <a:t>map the </a:t>
            </a:r>
            <a:r>
              <a:rPr sz="1800" spc="-5" dirty="0">
                <a:solidFill>
                  <a:srgbClr val="001F5F"/>
                </a:solidFill>
                <a:latin typeface="Courier New"/>
                <a:cs typeface="Courier New"/>
              </a:rPr>
              <a:t>Employee</a:t>
            </a:r>
            <a:r>
              <a:rPr sz="1800" spc="-735" dirty="0">
                <a:solidFill>
                  <a:srgbClr val="001F5F"/>
                </a:solidFill>
                <a:latin typeface="Courier New"/>
                <a:cs typeface="Courier New"/>
              </a:rPr>
              <a:t> </a:t>
            </a:r>
            <a:r>
              <a:rPr sz="2000" dirty="0">
                <a:solidFill>
                  <a:srgbClr val="001F5F"/>
                </a:solidFill>
                <a:latin typeface="Calibri"/>
                <a:cs typeface="Calibri"/>
              </a:rPr>
              <a:t>class </a:t>
            </a:r>
            <a:r>
              <a:rPr sz="2000" spc="-5" dirty="0">
                <a:solidFill>
                  <a:srgbClr val="001F5F"/>
                </a:solidFill>
                <a:latin typeface="Calibri"/>
                <a:cs typeface="Calibri"/>
              </a:rPr>
              <a:t>with </a:t>
            </a:r>
            <a:r>
              <a:rPr sz="2000" dirty="0">
                <a:solidFill>
                  <a:srgbClr val="001F5F"/>
                </a:solidFill>
                <a:latin typeface="Calibri"/>
                <a:cs typeface="Calibri"/>
              </a:rPr>
              <a:t>the </a:t>
            </a:r>
            <a:r>
              <a:rPr sz="1800" spc="-5" dirty="0">
                <a:solidFill>
                  <a:srgbClr val="001F5F"/>
                </a:solidFill>
                <a:latin typeface="Courier New"/>
                <a:cs typeface="Courier New"/>
              </a:rPr>
              <a:t>EMPLOYEE</a:t>
            </a:r>
            <a:endParaRPr sz="1800">
              <a:latin typeface="Courier New"/>
              <a:cs typeface="Courier New"/>
            </a:endParaRPr>
          </a:p>
          <a:p>
            <a:pPr marL="12700">
              <a:lnSpc>
                <a:spcPct val="100000"/>
              </a:lnSpc>
              <a:spcBef>
                <a:spcPts val="35"/>
              </a:spcBef>
            </a:pPr>
            <a:r>
              <a:rPr sz="2000" spc="-5" dirty="0">
                <a:solidFill>
                  <a:srgbClr val="001F5F"/>
                </a:solidFill>
                <a:latin typeface="Calibri"/>
                <a:cs typeface="Calibri"/>
              </a:rPr>
              <a:t>table </a:t>
            </a:r>
            <a:r>
              <a:rPr sz="2000" dirty="0">
                <a:solidFill>
                  <a:srgbClr val="001F5F"/>
                </a:solidFill>
                <a:latin typeface="Calibri"/>
                <a:cs typeface="Calibri"/>
              </a:rPr>
              <a:t>in a</a:t>
            </a:r>
            <a:r>
              <a:rPr sz="2000" spc="-40" dirty="0">
                <a:solidFill>
                  <a:srgbClr val="001F5F"/>
                </a:solidFill>
                <a:latin typeface="Calibri"/>
                <a:cs typeface="Calibri"/>
              </a:rPr>
              <a:t> </a:t>
            </a:r>
            <a:r>
              <a:rPr sz="2000" spc="-5" dirty="0">
                <a:solidFill>
                  <a:srgbClr val="001F5F"/>
                </a:solidFill>
                <a:latin typeface="Calibri"/>
                <a:cs typeface="Calibri"/>
              </a:rPr>
              <a:t>database.</a:t>
            </a:r>
            <a:endParaRPr sz="2000">
              <a:latin typeface="Calibri"/>
              <a:cs typeface="Calibri"/>
            </a:endParaRPr>
          </a:p>
          <a:p>
            <a:pPr>
              <a:lnSpc>
                <a:spcPct val="100000"/>
              </a:lnSpc>
              <a:spcBef>
                <a:spcPts val="50"/>
              </a:spcBef>
            </a:pPr>
            <a:endParaRPr sz="2600">
              <a:latin typeface="Times New Roman"/>
              <a:cs typeface="Times New Roman"/>
            </a:endParaRPr>
          </a:p>
          <a:p>
            <a:pPr marL="247650">
              <a:lnSpc>
                <a:spcPct val="100000"/>
              </a:lnSpc>
            </a:pPr>
            <a:r>
              <a:rPr sz="1600" spc="-5" dirty="0">
                <a:solidFill>
                  <a:srgbClr val="001F5F"/>
                </a:solidFill>
                <a:latin typeface="Calibri"/>
                <a:cs typeface="Calibri"/>
              </a:rPr>
              <a:t>&lt;?xml</a:t>
            </a:r>
            <a:r>
              <a:rPr sz="1600" spc="-70" dirty="0">
                <a:solidFill>
                  <a:srgbClr val="001F5F"/>
                </a:solidFill>
                <a:latin typeface="Calibri"/>
                <a:cs typeface="Calibri"/>
              </a:rPr>
              <a:t> </a:t>
            </a:r>
            <a:r>
              <a:rPr sz="1600" spc="-10" dirty="0">
                <a:solidFill>
                  <a:srgbClr val="001F5F"/>
                </a:solidFill>
                <a:latin typeface="Calibri"/>
                <a:cs typeface="Calibri"/>
              </a:rPr>
              <a:t>version="1.0"?&gt;</a:t>
            </a:r>
            <a:endParaRPr sz="1600">
              <a:latin typeface="Calibri"/>
              <a:cs typeface="Calibri"/>
            </a:endParaRPr>
          </a:p>
          <a:p>
            <a:pPr marL="247650">
              <a:lnSpc>
                <a:spcPct val="100000"/>
              </a:lnSpc>
            </a:pPr>
            <a:r>
              <a:rPr sz="1600" spc="-5" dirty="0">
                <a:solidFill>
                  <a:srgbClr val="001F5F"/>
                </a:solidFill>
                <a:latin typeface="Calibri"/>
                <a:cs typeface="Calibri"/>
              </a:rPr>
              <a:t>&lt;!DOCTYPE hibernate-mapping PUBLIC </a:t>
            </a:r>
            <a:r>
              <a:rPr sz="1600" spc="-10" dirty="0">
                <a:solidFill>
                  <a:srgbClr val="001F5F"/>
                </a:solidFill>
                <a:latin typeface="Calibri"/>
                <a:cs typeface="Calibri"/>
              </a:rPr>
              <a:t>"-//Hibernate/Hibernate </a:t>
            </a:r>
            <a:r>
              <a:rPr sz="1600" spc="-5" dirty="0">
                <a:solidFill>
                  <a:srgbClr val="001F5F"/>
                </a:solidFill>
                <a:latin typeface="Calibri"/>
                <a:cs typeface="Calibri"/>
              </a:rPr>
              <a:t>Mapping </a:t>
            </a:r>
            <a:r>
              <a:rPr sz="1600" spc="-10" dirty="0">
                <a:solidFill>
                  <a:srgbClr val="001F5F"/>
                </a:solidFill>
                <a:latin typeface="Calibri"/>
                <a:cs typeface="Calibri"/>
              </a:rPr>
              <a:t>DTD</a:t>
            </a:r>
            <a:r>
              <a:rPr sz="1600" spc="65" dirty="0">
                <a:solidFill>
                  <a:srgbClr val="001F5F"/>
                </a:solidFill>
                <a:latin typeface="Calibri"/>
                <a:cs typeface="Calibri"/>
              </a:rPr>
              <a:t> </a:t>
            </a:r>
            <a:r>
              <a:rPr sz="1600" spc="-10" dirty="0">
                <a:solidFill>
                  <a:srgbClr val="001F5F"/>
                </a:solidFill>
                <a:latin typeface="Calibri"/>
                <a:cs typeface="Calibri"/>
              </a:rPr>
              <a:t>3.0//EN"</a:t>
            </a:r>
            <a:endParaRPr sz="1600">
              <a:latin typeface="Calibri"/>
              <a:cs typeface="Calibri"/>
            </a:endParaRPr>
          </a:p>
          <a:p>
            <a:pPr marL="247650">
              <a:lnSpc>
                <a:spcPct val="100000"/>
              </a:lnSpc>
            </a:pPr>
            <a:r>
              <a:rPr sz="1600" spc="-10" dirty="0">
                <a:solidFill>
                  <a:srgbClr val="001F5F"/>
                </a:solidFill>
                <a:latin typeface="Calibri"/>
                <a:cs typeface="Calibri"/>
              </a:rPr>
              <a:t>"</a:t>
            </a:r>
            <a:r>
              <a:rPr sz="1600" spc="-10" dirty="0">
                <a:solidFill>
                  <a:srgbClr val="001F5F"/>
                </a:solidFill>
                <a:latin typeface="Calibri"/>
                <a:cs typeface="Calibri"/>
                <a:hlinkClick r:id="rId3"/>
              </a:rPr>
              <a:t>http://www.hibernate.org/dtd/hibernate-mapping-3.0.dtd</a:t>
            </a:r>
            <a:r>
              <a:rPr sz="1600" spc="-10" dirty="0">
                <a:solidFill>
                  <a:srgbClr val="001F5F"/>
                </a:solidFill>
                <a:latin typeface="Calibri"/>
                <a:cs typeface="Calibri"/>
              </a:rPr>
              <a:t>"&gt;</a:t>
            </a:r>
            <a:endParaRPr sz="1600">
              <a:latin typeface="Calibri"/>
              <a:cs typeface="Calibri"/>
            </a:endParaRPr>
          </a:p>
          <a:p>
            <a:pPr marL="247650">
              <a:lnSpc>
                <a:spcPct val="100000"/>
              </a:lnSpc>
            </a:pPr>
            <a:r>
              <a:rPr sz="1600" spc="-5" dirty="0">
                <a:solidFill>
                  <a:srgbClr val="001F5F"/>
                </a:solidFill>
                <a:latin typeface="Calibri"/>
                <a:cs typeface="Calibri"/>
              </a:rPr>
              <a:t>&lt;hibernate-mapping&gt;</a:t>
            </a:r>
            <a:endParaRPr sz="1600">
              <a:latin typeface="Calibri"/>
              <a:cs typeface="Calibri"/>
            </a:endParaRPr>
          </a:p>
          <a:p>
            <a:pPr marL="431800">
              <a:lnSpc>
                <a:spcPct val="100000"/>
              </a:lnSpc>
            </a:pPr>
            <a:r>
              <a:rPr sz="1600" spc="-5" dirty="0">
                <a:solidFill>
                  <a:srgbClr val="001F5F"/>
                </a:solidFill>
                <a:latin typeface="Calibri"/>
                <a:cs typeface="Calibri"/>
              </a:rPr>
              <a:t>&lt;class </a:t>
            </a:r>
            <a:r>
              <a:rPr sz="1600" spc="-10" dirty="0">
                <a:solidFill>
                  <a:srgbClr val="001F5F"/>
                </a:solidFill>
                <a:latin typeface="Calibri"/>
                <a:cs typeface="Calibri"/>
              </a:rPr>
              <a:t>name="Employee" table="EMPLOYEE"</a:t>
            </a:r>
            <a:r>
              <a:rPr sz="1600" spc="40" dirty="0">
                <a:solidFill>
                  <a:srgbClr val="001F5F"/>
                </a:solidFill>
                <a:latin typeface="Calibri"/>
                <a:cs typeface="Calibri"/>
              </a:rPr>
              <a:t> </a:t>
            </a:r>
            <a:r>
              <a:rPr sz="1600" spc="-5" dirty="0">
                <a:solidFill>
                  <a:srgbClr val="001F5F"/>
                </a:solidFill>
                <a:latin typeface="Calibri"/>
                <a:cs typeface="Calibri"/>
              </a:rPr>
              <a:t>schema="EMP"&gt;</a:t>
            </a:r>
            <a:endParaRPr sz="1600">
              <a:latin typeface="Calibri"/>
              <a:cs typeface="Calibri"/>
            </a:endParaRPr>
          </a:p>
          <a:p>
            <a:pPr marL="616585">
              <a:lnSpc>
                <a:spcPct val="100000"/>
              </a:lnSpc>
            </a:pPr>
            <a:r>
              <a:rPr sz="1600" spc="-5" dirty="0">
                <a:solidFill>
                  <a:srgbClr val="001F5F"/>
                </a:solidFill>
                <a:latin typeface="Calibri"/>
                <a:cs typeface="Calibri"/>
              </a:rPr>
              <a:t>&lt;id name="empid"</a:t>
            </a:r>
            <a:r>
              <a:rPr sz="1600" spc="-75" dirty="0">
                <a:solidFill>
                  <a:srgbClr val="001F5F"/>
                </a:solidFill>
                <a:latin typeface="Calibri"/>
                <a:cs typeface="Calibri"/>
              </a:rPr>
              <a:t> </a:t>
            </a:r>
            <a:r>
              <a:rPr sz="1600" spc="-5" dirty="0">
                <a:solidFill>
                  <a:srgbClr val="001F5F"/>
                </a:solidFill>
                <a:latin typeface="Calibri"/>
                <a:cs typeface="Calibri"/>
              </a:rPr>
              <a:t>type="int"&gt;</a:t>
            </a:r>
            <a:endParaRPr sz="1600">
              <a:latin typeface="Calibri"/>
              <a:cs typeface="Calibri"/>
            </a:endParaRPr>
          </a:p>
          <a:p>
            <a:pPr marL="799465">
              <a:lnSpc>
                <a:spcPct val="100000"/>
              </a:lnSpc>
            </a:pPr>
            <a:r>
              <a:rPr sz="1600" spc="-10" dirty="0">
                <a:solidFill>
                  <a:srgbClr val="001F5F"/>
                </a:solidFill>
                <a:latin typeface="Calibri"/>
                <a:cs typeface="Calibri"/>
              </a:rPr>
              <a:t>&lt;column </a:t>
            </a:r>
            <a:r>
              <a:rPr sz="1600" spc="-5" dirty="0">
                <a:solidFill>
                  <a:srgbClr val="001F5F"/>
                </a:solidFill>
                <a:latin typeface="Calibri"/>
                <a:cs typeface="Calibri"/>
              </a:rPr>
              <a:t>name="EMPID"</a:t>
            </a:r>
            <a:r>
              <a:rPr sz="1600" spc="-45" dirty="0">
                <a:solidFill>
                  <a:srgbClr val="001F5F"/>
                </a:solidFill>
                <a:latin typeface="Calibri"/>
                <a:cs typeface="Calibri"/>
              </a:rPr>
              <a:t> </a:t>
            </a:r>
            <a:r>
              <a:rPr sz="1600" spc="-10" dirty="0">
                <a:solidFill>
                  <a:srgbClr val="001F5F"/>
                </a:solidFill>
                <a:latin typeface="Calibri"/>
                <a:cs typeface="Calibri"/>
              </a:rPr>
              <a:t>/&gt;</a:t>
            </a:r>
            <a:endParaRPr sz="1600">
              <a:latin typeface="Calibri"/>
              <a:cs typeface="Calibri"/>
            </a:endParaRPr>
          </a:p>
          <a:p>
            <a:pPr marL="799465">
              <a:lnSpc>
                <a:spcPct val="100000"/>
              </a:lnSpc>
            </a:pPr>
            <a:r>
              <a:rPr sz="1600" spc="-15" dirty="0">
                <a:solidFill>
                  <a:srgbClr val="001F5F"/>
                </a:solidFill>
                <a:latin typeface="Calibri"/>
                <a:cs typeface="Calibri"/>
              </a:rPr>
              <a:t>&lt;generator </a:t>
            </a:r>
            <a:r>
              <a:rPr sz="1600" spc="-5" dirty="0">
                <a:solidFill>
                  <a:srgbClr val="001F5F"/>
                </a:solidFill>
                <a:latin typeface="Calibri"/>
                <a:cs typeface="Calibri"/>
              </a:rPr>
              <a:t>class="assigned" </a:t>
            </a:r>
            <a:r>
              <a:rPr sz="1600" spc="-10" dirty="0">
                <a:solidFill>
                  <a:srgbClr val="001F5F"/>
                </a:solidFill>
                <a:latin typeface="Calibri"/>
                <a:cs typeface="Calibri"/>
              </a:rPr>
              <a:t>/&gt;</a:t>
            </a:r>
            <a:endParaRPr sz="1600">
              <a:latin typeface="Calibri"/>
              <a:cs typeface="Calibri"/>
            </a:endParaRPr>
          </a:p>
          <a:p>
            <a:pPr marL="616585">
              <a:lnSpc>
                <a:spcPct val="100000"/>
              </a:lnSpc>
            </a:pPr>
            <a:r>
              <a:rPr sz="1600" spc="-5" dirty="0">
                <a:solidFill>
                  <a:srgbClr val="001F5F"/>
                </a:solidFill>
                <a:latin typeface="Calibri"/>
                <a:cs typeface="Calibri"/>
              </a:rPr>
              <a:t>&lt;/id&gt;</a:t>
            </a:r>
            <a:endParaRPr sz="1600">
              <a:latin typeface="Calibri"/>
              <a:cs typeface="Calibri"/>
            </a:endParaRPr>
          </a:p>
          <a:p>
            <a:pPr marL="616585">
              <a:lnSpc>
                <a:spcPct val="100000"/>
              </a:lnSpc>
            </a:pPr>
            <a:r>
              <a:rPr sz="1600" spc="-10" dirty="0">
                <a:solidFill>
                  <a:srgbClr val="001F5F"/>
                </a:solidFill>
                <a:latin typeface="Calibri"/>
                <a:cs typeface="Calibri"/>
              </a:rPr>
              <a:t>&lt;property </a:t>
            </a:r>
            <a:r>
              <a:rPr sz="1600" spc="-5" dirty="0">
                <a:solidFill>
                  <a:srgbClr val="001F5F"/>
                </a:solidFill>
                <a:latin typeface="Calibri"/>
                <a:cs typeface="Calibri"/>
              </a:rPr>
              <a:t>name="empname"</a:t>
            </a:r>
            <a:r>
              <a:rPr sz="1600" spc="-10" dirty="0">
                <a:solidFill>
                  <a:srgbClr val="001F5F"/>
                </a:solidFill>
                <a:latin typeface="Calibri"/>
                <a:cs typeface="Calibri"/>
              </a:rPr>
              <a:t> </a:t>
            </a:r>
            <a:r>
              <a:rPr sz="1600" spc="-5" dirty="0">
                <a:solidFill>
                  <a:srgbClr val="001F5F"/>
                </a:solidFill>
                <a:latin typeface="Calibri"/>
                <a:cs typeface="Calibri"/>
              </a:rPr>
              <a:t>type="string"&gt;</a:t>
            </a:r>
            <a:endParaRPr sz="1600">
              <a:latin typeface="Calibri"/>
              <a:cs typeface="Calibri"/>
            </a:endParaRPr>
          </a:p>
          <a:p>
            <a:pPr marL="799465">
              <a:lnSpc>
                <a:spcPct val="100000"/>
              </a:lnSpc>
            </a:pPr>
            <a:r>
              <a:rPr sz="1600" spc="-10" dirty="0">
                <a:solidFill>
                  <a:srgbClr val="001F5F"/>
                </a:solidFill>
                <a:latin typeface="Calibri"/>
                <a:cs typeface="Calibri"/>
              </a:rPr>
              <a:t>&lt;column </a:t>
            </a:r>
            <a:r>
              <a:rPr sz="1600" spc="-5" dirty="0">
                <a:solidFill>
                  <a:srgbClr val="001F5F"/>
                </a:solidFill>
                <a:latin typeface="Calibri"/>
                <a:cs typeface="Calibri"/>
              </a:rPr>
              <a:t>name="EMPNAME" </a:t>
            </a:r>
            <a:r>
              <a:rPr sz="1600" spc="-10" dirty="0">
                <a:solidFill>
                  <a:srgbClr val="001F5F"/>
                </a:solidFill>
                <a:latin typeface="Calibri"/>
                <a:cs typeface="Calibri"/>
              </a:rPr>
              <a:t>length="20"</a:t>
            </a:r>
            <a:r>
              <a:rPr sz="1600" spc="30" dirty="0">
                <a:solidFill>
                  <a:srgbClr val="001F5F"/>
                </a:solidFill>
                <a:latin typeface="Calibri"/>
                <a:cs typeface="Calibri"/>
              </a:rPr>
              <a:t> </a:t>
            </a:r>
            <a:r>
              <a:rPr sz="1600" spc="-10" dirty="0">
                <a:solidFill>
                  <a:srgbClr val="001F5F"/>
                </a:solidFill>
                <a:latin typeface="Calibri"/>
                <a:cs typeface="Calibri"/>
              </a:rPr>
              <a:t>/&gt;</a:t>
            </a:r>
            <a:endParaRPr sz="1600">
              <a:latin typeface="Calibri"/>
              <a:cs typeface="Calibri"/>
            </a:endParaRPr>
          </a:p>
          <a:p>
            <a:pPr marL="616585">
              <a:lnSpc>
                <a:spcPct val="100000"/>
              </a:lnSpc>
            </a:pPr>
            <a:r>
              <a:rPr sz="1600" spc="-10" dirty="0">
                <a:solidFill>
                  <a:srgbClr val="001F5F"/>
                </a:solidFill>
                <a:latin typeface="Calibri"/>
                <a:cs typeface="Calibri"/>
              </a:rPr>
              <a:t>&lt;/property&gt;</a:t>
            </a:r>
            <a:endParaRPr sz="1600">
              <a:latin typeface="Calibri"/>
              <a:cs typeface="Calibri"/>
            </a:endParaRPr>
          </a:p>
          <a:p>
            <a:pPr marL="616585">
              <a:lnSpc>
                <a:spcPct val="100000"/>
              </a:lnSpc>
            </a:pPr>
            <a:r>
              <a:rPr sz="1600" spc="-10" dirty="0">
                <a:solidFill>
                  <a:srgbClr val="001F5F"/>
                </a:solidFill>
                <a:latin typeface="Calibri"/>
                <a:cs typeface="Calibri"/>
              </a:rPr>
              <a:t>&lt;property name="empaddress"</a:t>
            </a:r>
            <a:r>
              <a:rPr sz="1600" spc="80" dirty="0">
                <a:solidFill>
                  <a:srgbClr val="001F5F"/>
                </a:solidFill>
                <a:latin typeface="Calibri"/>
                <a:cs typeface="Calibri"/>
              </a:rPr>
              <a:t> </a:t>
            </a:r>
            <a:r>
              <a:rPr sz="1600" spc="-5" dirty="0">
                <a:solidFill>
                  <a:srgbClr val="001F5F"/>
                </a:solidFill>
                <a:latin typeface="Calibri"/>
                <a:cs typeface="Calibri"/>
              </a:rPr>
              <a:t>type="string"&gt;</a:t>
            </a:r>
            <a:endParaRPr sz="1600">
              <a:latin typeface="Calibri"/>
              <a:cs typeface="Calibri"/>
            </a:endParaRPr>
          </a:p>
          <a:p>
            <a:pPr marL="799465">
              <a:lnSpc>
                <a:spcPct val="100000"/>
              </a:lnSpc>
            </a:pPr>
            <a:r>
              <a:rPr sz="1600" spc="-10" dirty="0">
                <a:solidFill>
                  <a:srgbClr val="001F5F"/>
                </a:solidFill>
                <a:latin typeface="Calibri"/>
                <a:cs typeface="Calibri"/>
              </a:rPr>
              <a:t>&lt;column </a:t>
            </a:r>
            <a:r>
              <a:rPr sz="1600" spc="-15" dirty="0">
                <a:solidFill>
                  <a:srgbClr val="001F5F"/>
                </a:solidFill>
                <a:latin typeface="Calibri"/>
                <a:cs typeface="Calibri"/>
              </a:rPr>
              <a:t>name="EMPADDRESS" </a:t>
            </a:r>
            <a:r>
              <a:rPr sz="1600" spc="-10" dirty="0">
                <a:solidFill>
                  <a:srgbClr val="001F5F"/>
                </a:solidFill>
                <a:latin typeface="Calibri"/>
                <a:cs typeface="Calibri"/>
              </a:rPr>
              <a:t>length="40"</a:t>
            </a:r>
            <a:r>
              <a:rPr sz="1600" spc="100" dirty="0">
                <a:solidFill>
                  <a:srgbClr val="001F5F"/>
                </a:solidFill>
                <a:latin typeface="Calibri"/>
                <a:cs typeface="Calibri"/>
              </a:rPr>
              <a:t> </a:t>
            </a:r>
            <a:r>
              <a:rPr sz="1600" spc="-10" dirty="0">
                <a:solidFill>
                  <a:srgbClr val="001F5F"/>
                </a:solidFill>
                <a:latin typeface="Calibri"/>
                <a:cs typeface="Calibri"/>
              </a:rPr>
              <a:t>/&gt;</a:t>
            </a:r>
            <a:endParaRPr sz="1600">
              <a:latin typeface="Calibri"/>
              <a:cs typeface="Calibri"/>
            </a:endParaRPr>
          </a:p>
          <a:p>
            <a:pPr marL="616585">
              <a:lnSpc>
                <a:spcPct val="100000"/>
              </a:lnSpc>
            </a:pPr>
            <a:r>
              <a:rPr sz="1600" spc="-10" dirty="0">
                <a:solidFill>
                  <a:srgbClr val="001F5F"/>
                </a:solidFill>
                <a:latin typeface="Calibri"/>
                <a:cs typeface="Calibri"/>
              </a:rPr>
              <a:t>&lt;/property&gt;</a:t>
            </a:r>
            <a:endParaRPr sz="1600">
              <a:latin typeface="Calibri"/>
              <a:cs typeface="Calibri"/>
            </a:endParaRPr>
          </a:p>
          <a:p>
            <a:pPr marL="431800">
              <a:lnSpc>
                <a:spcPct val="100000"/>
              </a:lnSpc>
            </a:pPr>
            <a:r>
              <a:rPr sz="1600" spc="-10" dirty="0">
                <a:solidFill>
                  <a:srgbClr val="001F5F"/>
                </a:solidFill>
                <a:latin typeface="Calibri"/>
                <a:cs typeface="Calibri"/>
              </a:rPr>
              <a:t>&lt;/class&gt;</a:t>
            </a:r>
            <a:endParaRPr sz="1600">
              <a:latin typeface="Calibri"/>
              <a:cs typeface="Calibri"/>
            </a:endParaRPr>
          </a:p>
          <a:p>
            <a:pPr marL="247650">
              <a:lnSpc>
                <a:spcPct val="100000"/>
              </a:lnSpc>
            </a:pPr>
            <a:r>
              <a:rPr sz="1600" spc="-5" dirty="0">
                <a:solidFill>
                  <a:srgbClr val="001F5F"/>
                </a:solidFill>
                <a:latin typeface="Calibri"/>
                <a:cs typeface="Calibri"/>
              </a:rPr>
              <a:t>&lt;/hibernate-mapping&gt;</a:t>
            </a:r>
            <a:endParaRPr sz="16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49</a:t>
            </a:fld>
            <a:r>
              <a:rPr dirty="0"/>
              <a:t> of</a:t>
            </a:r>
            <a:r>
              <a:rPr spc="-90" dirty="0"/>
              <a:t> </a:t>
            </a:r>
            <a:r>
              <a:rPr dirty="0"/>
              <a:t>45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794004"/>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22756" y="715517"/>
            <a:ext cx="5669915" cy="330835"/>
          </a:xfrm>
          <a:prstGeom prst="rect">
            <a:avLst/>
          </a:prstGeom>
        </p:spPr>
        <p:txBody>
          <a:bodyPr vert="horz" wrap="square" lIns="0" tIns="0" rIns="0" bIns="0" rtlCol="0">
            <a:spAutoFit/>
          </a:bodyPr>
          <a:lstStyle/>
          <a:p>
            <a:pPr marL="12700">
              <a:lnSpc>
                <a:spcPct val="100000"/>
              </a:lnSpc>
            </a:pPr>
            <a:r>
              <a:rPr sz="2000" spc="-5" dirty="0">
                <a:solidFill>
                  <a:srgbClr val="001F5F"/>
                </a:solidFill>
                <a:latin typeface="Calibri"/>
                <a:cs typeface="Calibri"/>
              </a:rPr>
              <a:t>The </a:t>
            </a:r>
            <a:r>
              <a:rPr sz="2000" spc="-10" dirty="0">
                <a:solidFill>
                  <a:srgbClr val="001F5F"/>
                </a:solidFill>
                <a:latin typeface="Calibri"/>
                <a:cs typeface="Calibri"/>
              </a:rPr>
              <a:t>following figure </a:t>
            </a:r>
            <a:r>
              <a:rPr sz="2000" spc="-5" dirty="0">
                <a:solidFill>
                  <a:srgbClr val="001F5F"/>
                </a:solidFill>
                <a:latin typeface="Calibri"/>
                <a:cs typeface="Calibri"/>
              </a:rPr>
              <a:t>depicts </a:t>
            </a:r>
            <a:r>
              <a:rPr sz="2000" dirty="0">
                <a:solidFill>
                  <a:srgbClr val="001F5F"/>
                </a:solidFill>
                <a:latin typeface="Calibri"/>
                <a:cs typeface="Calibri"/>
              </a:rPr>
              <a:t>the </a:t>
            </a:r>
            <a:r>
              <a:rPr sz="2000" spc="-10" dirty="0">
                <a:solidFill>
                  <a:srgbClr val="001F5F"/>
                </a:solidFill>
                <a:latin typeface="Calibri"/>
                <a:cs typeface="Calibri"/>
              </a:rPr>
              <a:t>pros </a:t>
            </a:r>
            <a:r>
              <a:rPr sz="2000" dirty="0">
                <a:solidFill>
                  <a:srgbClr val="001F5F"/>
                </a:solidFill>
                <a:latin typeface="Calibri"/>
                <a:cs typeface="Calibri"/>
              </a:rPr>
              <a:t>and </a:t>
            </a:r>
            <a:r>
              <a:rPr sz="2000" spc="-5" dirty="0">
                <a:solidFill>
                  <a:srgbClr val="001F5F"/>
                </a:solidFill>
                <a:latin typeface="Calibri"/>
                <a:cs typeface="Calibri"/>
              </a:rPr>
              <a:t>cons of</a:t>
            </a:r>
            <a:r>
              <a:rPr sz="2000" spc="15" dirty="0">
                <a:solidFill>
                  <a:srgbClr val="001F5F"/>
                </a:solidFill>
                <a:latin typeface="Calibri"/>
                <a:cs typeface="Calibri"/>
              </a:rPr>
              <a:t> </a:t>
            </a:r>
            <a:r>
              <a:rPr sz="2000" dirty="0">
                <a:solidFill>
                  <a:srgbClr val="001F5F"/>
                </a:solidFill>
                <a:latin typeface="Calibri"/>
                <a:cs typeface="Calibri"/>
              </a:rPr>
              <a:t>JDBC:</a:t>
            </a:r>
            <a:endParaRPr sz="2000">
              <a:latin typeface="Calibri"/>
              <a:cs typeface="Calibri"/>
            </a:endParaRPr>
          </a:p>
        </p:txBody>
      </p:sp>
      <p:sp>
        <p:nvSpPr>
          <p:cNvPr id="4" name="object 4"/>
          <p:cNvSpPr/>
          <p:nvPr/>
        </p:nvSpPr>
        <p:spPr>
          <a:xfrm>
            <a:off x="777240" y="1482851"/>
            <a:ext cx="6900671" cy="489204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67839" y="1952244"/>
            <a:ext cx="1923288" cy="426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336292" y="1905000"/>
            <a:ext cx="888492" cy="586739"/>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793748" y="1978151"/>
            <a:ext cx="1816735" cy="320040"/>
          </a:xfrm>
          <a:prstGeom prst="rect">
            <a:avLst/>
          </a:prstGeom>
          <a:solidFill>
            <a:srgbClr val="DA7528"/>
          </a:solidFill>
        </p:spPr>
        <p:txBody>
          <a:bodyPr vert="horz" wrap="square" lIns="0" tIns="8255" rIns="0" bIns="0" rtlCol="0">
            <a:spAutoFit/>
          </a:bodyPr>
          <a:lstStyle/>
          <a:p>
            <a:pPr algn="ctr">
              <a:lnSpc>
                <a:spcPct val="100000"/>
              </a:lnSpc>
              <a:spcBef>
                <a:spcPts val="65"/>
              </a:spcBef>
            </a:pPr>
            <a:r>
              <a:rPr sz="1800" spc="-15" dirty="0">
                <a:latin typeface="Calibri"/>
                <a:cs typeface="Calibri"/>
              </a:rPr>
              <a:t>Pros</a:t>
            </a:r>
            <a:endParaRPr sz="1800">
              <a:latin typeface="Calibri"/>
              <a:cs typeface="Calibri"/>
            </a:endParaRPr>
          </a:p>
        </p:txBody>
      </p:sp>
      <p:sp>
        <p:nvSpPr>
          <p:cNvPr id="8" name="object 8"/>
          <p:cNvSpPr/>
          <p:nvPr/>
        </p:nvSpPr>
        <p:spPr>
          <a:xfrm>
            <a:off x="4765547" y="1952244"/>
            <a:ext cx="2042159" cy="42672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369052" y="1905000"/>
            <a:ext cx="833627" cy="586739"/>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4791455" y="1978151"/>
            <a:ext cx="1935480" cy="320040"/>
          </a:xfrm>
          <a:prstGeom prst="rect">
            <a:avLst/>
          </a:prstGeom>
          <a:solidFill>
            <a:srgbClr val="DA7528"/>
          </a:solidFill>
        </p:spPr>
        <p:txBody>
          <a:bodyPr vert="horz" wrap="square" lIns="0" tIns="8255" rIns="0" bIns="0" rtlCol="0">
            <a:spAutoFit/>
          </a:bodyPr>
          <a:lstStyle/>
          <a:p>
            <a:pPr algn="ctr">
              <a:lnSpc>
                <a:spcPct val="100000"/>
              </a:lnSpc>
              <a:spcBef>
                <a:spcPts val="65"/>
              </a:spcBef>
            </a:pPr>
            <a:r>
              <a:rPr sz="1800" spc="-5" dirty="0">
                <a:latin typeface="Calibri"/>
                <a:cs typeface="Calibri"/>
              </a:rPr>
              <a:t>Cons</a:t>
            </a:r>
            <a:endParaRPr sz="1800">
              <a:latin typeface="Calibri"/>
              <a:cs typeface="Calibri"/>
            </a:endParaRPr>
          </a:p>
        </p:txBody>
      </p:sp>
      <p:sp>
        <p:nvSpPr>
          <p:cNvPr id="11" name="object 11"/>
          <p:cNvSpPr txBox="1"/>
          <p:nvPr/>
        </p:nvSpPr>
        <p:spPr>
          <a:xfrm>
            <a:off x="1600961" y="2625344"/>
            <a:ext cx="2216785" cy="219075"/>
          </a:xfrm>
          <a:prstGeom prst="rect">
            <a:avLst/>
          </a:prstGeom>
        </p:spPr>
        <p:txBody>
          <a:bodyPr vert="horz" wrap="square" lIns="0" tIns="0" rIns="0" bIns="0" rtlCol="0">
            <a:spAutoFit/>
          </a:bodyPr>
          <a:lstStyle/>
          <a:p>
            <a:pPr marL="12700">
              <a:lnSpc>
                <a:spcPct val="100000"/>
              </a:lnSpc>
            </a:pPr>
            <a:r>
              <a:rPr sz="1300" spc="-5" dirty="0">
                <a:solidFill>
                  <a:srgbClr val="001F5F"/>
                </a:solidFill>
                <a:latin typeface="Calibri"/>
                <a:cs typeface="Calibri"/>
              </a:rPr>
              <a:t>Clean and </a:t>
            </a:r>
            <a:r>
              <a:rPr sz="1300" spc="-10" dirty="0">
                <a:solidFill>
                  <a:srgbClr val="001F5F"/>
                </a:solidFill>
                <a:latin typeface="Calibri"/>
                <a:cs typeface="Calibri"/>
              </a:rPr>
              <a:t>simple </a:t>
            </a:r>
            <a:r>
              <a:rPr sz="1300" spc="-5" dirty="0">
                <a:solidFill>
                  <a:srgbClr val="001F5F"/>
                </a:solidFill>
                <a:latin typeface="Calibri"/>
                <a:cs typeface="Calibri"/>
              </a:rPr>
              <a:t>SQL</a:t>
            </a:r>
            <a:r>
              <a:rPr sz="1300" spc="90" dirty="0">
                <a:solidFill>
                  <a:srgbClr val="001F5F"/>
                </a:solidFill>
                <a:latin typeface="Calibri"/>
                <a:cs typeface="Calibri"/>
              </a:rPr>
              <a:t> </a:t>
            </a:r>
            <a:r>
              <a:rPr sz="1300" spc="-10" dirty="0">
                <a:solidFill>
                  <a:srgbClr val="001F5F"/>
                </a:solidFill>
                <a:latin typeface="Calibri"/>
                <a:cs typeface="Calibri"/>
              </a:rPr>
              <a:t>processing</a:t>
            </a:r>
            <a:endParaRPr sz="1300">
              <a:latin typeface="Calibri"/>
              <a:cs typeface="Calibri"/>
            </a:endParaRPr>
          </a:p>
        </p:txBody>
      </p:sp>
      <p:sp>
        <p:nvSpPr>
          <p:cNvPr id="12" name="object 12"/>
          <p:cNvSpPr/>
          <p:nvPr/>
        </p:nvSpPr>
        <p:spPr>
          <a:xfrm>
            <a:off x="1326769" y="2675635"/>
            <a:ext cx="114300" cy="115824"/>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1600961" y="2976117"/>
            <a:ext cx="2339340" cy="219075"/>
          </a:xfrm>
          <a:prstGeom prst="rect">
            <a:avLst/>
          </a:prstGeom>
        </p:spPr>
        <p:txBody>
          <a:bodyPr vert="horz" wrap="square" lIns="0" tIns="0" rIns="0" bIns="0" rtlCol="0">
            <a:spAutoFit/>
          </a:bodyPr>
          <a:lstStyle/>
          <a:p>
            <a:pPr marL="12700">
              <a:lnSpc>
                <a:spcPct val="100000"/>
              </a:lnSpc>
            </a:pPr>
            <a:r>
              <a:rPr sz="1300" spc="-5" dirty="0">
                <a:solidFill>
                  <a:srgbClr val="001F5F"/>
                </a:solidFill>
                <a:latin typeface="Calibri"/>
                <a:cs typeface="Calibri"/>
              </a:rPr>
              <a:t>Good performance with </a:t>
            </a:r>
            <a:r>
              <a:rPr sz="1300" spc="-10" dirty="0">
                <a:solidFill>
                  <a:srgbClr val="001F5F"/>
                </a:solidFill>
                <a:latin typeface="Calibri"/>
                <a:cs typeface="Calibri"/>
              </a:rPr>
              <a:t>large</a:t>
            </a:r>
            <a:r>
              <a:rPr sz="1300" spc="15" dirty="0">
                <a:solidFill>
                  <a:srgbClr val="001F5F"/>
                </a:solidFill>
                <a:latin typeface="Calibri"/>
                <a:cs typeface="Calibri"/>
              </a:rPr>
              <a:t> </a:t>
            </a:r>
            <a:r>
              <a:rPr sz="1300" spc="-10" dirty="0">
                <a:solidFill>
                  <a:srgbClr val="001F5F"/>
                </a:solidFill>
                <a:latin typeface="Calibri"/>
                <a:cs typeface="Calibri"/>
              </a:rPr>
              <a:t>data</a:t>
            </a:r>
            <a:endParaRPr sz="1300">
              <a:latin typeface="Calibri"/>
              <a:cs typeface="Calibri"/>
            </a:endParaRPr>
          </a:p>
        </p:txBody>
      </p:sp>
      <p:sp>
        <p:nvSpPr>
          <p:cNvPr id="14" name="object 14"/>
          <p:cNvSpPr/>
          <p:nvPr/>
        </p:nvSpPr>
        <p:spPr>
          <a:xfrm>
            <a:off x="1326769" y="3026155"/>
            <a:ext cx="114300" cy="115824"/>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1600961" y="3326638"/>
            <a:ext cx="2165350" cy="219075"/>
          </a:xfrm>
          <a:prstGeom prst="rect">
            <a:avLst/>
          </a:prstGeom>
        </p:spPr>
        <p:txBody>
          <a:bodyPr vert="horz" wrap="square" lIns="0" tIns="0" rIns="0" bIns="0" rtlCol="0">
            <a:spAutoFit/>
          </a:bodyPr>
          <a:lstStyle/>
          <a:p>
            <a:pPr marL="12700">
              <a:lnSpc>
                <a:spcPct val="100000"/>
              </a:lnSpc>
            </a:pPr>
            <a:r>
              <a:rPr sz="1300" spc="-15" dirty="0">
                <a:solidFill>
                  <a:srgbClr val="001F5F"/>
                </a:solidFill>
                <a:latin typeface="Calibri"/>
                <a:cs typeface="Calibri"/>
              </a:rPr>
              <a:t>Very </a:t>
            </a:r>
            <a:r>
              <a:rPr sz="1300" spc="-10" dirty="0">
                <a:solidFill>
                  <a:srgbClr val="001F5F"/>
                </a:solidFill>
                <a:latin typeface="Calibri"/>
                <a:cs typeface="Calibri"/>
              </a:rPr>
              <a:t>good </a:t>
            </a:r>
            <a:r>
              <a:rPr sz="1300" spc="-15" dirty="0">
                <a:solidFill>
                  <a:srgbClr val="001F5F"/>
                </a:solidFill>
                <a:latin typeface="Calibri"/>
                <a:cs typeface="Calibri"/>
              </a:rPr>
              <a:t>for </a:t>
            </a:r>
            <a:r>
              <a:rPr sz="1300" spc="-5" dirty="0">
                <a:solidFill>
                  <a:srgbClr val="001F5F"/>
                </a:solidFill>
                <a:latin typeface="Calibri"/>
                <a:cs typeface="Calibri"/>
              </a:rPr>
              <a:t>small</a:t>
            </a:r>
            <a:r>
              <a:rPr sz="1300" spc="15" dirty="0">
                <a:solidFill>
                  <a:srgbClr val="001F5F"/>
                </a:solidFill>
                <a:latin typeface="Calibri"/>
                <a:cs typeface="Calibri"/>
              </a:rPr>
              <a:t> </a:t>
            </a:r>
            <a:r>
              <a:rPr sz="1300" spc="-5" dirty="0">
                <a:solidFill>
                  <a:srgbClr val="001F5F"/>
                </a:solidFill>
                <a:latin typeface="Calibri"/>
                <a:cs typeface="Calibri"/>
              </a:rPr>
              <a:t>applications</a:t>
            </a:r>
            <a:endParaRPr sz="1300">
              <a:latin typeface="Calibri"/>
              <a:cs typeface="Calibri"/>
            </a:endParaRPr>
          </a:p>
        </p:txBody>
      </p:sp>
      <p:sp>
        <p:nvSpPr>
          <p:cNvPr id="16" name="object 16"/>
          <p:cNvSpPr/>
          <p:nvPr/>
        </p:nvSpPr>
        <p:spPr>
          <a:xfrm>
            <a:off x="1326769" y="3376676"/>
            <a:ext cx="114300" cy="11582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1600961" y="3677157"/>
            <a:ext cx="2030095" cy="219075"/>
          </a:xfrm>
          <a:prstGeom prst="rect">
            <a:avLst/>
          </a:prstGeom>
        </p:spPr>
        <p:txBody>
          <a:bodyPr vert="horz" wrap="square" lIns="0" tIns="0" rIns="0" bIns="0" rtlCol="0">
            <a:spAutoFit/>
          </a:bodyPr>
          <a:lstStyle/>
          <a:p>
            <a:pPr marL="12700">
              <a:lnSpc>
                <a:spcPct val="100000"/>
              </a:lnSpc>
            </a:pPr>
            <a:r>
              <a:rPr sz="1300" spc="-5" dirty="0">
                <a:solidFill>
                  <a:srgbClr val="001F5F"/>
                </a:solidFill>
                <a:latin typeface="Calibri"/>
                <a:cs typeface="Calibri"/>
              </a:rPr>
              <a:t>Simple </a:t>
            </a:r>
            <a:r>
              <a:rPr sz="1300" spc="-15" dirty="0">
                <a:solidFill>
                  <a:srgbClr val="001F5F"/>
                </a:solidFill>
                <a:latin typeface="Calibri"/>
                <a:cs typeface="Calibri"/>
              </a:rPr>
              <a:t>syntax </a:t>
            </a:r>
            <a:r>
              <a:rPr sz="1300" spc="-5" dirty="0">
                <a:solidFill>
                  <a:srgbClr val="001F5F"/>
                </a:solidFill>
                <a:latin typeface="Calibri"/>
                <a:cs typeface="Calibri"/>
              </a:rPr>
              <a:t>so </a:t>
            </a:r>
            <a:r>
              <a:rPr sz="1300" spc="-10" dirty="0">
                <a:solidFill>
                  <a:srgbClr val="001F5F"/>
                </a:solidFill>
                <a:latin typeface="Calibri"/>
                <a:cs typeface="Calibri"/>
              </a:rPr>
              <a:t>easy to</a:t>
            </a:r>
            <a:r>
              <a:rPr sz="1300" spc="70" dirty="0">
                <a:solidFill>
                  <a:srgbClr val="001F5F"/>
                </a:solidFill>
                <a:latin typeface="Calibri"/>
                <a:cs typeface="Calibri"/>
              </a:rPr>
              <a:t> </a:t>
            </a:r>
            <a:r>
              <a:rPr sz="1300" spc="-5" dirty="0">
                <a:solidFill>
                  <a:srgbClr val="001F5F"/>
                </a:solidFill>
                <a:latin typeface="Calibri"/>
                <a:cs typeface="Calibri"/>
              </a:rPr>
              <a:t>learn</a:t>
            </a:r>
            <a:endParaRPr sz="1300">
              <a:latin typeface="Calibri"/>
              <a:cs typeface="Calibri"/>
            </a:endParaRPr>
          </a:p>
        </p:txBody>
      </p:sp>
      <p:sp>
        <p:nvSpPr>
          <p:cNvPr id="18" name="object 18"/>
          <p:cNvSpPr/>
          <p:nvPr/>
        </p:nvSpPr>
        <p:spPr>
          <a:xfrm>
            <a:off x="1326769" y="3727196"/>
            <a:ext cx="114300" cy="115824"/>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52188" y="2648839"/>
            <a:ext cx="114300" cy="115824"/>
          </a:xfrm>
          <a:prstGeom prst="rect">
            <a:avLst/>
          </a:prstGeom>
          <a:blipFill>
            <a:blip r:embed="rId2" cstate="print"/>
            <a:stretch>
              <a:fillRect/>
            </a:stretch>
          </a:blipFill>
        </p:spPr>
        <p:txBody>
          <a:bodyPr wrap="square" lIns="0" tIns="0" rIns="0" bIns="0" rtlCol="0"/>
          <a:lstStyle/>
          <a:p>
            <a:endParaRPr/>
          </a:p>
        </p:txBody>
      </p:sp>
      <p:sp>
        <p:nvSpPr>
          <p:cNvPr id="20" name="object 20"/>
          <p:cNvSpPr txBox="1"/>
          <p:nvPr/>
        </p:nvSpPr>
        <p:spPr>
          <a:xfrm>
            <a:off x="4826889" y="2598546"/>
            <a:ext cx="2478405" cy="219075"/>
          </a:xfrm>
          <a:prstGeom prst="rect">
            <a:avLst/>
          </a:prstGeom>
        </p:spPr>
        <p:txBody>
          <a:bodyPr vert="horz" wrap="square" lIns="0" tIns="0" rIns="0" bIns="0" rtlCol="0">
            <a:spAutoFit/>
          </a:bodyPr>
          <a:lstStyle/>
          <a:p>
            <a:pPr marL="12700">
              <a:lnSpc>
                <a:spcPct val="100000"/>
              </a:lnSpc>
            </a:pPr>
            <a:r>
              <a:rPr sz="1300" spc="-10" dirty="0">
                <a:solidFill>
                  <a:srgbClr val="001F5F"/>
                </a:solidFill>
                <a:latin typeface="Calibri"/>
                <a:cs typeface="Calibri"/>
              </a:rPr>
              <a:t>Complex </a:t>
            </a:r>
            <a:r>
              <a:rPr sz="1300" spc="-5" dirty="0">
                <a:solidFill>
                  <a:srgbClr val="001F5F"/>
                </a:solidFill>
                <a:latin typeface="Calibri"/>
                <a:cs typeface="Calibri"/>
              </a:rPr>
              <a:t>if it is </a:t>
            </a:r>
            <a:r>
              <a:rPr sz="1300" spc="-10" dirty="0">
                <a:solidFill>
                  <a:srgbClr val="001F5F"/>
                </a:solidFill>
                <a:latin typeface="Calibri"/>
                <a:cs typeface="Calibri"/>
              </a:rPr>
              <a:t>used </a:t>
            </a:r>
            <a:r>
              <a:rPr sz="1300" spc="-5" dirty="0">
                <a:solidFill>
                  <a:srgbClr val="001F5F"/>
                </a:solidFill>
                <a:latin typeface="Calibri"/>
                <a:cs typeface="Calibri"/>
              </a:rPr>
              <a:t>in </a:t>
            </a:r>
            <a:r>
              <a:rPr sz="1300" spc="-10" dirty="0">
                <a:solidFill>
                  <a:srgbClr val="001F5F"/>
                </a:solidFill>
                <a:latin typeface="Calibri"/>
                <a:cs typeface="Calibri"/>
              </a:rPr>
              <a:t>large</a:t>
            </a:r>
            <a:r>
              <a:rPr sz="1300" spc="135" dirty="0">
                <a:solidFill>
                  <a:srgbClr val="001F5F"/>
                </a:solidFill>
                <a:latin typeface="Calibri"/>
                <a:cs typeface="Calibri"/>
              </a:rPr>
              <a:t> </a:t>
            </a:r>
            <a:r>
              <a:rPr sz="1300" spc="-10" dirty="0">
                <a:solidFill>
                  <a:srgbClr val="001F5F"/>
                </a:solidFill>
                <a:latin typeface="Calibri"/>
                <a:cs typeface="Calibri"/>
              </a:rPr>
              <a:t>projects</a:t>
            </a:r>
            <a:endParaRPr sz="1300">
              <a:latin typeface="Calibri"/>
              <a:cs typeface="Calibri"/>
            </a:endParaRPr>
          </a:p>
        </p:txBody>
      </p:sp>
      <p:sp>
        <p:nvSpPr>
          <p:cNvPr id="21" name="object 21"/>
          <p:cNvSpPr txBox="1"/>
          <p:nvPr/>
        </p:nvSpPr>
        <p:spPr>
          <a:xfrm>
            <a:off x="4826889" y="2949066"/>
            <a:ext cx="2005964" cy="219075"/>
          </a:xfrm>
          <a:prstGeom prst="rect">
            <a:avLst/>
          </a:prstGeom>
        </p:spPr>
        <p:txBody>
          <a:bodyPr vert="horz" wrap="square" lIns="0" tIns="0" rIns="0" bIns="0" rtlCol="0">
            <a:spAutoFit/>
          </a:bodyPr>
          <a:lstStyle/>
          <a:p>
            <a:pPr marL="12700">
              <a:lnSpc>
                <a:spcPct val="100000"/>
              </a:lnSpc>
            </a:pPr>
            <a:r>
              <a:rPr sz="1300" spc="-10" dirty="0">
                <a:solidFill>
                  <a:srgbClr val="001F5F"/>
                </a:solidFill>
                <a:latin typeface="Calibri"/>
                <a:cs typeface="Calibri"/>
              </a:rPr>
              <a:t>Large programming</a:t>
            </a:r>
            <a:r>
              <a:rPr sz="1300" spc="-15" dirty="0">
                <a:solidFill>
                  <a:srgbClr val="001F5F"/>
                </a:solidFill>
                <a:latin typeface="Calibri"/>
                <a:cs typeface="Calibri"/>
              </a:rPr>
              <a:t> </a:t>
            </a:r>
            <a:r>
              <a:rPr sz="1300" spc="-5" dirty="0">
                <a:solidFill>
                  <a:srgbClr val="001F5F"/>
                </a:solidFill>
                <a:latin typeface="Calibri"/>
                <a:cs typeface="Calibri"/>
              </a:rPr>
              <a:t>overhead</a:t>
            </a:r>
            <a:endParaRPr sz="1300">
              <a:latin typeface="Calibri"/>
              <a:cs typeface="Calibri"/>
            </a:endParaRPr>
          </a:p>
        </p:txBody>
      </p:sp>
      <p:sp>
        <p:nvSpPr>
          <p:cNvPr id="22" name="object 22"/>
          <p:cNvSpPr/>
          <p:nvPr/>
        </p:nvSpPr>
        <p:spPr>
          <a:xfrm>
            <a:off x="4552188" y="2999358"/>
            <a:ext cx="114300" cy="115824"/>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4826889" y="3299840"/>
            <a:ext cx="1192530" cy="219075"/>
          </a:xfrm>
          <a:prstGeom prst="rect">
            <a:avLst/>
          </a:prstGeom>
        </p:spPr>
        <p:txBody>
          <a:bodyPr vert="horz" wrap="square" lIns="0" tIns="0" rIns="0" bIns="0" rtlCol="0">
            <a:spAutoFit/>
          </a:bodyPr>
          <a:lstStyle/>
          <a:p>
            <a:pPr marL="12700">
              <a:lnSpc>
                <a:spcPct val="100000"/>
              </a:lnSpc>
            </a:pPr>
            <a:r>
              <a:rPr sz="1300" spc="-5" dirty="0">
                <a:solidFill>
                  <a:srgbClr val="001F5F"/>
                </a:solidFill>
                <a:latin typeface="Calibri"/>
                <a:cs typeface="Calibri"/>
              </a:rPr>
              <a:t>No</a:t>
            </a:r>
            <a:r>
              <a:rPr sz="1300" spc="-30" dirty="0">
                <a:solidFill>
                  <a:srgbClr val="001F5F"/>
                </a:solidFill>
                <a:latin typeface="Calibri"/>
                <a:cs typeface="Calibri"/>
              </a:rPr>
              <a:t> </a:t>
            </a:r>
            <a:r>
              <a:rPr sz="1300" spc="-10" dirty="0">
                <a:solidFill>
                  <a:srgbClr val="001F5F"/>
                </a:solidFill>
                <a:latin typeface="Calibri"/>
                <a:cs typeface="Calibri"/>
              </a:rPr>
              <a:t>encapsulation</a:t>
            </a:r>
            <a:endParaRPr sz="1300">
              <a:latin typeface="Calibri"/>
              <a:cs typeface="Calibri"/>
            </a:endParaRPr>
          </a:p>
        </p:txBody>
      </p:sp>
      <p:sp>
        <p:nvSpPr>
          <p:cNvPr id="24" name="object 24"/>
          <p:cNvSpPr/>
          <p:nvPr/>
        </p:nvSpPr>
        <p:spPr>
          <a:xfrm>
            <a:off x="4552188" y="3349878"/>
            <a:ext cx="114300" cy="115824"/>
          </a:xfrm>
          <a:prstGeom prst="rect">
            <a:avLst/>
          </a:prstGeom>
          <a:blipFill>
            <a:blip r:embed="rId2" cstate="print"/>
            <a:stretch>
              <a:fillRect/>
            </a:stretch>
          </a:blipFill>
        </p:spPr>
        <p:txBody>
          <a:bodyPr wrap="square" lIns="0" tIns="0" rIns="0" bIns="0" rtlCol="0"/>
          <a:lstStyle/>
          <a:p>
            <a:endParaRPr/>
          </a:p>
        </p:txBody>
      </p:sp>
      <p:sp>
        <p:nvSpPr>
          <p:cNvPr id="25" name="object 25"/>
          <p:cNvSpPr txBox="1"/>
          <p:nvPr/>
        </p:nvSpPr>
        <p:spPr>
          <a:xfrm>
            <a:off x="4826889" y="3650360"/>
            <a:ext cx="2233930" cy="219075"/>
          </a:xfrm>
          <a:prstGeom prst="rect">
            <a:avLst/>
          </a:prstGeom>
        </p:spPr>
        <p:txBody>
          <a:bodyPr vert="horz" wrap="square" lIns="0" tIns="0" rIns="0" bIns="0" rtlCol="0">
            <a:spAutoFit/>
          </a:bodyPr>
          <a:lstStyle/>
          <a:p>
            <a:pPr marL="12700">
              <a:lnSpc>
                <a:spcPct val="100000"/>
              </a:lnSpc>
            </a:pPr>
            <a:r>
              <a:rPr sz="1300" spc="-5" dirty="0">
                <a:solidFill>
                  <a:srgbClr val="001F5F"/>
                </a:solidFill>
                <a:latin typeface="Calibri"/>
                <a:cs typeface="Calibri"/>
              </a:rPr>
              <a:t>Hard </a:t>
            </a:r>
            <a:r>
              <a:rPr sz="1300" spc="-10" dirty="0">
                <a:solidFill>
                  <a:srgbClr val="001F5F"/>
                </a:solidFill>
                <a:latin typeface="Calibri"/>
                <a:cs typeface="Calibri"/>
              </a:rPr>
              <a:t>to </a:t>
            </a:r>
            <a:r>
              <a:rPr sz="1300" spc="-5" dirty="0">
                <a:solidFill>
                  <a:srgbClr val="001F5F"/>
                </a:solidFill>
                <a:latin typeface="Calibri"/>
                <a:cs typeface="Calibri"/>
              </a:rPr>
              <a:t>implement </a:t>
            </a:r>
            <a:r>
              <a:rPr sz="1300" spc="-10" dirty="0">
                <a:solidFill>
                  <a:srgbClr val="001F5F"/>
                </a:solidFill>
                <a:latin typeface="Calibri"/>
                <a:cs typeface="Calibri"/>
              </a:rPr>
              <a:t>MVC</a:t>
            </a:r>
            <a:r>
              <a:rPr sz="1300" spc="10" dirty="0">
                <a:solidFill>
                  <a:srgbClr val="001F5F"/>
                </a:solidFill>
                <a:latin typeface="Calibri"/>
                <a:cs typeface="Calibri"/>
              </a:rPr>
              <a:t> </a:t>
            </a:r>
            <a:r>
              <a:rPr sz="1300" spc="-5" dirty="0">
                <a:solidFill>
                  <a:srgbClr val="001F5F"/>
                </a:solidFill>
                <a:latin typeface="Calibri"/>
                <a:cs typeface="Calibri"/>
              </a:rPr>
              <a:t>concept</a:t>
            </a:r>
            <a:endParaRPr sz="1300">
              <a:latin typeface="Calibri"/>
              <a:cs typeface="Calibri"/>
            </a:endParaRPr>
          </a:p>
        </p:txBody>
      </p:sp>
      <p:sp>
        <p:nvSpPr>
          <p:cNvPr id="26" name="object 26"/>
          <p:cNvSpPr/>
          <p:nvPr/>
        </p:nvSpPr>
        <p:spPr>
          <a:xfrm>
            <a:off x="4552188" y="3700398"/>
            <a:ext cx="114300" cy="115824"/>
          </a:xfrm>
          <a:prstGeom prst="rect">
            <a:avLst/>
          </a:prstGeom>
          <a:blipFill>
            <a:blip r:embed="rId2" cstate="print"/>
            <a:stretch>
              <a:fillRect/>
            </a:stretch>
          </a:blipFill>
        </p:spPr>
        <p:txBody>
          <a:bodyPr wrap="square" lIns="0" tIns="0" rIns="0" bIns="0" rtlCol="0"/>
          <a:lstStyle/>
          <a:p>
            <a:endParaRPr/>
          </a:p>
        </p:txBody>
      </p:sp>
      <p:sp>
        <p:nvSpPr>
          <p:cNvPr id="27" name="object 27"/>
          <p:cNvSpPr txBox="1"/>
          <p:nvPr/>
        </p:nvSpPr>
        <p:spPr>
          <a:xfrm>
            <a:off x="4826889" y="4000880"/>
            <a:ext cx="1606550" cy="219075"/>
          </a:xfrm>
          <a:prstGeom prst="rect">
            <a:avLst/>
          </a:prstGeom>
        </p:spPr>
        <p:txBody>
          <a:bodyPr vert="horz" wrap="square" lIns="0" tIns="0" rIns="0" bIns="0" rtlCol="0">
            <a:spAutoFit/>
          </a:bodyPr>
          <a:lstStyle/>
          <a:p>
            <a:pPr marL="12700">
              <a:lnSpc>
                <a:spcPct val="100000"/>
              </a:lnSpc>
            </a:pPr>
            <a:r>
              <a:rPr sz="1300" dirty="0">
                <a:solidFill>
                  <a:srgbClr val="001F5F"/>
                </a:solidFill>
                <a:latin typeface="Calibri"/>
                <a:cs typeface="Calibri"/>
              </a:rPr>
              <a:t>Query </a:t>
            </a:r>
            <a:r>
              <a:rPr sz="1300" spc="-5" dirty="0">
                <a:solidFill>
                  <a:srgbClr val="001F5F"/>
                </a:solidFill>
                <a:latin typeface="Calibri"/>
                <a:cs typeface="Calibri"/>
              </a:rPr>
              <a:t>is DBMS</a:t>
            </a:r>
            <a:r>
              <a:rPr sz="1300" spc="-20" dirty="0">
                <a:solidFill>
                  <a:srgbClr val="001F5F"/>
                </a:solidFill>
                <a:latin typeface="Calibri"/>
                <a:cs typeface="Calibri"/>
              </a:rPr>
              <a:t> </a:t>
            </a:r>
            <a:r>
              <a:rPr sz="1300" spc="-5" dirty="0">
                <a:solidFill>
                  <a:srgbClr val="001F5F"/>
                </a:solidFill>
                <a:latin typeface="Calibri"/>
                <a:cs typeface="Calibri"/>
              </a:rPr>
              <a:t>specific.</a:t>
            </a:r>
            <a:endParaRPr sz="1300">
              <a:latin typeface="Calibri"/>
              <a:cs typeface="Calibri"/>
            </a:endParaRPr>
          </a:p>
        </p:txBody>
      </p:sp>
      <p:sp>
        <p:nvSpPr>
          <p:cNvPr id="28" name="object 28"/>
          <p:cNvSpPr/>
          <p:nvPr/>
        </p:nvSpPr>
        <p:spPr>
          <a:xfrm>
            <a:off x="4552188" y="4050919"/>
            <a:ext cx="114300" cy="115824"/>
          </a:xfrm>
          <a:prstGeom prst="rect">
            <a:avLst/>
          </a:prstGeom>
          <a:blipFill>
            <a:blip r:embed="rId2" cstate="print"/>
            <a:stretch>
              <a:fillRect/>
            </a:stretch>
          </a:blipFill>
        </p:spPr>
        <p:txBody>
          <a:bodyPr wrap="square" lIns="0" tIns="0" rIns="0" bIns="0" rtlCol="0"/>
          <a:lstStyle/>
          <a:p>
            <a:endParaRPr/>
          </a:p>
        </p:txBody>
      </p:sp>
      <p:sp>
        <p:nvSpPr>
          <p:cNvPr id="29" name="object 2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Reviewing </a:t>
            </a:r>
            <a:r>
              <a:rPr spc="-5" dirty="0"/>
              <a:t>JDBC</a:t>
            </a:r>
            <a:r>
              <a:rPr spc="-65" dirty="0"/>
              <a:t> </a:t>
            </a:r>
            <a:r>
              <a:rPr spc="-10" dirty="0"/>
              <a:t>(Contd.)</a:t>
            </a: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31" name="object 3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8"/>
              </a:rPr>
              <a:t>www.peoplestrategists.com</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5</a:t>
            </a:fld>
            <a:r>
              <a:rPr dirty="0"/>
              <a:t> of</a:t>
            </a:r>
            <a:r>
              <a:rPr spc="-90" dirty="0"/>
              <a:t> </a:t>
            </a:r>
            <a:r>
              <a:rPr dirty="0"/>
              <a:t>45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 y="1839467"/>
            <a:ext cx="114300" cy="12801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50</a:t>
            </a:fld>
            <a:r>
              <a:rPr dirty="0"/>
              <a:t> of</a:t>
            </a:r>
            <a:r>
              <a:rPr spc="-90" dirty="0"/>
              <a:t> </a:t>
            </a:r>
            <a:r>
              <a:rPr dirty="0"/>
              <a:t>45</a:t>
            </a:r>
          </a:p>
        </p:txBody>
      </p:sp>
      <p:sp>
        <p:nvSpPr>
          <p:cNvPr id="9" name="Title 8"/>
          <p:cNvSpPr>
            <a:spLocks noGrp="1"/>
          </p:cNvSpPr>
          <p:nvPr>
            <p:ph type="title"/>
          </p:nvPr>
        </p:nvSpPr>
        <p:spPr>
          <a:xfrm>
            <a:off x="78739" y="25907"/>
            <a:ext cx="8986520" cy="369332"/>
          </a:xfrm>
        </p:spPr>
        <p:txBody>
          <a:bodyPr/>
          <a:lstStyle/>
          <a:p>
            <a:r>
              <a:rPr lang="en-US" dirty="0" smtClean="0"/>
              <a:t>Annotation</a:t>
            </a:r>
            <a:endParaRPr lang="en-US" dirty="0"/>
          </a:p>
        </p:txBody>
      </p:sp>
      <p:sp>
        <p:nvSpPr>
          <p:cNvPr id="10" name="Rectangle 9"/>
          <p:cNvSpPr/>
          <p:nvPr/>
        </p:nvSpPr>
        <p:spPr>
          <a:xfrm>
            <a:off x="228600" y="533400"/>
            <a:ext cx="8915400" cy="5632311"/>
          </a:xfrm>
          <a:prstGeom prst="rect">
            <a:avLst/>
          </a:prstGeom>
        </p:spPr>
        <p:txBody>
          <a:bodyPr wrap="square">
            <a:spAutoFit/>
          </a:bodyPr>
          <a:lstStyle/>
          <a:p>
            <a:r>
              <a:rPr lang="en-US" sz="2400" dirty="0" smtClean="0"/>
              <a:t>you have seen how Hibernate uses XML mapping file for the transformation of data from POJO to database tables and vice versa. Hibernate annotations are the newest way to define mappings without the use of XML file. </a:t>
            </a:r>
          </a:p>
          <a:p>
            <a:r>
              <a:rPr lang="en-US" sz="2400" dirty="0" smtClean="0"/>
              <a:t>You can use annotations in addition to or as a replacement of XML mapping metadata.</a:t>
            </a:r>
          </a:p>
          <a:p>
            <a:r>
              <a:rPr lang="en-US" sz="2400" dirty="0" smtClean="0"/>
              <a:t>Hibernate Annotations is the powerful way to provide the metadata for the Object and Relational Table mapping.</a:t>
            </a:r>
          </a:p>
          <a:p>
            <a:r>
              <a:rPr lang="en-US" sz="2400" dirty="0" smtClean="0"/>
              <a:t> All the metadata is clubbed into the POJO java file along with the code, this helps the user to understand the table structure and POJO simultaneously during the development.</a:t>
            </a:r>
          </a:p>
          <a:p>
            <a:r>
              <a:rPr lang="en-US" sz="2400" dirty="0" smtClean="0"/>
              <a:t>If you going to make your application portable to other EJB 3 compliant ORM applications, you must use annotations to represent the mapping information, but still if you want greater flexibility, then you should go with XML-based mapping.</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25907"/>
            <a:ext cx="8986520" cy="369332"/>
          </a:xfrm>
        </p:spPr>
        <p:txBody>
          <a:bodyPr/>
          <a:lstStyle/>
          <a:p>
            <a:r>
              <a:rPr lang="en-US" dirty="0" smtClean="0"/>
              <a:t>Annotation</a:t>
            </a:r>
            <a:endParaRPr lang="en-US" dirty="0"/>
          </a:p>
        </p:txBody>
      </p:sp>
      <p:sp>
        <p:nvSpPr>
          <p:cNvPr id="4" name="Rectangle 3"/>
          <p:cNvSpPr/>
          <p:nvPr/>
        </p:nvSpPr>
        <p:spPr>
          <a:xfrm>
            <a:off x="0" y="762000"/>
            <a:ext cx="8763000" cy="3046988"/>
          </a:xfrm>
          <a:prstGeom prst="rect">
            <a:avLst/>
          </a:prstGeom>
        </p:spPr>
        <p:txBody>
          <a:bodyPr wrap="square">
            <a:spAutoFit/>
          </a:bodyPr>
          <a:lstStyle/>
          <a:p>
            <a:r>
              <a:rPr lang="en-US" sz="2400" dirty="0" smtClean="0"/>
              <a:t>Second, you will need to install the Hibernate 3.x annotations distribution package, available from the </a:t>
            </a:r>
            <a:r>
              <a:rPr lang="en-US" sz="2400" dirty="0" err="1" smtClean="0"/>
              <a:t>sourceforge</a:t>
            </a:r>
            <a:r>
              <a:rPr lang="en-US" sz="2400" dirty="0" smtClean="0"/>
              <a:t>: (</a:t>
            </a:r>
            <a:r>
              <a:rPr lang="en-US" sz="2400" dirty="0" smtClean="0">
                <a:hlinkClick r:id="rId2"/>
              </a:rPr>
              <a:t>Download Hibernate Annotation</a:t>
            </a:r>
            <a:r>
              <a:rPr lang="en-US" sz="2400" dirty="0" smtClean="0"/>
              <a:t>) and copy </a:t>
            </a:r>
            <a:r>
              <a:rPr lang="en-US" sz="2400" b="1" dirty="0" smtClean="0"/>
              <a:t>hibernate-annotations.jar, lib/hibernate-comons-annotations.jar</a:t>
            </a:r>
            <a:r>
              <a:rPr lang="en-US" sz="2400" dirty="0" smtClean="0"/>
              <a:t> and </a:t>
            </a:r>
            <a:r>
              <a:rPr lang="en-US" sz="2400" b="1" dirty="0" smtClean="0"/>
              <a:t>lib/ejb3-persistence.jar</a:t>
            </a:r>
            <a:r>
              <a:rPr lang="en-US" sz="2400" dirty="0" smtClean="0"/>
              <a:t> from the Hibernate Annotations distribution to your CLASSPATH.</a:t>
            </a:r>
          </a:p>
          <a:p>
            <a:r>
              <a:rPr lang="en-US" sz="2400" dirty="0" smtClean="0"/>
              <a:t/>
            </a:r>
            <a:br>
              <a:rPr lang="en-US" sz="2400" dirty="0" smtClean="0"/>
            </a:b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830323"/>
            <a:ext cx="102107" cy="114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4400" y="2494788"/>
            <a:ext cx="102107" cy="1143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14400" y="2903220"/>
            <a:ext cx="102107" cy="1143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4530852"/>
            <a:ext cx="102107" cy="1143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14400" y="4939284"/>
            <a:ext cx="102107" cy="11430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31012" y="669797"/>
            <a:ext cx="7326630" cy="5852160"/>
          </a:xfrm>
          <a:prstGeom prst="rect">
            <a:avLst/>
          </a:prstGeom>
        </p:spPr>
        <p:txBody>
          <a:bodyPr vert="horz" wrap="square" lIns="0" tIns="0" rIns="0" bIns="0" rtlCol="0">
            <a:spAutoFit/>
          </a:bodyPr>
          <a:lstStyle/>
          <a:p>
            <a:pPr marL="12700" marR="227329">
              <a:lnSpc>
                <a:spcPct val="100000"/>
              </a:lnSpc>
            </a:pPr>
            <a:r>
              <a:rPr sz="2000" dirty="0">
                <a:solidFill>
                  <a:srgbClr val="001F5F"/>
                </a:solidFill>
                <a:latin typeface="Calibri"/>
                <a:cs typeface="Calibri"/>
              </a:rPr>
              <a:t>In this technique, </a:t>
            </a:r>
            <a:r>
              <a:rPr sz="2000" spc="-10" dirty="0">
                <a:solidFill>
                  <a:srgbClr val="001F5F"/>
                </a:solidFill>
                <a:latin typeface="Calibri"/>
                <a:cs typeface="Calibri"/>
              </a:rPr>
              <a:t>you </a:t>
            </a:r>
            <a:r>
              <a:rPr sz="2000" dirty="0">
                <a:solidFill>
                  <a:srgbClr val="001F5F"/>
                </a:solidFill>
                <a:latin typeface="Calibri"/>
                <a:cs typeface="Calibri"/>
              </a:rPr>
              <a:t>map the </a:t>
            </a:r>
            <a:r>
              <a:rPr sz="2000" spc="-5" dirty="0">
                <a:solidFill>
                  <a:srgbClr val="001F5F"/>
                </a:solidFill>
                <a:latin typeface="Calibri"/>
                <a:cs typeface="Calibri"/>
              </a:rPr>
              <a:t>elements of </a:t>
            </a:r>
            <a:r>
              <a:rPr sz="2000" dirty="0">
                <a:solidFill>
                  <a:srgbClr val="001F5F"/>
                </a:solidFill>
                <a:latin typeface="Calibri"/>
                <a:cs typeface="Calibri"/>
              </a:rPr>
              <a:t>the </a:t>
            </a:r>
            <a:r>
              <a:rPr sz="2000" spc="-5" dirty="0">
                <a:solidFill>
                  <a:srgbClr val="001F5F"/>
                </a:solidFill>
                <a:latin typeface="Calibri"/>
                <a:cs typeface="Calibri"/>
              </a:rPr>
              <a:t>table </a:t>
            </a:r>
            <a:r>
              <a:rPr sz="2000" dirty="0">
                <a:solidFill>
                  <a:srgbClr val="001F5F"/>
                </a:solidFill>
                <a:latin typeface="Calibri"/>
                <a:cs typeface="Calibri"/>
              </a:rPr>
              <a:t>in the </a:t>
            </a:r>
            <a:r>
              <a:rPr sz="2000" spc="-5" dirty="0">
                <a:solidFill>
                  <a:srgbClr val="001F5F"/>
                </a:solidFill>
                <a:latin typeface="Calibri"/>
                <a:cs typeface="Calibri"/>
              </a:rPr>
              <a:t>database  </a:t>
            </a:r>
            <a:r>
              <a:rPr sz="2000" dirty="0">
                <a:solidFill>
                  <a:srgbClr val="001F5F"/>
                </a:solidFill>
                <a:latin typeface="Calibri"/>
                <a:cs typeface="Calibri"/>
              </a:rPr>
              <a:t>with the bean </a:t>
            </a:r>
            <a:r>
              <a:rPr sz="2000" spc="-5" dirty="0">
                <a:solidFill>
                  <a:srgbClr val="001F5F"/>
                </a:solidFill>
                <a:latin typeface="Calibri"/>
                <a:cs typeface="Calibri"/>
              </a:rPr>
              <a:t>using annotations. The following annotations </a:t>
            </a:r>
            <a:r>
              <a:rPr sz="2000" spc="-10" dirty="0">
                <a:solidFill>
                  <a:srgbClr val="001F5F"/>
                </a:solidFill>
                <a:latin typeface="Calibri"/>
                <a:cs typeface="Calibri"/>
              </a:rPr>
              <a:t>are  </a:t>
            </a:r>
            <a:r>
              <a:rPr sz="2000" dirty="0">
                <a:solidFill>
                  <a:srgbClr val="001F5F"/>
                </a:solidFill>
                <a:latin typeface="Calibri"/>
                <a:cs typeface="Calibri"/>
              </a:rPr>
              <a:t>commonly </a:t>
            </a:r>
            <a:r>
              <a:rPr sz="2000" spc="-5" dirty="0">
                <a:solidFill>
                  <a:srgbClr val="001F5F"/>
                </a:solidFill>
                <a:latin typeface="Calibri"/>
                <a:cs typeface="Calibri"/>
              </a:rPr>
              <a:t>used </a:t>
            </a:r>
            <a:r>
              <a:rPr sz="2000" dirty="0">
                <a:solidFill>
                  <a:srgbClr val="001F5F"/>
                </a:solidFill>
                <a:latin typeface="Calibri"/>
                <a:cs typeface="Calibri"/>
              </a:rPr>
              <a:t>while</a:t>
            </a:r>
            <a:r>
              <a:rPr sz="2000" spc="-65" dirty="0">
                <a:solidFill>
                  <a:srgbClr val="001F5F"/>
                </a:solidFill>
                <a:latin typeface="Calibri"/>
                <a:cs typeface="Calibri"/>
              </a:rPr>
              <a:t> </a:t>
            </a:r>
            <a:r>
              <a:rPr sz="2000" spc="-5" dirty="0">
                <a:solidFill>
                  <a:srgbClr val="001F5F"/>
                </a:solidFill>
                <a:latin typeface="Calibri"/>
                <a:cs typeface="Calibri"/>
              </a:rPr>
              <a:t>mapping:</a:t>
            </a:r>
            <a:endParaRPr sz="2000">
              <a:latin typeface="Calibri"/>
              <a:cs typeface="Calibri"/>
            </a:endParaRPr>
          </a:p>
          <a:p>
            <a:pPr marL="469900">
              <a:lnSpc>
                <a:spcPct val="100000"/>
              </a:lnSpc>
              <a:spcBef>
                <a:spcPts val="1225"/>
              </a:spcBef>
            </a:pPr>
            <a:r>
              <a:rPr sz="1600" spc="-5" dirty="0">
                <a:solidFill>
                  <a:srgbClr val="001F5F"/>
                </a:solidFill>
                <a:latin typeface="Courier New"/>
                <a:cs typeface="Courier New"/>
              </a:rPr>
              <a:t>@Entity</a:t>
            </a:r>
            <a:r>
              <a:rPr sz="1600" spc="-5" dirty="0">
                <a:solidFill>
                  <a:srgbClr val="001F5F"/>
                </a:solidFill>
                <a:latin typeface="Calibri"/>
                <a:cs typeface="Calibri"/>
              </a:rPr>
              <a:t>: Is </a:t>
            </a:r>
            <a:r>
              <a:rPr sz="1600" spc="-10" dirty="0">
                <a:solidFill>
                  <a:srgbClr val="001F5F"/>
                </a:solidFill>
                <a:latin typeface="Calibri"/>
                <a:cs typeface="Calibri"/>
              </a:rPr>
              <a:t>used to </a:t>
            </a:r>
            <a:r>
              <a:rPr sz="1600" spc="-5" dirty="0">
                <a:solidFill>
                  <a:srgbClr val="001F5F"/>
                </a:solidFill>
                <a:latin typeface="Calibri"/>
                <a:cs typeface="Calibri"/>
              </a:rPr>
              <a:t>specify a class as an entity </a:t>
            </a:r>
            <a:r>
              <a:rPr sz="1600" spc="-10" dirty="0">
                <a:solidFill>
                  <a:srgbClr val="001F5F"/>
                </a:solidFill>
                <a:latin typeface="Calibri"/>
                <a:cs typeface="Calibri"/>
              </a:rPr>
              <a:t>bean. </a:t>
            </a:r>
            <a:r>
              <a:rPr sz="1600" spc="-5" dirty="0">
                <a:solidFill>
                  <a:srgbClr val="001F5F"/>
                </a:solidFill>
                <a:latin typeface="Calibri"/>
                <a:cs typeface="Calibri"/>
              </a:rPr>
              <a:t>It is </a:t>
            </a:r>
            <a:r>
              <a:rPr sz="1600" spc="-10" dirty="0">
                <a:solidFill>
                  <a:srgbClr val="001F5F"/>
                </a:solidFill>
                <a:latin typeface="Calibri"/>
                <a:cs typeface="Calibri"/>
              </a:rPr>
              <a:t>contained </a:t>
            </a:r>
            <a:r>
              <a:rPr sz="1600" spc="-5" dirty="0">
                <a:solidFill>
                  <a:srgbClr val="001F5F"/>
                </a:solidFill>
                <a:latin typeface="Calibri"/>
                <a:cs typeface="Calibri"/>
              </a:rPr>
              <a:t>inside</a:t>
            </a:r>
            <a:r>
              <a:rPr sz="1600" spc="95" dirty="0">
                <a:solidFill>
                  <a:srgbClr val="001F5F"/>
                </a:solidFill>
                <a:latin typeface="Calibri"/>
                <a:cs typeface="Calibri"/>
              </a:rPr>
              <a:t> </a:t>
            </a:r>
            <a:r>
              <a:rPr sz="1600" spc="-10" dirty="0">
                <a:solidFill>
                  <a:srgbClr val="001F5F"/>
                </a:solidFill>
                <a:latin typeface="Calibri"/>
                <a:cs typeface="Calibri"/>
              </a:rPr>
              <a:t>the</a:t>
            </a:r>
            <a:endParaRPr sz="1600">
              <a:latin typeface="Calibri"/>
              <a:cs typeface="Calibri"/>
            </a:endParaRPr>
          </a:p>
          <a:p>
            <a:pPr marL="469900">
              <a:lnSpc>
                <a:spcPct val="100000"/>
              </a:lnSpc>
              <a:spcBef>
                <a:spcPts val="100"/>
              </a:spcBef>
            </a:pPr>
            <a:r>
              <a:rPr sz="1600" spc="-5" dirty="0">
                <a:solidFill>
                  <a:srgbClr val="001F5F"/>
                </a:solidFill>
                <a:latin typeface="Courier New"/>
                <a:cs typeface="Courier New"/>
              </a:rPr>
              <a:t>javax.persistence</a:t>
            </a:r>
            <a:r>
              <a:rPr sz="1600" spc="-595" dirty="0">
                <a:solidFill>
                  <a:srgbClr val="001F5F"/>
                </a:solidFill>
                <a:latin typeface="Courier New"/>
                <a:cs typeface="Courier New"/>
              </a:rPr>
              <a:t> </a:t>
            </a:r>
            <a:r>
              <a:rPr sz="1600" spc="-10" dirty="0">
                <a:solidFill>
                  <a:srgbClr val="001F5F"/>
                </a:solidFill>
                <a:latin typeface="Calibri"/>
                <a:cs typeface="Calibri"/>
              </a:rPr>
              <a:t>package.</a:t>
            </a:r>
            <a:endParaRPr sz="1600">
              <a:latin typeface="Calibri"/>
              <a:cs typeface="Calibri"/>
            </a:endParaRPr>
          </a:p>
          <a:p>
            <a:pPr marL="469900">
              <a:lnSpc>
                <a:spcPct val="100000"/>
              </a:lnSpc>
              <a:spcBef>
                <a:spcPts val="1295"/>
              </a:spcBef>
            </a:pPr>
            <a:r>
              <a:rPr sz="1600" spc="-5" dirty="0">
                <a:solidFill>
                  <a:srgbClr val="001F5F"/>
                </a:solidFill>
                <a:latin typeface="Courier New"/>
                <a:cs typeface="Courier New"/>
              </a:rPr>
              <a:t>@Table</a:t>
            </a:r>
            <a:r>
              <a:rPr sz="1600" spc="-5" dirty="0">
                <a:solidFill>
                  <a:srgbClr val="001F5F"/>
                </a:solidFill>
                <a:latin typeface="Calibri"/>
                <a:cs typeface="Calibri"/>
              </a:rPr>
              <a:t>: Is </a:t>
            </a:r>
            <a:r>
              <a:rPr sz="1600" spc="-10" dirty="0">
                <a:solidFill>
                  <a:srgbClr val="001F5F"/>
                </a:solidFill>
                <a:latin typeface="Calibri"/>
                <a:cs typeface="Calibri"/>
              </a:rPr>
              <a:t>used to </a:t>
            </a:r>
            <a:r>
              <a:rPr sz="1600" spc="-5" dirty="0">
                <a:solidFill>
                  <a:srgbClr val="001F5F"/>
                </a:solidFill>
                <a:latin typeface="Calibri"/>
                <a:cs typeface="Calibri"/>
              </a:rPr>
              <a:t>specify the name of the</a:t>
            </a:r>
            <a:r>
              <a:rPr sz="1600" spc="40" dirty="0">
                <a:solidFill>
                  <a:srgbClr val="001F5F"/>
                </a:solidFill>
                <a:latin typeface="Calibri"/>
                <a:cs typeface="Calibri"/>
              </a:rPr>
              <a:t> </a:t>
            </a:r>
            <a:r>
              <a:rPr sz="1600" spc="-5" dirty="0">
                <a:solidFill>
                  <a:srgbClr val="001F5F"/>
                </a:solidFill>
                <a:latin typeface="Calibri"/>
                <a:cs typeface="Calibri"/>
              </a:rPr>
              <a:t>table.</a:t>
            </a:r>
            <a:endParaRPr sz="1600">
              <a:latin typeface="Calibri"/>
              <a:cs typeface="Calibri"/>
            </a:endParaRPr>
          </a:p>
          <a:p>
            <a:pPr marL="469900">
              <a:lnSpc>
                <a:spcPct val="100000"/>
              </a:lnSpc>
              <a:spcBef>
                <a:spcPts val="1295"/>
              </a:spcBef>
            </a:pPr>
            <a:r>
              <a:rPr sz="1600" spc="-5" dirty="0">
                <a:solidFill>
                  <a:srgbClr val="001F5F"/>
                </a:solidFill>
                <a:latin typeface="Courier New"/>
                <a:cs typeface="Courier New"/>
              </a:rPr>
              <a:t>@Column</a:t>
            </a:r>
            <a:r>
              <a:rPr sz="1600" spc="-5" dirty="0">
                <a:solidFill>
                  <a:srgbClr val="001F5F"/>
                </a:solidFill>
                <a:latin typeface="Calibri"/>
                <a:cs typeface="Calibri"/>
              </a:rPr>
              <a:t>: Is </a:t>
            </a:r>
            <a:r>
              <a:rPr sz="1600" spc="-10" dirty="0">
                <a:solidFill>
                  <a:srgbClr val="001F5F"/>
                </a:solidFill>
                <a:latin typeface="Calibri"/>
                <a:cs typeface="Calibri"/>
              </a:rPr>
              <a:t>used to </a:t>
            </a:r>
            <a:r>
              <a:rPr sz="1600" spc="-5" dirty="0">
                <a:solidFill>
                  <a:srgbClr val="001F5F"/>
                </a:solidFill>
                <a:latin typeface="Calibri"/>
                <a:cs typeface="Calibri"/>
              </a:rPr>
              <a:t>specify the </a:t>
            </a:r>
            <a:r>
              <a:rPr sz="1600" spc="-10" dirty="0">
                <a:solidFill>
                  <a:srgbClr val="001F5F"/>
                </a:solidFill>
                <a:latin typeface="Calibri"/>
                <a:cs typeface="Calibri"/>
              </a:rPr>
              <a:t>column name. </a:t>
            </a:r>
            <a:r>
              <a:rPr sz="1600" dirty="0">
                <a:solidFill>
                  <a:srgbClr val="001F5F"/>
                </a:solidFill>
                <a:latin typeface="Calibri"/>
                <a:cs typeface="Calibri"/>
              </a:rPr>
              <a:t>It </a:t>
            </a:r>
            <a:r>
              <a:rPr sz="1600" spc="-10" dirty="0">
                <a:solidFill>
                  <a:srgbClr val="001F5F"/>
                </a:solidFill>
                <a:latin typeface="Calibri"/>
                <a:cs typeface="Calibri"/>
              </a:rPr>
              <a:t>contains </a:t>
            </a:r>
            <a:r>
              <a:rPr sz="1600" spc="-5" dirty="0">
                <a:solidFill>
                  <a:srgbClr val="001F5F"/>
                </a:solidFill>
                <a:latin typeface="Calibri"/>
                <a:cs typeface="Calibri"/>
              </a:rPr>
              <a:t>the </a:t>
            </a:r>
            <a:r>
              <a:rPr sz="1600" spc="-10" dirty="0">
                <a:solidFill>
                  <a:srgbClr val="001F5F"/>
                </a:solidFill>
                <a:latin typeface="Calibri"/>
                <a:cs typeface="Calibri"/>
              </a:rPr>
              <a:t>following</a:t>
            </a:r>
            <a:r>
              <a:rPr sz="1600" spc="140" dirty="0">
                <a:solidFill>
                  <a:srgbClr val="001F5F"/>
                </a:solidFill>
                <a:latin typeface="Calibri"/>
                <a:cs typeface="Calibri"/>
              </a:rPr>
              <a:t> </a:t>
            </a:r>
            <a:r>
              <a:rPr sz="1600" spc="-10" dirty="0">
                <a:solidFill>
                  <a:srgbClr val="001F5F"/>
                </a:solidFill>
                <a:latin typeface="Calibri"/>
                <a:cs typeface="Calibri"/>
              </a:rPr>
              <a:t>attributes:</a:t>
            </a:r>
            <a:endParaRPr sz="1600">
              <a:latin typeface="Calibri"/>
              <a:cs typeface="Calibri"/>
            </a:endParaRPr>
          </a:p>
          <a:p>
            <a:pPr marL="869315" indent="-228600">
              <a:lnSpc>
                <a:spcPct val="100000"/>
              </a:lnSpc>
              <a:spcBef>
                <a:spcPts val="1080"/>
              </a:spcBef>
              <a:buClr>
                <a:srgbClr val="943735"/>
              </a:buClr>
              <a:buFont typeface="Wingdings"/>
              <a:buChar char=""/>
              <a:tabLst>
                <a:tab pos="869315" algn="l"/>
                <a:tab pos="869950" algn="l"/>
              </a:tabLst>
            </a:pPr>
            <a:r>
              <a:rPr sz="1600" spc="-5" dirty="0">
                <a:solidFill>
                  <a:srgbClr val="001F5F"/>
                </a:solidFill>
                <a:latin typeface="Courier New"/>
                <a:cs typeface="Courier New"/>
              </a:rPr>
              <a:t>name</a:t>
            </a:r>
            <a:r>
              <a:rPr sz="1600" spc="-5" dirty="0">
                <a:solidFill>
                  <a:srgbClr val="001F5F"/>
                </a:solidFill>
                <a:latin typeface="Calibri"/>
                <a:cs typeface="Calibri"/>
              </a:rPr>
              <a:t>: Specifies the </a:t>
            </a:r>
            <a:r>
              <a:rPr sz="1600" spc="-10" dirty="0">
                <a:solidFill>
                  <a:srgbClr val="001F5F"/>
                </a:solidFill>
                <a:latin typeface="Calibri"/>
                <a:cs typeface="Calibri"/>
              </a:rPr>
              <a:t>name </a:t>
            </a:r>
            <a:r>
              <a:rPr sz="1600" spc="-5" dirty="0">
                <a:solidFill>
                  <a:srgbClr val="001F5F"/>
                </a:solidFill>
                <a:latin typeface="Calibri"/>
                <a:cs typeface="Calibri"/>
              </a:rPr>
              <a:t>of the column.</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5" dirty="0">
                <a:solidFill>
                  <a:srgbClr val="001F5F"/>
                </a:solidFill>
                <a:latin typeface="Courier New"/>
                <a:cs typeface="Courier New"/>
              </a:rPr>
              <a:t>length</a:t>
            </a:r>
            <a:r>
              <a:rPr sz="1600" spc="-5" dirty="0">
                <a:solidFill>
                  <a:srgbClr val="001F5F"/>
                </a:solidFill>
                <a:latin typeface="Calibri"/>
                <a:cs typeface="Calibri"/>
              </a:rPr>
              <a:t>: Specifies the </a:t>
            </a:r>
            <a:r>
              <a:rPr sz="1600" spc="-10" dirty="0">
                <a:solidFill>
                  <a:srgbClr val="001F5F"/>
                </a:solidFill>
                <a:latin typeface="Calibri"/>
                <a:cs typeface="Calibri"/>
              </a:rPr>
              <a:t>length </a:t>
            </a:r>
            <a:r>
              <a:rPr sz="1600" spc="-5" dirty="0">
                <a:solidFill>
                  <a:srgbClr val="001F5F"/>
                </a:solidFill>
                <a:latin typeface="Calibri"/>
                <a:cs typeface="Calibri"/>
              </a:rPr>
              <a:t>of the</a:t>
            </a:r>
            <a:r>
              <a:rPr sz="1600" spc="5" dirty="0">
                <a:solidFill>
                  <a:srgbClr val="001F5F"/>
                </a:solidFill>
                <a:latin typeface="Calibri"/>
                <a:cs typeface="Calibri"/>
              </a:rPr>
              <a:t> </a:t>
            </a:r>
            <a:r>
              <a:rPr sz="1600" spc="-5" dirty="0">
                <a:solidFill>
                  <a:srgbClr val="001F5F"/>
                </a:solidFill>
                <a:latin typeface="Calibri"/>
                <a:cs typeface="Calibri"/>
              </a:rPr>
              <a:t>column.</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5" dirty="0">
                <a:solidFill>
                  <a:srgbClr val="001F5F"/>
                </a:solidFill>
                <a:latin typeface="Courier New"/>
                <a:cs typeface="Courier New"/>
              </a:rPr>
              <a:t>nullable</a:t>
            </a:r>
            <a:r>
              <a:rPr sz="1600" spc="-5" dirty="0">
                <a:solidFill>
                  <a:srgbClr val="001F5F"/>
                </a:solidFill>
                <a:latin typeface="Calibri"/>
                <a:cs typeface="Calibri"/>
              </a:rPr>
              <a:t>: Specifies the </a:t>
            </a:r>
            <a:r>
              <a:rPr sz="1600" spc="-10" dirty="0">
                <a:solidFill>
                  <a:srgbClr val="001F5F"/>
                </a:solidFill>
                <a:latin typeface="Calibri"/>
                <a:cs typeface="Calibri"/>
              </a:rPr>
              <a:t>column to </a:t>
            </a:r>
            <a:r>
              <a:rPr sz="1600" spc="-5" dirty="0">
                <a:solidFill>
                  <a:srgbClr val="001F5F"/>
                </a:solidFill>
                <a:latin typeface="Calibri"/>
                <a:cs typeface="Calibri"/>
              </a:rPr>
              <a:t>be </a:t>
            </a:r>
            <a:r>
              <a:rPr sz="1600" spc="-20" dirty="0">
                <a:solidFill>
                  <a:srgbClr val="001F5F"/>
                </a:solidFill>
                <a:latin typeface="Calibri"/>
                <a:cs typeface="Calibri"/>
              </a:rPr>
              <a:t>NOT</a:t>
            </a:r>
            <a:r>
              <a:rPr sz="1600" spc="75" dirty="0">
                <a:solidFill>
                  <a:srgbClr val="001F5F"/>
                </a:solidFill>
                <a:latin typeface="Calibri"/>
                <a:cs typeface="Calibri"/>
              </a:rPr>
              <a:t> </a:t>
            </a:r>
            <a:r>
              <a:rPr sz="1600" spc="-5" dirty="0">
                <a:solidFill>
                  <a:srgbClr val="001F5F"/>
                </a:solidFill>
                <a:latin typeface="Calibri"/>
                <a:cs typeface="Calibri"/>
              </a:rPr>
              <a:t>NULL.</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spc="-5" dirty="0">
                <a:solidFill>
                  <a:srgbClr val="001F5F"/>
                </a:solidFill>
                <a:latin typeface="Courier New"/>
                <a:cs typeface="Courier New"/>
              </a:rPr>
              <a:t>unique</a:t>
            </a:r>
            <a:r>
              <a:rPr sz="1600" spc="-5" dirty="0">
                <a:solidFill>
                  <a:srgbClr val="001F5F"/>
                </a:solidFill>
                <a:latin typeface="Calibri"/>
                <a:cs typeface="Calibri"/>
              </a:rPr>
              <a:t>: Specifies the </a:t>
            </a:r>
            <a:r>
              <a:rPr sz="1600" spc="-10" dirty="0">
                <a:solidFill>
                  <a:srgbClr val="001F5F"/>
                </a:solidFill>
                <a:latin typeface="Calibri"/>
                <a:cs typeface="Calibri"/>
              </a:rPr>
              <a:t>column to contain </a:t>
            </a:r>
            <a:r>
              <a:rPr sz="1600" spc="-5" dirty="0">
                <a:solidFill>
                  <a:srgbClr val="001F5F"/>
                </a:solidFill>
                <a:latin typeface="Calibri"/>
                <a:cs typeface="Calibri"/>
              </a:rPr>
              <a:t>unique</a:t>
            </a:r>
            <a:r>
              <a:rPr sz="1600" spc="30" dirty="0">
                <a:solidFill>
                  <a:srgbClr val="001F5F"/>
                </a:solidFill>
                <a:latin typeface="Calibri"/>
                <a:cs typeface="Calibri"/>
              </a:rPr>
              <a:t> </a:t>
            </a:r>
            <a:r>
              <a:rPr sz="1600" spc="-10" dirty="0">
                <a:solidFill>
                  <a:srgbClr val="001F5F"/>
                </a:solidFill>
                <a:latin typeface="Calibri"/>
                <a:cs typeface="Calibri"/>
              </a:rPr>
              <a:t>values.</a:t>
            </a:r>
            <a:endParaRPr sz="1600">
              <a:latin typeface="Calibri"/>
              <a:cs typeface="Calibri"/>
            </a:endParaRPr>
          </a:p>
          <a:p>
            <a:pPr marL="469900">
              <a:lnSpc>
                <a:spcPct val="100000"/>
              </a:lnSpc>
              <a:spcBef>
                <a:spcPts val="695"/>
              </a:spcBef>
            </a:pPr>
            <a:r>
              <a:rPr sz="1600" spc="-5" dirty="0">
                <a:solidFill>
                  <a:srgbClr val="001F5F"/>
                </a:solidFill>
                <a:latin typeface="Courier New"/>
                <a:cs typeface="Courier New"/>
              </a:rPr>
              <a:t>@Id</a:t>
            </a:r>
            <a:r>
              <a:rPr sz="1600" spc="-5" dirty="0">
                <a:solidFill>
                  <a:srgbClr val="001F5F"/>
                </a:solidFill>
                <a:latin typeface="Calibri"/>
                <a:cs typeface="Calibri"/>
              </a:rPr>
              <a:t>: </a:t>
            </a:r>
            <a:r>
              <a:rPr sz="1600" dirty="0">
                <a:solidFill>
                  <a:srgbClr val="001F5F"/>
                </a:solidFill>
                <a:latin typeface="Calibri"/>
                <a:cs typeface="Calibri"/>
              </a:rPr>
              <a:t>Is </a:t>
            </a:r>
            <a:r>
              <a:rPr sz="1600" spc="-10" dirty="0">
                <a:solidFill>
                  <a:srgbClr val="001F5F"/>
                </a:solidFill>
                <a:latin typeface="Calibri"/>
                <a:cs typeface="Calibri"/>
              </a:rPr>
              <a:t>used to define </a:t>
            </a:r>
            <a:r>
              <a:rPr sz="1600" spc="-5" dirty="0">
                <a:solidFill>
                  <a:srgbClr val="001F5F"/>
                </a:solidFill>
                <a:latin typeface="Calibri"/>
                <a:cs typeface="Calibri"/>
              </a:rPr>
              <a:t>the </a:t>
            </a:r>
            <a:r>
              <a:rPr sz="1600" spc="-10" dirty="0">
                <a:solidFill>
                  <a:srgbClr val="001F5F"/>
                </a:solidFill>
                <a:latin typeface="Calibri"/>
                <a:cs typeface="Calibri"/>
              </a:rPr>
              <a:t>column </a:t>
            </a:r>
            <a:r>
              <a:rPr sz="1600" spc="-5" dirty="0">
                <a:solidFill>
                  <a:srgbClr val="001F5F"/>
                </a:solidFill>
                <a:latin typeface="Calibri"/>
                <a:cs typeface="Calibri"/>
              </a:rPr>
              <a:t>as an identifier or a primary</a:t>
            </a:r>
            <a:r>
              <a:rPr sz="1600" spc="75" dirty="0">
                <a:solidFill>
                  <a:srgbClr val="001F5F"/>
                </a:solidFill>
                <a:latin typeface="Calibri"/>
                <a:cs typeface="Calibri"/>
              </a:rPr>
              <a:t> </a:t>
            </a:r>
            <a:r>
              <a:rPr sz="1600" spc="-40" dirty="0">
                <a:solidFill>
                  <a:srgbClr val="001F5F"/>
                </a:solidFill>
                <a:latin typeface="Calibri"/>
                <a:cs typeface="Calibri"/>
              </a:rPr>
              <a:t>key.</a:t>
            </a:r>
            <a:endParaRPr sz="1600">
              <a:latin typeface="Calibri"/>
              <a:cs typeface="Calibri"/>
            </a:endParaRPr>
          </a:p>
          <a:p>
            <a:pPr marL="469900" marR="76200" indent="45720">
              <a:lnSpc>
                <a:spcPct val="105600"/>
              </a:lnSpc>
              <a:spcBef>
                <a:spcPts val="1190"/>
              </a:spcBef>
            </a:pPr>
            <a:r>
              <a:rPr sz="1600" spc="-5" dirty="0">
                <a:solidFill>
                  <a:srgbClr val="001F5F"/>
                </a:solidFill>
                <a:latin typeface="Courier New"/>
                <a:cs typeface="Courier New"/>
              </a:rPr>
              <a:t>@GeneratedValue</a:t>
            </a:r>
            <a:r>
              <a:rPr sz="1600" spc="-5" dirty="0">
                <a:solidFill>
                  <a:srgbClr val="001F5F"/>
                </a:solidFill>
                <a:latin typeface="Calibri"/>
                <a:cs typeface="Calibri"/>
              </a:rPr>
              <a:t>: This </a:t>
            </a:r>
            <a:r>
              <a:rPr sz="1600" spc="-10" dirty="0">
                <a:solidFill>
                  <a:srgbClr val="001F5F"/>
                </a:solidFill>
                <a:latin typeface="Calibri"/>
                <a:cs typeface="Calibri"/>
              </a:rPr>
              <a:t>annotation </a:t>
            </a:r>
            <a:r>
              <a:rPr sz="1600" spc="-5" dirty="0">
                <a:solidFill>
                  <a:srgbClr val="001F5F"/>
                </a:solidFill>
                <a:latin typeface="Calibri"/>
                <a:cs typeface="Calibri"/>
              </a:rPr>
              <a:t>is </a:t>
            </a:r>
            <a:r>
              <a:rPr sz="1600" spc="-10" dirty="0">
                <a:solidFill>
                  <a:srgbClr val="001F5F"/>
                </a:solidFill>
                <a:latin typeface="Calibri"/>
                <a:cs typeface="Calibri"/>
              </a:rPr>
              <a:t>used to </a:t>
            </a:r>
            <a:r>
              <a:rPr sz="1600" spc="-5" dirty="0">
                <a:solidFill>
                  <a:srgbClr val="001F5F"/>
                </a:solidFill>
                <a:latin typeface="Calibri"/>
                <a:cs typeface="Calibri"/>
              </a:rPr>
              <a:t>specify the identifier </a:t>
            </a:r>
            <a:r>
              <a:rPr sz="1600" spc="-10" dirty="0">
                <a:solidFill>
                  <a:srgbClr val="001F5F"/>
                </a:solidFill>
                <a:latin typeface="Calibri"/>
                <a:cs typeface="Calibri"/>
              </a:rPr>
              <a:t>generation  </a:t>
            </a:r>
            <a:r>
              <a:rPr sz="1600" spc="-25" dirty="0">
                <a:solidFill>
                  <a:srgbClr val="001F5F"/>
                </a:solidFill>
                <a:latin typeface="Calibri"/>
                <a:cs typeface="Calibri"/>
              </a:rPr>
              <a:t>strategy. </a:t>
            </a:r>
            <a:r>
              <a:rPr sz="1600" spc="-5" dirty="0">
                <a:solidFill>
                  <a:srgbClr val="001F5F"/>
                </a:solidFill>
                <a:latin typeface="Calibri"/>
                <a:cs typeface="Calibri"/>
              </a:rPr>
              <a:t>The identifier </a:t>
            </a:r>
            <a:r>
              <a:rPr sz="1600" spc="-10" dirty="0">
                <a:solidFill>
                  <a:srgbClr val="001F5F"/>
                </a:solidFill>
                <a:latin typeface="Calibri"/>
                <a:cs typeface="Calibri"/>
              </a:rPr>
              <a:t>generation strategies </a:t>
            </a:r>
            <a:r>
              <a:rPr sz="1600" spc="-15" dirty="0">
                <a:solidFill>
                  <a:srgbClr val="001F5F"/>
                </a:solidFill>
                <a:latin typeface="Calibri"/>
                <a:cs typeface="Calibri"/>
              </a:rPr>
              <a:t>are </a:t>
            </a:r>
            <a:r>
              <a:rPr sz="1600" spc="-5" dirty="0">
                <a:solidFill>
                  <a:srgbClr val="001F5F"/>
                </a:solidFill>
                <a:latin typeface="Calibri"/>
                <a:cs typeface="Calibri"/>
              </a:rPr>
              <a:t>of the </a:t>
            </a:r>
            <a:r>
              <a:rPr sz="1600" spc="-10" dirty="0">
                <a:solidFill>
                  <a:srgbClr val="001F5F"/>
                </a:solidFill>
                <a:latin typeface="Calibri"/>
                <a:cs typeface="Calibri"/>
              </a:rPr>
              <a:t>following</a:t>
            </a:r>
            <a:r>
              <a:rPr sz="1600" spc="55" dirty="0">
                <a:solidFill>
                  <a:srgbClr val="001F5F"/>
                </a:solidFill>
                <a:latin typeface="Calibri"/>
                <a:cs typeface="Calibri"/>
              </a:rPr>
              <a:t> </a:t>
            </a:r>
            <a:r>
              <a:rPr sz="1600" spc="-5" dirty="0">
                <a:solidFill>
                  <a:srgbClr val="001F5F"/>
                </a:solidFill>
                <a:latin typeface="Calibri"/>
                <a:cs typeface="Calibri"/>
              </a:rPr>
              <a:t>types:</a:t>
            </a:r>
            <a:endParaRPr sz="1600">
              <a:latin typeface="Calibri"/>
              <a:cs typeface="Calibri"/>
            </a:endParaRPr>
          </a:p>
          <a:p>
            <a:pPr marL="869315" indent="-228600">
              <a:lnSpc>
                <a:spcPct val="100000"/>
              </a:lnSpc>
              <a:spcBef>
                <a:spcPts val="1040"/>
              </a:spcBef>
              <a:buClr>
                <a:srgbClr val="943735"/>
              </a:buClr>
              <a:buFont typeface="Wingdings"/>
              <a:buChar char=""/>
              <a:tabLst>
                <a:tab pos="869315" algn="l"/>
                <a:tab pos="869950" algn="l"/>
              </a:tabLst>
            </a:pPr>
            <a:r>
              <a:rPr sz="1400" spc="-5" dirty="0">
                <a:solidFill>
                  <a:srgbClr val="001F5F"/>
                </a:solidFill>
                <a:latin typeface="Courier New"/>
                <a:cs typeface="Courier New"/>
              </a:rPr>
              <a:t>AUTO</a:t>
            </a:r>
            <a:endParaRPr sz="1400">
              <a:latin typeface="Courier New"/>
              <a:cs typeface="Courier New"/>
            </a:endParaRPr>
          </a:p>
          <a:p>
            <a:pPr marL="869315" indent="-228600">
              <a:lnSpc>
                <a:spcPct val="100000"/>
              </a:lnSpc>
              <a:spcBef>
                <a:spcPts val="420"/>
              </a:spcBef>
              <a:buClr>
                <a:srgbClr val="943735"/>
              </a:buClr>
              <a:buFont typeface="Wingdings"/>
              <a:buChar char=""/>
              <a:tabLst>
                <a:tab pos="869315" algn="l"/>
                <a:tab pos="869950" algn="l"/>
              </a:tabLst>
            </a:pPr>
            <a:r>
              <a:rPr sz="1400" spc="-5" dirty="0">
                <a:solidFill>
                  <a:srgbClr val="001F5F"/>
                </a:solidFill>
                <a:latin typeface="Courier New"/>
                <a:cs typeface="Courier New"/>
              </a:rPr>
              <a:t>IDENTITY</a:t>
            </a:r>
            <a:endParaRPr sz="1400">
              <a:latin typeface="Courier New"/>
              <a:cs typeface="Courier New"/>
            </a:endParaRPr>
          </a:p>
          <a:p>
            <a:pPr marL="869315" indent="-228600">
              <a:lnSpc>
                <a:spcPct val="100000"/>
              </a:lnSpc>
              <a:spcBef>
                <a:spcPts val="420"/>
              </a:spcBef>
              <a:buClr>
                <a:srgbClr val="943735"/>
              </a:buClr>
              <a:buFont typeface="Wingdings"/>
              <a:buChar char=""/>
              <a:tabLst>
                <a:tab pos="869315" algn="l"/>
                <a:tab pos="869950" algn="l"/>
              </a:tabLst>
            </a:pPr>
            <a:r>
              <a:rPr sz="1400" spc="-5" dirty="0">
                <a:solidFill>
                  <a:srgbClr val="001F5F"/>
                </a:solidFill>
                <a:latin typeface="Courier New"/>
                <a:cs typeface="Courier New"/>
              </a:rPr>
              <a:t>SEQUENCE</a:t>
            </a:r>
            <a:endParaRPr sz="1400">
              <a:latin typeface="Courier New"/>
              <a:cs typeface="Courier New"/>
            </a:endParaRPr>
          </a:p>
          <a:p>
            <a:pPr marL="869315" indent="-228600">
              <a:lnSpc>
                <a:spcPct val="100000"/>
              </a:lnSpc>
              <a:spcBef>
                <a:spcPts val="420"/>
              </a:spcBef>
              <a:buClr>
                <a:srgbClr val="943735"/>
              </a:buClr>
              <a:buFont typeface="Wingdings"/>
              <a:buChar char=""/>
              <a:tabLst>
                <a:tab pos="869315" algn="l"/>
                <a:tab pos="869950" algn="l"/>
              </a:tabLst>
            </a:pPr>
            <a:r>
              <a:rPr sz="1400" spc="-5" dirty="0">
                <a:solidFill>
                  <a:srgbClr val="001F5F"/>
                </a:solidFill>
                <a:latin typeface="Courier New"/>
                <a:cs typeface="Courier New"/>
              </a:rPr>
              <a:t>TABLE</a:t>
            </a:r>
            <a:endParaRPr sz="140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52</a:t>
            </a:fld>
            <a:r>
              <a:rPr dirty="0"/>
              <a:t> of</a:t>
            </a:r>
            <a:r>
              <a:rPr spc="-90" dirty="0"/>
              <a:t> </a:t>
            </a:r>
            <a:r>
              <a:rPr dirty="0"/>
              <a:t>45</a:t>
            </a: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a:t>
            </a:r>
            <a:r>
              <a:rPr spc="-60" dirty="0"/>
              <a:t> </a:t>
            </a:r>
            <a:r>
              <a:rPr spc="-10" dirty="0"/>
              <a:t>Annotations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21183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1012" y="669797"/>
            <a:ext cx="7496175" cy="200723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Consider </a:t>
            </a:r>
            <a:r>
              <a:rPr sz="2000" dirty="0">
                <a:solidFill>
                  <a:srgbClr val="001F5F"/>
                </a:solidFill>
                <a:latin typeface="Calibri"/>
                <a:cs typeface="Calibri"/>
              </a:rPr>
              <a:t>a scenario </a:t>
            </a:r>
            <a:r>
              <a:rPr sz="2000" spc="-5" dirty="0">
                <a:solidFill>
                  <a:srgbClr val="001F5F"/>
                </a:solidFill>
                <a:latin typeface="Calibri"/>
                <a:cs typeface="Calibri"/>
              </a:rPr>
              <a:t>where you </a:t>
            </a:r>
            <a:r>
              <a:rPr sz="2000" spc="-10" dirty="0">
                <a:solidFill>
                  <a:srgbClr val="001F5F"/>
                </a:solidFill>
                <a:latin typeface="Calibri"/>
                <a:cs typeface="Calibri"/>
              </a:rPr>
              <a:t>are </a:t>
            </a:r>
            <a:r>
              <a:rPr sz="2000" spc="-5" dirty="0">
                <a:solidFill>
                  <a:srgbClr val="001F5F"/>
                </a:solidFill>
                <a:latin typeface="Calibri"/>
                <a:cs typeface="Calibri"/>
              </a:rPr>
              <a:t>developing </a:t>
            </a:r>
            <a:r>
              <a:rPr sz="2000" dirty="0">
                <a:solidFill>
                  <a:srgbClr val="001F5F"/>
                </a:solidFill>
                <a:latin typeface="Calibri"/>
                <a:cs typeface="Calibri"/>
              </a:rPr>
              <a:t>a </a:t>
            </a:r>
            <a:r>
              <a:rPr sz="2000" spc="-25" dirty="0">
                <a:solidFill>
                  <a:srgbClr val="001F5F"/>
                </a:solidFill>
                <a:latin typeface="Calibri"/>
                <a:cs typeface="Calibri"/>
              </a:rPr>
              <a:t>Web </a:t>
            </a:r>
            <a:r>
              <a:rPr sz="2000" dirty="0">
                <a:solidFill>
                  <a:srgbClr val="001F5F"/>
                </a:solidFill>
                <a:latin typeface="Calibri"/>
                <a:cs typeface="Calibri"/>
              </a:rPr>
              <a:t>page </a:t>
            </a:r>
            <a:r>
              <a:rPr sz="2000" spc="-5" dirty="0">
                <a:solidFill>
                  <a:srgbClr val="001F5F"/>
                </a:solidFill>
                <a:latin typeface="Calibri"/>
                <a:cs typeface="Calibri"/>
              </a:rPr>
              <a:t>that </a:t>
            </a:r>
            <a:r>
              <a:rPr sz="2000" dirty="0">
                <a:solidFill>
                  <a:srgbClr val="001F5F"/>
                </a:solidFill>
                <a:latin typeface="Calibri"/>
                <a:cs typeface="Calibri"/>
              </a:rPr>
              <a:t>accepts  the </a:t>
            </a:r>
            <a:r>
              <a:rPr sz="2000" spc="-5" dirty="0">
                <a:solidFill>
                  <a:srgbClr val="001F5F"/>
                </a:solidFill>
                <a:latin typeface="Calibri"/>
                <a:cs typeface="Calibri"/>
              </a:rPr>
              <a:t>employee id </a:t>
            </a:r>
            <a:r>
              <a:rPr sz="2000" dirty="0">
                <a:solidFill>
                  <a:srgbClr val="001F5F"/>
                </a:solidFill>
                <a:latin typeface="Calibri"/>
                <a:cs typeface="Calibri"/>
              </a:rPr>
              <a:t>of an </a:t>
            </a:r>
            <a:r>
              <a:rPr sz="2000" spc="-5" dirty="0">
                <a:solidFill>
                  <a:srgbClr val="001F5F"/>
                </a:solidFill>
                <a:latin typeface="Calibri"/>
                <a:cs typeface="Calibri"/>
              </a:rPr>
              <a:t>employee </a:t>
            </a:r>
            <a:r>
              <a:rPr sz="2000" spc="-15" dirty="0">
                <a:solidFill>
                  <a:srgbClr val="001F5F"/>
                </a:solidFill>
                <a:latin typeface="Calibri"/>
                <a:cs typeface="Calibri"/>
              </a:rPr>
              <a:t>from </a:t>
            </a:r>
            <a:r>
              <a:rPr sz="2000" dirty="0">
                <a:solidFill>
                  <a:srgbClr val="001F5F"/>
                </a:solidFill>
                <a:latin typeface="Calibri"/>
                <a:cs typeface="Calibri"/>
              </a:rPr>
              <a:t>the user and </a:t>
            </a:r>
            <a:r>
              <a:rPr sz="2000" spc="-10" dirty="0">
                <a:solidFill>
                  <a:srgbClr val="001F5F"/>
                </a:solidFill>
                <a:latin typeface="Calibri"/>
                <a:cs typeface="Calibri"/>
              </a:rPr>
              <a:t>displays </a:t>
            </a:r>
            <a:r>
              <a:rPr sz="2000" dirty="0">
                <a:solidFill>
                  <a:srgbClr val="001F5F"/>
                </a:solidFill>
                <a:latin typeface="Calibri"/>
                <a:cs typeface="Calibri"/>
              </a:rPr>
              <a:t>the </a:t>
            </a:r>
            <a:r>
              <a:rPr sz="2000" spc="-5" dirty="0">
                <a:solidFill>
                  <a:srgbClr val="001F5F"/>
                </a:solidFill>
                <a:latin typeface="Calibri"/>
                <a:cs typeface="Calibri"/>
              </a:rPr>
              <a:t>details  </a:t>
            </a:r>
            <a:r>
              <a:rPr sz="2000" dirty="0">
                <a:solidFill>
                  <a:srgbClr val="001F5F"/>
                </a:solidFill>
                <a:latin typeface="Calibri"/>
                <a:cs typeface="Calibri"/>
              </a:rPr>
              <a:t>about </a:t>
            </a:r>
            <a:r>
              <a:rPr sz="2000" spc="-5" dirty="0">
                <a:solidFill>
                  <a:srgbClr val="001F5F"/>
                </a:solidFill>
                <a:latin typeface="Calibri"/>
                <a:cs typeface="Calibri"/>
              </a:rPr>
              <a:t>that employee. The employee details </a:t>
            </a:r>
            <a:r>
              <a:rPr sz="2000" dirty="0">
                <a:solidFill>
                  <a:srgbClr val="001F5F"/>
                </a:solidFill>
                <a:latin typeface="Calibri"/>
                <a:cs typeface="Calibri"/>
              </a:rPr>
              <a:t>need </a:t>
            </a:r>
            <a:r>
              <a:rPr sz="2000" spc="-10" dirty="0">
                <a:solidFill>
                  <a:srgbClr val="001F5F"/>
                </a:solidFill>
                <a:latin typeface="Calibri"/>
                <a:cs typeface="Calibri"/>
              </a:rPr>
              <a:t>to </a:t>
            </a:r>
            <a:r>
              <a:rPr sz="2000" spc="-5" dirty="0">
                <a:solidFill>
                  <a:srgbClr val="001F5F"/>
                </a:solidFill>
                <a:latin typeface="Calibri"/>
                <a:cs typeface="Calibri"/>
              </a:rPr>
              <a:t>be </a:t>
            </a:r>
            <a:r>
              <a:rPr sz="2000" spc="-10" dirty="0">
                <a:solidFill>
                  <a:srgbClr val="001F5F"/>
                </a:solidFill>
                <a:latin typeface="Calibri"/>
                <a:cs typeface="Calibri"/>
              </a:rPr>
              <a:t>fetched from </a:t>
            </a:r>
            <a:r>
              <a:rPr sz="2000" dirty="0">
                <a:solidFill>
                  <a:srgbClr val="001F5F"/>
                </a:solidFill>
                <a:latin typeface="Calibri"/>
                <a:cs typeface="Calibri"/>
              </a:rPr>
              <a:t>the  </a:t>
            </a:r>
            <a:r>
              <a:rPr sz="2000" spc="-10" dirty="0">
                <a:solidFill>
                  <a:srgbClr val="001F5F"/>
                </a:solidFill>
                <a:latin typeface="Calibri"/>
                <a:cs typeface="Calibri"/>
              </a:rPr>
              <a:t>EMPLOYEE </a:t>
            </a:r>
            <a:r>
              <a:rPr sz="2000" spc="-5" dirty="0">
                <a:solidFill>
                  <a:srgbClr val="001F5F"/>
                </a:solidFill>
                <a:latin typeface="Calibri"/>
                <a:cs typeface="Calibri"/>
              </a:rPr>
              <a:t>table </a:t>
            </a:r>
            <a:r>
              <a:rPr sz="2000" spc="-15" dirty="0">
                <a:solidFill>
                  <a:srgbClr val="001F5F"/>
                </a:solidFill>
                <a:latin typeface="Calibri"/>
                <a:cs typeface="Calibri"/>
              </a:rPr>
              <a:t>stored </a:t>
            </a:r>
            <a:r>
              <a:rPr sz="2000" dirty="0">
                <a:solidFill>
                  <a:srgbClr val="001F5F"/>
                </a:solidFill>
                <a:latin typeface="Calibri"/>
                <a:cs typeface="Calibri"/>
              </a:rPr>
              <a:t>in the</a:t>
            </a:r>
            <a:r>
              <a:rPr sz="2000" spc="-5" dirty="0">
                <a:solidFill>
                  <a:srgbClr val="001F5F"/>
                </a:solidFill>
                <a:latin typeface="Calibri"/>
                <a:cs typeface="Calibri"/>
              </a:rPr>
              <a:t> database.</a:t>
            </a:r>
            <a:endParaRPr sz="2000">
              <a:latin typeface="Calibri"/>
              <a:cs typeface="Calibri"/>
            </a:endParaRPr>
          </a:p>
          <a:p>
            <a:pPr marL="12700" marR="23495">
              <a:lnSpc>
                <a:spcPct val="100000"/>
              </a:lnSpc>
              <a:spcBef>
                <a:spcPts val="1200"/>
              </a:spcBef>
            </a:pPr>
            <a:r>
              <a:rPr sz="2000" spc="-5" dirty="0">
                <a:solidFill>
                  <a:srgbClr val="001F5F"/>
                </a:solidFill>
                <a:latin typeface="Calibri"/>
                <a:cs typeface="Calibri"/>
              </a:rPr>
              <a:t>The Employee table </a:t>
            </a:r>
            <a:r>
              <a:rPr sz="2000" spc="-10" dirty="0">
                <a:solidFill>
                  <a:srgbClr val="001F5F"/>
                </a:solidFill>
                <a:latin typeface="Calibri"/>
                <a:cs typeface="Calibri"/>
              </a:rPr>
              <a:t>displays </a:t>
            </a:r>
            <a:r>
              <a:rPr sz="2000" dirty="0">
                <a:solidFill>
                  <a:srgbClr val="001F5F"/>
                </a:solidFill>
                <a:latin typeface="Calibri"/>
                <a:cs typeface="Calibri"/>
              </a:rPr>
              <a:t>the </a:t>
            </a:r>
            <a:r>
              <a:rPr sz="2000" spc="-5" dirty="0">
                <a:solidFill>
                  <a:srgbClr val="001F5F"/>
                </a:solidFill>
                <a:latin typeface="Calibri"/>
                <a:cs typeface="Calibri"/>
              </a:rPr>
              <a:t>details </a:t>
            </a:r>
            <a:r>
              <a:rPr sz="2000" dirty="0">
                <a:solidFill>
                  <a:srgbClr val="001F5F"/>
                </a:solidFill>
                <a:latin typeface="Calibri"/>
                <a:cs typeface="Calibri"/>
              </a:rPr>
              <a:t>in the </a:t>
            </a:r>
            <a:r>
              <a:rPr sz="2000" spc="-5" dirty="0">
                <a:solidFill>
                  <a:srgbClr val="001F5F"/>
                </a:solidFill>
                <a:latin typeface="Calibri"/>
                <a:cs typeface="Calibri"/>
              </a:rPr>
              <a:t>database, </a:t>
            </a:r>
            <a:r>
              <a:rPr sz="2000" dirty="0">
                <a:solidFill>
                  <a:srgbClr val="001F5F"/>
                </a:solidFill>
                <a:latin typeface="Calibri"/>
                <a:cs typeface="Calibri"/>
              </a:rPr>
              <a:t>as </a:t>
            </a:r>
            <a:r>
              <a:rPr sz="2000" spc="-5" dirty="0">
                <a:solidFill>
                  <a:srgbClr val="001F5F"/>
                </a:solidFill>
                <a:latin typeface="Calibri"/>
                <a:cs typeface="Calibri"/>
              </a:rPr>
              <a:t>shown </a:t>
            </a:r>
            <a:r>
              <a:rPr sz="2000" dirty="0">
                <a:solidFill>
                  <a:srgbClr val="001F5F"/>
                </a:solidFill>
                <a:latin typeface="Calibri"/>
                <a:cs typeface="Calibri"/>
              </a:rPr>
              <a:t>in the  </a:t>
            </a:r>
            <a:r>
              <a:rPr sz="2000" spc="-5" dirty="0">
                <a:solidFill>
                  <a:srgbClr val="001F5F"/>
                </a:solidFill>
                <a:latin typeface="Calibri"/>
                <a:cs typeface="Calibri"/>
              </a:rPr>
              <a:t>following</a:t>
            </a:r>
            <a:r>
              <a:rPr sz="2000" spc="-100" dirty="0">
                <a:solidFill>
                  <a:srgbClr val="001F5F"/>
                </a:solidFill>
                <a:latin typeface="Calibri"/>
                <a:cs typeface="Calibri"/>
              </a:rPr>
              <a:t> </a:t>
            </a:r>
            <a:r>
              <a:rPr sz="2000" spc="-5" dirty="0">
                <a:solidFill>
                  <a:srgbClr val="001F5F"/>
                </a:solidFill>
                <a:latin typeface="Calibri"/>
                <a:cs typeface="Calibri"/>
              </a:rPr>
              <a:t>figure.</a:t>
            </a:r>
            <a:endParaRPr sz="20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53</a:t>
            </a:fld>
            <a:r>
              <a:rPr dirty="0"/>
              <a:t> of</a:t>
            </a:r>
            <a:r>
              <a:rPr spc="-90" dirty="0"/>
              <a:t> </a:t>
            </a:r>
            <a:r>
              <a:rPr dirty="0"/>
              <a:t>45</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 </a:t>
            </a:r>
            <a:r>
              <a:rPr spc="-10" dirty="0"/>
              <a:t>Annotations</a:t>
            </a:r>
            <a:r>
              <a:rPr spc="-40" dirty="0"/>
              <a:t> </a:t>
            </a:r>
            <a:r>
              <a:rPr spc="-10" dirty="0"/>
              <a:t>(Contd.)</a:t>
            </a:r>
          </a:p>
        </p:txBody>
      </p:sp>
      <p:graphicFrame>
        <p:nvGraphicFramePr>
          <p:cNvPr id="6" name="object 6"/>
          <p:cNvGraphicFramePr>
            <a:graphicFrameLocks noGrp="1"/>
          </p:cNvGraphicFramePr>
          <p:nvPr/>
        </p:nvGraphicFramePr>
        <p:xfrm>
          <a:off x="787019" y="2737611"/>
          <a:ext cx="7100061" cy="1411223"/>
        </p:xfrm>
        <a:graphic>
          <a:graphicData uri="http://schemas.openxmlformats.org/drawingml/2006/table">
            <a:tbl>
              <a:tblPr firstRow="1" bandRow="1">
                <a:tableStyleId>{2D5ABB26-0587-4C30-8999-92F81FD0307C}</a:tableStyleId>
              </a:tblPr>
              <a:tblGrid>
                <a:gridCol w="1475613"/>
                <a:gridCol w="2364232"/>
                <a:gridCol w="1872234"/>
                <a:gridCol w="1387982"/>
              </a:tblGrid>
              <a:tr h="378460">
                <a:tc>
                  <a:txBody>
                    <a:bodyPr/>
                    <a:lstStyle/>
                    <a:p>
                      <a:pPr marL="98425">
                        <a:lnSpc>
                          <a:spcPct val="100000"/>
                        </a:lnSpc>
                        <a:spcBef>
                          <a:spcPts val="270"/>
                        </a:spcBef>
                      </a:pPr>
                      <a:r>
                        <a:rPr sz="1800" b="1" i="1" spc="-5" dirty="0">
                          <a:latin typeface="Calibri"/>
                          <a:cs typeface="Calibri"/>
                        </a:rPr>
                        <a:t>EmpID</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FFFFFF"/>
                      </a:solidFill>
                      <a:prstDash val="solid"/>
                    </a:lnB>
                    <a:solidFill>
                      <a:srgbClr val="92D050"/>
                    </a:solidFill>
                  </a:tcPr>
                </a:tc>
                <a:tc>
                  <a:txBody>
                    <a:bodyPr/>
                    <a:lstStyle/>
                    <a:p>
                      <a:pPr marL="99060">
                        <a:lnSpc>
                          <a:spcPct val="100000"/>
                        </a:lnSpc>
                        <a:spcBef>
                          <a:spcPts val="270"/>
                        </a:spcBef>
                      </a:pPr>
                      <a:r>
                        <a:rPr sz="1800" b="1" i="1" spc="-5" dirty="0">
                          <a:latin typeface="Calibri"/>
                          <a:cs typeface="Calibri"/>
                        </a:rPr>
                        <a:t>EmpName</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FFFFFF"/>
                      </a:solidFill>
                      <a:prstDash val="solid"/>
                    </a:lnB>
                    <a:solidFill>
                      <a:srgbClr val="92D050"/>
                    </a:solidFill>
                  </a:tcPr>
                </a:tc>
                <a:tc>
                  <a:txBody>
                    <a:bodyPr/>
                    <a:lstStyle/>
                    <a:p>
                      <a:pPr marL="99060">
                        <a:lnSpc>
                          <a:spcPct val="100000"/>
                        </a:lnSpc>
                        <a:spcBef>
                          <a:spcPts val="270"/>
                        </a:spcBef>
                      </a:pPr>
                      <a:r>
                        <a:rPr sz="1800" b="1" i="1" dirty="0">
                          <a:latin typeface="Calibri"/>
                          <a:cs typeface="Calibri"/>
                        </a:rPr>
                        <a:t>EmpAddress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FFFFFF"/>
                      </a:solidFill>
                      <a:prstDash val="solid"/>
                    </a:lnB>
                    <a:solidFill>
                      <a:srgbClr val="92D050"/>
                    </a:solidFill>
                  </a:tcPr>
                </a:tc>
                <a:tc>
                  <a:txBody>
                    <a:bodyPr/>
                    <a:lstStyle/>
                    <a:p>
                      <a:pPr marL="99695">
                        <a:lnSpc>
                          <a:spcPct val="100000"/>
                        </a:lnSpc>
                        <a:spcBef>
                          <a:spcPts val="270"/>
                        </a:spcBef>
                      </a:pPr>
                      <a:r>
                        <a:rPr sz="1800" b="1" i="1" spc="-10" dirty="0">
                          <a:latin typeface="Calibri"/>
                          <a:cs typeface="Calibri"/>
                        </a:rPr>
                        <a:t>EmpContact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FFFFFF"/>
                      </a:solidFill>
                      <a:prstDash val="solid"/>
                    </a:lnB>
                    <a:solidFill>
                      <a:srgbClr val="92D050"/>
                    </a:solidFill>
                  </a:tcPr>
                </a:tc>
              </a:tr>
              <a:tr h="348488">
                <a:tc>
                  <a:txBody>
                    <a:bodyPr/>
                    <a:lstStyle/>
                    <a:p>
                      <a:pPr marL="104775">
                        <a:lnSpc>
                          <a:spcPct val="100000"/>
                        </a:lnSpc>
                        <a:spcBef>
                          <a:spcPts val="560"/>
                        </a:spcBef>
                      </a:pPr>
                      <a:r>
                        <a:rPr sz="1200" b="1" i="1" spc="5" dirty="0">
                          <a:latin typeface="Calibri"/>
                          <a:cs typeface="Calibri"/>
                        </a:rPr>
                        <a:t>238</a:t>
                      </a:r>
                      <a:endParaRPr sz="1200">
                        <a:latin typeface="Calibri"/>
                        <a:cs typeface="Calibri"/>
                      </a:endParaRPr>
                    </a:p>
                  </a:txBody>
                  <a:tcPr marL="0" marR="0" marT="0" marB="0">
                    <a:lnT w="12700">
                      <a:solidFill>
                        <a:srgbClr val="FFFFFF"/>
                      </a:solidFill>
                      <a:prstDash val="solid"/>
                    </a:lnT>
                    <a:solidFill>
                      <a:srgbClr val="000000"/>
                    </a:solidFill>
                  </a:tcPr>
                </a:tc>
                <a:tc>
                  <a:txBody>
                    <a:bodyPr/>
                    <a:lstStyle/>
                    <a:p>
                      <a:pPr marL="105410">
                        <a:lnSpc>
                          <a:spcPct val="100000"/>
                        </a:lnSpc>
                        <a:spcBef>
                          <a:spcPts val="560"/>
                        </a:spcBef>
                      </a:pPr>
                      <a:r>
                        <a:rPr sz="1200" i="1" spc="-10" dirty="0">
                          <a:latin typeface="Calibri"/>
                          <a:cs typeface="Calibri"/>
                        </a:rPr>
                        <a:t>JAMES</a:t>
                      </a:r>
                      <a:r>
                        <a:rPr sz="1200" i="1" spc="-65" dirty="0">
                          <a:latin typeface="Calibri"/>
                          <a:cs typeface="Calibri"/>
                        </a:rPr>
                        <a:t> </a:t>
                      </a:r>
                      <a:r>
                        <a:rPr sz="1200" i="1" spc="-10" dirty="0">
                          <a:latin typeface="Calibri"/>
                          <a:cs typeface="Calibri"/>
                        </a:rPr>
                        <a:t>JONES</a:t>
                      </a:r>
                      <a:endParaRPr sz="1200">
                        <a:latin typeface="Calibri"/>
                        <a:cs typeface="Calibri"/>
                      </a:endParaRPr>
                    </a:p>
                  </a:txBody>
                  <a:tcPr marL="0" marR="0" marT="0" marB="0">
                    <a:lnT w="12700">
                      <a:solidFill>
                        <a:srgbClr val="FFFFFF"/>
                      </a:solidFill>
                      <a:prstDash val="solid"/>
                    </a:lnT>
                    <a:solidFill>
                      <a:srgbClr val="000000"/>
                    </a:solidFill>
                  </a:tcPr>
                </a:tc>
                <a:tc>
                  <a:txBody>
                    <a:bodyPr/>
                    <a:lstStyle/>
                    <a:p>
                      <a:pPr marL="105410">
                        <a:lnSpc>
                          <a:spcPct val="100000"/>
                        </a:lnSpc>
                        <a:spcBef>
                          <a:spcPts val="560"/>
                        </a:spcBef>
                      </a:pPr>
                      <a:r>
                        <a:rPr sz="1200" i="1" spc="-10" dirty="0">
                          <a:latin typeface="Calibri"/>
                          <a:cs typeface="Calibri"/>
                        </a:rPr>
                        <a:t>California</a:t>
                      </a:r>
                      <a:endParaRPr sz="1200">
                        <a:latin typeface="Calibri"/>
                        <a:cs typeface="Calibri"/>
                      </a:endParaRPr>
                    </a:p>
                  </a:txBody>
                  <a:tcPr marL="0" marR="0" marT="0" marB="0">
                    <a:lnT w="12700">
                      <a:solidFill>
                        <a:srgbClr val="FFFFFF"/>
                      </a:solidFill>
                      <a:prstDash val="solid"/>
                    </a:lnT>
                    <a:solidFill>
                      <a:srgbClr val="000000"/>
                    </a:solidFill>
                  </a:tcPr>
                </a:tc>
                <a:tc>
                  <a:txBody>
                    <a:bodyPr/>
                    <a:lstStyle/>
                    <a:p>
                      <a:pPr marL="106045">
                        <a:lnSpc>
                          <a:spcPct val="100000"/>
                        </a:lnSpc>
                        <a:spcBef>
                          <a:spcPts val="560"/>
                        </a:spcBef>
                      </a:pPr>
                      <a:r>
                        <a:rPr sz="1200" i="1" dirty="0">
                          <a:latin typeface="Calibri"/>
                          <a:cs typeface="Calibri"/>
                        </a:rPr>
                        <a:t>7728374859</a:t>
                      </a:r>
                      <a:endParaRPr sz="1200">
                        <a:latin typeface="Calibri"/>
                        <a:cs typeface="Calibri"/>
                      </a:endParaRPr>
                    </a:p>
                  </a:txBody>
                  <a:tcPr marL="0" marR="0" marT="0" marB="0">
                    <a:lnT w="12700">
                      <a:solidFill>
                        <a:srgbClr val="FFFFFF"/>
                      </a:solidFill>
                      <a:prstDash val="solid"/>
                    </a:lnT>
                    <a:solidFill>
                      <a:srgbClr val="000000"/>
                    </a:solidFill>
                  </a:tcPr>
                </a:tc>
              </a:tr>
              <a:tr h="342163">
                <a:tc>
                  <a:txBody>
                    <a:bodyPr/>
                    <a:lstStyle/>
                    <a:p>
                      <a:pPr marL="98425">
                        <a:lnSpc>
                          <a:spcPct val="100000"/>
                        </a:lnSpc>
                        <a:spcBef>
                          <a:spcPts val="509"/>
                        </a:spcBef>
                      </a:pPr>
                      <a:r>
                        <a:rPr sz="1200" b="1" i="1" spc="5" dirty="0">
                          <a:latin typeface="Calibri"/>
                          <a:cs typeface="Calibri"/>
                        </a:rPr>
                        <a:t>239</a:t>
                      </a:r>
                      <a:endParaRPr sz="120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9060">
                        <a:lnSpc>
                          <a:spcPct val="100000"/>
                        </a:lnSpc>
                        <a:spcBef>
                          <a:spcPts val="509"/>
                        </a:spcBef>
                      </a:pPr>
                      <a:r>
                        <a:rPr sz="1200" i="1" spc="-5" dirty="0">
                          <a:latin typeface="Calibri"/>
                          <a:cs typeface="Calibri"/>
                        </a:rPr>
                        <a:t>JONAH</a:t>
                      </a:r>
                      <a:r>
                        <a:rPr sz="1200" i="1" spc="-60" dirty="0">
                          <a:latin typeface="Calibri"/>
                          <a:cs typeface="Calibri"/>
                        </a:rPr>
                        <a:t> </a:t>
                      </a:r>
                      <a:r>
                        <a:rPr sz="1200" i="1" spc="-5" dirty="0">
                          <a:latin typeface="Calibri"/>
                          <a:cs typeface="Calibri"/>
                        </a:rPr>
                        <a:t>DOMES</a:t>
                      </a:r>
                      <a:endParaRPr sz="120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9060">
                        <a:lnSpc>
                          <a:spcPct val="100000"/>
                        </a:lnSpc>
                        <a:spcBef>
                          <a:spcPts val="509"/>
                        </a:spcBef>
                      </a:pPr>
                      <a:r>
                        <a:rPr sz="1200" i="1" spc="-10" dirty="0">
                          <a:latin typeface="Calibri"/>
                          <a:cs typeface="Calibri"/>
                        </a:rPr>
                        <a:t>Boston</a:t>
                      </a:r>
                      <a:endParaRPr sz="120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9695">
                        <a:lnSpc>
                          <a:spcPct val="100000"/>
                        </a:lnSpc>
                        <a:spcBef>
                          <a:spcPts val="509"/>
                        </a:spcBef>
                      </a:pPr>
                      <a:r>
                        <a:rPr sz="1200" i="1" dirty="0">
                          <a:latin typeface="Calibri"/>
                          <a:cs typeface="Calibri"/>
                        </a:rPr>
                        <a:t>7528384559</a:t>
                      </a:r>
                      <a:endParaRPr sz="120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r>
              <a:tr h="342112">
                <a:tc>
                  <a:txBody>
                    <a:bodyPr/>
                    <a:lstStyle/>
                    <a:p>
                      <a:pPr marL="104775">
                        <a:lnSpc>
                          <a:spcPct val="100000"/>
                        </a:lnSpc>
                        <a:spcBef>
                          <a:spcPts val="560"/>
                        </a:spcBef>
                      </a:pPr>
                      <a:r>
                        <a:rPr sz="1200" b="1" i="1" spc="5" dirty="0">
                          <a:latin typeface="Calibri"/>
                          <a:cs typeface="Calibri"/>
                        </a:rPr>
                        <a:t>240</a:t>
                      </a:r>
                      <a:endParaRPr sz="1200">
                        <a:latin typeface="Calibri"/>
                        <a:cs typeface="Calibri"/>
                      </a:endParaRPr>
                    </a:p>
                  </a:txBody>
                  <a:tcPr marL="0" marR="0" marT="0" marB="0">
                    <a:lnT w="12700" cap="flat" cmpd="sng" algn="ctr">
                      <a:solidFill>
                        <a:srgbClr val="000000"/>
                      </a:solidFill>
                      <a:prstDash val="solid"/>
                      <a:round/>
                      <a:headEnd type="none" w="med" len="med"/>
                      <a:tailEnd type="none" w="med" len="med"/>
                    </a:lnT>
                    <a:solidFill>
                      <a:srgbClr val="000000"/>
                    </a:solidFill>
                  </a:tcPr>
                </a:tc>
                <a:tc>
                  <a:txBody>
                    <a:bodyPr/>
                    <a:lstStyle/>
                    <a:p>
                      <a:pPr marL="105410">
                        <a:lnSpc>
                          <a:spcPct val="100000"/>
                        </a:lnSpc>
                        <a:spcBef>
                          <a:spcPts val="560"/>
                        </a:spcBef>
                      </a:pPr>
                      <a:r>
                        <a:rPr sz="1200" i="1" spc="-5" dirty="0">
                          <a:latin typeface="Calibri"/>
                          <a:cs typeface="Calibri"/>
                        </a:rPr>
                        <a:t>RICHARD</a:t>
                      </a:r>
                      <a:r>
                        <a:rPr sz="1200" i="1" spc="-55" dirty="0">
                          <a:latin typeface="Calibri"/>
                          <a:cs typeface="Calibri"/>
                        </a:rPr>
                        <a:t> </a:t>
                      </a:r>
                      <a:r>
                        <a:rPr sz="1200" i="1" spc="-15" dirty="0">
                          <a:latin typeface="Calibri"/>
                          <a:cs typeface="Calibri"/>
                        </a:rPr>
                        <a:t>PARKER</a:t>
                      </a:r>
                      <a:endParaRPr sz="1200">
                        <a:latin typeface="Calibri"/>
                        <a:cs typeface="Calibri"/>
                      </a:endParaRPr>
                    </a:p>
                  </a:txBody>
                  <a:tcPr marL="0" marR="0" marT="0" marB="0">
                    <a:lnT w="12700" cap="flat" cmpd="sng" algn="ctr">
                      <a:solidFill>
                        <a:srgbClr val="000000"/>
                      </a:solidFill>
                      <a:prstDash val="solid"/>
                      <a:round/>
                      <a:headEnd type="none" w="med" len="med"/>
                      <a:tailEnd type="none" w="med" len="med"/>
                    </a:lnT>
                    <a:solidFill>
                      <a:srgbClr val="000000"/>
                    </a:solidFill>
                  </a:tcPr>
                </a:tc>
                <a:tc>
                  <a:txBody>
                    <a:bodyPr/>
                    <a:lstStyle/>
                    <a:p>
                      <a:pPr marL="105410">
                        <a:lnSpc>
                          <a:spcPct val="100000"/>
                        </a:lnSpc>
                        <a:spcBef>
                          <a:spcPts val="560"/>
                        </a:spcBef>
                      </a:pPr>
                      <a:r>
                        <a:rPr sz="1200" i="1" spc="-5" dirty="0">
                          <a:latin typeface="Calibri"/>
                          <a:cs typeface="Calibri"/>
                        </a:rPr>
                        <a:t>New</a:t>
                      </a:r>
                      <a:r>
                        <a:rPr sz="1200" i="1" spc="-70" dirty="0">
                          <a:latin typeface="Calibri"/>
                          <a:cs typeface="Calibri"/>
                        </a:rPr>
                        <a:t> </a:t>
                      </a:r>
                      <a:r>
                        <a:rPr sz="1200" i="1" spc="-25" dirty="0">
                          <a:latin typeface="Calibri"/>
                          <a:cs typeface="Calibri"/>
                        </a:rPr>
                        <a:t>York</a:t>
                      </a:r>
                      <a:endParaRPr sz="1200">
                        <a:latin typeface="Calibri"/>
                        <a:cs typeface="Calibri"/>
                      </a:endParaRPr>
                    </a:p>
                  </a:txBody>
                  <a:tcPr marL="0" marR="0" marT="0" marB="0">
                    <a:lnT w="12700" cap="flat" cmpd="sng" algn="ctr">
                      <a:solidFill>
                        <a:srgbClr val="000000"/>
                      </a:solidFill>
                      <a:prstDash val="solid"/>
                      <a:round/>
                      <a:headEnd type="none" w="med" len="med"/>
                      <a:tailEnd type="none" w="med" len="med"/>
                    </a:lnT>
                    <a:solidFill>
                      <a:srgbClr val="000000"/>
                    </a:solidFill>
                  </a:tcPr>
                </a:tc>
                <a:tc>
                  <a:txBody>
                    <a:bodyPr/>
                    <a:lstStyle/>
                    <a:p>
                      <a:pPr marL="106045">
                        <a:lnSpc>
                          <a:spcPct val="100000"/>
                        </a:lnSpc>
                        <a:spcBef>
                          <a:spcPts val="560"/>
                        </a:spcBef>
                      </a:pPr>
                      <a:r>
                        <a:rPr sz="1200" i="1" dirty="0">
                          <a:latin typeface="Calibri"/>
                          <a:cs typeface="Calibri"/>
                        </a:rPr>
                        <a:t>7238495867</a:t>
                      </a:r>
                      <a:endParaRPr sz="1200">
                        <a:latin typeface="Calibri"/>
                        <a:cs typeface="Calibri"/>
                      </a:endParaRPr>
                    </a:p>
                  </a:txBody>
                  <a:tcPr marL="0" marR="0" marT="0" marB="0">
                    <a:lnT w="12700" cap="flat" cmpd="sng" algn="ctr">
                      <a:solidFill>
                        <a:srgbClr val="000000"/>
                      </a:solidFill>
                      <a:prstDash val="solid"/>
                      <a:round/>
                      <a:headEnd type="none" w="med" len="med"/>
                      <a:tailEnd type="none" w="med" len="med"/>
                    </a:lnT>
                    <a:solidFill>
                      <a:srgbClr val="000000"/>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1012" y="669797"/>
            <a:ext cx="7243445" cy="635635"/>
          </a:xfrm>
          <a:prstGeom prst="rect">
            <a:avLst/>
          </a:prstGeom>
        </p:spPr>
        <p:txBody>
          <a:bodyPr vert="horz" wrap="square" lIns="0" tIns="0" rIns="0" bIns="0" rtlCol="0">
            <a:spAutoFit/>
          </a:bodyPr>
          <a:lstStyle/>
          <a:p>
            <a:pPr marL="12700" marR="5080">
              <a:lnSpc>
                <a:spcPct val="100000"/>
              </a:lnSpc>
            </a:pPr>
            <a:r>
              <a:rPr sz="2000" spc="-5" dirty="0">
                <a:solidFill>
                  <a:srgbClr val="001F5F"/>
                </a:solidFill>
                <a:latin typeface="Calibri"/>
                <a:cs typeface="Calibri"/>
              </a:rPr>
              <a:t>The </a:t>
            </a:r>
            <a:r>
              <a:rPr sz="2000" spc="-10" dirty="0">
                <a:solidFill>
                  <a:srgbClr val="001F5F"/>
                </a:solidFill>
                <a:latin typeface="Calibri"/>
                <a:cs typeface="Calibri"/>
              </a:rPr>
              <a:t>following </a:t>
            </a:r>
            <a:r>
              <a:rPr sz="2000" spc="-5" dirty="0">
                <a:solidFill>
                  <a:srgbClr val="001F5F"/>
                </a:solidFill>
                <a:latin typeface="Calibri"/>
                <a:cs typeface="Calibri"/>
              </a:rPr>
              <a:t>code snippet </a:t>
            </a:r>
            <a:r>
              <a:rPr sz="2000" spc="-10" dirty="0">
                <a:solidFill>
                  <a:srgbClr val="001F5F"/>
                </a:solidFill>
                <a:latin typeface="Calibri"/>
                <a:cs typeface="Calibri"/>
              </a:rPr>
              <a:t>displays </a:t>
            </a:r>
            <a:r>
              <a:rPr sz="2000" dirty="0">
                <a:solidFill>
                  <a:srgbClr val="001F5F"/>
                </a:solidFill>
                <a:latin typeface="Calibri"/>
                <a:cs typeface="Calibri"/>
              </a:rPr>
              <a:t>the </a:t>
            </a:r>
            <a:r>
              <a:rPr sz="2000" spc="-15" dirty="0">
                <a:solidFill>
                  <a:srgbClr val="001F5F"/>
                </a:solidFill>
                <a:latin typeface="Calibri"/>
                <a:cs typeface="Calibri"/>
              </a:rPr>
              <a:t>EMPLOYEE </a:t>
            </a:r>
            <a:r>
              <a:rPr sz="2000" spc="-5" dirty="0">
                <a:solidFill>
                  <a:srgbClr val="001F5F"/>
                </a:solidFill>
                <a:latin typeface="Calibri"/>
                <a:cs typeface="Calibri"/>
              </a:rPr>
              <a:t>table </a:t>
            </a:r>
            <a:r>
              <a:rPr sz="2000" dirty="0">
                <a:solidFill>
                  <a:srgbClr val="001F5F"/>
                </a:solidFill>
                <a:latin typeface="Calibri"/>
                <a:cs typeface="Calibri"/>
              </a:rPr>
              <a:t>mapped </a:t>
            </a:r>
            <a:r>
              <a:rPr sz="2000" spc="-5" dirty="0">
                <a:solidFill>
                  <a:srgbClr val="001F5F"/>
                </a:solidFill>
                <a:latin typeface="Calibri"/>
                <a:cs typeface="Calibri"/>
              </a:rPr>
              <a:t>with  </a:t>
            </a:r>
            <a:r>
              <a:rPr sz="2000" dirty="0">
                <a:solidFill>
                  <a:srgbClr val="001F5F"/>
                </a:solidFill>
                <a:latin typeface="Calibri"/>
                <a:cs typeface="Calibri"/>
              </a:rPr>
              <a:t>the managed</a:t>
            </a:r>
            <a:r>
              <a:rPr sz="2000" spc="-80" dirty="0">
                <a:solidFill>
                  <a:srgbClr val="001F5F"/>
                </a:solidFill>
                <a:latin typeface="Calibri"/>
                <a:cs typeface="Calibri"/>
              </a:rPr>
              <a:t> </a:t>
            </a:r>
            <a:r>
              <a:rPr sz="2000" spc="-5" dirty="0">
                <a:solidFill>
                  <a:srgbClr val="001F5F"/>
                </a:solidFill>
                <a:latin typeface="Calibri"/>
                <a:cs typeface="Calibri"/>
              </a:rPr>
              <a:t>bean.</a:t>
            </a:r>
            <a:endParaRPr sz="2000">
              <a:latin typeface="Calibri"/>
              <a:cs typeface="Calibri"/>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Using </a:t>
            </a:r>
            <a:r>
              <a:rPr spc="-10" dirty="0"/>
              <a:t>Annotations</a:t>
            </a:r>
            <a:r>
              <a:rPr spc="-40" dirty="0"/>
              <a:t> </a:t>
            </a:r>
            <a:r>
              <a:rPr spc="-10" dirty="0"/>
              <a:t>(Contd.)</a:t>
            </a:r>
          </a:p>
        </p:txBody>
      </p:sp>
      <p:sp>
        <p:nvSpPr>
          <p:cNvPr id="5" name="object 5"/>
          <p:cNvSpPr/>
          <p:nvPr/>
        </p:nvSpPr>
        <p:spPr>
          <a:xfrm>
            <a:off x="938783" y="1465580"/>
            <a:ext cx="400685" cy="4836160"/>
          </a:xfrm>
          <a:custGeom>
            <a:avLst/>
            <a:gdLst/>
            <a:ahLst/>
            <a:cxnLst/>
            <a:rect l="l" t="t" r="r" b="b"/>
            <a:pathLst>
              <a:path w="400684" h="4836160">
                <a:moveTo>
                  <a:pt x="400177" y="0"/>
                </a:moveTo>
                <a:lnTo>
                  <a:pt x="300177" y="0"/>
                </a:lnTo>
                <a:lnTo>
                  <a:pt x="280700" y="3925"/>
                </a:lnTo>
                <a:lnTo>
                  <a:pt x="264794" y="14636"/>
                </a:lnTo>
                <a:lnTo>
                  <a:pt x="254071" y="30539"/>
                </a:lnTo>
                <a:lnTo>
                  <a:pt x="250139" y="50037"/>
                </a:lnTo>
                <a:lnTo>
                  <a:pt x="254071" y="69482"/>
                </a:lnTo>
                <a:lnTo>
                  <a:pt x="264794" y="85391"/>
                </a:lnTo>
                <a:lnTo>
                  <a:pt x="280700" y="96133"/>
                </a:lnTo>
                <a:lnTo>
                  <a:pt x="300177" y="100075"/>
                </a:lnTo>
                <a:lnTo>
                  <a:pt x="339130" y="92207"/>
                </a:lnTo>
                <a:lnTo>
                  <a:pt x="370913" y="70754"/>
                </a:lnTo>
                <a:lnTo>
                  <a:pt x="392328" y="38943"/>
                </a:lnTo>
                <a:lnTo>
                  <a:pt x="400177" y="0"/>
                </a:lnTo>
                <a:close/>
              </a:path>
              <a:path w="400684" h="4836160">
                <a:moveTo>
                  <a:pt x="100050" y="4636046"/>
                </a:moveTo>
                <a:lnTo>
                  <a:pt x="61105" y="4643908"/>
                </a:lnTo>
                <a:lnTo>
                  <a:pt x="29303" y="4665351"/>
                </a:lnTo>
                <a:lnTo>
                  <a:pt x="7862" y="4697157"/>
                </a:lnTo>
                <a:lnTo>
                  <a:pt x="0" y="4736109"/>
                </a:lnTo>
                <a:lnTo>
                  <a:pt x="7862" y="4775054"/>
                </a:lnTo>
                <a:lnTo>
                  <a:pt x="29303" y="4806856"/>
                </a:lnTo>
                <a:lnTo>
                  <a:pt x="61105" y="4828297"/>
                </a:lnTo>
                <a:lnTo>
                  <a:pt x="100050" y="4836160"/>
                </a:lnTo>
                <a:lnTo>
                  <a:pt x="139002" y="4828297"/>
                </a:lnTo>
                <a:lnTo>
                  <a:pt x="170808" y="4806856"/>
                </a:lnTo>
                <a:lnTo>
                  <a:pt x="192251" y="4775054"/>
                </a:lnTo>
                <a:lnTo>
                  <a:pt x="200113" y="4736109"/>
                </a:lnTo>
                <a:lnTo>
                  <a:pt x="100050" y="4736109"/>
                </a:lnTo>
                <a:lnTo>
                  <a:pt x="119527" y="4732177"/>
                </a:lnTo>
                <a:lnTo>
                  <a:pt x="135432" y="4721455"/>
                </a:lnTo>
                <a:lnTo>
                  <a:pt x="146156" y="4705553"/>
                </a:lnTo>
                <a:lnTo>
                  <a:pt x="150088" y="4686084"/>
                </a:lnTo>
                <a:lnTo>
                  <a:pt x="146156" y="4666607"/>
                </a:lnTo>
                <a:lnTo>
                  <a:pt x="135432" y="4650701"/>
                </a:lnTo>
                <a:lnTo>
                  <a:pt x="119527" y="4639978"/>
                </a:lnTo>
                <a:lnTo>
                  <a:pt x="100050" y="4636046"/>
                </a:lnTo>
                <a:close/>
              </a:path>
            </a:pathLst>
          </a:custGeom>
          <a:solidFill>
            <a:srgbClr val="CDCDCD"/>
          </a:solidFill>
        </p:spPr>
        <p:txBody>
          <a:bodyPr wrap="square" lIns="0" tIns="0" rIns="0" bIns="0" rtlCol="0"/>
          <a:lstStyle/>
          <a:p>
            <a:endParaRPr/>
          </a:p>
        </p:txBody>
      </p:sp>
      <p:sp>
        <p:nvSpPr>
          <p:cNvPr id="6" name="object 6"/>
          <p:cNvSpPr/>
          <p:nvPr/>
        </p:nvSpPr>
        <p:spPr>
          <a:xfrm>
            <a:off x="938783" y="1365503"/>
            <a:ext cx="5260975" cy="4936490"/>
          </a:xfrm>
          <a:custGeom>
            <a:avLst/>
            <a:gdLst/>
            <a:ahLst/>
            <a:cxnLst/>
            <a:rect l="l" t="t" r="r" b="b"/>
            <a:pathLst>
              <a:path w="5260975" h="4936490">
                <a:moveTo>
                  <a:pt x="200113" y="4736122"/>
                </a:moveTo>
                <a:lnTo>
                  <a:pt x="200113" y="100075"/>
                </a:lnTo>
                <a:lnTo>
                  <a:pt x="207976" y="61132"/>
                </a:lnTo>
                <a:lnTo>
                  <a:pt x="229417" y="29321"/>
                </a:lnTo>
                <a:lnTo>
                  <a:pt x="261219" y="7868"/>
                </a:lnTo>
                <a:lnTo>
                  <a:pt x="300164" y="0"/>
                </a:lnTo>
                <a:lnTo>
                  <a:pt x="5160771" y="0"/>
                </a:lnTo>
                <a:lnTo>
                  <a:pt x="5199715" y="7868"/>
                </a:lnTo>
                <a:lnTo>
                  <a:pt x="5231526" y="29321"/>
                </a:lnTo>
                <a:lnTo>
                  <a:pt x="5252979" y="61132"/>
                </a:lnTo>
                <a:lnTo>
                  <a:pt x="5260848" y="100075"/>
                </a:lnTo>
                <a:lnTo>
                  <a:pt x="5252979" y="139019"/>
                </a:lnTo>
                <a:lnTo>
                  <a:pt x="5231526" y="170830"/>
                </a:lnTo>
                <a:lnTo>
                  <a:pt x="5199715" y="192283"/>
                </a:lnTo>
                <a:lnTo>
                  <a:pt x="5160771" y="200151"/>
                </a:lnTo>
                <a:lnTo>
                  <a:pt x="5060695" y="200151"/>
                </a:lnTo>
                <a:lnTo>
                  <a:pt x="5060695" y="4836185"/>
                </a:lnTo>
                <a:lnTo>
                  <a:pt x="5052845" y="4875130"/>
                </a:lnTo>
                <a:lnTo>
                  <a:pt x="5031422" y="4906932"/>
                </a:lnTo>
                <a:lnTo>
                  <a:pt x="4999616" y="4928373"/>
                </a:lnTo>
                <a:lnTo>
                  <a:pt x="4960620" y="4936236"/>
                </a:lnTo>
                <a:lnTo>
                  <a:pt x="100050" y="4936236"/>
                </a:lnTo>
                <a:lnTo>
                  <a:pt x="61105" y="4928373"/>
                </a:lnTo>
                <a:lnTo>
                  <a:pt x="29303" y="4906932"/>
                </a:lnTo>
                <a:lnTo>
                  <a:pt x="7862" y="4875130"/>
                </a:lnTo>
                <a:lnTo>
                  <a:pt x="0" y="4836185"/>
                </a:lnTo>
                <a:lnTo>
                  <a:pt x="7862" y="4797233"/>
                </a:lnTo>
                <a:lnTo>
                  <a:pt x="29303" y="4765427"/>
                </a:lnTo>
                <a:lnTo>
                  <a:pt x="61105" y="4743984"/>
                </a:lnTo>
                <a:lnTo>
                  <a:pt x="100050" y="4736122"/>
                </a:lnTo>
                <a:lnTo>
                  <a:pt x="200113" y="4736122"/>
                </a:lnTo>
                <a:close/>
              </a:path>
            </a:pathLst>
          </a:custGeom>
          <a:ln w="3175">
            <a:solidFill>
              <a:srgbClr val="001F5F"/>
            </a:solidFill>
          </a:ln>
        </p:spPr>
        <p:txBody>
          <a:bodyPr wrap="square" lIns="0" tIns="0" rIns="0" bIns="0" rtlCol="0"/>
          <a:lstStyle/>
          <a:p>
            <a:endParaRPr/>
          </a:p>
        </p:txBody>
      </p:sp>
      <p:sp>
        <p:nvSpPr>
          <p:cNvPr id="7" name="object 7"/>
          <p:cNvSpPr/>
          <p:nvPr/>
        </p:nvSpPr>
        <p:spPr>
          <a:xfrm>
            <a:off x="1188923" y="1365503"/>
            <a:ext cx="150495" cy="200660"/>
          </a:xfrm>
          <a:custGeom>
            <a:avLst/>
            <a:gdLst/>
            <a:ahLst/>
            <a:cxnLst/>
            <a:rect l="l" t="t" r="r" b="b"/>
            <a:pathLst>
              <a:path w="150494" h="200659">
                <a:moveTo>
                  <a:pt x="50037" y="0"/>
                </a:moveTo>
                <a:lnTo>
                  <a:pt x="88990" y="7868"/>
                </a:lnTo>
                <a:lnTo>
                  <a:pt x="120773" y="29321"/>
                </a:lnTo>
                <a:lnTo>
                  <a:pt x="142188" y="61132"/>
                </a:lnTo>
                <a:lnTo>
                  <a:pt x="150037" y="100075"/>
                </a:lnTo>
                <a:lnTo>
                  <a:pt x="142188" y="139019"/>
                </a:lnTo>
                <a:lnTo>
                  <a:pt x="120773" y="170830"/>
                </a:lnTo>
                <a:lnTo>
                  <a:pt x="88990" y="192283"/>
                </a:lnTo>
                <a:lnTo>
                  <a:pt x="50037" y="200151"/>
                </a:lnTo>
                <a:lnTo>
                  <a:pt x="30560" y="196209"/>
                </a:lnTo>
                <a:lnTo>
                  <a:pt x="14655" y="185467"/>
                </a:lnTo>
                <a:lnTo>
                  <a:pt x="3932" y="169558"/>
                </a:lnTo>
                <a:lnTo>
                  <a:pt x="0" y="150113"/>
                </a:lnTo>
                <a:lnTo>
                  <a:pt x="3932" y="130615"/>
                </a:lnTo>
                <a:lnTo>
                  <a:pt x="14655" y="114712"/>
                </a:lnTo>
                <a:lnTo>
                  <a:pt x="30560" y="104001"/>
                </a:lnTo>
                <a:lnTo>
                  <a:pt x="50037" y="100075"/>
                </a:lnTo>
                <a:lnTo>
                  <a:pt x="150037" y="100075"/>
                </a:lnTo>
              </a:path>
            </a:pathLst>
          </a:custGeom>
          <a:ln w="3175">
            <a:solidFill>
              <a:srgbClr val="001F5F"/>
            </a:solidFill>
          </a:ln>
        </p:spPr>
        <p:txBody>
          <a:bodyPr wrap="square" lIns="0" tIns="0" rIns="0" bIns="0" rtlCol="0"/>
          <a:lstStyle/>
          <a:p>
            <a:endParaRPr/>
          </a:p>
        </p:txBody>
      </p:sp>
      <p:sp>
        <p:nvSpPr>
          <p:cNvPr id="8" name="object 8"/>
          <p:cNvSpPr/>
          <p:nvPr/>
        </p:nvSpPr>
        <p:spPr>
          <a:xfrm>
            <a:off x="1238961" y="1565655"/>
            <a:ext cx="4760595" cy="0"/>
          </a:xfrm>
          <a:custGeom>
            <a:avLst/>
            <a:gdLst/>
            <a:ahLst/>
            <a:cxnLst/>
            <a:rect l="l" t="t" r="r" b="b"/>
            <a:pathLst>
              <a:path w="4760595">
                <a:moveTo>
                  <a:pt x="4760518" y="0"/>
                </a:moveTo>
                <a:lnTo>
                  <a:pt x="0" y="0"/>
                </a:lnTo>
              </a:path>
            </a:pathLst>
          </a:custGeom>
          <a:ln w="3175">
            <a:solidFill>
              <a:srgbClr val="001F5F"/>
            </a:solidFill>
          </a:ln>
        </p:spPr>
        <p:txBody>
          <a:bodyPr wrap="square" lIns="0" tIns="0" rIns="0" bIns="0" rtlCol="0"/>
          <a:lstStyle/>
          <a:p>
            <a:endParaRPr/>
          </a:p>
        </p:txBody>
      </p:sp>
      <p:sp>
        <p:nvSpPr>
          <p:cNvPr id="9" name="object 9"/>
          <p:cNvSpPr/>
          <p:nvPr/>
        </p:nvSpPr>
        <p:spPr>
          <a:xfrm>
            <a:off x="1038834" y="6101626"/>
            <a:ext cx="100330" cy="100330"/>
          </a:xfrm>
          <a:custGeom>
            <a:avLst/>
            <a:gdLst/>
            <a:ahLst/>
            <a:cxnLst/>
            <a:rect l="l" t="t" r="r" b="b"/>
            <a:pathLst>
              <a:path w="100330" h="100329">
                <a:moveTo>
                  <a:pt x="0" y="0"/>
                </a:moveTo>
                <a:lnTo>
                  <a:pt x="19477" y="3932"/>
                </a:lnTo>
                <a:lnTo>
                  <a:pt x="35382" y="14655"/>
                </a:lnTo>
                <a:lnTo>
                  <a:pt x="46105" y="30560"/>
                </a:lnTo>
                <a:lnTo>
                  <a:pt x="50037" y="50038"/>
                </a:lnTo>
                <a:lnTo>
                  <a:pt x="46105" y="69507"/>
                </a:lnTo>
                <a:lnTo>
                  <a:pt x="35382" y="85409"/>
                </a:lnTo>
                <a:lnTo>
                  <a:pt x="19477" y="96131"/>
                </a:lnTo>
                <a:lnTo>
                  <a:pt x="0" y="100063"/>
                </a:lnTo>
                <a:lnTo>
                  <a:pt x="100063" y="100063"/>
                </a:lnTo>
              </a:path>
            </a:pathLst>
          </a:custGeom>
          <a:ln w="3175">
            <a:solidFill>
              <a:srgbClr val="001F5F"/>
            </a:solidFill>
          </a:ln>
        </p:spPr>
        <p:txBody>
          <a:bodyPr wrap="square" lIns="0" tIns="0" rIns="0" bIns="0" rtlCol="0"/>
          <a:lstStyle/>
          <a:p>
            <a:endParaRPr/>
          </a:p>
        </p:txBody>
      </p:sp>
      <p:sp>
        <p:nvSpPr>
          <p:cNvPr id="10" name="object 10"/>
          <p:cNvSpPr/>
          <p:nvPr/>
        </p:nvSpPr>
        <p:spPr>
          <a:xfrm>
            <a:off x="1038834" y="6101626"/>
            <a:ext cx="100330" cy="200660"/>
          </a:xfrm>
          <a:custGeom>
            <a:avLst/>
            <a:gdLst/>
            <a:ahLst/>
            <a:cxnLst/>
            <a:rect l="l" t="t" r="r" b="b"/>
            <a:pathLst>
              <a:path w="100330" h="200660">
                <a:moveTo>
                  <a:pt x="0" y="200113"/>
                </a:moveTo>
                <a:lnTo>
                  <a:pt x="38952" y="192251"/>
                </a:lnTo>
                <a:lnTo>
                  <a:pt x="70758" y="170810"/>
                </a:lnTo>
                <a:lnTo>
                  <a:pt x="92200" y="139008"/>
                </a:lnTo>
                <a:lnTo>
                  <a:pt x="100063" y="100063"/>
                </a:lnTo>
                <a:lnTo>
                  <a:pt x="100063" y="0"/>
                </a:lnTo>
              </a:path>
            </a:pathLst>
          </a:custGeom>
          <a:ln w="3175">
            <a:solidFill>
              <a:srgbClr val="001F5F"/>
            </a:solidFill>
          </a:ln>
        </p:spPr>
        <p:txBody>
          <a:bodyPr wrap="square" lIns="0" tIns="0" rIns="0" bIns="0" rtlCol="0"/>
          <a:lstStyle/>
          <a:p>
            <a:endParaRPr/>
          </a:p>
        </p:txBody>
      </p:sp>
      <p:sp>
        <p:nvSpPr>
          <p:cNvPr id="11" name="object 11"/>
          <p:cNvSpPr txBox="1"/>
          <p:nvPr/>
        </p:nvSpPr>
        <p:spPr>
          <a:xfrm>
            <a:off x="1437258" y="1607184"/>
            <a:ext cx="575945" cy="754380"/>
          </a:xfrm>
          <a:prstGeom prst="rect">
            <a:avLst/>
          </a:prstGeom>
        </p:spPr>
        <p:txBody>
          <a:bodyPr vert="horz" wrap="square" lIns="0" tIns="0" rIns="0" bIns="0" rtlCol="0">
            <a:spAutoFit/>
          </a:bodyPr>
          <a:lstStyle/>
          <a:p>
            <a:pPr marL="12700" marR="5080" algn="just">
              <a:lnSpc>
                <a:spcPct val="100000"/>
              </a:lnSpc>
            </a:pPr>
            <a:r>
              <a:rPr sz="1200" spc="-5" dirty="0">
                <a:solidFill>
                  <a:srgbClr val="001F5F"/>
                </a:solidFill>
                <a:latin typeface="Courier New"/>
                <a:cs typeface="Courier New"/>
              </a:rPr>
              <a:t>im</a:t>
            </a:r>
            <a:r>
              <a:rPr sz="1200" spc="10" dirty="0">
                <a:solidFill>
                  <a:srgbClr val="001F5F"/>
                </a:solidFill>
                <a:latin typeface="Courier New"/>
                <a:cs typeface="Courier New"/>
              </a:rPr>
              <a:t>p</a:t>
            </a:r>
            <a:r>
              <a:rPr sz="1200" spc="-5" dirty="0">
                <a:solidFill>
                  <a:srgbClr val="001F5F"/>
                </a:solidFill>
                <a:latin typeface="Courier New"/>
                <a:cs typeface="Courier New"/>
              </a:rPr>
              <a:t>ort  im</a:t>
            </a:r>
            <a:r>
              <a:rPr sz="1200" spc="10" dirty="0">
                <a:solidFill>
                  <a:srgbClr val="001F5F"/>
                </a:solidFill>
                <a:latin typeface="Courier New"/>
                <a:cs typeface="Courier New"/>
              </a:rPr>
              <a:t>p</a:t>
            </a:r>
            <a:r>
              <a:rPr sz="1200" spc="-5" dirty="0">
                <a:solidFill>
                  <a:srgbClr val="001F5F"/>
                </a:solidFill>
                <a:latin typeface="Courier New"/>
                <a:cs typeface="Courier New"/>
              </a:rPr>
              <a:t>ort  im</a:t>
            </a:r>
            <a:r>
              <a:rPr sz="1200" spc="10" dirty="0">
                <a:solidFill>
                  <a:srgbClr val="001F5F"/>
                </a:solidFill>
                <a:latin typeface="Courier New"/>
                <a:cs typeface="Courier New"/>
              </a:rPr>
              <a:t>p</a:t>
            </a:r>
            <a:r>
              <a:rPr sz="1200" spc="-5" dirty="0">
                <a:solidFill>
                  <a:srgbClr val="001F5F"/>
                </a:solidFill>
                <a:latin typeface="Courier New"/>
                <a:cs typeface="Courier New"/>
              </a:rPr>
              <a:t>ort  im</a:t>
            </a:r>
            <a:r>
              <a:rPr sz="1200" spc="10" dirty="0">
                <a:solidFill>
                  <a:srgbClr val="001F5F"/>
                </a:solidFill>
                <a:latin typeface="Courier New"/>
                <a:cs typeface="Courier New"/>
              </a:rPr>
              <a:t>p</a:t>
            </a:r>
            <a:r>
              <a:rPr sz="1200" spc="-5" dirty="0">
                <a:solidFill>
                  <a:srgbClr val="001F5F"/>
                </a:solidFill>
                <a:latin typeface="Courier New"/>
                <a:cs typeface="Courier New"/>
              </a:rPr>
              <a:t>ort</a:t>
            </a:r>
            <a:endParaRPr sz="120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54</a:t>
            </a:fld>
            <a:r>
              <a:rPr dirty="0"/>
              <a:t> of</a:t>
            </a:r>
            <a:r>
              <a:rPr spc="-90" dirty="0"/>
              <a:t> </a:t>
            </a:r>
            <a:r>
              <a:rPr dirty="0"/>
              <a:t>45</a:t>
            </a:r>
          </a:p>
        </p:txBody>
      </p:sp>
      <p:sp>
        <p:nvSpPr>
          <p:cNvPr id="12" name="object 12"/>
          <p:cNvSpPr txBox="1"/>
          <p:nvPr/>
        </p:nvSpPr>
        <p:spPr>
          <a:xfrm>
            <a:off x="2080386" y="1607184"/>
            <a:ext cx="3618229" cy="754380"/>
          </a:xfrm>
          <a:prstGeom prst="rect">
            <a:avLst/>
          </a:prstGeom>
        </p:spPr>
        <p:txBody>
          <a:bodyPr vert="horz" wrap="square" lIns="0" tIns="0" rIns="0" bIns="0" rtlCol="0">
            <a:spAutoFit/>
          </a:bodyPr>
          <a:lstStyle/>
          <a:p>
            <a:pPr marL="12700" marR="5080">
              <a:lnSpc>
                <a:spcPct val="100000"/>
              </a:lnSpc>
            </a:pPr>
            <a:r>
              <a:rPr sz="1200" dirty="0">
                <a:solidFill>
                  <a:srgbClr val="001F5F"/>
                </a:solidFill>
                <a:latin typeface="Courier New"/>
                <a:cs typeface="Courier New"/>
              </a:rPr>
              <a:t>java.io.Serializable;  javax.inject.Named;  javax.enterprise.context.RequestScoped;  javax.persistence.*;</a:t>
            </a:r>
            <a:endParaRPr sz="1200">
              <a:latin typeface="Courier New"/>
              <a:cs typeface="Courier New"/>
            </a:endParaRPr>
          </a:p>
        </p:txBody>
      </p:sp>
      <p:sp>
        <p:nvSpPr>
          <p:cNvPr id="13" name="object 13"/>
          <p:cNvSpPr txBox="1"/>
          <p:nvPr/>
        </p:nvSpPr>
        <p:spPr>
          <a:xfrm>
            <a:off x="4473981" y="3070605"/>
            <a:ext cx="1128395" cy="205740"/>
          </a:xfrm>
          <a:prstGeom prst="rect">
            <a:avLst/>
          </a:prstGeom>
        </p:spPr>
        <p:txBody>
          <a:bodyPr vert="horz" wrap="square" lIns="0" tIns="0" rIns="0" bIns="0" rtlCol="0">
            <a:spAutoFit/>
          </a:bodyPr>
          <a:lstStyle/>
          <a:p>
            <a:pPr marL="12700">
              <a:lnSpc>
                <a:spcPct val="100000"/>
              </a:lnSpc>
            </a:pPr>
            <a:r>
              <a:rPr sz="1200" spc="-5" dirty="0">
                <a:solidFill>
                  <a:srgbClr val="001F5F"/>
                </a:solidFill>
                <a:latin typeface="Courier New"/>
                <a:cs typeface="Courier New"/>
              </a:rPr>
              <a:t>S</a:t>
            </a:r>
            <a:r>
              <a:rPr sz="1200" spc="10" dirty="0">
                <a:solidFill>
                  <a:srgbClr val="001F5F"/>
                </a:solidFill>
                <a:latin typeface="Courier New"/>
                <a:cs typeface="Courier New"/>
              </a:rPr>
              <a:t>e</a:t>
            </a:r>
            <a:r>
              <a:rPr sz="1200" spc="-5" dirty="0">
                <a:solidFill>
                  <a:srgbClr val="001F5F"/>
                </a:solidFill>
                <a:latin typeface="Courier New"/>
                <a:cs typeface="Courier New"/>
              </a:rPr>
              <a:t>ri</a:t>
            </a:r>
            <a:r>
              <a:rPr sz="1200" spc="10" dirty="0">
                <a:solidFill>
                  <a:srgbClr val="001F5F"/>
                </a:solidFill>
                <a:latin typeface="Courier New"/>
                <a:cs typeface="Courier New"/>
              </a:rPr>
              <a:t>a</a:t>
            </a:r>
            <a:r>
              <a:rPr sz="1200" spc="-5" dirty="0">
                <a:solidFill>
                  <a:srgbClr val="001F5F"/>
                </a:solidFill>
                <a:latin typeface="Courier New"/>
                <a:cs typeface="Courier New"/>
              </a:rPr>
              <a:t>l</a:t>
            </a:r>
            <a:r>
              <a:rPr sz="1200" spc="10" dirty="0">
                <a:solidFill>
                  <a:srgbClr val="001F5F"/>
                </a:solidFill>
                <a:latin typeface="Courier New"/>
                <a:cs typeface="Courier New"/>
              </a:rPr>
              <a:t>i</a:t>
            </a:r>
            <a:r>
              <a:rPr sz="1200" spc="-5" dirty="0">
                <a:solidFill>
                  <a:srgbClr val="001F5F"/>
                </a:solidFill>
                <a:latin typeface="Courier New"/>
                <a:cs typeface="Courier New"/>
              </a:rPr>
              <a:t>z</a:t>
            </a:r>
            <a:r>
              <a:rPr sz="1200" spc="10" dirty="0">
                <a:solidFill>
                  <a:srgbClr val="001F5F"/>
                </a:solidFill>
                <a:latin typeface="Courier New"/>
                <a:cs typeface="Courier New"/>
              </a:rPr>
              <a:t>a</a:t>
            </a:r>
            <a:r>
              <a:rPr sz="1200" spc="-5" dirty="0">
                <a:solidFill>
                  <a:srgbClr val="001F5F"/>
                </a:solidFill>
                <a:latin typeface="Courier New"/>
                <a:cs typeface="Courier New"/>
              </a:rPr>
              <a:t>ble</a:t>
            </a:r>
            <a:endParaRPr sz="1200">
              <a:latin typeface="Courier New"/>
              <a:cs typeface="Courier New"/>
            </a:endParaRPr>
          </a:p>
        </p:txBody>
      </p:sp>
      <p:sp>
        <p:nvSpPr>
          <p:cNvPr id="14" name="object 14"/>
          <p:cNvSpPr txBox="1"/>
          <p:nvPr/>
        </p:nvSpPr>
        <p:spPr>
          <a:xfrm>
            <a:off x="1437258" y="2338704"/>
            <a:ext cx="2969895" cy="3681729"/>
          </a:xfrm>
          <a:prstGeom prst="rect">
            <a:avLst/>
          </a:prstGeom>
        </p:spPr>
        <p:txBody>
          <a:bodyPr vert="horz" wrap="square" lIns="0" tIns="0" rIns="0" bIns="0" rtlCol="0">
            <a:spAutoFit/>
          </a:bodyPr>
          <a:lstStyle/>
          <a:p>
            <a:pPr marL="12700">
              <a:lnSpc>
                <a:spcPct val="100000"/>
              </a:lnSpc>
            </a:pPr>
            <a:r>
              <a:rPr sz="1200" dirty="0">
                <a:solidFill>
                  <a:srgbClr val="001F5F"/>
                </a:solidFill>
                <a:latin typeface="Courier New"/>
                <a:cs typeface="Courier New"/>
              </a:rPr>
              <a:t>@Named("employee")</a:t>
            </a:r>
            <a:endParaRPr sz="1200">
              <a:latin typeface="Courier New"/>
              <a:cs typeface="Courier New"/>
            </a:endParaRPr>
          </a:p>
          <a:p>
            <a:pPr marL="12700">
              <a:lnSpc>
                <a:spcPct val="100000"/>
              </a:lnSpc>
            </a:pPr>
            <a:r>
              <a:rPr sz="1200" dirty="0">
                <a:solidFill>
                  <a:srgbClr val="001F5F"/>
                </a:solidFill>
                <a:latin typeface="Courier New"/>
                <a:cs typeface="Courier New"/>
              </a:rPr>
              <a:t>@RequestScoped</a:t>
            </a:r>
            <a:endParaRPr sz="1200">
              <a:latin typeface="Courier New"/>
              <a:cs typeface="Courier New"/>
            </a:endParaRPr>
          </a:p>
          <a:p>
            <a:pPr marL="12700">
              <a:lnSpc>
                <a:spcPct val="100000"/>
              </a:lnSpc>
            </a:pPr>
            <a:r>
              <a:rPr sz="1200" dirty="0">
                <a:solidFill>
                  <a:srgbClr val="001F5F"/>
                </a:solidFill>
                <a:latin typeface="Courier New"/>
                <a:cs typeface="Courier New"/>
              </a:rPr>
              <a:t>@Entity</a:t>
            </a:r>
            <a:endParaRPr sz="1200">
              <a:latin typeface="Courier New"/>
              <a:cs typeface="Courier New"/>
            </a:endParaRPr>
          </a:p>
          <a:p>
            <a:pPr marL="12700">
              <a:lnSpc>
                <a:spcPct val="100000"/>
              </a:lnSpc>
            </a:pPr>
            <a:r>
              <a:rPr sz="1200" dirty="0">
                <a:solidFill>
                  <a:srgbClr val="001F5F"/>
                </a:solidFill>
                <a:latin typeface="Courier New"/>
                <a:cs typeface="Courier New"/>
              </a:rPr>
              <a:t>@Table(name="Employee")</a:t>
            </a:r>
            <a:endParaRPr sz="1200">
              <a:latin typeface="Courier New"/>
              <a:cs typeface="Courier New"/>
            </a:endParaRPr>
          </a:p>
          <a:p>
            <a:pPr marL="12700">
              <a:lnSpc>
                <a:spcPct val="100000"/>
              </a:lnSpc>
            </a:pPr>
            <a:r>
              <a:rPr sz="1200" spc="-5" dirty="0">
                <a:solidFill>
                  <a:srgbClr val="001F5F"/>
                </a:solidFill>
                <a:latin typeface="Courier New"/>
                <a:cs typeface="Courier New"/>
              </a:rPr>
              <a:t>public </a:t>
            </a:r>
            <a:r>
              <a:rPr sz="1200" dirty="0">
                <a:solidFill>
                  <a:srgbClr val="001F5F"/>
                </a:solidFill>
                <a:latin typeface="Courier New"/>
                <a:cs typeface="Courier New"/>
              </a:rPr>
              <a:t>class Employee</a:t>
            </a:r>
            <a:r>
              <a:rPr sz="1200" spc="-15" dirty="0">
                <a:solidFill>
                  <a:srgbClr val="001F5F"/>
                </a:solidFill>
                <a:latin typeface="Courier New"/>
                <a:cs typeface="Courier New"/>
              </a:rPr>
              <a:t> </a:t>
            </a:r>
            <a:r>
              <a:rPr sz="1200" dirty="0">
                <a:solidFill>
                  <a:srgbClr val="001F5F"/>
                </a:solidFill>
                <a:latin typeface="Courier New"/>
                <a:cs typeface="Courier New"/>
              </a:rPr>
              <a:t>implements</a:t>
            </a:r>
            <a:endParaRPr sz="1200">
              <a:latin typeface="Courier New"/>
              <a:cs typeface="Courier New"/>
            </a:endParaRPr>
          </a:p>
          <a:p>
            <a:pPr marL="12700">
              <a:lnSpc>
                <a:spcPct val="100000"/>
              </a:lnSpc>
            </a:pPr>
            <a:r>
              <a:rPr sz="1200" dirty="0">
                <a:solidFill>
                  <a:srgbClr val="001F5F"/>
                </a:solidFill>
                <a:latin typeface="Courier New"/>
                <a:cs typeface="Courier New"/>
              </a:rPr>
              <a:t>{</a:t>
            </a:r>
            <a:endParaRPr sz="1200">
              <a:latin typeface="Courier New"/>
              <a:cs typeface="Courier New"/>
            </a:endParaRPr>
          </a:p>
          <a:p>
            <a:pPr marL="12700">
              <a:lnSpc>
                <a:spcPct val="100000"/>
              </a:lnSpc>
            </a:pPr>
            <a:r>
              <a:rPr sz="1200" spc="-5" dirty="0">
                <a:solidFill>
                  <a:srgbClr val="001F5F"/>
                </a:solidFill>
                <a:latin typeface="Courier New"/>
                <a:cs typeface="Courier New"/>
              </a:rPr>
              <a:t>@Id</a:t>
            </a:r>
            <a:r>
              <a:rPr sz="1200" spc="-65" dirty="0">
                <a:solidFill>
                  <a:srgbClr val="001F5F"/>
                </a:solidFill>
                <a:latin typeface="Courier New"/>
                <a:cs typeface="Courier New"/>
              </a:rPr>
              <a:t> </a:t>
            </a:r>
            <a:r>
              <a:rPr sz="1200" dirty="0">
                <a:solidFill>
                  <a:srgbClr val="001F5F"/>
                </a:solidFill>
                <a:latin typeface="Courier New"/>
                <a:cs typeface="Courier New"/>
              </a:rPr>
              <a:t>@GeneratedValue</a:t>
            </a:r>
            <a:endParaRPr sz="1200">
              <a:latin typeface="Courier New"/>
              <a:cs typeface="Courier New"/>
            </a:endParaRPr>
          </a:p>
          <a:p>
            <a:pPr marL="12700" marR="1016000">
              <a:lnSpc>
                <a:spcPct val="100000"/>
              </a:lnSpc>
            </a:pPr>
            <a:r>
              <a:rPr sz="1200" spc="-5" dirty="0">
                <a:solidFill>
                  <a:srgbClr val="001F5F"/>
                </a:solidFill>
                <a:latin typeface="Courier New"/>
                <a:cs typeface="Courier New"/>
              </a:rPr>
              <a:t>@C</a:t>
            </a:r>
            <a:r>
              <a:rPr sz="1200" spc="10" dirty="0">
                <a:solidFill>
                  <a:srgbClr val="001F5F"/>
                </a:solidFill>
                <a:latin typeface="Courier New"/>
                <a:cs typeface="Courier New"/>
              </a:rPr>
              <a:t>o</a:t>
            </a:r>
            <a:r>
              <a:rPr sz="1200" spc="-5" dirty="0">
                <a:solidFill>
                  <a:srgbClr val="001F5F"/>
                </a:solidFill>
                <a:latin typeface="Courier New"/>
                <a:cs typeface="Courier New"/>
              </a:rPr>
              <a:t>lu</a:t>
            </a:r>
            <a:r>
              <a:rPr sz="1200" spc="10" dirty="0">
                <a:solidFill>
                  <a:srgbClr val="001F5F"/>
                </a:solidFill>
                <a:latin typeface="Courier New"/>
                <a:cs typeface="Courier New"/>
              </a:rPr>
              <a:t>m</a:t>
            </a:r>
            <a:r>
              <a:rPr sz="1200" spc="-5" dirty="0">
                <a:solidFill>
                  <a:srgbClr val="001F5F"/>
                </a:solidFill>
                <a:latin typeface="Courier New"/>
                <a:cs typeface="Courier New"/>
              </a:rPr>
              <a:t>n</a:t>
            </a:r>
            <a:r>
              <a:rPr sz="1200" spc="10" dirty="0">
                <a:solidFill>
                  <a:srgbClr val="001F5F"/>
                </a:solidFill>
                <a:latin typeface="Courier New"/>
                <a:cs typeface="Courier New"/>
              </a:rPr>
              <a:t>(</a:t>
            </a:r>
            <a:r>
              <a:rPr sz="1200" spc="-5" dirty="0">
                <a:solidFill>
                  <a:srgbClr val="001F5F"/>
                </a:solidFill>
                <a:latin typeface="Courier New"/>
                <a:cs typeface="Courier New"/>
              </a:rPr>
              <a:t>n</a:t>
            </a:r>
            <a:r>
              <a:rPr sz="1200" spc="10" dirty="0">
                <a:solidFill>
                  <a:srgbClr val="001F5F"/>
                </a:solidFill>
                <a:latin typeface="Courier New"/>
                <a:cs typeface="Courier New"/>
              </a:rPr>
              <a:t>a</a:t>
            </a:r>
            <a:r>
              <a:rPr sz="1200" spc="-5" dirty="0">
                <a:solidFill>
                  <a:srgbClr val="001F5F"/>
                </a:solidFill>
                <a:latin typeface="Courier New"/>
                <a:cs typeface="Courier New"/>
              </a:rPr>
              <a:t>me</a:t>
            </a:r>
            <a:r>
              <a:rPr sz="1200" spc="10" dirty="0">
                <a:solidFill>
                  <a:srgbClr val="001F5F"/>
                </a:solidFill>
                <a:latin typeface="Courier New"/>
                <a:cs typeface="Courier New"/>
              </a:rPr>
              <a:t>=</a:t>
            </a:r>
            <a:r>
              <a:rPr sz="1200" spc="5" dirty="0">
                <a:solidFill>
                  <a:srgbClr val="001F5F"/>
                </a:solidFill>
                <a:latin typeface="Courier New"/>
                <a:cs typeface="Courier New"/>
              </a:rPr>
              <a:t>"</a:t>
            </a:r>
            <a:r>
              <a:rPr sz="1200" spc="10" dirty="0">
                <a:solidFill>
                  <a:srgbClr val="001F5F"/>
                </a:solidFill>
                <a:latin typeface="Courier New"/>
                <a:cs typeface="Courier New"/>
              </a:rPr>
              <a:t>Em</a:t>
            </a:r>
            <a:r>
              <a:rPr sz="1200" spc="-5" dirty="0">
                <a:solidFill>
                  <a:srgbClr val="001F5F"/>
                </a:solidFill>
                <a:latin typeface="Courier New"/>
                <a:cs typeface="Courier New"/>
              </a:rPr>
              <a:t>p</a:t>
            </a:r>
            <a:r>
              <a:rPr sz="1200" dirty="0">
                <a:solidFill>
                  <a:srgbClr val="001F5F"/>
                </a:solidFill>
                <a:latin typeface="Courier New"/>
                <a:cs typeface="Courier New"/>
              </a:rPr>
              <a:t>I</a:t>
            </a:r>
            <a:r>
              <a:rPr sz="1200" spc="5" dirty="0">
                <a:solidFill>
                  <a:srgbClr val="001F5F"/>
                </a:solidFill>
                <a:latin typeface="Courier New"/>
                <a:cs typeface="Courier New"/>
              </a:rPr>
              <a:t>D</a:t>
            </a:r>
            <a:r>
              <a:rPr sz="1200" spc="-5" dirty="0">
                <a:solidFill>
                  <a:srgbClr val="001F5F"/>
                </a:solidFill>
                <a:latin typeface="Courier New"/>
                <a:cs typeface="Courier New"/>
              </a:rPr>
              <a:t>")  </a:t>
            </a:r>
            <a:r>
              <a:rPr sz="1200" dirty="0">
                <a:solidFill>
                  <a:srgbClr val="001F5F"/>
                </a:solidFill>
                <a:latin typeface="Courier New"/>
                <a:cs typeface="Courier New"/>
              </a:rPr>
              <a:t>private int</a:t>
            </a:r>
            <a:r>
              <a:rPr sz="1200" spc="-90" dirty="0">
                <a:solidFill>
                  <a:srgbClr val="001F5F"/>
                </a:solidFill>
                <a:latin typeface="Courier New"/>
                <a:cs typeface="Courier New"/>
              </a:rPr>
              <a:t> </a:t>
            </a:r>
            <a:r>
              <a:rPr sz="1200" spc="5" dirty="0">
                <a:solidFill>
                  <a:srgbClr val="001F5F"/>
                </a:solidFill>
                <a:latin typeface="Courier New"/>
                <a:cs typeface="Courier New"/>
              </a:rPr>
              <a:t>empID;</a:t>
            </a:r>
            <a:endParaRPr sz="1200">
              <a:latin typeface="Courier New"/>
              <a:cs typeface="Courier New"/>
            </a:endParaRPr>
          </a:p>
          <a:p>
            <a:pPr marL="12700">
              <a:lnSpc>
                <a:spcPct val="100000"/>
              </a:lnSpc>
            </a:pPr>
            <a:r>
              <a:rPr sz="1200" dirty="0">
                <a:solidFill>
                  <a:srgbClr val="001F5F"/>
                </a:solidFill>
                <a:latin typeface="Courier New"/>
                <a:cs typeface="Courier New"/>
              </a:rPr>
              <a:t>@Column(name="EmpName")</a:t>
            </a:r>
            <a:endParaRPr sz="1200">
              <a:latin typeface="Courier New"/>
              <a:cs typeface="Courier New"/>
            </a:endParaRPr>
          </a:p>
          <a:p>
            <a:pPr marL="12700">
              <a:lnSpc>
                <a:spcPct val="100000"/>
              </a:lnSpc>
            </a:pPr>
            <a:r>
              <a:rPr sz="1200" dirty="0">
                <a:solidFill>
                  <a:srgbClr val="001F5F"/>
                </a:solidFill>
                <a:latin typeface="Courier New"/>
                <a:cs typeface="Courier New"/>
              </a:rPr>
              <a:t>private String</a:t>
            </a:r>
            <a:r>
              <a:rPr sz="1200" spc="-65" dirty="0">
                <a:solidFill>
                  <a:srgbClr val="001F5F"/>
                </a:solidFill>
                <a:latin typeface="Courier New"/>
                <a:cs typeface="Courier New"/>
              </a:rPr>
              <a:t> </a:t>
            </a:r>
            <a:r>
              <a:rPr sz="1200" dirty="0">
                <a:solidFill>
                  <a:srgbClr val="001F5F"/>
                </a:solidFill>
                <a:latin typeface="Courier New"/>
                <a:cs typeface="Courier New"/>
              </a:rPr>
              <a:t>empName;</a:t>
            </a:r>
            <a:endParaRPr sz="1200">
              <a:latin typeface="Courier New"/>
              <a:cs typeface="Courier New"/>
            </a:endParaRPr>
          </a:p>
          <a:p>
            <a:pPr marL="12700" marR="555625">
              <a:lnSpc>
                <a:spcPct val="100000"/>
              </a:lnSpc>
            </a:pPr>
            <a:r>
              <a:rPr sz="1200" dirty="0">
                <a:solidFill>
                  <a:srgbClr val="001F5F"/>
                </a:solidFill>
                <a:latin typeface="Courier New"/>
                <a:cs typeface="Courier New"/>
              </a:rPr>
              <a:t>@Column(name="EmpAddress")  private String</a:t>
            </a:r>
            <a:r>
              <a:rPr sz="1200" spc="-60" dirty="0">
                <a:solidFill>
                  <a:srgbClr val="001F5F"/>
                </a:solidFill>
                <a:latin typeface="Courier New"/>
                <a:cs typeface="Courier New"/>
              </a:rPr>
              <a:t> </a:t>
            </a:r>
            <a:r>
              <a:rPr sz="1200" dirty="0">
                <a:solidFill>
                  <a:srgbClr val="001F5F"/>
                </a:solidFill>
                <a:latin typeface="Courier New"/>
                <a:cs typeface="Courier New"/>
              </a:rPr>
              <a:t>empAddress;</a:t>
            </a:r>
            <a:endParaRPr sz="1200">
              <a:latin typeface="Courier New"/>
              <a:cs typeface="Courier New"/>
            </a:endParaRPr>
          </a:p>
          <a:p>
            <a:pPr marL="12700" marR="555625">
              <a:lnSpc>
                <a:spcPct val="100000"/>
              </a:lnSpc>
            </a:pPr>
            <a:r>
              <a:rPr sz="1200" dirty="0">
                <a:solidFill>
                  <a:srgbClr val="001F5F"/>
                </a:solidFill>
                <a:latin typeface="Courier New"/>
                <a:cs typeface="Courier New"/>
              </a:rPr>
              <a:t>@Column(name="EmpContact")  private long</a:t>
            </a:r>
            <a:r>
              <a:rPr sz="1200" spc="-65" dirty="0">
                <a:solidFill>
                  <a:srgbClr val="001F5F"/>
                </a:solidFill>
                <a:latin typeface="Courier New"/>
                <a:cs typeface="Courier New"/>
              </a:rPr>
              <a:t> </a:t>
            </a:r>
            <a:r>
              <a:rPr sz="1200" dirty="0">
                <a:solidFill>
                  <a:srgbClr val="001F5F"/>
                </a:solidFill>
                <a:latin typeface="Courier New"/>
                <a:cs typeface="Courier New"/>
              </a:rPr>
              <a:t>empContact;</a:t>
            </a:r>
            <a:endParaRPr sz="1200">
              <a:latin typeface="Courier New"/>
              <a:cs typeface="Courier New"/>
            </a:endParaRPr>
          </a:p>
          <a:p>
            <a:pPr marL="12700">
              <a:lnSpc>
                <a:spcPct val="100000"/>
              </a:lnSpc>
            </a:pPr>
            <a:r>
              <a:rPr sz="1200" dirty="0">
                <a:solidFill>
                  <a:srgbClr val="001F5F"/>
                </a:solidFill>
                <a:latin typeface="Courier New"/>
                <a:cs typeface="Courier New"/>
              </a:rPr>
              <a:t>...............................</a:t>
            </a:r>
            <a:endParaRPr sz="1200">
              <a:latin typeface="Courier New"/>
              <a:cs typeface="Courier New"/>
            </a:endParaRPr>
          </a:p>
          <a:p>
            <a:pPr marL="12700">
              <a:lnSpc>
                <a:spcPct val="100000"/>
              </a:lnSpc>
            </a:pPr>
            <a:r>
              <a:rPr sz="1200" dirty="0">
                <a:solidFill>
                  <a:srgbClr val="001F5F"/>
                </a:solidFill>
                <a:latin typeface="Courier New"/>
                <a:cs typeface="Courier New"/>
              </a:rPr>
              <a:t>...............................</a:t>
            </a:r>
            <a:endParaRPr sz="1200">
              <a:latin typeface="Courier New"/>
              <a:cs typeface="Courier New"/>
            </a:endParaRPr>
          </a:p>
          <a:p>
            <a:pPr marL="12700">
              <a:lnSpc>
                <a:spcPct val="100000"/>
              </a:lnSpc>
            </a:pPr>
            <a:r>
              <a:rPr sz="1200" spc="-5" dirty="0">
                <a:solidFill>
                  <a:srgbClr val="001F5F"/>
                </a:solidFill>
                <a:latin typeface="Courier New"/>
                <a:cs typeface="Courier New"/>
              </a:rPr>
              <a:t>public </a:t>
            </a:r>
            <a:r>
              <a:rPr sz="1200" dirty="0">
                <a:solidFill>
                  <a:srgbClr val="001F5F"/>
                </a:solidFill>
                <a:latin typeface="Courier New"/>
                <a:cs typeface="Courier New"/>
              </a:rPr>
              <a:t>Employee()</a:t>
            </a:r>
            <a:r>
              <a:rPr sz="1200" spc="-40" dirty="0">
                <a:solidFill>
                  <a:srgbClr val="001F5F"/>
                </a:solidFill>
                <a:latin typeface="Courier New"/>
                <a:cs typeface="Courier New"/>
              </a:rPr>
              <a:t> </a:t>
            </a:r>
            <a:r>
              <a:rPr sz="1200" dirty="0">
                <a:solidFill>
                  <a:srgbClr val="001F5F"/>
                </a:solidFill>
                <a:latin typeface="Courier New"/>
                <a:cs typeface="Courier New"/>
              </a:rPr>
              <a:t>{</a:t>
            </a:r>
            <a:endParaRPr sz="1200">
              <a:latin typeface="Courier New"/>
              <a:cs typeface="Courier New"/>
            </a:endParaRPr>
          </a:p>
          <a:p>
            <a:pPr marL="379730">
              <a:lnSpc>
                <a:spcPct val="100000"/>
              </a:lnSpc>
            </a:pPr>
            <a:r>
              <a:rPr sz="1200" dirty="0">
                <a:solidFill>
                  <a:srgbClr val="001F5F"/>
                </a:solidFill>
                <a:latin typeface="Courier New"/>
                <a:cs typeface="Courier New"/>
              </a:rPr>
              <a:t>}</a:t>
            </a:r>
            <a:endParaRPr sz="1200">
              <a:latin typeface="Courier New"/>
              <a:cs typeface="Courier New"/>
            </a:endParaRPr>
          </a:p>
          <a:p>
            <a:pPr marL="12700">
              <a:lnSpc>
                <a:spcPct val="100000"/>
              </a:lnSpc>
            </a:pPr>
            <a:r>
              <a:rPr sz="1200" dirty="0">
                <a:solidFill>
                  <a:srgbClr val="001F5F"/>
                </a:solidFill>
                <a:latin typeface="Courier New"/>
                <a:cs typeface="Courier New"/>
              </a:rPr>
              <a:t>}</a:t>
            </a:r>
            <a:endParaRPr sz="120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5400">
              <a:lnSpc>
                <a:spcPct val="100000"/>
              </a:lnSpc>
            </a:pPr>
            <a:r>
              <a:rPr spc="-5" dirty="0"/>
              <a:t>Identifying the Need </a:t>
            </a:r>
            <a:r>
              <a:rPr dirty="0"/>
              <a:t>of</a:t>
            </a:r>
            <a:r>
              <a:rPr spc="-40" dirty="0"/>
              <a:t> </a:t>
            </a:r>
            <a:r>
              <a:rPr spc="-10" dirty="0"/>
              <a:t>Hibernate</a:t>
            </a:r>
          </a:p>
        </p:txBody>
      </p:sp>
      <p:sp>
        <p:nvSpPr>
          <p:cNvPr id="3" name="object 3"/>
          <p:cNvSpPr/>
          <p:nvPr/>
        </p:nvSpPr>
        <p:spPr>
          <a:xfrm>
            <a:off x="313181" y="982217"/>
            <a:ext cx="2539365" cy="852169"/>
          </a:xfrm>
          <a:custGeom>
            <a:avLst/>
            <a:gdLst/>
            <a:ahLst/>
            <a:cxnLst/>
            <a:rect l="l" t="t" r="r" b="b"/>
            <a:pathLst>
              <a:path w="2539365" h="852169">
                <a:moveTo>
                  <a:pt x="0" y="851915"/>
                </a:moveTo>
                <a:lnTo>
                  <a:pt x="2538984" y="851915"/>
                </a:lnTo>
                <a:lnTo>
                  <a:pt x="2538984" y="0"/>
                </a:lnTo>
                <a:lnTo>
                  <a:pt x="0" y="0"/>
                </a:lnTo>
                <a:lnTo>
                  <a:pt x="0" y="851915"/>
                </a:lnTo>
                <a:close/>
              </a:path>
            </a:pathLst>
          </a:custGeom>
          <a:solidFill>
            <a:srgbClr val="8063A1"/>
          </a:solidFill>
        </p:spPr>
        <p:txBody>
          <a:bodyPr wrap="square" lIns="0" tIns="0" rIns="0" bIns="0" rtlCol="0"/>
          <a:lstStyle/>
          <a:p>
            <a:endParaRPr/>
          </a:p>
        </p:txBody>
      </p:sp>
      <p:sp>
        <p:nvSpPr>
          <p:cNvPr id="4" name="object 4"/>
          <p:cNvSpPr/>
          <p:nvPr/>
        </p:nvSpPr>
        <p:spPr>
          <a:xfrm>
            <a:off x="313181" y="982217"/>
            <a:ext cx="2539365" cy="852169"/>
          </a:xfrm>
          <a:custGeom>
            <a:avLst/>
            <a:gdLst/>
            <a:ahLst/>
            <a:cxnLst/>
            <a:rect l="l" t="t" r="r" b="b"/>
            <a:pathLst>
              <a:path w="2539365" h="852169">
                <a:moveTo>
                  <a:pt x="0" y="851915"/>
                </a:moveTo>
                <a:lnTo>
                  <a:pt x="2538984" y="851915"/>
                </a:lnTo>
                <a:lnTo>
                  <a:pt x="2538984" y="0"/>
                </a:lnTo>
                <a:lnTo>
                  <a:pt x="0" y="0"/>
                </a:lnTo>
                <a:lnTo>
                  <a:pt x="0" y="851915"/>
                </a:lnTo>
                <a:close/>
              </a:path>
            </a:pathLst>
          </a:custGeom>
          <a:ln w="25908">
            <a:solidFill>
              <a:srgbClr val="8063A1"/>
            </a:solidFill>
          </a:ln>
        </p:spPr>
        <p:txBody>
          <a:bodyPr wrap="square" lIns="0" tIns="0" rIns="0" bIns="0" rtlCol="0"/>
          <a:lstStyle/>
          <a:p>
            <a:endParaRPr/>
          </a:p>
        </p:txBody>
      </p:sp>
      <p:sp>
        <p:nvSpPr>
          <p:cNvPr id="5" name="object 5"/>
          <p:cNvSpPr txBox="1"/>
          <p:nvPr/>
        </p:nvSpPr>
        <p:spPr>
          <a:xfrm>
            <a:off x="438404" y="1038402"/>
            <a:ext cx="2284730" cy="734695"/>
          </a:xfrm>
          <a:prstGeom prst="rect">
            <a:avLst/>
          </a:prstGeom>
        </p:spPr>
        <p:txBody>
          <a:bodyPr vert="horz" wrap="square" lIns="0" tIns="0" rIns="0" bIns="0" rtlCol="0">
            <a:spAutoFit/>
          </a:bodyPr>
          <a:lstStyle/>
          <a:p>
            <a:pPr marL="12700" marR="5080" indent="135255" algn="just">
              <a:lnSpc>
                <a:spcPct val="91500"/>
              </a:lnSpc>
            </a:pPr>
            <a:r>
              <a:rPr sz="1700" dirty="0">
                <a:solidFill>
                  <a:srgbClr val="FFFFFF"/>
                </a:solidFill>
                <a:latin typeface="Calibri"/>
                <a:cs typeface="Calibri"/>
              </a:rPr>
              <a:t>While using </a:t>
            </a:r>
            <a:r>
              <a:rPr sz="1700" spc="-5" dirty="0">
                <a:solidFill>
                  <a:srgbClr val="FFFFFF"/>
                </a:solidFill>
                <a:latin typeface="Calibri"/>
                <a:cs typeface="Calibri"/>
              </a:rPr>
              <a:t>traditional  methods to </a:t>
            </a:r>
            <a:r>
              <a:rPr sz="1700" spc="-10" dirty="0">
                <a:solidFill>
                  <a:srgbClr val="FFFFFF"/>
                </a:solidFill>
                <a:latin typeface="Calibri"/>
                <a:cs typeface="Calibri"/>
              </a:rPr>
              <a:t>create </a:t>
            </a:r>
            <a:r>
              <a:rPr sz="1700" spc="-20" dirty="0">
                <a:solidFill>
                  <a:srgbClr val="FFFFFF"/>
                </a:solidFill>
                <a:latin typeface="Calibri"/>
                <a:cs typeface="Calibri"/>
              </a:rPr>
              <a:t>Web  </a:t>
            </a:r>
            <a:r>
              <a:rPr sz="1700" spc="-5" dirty="0">
                <a:solidFill>
                  <a:srgbClr val="FFFFFF"/>
                </a:solidFill>
                <a:latin typeface="Calibri"/>
                <a:cs typeface="Calibri"/>
              </a:rPr>
              <a:t>applications, </a:t>
            </a:r>
            <a:r>
              <a:rPr sz="1700" spc="-10" dirty="0">
                <a:solidFill>
                  <a:srgbClr val="FFFFFF"/>
                </a:solidFill>
                <a:latin typeface="Calibri"/>
                <a:cs typeface="Calibri"/>
              </a:rPr>
              <a:t>you </a:t>
            </a:r>
            <a:r>
              <a:rPr sz="1700" dirty="0">
                <a:solidFill>
                  <a:srgbClr val="FFFFFF"/>
                </a:solidFill>
                <a:latin typeface="Calibri"/>
                <a:cs typeface="Calibri"/>
              </a:rPr>
              <a:t>need</a:t>
            </a:r>
            <a:r>
              <a:rPr sz="1700" spc="-100" dirty="0">
                <a:solidFill>
                  <a:srgbClr val="FFFFFF"/>
                </a:solidFill>
                <a:latin typeface="Calibri"/>
                <a:cs typeface="Calibri"/>
              </a:rPr>
              <a:t> </a:t>
            </a:r>
            <a:r>
              <a:rPr sz="1700" spc="-10" dirty="0">
                <a:solidFill>
                  <a:srgbClr val="FFFFFF"/>
                </a:solidFill>
                <a:latin typeface="Calibri"/>
                <a:cs typeface="Calibri"/>
              </a:rPr>
              <a:t>to:</a:t>
            </a:r>
            <a:endParaRPr sz="1700">
              <a:latin typeface="Calibri"/>
              <a:cs typeface="Calibri"/>
            </a:endParaRPr>
          </a:p>
        </p:txBody>
      </p:sp>
      <p:sp>
        <p:nvSpPr>
          <p:cNvPr id="6" name="object 6"/>
          <p:cNvSpPr/>
          <p:nvPr/>
        </p:nvSpPr>
        <p:spPr>
          <a:xfrm>
            <a:off x="313181" y="1834133"/>
            <a:ext cx="2539365" cy="2402205"/>
          </a:xfrm>
          <a:custGeom>
            <a:avLst/>
            <a:gdLst/>
            <a:ahLst/>
            <a:cxnLst/>
            <a:rect l="l" t="t" r="r" b="b"/>
            <a:pathLst>
              <a:path w="2539365" h="2402204">
                <a:moveTo>
                  <a:pt x="0" y="2401824"/>
                </a:moveTo>
                <a:lnTo>
                  <a:pt x="2538984" y="2401824"/>
                </a:lnTo>
                <a:lnTo>
                  <a:pt x="2538984" y="0"/>
                </a:lnTo>
                <a:lnTo>
                  <a:pt x="0" y="0"/>
                </a:lnTo>
                <a:lnTo>
                  <a:pt x="0" y="2401824"/>
                </a:lnTo>
                <a:close/>
              </a:path>
            </a:pathLst>
          </a:custGeom>
          <a:solidFill>
            <a:srgbClr val="D7D2DF">
              <a:alpha val="90194"/>
            </a:srgbClr>
          </a:solidFill>
        </p:spPr>
        <p:txBody>
          <a:bodyPr wrap="square" lIns="0" tIns="0" rIns="0" bIns="0" rtlCol="0"/>
          <a:lstStyle/>
          <a:p>
            <a:endParaRPr/>
          </a:p>
        </p:txBody>
      </p:sp>
      <p:sp>
        <p:nvSpPr>
          <p:cNvPr id="7" name="object 7"/>
          <p:cNvSpPr/>
          <p:nvPr/>
        </p:nvSpPr>
        <p:spPr>
          <a:xfrm>
            <a:off x="313181" y="1834133"/>
            <a:ext cx="2539365" cy="2402205"/>
          </a:xfrm>
          <a:custGeom>
            <a:avLst/>
            <a:gdLst/>
            <a:ahLst/>
            <a:cxnLst/>
            <a:rect l="l" t="t" r="r" b="b"/>
            <a:pathLst>
              <a:path w="2539365" h="2402204">
                <a:moveTo>
                  <a:pt x="0" y="2401824"/>
                </a:moveTo>
                <a:lnTo>
                  <a:pt x="2538984" y="2401824"/>
                </a:lnTo>
                <a:lnTo>
                  <a:pt x="2538984" y="0"/>
                </a:lnTo>
                <a:lnTo>
                  <a:pt x="0" y="0"/>
                </a:lnTo>
                <a:lnTo>
                  <a:pt x="0" y="2401824"/>
                </a:lnTo>
                <a:close/>
              </a:path>
            </a:pathLst>
          </a:custGeom>
          <a:ln w="25908">
            <a:solidFill>
              <a:srgbClr val="D7D2DF"/>
            </a:solidFill>
          </a:ln>
        </p:spPr>
        <p:txBody>
          <a:bodyPr wrap="square" lIns="0" tIns="0" rIns="0" bIns="0" rtlCol="0"/>
          <a:lstStyle/>
          <a:p>
            <a:endParaRPr/>
          </a:p>
        </p:txBody>
      </p:sp>
      <p:sp>
        <p:nvSpPr>
          <p:cNvPr id="8" name="object 8"/>
          <p:cNvSpPr txBox="1"/>
          <p:nvPr/>
        </p:nvSpPr>
        <p:spPr>
          <a:xfrm>
            <a:off x="389940" y="1910765"/>
            <a:ext cx="2304415" cy="1209040"/>
          </a:xfrm>
          <a:prstGeom prst="rect">
            <a:avLst/>
          </a:prstGeom>
        </p:spPr>
        <p:txBody>
          <a:bodyPr vert="horz" wrap="square" lIns="0" tIns="0" rIns="0" bIns="0" rtlCol="0">
            <a:spAutoFit/>
          </a:bodyPr>
          <a:lstStyle/>
          <a:p>
            <a:pPr marL="184785" marR="5080" indent="-172085">
              <a:lnSpc>
                <a:spcPct val="91500"/>
              </a:lnSpc>
              <a:buChar char="•"/>
              <a:tabLst>
                <a:tab pos="185420" algn="l"/>
              </a:tabLst>
            </a:pPr>
            <a:r>
              <a:rPr sz="1700" dirty="0">
                <a:latin typeface="Calibri"/>
                <a:cs typeface="Calibri"/>
              </a:rPr>
              <a:t>Implement the</a:t>
            </a:r>
            <a:r>
              <a:rPr sz="1700" spc="-110" dirty="0">
                <a:latin typeface="Calibri"/>
                <a:cs typeface="Calibri"/>
              </a:rPr>
              <a:t> </a:t>
            </a:r>
            <a:r>
              <a:rPr sz="1700" dirty="0">
                <a:latin typeface="Calibri"/>
                <a:cs typeface="Calibri"/>
              </a:rPr>
              <a:t>business  logic in the </a:t>
            </a:r>
            <a:r>
              <a:rPr sz="1700" spc="-5" dirty="0">
                <a:latin typeface="Calibri"/>
                <a:cs typeface="Calibri"/>
              </a:rPr>
              <a:t>application  </a:t>
            </a:r>
            <a:r>
              <a:rPr sz="1700" spc="-15" dirty="0">
                <a:latin typeface="Calibri"/>
                <a:cs typeface="Calibri"/>
              </a:rPr>
              <a:t>for </a:t>
            </a:r>
            <a:r>
              <a:rPr sz="1700" spc="-5" dirty="0">
                <a:latin typeface="Calibri"/>
                <a:cs typeface="Calibri"/>
              </a:rPr>
              <a:t>storing </a:t>
            </a:r>
            <a:r>
              <a:rPr sz="1700" dirty="0">
                <a:latin typeface="Calibri"/>
                <a:cs typeface="Calibri"/>
              </a:rPr>
              <a:t>and  </a:t>
            </a:r>
            <a:r>
              <a:rPr sz="1700" spc="-5" dirty="0">
                <a:latin typeface="Calibri"/>
                <a:cs typeface="Calibri"/>
              </a:rPr>
              <a:t>retrieving </a:t>
            </a:r>
            <a:r>
              <a:rPr sz="1700" spc="-10" dirty="0">
                <a:latin typeface="Calibri"/>
                <a:cs typeface="Calibri"/>
              </a:rPr>
              <a:t>data from </a:t>
            </a:r>
            <a:r>
              <a:rPr sz="1700" dirty="0">
                <a:latin typeface="Calibri"/>
                <a:cs typeface="Calibri"/>
              </a:rPr>
              <a:t>the  </a:t>
            </a:r>
            <a:r>
              <a:rPr sz="1700" spc="-5" dirty="0">
                <a:latin typeface="Calibri"/>
                <a:cs typeface="Calibri"/>
              </a:rPr>
              <a:t>database.</a:t>
            </a:r>
            <a:endParaRPr sz="1700">
              <a:latin typeface="Calibri"/>
              <a:cs typeface="Calibri"/>
            </a:endParaRPr>
          </a:p>
        </p:txBody>
      </p:sp>
      <p:sp>
        <p:nvSpPr>
          <p:cNvPr id="9" name="object 9"/>
          <p:cNvSpPr/>
          <p:nvPr/>
        </p:nvSpPr>
        <p:spPr>
          <a:xfrm>
            <a:off x="3208782" y="982217"/>
            <a:ext cx="2540635" cy="852169"/>
          </a:xfrm>
          <a:custGeom>
            <a:avLst/>
            <a:gdLst/>
            <a:ahLst/>
            <a:cxnLst/>
            <a:rect l="l" t="t" r="r" b="b"/>
            <a:pathLst>
              <a:path w="2540635" h="852169">
                <a:moveTo>
                  <a:pt x="0" y="851915"/>
                </a:moveTo>
                <a:lnTo>
                  <a:pt x="2540508" y="851915"/>
                </a:lnTo>
                <a:lnTo>
                  <a:pt x="2540508" y="0"/>
                </a:lnTo>
                <a:lnTo>
                  <a:pt x="0" y="0"/>
                </a:lnTo>
                <a:lnTo>
                  <a:pt x="0" y="851915"/>
                </a:lnTo>
                <a:close/>
              </a:path>
            </a:pathLst>
          </a:custGeom>
          <a:solidFill>
            <a:srgbClr val="5667B4"/>
          </a:solidFill>
        </p:spPr>
        <p:txBody>
          <a:bodyPr wrap="square" lIns="0" tIns="0" rIns="0" bIns="0" rtlCol="0"/>
          <a:lstStyle/>
          <a:p>
            <a:endParaRPr/>
          </a:p>
        </p:txBody>
      </p:sp>
      <p:sp>
        <p:nvSpPr>
          <p:cNvPr id="10" name="object 10"/>
          <p:cNvSpPr/>
          <p:nvPr/>
        </p:nvSpPr>
        <p:spPr>
          <a:xfrm>
            <a:off x="3208782" y="982217"/>
            <a:ext cx="2540635" cy="852169"/>
          </a:xfrm>
          <a:custGeom>
            <a:avLst/>
            <a:gdLst/>
            <a:ahLst/>
            <a:cxnLst/>
            <a:rect l="l" t="t" r="r" b="b"/>
            <a:pathLst>
              <a:path w="2540635" h="852169">
                <a:moveTo>
                  <a:pt x="0" y="851915"/>
                </a:moveTo>
                <a:lnTo>
                  <a:pt x="2540508" y="851915"/>
                </a:lnTo>
                <a:lnTo>
                  <a:pt x="2540508" y="0"/>
                </a:lnTo>
                <a:lnTo>
                  <a:pt x="0" y="0"/>
                </a:lnTo>
                <a:lnTo>
                  <a:pt x="0" y="851915"/>
                </a:lnTo>
                <a:close/>
              </a:path>
            </a:pathLst>
          </a:custGeom>
          <a:ln w="25908">
            <a:solidFill>
              <a:srgbClr val="5667B4"/>
            </a:solidFill>
          </a:ln>
        </p:spPr>
        <p:txBody>
          <a:bodyPr wrap="square" lIns="0" tIns="0" rIns="0" bIns="0" rtlCol="0"/>
          <a:lstStyle/>
          <a:p>
            <a:endParaRPr/>
          </a:p>
        </p:txBody>
      </p:sp>
      <p:sp>
        <p:nvSpPr>
          <p:cNvPr id="11" name="object 11"/>
          <p:cNvSpPr txBox="1"/>
          <p:nvPr/>
        </p:nvSpPr>
        <p:spPr>
          <a:xfrm>
            <a:off x="3412616" y="1038402"/>
            <a:ext cx="2128520" cy="734695"/>
          </a:xfrm>
          <a:prstGeom prst="rect">
            <a:avLst/>
          </a:prstGeom>
        </p:spPr>
        <p:txBody>
          <a:bodyPr vert="horz" wrap="square" lIns="0" tIns="0" rIns="0" bIns="0" rtlCol="0">
            <a:spAutoFit/>
          </a:bodyPr>
          <a:lstStyle/>
          <a:p>
            <a:pPr marL="12065" marR="5080" indent="1270" algn="ctr">
              <a:lnSpc>
                <a:spcPct val="91500"/>
              </a:lnSpc>
            </a:pPr>
            <a:r>
              <a:rPr sz="1700" spc="-80" dirty="0">
                <a:solidFill>
                  <a:srgbClr val="FFFFFF"/>
                </a:solidFill>
                <a:latin typeface="Calibri"/>
                <a:cs typeface="Calibri"/>
              </a:rPr>
              <a:t>To </a:t>
            </a:r>
            <a:r>
              <a:rPr sz="1700" spc="-10" dirty="0">
                <a:solidFill>
                  <a:srgbClr val="FFFFFF"/>
                </a:solidFill>
                <a:latin typeface="Calibri"/>
                <a:cs typeface="Calibri"/>
              </a:rPr>
              <a:t>store data </a:t>
            </a:r>
            <a:r>
              <a:rPr sz="1700" dirty="0">
                <a:solidFill>
                  <a:srgbClr val="FFFFFF"/>
                </a:solidFill>
                <a:latin typeface="Calibri"/>
                <a:cs typeface="Calibri"/>
              </a:rPr>
              <a:t>in a  </a:t>
            </a:r>
            <a:r>
              <a:rPr sz="1700" spc="-5" dirty="0">
                <a:solidFill>
                  <a:srgbClr val="FFFFFF"/>
                </a:solidFill>
                <a:latin typeface="Calibri"/>
                <a:cs typeface="Calibri"/>
              </a:rPr>
              <a:t>relational </a:t>
            </a:r>
            <a:r>
              <a:rPr sz="1700" spc="-10" dirty="0">
                <a:solidFill>
                  <a:srgbClr val="FFFFFF"/>
                </a:solidFill>
                <a:latin typeface="Calibri"/>
                <a:cs typeface="Calibri"/>
              </a:rPr>
              <a:t>database,</a:t>
            </a:r>
            <a:r>
              <a:rPr sz="1700" spc="-70" dirty="0">
                <a:solidFill>
                  <a:srgbClr val="FFFFFF"/>
                </a:solidFill>
                <a:latin typeface="Calibri"/>
                <a:cs typeface="Calibri"/>
              </a:rPr>
              <a:t> </a:t>
            </a:r>
            <a:r>
              <a:rPr sz="1700" spc="-15" dirty="0">
                <a:solidFill>
                  <a:srgbClr val="FFFFFF"/>
                </a:solidFill>
                <a:latin typeface="Calibri"/>
                <a:cs typeface="Calibri"/>
              </a:rPr>
              <a:t>you  </a:t>
            </a:r>
            <a:r>
              <a:rPr sz="1700" dirty="0">
                <a:solidFill>
                  <a:srgbClr val="FFFFFF"/>
                </a:solidFill>
                <a:latin typeface="Calibri"/>
                <a:cs typeface="Calibri"/>
              </a:rPr>
              <a:t>need</a:t>
            </a:r>
            <a:r>
              <a:rPr sz="1700" spc="-100" dirty="0">
                <a:solidFill>
                  <a:srgbClr val="FFFFFF"/>
                </a:solidFill>
                <a:latin typeface="Calibri"/>
                <a:cs typeface="Calibri"/>
              </a:rPr>
              <a:t> </a:t>
            </a:r>
            <a:r>
              <a:rPr sz="1700" spc="-10" dirty="0">
                <a:solidFill>
                  <a:srgbClr val="FFFFFF"/>
                </a:solidFill>
                <a:latin typeface="Calibri"/>
                <a:cs typeface="Calibri"/>
              </a:rPr>
              <a:t>to:</a:t>
            </a:r>
            <a:endParaRPr sz="1700">
              <a:latin typeface="Calibri"/>
              <a:cs typeface="Calibri"/>
            </a:endParaRPr>
          </a:p>
        </p:txBody>
      </p:sp>
      <p:sp>
        <p:nvSpPr>
          <p:cNvPr id="12" name="object 12"/>
          <p:cNvSpPr/>
          <p:nvPr/>
        </p:nvSpPr>
        <p:spPr>
          <a:xfrm>
            <a:off x="3208782" y="1834133"/>
            <a:ext cx="2540635" cy="2402205"/>
          </a:xfrm>
          <a:custGeom>
            <a:avLst/>
            <a:gdLst/>
            <a:ahLst/>
            <a:cxnLst/>
            <a:rect l="l" t="t" r="r" b="b"/>
            <a:pathLst>
              <a:path w="2540635" h="2402204">
                <a:moveTo>
                  <a:pt x="0" y="2401824"/>
                </a:moveTo>
                <a:lnTo>
                  <a:pt x="2540508" y="2401824"/>
                </a:lnTo>
                <a:lnTo>
                  <a:pt x="2540508" y="0"/>
                </a:lnTo>
                <a:lnTo>
                  <a:pt x="0" y="0"/>
                </a:lnTo>
                <a:lnTo>
                  <a:pt x="0" y="2401824"/>
                </a:lnTo>
                <a:close/>
              </a:path>
            </a:pathLst>
          </a:custGeom>
          <a:solidFill>
            <a:srgbClr val="D1D3E4">
              <a:alpha val="90194"/>
            </a:srgbClr>
          </a:solidFill>
        </p:spPr>
        <p:txBody>
          <a:bodyPr wrap="square" lIns="0" tIns="0" rIns="0" bIns="0" rtlCol="0"/>
          <a:lstStyle/>
          <a:p>
            <a:endParaRPr/>
          </a:p>
        </p:txBody>
      </p:sp>
      <p:sp>
        <p:nvSpPr>
          <p:cNvPr id="13" name="object 13"/>
          <p:cNvSpPr/>
          <p:nvPr/>
        </p:nvSpPr>
        <p:spPr>
          <a:xfrm>
            <a:off x="3208782" y="1834133"/>
            <a:ext cx="2540635" cy="2402205"/>
          </a:xfrm>
          <a:custGeom>
            <a:avLst/>
            <a:gdLst/>
            <a:ahLst/>
            <a:cxnLst/>
            <a:rect l="l" t="t" r="r" b="b"/>
            <a:pathLst>
              <a:path w="2540635" h="2402204">
                <a:moveTo>
                  <a:pt x="0" y="2401824"/>
                </a:moveTo>
                <a:lnTo>
                  <a:pt x="2540508" y="2401824"/>
                </a:lnTo>
                <a:lnTo>
                  <a:pt x="2540508" y="0"/>
                </a:lnTo>
                <a:lnTo>
                  <a:pt x="0" y="0"/>
                </a:lnTo>
                <a:lnTo>
                  <a:pt x="0" y="2401824"/>
                </a:lnTo>
                <a:close/>
              </a:path>
            </a:pathLst>
          </a:custGeom>
          <a:ln w="25907">
            <a:solidFill>
              <a:srgbClr val="D1D3E4"/>
            </a:solidFill>
          </a:ln>
        </p:spPr>
        <p:txBody>
          <a:bodyPr wrap="square" lIns="0" tIns="0" rIns="0" bIns="0" rtlCol="0"/>
          <a:lstStyle/>
          <a:p>
            <a:endParaRPr/>
          </a:p>
        </p:txBody>
      </p:sp>
      <p:sp>
        <p:nvSpPr>
          <p:cNvPr id="14" name="object 14"/>
          <p:cNvSpPr txBox="1"/>
          <p:nvPr/>
        </p:nvSpPr>
        <p:spPr>
          <a:xfrm>
            <a:off x="3286505" y="1910765"/>
            <a:ext cx="2276475" cy="2198370"/>
          </a:xfrm>
          <a:prstGeom prst="rect">
            <a:avLst/>
          </a:prstGeom>
        </p:spPr>
        <p:txBody>
          <a:bodyPr vert="horz" wrap="square" lIns="0" tIns="0" rIns="0" bIns="0" rtlCol="0">
            <a:spAutoFit/>
          </a:bodyPr>
          <a:lstStyle/>
          <a:p>
            <a:pPr marL="184785" marR="5080" indent="-172085">
              <a:lnSpc>
                <a:spcPct val="91500"/>
              </a:lnSpc>
              <a:buChar char="•"/>
              <a:tabLst>
                <a:tab pos="185420" algn="l"/>
              </a:tabLst>
            </a:pPr>
            <a:r>
              <a:rPr sz="1700" spc="-5" dirty="0">
                <a:latin typeface="Calibri"/>
                <a:cs typeface="Calibri"/>
              </a:rPr>
              <a:t>Convert </a:t>
            </a:r>
            <a:r>
              <a:rPr sz="1700" dirty="0">
                <a:latin typeface="Calibri"/>
                <a:cs typeface="Calibri"/>
              </a:rPr>
              <a:t>the </a:t>
            </a:r>
            <a:r>
              <a:rPr sz="1700" spc="-5" dirty="0">
                <a:latin typeface="Calibri"/>
                <a:cs typeface="Calibri"/>
              </a:rPr>
              <a:t>various  properties of </a:t>
            </a:r>
            <a:r>
              <a:rPr sz="1700" dirty="0">
                <a:latin typeface="Calibri"/>
                <a:cs typeface="Calibri"/>
              </a:rPr>
              <a:t>a </a:t>
            </a:r>
            <a:r>
              <a:rPr sz="1700" spc="-15" dirty="0">
                <a:latin typeface="Calibri"/>
                <a:cs typeface="Calibri"/>
              </a:rPr>
              <a:t>Java  </a:t>
            </a:r>
            <a:r>
              <a:rPr sz="1700" dirty="0">
                <a:latin typeface="Calibri"/>
                <a:cs typeface="Calibri"/>
              </a:rPr>
              <a:t>class </a:t>
            </a:r>
            <a:r>
              <a:rPr sz="1700" spc="-5" dirty="0">
                <a:latin typeface="Calibri"/>
                <a:cs typeface="Calibri"/>
              </a:rPr>
              <a:t>into primitive</a:t>
            </a:r>
            <a:r>
              <a:rPr sz="1700" spc="-100" dirty="0">
                <a:latin typeface="Calibri"/>
                <a:cs typeface="Calibri"/>
              </a:rPr>
              <a:t> </a:t>
            </a:r>
            <a:r>
              <a:rPr sz="1700" spc="-10" dirty="0">
                <a:latin typeface="Calibri"/>
                <a:cs typeface="Calibri"/>
              </a:rPr>
              <a:t>data  </a:t>
            </a:r>
            <a:r>
              <a:rPr sz="1700" dirty="0">
                <a:latin typeface="Calibri"/>
                <a:cs typeface="Calibri"/>
              </a:rPr>
              <a:t>types </a:t>
            </a:r>
            <a:r>
              <a:rPr sz="1700" spc="-5" dirty="0">
                <a:latin typeface="Calibri"/>
                <a:cs typeface="Calibri"/>
              </a:rPr>
              <a:t>of </a:t>
            </a:r>
            <a:r>
              <a:rPr sz="1700" dirty="0">
                <a:latin typeface="Calibri"/>
                <a:cs typeface="Calibri"/>
              </a:rPr>
              <a:t>the </a:t>
            </a:r>
            <a:r>
              <a:rPr sz="1700" spc="-5" dirty="0">
                <a:latin typeface="Calibri"/>
                <a:cs typeface="Calibri"/>
              </a:rPr>
              <a:t>relational  database.</a:t>
            </a:r>
            <a:endParaRPr sz="1700">
              <a:latin typeface="Calibri"/>
              <a:cs typeface="Calibri"/>
            </a:endParaRPr>
          </a:p>
          <a:p>
            <a:pPr marL="184785" marR="263525" indent="-172085">
              <a:lnSpc>
                <a:spcPct val="91600"/>
              </a:lnSpc>
              <a:spcBef>
                <a:spcPts val="315"/>
              </a:spcBef>
              <a:buChar char="•"/>
              <a:tabLst>
                <a:tab pos="185420" algn="l"/>
              </a:tabLst>
            </a:pPr>
            <a:r>
              <a:rPr sz="1700" spc="-5" dirty="0">
                <a:latin typeface="Calibri"/>
                <a:cs typeface="Calibri"/>
              </a:rPr>
              <a:t>Map </a:t>
            </a:r>
            <a:r>
              <a:rPr sz="1700" dirty="0">
                <a:latin typeface="Calibri"/>
                <a:cs typeface="Calibri"/>
              </a:rPr>
              <a:t>the class  </a:t>
            </a:r>
            <a:r>
              <a:rPr sz="1700" spc="-5" dirty="0">
                <a:latin typeface="Calibri"/>
                <a:cs typeface="Calibri"/>
              </a:rPr>
              <a:t>properties </a:t>
            </a:r>
            <a:r>
              <a:rPr sz="1700" dirty="0">
                <a:latin typeface="Calibri"/>
                <a:cs typeface="Calibri"/>
              </a:rPr>
              <a:t>with the  </a:t>
            </a:r>
            <a:r>
              <a:rPr sz="1700" spc="-5" dirty="0">
                <a:latin typeface="Calibri"/>
                <a:cs typeface="Calibri"/>
              </a:rPr>
              <a:t>columns of </a:t>
            </a:r>
            <a:r>
              <a:rPr sz="1700" dirty="0">
                <a:latin typeface="Calibri"/>
                <a:cs typeface="Calibri"/>
              </a:rPr>
              <a:t>a </a:t>
            </a:r>
            <a:r>
              <a:rPr sz="1700" spc="-5" dirty="0">
                <a:latin typeface="Calibri"/>
                <a:cs typeface="Calibri"/>
              </a:rPr>
              <a:t>table</a:t>
            </a:r>
            <a:r>
              <a:rPr sz="1700" spc="-95" dirty="0">
                <a:latin typeface="Calibri"/>
                <a:cs typeface="Calibri"/>
              </a:rPr>
              <a:t> </a:t>
            </a:r>
            <a:r>
              <a:rPr sz="1700" dirty="0">
                <a:latin typeface="Calibri"/>
                <a:cs typeface="Calibri"/>
              </a:rPr>
              <a:t>in  the</a:t>
            </a:r>
            <a:r>
              <a:rPr sz="1700" spc="-95" dirty="0">
                <a:latin typeface="Calibri"/>
                <a:cs typeface="Calibri"/>
              </a:rPr>
              <a:t> </a:t>
            </a:r>
            <a:r>
              <a:rPr sz="1700" spc="-5" dirty="0">
                <a:latin typeface="Calibri"/>
                <a:cs typeface="Calibri"/>
              </a:rPr>
              <a:t>database.</a:t>
            </a:r>
            <a:endParaRPr sz="1700">
              <a:latin typeface="Calibri"/>
              <a:cs typeface="Calibri"/>
            </a:endParaRPr>
          </a:p>
        </p:txBody>
      </p:sp>
      <p:sp>
        <p:nvSpPr>
          <p:cNvPr id="15" name="object 15"/>
          <p:cNvSpPr/>
          <p:nvPr/>
        </p:nvSpPr>
        <p:spPr>
          <a:xfrm>
            <a:off x="6104382" y="982217"/>
            <a:ext cx="2540635" cy="852169"/>
          </a:xfrm>
          <a:custGeom>
            <a:avLst/>
            <a:gdLst/>
            <a:ahLst/>
            <a:cxnLst/>
            <a:rect l="l" t="t" r="r" b="b"/>
            <a:pathLst>
              <a:path w="2540634" h="852169">
                <a:moveTo>
                  <a:pt x="0" y="851915"/>
                </a:moveTo>
                <a:lnTo>
                  <a:pt x="2540508" y="851915"/>
                </a:lnTo>
                <a:lnTo>
                  <a:pt x="2540508" y="0"/>
                </a:lnTo>
                <a:lnTo>
                  <a:pt x="0" y="0"/>
                </a:lnTo>
                <a:lnTo>
                  <a:pt x="0" y="851915"/>
                </a:lnTo>
                <a:close/>
              </a:path>
            </a:pathLst>
          </a:custGeom>
          <a:solidFill>
            <a:srgbClr val="4AACC5"/>
          </a:solidFill>
        </p:spPr>
        <p:txBody>
          <a:bodyPr wrap="square" lIns="0" tIns="0" rIns="0" bIns="0" rtlCol="0"/>
          <a:lstStyle/>
          <a:p>
            <a:endParaRPr/>
          </a:p>
        </p:txBody>
      </p:sp>
      <p:sp>
        <p:nvSpPr>
          <p:cNvPr id="16" name="object 16"/>
          <p:cNvSpPr/>
          <p:nvPr/>
        </p:nvSpPr>
        <p:spPr>
          <a:xfrm>
            <a:off x="6104382" y="982217"/>
            <a:ext cx="2540635" cy="852169"/>
          </a:xfrm>
          <a:custGeom>
            <a:avLst/>
            <a:gdLst/>
            <a:ahLst/>
            <a:cxnLst/>
            <a:rect l="l" t="t" r="r" b="b"/>
            <a:pathLst>
              <a:path w="2540634" h="852169">
                <a:moveTo>
                  <a:pt x="0" y="851915"/>
                </a:moveTo>
                <a:lnTo>
                  <a:pt x="2540508" y="851915"/>
                </a:lnTo>
                <a:lnTo>
                  <a:pt x="2540508" y="0"/>
                </a:lnTo>
                <a:lnTo>
                  <a:pt x="0" y="0"/>
                </a:lnTo>
                <a:lnTo>
                  <a:pt x="0" y="851915"/>
                </a:lnTo>
                <a:close/>
              </a:path>
            </a:pathLst>
          </a:custGeom>
          <a:ln w="25908">
            <a:solidFill>
              <a:srgbClr val="4AACC5"/>
            </a:solidFill>
          </a:ln>
        </p:spPr>
        <p:txBody>
          <a:bodyPr wrap="square" lIns="0" tIns="0" rIns="0" bIns="0" rtlCol="0"/>
          <a:lstStyle/>
          <a:p>
            <a:endParaRPr/>
          </a:p>
        </p:txBody>
      </p:sp>
      <p:sp>
        <p:nvSpPr>
          <p:cNvPr id="17" name="object 17"/>
          <p:cNvSpPr txBox="1"/>
          <p:nvPr/>
        </p:nvSpPr>
        <p:spPr>
          <a:xfrm>
            <a:off x="6308852" y="1038402"/>
            <a:ext cx="2128520" cy="734695"/>
          </a:xfrm>
          <a:prstGeom prst="rect">
            <a:avLst/>
          </a:prstGeom>
        </p:spPr>
        <p:txBody>
          <a:bodyPr vert="horz" wrap="square" lIns="0" tIns="0" rIns="0" bIns="0" rtlCol="0">
            <a:spAutoFit/>
          </a:bodyPr>
          <a:lstStyle/>
          <a:p>
            <a:pPr marL="12700" marR="5080" indent="3175" algn="ctr">
              <a:lnSpc>
                <a:spcPct val="91500"/>
              </a:lnSpc>
            </a:pPr>
            <a:r>
              <a:rPr sz="1700" spc="-80" dirty="0">
                <a:solidFill>
                  <a:srgbClr val="FFFFFF"/>
                </a:solidFill>
                <a:latin typeface="Calibri"/>
                <a:cs typeface="Calibri"/>
              </a:rPr>
              <a:t>To </a:t>
            </a:r>
            <a:r>
              <a:rPr sz="1700" spc="-5" dirty="0">
                <a:solidFill>
                  <a:srgbClr val="FFFFFF"/>
                </a:solidFill>
                <a:latin typeface="Calibri"/>
                <a:cs typeface="Calibri"/>
              </a:rPr>
              <a:t>retrieve </a:t>
            </a:r>
            <a:r>
              <a:rPr sz="1700" spc="-10" dirty="0">
                <a:solidFill>
                  <a:srgbClr val="FFFFFF"/>
                </a:solidFill>
                <a:latin typeface="Calibri"/>
                <a:cs typeface="Calibri"/>
              </a:rPr>
              <a:t>data from </a:t>
            </a:r>
            <a:r>
              <a:rPr sz="1700" dirty="0">
                <a:solidFill>
                  <a:srgbClr val="FFFFFF"/>
                </a:solidFill>
                <a:latin typeface="Calibri"/>
                <a:cs typeface="Calibri"/>
              </a:rPr>
              <a:t>a  </a:t>
            </a:r>
            <a:r>
              <a:rPr sz="1700" spc="-5" dirty="0">
                <a:solidFill>
                  <a:srgbClr val="FFFFFF"/>
                </a:solidFill>
                <a:latin typeface="Calibri"/>
                <a:cs typeface="Calibri"/>
              </a:rPr>
              <a:t>relational </a:t>
            </a:r>
            <a:r>
              <a:rPr sz="1700" spc="-10" dirty="0">
                <a:solidFill>
                  <a:srgbClr val="FFFFFF"/>
                </a:solidFill>
                <a:latin typeface="Calibri"/>
                <a:cs typeface="Calibri"/>
              </a:rPr>
              <a:t>database,</a:t>
            </a:r>
            <a:r>
              <a:rPr sz="1700" spc="-70" dirty="0">
                <a:solidFill>
                  <a:srgbClr val="FFFFFF"/>
                </a:solidFill>
                <a:latin typeface="Calibri"/>
                <a:cs typeface="Calibri"/>
              </a:rPr>
              <a:t> </a:t>
            </a:r>
            <a:r>
              <a:rPr sz="1700" spc="-15" dirty="0">
                <a:solidFill>
                  <a:srgbClr val="FFFFFF"/>
                </a:solidFill>
                <a:latin typeface="Calibri"/>
                <a:cs typeface="Calibri"/>
              </a:rPr>
              <a:t>you  </a:t>
            </a:r>
            <a:r>
              <a:rPr sz="1700" dirty="0">
                <a:solidFill>
                  <a:srgbClr val="FFFFFF"/>
                </a:solidFill>
                <a:latin typeface="Calibri"/>
                <a:cs typeface="Calibri"/>
              </a:rPr>
              <a:t>need</a:t>
            </a:r>
            <a:r>
              <a:rPr sz="1700" spc="-100" dirty="0">
                <a:solidFill>
                  <a:srgbClr val="FFFFFF"/>
                </a:solidFill>
                <a:latin typeface="Calibri"/>
                <a:cs typeface="Calibri"/>
              </a:rPr>
              <a:t> </a:t>
            </a:r>
            <a:r>
              <a:rPr sz="1700" spc="-10" dirty="0">
                <a:solidFill>
                  <a:srgbClr val="FFFFFF"/>
                </a:solidFill>
                <a:latin typeface="Calibri"/>
                <a:cs typeface="Calibri"/>
              </a:rPr>
              <a:t>to:</a:t>
            </a:r>
            <a:endParaRPr sz="1700">
              <a:latin typeface="Calibri"/>
              <a:cs typeface="Calibri"/>
            </a:endParaRPr>
          </a:p>
        </p:txBody>
      </p:sp>
      <p:sp>
        <p:nvSpPr>
          <p:cNvPr id="18" name="object 18"/>
          <p:cNvSpPr/>
          <p:nvPr/>
        </p:nvSpPr>
        <p:spPr>
          <a:xfrm>
            <a:off x="6104382" y="1834133"/>
            <a:ext cx="2540635" cy="2402205"/>
          </a:xfrm>
          <a:custGeom>
            <a:avLst/>
            <a:gdLst/>
            <a:ahLst/>
            <a:cxnLst/>
            <a:rect l="l" t="t" r="r" b="b"/>
            <a:pathLst>
              <a:path w="2540634" h="2402204">
                <a:moveTo>
                  <a:pt x="0" y="2401824"/>
                </a:moveTo>
                <a:lnTo>
                  <a:pt x="2540508" y="2401824"/>
                </a:lnTo>
                <a:lnTo>
                  <a:pt x="2540508" y="0"/>
                </a:lnTo>
                <a:lnTo>
                  <a:pt x="0" y="0"/>
                </a:lnTo>
                <a:lnTo>
                  <a:pt x="0" y="2401824"/>
                </a:lnTo>
                <a:close/>
              </a:path>
            </a:pathLst>
          </a:custGeom>
          <a:solidFill>
            <a:srgbClr val="D0E2EA">
              <a:alpha val="90194"/>
            </a:srgbClr>
          </a:solidFill>
        </p:spPr>
        <p:txBody>
          <a:bodyPr wrap="square" lIns="0" tIns="0" rIns="0" bIns="0" rtlCol="0"/>
          <a:lstStyle/>
          <a:p>
            <a:endParaRPr/>
          </a:p>
        </p:txBody>
      </p:sp>
      <p:sp>
        <p:nvSpPr>
          <p:cNvPr id="19" name="object 19"/>
          <p:cNvSpPr/>
          <p:nvPr/>
        </p:nvSpPr>
        <p:spPr>
          <a:xfrm>
            <a:off x="6104382" y="1834133"/>
            <a:ext cx="2540635" cy="2402205"/>
          </a:xfrm>
          <a:custGeom>
            <a:avLst/>
            <a:gdLst/>
            <a:ahLst/>
            <a:cxnLst/>
            <a:rect l="l" t="t" r="r" b="b"/>
            <a:pathLst>
              <a:path w="2540634" h="2402204">
                <a:moveTo>
                  <a:pt x="0" y="2401824"/>
                </a:moveTo>
                <a:lnTo>
                  <a:pt x="2540508" y="2401824"/>
                </a:lnTo>
                <a:lnTo>
                  <a:pt x="2540508" y="0"/>
                </a:lnTo>
                <a:lnTo>
                  <a:pt x="0" y="0"/>
                </a:lnTo>
                <a:lnTo>
                  <a:pt x="0" y="2401824"/>
                </a:lnTo>
                <a:close/>
              </a:path>
            </a:pathLst>
          </a:custGeom>
          <a:ln w="25908">
            <a:solidFill>
              <a:srgbClr val="D0E2EA"/>
            </a:solidFill>
          </a:ln>
        </p:spPr>
        <p:txBody>
          <a:bodyPr wrap="square" lIns="0" tIns="0" rIns="0" bIns="0" rtlCol="0"/>
          <a:lstStyle/>
          <a:p>
            <a:endParaRPr/>
          </a:p>
        </p:txBody>
      </p:sp>
      <p:sp>
        <p:nvSpPr>
          <p:cNvPr id="20" name="object 20"/>
          <p:cNvSpPr txBox="1"/>
          <p:nvPr/>
        </p:nvSpPr>
        <p:spPr>
          <a:xfrm>
            <a:off x="6182614" y="1911024"/>
            <a:ext cx="2143760" cy="970915"/>
          </a:xfrm>
          <a:prstGeom prst="rect">
            <a:avLst/>
          </a:prstGeom>
        </p:spPr>
        <p:txBody>
          <a:bodyPr vert="horz" wrap="square" lIns="0" tIns="4445" rIns="0" bIns="0" rtlCol="0">
            <a:spAutoFit/>
          </a:bodyPr>
          <a:lstStyle/>
          <a:p>
            <a:pPr marL="184785" marR="5080" indent="-172085">
              <a:lnSpc>
                <a:spcPts val="1860"/>
              </a:lnSpc>
              <a:spcBef>
                <a:spcPts val="35"/>
              </a:spcBef>
              <a:buChar char="•"/>
              <a:tabLst>
                <a:tab pos="185420" algn="l"/>
              </a:tabLst>
            </a:pPr>
            <a:r>
              <a:rPr sz="1700" spc="-5" dirty="0">
                <a:latin typeface="Calibri"/>
                <a:cs typeface="Calibri"/>
              </a:rPr>
              <a:t>Convert </a:t>
            </a:r>
            <a:r>
              <a:rPr sz="1700" dirty="0">
                <a:latin typeface="Calibri"/>
                <a:cs typeface="Calibri"/>
              </a:rPr>
              <a:t>the </a:t>
            </a:r>
            <a:r>
              <a:rPr sz="1700" spc="-5" dirty="0">
                <a:latin typeface="Calibri"/>
                <a:cs typeface="Calibri"/>
              </a:rPr>
              <a:t>database  values </a:t>
            </a:r>
            <a:r>
              <a:rPr sz="1700" dirty="0">
                <a:latin typeface="Calibri"/>
                <a:cs typeface="Calibri"/>
              </a:rPr>
              <a:t>back </a:t>
            </a:r>
            <a:r>
              <a:rPr sz="1700" spc="-5" dirty="0">
                <a:latin typeface="Calibri"/>
                <a:cs typeface="Calibri"/>
              </a:rPr>
              <a:t>into</a:t>
            </a:r>
            <a:r>
              <a:rPr sz="1700" spc="-120" dirty="0">
                <a:latin typeface="Calibri"/>
                <a:cs typeface="Calibri"/>
              </a:rPr>
              <a:t> </a:t>
            </a:r>
            <a:r>
              <a:rPr sz="1700" dirty="0">
                <a:latin typeface="Calibri"/>
                <a:cs typeface="Calibri"/>
              </a:rPr>
              <a:t>the</a:t>
            </a:r>
            <a:endParaRPr sz="1700">
              <a:latin typeface="Calibri"/>
              <a:cs typeface="Calibri"/>
            </a:endParaRPr>
          </a:p>
          <a:p>
            <a:pPr marL="184785" marR="5080">
              <a:lnSpc>
                <a:spcPts val="1860"/>
              </a:lnSpc>
              <a:spcBef>
                <a:spcPts val="10"/>
              </a:spcBef>
            </a:pPr>
            <a:r>
              <a:rPr sz="1700" spc="-10" dirty="0">
                <a:latin typeface="Calibri"/>
                <a:cs typeface="Calibri"/>
              </a:rPr>
              <a:t>data </a:t>
            </a:r>
            <a:r>
              <a:rPr sz="1700" dirty="0">
                <a:latin typeface="Calibri"/>
                <a:cs typeface="Calibri"/>
              </a:rPr>
              <a:t>types </a:t>
            </a:r>
            <a:r>
              <a:rPr sz="1700" spc="-5" dirty="0">
                <a:latin typeface="Calibri"/>
                <a:cs typeface="Calibri"/>
              </a:rPr>
              <a:t>of </a:t>
            </a:r>
            <a:r>
              <a:rPr sz="1700" dirty="0">
                <a:latin typeface="Calibri"/>
                <a:cs typeface="Calibri"/>
              </a:rPr>
              <a:t>the</a:t>
            </a:r>
            <a:r>
              <a:rPr sz="1700" spc="-95" dirty="0">
                <a:latin typeface="Calibri"/>
                <a:cs typeface="Calibri"/>
              </a:rPr>
              <a:t> </a:t>
            </a:r>
            <a:r>
              <a:rPr sz="1700" dirty="0">
                <a:latin typeface="Calibri"/>
                <a:cs typeface="Calibri"/>
              </a:rPr>
              <a:t>class  </a:t>
            </a:r>
            <a:r>
              <a:rPr sz="1700" spc="-5" dirty="0">
                <a:latin typeface="Calibri"/>
                <a:cs typeface="Calibri"/>
              </a:rPr>
              <a:t>properties.</a:t>
            </a:r>
            <a:endParaRPr sz="1700">
              <a:latin typeface="Calibri"/>
              <a:cs typeface="Calibri"/>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2"/>
              </a:rPr>
              <a:t>www.peoplestrategists.com</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6</a:t>
            </a:fld>
            <a:r>
              <a:rPr dirty="0"/>
              <a:t> of</a:t>
            </a:r>
            <a:r>
              <a:rPr spc="-90" dirty="0"/>
              <a:t> </a:t>
            </a:r>
            <a:r>
              <a:rPr dirty="0"/>
              <a:t>45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270760"/>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400" y="2753867"/>
            <a:ext cx="114300" cy="1280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14400" y="3180588"/>
            <a:ext cx="114300" cy="12801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31012" y="669797"/>
            <a:ext cx="6968490" cy="3134995"/>
          </a:xfrm>
          <a:prstGeom prst="rect">
            <a:avLst/>
          </a:prstGeom>
        </p:spPr>
        <p:txBody>
          <a:bodyPr vert="horz" wrap="square" lIns="0" tIns="0" rIns="0" bIns="0" rtlCol="0">
            <a:spAutoFit/>
          </a:bodyPr>
          <a:lstStyle/>
          <a:p>
            <a:pPr marL="12700" marR="5080">
              <a:lnSpc>
                <a:spcPct val="100000"/>
              </a:lnSpc>
            </a:pPr>
            <a:r>
              <a:rPr sz="2000" spc="-50" dirty="0">
                <a:solidFill>
                  <a:srgbClr val="001F5F"/>
                </a:solidFill>
                <a:latin typeface="Calibri"/>
                <a:cs typeface="Calibri"/>
              </a:rPr>
              <a:t>You </a:t>
            </a:r>
            <a:r>
              <a:rPr sz="2000" dirty="0">
                <a:solidFill>
                  <a:srgbClr val="001F5F"/>
                </a:solidFill>
                <a:latin typeface="Calibri"/>
                <a:cs typeface="Calibri"/>
              </a:rPr>
              <a:t>need </a:t>
            </a:r>
            <a:r>
              <a:rPr sz="2000" spc="-10" dirty="0">
                <a:solidFill>
                  <a:srgbClr val="001F5F"/>
                </a:solidFill>
                <a:latin typeface="Calibri"/>
                <a:cs typeface="Calibri"/>
              </a:rPr>
              <a:t>to </a:t>
            </a:r>
            <a:r>
              <a:rPr sz="2000" spc="-5" dirty="0">
                <a:solidFill>
                  <a:srgbClr val="001F5F"/>
                </a:solidFill>
                <a:latin typeface="Calibri"/>
                <a:cs typeface="Calibri"/>
              </a:rPr>
              <a:t>write </a:t>
            </a:r>
            <a:r>
              <a:rPr sz="2000" dirty="0">
                <a:solidFill>
                  <a:srgbClr val="001F5F"/>
                </a:solidFill>
                <a:latin typeface="Calibri"/>
                <a:cs typeface="Calibri"/>
              </a:rPr>
              <a:t>additional code </a:t>
            </a:r>
            <a:r>
              <a:rPr sz="2000" spc="-15" dirty="0">
                <a:solidFill>
                  <a:srgbClr val="001F5F"/>
                </a:solidFill>
                <a:latin typeface="Calibri"/>
                <a:cs typeface="Calibri"/>
              </a:rPr>
              <a:t>for </a:t>
            </a:r>
            <a:r>
              <a:rPr sz="2000" dirty="0">
                <a:solidFill>
                  <a:srgbClr val="001F5F"/>
                </a:solidFill>
                <a:latin typeface="Calibri"/>
                <a:cs typeface="Calibri"/>
              </a:rPr>
              <a:t>handling </a:t>
            </a:r>
            <a:r>
              <a:rPr sz="2000" spc="-15" dirty="0">
                <a:solidFill>
                  <a:srgbClr val="001F5F"/>
                </a:solidFill>
                <a:latin typeface="Calibri"/>
                <a:cs typeface="Calibri"/>
              </a:rPr>
              <a:t>conversion </a:t>
            </a:r>
            <a:r>
              <a:rPr sz="2000" spc="-5" dirty="0">
                <a:solidFill>
                  <a:srgbClr val="001F5F"/>
                </a:solidFill>
                <a:latin typeface="Calibri"/>
                <a:cs typeface="Calibri"/>
              </a:rPr>
              <a:t>of values  between </a:t>
            </a:r>
            <a:r>
              <a:rPr sz="2000" dirty="0">
                <a:solidFill>
                  <a:srgbClr val="001F5F"/>
                </a:solidFill>
                <a:latin typeface="Calibri"/>
                <a:cs typeface="Calibri"/>
              </a:rPr>
              <a:t>the </a:t>
            </a:r>
            <a:r>
              <a:rPr sz="2000" spc="-10" dirty="0">
                <a:solidFill>
                  <a:srgbClr val="001F5F"/>
                </a:solidFill>
                <a:latin typeface="Calibri"/>
                <a:cs typeface="Calibri"/>
              </a:rPr>
              <a:t>data </a:t>
            </a:r>
            <a:r>
              <a:rPr sz="2000" dirty="0">
                <a:solidFill>
                  <a:srgbClr val="001F5F"/>
                </a:solidFill>
                <a:latin typeface="Calibri"/>
                <a:cs typeface="Calibri"/>
              </a:rPr>
              <a:t>types </a:t>
            </a:r>
            <a:r>
              <a:rPr sz="2000" spc="-5" dirty="0">
                <a:solidFill>
                  <a:srgbClr val="001F5F"/>
                </a:solidFill>
                <a:latin typeface="Calibri"/>
                <a:cs typeface="Calibri"/>
              </a:rPr>
              <a:t>of database </a:t>
            </a:r>
            <a:r>
              <a:rPr sz="2000" dirty="0">
                <a:solidFill>
                  <a:srgbClr val="001F5F"/>
                </a:solidFill>
                <a:latin typeface="Calibri"/>
                <a:cs typeface="Calibri"/>
              </a:rPr>
              <a:t>and class</a:t>
            </a:r>
            <a:r>
              <a:rPr sz="2000" spc="60" dirty="0">
                <a:solidFill>
                  <a:srgbClr val="001F5F"/>
                </a:solidFill>
                <a:latin typeface="Calibri"/>
                <a:cs typeface="Calibri"/>
              </a:rPr>
              <a:t> </a:t>
            </a:r>
            <a:r>
              <a:rPr sz="2000" spc="-5" dirty="0">
                <a:solidFill>
                  <a:srgbClr val="001F5F"/>
                </a:solidFill>
                <a:latin typeface="Calibri"/>
                <a:cs typeface="Calibri"/>
              </a:rPr>
              <a:t>properties.</a:t>
            </a:r>
            <a:endParaRPr sz="2000">
              <a:latin typeface="Calibri"/>
              <a:cs typeface="Calibri"/>
            </a:endParaRPr>
          </a:p>
          <a:p>
            <a:pPr marL="12700">
              <a:lnSpc>
                <a:spcPct val="100000"/>
              </a:lnSpc>
              <a:spcBef>
                <a:spcPts val="1200"/>
              </a:spcBef>
            </a:pPr>
            <a:r>
              <a:rPr sz="2000" spc="-5" dirty="0">
                <a:solidFill>
                  <a:srgbClr val="001F5F"/>
                </a:solidFill>
                <a:latin typeface="Calibri"/>
                <a:cs typeface="Calibri"/>
              </a:rPr>
              <a:t>This increases </a:t>
            </a:r>
            <a:r>
              <a:rPr sz="2000" dirty="0">
                <a:solidFill>
                  <a:srgbClr val="001F5F"/>
                </a:solidFill>
                <a:latin typeface="Calibri"/>
                <a:cs typeface="Calibri"/>
              </a:rPr>
              <a:t>the </a:t>
            </a:r>
            <a:r>
              <a:rPr sz="2000" spc="-10" dirty="0">
                <a:solidFill>
                  <a:srgbClr val="001F5F"/>
                </a:solidFill>
                <a:latin typeface="Calibri"/>
                <a:cs typeface="Calibri"/>
              </a:rPr>
              <a:t>application-development </a:t>
            </a:r>
            <a:r>
              <a:rPr sz="2000" spc="-5" dirty="0">
                <a:solidFill>
                  <a:srgbClr val="001F5F"/>
                </a:solidFill>
                <a:latin typeface="Calibri"/>
                <a:cs typeface="Calibri"/>
              </a:rPr>
              <a:t>time </a:t>
            </a:r>
            <a:r>
              <a:rPr sz="2000" dirty="0">
                <a:solidFill>
                  <a:srgbClr val="001F5F"/>
                </a:solidFill>
                <a:latin typeface="Calibri"/>
                <a:cs typeface="Calibri"/>
              </a:rPr>
              <a:t>and </a:t>
            </a:r>
            <a:r>
              <a:rPr sz="2000" spc="-15" dirty="0">
                <a:solidFill>
                  <a:srgbClr val="001F5F"/>
                </a:solidFill>
                <a:latin typeface="Calibri"/>
                <a:cs typeface="Calibri"/>
              </a:rPr>
              <a:t>makes</a:t>
            </a:r>
            <a:r>
              <a:rPr sz="2000" spc="165" dirty="0">
                <a:solidFill>
                  <a:srgbClr val="001F5F"/>
                </a:solidFill>
                <a:latin typeface="Calibri"/>
                <a:cs typeface="Calibri"/>
              </a:rPr>
              <a:t> </a:t>
            </a:r>
            <a:r>
              <a:rPr sz="2000" dirty="0">
                <a:solidFill>
                  <a:srgbClr val="001F5F"/>
                </a:solidFill>
                <a:latin typeface="Calibri"/>
                <a:cs typeface="Calibri"/>
              </a:rPr>
              <a:t>the</a:t>
            </a:r>
            <a:endParaRPr sz="2000">
              <a:latin typeface="Calibri"/>
              <a:cs typeface="Calibri"/>
            </a:endParaRPr>
          </a:p>
          <a:p>
            <a:pPr marL="12700">
              <a:lnSpc>
                <a:spcPct val="100000"/>
              </a:lnSpc>
            </a:pPr>
            <a:r>
              <a:rPr sz="2000" spc="-5" dirty="0">
                <a:solidFill>
                  <a:srgbClr val="001F5F"/>
                </a:solidFill>
                <a:latin typeface="Calibri"/>
                <a:cs typeface="Calibri"/>
              </a:rPr>
              <a:t>application </a:t>
            </a:r>
            <a:r>
              <a:rPr sz="2000" spc="-10" dirty="0">
                <a:solidFill>
                  <a:srgbClr val="001F5F"/>
                </a:solidFill>
                <a:latin typeface="Calibri"/>
                <a:cs typeface="Calibri"/>
              </a:rPr>
              <a:t>error</a:t>
            </a:r>
            <a:r>
              <a:rPr sz="2000" spc="-30" dirty="0">
                <a:solidFill>
                  <a:srgbClr val="001F5F"/>
                </a:solidFill>
                <a:latin typeface="Calibri"/>
                <a:cs typeface="Calibri"/>
              </a:rPr>
              <a:t> </a:t>
            </a:r>
            <a:r>
              <a:rPr sz="2000" spc="-5" dirty="0">
                <a:solidFill>
                  <a:srgbClr val="001F5F"/>
                </a:solidFill>
                <a:latin typeface="Calibri"/>
                <a:cs typeface="Calibri"/>
              </a:rPr>
              <a:t>prone.</a:t>
            </a:r>
            <a:endParaRPr sz="2000">
              <a:latin typeface="Calibri"/>
              <a:cs typeface="Calibri"/>
            </a:endParaRPr>
          </a:p>
          <a:p>
            <a:pPr marL="12700">
              <a:lnSpc>
                <a:spcPct val="100000"/>
              </a:lnSpc>
              <a:spcBef>
                <a:spcPts val="1200"/>
              </a:spcBef>
            </a:pPr>
            <a:r>
              <a:rPr sz="2000" dirty="0">
                <a:solidFill>
                  <a:srgbClr val="001F5F"/>
                </a:solidFill>
                <a:latin typeface="Calibri"/>
                <a:cs typeface="Calibri"/>
              </a:rPr>
              <a:t>In addition, the </a:t>
            </a:r>
            <a:r>
              <a:rPr sz="2000" spc="-5" dirty="0">
                <a:solidFill>
                  <a:srgbClr val="001F5F"/>
                </a:solidFill>
                <a:latin typeface="Calibri"/>
                <a:cs typeface="Calibri"/>
              </a:rPr>
              <a:t>following problems </a:t>
            </a:r>
            <a:r>
              <a:rPr sz="2000" spc="-15" dirty="0">
                <a:solidFill>
                  <a:srgbClr val="001F5F"/>
                </a:solidFill>
                <a:latin typeface="Calibri"/>
                <a:cs typeface="Calibri"/>
              </a:rPr>
              <a:t>may </a:t>
            </a:r>
            <a:r>
              <a:rPr sz="2000" dirty="0">
                <a:solidFill>
                  <a:srgbClr val="001F5F"/>
                </a:solidFill>
                <a:latin typeface="Calibri"/>
                <a:cs typeface="Calibri"/>
              </a:rPr>
              <a:t>occur in the</a:t>
            </a:r>
            <a:r>
              <a:rPr sz="2000" spc="15" dirty="0">
                <a:solidFill>
                  <a:srgbClr val="001F5F"/>
                </a:solidFill>
                <a:latin typeface="Calibri"/>
                <a:cs typeface="Calibri"/>
              </a:rPr>
              <a:t> </a:t>
            </a:r>
            <a:r>
              <a:rPr sz="2000" spc="-5" dirty="0">
                <a:solidFill>
                  <a:srgbClr val="001F5F"/>
                </a:solidFill>
                <a:latin typeface="Calibri"/>
                <a:cs typeface="Calibri"/>
              </a:rPr>
              <a:t>application:</a:t>
            </a:r>
            <a:endParaRPr sz="2000">
              <a:latin typeface="Calibri"/>
              <a:cs typeface="Calibri"/>
            </a:endParaRPr>
          </a:p>
          <a:p>
            <a:pPr marL="469900" marR="1567180">
              <a:lnSpc>
                <a:spcPct val="155600"/>
              </a:lnSpc>
              <a:spcBef>
                <a:spcPts val="5"/>
              </a:spcBef>
            </a:pPr>
            <a:r>
              <a:rPr sz="1800" spc="-15" dirty="0">
                <a:solidFill>
                  <a:srgbClr val="001F5F"/>
                </a:solidFill>
                <a:latin typeface="Calibri"/>
                <a:cs typeface="Calibri"/>
              </a:rPr>
              <a:t>Scattered </a:t>
            </a:r>
            <a:r>
              <a:rPr sz="1800" spc="-5" dirty="0">
                <a:solidFill>
                  <a:srgbClr val="001F5F"/>
                </a:solidFill>
                <a:latin typeface="Calibri"/>
                <a:cs typeface="Calibri"/>
              </a:rPr>
              <a:t>business logic </a:t>
            </a:r>
            <a:r>
              <a:rPr sz="1800" dirty="0">
                <a:solidFill>
                  <a:srgbClr val="001F5F"/>
                </a:solidFill>
                <a:latin typeface="Calibri"/>
                <a:cs typeface="Calibri"/>
              </a:rPr>
              <a:t>and </a:t>
            </a:r>
            <a:r>
              <a:rPr sz="1800" spc="-15" dirty="0">
                <a:solidFill>
                  <a:srgbClr val="001F5F"/>
                </a:solidFill>
                <a:latin typeface="Calibri"/>
                <a:cs typeface="Calibri"/>
              </a:rPr>
              <a:t>data </a:t>
            </a:r>
            <a:r>
              <a:rPr sz="1800" spc="-5" dirty="0">
                <a:solidFill>
                  <a:srgbClr val="001F5F"/>
                </a:solidFill>
                <a:latin typeface="Calibri"/>
                <a:cs typeface="Calibri"/>
              </a:rPr>
              <a:t>manipulation </a:t>
            </a:r>
            <a:r>
              <a:rPr sz="1800" spc="-10" dirty="0">
                <a:solidFill>
                  <a:srgbClr val="001F5F"/>
                </a:solidFill>
                <a:latin typeface="Calibri"/>
                <a:cs typeface="Calibri"/>
              </a:rPr>
              <a:t>code.  Difficulty </a:t>
            </a:r>
            <a:r>
              <a:rPr sz="1800" spc="-5" dirty="0">
                <a:solidFill>
                  <a:srgbClr val="001F5F"/>
                </a:solidFill>
                <a:latin typeface="Calibri"/>
                <a:cs typeface="Calibri"/>
              </a:rPr>
              <a:t>in fixing compile-time or run-time</a:t>
            </a:r>
            <a:r>
              <a:rPr sz="1800" spc="105" dirty="0">
                <a:solidFill>
                  <a:srgbClr val="001F5F"/>
                </a:solidFill>
                <a:latin typeface="Calibri"/>
                <a:cs typeface="Calibri"/>
              </a:rPr>
              <a:t> </a:t>
            </a:r>
            <a:r>
              <a:rPr sz="1800" spc="-15" dirty="0">
                <a:solidFill>
                  <a:srgbClr val="001F5F"/>
                </a:solidFill>
                <a:latin typeface="Calibri"/>
                <a:cs typeface="Calibri"/>
              </a:rPr>
              <a:t>errors.</a:t>
            </a:r>
            <a:endParaRPr sz="1800">
              <a:latin typeface="Calibri"/>
              <a:cs typeface="Calibri"/>
            </a:endParaRPr>
          </a:p>
          <a:p>
            <a:pPr marL="469900">
              <a:lnSpc>
                <a:spcPct val="100000"/>
              </a:lnSpc>
              <a:spcBef>
                <a:spcPts val="1200"/>
              </a:spcBef>
            </a:pPr>
            <a:r>
              <a:rPr sz="1800" spc="-10" dirty="0">
                <a:solidFill>
                  <a:srgbClr val="001F5F"/>
                </a:solidFill>
                <a:latin typeface="Calibri"/>
                <a:cs typeface="Calibri"/>
              </a:rPr>
              <a:t>Difficulty </a:t>
            </a:r>
            <a:r>
              <a:rPr sz="1800" spc="-5" dirty="0">
                <a:solidFill>
                  <a:srgbClr val="001F5F"/>
                </a:solidFill>
                <a:latin typeface="Calibri"/>
                <a:cs typeface="Calibri"/>
              </a:rPr>
              <a:t>in managing </a:t>
            </a:r>
            <a:r>
              <a:rPr sz="1800" dirty="0">
                <a:solidFill>
                  <a:srgbClr val="001F5F"/>
                </a:solidFill>
                <a:latin typeface="Calibri"/>
                <a:cs typeface="Calibri"/>
              </a:rPr>
              <a:t>the </a:t>
            </a:r>
            <a:r>
              <a:rPr sz="1800" spc="-10" dirty="0">
                <a:solidFill>
                  <a:srgbClr val="001F5F"/>
                </a:solidFill>
                <a:latin typeface="Calibri"/>
                <a:cs typeface="Calibri"/>
              </a:rPr>
              <a:t>database</a:t>
            </a:r>
            <a:r>
              <a:rPr sz="1800" spc="75" dirty="0">
                <a:solidFill>
                  <a:srgbClr val="001F5F"/>
                </a:solidFill>
                <a:latin typeface="Calibri"/>
                <a:cs typeface="Calibri"/>
              </a:rPr>
              <a:t> </a:t>
            </a:r>
            <a:r>
              <a:rPr sz="1800" spc="-5" dirty="0">
                <a:solidFill>
                  <a:srgbClr val="001F5F"/>
                </a:solidFill>
                <a:latin typeface="Calibri"/>
                <a:cs typeface="Calibri"/>
              </a:rPr>
              <a:t>connections.</a:t>
            </a:r>
            <a:endParaRPr sz="1800">
              <a:latin typeface="Calibri"/>
              <a:cs typeface="Calibri"/>
            </a:endParaRPr>
          </a:p>
        </p:txBody>
      </p:sp>
      <p:sp>
        <p:nvSpPr>
          <p:cNvPr id="8" name="object 8"/>
          <p:cNvSpPr/>
          <p:nvPr/>
        </p:nvSpPr>
        <p:spPr>
          <a:xfrm>
            <a:off x="914400" y="3607308"/>
            <a:ext cx="114300" cy="128016"/>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Identifying the Need </a:t>
            </a:r>
            <a:r>
              <a:rPr dirty="0"/>
              <a:t>of </a:t>
            </a:r>
            <a:r>
              <a:rPr spc="-10" dirty="0"/>
              <a:t>Hibernate</a:t>
            </a:r>
            <a:r>
              <a:rPr spc="-35" dirty="0"/>
              <a:t> </a:t>
            </a:r>
            <a:r>
              <a:rPr spc="-10" dirty="0"/>
              <a:t>(Contd.)</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7</a:t>
            </a:fld>
            <a:r>
              <a:rPr dirty="0"/>
              <a:t> of</a:t>
            </a:r>
            <a:r>
              <a:rPr spc="-90" dirty="0"/>
              <a:t> </a:t>
            </a:r>
            <a:r>
              <a:rPr dirty="0"/>
              <a:t>45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508760"/>
            <a:ext cx="164592" cy="1783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2270760"/>
            <a:ext cx="164592" cy="1783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7200" y="3032760"/>
            <a:ext cx="164592" cy="17830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200" y="3794759"/>
            <a:ext cx="164592" cy="178307"/>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731012" y="669797"/>
            <a:ext cx="7576184" cy="3684270"/>
          </a:xfrm>
          <a:prstGeom prst="rect">
            <a:avLst/>
          </a:prstGeom>
        </p:spPr>
        <p:txBody>
          <a:bodyPr vert="horz" wrap="square" lIns="0" tIns="0" rIns="0" bIns="0" rtlCol="0">
            <a:spAutoFit/>
          </a:bodyPr>
          <a:lstStyle/>
          <a:p>
            <a:pPr marL="12700" marR="555625">
              <a:lnSpc>
                <a:spcPct val="100000"/>
              </a:lnSpc>
            </a:pPr>
            <a:r>
              <a:rPr sz="2000" spc="-5" dirty="0">
                <a:solidFill>
                  <a:srgbClr val="001F5F"/>
                </a:solidFill>
                <a:latin typeface="Calibri"/>
                <a:cs typeface="Calibri"/>
              </a:rPr>
              <a:t>Most of </a:t>
            </a:r>
            <a:r>
              <a:rPr sz="2000" dirty="0">
                <a:solidFill>
                  <a:srgbClr val="001F5F"/>
                </a:solidFill>
                <a:latin typeface="Calibri"/>
                <a:cs typeface="Calibri"/>
              </a:rPr>
              <a:t>the </a:t>
            </a:r>
            <a:r>
              <a:rPr sz="2000" spc="-10" dirty="0">
                <a:solidFill>
                  <a:srgbClr val="001F5F"/>
                </a:solidFill>
                <a:latin typeface="Calibri"/>
                <a:cs typeface="Calibri"/>
              </a:rPr>
              <a:t>object-oriented </a:t>
            </a:r>
            <a:r>
              <a:rPr sz="2000" spc="-5" dirty="0">
                <a:solidFill>
                  <a:srgbClr val="001F5F"/>
                </a:solidFill>
                <a:latin typeface="Calibri"/>
                <a:cs typeface="Calibri"/>
              </a:rPr>
              <a:t>applications use relational databases </a:t>
            </a:r>
            <a:r>
              <a:rPr sz="2000" spc="-15" dirty="0">
                <a:solidFill>
                  <a:srgbClr val="001F5F"/>
                </a:solidFill>
                <a:latin typeface="Calibri"/>
                <a:cs typeface="Calibri"/>
              </a:rPr>
              <a:t>to  store </a:t>
            </a:r>
            <a:r>
              <a:rPr sz="2000" dirty="0">
                <a:solidFill>
                  <a:srgbClr val="001F5F"/>
                </a:solidFill>
                <a:latin typeface="Calibri"/>
                <a:cs typeface="Calibri"/>
              </a:rPr>
              <a:t>and manage the </a:t>
            </a:r>
            <a:r>
              <a:rPr sz="2000" spc="-5" dirty="0">
                <a:solidFill>
                  <a:srgbClr val="001F5F"/>
                </a:solidFill>
                <a:latin typeface="Calibri"/>
                <a:cs typeface="Calibri"/>
              </a:rPr>
              <a:t>application</a:t>
            </a:r>
            <a:r>
              <a:rPr sz="2000" dirty="0">
                <a:solidFill>
                  <a:srgbClr val="001F5F"/>
                </a:solidFill>
                <a:latin typeface="Calibri"/>
                <a:cs typeface="Calibri"/>
              </a:rPr>
              <a:t> </a:t>
            </a:r>
            <a:r>
              <a:rPr sz="2000" spc="-10" dirty="0">
                <a:solidFill>
                  <a:srgbClr val="001F5F"/>
                </a:solidFill>
                <a:latin typeface="Calibri"/>
                <a:cs typeface="Calibri"/>
              </a:rPr>
              <a:t>data.</a:t>
            </a:r>
            <a:endParaRPr sz="2000">
              <a:latin typeface="Calibri"/>
              <a:cs typeface="Calibri"/>
            </a:endParaRPr>
          </a:p>
          <a:p>
            <a:pPr marL="12700">
              <a:lnSpc>
                <a:spcPct val="100000"/>
              </a:lnSpc>
              <a:spcBef>
                <a:spcPts val="1200"/>
              </a:spcBef>
            </a:pPr>
            <a:r>
              <a:rPr sz="2000" spc="-5" dirty="0">
                <a:solidFill>
                  <a:srgbClr val="001F5F"/>
                </a:solidFill>
                <a:latin typeface="Calibri"/>
                <a:cs typeface="Calibri"/>
              </a:rPr>
              <a:t>The relational databases </a:t>
            </a:r>
            <a:r>
              <a:rPr sz="2000" spc="-10" dirty="0">
                <a:solidFill>
                  <a:srgbClr val="001F5F"/>
                </a:solidFill>
                <a:latin typeface="Calibri"/>
                <a:cs typeface="Calibri"/>
              </a:rPr>
              <a:t>represent </a:t>
            </a:r>
            <a:r>
              <a:rPr sz="2000" dirty="0">
                <a:solidFill>
                  <a:srgbClr val="001F5F"/>
                </a:solidFill>
                <a:latin typeface="Calibri"/>
                <a:cs typeface="Calibri"/>
              </a:rPr>
              <a:t>the </a:t>
            </a:r>
            <a:r>
              <a:rPr sz="2000" spc="-10" dirty="0">
                <a:solidFill>
                  <a:srgbClr val="001F5F"/>
                </a:solidFill>
                <a:latin typeface="Calibri"/>
                <a:cs typeface="Calibri"/>
              </a:rPr>
              <a:t>data </a:t>
            </a:r>
            <a:r>
              <a:rPr sz="2000" dirty="0">
                <a:solidFill>
                  <a:srgbClr val="001F5F"/>
                </a:solidFill>
                <a:latin typeface="Calibri"/>
                <a:cs typeface="Calibri"/>
              </a:rPr>
              <a:t>in </a:t>
            </a:r>
            <a:r>
              <a:rPr sz="2000" spc="-5" dirty="0">
                <a:solidFill>
                  <a:srgbClr val="001F5F"/>
                </a:solidFill>
                <a:latin typeface="Calibri"/>
                <a:cs typeface="Calibri"/>
              </a:rPr>
              <a:t>tables whereas </a:t>
            </a:r>
            <a:r>
              <a:rPr sz="2000" dirty="0">
                <a:solidFill>
                  <a:srgbClr val="001F5F"/>
                </a:solidFill>
                <a:latin typeface="Calibri"/>
                <a:cs typeface="Calibri"/>
              </a:rPr>
              <a:t>the </a:t>
            </a:r>
            <a:r>
              <a:rPr sz="2000" spc="-10" dirty="0">
                <a:solidFill>
                  <a:srgbClr val="001F5F"/>
                </a:solidFill>
                <a:latin typeface="Calibri"/>
                <a:cs typeface="Calibri"/>
              </a:rPr>
              <a:t>data</a:t>
            </a:r>
            <a:r>
              <a:rPr sz="2000" spc="204" dirty="0">
                <a:solidFill>
                  <a:srgbClr val="001F5F"/>
                </a:solidFill>
                <a:latin typeface="Calibri"/>
                <a:cs typeface="Calibri"/>
              </a:rPr>
              <a:t> </a:t>
            </a:r>
            <a:r>
              <a:rPr sz="2000" dirty="0">
                <a:solidFill>
                  <a:srgbClr val="001F5F"/>
                </a:solidFill>
                <a:latin typeface="Calibri"/>
                <a:cs typeface="Calibri"/>
              </a:rPr>
              <a:t>in</a:t>
            </a:r>
            <a:endParaRPr sz="2000">
              <a:latin typeface="Calibri"/>
              <a:cs typeface="Calibri"/>
            </a:endParaRPr>
          </a:p>
          <a:p>
            <a:pPr marL="12700">
              <a:lnSpc>
                <a:spcPct val="100000"/>
              </a:lnSpc>
            </a:pPr>
            <a:r>
              <a:rPr sz="2000" spc="-5" dirty="0">
                <a:solidFill>
                  <a:srgbClr val="001F5F"/>
                </a:solidFill>
                <a:latin typeface="Calibri"/>
                <a:cs typeface="Calibri"/>
              </a:rPr>
              <a:t>object-oriented applications </a:t>
            </a:r>
            <a:r>
              <a:rPr sz="2000" dirty="0">
                <a:solidFill>
                  <a:srgbClr val="001F5F"/>
                </a:solidFill>
                <a:latin typeface="Calibri"/>
                <a:cs typeface="Calibri"/>
              </a:rPr>
              <a:t>is </a:t>
            </a:r>
            <a:r>
              <a:rPr sz="2000" spc="-10" dirty="0">
                <a:solidFill>
                  <a:srgbClr val="001F5F"/>
                </a:solidFill>
                <a:latin typeface="Calibri"/>
                <a:cs typeface="Calibri"/>
              </a:rPr>
              <a:t>encapsulated </a:t>
            </a:r>
            <a:r>
              <a:rPr sz="2000" dirty="0">
                <a:solidFill>
                  <a:srgbClr val="001F5F"/>
                </a:solidFill>
                <a:latin typeface="Calibri"/>
                <a:cs typeface="Calibri"/>
              </a:rPr>
              <a:t>in a</a:t>
            </a:r>
            <a:r>
              <a:rPr sz="2000" spc="35" dirty="0">
                <a:solidFill>
                  <a:srgbClr val="001F5F"/>
                </a:solidFill>
                <a:latin typeface="Calibri"/>
                <a:cs typeface="Calibri"/>
              </a:rPr>
              <a:t> </a:t>
            </a:r>
            <a:r>
              <a:rPr sz="2000" spc="-5" dirty="0">
                <a:solidFill>
                  <a:srgbClr val="001F5F"/>
                </a:solidFill>
                <a:latin typeface="Calibri"/>
                <a:cs typeface="Calibri"/>
              </a:rPr>
              <a:t>class.</a:t>
            </a:r>
            <a:endParaRPr sz="2000">
              <a:latin typeface="Calibri"/>
              <a:cs typeface="Calibri"/>
            </a:endParaRPr>
          </a:p>
          <a:p>
            <a:pPr marL="12700" marR="5080">
              <a:lnSpc>
                <a:spcPct val="100000"/>
              </a:lnSpc>
              <a:spcBef>
                <a:spcPts val="1200"/>
              </a:spcBef>
            </a:pPr>
            <a:r>
              <a:rPr sz="2000" spc="-50" dirty="0">
                <a:solidFill>
                  <a:srgbClr val="001F5F"/>
                </a:solidFill>
                <a:latin typeface="Calibri"/>
                <a:cs typeface="Calibri"/>
              </a:rPr>
              <a:t>You </a:t>
            </a:r>
            <a:r>
              <a:rPr sz="2000" dirty="0">
                <a:solidFill>
                  <a:srgbClr val="001F5F"/>
                </a:solidFill>
                <a:latin typeface="Calibri"/>
                <a:cs typeface="Calibri"/>
              </a:rPr>
              <a:t>can access a class </a:t>
            </a:r>
            <a:r>
              <a:rPr sz="2000" spc="-5" dirty="0">
                <a:solidFill>
                  <a:srgbClr val="001F5F"/>
                </a:solidFill>
                <a:latin typeface="Calibri"/>
                <a:cs typeface="Calibri"/>
              </a:rPr>
              <a:t>by using </a:t>
            </a:r>
            <a:r>
              <a:rPr sz="2000" dirty="0">
                <a:solidFill>
                  <a:srgbClr val="001F5F"/>
                </a:solidFill>
                <a:latin typeface="Calibri"/>
                <a:cs typeface="Calibri"/>
              </a:rPr>
              <a:t>its objects. </a:t>
            </a:r>
            <a:r>
              <a:rPr sz="2000" spc="-30" dirty="0">
                <a:solidFill>
                  <a:srgbClr val="001F5F"/>
                </a:solidFill>
                <a:latin typeface="Calibri"/>
                <a:cs typeface="Calibri"/>
              </a:rPr>
              <a:t>However, </a:t>
            </a:r>
            <a:r>
              <a:rPr sz="2000" spc="-15" dirty="0">
                <a:solidFill>
                  <a:srgbClr val="001F5F"/>
                </a:solidFill>
                <a:latin typeface="Calibri"/>
                <a:cs typeface="Calibri"/>
              </a:rPr>
              <a:t>to </a:t>
            </a:r>
            <a:r>
              <a:rPr sz="2000" dirty="0">
                <a:solidFill>
                  <a:srgbClr val="001F5F"/>
                </a:solidFill>
                <a:latin typeface="Calibri"/>
                <a:cs typeface="Calibri"/>
              </a:rPr>
              <a:t>access the </a:t>
            </a:r>
            <a:r>
              <a:rPr sz="2000" spc="-5" dirty="0">
                <a:solidFill>
                  <a:srgbClr val="001F5F"/>
                </a:solidFill>
                <a:latin typeface="Calibri"/>
                <a:cs typeface="Calibri"/>
              </a:rPr>
              <a:t>tabular  </a:t>
            </a:r>
            <a:r>
              <a:rPr sz="2000" spc="-10" dirty="0">
                <a:solidFill>
                  <a:srgbClr val="001F5F"/>
                </a:solidFill>
                <a:latin typeface="Calibri"/>
                <a:cs typeface="Calibri"/>
              </a:rPr>
              <a:t>data, </a:t>
            </a:r>
            <a:r>
              <a:rPr sz="2000" spc="-5" dirty="0">
                <a:solidFill>
                  <a:srgbClr val="001F5F"/>
                </a:solidFill>
                <a:latin typeface="Calibri"/>
                <a:cs typeface="Calibri"/>
              </a:rPr>
              <a:t>you </a:t>
            </a:r>
            <a:r>
              <a:rPr sz="2000" dirty="0">
                <a:solidFill>
                  <a:srgbClr val="001F5F"/>
                </a:solidFill>
                <a:latin typeface="Calibri"/>
                <a:cs typeface="Calibri"/>
              </a:rPr>
              <a:t>need </a:t>
            </a:r>
            <a:r>
              <a:rPr sz="2000" spc="-10" dirty="0">
                <a:solidFill>
                  <a:srgbClr val="001F5F"/>
                </a:solidFill>
                <a:latin typeface="Calibri"/>
                <a:cs typeface="Calibri"/>
              </a:rPr>
              <a:t>to </a:t>
            </a:r>
            <a:r>
              <a:rPr sz="2000" dirty="0">
                <a:solidFill>
                  <a:srgbClr val="001F5F"/>
                </a:solidFill>
                <a:latin typeface="Calibri"/>
                <a:cs typeface="Calibri"/>
              </a:rPr>
              <a:t>use a query</a:t>
            </a:r>
            <a:r>
              <a:rPr sz="2000" spc="-40" dirty="0">
                <a:solidFill>
                  <a:srgbClr val="001F5F"/>
                </a:solidFill>
                <a:latin typeface="Calibri"/>
                <a:cs typeface="Calibri"/>
              </a:rPr>
              <a:t> </a:t>
            </a:r>
            <a:r>
              <a:rPr sz="2000" dirty="0">
                <a:solidFill>
                  <a:srgbClr val="001F5F"/>
                </a:solidFill>
                <a:latin typeface="Calibri"/>
                <a:cs typeface="Calibri"/>
              </a:rPr>
              <a:t>language.</a:t>
            </a:r>
            <a:endParaRPr sz="2000">
              <a:latin typeface="Calibri"/>
              <a:cs typeface="Calibri"/>
            </a:endParaRPr>
          </a:p>
          <a:p>
            <a:pPr marL="12700">
              <a:lnSpc>
                <a:spcPct val="100000"/>
              </a:lnSpc>
              <a:spcBef>
                <a:spcPts val="1200"/>
              </a:spcBef>
            </a:pPr>
            <a:r>
              <a:rPr sz="2000" dirty="0">
                <a:solidFill>
                  <a:srgbClr val="001F5F"/>
                </a:solidFill>
                <a:latin typeface="Calibri"/>
                <a:cs typeface="Calibri"/>
              </a:rPr>
              <a:t>As a </a:t>
            </a:r>
            <a:r>
              <a:rPr sz="2000" spc="-5" dirty="0">
                <a:solidFill>
                  <a:srgbClr val="001F5F"/>
                </a:solidFill>
                <a:latin typeface="Calibri"/>
                <a:cs typeface="Calibri"/>
              </a:rPr>
              <a:t>result, </a:t>
            </a:r>
            <a:r>
              <a:rPr sz="2000" dirty="0">
                <a:solidFill>
                  <a:srgbClr val="001F5F"/>
                </a:solidFill>
                <a:latin typeface="Calibri"/>
                <a:cs typeface="Calibri"/>
              </a:rPr>
              <a:t>it is not </a:t>
            </a:r>
            <a:r>
              <a:rPr sz="2000" spc="-5" dirty="0">
                <a:solidFill>
                  <a:srgbClr val="001F5F"/>
                </a:solidFill>
                <a:latin typeface="Calibri"/>
                <a:cs typeface="Calibri"/>
              </a:rPr>
              <a:t>possible </a:t>
            </a:r>
            <a:r>
              <a:rPr sz="2000" spc="-10" dirty="0">
                <a:solidFill>
                  <a:srgbClr val="001F5F"/>
                </a:solidFill>
                <a:latin typeface="Calibri"/>
                <a:cs typeface="Calibri"/>
              </a:rPr>
              <a:t>to </a:t>
            </a:r>
            <a:r>
              <a:rPr sz="2000" spc="-5" dirty="0">
                <a:solidFill>
                  <a:srgbClr val="001F5F"/>
                </a:solidFill>
                <a:latin typeface="Calibri"/>
                <a:cs typeface="Calibri"/>
              </a:rPr>
              <a:t>directly </a:t>
            </a:r>
            <a:r>
              <a:rPr sz="2000" spc="-15" dirty="0">
                <a:solidFill>
                  <a:srgbClr val="001F5F"/>
                </a:solidFill>
                <a:latin typeface="Calibri"/>
                <a:cs typeface="Calibri"/>
              </a:rPr>
              <a:t>store </a:t>
            </a:r>
            <a:r>
              <a:rPr sz="2000" dirty="0">
                <a:solidFill>
                  <a:srgbClr val="001F5F"/>
                </a:solidFill>
                <a:latin typeface="Calibri"/>
                <a:cs typeface="Calibri"/>
              </a:rPr>
              <a:t>the objects </a:t>
            </a:r>
            <a:r>
              <a:rPr sz="2000" spc="-5" dirty="0">
                <a:solidFill>
                  <a:srgbClr val="001F5F"/>
                </a:solidFill>
                <a:latin typeface="Calibri"/>
                <a:cs typeface="Calibri"/>
              </a:rPr>
              <a:t>in </a:t>
            </a:r>
            <a:r>
              <a:rPr sz="2000" dirty="0">
                <a:solidFill>
                  <a:srgbClr val="001F5F"/>
                </a:solidFill>
                <a:latin typeface="Calibri"/>
                <a:cs typeface="Calibri"/>
              </a:rPr>
              <a:t>a</a:t>
            </a:r>
            <a:r>
              <a:rPr sz="2000" spc="145" dirty="0">
                <a:solidFill>
                  <a:srgbClr val="001F5F"/>
                </a:solidFill>
                <a:latin typeface="Calibri"/>
                <a:cs typeface="Calibri"/>
              </a:rPr>
              <a:t> </a:t>
            </a:r>
            <a:r>
              <a:rPr sz="2000" spc="-5" dirty="0">
                <a:solidFill>
                  <a:srgbClr val="001F5F"/>
                </a:solidFill>
                <a:latin typeface="Calibri"/>
                <a:cs typeface="Calibri"/>
              </a:rPr>
              <a:t>relational</a:t>
            </a:r>
            <a:endParaRPr sz="2000">
              <a:latin typeface="Calibri"/>
              <a:cs typeface="Calibri"/>
            </a:endParaRPr>
          </a:p>
          <a:p>
            <a:pPr marL="12700">
              <a:lnSpc>
                <a:spcPct val="100000"/>
              </a:lnSpc>
            </a:pPr>
            <a:r>
              <a:rPr sz="2000" spc="-5" dirty="0">
                <a:solidFill>
                  <a:srgbClr val="001F5F"/>
                </a:solidFill>
                <a:latin typeface="Calibri"/>
                <a:cs typeface="Calibri"/>
              </a:rPr>
              <a:t>database.</a:t>
            </a:r>
            <a:endParaRPr sz="2000">
              <a:latin typeface="Calibri"/>
              <a:cs typeface="Calibri"/>
            </a:endParaRPr>
          </a:p>
          <a:p>
            <a:pPr marL="12700" marR="622935">
              <a:lnSpc>
                <a:spcPct val="100000"/>
              </a:lnSpc>
              <a:spcBef>
                <a:spcPts val="1200"/>
              </a:spcBef>
            </a:pPr>
            <a:r>
              <a:rPr sz="2000" spc="-5" dirty="0">
                <a:solidFill>
                  <a:srgbClr val="001F5F"/>
                </a:solidFill>
                <a:latin typeface="Calibri"/>
                <a:cs typeface="Calibri"/>
              </a:rPr>
              <a:t>These </a:t>
            </a:r>
            <a:r>
              <a:rPr sz="2000" spc="-10" dirty="0">
                <a:solidFill>
                  <a:srgbClr val="001F5F"/>
                </a:solidFill>
                <a:latin typeface="Calibri"/>
                <a:cs typeface="Calibri"/>
              </a:rPr>
              <a:t>differences </a:t>
            </a:r>
            <a:r>
              <a:rPr sz="2000" spc="-5" dirty="0">
                <a:solidFill>
                  <a:srgbClr val="001F5F"/>
                </a:solidFill>
                <a:latin typeface="Calibri"/>
                <a:cs typeface="Calibri"/>
              </a:rPr>
              <a:t>between </a:t>
            </a:r>
            <a:r>
              <a:rPr sz="2000" spc="-10" dirty="0">
                <a:solidFill>
                  <a:srgbClr val="001F5F"/>
                </a:solidFill>
                <a:latin typeface="Calibri"/>
                <a:cs typeface="Calibri"/>
              </a:rPr>
              <a:t>object-oriented </a:t>
            </a:r>
            <a:r>
              <a:rPr sz="2000" dirty="0">
                <a:solidFill>
                  <a:srgbClr val="001F5F"/>
                </a:solidFill>
                <a:latin typeface="Calibri"/>
                <a:cs typeface="Calibri"/>
              </a:rPr>
              <a:t>and </a:t>
            </a:r>
            <a:r>
              <a:rPr sz="2000" spc="-5" dirty="0">
                <a:solidFill>
                  <a:srgbClr val="001F5F"/>
                </a:solidFill>
                <a:latin typeface="Calibri"/>
                <a:cs typeface="Calibri"/>
              </a:rPr>
              <a:t>relational database  paradigms </a:t>
            </a:r>
            <a:r>
              <a:rPr sz="2000" spc="-10" dirty="0">
                <a:solidFill>
                  <a:srgbClr val="001F5F"/>
                </a:solidFill>
                <a:latin typeface="Calibri"/>
                <a:cs typeface="Calibri"/>
              </a:rPr>
              <a:t>are </a:t>
            </a:r>
            <a:r>
              <a:rPr sz="2000" dirty="0">
                <a:solidFill>
                  <a:srgbClr val="001F5F"/>
                </a:solidFill>
                <a:latin typeface="Calibri"/>
                <a:cs typeface="Calibri"/>
              </a:rPr>
              <a:t>called impedance</a:t>
            </a:r>
            <a:r>
              <a:rPr sz="2000" spc="-15" dirty="0">
                <a:solidFill>
                  <a:srgbClr val="001F5F"/>
                </a:solidFill>
                <a:latin typeface="Calibri"/>
                <a:cs typeface="Calibri"/>
              </a:rPr>
              <a:t> </a:t>
            </a:r>
            <a:r>
              <a:rPr sz="2000" spc="-5" dirty="0">
                <a:solidFill>
                  <a:srgbClr val="001F5F"/>
                </a:solidFill>
                <a:latin typeface="Calibri"/>
                <a:cs typeface="Calibri"/>
              </a:rPr>
              <a:t>mismatch.</a:t>
            </a:r>
            <a:endParaRPr sz="20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3"/>
              </a:rPr>
              <a:t>www.peoplestrategists.com</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8</a:t>
            </a:fld>
            <a:r>
              <a:rPr dirty="0"/>
              <a:t> of</a:t>
            </a:r>
            <a:r>
              <a:rPr spc="-90" dirty="0"/>
              <a:t> </a:t>
            </a:r>
            <a:r>
              <a:rPr dirty="0"/>
              <a:t>45</a:t>
            </a: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Introducing</a:t>
            </a:r>
            <a:r>
              <a:rPr spc="-65" dirty="0"/>
              <a:t> </a:t>
            </a:r>
            <a:r>
              <a:rPr spc="-5" dirty="0"/>
              <a:t>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746759"/>
            <a:ext cx="164592" cy="1783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229867"/>
            <a:ext cx="114300" cy="12801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1012" y="669797"/>
            <a:ext cx="7547609" cy="5335905"/>
          </a:xfrm>
          <a:prstGeom prst="rect">
            <a:avLst/>
          </a:prstGeom>
        </p:spPr>
        <p:txBody>
          <a:bodyPr vert="horz" wrap="square" lIns="0" tIns="0" rIns="0" bIns="0" rtlCol="0">
            <a:spAutoFit/>
          </a:bodyPr>
          <a:lstStyle/>
          <a:p>
            <a:pPr marL="12700">
              <a:lnSpc>
                <a:spcPct val="100000"/>
              </a:lnSpc>
            </a:pPr>
            <a:r>
              <a:rPr sz="2000" dirty="0">
                <a:solidFill>
                  <a:srgbClr val="001F5F"/>
                </a:solidFill>
                <a:latin typeface="Calibri"/>
                <a:cs typeface="Calibri"/>
              </a:rPr>
              <a:t>Impedance </a:t>
            </a:r>
            <a:r>
              <a:rPr sz="2000" spc="-10" dirty="0">
                <a:solidFill>
                  <a:srgbClr val="001F5F"/>
                </a:solidFill>
                <a:latin typeface="Calibri"/>
                <a:cs typeface="Calibri"/>
              </a:rPr>
              <a:t>mismatch </a:t>
            </a:r>
            <a:r>
              <a:rPr sz="2000" spc="-15" dirty="0">
                <a:solidFill>
                  <a:srgbClr val="001F5F"/>
                </a:solidFill>
                <a:latin typeface="Calibri"/>
                <a:cs typeface="Calibri"/>
              </a:rPr>
              <a:t>exists at </a:t>
            </a:r>
            <a:r>
              <a:rPr sz="2000" dirty="0">
                <a:solidFill>
                  <a:srgbClr val="001F5F"/>
                </a:solidFill>
                <a:latin typeface="Calibri"/>
                <a:cs typeface="Calibri"/>
              </a:rPr>
              <a:t>the </a:t>
            </a:r>
            <a:r>
              <a:rPr sz="2000" spc="-10" dirty="0">
                <a:solidFill>
                  <a:srgbClr val="001F5F"/>
                </a:solidFill>
                <a:latin typeface="Calibri"/>
                <a:cs typeface="Calibri"/>
              </a:rPr>
              <a:t>following</a:t>
            </a:r>
            <a:r>
              <a:rPr sz="2000" spc="70" dirty="0">
                <a:solidFill>
                  <a:srgbClr val="001F5F"/>
                </a:solidFill>
                <a:latin typeface="Calibri"/>
                <a:cs typeface="Calibri"/>
              </a:rPr>
              <a:t> </a:t>
            </a:r>
            <a:r>
              <a:rPr sz="2000" spc="-5" dirty="0">
                <a:solidFill>
                  <a:srgbClr val="001F5F"/>
                </a:solidFill>
                <a:latin typeface="Calibri"/>
                <a:cs typeface="Calibri"/>
              </a:rPr>
              <a:t>points:</a:t>
            </a:r>
            <a:endParaRPr sz="2000">
              <a:latin typeface="Calibri"/>
              <a:cs typeface="Calibri"/>
            </a:endParaRPr>
          </a:p>
          <a:p>
            <a:pPr marL="469900">
              <a:lnSpc>
                <a:spcPct val="100000"/>
              </a:lnSpc>
              <a:spcBef>
                <a:spcPts val="1205"/>
              </a:spcBef>
            </a:pPr>
            <a:r>
              <a:rPr sz="1800" b="1" spc="-5" dirty="0">
                <a:solidFill>
                  <a:srgbClr val="001F5F"/>
                </a:solidFill>
                <a:latin typeface="Calibri"/>
                <a:cs typeface="Calibri"/>
              </a:rPr>
              <a:t>Granularity</a:t>
            </a:r>
            <a:r>
              <a:rPr sz="1800" spc="-5" dirty="0">
                <a:solidFill>
                  <a:srgbClr val="001F5F"/>
                </a:solidFill>
                <a:latin typeface="Calibri"/>
                <a:cs typeface="Calibri"/>
              </a:rPr>
              <a:t>:</a:t>
            </a:r>
            <a:endParaRPr sz="1800">
              <a:latin typeface="Calibri"/>
              <a:cs typeface="Calibri"/>
            </a:endParaRPr>
          </a:p>
          <a:p>
            <a:pPr marL="869315" indent="-228600">
              <a:lnSpc>
                <a:spcPct val="100000"/>
              </a:lnSpc>
              <a:spcBef>
                <a:spcPts val="1015"/>
              </a:spcBef>
              <a:buClr>
                <a:srgbClr val="943735"/>
              </a:buClr>
              <a:buFont typeface="Wingdings"/>
              <a:buChar char=""/>
              <a:tabLst>
                <a:tab pos="869315" algn="l"/>
                <a:tab pos="869950" algn="l"/>
              </a:tabLst>
            </a:pPr>
            <a:r>
              <a:rPr sz="1600" spc="-25" dirty="0">
                <a:solidFill>
                  <a:srgbClr val="001F5F"/>
                </a:solidFill>
                <a:latin typeface="Calibri"/>
                <a:cs typeface="Calibri"/>
              </a:rPr>
              <a:t>Refers </a:t>
            </a:r>
            <a:r>
              <a:rPr sz="1600" spc="-10" dirty="0">
                <a:solidFill>
                  <a:srgbClr val="001F5F"/>
                </a:solidFill>
                <a:latin typeface="Calibri"/>
                <a:cs typeface="Calibri"/>
              </a:rPr>
              <a:t>to </a:t>
            </a:r>
            <a:r>
              <a:rPr sz="1600" spc="-5" dirty="0">
                <a:solidFill>
                  <a:srgbClr val="001F5F"/>
                </a:solidFill>
                <a:latin typeface="Calibri"/>
                <a:cs typeface="Calibri"/>
              </a:rPr>
              <a:t>the </a:t>
            </a:r>
            <a:r>
              <a:rPr sz="1600" spc="-10" dirty="0">
                <a:solidFill>
                  <a:srgbClr val="001F5F"/>
                </a:solidFill>
                <a:latin typeface="Calibri"/>
                <a:cs typeface="Calibri"/>
              </a:rPr>
              <a:t>mismatch </a:t>
            </a:r>
            <a:r>
              <a:rPr sz="1600" spc="-5" dirty="0">
                <a:solidFill>
                  <a:srgbClr val="001F5F"/>
                </a:solidFill>
                <a:latin typeface="Calibri"/>
                <a:cs typeface="Calibri"/>
              </a:rPr>
              <a:t>in the </a:t>
            </a:r>
            <a:r>
              <a:rPr sz="1600" spc="-10" dirty="0">
                <a:solidFill>
                  <a:srgbClr val="001F5F"/>
                </a:solidFill>
                <a:latin typeface="Calibri"/>
                <a:cs typeface="Calibri"/>
              </a:rPr>
              <a:t>number </a:t>
            </a:r>
            <a:r>
              <a:rPr sz="1600" spc="-5" dirty="0">
                <a:solidFill>
                  <a:srgbClr val="001F5F"/>
                </a:solidFill>
                <a:latin typeface="Calibri"/>
                <a:cs typeface="Calibri"/>
              </a:rPr>
              <a:t>of classes that </a:t>
            </a:r>
            <a:r>
              <a:rPr sz="1600" spc="-15" dirty="0">
                <a:solidFill>
                  <a:srgbClr val="001F5F"/>
                </a:solidFill>
                <a:latin typeface="Calibri"/>
                <a:cs typeface="Calibri"/>
              </a:rPr>
              <a:t>are </a:t>
            </a:r>
            <a:r>
              <a:rPr sz="1600" spc="-5" dirty="0">
                <a:solidFill>
                  <a:srgbClr val="001F5F"/>
                </a:solidFill>
                <a:latin typeface="Calibri"/>
                <a:cs typeface="Calibri"/>
              </a:rPr>
              <a:t>mapped with a</a:t>
            </a:r>
            <a:r>
              <a:rPr sz="1600" spc="204" dirty="0">
                <a:solidFill>
                  <a:srgbClr val="001F5F"/>
                </a:solidFill>
                <a:latin typeface="Calibri"/>
                <a:cs typeface="Calibri"/>
              </a:rPr>
              <a:t> </a:t>
            </a:r>
            <a:r>
              <a:rPr sz="1600" spc="-10" dirty="0">
                <a:solidFill>
                  <a:srgbClr val="001F5F"/>
                </a:solidFill>
                <a:latin typeface="Calibri"/>
                <a:cs typeface="Calibri"/>
              </a:rPr>
              <a:t>certain</a:t>
            </a:r>
            <a:endParaRPr sz="1600">
              <a:latin typeface="Calibri"/>
              <a:cs typeface="Calibri"/>
            </a:endParaRPr>
          </a:p>
          <a:p>
            <a:pPr marL="869315">
              <a:lnSpc>
                <a:spcPct val="100000"/>
              </a:lnSpc>
              <a:spcBef>
                <a:spcPts val="95"/>
              </a:spcBef>
            </a:pPr>
            <a:r>
              <a:rPr sz="1600" spc="-5" dirty="0">
                <a:solidFill>
                  <a:srgbClr val="001F5F"/>
                </a:solidFill>
                <a:latin typeface="Calibri"/>
                <a:cs typeface="Calibri"/>
              </a:rPr>
              <a:t>number of </a:t>
            </a:r>
            <a:r>
              <a:rPr sz="1600" spc="-10" dirty="0">
                <a:solidFill>
                  <a:srgbClr val="001F5F"/>
                </a:solidFill>
                <a:latin typeface="Calibri"/>
                <a:cs typeface="Calibri"/>
              </a:rPr>
              <a:t>database </a:t>
            </a:r>
            <a:r>
              <a:rPr sz="1600" spc="-5" dirty="0">
                <a:solidFill>
                  <a:srgbClr val="001F5F"/>
                </a:solidFill>
                <a:latin typeface="Calibri"/>
                <a:cs typeface="Calibri"/>
              </a:rPr>
              <a:t>tables. </a:t>
            </a:r>
            <a:r>
              <a:rPr sz="1600" spc="-15" dirty="0">
                <a:solidFill>
                  <a:srgbClr val="001F5F"/>
                </a:solidFill>
                <a:latin typeface="Calibri"/>
                <a:cs typeface="Calibri"/>
              </a:rPr>
              <a:t>For </a:t>
            </a:r>
            <a:r>
              <a:rPr sz="1600" spc="-10" dirty="0">
                <a:solidFill>
                  <a:srgbClr val="001F5F"/>
                </a:solidFill>
                <a:latin typeface="Calibri"/>
                <a:cs typeface="Calibri"/>
              </a:rPr>
              <a:t>example, consider </a:t>
            </a:r>
            <a:r>
              <a:rPr sz="1600" spc="-5" dirty="0">
                <a:solidFill>
                  <a:srgbClr val="001F5F"/>
                </a:solidFill>
                <a:latin typeface="Calibri"/>
                <a:cs typeface="Calibri"/>
              </a:rPr>
              <a:t>the </a:t>
            </a:r>
            <a:r>
              <a:rPr sz="1600" spc="-10" dirty="0">
                <a:solidFill>
                  <a:srgbClr val="001F5F"/>
                </a:solidFill>
                <a:latin typeface="Calibri"/>
                <a:cs typeface="Calibri"/>
              </a:rPr>
              <a:t>following code</a:t>
            </a:r>
            <a:r>
              <a:rPr sz="1600" spc="125" dirty="0">
                <a:solidFill>
                  <a:srgbClr val="001F5F"/>
                </a:solidFill>
                <a:latin typeface="Calibri"/>
                <a:cs typeface="Calibri"/>
              </a:rPr>
              <a:t> </a:t>
            </a:r>
            <a:r>
              <a:rPr sz="1600" spc="-5" dirty="0">
                <a:solidFill>
                  <a:srgbClr val="001F5F"/>
                </a:solidFill>
                <a:latin typeface="Calibri"/>
                <a:cs typeface="Calibri"/>
              </a:rPr>
              <a:t>snippet:</a:t>
            </a:r>
            <a:endParaRPr sz="1600">
              <a:latin typeface="Calibri"/>
              <a:cs typeface="Calibri"/>
            </a:endParaRPr>
          </a:p>
          <a:p>
            <a:pPr marL="1555115">
              <a:lnSpc>
                <a:spcPct val="100000"/>
              </a:lnSpc>
              <a:spcBef>
                <a:spcPts val="40"/>
              </a:spcBef>
            </a:pPr>
            <a:r>
              <a:rPr sz="1200" spc="-5" dirty="0">
                <a:solidFill>
                  <a:srgbClr val="001F5F"/>
                </a:solidFill>
                <a:latin typeface="Courier New"/>
                <a:cs typeface="Courier New"/>
              </a:rPr>
              <a:t>public </a:t>
            </a:r>
            <a:r>
              <a:rPr sz="1200" dirty="0">
                <a:solidFill>
                  <a:srgbClr val="001F5F"/>
                </a:solidFill>
                <a:latin typeface="Courier New"/>
                <a:cs typeface="Courier New"/>
              </a:rPr>
              <a:t>class</a:t>
            </a:r>
            <a:r>
              <a:rPr sz="1200" spc="-40" dirty="0">
                <a:solidFill>
                  <a:srgbClr val="001F5F"/>
                </a:solidFill>
                <a:latin typeface="Courier New"/>
                <a:cs typeface="Courier New"/>
              </a:rPr>
              <a:t> </a:t>
            </a:r>
            <a:r>
              <a:rPr sz="1200" dirty="0">
                <a:solidFill>
                  <a:srgbClr val="001F5F"/>
                </a:solidFill>
                <a:latin typeface="Courier New"/>
                <a:cs typeface="Courier New"/>
              </a:rPr>
              <a:t>Employee</a:t>
            </a:r>
            <a:endParaRPr sz="1200">
              <a:latin typeface="Courier New"/>
              <a:cs typeface="Courier New"/>
            </a:endParaRPr>
          </a:p>
          <a:p>
            <a:pPr marL="1555115">
              <a:lnSpc>
                <a:spcPct val="100000"/>
              </a:lnSpc>
            </a:pPr>
            <a:r>
              <a:rPr sz="1200" dirty="0">
                <a:solidFill>
                  <a:srgbClr val="001F5F"/>
                </a:solidFill>
                <a:latin typeface="Courier New"/>
                <a:cs typeface="Courier New"/>
              </a:rPr>
              <a:t>{</a:t>
            </a:r>
            <a:endParaRPr sz="1200">
              <a:latin typeface="Courier New"/>
              <a:cs typeface="Courier New"/>
            </a:endParaRPr>
          </a:p>
          <a:p>
            <a:pPr marL="1555115" marR="3497579">
              <a:lnSpc>
                <a:spcPct val="100000"/>
              </a:lnSpc>
            </a:pPr>
            <a:r>
              <a:rPr sz="1200" dirty="0">
                <a:solidFill>
                  <a:srgbClr val="001F5F"/>
                </a:solidFill>
                <a:latin typeface="Courier New"/>
                <a:cs typeface="Courier New"/>
              </a:rPr>
              <a:t>private String name;  private ConactNo</a:t>
            </a:r>
            <a:r>
              <a:rPr sz="1200" spc="-45" dirty="0">
                <a:solidFill>
                  <a:srgbClr val="001F5F"/>
                </a:solidFill>
                <a:latin typeface="Courier New"/>
                <a:cs typeface="Courier New"/>
              </a:rPr>
              <a:t> </a:t>
            </a:r>
            <a:r>
              <a:rPr sz="1200" dirty="0">
                <a:solidFill>
                  <a:srgbClr val="001F5F"/>
                </a:solidFill>
                <a:latin typeface="Courier New"/>
                <a:cs typeface="Courier New"/>
              </a:rPr>
              <a:t>contactno;</a:t>
            </a:r>
            <a:endParaRPr sz="1200">
              <a:latin typeface="Courier New"/>
              <a:cs typeface="Courier New"/>
            </a:endParaRPr>
          </a:p>
          <a:p>
            <a:pPr marL="1555115">
              <a:lnSpc>
                <a:spcPct val="100000"/>
              </a:lnSpc>
            </a:pPr>
            <a:r>
              <a:rPr sz="1200" dirty="0">
                <a:solidFill>
                  <a:srgbClr val="001F5F"/>
                </a:solidFill>
                <a:latin typeface="Courier New"/>
                <a:cs typeface="Courier New"/>
              </a:rPr>
              <a:t>//Setters </a:t>
            </a:r>
            <a:r>
              <a:rPr sz="1200" spc="-5" dirty="0">
                <a:solidFill>
                  <a:srgbClr val="001F5F"/>
                </a:solidFill>
                <a:latin typeface="Courier New"/>
                <a:cs typeface="Courier New"/>
              </a:rPr>
              <a:t>and</a:t>
            </a:r>
            <a:r>
              <a:rPr sz="1200" spc="-35" dirty="0">
                <a:solidFill>
                  <a:srgbClr val="001F5F"/>
                </a:solidFill>
                <a:latin typeface="Courier New"/>
                <a:cs typeface="Courier New"/>
              </a:rPr>
              <a:t> </a:t>
            </a:r>
            <a:r>
              <a:rPr sz="1200" dirty="0">
                <a:solidFill>
                  <a:srgbClr val="001F5F"/>
                </a:solidFill>
                <a:latin typeface="Courier New"/>
                <a:cs typeface="Courier New"/>
              </a:rPr>
              <a:t>getters</a:t>
            </a:r>
            <a:endParaRPr sz="1200">
              <a:latin typeface="Courier New"/>
              <a:cs typeface="Courier New"/>
            </a:endParaRPr>
          </a:p>
          <a:p>
            <a:pPr marL="1555115">
              <a:lnSpc>
                <a:spcPct val="100000"/>
              </a:lnSpc>
            </a:pPr>
            <a:r>
              <a:rPr sz="1200" dirty="0">
                <a:solidFill>
                  <a:srgbClr val="001F5F"/>
                </a:solidFill>
                <a:latin typeface="Courier New"/>
                <a:cs typeface="Courier New"/>
              </a:rPr>
              <a:t>}</a:t>
            </a:r>
            <a:endParaRPr sz="1200">
              <a:latin typeface="Courier New"/>
              <a:cs typeface="Courier New"/>
            </a:endParaRPr>
          </a:p>
          <a:p>
            <a:pPr marL="1555115" marR="3590925">
              <a:lnSpc>
                <a:spcPct val="100000"/>
              </a:lnSpc>
              <a:tabLst>
                <a:tab pos="3765550" algn="l"/>
              </a:tabLst>
            </a:pPr>
            <a:r>
              <a:rPr sz="1200" spc="-5" dirty="0">
                <a:solidFill>
                  <a:srgbClr val="001F5F"/>
                </a:solidFill>
                <a:latin typeface="Courier New"/>
                <a:cs typeface="Courier New"/>
              </a:rPr>
              <a:t>public</a:t>
            </a:r>
            <a:r>
              <a:rPr sz="1200" spc="25" dirty="0">
                <a:solidFill>
                  <a:srgbClr val="001F5F"/>
                </a:solidFill>
                <a:latin typeface="Courier New"/>
                <a:cs typeface="Courier New"/>
              </a:rPr>
              <a:t> </a:t>
            </a:r>
            <a:r>
              <a:rPr sz="1200" dirty="0">
                <a:solidFill>
                  <a:srgbClr val="001F5F"/>
                </a:solidFill>
                <a:latin typeface="Courier New"/>
                <a:cs typeface="Courier New"/>
              </a:rPr>
              <a:t>class</a:t>
            </a:r>
            <a:r>
              <a:rPr sz="1200" spc="20" dirty="0">
                <a:solidFill>
                  <a:srgbClr val="001F5F"/>
                </a:solidFill>
                <a:latin typeface="Courier New"/>
                <a:cs typeface="Courier New"/>
              </a:rPr>
              <a:t> </a:t>
            </a:r>
            <a:r>
              <a:rPr sz="1200" dirty="0">
                <a:solidFill>
                  <a:srgbClr val="001F5F"/>
                </a:solidFill>
                <a:latin typeface="Courier New"/>
                <a:cs typeface="Courier New"/>
              </a:rPr>
              <a:t>ConactNo	{  private String MbNo.  private String</a:t>
            </a:r>
            <a:r>
              <a:rPr sz="1200" spc="-55" dirty="0">
                <a:solidFill>
                  <a:srgbClr val="001F5F"/>
                </a:solidFill>
                <a:latin typeface="Courier New"/>
                <a:cs typeface="Courier New"/>
              </a:rPr>
              <a:t> </a:t>
            </a:r>
            <a:r>
              <a:rPr sz="1200" dirty="0">
                <a:solidFill>
                  <a:srgbClr val="001F5F"/>
                </a:solidFill>
                <a:latin typeface="Courier New"/>
                <a:cs typeface="Courier New"/>
              </a:rPr>
              <a:t>LandlineNo.</a:t>
            </a:r>
            <a:endParaRPr sz="1200">
              <a:latin typeface="Courier New"/>
              <a:cs typeface="Courier New"/>
            </a:endParaRPr>
          </a:p>
          <a:p>
            <a:pPr marL="1555115">
              <a:lnSpc>
                <a:spcPct val="100000"/>
              </a:lnSpc>
            </a:pPr>
            <a:r>
              <a:rPr sz="1200" dirty="0">
                <a:solidFill>
                  <a:srgbClr val="001F5F"/>
                </a:solidFill>
                <a:latin typeface="Courier New"/>
                <a:cs typeface="Courier New"/>
              </a:rPr>
              <a:t>//Setters </a:t>
            </a:r>
            <a:r>
              <a:rPr sz="1200" spc="-5" dirty="0">
                <a:solidFill>
                  <a:srgbClr val="001F5F"/>
                </a:solidFill>
                <a:latin typeface="Courier New"/>
                <a:cs typeface="Courier New"/>
              </a:rPr>
              <a:t>and</a:t>
            </a:r>
            <a:r>
              <a:rPr sz="1200" spc="-35" dirty="0">
                <a:solidFill>
                  <a:srgbClr val="001F5F"/>
                </a:solidFill>
                <a:latin typeface="Courier New"/>
                <a:cs typeface="Courier New"/>
              </a:rPr>
              <a:t> </a:t>
            </a:r>
            <a:r>
              <a:rPr sz="1200" dirty="0">
                <a:solidFill>
                  <a:srgbClr val="001F5F"/>
                </a:solidFill>
                <a:latin typeface="Courier New"/>
                <a:cs typeface="Courier New"/>
              </a:rPr>
              <a:t>getters</a:t>
            </a:r>
            <a:endParaRPr sz="1200">
              <a:latin typeface="Courier New"/>
              <a:cs typeface="Courier New"/>
            </a:endParaRPr>
          </a:p>
          <a:p>
            <a:pPr marL="1555115">
              <a:lnSpc>
                <a:spcPct val="100000"/>
              </a:lnSpc>
            </a:pPr>
            <a:r>
              <a:rPr sz="1200" dirty="0">
                <a:solidFill>
                  <a:srgbClr val="001F5F"/>
                </a:solidFill>
                <a:latin typeface="Courier New"/>
                <a:cs typeface="Courier New"/>
              </a:rPr>
              <a:t>}</a:t>
            </a:r>
            <a:endParaRPr sz="1200">
              <a:latin typeface="Courier New"/>
              <a:cs typeface="Courier New"/>
            </a:endParaRPr>
          </a:p>
          <a:p>
            <a:pPr marL="869315" marR="106680" indent="-228600">
              <a:lnSpc>
                <a:spcPct val="105000"/>
              </a:lnSpc>
              <a:spcBef>
                <a:spcPts val="345"/>
              </a:spcBef>
              <a:buClr>
                <a:srgbClr val="943735"/>
              </a:buClr>
              <a:buFont typeface="Wingdings"/>
              <a:buChar char=""/>
              <a:tabLst>
                <a:tab pos="869315" algn="l"/>
                <a:tab pos="869950" algn="l"/>
              </a:tabLst>
            </a:pPr>
            <a:r>
              <a:rPr sz="1600" spc="-5" dirty="0">
                <a:solidFill>
                  <a:srgbClr val="001F5F"/>
                </a:solidFill>
                <a:latin typeface="Calibri"/>
                <a:cs typeface="Calibri"/>
              </a:rPr>
              <a:t>The </a:t>
            </a:r>
            <a:r>
              <a:rPr sz="1600" spc="-20" dirty="0">
                <a:solidFill>
                  <a:srgbClr val="001F5F"/>
                </a:solidFill>
                <a:latin typeface="Calibri"/>
                <a:cs typeface="Calibri"/>
              </a:rPr>
              <a:t>EMPLOYEE </a:t>
            </a:r>
            <a:r>
              <a:rPr sz="1600" spc="-10" dirty="0">
                <a:solidFill>
                  <a:srgbClr val="001F5F"/>
                </a:solidFill>
                <a:latin typeface="Calibri"/>
                <a:cs typeface="Calibri"/>
              </a:rPr>
              <a:t>table </a:t>
            </a:r>
            <a:r>
              <a:rPr sz="1600" spc="-5" dirty="0">
                <a:solidFill>
                  <a:srgbClr val="001F5F"/>
                </a:solidFill>
                <a:latin typeface="Calibri"/>
                <a:cs typeface="Calibri"/>
              </a:rPr>
              <a:t>that </a:t>
            </a:r>
            <a:r>
              <a:rPr sz="1600" spc="-15" dirty="0">
                <a:solidFill>
                  <a:srgbClr val="001F5F"/>
                </a:solidFill>
                <a:latin typeface="Calibri"/>
                <a:cs typeface="Calibri"/>
              </a:rPr>
              <a:t>stores </a:t>
            </a:r>
            <a:r>
              <a:rPr sz="1600" spc="-10" dirty="0">
                <a:solidFill>
                  <a:srgbClr val="001F5F"/>
                </a:solidFill>
                <a:latin typeface="Calibri"/>
                <a:cs typeface="Calibri"/>
              </a:rPr>
              <a:t>employee information </a:t>
            </a:r>
            <a:r>
              <a:rPr sz="1600" spc="-5" dirty="0">
                <a:solidFill>
                  <a:srgbClr val="001F5F"/>
                </a:solidFill>
                <a:latin typeface="Calibri"/>
                <a:cs typeface="Calibri"/>
              </a:rPr>
              <a:t>in the </a:t>
            </a:r>
            <a:r>
              <a:rPr sz="1600" spc="-10" dirty="0">
                <a:solidFill>
                  <a:srgbClr val="001F5F"/>
                </a:solidFill>
                <a:latin typeface="Calibri"/>
                <a:cs typeface="Calibri"/>
              </a:rPr>
              <a:t>database contains  </a:t>
            </a:r>
            <a:r>
              <a:rPr sz="1600" spc="-5" dirty="0">
                <a:solidFill>
                  <a:srgbClr val="001F5F"/>
                </a:solidFill>
                <a:latin typeface="Calibri"/>
                <a:cs typeface="Calibri"/>
              </a:rPr>
              <a:t>the </a:t>
            </a:r>
            <a:r>
              <a:rPr sz="1600" spc="-10" dirty="0">
                <a:solidFill>
                  <a:srgbClr val="001F5F"/>
                </a:solidFill>
                <a:latin typeface="Calibri"/>
                <a:cs typeface="Calibri"/>
              </a:rPr>
              <a:t>columns </a:t>
            </a:r>
            <a:r>
              <a:rPr sz="1600" spc="-5" dirty="0">
                <a:solidFill>
                  <a:srgbClr val="001F5F"/>
                </a:solidFill>
                <a:latin typeface="Calibri"/>
                <a:cs typeface="Calibri"/>
              </a:rPr>
              <a:t>as NAME and</a:t>
            </a:r>
            <a:r>
              <a:rPr sz="1600" spc="-25" dirty="0">
                <a:solidFill>
                  <a:srgbClr val="001F5F"/>
                </a:solidFill>
                <a:latin typeface="Calibri"/>
                <a:cs typeface="Calibri"/>
              </a:rPr>
              <a:t> </a:t>
            </a:r>
            <a:r>
              <a:rPr sz="1600" spc="-20" dirty="0">
                <a:solidFill>
                  <a:srgbClr val="001F5F"/>
                </a:solidFill>
                <a:latin typeface="Calibri"/>
                <a:cs typeface="Calibri"/>
              </a:rPr>
              <a:t>CONTACTNO.</a:t>
            </a:r>
            <a:endParaRPr sz="1600">
              <a:latin typeface="Calibri"/>
              <a:cs typeface="Calibri"/>
            </a:endParaRPr>
          </a:p>
          <a:p>
            <a:pPr marL="869315" indent="-228600">
              <a:lnSpc>
                <a:spcPct val="100000"/>
              </a:lnSpc>
              <a:spcBef>
                <a:spcPts val="480"/>
              </a:spcBef>
              <a:buClr>
                <a:srgbClr val="943735"/>
              </a:buClr>
              <a:buFont typeface="Wingdings"/>
              <a:buChar char=""/>
              <a:tabLst>
                <a:tab pos="869315" algn="l"/>
                <a:tab pos="869950" algn="l"/>
              </a:tabLst>
            </a:pPr>
            <a:r>
              <a:rPr sz="1600" dirty="0">
                <a:solidFill>
                  <a:srgbClr val="001F5F"/>
                </a:solidFill>
                <a:latin typeface="Calibri"/>
                <a:cs typeface="Calibri"/>
              </a:rPr>
              <a:t>It </a:t>
            </a:r>
            <a:r>
              <a:rPr sz="1600" spc="-5" dirty="0">
                <a:solidFill>
                  <a:srgbClr val="001F5F"/>
                </a:solidFill>
                <a:latin typeface="Calibri"/>
                <a:cs typeface="Calibri"/>
              </a:rPr>
              <a:t>is evident </a:t>
            </a:r>
            <a:r>
              <a:rPr sz="1600" spc="-10" dirty="0">
                <a:solidFill>
                  <a:srgbClr val="001F5F"/>
                </a:solidFill>
                <a:latin typeface="Calibri"/>
                <a:cs typeface="Calibri"/>
              </a:rPr>
              <a:t>from </a:t>
            </a:r>
            <a:r>
              <a:rPr sz="1600" spc="-5" dirty="0">
                <a:solidFill>
                  <a:srgbClr val="001F5F"/>
                </a:solidFill>
                <a:latin typeface="Calibri"/>
                <a:cs typeface="Calibri"/>
              </a:rPr>
              <a:t>the </a:t>
            </a:r>
            <a:r>
              <a:rPr sz="1600" spc="-10" dirty="0">
                <a:solidFill>
                  <a:srgbClr val="001F5F"/>
                </a:solidFill>
                <a:latin typeface="Calibri"/>
                <a:cs typeface="Calibri"/>
              </a:rPr>
              <a:t>preceding code </a:t>
            </a:r>
            <a:r>
              <a:rPr sz="1600" spc="-5" dirty="0">
                <a:solidFill>
                  <a:srgbClr val="001F5F"/>
                </a:solidFill>
                <a:latin typeface="Calibri"/>
                <a:cs typeface="Calibri"/>
              </a:rPr>
              <a:t>that a </a:t>
            </a:r>
            <a:r>
              <a:rPr sz="1600" spc="-15" dirty="0">
                <a:solidFill>
                  <a:srgbClr val="001F5F"/>
                </a:solidFill>
                <a:latin typeface="Calibri"/>
                <a:cs typeface="Calibri"/>
              </a:rPr>
              <a:t>EMPLOYEE </a:t>
            </a:r>
            <a:r>
              <a:rPr sz="1600" spc="-5" dirty="0">
                <a:solidFill>
                  <a:srgbClr val="001F5F"/>
                </a:solidFill>
                <a:latin typeface="Calibri"/>
                <a:cs typeface="Calibri"/>
              </a:rPr>
              <a:t>table is </a:t>
            </a:r>
            <a:r>
              <a:rPr sz="1600" spc="-10" dirty="0">
                <a:solidFill>
                  <a:srgbClr val="001F5F"/>
                </a:solidFill>
                <a:latin typeface="Calibri"/>
                <a:cs typeface="Calibri"/>
              </a:rPr>
              <a:t>represented</a:t>
            </a:r>
            <a:r>
              <a:rPr sz="1600" spc="130" dirty="0">
                <a:solidFill>
                  <a:srgbClr val="001F5F"/>
                </a:solidFill>
                <a:latin typeface="Calibri"/>
                <a:cs typeface="Calibri"/>
              </a:rPr>
              <a:t> </a:t>
            </a:r>
            <a:r>
              <a:rPr sz="1600" spc="-5" dirty="0">
                <a:solidFill>
                  <a:srgbClr val="001F5F"/>
                </a:solidFill>
                <a:latin typeface="Calibri"/>
                <a:cs typeface="Calibri"/>
              </a:rPr>
              <a:t>in</a:t>
            </a:r>
            <a:endParaRPr sz="1600">
              <a:latin typeface="Calibri"/>
              <a:cs typeface="Calibri"/>
            </a:endParaRPr>
          </a:p>
          <a:p>
            <a:pPr marL="869315">
              <a:lnSpc>
                <a:spcPct val="100000"/>
              </a:lnSpc>
              <a:spcBef>
                <a:spcPts val="95"/>
              </a:spcBef>
            </a:pPr>
            <a:r>
              <a:rPr sz="1600" spc="-15" dirty="0">
                <a:solidFill>
                  <a:srgbClr val="001F5F"/>
                </a:solidFill>
                <a:latin typeface="Calibri"/>
                <a:cs typeface="Calibri"/>
              </a:rPr>
              <a:t>more </a:t>
            </a:r>
            <a:r>
              <a:rPr sz="1600" spc="-5" dirty="0">
                <a:solidFill>
                  <a:srgbClr val="001F5F"/>
                </a:solidFill>
                <a:latin typeface="Calibri"/>
                <a:cs typeface="Calibri"/>
              </a:rPr>
              <a:t>than </a:t>
            </a:r>
            <a:r>
              <a:rPr sz="1600" spc="-10" dirty="0">
                <a:solidFill>
                  <a:srgbClr val="001F5F"/>
                </a:solidFill>
                <a:latin typeface="Calibri"/>
                <a:cs typeface="Calibri"/>
              </a:rPr>
              <a:t>one </a:t>
            </a:r>
            <a:r>
              <a:rPr sz="1600" spc="-5" dirty="0">
                <a:solidFill>
                  <a:srgbClr val="001F5F"/>
                </a:solidFill>
                <a:latin typeface="Calibri"/>
                <a:cs typeface="Calibri"/>
              </a:rPr>
              <a:t>class.</a:t>
            </a:r>
            <a:endParaRPr sz="1600">
              <a:latin typeface="Calibri"/>
              <a:cs typeface="Calibri"/>
            </a:endParaRPr>
          </a:p>
          <a:p>
            <a:pPr marL="869315" marR="5080" indent="-228600">
              <a:lnSpc>
                <a:spcPct val="105000"/>
              </a:lnSpc>
              <a:spcBef>
                <a:spcPts val="384"/>
              </a:spcBef>
              <a:buClr>
                <a:srgbClr val="943735"/>
              </a:buClr>
              <a:buFont typeface="Wingdings"/>
              <a:buChar char=""/>
              <a:tabLst>
                <a:tab pos="869315" algn="l"/>
                <a:tab pos="869950" algn="l"/>
              </a:tabLst>
            </a:pPr>
            <a:r>
              <a:rPr sz="1600" spc="-5" dirty="0">
                <a:solidFill>
                  <a:srgbClr val="001F5F"/>
                </a:solidFill>
                <a:latin typeface="Calibri"/>
                <a:cs typeface="Calibri"/>
              </a:rPr>
              <a:t>Adding a </a:t>
            </a:r>
            <a:r>
              <a:rPr sz="1600" spc="-10" dirty="0">
                <a:solidFill>
                  <a:srgbClr val="001F5F"/>
                </a:solidFill>
                <a:latin typeface="Calibri"/>
                <a:cs typeface="Calibri"/>
              </a:rPr>
              <a:t>new </a:t>
            </a:r>
            <a:r>
              <a:rPr sz="1600" spc="-15" dirty="0">
                <a:solidFill>
                  <a:srgbClr val="001F5F"/>
                </a:solidFill>
                <a:latin typeface="Calibri"/>
                <a:cs typeface="Calibri"/>
              </a:rPr>
              <a:t>data </a:t>
            </a:r>
            <a:r>
              <a:rPr sz="1600" spc="-5" dirty="0">
                <a:solidFill>
                  <a:srgbClr val="001F5F"/>
                </a:solidFill>
                <a:latin typeface="Calibri"/>
                <a:cs typeface="Calibri"/>
              </a:rPr>
              <a:t>type is easier in an </a:t>
            </a:r>
            <a:r>
              <a:rPr sz="1600" spc="-10" dirty="0">
                <a:solidFill>
                  <a:srgbClr val="001F5F"/>
                </a:solidFill>
                <a:latin typeface="Calibri"/>
                <a:cs typeface="Calibri"/>
              </a:rPr>
              <a:t>object </a:t>
            </a:r>
            <a:r>
              <a:rPr sz="1600" spc="-5" dirty="0">
                <a:solidFill>
                  <a:srgbClr val="001F5F"/>
                </a:solidFill>
                <a:latin typeface="Calibri"/>
                <a:cs typeface="Calibri"/>
              </a:rPr>
              <a:t>model than </a:t>
            </a:r>
            <a:r>
              <a:rPr sz="1600" spc="-10" dirty="0">
                <a:solidFill>
                  <a:srgbClr val="001F5F"/>
                </a:solidFill>
                <a:latin typeface="Calibri"/>
                <a:cs typeface="Calibri"/>
              </a:rPr>
              <a:t>creating </a:t>
            </a:r>
            <a:r>
              <a:rPr sz="1600" spc="-5" dirty="0">
                <a:solidFill>
                  <a:srgbClr val="001F5F"/>
                </a:solidFill>
                <a:latin typeface="Calibri"/>
                <a:cs typeface="Calibri"/>
              </a:rPr>
              <a:t>a </a:t>
            </a:r>
            <a:r>
              <a:rPr sz="1600" spc="-10" dirty="0">
                <a:solidFill>
                  <a:srgbClr val="001F5F"/>
                </a:solidFill>
                <a:latin typeface="Calibri"/>
                <a:cs typeface="Calibri"/>
              </a:rPr>
              <a:t>new </a:t>
            </a:r>
            <a:r>
              <a:rPr sz="1600" dirty="0">
                <a:solidFill>
                  <a:srgbClr val="001F5F"/>
                </a:solidFill>
                <a:latin typeface="Calibri"/>
                <a:cs typeface="Calibri"/>
              </a:rPr>
              <a:t>user-  </a:t>
            </a:r>
            <a:r>
              <a:rPr sz="1600" spc="-10" dirty="0">
                <a:solidFill>
                  <a:srgbClr val="001F5F"/>
                </a:solidFill>
                <a:latin typeface="Calibri"/>
                <a:cs typeface="Calibri"/>
              </a:rPr>
              <a:t>defined </a:t>
            </a:r>
            <a:r>
              <a:rPr sz="1600" spc="-5" dirty="0">
                <a:solidFill>
                  <a:srgbClr val="001F5F"/>
                </a:solidFill>
                <a:latin typeface="Calibri"/>
                <a:cs typeface="Calibri"/>
              </a:rPr>
              <a:t>column. </a:t>
            </a:r>
            <a:r>
              <a:rPr sz="1600" spc="-15" dirty="0">
                <a:solidFill>
                  <a:srgbClr val="001F5F"/>
                </a:solidFill>
                <a:latin typeface="Calibri"/>
                <a:cs typeface="Calibri"/>
              </a:rPr>
              <a:t>Therefore, </a:t>
            </a:r>
            <a:r>
              <a:rPr sz="1600" spc="-5" dirty="0">
                <a:solidFill>
                  <a:srgbClr val="001F5F"/>
                </a:solidFill>
                <a:latin typeface="Calibri"/>
                <a:cs typeface="Calibri"/>
              </a:rPr>
              <a:t>the </a:t>
            </a:r>
            <a:r>
              <a:rPr sz="1600" spc="-10" dirty="0">
                <a:solidFill>
                  <a:srgbClr val="001F5F"/>
                </a:solidFill>
                <a:latin typeface="Calibri"/>
                <a:cs typeface="Calibri"/>
              </a:rPr>
              <a:t>object </a:t>
            </a:r>
            <a:r>
              <a:rPr sz="1600" spc="-5" dirty="0">
                <a:solidFill>
                  <a:srgbClr val="001F5F"/>
                </a:solidFill>
                <a:latin typeface="Calibri"/>
                <a:cs typeface="Calibri"/>
              </a:rPr>
              <a:t>model is </a:t>
            </a:r>
            <a:r>
              <a:rPr sz="1600" spc="-15" dirty="0">
                <a:solidFill>
                  <a:srgbClr val="001F5F"/>
                </a:solidFill>
                <a:latin typeface="Calibri"/>
                <a:cs typeface="Calibri"/>
              </a:rPr>
              <a:t>more </a:t>
            </a:r>
            <a:r>
              <a:rPr sz="1600" spc="-10" dirty="0">
                <a:solidFill>
                  <a:srgbClr val="001F5F"/>
                </a:solidFill>
                <a:latin typeface="Calibri"/>
                <a:cs typeface="Calibri"/>
              </a:rPr>
              <a:t>granular </a:t>
            </a:r>
            <a:r>
              <a:rPr sz="1600" spc="-5" dirty="0">
                <a:solidFill>
                  <a:srgbClr val="001F5F"/>
                </a:solidFill>
                <a:latin typeface="Calibri"/>
                <a:cs typeface="Calibri"/>
              </a:rPr>
              <a:t>than the </a:t>
            </a:r>
            <a:r>
              <a:rPr sz="1600" spc="-10" dirty="0">
                <a:solidFill>
                  <a:srgbClr val="001F5F"/>
                </a:solidFill>
                <a:latin typeface="Calibri"/>
                <a:cs typeface="Calibri"/>
              </a:rPr>
              <a:t>relational  </a:t>
            </a:r>
            <a:r>
              <a:rPr sz="1600" spc="-5" dirty="0">
                <a:solidFill>
                  <a:srgbClr val="001F5F"/>
                </a:solidFill>
                <a:latin typeface="Calibri"/>
                <a:cs typeface="Calibri"/>
              </a:rPr>
              <a:t>model.</a:t>
            </a:r>
            <a:endParaRPr sz="16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 People</a:t>
            </a:r>
            <a:r>
              <a:rPr spc="-110" dirty="0"/>
              <a:t> </a:t>
            </a:r>
            <a:r>
              <a:rPr spc="-5" dirty="0"/>
              <a:t>Strategists</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150"/>
              </a:lnSpc>
            </a:pPr>
            <a:r>
              <a:rPr spc="-5" dirty="0">
                <a:hlinkClick r:id="rId4"/>
              </a:rPr>
              <a:t>www.peoplestrategists.com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15"/>
              </a:lnSpc>
            </a:pPr>
            <a:r>
              <a:rPr spc="-5" dirty="0"/>
              <a:t>Slide </a:t>
            </a:r>
            <a:fld id="{81D60167-4931-47E6-BA6A-407CBD079E47}" type="slidenum">
              <a:rPr dirty="0"/>
              <a:pPr marL="12700">
                <a:lnSpc>
                  <a:spcPts val="1215"/>
                </a:lnSpc>
              </a:pPr>
              <a:t>9</a:t>
            </a:fld>
            <a:r>
              <a:rPr dirty="0"/>
              <a:t> of</a:t>
            </a:r>
            <a:r>
              <a:rPr spc="-90" dirty="0"/>
              <a:t> </a:t>
            </a:r>
            <a:r>
              <a:rPr dirty="0"/>
              <a:t>45</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Introducing </a:t>
            </a:r>
            <a:r>
              <a:rPr spc="-5" dirty="0"/>
              <a:t>ORM</a:t>
            </a:r>
            <a:r>
              <a:rPr spc="-50" dirty="0"/>
              <a:t> </a:t>
            </a:r>
            <a:r>
              <a:rPr spc="-10" dirty="0"/>
              <a:t>(Contd.)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5874</Words>
  <Application>Microsoft Office PowerPoint</Application>
  <PresentationFormat>On-screen Show (4:3)</PresentationFormat>
  <Paragraphs>756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Slide 1</vt:lpstr>
      <vt:lpstr>Objectives</vt:lpstr>
      <vt:lpstr>Reviewing JDBC</vt:lpstr>
      <vt:lpstr>Reviewing JDBC (Contd.)</vt:lpstr>
      <vt:lpstr>Reviewing JDBC (Contd.)</vt:lpstr>
      <vt:lpstr>Identifying the Need of Hibernate</vt:lpstr>
      <vt:lpstr>Identifying the Need of Hibernate (Contd.)</vt:lpstr>
      <vt:lpstr>Introducing ORM</vt:lpstr>
      <vt:lpstr>Introducing ORM (Contd.)</vt:lpstr>
      <vt:lpstr>Introducing ORM (Contd.)</vt:lpstr>
      <vt:lpstr>Introducing ORM (Contd.)</vt:lpstr>
      <vt:lpstr>Introducing ORM (Contd.)</vt:lpstr>
      <vt:lpstr>Introducing ORM (Contd.)</vt:lpstr>
      <vt:lpstr>Identifying Hibernate</vt:lpstr>
      <vt:lpstr>Identifying Hibernate (Contd.)</vt:lpstr>
      <vt:lpstr>Identifying the Advantages of Hibernate</vt:lpstr>
      <vt:lpstr>Identifying Differences between JDBC and Hibernate</vt:lpstr>
      <vt:lpstr>Identifying Differences between JDBC and Hibernate (Contd.)</vt:lpstr>
      <vt:lpstr>Identifying Differences between EJB and Hibernate</vt:lpstr>
      <vt:lpstr>Identifying Differences between EJB and Hibernate (Contd.)</vt:lpstr>
      <vt:lpstr>Exploring Hibernate Architecture</vt:lpstr>
      <vt:lpstr>Exploring Hibernate Architecture (Contd.)</vt:lpstr>
      <vt:lpstr>Exploring Hibernate Architecture (Contd.)</vt:lpstr>
      <vt:lpstr>Exploring Hibernate Architecture (Contd.)</vt:lpstr>
      <vt:lpstr>Downloading Hibernate</vt:lpstr>
      <vt:lpstr>Downloading MySQL Java Connector</vt:lpstr>
      <vt:lpstr>Configuring Hibernate</vt:lpstr>
      <vt:lpstr>Configuring Hibernate (Contd.)</vt:lpstr>
      <vt:lpstr>Configuring Hibernate (Contd.)</vt:lpstr>
      <vt:lpstr>Configuring Hibernate (Contd.)</vt:lpstr>
      <vt:lpstr>Configuring Hibernate (Contd.)</vt:lpstr>
      <vt:lpstr>Configuring Hibernate (Contd.)</vt:lpstr>
      <vt:lpstr>Creating a Hibernate Session</vt:lpstr>
      <vt:lpstr>Creating a Hibernate Session (Contd.)</vt:lpstr>
      <vt:lpstr>Creating a Hibernate Session (Contd.)</vt:lpstr>
      <vt:lpstr>Creating a Hibernate Session (Contd.)</vt:lpstr>
      <vt:lpstr>Creating a Hibernate Session (Contd.)</vt:lpstr>
      <vt:lpstr>Creating a Hibernate Session (Contd.)</vt:lpstr>
      <vt:lpstr>Creating a Hibernate Session (Contd.)</vt:lpstr>
      <vt:lpstr>Configuring Mapping Properties</vt:lpstr>
      <vt:lpstr>Configuring Mapping Properties (Contd.)</vt:lpstr>
      <vt:lpstr>Configuring Mapping Properties (Contd.)</vt:lpstr>
      <vt:lpstr>Configuring Mapping Properties (Contd.)</vt:lpstr>
      <vt:lpstr>Configuring Mapping Properties (Contd.)</vt:lpstr>
      <vt:lpstr>Mapping Beans with the Database</vt:lpstr>
      <vt:lpstr>Using the Hibernate Mapping File</vt:lpstr>
      <vt:lpstr>Using the Hibernate Mapping File (Contd.)</vt:lpstr>
      <vt:lpstr>Using the Hibernate Mapping File (Contd.)</vt:lpstr>
      <vt:lpstr>Using the Hibernate Mapping File (Contd.)</vt:lpstr>
      <vt:lpstr>Annotation</vt:lpstr>
      <vt:lpstr>Annotation</vt:lpstr>
      <vt:lpstr>Using Annotations</vt:lpstr>
      <vt:lpstr>Using Annotations (Contd.)</vt:lpstr>
      <vt:lpstr>Using Annotations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Kumar Srivastav</dc:creator>
  <cp:lastModifiedBy>HP</cp:lastModifiedBy>
  <cp:revision>5</cp:revision>
  <dcterms:created xsi:type="dcterms:W3CDTF">2017-08-30T14:44:23Z</dcterms:created>
  <dcterms:modified xsi:type="dcterms:W3CDTF">2021-09-20T14:12:04Z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2015-08-02T00:00:00Z</vt:filetime>
  </property>
  <property fmtid="{D5CDD505-2E9C-101B-9397-08002B2CF9AE}" pid="3" name="Creator">
    <vt:lpwstr>Microsoft® PowerPoint® 2013</vt:lpwstr>
  </property>
  <property fmtid="{D5CDD505-2E9C-101B-9397-08002B2CF9AE}" pid="4" name="LastSaved">
    <vt:filetime>2017-08-30T00:00:00Z</vt:filetime>
  </property>
</Properties>
</file>