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F53FD-181B-458B-94FE-0B768517172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F53FD-181B-458B-94FE-0B768517172F}" type="datetimeFigureOut">
              <a:rPr lang="en-US" smtClean="0"/>
              <a:pPr/>
              <a:t>10/30/2020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D9EEC-3A29-41CA-B57D-B2ED6E9065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urceforge.net/projects/hibernate/files/hibernate-annot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 Annotation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Inheritance</a:t>
            </a:r>
            <a:endParaRPr lang="en-US" dirty="0"/>
          </a:p>
        </p:txBody>
      </p:sp>
      <p:sp>
        <p:nvSpPr>
          <p:cNvPr id="3" name="Content Placeholder 2"/>
          <p:cNvSpPr>
            <a:spLocks noGrp="1"/>
          </p:cNvSpPr>
          <p:nvPr>
            <p:ph idx="1"/>
          </p:nvPr>
        </p:nvSpPr>
        <p:spPr/>
        <p:txBody>
          <a:bodyPr/>
          <a:lstStyle/>
          <a:p>
            <a:r>
              <a:rPr lang="en-US" dirty="0" smtClean="0"/>
              <a:t>We can map the inheritance hierarchy classes with the table of the database.</a:t>
            </a:r>
          </a:p>
          <a:p>
            <a:r>
              <a:rPr lang="en-US" dirty="0" smtClean="0"/>
              <a:t> There are three inheritance mapping strategies defined in the hibernate:</a:t>
            </a:r>
          </a:p>
          <a:p>
            <a:r>
              <a:rPr lang="en-US" dirty="0" smtClean="0"/>
              <a:t>Table Per Hierarchy</a:t>
            </a:r>
          </a:p>
          <a:p>
            <a:r>
              <a:rPr lang="en-US" dirty="0" smtClean="0"/>
              <a:t>Table Per Concrete class</a:t>
            </a:r>
          </a:p>
          <a:p>
            <a:r>
              <a:rPr lang="en-US" dirty="0" smtClean="0"/>
              <a:t>Table Per Subclass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b="1" dirty="0" smtClean="0"/>
              <a:t>Table Per Hierarchy</a:t>
            </a:r>
          </a:p>
          <a:p>
            <a:r>
              <a:rPr lang="en-US" dirty="0" smtClean="0"/>
              <a:t>In table per hierarchy mapping, single table is required to map the whole hierarchy, an extra column (known as discriminator column) is added to identify the class. But </a:t>
            </a:r>
            <a:r>
              <a:rPr lang="en-US" dirty="0" err="1" smtClean="0"/>
              <a:t>nullable</a:t>
            </a:r>
            <a:r>
              <a:rPr lang="en-US" dirty="0" smtClean="0"/>
              <a:t> values are stored in the table .</a:t>
            </a:r>
          </a:p>
          <a:p>
            <a:r>
              <a:rPr lang="en-US" dirty="0" smtClean="0"/>
              <a:t>By this inheritance strategy, we can map the whole hierarchy by single table only. Here, an extra column (also known as </a:t>
            </a:r>
            <a:r>
              <a:rPr lang="en-US" b="1" dirty="0" smtClean="0"/>
              <a:t>discriminator column</a:t>
            </a:r>
            <a:r>
              <a:rPr lang="en-US" dirty="0" smtClean="0"/>
              <a:t>) is created in the table to identify the class.</a:t>
            </a:r>
          </a:p>
          <a:p>
            <a:r>
              <a:rPr lang="en-US" dirty="0" smtClean="0"/>
              <a:t>Let's understand the problem first. I want to map the whole hierarchy given below into one table of the database.</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ble per class hierarchy in inhertance mapping"/>
          <p:cNvPicPr>
            <a:picLocks noChangeAspect="1" noChangeArrowheads="1"/>
          </p:cNvPicPr>
          <p:nvPr/>
        </p:nvPicPr>
        <p:blipFill>
          <a:blip r:embed="rId2"/>
          <a:srcRect/>
          <a:stretch>
            <a:fillRect/>
          </a:stretch>
        </p:blipFill>
        <p:spPr bwMode="auto">
          <a:xfrm>
            <a:off x="838200" y="1828800"/>
            <a:ext cx="7696200" cy="4343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Xml File for Mapping</a:t>
            </a:r>
            <a:endParaRPr lang="en-US" dirty="0"/>
          </a:p>
        </p:txBody>
      </p:sp>
      <p:sp>
        <p:nvSpPr>
          <p:cNvPr id="3" name="Content Placeholder 2"/>
          <p:cNvSpPr>
            <a:spLocks noGrp="1"/>
          </p:cNvSpPr>
          <p:nvPr>
            <p:ph idx="1"/>
          </p:nvPr>
        </p:nvSpPr>
        <p:spPr>
          <a:xfrm>
            <a:off x="0" y="914400"/>
            <a:ext cx="8991600" cy="5943600"/>
          </a:xfrm>
        </p:spPr>
        <p:txBody>
          <a:bodyPr>
            <a:normAutofit fontScale="77500" lnSpcReduction="20000"/>
          </a:bodyPr>
          <a:lstStyle/>
          <a:p>
            <a:r>
              <a:rPr lang="en-US" dirty="0" smtClean="0"/>
              <a:t>&lt;hibernate-mapping&gt; </a:t>
            </a:r>
          </a:p>
          <a:p>
            <a:r>
              <a:rPr lang="en-US" dirty="0" smtClean="0"/>
              <a:t> &lt;class name=“</a:t>
            </a:r>
            <a:r>
              <a:rPr lang="en-US" dirty="0" err="1" smtClean="0"/>
              <a:t>mypackage.Employee</a:t>
            </a:r>
            <a:r>
              <a:rPr lang="en-US" dirty="0" smtClean="0"/>
              <a:t>" table="emp121" discriminator-value="</a:t>
            </a:r>
            <a:r>
              <a:rPr lang="en-US" dirty="0" err="1" smtClean="0"/>
              <a:t>emp</a:t>
            </a:r>
            <a:r>
              <a:rPr lang="en-US" dirty="0" smtClean="0"/>
              <a:t>"&gt;  </a:t>
            </a:r>
          </a:p>
          <a:p>
            <a:r>
              <a:rPr lang="en-US" dirty="0" smtClean="0"/>
              <a:t>&lt;id name="id"&gt;  &lt;generator class="increment"&gt;&lt;/generator&gt;  &lt;/id&gt;   </a:t>
            </a:r>
          </a:p>
          <a:p>
            <a:r>
              <a:rPr lang="en-US" dirty="0" smtClean="0"/>
              <a:t> &lt;discriminator column="type" type="string"&gt;</a:t>
            </a:r>
          </a:p>
          <a:p>
            <a:r>
              <a:rPr lang="en-US" dirty="0" smtClean="0"/>
              <a:t>&lt;/discriminator&gt;  &lt;property name="name"&gt;&lt;/property&gt;</a:t>
            </a:r>
          </a:p>
          <a:p>
            <a:r>
              <a:rPr lang="en-US" dirty="0" smtClean="0"/>
              <a:t>&lt;subclass name="</a:t>
            </a:r>
            <a:r>
              <a:rPr lang="en-US" dirty="0" err="1" smtClean="0"/>
              <a:t>mypackage.Regular_Employee</a:t>
            </a:r>
            <a:r>
              <a:rPr lang="en-US" dirty="0" smtClean="0"/>
              <a:t>" discriminator-value="</a:t>
            </a:r>
            <a:r>
              <a:rPr lang="en-US" dirty="0" err="1" smtClean="0"/>
              <a:t>reg_emp</a:t>
            </a:r>
            <a:r>
              <a:rPr lang="en-US" dirty="0" smtClean="0"/>
              <a:t>"&gt; </a:t>
            </a:r>
          </a:p>
          <a:p>
            <a:r>
              <a:rPr lang="en-US" dirty="0" smtClean="0"/>
              <a:t> &lt;property name="salary"&gt;&lt;/property&gt; </a:t>
            </a:r>
          </a:p>
          <a:p>
            <a:r>
              <a:rPr lang="en-US" dirty="0" smtClean="0"/>
              <a:t> &lt;property name="bonus"&gt;&lt;/property&gt;  &lt;/subclass&gt;    </a:t>
            </a:r>
          </a:p>
          <a:p>
            <a:r>
              <a:rPr lang="en-US" dirty="0" smtClean="0"/>
              <a:t>&lt;subclass name="</a:t>
            </a:r>
            <a:r>
              <a:rPr lang="en-US" dirty="0" err="1" smtClean="0"/>
              <a:t>mypackage.Contract_Employee</a:t>
            </a:r>
            <a:r>
              <a:rPr lang="en-US" dirty="0" smtClean="0"/>
              <a:t>" discriminator-value="</a:t>
            </a:r>
            <a:r>
              <a:rPr lang="en-US" dirty="0" err="1" smtClean="0"/>
              <a:t>con_emp</a:t>
            </a:r>
            <a:r>
              <a:rPr lang="en-US" dirty="0" smtClean="0"/>
              <a:t>"&gt;  </a:t>
            </a:r>
          </a:p>
          <a:p>
            <a:r>
              <a:rPr lang="en-US" dirty="0" smtClean="0"/>
              <a:t>&lt;property name="</a:t>
            </a:r>
            <a:r>
              <a:rPr lang="en-US" dirty="0" err="1" smtClean="0"/>
              <a:t>pay_per_hour</a:t>
            </a:r>
            <a:r>
              <a:rPr lang="en-US" dirty="0" smtClean="0"/>
              <a:t>"&gt;&lt;/property&gt;  &lt;property name="</a:t>
            </a:r>
            <a:r>
              <a:rPr lang="en-US" dirty="0" err="1" smtClean="0"/>
              <a:t>contract_duration</a:t>
            </a:r>
            <a:r>
              <a:rPr lang="en-US" dirty="0" smtClean="0"/>
              <a:t>"&gt;&lt;/property&gt;  &lt;/subclass&gt;              &lt;/class&gt;              &lt;/hibernate-mapping&gt;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b="1" dirty="0" smtClean="0"/>
              <a:t>Table Per Concrete class</a:t>
            </a:r>
          </a:p>
          <a:p>
            <a:r>
              <a:rPr lang="en-US" dirty="0" smtClean="0"/>
              <a:t>In case of table per concrete class, tables are created as per class. But duplicate column is added in subclass tables.</a:t>
            </a:r>
          </a:p>
          <a:p>
            <a:r>
              <a:rPr lang="en-US" dirty="0" smtClean="0"/>
              <a:t>In case of Table Per Concrete class, there will be three tables in the database having no relations to each other. There are two ways to map the table with table per concrete class strategy.</a:t>
            </a:r>
          </a:p>
          <a:p>
            <a:r>
              <a:rPr lang="en-US" dirty="0" smtClean="0"/>
              <a:t>By union-subclass element</a:t>
            </a:r>
          </a:p>
          <a:p>
            <a:r>
              <a:rPr lang="en-US" dirty="0" smtClean="0"/>
              <a:t>By Self creating the table for each class</a:t>
            </a:r>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b="1" dirty="0" smtClean="0"/>
              <a:t>Table Per Subclass</a:t>
            </a:r>
          </a:p>
          <a:p>
            <a:r>
              <a:rPr lang="en-US" dirty="0" smtClean="0"/>
              <a:t>In this strategy, tables are created as per class but related by foreign key. So there are no duplicate columns.</a:t>
            </a:r>
          </a:p>
          <a:p>
            <a:r>
              <a:rPr lang="en-US" dirty="0" smtClean="0"/>
              <a:t>In case of Table Per Subclass, subclass mapped tables are related to parent class mapped table by primary key and foreign key relationship.</a:t>
            </a:r>
          </a:p>
          <a:p>
            <a:r>
              <a:rPr lang="en-US" dirty="0" smtClean="0"/>
              <a:t>The </a:t>
            </a:r>
            <a:r>
              <a:rPr lang="en-US" b="1" dirty="0" smtClean="0"/>
              <a:t>&lt;joined-subclass&gt;</a:t>
            </a:r>
            <a:r>
              <a:rPr lang="en-US" dirty="0" smtClean="0"/>
              <a:t> element of class is used to map the child class with parent using the primary key and foreign key relation. </a:t>
            </a:r>
          </a:p>
          <a:p>
            <a:r>
              <a:rPr lang="en-US" dirty="0" smtClean="0"/>
              <a:t>In this example, we are going to use hb2ddl.auto property to generate the table automatically. So we don't need to be worried about creating tables in the database.</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&lt;hibernate-mapping&gt;  </a:t>
            </a:r>
          </a:p>
          <a:p>
            <a:r>
              <a:rPr lang="en-US" dirty="0" smtClean="0"/>
              <a:t>  &lt;class name=“</a:t>
            </a:r>
            <a:r>
              <a:rPr lang="en-US" dirty="0" err="1" smtClean="0"/>
              <a:t>mypackage.Employee</a:t>
            </a:r>
            <a:r>
              <a:rPr lang="en-US" dirty="0" smtClean="0"/>
              <a:t>" table="emp123"&gt;    &lt;id name="id"&gt;    &lt;generator class="increment"&gt;&lt;/generator&gt;    &lt;/id&gt;   </a:t>
            </a:r>
          </a:p>
          <a:p>
            <a:r>
              <a:rPr lang="en-US" dirty="0" smtClean="0"/>
              <a:t>   &lt;property name="name"&gt;&lt;/property&gt;      &lt;joined-subclass name=“</a:t>
            </a:r>
            <a:r>
              <a:rPr lang="en-US" dirty="0" err="1" smtClean="0"/>
              <a:t>mypackage.Regular_Employee</a:t>
            </a:r>
            <a:r>
              <a:rPr lang="en-US" dirty="0" smtClean="0"/>
              <a:t>" table="regemp123"&gt;    </a:t>
            </a:r>
          </a:p>
          <a:p>
            <a:r>
              <a:rPr lang="en-US" dirty="0" smtClean="0"/>
              <a:t>&lt;key column="</a:t>
            </a:r>
            <a:r>
              <a:rPr lang="en-US" dirty="0" err="1" smtClean="0"/>
              <a:t>eid</a:t>
            </a:r>
            <a:r>
              <a:rPr lang="en-US" dirty="0" smtClean="0"/>
              <a:t>"&gt;&lt;/key&gt;    &lt;property name="salary"&gt;&lt;/property&gt;    &lt;property name="bonus"&gt;&lt;/property&gt;    &lt;/joined-subclass&gt;       </a:t>
            </a:r>
          </a:p>
          <a:p>
            <a:r>
              <a:rPr lang="en-US" dirty="0" smtClean="0"/>
              <a:t>&lt;</a:t>
            </a:r>
            <a:r>
              <a:rPr lang="en-US" dirty="0" err="1" smtClean="0"/>
              <a:t>joinedsubclass</a:t>
            </a:r>
            <a:r>
              <a:rPr lang="en-US" dirty="0" smtClean="0"/>
              <a:t> name=“</a:t>
            </a:r>
            <a:r>
              <a:rPr lang="en-US" dirty="0" err="1" smtClean="0"/>
              <a:t>mypackage.Contract_Employee</a:t>
            </a:r>
            <a:r>
              <a:rPr lang="en-US" dirty="0" smtClean="0"/>
              <a:t>" table="contemp123"&gt; </a:t>
            </a:r>
          </a:p>
          <a:p>
            <a:r>
              <a:rPr lang="en-US" dirty="0" smtClean="0"/>
              <a:t>   &lt;key column="</a:t>
            </a:r>
            <a:r>
              <a:rPr lang="en-US" dirty="0" err="1" smtClean="0"/>
              <a:t>eid</a:t>
            </a:r>
            <a:r>
              <a:rPr lang="en-US" dirty="0" smtClean="0"/>
              <a:t>"&gt;&lt;/key&gt;    &lt;property name="</a:t>
            </a:r>
            <a:r>
              <a:rPr lang="en-US" dirty="0" err="1" smtClean="0"/>
              <a:t>pay_per_hour</a:t>
            </a:r>
            <a:r>
              <a:rPr lang="en-US" dirty="0" smtClean="0"/>
              <a:t>"&gt;&lt;/property&gt;    &lt;property name="</a:t>
            </a:r>
            <a:r>
              <a:rPr lang="en-US" dirty="0" err="1" smtClean="0"/>
              <a:t>contract_duration</a:t>
            </a:r>
            <a:r>
              <a:rPr lang="en-US" dirty="0" smtClean="0"/>
              <a:t>"&gt;&lt;/property&gt;    &lt;/joined-subclass&gt;</a:t>
            </a:r>
          </a:p>
          <a:p>
            <a:r>
              <a:rPr lang="en-US" dirty="0" smtClean="0"/>
              <a:t>&lt;/class&gt;    &lt;/hibernate-mapping&gt;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Annotation</a:t>
            </a:r>
            <a:endParaRPr lang="en-US" dirty="0"/>
          </a:p>
        </p:txBody>
      </p:sp>
      <p:sp>
        <p:nvSpPr>
          <p:cNvPr id="3" name="Content Placeholder 2"/>
          <p:cNvSpPr>
            <a:spLocks noGrp="1"/>
          </p:cNvSpPr>
          <p:nvPr>
            <p:ph idx="1"/>
          </p:nvPr>
        </p:nvSpPr>
        <p:spPr>
          <a:xfrm>
            <a:off x="0" y="1219200"/>
            <a:ext cx="9144000" cy="5638800"/>
          </a:xfrm>
        </p:spPr>
        <p:txBody>
          <a:bodyPr>
            <a:normAutofit fontScale="92500"/>
          </a:bodyPr>
          <a:lstStyle/>
          <a:p>
            <a:r>
              <a:rPr lang="en-US" dirty="0" smtClean="0"/>
              <a:t>In the previous page, we have mapped the inheritance hierarchy with one table only using xml file. </a:t>
            </a:r>
          </a:p>
          <a:p>
            <a:r>
              <a:rPr lang="en-US" dirty="0" smtClean="0"/>
              <a:t>Here, we are going to perform this task using annotation. You need to use @Inheritance(strategy=</a:t>
            </a:r>
            <a:r>
              <a:rPr lang="en-US" dirty="0" err="1" smtClean="0"/>
              <a:t>InheritanceType.SINGLE_TABLE</a:t>
            </a:r>
            <a:r>
              <a:rPr lang="en-US" dirty="0" smtClean="0"/>
              <a:t>), @</a:t>
            </a:r>
            <a:r>
              <a:rPr lang="en-US" dirty="0" err="1" smtClean="0"/>
              <a:t>DiscriminatorColumn</a:t>
            </a:r>
            <a:r>
              <a:rPr lang="en-US" dirty="0" smtClean="0"/>
              <a:t> and @</a:t>
            </a:r>
            <a:r>
              <a:rPr lang="en-US" dirty="0" err="1" smtClean="0"/>
              <a:t>DiscriminatorValue</a:t>
            </a:r>
            <a:r>
              <a:rPr lang="en-US" dirty="0" smtClean="0"/>
              <a:t> annotations for mapping table per hierarchy strategy. </a:t>
            </a:r>
          </a:p>
          <a:p>
            <a:r>
              <a:rPr lang="en-US" dirty="0" smtClean="0"/>
              <a:t>In case of table per hierarchy, only one table is required to map the inheritance hierarchy. Here, an extra column (also known as </a:t>
            </a:r>
            <a:r>
              <a:rPr lang="en-US" b="1" dirty="0" smtClean="0"/>
              <a:t>discriminator column</a:t>
            </a:r>
            <a:r>
              <a:rPr lang="en-US" dirty="0" smtClean="0"/>
              <a:t>) is created in the table to identify the class.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smtClean="0"/>
              <a:t>import </a:t>
            </a:r>
            <a:r>
              <a:rPr lang="en-US" dirty="0" err="1" smtClean="0"/>
              <a:t>javax.persistence</a:t>
            </a:r>
            <a:r>
              <a:rPr lang="en-US" dirty="0" smtClean="0"/>
              <a:t>.*; </a:t>
            </a:r>
          </a:p>
          <a:p>
            <a:r>
              <a:rPr lang="en-US" dirty="0" smtClean="0"/>
              <a:t> @Entity  @Table(name = "employee101")</a:t>
            </a:r>
          </a:p>
          <a:p>
            <a:r>
              <a:rPr lang="en-US" dirty="0" smtClean="0"/>
              <a:t>  @Inheritance(strategy=</a:t>
            </a:r>
            <a:r>
              <a:rPr lang="en-US" dirty="0" err="1" smtClean="0"/>
              <a:t>InheritanceType.SINGLE_TABLE</a:t>
            </a:r>
            <a:r>
              <a:rPr lang="en-US" dirty="0" smtClean="0"/>
              <a:t>)</a:t>
            </a:r>
          </a:p>
          <a:p>
            <a:r>
              <a:rPr lang="en-US" dirty="0" smtClean="0"/>
              <a:t>@</a:t>
            </a:r>
            <a:r>
              <a:rPr lang="en-US" dirty="0" err="1" smtClean="0"/>
              <a:t>DiscriminatorColumn</a:t>
            </a:r>
            <a:r>
              <a:rPr lang="en-US" dirty="0" smtClean="0"/>
              <a:t>(name="</a:t>
            </a:r>
            <a:r>
              <a:rPr lang="en-US" dirty="0" err="1" smtClean="0"/>
              <a:t>type",discriminatorType</a:t>
            </a:r>
            <a:r>
              <a:rPr lang="en-US" dirty="0" smtClean="0"/>
              <a:t>=</a:t>
            </a:r>
            <a:r>
              <a:rPr lang="en-US" dirty="0" err="1" smtClean="0"/>
              <a:t>DiscriminatorType.STRING</a:t>
            </a:r>
            <a:r>
              <a:rPr lang="en-US" dirty="0" smtClean="0"/>
              <a:t>) </a:t>
            </a:r>
          </a:p>
          <a:p>
            <a:r>
              <a:rPr lang="en-US" dirty="0" smtClean="0"/>
              <a:t>@</a:t>
            </a:r>
            <a:r>
              <a:rPr lang="en-US" dirty="0" err="1" smtClean="0"/>
              <a:t>DiscriminatorValue</a:t>
            </a:r>
            <a:r>
              <a:rPr lang="en-US" dirty="0" smtClean="0"/>
              <a:t>(value="employee")</a:t>
            </a:r>
          </a:p>
          <a:p>
            <a:r>
              <a:rPr lang="en-US" dirty="0" smtClean="0"/>
              <a:t>public class Employee {  @Id  @</a:t>
            </a:r>
            <a:r>
              <a:rPr lang="en-US" dirty="0" err="1" smtClean="0"/>
              <a:t>GeneratedValue</a:t>
            </a:r>
            <a:r>
              <a:rPr lang="en-US" dirty="0" smtClean="0"/>
              <a:t>(strategy=</a:t>
            </a:r>
            <a:r>
              <a:rPr lang="en-US" dirty="0" err="1" smtClean="0"/>
              <a:t>GenerationType.AUTO</a:t>
            </a:r>
            <a:r>
              <a:rPr lang="en-US" dirty="0" smtClean="0"/>
              <a:t>)    </a:t>
            </a:r>
          </a:p>
          <a:p>
            <a:r>
              <a:rPr lang="en-US" dirty="0" smtClean="0"/>
              <a:t>@Column(name = "id")  private </a:t>
            </a:r>
            <a:r>
              <a:rPr lang="en-US" dirty="0" err="1" smtClean="0"/>
              <a:t>int</a:t>
            </a:r>
            <a:r>
              <a:rPr lang="en-US" dirty="0" smtClean="0"/>
              <a:t> id;</a:t>
            </a:r>
          </a:p>
          <a:p>
            <a:r>
              <a:rPr lang="en-US" dirty="0" smtClean="0"/>
              <a:t>@Column(name = "name")  private String name;    </a:t>
            </a:r>
          </a:p>
          <a:p>
            <a:r>
              <a:rPr lang="en-US" dirty="0" smtClean="0"/>
              <a:t>//setters and getters  }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Hibernate sessions</a:t>
            </a:r>
            <a:endParaRPr lang="en-US" dirty="0"/>
          </a:p>
        </p:txBody>
      </p:sp>
      <p:sp>
        <p:nvSpPr>
          <p:cNvPr id="3" name="Content Placeholder 2"/>
          <p:cNvSpPr>
            <a:spLocks noGrp="1"/>
          </p:cNvSpPr>
          <p:nvPr>
            <p:ph idx="1"/>
          </p:nvPr>
        </p:nvSpPr>
        <p:spPr>
          <a:xfrm>
            <a:off x="-76200" y="1066800"/>
            <a:ext cx="9144000" cy="5791200"/>
          </a:xfrm>
        </p:spPr>
        <p:txBody>
          <a:bodyPr>
            <a:noAutofit/>
          </a:bodyPr>
          <a:lstStyle/>
          <a:p>
            <a:r>
              <a:rPr lang="en-US" sz="2000" dirty="0" smtClean="0"/>
              <a:t>A Session is used to get a physical connection with a database. The Session object is lightweight and designed to be instantiated each time an interaction is needed with the database.</a:t>
            </a:r>
          </a:p>
          <a:p>
            <a:r>
              <a:rPr lang="en-US" sz="2000" dirty="0" smtClean="0"/>
              <a:t> Persistent objects are saved and retrieved through a Session object.</a:t>
            </a:r>
          </a:p>
          <a:p>
            <a:r>
              <a:rPr lang="en-US" sz="2000" dirty="0" smtClean="0"/>
              <a:t>The session objects should not be kept open for a long time because they are not usually thread safe and they should be created and destroyed them as needed.</a:t>
            </a:r>
          </a:p>
          <a:p>
            <a:r>
              <a:rPr lang="en-US" sz="2000" dirty="0" smtClean="0"/>
              <a:t>The main function of the Session is to offer create, read and delete operations for instances of mapped entity classes.</a:t>
            </a:r>
          </a:p>
          <a:p>
            <a:r>
              <a:rPr lang="en-US" sz="2000" dirty="0" smtClean="0"/>
              <a:t>Instances may exist in one of the following three states at a given point in time:</a:t>
            </a:r>
          </a:p>
          <a:p>
            <a:r>
              <a:rPr lang="en-US" sz="2000" b="1" dirty="0" smtClean="0"/>
              <a:t>transient:</a:t>
            </a:r>
            <a:r>
              <a:rPr lang="en-US" sz="2000" dirty="0" smtClean="0"/>
              <a:t> A new instance of a persistent class which is not associated with a Session and has no representation in the database and no identifier value is considered transient by Hibernate.</a:t>
            </a:r>
          </a:p>
          <a:p>
            <a:r>
              <a:rPr lang="en-US" sz="2000" b="1" dirty="0" smtClean="0"/>
              <a:t>persistent:</a:t>
            </a:r>
            <a:r>
              <a:rPr lang="en-US" sz="2000" dirty="0" smtClean="0"/>
              <a:t> You can make a transient instance persistent by associating it with a Session. A persistent instance has a representation in the database, an identifier value and is associated with a Session.</a:t>
            </a:r>
          </a:p>
          <a:p>
            <a:r>
              <a:rPr lang="en-US" sz="2000" b="1" dirty="0" smtClean="0"/>
              <a:t>detached:</a:t>
            </a:r>
            <a:r>
              <a:rPr lang="en-US" sz="2000" dirty="0" smtClean="0"/>
              <a:t> Once we close the Hibernate Session, the persistent instance will become a detached instance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Annotation</a:t>
            </a:r>
            <a:endParaRPr lang="en-US" dirty="0"/>
          </a:p>
        </p:txBody>
      </p:sp>
      <p:sp>
        <p:nvSpPr>
          <p:cNvPr id="3" name="Content Placeholder 2"/>
          <p:cNvSpPr>
            <a:spLocks noGrp="1"/>
          </p:cNvSpPr>
          <p:nvPr>
            <p:ph idx="1"/>
          </p:nvPr>
        </p:nvSpPr>
        <p:spPr/>
        <p:txBody>
          <a:bodyPr/>
          <a:lstStyle/>
          <a:p>
            <a:r>
              <a:rPr lang="en-US" dirty="0" smtClean="0"/>
              <a:t>you have seen how Hibernate uses XML mapping file for the transformation of data from POJO to database tables and vice versa.</a:t>
            </a:r>
          </a:p>
          <a:p>
            <a:r>
              <a:rPr lang="en-US" dirty="0" smtClean="0"/>
              <a:t> Hibernate annotations is the newest way to define mappings without a use of XML file.</a:t>
            </a:r>
          </a:p>
          <a:p>
            <a:r>
              <a:rPr lang="en-US" dirty="0" smtClean="0"/>
              <a:t> You can use annotations in addition to or as a replacement of XML mapping metadata.</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A Session instance is </a:t>
            </a:r>
            <a:r>
              <a:rPr lang="en-US" dirty="0" err="1" smtClean="0"/>
              <a:t>serializable</a:t>
            </a:r>
            <a:r>
              <a:rPr lang="en-US" dirty="0" smtClean="0"/>
              <a:t> if its persistent classes are </a:t>
            </a:r>
            <a:r>
              <a:rPr lang="en-US" dirty="0" err="1" smtClean="0"/>
              <a:t>serializable</a:t>
            </a:r>
            <a:r>
              <a:rPr lang="en-US" dirty="0" smtClean="0"/>
              <a:t>. A typical transaction should use the following idiom: </a:t>
            </a:r>
          </a:p>
          <a:p>
            <a:r>
              <a:rPr lang="en-US" dirty="0" smtClean="0"/>
              <a:t>Session </a:t>
            </a:r>
            <a:r>
              <a:rPr lang="en-US" dirty="0" err="1" smtClean="0"/>
              <a:t>session</a:t>
            </a:r>
            <a:r>
              <a:rPr lang="en-US" dirty="0" smtClean="0"/>
              <a:t> = </a:t>
            </a:r>
            <a:r>
              <a:rPr lang="en-US" dirty="0" err="1" smtClean="0"/>
              <a:t>factory.openSession</a:t>
            </a:r>
            <a:r>
              <a:rPr lang="en-US" dirty="0" smtClean="0"/>
              <a:t>(); </a:t>
            </a:r>
          </a:p>
          <a:p>
            <a:r>
              <a:rPr lang="en-US" dirty="0" smtClean="0"/>
              <a:t>Transaction </a:t>
            </a:r>
            <a:r>
              <a:rPr lang="en-US" dirty="0" err="1" smtClean="0"/>
              <a:t>tx</a:t>
            </a:r>
            <a:r>
              <a:rPr lang="en-US" dirty="0" smtClean="0"/>
              <a:t> = null; </a:t>
            </a:r>
          </a:p>
          <a:p>
            <a:r>
              <a:rPr lang="en-US" dirty="0" smtClean="0"/>
              <a:t>try { </a:t>
            </a:r>
            <a:r>
              <a:rPr lang="en-US" dirty="0" err="1" smtClean="0"/>
              <a:t>tx</a:t>
            </a:r>
            <a:r>
              <a:rPr lang="en-US" dirty="0" smtClean="0"/>
              <a:t> = </a:t>
            </a:r>
            <a:r>
              <a:rPr lang="en-US" dirty="0" err="1" smtClean="0"/>
              <a:t>session.beginTransaction</a:t>
            </a:r>
            <a:r>
              <a:rPr lang="en-US" dirty="0" smtClean="0"/>
              <a:t>(); // do some work ... </a:t>
            </a:r>
            <a:r>
              <a:rPr lang="en-US" dirty="0" err="1" smtClean="0"/>
              <a:t>tx.commit</a:t>
            </a:r>
            <a:r>
              <a:rPr lang="en-US" dirty="0" smtClean="0"/>
              <a:t>(); }</a:t>
            </a:r>
          </a:p>
          <a:p>
            <a:r>
              <a:rPr lang="en-US" dirty="0" smtClean="0"/>
              <a:t> catch (Exception e) { if (</a:t>
            </a:r>
            <a:r>
              <a:rPr lang="en-US" dirty="0" err="1" smtClean="0"/>
              <a:t>tx</a:t>
            </a:r>
            <a:r>
              <a:rPr lang="en-US" dirty="0" smtClean="0"/>
              <a:t>!=null) </a:t>
            </a:r>
            <a:r>
              <a:rPr lang="en-US" dirty="0" err="1" smtClean="0"/>
              <a:t>tx.rollback</a:t>
            </a:r>
            <a:r>
              <a:rPr lang="en-US" dirty="0" smtClean="0"/>
              <a:t>(); </a:t>
            </a:r>
            <a:r>
              <a:rPr lang="en-US" dirty="0" err="1" smtClean="0"/>
              <a:t>e.printStackTrace</a:t>
            </a:r>
            <a:r>
              <a:rPr lang="en-US" dirty="0" smtClean="0"/>
              <a:t>(); }finally { </a:t>
            </a:r>
            <a:r>
              <a:rPr lang="en-US" dirty="0" err="1" smtClean="0"/>
              <a:t>session.close</a:t>
            </a:r>
            <a:r>
              <a:rPr lang="en-US" dirty="0" smtClean="0"/>
              <a:t>(); } </a:t>
            </a:r>
          </a:p>
          <a:p>
            <a:r>
              <a:rPr lang="en-US" dirty="0" smtClean="0"/>
              <a:t>If the Session throws an exception, the transaction must be rolled back and the session must be discarded.</a:t>
            </a:r>
          </a:p>
          <a:p>
            <a:r>
              <a:rPr lang="en-US" b="1" dirty="0" smtClean="0"/>
              <a:t>Session Interface Methods:</a:t>
            </a:r>
          </a:p>
          <a:p>
            <a:r>
              <a:rPr lang="en-US" dirty="0" smtClean="0"/>
              <a:t>There are number of methods provided by the </a:t>
            </a:r>
            <a:r>
              <a:rPr lang="en-US" b="1" dirty="0" smtClean="0"/>
              <a:t>Session</a:t>
            </a:r>
            <a:r>
              <a:rPr lang="en-US" dirty="0" smtClean="0"/>
              <a:t> interface but I'm going to list down few important methods only, which we will use in this tutorial. You can check Hibernate documentation for a complete list of methods associated with </a:t>
            </a:r>
            <a:r>
              <a:rPr lang="en-US" b="1" dirty="0" smtClean="0"/>
              <a:t>Session</a:t>
            </a:r>
            <a:r>
              <a:rPr lang="en-US" dirty="0" smtClean="0"/>
              <a:t> and </a:t>
            </a:r>
            <a:r>
              <a:rPr lang="en-US" b="1" dirty="0" err="1" smtClean="0"/>
              <a:t>SessionFactory</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Annotation?</a:t>
            </a:r>
            <a:endParaRPr lang="en-US" dirty="0"/>
          </a:p>
        </p:txBody>
      </p:sp>
      <p:sp>
        <p:nvSpPr>
          <p:cNvPr id="3" name="Content Placeholder 2"/>
          <p:cNvSpPr>
            <a:spLocks noGrp="1"/>
          </p:cNvSpPr>
          <p:nvPr>
            <p:ph idx="1"/>
          </p:nvPr>
        </p:nvSpPr>
        <p:spPr/>
        <p:txBody>
          <a:bodyPr/>
          <a:lstStyle/>
          <a:p>
            <a:r>
              <a:rPr lang="en-US" dirty="0" smtClean="0"/>
              <a:t>Hibernate Annotations is the powerful way to provide the metadata for the Object and Relational Table mapping. </a:t>
            </a:r>
          </a:p>
          <a:p>
            <a:r>
              <a:rPr lang="en-US" dirty="0" smtClean="0"/>
              <a:t>All the metadata is clubbed into the POJO java file along with the code this helps the user to understand the table structure and POJO simultaneously during the development.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b="1" dirty="0" smtClean="0"/>
              <a:t>Environment Setup for Hibernate Annotation</a:t>
            </a:r>
          </a:p>
          <a:p>
            <a:r>
              <a:rPr lang="en-US" dirty="0" smtClean="0"/>
              <a:t>First of all you would have to make sure that you are using JDK 5.0 otherwise you need to upgrade your JDK to JDK 5.0 to take advantage of the native support for annotations.</a:t>
            </a:r>
          </a:p>
          <a:p>
            <a:r>
              <a:rPr lang="en-US" dirty="0" smtClean="0"/>
              <a:t>Second, you will need to install the Hibernate 3.x annotations distribution package, available from the </a:t>
            </a:r>
            <a:r>
              <a:rPr lang="en-US" dirty="0" err="1" smtClean="0"/>
              <a:t>sourceforge</a:t>
            </a:r>
            <a:r>
              <a:rPr lang="en-US" dirty="0" smtClean="0"/>
              <a:t>: (</a:t>
            </a:r>
            <a:r>
              <a:rPr lang="en-US" dirty="0" smtClean="0">
                <a:hlinkClick r:id="rId2"/>
              </a:rPr>
              <a:t>Download Hibernate Annotation</a:t>
            </a:r>
            <a:r>
              <a:rPr lang="en-US" dirty="0" smtClean="0"/>
              <a:t>) and copy </a:t>
            </a:r>
            <a:r>
              <a:rPr lang="en-US" b="1" dirty="0" smtClean="0"/>
              <a:t>hibernate-annotations.jar, lib/hibernate-comons-annotations.jar</a:t>
            </a:r>
            <a:r>
              <a:rPr lang="en-US" dirty="0" smtClean="0"/>
              <a:t> and </a:t>
            </a:r>
            <a:r>
              <a:rPr lang="en-US" b="1" dirty="0" smtClean="0"/>
              <a:t>lib/ejb3-persistence.jar</a:t>
            </a:r>
            <a:r>
              <a:rPr lang="en-US" dirty="0" smtClean="0"/>
              <a:t> from the Hibernate Annotations distribution to your CLASSPATH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@Entity @Table(name = "EMPLOYEE") </a:t>
            </a:r>
          </a:p>
          <a:p>
            <a:r>
              <a:rPr lang="en-US" dirty="0" smtClean="0"/>
              <a:t>public class Employee { </a:t>
            </a:r>
          </a:p>
          <a:p>
            <a:r>
              <a:rPr lang="en-US" dirty="0" smtClean="0"/>
              <a:t>@Id @</a:t>
            </a:r>
            <a:r>
              <a:rPr lang="en-US" dirty="0" err="1" smtClean="0"/>
              <a:t>GeneratedValue</a:t>
            </a:r>
            <a:r>
              <a:rPr lang="en-US" dirty="0" smtClean="0"/>
              <a:t> </a:t>
            </a:r>
          </a:p>
          <a:p>
            <a:r>
              <a:rPr lang="en-US" dirty="0" smtClean="0"/>
              <a:t>@Column(name = "id")</a:t>
            </a:r>
          </a:p>
          <a:p>
            <a:r>
              <a:rPr lang="en-US" dirty="0" smtClean="0"/>
              <a:t> private </a:t>
            </a:r>
            <a:r>
              <a:rPr lang="en-US" dirty="0" err="1" smtClean="0"/>
              <a:t>int</a:t>
            </a:r>
            <a:r>
              <a:rPr lang="en-US" dirty="0" smtClean="0"/>
              <a:t> id;</a:t>
            </a:r>
          </a:p>
          <a:p>
            <a:r>
              <a:rPr lang="en-US" dirty="0" smtClean="0"/>
              <a:t> @Column(name = "</a:t>
            </a:r>
            <a:r>
              <a:rPr lang="en-US" dirty="0" err="1" smtClean="0"/>
              <a:t>first_name</a:t>
            </a:r>
            <a:r>
              <a:rPr lang="en-US" dirty="0" smtClean="0"/>
              <a:t>") private String </a:t>
            </a:r>
            <a:r>
              <a:rPr lang="en-US" dirty="0" err="1" smtClean="0"/>
              <a:t>firstName</a:t>
            </a:r>
            <a:r>
              <a:rPr lang="en-US" dirty="0" smtClean="0"/>
              <a:t>; @Column(name = "</a:t>
            </a:r>
            <a:r>
              <a:rPr lang="en-US" dirty="0" err="1" smtClean="0"/>
              <a:t>last_name</a:t>
            </a:r>
            <a:r>
              <a:rPr lang="en-US" dirty="0" smtClean="0"/>
              <a:t>") private String </a:t>
            </a:r>
            <a:r>
              <a:rPr lang="en-US" dirty="0" err="1" smtClean="0"/>
              <a:t>lastName</a:t>
            </a:r>
            <a:r>
              <a:rPr lang="en-US" dirty="0" smtClean="0"/>
              <a:t>; @Column(name = "salary") private </a:t>
            </a:r>
            <a:r>
              <a:rPr lang="en-US" dirty="0" err="1" smtClean="0"/>
              <a:t>int</a:t>
            </a:r>
            <a:r>
              <a:rPr lang="en-US" dirty="0" smtClean="0"/>
              <a:t> salary; public Employee() {} public </a:t>
            </a:r>
            <a:r>
              <a:rPr lang="en-US" dirty="0" err="1" smtClean="0"/>
              <a:t>int</a:t>
            </a:r>
            <a:r>
              <a:rPr lang="en-US" dirty="0" smtClean="0"/>
              <a:t> </a:t>
            </a:r>
            <a:r>
              <a:rPr lang="en-US" dirty="0" err="1" smtClean="0"/>
              <a:t>getId</a:t>
            </a:r>
            <a:r>
              <a:rPr lang="en-US" dirty="0" smtClean="0"/>
              <a:t>() { return id; } public void </a:t>
            </a:r>
            <a:r>
              <a:rPr lang="en-US" dirty="0" err="1" smtClean="0"/>
              <a:t>setId</a:t>
            </a:r>
            <a:r>
              <a:rPr lang="en-US" dirty="0" smtClean="0"/>
              <a:t>( </a:t>
            </a:r>
            <a:r>
              <a:rPr lang="en-US" dirty="0" err="1" smtClean="0"/>
              <a:t>int</a:t>
            </a:r>
            <a:r>
              <a:rPr lang="en-US" dirty="0" smtClean="0"/>
              <a:t> id ) { this.id = id; } public String </a:t>
            </a:r>
            <a:r>
              <a:rPr lang="en-US" dirty="0" err="1" smtClean="0"/>
              <a:t>getFirstName</a:t>
            </a:r>
            <a:r>
              <a:rPr lang="en-US" dirty="0" smtClean="0"/>
              <a:t>() { return </a:t>
            </a:r>
            <a:r>
              <a:rPr lang="en-US" dirty="0" err="1" smtClean="0"/>
              <a:t>firstName</a:t>
            </a:r>
            <a:r>
              <a:rPr lang="en-US" dirty="0" smtClean="0"/>
              <a:t>; } public void </a:t>
            </a:r>
            <a:r>
              <a:rPr lang="en-US" dirty="0" err="1" smtClean="0"/>
              <a:t>setFirstName</a:t>
            </a:r>
            <a:r>
              <a:rPr lang="en-US" dirty="0" smtClean="0"/>
              <a:t>( String </a:t>
            </a:r>
            <a:r>
              <a:rPr lang="en-US" dirty="0" err="1" smtClean="0"/>
              <a:t>first_name</a:t>
            </a:r>
            <a:r>
              <a:rPr lang="en-US" dirty="0" smtClean="0"/>
              <a:t> ) { </a:t>
            </a:r>
            <a:r>
              <a:rPr lang="en-US" dirty="0" err="1" smtClean="0"/>
              <a:t>this.firstName</a:t>
            </a:r>
            <a:r>
              <a:rPr lang="en-US" dirty="0" smtClean="0"/>
              <a:t> = </a:t>
            </a:r>
            <a:r>
              <a:rPr lang="en-US" dirty="0" err="1" smtClean="0"/>
              <a:t>first_name</a:t>
            </a:r>
            <a:r>
              <a:rPr lang="en-US" dirty="0" smtClean="0"/>
              <a:t>; } public String </a:t>
            </a:r>
            <a:r>
              <a:rPr lang="en-US" dirty="0" err="1" smtClean="0"/>
              <a:t>getLastName</a:t>
            </a:r>
            <a:r>
              <a:rPr lang="en-US" dirty="0" smtClean="0"/>
              <a:t>() { return </a:t>
            </a:r>
            <a:r>
              <a:rPr lang="en-US" dirty="0" err="1" smtClean="0"/>
              <a:t>lastName</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Hibernate detects that the @Id annotation is on a field and assumes that it should access properties on an object directly through fields at runtime.</a:t>
            </a:r>
          </a:p>
          <a:p>
            <a:r>
              <a:rPr lang="en-US" dirty="0" smtClean="0"/>
              <a:t> If you placed the @Id annotation on the </a:t>
            </a:r>
            <a:r>
              <a:rPr lang="en-US" dirty="0" err="1" smtClean="0"/>
              <a:t>getId</a:t>
            </a:r>
            <a:r>
              <a:rPr lang="en-US" dirty="0" smtClean="0"/>
              <a:t>() method, you would enable access to properties through getter and setter methods by default.</a:t>
            </a:r>
          </a:p>
          <a:p>
            <a:r>
              <a:rPr lang="en-US" dirty="0" smtClean="0"/>
              <a:t> Hence, all other annotations are also placed on either fields or getter methods, following the selected strategy. </a:t>
            </a:r>
          </a:p>
          <a:p>
            <a:r>
              <a:rPr lang="en-US" dirty="0" smtClean="0"/>
              <a:t>Following section will explain the annotations used in the above class.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b="1" dirty="0" smtClean="0"/>
              <a:t>@Entity Annotation:</a:t>
            </a:r>
          </a:p>
          <a:p>
            <a:r>
              <a:rPr lang="en-US" dirty="0" smtClean="0"/>
              <a:t>The EJB 3 standard annotations are contained in the </a:t>
            </a:r>
            <a:r>
              <a:rPr lang="en-US" b="1" dirty="0" err="1" smtClean="0"/>
              <a:t>javax.persistence</a:t>
            </a:r>
            <a:r>
              <a:rPr lang="en-US" dirty="0" smtClean="0"/>
              <a:t> package, so we import this package as the first step. </a:t>
            </a:r>
          </a:p>
          <a:p>
            <a:r>
              <a:rPr lang="en-US" dirty="0" smtClean="0"/>
              <a:t>Second we used the </a:t>
            </a:r>
            <a:r>
              <a:rPr lang="en-US" b="1" dirty="0" smtClean="0"/>
              <a:t>@Entity</a:t>
            </a:r>
            <a:r>
              <a:rPr lang="en-US" dirty="0" smtClean="0"/>
              <a:t> annotation to the Employee class which marks this class as an entity bean, so it must have a no-argument constructor that is visible with at least protected scope.</a:t>
            </a:r>
          </a:p>
          <a:p>
            <a:r>
              <a:rPr lang="en-US" b="1" dirty="0" smtClean="0"/>
              <a:t>@Table Annotation:</a:t>
            </a:r>
          </a:p>
          <a:p>
            <a:r>
              <a:rPr lang="en-US" dirty="0" smtClean="0"/>
              <a:t>The @Table annotation allows you to specify the details of the table that will be used to persist the entity in the database.</a:t>
            </a:r>
          </a:p>
          <a:p>
            <a:r>
              <a:rPr lang="en-US" dirty="0" smtClean="0"/>
              <a:t>The @Table annotation provides four attributes, allowing you to override the name of the table, its catalogue, and its schema, and enforce unique constraints on columns in the table. For now we are using just table name which is EMPLOYEE.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b="1" dirty="0" smtClean="0"/>
              <a:t>@Id and @</a:t>
            </a:r>
            <a:r>
              <a:rPr lang="en-US" b="1" dirty="0" err="1" smtClean="0"/>
              <a:t>GeneratedValue</a:t>
            </a:r>
            <a:r>
              <a:rPr lang="en-US" b="1" dirty="0" smtClean="0"/>
              <a:t> Annotations:</a:t>
            </a:r>
          </a:p>
          <a:p>
            <a:r>
              <a:rPr lang="en-US" dirty="0" smtClean="0"/>
              <a:t>Each entity bean will have a primary key, which you annotate on the class with the </a:t>
            </a:r>
            <a:r>
              <a:rPr lang="en-US" b="1" dirty="0" smtClean="0"/>
              <a:t>@Id</a:t>
            </a:r>
            <a:r>
              <a:rPr lang="en-US" dirty="0" smtClean="0"/>
              <a:t> annotation. </a:t>
            </a:r>
          </a:p>
          <a:p>
            <a:r>
              <a:rPr lang="en-US" dirty="0" smtClean="0"/>
              <a:t>The primary key can be a single field or a combination of multiple fields depending on your table structure.</a:t>
            </a:r>
          </a:p>
          <a:p>
            <a:r>
              <a:rPr lang="en-US" dirty="0" smtClean="0"/>
              <a:t>By default, the @Id annotation will automatically determine the most appropriate primary key generation strategy to be used but you can override this by applying the </a:t>
            </a:r>
            <a:r>
              <a:rPr lang="en-US" b="1" dirty="0" smtClean="0"/>
              <a:t>@</a:t>
            </a:r>
            <a:r>
              <a:rPr lang="en-US" b="1" dirty="0" err="1" smtClean="0"/>
              <a:t>GeneratedValue</a:t>
            </a:r>
            <a:r>
              <a:rPr lang="en-US" dirty="0" smtClean="0"/>
              <a:t> annotation which takes two parameters </a:t>
            </a:r>
            <a:r>
              <a:rPr lang="en-US" b="1" dirty="0" smtClean="0"/>
              <a:t>strategy</a:t>
            </a:r>
            <a:r>
              <a:rPr lang="en-US" dirty="0" smtClean="0"/>
              <a:t> and </a:t>
            </a:r>
            <a:r>
              <a:rPr lang="en-US" b="1" dirty="0" smtClean="0"/>
              <a:t>generator</a:t>
            </a:r>
            <a:r>
              <a:rPr lang="en-US" dirty="0" smtClean="0"/>
              <a:t> which I'm not going to discuss here, so let us use only default the default key generation strategy.</a:t>
            </a:r>
          </a:p>
          <a:p>
            <a:r>
              <a:rPr lang="en-US" dirty="0" smtClean="0"/>
              <a:t> Letting Hibernate determine which generator type to use makes your code portable between different databases.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b="1" dirty="0" smtClean="0"/>
              <a:t>@Column Annotation:</a:t>
            </a:r>
          </a:p>
          <a:p>
            <a:r>
              <a:rPr lang="en-US" dirty="0" smtClean="0"/>
              <a:t>The @Column annotation is used to specify the details of the column to which a field or property will be mapped. You can use column annotation with the following most commonly used attributes:</a:t>
            </a:r>
          </a:p>
          <a:p>
            <a:r>
              <a:rPr lang="en-US" b="1" dirty="0" smtClean="0"/>
              <a:t>name</a:t>
            </a:r>
            <a:r>
              <a:rPr lang="en-US" dirty="0" smtClean="0"/>
              <a:t> attribute permits the name of the column to be explicitly specified.</a:t>
            </a:r>
          </a:p>
          <a:p>
            <a:r>
              <a:rPr lang="en-US" b="1" dirty="0" smtClean="0"/>
              <a:t>length</a:t>
            </a:r>
            <a:r>
              <a:rPr lang="en-US" dirty="0" smtClean="0"/>
              <a:t> attribute permits the size of the column used to map a value particularly for a String value.</a:t>
            </a:r>
          </a:p>
          <a:p>
            <a:r>
              <a:rPr lang="en-US" b="1" dirty="0" err="1" smtClean="0"/>
              <a:t>nullable</a:t>
            </a:r>
            <a:r>
              <a:rPr lang="en-US" dirty="0" smtClean="0"/>
              <a:t> attribute permits the column to be marked NOT NULL when the schema is generated.</a:t>
            </a:r>
          </a:p>
          <a:p>
            <a:r>
              <a:rPr lang="en-US" b="1" dirty="0" smtClean="0"/>
              <a:t>unique</a:t>
            </a:r>
            <a:r>
              <a:rPr lang="en-US" dirty="0" smtClean="0"/>
              <a:t> attribute permits the column to be marked as containing only unique values.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1528</Words>
  <Application>Microsoft Office PowerPoint</Application>
  <PresentationFormat>On-screen Show (4:3)</PresentationFormat>
  <Paragraphs>106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Hibernate Annotation</vt:lpstr>
      <vt:lpstr>Hibernate Annotation</vt:lpstr>
      <vt:lpstr>What is Annotation?</vt:lpstr>
      <vt:lpstr>PowerPoint Presentation</vt:lpstr>
      <vt:lpstr>PowerPoint Presentation</vt:lpstr>
      <vt:lpstr>PowerPoint Presentation</vt:lpstr>
      <vt:lpstr>PowerPoint Presentation</vt:lpstr>
      <vt:lpstr>PowerPoint Presentation</vt:lpstr>
      <vt:lpstr>PowerPoint Presentation</vt:lpstr>
      <vt:lpstr>Hibernate Inheritance</vt:lpstr>
      <vt:lpstr>PowerPoint Presentation</vt:lpstr>
      <vt:lpstr>PowerPoint Presentation</vt:lpstr>
      <vt:lpstr>Xml File for Mapping</vt:lpstr>
      <vt:lpstr>PowerPoint Presentation</vt:lpstr>
      <vt:lpstr>PowerPoint Presentation</vt:lpstr>
      <vt:lpstr>PowerPoint Presentation</vt:lpstr>
      <vt:lpstr>Inheritance Annotation</vt:lpstr>
      <vt:lpstr>PowerPoint Presentation</vt:lpstr>
      <vt:lpstr>Hibernate sessions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Annotation</dc:title>
  <dc:creator>Hari</dc:creator>
  <cp:lastModifiedBy>HP</cp:lastModifiedBy>
  <cp:revision>11</cp:revision>
  <dcterms:created xsi:type="dcterms:W3CDTF">2017-09-03T14:58:38Z</dcterms:created>
  <dcterms:modified xsi:type="dcterms:W3CDTF">2020-10-30T02:59:21Z</dcterms:modified>
</cp:coreProperties>
</file>